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1" r:id="rId7"/>
    <p:sldId id="637" r:id="rId8"/>
    <p:sldId id="638" r:id="rId9"/>
    <p:sldId id="639" r:id="rId10"/>
    <p:sldId id="646" r:id="rId11"/>
    <p:sldId id="647" r:id="rId12"/>
    <p:sldId id="648" r:id="rId13"/>
    <p:sldId id="644" r:id="rId14"/>
    <p:sldId id="649" r:id="rId15"/>
    <p:sldId id="650" r:id="rId16"/>
    <p:sldId id="651" r:id="rId17"/>
    <p:sldId id="652" r:id="rId18"/>
    <p:sldId id="653" r:id="rId19"/>
    <p:sldId id="654" r:id="rId20"/>
    <p:sldId id="276" r:id="rId21"/>
    <p:sldId id="596" r:id="rId22"/>
    <p:sldId id="655" r:id="rId23"/>
    <p:sldId id="603" r:id="rId24"/>
    <p:sldId id="656" r:id="rId25"/>
    <p:sldId id="626" r:id="rId26"/>
    <p:sldId id="657" r:id="rId27"/>
    <p:sldId id="340" r:id="rId28"/>
    <p:sldId id="658" r:id="rId29"/>
  </p:sldIdLst>
  <p:sldSz cx="12192000" cy="6858000"/>
  <p:notesSz cx="6858000" cy="9144000"/>
  <p:embeddedFontLst>
    <p:embeddedFont>
      <p:font typeface="Inter Display" panose="02000503000000020004" pitchFamily="2" charset="0"/>
      <p:regular r:id="rId31"/>
      <p:bold r:id="rId32"/>
      <p:italic r:id="rId33"/>
      <p:boldItalic r:id="rId34"/>
    </p:embeddedFont>
    <p:embeddedFont>
      <p:font typeface="Microsoft YaHei" panose="020B0503020204020204" pitchFamily="34" charset="-122"/>
      <p:regular r:id="rId35"/>
      <p:bold r:id="rId36"/>
    </p:embeddedFont>
    <p:embeddedFont>
      <p:font typeface="Microsoft YaHei" panose="020B0503020204020204" pitchFamily="34" charset="-122"/>
      <p:regular r:id="rId35"/>
      <p:bold r:id="rId36"/>
    </p:embeddedFont>
    <p:embeddedFont>
      <p:font typeface="Neue Haas Grotesk Text Pro" panose="020B0504020202020204" pitchFamily="34" charset="77"/>
      <p:regular r:id="rId37"/>
      <p:bold r:id="rId38"/>
      <p:italic r:id="rId39"/>
      <p:boldItalic r:id="rId40"/>
    </p:embeddedFont>
    <p:embeddedFont>
      <p:font typeface="SimHei" panose="02010609060101010101" pitchFamily="49" charset="-122"/>
      <p:regular r:id="rId41"/>
    </p:embeddedFont>
  </p:embeddedFontLst>
  <p:custDataLst>
    <p:tags r:id="rId42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9D14B-2808-41EA-AC46-CE51BF8DC5E9}" v="1" dt="2025-07-06T08:40:57.0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00" autoAdjust="0"/>
    <p:restoredTop sz="84795"/>
  </p:normalViewPr>
  <p:slideViewPr>
    <p:cSldViewPr snapToGrid="0">
      <p:cViewPr varScale="1">
        <p:scale>
          <a:sx n="102" d="100"/>
          <a:sy n="102" d="100"/>
        </p:scale>
        <p:origin x="800" y="184"/>
      </p:cViewPr>
      <p:guideLst>
        <p:guide orient="horz" pos="3657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commentAuthors" Target="commentAuthor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5/6/26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632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40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173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71342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321" y="3808645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4321" y="447142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190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0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880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7969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690716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2223" y="584200"/>
            <a:ext cx="3829777" cy="24862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89631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43486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32601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88753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77868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4940" y="1715156"/>
            <a:ext cx="2216740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74054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1ADB01C-8523-DA80-87B0-3761C303A33E}"/>
              </a:ext>
            </a:extLst>
          </p:cNvPr>
          <p:cNvSpPr/>
          <p:nvPr userDrawn="1"/>
        </p:nvSpPr>
        <p:spPr>
          <a:xfrm>
            <a:off x="90350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F28061-CE8C-4A75-8334-C941F17140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82717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DF52B71B-EAC0-B06D-AA27-AC48C1A74A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1832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538327"/>
            <a:ext cx="12191998" cy="60274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593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45414753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5/6/26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3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6/5/2026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6" r:id="rId22"/>
    <p:sldLayoutId id="2147483677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01" b="15301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sz="6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t="686" r="9793" b="1"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55618" y="1693009"/>
            <a:ext cx="39444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三面环海的地形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海洋性影响显著</a:t>
            </a:r>
            <a:endParaRPr 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EE1633EC-A994-993A-4C58-F529C89B9129}"/>
              </a:ext>
            </a:extLst>
          </p:cNvPr>
          <p:cNvSpPr txBox="1">
            <a:spLocks/>
          </p:cNvSpPr>
          <p:nvPr/>
        </p:nvSpPr>
        <p:spPr>
          <a:xfrm>
            <a:off x="546079" y="1025657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气候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465361"/>
            <a:ext cx="4331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200" dirty="0">
                <a:solidFill>
                  <a:schemeClr val="bg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Inter Display" panose="02000503000000020004" pitchFamily="2" charset="0"/>
              </a:rPr>
              <a:t>地中海式气候</a:t>
            </a:r>
            <a:endParaRPr lang="en-US" sz="32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7">
            <a:extLst>
              <a:ext uri="{FF2B5EF4-FFF2-40B4-BE49-F238E27FC236}">
                <a16:creationId xmlns:a16="http://schemas.microsoft.com/office/drawing/2014/main" id="{85E691C6-C8A6-AE35-9224-E980E65353C7}"/>
              </a:ext>
            </a:extLst>
          </p:cNvPr>
          <p:cNvSpPr txBox="1">
            <a:spLocks/>
          </p:cNvSpPr>
          <p:nvPr/>
        </p:nvSpPr>
        <p:spPr>
          <a:xfrm>
            <a:off x="6625471" y="665114"/>
            <a:ext cx="3832460" cy="67005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ja-JP" altLang="en-US" dirty="0">
                <a:solidFill>
                  <a:schemeClr val="accent3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海拔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C0467C08-1E8A-A3E8-043D-94E8C670FB83}"/>
              </a:ext>
            </a:extLst>
          </p:cNvPr>
          <p:cNvSpPr txBox="1">
            <a:spLocks/>
          </p:cNvSpPr>
          <p:nvPr/>
        </p:nvSpPr>
        <p:spPr>
          <a:xfrm>
            <a:off x="6943075" y="3720537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solidFill>
                  <a:schemeClr val="accent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玛格利特河</a:t>
            </a:r>
            <a:endParaRPr lang="en-AU" altLang="ja-JP" dirty="0">
              <a:solidFill>
                <a:schemeClr val="accent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0 – 231</a:t>
            </a:r>
            <a:r>
              <a:rPr lang="ja-JP" altLang="en-US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  <a:r>
              <a:rPr lang="en-US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 </a:t>
            </a:r>
            <a:br>
              <a:rPr lang="en-US" altLang="ja-JP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</a:br>
            <a:r>
              <a:rPr lang="en-US" sz="1800" dirty="0">
                <a:solidFill>
                  <a:srgbClr val="B2D8BE"/>
                </a:solidFill>
                <a:ea typeface="Microsoft YaHei" panose="020B0503020204020204" pitchFamily="34" charset="-122"/>
              </a:rPr>
              <a:t>(0 – 575</a:t>
            </a:r>
            <a:r>
              <a:rPr lang="ja-JP" altLang="en-US" sz="1800" dirty="0">
                <a:solidFill>
                  <a:srgbClr val="B2D8BE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r>
              <a:rPr lang="en-US" sz="1800" dirty="0">
                <a:solidFill>
                  <a:srgbClr val="B2D8B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07629BB7-AD5B-405D-F19F-A5869EEDCA7A}"/>
              </a:ext>
            </a:extLst>
          </p:cNvPr>
          <p:cNvSpPr txBox="1"/>
          <p:nvPr/>
        </p:nvSpPr>
        <p:spPr>
          <a:xfrm>
            <a:off x="9397460" y="5874868"/>
            <a:ext cx="209234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低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499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0 – 1639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5" name="TextBox 8">
            <a:extLst>
              <a:ext uri="{FF2B5EF4-FFF2-40B4-BE49-F238E27FC236}">
                <a16:creationId xmlns:a16="http://schemas.microsoft.com/office/drawing/2014/main" id="{7A2876F8-8820-D1F5-29D8-5ABBBF736794}"/>
              </a:ext>
            </a:extLst>
          </p:cNvPr>
          <p:cNvSpPr txBox="1"/>
          <p:nvPr/>
        </p:nvSpPr>
        <p:spPr>
          <a:xfrm>
            <a:off x="9802191" y="4355537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中等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500 – 749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1640 – 2459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19" name="TextBox 16">
            <a:extLst>
              <a:ext uri="{FF2B5EF4-FFF2-40B4-BE49-F238E27FC236}">
                <a16:creationId xmlns:a16="http://schemas.microsoft.com/office/drawing/2014/main" id="{73B52E74-5E99-8173-D386-885246C7D4B3}"/>
              </a:ext>
            </a:extLst>
          </p:cNvPr>
          <p:cNvSpPr txBox="1"/>
          <p:nvPr/>
        </p:nvSpPr>
        <p:spPr>
          <a:xfrm>
            <a:off x="10781068" y="1276482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超高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&gt;1000</a:t>
            </a:r>
            <a:r>
              <a:rPr lang="ja-JP" altLang="en-US" sz="1400" dirty="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 dirty="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&gt;3280</a:t>
            </a:r>
            <a:r>
              <a:rPr lang="ja-JP" altLang="en-US" sz="1400" dirty="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 dirty="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419D5EB9-0A7C-AB88-E4B7-F9B7772DE429}"/>
              </a:ext>
            </a:extLst>
          </p:cNvPr>
          <p:cNvSpPr txBox="1"/>
          <p:nvPr/>
        </p:nvSpPr>
        <p:spPr>
          <a:xfrm>
            <a:off x="10443630" y="2610986"/>
            <a:ext cx="2399913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高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750 – 999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米</a:t>
            </a:r>
          </a:p>
          <a:p>
            <a:r>
              <a:rPr lang="en-US" altLang="ja-JP" sz="1400">
                <a:solidFill>
                  <a:srgbClr val="601329"/>
                </a:solidFill>
                <a:latin typeface="Neue Haas Grotesk Text Pro" panose="020B0504020202020204" pitchFamily="34" charset="77"/>
                <a:ea typeface="SimHei" panose="02010609060101010101" pitchFamily="49" charset="-122"/>
              </a:rPr>
              <a:t>2460 – 3279</a:t>
            </a:r>
            <a:r>
              <a:rPr lang="ja-JP" altLang="en-US" sz="1400">
                <a:solidFill>
                  <a:srgbClr val="601329"/>
                </a:solidFill>
                <a:latin typeface="SimHei" panose="02010609060101010101" pitchFamily="49" charset="-122"/>
                <a:ea typeface="SimHei" panose="02010609060101010101" pitchFamily="49" charset="-122"/>
              </a:rPr>
              <a:t>英尺</a:t>
            </a:r>
            <a:endParaRPr lang="en-US" sz="1400">
              <a:solidFill>
                <a:srgbClr val="601329"/>
              </a:solidFill>
              <a:latin typeface="SimHei" panose="02010609060101010101" pitchFamily="49" charset="-122"/>
              <a:ea typeface="SimHe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a lake&#10;&#10;AI-generated content may be incorrect.">
            <a:extLst>
              <a:ext uri="{FF2B5EF4-FFF2-40B4-BE49-F238E27FC236}">
                <a16:creationId xmlns:a16="http://schemas.microsoft.com/office/drawing/2014/main" id="{ADF980C2-FD5C-C223-62CA-124A750205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4" r="1673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B777C-15A4-2B8D-B5BB-58B82E96A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3625823" cy="1610114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土壤主要为深厚的、排水性良好的红色砾质壤土，覆盖于花岗岩和片麻岩之上。这些年代久远的土壤养分含量低，非常适宜种植高品质葡萄。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24624-615D-AF56-E160-DB78EE7E8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土壤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288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drinking wine from a glass&#10;&#10;AI-generated content may be incorrect.">
            <a:extLst>
              <a:ext uri="{FF2B5EF4-FFF2-40B4-BE49-F238E27FC236}">
                <a16:creationId xmlns:a16="http://schemas.microsoft.com/office/drawing/2014/main" id="{CBED328E-D523-A555-892C-A7A8D74311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83" b="3128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2B6C4D-53DC-E84F-0AB0-67B62B6B1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8255" y="4399198"/>
            <a:ext cx="6886184" cy="1325562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大师技艺与精妙实验的碰撞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473AFC1-14C1-86F4-714B-C5930430E24C}"/>
              </a:ext>
            </a:extLst>
          </p:cNvPr>
          <p:cNvSpPr txBox="1">
            <a:spLocks/>
          </p:cNvSpPr>
          <p:nvPr/>
        </p:nvSpPr>
        <p:spPr>
          <a:xfrm>
            <a:off x="5398255" y="3530183"/>
            <a:ext cx="4345352" cy="995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zh-CN" altLang="en-US" sz="32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葡萄栽培</a:t>
            </a:r>
            <a:endParaRPr lang="en-US" altLang="zh-CN" sz="32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2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与葡萄酒酿造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1664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0" r="1671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654909"/>
            <a:ext cx="4329060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采用极简干预，培育能展现风土特质的纯净果实。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日益广泛采用可持续、有机及生物动力法耕作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采用优质传统克隆品种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采收期：二月至四月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</a:t>
            </a:r>
            <a:endParaRPr lang="en-US" altLang="zh-CN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种植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44200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5" y="2341599"/>
            <a:ext cx="4044246" cy="2606639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受当地环境影响的经典酿造技艺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气候条件天然适宜低干预酿造理念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多数葡萄酒经橡木桶陈酿，但酿酒师秉持克制原则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新生代创新酿酒师正尝试迭代工艺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葡萄酒酿造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2749761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9015AB7-F121-BD3F-66C2-5EF081463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50" t="14736" r="29661" b="1288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B2C1DC-8F14-31A4-7CB8-CF4B1F7C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重要品种</a:t>
            </a:r>
            <a:endParaRPr lang="en-US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64648-954C-CAAC-2988-DFC205471D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品味</a:t>
            </a:r>
            <a:endParaRPr lang="en-US" altLang="zh-CN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455833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22B5D5B7-CC1F-1607-8D4F-E002454BC3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853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CFD59CF-4E3F-0E08-A45D-DBF7966451C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68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93021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80051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br>
              <a:rPr 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五大品种</a:t>
            </a:r>
            <a:endParaRPr lang="en-US" sz="5440" dirty="0">
              <a:solidFill>
                <a:srgbClr val="B2D8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608866"/>
            <a:ext cx="1842968" cy="95410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zh-CN" altLang="en-US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赤霞珠</a:t>
            </a:r>
            <a:endParaRPr lang="en-US" altLang="zh-CN" dirty="0">
              <a:solidFill>
                <a:srgbClr val="6013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967170" y="5608866"/>
            <a:ext cx="1842968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长相思</a:t>
            </a:r>
            <a:endParaRPr lang="en-US" altLang="zh-CN" dirty="0">
              <a:solidFill>
                <a:srgbClr val="6013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6" y="5608866"/>
            <a:ext cx="1842968" cy="123110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zh-CN" altLang="en-US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霞多丽</a:t>
            </a:r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55306" y="5608866"/>
            <a:ext cx="1842968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赛美蓉</a:t>
            </a: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608865"/>
            <a:ext cx="1842968" cy="95410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zh-CN" altLang="en-US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设拉子</a:t>
            </a:r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20579" y="4019454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93392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764833" y="4019454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87300" y="4019455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37BE3-A200-D33B-25AA-E75AA9733FD6}"/>
              </a:ext>
            </a:extLst>
          </p:cNvPr>
          <p:cNvSpPr txBox="1"/>
          <p:nvPr/>
        </p:nvSpPr>
        <p:spPr>
          <a:xfrm rot="16200000">
            <a:off x="2930646" y="3910450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309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br>
              <a:rPr lang="en-US" sz="600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赛美蓉</a:t>
            </a:r>
            <a:r>
              <a:rPr 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长相思</a:t>
            </a:r>
            <a:r>
              <a:rPr 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混酿</a:t>
            </a:r>
            <a:endParaRPr lang="en-US" sz="5440" dirty="0">
              <a:solidFill>
                <a:srgbClr val="B2D8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574260"/>
            <a:ext cx="1832762" cy="68211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zh-CN" altLang="en-US" sz="16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助力玛格利特河</a:t>
            </a:r>
            <a:endParaRPr lang="en-US" altLang="zh-CN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在葡萄酒版图上</a:t>
            </a:r>
            <a:endParaRPr lang="en-US" altLang="zh-CN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崭露头角</a:t>
            </a:r>
            <a:endParaRPr lang="en-AU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070024" y="5189453"/>
            <a:ext cx="2805709" cy="123206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醋栗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西番莲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青柠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柠檬炼乳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葡萄柚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4525409"/>
            <a:ext cx="118135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616130" y="4517789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90487" y="4808294"/>
            <a:ext cx="2805709" cy="61042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两个天生互补的</a:t>
            </a:r>
            <a:endParaRPr lang="en-US" altLang="zh-CN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ts val="203"/>
              </a:spcBef>
            </a:pPr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品种</a:t>
            </a:r>
            <a:endParaRPr lang="en-AU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480498" y="29521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5154140" y="3882893"/>
            <a:ext cx="2732822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A4C744-3635-49FA-036A-8F241FAF7623}"/>
              </a:ext>
            </a:extLst>
          </p:cNvPr>
          <p:cNvSpPr txBox="1"/>
          <p:nvPr/>
        </p:nvSpPr>
        <p:spPr>
          <a:xfrm>
            <a:off x="2857805" y="437361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典型风味</a:t>
            </a:r>
            <a:endParaRPr lang="en-AU" sz="1600" dirty="0">
              <a:solidFill>
                <a:schemeClr val="accent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E279A9F-C4C7-1DCD-47D0-B24B5C9864BA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863208" y="4525409"/>
            <a:ext cx="1840549" cy="1748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010871" y="2171537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375014" y="2168635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2739157" y="2168635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103300" y="2168635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467824" y="2168635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3832348" y="2168635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190693" y="2168635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561395" y="2168635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4925919" y="2168635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D1DEDE6-0197-C6A7-0DF9-819C5A4FD5B7}"/>
              </a:ext>
            </a:extLst>
          </p:cNvPr>
          <p:cNvCxnSpPr>
            <a:cxnSpLocks/>
          </p:cNvCxnSpPr>
          <p:nvPr/>
        </p:nvCxnSpPr>
        <p:spPr>
          <a:xfrm>
            <a:off x="1509431" y="2304969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010871" y="33207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37501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2739157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103300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467824" y="331781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3832348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190693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561395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4925919" y="331781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010871" y="4160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375014" y="415807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2739157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103300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467824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3832348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190693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561395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4925919" y="415807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1A3CF7A-465E-20DF-54ED-50C55FD26990}"/>
              </a:ext>
            </a:extLst>
          </p:cNvPr>
          <p:cNvCxnSpPr>
            <a:cxnSpLocks/>
          </p:cNvCxnSpPr>
          <p:nvPr/>
        </p:nvCxnSpPr>
        <p:spPr>
          <a:xfrm>
            <a:off x="1206691" y="3466504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2523FA4-3EF8-F66B-82BD-CB7F6307CBAA}"/>
              </a:ext>
            </a:extLst>
          </p:cNvPr>
          <p:cNvCxnSpPr>
            <a:cxnSpLocks/>
          </p:cNvCxnSpPr>
          <p:nvPr/>
        </p:nvCxnSpPr>
        <p:spPr>
          <a:xfrm>
            <a:off x="1849242" y="4337655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010871" y="500123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37501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2739157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103300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467824" y="4998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3832348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190693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561395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4925919" y="4998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5E3FB1FB-BF97-9DC5-5CED-35780721BFFE}"/>
              </a:ext>
            </a:extLst>
          </p:cNvPr>
          <p:cNvCxnSpPr>
            <a:cxnSpLocks/>
          </p:cNvCxnSpPr>
          <p:nvPr/>
        </p:nvCxnSpPr>
        <p:spPr>
          <a:xfrm>
            <a:off x="1410577" y="5177914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010871" y="53472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375014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2739157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103300" y="53443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467824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3832348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190693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561395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4925919" y="53443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E3F1B4C-E183-1F07-2E84-5CD6003E3A1F}"/>
              </a:ext>
            </a:extLst>
          </p:cNvPr>
          <p:cNvCxnSpPr>
            <a:cxnSpLocks/>
          </p:cNvCxnSpPr>
          <p:nvPr/>
        </p:nvCxnSpPr>
        <p:spPr>
          <a:xfrm>
            <a:off x="1410577" y="5523903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010871" y="61318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375014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2739157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103300" y="612897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467824" y="612897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190693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561395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4925919" y="612897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5C58B778-B681-76C3-7E4B-6B5C0621FB25}"/>
              </a:ext>
            </a:extLst>
          </p:cNvPr>
          <p:cNvGrpSpPr/>
          <p:nvPr/>
        </p:nvGrpSpPr>
        <p:grpSpPr>
          <a:xfrm>
            <a:off x="530424" y="2196603"/>
            <a:ext cx="4717044" cy="4226611"/>
            <a:chOff x="530424" y="2196603"/>
            <a:chExt cx="4717044" cy="4226611"/>
          </a:xfrm>
        </p:grpSpPr>
        <p:sp>
          <p:nvSpPr>
            <p:cNvPr id="37" name="Title 2">
              <a:extLst>
                <a:ext uri="{FF2B5EF4-FFF2-40B4-BE49-F238E27FC236}">
                  <a16:creationId xmlns:a16="http://schemas.microsoft.com/office/drawing/2014/main" id="{DB00030A-5E2A-8A04-9455-684D5BB263FC}"/>
                </a:ext>
              </a:extLst>
            </p:cNvPr>
            <p:cNvSpPr txBox="1"/>
            <p:nvPr/>
          </p:nvSpPr>
          <p:spPr>
            <a:xfrm>
              <a:off x="530425" y="2196603"/>
              <a:ext cx="1104374" cy="282528"/>
            </a:xfrm>
            <a:prstGeom prst="rect">
              <a:avLst/>
            </a:prstGeom>
          </p:spPr>
          <p:txBody>
            <a:bodyPr anchor="t">
              <a:normAutofit fontScale="92500" lnSpcReduction="20000"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颜色</a:t>
              </a:r>
              <a:endPara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Title 2">
              <a:extLst>
                <a:ext uri="{FF2B5EF4-FFF2-40B4-BE49-F238E27FC236}">
                  <a16:creationId xmlns:a16="http://schemas.microsoft.com/office/drawing/2014/main" id="{19AEF9CD-D63A-FEAF-39B7-0E9108981333}"/>
                </a:ext>
              </a:extLst>
            </p:cNvPr>
            <p:cNvSpPr txBox="1"/>
            <p:nvPr/>
          </p:nvSpPr>
          <p:spPr>
            <a:xfrm>
              <a:off x="1691146" y="2615828"/>
              <a:ext cx="2252630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赛美蓉</a:t>
              </a: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/</a:t>
              </a: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长相思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Title 2">
              <a:extLst>
                <a:ext uri="{FF2B5EF4-FFF2-40B4-BE49-F238E27FC236}">
                  <a16:creationId xmlns:a16="http://schemas.microsoft.com/office/drawing/2014/main" id="{CF517208-81FB-D893-85ED-FA67EC1640EC}"/>
                </a:ext>
              </a:extLst>
            </p:cNvPr>
            <p:cNvSpPr txBox="1"/>
            <p:nvPr/>
          </p:nvSpPr>
          <p:spPr>
            <a:xfrm>
              <a:off x="530424" y="3298633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酒体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6" name="Title 2">
              <a:extLst>
                <a:ext uri="{FF2B5EF4-FFF2-40B4-BE49-F238E27FC236}">
                  <a16:creationId xmlns:a16="http://schemas.microsoft.com/office/drawing/2014/main" id="{73F7F18A-97BA-E9BE-56BC-904E7D605F1B}"/>
                </a:ext>
              </a:extLst>
            </p:cNvPr>
            <p:cNvSpPr txBox="1"/>
            <p:nvPr/>
          </p:nvSpPr>
          <p:spPr>
            <a:xfrm>
              <a:off x="1912839" y="296674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7" name="Title 2">
              <a:extLst>
                <a:ext uri="{FF2B5EF4-FFF2-40B4-BE49-F238E27FC236}">
                  <a16:creationId xmlns:a16="http://schemas.microsoft.com/office/drawing/2014/main" id="{17FA6A38-C666-98D9-C821-631BB9550932}"/>
                </a:ext>
              </a:extLst>
            </p:cNvPr>
            <p:cNvSpPr txBox="1"/>
            <p:nvPr/>
          </p:nvSpPr>
          <p:spPr>
            <a:xfrm>
              <a:off x="3182590" y="2995614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8" name="Title 2">
              <a:extLst>
                <a:ext uri="{FF2B5EF4-FFF2-40B4-BE49-F238E27FC236}">
                  <a16:creationId xmlns:a16="http://schemas.microsoft.com/office/drawing/2014/main" id="{1CD87786-BE18-37C8-3AB3-C70C9354BB8D}"/>
                </a:ext>
              </a:extLst>
            </p:cNvPr>
            <p:cNvSpPr txBox="1"/>
            <p:nvPr/>
          </p:nvSpPr>
          <p:spPr>
            <a:xfrm>
              <a:off x="4475721" y="296674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饱满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9" name="Title 2">
              <a:extLst>
                <a:ext uri="{FF2B5EF4-FFF2-40B4-BE49-F238E27FC236}">
                  <a16:creationId xmlns:a16="http://schemas.microsoft.com/office/drawing/2014/main" id="{247A32F2-8AE5-CB3B-8ED3-FD992E091DD7}"/>
                </a:ext>
              </a:extLst>
            </p:cNvPr>
            <p:cNvSpPr txBox="1"/>
            <p:nvPr/>
          </p:nvSpPr>
          <p:spPr>
            <a:xfrm>
              <a:off x="1912839" y="380700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干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0" name="Title 2">
              <a:extLst>
                <a:ext uri="{FF2B5EF4-FFF2-40B4-BE49-F238E27FC236}">
                  <a16:creationId xmlns:a16="http://schemas.microsoft.com/office/drawing/2014/main" id="{279637B9-1F45-D9DC-C235-659BABE8AA04}"/>
                </a:ext>
              </a:extLst>
            </p:cNvPr>
            <p:cNvSpPr txBox="1"/>
            <p:nvPr/>
          </p:nvSpPr>
          <p:spPr>
            <a:xfrm>
              <a:off x="3033407" y="3835874"/>
              <a:ext cx="1087283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半干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1" name="Title 2">
              <a:extLst>
                <a:ext uri="{FF2B5EF4-FFF2-40B4-BE49-F238E27FC236}">
                  <a16:creationId xmlns:a16="http://schemas.microsoft.com/office/drawing/2014/main" id="{962863DC-1396-42D2-3D06-8BA51EE6DB45}"/>
                </a:ext>
              </a:extLst>
            </p:cNvPr>
            <p:cNvSpPr txBox="1"/>
            <p:nvPr/>
          </p:nvSpPr>
          <p:spPr>
            <a:xfrm>
              <a:off x="4475721" y="380700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甜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7" name="Title 2">
              <a:extLst>
                <a:ext uri="{FF2B5EF4-FFF2-40B4-BE49-F238E27FC236}">
                  <a16:creationId xmlns:a16="http://schemas.microsoft.com/office/drawing/2014/main" id="{74A73459-5840-75CF-17EA-8203B633CE5F}"/>
                </a:ext>
              </a:extLst>
            </p:cNvPr>
            <p:cNvSpPr txBox="1"/>
            <p:nvPr/>
          </p:nvSpPr>
          <p:spPr>
            <a:xfrm>
              <a:off x="530424" y="4169784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甜度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9" name="Title 2">
              <a:extLst>
                <a:ext uri="{FF2B5EF4-FFF2-40B4-BE49-F238E27FC236}">
                  <a16:creationId xmlns:a16="http://schemas.microsoft.com/office/drawing/2014/main" id="{0059CAD8-862C-95A5-8D03-AACC4B9740B2}"/>
                </a:ext>
              </a:extLst>
            </p:cNvPr>
            <p:cNvSpPr txBox="1"/>
            <p:nvPr/>
          </p:nvSpPr>
          <p:spPr>
            <a:xfrm>
              <a:off x="1912839" y="4647259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低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0" name="Title 2">
              <a:extLst>
                <a:ext uri="{FF2B5EF4-FFF2-40B4-BE49-F238E27FC236}">
                  <a16:creationId xmlns:a16="http://schemas.microsoft.com/office/drawing/2014/main" id="{76401DA8-0D97-0782-0ABE-C326366FE106}"/>
                </a:ext>
              </a:extLst>
            </p:cNvPr>
            <p:cNvSpPr txBox="1"/>
            <p:nvPr/>
          </p:nvSpPr>
          <p:spPr>
            <a:xfrm>
              <a:off x="3033407" y="4676133"/>
              <a:ext cx="1087283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1" name="Title 2">
              <a:extLst>
                <a:ext uri="{FF2B5EF4-FFF2-40B4-BE49-F238E27FC236}">
                  <a16:creationId xmlns:a16="http://schemas.microsoft.com/office/drawing/2014/main" id="{95294854-F54A-CA0C-9BF6-CCE7C57C8B81}"/>
                </a:ext>
              </a:extLst>
            </p:cNvPr>
            <p:cNvSpPr txBox="1"/>
            <p:nvPr/>
          </p:nvSpPr>
          <p:spPr>
            <a:xfrm>
              <a:off x="4475721" y="4647259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02" name="Title 2">
              <a:extLst>
                <a:ext uri="{FF2B5EF4-FFF2-40B4-BE49-F238E27FC236}">
                  <a16:creationId xmlns:a16="http://schemas.microsoft.com/office/drawing/2014/main" id="{A21D299E-3A98-0F30-B486-EAF74B6A4AE4}"/>
                </a:ext>
              </a:extLst>
            </p:cNvPr>
            <p:cNvSpPr txBox="1"/>
            <p:nvPr/>
          </p:nvSpPr>
          <p:spPr>
            <a:xfrm>
              <a:off x="530424" y="5010043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橡木桶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4" name="Title 2">
              <a:extLst>
                <a:ext uri="{FF2B5EF4-FFF2-40B4-BE49-F238E27FC236}">
                  <a16:creationId xmlns:a16="http://schemas.microsoft.com/office/drawing/2014/main" id="{8417922C-C454-34F5-5F44-F6E2BF349DF2}"/>
                </a:ext>
              </a:extLst>
            </p:cNvPr>
            <p:cNvSpPr txBox="1"/>
            <p:nvPr/>
          </p:nvSpPr>
          <p:spPr>
            <a:xfrm>
              <a:off x="530424" y="5356032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酸度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25" name="Title 2">
              <a:extLst>
                <a:ext uri="{FF2B5EF4-FFF2-40B4-BE49-F238E27FC236}">
                  <a16:creationId xmlns:a16="http://schemas.microsoft.com/office/drawing/2014/main" id="{A922EE66-C655-C674-6D71-9DD2D8D9FD82}"/>
                </a:ext>
              </a:extLst>
            </p:cNvPr>
            <p:cNvSpPr txBox="1"/>
            <p:nvPr/>
          </p:nvSpPr>
          <p:spPr>
            <a:xfrm>
              <a:off x="1912839" y="5777902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8%</a:t>
              </a:r>
            </a:p>
          </p:txBody>
        </p:sp>
        <p:sp>
          <p:nvSpPr>
            <p:cNvPr id="126" name="Title 2">
              <a:extLst>
                <a:ext uri="{FF2B5EF4-FFF2-40B4-BE49-F238E27FC236}">
                  <a16:creationId xmlns:a16="http://schemas.microsoft.com/office/drawing/2014/main" id="{DCB685D7-E21A-D7F6-9450-82E4C128408B}"/>
                </a:ext>
              </a:extLst>
            </p:cNvPr>
            <p:cNvSpPr txBox="1"/>
            <p:nvPr/>
          </p:nvSpPr>
          <p:spPr>
            <a:xfrm>
              <a:off x="3209341" y="5782986"/>
              <a:ext cx="1117687" cy="306317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12% – 13.5%</a:t>
              </a:r>
            </a:p>
          </p:txBody>
        </p:sp>
        <p:sp>
          <p:nvSpPr>
            <p:cNvPr id="127" name="Title 2">
              <a:extLst>
                <a:ext uri="{FF2B5EF4-FFF2-40B4-BE49-F238E27FC236}">
                  <a16:creationId xmlns:a16="http://schemas.microsoft.com/office/drawing/2014/main" id="{278826FC-7713-A1F2-961B-F9580261478A}"/>
                </a:ext>
              </a:extLst>
            </p:cNvPr>
            <p:cNvSpPr txBox="1"/>
            <p:nvPr/>
          </p:nvSpPr>
          <p:spPr>
            <a:xfrm>
              <a:off x="4475721" y="5777902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17%</a:t>
              </a:r>
            </a:p>
          </p:txBody>
        </p:sp>
        <p:sp>
          <p:nvSpPr>
            <p:cNvPr id="128" name="Title 2">
              <a:extLst>
                <a:ext uri="{FF2B5EF4-FFF2-40B4-BE49-F238E27FC236}">
                  <a16:creationId xmlns:a16="http://schemas.microsoft.com/office/drawing/2014/main" id="{4E3116EE-C3EF-9668-874C-EA7BE7675956}"/>
                </a:ext>
              </a:extLst>
            </p:cNvPr>
            <p:cNvSpPr txBox="1"/>
            <p:nvPr/>
          </p:nvSpPr>
          <p:spPr>
            <a:xfrm>
              <a:off x="530424" y="6140686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酒精度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39571AC6-D217-54AC-178B-152754E1852A}"/>
              </a:ext>
            </a:extLst>
          </p:cNvPr>
          <p:cNvCxnSpPr>
            <a:cxnSpLocks/>
          </p:cNvCxnSpPr>
          <p:nvPr/>
        </p:nvCxnSpPr>
        <p:spPr>
          <a:xfrm>
            <a:off x="1634799" y="6308557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3829455" y="6128975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493673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209341" y="2479764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488367" y="2613888"/>
            <a:ext cx="6942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337085"/>
            <a:ext cx="6958298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altLang="zh-CN" sz="3200" dirty="0">
              <a:solidFill>
                <a:srgbClr val="6013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赛美蓉</a:t>
            </a:r>
            <a:r>
              <a:rPr lang="en-US" altLang="zh-CN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长相思</a:t>
            </a:r>
            <a:br>
              <a:rPr lang="en-US" sz="600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50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 点</a:t>
            </a:r>
            <a:endParaRPr lang="en-US" sz="50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FC97BA1B-F652-CD65-B18B-E206D0758C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066802" y="156305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6BA3A340-62F5-9BD6-AC55-F488B13246EF}"/>
              </a:ext>
            </a:extLst>
          </p:cNvPr>
          <p:cNvSpPr txBox="1"/>
          <p:nvPr/>
        </p:nvSpPr>
        <p:spPr>
          <a:xfrm rot="16200000">
            <a:off x="7691888" y="3816079"/>
            <a:ext cx="2892157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br>
              <a:rPr lang="en-US" sz="600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霞多丽</a:t>
            </a:r>
            <a:endParaRPr lang="en-US" sz="5440" dirty="0">
              <a:solidFill>
                <a:srgbClr val="B2D8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685059"/>
            <a:ext cx="1832762" cy="4605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zh-CN" altLang="en-US" sz="32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世界级</a:t>
            </a:r>
            <a:r>
              <a:rPr lang="en-AU" sz="32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!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98926" y="4386335"/>
            <a:ext cx="2805709" cy="147283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典型一类风味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醋栗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西番莲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青柠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柠檬炼乳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葡萄柚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46838" y="4764010"/>
            <a:ext cx="3129847" cy="856645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更丰富</a:t>
            </a:r>
            <a:r>
              <a:rPr lang="en-AU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sz="16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更有力的风格</a:t>
            </a:r>
            <a:endParaRPr lang="en-US" altLang="zh-CN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spcBef>
                <a:spcPts val="203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与更清瘦、更凉爽的气候风格形成对比</a:t>
            </a:r>
            <a:endParaRPr lang="en-AU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359605" y="4512038"/>
            <a:ext cx="2805709" cy="195438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典型二类风味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吐司面包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烤杏仁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香料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粉笔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燧石</a:t>
            </a:r>
            <a:endParaRPr lang="en-AU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牛轧糖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矿物风味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4FD9F5E-8332-F6D2-DF52-A114CF2A6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701851-FCA6-A86E-ED2B-F1E3437BF6E7}"/>
              </a:ext>
            </a:extLst>
          </p:cNvPr>
          <p:cNvSpPr txBox="1"/>
          <p:nvPr/>
        </p:nvSpPr>
        <p:spPr>
          <a:xfrm>
            <a:off x="6545766" y="623140"/>
            <a:ext cx="5096107" cy="5220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澳大利亚葡萄酒由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种植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在丰富多样的气候条件</a:t>
            </a:r>
            <a:r>
              <a:rPr lang="zh-CN" altLang="en-US" sz="1600" dirty="0">
                <a:solidFill>
                  <a:srgbClr val="19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下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，历经数百万年形成的地貌环境中的葡萄酿造而成，每一杯澳大利亚葡萄酒都在诉说着一段故事。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如同先辈们一样，我们当代的葡萄种植者和酿酒师依然满怀热情、坚韧不拔且富有创造力；不断探索新方法，完善古老的酿酒技艺。我们的社群因对酿造卓越葡萄酒的共同尊重和热爱而紧密相连，同时我们致力于保护自然环境，让后世子孙也能够享受这壮丽的自然奇观。我们将现代性的思考实践在这片古老的土地上，极为认真地进行饶有趣味的试验。</a:t>
            </a:r>
          </a:p>
          <a:p>
            <a:pPr indent="0" fontAlgn="auto">
              <a:lnSpc>
                <a:spcPts val="2500"/>
              </a:lnSpc>
            </a:pPr>
            <a:endParaRPr lang="zh-CN" altLang="en-US" sz="1600" dirty="0">
              <a:solidFill>
                <a:srgbClr val="190000"/>
              </a:solidFill>
              <a:effectLst/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indent="0" fontAlgn="auto">
              <a:lnSpc>
                <a:spcPts val="2500"/>
              </a:lnSpc>
            </a:pP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因此，如果你渴求冒险的滋味，就让澳大利亚葡萄酒成为你的指引吧。因为在每一瓶澳大利亚葡萄酒中，你都将领略澳大利亚的奇妙之处</a:t>
            </a:r>
            <a:r>
              <a:rPr lang="en-US" altLang="zh-CN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 —— </a:t>
            </a:r>
            <a:r>
              <a:rPr lang="zh-CN" altLang="en-US" sz="1600" dirty="0">
                <a:solidFill>
                  <a:srgbClr val="19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它让人想起定义我们文化与这片土地的冒险精神和多样性。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玛格利特河霞多丽</a:t>
            </a:r>
            <a:br>
              <a:rPr lang="en-US" sz="3200" dirty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</a:t>
            </a:r>
            <a:endParaRPr lang="en-US" sz="40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223437" y="14051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6954483" y="401626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18915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2557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6198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29840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3485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7130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0713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4420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48066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608370" y="2641194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霞多丽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85FB137-235F-DD75-9D89-773B0A62436A}"/>
              </a:ext>
            </a:extLst>
          </p:cNvPr>
          <p:cNvCxnSpPr>
            <a:cxnSpLocks/>
          </p:cNvCxnSpPr>
          <p:nvPr/>
        </p:nvCxnSpPr>
        <p:spPr>
          <a:xfrm>
            <a:off x="1390135" y="2328072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18915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2557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6198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298400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3485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7130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0713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442099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480662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18915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2557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6198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29840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3485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7130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0713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4420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48066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5F4FE93D-38E1-5642-C1E5-1D4982B54155}"/>
              </a:ext>
            </a:extLst>
          </p:cNvPr>
          <p:cNvCxnSpPr>
            <a:cxnSpLocks/>
          </p:cNvCxnSpPr>
          <p:nvPr/>
        </p:nvCxnSpPr>
        <p:spPr>
          <a:xfrm>
            <a:off x="1087395" y="3489607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72CCBCB5-27D0-6940-B090-BCEDD21C9E9C}"/>
              </a:ext>
            </a:extLst>
          </p:cNvPr>
          <p:cNvCxnSpPr>
            <a:cxnSpLocks/>
          </p:cNvCxnSpPr>
          <p:nvPr/>
        </p:nvCxnSpPr>
        <p:spPr>
          <a:xfrm>
            <a:off x="1729946" y="4360758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1891575" y="50243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255718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619861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2984004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3485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7130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0713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44209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48066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CFE1B4AD-A61F-41B1-4F4C-68171CDF6BE1}"/>
              </a:ext>
            </a:extLst>
          </p:cNvPr>
          <p:cNvCxnSpPr>
            <a:cxnSpLocks/>
          </p:cNvCxnSpPr>
          <p:nvPr/>
        </p:nvCxnSpPr>
        <p:spPr>
          <a:xfrm>
            <a:off x="957649" y="5201017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18915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2557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6198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29840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3485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7130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0713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4420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48066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BB023DA9-E91F-AAFF-BD3C-051D7703774A}"/>
              </a:ext>
            </a:extLst>
          </p:cNvPr>
          <p:cNvCxnSpPr>
            <a:cxnSpLocks/>
          </p:cNvCxnSpPr>
          <p:nvPr/>
        </p:nvCxnSpPr>
        <p:spPr>
          <a:xfrm>
            <a:off x="1291281" y="5547006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18915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2557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6198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29840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F289DF8-B7CF-78F4-DA7B-88B7818737C3}"/>
              </a:ext>
            </a:extLst>
          </p:cNvPr>
          <p:cNvSpPr/>
          <p:nvPr/>
        </p:nvSpPr>
        <p:spPr>
          <a:xfrm>
            <a:off x="334852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713052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4420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48066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4BDC309A-8C27-9255-83DD-4C227AF21A67}"/>
              </a:ext>
            </a:extLst>
          </p:cNvPr>
          <p:cNvCxnSpPr>
            <a:cxnSpLocks/>
          </p:cNvCxnSpPr>
          <p:nvPr/>
        </p:nvCxnSpPr>
        <p:spPr>
          <a:xfrm>
            <a:off x="1515503" y="6331660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123254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710666" y="6152078"/>
            <a:ext cx="636382" cy="272668"/>
            <a:chOff x="7674890" y="5926610"/>
            <a:chExt cx="636382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117954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587276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组合 2">
            <a:extLst>
              <a:ext uri="{FF2B5EF4-FFF2-40B4-BE49-F238E27FC236}">
                <a16:creationId xmlns:a16="http://schemas.microsoft.com/office/drawing/2014/main" id="{C7CAA305-1F83-6231-6E67-DB0E4E6C67AD}"/>
              </a:ext>
            </a:extLst>
          </p:cNvPr>
          <p:cNvGrpSpPr/>
          <p:nvPr/>
        </p:nvGrpSpPr>
        <p:grpSpPr>
          <a:xfrm>
            <a:off x="530424" y="2196603"/>
            <a:ext cx="4717044" cy="4226611"/>
            <a:chOff x="530424" y="2196603"/>
            <a:chExt cx="4717044" cy="4226611"/>
          </a:xfrm>
        </p:grpSpPr>
        <p:sp>
          <p:nvSpPr>
            <p:cNvPr id="4" name="Title 2">
              <a:extLst>
                <a:ext uri="{FF2B5EF4-FFF2-40B4-BE49-F238E27FC236}">
                  <a16:creationId xmlns:a16="http://schemas.microsoft.com/office/drawing/2014/main" id="{64E88F0A-D03E-DC49-2EC3-BF04984FBBA0}"/>
                </a:ext>
              </a:extLst>
            </p:cNvPr>
            <p:cNvSpPr txBox="1"/>
            <p:nvPr/>
          </p:nvSpPr>
          <p:spPr>
            <a:xfrm>
              <a:off x="530425" y="2196603"/>
              <a:ext cx="1104374" cy="282528"/>
            </a:xfrm>
            <a:prstGeom prst="rect">
              <a:avLst/>
            </a:prstGeom>
          </p:spPr>
          <p:txBody>
            <a:bodyPr anchor="t">
              <a:normAutofit fontScale="92500" lnSpcReduction="20000"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6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颜色</a:t>
              </a:r>
              <a:endParaRPr 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Title 2">
              <a:extLst>
                <a:ext uri="{FF2B5EF4-FFF2-40B4-BE49-F238E27FC236}">
                  <a16:creationId xmlns:a16="http://schemas.microsoft.com/office/drawing/2014/main" id="{F16E82B1-F8FE-DB7F-D72A-D769378FD227}"/>
                </a:ext>
              </a:extLst>
            </p:cNvPr>
            <p:cNvSpPr txBox="1"/>
            <p:nvPr/>
          </p:nvSpPr>
          <p:spPr>
            <a:xfrm>
              <a:off x="530424" y="3298633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酒体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itle 2">
              <a:extLst>
                <a:ext uri="{FF2B5EF4-FFF2-40B4-BE49-F238E27FC236}">
                  <a16:creationId xmlns:a16="http://schemas.microsoft.com/office/drawing/2014/main" id="{1C76B517-4555-B45F-5369-810F4B7BBF03}"/>
                </a:ext>
              </a:extLst>
            </p:cNvPr>
            <p:cNvSpPr txBox="1"/>
            <p:nvPr/>
          </p:nvSpPr>
          <p:spPr>
            <a:xfrm>
              <a:off x="1912839" y="296674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轻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Title 2">
              <a:extLst>
                <a:ext uri="{FF2B5EF4-FFF2-40B4-BE49-F238E27FC236}">
                  <a16:creationId xmlns:a16="http://schemas.microsoft.com/office/drawing/2014/main" id="{B895633D-DE25-CE8D-1AFE-5EEF96D5D7D8}"/>
                </a:ext>
              </a:extLst>
            </p:cNvPr>
            <p:cNvSpPr txBox="1"/>
            <p:nvPr/>
          </p:nvSpPr>
          <p:spPr>
            <a:xfrm>
              <a:off x="3182590" y="2995614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Title 2">
              <a:extLst>
                <a:ext uri="{FF2B5EF4-FFF2-40B4-BE49-F238E27FC236}">
                  <a16:creationId xmlns:a16="http://schemas.microsoft.com/office/drawing/2014/main" id="{CF0E574E-BF36-7653-EA3F-0BA978A0DA77}"/>
                </a:ext>
              </a:extLst>
            </p:cNvPr>
            <p:cNvSpPr txBox="1"/>
            <p:nvPr/>
          </p:nvSpPr>
          <p:spPr>
            <a:xfrm>
              <a:off x="4475721" y="296674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饱满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2" name="Title 2">
              <a:extLst>
                <a:ext uri="{FF2B5EF4-FFF2-40B4-BE49-F238E27FC236}">
                  <a16:creationId xmlns:a16="http://schemas.microsoft.com/office/drawing/2014/main" id="{659FDBF9-198F-568E-D909-B9B197C2D7E7}"/>
                </a:ext>
              </a:extLst>
            </p:cNvPr>
            <p:cNvSpPr txBox="1"/>
            <p:nvPr/>
          </p:nvSpPr>
          <p:spPr>
            <a:xfrm>
              <a:off x="1912839" y="380700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干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3" name="Title 2">
              <a:extLst>
                <a:ext uri="{FF2B5EF4-FFF2-40B4-BE49-F238E27FC236}">
                  <a16:creationId xmlns:a16="http://schemas.microsoft.com/office/drawing/2014/main" id="{0EBF2C00-B233-E97A-7A58-57EEA4F4CBE1}"/>
                </a:ext>
              </a:extLst>
            </p:cNvPr>
            <p:cNvSpPr txBox="1"/>
            <p:nvPr/>
          </p:nvSpPr>
          <p:spPr>
            <a:xfrm>
              <a:off x="3033407" y="3835874"/>
              <a:ext cx="1087283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半干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Title 2">
              <a:extLst>
                <a:ext uri="{FF2B5EF4-FFF2-40B4-BE49-F238E27FC236}">
                  <a16:creationId xmlns:a16="http://schemas.microsoft.com/office/drawing/2014/main" id="{E596FE83-3E03-0769-6129-8C7E7A2E345E}"/>
                </a:ext>
              </a:extLst>
            </p:cNvPr>
            <p:cNvSpPr txBox="1"/>
            <p:nvPr/>
          </p:nvSpPr>
          <p:spPr>
            <a:xfrm>
              <a:off x="4475721" y="3807000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甜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itle 2">
              <a:extLst>
                <a:ext uri="{FF2B5EF4-FFF2-40B4-BE49-F238E27FC236}">
                  <a16:creationId xmlns:a16="http://schemas.microsoft.com/office/drawing/2014/main" id="{41652765-C2A5-5A38-FFAE-8CEBB9A01A59}"/>
                </a:ext>
              </a:extLst>
            </p:cNvPr>
            <p:cNvSpPr txBox="1"/>
            <p:nvPr/>
          </p:nvSpPr>
          <p:spPr>
            <a:xfrm>
              <a:off x="530424" y="4169784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甜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Title 2">
              <a:extLst>
                <a:ext uri="{FF2B5EF4-FFF2-40B4-BE49-F238E27FC236}">
                  <a16:creationId xmlns:a16="http://schemas.microsoft.com/office/drawing/2014/main" id="{7C27A28C-33D6-991B-A330-668D876CB134}"/>
                </a:ext>
              </a:extLst>
            </p:cNvPr>
            <p:cNvSpPr txBox="1"/>
            <p:nvPr/>
          </p:nvSpPr>
          <p:spPr>
            <a:xfrm>
              <a:off x="1912839" y="4647259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低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7" name="Title 2">
              <a:extLst>
                <a:ext uri="{FF2B5EF4-FFF2-40B4-BE49-F238E27FC236}">
                  <a16:creationId xmlns:a16="http://schemas.microsoft.com/office/drawing/2014/main" id="{21D5354B-074E-2F33-C4BB-4E88362F47E3}"/>
                </a:ext>
              </a:extLst>
            </p:cNvPr>
            <p:cNvSpPr txBox="1"/>
            <p:nvPr/>
          </p:nvSpPr>
          <p:spPr>
            <a:xfrm>
              <a:off x="3033407" y="4676133"/>
              <a:ext cx="1087283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中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itle 2">
              <a:extLst>
                <a:ext uri="{FF2B5EF4-FFF2-40B4-BE49-F238E27FC236}">
                  <a16:creationId xmlns:a16="http://schemas.microsoft.com/office/drawing/2014/main" id="{259B2685-2ADA-FA86-1AA2-CEEDBE5E6E7F}"/>
                </a:ext>
              </a:extLst>
            </p:cNvPr>
            <p:cNvSpPr txBox="1"/>
            <p:nvPr/>
          </p:nvSpPr>
          <p:spPr>
            <a:xfrm>
              <a:off x="4475721" y="4647259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zh-CN" alt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高</a:t>
              </a:r>
              <a:endParaRPr 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itle 2">
              <a:extLst>
                <a:ext uri="{FF2B5EF4-FFF2-40B4-BE49-F238E27FC236}">
                  <a16:creationId xmlns:a16="http://schemas.microsoft.com/office/drawing/2014/main" id="{5CAE58CE-2990-4011-F269-8DF82F2B2EB0}"/>
                </a:ext>
              </a:extLst>
            </p:cNvPr>
            <p:cNvSpPr txBox="1"/>
            <p:nvPr/>
          </p:nvSpPr>
          <p:spPr>
            <a:xfrm>
              <a:off x="530424" y="5010043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橡木桶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Title 2">
              <a:extLst>
                <a:ext uri="{FF2B5EF4-FFF2-40B4-BE49-F238E27FC236}">
                  <a16:creationId xmlns:a16="http://schemas.microsoft.com/office/drawing/2014/main" id="{0EFF440C-4387-3A84-B9BF-EB9833D30E68}"/>
                </a:ext>
              </a:extLst>
            </p:cNvPr>
            <p:cNvSpPr txBox="1"/>
            <p:nvPr/>
          </p:nvSpPr>
          <p:spPr>
            <a:xfrm>
              <a:off x="530424" y="5356032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酸度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1" name="Title 2">
              <a:extLst>
                <a:ext uri="{FF2B5EF4-FFF2-40B4-BE49-F238E27FC236}">
                  <a16:creationId xmlns:a16="http://schemas.microsoft.com/office/drawing/2014/main" id="{9B1B9377-9FA7-C164-C60D-7F831638D84C}"/>
                </a:ext>
              </a:extLst>
            </p:cNvPr>
            <p:cNvSpPr txBox="1"/>
            <p:nvPr/>
          </p:nvSpPr>
          <p:spPr>
            <a:xfrm>
              <a:off x="1912839" y="5777902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8%</a:t>
              </a:r>
            </a:p>
          </p:txBody>
        </p:sp>
        <p:sp>
          <p:nvSpPr>
            <p:cNvPr id="32" name="Title 2">
              <a:extLst>
                <a:ext uri="{FF2B5EF4-FFF2-40B4-BE49-F238E27FC236}">
                  <a16:creationId xmlns:a16="http://schemas.microsoft.com/office/drawing/2014/main" id="{4DAE16C6-CB3C-AD6C-D941-F757B49A5509}"/>
                </a:ext>
              </a:extLst>
            </p:cNvPr>
            <p:cNvSpPr txBox="1"/>
            <p:nvPr/>
          </p:nvSpPr>
          <p:spPr>
            <a:xfrm>
              <a:off x="3209341" y="5782986"/>
              <a:ext cx="1117687" cy="306317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12% – 13.5%</a:t>
              </a:r>
            </a:p>
          </p:txBody>
        </p:sp>
        <p:sp>
          <p:nvSpPr>
            <p:cNvPr id="33" name="Title 2">
              <a:extLst>
                <a:ext uri="{FF2B5EF4-FFF2-40B4-BE49-F238E27FC236}">
                  <a16:creationId xmlns:a16="http://schemas.microsoft.com/office/drawing/2014/main" id="{9F7AAD5F-426D-590C-058E-37B54DC0DE66}"/>
                </a:ext>
              </a:extLst>
            </p:cNvPr>
            <p:cNvSpPr txBox="1"/>
            <p:nvPr/>
          </p:nvSpPr>
          <p:spPr>
            <a:xfrm>
              <a:off x="4475721" y="5777902"/>
              <a:ext cx="771747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 algn="r">
                <a:lnSpc>
                  <a:spcPct val="100000"/>
                </a:lnSpc>
              </a:pPr>
              <a:r>
                <a:rPr lang="en-US" sz="1200" cap="none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17%</a:t>
              </a:r>
            </a:p>
          </p:txBody>
        </p:sp>
        <p:sp>
          <p:nvSpPr>
            <p:cNvPr id="34" name="Title 2">
              <a:extLst>
                <a:ext uri="{FF2B5EF4-FFF2-40B4-BE49-F238E27FC236}">
                  <a16:creationId xmlns:a16="http://schemas.microsoft.com/office/drawing/2014/main" id="{2D60752A-28BA-7D14-037D-1CFEF8F346FB}"/>
                </a:ext>
              </a:extLst>
            </p:cNvPr>
            <p:cNvSpPr txBox="1"/>
            <p:nvPr/>
          </p:nvSpPr>
          <p:spPr>
            <a:xfrm>
              <a:off x="530424" y="6140686"/>
              <a:ext cx="1553596" cy="282528"/>
            </a:xfrm>
            <a:prstGeom prst="rect">
              <a:avLst/>
            </a:prstGeom>
          </p:spPr>
          <p:txBody>
            <a:bodyPr anchor="t">
              <a:noAutofit/>
            </a:bodyPr>
            <a:lstStyle>
              <a:lvl1pPr algn="l" defTabSz="914453" rtl="0" eaLnBrk="1" latinLnBrk="0" hangingPunct="1">
                <a:lnSpc>
                  <a:spcPct val="80000"/>
                </a:lnSpc>
                <a:spcBef>
                  <a:spcPct val="0"/>
                </a:spcBef>
                <a:buNone/>
                <a:defRPr sz="5443" b="0" i="0" kern="1200" cap="all" baseline="0">
                  <a:solidFill>
                    <a:schemeClr val="accent4"/>
                  </a:solidFill>
                  <a:latin typeface="Inter Display" panose="02000503000000020004" pitchFamily="2" charset="0"/>
                  <a:ea typeface="Inter Display" panose="02000503000000020004" pitchFamily="2" charset="0"/>
                  <a:cs typeface="Inter Display" panose="02000503000000020004" pitchFamily="2" charset="0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zh-CN" altLang="en-US" sz="1500" dirty="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酒精度</a:t>
              </a:r>
              <a:endParaRPr 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42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br>
              <a:rPr lang="en-US" sz="600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5440" dirty="0">
                <a:solidFill>
                  <a:srgbClr val="B2D8B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赤霞珠</a:t>
            </a:r>
            <a:endParaRPr lang="en-US" sz="5440" dirty="0">
              <a:solidFill>
                <a:srgbClr val="B2D8B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685059"/>
            <a:ext cx="1832762" cy="46051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zh-CN" altLang="en-US" sz="16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众多当地酒</a:t>
            </a:r>
            <a:endParaRPr lang="en-US" altLang="zh-CN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tx1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庄的代表品种</a:t>
            </a:r>
            <a:endParaRPr lang="en-AU" sz="1600" dirty="0">
              <a:solidFill>
                <a:schemeClr val="tx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818772" y="4594981"/>
            <a:ext cx="2805709" cy="171361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典型一类风味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黑醋栗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黑加仑</a:t>
            </a:r>
            <a:endParaRPr lang="en-AU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黑莓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红醋栗</a:t>
            </a:r>
            <a:endParaRPr lang="en-AU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月桂叶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干香草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62900" y="4998927"/>
            <a:ext cx="3129847" cy="3385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品质高且适合长期储存</a:t>
            </a:r>
            <a:endParaRPr lang="en-AU" sz="16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359605" y="4612936"/>
            <a:ext cx="2805709" cy="7505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典型二类风味</a:t>
            </a:r>
            <a:endParaRPr lang="en-US" altLang="zh-CN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烟草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zh-CN" altLang="en-US" sz="14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雪松</a:t>
            </a:r>
            <a:endParaRPr lang="en-AU" sz="1400" dirty="0"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zh-CN" altLang="en-US" sz="40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 格 丽 特 河</a:t>
            </a:r>
            <a:br>
              <a:rPr lang="en-US" sz="4000" dirty="0">
                <a:solidFill>
                  <a:srgbClr val="6013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赤     霞      珠</a:t>
            </a:r>
            <a:br>
              <a:rPr lang="en-US" sz="4000" dirty="0">
                <a:solidFill>
                  <a:schemeClr val="accent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4000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              点</a:t>
            </a:r>
            <a:endParaRPr lang="en-US" sz="4000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104517" y="213641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468660" y="213351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2832803" y="213351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196946" y="213351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EA60979E-6B19-2DD7-E677-86C2BA4BC3F6}"/>
              </a:ext>
            </a:extLst>
          </p:cNvPr>
          <p:cNvSpPr txBox="1"/>
          <p:nvPr/>
        </p:nvSpPr>
        <p:spPr>
          <a:xfrm>
            <a:off x="624071" y="2161479"/>
            <a:ext cx="1104374" cy="282528"/>
          </a:xfrm>
          <a:prstGeom prst="rect">
            <a:avLst/>
          </a:prstGeom>
        </p:spPr>
        <p:txBody>
          <a:bodyPr anchor="t">
            <a:normAutofit fontScale="92500" lnSpcReduction="2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颜色</a:t>
            </a:r>
            <a:endParaRPr lang="en-US" sz="16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561470" y="213351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3925994" y="213351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284339" y="213351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655041" y="213351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019565" y="213351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2543978" y="2605662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赤霞珠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43DA3CEB-458A-D314-263A-CA3C2D509FD5}"/>
              </a:ext>
            </a:extLst>
          </p:cNvPr>
          <p:cNvCxnSpPr>
            <a:cxnSpLocks/>
          </p:cNvCxnSpPr>
          <p:nvPr/>
        </p:nvCxnSpPr>
        <p:spPr>
          <a:xfrm>
            <a:off x="1603077" y="2269845"/>
            <a:ext cx="4497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104517" y="32331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468660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2832803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196946" y="323022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8" name="Title 2">
            <a:extLst>
              <a:ext uri="{FF2B5EF4-FFF2-40B4-BE49-F238E27FC236}">
                <a16:creationId xmlns:a16="http://schemas.microsoft.com/office/drawing/2014/main" id="{2A138B4E-691E-C104-0EE7-DF68C7C8EABA}"/>
              </a:ext>
            </a:extLst>
          </p:cNvPr>
          <p:cNvSpPr txBox="1"/>
          <p:nvPr/>
        </p:nvSpPr>
        <p:spPr>
          <a:xfrm>
            <a:off x="624070" y="32110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酒体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561470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3925994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284339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655041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019565" y="32302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6" name="Title 2">
            <a:extLst>
              <a:ext uri="{FF2B5EF4-FFF2-40B4-BE49-F238E27FC236}">
                <a16:creationId xmlns:a16="http://schemas.microsoft.com/office/drawing/2014/main" id="{2B065DC4-F1F3-5B67-068B-118B01794EE3}"/>
              </a:ext>
            </a:extLst>
          </p:cNvPr>
          <p:cNvSpPr txBox="1"/>
          <p:nvPr/>
        </p:nvSpPr>
        <p:spPr>
          <a:xfrm>
            <a:off x="2006485" y="28791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轻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Title 2">
            <a:extLst>
              <a:ext uri="{FF2B5EF4-FFF2-40B4-BE49-F238E27FC236}">
                <a16:creationId xmlns:a16="http://schemas.microsoft.com/office/drawing/2014/main" id="{B7C01906-5D40-F5EB-AC78-3E04BD6F69BB}"/>
              </a:ext>
            </a:extLst>
          </p:cNvPr>
          <p:cNvSpPr txBox="1"/>
          <p:nvPr/>
        </p:nvSpPr>
        <p:spPr>
          <a:xfrm>
            <a:off x="3276236" y="290802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8" name="Title 2">
            <a:extLst>
              <a:ext uri="{FF2B5EF4-FFF2-40B4-BE49-F238E27FC236}">
                <a16:creationId xmlns:a16="http://schemas.microsoft.com/office/drawing/2014/main" id="{3B6A3A30-1873-A6BA-2798-63AF8B67FB55}"/>
              </a:ext>
            </a:extLst>
          </p:cNvPr>
          <p:cNvSpPr txBox="1"/>
          <p:nvPr/>
        </p:nvSpPr>
        <p:spPr>
          <a:xfrm>
            <a:off x="4569367" y="287915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104517" y="407338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468660" y="407048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2832803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196946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561470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3925994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284339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655041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019565" y="40704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9" name="Title 2">
            <a:extLst>
              <a:ext uri="{FF2B5EF4-FFF2-40B4-BE49-F238E27FC236}">
                <a16:creationId xmlns:a16="http://schemas.microsoft.com/office/drawing/2014/main" id="{4463A1FB-193C-93A5-86B8-C0EAB6798F81}"/>
              </a:ext>
            </a:extLst>
          </p:cNvPr>
          <p:cNvSpPr txBox="1"/>
          <p:nvPr/>
        </p:nvSpPr>
        <p:spPr>
          <a:xfrm>
            <a:off x="2006485" y="37194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干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0" name="Title 2">
            <a:extLst>
              <a:ext uri="{FF2B5EF4-FFF2-40B4-BE49-F238E27FC236}">
                <a16:creationId xmlns:a16="http://schemas.microsoft.com/office/drawing/2014/main" id="{9F9B86EA-9659-F793-8402-61AC31B812F2}"/>
              </a:ext>
            </a:extLst>
          </p:cNvPr>
          <p:cNvSpPr txBox="1"/>
          <p:nvPr/>
        </p:nvSpPr>
        <p:spPr>
          <a:xfrm>
            <a:off x="3127053" y="374828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半干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1" name="Title 2">
            <a:extLst>
              <a:ext uri="{FF2B5EF4-FFF2-40B4-BE49-F238E27FC236}">
                <a16:creationId xmlns:a16="http://schemas.microsoft.com/office/drawing/2014/main" id="{1B0AB2D9-1B5B-00AA-32E4-0CE16334D9C2}"/>
              </a:ext>
            </a:extLst>
          </p:cNvPr>
          <p:cNvSpPr txBox="1"/>
          <p:nvPr/>
        </p:nvSpPr>
        <p:spPr>
          <a:xfrm>
            <a:off x="4569367" y="3719411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甜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06A801E-3C03-1AC6-239B-36C7D7AC13CA}"/>
              </a:ext>
            </a:extLst>
          </p:cNvPr>
          <p:cNvCxnSpPr>
            <a:cxnSpLocks/>
          </p:cNvCxnSpPr>
          <p:nvPr/>
        </p:nvCxnSpPr>
        <p:spPr>
          <a:xfrm>
            <a:off x="1300337" y="337891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itle 2">
            <a:extLst>
              <a:ext uri="{FF2B5EF4-FFF2-40B4-BE49-F238E27FC236}">
                <a16:creationId xmlns:a16="http://schemas.microsoft.com/office/drawing/2014/main" id="{F0A67287-34B3-3006-D404-17F8D8C5AF4A}"/>
              </a:ext>
            </a:extLst>
          </p:cNvPr>
          <p:cNvSpPr txBox="1"/>
          <p:nvPr/>
        </p:nvSpPr>
        <p:spPr>
          <a:xfrm>
            <a:off x="624070" y="4082195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甜度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648DC1B-D921-B490-B534-ECB1854E3DDC}"/>
              </a:ext>
            </a:extLst>
          </p:cNvPr>
          <p:cNvCxnSpPr>
            <a:cxnSpLocks/>
          </p:cNvCxnSpPr>
          <p:nvPr/>
        </p:nvCxnSpPr>
        <p:spPr>
          <a:xfrm>
            <a:off x="1942888" y="4250066"/>
            <a:ext cx="109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104517" y="480122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468660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2832803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196946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561470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3925994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284339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655041" y="47983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019565" y="47983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9" name="Title 2">
            <a:extLst>
              <a:ext uri="{FF2B5EF4-FFF2-40B4-BE49-F238E27FC236}">
                <a16:creationId xmlns:a16="http://schemas.microsoft.com/office/drawing/2014/main" id="{0D81679B-6E29-669E-4B63-837869662BCB}"/>
              </a:ext>
            </a:extLst>
          </p:cNvPr>
          <p:cNvSpPr txBox="1"/>
          <p:nvPr/>
        </p:nvSpPr>
        <p:spPr>
          <a:xfrm>
            <a:off x="2006485" y="44472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低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Title 2">
            <a:extLst>
              <a:ext uri="{FF2B5EF4-FFF2-40B4-BE49-F238E27FC236}">
                <a16:creationId xmlns:a16="http://schemas.microsoft.com/office/drawing/2014/main" id="{BEE4C8CF-5794-9B64-DB9C-D7CE9FAE4AB3}"/>
              </a:ext>
            </a:extLst>
          </p:cNvPr>
          <p:cNvSpPr txBox="1"/>
          <p:nvPr/>
        </p:nvSpPr>
        <p:spPr>
          <a:xfrm>
            <a:off x="3127053" y="447611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1" name="Title 2">
            <a:extLst>
              <a:ext uri="{FF2B5EF4-FFF2-40B4-BE49-F238E27FC236}">
                <a16:creationId xmlns:a16="http://schemas.microsoft.com/office/drawing/2014/main" id="{FE3EBE4E-EB98-83A3-75A2-18C830DF307D}"/>
              </a:ext>
            </a:extLst>
          </p:cNvPr>
          <p:cNvSpPr txBox="1"/>
          <p:nvPr/>
        </p:nvSpPr>
        <p:spPr>
          <a:xfrm>
            <a:off x="4569367" y="44472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zh-CN" altLang="en-US" sz="1200" cap="none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</a:t>
            </a:r>
            <a:endParaRPr lang="en-US" sz="1200" cap="none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2" name="Title 2">
            <a:extLst>
              <a:ext uri="{FF2B5EF4-FFF2-40B4-BE49-F238E27FC236}">
                <a16:creationId xmlns:a16="http://schemas.microsoft.com/office/drawing/2014/main" id="{1B25F2BD-9424-0257-A803-9516DAAC1307}"/>
              </a:ext>
            </a:extLst>
          </p:cNvPr>
          <p:cNvSpPr txBox="1"/>
          <p:nvPr/>
        </p:nvSpPr>
        <p:spPr>
          <a:xfrm>
            <a:off x="624070" y="4810029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橡木桶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143BECEC-4306-6B0A-1B62-892176C385A1}"/>
              </a:ext>
            </a:extLst>
          </p:cNvPr>
          <p:cNvCxnSpPr>
            <a:cxnSpLocks/>
          </p:cNvCxnSpPr>
          <p:nvPr/>
        </p:nvCxnSpPr>
        <p:spPr>
          <a:xfrm>
            <a:off x="1170591" y="4977900"/>
            <a:ext cx="88223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104517" y="514720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468660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2832803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196946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561470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3925994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284339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655041" y="514430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019565" y="514430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4" name="Title 2">
            <a:extLst>
              <a:ext uri="{FF2B5EF4-FFF2-40B4-BE49-F238E27FC236}">
                <a16:creationId xmlns:a16="http://schemas.microsoft.com/office/drawing/2014/main" id="{8156B5FA-0F93-9B84-4A7C-D9514D3553A2}"/>
              </a:ext>
            </a:extLst>
          </p:cNvPr>
          <p:cNvSpPr txBox="1"/>
          <p:nvPr/>
        </p:nvSpPr>
        <p:spPr>
          <a:xfrm>
            <a:off x="624070" y="515601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单宁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78A4892F-8D27-F00E-A05A-7014B5A2A0AE}"/>
              </a:ext>
            </a:extLst>
          </p:cNvPr>
          <p:cNvCxnSpPr>
            <a:cxnSpLocks/>
          </p:cNvCxnSpPr>
          <p:nvPr/>
        </p:nvCxnSpPr>
        <p:spPr>
          <a:xfrm>
            <a:off x="1504223" y="5323889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104517" y="628023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468660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2832803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196946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561470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284339" y="627733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019565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006485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385405" y="5926259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569367" y="5926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28" name="Title 2">
            <a:extLst>
              <a:ext uri="{FF2B5EF4-FFF2-40B4-BE49-F238E27FC236}">
                <a16:creationId xmlns:a16="http://schemas.microsoft.com/office/drawing/2014/main" id="{6D30BEC4-2683-ED22-6AEA-4863616B5599}"/>
              </a:ext>
            </a:extLst>
          </p:cNvPr>
          <p:cNvSpPr txBox="1"/>
          <p:nvPr/>
        </p:nvSpPr>
        <p:spPr>
          <a:xfrm>
            <a:off x="624070" y="628904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酒精度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C10BC331-4C23-9BBC-D438-A15EE4762DB9}"/>
              </a:ext>
            </a:extLst>
          </p:cNvPr>
          <p:cNvCxnSpPr>
            <a:cxnSpLocks/>
          </p:cNvCxnSpPr>
          <p:nvPr/>
        </p:nvCxnSpPr>
        <p:spPr>
          <a:xfrm>
            <a:off x="1728445" y="6456914"/>
            <a:ext cx="32437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346888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104517" y="552635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468660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2832803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196946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561470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3925994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284339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655041" y="55234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019565" y="55234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AEAF842E-EC57-A5A6-DA5B-536F10E44B5E}"/>
              </a:ext>
            </a:extLst>
          </p:cNvPr>
          <p:cNvSpPr txBox="1"/>
          <p:nvPr/>
        </p:nvSpPr>
        <p:spPr>
          <a:xfrm>
            <a:off x="624070" y="553516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15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酸度</a:t>
            </a:r>
            <a:endParaRPr lang="en-US" sz="15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1FDC852-B66F-E309-2C7D-854DA34DBFAE}"/>
              </a:ext>
            </a:extLst>
          </p:cNvPr>
          <p:cNvCxnSpPr>
            <a:cxnSpLocks/>
          </p:cNvCxnSpPr>
          <p:nvPr/>
        </p:nvCxnSpPr>
        <p:spPr>
          <a:xfrm>
            <a:off x="1504223" y="5703032"/>
            <a:ext cx="5486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4058920" y="244464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3331504" y="256944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0E864A6-9337-5229-71A0-3D7ED4C679AD}"/>
              </a:ext>
            </a:extLst>
          </p:cNvPr>
          <p:cNvSpPr/>
          <p:nvPr/>
        </p:nvSpPr>
        <p:spPr>
          <a:xfrm>
            <a:off x="4652306" y="627733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3147A1-614E-8840-7995-DEBE973F700D}"/>
              </a:ext>
            </a:extLst>
          </p:cNvPr>
          <p:cNvSpPr/>
          <p:nvPr/>
        </p:nvSpPr>
        <p:spPr>
          <a:xfrm>
            <a:off x="3924575" y="627733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D17A2F-2899-4E60-250F-6850066F6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7" r="1659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7158-4600-EC98-8848-2C08433F9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926414"/>
            <a:ext cx="4829691" cy="161525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凭借精品佳酿与创新酿酒工艺，玛格利特河正为澳大利亚葡萄酒树立标杆</a:t>
            </a:r>
            <a:r>
              <a:rPr lang="en-AU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9B90F-C32B-142E-F1B3-3EBB1400CC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584200"/>
            <a:ext cx="4829691" cy="1325563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历史虽短</a:t>
            </a:r>
            <a:endParaRPr lang="en-US" altLang="zh-CN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accent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未来可期</a:t>
            </a:r>
            <a:endParaRPr lang="en-US" dirty="0">
              <a:solidFill>
                <a:schemeClr val="accent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67856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97" b="7838"/>
          <a:stretch/>
        </p:blipFill>
        <p:spPr>
          <a:xfrm>
            <a:off x="0" y="0"/>
            <a:ext cx="12196917" cy="6858000"/>
          </a:xfrm>
          <a:prstGeom prst="rect">
            <a:avLst/>
          </a:prstGeom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C831AF3A-D889-4ECF-BE88-EAD01527B5A4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zh-CN" altLang="en-US" sz="5443" spc="272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Inter Display" panose="02000503000000020004" pitchFamily="2" charset="0"/>
              </a:rPr>
              <a:t>谢谢</a:t>
            </a:r>
            <a:endParaRPr lang="pt-BR" sz="9073" spc="272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Inter Display" panose="02000503000000020004" pitchFamily="2" charset="0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DD83-88EB-D139-D932-A7DC4EDD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53D75-AFC3-38E7-A10F-327DBF156E5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77A7D-4DC2-6242-FE10-562A16C8F69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447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field of vines and a field of trees&#10;&#10;AI-generated content may be incorrect.">
            <a:extLst>
              <a:ext uri="{FF2B5EF4-FFF2-40B4-BE49-F238E27FC236}">
                <a16:creationId xmlns:a16="http://schemas.microsoft.com/office/drawing/2014/main" id="{707113D6-FEB3-57D6-430C-AC378EA780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1" r="1662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7E4131-05BA-A2C4-6DA4-A06AB653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13819"/>
            <a:ext cx="4829691" cy="785732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DB787-43B7-5CBE-9727-FA459A2E2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177915"/>
            <a:ext cx="5138529" cy="3140735"/>
          </a:xfrm>
        </p:spPr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为全球最年轻的葡萄酒产区之一，玛格利特河堪称神童，年少之际便已收获成功、声望与国际赞誉。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以强劲而优雅的赤霞珠、赛美蓉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长相思混酿及霞多丽见长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 葡萄种植的天堂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全球地理隔离最显著的葡萄酒产区之一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低干预耕作，充满活力的酿酒师群体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D7467-BD67-1297-A07B-8A85CA3EE1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81683"/>
            <a:ext cx="4703814" cy="1325563"/>
          </a:xfrm>
        </p:spPr>
        <p:txBody>
          <a:bodyPr/>
          <a:lstStyle/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精品葡萄酒界的新锐之声</a:t>
            </a:r>
            <a:endParaRPr lang="en-US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865638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153"/>
          <a:stretch/>
        </p:blipFill>
        <p:spPr>
          <a:xfrm>
            <a:off x="6096000" y="584200"/>
            <a:ext cx="6096000" cy="58878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CBCDC0B-F635-F360-B8FF-6CF32D070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6158452" cy="1325562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今天我们会讲述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232020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玛格利特河历史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地理</a:t>
            </a:r>
            <a:r>
              <a:rPr 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气候和土壤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葡萄栽培与葡萄酒酿造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杰出葡萄品种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C11238BF-7513-CAA9-416D-0688EF4C63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3" r="580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8F91A6-E43D-7492-01C7-FA5E96DA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80" y="3516330"/>
            <a:ext cx="2382787" cy="662774"/>
          </a:xfrm>
        </p:spPr>
        <p:txBody>
          <a:bodyPr/>
          <a:lstStyle/>
          <a:p>
            <a:r>
              <a:rPr lang="en-US" dirty="0"/>
              <a:t>1955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E2C-F940-8040-A2E3-7C2DDA2A5A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880" y="4179111"/>
            <a:ext cx="3216714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美国加州大学葡萄栽培学教授哈罗德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奥尔莫（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Harold Olmo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）迈出关键一步，提出在澳大利亚西南部种植酿酒葡萄的建议，奠定玛格利特河葡萄酒产区基础。 </a:t>
            </a:r>
          </a:p>
          <a:p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77146-A7DE-255E-E2BE-EF63AED34F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9668" y="1590810"/>
            <a:ext cx="2976345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西澳大学农学家约翰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格拉德斯通博士（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Dr John Gladstones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）论证该地区气候条件极适宜酿造高端葡萄酒。 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055485-B748-CE99-00C2-34800D34C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49668" y="928036"/>
            <a:ext cx="2120040" cy="662774"/>
          </a:xfrm>
        </p:spPr>
        <p:txBody>
          <a:bodyPr/>
          <a:lstStyle/>
          <a:p>
            <a:r>
              <a:rPr lang="en-US" dirty="0"/>
              <a:t>1965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C6A317-4BDE-7E52-F562-94107C52AB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06246" y="4228550"/>
            <a:ext cx="2829004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汤姆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卡利蒂博士（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Dr Tom Cullity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）在菲历士酒庄（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Vasse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Felix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）建立首个现代商业化葡萄园，其最初种植的赤霞珠与马尔贝克至今仍在生长。 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44D9A5-2F27-692F-8A11-0912B972E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5360" y="354469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C3968-796B-C4A4-6410-A9C37B370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513497"/>
            <a:ext cx="4298406" cy="1325563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一位耀眼</a:t>
            </a:r>
            <a:endParaRPr lang="en-US" altLang="zh-CN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的新星</a:t>
            </a:r>
            <a:endParaRPr lang="en-US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B56547-771D-7DFD-8F98-631D935836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altLang="zh-CN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的历史</a:t>
            </a:r>
            <a:endParaRPr lang="en-US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25915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vineyard with a lake&#10;&#10;AI-generated content may be incorrect.">
            <a:extLst>
              <a:ext uri="{FF2B5EF4-FFF2-40B4-BE49-F238E27FC236}">
                <a16:creationId xmlns:a16="http://schemas.microsoft.com/office/drawing/2014/main" id="{BA0E08B9-1718-662D-9CC6-74EA3B7E2F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2" b="127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B226-342F-78DE-2CB6-4CB58331E9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314" y="4224082"/>
            <a:ext cx="2357670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露纹酒庄（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Leeuwin Estate）、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库伦酒庄（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Cullen Wines）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与慕丝森林酒庄（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Moss Wood）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首批霞多丽葡萄藤完成种植。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EBC51-CAA6-EFFC-B559-2E560A35771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4428" y="3540231"/>
            <a:ext cx="2120040" cy="662774"/>
          </a:xfrm>
        </p:spPr>
        <p:txBody>
          <a:bodyPr/>
          <a:lstStyle/>
          <a:p>
            <a:r>
              <a:rPr lang="en-US" dirty="0"/>
              <a:t>1976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73B5E-96C9-4557-7461-AC879EC18F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83525" y="4224082"/>
            <a:ext cx="2976345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曼达岬酒庄（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Cape </a:t>
            </a:r>
            <a:r>
              <a:rPr lang="en-US" altLang="zh-CN" sz="16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Mentelle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）蝉联墨尔本葡萄酒展会吉米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沃森奖杯，玛格利特河作为优质赤霞珠产区的地位由此确立并得以加强。 </a:t>
            </a:r>
          </a:p>
          <a:p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4DF7F6-C46B-1073-440A-A8AA9CD803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2640" y="3540231"/>
            <a:ext cx="2120040" cy="662774"/>
          </a:xfrm>
        </p:spPr>
        <p:txBody>
          <a:bodyPr/>
          <a:lstStyle/>
          <a:p>
            <a:r>
              <a:rPr lang="en-US" dirty="0"/>
              <a:t>1983–1984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3BD2A0-50E6-B1F2-F1BB-C639C888E7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88753" y="1525081"/>
            <a:ext cx="2976345" cy="1461301"/>
          </a:xfrm>
        </p:spPr>
        <p:txBody>
          <a:bodyPr/>
          <a:lstStyle/>
          <a:p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露纹酒庄第二个年份的「艺术系列」霞多丽（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1981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年份）被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醇鉴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杂志评为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世界最佳霞多丽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，国际赞誉随之而来。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730A6A-4592-E818-3B94-9C79352919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77868" y="841230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C4125F-7FF5-4ACF-5E8B-51022B5145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337209" y="2078930"/>
            <a:ext cx="1816612" cy="1461301"/>
          </a:xfrm>
        </p:spPr>
        <p:txBody>
          <a:bodyPr/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"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地理标志（</a:t>
            </a:r>
            <a:r>
              <a:rPr 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Geographical Indication, GI）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正式注册。 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BFEF21-60C4-486D-61F6-623A57DC7F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26323" y="1395079"/>
            <a:ext cx="2120040" cy="662774"/>
          </a:xfrm>
        </p:spPr>
        <p:txBody>
          <a:bodyPr/>
          <a:lstStyle/>
          <a:p>
            <a:r>
              <a:rPr lang="en-US" dirty="0"/>
              <a:t>1996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148E9A1-2F56-B3E6-BA0B-C2BD7D182186}"/>
              </a:ext>
            </a:extLst>
          </p:cNvPr>
          <p:cNvSpPr txBox="1">
            <a:spLocks/>
          </p:cNvSpPr>
          <p:nvPr/>
        </p:nvSpPr>
        <p:spPr>
          <a:xfrm>
            <a:off x="8803059" y="4245159"/>
            <a:ext cx="229715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产区持续发展，其酿造标志性精品葡萄酒的国际声誉日益巩固。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3BC2C07-3596-5803-442C-2DDFFB31A98B}"/>
              </a:ext>
            </a:extLst>
          </p:cNvPr>
          <p:cNvSpPr txBox="1">
            <a:spLocks/>
          </p:cNvSpPr>
          <p:nvPr/>
        </p:nvSpPr>
        <p:spPr>
          <a:xfrm>
            <a:off x="8792174" y="356130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现今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225654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澳大利亚</a:t>
            </a:r>
            <a:endParaRPr 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2535036" y="4578907"/>
            <a:ext cx="6301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3831771" y="4808213"/>
            <a:ext cx="87085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country&#10;&#10;AI-generated content may be incorrect.">
            <a:extLst>
              <a:ext uri="{FF2B5EF4-FFF2-40B4-BE49-F238E27FC236}">
                <a16:creationId xmlns:a16="http://schemas.microsoft.com/office/drawing/2014/main" id="{F37CEE5E-EFDA-00D7-9F47-CCC459A81EE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0"/>
            <a:ext cx="12189229" cy="6859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4299F-CF45-DAEF-60D6-1179E061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西澳大</a:t>
            </a:r>
            <a:br>
              <a:rPr lang="en-US" altLang="zh-CN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利亚</a:t>
            </a:r>
            <a:br>
              <a:rPr 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31E68F-71EF-EB06-B250-62C5D71BDDF7}"/>
              </a:ext>
            </a:extLst>
          </p:cNvPr>
          <p:cNvSpPr txBox="1"/>
          <p:nvPr/>
        </p:nvSpPr>
        <p:spPr>
          <a:xfrm>
            <a:off x="1978350" y="4199994"/>
            <a:ext cx="63018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玛格利特河</a:t>
            </a:r>
            <a:endParaRPr 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4C70A3-6828-79C7-6C10-E5E936BD2EF8}"/>
              </a:ext>
            </a:extLst>
          </p:cNvPr>
          <p:cNvCxnSpPr>
            <a:cxnSpLocks/>
          </p:cNvCxnSpPr>
          <p:nvPr/>
        </p:nvCxnSpPr>
        <p:spPr>
          <a:xfrm>
            <a:off x="3359150" y="4384660"/>
            <a:ext cx="11402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F5F6ACC-A208-6D63-B5D1-7229A5BB2D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6E8E86C-9C48-FF12-F836-1D5A9685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20" y="584200"/>
            <a:ext cx="4031522" cy="785732"/>
          </a:xfrm>
        </p:spPr>
        <p:txBody>
          <a:bodyPr/>
          <a:lstStyle/>
          <a:p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地理位置，</a:t>
            </a:r>
            <a:br>
              <a:rPr lang="en-US" altLang="zh-CN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dirty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气候和土壤</a:t>
            </a:r>
            <a:endParaRPr lang="en-US" dirty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1E00F-DF49-9605-5619-016F2A578D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829691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狭长产区，起于珀斯以南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公里处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被印度洋与南大洋三面环抱</a:t>
            </a:r>
            <a:endParaRPr lang="en-US" altLang="zh-CN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地理隔离显著</a:t>
            </a:r>
            <a:r>
              <a:rPr 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拥有古老的土壤和独特的生物多样性</a:t>
            </a:r>
            <a:endParaRPr 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拥有葡萄种植的理想条件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77AFD-F97C-DA71-8599-4D7DD9735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葡萄种植</a:t>
            </a:r>
            <a:endParaRPr lang="en-US" altLang="zh-CN" dirty="0">
              <a:solidFill>
                <a:schemeClr val="accent4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的天堂</a:t>
            </a:r>
          </a:p>
        </p:txBody>
      </p:sp>
    </p:spTree>
    <p:extLst>
      <p:ext uri="{BB962C8B-B14F-4D97-AF65-F5344CB8AC3E}">
        <p14:creationId xmlns:p14="http://schemas.microsoft.com/office/powerpoint/2010/main" val="22085579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70E261D6-52E2-497B-BC8B-1E2EADE9E31A}"/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purl.org/dc/dcmitype/"/>
    <ds:schemaRef ds:uri="http://purl.org/dc/terms/"/>
    <ds:schemaRef ds:uri="http://schemas.microsoft.com/office/2006/metadata/properties"/>
    <ds:schemaRef ds:uri="02256494-4976-4001-aedb-96463ae0d92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900</TotalTime>
  <Words>1745</Words>
  <Application>Microsoft Macintosh PowerPoint</Application>
  <PresentationFormat>Widescreen</PresentationFormat>
  <Paragraphs>226</Paragraphs>
  <Slides>25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Microsoft YaHei</vt:lpstr>
      <vt:lpstr>Microsoft YaHei</vt:lpstr>
      <vt:lpstr>SimHei</vt:lpstr>
      <vt:lpstr>Neue Haas Grotesk Text Pro</vt:lpstr>
      <vt:lpstr>Arial</vt:lpstr>
      <vt:lpstr>Inter Display</vt:lpstr>
      <vt:lpstr>Slide layouts</vt:lpstr>
      <vt:lpstr>PowerPoint Presentation</vt:lpstr>
      <vt:lpstr>PowerPoint Presentation</vt:lpstr>
      <vt:lpstr>玛格利特河</vt:lpstr>
      <vt:lpstr>今天我们会讲述</vt:lpstr>
      <vt:lpstr>1955</vt:lpstr>
      <vt:lpstr>PowerPoint Presentation</vt:lpstr>
      <vt:lpstr>澳大利亚</vt:lpstr>
      <vt:lpstr>西澳大 利亚  </vt:lpstr>
      <vt:lpstr>地理位置， 气候和土壤</vt:lpstr>
      <vt:lpstr>PowerPoint Presentation</vt:lpstr>
      <vt:lpstr>PowerPoint Presentation</vt:lpstr>
      <vt:lpstr>大师技艺与精妙实验的碰撞</vt:lpstr>
      <vt:lpstr>PowerPoint Presentation</vt:lpstr>
      <vt:lpstr>PowerPoint Presentation</vt:lpstr>
      <vt:lpstr>重要品种</vt:lpstr>
      <vt:lpstr>PowerPoint Presentation</vt:lpstr>
      <vt:lpstr>PowerPoint Presentation</vt:lpstr>
      <vt:lpstr>PowerPoint Presentation</vt:lpstr>
      <vt:lpstr>PowerPoint Presentation</vt:lpstr>
      <vt:lpstr>玛格利特河霞多丽 特点</vt:lpstr>
      <vt:lpstr>PowerPoint Presentation</vt:lpstr>
      <vt:lpstr>玛 格 丽 特 河 赤     霞      珠 特              点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Wang Ling</dc:creator>
  <cp:lastModifiedBy>Cameron Midson</cp:lastModifiedBy>
  <cp:revision>19</cp:revision>
  <dcterms:created xsi:type="dcterms:W3CDTF">2018-07-25T07:02:59Z</dcterms:created>
  <dcterms:modified xsi:type="dcterms:W3CDTF">2026-05-06T00:17:23Z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  <property fmtid="{D5CDD505-2E9C-101B-9397-08002B2CF9AE}" pid="5" name="MSIP_Label_8cf57b4f-1801-441a-a240-098885f2bcbe_Enabled">
    <vt:lpwstr>true</vt:lpwstr>
  </property>
  <property fmtid="{D5CDD505-2E9C-101B-9397-08002B2CF9AE}" pid="6" name="MSIP_Label_8cf57b4f-1801-441a-a240-098885f2bcbe_SetDate">
    <vt:lpwstr>2025-10-22T00:14:09Z</vt:lpwstr>
  </property>
  <property fmtid="{D5CDD505-2E9C-101B-9397-08002B2CF9AE}" pid="7" name="MSIP_Label_8cf57b4f-1801-441a-a240-098885f2bcbe_Method">
    <vt:lpwstr>Standard</vt:lpwstr>
  </property>
  <property fmtid="{D5CDD505-2E9C-101B-9397-08002B2CF9AE}" pid="8" name="MSIP_Label_8cf57b4f-1801-441a-a240-098885f2bcbe_Name">
    <vt:lpwstr>General</vt:lpwstr>
  </property>
  <property fmtid="{D5CDD505-2E9C-101B-9397-08002B2CF9AE}" pid="9" name="MSIP_Label_8cf57b4f-1801-441a-a240-098885f2bcbe_SiteId">
    <vt:lpwstr>76107ada-99f4-412e-b164-5464438b49a0</vt:lpwstr>
  </property>
  <property fmtid="{D5CDD505-2E9C-101B-9397-08002B2CF9AE}" pid="10" name="MSIP_Label_8cf57b4f-1801-441a-a240-098885f2bcbe_ActionId">
    <vt:lpwstr>01c3f06b-afbe-48b6-9baa-0708c4e06e19</vt:lpwstr>
  </property>
  <property fmtid="{D5CDD505-2E9C-101B-9397-08002B2CF9AE}" pid="11" name="MSIP_Label_8cf57b4f-1801-441a-a240-098885f2bcbe_ContentBits">
    <vt:lpwstr>0</vt:lpwstr>
  </property>
  <property fmtid="{D5CDD505-2E9C-101B-9397-08002B2CF9AE}" pid="12" name="MSIP_Label_8cf57b4f-1801-441a-a240-098885f2bcbe_Tag">
    <vt:lpwstr>50, 3, 0, 1</vt:lpwstr>
  </property>
</Properties>
</file>