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media/image10.svg" ContentType="image/svg+xml"/>
  <Override PartName="/ppt/media/image14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42"/>
  </p:notesMasterIdLst>
  <p:sldIdLst>
    <p:sldId id="631" r:id="rId5"/>
    <p:sldId id="478" r:id="rId6"/>
    <p:sldId id="636" r:id="rId7"/>
    <p:sldId id="635" r:id="rId8"/>
    <p:sldId id="637" r:id="rId9"/>
    <p:sldId id="638" r:id="rId10"/>
    <p:sldId id="639" r:id="rId11"/>
    <p:sldId id="640" r:id="rId12"/>
    <p:sldId id="641" r:id="rId13"/>
    <p:sldId id="642" r:id="rId14"/>
    <p:sldId id="643" r:id="rId15"/>
    <p:sldId id="644" r:id="rId16"/>
    <p:sldId id="645" r:id="rId17"/>
    <p:sldId id="646" r:id="rId18"/>
    <p:sldId id="648" r:id="rId19"/>
    <p:sldId id="647" r:id="rId20"/>
    <p:sldId id="649" r:id="rId21"/>
    <p:sldId id="650" r:id="rId22"/>
    <p:sldId id="651" r:id="rId23"/>
    <p:sldId id="275" r:id="rId24"/>
    <p:sldId id="276" r:id="rId25"/>
    <p:sldId id="596" r:id="rId26"/>
    <p:sldId id="278" r:id="rId27"/>
    <p:sldId id="652" r:id="rId28"/>
    <p:sldId id="280" r:id="rId29"/>
    <p:sldId id="617" r:id="rId30"/>
    <p:sldId id="282" r:id="rId31"/>
    <p:sldId id="653" r:id="rId32"/>
    <p:sldId id="284" r:id="rId33"/>
    <p:sldId id="626" r:id="rId34"/>
    <p:sldId id="286" r:id="rId35"/>
    <p:sldId id="630" r:id="rId36"/>
    <p:sldId id="654" r:id="rId37"/>
    <p:sldId id="655" r:id="rId38"/>
    <p:sldId id="656" r:id="rId39"/>
    <p:sldId id="340" r:id="rId40"/>
    <p:sldId id="657" r:id="rId41"/>
  </p:sldIdLst>
  <p:sldSz cx="12192000" cy="6858000"/>
  <p:notesSz cx="6858000" cy="9144000"/>
  <p:embeddedFontLst>
    <p:embeddedFont>
      <p:font typeface="맑은 고딕" panose="020B0503020000020004" pitchFamily="50" charset="-127"/>
      <p:regular r:id="rId43"/>
      <p:bold r:id="rId44"/>
    </p:embeddedFont>
    <p:embeddedFont>
      <p:font typeface="Inter Display" panose="020B0600000101010101" charset="0"/>
      <p:regular r:id="rId45"/>
      <p:bold r:id="rId46"/>
      <p:italic r:id="rId47"/>
      <p:boldItalic r:id="rId48"/>
    </p:embeddedFont>
    <p:embeddedFont>
      <p:font typeface="Neue Haas Grotesk Text Pro" panose="020B0504020202020204" pitchFamily="34" charset="0"/>
      <p:regular r:id="rId49"/>
      <p:bold r:id="rId50"/>
      <p:italic r:id="rId51"/>
      <p:boldItalic r:id="rId52"/>
    </p:embeddedFont>
  </p:embeddedFontLst>
  <p:custDataLst>
    <p:tags r:id="rId53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만든 이" initials="오전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30" autoAdjust="0"/>
    <p:restoredTop sz="77215" autoAdjust="0"/>
  </p:normalViewPr>
  <p:slideViewPr>
    <p:cSldViewPr snapToGrid="0">
      <p:cViewPr varScale="1">
        <p:scale>
          <a:sx n="70" d="100"/>
          <a:sy n="70" d="100"/>
        </p:scale>
        <p:origin x="226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3.fntdata"/><Relationship Id="rId53" Type="http://schemas.openxmlformats.org/officeDocument/2006/relationships/tags" Target="tags/tag1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9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4.fntdata"/><Relationship Id="rId59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7.fntdata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2.fntdata"/><Relationship Id="rId5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2/23/2026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밸리와 에덴 밸리를 아우르는 </a:t>
            </a:r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바로사는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호주에서도 가장 역사적이며 유명한 와인산지이다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본 프로그램에서는 </a:t>
            </a:r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바로사의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다양한 역사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지리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기후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토양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양조와 함께 이 지역 유명세의 일등 공신인 스타 품종에 관해 다룬다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 슬라이드 정보와 추천 토론주제는 슬라이드 노트를 참조한다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본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프리젠테이션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자료를 포함 더 많은 주제와 자료를 다운로드 받으려면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참조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6057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수 년간의 시행 착오를 거쳐 재배자가 개별 부지에 대한 깊은 이해를 갖게 되었다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경사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토양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기타 요소의 다양성은 각 부지에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식재되는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품종과 관리 방식에 영향을 미친다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양조자는 다양한 포도나무 클론을 지속적으로 시험하고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있으며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헤리지티지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클론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(heritage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clone)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중요한 역할을 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올드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바인은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유럽에서 선별해 온 클론의 유전학적 장점을 수 세대에 걸쳐 그대로 계승하고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포도나무와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캐노피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관리 기법은 해마다 다르며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이를 통해 포도재배자는 수확량과 품질을 최적화하고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가지치기는 수작업과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기계작업 모두 시행된다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공통된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캐노피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관리 방법으로 겨울 가지치기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여름 가지치기를 모두 시행하며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순 위치잡기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순 제거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 통제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그린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하베스트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등도 시행한다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상당수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올드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바인은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깊은 토양에서 자라기 때문에 건조 농법으로 재배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관개 없이 재배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강우량이 적은 지역으로 이는 곧 토양이 얕은 경우 종종 관개가 필요하다는 것을 의미한다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최근 지속가능성 이슈에 집중한다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i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공동체가 취하고 있는 엄격한 검역 제약 및 선제적 조치 덕분에 남호주의 포도나무는 아직까지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필록세라의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피해를 보지 않았다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7341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소형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부티크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와이너리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수가 증가하는 추세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양조자는 새로운 기법과 함께 전통적 기법도 탐구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역사적으로 이 지역 양조자는 껍질과 포도즙이 접촉하는 시간을 제한하기 위해 상대적으로 짧은 기간 동안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침용한다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그러나 양조자는 저온 침용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발효 후 침용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뿐 아니라 송이전체 발효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다양한 효모 유형 활용 등 다양한 기법을 실험하고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아울러 프랑스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오크통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미국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오크통부터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개방형 콘크리트통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대형 스테인리스 탱크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암포라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amphorae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이르기까지 다양한 크기와 유형의 발효조를 실험하고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에덴 밸리와 하이 에덴과 같은 서늘한 지역에서 생산된 포도는 종종 천연 산도가 높다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높은 천연 산도는 이 지역의 특징이기도 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따라서 이 지역 와인에 산이 첨가되는 경우는 극히 드물다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그러나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밸리의 따뜻한 지역은 종종 당도가 높고 산도는 낮다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경우 양조자는 좀 더 균형 잡힌 와인 생산을 위해 천연 산을 첨가하기도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870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양조자는 다양한 크기와 유형의 발효조를 실험하기도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에덴 밸리와 하이 에덴과 같은 서늘한 지역에서 생산된 포도는 종종 천연 산도가 높다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높은 천연 산도는 이 지역의 특징이기도 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따라서 이 지역 와인에 산이 첨가되는 경우는 극히 드물다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그러나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밸리의 따뜻한 지역은 종종 당도가 높고 산도는 낮다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경우 양조자는 좀 더 균형 잡힌 와인 생산을 위해 천연 산을 첨가하기도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altLang="ko-KR" b="0" dirty="0">
              <a:effectLst/>
            </a:endParaRP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최근 지속가능성 이슈가 더욱 중요하게 대두되고 있는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전통적인 와인 양조 기법의 장점과 단점은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혁신이 중요한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최소한의 개입 방식의 양조 기법에는 어떤 방식이 포함되며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와인의 특징에 어떤 영향을 미치는가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2996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ko-KR" altLang="en-US" b="0" i="0" dirty="0" err="1">
                <a:effectLst/>
              </a:rPr>
              <a:t>바로사는</a:t>
            </a:r>
            <a:r>
              <a:rPr lang="ko-KR" altLang="en-US" b="0" i="0" dirty="0">
                <a:effectLst/>
              </a:rPr>
              <a:t> </a:t>
            </a:r>
            <a:r>
              <a:rPr lang="en-US" altLang="ko-KR" b="0" i="0" dirty="0">
                <a:effectLst/>
              </a:rPr>
              <a:t>1840</a:t>
            </a:r>
            <a:r>
              <a:rPr lang="ko-KR" altLang="en-US" b="0" i="0" dirty="0">
                <a:effectLst/>
              </a:rPr>
              <a:t>년대 초 이 지역에 정착민이 유입될 당시</a:t>
            </a:r>
            <a:r>
              <a:rPr lang="en-US" altLang="ko-KR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식재된</a:t>
            </a:r>
            <a:r>
              <a:rPr lang="ko-KR" altLang="en-US" b="0" i="0" dirty="0">
                <a:effectLst/>
              </a:rPr>
              <a:t> 포도나무가 여전히 생존하고 있다</a:t>
            </a:r>
            <a:r>
              <a:rPr lang="en-US" altLang="ko-KR" b="0" i="0" dirty="0">
                <a:effectLst/>
              </a:rPr>
              <a:t>. </a:t>
            </a:r>
            <a:r>
              <a:rPr lang="ko-KR" altLang="en-US" b="0" i="0" dirty="0">
                <a:effectLst/>
              </a:rPr>
              <a:t>이러한 </a:t>
            </a:r>
            <a:r>
              <a:rPr lang="ko-KR" altLang="en-US" b="0" i="0" dirty="0" err="1">
                <a:effectLst/>
              </a:rPr>
              <a:t>올드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바인의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strike="noStrike" dirty="0">
                <a:effectLst/>
              </a:rPr>
              <a:t>장수는 </a:t>
            </a:r>
            <a:r>
              <a:rPr lang="ko-KR" altLang="en-US" b="0" i="0" dirty="0">
                <a:effectLst/>
              </a:rPr>
              <a:t>바로 해당 품종이 </a:t>
            </a:r>
            <a:r>
              <a:rPr lang="ko-KR" altLang="en-US" b="0" i="0" dirty="0" err="1">
                <a:effectLst/>
              </a:rPr>
              <a:t>바로사에</a:t>
            </a:r>
            <a:r>
              <a:rPr lang="ko-KR" altLang="en-US" b="0" i="0" dirty="0">
                <a:effectLst/>
              </a:rPr>
              <a:t> 적합하다는 것을 잘 보여주는 방증이다</a:t>
            </a:r>
            <a:r>
              <a:rPr lang="en-US" altLang="ko-KR" b="0" i="0" dirty="0">
                <a:effectLst/>
              </a:rPr>
              <a:t>. </a:t>
            </a:r>
            <a:r>
              <a:rPr lang="ko-KR" altLang="en-US" b="0" i="0" dirty="0">
                <a:effectLst/>
              </a:rPr>
              <a:t>아울러 </a:t>
            </a:r>
            <a:r>
              <a:rPr lang="ko-KR" altLang="en-US" b="0" i="0" dirty="0" err="1">
                <a:effectLst/>
              </a:rPr>
              <a:t>올드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바인의</a:t>
            </a:r>
            <a:r>
              <a:rPr lang="ko-KR" altLang="en-US" b="0" i="0" dirty="0">
                <a:effectLst/>
              </a:rPr>
              <a:t> 장수 비결은 남 호주가 </a:t>
            </a:r>
            <a:r>
              <a:rPr lang="ko-KR" altLang="en-US" b="0" i="0" dirty="0" err="1">
                <a:effectLst/>
              </a:rPr>
              <a:t>필록세라의</a:t>
            </a:r>
            <a:r>
              <a:rPr lang="ko-KR" altLang="en-US" b="0" i="0" dirty="0">
                <a:effectLst/>
              </a:rPr>
              <a:t> 영향을 받지 않았기 때문이기도 하다</a:t>
            </a:r>
            <a:r>
              <a:rPr lang="en-US" altLang="ko-KR" b="0" i="0" dirty="0">
                <a:effectLst/>
              </a:rPr>
              <a:t>. </a:t>
            </a:r>
          </a:p>
          <a:p>
            <a:pPr rtl="0" fontAlgn="base"/>
            <a:r>
              <a:rPr lang="ko-KR" altLang="en-US" b="0" i="0" dirty="0">
                <a:effectLst/>
              </a:rPr>
              <a:t>비록 단편적으로 입증되었을 뿐이기는 하나</a:t>
            </a:r>
            <a:r>
              <a:rPr lang="en-US" altLang="ko-KR" b="0" i="0" dirty="0">
                <a:effectLst/>
              </a:rPr>
              <a:t>,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올드</a:t>
            </a:r>
            <a:r>
              <a:rPr lang="ko-KR" altLang="en-US" b="0" i="0" dirty="0">
                <a:effectLst/>
              </a:rPr>
              <a:t> 바인에서 생산된 포도는 보통 산도가 높고</a:t>
            </a:r>
            <a:r>
              <a:rPr lang="en-US" altLang="ko-KR" b="0" i="0" dirty="0">
                <a:effectLst/>
              </a:rPr>
              <a:t> Ph</a:t>
            </a:r>
            <a:r>
              <a:rPr lang="ko-KR" altLang="en-US" b="0" i="0" dirty="0">
                <a:effectLst/>
              </a:rPr>
              <a:t>는 낮아</a:t>
            </a:r>
            <a:r>
              <a:rPr lang="en-US" altLang="ko-KR" b="0" i="0" dirty="0">
                <a:effectLst/>
              </a:rPr>
              <a:t> </a:t>
            </a:r>
            <a:r>
              <a:rPr lang="ko-KR" altLang="en-US" b="0" i="0" dirty="0">
                <a:effectLst/>
              </a:rPr>
              <a:t>더 깊이 있는 와인을 생산할 수 있다</a:t>
            </a:r>
            <a:r>
              <a:rPr lang="en-US" altLang="ko-KR" b="0" i="0" dirty="0">
                <a:effectLst/>
              </a:rPr>
              <a:t>. </a:t>
            </a:r>
            <a:r>
              <a:rPr lang="ko-KR" altLang="en-US" b="0" i="0" dirty="0">
                <a:effectLst/>
              </a:rPr>
              <a:t>수확량이 적은 </a:t>
            </a:r>
            <a:r>
              <a:rPr lang="ko-KR" altLang="en-US" b="0" i="0" dirty="0" err="1">
                <a:effectLst/>
              </a:rPr>
              <a:t>올드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바인은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strike="noStrike" dirty="0">
                <a:effectLst/>
              </a:rPr>
              <a:t>완숙이 일관되게 이루어져</a:t>
            </a:r>
            <a:r>
              <a:rPr lang="ko-KR" altLang="en-US" b="0" i="0" dirty="0">
                <a:effectLst/>
              </a:rPr>
              <a:t> 강렬한 풍미가 꽉 찬 포도를 생산하며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복합적인</a:t>
            </a:r>
            <a:r>
              <a:rPr lang="ko-KR" altLang="en-US" b="0" i="0" baseline="0" dirty="0">
                <a:effectLst/>
              </a:rPr>
              <a:t> </a:t>
            </a:r>
            <a:r>
              <a:rPr lang="ko-KR" altLang="en-US" b="0" i="0" dirty="0">
                <a:effectLst/>
              </a:rPr>
              <a:t>향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 err="1">
                <a:effectLst/>
              </a:rPr>
              <a:t>구조감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균형감이 탁월하다</a:t>
            </a:r>
            <a:r>
              <a:rPr lang="en-US" altLang="ko-KR" b="0" i="0" dirty="0">
                <a:effectLst/>
              </a:rPr>
              <a:t>. </a:t>
            </a:r>
            <a:endParaRPr lang="en-AU" b="0" i="0" dirty="0">
              <a:effectLst/>
            </a:endParaRPr>
          </a:p>
          <a:p>
            <a:pPr rtl="0" fontAlgn="base"/>
            <a:br>
              <a:rPr lang="en-AU" b="0" i="0" dirty="0">
                <a:effectLst/>
              </a:rPr>
            </a:b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보충 프로그램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올드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바인에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대한 더 자세한 정보는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556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이제 선별한 와인을 시음하고 함께 토론해 보자</a:t>
            </a:r>
            <a:r>
              <a:rPr lang="en-US" altLang="ko-KR" dirty="0"/>
              <a:t>. </a:t>
            </a:r>
            <a:endParaRPr lang="en-US" dirty="0"/>
          </a:p>
          <a:p>
            <a:endParaRPr lang="en-US" dirty="0"/>
          </a:p>
          <a:p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양질의 포도를 생산하는 지역으로 정평이 나 있으며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40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개의 다양한 품종이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밸리와 에덴 밸리에 걸쳐 재배되고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보충 프로그램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이들 품종에 대한 개별 프로그램 자료는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4937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리슬링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91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에덴 밸리는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영국인 </a:t>
            </a:r>
            <a:r>
              <a:rPr kumimoji="0" lang="en-AU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Joseph Gilbert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가 자신의 </a:t>
            </a:r>
            <a:r>
              <a:rPr kumimoji="0" lang="en-AU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Pewsey Vale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양조장에 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1847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년 식재한 </a:t>
            </a:r>
            <a:r>
              <a:rPr kumimoji="0" lang="ko-KR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리슬링을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포함하여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계에서 가장 오래된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포도나무가 일부 생존하고 있는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와인은 보통 진한 레몬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라임 아로마에 강렬한 풍미가 인상적이다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유사하게 에덴 밸리 스타일은 미네랄 풍미가 두드러진다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949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로제 와인과 주정 강화 와인에 사용되며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마타로와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GSM(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Grenache, Shiraz, Mataro)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블렌딩으로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생산하기도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 계곡 바닥 지역의 깊고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풍부한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비옥한 검은 토양 지역에서 주로 재배되는데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지역은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1848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년까지 거슬러 올라가며 세계에서 가장 역사가 오래 되었고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현재도 생산중인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포도밭이 위치한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3197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따뜻하고 건조한 기후는 와인에 과실의 풍부함을 부여하며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최상급 와인의 경우 풍부한 풍미와 균형을 이루는 산도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순수한 과일 풍미가 특징적인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같은 품종과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블렌딩하거나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주정강화와인에도 사용한다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9344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경사 지형인 </a:t>
            </a:r>
            <a:r>
              <a:rPr lang="ko-KR" altLang="en-US" dirty="0" err="1"/>
              <a:t>바로사</a:t>
            </a:r>
            <a:r>
              <a:rPr lang="ko-KR" altLang="en-US" dirty="0"/>
              <a:t> 지역은 호주에서도 가장 역사적인 와인 산지 중 하나이다</a:t>
            </a:r>
            <a:r>
              <a:rPr lang="en-US" altLang="ko-KR" dirty="0"/>
              <a:t>. </a:t>
            </a:r>
            <a:r>
              <a:rPr lang="ko-KR" altLang="en-US" dirty="0" err="1"/>
              <a:t>남호주</a:t>
            </a:r>
            <a:r>
              <a:rPr lang="ko-KR" altLang="en-US" dirty="0"/>
              <a:t> 수도인 애들레이드 북동부 약 </a:t>
            </a:r>
            <a:r>
              <a:rPr lang="en-US" altLang="ko-KR" dirty="0"/>
              <a:t>70km</a:t>
            </a:r>
            <a:r>
              <a:rPr lang="ko-KR" altLang="en-US" dirty="0" err="1"/>
              <a:t>에</a:t>
            </a:r>
            <a:r>
              <a:rPr lang="ko-KR" altLang="en-US" dirty="0"/>
              <a:t> 위치한 </a:t>
            </a:r>
            <a:r>
              <a:rPr lang="ko-KR" altLang="en-US" dirty="0" err="1"/>
              <a:t>바로사는</a:t>
            </a:r>
            <a:r>
              <a:rPr lang="ko-KR" altLang="en-US" dirty="0"/>
              <a:t> 호주 와인의 역사</a:t>
            </a:r>
            <a:r>
              <a:rPr lang="en-US" altLang="ko-KR" dirty="0"/>
              <a:t>, </a:t>
            </a:r>
            <a:r>
              <a:rPr lang="ko-KR" altLang="en-US" dirty="0"/>
              <a:t>진화</a:t>
            </a:r>
            <a:r>
              <a:rPr lang="en-US" altLang="ko-KR" dirty="0"/>
              <a:t>, </a:t>
            </a:r>
            <a:r>
              <a:rPr lang="ko-KR" altLang="en-US" i="0" dirty="0"/>
              <a:t>그리고</a:t>
            </a:r>
            <a:r>
              <a:rPr lang="ko-KR" altLang="en-US" dirty="0"/>
              <a:t> 혁신을 자랑하는 호주 내에서도 가장 저명하고 인기가 많은 산지 중 하나이다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8597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밸리와 마찬가지로 에덴 밸리는 세계에서 가장 오래된 포도나무가 있는 와인산지이다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호주 남부 지역의 서늘한 기후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스파이시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후추 풍미가 강한 반면 에덴 밸리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보통 좀 더 달콤한 자두와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블랙베리류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과일 특징을 지닌다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2861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1888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식재된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Penfolds Kalimna Block 42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포도밭이 세계에서 가장 오래된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포도나무로 알려짐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2810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에덴 밸리 마을 인근의 포도밭에서 생산되는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완벽하게 잘 익은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카시스가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강조된 과일 풍미를 보여주며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서늘한 부지의 경우 녹색 잎과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베리 특징의 우아한 풍미를 발현한다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5869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2380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333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잠시 시간을 내어 클래식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와인을 맛보는 것도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정식 시음은 본 프로그램 후반부에 진행한다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 개 이상의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와이너리가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아름다운 굴곡진 언덕과 계곡에 걸쳐 흩어져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지역은 젊은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아티장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부티크 생산자 뿐 아니라 오래전 설립된 와인 명가를 아우르는 역동적인 와인 커뮤니티로 정평이 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166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초기에 해외 포도 재배자가 이 지역에 유입되게 된 지역의 특징적 요소는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역사는 오늘날 와인 양조 방식에 어떤 영향을 미쳤는가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209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완만한 경사의 언덕과 계곡 지형으로 그림 같은 풍경의 따뜻한 기후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i="0" dirty="0"/>
              <a:t>에덴 밸리</a:t>
            </a:r>
            <a:r>
              <a:rPr lang="en-US" altLang="ko-KR" i="0" dirty="0"/>
              <a:t>: </a:t>
            </a:r>
            <a:r>
              <a:rPr lang="ko-KR" altLang="en-US" i="0" dirty="0"/>
              <a:t>서늘한 기후의 프리미엄 산지로</a:t>
            </a:r>
            <a:r>
              <a:rPr lang="en-US" altLang="ko-KR" i="0" dirty="0"/>
              <a:t>, </a:t>
            </a:r>
            <a:r>
              <a:rPr lang="ko-KR" altLang="en-US" i="0" dirty="0"/>
              <a:t>지형이 구불구불하고</a:t>
            </a:r>
            <a:r>
              <a:rPr lang="en-US" altLang="ko-KR" i="0" dirty="0"/>
              <a:t> </a:t>
            </a:r>
            <a:r>
              <a:rPr lang="ko-KR" altLang="en-US" i="0" dirty="0"/>
              <a:t>다채로운 아름다운 지역이다</a:t>
            </a:r>
            <a:r>
              <a:rPr lang="en-US" altLang="ko-KR" i="0" dirty="0"/>
              <a:t>. </a:t>
            </a:r>
            <a:r>
              <a:rPr lang="ko-KR" altLang="en-US" i="0" dirty="0" err="1"/>
              <a:t>바로사</a:t>
            </a:r>
            <a:r>
              <a:rPr lang="ko-KR" altLang="en-US" i="0" dirty="0"/>
              <a:t> 밸리보다 규모는 작지만 </a:t>
            </a:r>
            <a:r>
              <a:rPr lang="ko-KR" altLang="en-US" i="0" dirty="0" err="1"/>
              <a:t>바로사</a:t>
            </a:r>
            <a:r>
              <a:rPr lang="ko-KR" altLang="en-US" i="0" dirty="0"/>
              <a:t> 지역에서는 </a:t>
            </a:r>
            <a:r>
              <a:rPr lang="en-US" altLang="ko-KR" i="0" dirty="0"/>
              <a:t>‘</a:t>
            </a:r>
            <a:r>
              <a:rPr lang="ko-KR" altLang="en-US" i="0" dirty="0"/>
              <a:t>고지대</a:t>
            </a:r>
            <a:r>
              <a:rPr lang="en-US" altLang="ko-KR" i="0" dirty="0"/>
              <a:t>’</a:t>
            </a:r>
            <a:r>
              <a:rPr lang="ko-KR" altLang="en-US" i="0" dirty="0" err="1"/>
              <a:t>에</a:t>
            </a:r>
            <a:r>
              <a:rPr lang="ko-KR" altLang="en-US" i="0" dirty="0"/>
              <a:t> 해당하는 지역이다</a:t>
            </a:r>
            <a:r>
              <a:rPr lang="en-US" altLang="ko-KR" i="0" dirty="0"/>
              <a:t>. </a:t>
            </a:r>
          </a:p>
          <a:p>
            <a:r>
              <a:rPr lang="ko-KR" altLang="en-US" i="0" dirty="0"/>
              <a:t>하이 에덴</a:t>
            </a:r>
            <a:r>
              <a:rPr lang="en-US" altLang="ko-KR" i="0" dirty="0"/>
              <a:t>: </a:t>
            </a:r>
            <a:r>
              <a:rPr lang="ko-KR" altLang="en-US" i="0" dirty="0"/>
              <a:t>에덴 밸리 내에 위치한 하이 에덴은 경사진 언덕 지형</a:t>
            </a:r>
            <a:r>
              <a:rPr lang="en-US" altLang="ko-KR" i="0" dirty="0"/>
              <a:t>, </a:t>
            </a:r>
            <a:r>
              <a:rPr lang="ko-KR" altLang="en-US" i="0" dirty="0"/>
              <a:t>서늘한 기후로 특징되는</a:t>
            </a:r>
            <a:r>
              <a:rPr lang="en-US" altLang="ko-KR" i="0" dirty="0"/>
              <a:t> </a:t>
            </a:r>
            <a:r>
              <a:rPr lang="ko-KR" altLang="en-US" i="0" dirty="0"/>
              <a:t>소규모 세부지역이다</a:t>
            </a:r>
            <a:r>
              <a:rPr lang="en-US" altLang="ko-KR" i="0" dirty="0"/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830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겨울은 서늘하고 습한 반면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여름은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덥고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건조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최고기온이 높고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일조일이 많으며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습도와 강우량은 낮다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낮에는 건조하고 햇볕이 잘 들고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서늘한 밤 기온이 이와 잘 균형을 맞추어 포도가 </a:t>
            </a:r>
            <a:r>
              <a:rPr kumimoji="0" lang="ko-KR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일관성있고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시기 적절하게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완숙될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계곡 바닥은 따뜻하고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주변의 언덕 지역은 고도가 높아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서늘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풀 바디 레드 와인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탁월한 주정 강화 와인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~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풀 바디 화이트 와인에 유리한 조건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포도재배에 있어 주된 위험 요소는 가뭄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평균 기온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21.9°C(71.4°F). 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220mm(8.7in).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497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계곡과 구불구불한 언덕이 구성하는 복잡한 지형 탓에 경사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포도밭의 방향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부지 조건이 아주 다양하다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남동호주의 많은 지역이 그러하듯 하부 토양은 산성도가 높아 뿌리 성장과 생장력을 제한한다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103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밸리보다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기온이 한참 낮은 서늘한 기후 지역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다양한 고도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향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경사 탓에 여러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중기후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존재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전형적으로 낮은 따뜻하고 저녁은 매우 서늘함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중 일조 시간이 아주 길다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밸리보다 습도가 높고 더 서늘한 기후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229mm (9in). 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평균 기온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21.1°C (70°F).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4174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와인 산지로서의 성공에 기여한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지리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토양의 특징은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에덴 밸리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차이점은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밸리는 세계에서 가장 힘이 좋고 풍미가 풍부한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생산지로 유명한데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측면에서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떼루아의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역할은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318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 userDrawn="1">
          <p15:clr>
            <a:srgbClr val="00000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DAAA674-912E-5C84-9AD4-8720EB85BC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1F49F4-7632-1822-7D35-A7D8313FAF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934" y="385959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88934" y="3265186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7CAEC-4FAB-F91B-1151-1C9E71FDC7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88934" y="1253823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B21EB7BD-88E5-38B6-1797-C86B974401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16D9977-7864-EB84-DF6A-1BBD6AE862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FA770494-D5C2-89FA-6162-B777BC841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1342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65F9B77B-88A1-D73A-6C55-DF5862E2F02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0253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73E88638-A528-7684-1560-535CDAE659D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68300"/>
            <a:ext cx="3596640" cy="2683812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E8FD051-4F4E-95F7-4371-8A03C38E05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432" y="1475046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53736193-6CB7-10C2-2FCC-232F9E5A631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888" y="473636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96647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230239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10135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61387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6BD50D6C-97DD-731F-7A8A-4B71987EA2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3315" y="449527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C9D9793-184C-C647-ACA7-2B300F8553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2430" y="381142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6DC6833C-C5B8-C899-41CE-F251767D943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4710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46593A0C-FE2D-B776-A83E-37F8F3C9568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3621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E378197-5A00-C029-1CAC-606671AE70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38965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5BBEB663-2586-8DBA-E765-2F426B2FBC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7876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DF43B1F9-272A-24E5-A471-887CF8E15A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78C4A83C-7F6F-9D60-8580-319FE05C13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37" y="584200"/>
            <a:ext cx="5334275" cy="82091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5937" y="2518443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56363" y="5553656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C54DC2F-047D-4CAA-5234-347492553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56363" y="3438939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 userDrawn="1">
          <p15:clr>
            <a:srgbClr val="00000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8748946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3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 userDrawn="1">
          <p15:clr>
            <a:srgbClr val="00000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 userDrawn="1">
          <p15:clr>
            <a:srgbClr val="000000"/>
          </p15:clr>
        </p15:guide>
        <p15:guide id="2" orient="horz" pos="368" userDrawn="1">
          <p15:clr>
            <a:srgbClr val="000000"/>
          </p15:clr>
        </p15:guide>
        <p15:guide id="4" pos="4067" userDrawn="1">
          <p15:clr>
            <a:srgbClr val="00000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 userDrawn="1">
          <p15:clr>
            <a:srgbClr val="000000"/>
          </p15:clr>
        </p15:guide>
        <p15:guide id="3" orient="horz" pos="368" userDrawn="1">
          <p15:clr>
            <a:srgbClr val="00000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468" y="616547"/>
            <a:ext cx="5429532" cy="1325562"/>
          </a:xfrm>
        </p:spPr>
        <p:txBody>
          <a:bodyPr/>
          <a:lstStyle>
            <a:lvl1pPr>
              <a:defRPr sz="545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6468" y="2550791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6468" y="4258656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518444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223426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3" orient="horz" pos="368" userDrawn="1">
          <p15:clr>
            <a:srgbClr val="00000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1073056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3" orient="horz" pos="368" userDrawn="1">
          <p15:clr>
            <a:srgbClr val="00000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616005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3495232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4CF5EFB-E958-AB5C-B1C1-218B1D5040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83869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94691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920253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23/02/2026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60" r:id="rId15"/>
    <p:sldLayoutId id="2147483673" r:id="rId16"/>
    <p:sldLayoutId id="2147483674" r:id="rId17"/>
    <p:sldLayoutId id="2147483675" r:id="rId18"/>
    <p:sldLayoutId id="2147483659" r:id="rId19"/>
    <p:sldLayoutId id="2147483679" r:id="rId20"/>
    <p:sldLayoutId id="2147483676" r:id="rId21"/>
    <p:sldLayoutId id="2147483677" r:id="rId22"/>
    <p:sldLayoutId id="2147483678" r:id="rId23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93" userDrawn="1">
          <p15:clr>
            <a:srgbClr val="000000"/>
          </p15:clr>
        </p15:guide>
        <p15:guide id="4" orient="horz" pos="368" userDrawn="1">
          <p15:clr>
            <a:srgbClr val="000000"/>
          </p15:clr>
        </p15:guide>
        <p15:guide id="5" pos="3840" userDrawn="1">
          <p15:clr>
            <a:srgbClr val="F26B43"/>
          </p15:clr>
        </p15:guide>
        <p15:guide id="6" pos="4067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813" y="2595220"/>
            <a:ext cx="10975975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sz="60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6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60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>
              <a:latin typeface="Inter Display" panose="02000503000000020004" pitchFamily="2" charset="0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9412" y="5845854"/>
            <a:ext cx="12346515" cy="1035296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91335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5" r="16890"/>
          <a:stretch/>
        </p:blipFill>
        <p:spPr>
          <a:xfrm>
            <a:off x="1" y="7938"/>
            <a:ext cx="6096000" cy="6913753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60158" y="1141921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지중해성 기후</a:t>
            </a:r>
            <a:endParaRPr lang="en-US" sz="3200" b="1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C7F88A-37A9-1316-1437-5664D4B3CE90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EF009C7A-4F34-BBB0-8207-FDEC473D86B4}"/>
              </a:ext>
            </a:extLst>
          </p:cNvPr>
          <p:cNvSpPr txBox="1">
            <a:spLocks/>
          </p:cNvSpPr>
          <p:nvPr/>
        </p:nvSpPr>
        <p:spPr>
          <a:xfrm>
            <a:off x="6354110" y="3681851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130–430M(427–1,411FT)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EBB580C-9143-CF56-729E-7075B864EC4D}"/>
              </a:ext>
            </a:extLst>
          </p:cNvPr>
          <p:cNvCxnSpPr>
            <a:cxnSpLocks/>
          </p:cNvCxnSpPr>
          <p:nvPr/>
        </p:nvCxnSpPr>
        <p:spPr>
          <a:xfrm>
            <a:off x="7570115" y="6283066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DFD78A3-26F2-52DC-D308-69DB3574D540}"/>
              </a:ext>
            </a:extLst>
          </p:cNvPr>
          <p:cNvCxnSpPr>
            <a:cxnSpLocks/>
          </p:cNvCxnSpPr>
          <p:nvPr/>
        </p:nvCxnSpPr>
        <p:spPr>
          <a:xfrm flipV="1">
            <a:off x="7570115" y="5160065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F2A61C95-4925-D93A-DB0F-CA08751A4098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F8CD0D0-3E12-D546-F4B1-90C991DCFE3D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1207924-4A5A-F27B-8E6D-2F1F54F201BA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830310A-B797-9447-35E2-F1C64AC1152D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FD5A55D-3E7D-A2A3-B45D-C6E42FA559E8}"/>
              </a:ext>
            </a:extLst>
          </p:cNvPr>
          <p:cNvSpPr/>
          <p:nvPr/>
        </p:nvSpPr>
        <p:spPr>
          <a:xfrm>
            <a:off x="8632018" y="6110397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9147E3BB-0848-2BAA-2A94-61C4F87A4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76E65C38-9D6B-BD9A-A9F8-07EE60D2789F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EEF27E-E910-41E8-01E2-3E88BF48BB2E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5407B9-881C-EB2E-E660-8D868BC17A7E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75CEE9-9D60-6B06-DE1D-5BB3F4F90055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77D887-64D6-1597-9833-00B51592F9C2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lose-up of a rock&#10;&#10;AI-generated content may be incorrect.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911208" cy="1530521"/>
          </a:xfrm>
        </p:spPr>
        <p:txBody>
          <a:bodyPr/>
          <a:lstStyle/>
          <a:p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밸리의 토양 구성은 아주 다양하다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일반적으로 풍요롭고 깊은 토양으로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모두 비교적 비옥도가 낮은 진흙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양토군에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속하는 토양이다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모래 함량이 많은 토양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회색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갈색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적색토에 이르기까지 다채롭다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5397D3-38D1-0FE1-8C7B-B14221033921}"/>
              </a:ext>
            </a:extLst>
          </p:cNvPr>
          <p:cNvSpPr txBox="1"/>
          <p:nvPr/>
        </p:nvSpPr>
        <p:spPr>
          <a:xfrm>
            <a:off x="6456363" y="1246981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 err="1">
                <a:solidFill>
                  <a:schemeClr val="accent5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바로사</a:t>
            </a:r>
            <a:r>
              <a:rPr lang="ko-KR" altLang="en-US" sz="3200" b="1" dirty="0">
                <a:solidFill>
                  <a:schemeClr val="accent5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밸리</a:t>
            </a:r>
            <a:endParaRPr lang="en-US" sz="3200" b="1" dirty="0">
              <a:solidFill>
                <a:schemeClr val="accent5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F5E5D441-F351-5A95-E454-ECCB0C44D8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096000" cy="6858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BD7AC64-2811-3189-0CBA-9C8D04528450}"/>
              </a:ext>
            </a:extLst>
          </p:cNvPr>
          <p:cNvSpPr txBox="1"/>
          <p:nvPr/>
        </p:nvSpPr>
        <p:spPr>
          <a:xfrm>
            <a:off x="555618" y="4909982"/>
            <a:ext cx="34888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상대적으로 더 서늘한 기후 </a:t>
            </a:r>
          </a:p>
          <a:p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다양한 </a:t>
            </a:r>
            <a:r>
              <a:rPr lang="ko-KR" altLang="en-US" sz="1600" b="1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중기후</a:t>
            </a: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FEF2D0-2810-B558-D60F-7D27D9B8F5B0}"/>
              </a:ext>
            </a:extLst>
          </p:cNvPr>
          <p:cNvSpPr txBox="1"/>
          <p:nvPr/>
        </p:nvSpPr>
        <p:spPr>
          <a:xfrm>
            <a:off x="555618" y="4316851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accent5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지중해성 기후</a:t>
            </a:r>
            <a:endParaRPr lang="en-US" sz="3200" b="1" dirty="0">
              <a:solidFill>
                <a:schemeClr val="accent5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B1D1AD8-5F24-1DA7-832E-45E80AF8430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543D80B5-0D44-A118-EFC5-B304A51F00AA}"/>
              </a:ext>
            </a:extLst>
          </p:cNvPr>
          <p:cNvSpPr txBox="1">
            <a:spLocks/>
          </p:cNvSpPr>
          <p:nvPr/>
        </p:nvSpPr>
        <p:spPr>
          <a:xfrm>
            <a:off x="6653856" y="2688524"/>
            <a:ext cx="287325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에덴 밸리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310–540M(1,017–1,472FT)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DC237A-3664-47C8-3CED-7DA0E8322FC3}"/>
              </a:ext>
            </a:extLst>
          </p:cNvPr>
          <p:cNvCxnSpPr>
            <a:cxnSpLocks/>
          </p:cNvCxnSpPr>
          <p:nvPr/>
        </p:nvCxnSpPr>
        <p:spPr>
          <a:xfrm>
            <a:off x="7869861" y="528973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9C8753-1364-39F3-E373-8DA6ABE35074}"/>
              </a:ext>
            </a:extLst>
          </p:cNvPr>
          <p:cNvCxnSpPr>
            <a:cxnSpLocks/>
          </p:cNvCxnSpPr>
          <p:nvPr/>
        </p:nvCxnSpPr>
        <p:spPr>
          <a:xfrm flipV="1">
            <a:off x="7869861" y="4166738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CB555BE3-2104-9BD2-C584-FBB91F7CF746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2001707-1100-2E61-1024-F575CC1A5D11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573BA45-D3E0-FDB6-8B2F-A8EA893114F4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5339FB7-C5C8-D6E1-FE2B-B5971EB4ADBF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5625071-93F4-A779-90B9-E6E977E1352C}"/>
              </a:ext>
            </a:extLst>
          </p:cNvPr>
          <p:cNvSpPr/>
          <p:nvPr/>
        </p:nvSpPr>
        <p:spPr>
          <a:xfrm>
            <a:off x="8931764" y="511707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572E69-E9D3-E277-2610-5A990179413C}"/>
              </a:ext>
            </a:extLst>
          </p:cNvPr>
          <p:cNvSpPr txBox="1">
            <a:spLocks/>
          </p:cNvSpPr>
          <p:nvPr/>
        </p:nvSpPr>
        <p:spPr>
          <a:xfrm>
            <a:off x="623888" y="3586561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8D10D28C-5C6A-645B-CCC6-84BE1F75FB9D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C69A08-CC2A-6D6F-68E5-D2F65B7D9033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622650-129C-7FAD-7D4F-6F64FEA027AE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497A01-EFB4-ACD0-9233-2D1CB019067D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74A078-366A-B2AD-7E24-5B419109EAB2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182561756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437274"/>
            <a:ext cx="3766829" cy="1530521"/>
          </a:xfrm>
        </p:spPr>
        <p:txBody>
          <a:bodyPr/>
          <a:lstStyle/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에덴 밸리의 다양한 지형은 토양의 조성 또한 다양함을 의미한다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가장 일반적인 토양은 얕고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바위가 많은 토양이며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회색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~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갈색에 이르는 양질 사토에 진흙 양토까지 다채롭다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8" name="Picture Placeholder 7" descr="A close-up of hands holding small pieces of food&#10;&#10;AI-generated content may be incorrect.">
            <a:extLst>
              <a:ext uri="{FF2B5EF4-FFF2-40B4-BE49-F238E27FC236}">
                <a16:creationId xmlns:a16="http://schemas.microsoft.com/office/drawing/2014/main" id="{42C97ACA-08F4-ED81-F987-9343CC10CCB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41283F-C00B-3643-7EB6-9AAEC181FA72}"/>
              </a:ext>
            </a:extLst>
          </p:cNvPr>
          <p:cNvSpPr txBox="1"/>
          <p:nvPr/>
        </p:nvSpPr>
        <p:spPr>
          <a:xfrm>
            <a:off x="6339351" y="1081795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accent5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에덴 밸리</a:t>
            </a:r>
            <a:endParaRPr lang="en-US" sz="3200" b="1" dirty="0">
              <a:solidFill>
                <a:schemeClr val="accent5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24199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holding a bunch of grapes&#10;&#10;AI-generated content may be incorrect.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147" y="1537940"/>
            <a:ext cx="4829691" cy="785732"/>
          </a:xfrm>
        </p:spPr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재배와 양조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419" y="1001730"/>
            <a:ext cx="5340350" cy="1325563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바로사의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6444A-1B6F-B234-9F24-6B52963EA6AF}"/>
              </a:ext>
            </a:extLst>
          </p:cNvPr>
          <p:cNvSpPr txBox="1">
            <a:spLocks/>
          </p:cNvSpPr>
          <p:nvPr/>
        </p:nvSpPr>
        <p:spPr>
          <a:xfrm>
            <a:off x="630419" y="3105782"/>
            <a:ext cx="4829691" cy="15955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ko-KR" altLang="en-US" sz="2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</a:t>
            </a:r>
            <a:r>
              <a:rPr lang="en-US" altLang="ko-KR" sz="2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</a:p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ko-KR" altLang="en-US" sz="2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전통이 혁신을 만나다 </a:t>
            </a:r>
          </a:p>
          <a:p>
            <a:pPr marL="285750" indent="-28575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500+ 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포도재배자 </a:t>
            </a:r>
          </a:p>
          <a:p>
            <a:pPr marL="285750" indent="-28575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세대 및 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6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세대 포도 재배자들</a:t>
            </a:r>
          </a:p>
          <a:p>
            <a:pPr marL="285750" indent="-28575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지속 가능한 포도재배 관행에 점차 집중 </a:t>
            </a:r>
            <a:endParaRPr lang="en-AU" dirty="0">
              <a:solidFill>
                <a:srgbClr val="FFFFFF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C10418-BA0F-1A19-73AA-B6ED74D4FA43}"/>
              </a:ext>
            </a:extLst>
          </p:cNvPr>
          <p:cNvSpPr txBox="1">
            <a:spLocks/>
          </p:cNvSpPr>
          <p:nvPr/>
        </p:nvSpPr>
        <p:spPr>
          <a:xfrm>
            <a:off x="630419" y="4876469"/>
            <a:ext cx="4829691" cy="15955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ko-KR" altLang="en-US" sz="2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수확</a:t>
            </a:r>
            <a:r>
              <a:rPr lang="en-AU" altLang="ko-KR" sz="2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</a:p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ko-KR" altLang="en-US" sz="1600" b="1" dirty="0" err="1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1600" b="1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r>
              <a:rPr lang="en-US" altLang="ko-KR" sz="1600" b="1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월 중순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~4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월 말 </a:t>
            </a:r>
          </a:p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ko-KR" altLang="en-US" sz="1600" b="1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에덴 밸리</a:t>
            </a:r>
            <a:r>
              <a:rPr lang="en-US" altLang="ko-KR" sz="1600" b="1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월 중순 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~ 4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/5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월 초 </a:t>
            </a:r>
          </a:p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ko-KR" altLang="en-US" sz="1600" b="1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하이 에덴</a:t>
            </a:r>
            <a:r>
              <a:rPr lang="en-US" altLang="ko-KR" sz="1600" b="1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에덴 밸리 수확 개시 이후 최대 한달까지</a:t>
            </a:r>
            <a:endParaRPr lang="en-AU" sz="1600" dirty="0">
              <a:solidFill>
                <a:srgbClr val="FFFFFF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1B92D52-1A91-3C89-F550-6B14E4A4DD4D}"/>
              </a:ext>
            </a:extLst>
          </p:cNvPr>
          <p:cNvSpPr txBox="1"/>
          <p:nvPr/>
        </p:nvSpPr>
        <p:spPr>
          <a:xfrm>
            <a:off x="509959" y="6039973"/>
            <a:ext cx="2430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저온 침용 </a:t>
            </a:r>
            <a:b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(maceration)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buClr>
                <a:srgbClr val="601329"/>
              </a:buClr>
            </a:pPr>
            <a:endParaRPr lang="en-US" sz="1600" dirty="0">
              <a:solidFill>
                <a:schemeClr val="bg1">
                  <a:lumMod val="9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0159C-F7E4-540F-F29F-CD8515543086}"/>
              </a:ext>
            </a:extLst>
          </p:cNvPr>
          <p:cNvSpPr txBox="1"/>
          <p:nvPr/>
        </p:nvSpPr>
        <p:spPr>
          <a:xfrm>
            <a:off x="9448203" y="6038157"/>
            <a:ext cx="243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다양한 효모 유형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8E57BA-FEAA-BB2B-FA15-1A0AC54C4FA1}"/>
              </a:ext>
            </a:extLst>
          </p:cNvPr>
          <p:cNvSpPr txBox="1"/>
          <p:nvPr/>
        </p:nvSpPr>
        <p:spPr>
          <a:xfrm>
            <a:off x="6538970" y="6038157"/>
            <a:ext cx="243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송이 전체 발효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C4868E-DE7D-BC35-0DEA-A87F8D156851}"/>
              </a:ext>
            </a:extLst>
          </p:cNvPr>
          <p:cNvSpPr txBox="1"/>
          <p:nvPr/>
        </p:nvSpPr>
        <p:spPr>
          <a:xfrm>
            <a:off x="3396603" y="6038157"/>
            <a:ext cx="243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발효 후 침용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BF8A79-A1A3-1CFC-5FCD-90EBDEB16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104" y="2956778"/>
            <a:ext cx="1816100" cy="2997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2D6961-98B4-4087-34A9-C646F3598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7557" y="3608928"/>
            <a:ext cx="2087383" cy="1831383"/>
          </a:xfrm>
          <a:prstGeom prst="rect">
            <a:avLst/>
          </a:prstGeom>
        </p:spPr>
      </p:pic>
      <p:sp>
        <p:nvSpPr>
          <p:cNvPr id="16" name="Title 2">
            <a:extLst>
              <a:ext uri="{FF2B5EF4-FFF2-40B4-BE49-F238E27FC236}">
                <a16:creationId xmlns:a16="http://schemas.microsoft.com/office/drawing/2014/main" id="{B034495F-D3CD-2560-774A-AA8F5A41D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87040"/>
            <a:ext cx="4829691" cy="785732"/>
          </a:xfrm>
        </p:spPr>
        <p:txBody>
          <a:bodyPr/>
          <a:lstStyle/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양조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1B596968-CB41-0655-4957-C0B70AC764E9}"/>
              </a:ext>
            </a:extLst>
          </p:cNvPr>
          <p:cNvSpPr txBox="1">
            <a:spLocks/>
          </p:cNvSpPr>
          <p:nvPr/>
        </p:nvSpPr>
        <p:spPr>
          <a:xfrm>
            <a:off x="623888" y="1054904"/>
            <a:ext cx="7367698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정통성과 실험적 시도 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260E7C-D8B4-C057-7681-5032266C8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597" y="2949647"/>
            <a:ext cx="1816100" cy="29971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B40A97-F28E-21AE-B335-4FAEE26D93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4013" y="2103437"/>
            <a:ext cx="815145" cy="13255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1BF871-563E-A3F3-495C-1139DD3D3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325" y="2956778"/>
            <a:ext cx="1816100" cy="2997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0A54B6-62F6-CF38-CCF9-73E5447EBB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5154" y="2611042"/>
            <a:ext cx="652907" cy="57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8277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0B270F-CE76-B2D3-1326-822E4B8E2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87040"/>
            <a:ext cx="4829691" cy="785732"/>
          </a:xfrm>
        </p:spPr>
        <p:txBody>
          <a:bodyPr/>
          <a:lstStyle/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양조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99E0AA-0316-DD4A-E8C8-EFB001D5D3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54904"/>
            <a:ext cx="7367698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정통성과 실험적 시도 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155807-305F-EBC5-4401-F158F1D28962}"/>
              </a:ext>
            </a:extLst>
          </p:cNvPr>
          <p:cNvSpPr txBox="1"/>
          <p:nvPr/>
        </p:nvSpPr>
        <p:spPr>
          <a:xfrm>
            <a:off x="902021" y="5604177"/>
            <a:ext cx="36906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프랑스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미국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오크통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개방형 콘크리트통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대형 스테인리스 스틸 탱크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암포라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buClr>
                <a:srgbClr val="601329"/>
              </a:buClr>
            </a:pPr>
            <a:endParaRPr lang="en-US" sz="1600" dirty="0">
              <a:solidFill>
                <a:schemeClr val="bg1">
                  <a:lumMod val="9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667F8A-2C4F-E3C4-33DA-AA611A72CB3B}"/>
              </a:ext>
            </a:extLst>
          </p:cNvPr>
          <p:cNvSpPr txBox="1"/>
          <p:nvPr/>
        </p:nvSpPr>
        <p:spPr>
          <a:xfrm>
            <a:off x="5306791" y="5604177"/>
            <a:ext cx="2430390" cy="856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주석산 첨가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일부 따뜻한 기후 와인의 경우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657860-08AE-07F0-8AC1-03E924A1237A}"/>
              </a:ext>
            </a:extLst>
          </p:cNvPr>
          <p:cNvSpPr txBox="1"/>
          <p:nvPr/>
        </p:nvSpPr>
        <p:spPr>
          <a:xfrm>
            <a:off x="8268460" y="5604177"/>
            <a:ext cx="243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스크류 캡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E7F9A76-AAFE-91DE-DD22-1118D53294B0}"/>
              </a:ext>
            </a:extLst>
          </p:cNvPr>
          <p:cNvGrpSpPr/>
          <p:nvPr/>
        </p:nvGrpSpPr>
        <p:grpSpPr>
          <a:xfrm>
            <a:off x="1629369" y="2765296"/>
            <a:ext cx="2180467" cy="2728381"/>
            <a:chOff x="1404944" y="2243602"/>
            <a:chExt cx="2513686" cy="31453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950C97A-E115-0447-E5A3-7D990DD1D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0480" y="2243602"/>
              <a:ext cx="1512776" cy="114885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989CEAE-D5C8-F1F5-B815-86333E868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47840" y="3344714"/>
              <a:ext cx="1170790" cy="198884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7F620A5-0294-348E-05A5-8F0E62DC2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04944" y="3465076"/>
              <a:ext cx="1165727" cy="1923858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C6738609-8867-67C5-FDD7-70ED63B0BE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4664" y="2845896"/>
            <a:ext cx="1594644" cy="263172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C85AE31F-5955-55B8-24FD-A7E110FD77BD}"/>
              </a:ext>
            </a:extLst>
          </p:cNvPr>
          <p:cNvGrpSpPr/>
          <p:nvPr/>
        </p:nvGrpSpPr>
        <p:grpSpPr>
          <a:xfrm>
            <a:off x="8786830" y="2796210"/>
            <a:ext cx="981104" cy="2554604"/>
            <a:chOff x="8767330" y="2701151"/>
            <a:chExt cx="981104" cy="2554604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C88CA4A-F3DB-44A9-E770-C3A32B1B0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35069" y="2701151"/>
              <a:ext cx="713365" cy="2554604"/>
            </a:xfrm>
            <a:prstGeom prst="rect">
              <a:avLst/>
            </a:prstGeom>
          </p:spPr>
        </p:pic>
        <p:sp>
          <p:nvSpPr>
            <p:cNvPr id="24" name="Curved Right Arrow 8">
              <a:extLst>
                <a:ext uri="{FF2B5EF4-FFF2-40B4-BE49-F238E27FC236}">
                  <a16:creationId xmlns:a16="http://schemas.microsoft.com/office/drawing/2014/main" id="{1AEE31D0-FDF4-2EB3-8CB6-71FF9E3EEC5F}"/>
                </a:ext>
              </a:extLst>
            </p:cNvPr>
            <p:cNvSpPr/>
            <p:nvPr/>
          </p:nvSpPr>
          <p:spPr>
            <a:xfrm>
              <a:off x="8767330" y="2765296"/>
              <a:ext cx="705067" cy="524040"/>
            </a:xfrm>
            <a:custGeom>
              <a:avLst/>
              <a:gdLst>
                <a:gd name="connsiteX0" fmla="*/ 0 w 704730"/>
                <a:gd name="connsiteY0" fmla="*/ 164670 h 526943"/>
                <a:gd name="connsiteX1" fmla="*/ 572994 w 704730"/>
                <a:gd name="connsiteY1" fmla="*/ 326437 h 526943"/>
                <a:gd name="connsiteX2" fmla="*/ 572994 w 704730"/>
                <a:gd name="connsiteY2" fmla="*/ 260569 h 526943"/>
                <a:gd name="connsiteX3" fmla="*/ 704730 w 704730"/>
                <a:gd name="connsiteY3" fmla="*/ 395207 h 526943"/>
                <a:gd name="connsiteX4" fmla="*/ 572994 w 704730"/>
                <a:gd name="connsiteY4" fmla="*/ 524040 h 526943"/>
                <a:gd name="connsiteX5" fmla="*/ 572994 w 704730"/>
                <a:gd name="connsiteY5" fmla="*/ 458173 h 526943"/>
                <a:gd name="connsiteX6" fmla="*/ 0 w 704730"/>
                <a:gd name="connsiteY6" fmla="*/ 296406 h 526943"/>
                <a:gd name="connsiteX7" fmla="*/ 0 w 704730"/>
                <a:gd name="connsiteY7" fmla="*/ 164670 h 526943"/>
                <a:gd name="connsiteX0" fmla="*/ 704730 w 704730"/>
                <a:gd name="connsiteY0" fmla="*/ 131736 h 526943"/>
                <a:gd name="connsiteX1" fmla="*/ 58834 w 704730"/>
                <a:gd name="connsiteY1" fmla="*/ 230538 h 526943"/>
                <a:gd name="connsiteX2" fmla="*/ 528224 w 704730"/>
                <a:gd name="connsiteY2" fmla="*/ 5249 h 526943"/>
                <a:gd name="connsiteX3" fmla="*/ 704730 w 704730"/>
                <a:gd name="connsiteY3" fmla="*/ 1 h 526943"/>
                <a:gd name="connsiteX4" fmla="*/ 704730 w 704730"/>
                <a:gd name="connsiteY4" fmla="*/ 131736 h 526943"/>
                <a:gd name="connsiteX0" fmla="*/ 0 w 704730"/>
                <a:gd name="connsiteY0" fmla="*/ 164670 h 526943"/>
                <a:gd name="connsiteX1" fmla="*/ 572994 w 704730"/>
                <a:gd name="connsiteY1" fmla="*/ 326437 h 526943"/>
                <a:gd name="connsiteX2" fmla="*/ 572994 w 704730"/>
                <a:gd name="connsiteY2" fmla="*/ 260569 h 526943"/>
                <a:gd name="connsiteX3" fmla="*/ 704730 w 704730"/>
                <a:gd name="connsiteY3" fmla="*/ 395207 h 526943"/>
                <a:gd name="connsiteX4" fmla="*/ 572994 w 704730"/>
                <a:gd name="connsiteY4" fmla="*/ 524040 h 526943"/>
                <a:gd name="connsiteX5" fmla="*/ 572994 w 704730"/>
                <a:gd name="connsiteY5" fmla="*/ 458173 h 526943"/>
                <a:gd name="connsiteX6" fmla="*/ 0 w 704730"/>
                <a:gd name="connsiteY6" fmla="*/ 296406 h 526943"/>
                <a:gd name="connsiteX7" fmla="*/ 0 w 704730"/>
                <a:gd name="connsiteY7" fmla="*/ 164670 h 526943"/>
                <a:gd name="connsiteX8" fmla="*/ 704730 w 704730"/>
                <a:gd name="connsiteY8" fmla="*/ 0 h 526943"/>
                <a:gd name="connsiteX9" fmla="*/ 704730 w 704730"/>
                <a:gd name="connsiteY9" fmla="*/ 131736 h 526943"/>
                <a:gd name="connsiteX10" fmla="*/ 58834 w 704730"/>
                <a:gd name="connsiteY10" fmla="*/ 230538 h 526943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705067 w 705067"/>
                <a:gd name="connsiteY0" fmla="*/ 13173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705067 w 705067"/>
                <a:gd name="connsiteY3" fmla="*/ 1 h 524040"/>
                <a:gd name="connsiteX4" fmla="*/ 705067 w 705067"/>
                <a:gd name="connsiteY4" fmla="*/ 13173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705067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705067 w 705067"/>
                <a:gd name="connsiteY0" fmla="*/ 13173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705067 w 705067"/>
                <a:gd name="connsiteY3" fmla="*/ 1 h 524040"/>
                <a:gd name="connsiteX4" fmla="*/ 705067 w 705067"/>
                <a:gd name="connsiteY4" fmla="*/ 13173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534586 w 705067"/>
                <a:gd name="connsiteY0" fmla="*/ 13948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705067 w 705067"/>
                <a:gd name="connsiteY3" fmla="*/ 1 h 524040"/>
                <a:gd name="connsiteX4" fmla="*/ 534586 w 705067"/>
                <a:gd name="connsiteY4" fmla="*/ 13948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534586 w 705067"/>
                <a:gd name="connsiteY0" fmla="*/ 13948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89167 w 705067"/>
                <a:gd name="connsiteY3" fmla="*/ 12701 h 524040"/>
                <a:gd name="connsiteX4" fmla="*/ 534586 w 705067"/>
                <a:gd name="connsiteY4" fmla="*/ 13948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99661 w 705067"/>
                <a:gd name="connsiteY0" fmla="*/ 142660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89167 w 705067"/>
                <a:gd name="connsiteY3" fmla="*/ 12701 h 524040"/>
                <a:gd name="connsiteX4" fmla="*/ 499661 w 705067"/>
                <a:gd name="connsiteY4" fmla="*/ 142660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71086 w 705067"/>
                <a:gd name="connsiteY0" fmla="*/ 14583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89167 w 705067"/>
                <a:gd name="connsiteY3" fmla="*/ 12701 h 524040"/>
                <a:gd name="connsiteX4" fmla="*/ 471086 w 705067"/>
                <a:gd name="connsiteY4" fmla="*/ 14583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71086 w 705067"/>
                <a:gd name="connsiteY0" fmla="*/ 14583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95517 w 705067"/>
                <a:gd name="connsiteY3" fmla="*/ 15876 h 524040"/>
                <a:gd name="connsiteX4" fmla="*/ 471086 w 705067"/>
                <a:gd name="connsiteY4" fmla="*/ 14583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82809 w 705067"/>
                <a:gd name="connsiteY0" fmla="*/ 15169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95517 w 705067"/>
                <a:gd name="connsiteY3" fmla="*/ 15876 h 524040"/>
                <a:gd name="connsiteX4" fmla="*/ 482809 w 705067"/>
                <a:gd name="connsiteY4" fmla="*/ 15169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82809 w 705067"/>
                <a:gd name="connsiteY0" fmla="*/ 15169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95517 w 705067"/>
                <a:gd name="connsiteY3" fmla="*/ 15876 h 524040"/>
                <a:gd name="connsiteX4" fmla="*/ 482809 w 705067"/>
                <a:gd name="connsiteY4" fmla="*/ 15169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05067" h="524040" stroke="0" extrusionOk="0">
                  <a:moveTo>
                    <a:pt x="337" y="164670"/>
                  </a:moveTo>
                  <a:cubicBezTo>
                    <a:pt x="337" y="243745"/>
                    <a:pt x="240883" y="311656"/>
                    <a:pt x="573331" y="326437"/>
                  </a:cubicBezTo>
                  <a:lnTo>
                    <a:pt x="573331" y="260569"/>
                  </a:lnTo>
                  <a:lnTo>
                    <a:pt x="705067" y="395207"/>
                  </a:lnTo>
                  <a:lnTo>
                    <a:pt x="573331" y="524040"/>
                  </a:lnTo>
                  <a:lnTo>
                    <a:pt x="573331" y="458173"/>
                  </a:lnTo>
                  <a:cubicBezTo>
                    <a:pt x="240883" y="443391"/>
                    <a:pt x="337" y="375481"/>
                    <a:pt x="337" y="296406"/>
                  </a:cubicBezTo>
                  <a:lnTo>
                    <a:pt x="337" y="164670"/>
                  </a:lnTo>
                  <a:close/>
                </a:path>
                <a:path w="705067" h="524040" fill="darkenLess" stroke="0" extrusionOk="0">
                  <a:moveTo>
                    <a:pt x="482809" y="151696"/>
                  </a:moveTo>
                  <a:cubicBezTo>
                    <a:pt x="384300" y="163419"/>
                    <a:pt x="171258" y="170528"/>
                    <a:pt x="59171" y="230538"/>
                  </a:cubicBezTo>
                  <a:cubicBezTo>
                    <a:pt x="-114247" y="137691"/>
                    <a:pt x="108834" y="30621"/>
                    <a:pt x="528561" y="5249"/>
                  </a:cubicBezTo>
                  <a:cubicBezTo>
                    <a:pt x="586211" y="1764"/>
                    <a:pt x="435969" y="15876"/>
                    <a:pt x="495517" y="15876"/>
                  </a:cubicBezTo>
                  <a:lnTo>
                    <a:pt x="482809" y="151696"/>
                  </a:lnTo>
                  <a:close/>
                </a:path>
                <a:path w="705067" h="524040" fill="none" extrusionOk="0">
                  <a:moveTo>
                    <a:pt x="337" y="164670"/>
                  </a:moveTo>
                  <a:cubicBezTo>
                    <a:pt x="337" y="243745"/>
                    <a:pt x="240883" y="311656"/>
                    <a:pt x="573331" y="326437"/>
                  </a:cubicBezTo>
                  <a:lnTo>
                    <a:pt x="573331" y="260569"/>
                  </a:lnTo>
                  <a:lnTo>
                    <a:pt x="705067" y="395207"/>
                  </a:lnTo>
                  <a:lnTo>
                    <a:pt x="573331" y="524040"/>
                  </a:lnTo>
                  <a:lnTo>
                    <a:pt x="573331" y="458173"/>
                  </a:lnTo>
                  <a:cubicBezTo>
                    <a:pt x="240883" y="443391"/>
                    <a:pt x="337" y="375481"/>
                    <a:pt x="337" y="296406"/>
                  </a:cubicBezTo>
                  <a:lnTo>
                    <a:pt x="337" y="164670"/>
                  </a:lnTo>
                  <a:cubicBezTo>
                    <a:pt x="337" y="73725"/>
                    <a:pt x="160872" y="0"/>
                    <a:pt x="550084" y="0"/>
                  </a:cubicBezTo>
                  <a:cubicBezTo>
                    <a:pt x="550084" y="43912"/>
                    <a:pt x="573332" y="95573"/>
                    <a:pt x="573332" y="139485"/>
                  </a:cubicBezTo>
                  <a:cubicBezTo>
                    <a:pt x="293116" y="139485"/>
                    <a:pt x="171258" y="170528"/>
                    <a:pt x="59171" y="230538"/>
                  </a:cubicBezTo>
                </a:path>
              </a:pathLst>
            </a:custGeom>
            <a:solidFill>
              <a:srgbClr val="AB25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883663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Close-up of a vine with grapes growing on it&#10;&#10;AI-generated content may be incorrect.">
            <a:extLst>
              <a:ext uri="{FF2B5EF4-FFF2-40B4-BE49-F238E27FC236}">
                <a16:creationId xmlns:a16="http://schemas.microsoft.com/office/drawing/2014/main" id="{966A6977-47CC-69AD-A6FF-6CC2480ABE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57810"/>
            <a:ext cx="6096000" cy="61142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F78837C-8EF8-46AF-183C-EE9CC570E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재배 역사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04DFB2-A9BE-AA9E-F518-E5B5381B4C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8934" y="3265187"/>
            <a:ext cx="4829691" cy="1443172"/>
          </a:xfrm>
        </p:spPr>
        <p:txBody>
          <a:bodyPr/>
          <a:lstStyle/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바로사에는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세계에서 가장 오래된 포도나무  생존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세미용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마타로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바인은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더 복합적인 와인 생산 가능 </a:t>
            </a:r>
            <a:endParaRPr lang="en-AU" sz="1600" dirty="0">
              <a:solidFill>
                <a:srgbClr val="FFFFFF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88C0D5-97A4-3E0E-4176-902F4AE3CF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바인 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703336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833AFFAF-4FCC-CB0F-3BEB-91050115148C}"/>
              </a:ext>
            </a:extLst>
          </p:cNvPr>
          <p:cNvSpPr/>
          <p:nvPr/>
        </p:nvSpPr>
        <p:spPr>
          <a:xfrm>
            <a:off x="-108284" y="1416155"/>
            <a:ext cx="12428621" cy="5658413"/>
          </a:xfrm>
          <a:custGeom>
            <a:avLst/>
            <a:gdLst>
              <a:gd name="connsiteX0" fmla="*/ 0 w 12219708"/>
              <a:gd name="connsiteY0" fmla="*/ 2022766 h 4793673"/>
              <a:gd name="connsiteX1" fmla="*/ 27708 w 12219708"/>
              <a:gd name="connsiteY1" fmla="*/ 4793673 h 4793673"/>
              <a:gd name="connsiteX2" fmla="*/ 12219708 w 12219708"/>
              <a:gd name="connsiteY2" fmla="*/ 4765964 h 4793673"/>
              <a:gd name="connsiteX3" fmla="*/ 12205852 w 12219708"/>
              <a:gd name="connsiteY3" fmla="*/ 0 h 4793673"/>
              <a:gd name="connsiteX4" fmla="*/ 0 w 12219708"/>
              <a:gd name="connsiteY4" fmla="*/ 2022766 h 4793673"/>
              <a:gd name="connsiteX5" fmla="*/ 0 w 12205855"/>
              <a:gd name="connsiteY5" fmla="*/ 2008910 h 543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9708" h="4793673">
                <a:moveTo>
                  <a:pt x="0" y="2022766"/>
                </a:moveTo>
                <a:cubicBezTo>
                  <a:pt x="4618" y="3163457"/>
                  <a:pt x="23090" y="3652982"/>
                  <a:pt x="27708" y="4793673"/>
                </a:cubicBezTo>
                <a:lnTo>
                  <a:pt x="12219708" y="4765964"/>
                </a:lnTo>
                <a:cubicBezTo>
                  <a:pt x="12215090" y="2964873"/>
                  <a:pt x="12212780" y="2382982"/>
                  <a:pt x="12205852" y="0"/>
                </a:cubicBezTo>
                <a:cubicBezTo>
                  <a:pt x="10988960" y="16163"/>
                  <a:pt x="5354782" y="1062185"/>
                  <a:pt x="0" y="202276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  <a:latin typeface="Inter Display" panose="02000503000000020004" pitchFamily="2" charset="0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0A7DF60-0072-4EBA-9DDC-4467DD424BED}"/>
              </a:ext>
            </a:extLst>
          </p:cNvPr>
          <p:cNvSpPr txBox="1"/>
          <p:nvPr/>
        </p:nvSpPr>
        <p:spPr>
          <a:xfrm>
            <a:off x="1322618" y="2263469"/>
            <a:ext cx="3322519" cy="413396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tabLst>
                <a:tab pos="1156236" algn="l"/>
              </a:tabLst>
            </a:pPr>
            <a:endParaRPr lang="en-AU" sz="2722" spc="91">
              <a:solidFill>
                <a:schemeClr val="bg1"/>
              </a:solidFill>
              <a:latin typeface="Inter Display" panose="02000503000000020004" pitchFamily="2" charset="0"/>
              <a:cs typeface="Hellix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EB853927-B1C1-4B60-BA3C-61B18CFB69CD}"/>
              </a:ext>
            </a:extLst>
          </p:cNvPr>
          <p:cNvSpPr txBox="1"/>
          <p:nvPr/>
        </p:nvSpPr>
        <p:spPr>
          <a:xfrm>
            <a:off x="582345" y="601308"/>
            <a:ext cx="5666055" cy="203910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>
              <a:lnSpc>
                <a:spcPct val="82000"/>
              </a:lnSpc>
            </a:pPr>
            <a:r>
              <a:rPr lang="ko-KR" altLang="en-US" sz="544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en-US" sz="544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br>
              <a:rPr lang="en-US" sz="544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바인 헌장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E0E796F-B2CD-7749-B72A-8EB772AE687C}"/>
              </a:ext>
            </a:extLst>
          </p:cNvPr>
          <p:cNvSpPr txBox="1"/>
          <p:nvPr/>
        </p:nvSpPr>
        <p:spPr>
          <a:xfrm>
            <a:off x="2756849" y="4149049"/>
            <a:ext cx="820540" cy="4998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ko-KR" altLang="en-US" sz="1600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올드</a:t>
            </a:r>
            <a:r>
              <a:rPr lang="ko-KR" altLang="en-US" sz="16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바인 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D2FAA51-61C5-FC44-3D15-8A283E04AB9E}"/>
              </a:ext>
            </a:extLst>
          </p:cNvPr>
          <p:cNvSpPr txBox="1"/>
          <p:nvPr/>
        </p:nvSpPr>
        <p:spPr>
          <a:xfrm>
            <a:off x="1180735" y="5596596"/>
            <a:ext cx="904569" cy="47371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81000"/>
              </a:lnSpc>
              <a:buClr>
                <a:srgbClr val="F40000"/>
              </a:buClr>
            </a:pPr>
            <a:r>
              <a:rPr lang="ko-KR" altLang="en-US" sz="19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포도나무 수령</a:t>
            </a:r>
            <a:endParaRPr lang="en-US" sz="19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05EA5B0-D77F-BD67-BFF3-EB11426103DB}"/>
              </a:ext>
            </a:extLst>
          </p:cNvPr>
          <p:cNvSpPr txBox="1"/>
          <p:nvPr/>
        </p:nvSpPr>
        <p:spPr>
          <a:xfrm>
            <a:off x="2756848" y="5407280"/>
            <a:ext cx="1439497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35+</a:t>
            </a: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95147523-ACB7-A906-32F6-D50DFA2DB7D9}"/>
              </a:ext>
            </a:extLst>
          </p:cNvPr>
          <p:cNvSpPr txBox="1"/>
          <p:nvPr/>
        </p:nvSpPr>
        <p:spPr>
          <a:xfrm>
            <a:off x="4641522" y="5407280"/>
            <a:ext cx="1426481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70+</a:t>
            </a: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637BF090-741D-49A0-28D8-29C937E2B66E}"/>
              </a:ext>
            </a:extLst>
          </p:cNvPr>
          <p:cNvSpPr txBox="1"/>
          <p:nvPr/>
        </p:nvSpPr>
        <p:spPr>
          <a:xfrm>
            <a:off x="6592912" y="5407280"/>
            <a:ext cx="1867499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100+</a:t>
            </a: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27B7F42D-B2B8-9002-44FB-58094E8EDE2E}"/>
              </a:ext>
            </a:extLst>
          </p:cNvPr>
          <p:cNvSpPr txBox="1"/>
          <p:nvPr/>
        </p:nvSpPr>
        <p:spPr>
          <a:xfrm>
            <a:off x="8979183" y="5407280"/>
            <a:ext cx="1756891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125+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92820535-E883-BBC2-AA9A-86E2EB1F1D34}"/>
              </a:ext>
            </a:extLst>
          </p:cNvPr>
          <p:cNvSpPr txBox="1"/>
          <p:nvPr/>
        </p:nvSpPr>
        <p:spPr>
          <a:xfrm>
            <a:off x="4617063" y="3644666"/>
            <a:ext cx="1505474" cy="4998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ko-KR" altLang="en-US" sz="16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생존자  </a:t>
            </a:r>
            <a:r>
              <a:rPr lang="ko-KR" altLang="en-US" sz="1600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생존포도나무</a:t>
            </a:r>
            <a:endParaRPr lang="en-US" sz="1600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6EC5EA46-CEF4-305C-5A45-7ED53E2AD0C5}"/>
              </a:ext>
            </a:extLst>
          </p:cNvPr>
          <p:cNvSpPr txBox="1"/>
          <p:nvPr/>
        </p:nvSpPr>
        <p:spPr>
          <a:xfrm>
            <a:off x="6615224" y="3166601"/>
            <a:ext cx="2083933" cy="4998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ko-KR" altLang="en-US" sz="1600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백년</a:t>
            </a:r>
            <a:r>
              <a:rPr lang="ko-KR" altLang="en-US" sz="16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수령 </a:t>
            </a:r>
          </a:p>
          <a:p>
            <a:pPr>
              <a:lnSpc>
                <a:spcPct val="98000"/>
              </a:lnSpc>
            </a:pPr>
            <a:r>
              <a:rPr lang="ko-KR" altLang="en-US" sz="16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포도나무 </a:t>
            </a:r>
            <a:endParaRPr lang="en-US" sz="1600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1B1F9E32-F6E9-4F10-77F3-2826F9FFE850}"/>
              </a:ext>
            </a:extLst>
          </p:cNvPr>
          <p:cNvSpPr txBox="1"/>
          <p:nvPr/>
        </p:nvSpPr>
        <p:spPr>
          <a:xfrm>
            <a:off x="8979184" y="2619184"/>
            <a:ext cx="1656242" cy="25859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ko-KR" altLang="en-US" sz="1600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조상 포도나무 </a:t>
            </a:r>
            <a:endParaRPr lang="en-US" sz="1600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5550D4-E913-B84D-A9DA-15965817E4E0}"/>
              </a:ext>
            </a:extLst>
          </p:cNvPr>
          <p:cNvCxnSpPr/>
          <p:nvPr/>
        </p:nvCxnSpPr>
        <p:spPr>
          <a:xfrm flipH="1" flipV="1">
            <a:off x="2590800" y="4149049"/>
            <a:ext cx="0" cy="192126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CFE856-EFA3-E142-70BE-734AC9956E53}"/>
              </a:ext>
            </a:extLst>
          </p:cNvPr>
          <p:cNvCxnSpPr/>
          <p:nvPr/>
        </p:nvCxnSpPr>
        <p:spPr>
          <a:xfrm flipH="1" flipV="1">
            <a:off x="4490156" y="3694585"/>
            <a:ext cx="0" cy="237573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AF59CB7-1BC8-AFDF-D608-07CF7E687EB9}"/>
              </a:ext>
            </a:extLst>
          </p:cNvPr>
          <p:cNvCxnSpPr/>
          <p:nvPr/>
        </p:nvCxnSpPr>
        <p:spPr>
          <a:xfrm flipH="1" flipV="1">
            <a:off x="6443647" y="3203361"/>
            <a:ext cx="0" cy="28669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9E66A0-E79B-E45A-2CC8-00158CD7E87C}"/>
              </a:ext>
            </a:extLst>
          </p:cNvPr>
          <p:cNvCxnSpPr/>
          <p:nvPr/>
        </p:nvCxnSpPr>
        <p:spPr>
          <a:xfrm flipH="1" flipV="1">
            <a:off x="8808812" y="2676865"/>
            <a:ext cx="0" cy="339345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12714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4692" y="1770536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8124" y="1778557"/>
            <a:ext cx="1270924" cy="3847526"/>
          </a:xfrm>
          <a:prstGeom prst="rect">
            <a:avLst/>
          </a:prstGeom>
        </p:spPr>
      </p:pic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10542249-715E-9469-CB56-331BEBDE67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4734" y="1770536"/>
            <a:ext cx="1270924" cy="3847526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C3F89E92-1BDF-1F91-E390-387925AB7E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471" y="1770536"/>
            <a:ext cx="1270924" cy="3847526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3916F695-FB44-8488-2301-57E9FA95F7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7030" y="1933074"/>
            <a:ext cx="1182507" cy="35798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ko-KR" altLang="en-US" sz="544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br>
              <a:rPr 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가지 주요 와인 유형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63%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881992" y="5470367"/>
            <a:ext cx="1982812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br>
              <a:rPr lang="en-AU" altLang="ko-KR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13%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4%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메를로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1212405" y="4019453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901538" y="3910449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986752" y="4019454"/>
            <a:ext cx="18169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GRENACHE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6793660" y="4019455"/>
            <a:ext cx="22607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9255296" y="4019455"/>
            <a:ext cx="13951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BBBE96-CFB6-E73F-B312-037EB6D98B21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9E71B367-04C1-4E0D-70CF-4B06A72A3F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21760" y="1973579"/>
            <a:ext cx="1178969" cy="3569145"/>
          </a:xfrm>
          <a:prstGeom prst="rect">
            <a:avLst/>
          </a:prstGeom>
        </p:spPr>
      </p:pic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7FAE3066-E8FD-315E-8CD1-8E62BDE78C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0978" y="1933074"/>
            <a:ext cx="1182507" cy="3579859"/>
          </a:xfrm>
          <a:prstGeom prst="rect">
            <a:avLst/>
          </a:prstGeom>
        </p:spPr>
      </p:pic>
      <p:pic>
        <p:nvPicPr>
          <p:cNvPr id="12" name="Picture Placeholder 8">
            <a:extLst>
              <a:ext uri="{FF2B5EF4-FFF2-40B4-BE49-F238E27FC236}">
                <a16:creationId xmlns:a16="http://schemas.microsoft.com/office/drawing/2014/main" id="{010CEE19-2C29-7573-40EC-CD5552BDD7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0734" y="1770536"/>
            <a:ext cx="1270924" cy="3847526"/>
          </a:xfrm>
          <a:prstGeom prst="rect">
            <a:avLst/>
          </a:prstGeom>
        </p:spPr>
      </p:pic>
      <p:pic>
        <p:nvPicPr>
          <p:cNvPr id="11" name="Picture Placeholder 8">
            <a:extLst>
              <a:ext uri="{FF2B5EF4-FFF2-40B4-BE49-F238E27FC236}">
                <a16:creationId xmlns:a16="http://schemas.microsoft.com/office/drawing/2014/main" id="{7A2D87DB-67FA-4355-5AE6-D696F4A75B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9429" y="1770536"/>
            <a:ext cx="1270924" cy="3847526"/>
          </a:xfrm>
          <a:prstGeom prst="rect">
            <a:avLst/>
          </a:prstGeom>
        </p:spPr>
      </p:pic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F712BF80-5497-5D02-E80D-8D323EA2AE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4734" y="1770536"/>
            <a:ext cx="1270924" cy="3847526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99FDAD5E-E0AC-E042-B039-99550D996EB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7932C7C-3022-73D7-2FAF-9F929DF1BC6A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065CB14-801B-55F8-8A11-A313DD0E8524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473542" y="539937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ko-KR" altLang="en-US" sz="544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544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br>
              <a:rPr 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가지 주요 와인 유형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E71551-DFBD-0317-D9AC-3F1574F0D9DF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endParaRPr lang="en-US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30%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D343EC1-08FB-BF77-547D-3967484EE0E0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시라즈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27%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C1824B3-3CA1-70B4-4141-04BFB62A2276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13%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E76CEC9-6368-EF25-F6D9-26D6A9C0A529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292CC8A-442B-AA2F-5491-202BA9475212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10%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A0E4BFA-2755-BA0B-F607-C54D6C33D144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37BE046-163F-AD0F-A728-033EA6915E23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메를로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BBD4D1-7A71-C4FE-7F18-CD7D8AB2271D}"/>
              </a:ext>
            </a:extLst>
          </p:cNvPr>
          <p:cNvSpPr txBox="1"/>
          <p:nvPr/>
        </p:nvSpPr>
        <p:spPr>
          <a:xfrm rot="16200000">
            <a:off x="1037385" y="4019453"/>
            <a:ext cx="15405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4C6C39-D206-713C-96F6-A893D71617B6}"/>
              </a:ext>
            </a:extLst>
          </p:cNvPr>
          <p:cNvSpPr txBox="1"/>
          <p:nvPr/>
        </p:nvSpPr>
        <p:spPr>
          <a:xfrm rot="16200000">
            <a:off x="3226950" y="4049269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871AEF-CE71-8B1A-15CC-49731F265895}"/>
              </a:ext>
            </a:extLst>
          </p:cNvPr>
          <p:cNvSpPr txBox="1"/>
          <p:nvPr/>
        </p:nvSpPr>
        <p:spPr>
          <a:xfrm rot="16200000">
            <a:off x="4772855" y="4019454"/>
            <a:ext cx="22607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DF0567-1859-85F3-2820-A27B8C08FA93}"/>
              </a:ext>
            </a:extLst>
          </p:cNvPr>
          <p:cNvSpPr txBox="1"/>
          <p:nvPr/>
        </p:nvSpPr>
        <p:spPr>
          <a:xfrm rot="16200000">
            <a:off x="9255296" y="4019455"/>
            <a:ext cx="13951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720DD2-9B67-B47A-736B-3157957183ED}"/>
              </a:ext>
            </a:extLst>
          </p:cNvPr>
          <p:cNvSpPr txBox="1"/>
          <p:nvPr/>
        </p:nvSpPr>
        <p:spPr>
          <a:xfrm rot="16200000">
            <a:off x="6968103" y="3910450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</p:spTree>
    <p:extLst>
      <p:ext uri="{BB962C8B-B14F-4D97-AF65-F5344CB8AC3E}">
        <p14:creationId xmlns:p14="http://schemas.microsoft.com/office/powerpoint/2010/main" val="4134449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367169"/>
            <a:ext cx="40369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539740"/>
            <a:ext cx="855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0A9450BE-EDA9-DA19-7EB0-0694C109A1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95857" y="886720"/>
            <a:ext cx="1937783" cy="58663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154413" y="229198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2120158"/>
            <a:ext cx="2805709" cy="61042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진한 레몬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라임 아로마 </a:t>
            </a:r>
          </a:p>
          <a:p>
            <a:pPr algn="ctr">
              <a:spcBef>
                <a:spcPts val="217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탁월한 풍미의 강렬함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/>
          <p:nvPr/>
        </p:nvCxnSpPr>
        <p:spPr>
          <a:xfrm>
            <a:off x="2219110" y="274994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583929" cy="258392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65384" y="2264519"/>
            <a:ext cx="2035932" cy="167930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전체 포도 </a:t>
            </a:r>
            <a:r>
              <a:rPr lang="ko-KR" altLang="en-US" sz="24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분쇄량의</a:t>
            </a:r>
            <a:r>
              <a:rPr lang="ko-KR" altLang="en-US" sz="24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약 </a:t>
            </a:r>
            <a:r>
              <a:rPr lang="en-US" altLang="ko-KR" sz="24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¼</a:t>
            </a:r>
            <a:r>
              <a:rPr lang="ko-KR" altLang="en-US" sz="24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을 차지하는 가장 중요한 청포도 품종</a:t>
            </a:r>
            <a:endParaRPr lang="en-AU" sz="24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597712" y="5286538"/>
            <a:ext cx="2805709" cy="119359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217"/>
              </a:spcBef>
            </a:pP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레몬 주스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라임 주스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청사과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진저 플라워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2201F74-1579-3130-4797-DB2844643F81}"/>
              </a:ext>
            </a:extLst>
          </p:cNvPr>
          <p:cNvSpPr txBox="1"/>
          <p:nvPr/>
        </p:nvSpPr>
        <p:spPr>
          <a:xfrm>
            <a:off x="3401872" y="5401954"/>
            <a:ext cx="2805709" cy="107818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217"/>
              </a:spcBef>
            </a:pP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 풍미 </a:t>
            </a:r>
            <a:endParaRPr lang="en-AU" altLang="ko-KR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217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토스트 </a:t>
            </a:r>
          </a:p>
          <a:p>
            <a:pPr marL="285750" indent="-285750">
              <a:lnSpc>
                <a:spcPct val="82000"/>
              </a:lnSpc>
              <a:spcBef>
                <a:spcPts val="217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아몬드 </a:t>
            </a:r>
          </a:p>
          <a:p>
            <a:pPr marL="285750" indent="-285750">
              <a:lnSpc>
                <a:spcPct val="82000"/>
              </a:lnSpc>
              <a:spcBef>
                <a:spcPts val="217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꿀 </a:t>
            </a:r>
          </a:p>
          <a:p>
            <a:pPr marL="285750" indent="-285750">
              <a:lnSpc>
                <a:spcPct val="82000"/>
              </a:lnSpc>
              <a:spcBef>
                <a:spcPts val="217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마멀레이드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546860" y="4525409"/>
            <a:ext cx="454914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/>
          <p:nvPr/>
        </p:nvCxnSpPr>
        <p:spPr>
          <a:xfrm>
            <a:off x="1556170" y="451778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D862B48-2293-2118-9B46-8D7DF76BBE3D}"/>
              </a:ext>
            </a:extLst>
          </p:cNvPr>
          <p:cNvCxnSpPr/>
          <p:nvPr/>
        </p:nvCxnSpPr>
        <p:spPr>
          <a:xfrm>
            <a:off x="4070770" y="451778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790487" y="5370463"/>
            <a:ext cx="2805709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서늘하고 고도가 높은 포도밭에서 잘 자람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84BFD1A9-D238-53F5-B6BF-A8AA847EFF3F}"/>
              </a:ext>
            </a:extLst>
          </p:cNvPr>
          <p:cNvSpPr txBox="1"/>
          <p:nvPr/>
        </p:nvSpPr>
        <p:spPr>
          <a:xfrm rot="16200000">
            <a:off x="4423551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564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7156B-802D-6F4F-B138-FFA650E9E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1E720B25-2B4A-DBCB-23C5-2ED68685355D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4975" y="368300"/>
            <a:ext cx="2114328" cy="6400800"/>
          </a:xfr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E8DC101D-DEF5-39DB-0571-1A8F7D7B7A75}"/>
              </a:ext>
            </a:extLst>
          </p:cNvPr>
          <p:cNvSpPr txBox="1"/>
          <p:nvPr/>
        </p:nvSpPr>
        <p:spPr>
          <a:xfrm rot="16200000">
            <a:off x="7343129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2164130-C817-58F9-2C6A-4CE3EF096460}"/>
              </a:ext>
            </a:extLst>
          </p:cNvPr>
          <p:cNvSpPr/>
          <p:nvPr/>
        </p:nvSpPr>
        <p:spPr>
          <a:xfrm>
            <a:off x="2010871" y="1969172"/>
            <a:ext cx="272668" cy="272668"/>
          </a:xfrm>
          <a:prstGeom prst="ellipse">
            <a:avLst/>
          </a:prstGeom>
          <a:solidFill>
            <a:srgbClr val="F7F0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A5A606F-4A6A-3B78-FDE0-5346E75A688D}"/>
              </a:ext>
            </a:extLst>
          </p:cNvPr>
          <p:cNvSpPr/>
          <p:nvPr/>
        </p:nvSpPr>
        <p:spPr>
          <a:xfrm>
            <a:off x="2375014" y="1966270"/>
            <a:ext cx="272668" cy="272668"/>
          </a:xfrm>
          <a:prstGeom prst="ellipse">
            <a:avLst/>
          </a:prstGeom>
          <a:solidFill>
            <a:srgbClr val="EBE7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E4DE0A-3156-E185-6BA0-5277D6FBF076}"/>
              </a:ext>
            </a:extLst>
          </p:cNvPr>
          <p:cNvSpPr/>
          <p:nvPr/>
        </p:nvSpPr>
        <p:spPr>
          <a:xfrm>
            <a:off x="2739157" y="1966270"/>
            <a:ext cx="272668" cy="272668"/>
          </a:xfrm>
          <a:prstGeom prst="ellipse">
            <a:avLst/>
          </a:prstGeom>
          <a:solidFill>
            <a:srgbClr val="F4EF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F29077-FA8A-2CDB-E97D-A40A19EE4078}"/>
              </a:ext>
            </a:extLst>
          </p:cNvPr>
          <p:cNvSpPr/>
          <p:nvPr/>
        </p:nvSpPr>
        <p:spPr>
          <a:xfrm>
            <a:off x="3103300" y="1966270"/>
            <a:ext cx="272668" cy="272668"/>
          </a:xfrm>
          <a:prstGeom prst="ellipse">
            <a:avLst/>
          </a:prstGeom>
          <a:solidFill>
            <a:srgbClr val="F1E2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33F3771-4282-D452-8E25-D8716D9E49DC}"/>
              </a:ext>
            </a:extLst>
          </p:cNvPr>
          <p:cNvSpPr/>
          <p:nvPr/>
        </p:nvSpPr>
        <p:spPr>
          <a:xfrm>
            <a:off x="3467824" y="1966270"/>
            <a:ext cx="272668" cy="272668"/>
          </a:xfrm>
          <a:prstGeom prst="ellipse">
            <a:avLst/>
          </a:prstGeom>
          <a:solidFill>
            <a:srgbClr val="F0E0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665D82D-136D-E579-CE9A-3DEDF142AE84}"/>
              </a:ext>
            </a:extLst>
          </p:cNvPr>
          <p:cNvSpPr/>
          <p:nvPr/>
        </p:nvSpPr>
        <p:spPr>
          <a:xfrm>
            <a:off x="3832348" y="1966270"/>
            <a:ext cx="272668" cy="272668"/>
          </a:xfrm>
          <a:prstGeom prst="ellipse">
            <a:avLst/>
          </a:prstGeom>
          <a:solidFill>
            <a:srgbClr val="F5D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AC4D748-73A2-2FF0-B26F-439037E69A67}"/>
              </a:ext>
            </a:extLst>
          </p:cNvPr>
          <p:cNvSpPr/>
          <p:nvPr/>
        </p:nvSpPr>
        <p:spPr>
          <a:xfrm>
            <a:off x="4190693" y="1966270"/>
            <a:ext cx="272668" cy="272668"/>
          </a:xfrm>
          <a:prstGeom prst="ellipse">
            <a:avLst/>
          </a:prstGeom>
          <a:solidFill>
            <a:srgbClr val="D19C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1270497-E897-4289-F0EB-3818B8B0E1B1}"/>
              </a:ext>
            </a:extLst>
          </p:cNvPr>
          <p:cNvSpPr/>
          <p:nvPr/>
        </p:nvSpPr>
        <p:spPr>
          <a:xfrm>
            <a:off x="4561395" y="1966270"/>
            <a:ext cx="272668" cy="272668"/>
          </a:xfrm>
          <a:prstGeom prst="ellipse">
            <a:avLst/>
          </a:prstGeom>
          <a:solidFill>
            <a:srgbClr val="B3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0DBE59E-8202-2A43-125A-376F32B8C615}"/>
              </a:ext>
            </a:extLst>
          </p:cNvPr>
          <p:cNvSpPr/>
          <p:nvPr/>
        </p:nvSpPr>
        <p:spPr>
          <a:xfrm>
            <a:off x="4925919" y="1966270"/>
            <a:ext cx="272668" cy="272668"/>
          </a:xfrm>
          <a:prstGeom prst="ellipse">
            <a:avLst/>
          </a:prstGeom>
          <a:solidFill>
            <a:srgbClr val="6A3E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19AEF9CD-D63A-FEAF-39B7-0E9108981333}"/>
              </a:ext>
            </a:extLst>
          </p:cNvPr>
          <p:cNvSpPr txBox="1"/>
          <p:nvPr/>
        </p:nvSpPr>
        <p:spPr>
          <a:xfrm>
            <a:off x="1938063" y="2413463"/>
            <a:ext cx="158409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727E905-3D33-773A-D9E9-10C39B8CC9D6}"/>
              </a:ext>
            </a:extLst>
          </p:cNvPr>
          <p:cNvSpPr/>
          <p:nvPr/>
        </p:nvSpPr>
        <p:spPr>
          <a:xfrm>
            <a:off x="2010871" y="31183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21C8CE9-56C6-BF69-99CD-0C9D79ACCFA4}"/>
              </a:ext>
            </a:extLst>
          </p:cNvPr>
          <p:cNvSpPr/>
          <p:nvPr/>
        </p:nvSpPr>
        <p:spPr>
          <a:xfrm>
            <a:off x="2375014" y="3115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F9CE1DD-409D-D6E8-2FD3-84F4585A1110}"/>
              </a:ext>
            </a:extLst>
          </p:cNvPr>
          <p:cNvSpPr/>
          <p:nvPr/>
        </p:nvSpPr>
        <p:spPr>
          <a:xfrm>
            <a:off x="2739157" y="3115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8999AB3-78BD-EE6F-D341-682BDE6C7653}"/>
              </a:ext>
            </a:extLst>
          </p:cNvPr>
          <p:cNvSpPr/>
          <p:nvPr/>
        </p:nvSpPr>
        <p:spPr>
          <a:xfrm>
            <a:off x="3103300" y="3115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2D090DD-3AF4-E349-50FC-69C07E42ED6E}"/>
              </a:ext>
            </a:extLst>
          </p:cNvPr>
          <p:cNvSpPr/>
          <p:nvPr/>
        </p:nvSpPr>
        <p:spPr>
          <a:xfrm>
            <a:off x="3467824" y="3115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870CD8C-C143-00D8-34AB-B960F82C9D98}"/>
              </a:ext>
            </a:extLst>
          </p:cNvPr>
          <p:cNvSpPr/>
          <p:nvPr/>
        </p:nvSpPr>
        <p:spPr>
          <a:xfrm>
            <a:off x="3832348" y="311544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DAD3FEE-FD64-2F2C-F165-6E475B6F3011}"/>
              </a:ext>
            </a:extLst>
          </p:cNvPr>
          <p:cNvSpPr/>
          <p:nvPr/>
        </p:nvSpPr>
        <p:spPr>
          <a:xfrm>
            <a:off x="4190693" y="311544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C77C59E-CBA8-EE43-4D1F-EB3E6CA79DBC}"/>
              </a:ext>
            </a:extLst>
          </p:cNvPr>
          <p:cNvSpPr/>
          <p:nvPr/>
        </p:nvSpPr>
        <p:spPr>
          <a:xfrm>
            <a:off x="4561395" y="311544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FE8EEF0-74D8-D95D-F528-AED1B442B8A0}"/>
              </a:ext>
            </a:extLst>
          </p:cNvPr>
          <p:cNvSpPr/>
          <p:nvPr/>
        </p:nvSpPr>
        <p:spPr>
          <a:xfrm>
            <a:off x="4925919" y="311544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92AD4F4-FD06-9A8F-D356-182F28EEBFB5}"/>
              </a:ext>
            </a:extLst>
          </p:cNvPr>
          <p:cNvSpPr/>
          <p:nvPr/>
        </p:nvSpPr>
        <p:spPr>
          <a:xfrm>
            <a:off x="2010871" y="39586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621B11A-7CCC-52F9-B32F-9C6C47E7D67C}"/>
              </a:ext>
            </a:extLst>
          </p:cNvPr>
          <p:cNvSpPr/>
          <p:nvPr/>
        </p:nvSpPr>
        <p:spPr>
          <a:xfrm>
            <a:off x="2375014" y="39557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86306605-8329-9630-826D-1CED8257BC8C}"/>
              </a:ext>
            </a:extLst>
          </p:cNvPr>
          <p:cNvSpPr/>
          <p:nvPr/>
        </p:nvSpPr>
        <p:spPr>
          <a:xfrm>
            <a:off x="2739157" y="39557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46D7922-9EB8-67E5-DB37-08A159A49C5C}"/>
              </a:ext>
            </a:extLst>
          </p:cNvPr>
          <p:cNvSpPr/>
          <p:nvPr/>
        </p:nvSpPr>
        <p:spPr>
          <a:xfrm>
            <a:off x="3103300" y="39557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4B209898-9CF3-F9E3-F77D-A59311AF7672}"/>
              </a:ext>
            </a:extLst>
          </p:cNvPr>
          <p:cNvSpPr/>
          <p:nvPr/>
        </p:nvSpPr>
        <p:spPr>
          <a:xfrm>
            <a:off x="3467824" y="39557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0406F77-3158-5F3E-58B2-498267EC43C2}"/>
              </a:ext>
            </a:extLst>
          </p:cNvPr>
          <p:cNvSpPr/>
          <p:nvPr/>
        </p:nvSpPr>
        <p:spPr>
          <a:xfrm>
            <a:off x="3832348" y="395570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90F2B47-A433-29FA-C378-6094F48BBD77}"/>
              </a:ext>
            </a:extLst>
          </p:cNvPr>
          <p:cNvSpPr/>
          <p:nvPr/>
        </p:nvSpPr>
        <p:spPr>
          <a:xfrm>
            <a:off x="4190693" y="395570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A6C935-F4D5-898F-F119-2DDEF030350E}"/>
              </a:ext>
            </a:extLst>
          </p:cNvPr>
          <p:cNvSpPr/>
          <p:nvPr/>
        </p:nvSpPr>
        <p:spPr>
          <a:xfrm>
            <a:off x="4561395" y="395570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95F3938-ACB9-9B3B-E644-2B588AFF1AC2}"/>
              </a:ext>
            </a:extLst>
          </p:cNvPr>
          <p:cNvSpPr/>
          <p:nvPr/>
        </p:nvSpPr>
        <p:spPr>
          <a:xfrm>
            <a:off x="4925919" y="395570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2B67659B-0036-47A0-F4B7-27DC6C3C1498}"/>
              </a:ext>
            </a:extLst>
          </p:cNvPr>
          <p:cNvSpPr/>
          <p:nvPr/>
        </p:nvSpPr>
        <p:spPr>
          <a:xfrm>
            <a:off x="2010871" y="479886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FDB8C7A-B7AC-9755-7B76-45ED2D71F9CD}"/>
              </a:ext>
            </a:extLst>
          </p:cNvPr>
          <p:cNvSpPr/>
          <p:nvPr/>
        </p:nvSpPr>
        <p:spPr>
          <a:xfrm>
            <a:off x="2375014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D62C6F3-25BA-88D6-F7CE-FB997978BA9A}"/>
              </a:ext>
            </a:extLst>
          </p:cNvPr>
          <p:cNvSpPr/>
          <p:nvPr/>
        </p:nvSpPr>
        <p:spPr>
          <a:xfrm>
            <a:off x="2739157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79323FBD-32D1-8CDA-3B67-816490AF1189}"/>
              </a:ext>
            </a:extLst>
          </p:cNvPr>
          <p:cNvSpPr/>
          <p:nvPr/>
        </p:nvSpPr>
        <p:spPr>
          <a:xfrm>
            <a:off x="3103300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CE5BBBDB-C5A0-A2DE-F9EB-F4CC0B503F55}"/>
              </a:ext>
            </a:extLst>
          </p:cNvPr>
          <p:cNvSpPr/>
          <p:nvPr/>
        </p:nvSpPr>
        <p:spPr>
          <a:xfrm>
            <a:off x="3467824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18E49564-A27C-F85A-FAC2-1E71189193B8}"/>
              </a:ext>
            </a:extLst>
          </p:cNvPr>
          <p:cNvSpPr/>
          <p:nvPr/>
        </p:nvSpPr>
        <p:spPr>
          <a:xfrm>
            <a:off x="3832348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45E3809F-C4C6-6BB7-0B44-05A727ADFE97}"/>
              </a:ext>
            </a:extLst>
          </p:cNvPr>
          <p:cNvSpPr/>
          <p:nvPr/>
        </p:nvSpPr>
        <p:spPr>
          <a:xfrm>
            <a:off x="4190693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65D27092-19A0-E983-D182-7C15FD94974F}"/>
              </a:ext>
            </a:extLst>
          </p:cNvPr>
          <p:cNvSpPr/>
          <p:nvPr/>
        </p:nvSpPr>
        <p:spPr>
          <a:xfrm>
            <a:off x="4561395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2037BB9-81B0-0EAD-553B-EF60E3CAA4E7}"/>
              </a:ext>
            </a:extLst>
          </p:cNvPr>
          <p:cNvSpPr/>
          <p:nvPr/>
        </p:nvSpPr>
        <p:spPr>
          <a:xfrm>
            <a:off x="4925919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A6FC767D-D962-B827-2D66-C493F323A724}"/>
              </a:ext>
            </a:extLst>
          </p:cNvPr>
          <p:cNvSpPr/>
          <p:nvPr/>
        </p:nvSpPr>
        <p:spPr>
          <a:xfrm>
            <a:off x="2010871" y="51448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5CCFA855-E433-D4B5-3459-B02BC8AF2986}"/>
              </a:ext>
            </a:extLst>
          </p:cNvPr>
          <p:cNvSpPr/>
          <p:nvPr/>
        </p:nvSpPr>
        <p:spPr>
          <a:xfrm>
            <a:off x="2375014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23D857CA-AC48-6BB2-3AFF-BC731D1F344E}"/>
              </a:ext>
            </a:extLst>
          </p:cNvPr>
          <p:cNvSpPr/>
          <p:nvPr/>
        </p:nvSpPr>
        <p:spPr>
          <a:xfrm>
            <a:off x="2739157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5ACC3F7E-F4F4-BE7A-7C57-75084617D6C2}"/>
              </a:ext>
            </a:extLst>
          </p:cNvPr>
          <p:cNvSpPr/>
          <p:nvPr/>
        </p:nvSpPr>
        <p:spPr>
          <a:xfrm>
            <a:off x="3103300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702B5AFE-9867-840D-459D-3A2AD65D1373}"/>
              </a:ext>
            </a:extLst>
          </p:cNvPr>
          <p:cNvSpPr/>
          <p:nvPr/>
        </p:nvSpPr>
        <p:spPr>
          <a:xfrm>
            <a:off x="3467824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6CD7CDC0-2BF5-10C1-1557-C857C92F6783}"/>
              </a:ext>
            </a:extLst>
          </p:cNvPr>
          <p:cNvSpPr/>
          <p:nvPr/>
        </p:nvSpPr>
        <p:spPr>
          <a:xfrm>
            <a:off x="3832348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9957D7F6-A90B-8F40-FB8B-3FDDBD944482}"/>
              </a:ext>
            </a:extLst>
          </p:cNvPr>
          <p:cNvSpPr/>
          <p:nvPr/>
        </p:nvSpPr>
        <p:spPr>
          <a:xfrm>
            <a:off x="4190693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C1346D57-ABB7-4431-028D-7C0AB9B22118}"/>
              </a:ext>
            </a:extLst>
          </p:cNvPr>
          <p:cNvSpPr/>
          <p:nvPr/>
        </p:nvSpPr>
        <p:spPr>
          <a:xfrm>
            <a:off x="4561395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C7C8BFB7-E59D-BBD2-B9BE-6C0D778B8460}"/>
              </a:ext>
            </a:extLst>
          </p:cNvPr>
          <p:cNvSpPr/>
          <p:nvPr/>
        </p:nvSpPr>
        <p:spPr>
          <a:xfrm>
            <a:off x="4925919" y="51419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4B1D98A8-D9FE-E6AD-68CF-EF6B7648219F}"/>
              </a:ext>
            </a:extLst>
          </p:cNvPr>
          <p:cNvSpPr/>
          <p:nvPr/>
        </p:nvSpPr>
        <p:spPr>
          <a:xfrm>
            <a:off x="2010871" y="592951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3E653F0-B44E-E889-06EC-C7696CFBD610}"/>
              </a:ext>
            </a:extLst>
          </p:cNvPr>
          <p:cNvSpPr/>
          <p:nvPr/>
        </p:nvSpPr>
        <p:spPr>
          <a:xfrm>
            <a:off x="2375014" y="59266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20D89651-4ECC-59D2-8E42-7BFA1919CE69}"/>
              </a:ext>
            </a:extLst>
          </p:cNvPr>
          <p:cNvSpPr/>
          <p:nvPr/>
        </p:nvSpPr>
        <p:spPr>
          <a:xfrm>
            <a:off x="2739157" y="59266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C2EFFB14-CC5A-17C7-91C3-495338FD42A0}"/>
              </a:ext>
            </a:extLst>
          </p:cNvPr>
          <p:cNvSpPr/>
          <p:nvPr/>
        </p:nvSpPr>
        <p:spPr>
          <a:xfrm>
            <a:off x="3103300" y="59266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2492F5F-1BE9-76F4-7ED3-EA8494E58AB0}"/>
              </a:ext>
            </a:extLst>
          </p:cNvPr>
          <p:cNvSpPr/>
          <p:nvPr/>
        </p:nvSpPr>
        <p:spPr>
          <a:xfrm>
            <a:off x="3467824" y="59266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D8B878E-AA48-9B17-CFAC-C98A74F423A0}"/>
              </a:ext>
            </a:extLst>
          </p:cNvPr>
          <p:cNvSpPr/>
          <p:nvPr/>
        </p:nvSpPr>
        <p:spPr>
          <a:xfrm>
            <a:off x="4190693" y="59266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2CBCC790-6FE1-E1FD-BBAA-85A356696124}"/>
              </a:ext>
            </a:extLst>
          </p:cNvPr>
          <p:cNvSpPr/>
          <p:nvPr/>
        </p:nvSpPr>
        <p:spPr>
          <a:xfrm>
            <a:off x="4561395" y="59266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2ABFE1A2-6741-6C16-795E-90A27FC92422}"/>
              </a:ext>
            </a:extLst>
          </p:cNvPr>
          <p:cNvSpPr/>
          <p:nvPr/>
        </p:nvSpPr>
        <p:spPr>
          <a:xfrm>
            <a:off x="4925919" y="59266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A922EE66-C655-C674-6D71-9DD2D8D9FD82}"/>
              </a:ext>
            </a:extLst>
          </p:cNvPr>
          <p:cNvSpPr txBox="1"/>
          <p:nvPr/>
        </p:nvSpPr>
        <p:spPr>
          <a:xfrm>
            <a:off x="1912839" y="557553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CB685D7-E21A-D7F6-9450-82E4C128408B}"/>
              </a:ext>
            </a:extLst>
          </p:cNvPr>
          <p:cNvSpPr txBox="1"/>
          <p:nvPr/>
        </p:nvSpPr>
        <p:spPr>
          <a:xfrm>
            <a:off x="2832326" y="56044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11%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278826FC-7713-A1F2-961B-F9580261478A}"/>
              </a:ext>
            </a:extLst>
          </p:cNvPr>
          <p:cNvSpPr txBox="1"/>
          <p:nvPr/>
        </p:nvSpPr>
        <p:spPr>
          <a:xfrm>
            <a:off x="4475721" y="557553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D1478E-5F6F-0128-ABDE-B3AD64F54DAF}"/>
              </a:ext>
            </a:extLst>
          </p:cNvPr>
          <p:cNvGrpSpPr/>
          <p:nvPr/>
        </p:nvGrpSpPr>
        <p:grpSpPr>
          <a:xfrm>
            <a:off x="3829455" y="5926610"/>
            <a:ext cx="278634" cy="272668"/>
            <a:chOff x="8032638" y="5926610"/>
            <a:chExt cx="278634" cy="272668"/>
          </a:xfrm>
          <a:solidFill>
            <a:schemeClr val="bg2"/>
          </a:solidFill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CBB279D-C409-5932-1493-DCDBA80B6BCD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44CE3A0-A664-E682-FF52-CF01276BF45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C03BB7-C2D7-62CC-B680-7A8F76C4F6D2}"/>
              </a:ext>
            </a:extLst>
          </p:cNvPr>
          <p:cNvCxnSpPr>
            <a:cxnSpLocks/>
          </p:cNvCxnSpPr>
          <p:nvPr/>
        </p:nvCxnSpPr>
        <p:spPr>
          <a:xfrm>
            <a:off x="3209341" y="227739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874FEF-3957-FE11-AD9C-9A7BAC9A6704}"/>
              </a:ext>
            </a:extLst>
          </p:cNvPr>
          <p:cNvCxnSpPr>
            <a:cxnSpLocks/>
          </p:cNvCxnSpPr>
          <p:nvPr/>
        </p:nvCxnSpPr>
        <p:spPr>
          <a:xfrm>
            <a:off x="2147205" y="2411523"/>
            <a:ext cx="103538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B0758F4-C997-BC02-9EF2-0A761397B80D}"/>
              </a:ext>
            </a:extLst>
          </p:cNvPr>
          <p:cNvSpPr txBox="1"/>
          <p:nvPr/>
        </p:nvSpPr>
        <p:spPr>
          <a:xfrm>
            <a:off x="506571" y="536250"/>
            <a:ext cx="69582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 </a:t>
            </a:r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9D764C77-48E7-CAAD-CCF8-413634B30521}"/>
              </a:ext>
            </a:extLst>
          </p:cNvPr>
          <p:cNvSpPr txBox="1"/>
          <p:nvPr/>
        </p:nvSpPr>
        <p:spPr>
          <a:xfrm>
            <a:off x="530425" y="1994871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527910A-8F5C-49D2-3645-91C994C18639}"/>
              </a:ext>
            </a:extLst>
          </p:cNvPr>
          <p:cNvCxnSpPr>
            <a:cxnSpLocks/>
          </p:cNvCxnSpPr>
          <p:nvPr/>
        </p:nvCxnSpPr>
        <p:spPr>
          <a:xfrm>
            <a:off x="929140" y="2103237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2">
            <a:extLst>
              <a:ext uri="{FF2B5EF4-FFF2-40B4-BE49-F238E27FC236}">
                <a16:creationId xmlns:a16="http://schemas.microsoft.com/office/drawing/2014/main" id="{3FCAE337-CFA6-307E-1DD3-83736FB907C5}"/>
              </a:ext>
            </a:extLst>
          </p:cNvPr>
          <p:cNvSpPr txBox="1"/>
          <p:nvPr/>
        </p:nvSpPr>
        <p:spPr>
          <a:xfrm>
            <a:off x="530424" y="309690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8F80E3E-1DD7-18E8-499D-95B46EFCB6D8}"/>
              </a:ext>
            </a:extLst>
          </p:cNvPr>
          <p:cNvCxnSpPr>
            <a:cxnSpLocks/>
          </p:cNvCxnSpPr>
          <p:nvPr/>
        </p:nvCxnSpPr>
        <p:spPr>
          <a:xfrm>
            <a:off x="1076945" y="3264772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>
            <a:extLst>
              <a:ext uri="{FF2B5EF4-FFF2-40B4-BE49-F238E27FC236}">
                <a16:creationId xmlns:a16="http://schemas.microsoft.com/office/drawing/2014/main" id="{4F20EAF1-2454-5ED8-7A48-FA65666588CA}"/>
              </a:ext>
            </a:extLst>
          </p:cNvPr>
          <p:cNvSpPr txBox="1"/>
          <p:nvPr/>
        </p:nvSpPr>
        <p:spPr>
          <a:xfrm>
            <a:off x="530424" y="396805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316DCE9-2C3B-9E0F-6F4A-B4F641A744D7}"/>
              </a:ext>
            </a:extLst>
          </p:cNvPr>
          <p:cNvCxnSpPr>
            <a:cxnSpLocks/>
          </p:cNvCxnSpPr>
          <p:nvPr/>
        </p:nvCxnSpPr>
        <p:spPr>
          <a:xfrm>
            <a:off x="1076945" y="413592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2">
            <a:extLst>
              <a:ext uri="{FF2B5EF4-FFF2-40B4-BE49-F238E27FC236}">
                <a16:creationId xmlns:a16="http://schemas.microsoft.com/office/drawing/2014/main" id="{30895A7F-CB42-22B9-DFC7-C6D8A8492613}"/>
              </a:ext>
            </a:extLst>
          </p:cNvPr>
          <p:cNvSpPr txBox="1"/>
          <p:nvPr/>
        </p:nvSpPr>
        <p:spPr>
          <a:xfrm>
            <a:off x="1509578" y="4467768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C0AFE150-52B4-CB30-BB99-3EBE315B45EE}"/>
              </a:ext>
            </a:extLst>
          </p:cNvPr>
          <p:cNvSpPr txBox="1"/>
          <p:nvPr/>
        </p:nvSpPr>
        <p:spPr>
          <a:xfrm>
            <a:off x="3033407" y="444552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99485436-B55B-8997-B368-0B88DAF7E1AD}"/>
              </a:ext>
            </a:extLst>
          </p:cNvPr>
          <p:cNvSpPr txBox="1"/>
          <p:nvPr/>
        </p:nvSpPr>
        <p:spPr>
          <a:xfrm>
            <a:off x="4475721" y="444552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909DB8E5-B31A-8D0B-0C07-24C4E08EAF49}"/>
              </a:ext>
            </a:extLst>
          </p:cNvPr>
          <p:cNvSpPr txBox="1"/>
          <p:nvPr/>
        </p:nvSpPr>
        <p:spPr>
          <a:xfrm>
            <a:off x="530424" y="480831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BEA8297-13EB-A3E4-2C32-38026230E1DC}"/>
              </a:ext>
            </a:extLst>
          </p:cNvPr>
          <p:cNvCxnSpPr>
            <a:cxnSpLocks/>
          </p:cNvCxnSpPr>
          <p:nvPr/>
        </p:nvCxnSpPr>
        <p:spPr>
          <a:xfrm>
            <a:off x="1076945" y="4976182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9B63819F-1CF2-E5D9-DB0F-37E46E65DE6E}"/>
              </a:ext>
            </a:extLst>
          </p:cNvPr>
          <p:cNvSpPr txBox="1"/>
          <p:nvPr/>
        </p:nvSpPr>
        <p:spPr>
          <a:xfrm>
            <a:off x="530424" y="515430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03905E2-B2B6-1BF4-8426-7936E1A2605B}"/>
              </a:ext>
            </a:extLst>
          </p:cNvPr>
          <p:cNvCxnSpPr>
            <a:cxnSpLocks/>
          </p:cNvCxnSpPr>
          <p:nvPr/>
        </p:nvCxnSpPr>
        <p:spPr>
          <a:xfrm>
            <a:off x="1076945" y="5322171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2BD13CF1-281E-DD03-2FFA-4FED8324A861}"/>
              </a:ext>
            </a:extLst>
          </p:cNvPr>
          <p:cNvSpPr txBox="1"/>
          <p:nvPr/>
        </p:nvSpPr>
        <p:spPr>
          <a:xfrm>
            <a:off x="530424" y="59389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2E8A2AE-4A89-9785-F4DC-0B0C1F4B6C15}"/>
              </a:ext>
            </a:extLst>
          </p:cNvPr>
          <p:cNvCxnSpPr>
            <a:cxnSpLocks/>
          </p:cNvCxnSpPr>
          <p:nvPr/>
        </p:nvCxnSpPr>
        <p:spPr>
          <a:xfrm>
            <a:off x="1246535" y="6106825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8537D94-F34E-D29B-CEE7-494B6FD831B8}"/>
              </a:ext>
            </a:extLst>
          </p:cNvPr>
          <p:cNvCxnSpPr>
            <a:cxnSpLocks/>
          </p:cNvCxnSpPr>
          <p:nvPr/>
        </p:nvCxnSpPr>
        <p:spPr>
          <a:xfrm>
            <a:off x="2157781" y="227739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EE118060-AF90-3F33-F774-236A5E258401}"/>
              </a:ext>
            </a:extLst>
          </p:cNvPr>
          <p:cNvSpPr txBox="1"/>
          <p:nvPr/>
        </p:nvSpPr>
        <p:spPr>
          <a:xfrm>
            <a:off x="1879278" y="278229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F501A2E4-8194-EE5D-D0F9-ADEA80B6CA96}"/>
              </a:ext>
            </a:extLst>
          </p:cNvPr>
          <p:cNvSpPr txBox="1"/>
          <p:nvPr/>
        </p:nvSpPr>
        <p:spPr>
          <a:xfrm>
            <a:off x="3149029" y="281117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A0CDB3E9-2E5A-3026-C33B-5B349B4636DF}"/>
              </a:ext>
            </a:extLst>
          </p:cNvPr>
          <p:cNvSpPr txBox="1"/>
          <p:nvPr/>
        </p:nvSpPr>
        <p:spPr>
          <a:xfrm>
            <a:off x="4442160" y="278229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DEDF8138-1F17-90A1-4D57-6540073372A8}"/>
              </a:ext>
            </a:extLst>
          </p:cNvPr>
          <p:cNvSpPr txBox="1"/>
          <p:nvPr/>
        </p:nvSpPr>
        <p:spPr>
          <a:xfrm>
            <a:off x="1938063" y="366221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3616E4C7-2D3A-FFF2-79C8-DC7634C74A97}"/>
              </a:ext>
            </a:extLst>
          </p:cNvPr>
          <p:cNvSpPr txBox="1"/>
          <p:nvPr/>
        </p:nvSpPr>
        <p:spPr>
          <a:xfrm>
            <a:off x="3079016" y="3639352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9C1B2025-8C00-035D-2497-82698DEE2E05}"/>
              </a:ext>
            </a:extLst>
          </p:cNvPr>
          <p:cNvSpPr txBox="1"/>
          <p:nvPr/>
        </p:nvSpPr>
        <p:spPr>
          <a:xfrm>
            <a:off x="4500945" y="366221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215874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endParaRPr lang="en-US" sz="5440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2067940"/>
            <a:ext cx="2805709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레드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후루츠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향신료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후추 특징을 지닌 풍부한 질감의 완숙 풍미 와인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918129"/>
            <a:ext cx="0" cy="45666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367169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2285" y="1603701"/>
            <a:ext cx="2858117" cy="2858117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130268" y="2159362"/>
            <a:ext cx="2160888" cy="188962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2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재주가 많은 품종 </a:t>
            </a:r>
          </a:p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2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단일 품종 와인 및 </a:t>
            </a:r>
            <a:r>
              <a:rPr lang="ko-KR" altLang="en-US" sz="2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sz="2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와인 생산 </a:t>
            </a:r>
            <a:endParaRPr lang="en-AU" sz="2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2953919" y="5309571"/>
            <a:ext cx="2805709" cy="9912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다크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라즈베리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딸기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백후추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3821430" y="4615269"/>
            <a:ext cx="204792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3821430" y="460764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35" y="595639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en-US" sz="32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0725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094121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084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7498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3913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0327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6779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3232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066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136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2589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2384495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084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7498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3913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03273" y="2839866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67797" y="2839866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32321" y="2839866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066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136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2589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0844" y="3683028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74987" y="3680126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3913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0327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6779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3232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066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136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2589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084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7498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3913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03273" y="4520385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67797" y="4520385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32321" y="4520385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066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136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2589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084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7498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3913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03273" y="4866374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67797" y="4866374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32321" y="4866374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0666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136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2589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084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7498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3913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0327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467797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190666" y="6126814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25892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1281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576064" y="5775741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7569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3233377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084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7498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3913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03273" y="5245517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67797" y="5245517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32321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066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136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2589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555402" y="6127332"/>
            <a:ext cx="278634" cy="272668"/>
            <a:chOff x="8032638" y="5926610"/>
            <a:chExt cx="278634" cy="272668"/>
          </a:xfrm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3834290" y="6127332"/>
            <a:ext cx="278634" cy="272668"/>
            <a:chOff x="8032638" y="5926610"/>
            <a:chExt cx="278634" cy="272668"/>
          </a:xfrm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8C7B332B-5D2D-FA22-C2B2-9268E9BF58EB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64F28D8-B6CE-3B16-EF6E-E02D2CCAEE34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2">
            <a:extLst>
              <a:ext uri="{FF2B5EF4-FFF2-40B4-BE49-F238E27FC236}">
                <a16:creationId xmlns:a16="http://schemas.microsoft.com/office/drawing/2014/main" id="{1DC870B4-0700-FED9-2C06-C79AC9120624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EA9CC7E-6E27-CAFA-1F7E-434F750D94B5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20724699-447B-BE90-7C4F-7942991F3C66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5CD89A-AB48-8755-03B9-B375416D8FF4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8887E28B-4E80-A272-E2DD-185B50F4C9B1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D6A59CD-D355-B124-CD3C-D4126AD11DE4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>
            <a:extLst>
              <a:ext uri="{FF2B5EF4-FFF2-40B4-BE49-F238E27FC236}">
                <a16:creationId xmlns:a16="http://schemas.microsoft.com/office/drawing/2014/main" id="{10586AFA-96A7-B235-DF8D-31FBCFF1D896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269B404-32FB-C6DC-B28D-A26FA9196901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>
            <a:extLst>
              <a:ext uri="{FF2B5EF4-FFF2-40B4-BE49-F238E27FC236}">
                <a16:creationId xmlns:a16="http://schemas.microsoft.com/office/drawing/2014/main" id="{2B1B4D3B-2B0E-E898-DAFF-918C2A4C8CFF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33CB59-3ACF-79F5-3EB0-75DFFADF5D82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F448C48B-1A80-5F3A-8F97-5C47851F5397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F78A511-11C4-C56C-A458-30E37076CB4E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108B1EE3-3C06-A174-D5F9-B884A537E1F0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ADF2F12B-070E-1E0B-D010-5C34B82E7484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A8825BAA-D719-EA8F-1BF5-849692801CCA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20A85DD4-D300-7516-BE4C-DEDBD4B1CF2A}"/>
              </a:ext>
            </a:extLst>
          </p:cNvPr>
          <p:cNvSpPr txBox="1"/>
          <p:nvPr/>
        </p:nvSpPr>
        <p:spPr>
          <a:xfrm>
            <a:off x="1898903" y="33890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C4A6FB73-D90E-BDFA-EA60-5EACF9F86C25}"/>
              </a:ext>
            </a:extLst>
          </p:cNvPr>
          <p:cNvSpPr txBox="1"/>
          <p:nvPr/>
        </p:nvSpPr>
        <p:spPr>
          <a:xfrm>
            <a:off x="3039856" y="3366173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1B1CE9DE-D949-7308-9164-E9DE60CACD55}"/>
              </a:ext>
            </a:extLst>
          </p:cNvPr>
          <p:cNvSpPr txBox="1"/>
          <p:nvPr/>
        </p:nvSpPr>
        <p:spPr>
          <a:xfrm>
            <a:off x="4461785" y="33890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947A5954-C59B-6AA0-EA9B-3F83D87526B4}"/>
              </a:ext>
            </a:extLst>
          </p:cNvPr>
          <p:cNvSpPr txBox="1"/>
          <p:nvPr/>
        </p:nvSpPr>
        <p:spPr>
          <a:xfrm>
            <a:off x="1912812" y="24918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2FBF7F39-30C8-89EB-BDB5-506516EB6461}"/>
              </a:ext>
            </a:extLst>
          </p:cNvPr>
          <p:cNvSpPr txBox="1"/>
          <p:nvPr/>
        </p:nvSpPr>
        <p:spPr>
          <a:xfrm>
            <a:off x="3182563" y="25207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45C140FB-7D0F-EDF3-9F7F-437E3A657749}"/>
              </a:ext>
            </a:extLst>
          </p:cNvPr>
          <p:cNvSpPr txBox="1"/>
          <p:nvPr/>
        </p:nvSpPr>
        <p:spPr>
          <a:xfrm>
            <a:off x="4475694" y="24918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944210" y="4102115"/>
            <a:ext cx="2583929" cy="2583929"/>
          </a:xfrm>
          <a:prstGeom prst="ellipse">
            <a:avLst/>
          </a:prstGeom>
          <a:solidFill>
            <a:srgbClr val="601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544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2168700"/>
            <a:ext cx="2805709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풀 바디 </a:t>
            </a:r>
            <a:r>
              <a:rPr lang="en-AU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잘 익은 과일과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탄탄한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탄닌의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풍부하고 힘이 좋은 스타일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032760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367169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583929" cy="2583929"/>
          </a:xfrm>
          <a:prstGeom prst="ellipse">
            <a:avLst/>
          </a:prstGeom>
          <a:solidFill>
            <a:srgbClr val="6013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08969" y="2789901"/>
            <a:ext cx="2146963" cy="75597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2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2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밸리의 대표 와인 </a:t>
            </a:r>
            <a:endParaRPr lang="en-AU" sz="2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471580" y="5031229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 커런트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자두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흑후추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감초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초코렛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619194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611574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00741D9C-736E-BFC3-5595-96F07CA6F071}"/>
              </a:ext>
            </a:extLst>
          </p:cNvPr>
          <p:cNvSpPr txBox="1"/>
          <p:nvPr/>
        </p:nvSpPr>
        <p:spPr>
          <a:xfrm>
            <a:off x="1136332" y="4458694"/>
            <a:ext cx="2146963" cy="187076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2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가장 많이 재배되는 품종</a:t>
            </a:r>
            <a:endParaRPr lang="en-AU" altLang="ko-KR" sz="20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1/2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연간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528139" y="5455439"/>
            <a:ext cx="23319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32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r>
              <a:rPr lang="en-US" altLang="ko-KR" sz="32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135343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597453" y="5775741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3973248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7B3B60-5594-E9C5-71E8-E6AF57309F8F}"/>
              </a:ext>
            </a:extLst>
          </p:cNvPr>
          <p:cNvSpPr/>
          <p:nvPr/>
        </p:nvSpPr>
        <p:spPr>
          <a:xfrm>
            <a:off x="4190662" y="612681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021795-733D-4CE8-C58E-B81378236AD5}"/>
              </a:ext>
            </a:extLst>
          </p:cNvPr>
          <p:cNvGrpSpPr/>
          <p:nvPr/>
        </p:nvGrpSpPr>
        <p:grpSpPr>
          <a:xfrm>
            <a:off x="4555398" y="6127332"/>
            <a:ext cx="278634" cy="272668"/>
            <a:chOff x="8032638" y="5926610"/>
            <a:chExt cx="278634" cy="272668"/>
          </a:xfrm>
          <a:solidFill>
            <a:schemeClr val="bg1">
              <a:lumMod val="75000"/>
            </a:schemeClr>
          </a:solidFill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94B3550-940E-DB21-070F-F2878A3BD924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3EC32F1-5A1B-613D-5BF2-CE131BC348D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2A4A4C6-68B4-F8C7-F27A-7D386D4854A7}"/>
              </a:ext>
            </a:extLst>
          </p:cNvPr>
          <p:cNvGrpSpPr/>
          <p:nvPr/>
        </p:nvGrpSpPr>
        <p:grpSpPr>
          <a:xfrm rot="10800000">
            <a:off x="3834286" y="6127332"/>
            <a:ext cx="278634" cy="272668"/>
            <a:chOff x="8032638" y="5926610"/>
            <a:chExt cx="278634" cy="272668"/>
          </a:xfrm>
          <a:solidFill>
            <a:schemeClr val="accent5"/>
          </a:solidFill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10B088F-3835-687B-407B-68F7801252C4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F4FC0EA-8BED-A493-3F8E-112ED6E4692B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4" name="Title 2">
            <a:extLst>
              <a:ext uri="{FF2B5EF4-FFF2-40B4-BE49-F238E27FC236}">
                <a16:creationId xmlns:a16="http://schemas.microsoft.com/office/drawing/2014/main" id="{97245A81-A989-2C8D-0992-FDC3753841D9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7232A6F-8484-2BA7-FFBE-1BA9B3956979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id="{5069F3E2-8124-E199-59B8-14E2FB5C9E0F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4F21C6D-535B-D9FA-1EBC-C3340C29EC82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">
            <a:extLst>
              <a:ext uri="{FF2B5EF4-FFF2-40B4-BE49-F238E27FC236}">
                <a16:creationId xmlns:a16="http://schemas.microsoft.com/office/drawing/2014/main" id="{26E7D9B6-788D-457A-C785-2E9111D087A6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66E07EE-E142-4BA7-CBF4-D753E8AE88DC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BE299787-387B-42EB-C09D-18CBC535AA36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B730209-E558-A1BF-2357-200125BF451F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2">
            <a:extLst>
              <a:ext uri="{FF2B5EF4-FFF2-40B4-BE49-F238E27FC236}">
                <a16:creationId xmlns:a16="http://schemas.microsoft.com/office/drawing/2014/main" id="{768EBF4D-A3B2-D248-9B8B-889502F33FA3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671DBE3-B82D-1093-75D7-2A6D124B1D08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2">
            <a:extLst>
              <a:ext uri="{FF2B5EF4-FFF2-40B4-BE49-F238E27FC236}">
                <a16:creationId xmlns:a16="http://schemas.microsoft.com/office/drawing/2014/main" id="{D0163673-D6B6-C5CC-CD53-052F5D3670B7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97DF04D-AB0B-568A-CC15-CF2206D0DF10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2">
            <a:extLst>
              <a:ext uri="{FF2B5EF4-FFF2-40B4-BE49-F238E27FC236}">
                <a16:creationId xmlns:a16="http://schemas.microsoft.com/office/drawing/2014/main" id="{08BF2321-C246-E18F-6F3B-B8B886337B48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52DEF5C-EDC7-F31F-D1DC-CADE8FF2420E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itle 2">
            <a:extLst>
              <a:ext uri="{FF2B5EF4-FFF2-40B4-BE49-F238E27FC236}">
                <a16:creationId xmlns:a16="http://schemas.microsoft.com/office/drawing/2014/main" id="{E758D1C3-F824-3A91-B5F6-760D749DA3E2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0" name="Title 2">
            <a:extLst>
              <a:ext uri="{FF2B5EF4-FFF2-40B4-BE49-F238E27FC236}">
                <a16:creationId xmlns:a16="http://schemas.microsoft.com/office/drawing/2014/main" id="{7B7BDC19-E3A7-3578-CD08-72D110475D64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1" name="Title 2">
            <a:extLst>
              <a:ext uri="{FF2B5EF4-FFF2-40B4-BE49-F238E27FC236}">
                <a16:creationId xmlns:a16="http://schemas.microsoft.com/office/drawing/2014/main" id="{ECDD5285-BEE1-04B8-8E15-6F80F55C3664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BE6F36B0-0187-A91F-99C7-BE30554B8232}"/>
              </a:ext>
            </a:extLst>
          </p:cNvPr>
          <p:cNvSpPr txBox="1"/>
          <p:nvPr/>
        </p:nvSpPr>
        <p:spPr>
          <a:xfrm>
            <a:off x="1912812" y="25157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D42FDAFA-7D47-0F17-6782-470643128098}"/>
              </a:ext>
            </a:extLst>
          </p:cNvPr>
          <p:cNvSpPr txBox="1"/>
          <p:nvPr/>
        </p:nvSpPr>
        <p:spPr>
          <a:xfrm>
            <a:off x="3221703" y="248814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B5B3CFC1-1F7D-0948-9D7C-B7C8DEB925DE}"/>
              </a:ext>
            </a:extLst>
          </p:cNvPr>
          <p:cNvSpPr txBox="1"/>
          <p:nvPr/>
        </p:nvSpPr>
        <p:spPr>
          <a:xfrm>
            <a:off x="4459111" y="250066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E2948661-8F76-70AF-2AA6-BA704CE72698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EF8C2E60-4CDC-3F7C-0179-9B3C736A2446}"/>
              </a:ext>
            </a:extLst>
          </p:cNvPr>
          <p:cNvSpPr txBox="1"/>
          <p:nvPr/>
        </p:nvSpPr>
        <p:spPr>
          <a:xfrm>
            <a:off x="3063419" y="3342854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BDE5C2FF-76B7-5BE3-A226-7CACBF890B99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944210" y="4102115"/>
            <a:ext cx="2583929" cy="2583929"/>
          </a:xfrm>
          <a:prstGeom prst="ellipse">
            <a:avLst/>
          </a:prstGeom>
          <a:solidFill>
            <a:srgbClr val="601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7544" y="535797"/>
            <a:ext cx="554144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8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에덴 밸리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6000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60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720985" y="2156750"/>
            <a:ext cx="2807154" cy="114133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~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풀 바디 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아주 부드럽고 힘이 좋은 스타일로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잘 익은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탄닌으로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균형감을 이루는 와인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665119" y="2549421"/>
            <a:ext cx="112716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326350"/>
            <a:ext cx="0" cy="3913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710069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671574" y="1050436"/>
            <a:ext cx="2997969" cy="2997969"/>
          </a:xfrm>
          <a:prstGeom prst="ellipse">
            <a:avLst/>
          </a:prstGeom>
          <a:solidFill>
            <a:srgbClr val="601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09869" y="1647044"/>
            <a:ext cx="2289600" cy="186397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2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밸리보다 서늘한 기후 조건으로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우아하고 향이 좋은 와인 생산 </a:t>
            </a:r>
            <a:endParaRPr lang="en-AU" sz="2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471580" y="5040927"/>
            <a:ext cx="2805709" cy="171361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라즈베리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흑후추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뽕나무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세이지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 올리브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향신료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744244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736624"/>
            <a:ext cx="0" cy="3043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528139" y="5455439"/>
            <a:ext cx="23319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EBABE266-D3DF-9A6E-9658-A4E1670EDC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3D440528-5349-33D1-2012-A17230A15136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object 58">
            <a:extLst>
              <a:ext uri="{FF2B5EF4-FFF2-40B4-BE49-F238E27FC236}">
                <a16:creationId xmlns:a16="http://schemas.microsoft.com/office/drawing/2014/main" id="{F0014A1B-11FE-AA81-681A-212436B01144}"/>
              </a:ext>
            </a:extLst>
          </p:cNvPr>
          <p:cNvSpPr txBox="1"/>
          <p:nvPr/>
        </p:nvSpPr>
        <p:spPr>
          <a:xfrm>
            <a:off x="1136332" y="4514094"/>
            <a:ext cx="2146963" cy="175996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가장 많이 재배되는 품종</a:t>
            </a:r>
            <a:endParaRPr lang="en-AU" altLang="ko-KR" sz="20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연간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8043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0397" y="528029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에덴 밸리 </a:t>
            </a:r>
            <a:r>
              <a:rPr lang="ko-KR" altLang="en-US" sz="32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3864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017260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0840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74983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39126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03269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67793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32317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0662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1364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25888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357646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0840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7498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3912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03269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67793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32317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0662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1364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25888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0840" y="3683028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7498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3912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03269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6779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3231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066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1364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2588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0840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7498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3912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03269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67793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32317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0662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1364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25888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0840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7498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39126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03269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67793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32317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0662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1364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2588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0840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74983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39126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03269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190662" y="612681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12808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506114" y="5772955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75690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3965294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0840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7498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3912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03269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67793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32317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0662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1364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2588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555398" y="6127332"/>
            <a:ext cx="278634" cy="272668"/>
            <a:chOff x="8032638" y="5926610"/>
            <a:chExt cx="278634" cy="272668"/>
          </a:xfrm>
          <a:solidFill>
            <a:schemeClr val="bg1">
              <a:lumMod val="75000"/>
            </a:schemeClr>
          </a:solidFill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3834286" y="6127332"/>
            <a:ext cx="278634" cy="272668"/>
            <a:chOff x="8032638" y="5926610"/>
            <a:chExt cx="278634" cy="272668"/>
          </a:xfrm>
          <a:solidFill>
            <a:schemeClr val="accent5"/>
          </a:solidFill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0E3A6F-BF8C-DA2E-C28C-415DBA71302A}"/>
              </a:ext>
            </a:extLst>
          </p:cNvPr>
          <p:cNvCxnSpPr>
            <a:cxnSpLocks/>
          </p:cNvCxnSpPr>
          <p:nvPr/>
        </p:nvCxnSpPr>
        <p:spPr>
          <a:xfrm>
            <a:off x="4342882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45B428B-BCD7-1DFB-2EA8-E5D8382FA099}"/>
              </a:ext>
            </a:extLst>
          </p:cNvPr>
          <p:cNvCxnSpPr>
            <a:cxnSpLocks/>
          </p:cNvCxnSpPr>
          <p:nvPr/>
        </p:nvCxnSpPr>
        <p:spPr>
          <a:xfrm>
            <a:off x="3961070" y="2133332"/>
            <a:ext cx="4026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2">
            <a:extLst>
              <a:ext uri="{FF2B5EF4-FFF2-40B4-BE49-F238E27FC236}">
                <a16:creationId xmlns:a16="http://schemas.microsoft.com/office/drawing/2014/main" id="{308D7D9C-8EA9-19D8-4574-C7FFEC0418D1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097C739-7930-4E3D-8AF7-973396B45E2D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1C73B6FC-D211-1408-79BF-D3891351FBAE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060398E-6828-A789-5BF9-9527B338AE64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D796DCEA-3B0B-1D31-226C-78D480943519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50DCD4-039C-420D-0DE9-997AF76749EA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>
            <a:extLst>
              <a:ext uri="{FF2B5EF4-FFF2-40B4-BE49-F238E27FC236}">
                <a16:creationId xmlns:a16="http://schemas.microsoft.com/office/drawing/2014/main" id="{5BFBEA8A-10E0-1876-05F2-90DC252A08C9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DD9A955-452B-E882-12F2-36E42311464D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>
            <a:extLst>
              <a:ext uri="{FF2B5EF4-FFF2-40B4-BE49-F238E27FC236}">
                <a16:creationId xmlns:a16="http://schemas.microsoft.com/office/drawing/2014/main" id="{2DFCFA8C-E28D-90FD-84E5-A715200163CE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7E85789-C9A9-5CB9-513B-4A6CDB364599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15C06B6A-ACDC-826A-7238-7881EE50FFEB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6690496-74BC-DB1F-6515-D161980740B8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C9A805F9-90B6-63CD-8496-01259D72FA6B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AB4F2F-4800-A0E2-8D33-B36DEC93D99E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2">
            <a:extLst>
              <a:ext uri="{FF2B5EF4-FFF2-40B4-BE49-F238E27FC236}">
                <a16:creationId xmlns:a16="http://schemas.microsoft.com/office/drawing/2014/main" id="{879A720D-95A3-6E9D-5C08-4498E8367AA4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1E702F07-7201-4076-A06D-FA00AE011841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87CB427F-709D-6AF0-034D-65F669A80103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E163FA6A-59B1-6F7D-3E46-B0222417D1CB}"/>
              </a:ext>
            </a:extLst>
          </p:cNvPr>
          <p:cNvSpPr txBox="1"/>
          <p:nvPr/>
        </p:nvSpPr>
        <p:spPr>
          <a:xfrm>
            <a:off x="1912812" y="25157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2599DF27-FE79-2A26-4CC2-1DA31A49FD01}"/>
              </a:ext>
            </a:extLst>
          </p:cNvPr>
          <p:cNvSpPr txBox="1"/>
          <p:nvPr/>
        </p:nvSpPr>
        <p:spPr>
          <a:xfrm>
            <a:off x="3221703" y="248814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748B94E7-CE5E-92E6-D087-80147CEA1939}"/>
              </a:ext>
            </a:extLst>
          </p:cNvPr>
          <p:cNvSpPr txBox="1"/>
          <p:nvPr/>
        </p:nvSpPr>
        <p:spPr>
          <a:xfrm>
            <a:off x="4459111" y="250066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0BE32B8E-9C5B-14EF-976B-69BDF9CFE0A4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6" name="Title 2">
            <a:extLst>
              <a:ext uri="{FF2B5EF4-FFF2-40B4-BE49-F238E27FC236}">
                <a16:creationId xmlns:a16="http://schemas.microsoft.com/office/drawing/2014/main" id="{0B421270-180E-2BE2-C478-763C2F74CAB4}"/>
              </a:ext>
            </a:extLst>
          </p:cNvPr>
          <p:cNvSpPr txBox="1"/>
          <p:nvPr/>
        </p:nvSpPr>
        <p:spPr>
          <a:xfrm>
            <a:off x="3063419" y="3342854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7" name="Title 2">
            <a:extLst>
              <a:ext uri="{FF2B5EF4-FFF2-40B4-BE49-F238E27FC236}">
                <a16:creationId xmlns:a16="http://schemas.microsoft.com/office/drawing/2014/main" id="{03B5211B-2FE5-78E0-DF6C-DBB7DB74B650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774646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420454" y="4102115"/>
            <a:ext cx="2583929" cy="25839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0789" y="398920"/>
            <a:ext cx="9511081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544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544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638014" y="2303168"/>
            <a:ext cx="3345804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쿠나와라와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마가렛 리버에 비해 잘 익은 과일 특징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부드러운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탄닌이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특징적인 진하고 풍부한 스타일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673621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148717"/>
            <a:ext cx="0" cy="35675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49785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2628322"/>
            <a:ext cx="2090597" cy="209059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878768" y="3282809"/>
            <a:ext cx="1963021" cy="78162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종종 </a:t>
            </a:r>
            <a:r>
              <a:rPr lang="ko-KR" altLang="en-US" sz="1600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1600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쉬라즈를</a:t>
            </a: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포함한 다른 품종 </a:t>
            </a:r>
            <a:endParaRPr lang="en-AU" sz="16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471580" y="5429019"/>
            <a:ext cx="2805709" cy="123206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블랙커런트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말린 자두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 올리브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유칼립투스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5132336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5124716"/>
            <a:ext cx="0" cy="3043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004383" y="5455439"/>
            <a:ext cx="28556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bject 58">
            <a:extLst>
              <a:ext uri="{FF2B5EF4-FFF2-40B4-BE49-F238E27FC236}">
                <a16:creationId xmlns:a16="http://schemas.microsoft.com/office/drawing/2014/main" id="{41D93F8A-81E6-1CDA-D72D-731502B0E1F5}"/>
              </a:ext>
            </a:extLst>
          </p:cNvPr>
          <p:cNvSpPr txBox="1"/>
          <p:nvPr/>
        </p:nvSpPr>
        <p:spPr>
          <a:xfrm>
            <a:off x="2817172" y="3878973"/>
            <a:ext cx="1963021" cy="75597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서늘한 지역과 서늘한 </a:t>
            </a:r>
            <a:r>
              <a:rPr lang="ko-KR" altLang="en-US" sz="1600" b="0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빈티지에서</a:t>
            </a:r>
            <a:r>
              <a:rPr lang="ko-KR" altLang="en-US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가장 잘 자람</a:t>
            </a:r>
            <a:r>
              <a:rPr lang="en-US" altLang="ko-KR" sz="1600" b="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AU" sz="1600" b="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DF085AA-2D6C-20DD-A889-A5D11F271243}"/>
              </a:ext>
            </a:extLst>
          </p:cNvPr>
          <p:cNvCxnSpPr>
            <a:cxnSpLocks/>
          </p:cNvCxnSpPr>
          <p:nvPr/>
        </p:nvCxnSpPr>
        <p:spPr>
          <a:xfrm>
            <a:off x="4700322" y="4244054"/>
            <a:ext cx="115972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50E109CE-82C9-644F-DA1A-03EAC11BF1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6486" y="757100"/>
            <a:ext cx="2114328" cy="6400800"/>
          </a:xfrm>
          <a:prstGeom prst="rect">
            <a:avLst/>
          </a:prstGeom>
        </p:spPr>
      </p:pic>
      <p:sp>
        <p:nvSpPr>
          <p:cNvPr id="9" name="object 10">
            <a:extLst>
              <a:ext uri="{FF2B5EF4-FFF2-40B4-BE49-F238E27FC236}">
                <a16:creationId xmlns:a16="http://schemas.microsoft.com/office/drawing/2014/main" id="{C1C60270-6F00-912C-722B-CBA31350908A}"/>
              </a:ext>
            </a:extLst>
          </p:cNvPr>
          <p:cNvSpPr txBox="1"/>
          <p:nvPr/>
        </p:nvSpPr>
        <p:spPr>
          <a:xfrm rot="16200000">
            <a:off x="4249882" y="4460781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object 58">
            <a:extLst>
              <a:ext uri="{FF2B5EF4-FFF2-40B4-BE49-F238E27FC236}">
                <a16:creationId xmlns:a16="http://schemas.microsoft.com/office/drawing/2014/main" id="{BBBC78B9-E2E4-BF44-88D0-B8DCB9FC1AD1}"/>
              </a:ext>
            </a:extLst>
          </p:cNvPr>
          <p:cNvSpPr txBox="1"/>
          <p:nvPr/>
        </p:nvSpPr>
        <p:spPr>
          <a:xfrm>
            <a:off x="577354" y="4575454"/>
            <a:ext cx="2146963" cy="175996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0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가장 많이 재배되는 품종</a:t>
            </a:r>
            <a:endParaRPr lang="en-AU" altLang="ko-KR" sz="20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10%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연간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</a:t>
            </a:r>
            <a:r>
              <a:rPr lang="ko-KR" altLang="en-US" sz="1600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4861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map of australia with red and white colors&#10;&#10;AI-generated content may be incorrect.">
            <a:extLst>
              <a:ext uri="{FF2B5EF4-FFF2-40B4-BE49-F238E27FC236}">
                <a16:creationId xmlns:a16="http://schemas.microsoft.com/office/drawing/2014/main" id="{EA33395E-4D0B-D1CD-89FA-723252E927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2" r="-221"/>
          <a:stretch/>
        </p:blipFill>
        <p:spPr>
          <a:xfrm>
            <a:off x="2739512" y="1"/>
            <a:ext cx="9547928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86698A-3700-9AE2-247A-06483592D166}"/>
              </a:ext>
            </a:extLst>
          </p:cNvPr>
          <p:cNvSpPr txBox="1"/>
          <p:nvPr/>
        </p:nvSpPr>
        <p:spPr>
          <a:xfrm>
            <a:off x="6667500" y="5655302"/>
            <a:ext cx="10937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264671-DFD3-CE97-2C3C-1AB7F2B469AB}"/>
              </a:ext>
            </a:extLst>
          </p:cNvPr>
          <p:cNvCxnSpPr>
            <a:cxnSpLocks/>
          </p:cNvCxnSpPr>
          <p:nvPr/>
        </p:nvCxnSpPr>
        <p:spPr>
          <a:xfrm flipV="1">
            <a:off x="7485888" y="4718304"/>
            <a:ext cx="950976" cy="112166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9EB6B723-0555-BC7D-96E2-223FBEFEB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7116"/>
            <a:ext cx="11283754" cy="100631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32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 </a:t>
            </a:r>
            <a:r>
              <a:rPr lang="ko-KR" altLang="en-US" sz="32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32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32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1994938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359081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723224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087367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451891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816415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174760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545462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909986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2899126" y="2137881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1994938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35908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723224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08736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451891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816415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174760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545462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909986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1994938" y="3683028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35908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723224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08736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45189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81641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17476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54546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90998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1994938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35908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723224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087367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451891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816415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174760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54546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90998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1994938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359081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723224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08736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451891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816415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174760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545462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909986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1994938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359081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723224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087367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451891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174760" y="612681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909986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896906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520505" y="5775741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459788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3588225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1994938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359081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723224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08736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451891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816415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174760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54546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90998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1612" y="479726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285008" y="4183407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831E313-6F93-6D9C-9DCE-2989A6E45ED5}"/>
              </a:ext>
            </a:extLst>
          </p:cNvPr>
          <p:cNvGrpSpPr/>
          <p:nvPr/>
        </p:nvGrpSpPr>
        <p:grpSpPr>
          <a:xfrm>
            <a:off x="4539496" y="6127332"/>
            <a:ext cx="278634" cy="272668"/>
            <a:chOff x="8032638" y="5926610"/>
            <a:chExt cx="278634" cy="27266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D807B756-B303-4739-12FE-3A09C6D7B50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BE26B239-969B-E781-D1AE-050D22008691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0D7F804-62FC-4690-1443-3BE4AD0DEB7F}"/>
              </a:ext>
            </a:extLst>
          </p:cNvPr>
          <p:cNvGrpSpPr/>
          <p:nvPr/>
        </p:nvGrpSpPr>
        <p:grpSpPr>
          <a:xfrm rot="10800000">
            <a:off x="3818384" y="6127332"/>
            <a:ext cx="278634" cy="272668"/>
            <a:chOff x="8032638" y="5926610"/>
            <a:chExt cx="278634" cy="272668"/>
          </a:xfrm>
        </p:grpSpPr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F008065B-6CCF-A4D6-2B86-601D64DF834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436DF54-837E-E5C4-8C59-A62DE72CD3E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7BF620B1-F375-8500-6025-BA4F6833901E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F558140-805A-3A7E-4B69-FA34552D236E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A924BEC5-68C0-A141-5C64-90052F308134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F4003DC-FE06-402D-EF6A-835E02FB451A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2901E91A-6A5B-3E91-70DC-3BEC8A6FAE59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19ACB70-DD3E-4722-F507-3235A93D4076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>
            <a:extLst>
              <a:ext uri="{FF2B5EF4-FFF2-40B4-BE49-F238E27FC236}">
                <a16:creationId xmlns:a16="http://schemas.microsoft.com/office/drawing/2014/main" id="{68014689-0FC1-8AF8-2491-015FC2975CE4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003DDC0-0D25-42E4-4E26-5E3320B10CAC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0D0A7546-25BA-AF3B-BE60-C6D5E4345038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06594D1-A6F3-8FDE-FB59-E0A14126543F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>
            <a:extLst>
              <a:ext uri="{FF2B5EF4-FFF2-40B4-BE49-F238E27FC236}">
                <a16:creationId xmlns:a16="http://schemas.microsoft.com/office/drawing/2014/main" id="{DFAD822F-FD23-A4E0-AA3A-C8FC175AE54E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9553B30-823E-E914-960E-8D3451F75057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C942D57E-88B0-083C-2236-37D74E1E8C82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12F7595-1D78-B9DA-AF44-5A06322463F1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A4010BA6-59A9-4151-6220-6C13E78AD512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62B2163D-F890-7D13-EC50-3D71B0A8D3BB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97EDCDD3-74DE-F8A1-9877-A681215BAF33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04780B07-0BAD-F49D-2802-F766975526EA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513BC57D-E8C0-2F6A-2670-C35F2A5036CB}"/>
              </a:ext>
            </a:extLst>
          </p:cNvPr>
          <p:cNvSpPr txBox="1"/>
          <p:nvPr/>
        </p:nvSpPr>
        <p:spPr>
          <a:xfrm>
            <a:off x="3063419" y="3342854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691BD423-9A50-D606-627C-F111A431F62D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420454" y="3959150"/>
            <a:ext cx="2583929" cy="25839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499072" y="536165"/>
            <a:ext cx="12503847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에덴 밸리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544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544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7805381" y="1435345"/>
            <a:ext cx="3563279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55"/>
              </a:spcBef>
              <a:spcAft>
                <a:spcPts val="37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고지대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서늘한 부지의 포도밭에서 에덴 밸리 마을 인근과 차별되는 스타일 생산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/>
          <p:nvPr/>
        </p:nvCxnSpPr>
        <p:spPr>
          <a:xfrm>
            <a:off x="9765688" y="2330004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6893781" y="2954844"/>
            <a:ext cx="28719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471580" y="4771554"/>
            <a:ext cx="2805709" cy="14728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블루베리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블랙커런트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자두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토마토 잎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바이올렛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멘톨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menthol)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474871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467251"/>
            <a:ext cx="0" cy="3043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004383" y="5312474"/>
            <a:ext cx="28556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DBC44F8E-8D33-3D72-2F4A-C39655F1C5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6486" y="7571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A469140A-E12F-EE4D-337F-F08C2C5BF37C}"/>
              </a:ext>
            </a:extLst>
          </p:cNvPr>
          <p:cNvSpPr txBox="1"/>
          <p:nvPr/>
        </p:nvSpPr>
        <p:spPr>
          <a:xfrm rot="16200000">
            <a:off x="4249882" y="4460781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B30D9974-873A-CC27-0DBB-C32D5158524F}"/>
              </a:ext>
            </a:extLst>
          </p:cNvPr>
          <p:cNvSpPr txBox="1"/>
          <p:nvPr/>
        </p:nvSpPr>
        <p:spPr>
          <a:xfrm>
            <a:off x="672308" y="4432489"/>
            <a:ext cx="2146963" cy="175996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0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가장 많이 재배되는 품종</a:t>
            </a:r>
            <a:endParaRPr lang="en-AU" altLang="ko-KR" sz="20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10%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연간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</a:t>
            </a:r>
            <a:r>
              <a:rPr lang="ko-KR" altLang="en-US" sz="1600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10625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69F29-781B-90AA-B012-F6A979DEB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AEDFA218-24FF-75B3-1928-3744FEE3A760}"/>
              </a:ext>
            </a:extLst>
          </p:cNvPr>
          <p:cNvSpPr/>
          <p:nvPr/>
        </p:nvSpPr>
        <p:spPr>
          <a:xfrm>
            <a:off x="2010842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29FE89A-392A-6A7E-DF45-D35B3F8E641E}"/>
              </a:ext>
            </a:extLst>
          </p:cNvPr>
          <p:cNvSpPr/>
          <p:nvPr/>
        </p:nvSpPr>
        <p:spPr>
          <a:xfrm>
            <a:off x="2374985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5532F3C-48C1-1D30-03CE-A596F3F65046}"/>
              </a:ext>
            </a:extLst>
          </p:cNvPr>
          <p:cNvSpPr/>
          <p:nvPr/>
        </p:nvSpPr>
        <p:spPr>
          <a:xfrm>
            <a:off x="2739128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58FF29C-ECE1-16CA-7308-73E46327BB9A}"/>
              </a:ext>
            </a:extLst>
          </p:cNvPr>
          <p:cNvSpPr/>
          <p:nvPr/>
        </p:nvSpPr>
        <p:spPr>
          <a:xfrm>
            <a:off x="3103271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6E0E75F-A65E-9D00-2B8B-30D3F0E3A8A0}"/>
              </a:ext>
            </a:extLst>
          </p:cNvPr>
          <p:cNvSpPr/>
          <p:nvPr/>
        </p:nvSpPr>
        <p:spPr>
          <a:xfrm>
            <a:off x="3467795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F06C3B7-C6CC-86EE-DE5B-A7535C41DE7F}"/>
              </a:ext>
            </a:extLst>
          </p:cNvPr>
          <p:cNvSpPr/>
          <p:nvPr/>
        </p:nvSpPr>
        <p:spPr>
          <a:xfrm>
            <a:off x="3832319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EC6B65E-9A45-6B6F-2977-12DA3921B407}"/>
              </a:ext>
            </a:extLst>
          </p:cNvPr>
          <p:cNvSpPr/>
          <p:nvPr/>
        </p:nvSpPr>
        <p:spPr>
          <a:xfrm>
            <a:off x="4190664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B044907-73EB-AAB6-4BEF-26856782526A}"/>
              </a:ext>
            </a:extLst>
          </p:cNvPr>
          <p:cNvSpPr/>
          <p:nvPr/>
        </p:nvSpPr>
        <p:spPr>
          <a:xfrm>
            <a:off x="4561366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2FC7DD3-6FCC-17DB-5024-BCB5873044FE}"/>
              </a:ext>
            </a:extLst>
          </p:cNvPr>
          <p:cNvSpPr/>
          <p:nvPr/>
        </p:nvSpPr>
        <p:spPr>
          <a:xfrm>
            <a:off x="4925890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D2D39FED-D41B-DF7E-4400-1C4EE6288C04}"/>
              </a:ext>
            </a:extLst>
          </p:cNvPr>
          <p:cNvSpPr txBox="1"/>
          <p:nvPr/>
        </p:nvSpPr>
        <p:spPr>
          <a:xfrm>
            <a:off x="2915030" y="2137881"/>
            <a:ext cx="132515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385DC47-A151-E29C-4CEF-A02144CE5374}"/>
              </a:ext>
            </a:extLst>
          </p:cNvPr>
          <p:cNvSpPr/>
          <p:nvPr/>
        </p:nvSpPr>
        <p:spPr>
          <a:xfrm>
            <a:off x="2010842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4301F93-FCBC-CE5F-8DE9-B5EBCA24EA26}"/>
              </a:ext>
            </a:extLst>
          </p:cNvPr>
          <p:cNvSpPr/>
          <p:nvPr/>
        </p:nvSpPr>
        <p:spPr>
          <a:xfrm>
            <a:off x="2374985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8F65DBE-1378-6D2D-10B3-5A9655C83D7C}"/>
              </a:ext>
            </a:extLst>
          </p:cNvPr>
          <p:cNvSpPr/>
          <p:nvPr/>
        </p:nvSpPr>
        <p:spPr>
          <a:xfrm>
            <a:off x="273912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5283A47D-81E9-96DB-6BD8-D02368D9F187}"/>
              </a:ext>
            </a:extLst>
          </p:cNvPr>
          <p:cNvSpPr/>
          <p:nvPr/>
        </p:nvSpPr>
        <p:spPr>
          <a:xfrm>
            <a:off x="310327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E94939F-3872-2392-2D5F-2610981F355E}"/>
              </a:ext>
            </a:extLst>
          </p:cNvPr>
          <p:cNvSpPr/>
          <p:nvPr/>
        </p:nvSpPr>
        <p:spPr>
          <a:xfrm>
            <a:off x="3467795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0AA0BBDE-5F47-E974-D433-602E0E177CC1}"/>
              </a:ext>
            </a:extLst>
          </p:cNvPr>
          <p:cNvSpPr/>
          <p:nvPr/>
        </p:nvSpPr>
        <p:spPr>
          <a:xfrm>
            <a:off x="3832319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984DD16-30DD-026F-BBD9-85F9899BEBA3}"/>
              </a:ext>
            </a:extLst>
          </p:cNvPr>
          <p:cNvSpPr/>
          <p:nvPr/>
        </p:nvSpPr>
        <p:spPr>
          <a:xfrm>
            <a:off x="4190664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929D5FB-D78E-6A88-F474-FF67AB1D7AA1}"/>
              </a:ext>
            </a:extLst>
          </p:cNvPr>
          <p:cNvSpPr/>
          <p:nvPr/>
        </p:nvSpPr>
        <p:spPr>
          <a:xfrm>
            <a:off x="4561366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84F0375-A1DE-2A41-F3D4-FF8AC8835E71}"/>
              </a:ext>
            </a:extLst>
          </p:cNvPr>
          <p:cNvSpPr/>
          <p:nvPr/>
        </p:nvSpPr>
        <p:spPr>
          <a:xfrm>
            <a:off x="4925890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926549A4-2726-3E04-C9EA-4ED091199156}"/>
              </a:ext>
            </a:extLst>
          </p:cNvPr>
          <p:cNvSpPr/>
          <p:nvPr/>
        </p:nvSpPr>
        <p:spPr>
          <a:xfrm>
            <a:off x="2010842" y="3683028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18803979-3F2C-6E08-C0F3-79FEA6A09B67}"/>
              </a:ext>
            </a:extLst>
          </p:cNvPr>
          <p:cNvSpPr/>
          <p:nvPr/>
        </p:nvSpPr>
        <p:spPr>
          <a:xfrm>
            <a:off x="237498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E9D924E-F130-A609-C9CF-BE6D1B73F5AE}"/>
              </a:ext>
            </a:extLst>
          </p:cNvPr>
          <p:cNvSpPr/>
          <p:nvPr/>
        </p:nvSpPr>
        <p:spPr>
          <a:xfrm>
            <a:off x="273912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7DF8D6C-51B0-EA90-7826-7CED2C7A0F41}"/>
              </a:ext>
            </a:extLst>
          </p:cNvPr>
          <p:cNvSpPr/>
          <p:nvPr/>
        </p:nvSpPr>
        <p:spPr>
          <a:xfrm>
            <a:off x="3103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70FAA93-3726-9BE4-0285-9A9D78CCB4B7}"/>
              </a:ext>
            </a:extLst>
          </p:cNvPr>
          <p:cNvSpPr/>
          <p:nvPr/>
        </p:nvSpPr>
        <p:spPr>
          <a:xfrm>
            <a:off x="346779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7E3B6A6F-F671-F403-A1BF-286F91BD804D}"/>
              </a:ext>
            </a:extLst>
          </p:cNvPr>
          <p:cNvSpPr/>
          <p:nvPr/>
        </p:nvSpPr>
        <p:spPr>
          <a:xfrm>
            <a:off x="3832319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4FA1A159-9587-D692-97BF-38F6B3B265E9}"/>
              </a:ext>
            </a:extLst>
          </p:cNvPr>
          <p:cNvSpPr/>
          <p:nvPr/>
        </p:nvSpPr>
        <p:spPr>
          <a:xfrm>
            <a:off x="4190664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140FC57-F8FE-60F5-7183-690AFC30FF42}"/>
              </a:ext>
            </a:extLst>
          </p:cNvPr>
          <p:cNvSpPr/>
          <p:nvPr/>
        </p:nvSpPr>
        <p:spPr>
          <a:xfrm>
            <a:off x="456136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01A95D9-ABA6-A9B1-C8F0-670E19268F57}"/>
              </a:ext>
            </a:extLst>
          </p:cNvPr>
          <p:cNvSpPr/>
          <p:nvPr/>
        </p:nvSpPr>
        <p:spPr>
          <a:xfrm>
            <a:off x="492589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55E05F2B-8B53-9602-358E-F107F5E23412}"/>
              </a:ext>
            </a:extLst>
          </p:cNvPr>
          <p:cNvSpPr/>
          <p:nvPr/>
        </p:nvSpPr>
        <p:spPr>
          <a:xfrm>
            <a:off x="2010842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DAA76506-42C0-7FA1-DB22-08EF37C5100A}"/>
              </a:ext>
            </a:extLst>
          </p:cNvPr>
          <p:cNvSpPr/>
          <p:nvPr/>
        </p:nvSpPr>
        <p:spPr>
          <a:xfrm>
            <a:off x="2374985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D9374B2B-C9B1-E663-24C9-A51AEEF993BB}"/>
              </a:ext>
            </a:extLst>
          </p:cNvPr>
          <p:cNvSpPr/>
          <p:nvPr/>
        </p:nvSpPr>
        <p:spPr>
          <a:xfrm>
            <a:off x="273912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0459DEAC-DAC4-AEC0-C5E6-45310E1EA8CB}"/>
              </a:ext>
            </a:extLst>
          </p:cNvPr>
          <p:cNvSpPr/>
          <p:nvPr/>
        </p:nvSpPr>
        <p:spPr>
          <a:xfrm>
            <a:off x="3103271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1CE3559-91D5-15C6-D6EB-B24108EB859E}"/>
              </a:ext>
            </a:extLst>
          </p:cNvPr>
          <p:cNvSpPr/>
          <p:nvPr/>
        </p:nvSpPr>
        <p:spPr>
          <a:xfrm>
            <a:off x="3467795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249D47F-8BE6-0C00-8E47-4D57FF7B1FC4}"/>
              </a:ext>
            </a:extLst>
          </p:cNvPr>
          <p:cNvSpPr/>
          <p:nvPr/>
        </p:nvSpPr>
        <p:spPr>
          <a:xfrm>
            <a:off x="3832319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9B43C0C-7873-1751-7E63-FA9A0E1B27C3}"/>
              </a:ext>
            </a:extLst>
          </p:cNvPr>
          <p:cNvSpPr/>
          <p:nvPr/>
        </p:nvSpPr>
        <p:spPr>
          <a:xfrm>
            <a:off x="4190664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ED21ED05-FA9D-1C65-8B66-4F32F7B60ABC}"/>
              </a:ext>
            </a:extLst>
          </p:cNvPr>
          <p:cNvSpPr/>
          <p:nvPr/>
        </p:nvSpPr>
        <p:spPr>
          <a:xfrm>
            <a:off x="456136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DBED5B97-0AF1-84DE-5402-4FB9FA84C7F5}"/>
              </a:ext>
            </a:extLst>
          </p:cNvPr>
          <p:cNvSpPr/>
          <p:nvPr/>
        </p:nvSpPr>
        <p:spPr>
          <a:xfrm>
            <a:off x="492589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B94DB774-1E0F-CC2C-7E17-CBA2AC61FD5F}"/>
              </a:ext>
            </a:extLst>
          </p:cNvPr>
          <p:cNvSpPr/>
          <p:nvPr/>
        </p:nvSpPr>
        <p:spPr>
          <a:xfrm>
            <a:off x="2010842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5776D46-EC3E-262F-15AB-C14D48758395}"/>
              </a:ext>
            </a:extLst>
          </p:cNvPr>
          <p:cNvSpPr/>
          <p:nvPr/>
        </p:nvSpPr>
        <p:spPr>
          <a:xfrm>
            <a:off x="2374985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A6D62994-2594-CD8C-2A3B-1ABC0ED8D41A}"/>
              </a:ext>
            </a:extLst>
          </p:cNvPr>
          <p:cNvSpPr/>
          <p:nvPr/>
        </p:nvSpPr>
        <p:spPr>
          <a:xfrm>
            <a:off x="273912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F4D6313C-C3B7-45AE-D0E5-4BC0447BF584}"/>
              </a:ext>
            </a:extLst>
          </p:cNvPr>
          <p:cNvSpPr/>
          <p:nvPr/>
        </p:nvSpPr>
        <p:spPr>
          <a:xfrm>
            <a:off x="3103271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4E35C5F1-9E69-8AA0-F0E7-6E77EE60B155}"/>
              </a:ext>
            </a:extLst>
          </p:cNvPr>
          <p:cNvSpPr/>
          <p:nvPr/>
        </p:nvSpPr>
        <p:spPr>
          <a:xfrm>
            <a:off x="3467795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421FB482-051E-30B8-14D9-2AC68E933DA7}"/>
              </a:ext>
            </a:extLst>
          </p:cNvPr>
          <p:cNvSpPr/>
          <p:nvPr/>
        </p:nvSpPr>
        <p:spPr>
          <a:xfrm>
            <a:off x="3832319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028388A-66A9-69BD-A063-36B9CE583C93}"/>
              </a:ext>
            </a:extLst>
          </p:cNvPr>
          <p:cNvSpPr/>
          <p:nvPr/>
        </p:nvSpPr>
        <p:spPr>
          <a:xfrm>
            <a:off x="4190664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55EF6F4-5578-07DC-6C2D-DE3EFAF7A27E}"/>
              </a:ext>
            </a:extLst>
          </p:cNvPr>
          <p:cNvSpPr/>
          <p:nvPr/>
        </p:nvSpPr>
        <p:spPr>
          <a:xfrm>
            <a:off x="4561366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05DAE59E-951E-ED47-2296-63EE2E06D192}"/>
              </a:ext>
            </a:extLst>
          </p:cNvPr>
          <p:cNvSpPr/>
          <p:nvPr/>
        </p:nvSpPr>
        <p:spPr>
          <a:xfrm>
            <a:off x="4925890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A06B4ED7-B353-DAD9-D17B-A2F977CD8598}"/>
              </a:ext>
            </a:extLst>
          </p:cNvPr>
          <p:cNvSpPr/>
          <p:nvPr/>
        </p:nvSpPr>
        <p:spPr>
          <a:xfrm>
            <a:off x="2010842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6E725A20-43CE-FEC6-F0DF-D5CF0A4577C6}"/>
              </a:ext>
            </a:extLst>
          </p:cNvPr>
          <p:cNvSpPr/>
          <p:nvPr/>
        </p:nvSpPr>
        <p:spPr>
          <a:xfrm>
            <a:off x="2374985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98608613-ED01-7448-9EB4-98D043DE7F2C}"/>
              </a:ext>
            </a:extLst>
          </p:cNvPr>
          <p:cNvSpPr/>
          <p:nvPr/>
        </p:nvSpPr>
        <p:spPr>
          <a:xfrm>
            <a:off x="2739128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F432A7B0-DF45-27A5-7F3E-AB40B28D06A8}"/>
              </a:ext>
            </a:extLst>
          </p:cNvPr>
          <p:cNvSpPr/>
          <p:nvPr/>
        </p:nvSpPr>
        <p:spPr>
          <a:xfrm>
            <a:off x="3103271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075F2B89-C916-3768-15AB-63F27AD8BF39}"/>
              </a:ext>
            </a:extLst>
          </p:cNvPr>
          <p:cNvSpPr/>
          <p:nvPr/>
        </p:nvSpPr>
        <p:spPr>
          <a:xfrm>
            <a:off x="3467795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DBE5638-DDC9-6C24-1DAF-A31E3C01CB78}"/>
              </a:ext>
            </a:extLst>
          </p:cNvPr>
          <p:cNvSpPr/>
          <p:nvPr/>
        </p:nvSpPr>
        <p:spPr>
          <a:xfrm>
            <a:off x="4190664" y="612681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4D63ED19-2C66-A353-F122-663FED00561E}"/>
              </a:ext>
            </a:extLst>
          </p:cNvPr>
          <p:cNvSpPr/>
          <p:nvPr/>
        </p:nvSpPr>
        <p:spPr>
          <a:xfrm>
            <a:off x="4925890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D069B179-9A3E-DE07-DA70-4B3DDA2EFE69}"/>
              </a:ext>
            </a:extLst>
          </p:cNvPr>
          <p:cNvSpPr txBox="1"/>
          <p:nvPr/>
        </p:nvSpPr>
        <p:spPr>
          <a:xfrm>
            <a:off x="1912810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9BC360AC-BEAA-1A36-D5C3-7E2F595CD4EC}"/>
              </a:ext>
            </a:extLst>
          </p:cNvPr>
          <p:cNvSpPr txBox="1"/>
          <p:nvPr/>
        </p:nvSpPr>
        <p:spPr>
          <a:xfrm>
            <a:off x="3664420" y="5775741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B982B4F-ADF1-83CD-4BC3-302A5D4A7889}"/>
              </a:ext>
            </a:extLst>
          </p:cNvPr>
          <p:cNvSpPr txBox="1"/>
          <p:nvPr/>
        </p:nvSpPr>
        <p:spPr>
          <a:xfrm>
            <a:off x="447569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E60FB52-C3B3-5D3B-E7B3-0D92E2F3F591}"/>
              </a:ext>
            </a:extLst>
          </p:cNvPr>
          <p:cNvCxnSpPr>
            <a:cxnSpLocks/>
          </p:cNvCxnSpPr>
          <p:nvPr/>
        </p:nvCxnSpPr>
        <p:spPr>
          <a:xfrm>
            <a:off x="3604129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943EE564-9F08-7828-22D1-67DA88A32556}"/>
              </a:ext>
            </a:extLst>
          </p:cNvPr>
          <p:cNvSpPr/>
          <p:nvPr/>
        </p:nvSpPr>
        <p:spPr>
          <a:xfrm>
            <a:off x="2010842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C3BAB99-C1F8-099C-BE7D-12E6E13A5ADE}"/>
              </a:ext>
            </a:extLst>
          </p:cNvPr>
          <p:cNvSpPr/>
          <p:nvPr/>
        </p:nvSpPr>
        <p:spPr>
          <a:xfrm>
            <a:off x="2374985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C3115C7-5333-06A5-4E9D-60B589F0EB7E}"/>
              </a:ext>
            </a:extLst>
          </p:cNvPr>
          <p:cNvSpPr/>
          <p:nvPr/>
        </p:nvSpPr>
        <p:spPr>
          <a:xfrm>
            <a:off x="273912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0E29D6C-A340-3CCA-F0F1-450EDBE5EB1C}"/>
              </a:ext>
            </a:extLst>
          </p:cNvPr>
          <p:cNvSpPr/>
          <p:nvPr/>
        </p:nvSpPr>
        <p:spPr>
          <a:xfrm>
            <a:off x="3103271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270ED87-A6DC-A934-AE0D-915C9520C93C}"/>
              </a:ext>
            </a:extLst>
          </p:cNvPr>
          <p:cNvSpPr/>
          <p:nvPr/>
        </p:nvSpPr>
        <p:spPr>
          <a:xfrm>
            <a:off x="3467795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7D529B1-9382-54F9-0D4D-62070E35559C}"/>
              </a:ext>
            </a:extLst>
          </p:cNvPr>
          <p:cNvSpPr/>
          <p:nvPr/>
        </p:nvSpPr>
        <p:spPr>
          <a:xfrm>
            <a:off x="3832319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C335483-86A0-C3E2-3E33-2EBDE48405DE}"/>
              </a:ext>
            </a:extLst>
          </p:cNvPr>
          <p:cNvSpPr/>
          <p:nvPr/>
        </p:nvSpPr>
        <p:spPr>
          <a:xfrm>
            <a:off x="4190664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76F038A-4411-52D7-65B4-3FE894584F73}"/>
              </a:ext>
            </a:extLst>
          </p:cNvPr>
          <p:cNvSpPr/>
          <p:nvPr/>
        </p:nvSpPr>
        <p:spPr>
          <a:xfrm>
            <a:off x="4561366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7599626-2702-FD0B-158E-964D7AFEA9D2}"/>
              </a:ext>
            </a:extLst>
          </p:cNvPr>
          <p:cNvSpPr/>
          <p:nvPr/>
        </p:nvSpPr>
        <p:spPr>
          <a:xfrm>
            <a:off x="4925890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25DAB889-2A40-686A-78E5-6DAE6B1D3C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0608" y="368300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A8317286-59F8-7817-5EC0-CB93FDC0A4F5}"/>
              </a:ext>
            </a:extLst>
          </p:cNvPr>
          <p:cNvSpPr txBox="1"/>
          <p:nvPr/>
        </p:nvSpPr>
        <p:spPr>
          <a:xfrm rot="16200000">
            <a:off x="7064004" y="4071981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18DF42A-50CD-965D-D87E-B33936ADE292}"/>
              </a:ext>
            </a:extLst>
          </p:cNvPr>
          <p:cNvGrpSpPr/>
          <p:nvPr/>
        </p:nvGrpSpPr>
        <p:grpSpPr>
          <a:xfrm>
            <a:off x="4555400" y="6127332"/>
            <a:ext cx="278634" cy="272668"/>
            <a:chOff x="8032638" y="5926610"/>
            <a:chExt cx="278634" cy="27266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348ADF31-1713-AAF1-C390-779A8A9AD70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D3255F50-72B7-98DC-5D2E-8937591CD5A3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DF01720-B5A3-F4EF-3CB5-3B00E50F71A0}"/>
              </a:ext>
            </a:extLst>
          </p:cNvPr>
          <p:cNvGrpSpPr/>
          <p:nvPr/>
        </p:nvGrpSpPr>
        <p:grpSpPr>
          <a:xfrm rot="10800000">
            <a:off x="3834288" y="6127332"/>
            <a:ext cx="278634" cy="272668"/>
            <a:chOff x="8032638" y="5926610"/>
            <a:chExt cx="278634" cy="272668"/>
          </a:xfrm>
        </p:grpSpPr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570C3C73-79CB-994B-72CD-8DFEDC58CBB3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D285C969-1099-526B-10C4-FD46F3ED3192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91F7F2A9-4C67-F5D0-C850-DC29876A0689}"/>
              </a:ext>
            </a:extLst>
          </p:cNvPr>
          <p:cNvSpPr txBox="1">
            <a:spLocks/>
          </p:cNvSpPr>
          <p:nvPr/>
        </p:nvSpPr>
        <p:spPr>
          <a:xfrm>
            <a:off x="601922" y="587116"/>
            <a:ext cx="11283754" cy="9317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32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에덴 밸리 </a:t>
            </a:r>
            <a:r>
              <a:rPr lang="ko-KR" altLang="en-US" sz="32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32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DFC310F-970F-FBB4-80A4-ECCB0E733B72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9BDD810-066F-E456-4F19-465C3881C632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2C8258FB-F0C0-0CBD-FAAF-2FC028B2F22A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26D566B-F910-8609-7582-5FDCC7EC284E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A34CF40E-5F85-9347-2CA8-30CCCD3E2A28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1198543-8F5E-C905-FE93-CF343687AFE7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>
            <a:extLst>
              <a:ext uri="{FF2B5EF4-FFF2-40B4-BE49-F238E27FC236}">
                <a16:creationId xmlns:a16="http://schemas.microsoft.com/office/drawing/2014/main" id="{D7A71757-EDF3-9FB3-143E-6429764DD837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4FF79F2-34E5-8166-EA90-00E9673C1668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4BB23F5A-1A01-022F-753C-2C66A4F19220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BC2E699-C239-D0F3-7A20-36ED47927564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>
            <a:extLst>
              <a:ext uri="{FF2B5EF4-FFF2-40B4-BE49-F238E27FC236}">
                <a16:creationId xmlns:a16="http://schemas.microsoft.com/office/drawing/2014/main" id="{B0D835C2-0CA3-9934-3A2E-C2DB513A96CF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8BD29D5-D798-EAC9-8C48-7C07E5938914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6B4A372C-AFBD-4B3A-02F4-9884CBF05C46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60C75AA-D7AE-DA13-E6F5-578226CD170E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99E58319-4C23-2EBB-4466-45952404C27F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046D95D5-96DC-3119-0D03-AC2037F7A8FE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8338D380-C74D-8D06-2D43-07D9F62B168C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EE27BC7B-A6B0-5D32-18B1-4B703C8D326A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A12D575A-DA01-685D-9B6D-21C133D84D24}"/>
              </a:ext>
            </a:extLst>
          </p:cNvPr>
          <p:cNvSpPr txBox="1"/>
          <p:nvPr/>
        </p:nvSpPr>
        <p:spPr>
          <a:xfrm>
            <a:off x="3063419" y="3342854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B3B87EBA-DCD7-F13B-A306-AF31BE5D8FFE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89F65100-E458-8FA1-0DB9-5B41A354D4C4}"/>
              </a:ext>
            </a:extLst>
          </p:cNvPr>
          <p:cNvSpPr txBox="1"/>
          <p:nvPr/>
        </p:nvSpPr>
        <p:spPr>
          <a:xfrm>
            <a:off x="1912812" y="25157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4" name="Title 2">
            <a:extLst>
              <a:ext uri="{FF2B5EF4-FFF2-40B4-BE49-F238E27FC236}">
                <a16:creationId xmlns:a16="http://schemas.microsoft.com/office/drawing/2014/main" id="{58CE3C3A-91F0-4985-C00B-DA3280C0116F}"/>
              </a:ext>
            </a:extLst>
          </p:cNvPr>
          <p:cNvSpPr txBox="1"/>
          <p:nvPr/>
        </p:nvSpPr>
        <p:spPr>
          <a:xfrm>
            <a:off x="3221703" y="248814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6" name="Title 2">
            <a:extLst>
              <a:ext uri="{FF2B5EF4-FFF2-40B4-BE49-F238E27FC236}">
                <a16:creationId xmlns:a16="http://schemas.microsoft.com/office/drawing/2014/main" id="{DF6BA0BB-E5BB-CE2A-B9B9-D836F959162E}"/>
              </a:ext>
            </a:extLst>
          </p:cNvPr>
          <p:cNvSpPr txBox="1"/>
          <p:nvPr/>
        </p:nvSpPr>
        <p:spPr>
          <a:xfrm>
            <a:off x="4459111" y="250066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1887964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field of vines in a valley&#10;&#10;AI-generated content may be incorrect.">
            <a:extLst>
              <a:ext uri="{FF2B5EF4-FFF2-40B4-BE49-F238E27FC236}">
                <a16:creationId xmlns:a16="http://schemas.microsoft.com/office/drawing/2014/main" id="{8CFF3D14-3ED0-9F8B-6D63-F9CD14253D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BAB26BC-FA18-D897-C3C6-61D217292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051" y="600645"/>
            <a:ext cx="4491487" cy="132556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br>
              <a:rPr 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 외 </a:t>
            </a:r>
            <a:b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주요 품종 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C3FEEC-687E-AB57-7921-67596F7C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757" y="2838629"/>
            <a:ext cx="4829691" cy="1610114"/>
          </a:xfrm>
        </p:spPr>
        <p:txBody>
          <a:bodyPr/>
          <a:lstStyle/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ko-KR" altLang="en-US" sz="2400" b="1" dirty="0" err="1">
                <a:solidFill>
                  <a:srgbClr val="B2D8BE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AU" altLang="ko-KR" sz="2400" b="1" dirty="0">
              <a:solidFill>
                <a:srgbClr val="B2D8BE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spcAft>
                <a:spcPts val="638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바로사에서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두번째로 많이 재배되는 청포도 품종 </a:t>
            </a:r>
          </a:p>
          <a:p>
            <a:pPr marL="285750" indent="-285750">
              <a:spcAft>
                <a:spcPts val="638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1973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년 에덴 밸리에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최초의 상업적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포도밭 조성 </a:t>
            </a:r>
          </a:p>
          <a:p>
            <a:pPr marL="285750" indent="-285750">
              <a:spcAft>
                <a:spcPts val="638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멜론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무화과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캐슈넛에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이르는 클래식 풍미의 풍부하고 복합적인 와인 </a:t>
            </a:r>
            <a:endParaRPr lang="en-US" sz="1600" dirty="0">
              <a:solidFill>
                <a:schemeClr val="bg1">
                  <a:lumMod val="9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C610AFA-9793-7E0A-3B48-97AB6B9C59C7}"/>
              </a:ext>
            </a:extLst>
          </p:cNvPr>
          <p:cNvSpPr txBox="1">
            <a:spLocks/>
          </p:cNvSpPr>
          <p:nvPr/>
        </p:nvSpPr>
        <p:spPr>
          <a:xfrm>
            <a:off x="618757" y="4811429"/>
            <a:ext cx="5477243" cy="16101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38"/>
              </a:spcAft>
            </a:pPr>
            <a:r>
              <a:rPr lang="ko-KR" altLang="en-US" sz="2400" b="1" dirty="0">
                <a:solidFill>
                  <a:srgbClr val="B2D8BE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세미용</a:t>
            </a:r>
            <a:endParaRPr lang="en-AU" altLang="ko-KR" sz="2400" b="1" dirty="0">
              <a:solidFill>
                <a:srgbClr val="B2D8BE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spcAft>
                <a:spcPts val="638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밸리의 가장 대표적인 세 개 청포도 품종 중 하나 </a:t>
            </a:r>
          </a:p>
          <a:p>
            <a:pPr marL="285750" indent="-285750">
              <a:spcAft>
                <a:spcPts val="638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전통 스타일은 오크 숙성한 풍부한 풍미 스타일</a:t>
            </a:r>
            <a:r>
              <a:rPr lang="en-US" altLang="ko-KR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모던 스타일은 좀 더 가볍고 아삭한 산미가 돋보이는 스타일 </a:t>
            </a:r>
          </a:p>
          <a:p>
            <a:pPr marL="285750" indent="-285750">
              <a:spcAft>
                <a:spcPts val="638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블랑과</a:t>
            </a: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가능 </a:t>
            </a:r>
            <a:endParaRPr lang="en-AU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3520519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bunch of grapes on a vine&#10;&#10;AI-generated content may be incorrect.">
            <a:extLst>
              <a:ext uri="{FF2B5EF4-FFF2-40B4-BE49-F238E27FC236}">
                <a16:creationId xmlns:a16="http://schemas.microsoft.com/office/drawing/2014/main" id="{C781FE5B-921D-77C6-347E-4514E553DC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D05FC6-3771-9C29-3E96-323893AEED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3405" y="670859"/>
            <a:ext cx="3496929" cy="2386814"/>
          </a:xfrm>
        </p:spPr>
        <p:txBody>
          <a:bodyPr/>
          <a:lstStyle/>
          <a:p>
            <a:pPr>
              <a:spcAft>
                <a:spcPts val="638"/>
              </a:spcAft>
              <a:buClr>
                <a:srgbClr val="B2D8BE"/>
              </a:buClr>
            </a:pPr>
            <a:r>
              <a:rPr lang="ko-KR" altLang="en-US" sz="2400" b="1" dirty="0" err="1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마타로</a:t>
            </a:r>
            <a:r>
              <a:rPr lang="en-US" altLang="ko-KR" sz="24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2400" b="1" dirty="0" err="1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무르베드르</a:t>
            </a:r>
            <a:r>
              <a:rPr lang="en-US" altLang="ko-KR" sz="24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endParaRPr lang="en-AU" sz="2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342900" indent="-342900">
              <a:spcAft>
                <a:spcPts val="638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호주 연간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마타로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포도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분쇄량의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약 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1/5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차지 </a:t>
            </a:r>
          </a:p>
          <a:p>
            <a:pPr marL="342900" indent="-342900">
              <a:spcAft>
                <a:spcPts val="638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1853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년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식재된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가장 오래된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마타로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포도밭 존재 </a:t>
            </a:r>
          </a:p>
          <a:p>
            <a:pPr marL="342900" indent="-342900">
              <a:spcAft>
                <a:spcPts val="638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마타로는 통상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블렌딩에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활용하여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무게감을 더함 </a:t>
            </a:r>
          </a:p>
          <a:p>
            <a:pPr marL="342900" indent="-342900">
              <a:spcAft>
                <a:spcPts val="638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강렬한 풍미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5E5EC79-F79A-A6F3-F20B-9CA0E7389E55}"/>
              </a:ext>
            </a:extLst>
          </p:cNvPr>
          <p:cNvSpPr txBox="1">
            <a:spLocks/>
          </p:cNvSpPr>
          <p:nvPr/>
        </p:nvSpPr>
        <p:spPr>
          <a:xfrm>
            <a:off x="6453405" y="3709259"/>
            <a:ext cx="4160666" cy="23868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38"/>
              </a:spcAft>
              <a:buClr>
                <a:srgbClr val="B2D8BE"/>
              </a:buClr>
            </a:pPr>
            <a:r>
              <a:rPr lang="ko-KR" altLang="en-US" sz="2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강화 와인</a:t>
            </a:r>
            <a:endParaRPr lang="en-AU" sz="2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밸리는 오랜 역사에 걸쳐 주정 강화 와인 생산  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요즘은 생산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수나 생산량이 줄어들었지만 여전히 세계적 수준의 와인을 생산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호주에서 가장 비싼 와인 중 하나가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주정 강화 와인 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– 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Seppeltsfield 1879 Para Tawny</a:t>
            </a:r>
          </a:p>
        </p:txBody>
      </p:sp>
    </p:spTree>
    <p:extLst>
      <p:ext uri="{BB962C8B-B14F-4D97-AF65-F5344CB8AC3E}">
        <p14:creationId xmlns:p14="http://schemas.microsoft.com/office/powerpoint/2010/main" val="2219755671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CA5FB5-619E-F241-49AB-FCFEDF1FA3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5A6543-A271-79A9-1FE7-93F07192F102}"/>
              </a:ext>
            </a:extLst>
          </p:cNvPr>
          <p:cNvSpPr txBox="1"/>
          <p:nvPr/>
        </p:nvSpPr>
        <p:spPr>
          <a:xfrm>
            <a:off x="792628" y="3372271"/>
            <a:ext cx="10905849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15"/>
              </a:spcBef>
              <a:spcAft>
                <a:spcPts val="1245"/>
              </a:spcAft>
            </a:pPr>
            <a:r>
              <a:rPr lang="ko-KR" altLang="en-US" sz="38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풍부한 유산을 지닌 세계적인 와인 산지의 흥미로운 미래가 기대된다</a:t>
            </a:r>
            <a:r>
              <a:rPr lang="en-US" altLang="ko-KR" sz="38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38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114072-01D6-2F2A-FC0C-3CD38388391D}"/>
              </a:ext>
            </a:extLst>
          </p:cNvPr>
          <p:cNvSpPr txBox="1"/>
          <p:nvPr/>
        </p:nvSpPr>
        <p:spPr>
          <a:xfrm>
            <a:off x="943828" y="744588"/>
            <a:ext cx="5541444" cy="849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ko-KR" altLang="en-US" sz="60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endParaRPr lang="en-US" sz="6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5942012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252960" cy="6858001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9E108D52-2190-CD75-F3F2-F5892F9728FC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02060-6406-AB27-6694-E3764DF6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43157-A822-FB71-38FE-A6015ED99D6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DB16AB-91C0-31D2-5D44-2B08AF94506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46526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the north and south america&#10;&#10;AI-generated content may be incorrect.">
            <a:extLst>
              <a:ext uri="{FF2B5EF4-FFF2-40B4-BE49-F238E27FC236}">
                <a16:creationId xmlns:a16="http://schemas.microsoft.com/office/drawing/2014/main" id="{1291058D-87DB-8A38-7808-402F83410E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97" y="-44240"/>
            <a:ext cx="12265572" cy="694648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남부 호주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B94022-8C26-08A2-5479-C36B0B13CF5D}"/>
              </a:ext>
            </a:extLst>
          </p:cNvPr>
          <p:cNvSpPr txBox="1"/>
          <p:nvPr/>
        </p:nvSpPr>
        <p:spPr>
          <a:xfrm>
            <a:off x="6096001" y="4763573"/>
            <a:ext cx="15299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1DCE3E-3FC1-82CD-4312-5C40B38C89B2}"/>
              </a:ext>
            </a:extLst>
          </p:cNvPr>
          <p:cNvSpPr txBox="1"/>
          <p:nvPr/>
        </p:nvSpPr>
        <p:spPr>
          <a:xfrm>
            <a:off x="6507480" y="5124781"/>
            <a:ext cx="1707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에덴 밸리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2BB83B-A7EB-E83B-9C62-DC03DEBA4FB1}"/>
              </a:ext>
            </a:extLst>
          </p:cNvPr>
          <p:cNvCxnSpPr>
            <a:cxnSpLocks/>
          </p:cNvCxnSpPr>
          <p:nvPr/>
        </p:nvCxnSpPr>
        <p:spPr>
          <a:xfrm flipV="1">
            <a:off x="7704083" y="3650632"/>
            <a:ext cx="3336052" cy="16588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B17C27E-55D7-9866-7F5C-38502C8B715E}"/>
              </a:ext>
            </a:extLst>
          </p:cNvPr>
          <p:cNvCxnSpPr>
            <a:cxnSpLocks/>
          </p:cNvCxnSpPr>
          <p:nvPr/>
        </p:nvCxnSpPr>
        <p:spPr>
          <a:xfrm flipV="1">
            <a:off x="7651531" y="3342290"/>
            <a:ext cx="3131802" cy="155725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pouring wine into a glass&#10;&#10;AI-generated content may be incorrect.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450832"/>
            <a:ext cx="4829691" cy="1530521"/>
          </a:xfrm>
        </p:spPr>
        <p:txBody>
          <a:bodyPr/>
          <a:lstStyle/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바로사의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역사 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지리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토양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재배와 양조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바인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대표 품종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close-up of a vine&#10;&#10;AI-generated content may be incorrect.">
            <a:extLst>
              <a:ext uri="{FF2B5EF4-FFF2-40B4-BE49-F238E27FC236}">
                <a16:creationId xmlns:a16="http://schemas.microsoft.com/office/drawing/2014/main" id="{7AE73B62-C330-87F0-AAC3-77382BA758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2A9D65B-5B36-AFB9-93D0-5D6045A6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191334"/>
            <a:ext cx="4829691" cy="785732"/>
          </a:xfrm>
        </p:spPr>
        <p:txBody>
          <a:bodyPr/>
          <a:lstStyle/>
          <a:p>
            <a:r>
              <a:rPr lang="ko-KR" altLang="en-US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B50A5C-507C-FE80-E049-707D0B1887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419" y="1094824"/>
            <a:ext cx="5340350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역사와 진화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E9502F2-832B-45EE-83EE-62E9EED3227D}"/>
              </a:ext>
            </a:extLst>
          </p:cNvPr>
          <p:cNvSpPr txBox="1">
            <a:spLocks/>
          </p:cNvSpPr>
          <p:nvPr/>
        </p:nvSpPr>
        <p:spPr>
          <a:xfrm>
            <a:off x="630419" y="2877216"/>
            <a:ext cx="4829691" cy="31920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dirty="0" err="1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바로사와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에덴밸리를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아우르는 </a:t>
            </a:r>
            <a:r>
              <a:rPr lang="ko-KR" altLang="en-US" dirty="0" err="1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바로사는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호주에서도 가장 역사적이고</a:t>
            </a:r>
            <a:r>
              <a:rPr lang="en-US" altLang="ko-KR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유명한 와인 산지 중 하나 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 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1840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년대로 거슬러 올라가는 깊은 역사 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오래 전 설립된 와인 명가와 젊은 </a:t>
            </a:r>
            <a:r>
              <a:rPr lang="ko-KR" altLang="en-US" dirty="0" err="1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아티장</a:t>
            </a:r>
            <a:r>
              <a:rPr lang="en-US" altLang="ko-KR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부티크 생산자로 구성된 와인 커뮤니티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r>
              <a:rPr lang="en-US" altLang="ko-KR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r>
              <a:rPr lang="en-US" altLang="ko-KR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지형의 다양성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세계에서 가장 오래된 포도나무 중 일부 생존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탄탄한 미식 문화와 토착 먹거리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754114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3B655-5384-C88F-11B0-673E77C51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392" y="3808638"/>
            <a:ext cx="2382787" cy="298141"/>
          </a:xfrm>
        </p:spPr>
        <p:txBody>
          <a:bodyPr/>
          <a:lstStyle/>
          <a:p>
            <a:r>
              <a:rPr lang="en-US" dirty="0"/>
              <a:t>1830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br>
              <a:rPr lang="en-AU" sz="2400" b="1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EA5DF-D32F-BFE1-2FDA-52DE66F06F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4392" y="4142876"/>
            <a:ext cx="2110071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남호주가 기반을 잡은 직후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바로사는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농업과 포도재배에 적합한 비옥한 토양으로 인식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359491-78CD-80EC-0860-4ABE5A97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46047" y="4142876"/>
            <a:ext cx="2901764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바로사는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영국인이 최초 개발한 지역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실레지아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루터교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이민자 정착으로 독일 색채를 띠게 됨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마타로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세미용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포도나무가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식재된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시기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A0D724-51AF-9278-641E-D4C87DC575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46046" y="3480102"/>
            <a:ext cx="3312999" cy="662774"/>
          </a:xfrm>
        </p:spPr>
        <p:txBody>
          <a:bodyPr/>
          <a:lstStyle/>
          <a:p>
            <a:r>
              <a:rPr lang="en-US" dirty="0"/>
              <a:t>1840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dirty="0"/>
              <a:t> – 1850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BA1A2A-DA89-D145-D1A4-0A1F8F8DBA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711818" y="4430113"/>
            <a:ext cx="2976345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지속적인 성장을 거듭하면서 소비자 기호를 만족시키는 주정강화 와인 전문 산지로 자리매김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1F75101-1591-99F7-D488-E209F2FA1C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00933" y="3746262"/>
            <a:ext cx="2172807" cy="662774"/>
          </a:xfrm>
        </p:spPr>
        <p:txBody>
          <a:bodyPr/>
          <a:lstStyle/>
          <a:p>
            <a:r>
              <a:rPr lang="en-US" dirty="0"/>
              <a:t>1800</a:t>
            </a:r>
            <a:r>
              <a:rPr lang="ko-KR" altLang="en-US" sz="2400" b="1" dirty="0"/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 후반</a:t>
            </a:r>
            <a:r>
              <a:rPr 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dirty="0"/>
              <a:t>– 1960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pic>
        <p:nvPicPr>
          <p:cNvPr id="12" name="Picture Placeholder 11" descr="A vineyard with trees in the background&#10;&#10;AI-generated content may be incorrect.">
            <a:extLst>
              <a:ext uri="{FF2B5EF4-FFF2-40B4-BE49-F238E27FC236}">
                <a16:creationId xmlns:a16="http://schemas.microsoft.com/office/drawing/2014/main" id="{EC2AE3F3-5335-015C-F95A-34237B84B47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4947" y="260350"/>
            <a:ext cx="6497053" cy="2800350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AB61895-4747-01E6-2B93-52956DC848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473086"/>
            <a:ext cx="4657498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역동적인 과거와 밝은 미래 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A985C99-EE3E-F3F9-38C1-722FCB63173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471676"/>
            <a:ext cx="4298950" cy="903287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바로사의</a:t>
            </a:r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역사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0480145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erson picking grapes from a vine&#10;&#10;AI-generated content may be incorrect.">
            <a:extLst>
              <a:ext uri="{FF2B5EF4-FFF2-40B4-BE49-F238E27FC236}">
                <a16:creationId xmlns:a16="http://schemas.microsoft.com/office/drawing/2014/main" id="{AB0D599A-C93D-3C86-8645-BCE450242AE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69238" y="3808413"/>
            <a:ext cx="4322762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6D255-7AFF-1176-EF03-66AC0D3B641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3965" y="4182663"/>
            <a:ext cx="2740183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소비자 기호 진화와 함께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와인도 다양화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곧 세계적인 명성을 획득하며 이 지역의 황금기를 염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CB6D4-9233-3A79-387C-59D3A77052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3079" y="3498812"/>
            <a:ext cx="3418821" cy="662774"/>
          </a:xfrm>
        </p:spPr>
        <p:txBody>
          <a:bodyPr/>
          <a:lstStyle/>
          <a:p>
            <a:r>
              <a:rPr lang="en-US" dirty="0"/>
              <a:t>1970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dirty="0"/>
              <a:t> – 1980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39C9E9-9A3A-3103-30A5-9D4F9F30651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76882" y="4182663"/>
            <a:ext cx="2291347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바인 보호와 증진을 위해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바인 헌장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(Barossa Old Vine Charter)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설립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F648E8-2579-5D58-9377-364D196563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65997" y="3498812"/>
            <a:ext cx="2120040" cy="662774"/>
          </a:xfrm>
        </p:spPr>
        <p:txBody>
          <a:bodyPr/>
          <a:lstStyle/>
          <a:p>
            <a:r>
              <a:rPr lang="en-US" dirty="0"/>
              <a:t>2009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0DE2983-571D-0FDD-6D7F-395AFF60B6E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강렬하고 농축된 풍미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오크 풍미가 강한 와인이 유행하면서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레드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 수요 증대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021E86-05FB-E010-0702-D6FC3F8631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89652" y="1031305"/>
            <a:ext cx="4148308" cy="662774"/>
          </a:xfrm>
        </p:spPr>
        <p:txBody>
          <a:bodyPr/>
          <a:lstStyle/>
          <a:p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1990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 후반</a:t>
            </a:r>
            <a:r>
              <a:rPr 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dirty="0"/>
              <a:t>– </a:t>
            </a:r>
            <a:br>
              <a:rPr lang="en-US" dirty="0"/>
            </a:br>
            <a:r>
              <a:rPr lang="en-US" dirty="0"/>
              <a:t>2000</a:t>
            </a: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601328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년대 초반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3E0B256-455B-AD0B-952D-5250A56C76F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413462" y="1241914"/>
            <a:ext cx="2976345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전통적인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품종에 새로운 지중해 품종 확대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혁신적 테크닉을 탐구하는 신세대 포도 재배자와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양조자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등장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FE5FF2A-FB8F-C485-F6F5-B9DAFFE8307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402576" y="558063"/>
            <a:ext cx="2562603" cy="662774"/>
          </a:xfrm>
        </p:spPr>
        <p:txBody>
          <a:bodyPr/>
          <a:lstStyle/>
          <a:p>
            <a:r>
              <a:rPr lang="en-US" dirty="0"/>
              <a:t>2010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dirty="0"/>
              <a:t> –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88C39EE9-D47C-1842-E4F8-E71A42C26584}"/>
              </a:ext>
            </a:extLst>
          </p:cNvPr>
          <p:cNvSpPr/>
          <p:nvPr/>
        </p:nvSpPr>
        <p:spPr>
          <a:xfrm>
            <a:off x="10595810" y="3302728"/>
            <a:ext cx="644079" cy="25254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08385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dirt road with palm trees&#10;&#10;AI-generated content may be incorrect.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600102"/>
            <a:ext cx="4829691" cy="785732"/>
          </a:xfrm>
        </p:spPr>
        <p:txBody>
          <a:bodyPr/>
          <a:lstStyle/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지형</a:t>
            </a:r>
            <a:r>
              <a:rPr lang="en-US" altLang="ko-KR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 및 토양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22F35-E55D-E736-78A0-42B0EBBB25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2" y="1467966"/>
            <a:ext cx="5340350" cy="1325563"/>
          </a:xfrm>
        </p:spPr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다양성이 원천 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B66A773-7B6B-570A-F40C-0ECF7E5F1FA2}"/>
              </a:ext>
            </a:extLst>
          </p:cNvPr>
          <p:cNvSpPr txBox="1">
            <a:spLocks/>
          </p:cNvSpPr>
          <p:nvPr/>
        </p:nvSpPr>
        <p:spPr>
          <a:xfrm>
            <a:off x="6537233" y="3279993"/>
            <a:ext cx="3426574" cy="31920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dirty="0" err="1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바로사는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지리적 구분 상 존 </a:t>
            </a:r>
            <a:r>
              <a:rPr lang="en-US" altLang="ko-KR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zone)</a:t>
            </a:r>
            <a:r>
              <a:rPr lang="ko-KR" altLang="en-US" dirty="0" err="1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으로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분류되며</a:t>
            </a:r>
            <a:r>
              <a:rPr lang="en-US" altLang="ko-KR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다음 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GI 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지역을 아우른다</a:t>
            </a:r>
            <a:endParaRPr lang="en-AU" dirty="0">
              <a:solidFill>
                <a:schemeClr val="bg1">
                  <a:lumMod val="9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 지역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에덴 밸리 지역 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하이 에덴</a:t>
            </a:r>
            <a:r>
              <a:rPr lang="en-US" altLang="ko-KR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High Eden)  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세부 지역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B45175-D5B8-4C07-8BF7-EE0CBC2952E9}"/>
</file>

<file path=customXml/itemProps2.xml><?xml version="1.0" encoding="utf-8"?>
<ds:datastoreItem xmlns:ds="http://schemas.openxmlformats.org/officeDocument/2006/customXml" ds:itemID="{B681AFA2-2007-4DB3-B288-0820BC985189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terms/"/>
    <ds:schemaRef ds:uri="4e8dd08d-258d-47a9-9875-37f1ffd19f33"/>
    <ds:schemaRef ds:uri="http://schemas.openxmlformats.org/package/2006/metadata/core-properties"/>
    <ds:schemaRef ds:uri="02256494-4976-4001-aedb-96463ae0d92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2692</Words>
  <Application>Microsoft Office PowerPoint</Application>
  <PresentationFormat>와이드스크린</PresentationFormat>
  <Paragraphs>484</Paragraphs>
  <Slides>37</Slides>
  <Notes>24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2" baseType="lpstr">
      <vt:lpstr>Neue Haas Grotesk Text Pro</vt:lpstr>
      <vt:lpstr>Inter Display</vt:lpstr>
      <vt:lpstr>Arial</vt:lpstr>
      <vt:lpstr>맑은 고딕</vt:lpstr>
      <vt:lpstr>Slide layouts</vt:lpstr>
      <vt:lpstr>PowerPoint 프레젠테이션</vt:lpstr>
      <vt:lpstr>PowerPoint 프레젠테이션</vt:lpstr>
      <vt:lpstr>호주</vt:lpstr>
      <vt:lpstr>남부 호주</vt:lpstr>
      <vt:lpstr>오늘 강의 주제</vt:lpstr>
      <vt:lpstr>바로사</vt:lpstr>
      <vt:lpstr>1830년대 </vt:lpstr>
      <vt:lpstr>PowerPoint 프레젠테이션</vt:lpstr>
      <vt:lpstr>지형, 기후 및 토양</vt:lpstr>
      <vt:lpstr>기후</vt:lpstr>
      <vt:lpstr>토양</vt:lpstr>
      <vt:lpstr>PowerPoint 프레젠테이션</vt:lpstr>
      <vt:lpstr>토양</vt:lpstr>
      <vt:lpstr>포도 재배와 양조</vt:lpstr>
      <vt:lpstr>양조</vt:lpstr>
      <vt:lpstr>양조</vt:lpstr>
      <vt:lpstr>재배 역사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바로사 그르나슈 특징</vt:lpstr>
      <vt:lpstr>PowerPoint 프레젠테이션</vt:lpstr>
      <vt:lpstr>바로사 밸리 쉬라즈 특징</vt:lpstr>
      <vt:lpstr>PowerPoint 프레젠테이션</vt:lpstr>
      <vt:lpstr>에덴 밸리 쉬라즈 특징</vt:lpstr>
      <vt:lpstr>PowerPoint 프레젠테이션</vt:lpstr>
      <vt:lpstr>바로사 밸리 카베르네 소비뇽  특징</vt:lpstr>
      <vt:lpstr>PowerPoint 프레젠테이션</vt:lpstr>
      <vt:lpstr>PowerPoint 프레젠테이션</vt:lpstr>
      <vt:lpstr>바로사 그 외  주요 품종 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insoon lee</cp:lastModifiedBy>
  <cp:revision>6</cp:revision>
  <dcterms:created xsi:type="dcterms:W3CDTF">2018-07-25T07:02:59Z</dcterms:created>
  <dcterms:modified xsi:type="dcterms:W3CDTF">2026-02-23T10:56:47Z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