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10.svg" ContentType="image/svg+xml"/>
  <Override PartName="/ppt/media/image14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27B_20C05B6F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45" r:id="rId7"/>
    <p:sldId id="637" r:id="rId8"/>
    <p:sldId id="646" r:id="rId9"/>
    <p:sldId id="647" r:id="rId10"/>
    <p:sldId id="669" r:id="rId11"/>
    <p:sldId id="635" r:id="rId12"/>
    <p:sldId id="641" r:id="rId13"/>
    <p:sldId id="642" r:id="rId14"/>
    <p:sldId id="643" r:id="rId15"/>
    <p:sldId id="648" r:id="rId16"/>
    <p:sldId id="664" r:id="rId17"/>
    <p:sldId id="665" r:id="rId18"/>
    <p:sldId id="666" r:id="rId19"/>
    <p:sldId id="652" r:id="rId20"/>
    <p:sldId id="667" r:id="rId21"/>
    <p:sldId id="668" r:id="rId22"/>
    <p:sldId id="280" r:id="rId23"/>
    <p:sldId id="617" r:id="rId24"/>
    <p:sldId id="657" r:id="rId25"/>
    <p:sldId id="626" r:id="rId26"/>
    <p:sldId id="659" r:id="rId27"/>
    <p:sldId id="340" r:id="rId28"/>
    <p:sldId id="670" r:id="rId29"/>
  </p:sldIdLst>
  <p:sldSz cx="12192000" cy="6858000"/>
  <p:notesSz cx="6858000" cy="9144000"/>
  <p:embeddedFontLst>
    <p:embeddedFont>
      <p:font typeface="맑은 고딕" panose="020B0503020000020004" pitchFamily="50" charset="-127"/>
      <p:regular r:id="rId31"/>
      <p:bold r:id="rId32"/>
    </p:embeddedFont>
    <p:embeddedFont>
      <p:font typeface="맑은 고딕" panose="020B0503020000020004" pitchFamily="50" charset="-127"/>
      <p:regular r:id="rId31"/>
      <p:bold r:id="rId32"/>
    </p:embeddedFont>
    <p:embeddedFont>
      <p:font typeface="Inter Display" panose="020B0600000101010101" charset="0"/>
      <p:regular r:id="rId33"/>
      <p:bold r:id="rId34"/>
      <p:italic r:id="rId35"/>
      <p:boldItalic r:id="rId36"/>
    </p:embeddedFont>
    <p:embeddedFont>
      <p:font typeface="Neue Haas Grotesk Text Pro" panose="020B0504020202020204" pitchFamily="34" charset="0"/>
      <p:regular r:id="rId37"/>
      <p:bold r:id="rId38"/>
      <p:italic r:id="rId39"/>
      <p:boldItalic r:id="rId40"/>
    </p:embeddedFont>
  </p:embeddedFontLst>
  <p:custDataLst>
    <p:tags r:id="rId41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60" autoAdjust="0"/>
    <p:restoredTop sz="86329" autoAdjust="0"/>
  </p:normalViewPr>
  <p:slideViewPr>
    <p:cSldViewPr snapToGrid="0">
      <p:cViewPr varScale="1">
        <p:scale>
          <a:sx n="79" d="100"/>
          <a:sy n="79" d="100"/>
        </p:scale>
        <p:origin x="1878" y="294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commentAuthors" Target="commentAuthor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tags" Target="tags/tag1.xml"/></Relationships>
</file>

<file path=ppt/comments/modernComment_27B_20C05B6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813CCF8-D70D-486D-B7D6-B0CD59C13F41}" authorId="{00000000-0000-0000-0000-000000000000}" status="resolved" created="2025-03-18T11:58:06.477" complete="100000">
    <pc:sldMkLst xmlns:pc="http://schemas.microsoft.com/office/powerpoint/2013/main/command">
      <pc:docMk/>
      <pc:sldMk cId="549477231" sldId="635"/>
    </pc:sldMkLst>
    <p188:txBody>
      <a:bodyPr/>
      <a:lstStyle/>
      <a:p>
        <a:r>
          <a:rPr lang="en-US"/>
          <a:t>Other modules have a map of Australia first showing where the region is in context of the whole country and then the state map after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2/23/2026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남호주의 마운트 </a:t>
            </a:r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로프트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레인지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Mount Lofty Ranges)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숨겨진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밸리는 작지만 세계적 수준의 와인 산지로 아주 유명하다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슬라이드 정보 및 추천 토론 주제는 슬라이드 노트를 참조한다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본 </a:t>
            </a:r>
            <a:r>
              <a:rPr lang="ko-KR" alt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프리젠테이션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자료를 비롯한 더 많은 주제와 자료는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다운로드한다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99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프로그램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품종에 대한 각 프로그램 자료는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참조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134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점판암과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석회석 토양은 서늘한 밤 기온과 결합해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라이트 바디에서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바디에 과일의 진한 풍미와 오래 유지되는 산미를 지닌 아주 독보적인 스타일을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전통적으로 대부분의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드라이 스타일로 생산되어 왔지만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점점 더 많은 생산자가 오프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드라이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알코올 도수가 낮은 스타일을 시도해보고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많은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수 십년간 숙성이 가능하며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 숙성하지 않는다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생동감이 넘치는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감귤류 특징은 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토스트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레몬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커드와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같은 풍미로 발전하며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아삭한 산미는 시간의 경과와 함께 부드러워지면서 와인에 부드럽고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풍부한 질감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(mouthfeel)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부여한다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144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밸리의 따뜻한 낮 기온은 생동감 넘치는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풍미 발전에 이상적이며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일관되게 서늘한 밤 기온은 산도가 유지되는데 도움이 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와인은 전형적으로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바디에서 풀 바디 와인으로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질감이 풍부하면서도 우아한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많은 와인이 숙성 잠재력이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42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와인은 아주 감미로운 과실향에 힘이 좋으면서도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서늘한 기후 와인과 비교할 때 더욱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완숙된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진한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후르츠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풍미를 지닌 우아한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균형감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정교함과 숙성 잠재력을 갖춘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양조자는 종종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소량의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말벡과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블렌딩하기도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8932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클래식 스타일의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 와인을 맛보는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정식 시음은 본 프로그램 후반부에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 와인에서 주요한 혁신을 일으킨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아름다운 풍광을 자랑하는 이 지역은 여러 요소가 대조를 이루는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 고유의 느긋한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시골스러운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분위기는 세계적으로도 명성이 자자하다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따뜻한 기후 지역이지만 우아한 서늘한 기후 스타일 와인도 생산 가능하다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고대의 오래된 토양에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흥미로운 비주류 포도 품종을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다양하게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재배하고 있는 동시에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오랜 양조 역사를 보유하면서도 지역 와인메이커들은 현대적 방식을 도입하는데 주저하지 않는다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048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지난 몇 십년에 걸친 폭넓고 다양한 와인 소비 트렌드가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 와인의 성공과 인기에 미친 영향은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 와인 공동체에 오랜 기간 내재하는 다양성과 혁신에 기여한 요소는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919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애들레이드 북쪽 약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130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킬로미터 부근의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남호주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마운트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로프티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레인지에 자리잡고 있는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밸리는 도시 생활에서 벗어날 수 있는 휴식처 같은 곳이다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녹음이 깃든 언덕과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유칼립투스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나무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야생화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고요한 시냇물이 흐르는 이 지역은 호주에서도 가장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그림같은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풍경을 자랑하는 와인 산지이다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99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공식적인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세부</a:t>
            </a:r>
            <a:r>
              <a:rPr lang="en-US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지역으로 지정되지는 않았지만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Auburn, Watervale,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Sevenhill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Polish Hill River, Clare 5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 세부지역으로 구분되며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각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세부</a:t>
            </a:r>
            <a:r>
              <a:rPr lang="en-US" altLang="ko-KR" sz="1200" i="1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지역은 자체의 기후 특징과 와인 스타일을 갖고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273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dirty="0"/>
              <a:t>- </a:t>
            </a:r>
            <a:r>
              <a:rPr lang="ko-KR" altLang="en-US" dirty="0"/>
              <a:t>이 지역은 따뜻하고 온화한 대륙성 기후 지역으로</a:t>
            </a:r>
            <a:r>
              <a:rPr lang="en-US" altLang="ko-KR" dirty="0"/>
              <a:t>, </a:t>
            </a:r>
            <a:r>
              <a:rPr lang="ko-KR" altLang="en-US" dirty="0"/>
              <a:t>여름 낮은 따뜻하거나 더우며</a:t>
            </a:r>
            <a:r>
              <a:rPr lang="en-US" altLang="ko-KR" dirty="0"/>
              <a:t>, </a:t>
            </a:r>
            <a:r>
              <a:rPr lang="ko-KR" altLang="en-US" dirty="0"/>
              <a:t>서늘한 오후</a:t>
            </a:r>
            <a:r>
              <a:rPr lang="en-US" altLang="ko-KR" dirty="0"/>
              <a:t>/</a:t>
            </a:r>
            <a:r>
              <a:rPr lang="ko-KR" altLang="en-US" dirty="0"/>
              <a:t>밤 미풍이 냉각 효과를 유발한다</a:t>
            </a:r>
            <a:r>
              <a:rPr lang="en-US" altLang="ko-KR" dirty="0"/>
              <a:t>. </a:t>
            </a:r>
            <a:r>
              <a:rPr lang="ko-KR" altLang="en-US" dirty="0"/>
              <a:t>일교차가 커</a:t>
            </a:r>
            <a:r>
              <a:rPr lang="ko-KR" altLang="en-US" i="0" dirty="0"/>
              <a:t>서</a:t>
            </a:r>
            <a:r>
              <a:rPr lang="ko-KR" altLang="en-US" dirty="0"/>
              <a:t> 기온 데이터만 보면 오해의 소지가 있다</a:t>
            </a:r>
            <a:r>
              <a:rPr lang="en-US" altLang="ko-KR" dirty="0"/>
              <a:t>. </a:t>
            </a:r>
            <a:r>
              <a:rPr lang="ko-KR" altLang="en-US" dirty="0"/>
              <a:t>하루 동안 낮 기온이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40°C</a:t>
            </a:r>
            <a:r>
              <a:rPr lang="ko-KR" altLang="en-US" dirty="0"/>
              <a:t>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(104°F)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까지 오르고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밤 기온은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1°C(33.8°F)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까지 떨어지는 날이 완숙기 중 흔하며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포도가 천천히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완숙되고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복합적인 풍미가 발현된다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특징은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같이 아로마가 풍부한 품종에게 특히 중요하다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232mm (9.1in). 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22.3°C(72.1°F).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350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밸리는 드라마틱한 기후와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지질학적 역사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 백 만년에 걸친 빙하기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~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건조한 환경 등 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거쳐온 덕분에 지질학적 조성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</a:t>
            </a:r>
            <a:r>
              <a:rPr lang="ko-KR" alt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탁월한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지역이다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dirty="0"/>
              <a:t>추천 토론 주제</a:t>
            </a:r>
            <a:r>
              <a:rPr lang="en-US" altLang="ko-KR" dirty="0"/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dirty="0" err="1"/>
              <a:t>클레어</a:t>
            </a:r>
            <a:r>
              <a:rPr lang="ko-KR" altLang="en-US" dirty="0"/>
              <a:t> 밸리에서 고도와 일교차의 차이가 </a:t>
            </a:r>
            <a:r>
              <a:rPr lang="ko-KR" altLang="en-US" i="0" dirty="0"/>
              <a:t>중요한 요인</a:t>
            </a:r>
            <a:r>
              <a:rPr lang="ko-KR" altLang="en-US" b="0" strike="noStrike" dirty="0"/>
              <a:t>으</a:t>
            </a:r>
            <a:r>
              <a:rPr lang="ko-KR" altLang="en-US" dirty="0"/>
              <a:t>로 작용하는 이유는</a:t>
            </a:r>
            <a:r>
              <a:rPr lang="en-US" altLang="ko-KR" dirty="0"/>
              <a:t>? </a:t>
            </a:r>
            <a:r>
              <a:rPr lang="ko-KR" altLang="en-US" dirty="0"/>
              <a:t>이러한 조건이 생산 와인 유형에 어떤 영향을 미치는가</a:t>
            </a:r>
            <a:r>
              <a:rPr lang="en-US" altLang="ko-KR" dirty="0"/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dirty="0" err="1"/>
              <a:t>클레어</a:t>
            </a:r>
            <a:r>
              <a:rPr lang="ko-KR" altLang="en-US" dirty="0"/>
              <a:t> 밸리의 토양은 이 지역에서 재배되는 포도 품종과 와인 스타일에 어떤 영향을 미치는가</a:t>
            </a:r>
            <a:r>
              <a:rPr lang="en-US" altLang="ko-KR" dirty="0"/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500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Tx/>
              <a:buChar char="-"/>
            </a:pPr>
            <a:r>
              <a:rPr lang="ko-KR" altLang="en-US" b="0" i="0" dirty="0">
                <a:effectLst/>
              </a:rPr>
              <a:t>많은 포도밭은 소규모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가족 단위로 운영되고 있으며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과실의 품질과 지역성 정통성 확보에 집중하고 있다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지속가능성과 유기농 포도밭 관리 방식에 점점 집중하고 있다</a:t>
            </a:r>
            <a:r>
              <a:rPr lang="en-US" altLang="ko-KR" b="0" i="0" dirty="0">
                <a:effectLst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밸리는 </a:t>
            </a:r>
            <a:r>
              <a:rPr lang="ko-KR" altLang="en-US" b="0" i="0" dirty="0" err="1">
                <a:effectLst/>
              </a:rPr>
              <a:t>유티파</a:t>
            </a:r>
            <a:r>
              <a:rPr lang="en-US" altLang="ko-KR" b="0" i="0" dirty="0">
                <a:effectLst/>
              </a:rPr>
              <a:t>(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eutypa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제외하고는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병충해 관리 위험이 거의 없다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생산자는 토양 개선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물 사용을 줄이기 위해 증발을 최소화하는 등의 접근방식을 선도적으로 사용하고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포도나무 밑에 짚을 덮는 방식이 보편적으로 활용되고 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포도나무 아래 또는 고랑 사이에 짚을 덮어 토양의 수분을 보존하고 잡초의 생장을 억제하는 효과를 누릴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 포도밭은 건조 농법으로 재배되지만 대부분은 필요 시 보조적 관개 방식을 활용한다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indent="0" rtl="0">
              <a:buFontTx/>
              <a:buNone/>
            </a:pPr>
            <a:endParaRPr lang="en-AU" b="0" i="0" dirty="0">
              <a:effectLst/>
            </a:endParaRPr>
          </a:p>
          <a:p>
            <a:r>
              <a:rPr lang="en-US" i="0" dirty="0"/>
              <a:t>+ </a:t>
            </a:r>
            <a:r>
              <a:rPr lang="ko-KR" altLang="en-US" i="0" dirty="0"/>
              <a:t>보충 프로그램</a:t>
            </a:r>
            <a:r>
              <a:rPr lang="en-US" altLang="ko-KR" i="0" dirty="0"/>
              <a:t>: </a:t>
            </a:r>
            <a:r>
              <a:rPr lang="ko-KR" altLang="en-US" i="0" dirty="0"/>
              <a:t>호주는 전 세계에서 가장 규모가 큰 </a:t>
            </a:r>
            <a:r>
              <a:rPr lang="ko-KR" altLang="en-US" i="0" dirty="0" err="1"/>
              <a:t>올드</a:t>
            </a:r>
            <a:r>
              <a:rPr lang="ko-KR" altLang="en-US" i="0" dirty="0"/>
              <a:t> 바인 자원을 보유하며</a:t>
            </a:r>
            <a:r>
              <a:rPr lang="en-US" altLang="ko-KR" i="0" dirty="0"/>
              <a:t>, </a:t>
            </a:r>
            <a:r>
              <a:rPr lang="ko-KR" altLang="en-US" i="0" dirty="0" err="1"/>
              <a:t>클레어</a:t>
            </a:r>
            <a:r>
              <a:rPr lang="ko-KR" altLang="en-US" i="0" dirty="0"/>
              <a:t> 밸리의 고대 토양에서는 가장 수령이 오래된 나무도 자라고 있다</a:t>
            </a:r>
            <a:r>
              <a:rPr lang="en-US" altLang="ko-KR" i="0" dirty="0"/>
              <a:t>. </a:t>
            </a:r>
            <a:r>
              <a:rPr lang="ko-KR" altLang="en-US" i="0" dirty="0" err="1"/>
              <a:t>올드</a:t>
            </a:r>
            <a:r>
              <a:rPr lang="ko-KR" altLang="en-US" i="0" dirty="0"/>
              <a:t> 바인 프로그램에 대한 자세한 정보는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참조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8329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 몇 십년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전까지만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해도 이 지역에서 생산된 상당량의 적포도는 대형 브랜드가 여러 지역에서 조달한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와인에 활용되었다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요즈음은 이 지역에서 생산되는 대다수의 과실은 이 지역 안에서 양조된다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비주류 품종이 계속 증가하는 추세이며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생산자는 다양한 새 품종과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재조명되고 있는 품종을 탐구하는 중이다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대량 생산에서 소량 단위로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탱크 크기도 줄어드는 추세로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양조에 있어서 소규모 개별 맞춤방식의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(boutique)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접근법이 더 많이 활용되고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이를 통해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 양조자는 이 지역 전체의 다양한 부지의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테루아를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와인에 담고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00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474229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980330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7414611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45451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592704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5777856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972587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23/02/2026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7B_20C05B6F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field of green plants&#10;&#10;AI-generated content may be incorrect.">
            <a:extLst>
              <a:ext uri="{FF2B5EF4-FFF2-40B4-BE49-F238E27FC236}">
                <a16:creationId xmlns:a16="http://schemas.microsoft.com/office/drawing/2014/main" id="{3A85556A-9CBE-EA49-28A9-1C42FBCAEA3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801" b="20801"/>
          <a:stretch>
            <a:fillRect/>
          </a:stretch>
        </p:blipFill>
        <p:spPr>
          <a:xfrm>
            <a:off x="623888" y="2595563"/>
            <a:ext cx="11010900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6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endParaRPr lang="en-US" sz="6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321921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대륙성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51842" y="1906696"/>
            <a:ext cx="3891746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두드러진 일교차와 서늘한 미풍의 영향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51239" y="2040174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/>
                <a:ea typeface="Inter Display"/>
                <a:cs typeface="Inter Display"/>
              </a:rPr>
              <a:t>250–550M(820–1,804FT)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795059" y="552301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795059" y="3679634"/>
            <a:ext cx="0" cy="184338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856962" y="535035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7D432AD-0B9C-732A-E555-B959E238C48F}"/>
              </a:ext>
            </a:extLst>
          </p:cNvPr>
          <p:cNvSpPr/>
          <p:nvPr/>
        </p:nvSpPr>
        <p:spPr>
          <a:xfrm>
            <a:off x="9264586" y="4105444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DA9243-7A67-70E4-8053-9BAD59CD70E7}"/>
              </a:ext>
            </a:extLst>
          </p:cNvPr>
          <p:cNvCxnSpPr>
            <a:cxnSpLocks/>
          </p:cNvCxnSpPr>
          <p:nvPr/>
        </p:nvCxnSpPr>
        <p:spPr>
          <a:xfrm>
            <a:off x="7795059" y="4311164"/>
            <a:ext cx="13042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2">
            <a:extLst>
              <a:ext uri="{FF2B5EF4-FFF2-40B4-BE49-F238E27FC236}">
                <a16:creationId xmlns:a16="http://schemas.microsoft.com/office/drawing/2014/main" id="{7B457E1F-D1C4-FA5D-F8AD-56DFAC8B4247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6CE38F85-A59F-6125-4371-2A960D27DB65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A49213-8BA6-7600-8B36-1CDAEE4220EB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D960A7-CD4F-DBB6-FCFC-64A0423AB5A7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D984A4-38BE-FA8A-1239-EB2F90535ECE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67AA1F-47EE-1406-32CE-260D946EA542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밸리는 석회석 하부토양에 상층토는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테라로사로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구성된 </a:t>
            </a:r>
            <a:r>
              <a:rPr lang="en-AU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(Watervale)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토양부터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부서진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점판암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AU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(Polish Hill River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이르기까지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11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종의 공인된 토양 유형이 존재한다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사질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양토와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분해된 석영도 이 지역의 서쪽 지역에 분포한다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039609"/>
            <a:ext cx="6158452" cy="1325562"/>
          </a:xfrm>
        </p:spPr>
        <p:txBody>
          <a:bodyPr/>
          <a:lstStyle/>
          <a:p>
            <a:r>
              <a:rPr lang="ko-KR" altLang="en-US" sz="32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포도재배와 양조</a:t>
            </a:r>
            <a:endParaRPr lang="en-US" sz="32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3888" y="3429000"/>
            <a:ext cx="10283598" cy="245540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ko-KR" altLang="en-US" sz="54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개척자들과 전통주의자들 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lose-up of a vineyard in the sun&#10;&#10;AI-generated content may be incorrect.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654909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다양한 포도밭 관리 시스템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VSP(Vertical Shoot Positioned,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대체줄기 가지치기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지지방식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trellising)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보편적으로 사용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포도나무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생장력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(vigor)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은 낮거나 중간 정도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 관리에 더욱 집중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수확</a:t>
            </a:r>
            <a:r>
              <a:rPr lang="en-AU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월 초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~ 4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월 중순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D1939-21D4-252D-E6E5-47F4F880BF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 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082499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4829691" cy="785732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양조 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5340350" cy="579936"/>
          </a:xfrm>
        </p:spPr>
        <p:txBody>
          <a:bodyPr/>
          <a:lstStyle/>
          <a:p>
            <a:r>
              <a:rPr lang="ko-KR" altLang="en-US" sz="5000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endParaRPr lang="en-US" sz="50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2910115"/>
            <a:ext cx="35777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대량 생산에서 탈피해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소규모 생산으로 선회 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아주 다양한 양조 기법 활용 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다채로운 품종 및 스타일 실험  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대량 생산에서 소량 단위 생산으로 전환 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vineyard with rows of vines&#10;&#10;AI-generated content may be incorrect.">
            <a:extLst>
              <a:ext uri="{FF2B5EF4-FFF2-40B4-BE49-F238E27FC236}">
                <a16:creationId xmlns:a16="http://schemas.microsoft.com/office/drawing/2014/main" id="{1C896840-2EFF-EBC3-D591-FDCC012FD2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C58806-905C-87D5-76E8-9DD1043B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836057"/>
            <a:ext cx="6158452" cy="1325562"/>
          </a:xfrm>
        </p:spPr>
        <p:txBody>
          <a:bodyPr anchor="t"/>
          <a:lstStyle/>
          <a:p>
            <a:pPr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</a:pPr>
            <a:r>
              <a:rPr lang="ko-KR" altLang="en-US" sz="32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32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밸리의  맛 </a:t>
            </a:r>
            <a:endParaRPr lang="en-US" sz="32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B982706-0562-D3B7-25BE-ACF94A4EA83F}"/>
              </a:ext>
            </a:extLst>
          </p:cNvPr>
          <p:cNvSpPr txBox="1">
            <a:spLocks/>
          </p:cNvSpPr>
          <p:nvPr/>
        </p:nvSpPr>
        <p:spPr>
          <a:xfrm>
            <a:off x="688975" y="3161619"/>
            <a:ext cx="5340350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ko-KR" altLang="en-US" sz="5440" b="1" cap="all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주목할 만한 품종 </a:t>
            </a:r>
            <a:endParaRPr lang="en-US" sz="5440" b="1" cap="all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52415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08B7BC44-F9A8-62F3-317A-3DC968D891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6843" y="2007498"/>
            <a:ext cx="1157924" cy="3505435"/>
          </a:xfrm>
          <a:prstGeom prst="rect">
            <a:avLst/>
          </a:prstGeom>
        </p:spPr>
      </p:pic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2467" y="1933074"/>
            <a:ext cx="1182507" cy="3579859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8A858B6F-E734-EDB0-3846-C241B92FBB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6379" y="1778557"/>
            <a:ext cx="1270924" cy="3847526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9693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4130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58171" y="329052"/>
            <a:ext cx="9303629" cy="1766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44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29%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32%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18%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메를로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8976345" y="5470367"/>
            <a:ext cx="2058502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3289324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7263963" y="4019455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5051920" y="391044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39361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A0CB5-6D17-C571-B243-40C0ECF05E47}"/>
              </a:ext>
            </a:extLst>
          </p:cNvPr>
          <p:cNvSpPr txBox="1"/>
          <p:nvPr/>
        </p:nvSpPr>
        <p:spPr>
          <a:xfrm rot="16200000">
            <a:off x="1061682" y="4019454"/>
            <a:ext cx="15405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B0853A1A-3A7D-A979-75F2-1F15CB4722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57429" y="872730"/>
            <a:ext cx="2018947" cy="6112048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04000" y="1943365"/>
            <a:ext cx="13851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63796" y="3627343"/>
            <a:ext cx="37771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664926" y="2086502"/>
            <a:ext cx="2352543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상당수는 수 십년간 숙성 가능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598081" y="448409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640931" y="3627343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26456" y="1781125"/>
            <a:ext cx="1744270" cy="26661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독보적 스타일 </a:t>
            </a:r>
            <a:endParaRPr lang="en-AU" sz="18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4ADCF15-B54F-5CC8-81B5-E3F80CDCFB91}"/>
              </a:ext>
            </a:extLst>
          </p:cNvPr>
          <p:cNvSpPr/>
          <p:nvPr/>
        </p:nvSpPr>
        <p:spPr>
          <a:xfrm>
            <a:off x="1664926" y="407236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9605975" y="3932098"/>
            <a:ext cx="2069911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라임 껍질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사과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오렌지 꽃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꿀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토스트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3222AE24-F7F2-370B-5F37-DC6CD98ED9A2}"/>
              </a:ext>
            </a:extLst>
          </p:cNvPr>
          <p:cNvSpPr txBox="1"/>
          <p:nvPr/>
        </p:nvSpPr>
        <p:spPr>
          <a:xfrm>
            <a:off x="1766538" y="4537140"/>
            <a:ext cx="2146963" cy="155991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99000"/>
              </a:lnSpc>
            </a:pP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약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3115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1955" y="590594"/>
            <a:ext cx="790403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br>
              <a:rPr lang="en-US" sz="32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998051" y="18488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362194" y="18459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726337" y="18459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090480" y="18459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455004" y="18459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819528" y="18459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177873" y="18459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548575" y="18459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913099" y="18459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840622" y="2284929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998051" y="29980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362194" y="2995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726337" y="2995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090480" y="2995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455004" y="29951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819528" y="2995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177873" y="2995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548575" y="2995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913099" y="29951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998051" y="38382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362194" y="38353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726337" y="38353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090480" y="38353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455004" y="38353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819528" y="38353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177873" y="38353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548575" y="38353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913099" y="38353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998051" y="46785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362194" y="46756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726337" y="46756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090480" y="46756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455004" y="46756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819528" y="46756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177873" y="46756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548575" y="46756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913099" y="46756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998051" y="529119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362194" y="528829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726337" y="528829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090480" y="528829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455004" y="52882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819528" y="52882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177873" y="52882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548575" y="52882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913099" y="52882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998051" y="607584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362194" y="607294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726337" y="6072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090480" y="60729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454623" y="60729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548575" y="607294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913099" y="607294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900019" y="572187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295601" y="5747498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462901" y="57558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510910" y="2157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452237" y="6072947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822853" y="60729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A52A9AF0-DEB6-E564-888A-42D03EBFEC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63262" y="590594"/>
            <a:ext cx="2018947" cy="6112048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D7B94A81-E7A8-C1B5-031B-D88192AC4506}"/>
              </a:ext>
            </a:extLst>
          </p:cNvPr>
          <p:cNvSpPr txBox="1"/>
          <p:nvPr/>
        </p:nvSpPr>
        <p:spPr>
          <a:xfrm rot="16200000">
            <a:off x="7903914" y="4201957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3FDA0F-21D6-B6B2-AE51-AE04EAF96B95}"/>
              </a:ext>
            </a:extLst>
          </p:cNvPr>
          <p:cNvCxnSpPr>
            <a:cxnSpLocks/>
          </p:cNvCxnSpPr>
          <p:nvPr/>
        </p:nvCxnSpPr>
        <p:spPr>
          <a:xfrm>
            <a:off x="3951090" y="21570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8A61614-7002-6A26-BEB0-31C1E030BADD}"/>
              </a:ext>
            </a:extLst>
          </p:cNvPr>
          <p:cNvCxnSpPr>
            <a:cxnSpLocks/>
          </p:cNvCxnSpPr>
          <p:nvPr/>
        </p:nvCxnSpPr>
        <p:spPr>
          <a:xfrm>
            <a:off x="2516301" y="2282747"/>
            <a:ext cx="1435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99408E8D-3DA3-7BB4-F23C-5BD3665D01A4}"/>
              </a:ext>
            </a:extLst>
          </p:cNvPr>
          <p:cNvSpPr txBox="1"/>
          <p:nvPr/>
        </p:nvSpPr>
        <p:spPr>
          <a:xfrm>
            <a:off x="517605" y="185233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F869176-5350-F22F-6D56-FC174D5C64EA}"/>
              </a:ext>
            </a:extLst>
          </p:cNvPr>
          <p:cNvCxnSpPr>
            <a:cxnSpLocks/>
          </p:cNvCxnSpPr>
          <p:nvPr/>
        </p:nvCxnSpPr>
        <p:spPr>
          <a:xfrm>
            <a:off x="916320" y="1960701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77FA3042-62A8-CC5F-6A8C-431DA1B1FFF7}"/>
              </a:ext>
            </a:extLst>
          </p:cNvPr>
          <p:cNvSpPr txBox="1"/>
          <p:nvPr/>
        </p:nvSpPr>
        <p:spPr>
          <a:xfrm>
            <a:off x="517604" y="295436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721CF48-5B71-60B7-8C2C-BFB0860253A7}"/>
              </a:ext>
            </a:extLst>
          </p:cNvPr>
          <p:cNvCxnSpPr>
            <a:cxnSpLocks/>
          </p:cNvCxnSpPr>
          <p:nvPr/>
        </p:nvCxnSpPr>
        <p:spPr>
          <a:xfrm>
            <a:off x="1064125" y="312223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C44E03B4-6889-82E8-A5FC-9B7ED2E5FC7E}"/>
              </a:ext>
            </a:extLst>
          </p:cNvPr>
          <p:cNvSpPr txBox="1"/>
          <p:nvPr/>
        </p:nvSpPr>
        <p:spPr>
          <a:xfrm>
            <a:off x="517604" y="382551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7B3ED42-12C0-A3CC-ACAB-5A1884B7FF3D}"/>
              </a:ext>
            </a:extLst>
          </p:cNvPr>
          <p:cNvCxnSpPr>
            <a:cxnSpLocks/>
          </p:cNvCxnSpPr>
          <p:nvPr/>
        </p:nvCxnSpPr>
        <p:spPr>
          <a:xfrm>
            <a:off x="1064125" y="399338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48775E13-8E97-3408-D69F-5253CA2AB80E}"/>
              </a:ext>
            </a:extLst>
          </p:cNvPr>
          <p:cNvSpPr txBox="1"/>
          <p:nvPr/>
        </p:nvSpPr>
        <p:spPr>
          <a:xfrm>
            <a:off x="1496758" y="432523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AE03F7C6-216C-9659-92F7-F882B4239963}"/>
              </a:ext>
            </a:extLst>
          </p:cNvPr>
          <p:cNvSpPr txBox="1"/>
          <p:nvPr/>
        </p:nvSpPr>
        <p:spPr>
          <a:xfrm>
            <a:off x="3020587" y="430299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50A6B55A-3977-1F52-BBD3-1550C59E9E93}"/>
              </a:ext>
            </a:extLst>
          </p:cNvPr>
          <p:cNvSpPr txBox="1"/>
          <p:nvPr/>
        </p:nvSpPr>
        <p:spPr>
          <a:xfrm>
            <a:off x="4462901" y="430299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4FC559CF-4AC0-0A5A-BD22-E84FF3B7AB73}"/>
              </a:ext>
            </a:extLst>
          </p:cNvPr>
          <p:cNvSpPr txBox="1"/>
          <p:nvPr/>
        </p:nvSpPr>
        <p:spPr>
          <a:xfrm>
            <a:off x="517604" y="466577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FA7E210-6985-1557-BF0F-DD29B1381717}"/>
              </a:ext>
            </a:extLst>
          </p:cNvPr>
          <p:cNvCxnSpPr>
            <a:cxnSpLocks/>
          </p:cNvCxnSpPr>
          <p:nvPr/>
        </p:nvCxnSpPr>
        <p:spPr>
          <a:xfrm>
            <a:off x="1064125" y="483364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FF817B0F-3312-66B4-B6B2-229F4F6004ED}"/>
              </a:ext>
            </a:extLst>
          </p:cNvPr>
          <p:cNvSpPr txBox="1"/>
          <p:nvPr/>
        </p:nvSpPr>
        <p:spPr>
          <a:xfrm>
            <a:off x="517604" y="527843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C1213E5-383D-A3F9-732D-B04F4314ECFE}"/>
              </a:ext>
            </a:extLst>
          </p:cNvPr>
          <p:cNvCxnSpPr>
            <a:cxnSpLocks/>
          </p:cNvCxnSpPr>
          <p:nvPr/>
        </p:nvCxnSpPr>
        <p:spPr>
          <a:xfrm>
            <a:off x="1064125" y="544630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86E7BF43-6B4E-67BF-9271-8FCC0E6280F9}"/>
              </a:ext>
            </a:extLst>
          </p:cNvPr>
          <p:cNvSpPr txBox="1"/>
          <p:nvPr/>
        </p:nvSpPr>
        <p:spPr>
          <a:xfrm>
            <a:off x="517604" y="606308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C550E71-9A87-8660-EBD5-59ED7AC574B6}"/>
              </a:ext>
            </a:extLst>
          </p:cNvPr>
          <p:cNvCxnSpPr>
            <a:cxnSpLocks/>
          </p:cNvCxnSpPr>
          <p:nvPr/>
        </p:nvCxnSpPr>
        <p:spPr>
          <a:xfrm>
            <a:off x="1233715" y="6230958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54B704A2-E26B-8BD2-F3BC-F8C52ED0479D}"/>
              </a:ext>
            </a:extLst>
          </p:cNvPr>
          <p:cNvSpPr txBox="1"/>
          <p:nvPr/>
        </p:nvSpPr>
        <p:spPr>
          <a:xfrm>
            <a:off x="480024" y="4947484"/>
            <a:ext cx="168624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2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 숙성하지 않음</a:t>
            </a:r>
            <a:r>
              <a:rPr lang="en-US" altLang="ko-KR" sz="12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en-US" sz="12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12AAEDCD-A621-8F06-4835-42869770B53E}"/>
              </a:ext>
            </a:extLst>
          </p:cNvPr>
          <p:cNvSpPr txBox="1"/>
          <p:nvPr/>
        </p:nvSpPr>
        <p:spPr>
          <a:xfrm>
            <a:off x="1909401" y="26618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03ECED42-7A20-B67B-2A6C-CAE89CEE64DD}"/>
              </a:ext>
            </a:extLst>
          </p:cNvPr>
          <p:cNvSpPr txBox="1"/>
          <p:nvPr/>
        </p:nvSpPr>
        <p:spPr>
          <a:xfrm>
            <a:off x="3218292" y="263419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01B75B58-1C53-753F-89A3-A7674BCF83B4}"/>
              </a:ext>
            </a:extLst>
          </p:cNvPr>
          <p:cNvSpPr txBox="1"/>
          <p:nvPr/>
        </p:nvSpPr>
        <p:spPr>
          <a:xfrm>
            <a:off x="4455700" y="264671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F9BEC570-17F0-439E-CAC3-9DB52E1C448F}"/>
              </a:ext>
            </a:extLst>
          </p:cNvPr>
          <p:cNvSpPr txBox="1"/>
          <p:nvPr/>
        </p:nvSpPr>
        <p:spPr>
          <a:xfrm>
            <a:off x="1884845" y="350964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046A7BCA-9253-87DA-B737-0E188C07A1FE}"/>
              </a:ext>
            </a:extLst>
          </p:cNvPr>
          <p:cNvSpPr txBox="1"/>
          <p:nvPr/>
        </p:nvSpPr>
        <p:spPr>
          <a:xfrm>
            <a:off x="2999005" y="3502565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67E6B8F7-01FB-9554-C4A4-9B18AA9923E8}"/>
              </a:ext>
            </a:extLst>
          </p:cNvPr>
          <p:cNvSpPr txBox="1"/>
          <p:nvPr/>
        </p:nvSpPr>
        <p:spPr>
          <a:xfrm>
            <a:off x="4478026" y="35253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567209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640467-1889-2B3B-7EE1-42E22F33BA60}"/>
              </a:ext>
            </a:extLst>
          </p:cNvPr>
          <p:cNvCxnSpPr>
            <a:cxnSpLocks/>
          </p:cNvCxnSpPr>
          <p:nvPr/>
        </p:nvCxnSpPr>
        <p:spPr>
          <a:xfrm>
            <a:off x="2407369" y="3820692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시라즈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106919"/>
            <a:ext cx="280570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낮 기온이 따뜻해 과실 풍미가 충분히 발현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724757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05916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275037" y="4735876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 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감초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306262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298642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68A0282-85C2-39D4-A1F6-8FC7066C7C65}"/>
              </a:ext>
            </a:extLst>
          </p:cNvPr>
          <p:cNvCxnSpPr>
            <a:cxnSpLocks/>
          </p:cNvCxnSpPr>
          <p:nvPr/>
        </p:nvCxnSpPr>
        <p:spPr>
          <a:xfrm>
            <a:off x="6727371" y="2329662"/>
            <a:ext cx="106491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4FC99B8-3E9F-0D61-909A-F13F0AFD6D0F}"/>
              </a:ext>
            </a:extLst>
          </p:cNvPr>
          <p:cNvSpPr/>
          <p:nvPr/>
        </p:nvSpPr>
        <p:spPr>
          <a:xfrm>
            <a:off x="7792285" y="1279549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8CDB354-3E36-DCDC-2131-9B374BA49BCC}"/>
              </a:ext>
            </a:extLst>
          </p:cNvPr>
          <p:cNvSpPr txBox="1"/>
          <p:nvPr/>
        </p:nvSpPr>
        <p:spPr>
          <a:xfrm>
            <a:off x="8162032" y="1885897"/>
            <a:ext cx="1360731" cy="9037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질감이 좋고 </a:t>
            </a:r>
          </a:p>
          <a:p>
            <a:pPr algn="ctr"/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진한 풍미에 </a:t>
            </a:r>
          </a:p>
          <a:p>
            <a:pPr algn="ctr"/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균형감이 탁월한 와인 </a:t>
            </a:r>
            <a:endParaRPr lang="en-AU" sz="16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F5BB112-49B3-4CE1-644E-5F6AE4333CA0}"/>
              </a:ext>
            </a:extLst>
          </p:cNvPr>
          <p:cNvSpPr/>
          <p:nvPr/>
        </p:nvSpPr>
        <p:spPr>
          <a:xfrm>
            <a:off x="1111254" y="4079091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16338A-F97E-475B-5F80-01C06F05993F}"/>
              </a:ext>
            </a:extLst>
          </p:cNvPr>
          <p:cNvCxnSpPr>
            <a:cxnSpLocks/>
          </p:cNvCxnSpPr>
          <p:nvPr/>
        </p:nvCxnSpPr>
        <p:spPr>
          <a:xfrm>
            <a:off x="2400300" y="3832372"/>
            <a:ext cx="35550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bject 58">
            <a:extLst>
              <a:ext uri="{FF2B5EF4-FFF2-40B4-BE49-F238E27FC236}">
                <a16:creationId xmlns:a16="http://schemas.microsoft.com/office/drawing/2014/main" id="{10F4E36A-984D-3964-443F-2E408A3E7C20}"/>
              </a:ext>
            </a:extLst>
          </p:cNvPr>
          <p:cNvSpPr txBox="1"/>
          <p:nvPr/>
        </p:nvSpPr>
        <p:spPr>
          <a:xfrm>
            <a:off x="1236724" y="4530887"/>
            <a:ext cx="2146963" cy="155991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99000"/>
              </a:lnSpc>
            </a:pP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약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38868A-A368-74AD-C551-33F851C7403C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310446" y="2142804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500903" y="5775741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96898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6CA6850-8FA6-500D-D1FC-D5AE65AF1DE5}"/>
              </a:ext>
            </a:extLst>
          </p:cNvPr>
          <p:cNvSpPr/>
          <p:nvPr/>
        </p:nvSpPr>
        <p:spPr>
          <a:xfrm>
            <a:off x="383038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E61DCD-89DC-8339-870B-CD573525BFB8}"/>
              </a:ext>
            </a:extLst>
          </p:cNvPr>
          <p:cNvGrpSpPr/>
          <p:nvPr/>
        </p:nvGrpSpPr>
        <p:grpSpPr>
          <a:xfrm>
            <a:off x="3828000" y="6131407"/>
            <a:ext cx="1010664" cy="272668"/>
            <a:chOff x="7674890" y="5926610"/>
            <a:chExt cx="1010664" cy="27266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11F024-A914-8CBC-DE1B-48D4CCF5EF25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6B1ACAA-93A6-4F28-0588-9A73BAB490C2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5A18EB8-B0C2-6CFA-6295-68783123C495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2FBA606-74B3-25F4-3A40-F7FCE4274790}"/>
              </a:ext>
            </a:extLst>
          </p:cNvPr>
          <p:cNvSpPr/>
          <p:nvPr/>
        </p:nvSpPr>
        <p:spPr>
          <a:xfrm>
            <a:off x="419861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1147C3C-7366-5B1C-20D9-69187A1A1F8F}"/>
              </a:ext>
            </a:extLst>
          </p:cNvPr>
          <p:cNvCxnSpPr>
            <a:cxnSpLocks/>
          </p:cNvCxnSpPr>
          <p:nvPr/>
        </p:nvCxnSpPr>
        <p:spPr>
          <a:xfrm>
            <a:off x="4345502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D9051F-BBCB-E267-67EC-F526FFA9AE62}"/>
              </a:ext>
            </a:extLst>
          </p:cNvPr>
          <p:cNvCxnSpPr>
            <a:cxnSpLocks/>
          </p:cNvCxnSpPr>
          <p:nvPr/>
        </p:nvCxnSpPr>
        <p:spPr>
          <a:xfrm>
            <a:off x="3957814" y="2127945"/>
            <a:ext cx="3923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335546F7-2BCB-CE5E-0999-8B5BFBD7A241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E9A5B70-1172-5FDC-8405-79036238FE2B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2CF274EC-4B62-F1D2-1018-BE3E92451628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F26E15D-4372-4E68-30D1-7A4443826D5C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7954F05C-9F5F-1F59-19D1-7869743355D9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5E35342-BDAE-B664-D8D3-403CA5805724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2">
            <a:extLst>
              <a:ext uri="{FF2B5EF4-FFF2-40B4-BE49-F238E27FC236}">
                <a16:creationId xmlns:a16="http://schemas.microsoft.com/office/drawing/2014/main" id="{38C1291A-17BE-2259-130F-3B931CC97E19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E08CAFC-88FA-16DE-6C91-C6F7776A9939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AB3F686D-D3A3-8024-BFDD-1F146F3A492B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F615BD5-6B79-C312-8990-697E5CD125A9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A2B47A1D-A3ED-C843-90AA-ADBAB418DF25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968887F-8D13-AA07-3999-33D090E18AF5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77D322B0-91B3-912C-B3AA-36D52E1F530B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30CE9B9-6318-6BCA-AF24-460E0316C555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2">
            <a:extLst>
              <a:ext uri="{FF2B5EF4-FFF2-40B4-BE49-F238E27FC236}">
                <a16:creationId xmlns:a16="http://schemas.microsoft.com/office/drawing/2014/main" id="{ED421EA4-D881-5CBB-1C2F-72E8C5811A0C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3" name="Title 2">
            <a:extLst>
              <a:ext uri="{FF2B5EF4-FFF2-40B4-BE49-F238E27FC236}">
                <a16:creationId xmlns:a16="http://schemas.microsoft.com/office/drawing/2014/main" id="{3DB7B6C5-745B-B00A-205B-D288D22AB2E7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7DD772F4-6BB9-6C14-C23D-2DA3BDA10C66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83232762-C3A4-A500-6143-1F2DF1850C22}"/>
              </a:ext>
            </a:extLst>
          </p:cNvPr>
          <p:cNvSpPr txBox="1"/>
          <p:nvPr/>
        </p:nvSpPr>
        <p:spPr>
          <a:xfrm>
            <a:off x="1912812" y="25157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D965F025-29D6-B74A-C4C4-4B757CC8AD2C}"/>
              </a:ext>
            </a:extLst>
          </p:cNvPr>
          <p:cNvSpPr txBox="1"/>
          <p:nvPr/>
        </p:nvSpPr>
        <p:spPr>
          <a:xfrm>
            <a:off x="3221703" y="24881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2C27B6D8-E8B6-7CE7-DB22-760C7F3090CE}"/>
              </a:ext>
            </a:extLst>
          </p:cNvPr>
          <p:cNvSpPr txBox="1"/>
          <p:nvPr/>
        </p:nvSpPr>
        <p:spPr>
          <a:xfrm>
            <a:off x="4459111" y="250066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D23D6DEB-13C8-DC48-0FDE-4D3390347891}"/>
              </a:ext>
            </a:extLst>
          </p:cNvPr>
          <p:cNvSpPr txBox="1"/>
          <p:nvPr/>
        </p:nvSpPr>
        <p:spPr>
          <a:xfrm>
            <a:off x="1897638" y="33633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8F4BA1B9-6EC0-236A-EF78-8EB8AA5925D8}"/>
              </a:ext>
            </a:extLst>
          </p:cNvPr>
          <p:cNvSpPr txBox="1"/>
          <p:nvPr/>
        </p:nvSpPr>
        <p:spPr>
          <a:xfrm>
            <a:off x="3011798" y="3356244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5E6D60E7-D42E-B872-1E7A-F0C52477DBD6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376544"/>
            <a:ext cx="226803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982647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4698" y="2744700"/>
            <a:ext cx="1832762" cy="6821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진하면서도 우아한</a:t>
            </a:r>
            <a:r>
              <a:rPr lang="en-US" altLang="ko-KR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algn="ctr"/>
            <a:r>
              <a:rPr lang="ko-KR" altLang="en-US" sz="16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후르츠</a:t>
            </a:r>
            <a:r>
              <a:rPr lang="ko-KR" altLang="en-US" sz="16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풍미 와인 </a:t>
            </a:r>
            <a:endParaRPr lang="en-AU" sz="16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538276" y="4837354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카시스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 커런트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 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초콜렛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359959" y="3886394"/>
            <a:ext cx="3343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362442" y="388639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9154380" y="437396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53761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2343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233722" y="2714642"/>
            <a:ext cx="3195959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일부 따뜻한 기후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비해 절제된 스타일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EB319B-EB4E-8ED8-1F0D-D9BA0E9D94C0}"/>
              </a:ext>
            </a:extLst>
          </p:cNvPr>
          <p:cNvSpPr/>
          <p:nvPr/>
        </p:nvSpPr>
        <p:spPr>
          <a:xfrm>
            <a:off x="1115171" y="420872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E8294595-E5E9-BE4A-B4F6-1F4B57A8EF43}"/>
              </a:ext>
            </a:extLst>
          </p:cNvPr>
          <p:cNvSpPr txBox="1"/>
          <p:nvPr/>
        </p:nvSpPr>
        <p:spPr>
          <a:xfrm>
            <a:off x="1229790" y="4612309"/>
            <a:ext cx="2146963" cy="155991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99000"/>
              </a:lnSpc>
            </a:pP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약 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1/5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연간 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58075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017105" y="1818175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81248" y="1815273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45391" y="1815273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09534" y="1815273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74058" y="1815273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38582" y="1815273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96927" y="1815273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67629" y="1815273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32153" y="1815273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853964" y="2262466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017105" y="29783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81248" y="297547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45391" y="297547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09534" y="297547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74058" y="297547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38582" y="297547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96927" y="297547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67629" y="297547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32153" y="297547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017105" y="38282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81248" y="38253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45391" y="38253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09534" y="38253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74058" y="38253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38582" y="38253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96927" y="38253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67629" y="38253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32153" y="38253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017105" y="46709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81248" y="46680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45391" y="46680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09534" y="46680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74058" y="46680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38582" y="46680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96927" y="46680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67629" y="46680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32153" y="46680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017105" y="50168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81248" y="50139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45391" y="50139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09534" y="50139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74058" y="50139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38582" y="50139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96927" y="50139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67629" y="50139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32153" y="50139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017105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81248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45391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09534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474058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32153" y="62901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919073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526979" y="5984878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8195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343257" y="2126402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017105" y="53960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81248" y="53931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45391" y="53931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09534" y="53931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74058" y="539313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38582" y="539313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96927" y="539313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67629" y="539313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32153" y="539313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585352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838932" y="628710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B882CF5-DC13-5847-19AF-9A53E5292740}"/>
              </a:ext>
            </a:extLst>
          </p:cNvPr>
          <p:cNvSpPr/>
          <p:nvPr/>
        </p:nvSpPr>
        <p:spPr>
          <a:xfrm>
            <a:off x="4206923" y="62846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6D1ED7-A5F2-5EF8-0410-3BAB8A647D79}"/>
              </a:ext>
            </a:extLst>
          </p:cNvPr>
          <p:cNvCxnSpPr>
            <a:cxnSpLocks/>
          </p:cNvCxnSpPr>
          <p:nvPr/>
        </p:nvCxnSpPr>
        <p:spPr>
          <a:xfrm>
            <a:off x="5076122" y="2126402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AC0A72-E1AC-D4BA-8FEA-5439029D5D7E}"/>
              </a:ext>
            </a:extLst>
          </p:cNvPr>
          <p:cNvCxnSpPr>
            <a:cxnSpLocks/>
          </p:cNvCxnSpPr>
          <p:nvPr/>
        </p:nvCxnSpPr>
        <p:spPr>
          <a:xfrm>
            <a:off x="4332643" y="225385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40A30AA9-51C2-EEEA-70AA-7C75D7F59143}"/>
              </a:ext>
            </a:extLst>
          </p:cNvPr>
          <p:cNvSpPr txBox="1"/>
          <p:nvPr/>
        </p:nvSpPr>
        <p:spPr>
          <a:xfrm>
            <a:off x="541687" y="184760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DC17340-010D-9243-2984-D328D64B4EA8}"/>
              </a:ext>
            </a:extLst>
          </p:cNvPr>
          <p:cNvCxnSpPr>
            <a:cxnSpLocks/>
          </p:cNvCxnSpPr>
          <p:nvPr/>
        </p:nvCxnSpPr>
        <p:spPr>
          <a:xfrm>
            <a:off x="918132" y="1955969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6A5CC755-59F3-2EEB-2D5F-164BC9730BB4}"/>
              </a:ext>
            </a:extLst>
          </p:cNvPr>
          <p:cNvSpPr txBox="1"/>
          <p:nvPr/>
        </p:nvSpPr>
        <p:spPr>
          <a:xfrm>
            <a:off x="541686" y="294963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4CE977D-C4CD-6D31-E5DE-9942D6C2EFA9}"/>
              </a:ext>
            </a:extLst>
          </p:cNvPr>
          <p:cNvCxnSpPr>
            <a:cxnSpLocks/>
          </p:cNvCxnSpPr>
          <p:nvPr/>
        </p:nvCxnSpPr>
        <p:spPr>
          <a:xfrm>
            <a:off x="1088207" y="311750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51AF625A-AFF9-A14C-C5E0-274D5E40BE7C}"/>
              </a:ext>
            </a:extLst>
          </p:cNvPr>
          <p:cNvSpPr txBox="1"/>
          <p:nvPr/>
        </p:nvSpPr>
        <p:spPr>
          <a:xfrm>
            <a:off x="541686" y="37981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F45A252-2A1E-BB78-1F11-CBFD0A8CEFE2}"/>
              </a:ext>
            </a:extLst>
          </p:cNvPr>
          <p:cNvCxnSpPr>
            <a:cxnSpLocks/>
          </p:cNvCxnSpPr>
          <p:nvPr/>
        </p:nvCxnSpPr>
        <p:spPr>
          <a:xfrm>
            <a:off x="1088207" y="396598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5229D719-F259-9B2E-9B13-7E39E2C94E4D}"/>
              </a:ext>
            </a:extLst>
          </p:cNvPr>
          <p:cNvSpPr txBox="1"/>
          <p:nvPr/>
        </p:nvSpPr>
        <p:spPr>
          <a:xfrm>
            <a:off x="541686" y="46610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E2DD70E-90B3-1891-780F-0204F0D420FA}"/>
              </a:ext>
            </a:extLst>
          </p:cNvPr>
          <p:cNvCxnSpPr>
            <a:cxnSpLocks/>
          </p:cNvCxnSpPr>
          <p:nvPr/>
        </p:nvCxnSpPr>
        <p:spPr>
          <a:xfrm>
            <a:off x="1088207" y="482891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A1112E8B-A90C-2237-35FE-8BE87413C8EF}"/>
              </a:ext>
            </a:extLst>
          </p:cNvPr>
          <p:cNvSpPr txBox="1"/>
          <p:nvPr/>
        </p:nvSpPr>
        <p:spPr>
          <a:xfrm>
            <a:off x="541686" y="500703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E005838-B02E-74C8-5684-B1576081F69C}"/>
              </a:ext>
            </a:extLst>
          </p:cNvPr>
          <p:cNvCxnSpPr>
            <a:cxnSpLocks/>
          </p:cNvCxnSpPr>
          <p:nvPr/>
        </p:nvCxnSpPr>
        <p:spPr>
          <a:xfrm>
            <a:off x="1088207" y="517490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658F05E8-DBBB-4138-2F5B-2A7974EEE687}"/>
              </a:ext>
            </a:extLst>
          </p:cNvPr>
          <p:cNvSpPr txBox="1"/>
          <p:nvPr/>
        </p:nvSpPr>
        <p:spPr>
          <a:xfrm>
            <a:off x="541686" y="62674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A75F4AA-A02F-88AF-116B-F6E095A6D4CD}"/>
              </a:ext>
            </a:extLst>
          </p:cNvPr>
          <p:cNvCxnSpPr>
            <a:cxnSpLocks/>
          </p:cNvCxnSpPr>
          <p:nvPr/>
        </p:nvCxnSpPr>
        <p:spPr>
          <a:xfrm>
            <a:off x="1250641" y="6435343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73691C9E-1D1D-2E6B-1D6C-41B5A5F2B51B}"/>
              </a:ext>
            </a:extLst>
          </p:cNvPr>
          <p:cNvSpPr txBox="1"/>
          <p:nvPr/>
        </p:nvSpPr>
        <p:spPr>
          <a:xfrm>
            <a:off x="541686" y="538617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EE2684F-B91E-10F6-FC0A-4E64430B61A8}"/>
              </a:ext>
            </a:extLst>
          </p:cNvPr>
          <p:cNvCxnSpPr>
            <a:cxnSpLocks/>
          </p:cNvCxnSpPr>
          <p:nvPr/>
        </p:nvCxnSpPr>
        <p:spPr>
          <a:xfrm>
            <a:off x="1088207" y="555404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2">
            <a:extLst>
              <a:ext uri="{FF2B5EF4-FFF2-40B4-BE49-F238E27FC236}">
                <a16:creationId xmlns:a16="http://schemas.microsoft.com/office/drawing/2014/main" id="{7D643F3A-3865-5A4D-300A-70C66708B241}"/>
              </a:ext>
            </a:extLst>
          </p:cNvPr>
          <p:cNvSpPr txBox="1"/>
          <p:nvPr/>
        </p:nvSpPr>
        <p:spPr>
          <a:xfrm>
            <a:off x="1526655" y="4338399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6" name="Title 2">
            <a:extLst>
              <a:ext uri="{FF2B5EF4-FFF2-40B4-BE49-F238E27FC236}">
                <a16:creationId xmlns:a16="http://schemas.microsoft.com/office/drawing/2014/main" id="{E5FCE674-CB25-25FE-20D9-1A7C280101AD}"/>
              </a:ext>
            </a:extLst>
          </p:cNvPr>
          <p:cNvSpPr txBox="1"/>
          <p:nvPr/>
        </p:nvSpPr>
        <p:spPr>
          <a:xfrm>
            <a:off x="3050484" y="431615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9" name="Title 2">
            <a:extLst>
              <a:ext uri="{FF2B5EF4-FFF2-40B4-BE49-F238E27FC236}">
                <a16:creationId xmlns:a16="http://schemas.microsoft.com/office/drawing/2014/main" id="{8359BFBD-5C09-79D9-5699-A11A5A2C794D}"/>
              </a:ext>
            </a:extLst>
          </p:cNvPr>
          <p:cNvSpPr txBox="1"/>
          <p:nvPr/>
        </p:nvSpPr>
        <p:spPr>
          <a:xfrm>
            <a:off x="4492798" y="431615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6B922C-71E9-8246-9216-8DE3D1BCCCCF}"/>
              </a:ext>
            </a:extLst>
          </p:cNvPr>
          <p:cNvSpPr txBox="1"/>
          <p:nvPr/>
        </p:nvSpPr>
        <p:spPr>
          <a:xfrm>
            <a:off x="1919073" y="266261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9380A293-AE3A-E176-E6FF-E2B0678B250B}"/>
              </a:ext>
            </a:extLst>
          </p:cNvPr>
          <p:cNvSpPr txBox="1"/>
          <p:nvPr/>
        </p:nvSpPr>
        <p:spPr>
          <a:xfrm>
            <a:off x="3227964" y="26350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E6FD55D9-86A8-5CDC-421B-75F7C9ED5EAE}"/>
              </a:ext>
            </a:extLst>
          </p:cNvPr>
          <p:cNvSpPr txBox="1"/>
          <p:nvPr/>
        </p:nvSpPr>
        <p:spPr>
          <a:xfrm>
            <a:off x="4465372" y="26475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8FD5F06A-2B46-B6C4-A48C-69B9CA410818}"/>
              </a:ext>
            </a:extLst>
          </p:cNvPr>
          <p:cNvSpPr txBox="1"/>
          <p:nvPr/>
        </p:nvSpPr>
        <p:spPr>
          <a:xfrm>
            <a:off x="1887744" y="354573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35ED5EA7-2542-930E-B5D6-2B72B08DE281}"/>
              </a:ext>
            </a:extLst>
          </p:cNvPr>
          <p:cNvSpPr txBox="1"/>
          <p:nvPr/>
        </p:nvSpPr>
        <p:spPr>
          <a:xfrm>
            <a:off x="3001904" y="3538657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5B01C8AB-4D32-71D8-09E2-347535DC3F77}"/>
              </a:ext>
            </a:extLst>
          </p:cNvPr>
          <p:cNvSpPr txBox="1"/>
          <p:nvPr/>
        </p:nvSpPr>
        <p:spPr>
          <a:xfrm>
            <a:off x="4480925" y="356139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9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290684" cy="128669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역사와 진화 </a:t>
            </a:r>
            <a:endParaRPr lang="en-AU" sz="50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"/>
            </a:endParaRPr>
          </a:p>
        </p:txBody>
      </p: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99E3A661-71CA-973E-0FF4-5BAAF11001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95194"/>
            <a:ext cx="6096000" cy="60923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2C53C67-B0E4-DEB8-80D1-01B2BA80E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216632"/>
            <a:ext cx="3848780" cy="992298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그림처럼 펼쳐진 이 지역에서 생산되는 세계적 수준의 와인과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바인은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호주 와인 업계에 지속적인 영향력을 미치고 있다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50" b="-303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A4AB2577-2DF0-4177-575A-755ACEF26B23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7470-F10C-2E0D-13F5-394CB475A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6904C-BDB0-3C65-78E9-BE2F76A6044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66049E-BA26-D7B4-4231-B0C56211CBA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5137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288691"/>
            <a:ext cx="4147841" cy="3133240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 명성의 소규모 산지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내 산지 중 오랜 역사와 혁신의 전통 보유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고도와 포도밭의 방향이 다양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하여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풀바디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레드 와인과 섬세한 화이트 등 다양한 와인 생산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다양한 품종이 생산되는 고대의 오래된 토양의 분포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소비뇽으로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유명 </a:t>
            </a:r>
            <a:endParaRPr lang="en-US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조용한 혁명가 </a:t>
            </a:r>
            <a:endParaRPr lang="en-US" sz="5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밸리의 역사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 및 양조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1840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이주민이었던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John Horrocks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Edward Gleeson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최초의 포도나무 식재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41540" y="4158583"/>
            <a:ext cx="2256375" cy="1461301"/>
          </a:xfrm>
        </p:spPr>
        <p:txBody>
          <a:bodyPr/>
          <a:lstStyle/>
          <a:p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예수회에서 이 지역 최초의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Sevenhill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Cellars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설립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성찬용 와인을 생산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오늘날에도 남아있는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1540" y="3495809"/>
            <a:ext cx="2120040" cy="662774"/>
          </a:xfrm>
        </p:spPr>
        <p:txBody>
          <a:bodyPr/>
          <a:lstStyle/>
          <a:p>
            <a:r>
              <a:rPr lang="en-US" dirty="0"/>
              <a:t>1851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783471"/>
            <a:ext cx="6968303" cy="473196"/>
          </a:xfrm>
        </p:spPr>
        <p:txBody>
          <a:bodyPr/>
          <a:lstStyle/>
          <a:p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밸리의 역사</a:t>
            </a:r>
            <a:endParaRPr lang="en-US" altLang="ko-KR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633098" y="4180805"/>
            <a:ext cx="220330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포도밭과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수가 꾸준히 증가했으며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이 중 상당수는 누구나 알 만한 명성 획득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581161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1900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762683"/>
            <a:ext cx="6784726" cy="95262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en-US"/>
            </a:defPPr>
            <a:lvl1pPr indent="0" defTabSz="914453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974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201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427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전통과 변화 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7123046" y="4180805"/>
            <a:ext cx="202018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Alfred Percy Birks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US" altLang="ko-KR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Wendouree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포도밭을 조성해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오늘날에도 건재한 포도나무 식재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7123045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1893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6457" y="584200"/>
            <a:ext cx="461554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1927642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버려진 철도선이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트레일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(Riesling Trail)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로 다시 태어남 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1993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64247" y="2070486"/>
            <a:ext cx="187621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13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인의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밸리 양조자가 스크류 캡 마개 도입 및 옹호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53361" y="1386635"/>
            <a:ext cx="2120040" cy="662774"/>
          </a:xfrm>
        </p:spPr>
        <p:txBody>
          <a:bodyPr/>
          <a:lstStyle/>
          <a:p>
            <a:r>
              <a:rPr lang="en-US" dirty="0"/>
              <a:t>2000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4"/>
            <a:ext cx="236968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Jim Barry Wines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포도밭에서 그리스 품종인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아시리티코를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호주 최초로 재배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en-US" dirty="0"/>
              <a:t>2012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541040" y="1868554"/>
            <a:ext cx="192729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밸리는 세계적 수준의 레드와 화이트 와인을 생산하는 영향력 있는 산지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530155" y="1184703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AU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09DA18D-DE0D-10B4-CD28-43F7620D88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2909" y="-80387"/>
            <a:ext cx="12477818" cy="7018774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CA68F-D534-522D-C856-99C60D31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1A15F-1575-DF4D-D848-B42B9CD20107}"/>
              </a:ext>
            </a:extLst>
          </p:cNvPr>
          <p:cNvSpPr txBox="1"/>
          <p:nvPr/>
        </p:nvSpPr>
        <p:spPr>
          <a:xfrm>
            <a:off x="6095999" y="5507593"/>
            <a:ext cx="20642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775658-C956-5513-D6EB-D6AB5BD6FA32}"/>
              </a:ext>
            </a:extLst>
          </p:cNvPr>
          <p:cNvCxnSpPr>
            <a:cxnSpLocks/>
          </p:cNvCxnSpPr>
          <p:nvPr/>
        </p:nvCxnSpPr>
        <p:spPr>
          <a:xfrm flipV="1">
            <a:off x="7420708" y="4631160"/>
            <a:ext cx="851292" cy="96074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2819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6487886" y="2614463"/>
            <a:ext cx="1460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클레어</a:t>
            </a:r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7818475" y="1346790"/>
            <a:ext cx="2488018" cy="144602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187899"/>
            <a:ext cx="5009924" cy="792601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지형</a:t>
            </a:r>
            <a:r>
              <a:rPr lang="en-US" altLang="ko-KR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060095"/>
            <a:ext cx="4688825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472125"/>
            <a:ext cx="4384551" cy="284652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애들레이드 북쪽 약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130</a:t>
            </a: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km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위치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따뜻한 기후 산지로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차가운 밤 기온과 오후의 미풍의 완화 조절 효과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기복이 있는 지형 덕에 다양한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중기후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존재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고대의 아주 오래된  토양을 비롯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해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다채로운 토양 분포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800FA6-2A55-46A5-825D-F22ECEA0B50E}"/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4e8dd08d-258d-47a9-9875-37f1ffd19f33"/>
    <ds:schemaRef ds:uri="02256494-4976-4001-aedb-96463ae0d92e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1610</Words>
  <Application>Microsoft Office PowerPoint</Application>
  <PresentationFormat>와이드스크린</PresentationFormat>
  <Paragraphs>261</Paragraphs>
  <Slides>25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1" baseType="lpstr">
      <vt:lpstr>Neue Haas Grotesk Text Pro</vt:lpstr>
      <vt:lpstr>맑은 고딕</vt:lpstr>
      <vt:lpstr>Arial</vt:lpstr>
      <vt:lpstr>Inter Display</vt:lpstr>
      <vt:lpstr>맑은 고딕</vt:lpstr>
      <vt:lpstr>Slide layouts</vt:lpstr>
      <vt:lpstr>PowerPoint 프레젠테이션</vt:lpstr>
      <vt:lpstr>PowerPoint 프레젠테이션</vt:lpstr>
      <vt:lpstr>클레어 밸리</vt:lpstr>
      <vt:lpstr>오늘 강의 주제</vt:lpstr>
      <vt:lpstr>1840년대</vt:lpstr>
      <vt:lpstr>PowerPoint 프레젠테이션</vt:lpstr>
      <vt:lpstr>호주</vt:lpstr>
      <vt:lpstr>남호주</vt:lpstr>
      <vt:lpstr>지형, </vt:lpstr>
      <vt:lpstr>PowerPoint 프레젠테이션</vt:lpstr>
      <vt:lpstr>토양</vt:lpstr>
      <vt:lpstr>포도재배와 양조</vt:lpstr>
      <vt:lpstr>PowerPoint 프레젠테이션</vt:lpstr>
      <vt:lpstr>양조 </vt:lpstr>
      <vt:lpstr>클레어 밸리의  맛 </vt:lpstr>
      <vt:lpstr>PowerPoint 프레젠테이션</vt:lpstr>
      <vt:lpstr>PowerPoint 프레젠테이션</vt:lpstr>
      <vt:lpstr>리슬링 특징</vt:lpstr>
      <vt:lpstr>PowerPoint 프레젠테이션</vt:lpstr>
      <vt:lpstr>쉬라즈 특징</vt:lpstr>
      <vt:lpstr>PowerPoint 프레젠테이션</vt:lpstr>
      <vt:lpstr>카베르네 소비뇽 특징</vt:lpstr>
      <vt:lpstr>클레어 밸리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insoon lee</cp:lastModifiedBy>
  <cp:revision>6</cp:revision>
  <dcterms:created xsi:type="dcterms:W3CDTF">2018-07-25T07:02:59Z</dcterms:created>
  <dcterms:modified xsi:type="dcterms:W3CDTF">2026-02-23T11:24:33Z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