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6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58"/>
  </p:notesMasterIdLst>
  <p:sldIdLst>
    <p:sldId id="256" r:id="rId5"/>
    <p:sldId id="478" r:id="rId6"/>
    <p:sldId id="391" r:id="rId7"/>
    <p:sldId id="479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54" r:id="rId20"/>
    <p:sldId id="549" r:id="rId21"/>
    <p:sldId id="550" r:id="rId22"/>
    <p:sldId id="551" r:id="rId23"/>
    <p:sldId id="552" r:id="rId24"/>
    <p:sldId id="553" r:id="rId25"/>
    <p:sldId id="555" r:id="rId26"/>
    <p:sldId id="556" r:id="rId27"/>
    <p:sldId id="557" r:id="rId28"/>
    <p:sldId id="558" r:id="rId29"/>
    <p:sldId id="559" r:id="rId30"/>
    <p:sldId id="560" r:id="rId31"/>
    <p:sldId id="561" r:id="rId32"/>
    <p:sldId id="562" r:id="rId33"/>
    <p:sldId id="563" r:id="rId34"/>
    <p:sldId id="564" r:id="rId35"/>
    <p:sldId id="565" r:id="rId36"/>
    <p:sldId id="566" r:id="rId37"/>
    <p:sldId id="567" r:id="rId38"/>
    <p:sldId id="568" r:id="rId39"/>
    <p:sldId id="569" r:id="rId40"/>
    <p:sldId id="570" r:id="rId41"/>
    <p:sldId id="571" r:id="rId42"/>
    <p:sldId id="572" r:id="rId43"/>
    <p:sldId id="573" r:id="rId44"/>
    <p:sldId id="574" r:id="rId45"/>
    <p:sldId id="575" r:id="rId46"/>
    <p:sldId id="576" r:id="rId47"/>
    <p:sldId id="577" r:id="rId48"/>
    <p:sldId id="578" r:id="rId49"/>
    <p:sldId id="583" r:id="rId50"/>
    <p:sldId id="582" r:id="rId51"/>
    <p:sldId id="584" r:id="rId52"/>
    <p:sldId id="581" r:id="rId53"/>
    <p:sldId id="580" r:id="rId54"/>
    <p:sldId id="579" r:id="rId55"/>
    <p:sldId id="340" r:id="rId56"/>
    <p:sldId id="585" r:id="rId57"/>
  </p:sldIdLst>
  <p:sldSz cx="12192000" cy="6858000"/>
  <p:notesSz cx="6858000" cy="9144000"/>
  <p:embeddedFontLst>
    <p:embeddedFont>
      <p:font typeface="Hellix SemiBold" pitchFamily="2" charset="77"/>
      <p:regular r:id="rId59"/>
      <p:bold r:id="rId60"/>
      <p:italic r:id="rId61"/>
      <p:boldItalic r:id="rId62"/>
    </p:embeddedFont>
    <p:embeddedFont>
      <p:font typeface="Inter Display" panose="02000503000000020004" pitchFamily="2" charset="0"/>
      <p:regular r:id="rId63"/>
      <p:bold r:id="rId64"/>
      <p:italic r:id="rId65"/>
      <p:boldItalic r:id="rId66"/>
    </p:embeddedFont>
    <p:embeddedFont>
      <p:font typeface="Neue Haas Grotesk Text Pro" panose="020B0504020202020204" pitchFamily="34" charset="77"/>
      <p:regular r:id="rId67"/>
      <p:bold r:id="rId68"/>
      <p:italic r:id="rId69"/>
      <p:boldItalic r:id="rId70"/>
    </p:embeddedFont>
  </p:embeddedFontLst>
  <p:custDataLst>
    <p:tags r:id="rId7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135"/>
    <a:srgbClr val="F57D46"/>
    <a:srgbClr val="F89868"/>
    <a:srgbClr val="FEC778"/>
    <a:srgbClr val="FECE8A"/>
    <a:srgbClr val="FED396"/>
    <a:srgbClr val="FEF59E"/>
    <a:srgbClr val="FFF7B4"/>
    <a:srgbClr val="FF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1769" autoAdjust="0"/>
  </p:normalViewPr>
  <p:slideViewPr>
    <p:cSldViewPr snapToGrid="0">
      <p:cViewPr varScale="1">
        <p:scale>
          <a:sx n="99" d="100"/>
          <a:sy n="99" d="100"/>
        </p:scale>
        <p:origin x="496" y="176"/>
      </p:cViewPr>
      <p:guideLst>
        <p:guide orient="horz" pos="1412"/>
        <p:guide pos="2116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tags" Target="tags/tag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5:26:00.938" v="8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26:00.938" v="8" actId="1076"/>
        <pc:sldMkLst>
          <pc:docMk/>
          <pc:sldMk cId="4273173378" sldId="538"/>
        </pc:sldMkLst>
        <pc:spChg chg="mod">
          <ac:chgData name="Cameron Midson" userId="510fe36d-201b-4d30-8c49-491c55367456" providerId="ADAL" clId="{93217E07-8A0E-5D7D-A37A-49773A2FEA36}" dt="2026-03-23T05:26:00.938" v="8" actId="1076"/>
          <ac:spMkLst>
            <pc:docMk/>
            <pc:sldMk cId="4273173378" sldId="538"/>
            <ac:spMk id="3" creationId="{A90D5258-C014-166E-5CA8-A7EFE0B0E0B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A644BF32-4CA8-4343-91C5-94D89E008D3B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C8CAF07B-88B1-40ED-9A21-D99161D5F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Memulai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awalnya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pengenalan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rasanya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wilayah yang paling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Periksa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17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kaki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kekentalan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umummya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fullbody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46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Aroma primer: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tertentu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aroma. 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sekunder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roti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Aging in oak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roti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tersier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buket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mineral,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tembakau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07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tenggorokan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83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kemanisan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artifisial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kemanisan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dry’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kebalikan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residual gula.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merasakan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off-dry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manis) </a:t>
            </a:r>
            <a:endParaRPr lang="en-AU" b="0" i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71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Old vines </a:t>
            </a:r>
          </a:p>
          <a:p>
            <a:r>
              <a:rPr lang="en-AU"/>
              <a:t>First vines -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03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alih-alih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5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Old vines </a:t>
            </a:r>
          </a:p>
          <a:p>
            <a:r>
              <a:rPr lang="en-AU" dirty="0"/>
              <a:t>First vines -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25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0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kemanisan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serupa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diseimbangkan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dibotolkan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botol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yang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OK</a:t>
            </a:r>
          </a:p>
          <a:p>
            <a:pPr rtl="0"/>
            <a:endParaRPr lang="en-AU" b="1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67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. SEKARANG ADALAH WAKTU YANG BAIK UNTUK MENCICIPI DAN MENDISKUSIKAN BEBERAPA ANGGUR PILIHAN ANDA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KOMPLEMENTER. 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60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ketahui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buah-buahan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 juga,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47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sparkling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gelembung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still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Chardonnay dan Pinot Noir.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Light body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kategori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Riesling, Sauvignon Blanc, Pinot Gris dan Pinot Grigio.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Rieslings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minimalis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kejelasan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kesegaran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kemurnian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dirasakan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sendirinya</a:t>
            </a:r>
            <a:endParaRPr lang="en-AU" b="0" dirty="0">
              <a:effectLst/>
            </a:endParaRPr>
          </a:p>
          <a:p>
            <a:endParaRPr lang="en-AU" b="1" dirty="0"/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5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Panjang di Australia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di negeri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Hunter Valley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keajaiban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bertransformasi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perlahan-lahan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keemasan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kacang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seolah-olah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sebenarnya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serupa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Sauvignon Blanc.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Sauvignon Blanc.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72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berkrim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senyawa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dan Viognier,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berkisar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ikonik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Sebelumnya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kaya rasa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oak  pada 1980an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90an,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Chardonnay Australia yang modern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keanggunan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mineral.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6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menyegarkan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Gewürztraminer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Riesling dan  Sauvignon Blanc.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Moscato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light body,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yang popular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menyegarkan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Hunter Valley, McLaren Vale, Adelaide Hills, Barossa Valley dan Margaret River.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74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ditinggalkan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secukupnya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magenta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popular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lalu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rosé Australia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kesalahan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AU" sz="18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yang manis, medium body 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</a:t>
            </a:r>
            <a:r>
              <a:rPr lang="en-AU" sz="1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warna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merah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agak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gelap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gayanya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membuktikan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paling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populer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dry rosé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ringan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rasa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delikat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91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pucat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Pivot Noir dan Gamay.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b="0" dirty="0">
                <a:effectLst/>
              </a:rPr>
              <a:t>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inot Noir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aromanya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menetap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lama.  </a:t>
            </a:r>
            <a:endParaRPr lang="en-AU" b="1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928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kaya.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Shiraz, Cabernet Sauvignon, Merlot dan Malbec.</a:t>
            </a:r>
          </a:p>
          <a:p>
            <a:pPr rtl="0"/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velvet.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tdan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tembakau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2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Chardonnay),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Merlot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264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membiarkan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lama. Gaya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membiarkan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‘Botrytis cinerea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‘noble rot’,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menghisap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Botrytis Semillon dan Botrytis Riesling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Australia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169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90%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dibudidayakan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Vitis ( ‘Vitis vinifera’).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ribuan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kemampuan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172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 Fortifies wine,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dijalankan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cairan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Lamanya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difortifikasi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menentukan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berhenti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mengkonversi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meninggalkan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residual gula,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fortifikasi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cairan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alcohol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fortifikasi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selesai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Portugal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Port dan Madeira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Spanyol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Sherry,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fortifikasi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Muscat,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Topaque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Vintage dan Tawny.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346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menyeimbangkan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wilayah,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66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E5D5-F9E0-CB99-C7E6-6933A282C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915C6-0B93-9C3A-0481-7F1994CF6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7EF34-B6B8-E9F2-E4A6-FD2D22D1E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Old vines </a:t>
            </a:r>
          </a:p>
          <a:p>
            <a:r>
              <a:rPr lang="en-AU"/>
              <a:t>First vines -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FE7C4-3167-E32D-1FEF-C42996D0F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45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Bordeaux, SBS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Margaret River Australia Barat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unggulan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berkompetisi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melengkapi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mengontribusikan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Sauvignon Blanc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tajam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kebangkitan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GSM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 Valley, Australia Selatan dan McLaren Vale,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324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dilapisi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kaya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Shiraz. Cabernet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kesegaran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Shiraz.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Merlot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Bordeaux.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Merlot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plums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Merlot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864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penjelajah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mengindentifikasi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optimal. Dari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ikon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65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diekspresikan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Wilayah-wilayah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815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err="1"/>
              <a:t>Campuran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berbagai</a:t>
            </a:r>
            <a:r>
              <a:rPr lang="en-AU" dirty="0"/>
              <a:t> wilayah </a:t>
            </a:r>
            <a:r>
              <a:rPr lang="en-AU" dirty="0" err="1"/>
              <a:t>mengambil</a:t>
            </a:r>
            <a:r>
              <a:rPr lang="en-AU" dirty="0"/>
              <a:t> yang </a:t>
            </a:r>
            <a:r>
              <a:rPr lang="en-AU" dirty="0" err="1"/>
              <a:t>terbaik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berbagai</a:t>
            </a:r>
            <a:r>
              <a:rPr lang="en-AU" dirty="0"/>
              <a:t> wilayah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menciptakan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seimbang</a:t>
            </a:r>
            <a:r>
              <a:rPr lang="en-AU" dirty="0"/>
              <a:t> dan </a:t>
            </a:r>
            <a:r>
              <a:rPr lang="en-AU" dirty="0" err="1"/>
              <a:t>konsisten</a:t>
            </a:r>
            <a:r>
              <a:rPr lang="en-AU" dirty="0"/>
              <a:t>. </a:t>
            </a:r>
            <a:r>
              <a:rPr lang="en-AU" dirty="0" err="1"/>
              <a:t>Konsepnya</a:t>
            </a:r>
            <a:r>
              <a:rPr lang="en-AU" dirty="0"/>
              <a:t> </a:t>
            </a:r>
            <a:r>
              <a:rPr lang="en-AU" dirty="0" err="1"/>
              <a:t>telah</a:t>
            </a:r>
            <a:r>
              <a:rPr lang="en-AU" dirty="0"/>
              <a:t> lama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bagian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sejarah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revolusioner</a:t>
            </a:r>
            <a:r>
              <a:rPr lang="en-AU" dirty="0"/>
              <a:t> Australia. </a:t>
            </a:r>
            <a:r>
              <a:rPr lang="en-AU" dirty="0" err="1"/>
              <a:t>Campuran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mengambil</a:t>
            </a:r>
            <a:r>
              <a:rPr lang="en-AU" dirty="0"/>
              <a:t> </a:t>
            </a:r>
            <a:r>
              <a:rPr lang="en-AU" dirty="0" err="1"/>
              <a:t>manfaat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kekuatan</a:t>
            </a:r>
            <a:r>
              <a:rPr lang="en-AU" dirty="0"/>
              <a:t> wilayah dan </a:t>
            </a:r>
            <a:r>
              <a:rPr lang="en-AU" dirty="0" err="1"/>
              <a:t>memungkinkan</a:t>
            </a:r>
            <a:r>
              <a:rPr lang="en-AU" dirty="0"/>
              <a:t>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mengembangkan</a:t>
            </a:r>
            <a:r>
              <a:rPr lang="en-AU" dirty="0"/>
              <a:t> </a:t>
            </a:r>
            <a:r>
              <a:rPr lang="en-AU" dirty="0" err="1"/>
              <a:t>gaya</a:t>
            </a:r>
            <a:r>
              <a:rPr lang="en-AU" dirty="0"/>
              <a:t>, </a:t>
            </a:r>
            <a:r>
              <a:rPr lang="en-AU" dirty="0" err="1"/>
              <a:t>mengurangi</a:t>
            </a:r>
            <a:r>
              <a:rPr lang="en-AU" dirty="0"/>
              <a:t> </a:t>
            </a:r>
            <a:r>
              <a:rPr lang="en-AU" dirty="0" err="1"/>
              <a:t>dampak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variasi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tahun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dipanen</a:t>
            </a:r>
            <a:r>
              <a:rPr lang="en-AU" dirty="0"/>
              <a:t> dan </a:t>
            </a:r>
            <a:r>
              <a:rPr lang="en-AU" dirty="0" err="1"/>
              <a:t>mereplikasi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tersebut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tahun</a:t>
            </a:r>
            <a:r>
              <a:rPr lang="en-AU" dirty="0"/>
              <a:t> </a:t>
            </a:r>
            <a:r>
              <a:rPr lang="en-AU" dirty="0" err="1"/>
              <a:t>ke</a:t>
            </a:r>
            <a:r>
              <a:rPr lang="en-AU" dirty="0"/>
              <a:t> </a:t>
            </a:r>
            <a:r>
              <a:rPr lang="en-AU" dirty="0" err="1"/>
              <a:t>tahun</a:t>
            </a:r>
            <a:r>
              <a:rPr lang="en-AU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034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704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CCEE6-D41D-1AFE-3AC3-1EC37C129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3BFF4-828A-D749-F518-0994A7C8B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895851-50C7-85B9-ED8B-132472757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Tujuan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memadankan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penyajian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dikatakan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pribadi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1543-D453-70D6-30EA-19B4C479F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515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Pemadanan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 yang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memadankan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82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faktor-faktor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menjelaskan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spesifik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235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01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65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dan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Prosesnya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winery dan winemaker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mempunyai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dan Teknik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dihancurkan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rosé 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memisahkan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Waktu jus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93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47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Aging wine di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dipindahkan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dicatat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 dua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premium. 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aroma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sutra, cedar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satin.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AU" b="1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Amerika: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berjauhan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Amerika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Old vines </a:t>
            </a:r>
          </a:p>
          <a:p>
            <a:r>
              <a:rPr lang="en-AU"/>
              <a:t>First vines -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Penampilan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petunjuk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jernih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merefleksikan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sengaja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merefleksikan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pucat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6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0346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23/3/2026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65" r:id="rId7"/>
    <p:sldLayoutId id="2147483657" r:id="rId8"/>
    <p:sldLayoutId id="2147483655" r:id="rId9"/>
    <p:sldLayoutId id="2147483663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emf"/><Relationship Id="rId11" Type="http://schemas.openxmlformats.org/officeDocument/2006/relationships/image" Target="../media/image25.png"/><Relationship Id="rId5" Type="http://schemas.openxmlformats.org/officeDocument/2006/relationships/image" Target="../media/image19.emf"/><Relationship Id="rId10" Type="http://schemas.openxmlformats.org/officeDocument/2006/relationships/image" Target="../media/image24.png"/><Relationship Id="rId4" Type="http://schemas.openxmlformats.org/officeDocument/2006/relationships/image" Target="../media/image18.emf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emf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0.emf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821" b="27697"/>
          <a:stretch>
            <a:fillRect/>
          </a:stretch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2" y="1582597"/>
            <a:ext cx="11468727" cy="990300"/>
          </a:xfrm>
        </p:spPr>
        <p:txBody>
          <a:bodyPr/>
          <a:lstStyle/>
          <a:p>
            <a:r>
              <a:rPr lang="en-US" sz="6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PENGENALAN PADA ANGGUR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575" y="5890850"/>
            <a:ext cx="12203575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24" r="18042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842" y="665406"/>
            <a:ext cx="6095999" cy="1325562"/>
          </a:xfrm>
        </p:spPr>
        <p:txBody>
          <a:bodyPr/>
          <a:lstStyle/>
          <a:p>
            <a:r>
              <a:rPr lang="en-US" sz="48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seni</a:t>
            </a:r>
            <a:br>
              <a:rPr lang="en-US" sz="48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en-US" sz="48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penuaan</a:t>
            </a:r>
            <a:r>
              <a:rPr lang="en-US" sz="48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/AGEING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92961"/>
            <a:ext cx="4105121" cy="1672077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Oak Barel a tau  stainless steel?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Neue Haas Grotesk Text Pro" panose="020B0504020202020204" pitchFamily="34" charset="77"/>
              </a:rPr>
              <a:t>Oak 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Barel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baru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barel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sudah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pernah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digunakan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Oak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Perancis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Oak Amerika?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Berapa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lama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itu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akan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disimpan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Itu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bisa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beberapa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bulan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sampai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beberapa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tahun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4323341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558632"/>
            <a:ext cx="11918390" cy="4288762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OAK Barrel</a:t>
            </a:r>
            <a:b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5400" cap="all" dirty="0">
                <a:solidFill>
                  <a:schemeClr val="accent3">
                    <a:lumMod val="20000"/>
                    <a:lumOff val="80000"/>
                  </a:schemeClr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versus</a:t>
            </a:r>
            <a:r>
              <a:rPr lang="en-AU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STAINLESS STEEL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354502" y="2961301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Oak Barel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meningkatkan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paparan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terhadap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oksigen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memberikannya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rasa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kompleks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melembutkan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struktur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tanin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dalam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merah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. 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Tangki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stainless steel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meminimalkan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paparan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oksigen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memastikan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mempertahankan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rasa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dan bunga.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" t="25987" r="75" b="14574"/>
          <a:stretch>
            <a:fillRect/>
          </a:stretch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4" b="27034"/>
          <a:stretch>
            <a:fillRect/>
          </a:stretch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906119"/>
            <a:ext cx="5709036" cy="132382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bagaimana</a:t>
            </a:r>
            <a:endParaRPr lang="en-AU" sz="5400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MENCICIPI 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029996" y="3429000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Lihat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Putar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Cium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Cicip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Simpulkan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21180D86-EFB0-97A6-68E8-4FBC37D737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83" r="22658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28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534381"/>
            <a:ext cx="12192000" cy="160888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5077991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1.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Lihat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endParaRPr lang="en-US" sz="5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734276"/>
            <a:ext cx="4105121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Gelas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berisi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satu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pertiga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Pegang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kemiringan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45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derajat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latar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belakang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Amati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warna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07F4DCB-D040-979C-F9BA-49F00B57AC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7" y="18838"/>
            <a:ext cx="12160181" cy="6839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667717"/>
            <a:ext cx="9389213" cy="703884"/>
          </a:xfrm>
        </p:spPr>
        <p:txBody>
          <a:bodyPr/>
          <a:lstStyle/>
          <a:p>
            <a:r>
              <a:rPr lang="en-AU" sz="54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  <a:t>WARNA ANGGUR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A7CAEE-7D6E-3C00-D591-9A4F5A5551D2}"/>
              </a:ext>
            </a:extLst>
          </p:cNvPr>
          <p:cNvSpPr txBox="1"/>
          <p:nvPr/>
        </p:nvSpPr>
        <p:spPr>
          <a:xfrm>
            <a:off x="487680" y="2446612"/>
            <a:ext cx="1679619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Kuning</a:t>
            </a:r>
            <a:r>
              <a:rPr lang="en-AU" sz="1600" dirty="0">
                <a:latin typeface="Neue Haas Grotesk Text Pro" panose="020B0504020202020204" pitchFamily="34" charset="77"/>
              </a:rPr>
              <a:t> Muda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0D047-531F-4C66-1F2C-1D246BC8A9E4}"/>
              </a:ext>
            </a:extLst>
          </p:cNvPr>
          <p:cNvSpPr txBox="1"/>
          <p:nvPr/>
        </p:nvSpPr>
        <p:spPr>
          <a:xfrm>
            <a:off x="311584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Lemon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D6F036-8254-D290-434E-AD83E2A1A873}"/>
              </a:ext>
            </a:extLst>
          </p:cNvPr>
          <p:cNvSpPr txBox="1"/>
          <p:nvPr/>
        </p:nvSpPr>
        <p:spPr>
          <a:xfrm>
            <a:off x="495631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Kuning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7A9AD0-BE00-F27D-999B-5FD1FA3FED82}"/>
              </a:ext>
            </a:extLst>
          </p:cNvPr>
          <p:cNvSpPr txBox="1"/>
          <p:nvPr/>
        </p:nvSpPr>
        <p:spPr>
          <a:xfrm>
            <a:off x="6833118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Emas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0CB74-2712-3B45-C9B4-5865247FCF1B}"/>
              </a:ext>
            </a:extLst>
          </p:cNvPr>
          <p:cNvSpPr txBox="1"/>
          <p:nvPr/>
        </p:nvSpPr>
        <p:spPr>
          <a:xfrm>
            <a:off x="866742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Coklat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0EF7B1-FFFB-248B-8405-B27E6449BBCB}"/>
              </a:ext>
            </a:extLst>
          </p:cNvPr>
          <p:cNvSpPr txBox="1"/>
          <p:nvPr/>
        </p:nvSpPr>
        <p:spPr>
          <a:xfrm>
            <a:off x="2167299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Merah Muda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4823B-543B-425D-3991-94FC6BFBD9E3}"/>
              </a:ext>
            </a:extLst>
          </p:cNvPr>
          <p:cNvSpPr txBox="1"/>
          <p:nvPr/>
        </p:nvSpPr>
        <p:spPr>
          <a:xfrm>
            <a:off x="406542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Salmon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0F6D0-B78F-3EAD-B555-3B059344F414}"/>
              </a:ext>
            </a:extLst>
          </p:cNvPr>
          <p:cNvSpPr txBox="1"/>
          <p:nvPr/>
        </p:nvSpPr>
        <p:spPr>
          <a:xfrm>
            <a:off x="597691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Magenta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0F5AE-3226-A282-AC4D-EAAE2197A16E}"/>
              </a:ext>
            </a:extLst>
          </p:cNvPr>
          <p:cNvSpPr txBox="1"/>
          <p:nvPr/>
        </p:nvSpPr>
        <p:spPr>
          <a:xfrm>
            <a:off x="7898309" y="4062619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Ungu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97A29-8DAE-AFF8-C577-289E5F299450}"/>
              </a:ext>
            </a:extLst>
          </p:cNvPr>
          <p:cNvSpPr txBox="1"/>
          <p:nvPr/>
        </p:nvSpPr>
        <p:spPr>
          <a:xfrm>
            <a:off x="3052824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Ruby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7D8780-944B-3D4C-8B99-9FD9A5B706A0}"/>
              </a:ext>
            </a:extLst>
          </p:cNvPr>
          <p:cNvSpPr txBox="1"/>
          <p:nvPr/>
        </p:nvSpPr>
        <p:spPr>
          <a:xfrm>
            <a:off x="4997435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Garnet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CA4DF-C278-3003-63EE-C3007F4E626B}"/>
              </a:ext>
            </a:extLst>
          </p:cNvPr>
          <p:cNvSpPr txBox="1"/>
          <p:nvPr/>
        </p:nvSpPr>
        <p:spPr>
          <a:xfrm>
            <a:off x="6942046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>
                <a:latin typeface="Neue Haas Grotesk Text Pro" panose="020B0504020202020204" pitchFamily="34" charset="77"/>
              </a:rPr>
              <a:t>Tawny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CB91E7-5369-B547-5C89-92701BAEBB5B}"/>
              </a:ext>
            </a:extLst>
          </p:cNvPr>
          <p:cNvSpPr txBox="1"/>
          <p:nvPr/>
        </p:nvSpPr>
        <p:spPr>
          <a:xfrm>
            <a:off x="8886657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AU" sz="1600" dirty="0" err="1">
                <a:latin typeface="Neue Haas Grotesk Text Pro" panose="020B0504020202020204" pitchFamily="34" charset="77"/>
              </a:rPr>
              <a:t>Coklat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04934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256780" y="3871871"/>
            <a:ext cx="4371340" cy="1618596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Memutar-mutarkan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gelas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wine 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membantu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membuka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aromanya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Memutar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gelas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sementara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memegangnya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kencang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pada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permukaan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datar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Lihat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apakah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membentuk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 ‘kaki’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‘air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mata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’ / watermark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banyak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>
                <a:latin typeface="Neue Haas Grotesk Text Pro" panose="020B0504020202020204" pitchFamily="34" charset="77"/>
              </a:rPr>
              <a:t>‘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kaki’ pada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umumnya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buahnya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besar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masak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fullbody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memberi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sensasi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di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mulut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23" t="7365" b="9529"/>
          <a:stretch>
            <a:fillRect/>
          </a:stretch>
        </p:blipFill>
        <p:spPr>
          <a:xfrm>
            <a:off x="0" y="2210765"/>
            <a:ext cx="6096000" cy="4647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83" b="28383"/>
          <a:stretch>
            <a:fillRect/>
          </a:stretch>
        </p:blipFill>
        <p:spPr>
          <a:xfrm>
            <a:off x="7430946" y="-14563"/>
            <a:ext cx="4761053" cy="3081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078ED3-3CE7-C402-69B8-B23666BEC58D}"/>
              </a:ext>
            </a:extLst>
          </p:cNvPr>
          <p:cNvSpPr txBox="1"/>
          <p:nvPr/>
        </p:nvSpPr>
        <p:spPr>
          <a:xfrm>
            <a:off x="464457" y="695366"/>
            <a:ext cx="6096000" cy="757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2.</a:t>
            </a:r>
            <a:r>
              <a:rPr lang="en-AU" sz="54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5400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Putar</a:t>
            </a:r>
            <a:endParaRPr lang="en-AU" sz="5400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BFE1B211-717A-AC5D-6617-C0E69036CC9D}"/>
              </a:ext>
            </a:extLst>
          </p:cNvPr>
          <p:cNvSpPr txBox="1"/>
          <p:nvPr/>
        </p:nvSpPr>
        <p:spPr>
          <a:xfrm>
            <a:off x="7430946" y="3295352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2000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WINE LEGS</a:t>
            </a:r>
            <a:endParaRPr lang="en-AU" sz="2000" dirty="0">
              <a:solidFill>
                <a:schemeClr val="accent3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5707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A40AF-5BA0-3A33-997F-27A75A93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AF3B7D1-32B7-E964-4687-8A34E956F2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2" b="7812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66D385-B860-B5FD-63A4-1B719BDB72AC}"/>
              </a:ext>
            </a:extLst>
          </p:cNvPr>
          <p:cNvSpPr/>
          <p:nvPr/>
        </p:nvSpPr>
        <p:spPr>
          <a:xfrm>
            <a:off x="0" y="4067503"/>
            <a:ext cx="12192000" cy="20757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AABC45-BEBB-92B8-744D-A9A9803B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737456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3.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Cium</a:t>
            </a:r>
            <a:endParaRPr lang="en-US" sz="5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978E3-DA8F-CBDD-019D-7FF4234A8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672" y="4304603"/>
            <a:ext cx="5712268" cy="1209090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Langkah yang paling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penting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Manusia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mengidentifikasi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ribuan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jenis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aroma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Ahli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belajar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hampir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semuanya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tentang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menciumnya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Menghirup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dalam-dalam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versus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mencium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cepat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Temukan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gaya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sesuai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bagi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Anda </a:t>
            </a:r>
          </a:p>
        </p:txBody>
      </p:sp>
    </p:spTree>
    <p:extLst>
      <p:ext uri="{BB962C8B-B14F-4D97-AF65-F5344CB8AC3E}">
        <p14:creationId xmlns:p14="http://schemas.microsoft.com/office/powerpoint/2010/main" val="368780312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AFBBEA-8BA5-9808-45E3-3DFE9B6F71A1}"/>
              </a:ext>
            </a:extLst>
          </p:cNvPr>
          <p:cNvSpPr txBox="1"/>
          <p:nvPr/>
        </p:nvSpPr>
        <p:spPr>
          <a:xfrm>
            <a:off x="407988" y="1085850"/>
            <a:ext cx="507841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AROMA</a:t>
            </a:r>
          </a:p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ANGGUR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3531F2-C848-E0F9-07A6-8897159A2AA3}"/>
              </a:ext>
            </a:extLst>
          </p:cNvPr>
          <p:cNvSpPr txBox="1"/>
          <p:nvPr/>
        </p:nvSpPr>
        <p:spPr>
          <a:xfrm>
            <a:off x="547150" y="587976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bg2">
                    <a:lumMod val="20000"/>
                    <a:lumOff val="80000"/>
                  </a:schemeClr>
                </a:solidFill>
                <a:latin typeface="Neue Haas Grotesk Text Pro" panose="020B0504020202020204" pitchFamily="34" charset="77"/>
              </a:rPr>
              <a:t>TIGA JENIS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711260" y="1342839"/>
            <a:ext cx="2607401" cy="125273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AROMA </a:t>
            </a:r>
          </a:p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PRIMER</a:t>
            </a:r>
          </a:p>
          <a:p>
            <a:pPr marL="0" indent="0" algn="ctr">
              <a:buNone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rempah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0" indent="0" algn="ctr">
              <a:buNone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bunga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64AE1A-B2A6-1682-B8ED-30708711ED06}"/>
              </a:ext>
            </a:extLst>
          </p:cNvPr>
          <p:cNvSpPr/>
          <p:nvPr/>
        </p:nvSpPr>
        <p:spPr>
          <a:xfrm>
            <a:off x="6322965" y="368300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F622E0-B31B-8718-824C-1972E0FF0786}"/>
              </a:ext>
            </a:extLst>
          </p:cNvPr>
          <p:cNvSpPr/>
          <p:nvPr/>
        </p:nvSpPr>
        <p:spPr>
          <a:xfrm>
            <a:off x="7760599" y="279378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A8D9C2-10F2-5538-190E-1FDB268D505A}"/>
              </a:ext>
            </a:extLst>
          </p:cNvPr>
          <p:cNvSpPr/>
          <p:nvPr/>
        </p:nvSpPr>
        <p:spPr>
          <a:xfrm>
            <a:off x="4874444" y="277974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2309D7-E3D7-E9B5-7D20-7930CAE0AD3B}"/>
              </a:ext>
            </a:extLst>
          </p:cNvPr>
          <p:cNvSpPr txBox="1"/>
          <p:nvPr/>
        </p:nvSpPr>
        <p:spPr>
          <a:xfrm>
            <a:off x="5390151" y="3792798"/>
            <a:ext cx="2124477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AROMA</a:t>
            </a:r>
          </a:p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SEKUNDER</a:t>
            </a:r>
          </a:p>
          <a:p>
            <a:pPr marL="0" indent="0" algn="ctr">
              <a:buNone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Seperti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roti, ragi, roti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bakar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vanila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</a:t>
            </a:r>
          </a:p>
          <a:p>
            <a:pPr marL="0" indent="0" algn="ctr">
              <a:buNone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coklat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bumbu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A04E78-D890-FB91-37AD-A412C1BEE169}"/>
              </a:ext>
            </a:extLst>
          </p:cNvPr>
          <p:cNvSpPr txBox="1"/>
          <p:nvPr/>
        </p:nvSpPr>
        <p:spPr>
          <a:xfrm>
            <a:off x="8642876" y="3814507"/>
            <a:ext cx="1650183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AROMA</a:t>
            </a:r>
          </a:p>
          <a:p>
            <a:pPr marL="0" indent="0" algn="ctr">
              <a:buNone/>
            </a:pPr>
            <a:r>
              <a:rPr lang="en-AU" sz="16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TERSIER 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Tanah, mineral,</a:t>
            </a:r>
          </a:p>
          <a:p>
            <a:pPr marL="0" indent="0" algn="ctr">
              <a:buNone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kulit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tembakau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985618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820"/>
          <a:stretch>
            <a:fillRect/>
          </a:stretch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6158452" cy="1325562"/>
          </a:xfrm>
        </p:spPr>
        <p:txBody>
          <a:bodyPr anchor="t">
            <a:normAutofit/>
          </a:bodyPr>
          <a:lstStyle/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4. 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MENCICIPI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816798"/>
            <a:ext cx="4105121" cy="5495616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Lima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elemen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utama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dicatat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: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Tingkat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kemanisan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/dryness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Keasaman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Tanin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Alkohol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Kekentalan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862496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080734" y="2912191"/>
            <a:ext cx="4143845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Bagaimana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: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bone-dry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bisa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seperti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menarik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kelembapan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Anda.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Tetapi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sensasi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juga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dapat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karena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tinggi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Sensasi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ringan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ujung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b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Anda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Sedikit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sensasi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berminyak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tengah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Anda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manis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memiliki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tingkat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kemanisan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akhirnya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Kemanisan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alami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sari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16" r="24871"/>
          <a:stretch>
            <a:fillRect/>
          </a:stretch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9FA1BD0-3A93-1044-2119-EC987297B2B6}"/>
              </a:ext>
            </a:extLst>
          </p:cNvPr>
          <p:cNvSpPr txBox="1"/>
          <p:nvPr/>
        </p:nvSpPr>
        <p:spPr>
          <a:xfrm>
            <a:off x="6954050" y="577377"/>
            <a:ext cx="6158452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+mj-lt"/>
              </a:rPr>
              <a:t>TINGKAT KEMANISAN/</a:t>
            </a:r>
          </a:p>
          <a:p>
            <a:r>
              <a:rPr lang="en-US" sz="5400" dirty="0" err="1">
                <a:solidFill>
                  <a:schemeClr val="bg2"/>
                </a:solidFill>
                <a:latin typeface="+mj-lt"/>
              </a:rPr>
              <a:t>kering</a:t>
            </a:r>
            <a:endParaRPr lang="en-US" sz="5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2D8515-115F-A7D8-B571-4A5A71DDB924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AE3D3C-7828-42B6-D23A-734600823C8F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30F9DC-4363-0A50-2127-23348878AD2E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D599A9-1150-49D4-9ED8-F8D74C723557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C15A9B-F0C2-EF96-7E45-4FD7DAF20457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D1A805-9080-E1DC-4BC5-59D4D6B7E0A1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93937C-C0F1-4951-4BDA-DE314F0A5C0E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CDF2A5D-BCFE-C840-E767-ABE6F60DB0FC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40A04F6-3E9C-B68E-A04B-FEBC77BCA732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BDD594-FB29-FF95-7924-8F5F38EBC6DF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4BC1D52-5166-740F-83E4-6729829A7F8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78D1279-CC1F-29B7-A8F2-8D25DB885273}"/>
              </a:ext>
            </a:extLst>
          </p:cNvPr>
          <p:cNvSpPr txBox="1"/>
          <p:nvPr/>
        </p:nvSpPr>
        <p:spPr>
          <a:xfrm>
            <a:off x="5517146" y="1944971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Tidak manis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Sempurna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C5D7DF3-7B6F-B939-6701-F8D72336E051}"/>
              </a:ext>
            </a:extLst>
          </p:cNvPr>
          <p:cNvSpPr txBox="1"/>
          <p:nvPr/>
        </p:nvSpPr>
        <p:spPr>
          <a:xfrm>
            <a:off x="5485736" y="2779909"/>
            <a:ext cx="926556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9FB856F-CDE1-90D6-5ABD-0923415587A7}"/>
              </a:ext>
            </a:extLst>
          </p:cNvPr>
          <p:cNvSpPr txBox="1"/>
          <p:nvPr/>
        </p:nvSpPr>
        <p:spPr>
          <a:xfrm>
            <a:off x="5485735" y="3458715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Agak manis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9FFE293-DB04-C8E2-7260-B5F7E721545B}"/>
              </a:ext>
            </a:extLst>
          </p:cNvPr>
          <p:cNvSpPr txBox="1"/>
          <p:nvPr/>
        </p:nvSpPr>
        <p:spPr>
          <a:xfrm>
            <a:off x="5485735" y="4137520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Sedikit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manis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3617133-0221-57E9-E584-7ADAD6FEAF52}"/>
              </a:ext>
            </a:extLst>
          </p:cNvPr>
          <p:cNvSpPr txBox="1"/>
          <p:nvPr/>
        </p:nvSpPr>
        <p:spPr>
          <a:xfrm>
            <a:off x="5485735" y="4810669"/>
            <a:ext cx="1575891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E318B69-EDF3-F138-4454-7462F1F9FA1A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FB4EEB1-A463-C830-F48E-C6D3FE85F940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SKALA TINGKAT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KEMANISAN</a:t>
            </a:r>
          </a:p>
        </p:txBody>
      </p:sp>
    </p:spTree>
    <p:extLst>
      <p:ext uri="{BB962C8B-B14F-4D97-AF65-F5344CB8AC3E}">
        <p14:creationId xmlns:p14="http://schemas.microsoft.com/office/powerpoint/2010/main" val="1920437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CCA46-B818-1A09-6188-B733D96AE37A}"/>
              </a:ext>
            </a:extLst>
          </p:cNvPr>
          <p:cNvSpPr txBox="1"/>
          <p:nvPr/>
        </p:nvSpPr>
        <p:spPr>
          <a:xfrm>
            <a:off x="6567031" y="653771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722828-5B0B-E6D2-1559-29745661418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887D40-AF8F-0A03-C51E-8A11E2023C0B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7" y="612408"/>
            <a:ext cx="9389213" cy="1081291"/>
          </a:xfrm>
        </p:spPr>
        <p:txBody>
          <a:bodyPr/>
          <a:lstStyle/>
          <a:p>
            <a:r>
              <a:rPr lang="en-AU" sz="54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  <a:t>RASA</a:t>
            </a:r>
          </a:p>
        </p:txBody>
      </p:sp>
      <p:pic>
        <p:nvPicPr>
          <p:cNvPr id="4" name="Picture 3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841" y="770658"/>
            <a:ext cx="1996327" cy="5588688"/>
          </a:xfrm>
          <a:prstGeom prst="rect">
            <a:avLst/>
          </a:prstGeom>
        </p:spPr>
      </p:pic>
      <p:pic>
        <p:nvPicPr>
          <p:cNvPr id="5" name="Picture 4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A1D8E0C9-D61A-FE2B-2F1E-438AA50801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535" y="770658"/>
            <a:ext cx="1996327" cy="55886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649493" y="3888201"/>
            <a:ext cx="2748573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WHITE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502317" y="376386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WHITE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151459" y="2966037"/>
            <a:ext cx="1755951" cy="12623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Apel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hijau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rgbClr val="56D8C0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Rempah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rgbClr val="56D8C0"/>
              </a:buClr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Lemon</a:t>
            </a:r>
          </a:p>
          <a:p>
            <a:pPr>
              <a:buClr>
                <a:srgbClr val="56D8C0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tropis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079080" y="3151045"/>
            <a:ext cx="1755951" cy="9377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ara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rgbClr val="56D8C0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Madu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>
              <a:buClr>
                <a:srgbClr val="56D8C0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tropis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949628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36A99B-104D-731E-9A00-61482C1836B0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4BFF28-21DE-4C7E-57AD-23AEBF17345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81EC1DA-4011-8D67-7265-0A850CB20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005" y="591186"/>
            <a:ext cx="2427890" cy="61793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17" y="591186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984206" y="4101245"/>
            <a:ext cx="2322487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RED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733632" y="373233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RED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279569" y="3049679"/>
            <a:ext cx="2427890" cy="1262319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 err="1">
                <a:latin typeface="Neue Haas Grotesk Text Pro" panose="020B0504020202020204" pitchFamily="34" charset="77"/>
              </a:rPr>
              <a:t>Buah</a:t>
            </a:r>
            <a:r>
              <a:rPr lang="en-AU" dirty="0">
                <a:latin typeface="Neue Haas Grotesk Text Pro" panose="020B0504020202020204" pitchFamily="34" charset="77"/>
              </a:rPr>
              <a:t> rasa </a:t>
            </a:r>
            <a:r>
              <a:rPr lang="en-AU" dirty="0" err="1">
                <a:latin typeface="Neue Haas Grotesk Text Pro" panose="020B0504020202020204" pitchFamily="34" charset="77"/>
              </a:rPr>
              <a:t>asam</a:t>
            </a:r>
            <a:endParaRPr lang="en-AU" dirty="0">
              <a:latin typeface="Neue Haas Grotesk Text Pro" panose="020B0504020202020204" pitchFamily="34" charset="77"/>
            </a:endParaRPr>
          </a:p>
          <a:p>
            <a:r>
              <a:rPr lang="en-AU" dirty="0" err="1">
                <a:effectLst/>
                <a:latin typeface="Neue Haas Grotesk Text Pro" panose="020B0504020202020204" pitchFamily="34" charset="77"/>
              </a:rPr>
              <a:t>Rempah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r>
              <a:rPr lang="en-AU" dirty="0">
                <a:latin typeface="Neue Haas Grotesk Text Pro" panose="020B0504020202020204" pitchFamily="34" charset="77"/>
              </a:rPr>
              <a:t>Beri </a:t>
            </a:r>
            <a:r>
              <a:rPr lang="en-AU" dirty="0" err="1">
                <a:latin typeface="Neue Haas Grotesk Text Pro" panose="020B0504020202020204" pitchFamily="34" charset="77"/>
              </a:rPr>
              <a:t>gelap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267385" y="3017760"/>
            <a:ext cx="2427890" cy="12623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 err="1">
                <a:effectLst/>
                <a:latin typeface="Neue Haas Grotesk Text Pro" panose="020B0504020202020204" pitchFamily="34" charset="77"/>
              </a:rPr>
              <a:t>Bauah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kering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r>
              <a:rPr lang="en-AU" dirty="0" err="1">
                <a:latin typeface="Neue Haas Grotesk Text Pro" panose="020B0504020202020204" pitchFamily="34" charset="77"/>
              </a:rPr>
              <a:t>Madu</a:t>
            </a:r>
            <a:endParaRPr lang="en-AU" dirty="0">
              <a:latin typeface="Neue Haas Grotesk Text Pro" panose="020B0504020202020204" pitchFamily="34" charset="77"/>
            </a:endParaRPr>
          </a:p>
          <a:p>
            <a:r>
              <a:rPr lang="en-AU" dirty="0">
                <a:effectLst/>
                <a:latin typeface="Neue Haas Grotesk Text Pro" panose="020B0504020202020204" pitchFamily="34" charset="77"/>
              </a:rPr>
              <a:t>Bunga</a:t>
            </a:r>
          </a:p>
          <a:p>
            <a:r>
              <a:rPr lang="en-AU" dirty="0">
                <a:latin typeface="Neue Haas Grotesk Text Pro" panose="020B0504020202020204" pitchFamily="34" charset="77"/>
              </a:rPr>
              <a:t>Beri </a:t>
            </a:r>
            <a:r>
              <a:rPr lang="en-AU" dirty="0" err="1">
                <a:latin typeface="Neue Haas Grotesk Text Pro" panose="020B0504020202020204" pitchFamily="34" charset="77"/>
              </a:rPr>
              <a:t>masak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BFA11DA-4A52-6570-3C81-6261D90E0484}"/>
              </a:ext>
            </a:extLst>
          </p:cNvPr>
          <p:cNvSpPr txBox="1">
            <a:spLocks/>
          </p:cNvSpPr>
          <p:nvPr/>
        </p:nvSpPr>
        <p:spPr>
          <a:xfrm>
            <a:off x="508007" y="612408"/>
            <a:ext cx="9389213" cy="10812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5400" dirty="0">
                <a:latin typeface="Neue Haas Grotesk Text Pro" panose="020B0504020202020204" pitchFamily="34" charset="77"/>
              </a:rPr>
              <a:t>RASA</a:t>
            </a:r>
          </a:p>
        </p:txBody>
      </p: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235066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Bagaimana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: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Menggugah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selera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Rasa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asam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Aliran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sari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b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kedua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sisi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lidah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r>
              <a:rPr lang="en-AU" sz="1600" b="1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Perbandingan</a:t>
            </a:r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: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Makan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apel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hijau</a:t>
            </a:r>
            <a:b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atau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lemon.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469" r="109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+mj-lt"/>
              </a:rPr>
              <a:t>KEASAMAN</a:t>
            </a:r>
            <a:endParaRPr lang="en-US" sz="5400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Rendah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SKALA 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</p:spTree>
    <p:extLst>
      <p:ext uri="{BB962C8B-B14F-4D97-AF65-F5344CB8AC3E}">
        <p14:creationId xmlns:p14="http://schemas.microsoft.com/office/powerpoint/2010/main" val="118483398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01739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Tanin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menambah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struktur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tulang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punggung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kompleksitas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terhadap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terutama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juga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penting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perlu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disimpan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lama, </a:t>
            </a:r>
            <a:b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karena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bekerja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sebagai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pengawet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Bagaimana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: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Pahit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kedua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sisi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Tekstur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seluruh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Tanin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gigi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kering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menyebabkan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mengerut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gusi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</a:t>
            </a:r>
          </a:p>
          <a:p>
            <a:pPr marL="0" indent="0">
              <a:lnSpc>
                <a:spcPts val="1275"/>
              </a:lnSpc>
              <a:buNone/>
            </a:pPr>
            <a:endParaRPr lang="en-AU" sz="1600" b="1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r>
              <a:rPr lang="en-AU" sz="1600" b="1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Perbandingan</a:t>
            </a:r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diseduh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lama/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kental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52" r="28252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  <a:latin typeface="+mj-lt"/>
              </a:rPr>
              <a:t>TANNIN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SKALA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TANNIN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91A6AD-ADB9-3A0C-AC9C-4FBA79D5A8DB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Rendah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2D014AA-C918-0CAC-DD9C-935AAD78394B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83E4A9-3685-72DE-DB21-B98B368DCE4A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</p:spTree>
    <p:extLst>
      <p:ext uri="{BB962C8B-B14F-4D97-AF65-F5344CB8AC3E}">
        <p14:creationId xmlns:p14="http://schemas.microsoft.com/office/powerpoint/2010/main" val="10778232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6954050" y="1734871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Putar-putarkan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mengenai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pipi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atau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langit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langit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umumnya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semakin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alkoholnya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semakin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pekat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Bagaimana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: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Light body: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sensasi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di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mulut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ringan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tipis,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kurang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pekat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Fullbody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: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berat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berkrim</a:t>
            </a:r>
            <a:endParaRPr lang="en-AU" sz="1600" b="1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endParaRPr lang="en-AU" sz="1600" b="1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r>
              <a:rPr lang="en-AU" sz="1600" b="1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Perbandingan</a:t>
            </a:r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Light body: 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susu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tanpa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lemak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Medium body: susu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kandungan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lemak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Full body: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krim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berat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0" r="1070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KEKENTALAN</a:t>
            </a:r>
            <a:endParaRPr lang="en-US" sz="5400" dirty="0">
              <a:solidFill>
                <a:schemeClr val="bg2">
                  <a:lumMod val="20000"/>
                  <a:lumOff val="80000"/>
                </a:schemeClr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Ringan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483817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Pekat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SKALA </a:t>
            </a:r>
            <a:r>
              <a:rPr lang="en-US" sz="1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KEKENTALAN</a:t>
            </a:r>
          </a:p>
        </p:txBody>
      </p:sp>
    </p:spTree>
    <p:extLst>
      <p:ext uri="{BB962C8B-B14F-4D97-AF65-F5344CB8AC3E}">
        <p14:creationId xmlns:p14="http://schemas.microsoft.com/office/powerpoint/2010/main" val="15434154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201540" y="218275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Bagaimana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rasanya</a:t>
            </a:r>
            <a:r>
              <a:rPr lang="en-US" sz="16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: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Panas di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bagian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tengah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lidah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tenggorokan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dada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Fortified wine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menghasilkan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hangat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tenggorokan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dada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b="1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r>
              <a:rPr lang="en-AU" sz="1600" b="1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Perbandingan</a:t>
            </a:r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Sensasi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hangat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terbakar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b="1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Rasa: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tinggi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alkoholnya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dapat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banyak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tanin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atau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manis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9" r="116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+mj-lt"/>
              </a:rPr>
              <a:t>ALKOHOL</a:t>
            </a:r>
            <a:endParaRPr lang="en-US" sz="5400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148758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Rendah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277585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147153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 Tinggi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SKALA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74A6EF-5A19-18F3-BD6D-F89C6F9A7DA1}"/>
              </a:ext>
            </a:extLst>
          </p:cNvPr>
          <p:cNvSpPr txBox="1"/>
          <p:nvPr/>
        </p:nvSpPr>
        <p:spPr>
          <a:xfrm>
            <a:off x="5485735" y="2443588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E6A562-D5CC-2975-B27B-5129B37273C1}"/>
              </a:ext>
            </a:extLst>
          </p:cNvPr>
          <p:cNvSpPr txBox="1"/>
          <p:nvPr/>
        </p:nvSpPr>
        <p:spPr>
          <a:xfrm>
            <a:off x="5485735" y="311008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11%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1117320-7990-BB7F-11DE-E7F40A4D9B47}"/>
              </a:ext>
            </a:extLst>
          </p:cNvPr>
          <p:cNvSpPr txBox="1"/>
          <p:nvPr/>
        </p:nvSpPr>
        <p:spPr>
          <a:xfrm>
            <a:off x="5485735" y="345692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12%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4A1F02-F3AF-9DDB-7323-8AF76CD83E94}"/>
              </a:ext>
            </a:extLst>
          </p:cNvPr>
          <p:cNvSpPr txBox="1"/>
          <p:nvPr/>
        </p:nvSpPr>
        <p:spPr>
          <a:xfrm>
            <a:off x="5485735" y="379115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8C8E7F5-1BAB-BD42-A709-E05C043ECF85}"/>
              </a:ext>
            </a:extLst>
          </p:cNvPr>
          <p:cNvSpPr txBox="1"/>
          <p:nvPr/>
        </p:nvSpPr>
        <p:spPr>
          <a:xfrm>
            <a:off x="5485735" y="4131691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14%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39D0BF0-CDFF-F763-37DA-7ECD730B9C40}"/>
              </a:ext>
            </a:extLst>
          </p:cNvPr>
          <p:cNvSpPr txBox="1"/>
          <p:nvPr/>
        </p:nvSpPr>
        <p:spPr>
          <a:xfrm>
            <a:off x="5485735" y="447222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15%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8F6AA94-56E0-7742-1141-19AA05EE8DE2}"/>
              </a:ext>
            </a:extLst>
          </p:cNvPr>
          <p:cNvSpPr txBox="1"/>
          <p:nvPr/>
        </p:nvSpPr>
        <p:spPr>
          <a:xfrm>
            <a:off x="5485735" y="4812762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16%</a:t>
            </a:r>
          </a:p>
        </p:txBody>
      </p:sp>
    </p:spTree>
    <p:extLst>
      <p:ext uri="{BB962C8B-B14F-4D97-AF65-F5344CB8AC3E}">
        <p14:creationId xmlns:p14="http://schemas.microsoft.com/office/powerpoint/2010/main" val="405043356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4FC5-EFA7-0C4B-8FDF-6902D22E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C7052DE-79D0-88D6-9673-C640E0FE19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9633" b="963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1B05D-123C-E1DD-5C08-0B98CCD147D2}"/>
              </a:ext>
            </a:extLst>
          </p:cNvPr>
          <p:cNvSpPr/>
          <p:nvPr/>
        </p:nvSpPr>
        <p:spPr>
          <a:xfrm>
            <a:off x="0" y="4351283"/>
            <a:ext cx="12192000" cy="179197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4B6304-C79E-0D97-10BA-31BE98B2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939863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5.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KESIMPULAN</a:t>
            </a:r>
            <a:endParaRPr lang="en-US" sz="5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0E1EB-824D-8517-4411-A40C9EF885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473446"/>
            <a:ext cx="5294366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rasanya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melekat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lama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sebentar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Apakah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rasanya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seimbang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Apakah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rasanya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melekat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lama?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Apakah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ada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karakteristik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tertentu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menonjol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Apa yang Anda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telah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pelajari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tentang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19377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DBB8-5764-C613-0641-F111D48A9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04097B2-9639-15CA-C00D-C9ABD821C0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50" b="7850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6AE26F-BAF6-63FA-F91B-22C77682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578769"/>
            <a:ext cx="982821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GAYA WINE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6D4A64-F89A-F3AB-00B8-71D85304F7D1}"/>
              </a:ext>
            </a:extLst>
          </p:cNvPr>
          <p:cNvSpPr txBox="1"/>
          <p:nvPr/>
        </p:nvSpPr>
        <p:spPr>
          <a:xfrm>
            <a:off x="407988" y="2302357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DAN VARIETAS</a:t>
            </a:r>
          </a:p>
        </p:txBody>
      </p:sp>
    </p:spTree>
    <p:extLst>
      <p:ext uri="{BB962C8B-B14F-4D97-AF65-F5344CB8AC3E}">
        <p14:creationId xmlns:p14="http://schemas.microsoft.com/office/powerpoint/2010/main" val="116421731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959600" y="2864032"/>
            <a:ext cx="4625834" cy="1536928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Beberapa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metode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telah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dikembangkan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memproduksi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</a:t>
            </a:r>
            <a:r>
              <a:rPr lang="en-AU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ersoda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yang masing-masing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menghasilkan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gaya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sedikit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berbeda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.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Metode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tradisional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Transfer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Teknik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pendahulu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Tangki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Karbonasi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ED310-6E2C-4354-90FA-65B9FA98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7" t="25635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6966722" y="798682"/>
            <a:ext cx="4934306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60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SPARKLING</a:t>
            </a:r>
          </a:p>
          <a:p>
            <a:r>
              <a:rPr lang="en-US" sz="60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WINE</a:t>
            </a:r>
          </a:p>
        </p:txBody>
      </p:sp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100369" y="1914428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4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KEASAMALAMI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en-US" sz="2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ANGGUR PUTIH  DENGAN TEKSTUR RINGAN</a:t>
            </a:r>
            <a:br>
              <a:rPr lang="en-US" sz="2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1912" y="5160227"/>
            <a:ext cx="2839344" cy="104067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sitrus</a:t>
            </a:r>
            <a:endParaRPr lang="en-AU" sz="16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Apel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hijau</a:t>
            </a:r>
            <a:endParaRPr lang="en-AU" sz="16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Diberi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tambahan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aroma</a:t>
            </a: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Karaktur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cerah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789448" cy="1987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TERUTAMA TUMBUH DI :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Clare Valley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Eden Valley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Tasmania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Orange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Canberra District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Great Southern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Henty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487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982270" y="41588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3289006" y="3978911"/>
            <a:ext cx="1715028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230944" y="4855349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4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BISA DIAGING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037749" y="895249"/>
            <a:ext cx="4421356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Dikenal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Secara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Internasional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8" y="3268833"/>
            <a:ext cx="5886131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memiliki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salah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satu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kancah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paling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dunia,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150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varietas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65 wilayah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penghasil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terkenal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kreativitas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keinginannya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bereksperimen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merupakan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ekspresi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autentik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winemaker dan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beragamnya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serta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negara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adalah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rumah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bagi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terampil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menghasilkan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premium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termasuk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antara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terbaik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dunia.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955760"/>
            <a:ext cx="6167618" cy="2473240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5400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 TANAH YANG TAK TERJELAJAHI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en-AU" sz="28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UNIK</a:t>
            </a: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4F10FB-64F7-8780-3DBF-0E22518CEA14}"/>
              </a:ext>
            </a:extLst>
          </p:cNvPr>
          <p:cNvCxnSpPr>
            <a:cxnSpLocks/>
          </p:cNvCxnSpPr>
          <p:nvPr/>
        </p:nvCxnSpPr>
        <p:spPr>
          <a:xfrm>
            <a:off x="4912535" y="2650675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356391" y="1776923"/>
            <a:ext cx="1900523" cy="19005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17"/>
              </a:spcBef>
              <a:spcAft>
                <a:spcPts val="188"/>
              </a:spcAft>
            </a:pPr>
            <a:r>
              <a:rPr lang="en-AU" sz="14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  <a:t>UMUMNYA DICAMPUR DENGAN SAUVIGNON BLANC</a:t>
            </a:r>
            <a:endParaRPr lang="en-AU" sz="1400" dirty="0">
              <a:solidFill>
                <a:schemeClr val="accent2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4253477" cy="1325562"/>
          </a:xfrm>
        </p:spPr>
        <p:txBody>
          <a:bodyPr/>
          <a:lstStyle/>
          <a:p>
            <a:r>
              <a:rPr lang="en-US" sz="2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ANGGUR PUTIH TEKSTUR RINGAN </a:t>
            </a:r>
            <a:br>
              <a:rPr lang="en-US" sz="2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9006619" y="5292580"/>
            <a:ext cx="2114328" cy="83580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Sitrus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Bunga</a:t>
            </a: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Apel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hijau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berbiji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470778" cy="223330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TUMBUH DI</a:t>
            </a: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BANYAK WILAYAH:</a:t>
            </a:r>
          </a:p>
          <a:p>
            <a:pPr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terutama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the Hunter Valley dan Margaret River. </a:t>
            </a:r>
          </a:p>
          <a:p>
            <a:pPr>
              <a:buClr>
                <a:srgbClr val="F40000"/>
              </a:buClr>
            </a:pPr>
            <a:br>
              <a:rPr lang="en-US" sz="1600" dirty="0">
                <a:latin typeface="Neue Haas Grotesk Text Pro" panose="020B0504020202020204" pitchFamily="34" charset="77"/>
                <a:cs typeface="Hellix SemiBold"/>
              </a:rPr>
            </a:b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Hunter Valley Semillon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berpotensi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long aging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4912535" y="4350686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1484340" y="4600530"/>
            <a:ext cx="1910998" cy="509755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Light </a:t>
            </a: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sampai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medium body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5794D9-97F4-30AD-E975-96674AF46B3E}"/>
              </a:ext>
            </a:extLst>
          </p:cNvPr>
          <p:cNvGrpSpPr/>
          <p:nvPr/>
        </p:nvGrpSpPr>
        <p:grpSpPr>
          <a:xfrm rot="16200000">
            <a:off x="2984449" y="2705249"/>
            <a:ext cx="272668" cy="3324374"/>
            <a:chOff x="5193959" y="2097052"/>
            <a:chExt cx="272668" cy="332437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3757CC7-A16D-AF44-D259-64BF997782F8}"/>
                </a:ext>
              </a:extLst>
            </p:cNvPr>
            <p:cNvSpPr/>
            <p:nvPr/>
          </p:nvSpPr>
          <p:spPr>
            <a:xfrm>
              <a:off x="5193959" y="2097052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C111153-B3F3-78C4-D32A-021A331A3226}"/>
                </a:ext>
              </a:extLst>
            </p:cNvPr>
            <p:cNvSpPr/>
            <p:nvPr/>
          </p:nvSpPr>
          <p:spPr>
            <a:xfrm>
              <a:off x="5193959" y="2436455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CCCFA5-B20E-7AF4-39C7-7817FE8A1329}"/>
                </a:ext>
              </a:extLst>
            </p:cNvPr>
            <p:cNvSpPr/>
            <p:nvPr/>
          </p:nvSpPr>
          <p:spPr>
            <a:xfrm>
              <a:off x="5193959" y="2775857"/>
              <a:ext cx="272668" cy="272668"/>
            </a:xfrm>
            <a:prstGeom prst="ellipse">
              <a:avLst/>
            </a:prstGeom>
            <a:solidFill>
              <a:srgbClr val="CDF4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EF09979-C462-EDD1-8454-089FBC67A136}"/>
                </a:ext>
              </a:extLst>
            </p:cNvPr>
            <p:cNvSpPr/>
            <p:nvPr/>
          </p:nvSpPr>
          <p:spPr>
            <a:xfrm>
              <a:off x="5193959" y="3115260"/>
              <a:ext cx="272668" cy="272668"/>
            </a:xfrm>
            <a:prstGeom prst="ellipse">
              <a:avLst/>
            </a:prstGeom>
            <a:solidFill>
              <a:srgbClr val="BCEF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64BCBCD-1B98-54A1-EFE7-6C2F34BDA3BD}"/>
                </a:ext>
              </a:extLst>
            </p:cNvPr>
            <p:cNvSpPr/>
            <p:nvPr/>
          </p:nvSpPr>
          <p:spPr>
            <a:xfrm>
              <a:off x="5193959" y="3454663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77B6B13-7461-05A5-A17C-108F691A1311}"/>
                </a:ext>
              </a:extLst>
            </p:cNvPr>
            <p:cNvSpPr/>
            <p:nvPr/>
          </p:nvSpPr>
          <p:spPr>
            <a:xfrm>
              <a:off x="5193959" y="3794065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C6E89A-4E96-2C3D-1A39-EE93B8C37E8C}"/>
                </a:ext>
              </a:extLst>
            </p:cNvPr>
            <p:cNvSpPr/>
            <p:nvPr/>
          </p:nvSpPr>
          <p:spPr>
            <a:xfrm>
              <a:off x="5193959" y="4133468"/>
              <a:ext cx="272668" cy="272668"/>
            </a:xfrm>
            <a:prstGeom prst="ellipse">
              <a:avLst/>
            </a:prstGeom>
            <a:solidFill>
              <a:srgbClr val="89E5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F4F9CF8-8291-A919-D42D-B83FDEE417D1}"/>
                </a:ext>
              </a:extLst>
            </p:cNvPr>
            <p:cNvSpPr/>
            <p:nvPr/>
          </p:nvSpPr>
          <p:spPr>
            <a:xfrm>
              <a:off x="5193959" y="4472871"/>
              <a:ext cx="272668" cy="272668"/>
            </a:xfrm>
            <a:prstGeom prst="ellipse">
              <a:avLst/>
            </a:prstGeom>
            <a:solidFill>
              <a:srgbClr val="39C5A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CB14AF-08B8-B888-8FEE-699D63D18C58}"/>
                </a:ext>
              </a:extLst>
            </p:cNvPr>
            <p:cNvSpPr/>
            <p:nvPr/>
          </p:nvSpPr>
          <p:spPr>
            <a:xfrm>
              <a:off x="5193959" y="4806617"/>
              <a:ext cx="272668" cy="272668"/>
            </a:xfrm>
            <a:prstGeom prst="ellipse">
              <a:avLst/>
            </a:prstGeom>
            <a:solidFill>
              <a:srgbClr val="29BE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16376DE-347D-C521-ADF5-E3500BEE8EBD}"/>
                </a:ext>
              </a:extLst>
            </p:cNvPr>
            <p:cNvSpPr/>
            <p:nvPr/>
          </p:nvSpPr>
          <p:spPr>
            <a:xfrm>
              <a:off x="5193959" y="5148758"/>
              <a:ext cx="272668" cy="272668"/>
            </a:xfrm>
            <a:prstGeom prst="ellipse">
              <a:avLst/>
            </a:prstGeom>
            <a:solidFill>
              <a:srgbClr val="56D8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E46A5D-2EB6-3B11-BD79-295ACF4F94D8}"/>
              </a:ext>
            </a:extLst>
          </p:cNvPr>
          <p:cNvCxnSpPr>
            <a:cxnSpLocks/>
          </p:cNvCxnSpPr>
          <p:nvPr/>
        </p:nvCxnSpPr>
        <p:spPr>
          <a:xfrm>
            <a:off x="1576552" y="4350686"/>
            <a:ext cx="171539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F62D10-418E-62F5-268C-E99D747A4FD1}"/>
              </a:ext>
            </a:extLst>
          </p:cNvPr>
          <p:cNvCxnSpPr>
            <a:cxnSpLocks/>
          </p:cNvCxnSpPr>
          <p:nvPr/>
        </p:nvCxnSpPr>
        <p:spPr>
          <a:xfrm>
            <a:off x="1576552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4B6A7C-125A-6A31-4E0D-90AC3EF1E1FA}"/>
              </a:ext>
            </a:extLst>
          </p:cNvPr>
          <p:cNvCxnSpPr>
            <a:cxnSpLocks/>
          </p:cNvCxnSpPr>
          <p:nvPr/>
        </p:nvCxnSpPr>
        <p:spPr>
          <a:xfrm>
            <a:off x="3279227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71439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029805" y="3842953"/>
            <a:ext cx="1800380" cy="180038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4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 ANGGUR YANG TANGGUH DAN BERAGAM</a:t>
            </a:r>
            <a:endParaRPr lang="en-AU" sz="1400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536744"/>
            <a:ext cx="5685593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ANGGUR PUTIH BERKUALITAS 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0078" y="3763094"/>
            <a:ext cx="2114328" cy="181524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Pir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Apel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Persik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Sitrus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Hangat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Oak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halus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57390"/>
            <a:ext cx="2470778" cy="50975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TUMBUH DI SEMUA DAERAH</a:t>
            </a: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0336" y="983218"/>
            <a:ext cx="3986228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50% Dari </a:t>
            </a: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Produk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Putih</a:t>
            </a:r>
            <a:r>
              <a:rPr lang="en-AU" sz="2800" b="1" i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002124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7" y="3933419"/>
            <a:ext cx="4652237" cy="510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0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40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2886216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4002423" y="3143419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58">
            <a:extLst>
              <a:ext uri="{FF2B5EF4-FFF2-40B4-BE49-F238E27FC236}">
                <a16:creationId xmlns:a16="http://schemas.microsoft.com/office/drawing/2014/main" id="{C6281A48-AFAE-490D-4393-9E2820C60E27}"/>
              </a:ext>
            </a:extLst>
          </p:cNvPr>
          <p:cNvSpPr txBox="1"/>
          <p:nvPr/>
        </p:nvSpPr>
        <p:spPr>
          <a:xfrm>
            <a:off x="2781647" y="2738698"/>
            <a:ext cx="1740164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935543" y="2738698"/>
            <a:ext cx="1652732" cy="1987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oak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besar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digantikan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keasaman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garing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rasa mineral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eleganan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5615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13997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ANGGUR PUTIH BERAROMA</a:t>
            </a:r>
            <a:b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MOSCATO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7965113" y="3592076"/>
            <a:ext cx="3057306" cy="82009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ringan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meyegarkan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manis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bunga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cantik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75818" y="983218"/>
            <a:ext cx="4982265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Populer</a:t>
            </a:r>
            <a:r>
              <a:rPr lang="en-AU" sz="2800" b="1" i="1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sebagai</a:t>
            </a:r>
            <a:r>
              <a:rPr lang="en-AU" sz="2800" b="1" i="1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aperitif dan </a:t>
            </a:r>
            <a:r>
              <a:rPr lang="en-AU" sz="2800" b="1" i="1" dirty="0" err="1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pencuci</a:t>
            </a:r>
            <a:r>
              <a:rPr lang="en-AU" sz="2800" b="1" i="1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AU" sz="2800" b="1" i="1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endParaRPr lang="en-AU" sz="2800" b="1" i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4002124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MOSCATO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PAIRING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3306114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4002423" y="3563317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58">
            <a:extLst>
              <a:ext uri="{FF2B5EF4-FFF2-40B4-BE49-F238E27FC236}">
                <a16:creationId xmlns:a16="http://schemas.microsoft.com/office/drawing/2014/main" id="{C6281A48-AFAE-490D-4393-9E2820C60E27}"/>
              </a:ext>
            </a:extLst>
          </p:cNvPr>
          <p:cNvSpPr txBox="1"/>
          <p:nvPr/>
        </p:nvSpPr>
        <p:spPr>
          <a:xfrm>
            <a:off x="3025487" y="3158596"/>
            <a:ext cx="1799306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699675" y="3158596"/>
            <a:ext cx="1792437" cy="17408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oak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besar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digantikan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keasaman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mineralitas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keanggunan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tajam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AD2139-56AC-A5D7-AE81-C8B0351E8ED0}"/>
              </a:ext>
            </a:extLst>
          </p:cNvPr>
          <p:cNvCxnSpPr/>
          <p:nvPr/>
        </p:nvCxnSpPr>
        <p:spPr>
          <a:xfrm flipH="1" flipV="1">
            <a:off x="7634798" y="1894790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470774E-822C-79A1-4D85-F665F6093524}"/>
              </a:ext>
            </a:extLst>
          </p:cNvPr>
          <p:cNvSpPr/>
          <p:nvPr/>
        </p:nvSpPr>
        <p:spPr>
          <a:xfrm>
            <a:off x="4173105" y="1442543"/>
            <a:ext cx="1376499" cy="13764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0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CONTOH TERBAIK DARI WILAYAH YANG LEBIH DINGIN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CF04C4-EFA5-E510-CBB0-1DF83AFC0DBE}"/>
              </a:ext>
            </a:extLst>
          </p:cNvPr>
          <p:cNvSpPr/>
          <p:nvPr/>
        </p:nvSpPr>
        <p:spPr>
          <a:xfrm>
            <a:off x="3307921" y="4219694"/>
            <a:ext cx="1376499" cy="13764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0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KONTEN </a:t>
            </a:r>
          </a:p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0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ALKOHOL</a:t>
            </a:r>
          </a:p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0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RENDAH</a:t>
            </a:r>
            <a:endParaRPr lang="en-AU" sz="1000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444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821271" y="3114025"/>
            <a:ext cx="23184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9271493" y="2343432"/>
            <a:ext cx="1788323" cy="17883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en-AU" sz="14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DITUMBUHKAN DI SELURUH AUSTRALIA</a:t>
            </a:r>
            <a:endParaRPr lang="en-AU" sz="1400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 err="1">
                <a:solidFill>
                  <a:schemeClr val="accent5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32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3200" dirty="0" err="1">
                <a:solidFill>
                  <a:schemeClr val="accent5"/>
                </a:solidFill>
                <a:latin typeface="Neue Haas Grotesk Text Pro" panose="020B0504020202020204" pitchFamily="34" charset="77"/>
              </a:rPr>
              <a:t>ROSé</a:t>
            </a:r>
            <a:br>
              <a:rPr lang="en-US" sz="2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</a:br>
            <a:r>
              <a:rPr lang="en-US" sz="54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ROSé</a:t>
            </a:r>
            <a:endParaRPr lang="en-US" sz="5400" dirty="0">
              <a:solidFill>
                <a:schemeClr val="accent4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141687" y="4543459"/>
            <a:ext cx="2830131" cy="119455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BUAH MERAH SEGAR: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Ceri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Stroberi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Rasberi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5590" y="880626"/>
            <a:ext cx="4554280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</a:t>
            </a:r>
            <a:r>
              <a:rPr lang="en-AU" sz="2800" b="1" i="1" dirty="0" err="1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populer</a:t>
            </a:r>
            <a:r>
              <a:rPr lang="en-AU" sz="2800" b="1" i="1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</a:p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Adalah</a:t>
            </a:r>
            <a:r>
              <a:rPr lang="en-AU" sz="2800" b="1" i="1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Pucat</a:t>
            </a:r>
            <a:r>
              <a:rPr lang="en-AU" sz="2800" b="1" i="1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dry</a:t>
            </a:r>
            <a:endParaRPr lang="en-AU" sz="2800" b="1" i="1" dirty="0">
              <a:solidFill>
                <a:schemeClr val="accent4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647005" y="4713222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40408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ROSÉ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386555" y="2974060"/>
            <a:ext cx="117456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690472" y="3306114"/>
            <a:ext cx="28022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2682147" y="3306114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1544789" y="3929378"/>
            <a:ext cx="2401270" cy="131253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Yang Sangat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endParaRPr lang="en-AU" sz="16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berbagai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5521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863885" y="1616852"/>
            <a:ext cx="1011155" cy="10111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05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MUDA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7437837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ANGGUR MERAH TEKSTUR RINGAN</a:t>
            </a:r>
            <a:b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800252" cy="102784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FOKUS PADA IKLIM SEJUK 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Yarra </a:t>
            </a:r>
          </a:p>
          <a:p>
            <a:pPr>
              <a:buClr>
                <a:srgbClr val="F40000"/>
              </a:buClr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Valley, Mornington </a:t>
            </a:r>
          </a:p>
          <a:p>
            <a:pPr>
              <a:buClr>
                <a:srgbClr val="F40000"/>
              </a:buClr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Peninsula dan Tasmania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9462" y="333762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992" r="7992"/>
          <a:stretch/>
        </p:blipFill>
        <p:spPr>
          <a:xfrm>
            <a:off x="5200878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3826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340804" y="3647010"/>
            <a:ext cx="2057317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897440" y="4358767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05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TUA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110202" y="1138306"/>
            <a:ext cx="4433042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ringan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yang paling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populer</a:t>
            </a:r>
            <a:endParaRPr lang="en-AU" sz="2800" b="1" i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2298" y="2743876"/>
            <a:ext cx="2114328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Rasa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terang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hitam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181321" y="5412987"/>
            <a:ext cx="2290182" cy="100219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kompleks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tembakau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lantai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hutan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fumitory dan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bumbu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697166" y="5165867"/>
            <a:ext cx="2800252" cy="78162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GAYA BERBEDA-BEDA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Tergantung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wilayah dan proses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7262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895175" y="1824402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8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IKLIM HANGAT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6370710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ANGGUR MERAH BERKUALITAS </a:t>
            </a:r>
            <a:b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89065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DITUMBUHKAN DI SEMUA WILAYAH</a:t>
            </a:r>
          </a:p>
          <a:p>
            <a:pPr>
              <a:buClr>
                <a:srgbClr val="F40000"/>
              </a:buClr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Barossa Valley dan Hunter Valley yang paling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terkenal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7197" y="347806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03725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411698" y="3787450"/>
            <a:ext cx="1910998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895175" y="4499207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8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IKLIM YANG LEBIH SEJUK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034705" y="1138306"/>
            <a:ext cx="4421356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Ekspor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paling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terkenal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Australia 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0033" y="2761206"/>
            <a:ext cx="2114328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 rasa kaya,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masak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berempah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310033" y="5553427"/>
            <a:ext cx="2114328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Segar,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bobot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elegan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829595" y="5071550"/>
            <a:ext cx="3117979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POHON ANGGUR SHIRAZ TERTUA DI DUNIA MASIH DALAM PRODUKSI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2762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EC956A-CDFF-1420-3917-1E207254250C}"/>
              </a:ext>
            </a:extLst>
          </p:cNvPr>
          <p:cNvCxnSpPr>
            <a:cxnSpLocks/>
          </p:cNvCxnSpPr>
          <p:nvPr/>
        </p:nvCxnSpPr>
        <p:spPr>
          <a:xfrm flipV="1">
            <a:off x="2823813" y="3777487"/>
            <a:ext cx="0" cy="43594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7D3CFB-FD2F-4E16-BE9C-FD1EDB663970}"/>
              </a:ext>
            </a:extLst>
          </p:cNvPr>
          <p:cNvCxnSpPr>
            <a:cxnSpLocks/>
          </p:cNvCxnSpPr>
          <p:nvPr/>
        </p:nvCxnSpPr>
        <p:spPr>
          <a:xfrm>
            <a:off x="3256671" y="4382347"/>
            <a:ext cx="24835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078361" y="2365837"/>
            <a:ext cx="1512978" cy="15129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0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BERKULIT TEBAL, KOKOH, STRUKTUR TANIN YANG KUAT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6600800" cy="1325562"/>
          </a:xfrm>
        </p:spPr>
        <p:txBody>
          <a:bodyPr/>
          <a:lstStyle/>
          <a:p>
            <a: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ANGGUR MERAH BERKUALITAS </a:t>
            </a:r>
            <a:r>
              <a:rPr lang="en-US" sz="5400" dirty="0"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7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600" b="1" dirty="0">
                <a:cs typeface="Hellix SemiBold"/>
              </a:rPr>
              <a:t>DITUMBUHKAN DI SELURUH AUSTRALIA </a:t>
            </a:r>
          </a:p>
          <a:p>
            <a:pPr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Di </a:t>
            </a:r>
            <a:r>
              <a:rPr lang="en-AU" sz="1600" dirty="0" err="1">
                <a:cs typeface="Hellix SemiBold"/>
              </a:rPr>
              <a:t>iklim</a:t>
            </a:r>
            <a:r>
              <a:rPr lang="en-AU" sz="1600" dirty="0">
                <a:cs typeface="Hellix SemiBold"/>
              </a:rPr>
              <a:t> </a:t>
            </a:r>
            <a:r>
              <a:rPr lang="en-AU" sz="1600" dirty="0" err="1">
                <a:cs typeface="Hellix SemiBold"/>
              </a:rPr>
              <a:t>sedang</a:t>
            </a:r>
            <a:r>
              <a:rPr lang="en-AU" sz="1600" dirty="0">
                <a:cs typeface="Hellix SemiBold"/>
              </a:rPr>
              <a:t>, </a:t>
            </a:r>
            <a:r>
              <a:rPr lang="en-AU" sz="1600" dirty="0" err="1">
                <a:cs typeface="Hellix SemiBold"/>
              </a:rPr>
              <a:t>terutama</a:t>
            </a:r>
            <a:r>
              <a:rPr lang="en-AU" sz="1600" dirty="0">
                <a:cs typeface="Hellix SemiBold"/>
              </a:rPr>
              <a:t> </a:t>
            </a:r>
          </a:p>
          <a:p>
            <a:pPr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di Coonawarra, Margaret River dan Yarra Valley</a:t>
            </a:r>
            <a:endParaRPr lang="en-US" sz="1600" dirty="0">
              <a:cs typeface="Hellix SemiBold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724356" y="4474174"/>
            <a:ext cx="0" cy="43594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1020038" y="4910119"/>
            <a:ext cx="1411137" cy="14111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0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POTENSI PENUAAN YANG SANGAT BAIK 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130293" y="583769"/>
            <a:ext cx="4421356" cy="130997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Varietas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nomor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tiga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 paling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banyak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endParaRPr lang="en-AU" sz="2800" b="1" i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3625937" y="5326428"/>
            <a:ext cx="2114328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Blackcurrant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Capsicum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Mint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799000" y="5201158"/>
            <a:ext cx="3500171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cs typeface="Hellix SemiBold"/>
              </a:rPr>
              <a:t>SERING KALI DICAMPUR</a:t>
            </a:r>
          </a:p>
          <a:p>
            <a:pPr algn="ctr">
              <a:buClr>
                <a:srgbClr val="F40000"/>
              </a:buClr>
            </a:pPr>
            <a:r>
              <a:rPr lang="en-AU" sz="1600" dirty="0" err="1">
                <a:cs typeface="Hellix SemiBold"/>
              </a:rPr>
              <a:t>dengan</a:t>
            </a:r>
            <a:r>
              <a:rPr lang="en-AU" sz="1600" dirty="0">
                <a:cs typeface="Hellix SemiBold"/>
              </a:rPr>
              <a:t> Merlot, Shiraz, Cabernet Franc dan Petit Verdot</a:t>
            </a:r>
            <a:endParaRPr lang="en-US" sz="1600" dirty="0">
              <a:cs typeface="Hellix SemiBold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1540317" y="4250580"/>
            <a:ext cx="1716354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1C273F-616F-1B83-EF42-60E42AD634C5}"/>
              </a:ext>
            </a:extLst>
          </p:cNvPr>
          <p:cNvCxnSpPr>
            <a:cxnSpLocks/>
          </p:cNvCxnSpPr>
          <p:nvPr/>
        </p:nvCxnSpPr>
        <p:spPr>
          <a:xfrm flipV="1">
            <a:off x="4415272" y="4382347"/>
            <a:ext cx="0" cy="8188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0369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490019" y="4363298"/>
            <a:ext cx="12884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6027942" cy="1325562"/>
          </a:xfrm>
        </p:spPr>
        <p:txBody>
          <a:bodyPr/>
          <a:lstStyle/>
          <a:p>
            <a:r>
              <a:rPr lang="en-US" sz="28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ANGGUR DARI PANEN YANG TERLAMBAT DAN MANIS</a:t>
            </a:r>
            <a:br>
              <a:rPr lang="en-US" sz="28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latin typeface="Neue Haas Grotesk Text Pro" panose="020B0504020202020204" pitchFamily="34" charset="77"/>
              </a:rPr>
              <a:t>BOTRYTIS SEMILLON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9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Turunan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botrytis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terbaik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kondisi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lembap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  <a:p>
            <a:pPr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Seperti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wilayah Riverina dan Hunter Valley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850" r="22850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</a:t>
            </a:r>
          </a:p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93239" y="865859"/>
            <a:ext cx="5126078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Gaya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manis Australia yang paling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banyak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800" b="1" i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dirayakan</a:t>
            </a:r>
            <a:endParaRPr lang="en-AU" sz="2800" b="1" i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C11779A9-E865-E6F1-60CB-63579E48514D}"/>
              </a:ext>
            </a:extLst>
          </p:cNvPr>
          <p:cNvSpPr txBox="1"/>
          <p:nvPr/>
        </p:nvSpPr>
        <p:spPr>
          <a:xfrm>
            <a:off x="7769114" y="5162859"/>
            <a:ext cx="4182480" cy="8585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4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cs typeface="Hellix SemiBold"/>
              </a:rPr>
              <a:t>Rasa </a:t>
            </a:r>
            <a:r>
              <a:rPr lang="en-US" sz="1600" dirty="0" err="1">
                <a:cs typeface="Hellix SemiBold"/>
              </a:rPr>
              <a:t>buah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berbiji</a:t>
            </a:r>
            <a:r>
              <a:rPr lang="en-US" sz="1600" dirty="0">
                <a:cs typeface="Hellix SemiBold"/>
              </a:rPr>
              <a:t>, paling </a:t>
            </a:r>
            <a:r>
              <a:rPr lang="en-US" sz="1600" dirty="0" err="1">
                <a:cs typeface="Hellix SemiBold"/>
              </a:rPr>
              <a:t>sering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apriko</a:t>
            </a:r>
            <a:endParaRPr lang="en-US" sz="1600" dirty="0">
              <a:cs typeface="Hellix SemiBold"/>
            </a:endParaRPr>
          </a:p>
          <a:p>
            <a:pPr marL="285750" indent="-285750">
              <a:spcAft>
                <a:spcPts val="4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cs typeface="Hellix SemiBold"/>
              </a:rPr>
              <a:t>Sitrus</a:t>
            </a:r>
            <a:r>
              <a:rPr lang="en-US" sz="1600" dirty="0">
                <a:cs typeface="Hellix SemiBold"/>
              </a:rPr>
              <a:t> </a:t>
            </a:r>
          </a:p>
          <a:p>
            <a:pPr marL="285750" indent="-285750">
              <a:spcAft>
                <a:spcPts val="4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cs typeface="Hellix SemiBold"/>
              </a:rPr>
              <a:t>Madu</a:t>
            </a:r>
            <a:endParaRPr lang="en-US" sz="1600" dirty="0"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972E7086-6797-43C6-01BC-D802AD7ECAF4}"/>
              </a:ext>
            </a:extLst>
          </p:cNvPr>
          <p:cNvSpPr txBox="1"/>
          <p:nvPr/>
        </p:nvSpPr>
        <p:spPr>
          <a:xfrm>
            <a:off x="1677347" y="4629770"/>
            <a:ext cx="2388605" cy="509755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Kuning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pucat</a:t>
            </a:r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Sampai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emas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tua</a:t>
            </a: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warnanya</a:t>
            </a:r>
            <a:endParaRPr lang="en-AU" sz="1600" b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F732579-B0A9-D1A8-5BAE-07C8020BD374}"/>
              </a:ext>
            </a:extLst>
          </p:cNvPr>
          <p:cNvSpPr/>
          <p:nvPr/>
        </p:nvSpPr>
        <p:spPr>
          <a:xfrm rot="16200000">
            <a:off x="1458596" y="4231102"/>
            <a:ext cx="272668" cy="272668"/>
          </a:xfrm>
          <a:prstGeom prst="ellipse">
            <a:avLst/>
          </a:prstGeom>
          <a:solidFill>
            <a:srgbClr val="FFF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126CA1-D5F0-14E9-8929-DDEE88ED1C6F}"/>
              </a:ext>
            </a:extLst>
          </p:cNvPr>
          <p:cNvSpPr/>
          <p:nvPr/>
        </p:nvSpPr>
        <p:spPr>
          <a:xfrm rot="16200000">
            <a:off x="1797999" y="4231102"/>
            <a:ext cx="272668" cy="272668"/>
          </a:xfrm>
          <a:prstGeom prst="ellipse">
            <a:avLst/>
          </a:prstGeom>
          <a:solidFill>
            <a:srgbClr val="FFF7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0EC15E-0564-A6B5-9ECE-C25636713FE9}"/>
              </a:ext>
            </a:extLst>
          </p:cNvPr>
          <p:cNvSpPr/>
          <p:nvPr/>
        </p:nvSpPr>
        <p:spPr>
          <a:xfrm rot="16200000">
            <a:off x="2137401" y="4231102"/>
            <a:ext cx="272668" cy="272668"/>
          </a:xfrm>
          <a:prstGeom prst="ellipse">
            <a:avLst/>
          </a:prstGeom>
          <a:solidFill>
            <a:srgbClr val="FEF5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1A4EE66-E20E-FB7B-8FF0-FDEE2F15E15D}"/>
              </a:ext>
            </a:extLst>
          </p:cNvPr>
          <p:cNvSpPr/>
          <p:nvPr/>
        </p:nvSpPr>
        <p:spPr>
          <a:xfrm rot="16200000">
            <a:off x="2476804" y="4231102"/>
            <a:ext cx="272668" cy="272668"/>
          </a:xfrm>
          <a:prstGeom prst="ellipse">
            <a:avLst/>
          </a:prstGeom>
          <a:solidFill>
            <a:srgbClr val="FED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BD82A6E-105F-B034-CDB9-36EF070BFB62}"/>
              </a:ext>
            </a:extLst>
          </p:cNvPr>
          <p:cNvSpPr/>
          <p:nvPr/>
        </p:nvSpPr>
        <p:spPr>
          <a:xfrm rot="16200000">
            <a:off x="2816207" y="4231102"/>
            <a:ext cx="272668" cy="272668"/>
          </a:xfrm>
          <a:prstGeom prst="ellipse">
            <a:avLst/>
          </a:prstGeom>
          <a:solidFill>
            <a:srgbClr val="FECE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B86BEB9-FB2A-6650-3A52-DC4185A0DDCA}"/>
              </a:ext>
            </a:extLst>
          </p:cNvPr>
          <p:cNvSpPr/>
          <p:nvPr/>
        </p:nvSpPr>
        <p:spPr>
          <a:xfrm rot="16200000">
            <a:off x="3155609" y="4231102"/>
            <a:ext cx="272668" cy="272668"/>
          </a:xfrm>
          <a:prstGeom prst="ellipse">
            <a:avLst/>
          </a:prstGeom>
          <a:solidFill>
            <a:srgbClr val="FEC7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9CD1D93-CB93-A1E0-7537-2FA54D16F52D}"/>
              </a:ext>
            </a:extLst>
          </p:cNvPr>
          <p:cNvSpPr/>
          <p:nvPr/>
        </p:nvSpPr>
        <p:spPr>
          <a:xfrm rot="16200000">
            <a:off x="3495012" y="4231102"/>
            <a:ext cx="272668" cy="272668"/>
          </a:xfrm>
          <a:prstGeom prst="ellipse">
            <a:avLst/>
          </a:prstGeom>
          <a:solidFill>
            <a:srgbClr val="F898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6C7EDD-0AB2-EA68-4145-1EBFE12FF26A}"/>
              </a:ext>
            </a:extLst>
          </p:cNvPr>
          <p:cNvSpPr/>
          <p:nvPr/>
        </p:nvSpPr>
        <p:spPr>
          <a:xfrm rot="16200000">
            <a:off x="3834415" y="4231102"/>
            <a:ext cx="272668" cy="272668"/>
          </a:xfrm>
          <a:prstGeom prst="ellipse">
            <a:avLst/>
          </a:prstGeom>
          <a:solidFill>
            <a:srgbClr val="F57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C6F25A-9C67-DF7E-0EFF-004F340F26FF}"/>
              </a:ext>
            </a:extLst>
          </p:cNvPr>
          <p:cNvSpPr/>
          <p:nvPr/>
        </p:nvSpPr>
        <p:spPr>
          <a:xfrm rot="16200000">
            <a:off x="4168161" y="4231102"/>
            <a:ext cx="272668" cy="272668"/>
          </a:xfrm>
          <a:prstGeom prst="ellipse">
            <a:avLst/>
          </a:prstGeom>
          <a:solidFill>
            <a:srgbClr val="F47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461BC7-BFDD-1ED2-29C4-1FFBD49DDBAA}"/>
              </a:ext>
            </a:extLst>
          </p:cNvPr>
          <p:cNvCxnSpPr>
            <a:cxnSpLocks/>
          </p:cNvCxnSpPr>
          <p:nvPr/>
        </p:nvCxnSpPr>
        <p:spPr>
          <a:xfrm>
            <a:off x="1582143" y="4377770"/>
            <a:ext cx="238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4E29100-8461-A231-25E8-212133B4625B}"/>
              </a:ext>
            </a:extLst>
          </p:cNvPr>
          <p:cNvCxnSpPr>
            <a:cxnSpLocks/>
          </p:cNvCxnSpPr>
          <p:nvPr/>
        </p:nvCxnSpPr>
        <p:spPr>
          <a:xfrm>
            <a:off x="1582143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35D50FA-13D0-809F-D1BD-6187A3361409}"/>
              </a:ext>
            </a:extLst>
          </p:cNvPr>
          <p:cNvCxnSpPr>
            <a:cxnSpLocks/>
          </p:cNvCxnSpPr>
          <p:nvPr/>
        </p:nvCxnSpPr>
        <p:spPr>
          <a:xfrm>
            <a:off x="3976339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25808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en-US" sz="5400" dirty="0">
                <a:latin typeface="Neue Haas Grotesk Text Pro" panose="020B0504020202020204" pitchFamily="34" charset="77"/>
              </a:rPr>
              <a:t>FORTIFIED WINES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499368" y="4484418"/>
            <a:ext cx="2945871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Kaya,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lezat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and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seperti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sirup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tingkat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kemanisan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lengket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 dan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kompleksitas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yang sangat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890846" y="5088331"/>
            <a:ext cx="14459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447" r="5447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67158" y="4419961"/>
            <a:ext cx="4652237" cy="3606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8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FORTIFIED WINE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1948017" y="5259849"/>
            <a:ext cx="2847556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ANTARA 15.5% 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2800" b="1" i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</a:t>
            </a:r>
            <a:r>
              <a:rPr lang="en-AU" sz="2800" b="1" i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20%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063285" y="4639493"/>
            <a:ext cx="17152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88ADFA23-6BE1-38A3-77F5-8F7E40D69609}"/>
              </a:ext>
            </a:extLst>
          </p:cNvPr>
          <p:cNvSpPr txBox="1"/>
          <p:nvPr/>
        </p:nvSpPr>
        <p:spPr>
          <a:xfrm>
            <a:off x="8784612" y="2481774"/>
            <a:ext cx="3018182" cy="102784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RUTHERGLEN MUSCAT:</a:t>
            </a:r>
          </a:p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Rutherglen </a:t>
            </a:r>
            <a:r>
              <a:rPr lang="en-AU" sz="1600" dirty="0" err="1">
                <a:cs typeface="Hellix SemiBold"/>
              </a:rPr>
              <a:t>adalah</a:t>
            </a:r>
            <a:r>
              <a:rPr lang="en-AU" sz="1600" dirty="0">
                <a:cs typeface="Hellix SemiBold"/>
              </a:rPr>
              <a:t> wilayah </a:t>
            </a:r>
            <a:r>
              <a:rPr lang="en-AU" sz="1600" dirty="0" err="1">
                <a:cs typeface="Hellix SemiBold"/>
              </a:rPr>
              <a:t>tolok</a:t>
            </a:r>
            <a:r>
              <a:rPr lang="en-AU" sz="1600" dirty="0">
                <a:cs typeface="Hellix SemiBold"/>
              </a:rPr>
              <a:t> </a:t>
            </a:r>
            <a:r>
              <a:rPr lang="en-AU" sz="1600" dirty="0" err="1">
                <a:cs typeface="Hellix SemiBold"/>
              </a:rPr>
              <a:t>ukur</a:t>
            </a:r>
            <a:r>
              <a:rPr lang="en-AU" sz="1600" dirty="0">
                <a:cs typeface="Hellix SemiBold"/>
              </a:rPr>
              <a:t>, yang </a:t>
            </a:r>
            <a:r>
              <a:rPr lang="en-AU" sz="1600" dirty="0" err="1">
                <a:cs typeface="Hellix SemiBold"/>
              </a:rPr>
              <a:t>terkenal</a:t>
            </a:r>
            <a:r>
              <a:rPr lang="en-AU" sz="1600" dirty="0">
                <a:cs typeface="Hellix SemiBold"/>
              </a:rPr>
              <a:t> </a:t>
            </a:r>
            <a:r>
              <a:rPr lang="en-AU" sz="1600" dirty="0" err="1">
                <a:cs typeface="Hellix SemiBold"/>
              </a:rPr>
              <a:t>karena</a:t>
            </a:r>
            <a:r>
              <a:rPr lang="en-AU" sz="1600" dirty="0">
                <a:cs typeface="Hellix SemiBold"/>
              </a:rPr>
              <a:t> </a:t>
            </a:r>
            <a:r>
              <a:rPr lang="en-AU" sz="1600" dirty="0" err="1">
                <a:cs typeface="Hellix SemiBold"/>
              </a:rPr>
              <a:t>Muscatsnya</a:t>
            </a:r>
            <a:r>
              <a:rPr lang="en-AU" sz="1600" dirty="0">
                <a:cs typeface="Hellix SemiBold"/>
              </a:rPr>
              <a:t> yang </a:t>
            </a:r>
            <a:r>
              <a:rPr lang="en-AU" sz="1600" dirty="0" err="1">
                <a:cs typeface="Hellix SemiBold"/>
              </a:rPr>
              <a:t>luar</a:t>
            </a:r>
            <a:r>
              <a:rPr lang="en-AU" sz="1600" dirty="0">
                <a:cs typeface="Hellix SemiBold"/>
              </a:rPr>
              <a:t> </a:t>
            </a:r>
            <a:r>
              <a:rPr lang="en-AU" sz="1600" dirty="0" err="1">
                <a:cs typeface="Hellix SemiBold"/>
              </a:rPr>
              <a:t>biasa</a:t>
            </a:r>
            <a:r>
              <a:rPr lang="en-AU" sz="1600" dirty="0">
                <a:cs typeface="Hellix SemiBold"/>
              </a:rPr>
              <a:t> 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D2545F-74C7-811F-49E2-9FE5F228B029}"/>
              </a:ext>
            </a:extLst>
          </p:cNvPr>
          <p:cNvSpPr/>
          <p:nvPr/>
        </p:nvSpPr>
        <p:spPr>
          <a:xfrm>
            <a:off x="2443066" y="1850011"/>
            <a:ext cx="1857458" cy="18574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fortifikasi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adalah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telah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difortifikasi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spirit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hasil</a:t>
            </a: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100" b="1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disuling</a:t>
            </a:r>
            <a:endParaRPr lang="en-US" sz="1100" b="1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BFFE67-A70F-D4D6-D72B-579B5BB380C7}"/>
              </a:ext>
            </a:extLst>
          </p:cNvPr>
          <p:cNvCxnSpPr>
            <a:cxnSpLocks/>
          </p:cNvCxnSpPr>
          <p:nvPr/>
        </p:nvCxnSpPr>
        <p:spPr>
          <a:xfrm>
            <a:off x="4365938" y="2686725"/>
            <a:ext cx="15449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3A0E80F-8A4F-C6FB-FD17-BF454B8D68EE}"/>
              </a:ext>
            </a:extLst>
          </p:cNvPr>
          <p:cNvSpPr/>
          <p:nvPr/>
        </p:nvSpPr>
        <p:spPr>
          <a:xfrm>
            <a:off x="2727555" y="3971369"/>
            <a:ext cx="1288480" cy="12884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05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TINGKAT </a:t>
            </a:r>
          </a:p>
          <a:p>
            <a:pPr algn="ctr">
              <a:lnSpc>
                <a:spcPct val="100000"/>
              </a:lnSpc>
            </a:pPr>
            <a:r>
              <a:rPr lang="en-US" sz="105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</p:spTree>
    <p:extLst>
      <p:ext uri="{BB962C8B-B14F-4D97-AF65-F5344CB8AC3E}">
        <p14:creationId xmlns:p14="http://schemas.microsoft.com/office/powerpoint/2010/main" val="417927797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CBC8-5F06-F5CE-9C8B-70A57C59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82293D-A1B1-4DB9-C024-01AABDF93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845" b="8845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3D57E-F2A1-B95C-3089-18C6A772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9" y="740569"/>
            <a:ext cx="6026516" cy="1927482"/>
          </a:xfrm>
        </p:spPr>
        <p:txBody>
          <a:bodyPr/>
          <a:lstStyle/>
          <a:p>
            <a: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VARIETAS</a:t>
            </a:r>
            <a:b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TUNGGAL </a:t>
            </a:r>
            <a:r>
              <a:rPr lang="en-US" sz="5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versus</a:t>
            </a:r>
            <a: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 CAMPURAN</a:t>
            </a:r>
          </a:p>
        </p:txBody>
      </p:sp>
    </p:spTree>
    <p:extLst>
      <p:ext uri="{BB962C8B-B14F-4D97-AF65-F5344CB8AC3E}">
        <p14:creationId xmlns:p14="http://schemas.microsoft.com/office/powerpoint/2010/main" val="17695402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144646"/>
            <a:ext cx="4105121" cy="3327395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Apa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dimaksud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Pengaruh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wilayah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terhadap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penanaman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dibuat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cara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mencicipinya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Berbagai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gaya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Wilayah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yang paling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dikenal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di Australia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menyajikan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menikmatinya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Hal yang salah pada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mengidentifikasinya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34581B5-E8AC-BA24-8CB8-038EE1348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23905"/>
            <a:ext cx="4276247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  <a:latin typeface="+mj-lt"/>
              </a:rPr>
              <a:t>HARI INI KITA AKAN MEMBAHAS</a:t>
            </a: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2DDF3-B8BA-BFAF-35DB-7E105E0D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8E612B12-7B9F-7DF9-DD19-5671D211AF41}"/>
              </a:ext>
            </a:extLst>
          </p:cNvPr>
          <p:cNvSpPr txBox="1"/>
          <p:nvPr/>
        </p:nvSpPr>
        <p:spPr>
          <a:xfrm>
            <a:off x="661273" y="640769"/>
            <a:ext cx="11918390" cy="196130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5400" cap="all" dirty="0" err="1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varietas</a:t>
            </a:r>
            <a:endParaRPr lang="en-AU" sz="54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7B198F-C4E2-14C6-18A9-F4F47A90E81D}"/>
              </a:ext>
            </a:extLst>
          </p:cNvPr>
          <p:cNvSpPr txBox="1"/>
          <p:nvPr/>
        </p:nvSpPr>
        <p:spPr>
          <a:xfrm>
            <a:off x="563301" y="2423776"/>
            <a:ext cx="4346324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Dibuat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tunggal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memberi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informasi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tentang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wilayah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iklim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tanah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pembuat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.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Banyak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dijual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sebagai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varietas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tunggal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mengandung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persentase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lain – </a:t>
            </a:r>
            <a:b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di Australia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sampai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15% (15% di France, 25% di Amerika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Serikat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AAE978-0002-CD00-7601-982EBA004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50" t="36576" r="19001" b="10233"/>
          <a:stretch/>
        </p:blipFill>
        <p:spPr>
          <a:xfrm>
            <a:off x="6096000" y="-146304"/>
            <a:ext cx="6096000" cy="700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3520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EC8BDF5-83CF-C6B4-705D-5593D7AAFF75}"/>
              </a:ext>
            </a:extLst>
          </p:cNvPr>
          <p:cNvCxnSpPr>
            <a:cxnSpLocks/>
          </p:cNvCxnSpPr>
          <p:nvPr/>
        </p:nvCxnSpPr>
        <p:spPr>
          <a:xfrm>
            <a:off x="7230493" y="2859653"/>
            <a:ext cx="24859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</p:cNvCxnSpPr>
          <p:nvPr/>
        </p:nvCxnSpPr>
        <p:spPr>
          <a:xfrm>
            <a:off x="1071710" y="4583478"/>
            <a:ext cx="333673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6" y="494527"/>
            <a:ext cx="8770172" cy="964128"/>
          </a:xfrm>
        </p:spPr>
        <p:txBody>
          <a:bodyPr/>
          <a:lstStyle/>
          <a:p>
            <a:r>
              <a:rPr lang="en-US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CAMPURAN AUSTRALIA KLASIK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10025608" y="2896678"/>
            <a:ext cx="1879754" cy="50975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BAROSSA VALLEY MCLAREN VALE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3424210" y="3454385"/>
            <a:ext cx="917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043725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>
            <a:cxnSpLocks/>
          </p:cNvCxnSpPr>
          <p:nvPr/>
        </p:nvCxnSpPr>
        <p:spPr>
          <a:xfrm flipH="1" flipV="1">
            <a:off x="10832532" y="4691249"/>
            <a:ext cx="6772" cy="45266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200" b="2200"/>
          <a:stretch/>
        </p:blipFill>
        <p:spPr>
          <a:xfrm>
            <a:off x="3964995" y="1097164"/>
            <a:ext cx="1798535" cy="5444788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141890" y="4277853"/>
            <a:ext cx="3514758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 SEMILLON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10416673" y="2555392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499124" y="1417288"/>
            <a:ext cx="3707969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3200" b="1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 SEMILLON</a:t>
            </a:r>
          </a:p>
        </p:txBody>
      </p:sp>
      <p:pic>
        <p:nvPicPr>
          <p:cNvPr id="14" name="Picture Placeholder 8">
            <a:extLst>
              <a:ext uri="{FF2B5EF4-FFF2-40B4-BE49-F238E27FC236}">
                <a16:creationId xmlns:a16="http://schemas.microsoft.com/office/drawing/2014/main" id="{AFC11DD0-040F-00E3-F9E4-F34A49EF47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914583" y="633838"/>
            <a:ext cx="2164614" cy="6553036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389692"/>
            <a:ext cx="2717026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 SHIRAZ MATARO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>
            <a:off x="7882414" y="4684037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58">
            <a:extLst>
              <a:ext uri="{FF2B5EF4-FFF2-40B4-BE49-F238E27FC236}">
                <a16:creationId xmlns:a16="http://schemas.microsoft.com/office/drawing/2014/main" id="{3A8366B9-BE34-EB76-78CE-2B87A7D49537}"/>
              </a:ext>
            </a:extLst>
          </p:cNvPr>
          <p:cNvSpPr txBox="1"/>
          <p:nvPr/>
        </p:nvSpPr>
        <p:spPr>
          <a:xfrm>
            <a:off x="9943409" y="5369309"/>
            <a:ext cx="1936635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GRENACHE</a:t>
            </a:r>
          </a:p>
          <a:p>
            <a:pPr algn="ctr"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Memberi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rasa</a:t>
            </a:r>
          </a:p>
          <a:p>
            <a:pPr algn="ctr"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bumbu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kelembutan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beraroma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CF406A81-96FF-6ACA-166F-4BBA344C3DDE}"/>
              </a:ext>
            </a:extLst>
          </p:cNvPr>
          <p:cNvSpPr txBox="1"/>
          <p:nvPr/>
        </p:nvSpPr>
        <p:spPr>
          <a:xfrm>
            <a:off x="8009934" y="5049979"/>
            <a:ext cx="1933475" cy="149464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MATARO (MOURVÈDRE) </a:t>
            </a:r>
          </a:p>
          <a:p>
            <a:pPr algn="ctr"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Memberi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wangi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parfum dan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adas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manis,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tanin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berbutir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4343C55-24BA-F5C2-A5F9-461236F3C4B3}"/>
              </a:ext>
            </a:extLst>
          </p:cNvPr>
          <p:cNvCxnSpPr>
            <a:cxnSpLocks/>
          </p:cNvCxnSpPr>
          <p:nvPr/>
        </p:nvCxnSpPr>
        <p:spPr>
          <a:xfrm flipV="1">
            <a:off x="8976671" y="4684037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8079197" y="1392913"/>
            <a:ext cx="3728425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en-AU" sz="3200" b="1" dirty="0">
                <a:solidFill>
                  <a:schemeClr val="accent4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 SHIRAZ MATARO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8A536C-9F79-D7C2-17E0-A7EBAE148C7A}"/>
              </a:ext>
            </a:extLst>
          </p:cNvPr>
          <p:cNvCxnSpPr>
            <a:cxnSpLocks/>
          </p:cNvCxnSpPr>
          <p:nvPr/>
        </p:nvCxnSpPr>
        <p:spPr>
          <a:xfrm flipV="1">
            <a:off x="2967118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D95A427A-C0D3-D8A1-5B07-5C9D2DFE7DC6}"/>
              </a:ext>
            </a:extLst>
          </p:cNvPr>
          <p:cNvSpPr txBox="1"/>
          <p:nvPr/>
        </p:nvSpPr>
        <p:spPr>
          <a:xfrm>
            <a:off x="7839231" y="3570828"/>
            <a:ext cx="2714081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SHIRAZ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 </a:t>
            </a:r>
          </a:p>
          <a:p>
            <a:pPr algn="ctr"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Shiraz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menambah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kekayaan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bobot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di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mulut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8DAAC9-0BF0-4146-3146-3D0B6CF35992}"/>
              </a:ext>
            </a:extLst>
          </p:cNvPr>
          <p:cNvCxnSpPr>
            <a:cxnSpLocks/>
          </p:cNvCxnSpPr>
          <p:nvPr/>
        </p:nvCxnSpPr>
        <p:spPr>
          <a:xfrm flipV="1">
            <a:off x="9142776" y="4371474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58">
            <a:extLst>
              <a:ext uri="{FF2B5EF4-FFF2-40B4-BE49-F238E27FC236}">
                <a16:creationId xmlns:a16="http://schemas.microsoft.com/office/drawing/2014/main" id="{2905E681-66B6-B203-C524-9A85EF9F49F9}"/>
              </a:ext>
            </a:extLst>
          </p:cNvPr>
          <p:cNvSpPr txBox="1"/>
          <p:nvPr/>
        </p:nvSpPr>
        <p:spPr>
          <a:xfrm>
            <a:off x="198855" y="5111338"/>
            <a:ext cx="1681153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SEMILLON </a:t>
            </a:r>
          </a:p>
          <a:p>
            <a:pPr algn="ctr"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Membawa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sentuhan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rasa lemon</a:t>
            </a: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8867FB5-B2AB-3CCE-1F33-79128D6BC1A4}"/>
              </a:ext>
            </a:extLst>
          </p:cNvPr>
          <p:cNvSpPr txBox="1"/>
          <p:nvPr/>
        </p:nvSpPr>
        <p:spPr>
          <a:xfrm>
            <a:off x="1889294" y="5026694"/>
            <a:ext cx="2088160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SAUVIGNON BLANC </a:t>
            </a:r>
          </a:p>
          <a:p>
            <a:pPr algn="ctr"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Mengontribusikan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tropis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keasaman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tajam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E58245-7E0A-07DD-5948-6ED3E1574C5B}"/>
              </a:ext>
            </a:extLst>
          </p:cNvPr>
          <p:cNvSpPr txBox="1"/>
          <p:nvPr/>
        </p:nvSpPr>
        <p:spPr>
          <a:xfrm>
            <a:off x="1254956" y="3119329"/>
            <a:ext cx="22834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Aroma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rerumputan</a:t>
            </a:r>
            <a:r>
              <a:rPr 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rempah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2173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</p:cNvCxnSpPr>
          <p:nvPr/>
        </p:nvCxnSpPr>
        <p:spPr>
          <a:xfrm>
            <a:off x="2973659" y="4546612"/>
            <a:ext cx="19771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756A4F7-43BD-276B-6A13-B208AC9C685F}"/>
              </a:ext>
            </a:extLst>
          </p:cNvPr>
          <p:cNvCxnSpPr>
            <a:cxnSpLocks/>
          </p:cNvCxnSpPr>
          <p:nvPr/>
        </p:nvCxnSpPr>
        <p:spPr>
          <a:xfrm>
            <a:off x="2973659" y="3207170"/>
            <a:ext cx="17527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0D10D9-BC9D-3556-7D9A-152CA7AB9D66}"/>
              </a:ext>
            </a:extLst>
          </p:cNvPr>
          <p:cNvCxnSpPr>
            <a:cxnSpLocks/>
          </p:cNvCxnSpPr>
          <p:nvPr/>
        </p:nvCxnSpPr>
        <p:spPr>
          <a:xfrm flipV="1">
            <a:off x="7180393" y="3093353"/>
            <a:ext cx="1734426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971E06D-4AF1-19C7-2EAC-78FAD5E3CF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905124" y="602615"/>
            <a:ext cx="2109032" cy="638477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7362024" y="5270843"/>
            <a:ext cx="923445" cy="123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1900887" y="2631454"/>
            <a:ext cx="1274793" cy="12747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TANIN </a:t>
            </a:r>
          </a:p>
          <a:p>
            <a:pPr algn="ctr">
              <a:lnSpc>
                <a:spcPct val="100000"/>
              </a:lnSpc>
            </a:pP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YANG DALAM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3817858" y="602615"/>
            <a:ext cx="2109032" cy="6384771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565611" y="4407174"/>
            <a:ext cx="289203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cap="all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SHIRAZ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529493" y="1654292"/>
            <a:ext cx="44213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en-AU" sz="2800" b="1" dirty="0">
                <a:solidFill>
                  <a:schemeClr val="accent4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SHIRAZ</a:t>
            </a: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289056"/>
            <a:ext cx="271702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MERLOT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>
            <a:off x="7558940" y="4213616"/>
            <a:ext cx="230617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7177070" y="1680813"/>
            <a:ext cx="44213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en-AU" sz="2800" b="1" dirty="0">
                <a:solidFill>
                  <a:schemeClr val="accent4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MERLOT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A6DF19AA-0F87-4313-D369-3E89952707BF}"/>
              </a:ext>
            </a:extLst>
          </p:cNvPr>
          <p:cNvSpPr txBox="1"/>
          <p:nvPr/>
        </p:nvSpPr>
        <p:spPr>
          <a:xfrm>
            <a:off x="607170" y="4414845"/>
            <a:ext cx="2010479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KARAKTERISTIK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8201A7-9F3D-D295-7EC3-11285C2DA68E}"/>
              </a:ext>
            </a:extLst>
          </p:cNvPr>
          <p:cNvSpPr/>
          <p:nvPr/>
        </p:nvSpPr>
        <p:spPr>
          <a:xfrm>
            <a:off x="8430784" y="2275032"/>
            <a:ext cx="1630845" cy="16308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1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STRUKTUR YANG SANGAT BAIK DENGAN POTENSI PENUAAN YANG BAIK</a:t>
            </a: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9BC339-3DA9-57D0-0095-BAB978FCF7A2}"/>
              </a:ext>
            </a:extLst>
          </p:cNvPr>
          <p:cNvSpPr txBox="1"/>
          <p:nvPr/>
        </p:nvSpPr>
        <p:spPr>
          <a:xfrm>
            <a:off x="9952522" y="4068305"/>
            <a:ext cx="670970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RASA</a:t>
            </a: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E762BA6B-4706-F2D7-420A-F1AFF9B3FD52}"/>
              </a:ext>
            </a:extLst>
          </p:cNvPr>
          <p:cNvSpPr txBox="1"/>
          <p:nvPr/>
        </p:nvSpPr>
        <p:spPr>
          <a:xfrm>
            <a:off x="9959999" y="4383696"/>
            <a:ext cx="1580914" cy="119455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Bluberi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Buah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hitam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Mint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Olive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8" name="object 58">
            <a:extLst>
              <a:ext uri="{FF2B5EF4-FFF2-40B4-BE49-F238E27FC236}">
                <a16:creationId xmlns:a16="http://schemas.microsoft.com/office/drawing/2014/main" id="{A9ADC8BA-8088-4458-B933-9F9B33273600}"/>
              </a:ext>
            </a:extLst>
          </p:cNvPr>
          <p:cNvSpPr txBox="1"/>
          <p:nvPr/>
        </p:nvSpPr>
        <p:spPr>
          <a:xfrm>
            <a:off x="8455750" y="5432942"/>
            <a:ext cx="1580914" cy="8842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Cassis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Moka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Bumbu</a:t>
            </a: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manis</a:t>
            </a:r>
          </a:p>
        </p:txBody>
      </p:sp>
      <p:sp>
        <p:nvSpPr>
          <p:cNvPr id="40" name="object 58">
            <a:extLst>
              <a:ext uri="{FF2B5EF4-FFF2-40B4-BE49-F238E27FC236}">
                <a16:creationId xmlns:a16="http://schemas.microsoft.com/office/drawing/2014/main" id="{CDD220EC-D8E5-0AC1-126D-E4859D1921A7}"/>
              </a:ext>
            </a:extLst>
          </p:cNvPr>
          <p:cNvSpPr txBox="1"/>
          <p:nvPr/>
        </p:nvSpPr>
        <p:spPr>
          <a:xfrm>
            <a:off x="8406480" y="5143025"/>
            <a:ext cx="809366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AROMA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59B81B5-9157-3E3A-D83B-DEE5ABD9D574}"/>
              </a:ext>
            </a:extLst>
          </p:cNvPr>
          <p:cNvSpPr txBox="1">
            <a:spLocks/>
          </p:cNvSpPr>
          <p:nvPr/>
        </p:nvSpPr>
        <p:spPr>
          <a:xfrm>
            <a:off x="479175" y="494527"/>
            <a:ext cx="9825409" cy="9641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400" dirty="0">
                <a:latin typeface="Neue Haas Grotesk Text Pro" panose="020B0504020202020204" pitchFamily="34" charset="77"/>
              </a:rPr>
              <a:t>CAMPURAN AUSTRALIAN KLASIK</a:t>
            </a: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6418391-34DD-FD55-567A-D2007A362B21}"/>
              </a:ext>
            </a:extLst>
          </p:cNvPr>
          <p:cNvSpPr txBox="1"/>
          <p:nvPr/>
        </p:nvSpPr>
        <p:spPr>
          <a:xfrm>
            <a:off x="751464" y="4741434"/>
            <a:ext cx="2774713" cy="137665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Gaya yang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berani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dan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bertenaga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Rasa di </a:t>
            </a:r>
            <a:r>
              <a:rPr lang="en-AU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mulut</a:t>
            </a: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menetap</a:t>
            </a:r>
            <a:r>
              <a:rPr lang="en-AU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lama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Keseimbangan</a:t>
            </a: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baik</a:t>
            </a:r>
            <a:endParaRPr lang="en-AU" sz="16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2696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green borders&#10;&#10;Description automatically generated">
            <a:extLst>
              <a:ext uri="{FF2B5EF4-FFF2-40B4-BE49-F238E27FC236}">
                <a16:creationId xmlns:a16="http://schemas.microsoft.com/office/drawing/2014/main" id="{4B3BD40F-CBA9-5245-431F-D427899A99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85" y="-337795"/>
            <a:ext cx="12403652" cy="7326423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CA32E62-30F6-8A73-12AF-7B8AB6635615}"/>
              </a:ext>
            </a:extLst>
          </p:cNvPr>
          <p:cNvSpPr txBox="1"/>
          <p:nvPr/>
        </p:nvSpPr>
        <p:spPr>
          <a:xfrm>
            <a:off x="529493" y="2415288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Adelaide Hills, 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Barossa Valley, 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Canberra District, ACT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Clare Valley, 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Coonawarra, 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Heathcote, VIC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Hunter Valley, NSW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Margaret River, WA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McLaren Vale, 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Mornington Peninsula, VIC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Tasmania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en-AU" sz="1600" dirty="0">
                <a:effectLst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Yarra Valley, VIC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D72E8E-2F8E-A4CA-5B7C-767E1EF4E3D4}"/>
              </a:ext>
            </a:extLst>
          </p:cNvPr>
          <p:cNvSpPr/>
          <p:nvPr/>
        </p:nvSpPr>
        <p:spPr>
          <a:xfrm>
            <a:off x="8714411" y="4683941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6834AE-E319-F6B1-6A85-E1CD1845CB83}"/>
              </a:ext>
            </a:extLst>
          </p:cNvPr>
          <p:cNvSpPr/>
          <p:nvPr/>
        </p:nvSpPr>
        <p:spPr>
          <a:xfrm>
            <a:off x="8579437" y="456532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C096C1-481C-A11F-EC17-740E8EDC2919}"/>
              </a:ext>
            </a:extLst>
          </p:cNvPr>
          <p:cNvSpPr/>
          <p:nvPr/>
        </p:nvSpPr>
        <p:spPr>
          <a:xfrm>
            <a:off x="8646924" y="4387399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B35CB6D-F05F-B509-43C5-39E4592FB0A6}"/>
              </a:ext>
            </a:extLst>
          </p:cNvPr>
          <p:cNvSpPr/>
          <p:nvPr/>
        </p:nvSpPr>
        <p:spPr>
          <a:xfrm>
            <a:off x="8568731" y="484443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9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3C6A66C-1DE5-6481-0CFC-9EB9CBDC1F9E}"/>
              </a:ext>
            </a:extLst>
          </p:cNvPr>
          <p:cNvSpPr/>
          <p:nvPr/>
        </p:nvSpPr>
        <p:spPr>
          <a:xfrm>
            <a:off x="8833027" y="5092455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9CB4AFA-CE9C-DAFF-70C4-937034DBD942}"/>
              </a:ext>
            </a:extLst>
          </p:cNvPr>
          <p:cNvSpPr/>
          <p:nvPr/>
        </p:nvSpPr>
        <p:spPr>
          <a:xfrm>
            <a:off x="10207645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5F58054-837B-3CA6-CA9D-C690DCF0D17B}"/>
              </a:ext>
            </a:extLst>
          </p:cNvPr>
          <p:cNvSpPr/>
          <p:nvPr/>
        </p:nvSpPr>
        <p:spPr>
          <a:xfrm>
            <a:off x="9472401" y="509412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ECE0780-B438-E9EC-E208-9D92C2230DD3}"/>
              </a:ext>
            </a:extLst>
          </p:cNvPr>
          <p:cNvSpPr/>
          <p:nvPr/>
        </p:nvSpPr>
        <p:spPr>
          <a:xfrm>
            <a:off x="9621206" y="537646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83C0A72-8F6A-3D60-67C7-48A2DE5B3D94}"/>
              </a:ext>
            </a:extLst>
          </p:cNvPr>
          <p:cNvSpPr/>
          <p:nvPr/>
        </p:nvSpPr>
        <p:spPr>
          <a:xfrm>
            <a:off x="9516668" y="5510586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00A4139-F727-2CC8-B091-220E63B33A59}"/>
              </a:ext>
            </a:extLst>
          </p:cNvPr>
          <p:cNvSpPr/>
          <p:nvPr/>
        </p:nvSpPr>
        <p:spPr>
          <a:xfrm>
            <a:off x="9709634" y="6249207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CB9534-482C-C830-4F97-226661EC75F5}"/>
              </a:ext>
            </a:extLst>
          </p:cNvPr>
          <p:cNvSpPr txBox="1"/>
          <p:nvPr/>
        </p:nvSpPr>
        <p:spPr>
          <a:xfrm>
            <a:off x="9686090" y="6255720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707871C-44AC-6EFE-E801-734A924485C1}"/>
              </a:ext>
            </a:extLst>
          </p:cNvPr>
          <p:cNvSpPr/>
          <p:nvPr/>
        </p:nvSpPr>
        <p:spPr>
          <a:xfrm>
            <a:off x="10621288" y="442788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7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31C1970-8861-0EC2-21CE-2674676EA650}"/>
              </a:ext>
            </a:extLst>
          </p:cNvPr>
          <p:cNvSpPr/>
          <p:nvPr/>
        </p:nvSpPr>
        <p:spPr>
          <a:xfrm>
            <a:off x="4673338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706864"/>
            <a:ext cx="6564727" cy="964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AUSTRALIA YANG TERKENAL</a:t>
            </a:r>
            <a:b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WILAYAH ANGGUR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A34274-0198-D59A-032E-CD0140C362FE}"/>
              </a:ext>
            </a:extLst>
          </p:cNvPr>
          <p:cNvSpPr txBox="1"/>
          <p:nvPr/>
        </p:nvSpPr>
        <p:spPr>
          <a:xfrm>
            <a:off x="9597661" y="537197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3A3532-F223-D818-3C68-0C9199BC5851}"/>
              </a:ext>
            </a:extLst>
          </p:cNvPr>
          <p:cNvSpPr txBox="1"/>
          <p:nvPr/>
        </p:nvSpPr>
        <p:spPr>
          <a:xfrm>
            <a:off x="9480186" y="550532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738568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4D826D2D-8FEF-7D29-9887-2C0C165A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4759841" y="4185117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9C810BFE-CCC2-A68E-10D9-F13830F35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55" b="7555"/>
          <a:stretch/>
        </p:blipFill>
        <p:spPr>
          <a:xfrm>
            <a:off x="7363010" y="1401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8C25FB4A-709F-9517-7AA2-27DC593C0F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812" b="7812"/>
          <a:stretch/>
        </p:blipFill>
        <p:spPr>
          <a:xfrm>
            <a:off x="-55261" y="2292583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A7B03647-DA10-3A40-0013-244464B832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081" r="37683" b="31249"/>
          <a:stretch/>
        </p:blipFill>
        <p:spPr>
          <a:xfrm>
            <a:off x="4740776" y="2292583"/>
            <a:ext cx="2316277" cy="31595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6F8A948-DFE7-61BC-E4AE-BA5CD1DD19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0837" b="10837"/>
          <a:stretch/>
        </p:blipFill>
        <p:spPr>
          <a:xfrm>
            <a:off x="-55261" y="4131000"/>
            <a:ext cx="4889589" cy="27503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3" name="Picture Placeholder 5">
            <a:extLst>
              <a:ext uri="{FF2B5EF4-FFF2-40B4-BE49-F238E27FC236}">
                <a16:creationId xmlns:a16="http://schemas.microsoft.com/office/drawing/2014/main" id="{F6E61BDE-BFDD-4A0C-507B-D7401348D8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670" b="7670"/>
          <a:stretch/>
        </p:blipFill>
        <p:spPr>
          <a:xfrm>
            <a:off x="7049222" y="2292583"/>
            <a:ext cx="5142777" cy="28928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94" y="498416"/>
            <a:ext cx="7193079" cy="1927482"/>
          </a:xfrm>
        </p:spPr>
        <p:txBody>
          <a:bodyPr/>
          <a:lstStyle/>
          <a:p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tunggal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versus </a:t>
            </a:r>
            <a:r>
              <a:rPr lang="en-US" sz="5400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campuran</a:t>
            </a:r>
            <a:endParaRPr lang="en-US" sz="54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832C298-F7E3-02A8-0038-89B638457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9"/>
          <a:srcRect l="1358" r="21377"/>
          <a:stretch/>
        </p:blipFill>
        <p:spPr>
          <a:xfrm>
            <a:off x="8322942" y="4165086"/>
            <a:ext cx="3863720" cy="2716307"/>
          </a:xfrm>
        </p:spPr>
      </p:pic>
    </p:spTree>
    <p:extLst>
      <p:ext uri="{BB962C8B-B14F-4D97-AF65-F5344CB8AC3E}">
        <p14:creationId xmlns:p14="http://schemas.microsoft.com/office/powerpoint/2010/main" val="152470231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0ACC1C-E21D-567E-2CB7-6F4F8BAB7D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44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94" y="498416"/>
            <a:ext cx="12020146" cy="702855"/>
          </a:xfrm>
        </p:spPr>
        <p:txBody>
          <a:bodyPr/>
          <a:lstStyle/>
          <a:p>
            <a:r>
              <a:rPr lang="en-US" sz="5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Penyajian</a:t>
            </a:r>
            <a:r>
              <a:rPr lang="en-US" sz="5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5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TEMPERATUR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28D30A6-A6C6-5C7B-5A71-5C6DFD64703A}"/>
              </a:ext>
            </a:extLst>
          </p:cNvPr>
          <p:cNvCxnSpPr>
            <a:cxnSpLocks/>
          </p:cNvCxnSpPr>
          <p:nvPr/>
        </p:nvCxnSpPr>
        <p:spPr>
          <a:xfrm>
            <a:off x="739435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1326052" y="1718999"/>
            <a:ext cx="2102795" cy="61234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BERBUIH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 SEPERTI ES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D1FD2D-0C95-7DC6-FB02-8DB3C76C2691}"/>
              </a:ext>
            </a:extLst>
          </p:cNvPr>
          <p:cNvCxnSpPr>
            <a:cxnSpLocks/>
          </p:cNvCxnSpPr>
          <p:nvPr/>
        </p:nvCxnSpPr>
        <p:spPr>
          <a:xfrm>
            <a:off x="739435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E6E25A-CF7C-3861-292D-68854F919168}"/>
              </a:ext>
            </a:extLst>
          </p:cNvPr>
          <p:cNvCxnSpPr>
            <a:cxnSpLocks/>
          </p:cNvCxnSpPr>
          <p:nvPr/>
        </p:nvCxnSpPr>
        <p:spPr>
          <a:xfrm>
            <a:off x="4101198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5576AB-736E-D104-9768-85629BD48869}"/>
              </a:ext>
            </a:extLst>
          </p:cNvPr>
          <p:cNvCxnSpPr>
            <a:cxnSpLocks/>
          </p:cNvCxnSpPr>
          <p:nvPr/>
        </p:nvCxnSpPr>
        <p:spPr>
          <a:xfrm>
            <a:off x="2083379" y="5264200"/>
            <a:ext cx="48015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7C2194-EA6D-D0A6-B440-20CF1DDCD999}"/>
              </a:ext>
            </a:extLst>
          </p:cNvPr>
          <p:cNvCxnSpPr>
            <a:cxnSpLocks/>
          </p:cNvCxnSpPr>
          <p:nvPr/>
        </p:nvCxnSpPr>
        <p:spPr>
          <a:xfrm>
            <a:off x="2083379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BFC6DCF-1C14-DB25-377C-ED4C289E505E}"/>
              </a:ext>
            </a:extLst>
          </p:cNvPr>
          <p:cNvCxnSpPr>
            <a:cxnSpLocks/>
          </p:cNvCxnSpPr>
          <p:nvPr/>
        </p:nvCxnSpPr>
        <p:spPr>
          <a:xfrm>
            <a:off x="6887545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bject 58">
            <a:extLst>
              <a:ext uri="{FF2B5EF4-FFF2-40B4-BE49-F238E27FC236}">
                <a16:creationId xmlns:a16="http://schemas.microsoft.com/office/drawing/2014/main" id="{A268AD35-E393-781A-660F-B9323E6238CC}"/>
              </a:ext>
            </a:extLst>
          </p:cNvPr>
          <p:cNvSpPr txBox="1"/>
          <p:nvPr/>
        </p:nvSpPr>
        <p:spPr>
          <a:xfrm>
            <a:off x="3186572" y="5360490"/>
            <a:ext cx="2595128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PUTIH DAN ROSÉ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 KULKAS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8862F5-1A58-CB1D-F031-31EDDB5E0D3D}"/>
              </a:ext>
            </a:extLst>
          </p:cNvPr>
          <p:cNvCxnSpPr>
            <a:cxnSpLocks/>
          </p:cNvCxnSpPr>
          <p:nvPr/>
        </p:nvCxnSpPr>
        <p:spPr>
          <a:xfrm>
            <a:off x="8884024" y="5264200"/>
            <a:ext cx="28149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25F988C-2115-E90F-5D86-9A041B866706}"/>
              </a:ext>
            </a:extLst>
          </p:cNvPr>
          <p:cNvCxnSpPr>
            <a:cxnSpLocks/>
          </p:cNvCxnSpPr>
          <p:nvPr/>
        </p:nvCxnSpPr>
        <p:spPr>
          <a:xfrm>
            <a:off x="8886674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E7C7F40-DD5F-E8AA-2802-0F81337B2450}"/>
              </a:ext>
            </a:extLst>
          </p:cNvPr>
          <p:cNvCxnSpPr>
            <a:cxnSpLocks/>
          </p:cNvCxnSpPr>
          <p:nvPr/>
        </p:nvCxnSpPr>
        <p:spPr>
          <a:xfrm>
            <a:off x="11701592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object 58">
            <a:extLst>
              <a:ext uri="{FF2B5EF4-FFF2-40B4-BE49-F238E27FC236}">
                <a16:creationId xmlns:a16="http://schemas.microsoft.com/office/drawing/2014/main" id="{7E0A5986-F0BB-7586-BD2C-2B78B628A731}"/>
              </a:ext>
            </a:extLst>
          </p:cNvPr>
          <p:cNvSpPr txBox="1"/>
          <p:nvPr/>
        </p:nvSpPr>
        <p:spPr>
          <a:xfrm>
            <a:off x="9053124" y="5360490"/>
            <a:ext cx="2595128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MERAH BERTEKAS PENUH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</a:t>
            </a:r>
            <a:endParaRPr lang="en-AU" sz="1600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284AA3D-625C-2223-0668-35D91BD564C3}"/>
              </a:ext>
            </a:extLst>
          </p:cNvPr>
          <p:cNvCxnSpPr>
            <a:cxnSpLocks/>
          </p:cNvCxnSpPr>
          <p:nvPr/>
        </p:nvCxnSpPr>
        <p:spPr>
          <a:xfrm>
            <a:off x="5507896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bject 58">
            <a:extLst>
              <a:ext uri="{FF2B5EF4-FFF2-40B4-BE49-F238E27FC236}">
                <a16:creationId xmlns:a16="http://schemas.microsoft.com/office/drawing/2014/main" id="{5E73BD87-9DD5-D52E-D259-9619A41E81D4}"/>
              </a:ext>
            </a:extLst>
          </p:cNvPr>
          <p:cNvSpPr txBox="1"/>
          <p:nvPr/>
        </p:nvSpPr>
        <p:spPr>
          <a:xfrm>
            <a:off x="5801206" y="1472778"/>
            <a:ext cx="2775143" cy="858568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MERAH TEKSTUR RINGAN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SEJUK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33B8B6-E4E3-7C09-C2B3-56E32D4B7DD8}"/>
              </a:ext>
            </a:extLst>
          </p:cNvPr>
          <p:cNvCxnSpPr>
            <a:cxnSpLocks/>
          </p:cNvCxnSpPr>
          <p:nvPr/>
        </p:nvCxnSpPr>
        <p:spPr>
          <a:xfrm>
            <a:off x="5507896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5358D3-4716-7CB2-1358-22583079131C}"/>
              </a:ext>
            </a:extLst>
          </p:cNvPr>
          <p:cNvCxnSpPr>
            <a:cxnSpLocks/>
          </p:cNvCxnSpPr>
          <p:nvPr/>
        </p:nvCxnSpPr>
        <p:spPr>
          <a:xfrm>
            <a:off x="8869659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541A2177-A596-B486-FC66-26EB6E904E4B}"/>
              </a:ext>
            </a:extLst>
          </p:cNvPr>
          <p:cNvSpPr txBox="1"/>
          <p:nvPr/>
        </p:nvSpPr>
        <p:spPr>
          <a:xfrm>
            <a:off x="3341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0478E15-DC40-FF4E-F674-D3E43BEE2314}"/>
              </a:ext>
            </a:extLst>
          </p:cNvPr>
          <p:cNvSpPr txBox="1"/>
          <p:nvPr/>
        </p:nvSpPr>
        <p:spPr>
          <a:xfrm>
            <a:off x="10108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9DF3C51-8079-205D-5B2B-161DF9999583}"/>
              </a:ext>
            </a:extLst>
          </p:cNvPr>
          <p:cNvSpPr txBox="1"/>
          <p:nvPr/>
        </p:nvSpPr>
        <p:spPr>
          <a:xfrm>
            <a:off x="17057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A2278F5-2C81-0D10-415D-02490A32735F}"/>
              </a:ext>
            </a:extLst>
          </p:cNvPr>
          <p:cNvSpPr txBox="1"/>
          <p:nvPr/>
        </p:nvSpPr>
        <p:spPr>
          <a:xfrm>
            <a:off x="23915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666DC160-C186-6FF6-0D3A-2856F543FF6E}"/>
              </a:ext>
            </a:extLst>
          </p:cNvPr>
          <p:cNvSpPr txBox="1"/>
          <p:nvPr/>
        </p:nvSpPr>
        <p:spPr>
          <a:xfrm>
            <a:off x="305909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ADDEF101-F87D-589F-91B1-6E29A6631231}"/>
              </a:ext>
            </a:extLst>
          </p:cNvPr>
          <p:cNvSpPr txBox="1"/>
          <p:nvPr/>
        </p:nvSpPr>
        <p:spPr>
          <a:xfrm>
            <a:off x="373574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5C0CCFD9-7735-A816-860F-63418988AC88}"/>
              </a:ext>
            </a:extLst>
          </p:cNvPr>
          <p:cNvSpPr txBox="1"/>
          <p:nvPr/>
        </p:nvSpPr>
        <p:spPr>
          <a:xfrm>
            <a:off x="44124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F7360012-8ED8-5B66-345C-015C42BC3B26}"/>
              </a:ext>
            </a:extLst>
          </p:cNvPr>
          <p:cNvSpPr txBox="1"/>
          <p:nvPr/>
        </p:nvSpPr>
        <p:spPr>
          <a:xfrm>
            <a:off x="51256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493A0E8-D518-51F9-7DC9-AC8A8FC4CF8B}"/>
              </a:ext>
            </a:extLst>
          </p:cNvPr>
          <p:cNvSpPr txBox="1"/>
          <p:nvPr/>
        </p:nvSpPr>
        <p:spPr>
          <a:xfrm>
            <a:off x="57748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13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E4CEAAA6-EB65-A0F2-F6B0-49502CBCC966}"/>
              </a:ext>
            </a:extLst>
          </p:cNvPr>
          <p:cNvSpPr txBox="1"/>
          <p:nvPr/>
        </p:nvSpPr>
        <p:spPr>
          <a:xfrm>
            <a:off x="64698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14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95E532E4-27DD-21AE-9060-42B489A39967}"/>
              </a:ext>
            </a:extLst>
          </p:cNvPr>
          <p:cNvSpPr txBox="1"/>
          <p:nvPr/>
        </p:nvSpPr>
        <p:spPr>
          <a:xfrm>
            <a:off x="71464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6FF76A64-FEE4-3316-876E-2BDBC427D6C0}"/>
              </a:ext>
            </a:extLst>
          </p:cNvPr>
          <p:cNvSpPr txBox="1"/>
          <p:nvPr/>
        </p:nvSpPr>
        <p:spPr>
          <a:xfrm>
            <a:off x="78139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FF7C8A85-6A51-5ED8-9936-1B5DB2B08F26}"/>
              </a:ext>
            </a:extLst>
          </p:cNvPr>
          <p:cNvSpPr txBox="1"/>
          <p:nvPr/>
        </p:nvSpPr>
        <p:spPr>
          <a:xfrm>
            <a:off x="85180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BA8EB6F4-6810-E432-6E25-5D490F516EC3}"/>
              </a:ext>
            </a:extLst>
          </p:cNvPr>
          <p:cNvSpPr txBox="1"/>
          <p:nvPr/>
        </p:nvSpPr>
        <p:spPr>
          <a:xfrm>
            <a:off x="919471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7" name="object 58">
            <a:extLst>
              <a:ext uri="{FF2B5EF4-FFF2-40B4-BE49-F238E27FC236}">
                <a16:creationId xmlns:a16="http://schemas.microsoft.com/office/drawing/2014/main" id="{485335B8-05CB-9006-DCA5-2080FEC9AE3D}"/>
              </a:ext>
            </a:extLst>
          </p:cNvPr>
          <p:cNvSpPr txBox="1"/>
          <p:nvPr/>
        </p:nvSpPr>
        <p:spPr>
          <a:xfrm>
            <a:off x="98713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9" name="object 58">
            <a:extLst>
              <a:ext uri="{FF2B5EF4-FFF2-40B4-BE49-F238E27FC236}">
                <a16:creationId xmlns:a16="http://schemas.microsoft.com/office/drawing/2014/main" id="{788BEE49-1AE2-4B66-D100-BA77E0630D09}"/>
              </a:ext>
            </a:extLst>
          </p:cNvPr>
          <p:cNvSpPr txBox="1"/>
          <p:nvPr/>
        </p:nvSpPr>
        <p:spPr>
          <a:xfrm>
            <a:off x="1054802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4" name="object 58">
            <a:extLst>
              <a:ext uri="{FF2B5EF4-FFF2-40B4-BE49-F238E27FC236}">
                <a16:creationId xmlns:a16="http://schemas.microsoft.com/office/drawing/2014/main" id="{9C748597-C0CD-E0BA-6415-5EAF5E67F2FB}"/>
              </a:ext>
            </a:extLst>
          </p:cNvPr>
          <p:cNvSpPr txBox="1"/>
          <p:nvPr/>
        </p:nvSpPr>
        <p:spPr>
          <a:xfrm>
            <a:off x="1121553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5556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12" y="755994"/>
            <a:ext cx="11590288" cy="702855"/>
          </a:xfrm>
        </p:spPr>
        <p:txBody>
          <a:bodyPr/>
          <a:lstStyle/>
          <a:p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memilih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Gelas</a:t>
            </a:r>
            <a:r>
              <a:rPr lang="en-US" sz="5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	 </a:t>
            </a:r>
            <a:r>
              <a:rPr lang="en-US" sz="5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yang </a:t>
            </a:r>
            <a:r>
              <a:rPr lang="en-US" sz="5400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benar</a:t>
            </a:r>
            <a:endParaRPr lang="en-US" sz="54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024E41B-B903-E947-05D4-7B69CA9618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96" y="1360602"/>
            <a:ext cx="10530083" cy="4533476"/>
          </a:xfrm>
          <a:prstGeom prst="rect">
            <a:avLst/>
          </a:prstGeom>
        </p:spPr>
      </p:pic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859393" y="55054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Berbuih</a:t>
            </a:r>
            <a:endParaRPr lang="en-AU" sz="1600" b="1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FA36CF39-0053-13A8-F05A-9C90934D7FE9}"/>
              </a:ext>
            </a:extLst>
          </p:cNvPr>
          <p:cNvSpPr txBox="1"/>
          <p:nvPr/>
        </p:nvSpPr>
        <p:spPr>
          <a:xfrm>
            <a:off x="2499007" y="55054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Putih</a:t>
            </a:r>
            <a:endParaRPr lang="en-AU" sz="1600" b="1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132DD034-F42D-A155-DA00-C86F8B4164C0}"/>
              </a:ext>
            </a:extLst>
          </p:cNvPr>
          <p:cNvSpPr txBox="1"/>
          <p:nvPr/>
        </p:nvSpPr>
        <p:spPr>
          <a:xfrm>
            <a:off x="4132314" y="5505427"/>
            <a:ext cx="2102795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ROSÉ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E847B7D-C8C6-BF5E-7CB3-AA182296FB79}"/>
              </a:ext>
            </a:extLst>
          </p:cNvPr>
          <p:cNvSpPr txBox="1"/>
          <p:nvPr/>
        </p:nvSpPr>
        <p:spPr>
          <a:xfrm>
            <a:off x="5797152" y="55054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</a:t>
            </a: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Tekstur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Ringan</a:t>
            </a:r>
            <a:endParaRPr lang="en-AU" sz="1600" b="1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05945E5-C7B9-A1ED-A381-36070337C63C}"/>
              </a:ext>
            </a:extLst>
          </p:cNvPr>
          <p:cNvSpPr txBox="1"/>
          <p:nvPr/>
        </p:nvSpPr>
        <p:spPr>
          <a:xfrm>
            <a:off x="7607035" y="55054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</a:t>
            </a:r>
            <a:b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b="1" dirty="0" err="1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</a:t>
            </a: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ental</a:t>
            </a:r>
            <a:endParaRPr lang="en-AU" sz="1600" b="1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541FE39-83F6-D763-E67D-632681944751}"/>
              </a:ext>
            </a:extLst>
          </p:cNvPr>
          <p:cNvSpPr txBox="1"/>
          <p:nvPr/>
        </p:nvSpPr>
        <p:spPr>
          <a:xfrm>
            <a:off x="9095300" y="55054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600" b="1" dirty="0" err="1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Fortifikasi</a:t>
            </a:r>
            <a:endParaRPr lang="en-AU" sz="1600" b="1" dirty="0">
              <a:solidFill>
                <a:schemeClr val="accent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9373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18682F-A693-3351-904B-39D80198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6232F-1C99-6E7F-5096-A5CE26D5BA3D}"/>
              </a:ext>
            </a:extLst>
          </p:cNvPr>
          <p:cNvSpPr txBox="1">
            <a:spLocks/>
          </p:cNvSpPr>
          <p:nvPr/>
        </p:nvSpPr>
        <p:spPr>
          <a:xfrm>
            <a:off x="6959600" y="2718421"/>
            <a:ext cx="3959860" cy="2941836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Padanan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saling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melengkapi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menciptakan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keseimbangan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melalui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profil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rasa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serupa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tak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satupun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makanan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mengalahkan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satu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sama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lain. 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Pemadanan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kontras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menciptakan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keseimbangan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 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cara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mengkombinasikan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kualitas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berlawanan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masih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memiliki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elemen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sama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menghubungkannya</a:t>
            </a:r>
            <a:r>
              <a:rPr lang="en-AU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71F772-3543-89C9-982B-362B1E626E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230" r="2150" b="12956"/>
          <a:stretch/>
        </p:blipFill>
        <p:spPr>
          <a:xfrm>
            <a:off x="0" y="3705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5AED4AE6-21DE-0555-D4D0-1A92A59572AA}"/>
              </a:ext>
            </a:extLst>
          </p:cNvPr>
          <p:cNvSpPr txBox="1">
            <a:spLocks/>
          </p:cNvSpPr>
          <p:nvPr/>
        </p:nvSpPr>
        <p:spPr>
          <a:xfrm>
            <a:off x="6959600" y="436384"/>
            <a:ext cx="4934039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MEMADUKAN MAKANAN</a:t>
            </a:r>
            <a:br>
              <a:rPr lang="en-US" sz="5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</a:br>
            <a:r>
              <a:rPr lang="en-US" sz="5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DAN ANGGUR</a:t>
            </a:r>
            <a:endParaRPr lang="en-US" sz="540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4993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7E1225-2679-B79A-DEC8-E1C11A227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63" y="245949"/>
            <a:ext cx="11734897" cy="661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712" y="458750"/>
            <a:ext cx="11590288" cy="702855"/>
          </a:xfrm>
        </p:spPr>
        <p:txBody>
          <a:bodyPr/>
          <a:lstStyle/>
          <a:p>
            <a:r>
              <a:rPr lang="en-US" sz="5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PADUAN MAKANAN </a:t>
            </a:r>
            <a:br>
              <a:rPr lang="en-US" sz="5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en-US" sz="5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DAN ANGGUR KLASIK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74A1089-BEEF-A597-4074-DBCB10FF5245}"/>
              </a:ext>
            </a:extLst>
          </p:cNvPr>
          <p:cNvSpPr txBox="1"/>
          <p:nvPr/>
        </p:nvSpPr>
        <p:spPr>
          <a:xfrm>
            <a:off x="429564" y="3339423"/>
            <a:ext cx="2033846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Salad</a:t>
            </a: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Ringan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036DED4-7188-AA43-5BDF-CC058A2A884A}"/>
              </a:ext>
            </a:extLst>
          </p:cNvPr>
          <p:cNvSpPr txBox="1"/>
          <p:nvPr/>
        </p:nvSpPr>
        <p:spPr>
          <a:xfrm>
            <a:off x="2323787" y="3339423"/>
            <a:ext cx="2033848" cy="63543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Ikan</a:t>
            </a: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ringan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sampai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44193B3A-E3CC-E601-3A1A-3BC6648B1C6A}"/>
              </a:ext>
            </a:extLst>
          </p:cNvPr>
          <p:cNvSpPr txBox="1"/>
          <p:nvPr/>
        </p:nvSpPr>
        <p:spPr>
          <a:xfrm>
            <a:off x="4062152" y="3339423"/>
            <a:ext cx="2033848" cy="63543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Makanan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Berbumbu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beraroma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b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off-dry</a:t>
            </a:r>
          </a:p>
        </p:txBody>
      </p:sp>
      <p:sp>
        <p:nvSpPr>
          <p:cNvPr id="47" name="object 58">
            <a:extLst>
              <a:ext uri="{FF2B5EF4-FFF2-40B4-BE49-F238E27FC236}">
                <a16:creationId xmlns:a16="http://schemas.microsoft.com/office/drawing/2014/main" id="{9A4BACA6-7E83-E3C0-BA37-108B1510BE80}"/>
              </a:ext>
            </a:extLst>
          </p:cNvPr>
          <p:cNvSpPr txBox="1"/>
          <p:nvPr/>
        </p:nvSpPr>
        <p:spPr>
          <a:xfrm>
            <a:off x="5907221" y="3339423"/>
            <a:ext cx="2033848" cy="69955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Kerang-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Kerangan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putih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tekstur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hingga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kental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</a:p>
        </p:txBody>
      </p:sp>
      <p:sp>
        <p:nvSpPr>
          <p:cNvPr id="56" name="object 58">
            <a:extLst>
              <a:ext uri="{FF2B5EF4-FFF2-40B4-BE49-F238E27FC236}">
                <a16:creationId xmlns:a16="http://schemas.microsoft.com/office/drawing/2014/main" id="{9E3B0E48-944C-6986-BBA2-38C843A79D2B}"/>
              </a:ext>
            </a:extLst>
          </p:cNvPr>
          <p:cNvSpPr txBox="1"/>
          <p:nvPr/>
        </p:nvSpPr>
        <p:spPr>
          <a:xfrm>
            <a:off x="8068575" y="3339423"/>
            <a:ext cx="2033848" cy="82009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UNGGAS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muda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atau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putih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tekstur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hingga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kental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1" name="object 58">
            <a:extLst>
              <a:ext uri="{FF2B5EF4-FFF2-40B4-BE49-F238E27FC236}">
                <a16:creationId xmlns:a16="http://schemas.microsoft.com/office/drawing/2014/main" id="{6CA880E5-30A3-8657-3E56-17FC991F9037}"/>
              </a:ext>
            </a:extLst>
          </p:cNvPr>
          <p:cNvSpPr txBox="1"/>
          <p:nvPr/>
        </p:nvSpPr>
        <p:spPr>
          <a:xfrm>
            <a:off x="9728590" y="3339423"/>
            <a:ext cx="2033846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Daging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Olahan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Rose</a:t>
            </a:r>
          </a:p>
        </p:txBody>
      </p:sp>
      <p:sp>
        <p:nvSpPr>
          <p:cNvPr id="84" name="object 58">
            <a:extLst>
              <a:ext uri="{FF2B5EF4-FFF2-40B4-BE49-F238E27FC236}">
                <a16:creationId xmlns:a16="http://schemas.microsoft.com/office/drawing/2014/main" id="{8B23C39F-D4D7-4037-DCA8-55ECD53773D5}"/>
              </a:ext>
            </a:extLst>
          </p:cNvPr>
          <p:cNvSpPr txBox="1"/>
          <p:nvPr/>
        </p:nvSpPr>
        <p:spPr>
          <a:xfrm>
            <a:off x="434186" y="5898308"/>
            <a:ext cx="2033848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Babi</a:t>
            </a: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7" name="object 58">
            <a:extLst>
              <a:ext uri="{FF2B5EF4-FFF2-40B4-BE49-F238E27FC236}">
                <a16:creationId xmlns:a16="http://schemas.microsoft.com/office/drawing/2014/main" id="{8B72CFC8-A4AC-4DA9-CB5A-3334A6CCFD1F}"/>
              </a:ext>
            </a:extLst>
          </p:cNvPr>
          <p:cNvSpPr txBox="1"/>
          <p:nvPr/>
        </p:nvSpPr>
        <p:spPr>
          <a:xfrm>
            <a:off x="2323787" y="5886930"/>
            <a:ext cx="2033848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Daging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</a:t>
            </a: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tekstur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kental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0" name="object 58">
            <a:extLst>
              <a:ext uri="{FF2B5EF4-FFF2-40B4-BE49-F238E27FC236}">
                <a16:creationId xmlns:a16="http://schemas.microsoft.com/office/drawing/2014/main" id="{CCA11EB3-9F9F-1E74-AFDF-9176F7728766}"/>
              </a:ext>
            </a:extLst>
          </p:cNvPr>
          <p:cNvSpPr txBox="1"/>
          <p:nvPr/>
        </p:nvSpPr>
        <p:spPr>
          <a:xfrm>
            <a:off x="4295809" y="5875552"/>
            <a:ext cx="1772400" cy="63543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Makanan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Penutup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putih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pencuci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manis</a:t>
            </a:r>
          </a:p>
        </p:txBody>
      </p:sp>
      <p:sp>
        <p:nvSpPr>
          <p:cNvPr id="93" name="object 58">
            <a:extLst>
              <a:ext uri="{FF2B5EF4-FFF2-40B4-BE49-F238E27FC236}">
                <a16:creationId xmlns:a16="http://schemas.microsoft.com/office/drawing/2014/main" id="{1D2D1CA9-38FA-CB49-F208-634CDE8D8570}"/>
              </a:ext>
            </a:extLst>
          </p:cNvPr>
          <p:cNvSpPr txBox="1"/>
          <p:nvPr/>
        </p:nvSpPr>
        <p:spPr>
          <a:xfrm>
            <a:off x="9668383" y="5904782"/>
            <a:ext cx="1841421" cy="5713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Ketajaman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Aroma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Keju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atau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pencuci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mulut</a:t>
            </a:r>
            <a:endParaRPr lang="en-AU" sz="1200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DAA121DF-BFCA-C905-C5A0-15D1B2CBE2A8}"/>
              </a:ext>
            </a:extLst>
          </p:cNvPr>
          <p:cNvSpPr txBox="1"/>
          <p:nvPr/>
        </p:nvSpPr>
        <p:spPr>
          <a:xfrm>
            <a:off x="5852925" y="5898308"/>
            <a:ext cx="2215650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Keras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Keju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Full body red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30D13E-B36E-9D7D-0954-5CFF44586881}"/>
              </a:ext>
            </a:extLst>
          </p:cNvPr>
          <p:cNvSpPr txBox="1"/>
          <p:nvPr/>
        </p:nvSpPr>
        <p:spPr>
          <a:xfrm>
            <a:off x="7886773" y="5894286"/>
            <a:ext cx="1541323" cy="45076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Lunak</a:t>
            </a:r>
            <a:r>
              <a:rPr lang="en-AU" sz="1200" b="1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200" b="1" dirty="0" err="1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Keju</a:t>
            </a:r>
            <a:endParaRPr lang="en-AU" sz="1200" b="1" dirty="0"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en-AU" sz="12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Rose / S</a:t>
            </a:r>
            <a:r>
              <a:rPr lang="en-AU" sz="1200" dirty="0"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parkling</a:t>
            </a:r>
          </a:p>
        </p:txBody>
      </p:sp>
    </p:spTree>
    <p:extLst>
      <p:ext uri="{BB962C8B-B14F-4D97-AF65-F5344CB8AC3E}">
        <p14:creationId xmlns:p14="http://schemas.microsoft.com/office/powerpoint/2010/main" val="2073912679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AE9EE-C1B8-0DE8-E834-B10B1A13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25D9FA1-FE8F-C748-88AB-EF594458E3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78" r="12784" b="17367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34A83C-34EC-6F6C-1ABA-DCB9A082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95" y="788507"/>
            <a:ext cx="9760425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KERUSAKAN PADA ANGGUR</a:t>
            </a:r>
            <a:b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endParaRPr lang="en-US" sz="5400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F3CEE64-5DD4-68FC-6A90-4F8D3F6E9685}"/>
              </a:ext>
            </a:extLst>
          </p:cNvPr>
          <p:cNvSpPr txBox="1">
            <a:spLocks/>
          </p:cNvSpPr>
          <p:nvPr/>
        </p:nvSpPr>
        <p:spPr>
          <a:xfrm>
            <a:off x="615610" y="1396710"/>
            <a:ext cx="7880690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BAGAIMANA MENGIDENTIFIKASINYA </a:t>
            </a:r>
          </a:p>
        </p:txBody>
      </p:sp>
    </p:spTree>
    <p:extLst>
      <p:ext uri="{BB962C8B-B14F-4D97-AF65-F5344CB8AC3E}">
        <p14:creationId xmlns:p14="http://schemas.microsoft.com/office/powerpoint/2010/main" val="357074408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32500" y="669362"/>
            <a:ext cx="4016872" cy="1912060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APA YANG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DIMAKSUD </a:t>
            </a:r>
            <a:br>
              <a:rPr lang="en-AU" sz="54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54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55606" y="3782033"/>
            <a:ext cx="5135784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Minuman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beralkohol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dibuat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cara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melakukan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fermentasi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pada sari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.</a:t>
            </a:r>
          </a:p>
          <a:p>
            <a:pPr marL="0" indent="0">
              <a:buNone/>
            </a:pP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 </a:t>
            </a:r>
          </a:p>
          <a:p>
            <a:pPr marL="0" indent="0">
              <a:buNone/>
            </a:pPr>
            <a:r>
              <a:rPr lang="en-AU" sz="16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Mengapa</a:t>
            </a: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6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?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Keasaman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tinggi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penting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mempertahankan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wine </a:t>
            </a:r>
            <a:r>
              <a:rPr lang="en-AU" sz="16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cukup</a:t>
            </a:r>
            <a:r>
              <a:rPr lang="en-AU" sz="16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lama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Konten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gula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tinggi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fermentasi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baik</a:t>
            </a:r>
            <a:endParaRPr lang="en-AU" sz="16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80" t="2640" r="15608" b="1806"/>
          <a:stretch/>
        </p:blipFill>
        <p:spPr>
          <a:xfrm>
            <a:off x="6096000" y="438615"/>
            <a:ext cx="6096000" cy="603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9414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1FCD3A-B208-164D-A1A7-3F32A00038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" t="5144" r="5980" b="309"/>
          <a:stretch/>
        </p:blipFill>
        <p:spPr>
          <a:xfrm>
            <a:off x="9457054" y="4622936"/>
            <a:ext cx="2158874" cy="1813616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6197" r="1619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OKSIDASI</a:t>
            </a:r>
            <a:endParaRPr lang="en-US" sz="5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0553" y="2027282"/>
            <a:ext cx="5064287" cy="5495616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Ketika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telah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terpapar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oksigen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AU" sz="1800" b="1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8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sz="18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Anda </a:t>
            </a:r>
            <a:r>
              <a:rPr lang="en-AU" sz="18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bisa</a:t>
            </a:r>
            <a:r>
              <a:rPr lang="en-AU" sz="18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b="1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tahu</a:t>
            </a:r>
            <a:r>
              <a:rPr lang="en-AU" sz="1800" b="1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: 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Kehilangan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aroma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buah-buahan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, yang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utama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Warna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kusam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Tidak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ada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karakter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dinamis</a:t>
            </a: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pada </a:t>
            </a:r>
            <a:r>
              <a:rPr lang="en-AU" sz="18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rongga</a:t>
            </a:r>
            <a:r>
              <a:rPr lang="en-AU" sz="1800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800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mulut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800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Rasa </a:t>
            </a:r>
            <a:r>
              <a:rPr lang="en-AU" sz="1800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datar</a:t>
            </a:r>
            <a:endParaRPr lang="en-AU" sz="1800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BBF0D53-831C-D290-3F59-C650C6794A58}"/>
              </a:ext>
            </a:extLst>
          </p:cNvPr>
          <p:cNvSpPr txBox="1">
            <a:spLocks/>
          </p:cNvSpPr>
          <p:nvPr/>
        </p:nvSpPr>
        <p:spPr>
          <a:xfrm>
            <a:off x="7635000" y="5718022"/>
            <a:ext cx="1411435" cy="5359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1600" cap="none" dirty="0">
                <a:latin typeface="Neue Haas Grotesk Text Pro" panose="020B0504020202020204" pitchFamily="34" charset="77"/>
              </a:rPr>
              <a:t>OKSIDASI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DCB547-DF48-8E9F-04D1-4574B040D5F1}"/>
              </a:ext>
            </a:extLst>
          </p:cNvPr>
          <p:cNvCxnSpPr>
            <a:cxnSpLocks/>
          </p:cNvCxnSpPr>
          <p:nvPr/>
        </p:nvCxnSpPr>
        <p:spPr>
          <a:xfrm>
            <a:off x="8698212" y="5788605"/>
            <a:ext cx="121387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248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201" b="172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15988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CORK </a:t>
            </a:r>
            <a:r>
              <a:rPr lang="en-US" sz="54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TAINT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19473"/>
            <a:ext cx="4105121" cy="5495616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Ketika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bersinggungan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dengan</a:t>
            </a:r>
            <a:br>
              <a:rPr lang="en-AU" dirty="0">
                <a:latin typeface="Neue Haas Grotesk Text Pro" panose="020B0504020202020204" pitchFamily="34" charset="77"/>
              </a:rPr>
            </a:br>
            <a:r>
              <a:rPr lang="en-AU" dirty="0">
                <a:effectLst/>
                <a:latin typeface="Neue Haas Grotesk Text Pro" panose="020B0504020202020204" pitchFamily="34" charset="77"/>
              </a:rPr>
              <a:t>2,4,6-trichloroanisole (TCA) 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melalui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penutup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botol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oak barrel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b="1" dirty="0" err="1">
                <a:effectLst/>
                <a:latin typeface="Neue Haas Grotesk Text Pro" panose="020B0504020202020204" pitchFamily="34" charset="77"/>
              </a:rPr>
              <a:t>Bagaimana</a:t>
            </a:r>
            <a:r>
              <a:rPr lang="en-AU" b="1" dirty="0">
                <a:effectLst/>
                <a:latin typeface="Neue Haas Grotesk Text Pro" panose="020B0504020202020204" pitchFamily="34" charset="77"/>
              </a:rPr>
              <a:t> Anda </a:t>
            </a:r>
            <a:r>
              <a:rPr lang="en-AU" b="1" dirty="0" err="1">
                <a:effectLst/>
                <a:latin typeface="Neue Haas Grotesk Text Pro" panose="020B0504020202020204" pitchFamily="34" charset="77"/>
              </a:rPr>
              <a:t>Mengetahuinya</a:t>
            </a:r>
            <a:r>
              <a:rPr lang="en-AU" b="1" dirty="0">
                <a:effectLst/>
                <a:latin typeface="Neue Haas Grotesk Text Pro" panose="020B0504020202020204" pitchFamily="34" charset="77"/>
              </a:rPr>
              <a:t>: 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Baunnya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seperti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karton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basah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koran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lama, 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jamur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ruangan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lembab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effectLst/>
                <a:latin typeface="Neue Haas Grotesk Text Pro" panose="020B0504020202020204" pitchFamily="34" charset="77"/>
              </a:rPr>
              <a:t>Rasa dan aroma lain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Biasa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nya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aromanya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tersembunyi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di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latar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belakang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aroma wine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nya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sendiri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3267135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836B96DF-C1DA-5A5B-CD01-50DF12012B0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64EA-F43E-AB4A-3048-1576BAA33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D2FC0-FFF0-9C09-A61E-9FBD96BB6C0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9C58A-0800-774C-20DB-48DDE93FBBD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603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58" r="18083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992" y="526928"/>
            <a:ext cx="5232400" cy="1773035"/>
          </a:xfrm>
        </p:spPr>
        <p:txBody>
          <a:bodyPr/>
          <a:lstStyle/>
          <a:p>
            <a:r>
              <a:rPr lang="en-US" sz="36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BUAH ANGGUR UNTUK MINUMAN VERSUS BUAH ANGGUR UNTUK DIMAKAN/TABLE GRAPE</a:t>
            </a:r>
            <a:br>
              <a:rPr lang="en-US" sz="36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endParaRPr lang="en-US" sz="36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203335"/>
            <a:ext cx="4105121" cy="3327395"/>
          </a:xfrm>
        </p:spPr>
        <p:txBody>
          <a:bodyPr/>
          <a:lstStyle/>
          <a:p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Perbedaan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b="1" dirty="0" err="1">
                <a:effectLst/>
                <a:latin typeface="Neue Haas Grotesk Text Pro" panose="020B0504020202020204" pitchFamily="34" charset="77"/>
              </a:rPr>
              <a:t>utama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: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Asal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Ukuran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Ketebalan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kulit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Kemanisan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ffectLst/>
                <a:latin typeface="Neue Haas Grotesk Text Pro" panose="020B0504020202020204" pitchFamily="34" charset="77"/>
              </a:rPr>
              <a:t>Biji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CD75F9F-8E43-2CAC-2C49-0CE85C3F1466}"/>
              </a:ext>
            </a:extLst>
          </p:cNvPr>
          <p:cNvSpPr txBox="1"/>
          <p:nvPr/>
        </p:nvSpPr>
        <p:spPr>
          <a:xfrm>
            <a:off x="7175917" y="5160701"/>
            <a:ext cx="17981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endParaRPr lang="en-AU" dirty="0">
              <a:solidFill>
                <a:schemeClr val="accent3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8A5B5D5-E8A1-5E93-8DA5-E23D4DAC0A59}"/>
              </a:ext>
            </a:extLst>
          </p:cNvPr>
          <p:cNvSpPr txBox="1"/>
          <p:nvPr/>
        </p:nvSpPr>
        <p:spPr>
          <a:xfrm>
            <a:off x="9357167" y="5177258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TABLE GRAPE</a:t>
            </a:r>
            <a:endParaRPr lang="en-AU" dirty="0">
              <a:solidFill>
                <a:schemeClr val="accent3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8" name="Picture 7" descr="A purple round fruit with a green stem&#10;&#10;Description automatically generated">
            <a:extLst>
              <a:ext uri="{FF2B5EF4-FFF2-40B4-BE49-F238E27FC236}">
                <a16:creationId xmlns:a16="http://schemas.microsoft.com/office/drawing/2014/main" id="{438CECE8-A0DB-F1D9-97B9-0AB27C12FC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5960">
            <a:off x="7466527" y="5405578"/>
            <a:ext cx="943722" cy="943722"/>
          </a:xfrm>
          <a:prstGeom prst="rect">
            <a:avLst/>
          </a:prstGeom>
        </p:spPr>
      </p:pic>
      <p:pic>
        <p:nvPicPr>
          <p:cNvPr id="10" name="Picture 9" descr="A purple fruit with a green stem&#10;&#10;Description automatically generated">
            <a:extLst>
              <a:ext uri="{FF2B5EF4-FFF2-40B4-BE49-F238E27FC236}">
                <a16:creationId xmlns:a16="http://schemas.microsoft.com/office/drawing/2014/main" id="{85F78275-A0E6-8B30-C074-9209D2E0F4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95954">
            <a:off x="9419654" y="5036824"/>
            <a:ext cx="1807354" cy="18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733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770658"/>
            <a:ext cx="8393789" cy="1081291"/>
          </a:xfrm>
        </p:spPr>
        <p:txBody>
          <a:bodyPr/>
          <a:lstStyle/>
          <a:p>
            <a:r>
              <a:rPr lang="en-AU" sz="54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</a:rPr>
              <a:t>FAKTOR UTAMA</a:t>
            </a:r>
            <a:br>
              <a:rPr lang="en-AU" dirty="0">
                <a:effectLst/>
                <a:latin typeface="Neue Haas Grotesk Text Pro" panose="020B0504020202020204" pitchFamily="34" charset="77"/>
              </a:rPr>
            </a:br>
            <a:r>
              <a:rPr lang="en-AU" sz="4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  <a:t>MEMPENGARUHI PERTUMBUHAN BUAH ANGGUR</a:t>
            </a:r>
            <a:br>
              <a:rPr lang="en-AU" dirty="0">
                <a:effectLst/>
                <a:latin typeface="Neue Haas Grotesk Text Pro" panose="020B0504020202020204" pitchFamily="34" charset="77"/>
              </a:rPr>
            </a:b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A94777-7D7A-D734-A09B-D50E8B1CF996}"/>
              </a:ext>
            </a:extLst>
          </p:cNvPr>
          <p:cNvSpPr txBox="1"/>
          <p:nvPr/>
        </p:nvSpPr>
        <p:spPr>
          <a:xfrm>
            <a:off x="648586" y="2395960"/>
            <a:ext cx="5783741" cy="3437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PERBEDAAN SUHU SIANG DAN MALAM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BERAPA LAMA PAPARAN  SINAR MATAHARI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IKLIM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POLA CUACA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CURAH HUJAN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434F2-A198-46C3-C601-035173C68137}"/>
              </a:ext>
            </a:extLst>
          </p:cNvPr>
          <p:cNvSpPr txBox="1"/>
          <p:nvPr/>
        </p:nvSpPr>
        <p:spPr>
          <a:xfrm>
            <a:off x="6491027" y="2395960"/>
            <a:ext cx="4917707" cy="3437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KUALITAS AIR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JENIS TANAH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TOPOGRAFI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KEDEKATAN DENGAN SUMBER AIR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MIKROBA YANG ADA DI WILAYAH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2F05C-FDBC-266D-EDFF-0C4BD8741E0B}"/>
              </a:ext>
            </a:extLst>
          </p:cNvPr>
          <p:cNvSpPr txBox="1"/>
          <p:nvPr/>
        </p:nvSpPr>
        <p:spPr>
          <a:xfrm>
            <a:off x="8778240" y="6207597"/>
            <a:ext cx="3117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 daftar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ini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masih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panjang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67AA93-7BBD-4CFE-8F81-5D69C87C7C78}"/>
              </a:ext>
            </a:extLst>
          </p:cNvPr>
          <p:cNvSpPr txBox="1">
            <a:spLocks/>
          </p:cNvSpPr>
          <p:nvPr/>
        </p:nvSpPr>
        <p:spPr>
          <a:xfrm>
            <a:off x="503503" y="432061"/>
            <a:ext cx="9392814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CARA PEMBUATAN ANGGUR MERAH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CF64992-C15C-12A3-5E76-43884665E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32" y="1736368"/>
            <a:ext cx="1211131" cy="201063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54CD832-3D21-73A1-1017-7C056225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061" y="1788299"/>
            <a:ext cx="1192525" cy="196808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4E951C9-4334-36B9-2696-334980FAB3E1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1. MEMANEN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41FA3C-1789-5A58-355D-E74840D8080E}"/>
              </a:ext>
            </a:extLst>
          </p:cNvPr>
          <p:cNvSpPr txBox="1"/>
          <p:nvPr/>
        </p:nvSpPr>
        <p:spPr>
          <a:xfrm>
            <a:off x="2550422" y="3794786"/>
            <a:ext cx="2620411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2. MELEPAS DARI TANGKAI &amp; MENGHANCURKAN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FC239E-3554-2CC5-8F65-C8E8DF1BBFFE}"/>
              </a:ext>
            </a:extLst>
          </p:cNvPr>
          <p:cNvSpPr txBox="1"/>
          <p:nvPr/>
        </p:nvSpPr>
        <p:spPr>
          <a:xfrm>
            <a:off x="5170834" y="3817530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3. FERMENTASI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EAE9AF-2960-DFE8-1255-3745B438F1AB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4. MENEKAN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7FB704-FF86-4CF6-3FD6-CD51A9D50652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5. MALOLACTIC FERMENTATION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81A506-BA4F-8023-B29F-A7862EF9DAB0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9. MEMASUKKAN DALAM BOTOL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52D7FE-46CE-FC5F-2278-48049EB26E3F}"/>
              </a:ext>
            </a:extLst>
          </p:cNvPr>
          <p:cNvSpPr txBox="1"/>
          <p:nvPr/>
        </p:nvSpPr>
        <p:spPr>
          <a:xfrm>
            <a:off x="4380614" y="5963370"/>
            <a:ext cx="195443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8. MENJERNIHKAN &amp;  MENYARING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91163D-1CF1-0001-C362-AD637B570303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7. MATURASI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530645-F4C1-8833-6035-FE114BFADF02}"/>
              </a:ext>
            </a:extLst>
          </p:cNvPr>
          <p:cNvSpPr txBox="1"/>
          <p:nvPr/>
        </p:nvSpPr>
        <p:spPr>
          <a:xfrm>
            <a:off x="9480544" y="6009411"/>
            <a:ext cx="191897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6. PENCAMPURAN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E989355-DCB4-6598-71EF-386B9D05E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742" y="4640365"/>
            <a:ext cx="1316114" cy="132300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81ACF46-E7DA-8BED-3F70-06867DF25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031" y="4494414"/>
            <a:ext cx="1479791" cy="140760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B3CB2FC-A1A9-44CC-81FE-E4D1866F20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9758" y="4548364"/>
            <a:ext cx="1541527" cy="132556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036EB2-628D-B9A5-145A-DE2BCCBD03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8329" y="4520124"/>
            <a:ext cx="2307864" cy="137313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4995F02-89B5-C1A4-B3E1-712765BB2D53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79AFCD5-3D05-FAD2-FDF2-BB9DAA5B8E79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585B24E6-FCF1-0E86-6B36-12F090B5FB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B2228B9-BE5F-1F95-3581-53F7294032FD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A95D39F-E51F-B52D-36B3-6A5A7E9A4D56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138D4500-ED0B-67E5-6900-6047BFAC79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E16DF0D-4DF8-EE40-C854-C39B618C916B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FC58215-3495-2502-5F46-6F133788EE2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C5E6CEDA-F24E-D1A2-F531-FF29FC36A8DD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129114-C668-0712-9014-07C91C042D7E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D460E78-EAA5-7CEC-1A16-5DD62A327181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3771D2C5-7B28-9E5A-4DDA-B5DFB6F1802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8B6CFD-35EC-9147-40B1-39F857BAA7FE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AC3DC8-ED0D-0FA5-E860-C984C3DA5A4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iangle 56">
              <a:extLst>
                <a:ext uri="{FF2B5EF4-FFF2-40B4-BE49-F238E27FC236}">
                  <a16:creationId xmlns:a16="http://schemas.microsoft.com/office/drawing/2014/main" id="{5BF915F6-8FF6-9B39-65B4-B3A754F833A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1CD75C9-A798-0FB2-EB0D-FA14880D1A4F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4AA2AF7-1ABE-E1BD-7A58-688E5B0CF613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C270661-DA7B-ECE3-F489-C219B072628E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6A1C69D-5C81-0B84-4FED-5B835EDC16F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14704585-369E-C51A-B469-FAE3DFB5C45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5A1947E-D088-15EF-FE40-6550D7F122FB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DC6B377-7A4A-4199-D981-84F46F19C08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riangle 64">
              <a:extLst>
                <a:ext uri="{FF2B5EF4-FFF2-40B4-BE49-F238E27FC236}">
                  <a16:creationId xmlns:a16="http://schemas.microsoft.com/office/drawing/2014/main" id="{DBCE395C-325A-CC9A-ACE9-50C37F087E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8E6A860-7E77-4661-E32D-7D58A9C5331F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26437A2-C362-B456-22DC-A6453DAFFBE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riangle 67">
              <a:extLst>
                <a:ext uri="{FF2B5EF4-FFF2-40B4-BE49-F238E27FC236}">
                  <a16:creationId xmlns:a16="http://schemas.microsoft.com/office/drawing/2014/main" id="{EDDF5967-9166-AD0B-2BB5-D4BDA7092521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9" name="Picture 68" descr="A cartoon of a machine with grapes&#10;&#10;AI-generated content may be incorrect.">
            <a:extLst>
              <a:ext uri="{FF2B5EF4-FFF2-40B4-BE49-F238E27FC236}">
                <a16:creationId xmlns:a16="http://schemas.microsoft.com/office/drawing/2014/main" id="{BCDD064D-B2FD-F722-9266-2E89632708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22" y="2472518"/>
            <a:ext cx="2175033" cy="1177701"/>
          </a:xfrm>
          <a:prstGeom prst="rect">
            <a:avLst/>
          </a:prstGeom>
        </p:spPr>
      </p:pic>
      <p:pic>
        <p:nvPicPr>
          <p:cNvPr id="70" name="Picture 69" descr="A cartoon of a bucket of purple food&#10;&#10;AI-generated content may be incorrect.">
            <a:extLst>
              <a:ext uri="{FF2B5EF4-FFF2-40B4-BE49-F238E27FC236}">
                <a16:creationId xmlns:a16="http://schemas.microsoft.com/office/drawing/2014/main" id="{37286A96-7718-F9CE-1476-91DA147A954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9" y="2086567"/>
            <a:ext cx="1220427" cy="1502568"/>
          </a:xfrm>
          <a:prstGeom prst="rect">
            <a:avLst/>
          </a:prstGeom>
        </p:spPr>
      </p:pic>
      <p:pic>
        <p:nvPicPr>
          <p:cNvPr id="71" name="Picture 70" descr="A close-up of a liquid&#10;&#10;AI-generated content may be incorrect.">
            <a:extLst>
              <a:ext uri="{FF2B5EF4-FFF2-40B4-BE49-F238E27FC236}">
                <a16:creationId xmlns:a16="http://schemas.microsoft.com/office/drawing/2014/main" id="{8694936D-1FE0-4C69-CFFC-6481610615C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03" y="1742601"/>
            <a:ext cx="1022684" cy="199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452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85" y="410811"/>
            <a:ext cx="9389213" cy="1081291"/>
          </a:xfrm>
        </p:spPr>
        <p:txBody>
          <a:bodyPr/>
          <a:lstStyle/>
          <a:p>
            <a:r>
              <a:rPr lang="en-AU" sz="54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  <a:t>CARA PEMBUATAN ANGGUR PUTIH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AFD68E4D-B2BA-299C-DB7E-CB0C031380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822" y="1546186"/>
            <a:ext cx="2374516" cy="237451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53FD44FA-1C5B-60FE-E7BC-18A41D9C5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061" y="1788299"/>
            <a:ext cx="1192525" cy="196808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7C33009-23B7-6460-56C1-63CA441BBF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1458" y="4228791"/>
            <a:ext cx="1996189" cy="1996189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BBD01179-1804-E9DC-9EFF-9A0F71E1E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031" y="4494414"/>
            <a:ext cx="1479791" cy="140760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20D9402A-4CFB-A5F2-7EC0-81BC8041E4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5070" y="4011075"/>
            <a:ext cx="2192392" cy="2192392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2808E549-61AA-F8EC-4FB8-872EDCE77A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1071" y="3862059"/>
            <a:ext cx="2490423" cy="2490423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F827012C-7042-BA6A-E599-F3519C9436B6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5C76FF9-672F-0002-43F0-CC97DD82B14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riangle 81">
              <a:extLst>
                <a:ext uri="{FF2B5EF4-FFF2-40B4-BE49-F238E27FC236}">
                  <a16:creationId xmlns:a16="http://schemas.microsoft.com/office/drawing/2014/main" id="{218E29F2-AC55-AA8A-3590-F8C541422F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924DEEF-D131-6DD9-B4A0-80DB8D14C438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27CE173-5361-340E-7A19-94D04D4E3164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riangle 84">
              <a:extLst>
                <a:ext uri="{FF2B5EF4-FFF2-40B4-BE49-F238E27FC236}">
                  <a16:creationId xmlns:a16="http://schemas.microsoft.com/office/drawing/2014/main" id="{5A0D5EC2-7932-56CC-B7D6-E133967033B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6CCA26B-9AEC-5004-3DF6-0EB927DE3B97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2789550-DB1C-34AA-308E-92EDC64230DD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riangle 87">
              <a:extLst>
                <a:ext uri="{FF2B5EF4-FFF2-40B4-BE49-F238E27FC236}">
                  <a16:creationId xmlns:a16="http://schemas.microsoft.com/office/drawing/2014/main" id="{B4582832-9A73-70AC-6DBB-71B5F7282B1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AB93AA0-F634-EE02-C37D-F1FE829072C1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5005170-01A3-E3D0-D49A-4A05F1C7217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riangle 90">
              <a:extLst>
                <a:ext uri="{FF2B5EF4-FFF2-40B4-BE49-F238E27FC236}">
                  <a16:creationId xmlns:a16="http://schemas.microsoft.com/office/drawing/2014/main" id="{7A1F06C2-BDF5-EE86-BFD0-6B6125D08FD4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7065982-A810-F034-90A9-66B1BA93F178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5D66C85-46C9-813B-5130-6C3090B49F7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riangle 93">
              <a:extLst>
                <a:ext uri="{FF2B5EF4-FFF2-40B4-BE49-F238E27FC236}">
                  <a16:creationId xmlns:a16="http://schemas.microsoft.com/office/drawing/2014/main" id="{BBF779EE-6A66-1AA0-63E1-BBDE1E24FAD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98BE35EF-6572-6133-E560-A36199CECE8C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2E86BAC-550F-098D-ADDF-B89BE92760FC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5782261-6B96-45AA-F008-7736356AB177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64562C3-AC47-DEE7-34E6-811396E3746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riangle 98">
              <a:extLst>
                <a:ext uri="{FF2B5EF4-FFF2-40B4-BE49-F238E27FC236}">
                  <a16:creationId xmlns:a16="http://schemas.microsoft.com/office/drawing/2014/main" id="{364C066D-4A23-66F3-0F30-80A0A4E79CE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A2FDFCD-7910-4E10-DB2F-FC5E47FCCEB0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515F85B-B575-0101-FD75-BF8C1C8E7795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riangle 101">
              <a:extLst>
                <a:ext uri="{FF2B5EF4-FFF2-40B4-BE49-F238E27FC236}">
                  <a16:creationId xmlns:a16="http://schemas.microsoft.com/office/drawing/2014/main" id="{AA3A62B8-B3E0-057E-A5BE-DCD33A4477F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273C478-3352-9EC4-6A2F-AAE95C9226B3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2BAA3B4-D963-1562-16E3-34E20B6208A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riangle 104">
              <a:extLst>
                <a:ext uri="{FF2B5EF4-FFF2-40B4-BE49-F238E27FC236}">
                  <a16:creationId xmlns:a16="http://schemas.microsoft.com/office/drawing/2014/main" id="{F4BA14A2-9ABF-CF2B-0E98-7E6107837C1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D5EA49CB-6667-758B-1D42-18353455D4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4922" y="2472518"/>
            <a:ext cx="2175033" cy="1177700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40C1325-9754-868A-61ED-8958816EFF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799" y="2086567"/>
            <a:ext cx="1220426" cy="150256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344A0BFB-0511-9ECC-681B-B96F8A5B35A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003" y="1742601"/>
            <a:ext cx="1022684" cy="19981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F4ABB8-B7D5-A153-B7F7-0FC37761D027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1. MEMANEN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19788-42C8-8BA4-AA99-6D9487CB7ABA}"/>
              </a:ext>
            </a:extLst>
          </p:cNvPr>
          <p:cNvSpPr txBox="1"/>
          <p:nvPr/>
        </p:nvSpPr>
        <p:spPr>
          <a:xfrm>
            <a:off x="5170834" y="3802499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3. FERMENTASI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BFF56D-4FED-12DA-1FD2-14036D90DFC9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4. MENEKAN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F4562-3722-8B88-D8C7-E10C9A775488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5. MALOLACTIC FERMENTATION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C730D7-6049-A68B-FF3A-46AF48BEE8A0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9. MEMASUKKAN DALAM BOTOL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317A25-BBC8-75BD-C168-6C45B12ADA9A}"/>
              </a:ext>
            </a:extLst>
          </p:cNvPr>
          <p:cNvSpPr txBox="1"/>
          <p:nvPr/>
        </p:nvSpPr>
        <p:spPr>
          <a:xfrm>
            <a:off x="4335070" y="5963370"/>
            <a:ext cx="199997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8. MENJERNIHKAN &amp;  MENYARING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13F37-4C25-5781-421D-FC124E89D111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7. MATURASI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AFE229-C3FC-9C92-C8FB-3E3D40237501}"/>
              </a:ext>
            </a:extLst>
          </p:cNvPr>
          <p:cNvSpPr txBox="1"/>
          <p:nvPr/>
        </p:nvSpPr>
        <p:spPr>
          <a:xfrm>
            <a:off x="9480545" y="5963370"/>
            <a:ext cx="1867102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6. PENCAMPURAN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41A9B4-AC91-6640-D683-9488EA719B28}"/>
              </a:ext>
            </a:extLst>
          </p:cNvPr>
          <p:cNvSpPr txBox="1"/>
          <p:nvPr/>
        </p:nvSpPr>
        <p:spPr>
          <a:xfrm>
            <a:off x="2550422" y="3794786"/>
            <a:ext cx="2620411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2. MELEPAS DARI TANGKAI &amp; MENGHANCURKAN</a:t>
            </a:r>
          </a:p>
        </p:txBody>
      </p:sp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31DA8-14CF-4C7C-8719-AF8FCD03C51D}">
  <ds:schemaRefs>
    <ds:schemaRef ds:uri="http://www.w3.org/XML/1998/namespace"/>
    <ds:schemaRef ds:uri="http://purl.org/dc/dcmitype/"/>
    <ds:schemaRef ds:uri="4e8dd08d-258d-47a9-9875-37f1ffd19f33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02256494-4976-4001-aedb-96463ae0d92e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AB77775-4680-4332-A3A2-D82A9A1EFE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73D2AC-BBFB-4324-A771-0403803E64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4805</Words>
  <Application>Microsoft Macintosh PowerPoint</Application>
  <PresentationFormat>Widescreen</PresentationFormat>
  <Paragraphs>668</Paragraphs>
  <Slides>53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PowerPoint Presentation</vt:lpstr>
      <vt:lpstr>HARI INI KITA AKAN MEMBAHAS</vt:lpstr>
      <vt:lpstr>PowerPoint Presentation</vt:lpstr>
      <vt:lpstr>BUAH ANGGUR UNTUK MINUMAN VERSUS BUAH ANGGUR UNTUK DIMAKAN/TABLE GRAPE </vt:lpstr>
      <vt:lpstr>FAKTOR UTAMA MEMPENGARUHI PERTUMBUHAN BUAH ANGGUR </vt:lpstr>
      <vt:lpstr>PowerPoint Presentation</vt:lpstr>
      <vt:lpstr>CARA PEMBUATAN ANGGUR PUTIH</vt:lpstr>
      <vt:lpstr>seni penuaan/AGEING </vt:lpstr>
      <vt:lpstr>PowerPoint Presentation</vt:lpstr>
      <vt:lpstr>PowerPoint Presentation</vt:lpstr>
      <vt:lpstr>1. Lihat </vt:lpstr>
      <vt:lpstr>WARNA ANGGUR</vt:lpstr>
      <vt:lpstr>PowerPoint Presentation</vt:lpstr>
      <vt:lpstr>3. Cium</vt:lpstr>
      <vt:lpstr>PowerPoint Presentation</vt:lpstr>
      <vt:lpstr>4. MENCICIPI</vt:lpstr>
      <vt:lpstr>PowerPoint Presentation</vt:lpstr>
      <vt:lpstr>RASA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KESIMPULAN</vt:lpstr>
      <vt:lpstr>GAYA WINE</vt:lpstr>
      <vt:lpstr>PowerPoint Presentation</vt:lpstr>
      <vt:lpstr>ANGGUR PUTIH  DENGAN TEKSTUR RINGAN RIESLING</vt:lpstr>
      <vt:lpstr>ANGGUR PUTIH TEKSTUR RINGAN  SEMILLON</vt:lpstr>
      <vt:lpstr>ANGGUR PUTIH BERKUALITAS CHARDONNAY</vt:lpstr>
      <vt:lpstr>ANGGUR PUTIH BERAROMA MOSCATO</vt:lpstr>
      <vt:lpstr>Anggur ROSé ROSé</vt:lpstr>
      <vt:lpstr>ANGGUR MERAH TEKSTUR RINGAN PINOT NOIR</vt:lpstr>
      <vt:lpstr>ANGGUR MERAH BERKUALITAS  SHIRAZ</vt:lpstr>
      <vt:lpstr>ANGGUR MERAH BERKUALITAS CABERNET SAUVIGNON</vt:lpstr>
      <vt:lpstr>ANGGUR DARI PANEN YANG TERLAMBAT DAN MANIS BOTRYTIS SEMILLON</vt:lpstr>
      <vt:lpstr>FORTIFIED WINES</vt:lpstr>
      <vt:lpstr>VARIETAS TUNGGAL versus CAMPURAN</vt:lpstr>
      <vt:lpstr>PowerPoint Presentation</vt:lpstr>
      <vt:lpstr>CAMPURAN AUSTRALIA KLASIK</vt:lpstr>
      <vt:lpstr>PowerPoint Presentation</vt:lpstr>
      <vt:lpstr>AUSTRALIA YANG TERKENAL WILAYAH ANGGUR</vt:lpstr>
      <vt:lpstr>Varietas tunggal versus campuran</vt:lpstr>
      <vt:lpstr>Penyajian anggur TEMPERATUR</vt:lpstr>
      <vt:lpstr>memilih Gelas  yang benar</vt:lpstr>
      <vt:lpstr>PowerPoint Presentation</vt:lpstr>
      <vt:lpstr>PADUAN MAKANAN  DAN ANGGUR KLASIK</vt:lpstr>
      <vt:lpstr>KERUSAKAN PADA ANGGUR </vt:lpstr>
      <vt:lpstr>OKSIDASI</vt:lpstr>
      <vt:lpstr>CORK TAINT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010021{"F":2,"I":"ACA8-6943-46A6-B839"}</vt:lpwstr>
  </property>
  <property fmtid="{D5CDD505-2E9C-101B-9397-08002B2CF9AE}" pid="3" name="Order">
    <vt:lpwstr>100.000000000000</vt:lpwstr>
  </property>
  <property fmtid="{D5CDD505-2E9C-101B-9397-08002B2CF9AE}" pid="4" name="MediaServiceImageTags">
    <vt:lpwstr/>
  </property>
  <property fmtid="{D5CDD505-2E9C-101B-9397-08002B2CF9AE}" pid="5" name="ContentTypeId">
    <vt:lpwstr>0x01010011884AF779FE574C89E62754B4999D9C</vt:lpwstr>
  </property>
  <property fmtid="{D5CDD505-2E9C-101B-9397-08002B2CF9AE}" pid="6" name="MSIP_Label_8cf57b4f-1801-441a-a240-098885f2bcbe_Enabled">
    <vt:lpwstr>true</vt:lpwstr>
  </property>
  <property fmtid="{D5CDD505-2E9C-101B-9397-08002B2CF9AE}" pid="7" name="MSIP_Label_8cf57b4f-1801-441a-a240-098885f2bcbe_SetDate">
    <vt:lpwstr>2026-03-23T05:25:46Z</vt:lpwstr>
  </property>
  <property fmtid="{D5CDD505-2E9C-101B-9397-08002B2CF9AE}" pid="8" name="MSIP_Label_8cf57b4f-1801-441a-a240-098885f2bcbe_Method">
    <vt:lpwstr>Standard</vt:lpwstr>
  </property>
  <property fmtid="{D5CDD505-2E9C-101B-9397-08002B2CF9AE}" pid="9" name="MSIP_Label_8cf57b4f-1801-441a-a240-098885f2bcbe_Name">
    <vt:lpwstr>General</vt:lpwstr>
  </property>
  <property fmtid="{D5CDD505-2E9C-101B-9397-08002B2CF9AE}" pid="10" name="MSIP_Label_8cf57b4f-1801-441a-a240-098885f2bcbe_SiteId">
    <vt:lpwstr>76107ada-99f4-412e-b164-5464438b49a0</vt:lpwstr>
  </property>
  <property fmtid="{D5CDD505-2E9C-101B-9397-08002B2CF9AE}" pid="11" name="MSIP_Label_8cf57b4f-1801-441a-a240-098885f2bcbe_ActionId">
    <vt:lpwstr>d14086ac-2ccf-422b-b295-b5621aba7e76</vt:lpwstr>
  </property>
  <property fmtid="{D5CDD505-2E9C-101B-9397-08002B2CF9AE}" pid="12" name="MSIP_Label_8cf57b4f-1801-441a-a240-098885f2bcbe_ContentBits">
    <vt:lpwstr>0</vt:lpwstr>
  </property>
  <property fmtid="{D5CDD505-2E9C-101B-9397-08002B2CF9AE}" pid="13" name="MSIP_Label_8cf57b4f-1801-441a-a240-098885f2bcbe_Tag">
    <vt:lpwstr>50, 3, 0, 1</vt:lpwstr>
  </property>
</Properties>
</file>