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media/image10.svg" ContentType="image/svg+xml"/>
  <Override PartName="/ppt/media/image14.svg" ContentType="image/sv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28C_E6066414.xml" ContentType="application/vnd.ms-powerpoint.comments+xml"/>
  <Override PartName="/ppt/notesSlides/notesSlide3.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31"/>
  </p:notesMasterIdLst>
  <p:sldIdLst>
    <p:sldId id="256" r:id="rId5"/>
    <p:sldId id="478" r:id="rId6"/>
    <p:sldId id="636" r:id="rId7"/>
    <p:sldId id="669" r:id="rId8"/>
    <p:sldId id="645" r:id="rId9"/>
    <p:sldId id="637" r:id="rId10"/>
    <p:sldId id="646" r:id="rId11"/>
    <p:sldId id="647" r:id="rId12"/>
    <p:sldId id="641" r:id="rId13"/>
    <p:sldId id="642" r:id="rId14"/>
    <p:sldId id="643" r:id="rId15"/>
    <p:sldId id="648" r:id="rId16"/>
    <p:sldId id="664" r:id="rId17"/>
    <p:sldId id="670" r:id="rId18"/>
    <p:sldId id="671" r:id="rId19"/>
    <p:sldId id="665" r:id="rId20"/>
    <p:sldId id="652" r:id="rId21"/>
    <p:sldId id="673" r:id="rId22"/>
    <p:sldId id="717" r:id="rId23"/>
    <p:sldId id="603" r:id="rId24"/>
    <p:sldId id="660" r:id="rId25"/>
    <p:sldId id="718" r:id="rId26"/>
    <p:sldId id="719" r:id="rId27"/>
    <p:sldId id="659" r:id="rId28"/>
    <p:sldId id="340" r:id="rId29"/>
    <p:sldId id="720" r:id="rId30"/>
  </p:sldIdLst>
  <p:sldSz cx="12192000" cy="6858000"/>
  <p:notesSz cx="6858000" cy="9144000"/>
  <p:embeddedFontLst>
    <p:embeddedFont>
      <p:font typeface="Inter Display" panose="020B0604020202020204" charset="0"/>
      <p:regular r:id="rId32"/>
      <p:bold r:id="rId33"/>
      <p:italic r:id="rId34"/>
      <p:boldItalic r:id="rId35"/>
    </p:embeddedFont>
    <p:embeddedFont>
      <p:font typeface="Neue Haas Grotesk Text Pro" panose="020B0504020202020204" pitchFamily="34" charset="0"/>
      <p:regular r:id="rId36"/>
      <p:bold r:id="rId37"/>
      <p:italic r:id="rId38"/>
      <p:boldItalic r:id="rId39"/>
    </p:embeddedFont>
  </p:embeddedFontLst>
  <p:custDataLst>
    <p:tags r:id="rId40"/>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02"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743" autoAdjust="0"/>
    <p:restoredTop sz="94694"/>
  </p:normalViewPr>
  <p:slideViewPr>
    <p:cSldViewPr snapToGrid="0">
      <p:cViewPr varScale="1">
        <p:scale>
          <a:sx n="90" d="100"/>
          <a:sy n="90" d="100"/>
        </p:scale>
        <p:origin x="274" y="67"/>
      </p:cViewPr>
      <p:guideLst>
        <p:guide orient="horz" pos="3702"/>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8.fntdata"/><Relationship Id="rId21" Type="http://schemas.openxmlformats.org/officeDocument/2006/relationships/slide" Target="slides/slide17.xml"/><Relationship Id="rId34" Type="http://schemas.openxmlformats.org/officeDocument/2006/relationships/font" Target="fonts/font3.fntdata"/><Relationship Id="rId42" Type="http://schemas.openxmlformats.org/officeDocument/2006/relationships/presProps" Target="presProps.xml"/><Relationship Id="rId47"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tags" Target="tags/tag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5.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4.fntdata"/><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2.fntdata"/><Relationship Id="rId38" Type="http://schemas.openxmlformats.org/officeDocument/2006/relationships/font" Target="fonts/font7.fntdata"/><Relationship Id="rId46"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es Jiang" userId="083dacfe-cc23-431a-9006-9248ec88885a" providerId="ADAL" clId="{33499D47-FCD0-4E8F-9A0C-F503355B9E5F}"/>
    <pc:docChg chg="mod">
      <pc:chgData name="Frances Jiang" userId="083dacfe-cc23-431a-9006-9248ec88885a" providerId="ADAL" clId="{33499D47-FCD0-4E8F-9A0C-F503355B9E5F}" dt="2025-05-02T00:20:47.313" v="0"/>
      <pc:docMkLst>
        <pc:docMk/>
      </pc:docMkLst>
    </pc:docChg>
  </pc:docChgLst>
</pc:chgInfo>
</file>

<file path=ppt/comments/modernComment_28C_E6066414.xml><?xml version="1.0" encoding="utf-8"?>
<p188:cmLst xmlns:a="http://schemas.openxmlformats.org/drawingml/2006/main" xmlns:r="http://schemas.openxmlformats.org/officeDocument/2006/relationships" xmlns:p188="http://schemas.microsoft.com/office/powerpoint/2018/8/main">
  <p188:cm id="{2969E3F0-27D0-4BFD-B253-A96B979DE6FA}" authorId="{00000000-0000-0000-0000-000000000000}" status="resolved" created="2025-03-18T13:32:32.625" complete="100000">
    <pc:sldMkLst xmlns:pc="http://schemas.microsoft.com/office/powerpoint/2013/main/command">
      <pc:docMk/>
      <pc:sldMk cId="3859178516" sldId="652"/>
    </pc:sldMkLst>
    <p188:txBody>
      <a:bodyPr/>
      <a:lstStyle/>
      <a:p>
        <a:r>
          <a:rPr lang="en-US"/>
          <a:t>Chardonnay all be on one line
Tempranillo misspelt on bottle and in box</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5/2/2025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a:t>
            </a:fld>
            <a:endParaRPr lang="en-US" dirty="0"/>
          </a:p>
        </p:txBody>
      </p:sp>
    </p:spTree>
    <p:extLst>
      <p:ext uri="{BB962C8B-B14F-4D97-AF65-F5344CB8AC3E}">
        <p14:creationId xmlns:p14="http://schemas.microsoft.com/office/powerpoint/2010/main" val="16304834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35494767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25</a:t>
            </a:fld>
            <a:endParaRPr lang="en-US" dirty="0"/>
          </a:p>
        </p:txBody>
      </p:sp>
    </p:spTree>
    <p:extLst>
      <p:ext uri="{BB962C8B-B14F-4D97-AF65-F5344CB8AC3E}">
        <p14:creationId xmlns:p14="http://schemas.microsoft.com/office/powerpoint/2010/main" val="16547293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561195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6456363" y="3808638"/>
            <a:ext cx="5735637"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1"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971951" y="1720205"/>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971951" y="1057431"/>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6" name="Oval 5">
            <a:extLst>
              <a:ext uri="{FF2B5EF4-FFF2-40B4-BE49-F238E27FC236}">
                <a16:creationId xmlns:a16="http://schemas.microsoft.com/office/drawing/2014/main" id="{74A8A14A-D1CA-D9F8-306F-F692F60C4618}"/>
              </a:ext>
            </a:extLst>
          </p:cNvPr>
          <p:cNvSpPr/>
          <p:nvPr userDrawn="1"/>
        </p:nvSpPr>
        <p:spPr>
          <a:xfrm>
            <a:off x="8901975" y="3227753"/>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6205705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38401" y="3434316"/>
            <a:ext cx="6885768"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78945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262198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7790121" y="374556"/>
            <a:ext cx="4401879" cy="6118393"/>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4673792"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Oval 2">
            <a:extLst>
              <a:ext uri="{FF2B5EF4-FFF2-40B4-BE49-F238E27FC236}">
                <a16:creationId xmlns:a16="http://schemas.microsoft.com/office/drawing/2014/main" id="{FF7ECA34-306B-07D0-C7CA-C6E17551922E}"/>
              </a:ext>
            </a:extLst>
          </p:cNvPr>
          <p:cNvSpPr/>
          <p:nvPr userDrawn="1"/>
        </p:nvSpPr>
        <p:spPr>
          <a:xfrm>
            <a:off x="6590744"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a:extLst>
              <a:ext uri="{FF2B5EF4-FFF2-40B4-BE49-F238E27FC236}">
                <a16:creationId xmlns:a16="http://schemas.microsoft.com/office/drawing/2014/main" id="{5C262C2F-2C85-5DD4-F8C6-C2BBC66C8CC1}"/>
              </a:ext>
            </a:extLst>
          </p:cNvPr>
          <p:cNvSpPr/>
          <p:nvPr userDrawn="1"/>
        </p:nvSpPr>
        <p:spPr>
          <a:xfrm>
            <a:off x="6590744" y="3310522"/>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191170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1122008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4891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456363" y="374557"/>
            <a:ext cx="5735637"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923352"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756945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595462"/>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608525"/>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615057"/>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3358316867"/>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92788543"/>
      </p:ext>
    </p:extLst>
  </p:cSld>
  <p:clrMapOvr>
    <a:masterClrMapping/>
  </p:clrMapOvr>
  <p:transition/>
  <p:extLst>
    <p:ext uri="{DCECCB84-F9BA-43D5-87BE-67443E8EF086}">
      <p15:sldGuideLst xmlns:p15="http://schemas.microsoft.com/office/powerpoint/2012/main">
        <p15:guide id="2" pos="393">
          <p15:clr>
            <a:srgbClr val="000000"/>
          </p15:clr>
        </p15:guide>
        <p15:guide id="3" orient="horz" pos="368">
          <p15:clr>
            <a:srgbClr val="00000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59131561"/>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541919424"/>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Variety bottle sho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30449-9143-B10F-BFA0-6C6293E0B48B}"/>
              </a:ext>
            </a:extLst>
          </p:cNvPr>
          <p:cNvSpPr>
            <a:spLocks noGrp="1"/>
          </p:cNvSpPr>
          <p:nvPr>
            <p:ph type="title"/>
          </p:nvPr>
        </p:nvSpPr>
        <p:spPr>
          <a:xfrm>
            <a:off x="410407" y="365126"/>
            <a:ext cx="11283754" cy="1325562"/>
          </a:xfrm>
        </p:spPr>
        <p:txBody>
          <a:bodyPr/>
          <a:lstStyle>
            <a:lvl1pPr>
              <a:defRPr>
                <a:solidFill>
                  <a:schemeClr val="accent1"/>
                </a:solidFill>
              </a:defRPr>
            </a:lvl1pPr>
          </a:lstStyle>
          <a:p>
            <a:r>
              <a:rPr lang="en-GB"/>
              <a:t>Click to edit Master title style</a:t>
            </a:r>
            <a:endParaRPr lang="en-US"/>
          </a:p>
        </p:txBody>
      </p:sp>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4734560" y="1406522"/>
            <a:ext cx="2600959" cy="5086352"/>
          </a:xfrm>
        </p:spPr>
        <p:txBody>
          <a:bodyPr/>
          <a:lstStyle>
            <a:lvl1pPr marL="0" indent="0">
              <a:buNone/>
              <a:defRPr/>
            </a:lvl1pPr>
          </a:lstStyle>
          <a:p>
            <a:endParaRPr lang="en-US"/>
          </a:p>
        </p:txBody>
      </p:sp>
      <p:sp>
        <p:nvSpPr>
          <p:cNvPr id="9" name="Text Placeholder 8">
            <a:extLst>
              <a:ext uri="{FF2B5EF4-FFF2-40B4-BE49-F238E27FC236}">
                <a16:creationId xmlns:a16="http://schemas.microsoft.com/office/drawing/2014/main" id="{297C19B2-AD58-215B-7531-13B15E064D2E}"/>
              </a:ext>
            </a:extLst>
          </p:cNvPr>
          <p:cNvSpPr>
            <a:spLocks noGrp="1"/>
          </p:cNvSpPr>
          <p:nvPr>
            <p:ph type="body" sz="quarter" idx="14"/>
          </p:nvPr>
        </p:nvSpPr>
        <p:spPr>
          <a:xfrm>
            <a:off x="1127125" y="2306638"/>
            <a:ext cx="3109913" cy="3413125"/>
          </a:xfrm>
        </p:spPr>
        <p:txBody>
          <a:bodyPr/>
          <a:lstStyle>
            <a:lvl1pPr marL="0" indent="0">
              <a:buNone/>
              <a:defRPr/>
            </a:lvl1pPr>
            <a:lvl2pPr marL="163305" indent="0">
              <a:buNone/>
              <a:defRPr/>
            </a:lvl2pPr>
            <a:lvl3pPr marL="326609" indent="0">
              <a:buNone/>
              <a:defRPr/>
            </a:lvl3pPr>
            <a:lvl4pPr marL="489914" indent="0">
              <a:buNone/>
              <a:defRPr/>
            </a:lvl4pPr>
            <a:lvl5pPr marL="653219"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ext Placeholder 8">
            <a:extLst>
              <a:ext uri="{FF2B5EF4-FFF2-40B4-BE49-F238E27FC236}">
                <a16:creationId xmlns:a16="http://schemas.microsoft.com/office/drawing/2014/main" id="{D288D79D-D8A6-7D77-A6B4-ACC75B00C486}"/>
              </a:ext>
            </a:extLst>
          </p:cNvPr>
          <p:cNvSpPr>
            <a:spLocks noGrp="1"/>
          </p:cNvSpPr>
          <p:nvPr>
            <p:ph type="body" sz="quarter" idx="15"/>
          </p:nvPr>
        </p:nvSpPr>
        <p:spPr>
          <a:xfrm>
            <a:off x="7802245" y="2306638"/>
            <a:ext cx="3109913" cy="3413125"/>
          </a:xfrm>
        </p:spPr>
        <p:txBody>
          <a:bodyPr/>
          <a:lstStyle>
            <a:lvl1pPr marL="0" indent="0">
              <a:buFontTx/>
              <a:buNone/>
              <a:defRPr/>
            </a:lvl1pPr>
            <a:lvl2pPr marL="163305" indent="0">
              <a:buFontTx/>
              <a:buNone/>
              <a:defRPr/>
            </a:lvl2pPr>
            <a:lvl3pPr marL="326609" indent="0">
              <a:buFontTx/>
              <a:buNone/>
              <a:defRPr/>
            </a:lvl3pPr>
            <a:lvl4pPr marL="489914" indent="0">
              <a:buFontTx/>
              <a:buNone/>
              <a:defRPr/>
            </a:lvl4pPr>
            <a:lvl5pPr marL="653219"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101316571"/>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42169B3B-8761-4204-AA5A-11BC84B55C93}" type="datetimeFigureOut">
              <a:rPr lang="en-AU" smtClean="0"/>
              <a:pPr/>
              <a:t>2/05/2025</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78" r:id="rId14"/>
    <p:sldLayoutId id="2147483679" r:id="rId15"/>
    <p:sldLayoutId id="2147483683" r:id="rId16"/>
    <p:sldLayoutId id="2147483660" r:id="rId17"/>
    <p:sldLayoutId id="2147483673" r:id="rId18"/>
    <p:sldLayoutId id="2147483674" r:id="rId19"/>
    <p:sldLayoutId id="2147483675" r:id="rId20"/>
    <p:sldLayoutId id="2147483659" r:id="rId21"/>
    <p:sldLayoutId id="2147483686" r:id="rId22"/>
    <p:sldLayoutId id="2147483677" r:id="rId23"/>
    <p:sldLayoutId id="2147483680" r:id="rId24"/>
    <p:sldLayoutId id="2147483681" r:id="rId25"/>
    <p:sldLayoutId id="2147483684" r:id="rId26"/>
    <p:sldLayoutId id="2147483685" r:id="rId27"/>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1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microsoft.com/office/2018/10/relationships/comments" Target="../comments/modernComment_28C_E6066414.xml"/><Relationship Id="rId2" Type="http://schemas.openxmlformats.org/officeDocument/2006/relationships/notesSlide" Target="../notesSlides/notesSlide2.xml"/><Relationship Id="rId1" Type="http://schemas.openxmlformats.org/officeDocument/2006/relationships/slideLayout" Target="../slideLayouts/slideLayout23.xml"/><Relationship Id="rId5" Type="http://schemas.openxmlformats.org/officeDocument/2006/relationships/image" Target="../media/image32.png"/><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image" Target="../media/image8.svg"/><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5A5FA91E-AD8B-0AEA-99A8-33696E71ED09}"/>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35314" r="6" b="6391"/>
          <a:stretch/>
        </p:blipFill>
        <p:spPr>
          <a:xfrm>
            <a:off x="623888" y="2595563"/>
            <a:ext cx="11010900" cy="4284662"/>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4294967295"/>
          </p:nvPr>
        </p:nvSpPr>
        <p:spPr>
          <a:xfrm>
            <a:off x="593733" y="1582597"/>
            <a:ext cx="11041110" cy="990300"/>
          </a:xfrm>
        </p:spPr>
        <p:txBody>
          <a:bodyPr/>
          <a:lstStyle/>
          <a:p>
            <a:pPr marL="0" indent="0">
              <a:buNone/>
            </a:pPr>
            <a:r>
              <a:rPr lang="en-US" sz="6000" dirty="0">
                <a:solidFill>
                  <a:schemeClr val="accent1"/>
                </a:solidFill>
              </a:rPr>
              <a:t>HUNTER VALLEY</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475573"/>
            <a:ext cx="5334275" cy="820910"/>
          </a:xfrm>
        </p:spPr>
        <p:txBody>
          <a:bodyPr/>
          <a:lstStyle/>
          <a:p>
            <a:r>
              <a:rPr lang="en-US" dirty="0">
                <a:solidFill>
                  <a:schemeClr val="accent3"/>
                </a:solidFill>
              </a:rPr>
              <a:t>CLIMATE</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111817"/>
            <a:ext cx="5183398" cy="584775"/>
          </a:xfrm>
          <a:prstGeom prst="rect">
            <a:avLst/>
          </a:prstGeom>
          <a:noFill/>
        </p:spPr>
        <p:txBody>
          <a:bodyPr wrap="square" rtlCol="0">
            <a:spAutoFit/>
          </a:bodyPr>
          <a:lstStyle/>
          <a:p>
            <a:pPr algn="l"/>
            <a:r>
              <a:rPr lang="en-US" sz="3200" dirty="0">
                <a:solidFill>
                  <a:schemeClr val="accent5"/>
                </a:solidFill>
                <a:effectLst/>
                <a:latin typeface="Neue Haas Grotesk Text Pro" panose="020B0504020202020204" pitchFamily="34" charset="77"/>
                <a:ea typeface="Inter Display" panose="02000503000000020004" pitchFamily="2" charset="0"/>
                <a:cs typeface="Inter Display" panose="02000503000000020004" pitchFamily="2" charset="0"/>
              </a:rPr>
              <a:t>SUBTROPICAL</a:t>
            </a:r>
          </a:p>
        </p:txBody>
      </p:sp>
      <p:sp>
        <p:nvSpPr>
          <p:cNvPr id="4" name="TextBox 3">
            <a:extLst>
              <a:ext uri="{FF2B5EF4-FFF2-40B4-BE49-F238E27FC236}">
                <a16:creationId xmlns:a16="http://schemas.microsoft.com/office/drawing/2014/main" id="{F6F05948-33DB-055B-AE2C-CEF9374E5478}"/>
              </a:ext>
            </a:extLst>
          </p:cNvPr>
          <p:cNvSpPr txBox="1"/>
          <p:nvPr/>
        </p:nvSpPr>
        <p:spPr>
          <a:xfrm>
            <a:off x="535474" y="3942491"/>
            <a:ext cx="3891746" cy="313932"/>
          </a:xfrm>
          <a:prstGeom prst="rect">
            <a:avLst/>
          </a:prstGeom>
          <a:noFill/>
        </p:spPr>
        <p:txBody>
          <a:bodyPr wrap="square" rtlCol="0">
            <a:spAutoFit/>
          </a:bodyPr>
          <a:lstStyle/>
          <a:p>
            <a:pPr>
              <a:lnSpc>
                <a:spcPct val="90000"/>
              </a:lnSpc>
            </a:pPr>
            <a:r>
              <a:rPr lang="en-AU" sz="1600" dirty="0">
                <a:solidFill>
                  <a:schemeClr val="bg1"/>
                </a:solidFill>
                <a:latin typeface="Neue Haas Grotesk Text Pro" panose="020B0504020202020204" pitchFamily="34" charset="77"/>
              </a:rPr>
              <a:t>WITH MARITIME INFLUENCES</a:t>
            </a: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dirty="0">
                <a:solidFill>
                  <a:schemeClr val="accent3"/>
                </a:solidFill>
              </a:rPr>
              <a:t>ALTITUDE</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456363" y="3942491"/>
            <a:ext cx="2965327"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accent3"/>
                </a:solidFill>
              </a:rPr>
              <a:t>HUNTER VALLEY</a:t>
            </a:r>
          </a:p>
          <a:p>
            <a:r>
              <a:rPr lang="en-US" sz="1800" dirty="0">
                <a:solidFill>
                  <a:srgbClr val="B2D8BE"/>
                </a:solidFill>
                <a:latin typeface="Neue Haas Grotesk Text Pro" panose="020B0504020202020204" pitchFamily="34" charset="77"/>
              </a:rPr>
              <a:t>22–254M (72–833FT)</a:t>
            </a:r>
          </a:p>
        </p:txBody>
      </p:sp>
      <p:sp>
        <p:nvSpPr>
          <p:cNvPr id="9" name="TextBox 8">
            <a:extLst>
              <a:ext uri="{FF2B5EF4-FFF2-40B4-BE49-F238E27FC236}">
                <a16:creationId xmlns:a16="http://schemas.microsoft.com/office/drawing/2014/main" id="{021CCACE-3870-06CE-9950-B9D8A2FBFFF2}"/>
              </a:ext>
            </a:extLst>
          </p:cNvPr>
          <p:cNvSpPr txBox="1"/>
          <p:nvPr/>
        </p:nvSpPr>
        <p:spPr>
          <a:xfrm>
            <a:off x="9228352" y="5836182"/>
            <a:ext cx="2092341"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LOW</a:t>
            </a:r>
          </a:p>
          <a:p>
            <a:r>
              <a:rPr lang="en-US" sz="1400" dirty="0">
                <a:solidFill>
                  <a:srgbClr val="601329"/>
                </a:solidFill>
                <a:latin typeface="Neue Haas Grotesk Text Pro" panose="020B0504020202020204" pitchFamily="34" charset="77"/>
              </a:rPr>
              <a:t>0–499m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(0–1,639ft)</a:t>
            </a:r>
          </a:p>
        </p:txBody>
      </p:sp>
      <p:sp>
        <p:nvSpPr>
          <p:cNvPr id="17" name="TextBox 16">
            <a:extLst>
              <a:ext uri="{FF2B5EF4-FFF2-40B4-BE49-F238E27FC236}">
                <a16:creationId xmlns:a16="http://schemas.microsoft.com/office/drawing/2014/main" id="{B32F3ACB-BD3F-D20F-BC98-BB320A8ED24B}"/>
              </a:ext>
            </a:extLst>
          </p:cNvPr>
          <p:cNvSpPr txBox="1"/>
          <p:nvPr/>
        </p:nvSpPr>
        <p:spPr>
          <a:xfrm>
            <a:off x="9633083" y="4316851"/>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MEDIUM</a:t>
            </a:r>
          </a:p>
          <a:p>
            <a:r>
              <a:rPr lang="en-US" sz="1400" dirty="0">
                <a:solidFill>
                  <a:srgbClr val="601329"/>
                </a:solidFill>
                <a:latin typeface="Neue Haas Grotesk Text Pro" panose="020B0504020202020204" pitchFamily="34" charset="77"/>
              </a:rPr>
              <a:t>500–749m </a:t>
            </a:r>
          </a:p>
          <a:p>
            <a:r>
              <a:rPr lang="en-US" sz="1400" dirty="0">
                <a:solidFill>
                  <a:srgbClr val="601329"/>
                </a:solidFill>
                <a:latin typeface="Neue Haas Grotesk Text Pro" panose="020B0504020202020204" pitchFamily="34" charset="77"/>
              </a:rPr>
              <a:t>(1,640–2,459ft)</a:t>
            </a:r>
          </a:p>
        </p:txBody>
      </p:sp>
      <p:sp>
        <p:nvSpPr>
          <p:cNvPr id="24" name="TextBox 23">
            <a:extLst>
              <a:ext uri="{FF2B5EF4-FFF2-40B4-BE49-F238E27FC236}">
                <a16:creationId xmlns:a16="http://schemas.microsoft.com/office/drawing/2014/main" id="{A0C651B7-5663-3862-F2FC-63E799DA532C}"/>
              </a:ext>
            </a:extLst>
          </p:cNvPr>
          <p:cNvSpPr txBox="1"/>
          <p:nvPr/>
        </p:nvSpPr>
        <p:spPr>
          <a:xfrm>
            <a:off x="10105808" y="2748202"/>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HIGH</a:t>
            </a:r>
          </a:p>
          <a:p>
            <a:r>
              <a:rPr lang="en-US" sz="1400" dirty="0">
                <a:solidFill>
                  <a:srgbClr val="601329"/>
                </a:solidFill>
                <a:latin typeface="Neue Haas Grotesk Text Pro" panose="020B0504020202020204" pitchFamily="34" charset="77"/>
              </a:rPr>
              <a:t>750–999m</a:t>
            </a:r>
          </a:p>
          <a:p>
            <a:r>
              <a:rPr lang="en-US" sz="1400" dirty="0">
                <a:solidFill>
                  <a:srgbClr val="601329"/>
                </a:solidFill>
                <a:latin typeface="Neue Haas Grotesk Text Pro" panose="020B0504020202020204" pitchFamily="34" charset="77"/>
              </a:rPr>
              <a:t>(2,460–3,279ft)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01572" y="6543706"/>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01572" y="5420705"/>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563475" y="6371037"/>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32" name="TextBox 31">
            <a:extLst>
              <a:ext uri="{FF2B5EF4-FFF2-40B4-BE49-F238E27FC236}">
                <a16:creationId xmlns:a16="http://schemas.microsoft.com/office/drawing/2014/main" id="{F4D22628-1E22-FEF6-8920-C0749D161E5E}"/>
              </a:ext>
            </a:extLst>
          </p:cNvPr>
          <p:cNvSpPr txBox="1"/>
          <p:nvPr/>
        </p:nvSpPr>
        <p:spPr>
          <a:xfrm>
            <a:off x="10456533" y="1308425"/>
            <a:ext cx="2643446"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VERY HIGH</a:t>
            </a:r>
          </a:p>
          <a:p>
            <a:r>
              <a:rPr lang="en-US" sz="1400" dirty="0">
                <a:solidFill>
                  <a:srgbClr val="601329"/>
                </a:solidFill>
                <a:latin typeface="Neue Haas Grotesk Text Pro" panose="020B0504020202020204" pitchFamily="34" charset="77"/>
              </a:rPr>
              <a:t>1000m +</a:t>
            </a:r>
          </a:p>
          <a:p>
            <a:r>
              <a:rPr lang="en-US" sz="1400" dirty="0">
                <a:solidFill>
                  <a:srgbClr val="601329"/>
                </a:solidFill>
                <a:latin typeface="Neue Haas Grotesk Text Pro" panose="020B0504020202020204" pitchFamily="34" charset="77"/>
              </a:rPr>
              <a:t>(&gt;3,280ft +)</a:t>
            </a:r>
          </a:p>
        </p:txBody>
      </p:sp>
    </p:spTree>
    <p:extLst>
      <p:ext uri="{BB962C8B-B14F-4D97-AF65-F5344CB8AC3E}">
        <p14:creationId xmlns:p14="http://schemas.microsoft.com/office/powerpoint/2010/main" val="50013625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8582" t="-146" r="18710" b="146"/>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dirty="0">
                <a:solidFill>
                  <a:schemeClr val="accent4"/>
                </a:solidFill>
              </a:rPr>
              <a:t>SOIL</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3580266" cy="1530521"/>
          </a:xfrm>
        </p:spPr>
        <p:txBody>
          <a:bodyPr/>
          <a:lstStyle/>
          <a:p>
            <a:pPr marL="285750" indent="-285750">
              <a:spcBef>
                <a:spcPts val="800"/>
              </a:spcBef>
              <a:buFont typeface="Arial" panose="020B0604020202020204" pitchFamily="34" charset="0"/>
              <a:buChar char="•"/>
            </a:pPr>
            <a:r>
              <a:rPr lang="en-AU" dirty="0"/>
              <a:t>Varied across the region</a:t>
            </a:r>
          </a:p>
          <a:p>
            <a:pPr marL="285750" indent="-285750">
              <a:spcBef>
                <a:spcPts val="800"/>
              </a:spcBef>
              <a:buFont typeface="Arial" panose="020B0604020202020204" pitchFamily="34" charset="0"/>
              <a:buChar char="•"/>
            </a:pPr>
            <a:r>
              <a:rPr lang="en-AU" dirty="0"/>
              <a:t>Shiraz typically does best on friable red duplex and loam soils</a:t>
            </a:r>
          </a:p>
          <a:p>
            <a:pPr marL="285750" indent="-285750">
              <a:spcBef>
                <a:spcPts val="800"/>
              </a:spcBef>
              <a:buFont typeface="Arial" panose="020B0604020202020204" pitchFamily="34" charset="0"/>
              <a:buChar char="•"/>
            </a:pPr>
            <a:r>
              <a:rPr lang="en-AU" dirty="0"/>
              <a:t>Semillon typically does best </a:t>
            </a:r>
            <a:br>
              <a:rPr lang="en-AU" dirty="0"/>
            </a:br>
            <a:r>
              <a:rPr lang="en-AU" dirty="0"/>
              <a:t>on sandy alluvial flats</a:t>
            </a:r>
          </a:p>
        </p:txBody>
      </p:sp>
    </p:spTree>
    <p:extLst>
      <p:ext uri="{BB962C8B-B14F-4D97-AF65-F5344CB8AC3E}">
        <p14:creationId xmlns:p14="http://schemas.microsoft.com/office/powerpoint/2010/main" val="424991755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7195" r="13877"/>
          <a:stretch/>
        </p:blipFill>
        <p:spPr>
          <a:xfrm>
            <a:off x="6096000" y="368300"/>
            <a:ext cx="6096000" cy="6112859"/>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p:txBody>
          <a:bodyPr/>
          <a:lstStyle/>
          <a:p>
            <a:r>
              <a:rPr lang="en-US" dirty="0"/>
              <a:t>VITICULTURE AND WINEMAKING</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452065"/>
            <a:ext cx="5340350" cy="579936"/>
          </a:xfrm>
        </p:spPr>
        <p:txBody>
          <a:bodyPr/>
          <a:lstStyle/>
          <a:p>
            <a:r>
              <a:rPr lang="en-US" sz="5000" dirty="0">
                <a:solidFill>
                  <a:schemeClr val="accent4"/>
                </a:solidFill>
              </a:rPr>
              <a:t>SUCCESS AGAINST THE ODDS</a:t>
            </a:r>
          </a:p>
        </p:txBody>
      </p:sp>
    </p:spTree>
    <p:extLst>
      <p:ext uri="{BB962C8B-B14F-4D97-AF65-F5344CB8AC3E}">
        <p14:creationId xmlns:p14="http://schemas.microsoft.com/office/powerpoint/2010/main" val="403588366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EC40966-12C1-C8B6-3BD3-CAAB5B274E0B}"/>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p:blipFill>
        <p:spPr/>
      </p:pic>
      <p:sp>
        <p:nvSpPr>
          <p:cNvPr id="4" name="Text Placeholder 3">
            <a:extLst>
              <a:ext uri="{FF2B5EF4-FFF2-40B4-BE49-F238E27FC236}">
                <a16:creationId xmlns:a16="http://schemas.microsoft.com/office/drawing/2014/main" id="{9158A547-E314-546B-744D-BDCB5D9E3489}"/>
              </a:ext>
            </a:extLst>
          </p:cNvPr>
          <p:cNvSpPr>
            <a:spLocks noGrp="1"/>
          </p:cNvSpPr>
          <p:nvPr>
            <p:ph type="body" sz="quarter" idx="12"/>
          </p:nvPr>
        </p:nvSpPr>
        <p:spPr>
          <a:xfrm>
            <a:off x="6456363" y="2654909"/>
            <a:ext cx="4291585" cy="1530521"/>
          </a:xfrm>
        </p:spPr>
        <p:txBody>
          <a:bodyPr/>
          <a:lstStyle/>
          <a:p>
            <a:pPr>
              <a:spcBef>
                <a:spcPts val="800"/>
              </a:spcBef>
            </a:pPr>
            <a:r>
              <a:rPr lang="en-AU" dirty="0"/>
              <a:t>A history of skilled </a:t>
            </a:r>
            <a:r>
              <a:rPr lang="en-AU" dirty="0" err="1"/>
              <a:t>grapegrowers</a:t>
            </a:r>
            <a:r>
              <a:rPr lang="en-AU" dirty="0"/>
              <a:t> adapting to climate and market changes</a:t>
            </a:r>
          </a:p>
          <a:p>
            <a:pPr>
              <a:spcBef>
                <a:spcPts val="800"/>
              </a:spcBef>
            </a:pPr>
            <a:r>
              <a:rPr lang="en-AU" dirty="0"/>
              <a:t>Quality over quantity</a:t>
            </a:r>
          </a:p>
          <a:p>
            <a:pPr>
              <a:spcBef>
                <a:spcPts val="800"/>
              </a:spcBef>
            </a:pPr>
            <a:r>
              <a:rPr lang="en-AU" dirty="0"/>
              <a:t>Signature varieties: Semillon, </a:t>
            </a:r>
            <a:br>
              <a:rPr lang="en-AU" dirty="0"/>
            </a:br>
            <a:r>
              <a:rPr lang="en-AU" dirty="0"/>
              <a:t>Chardonnay, Shiraz</a:t>
            </a:r>
          </a:p>
          <a:p>
            <a:pPr>
              <a:spcBef>
                <a:spcPts val="800"/>
              </a:spcBef>
            </a:pPr>
            <a:r>
              <a:rPr lang="en-AU" dirty="0"/>
              <a:t>Subtropical climate, heavy rains and summer storms present a challenge</a:t>
            </a:r>
          </a:p>
        </p:txBody>
      </p:sp>
      <p:sp>
        <p:nvSpPr>
          <p:cNvPr id="6" name="Title 2">
            <a:extLst>
              <a:ext uri="{FF2B5EF4-FFF2-40B4-BE49-F238E27FC236}">
                <a16:creationId xmlns:a16="http://schemas.microsoft.com/office/drawing/2014/main" id="{F6A830BB-87B2-278F-D9A7-C33A0DA4095A}"/>
              </a:ext>
            </a:extLst>
          </p:cNvPr>
          <p:cNvSpPr txBox="1">
            <a:spLocks/>
          </p:cNvSpPr>
          <p:nvPr/>
        </p:nvSpPr>
        <p:spPr>
          <a:xfrm>
            <a:off x="6336442" y="555154"/>
            <a:ext cx="5009924" cy="792601"/>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sz="3200" dirty="0">
                <a:solidFill>
                  <a:schemeClr val="accent5"/>
                </a:solidFill>
              </a:rPr>
              <a:t>CHALLENGES AND REWARDS FOR</a:t>
            </a:r>
          </a:p>
        </p:txBody>
      </p:sp>
      <p:sp>
        <p:nvSpPr>
          <p:cNvPr id="8" name="Title 2">
            <a:extLst>
              <a:ext uri="{FF2B5EF4-FFF2-40B4-BE49-F238E27FC236}">
                <a16:creationId xmlns:a16="http://schemas.microsoft.com/office/drawing/2014/main" id="{BEF17699-996E-80A1-5516-9CFCFB8A3DCE}"/>
              </a:ext>
            </a:extLst>
          </p:cNvPr>
          <p:cNvSpPr txBox="1">
            <a:spLocks/>
          </p:cNvSpPr>
          <p:nvPr/>
        </p:nvSpPr>
        <p:spPr>
          <a:xfrm>
            <a:off x="6426382" y="1457330"/>
            <a:ext cx="6210327" cy="2038167"/>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sz="5000" dirty="0">
                <a:solidFill>
                  <a:schemeClr val="accent4"/>
                </a:solidFill>
              </a:rPr>
              <a:t>GRAPEGROWERS</a:t>
            </a:r>
          </a:p>
        </p:txBody>
      </p:sp>
    </p:spTree>
    <p:extLst>
      <p:ext uri="{BB962C8B-B14F-4D97-AF65-F5344CB8AC3E}">
        <p14:creationId xmlns:p14="http://schemas.microsoft.com/office/powerpoint/2010/main" val="195082499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EC40966-12C1-C8B6-3BD3-CAAB5B274E0B}"/>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3979" t="13" r="6516" b="302"/>
          <a:stretch/>
        </p:blipFill>
        <p:spPr>
          <a:xfrm>
            <a:off x="1" y="368300"/>
            <a:ext cx="6096000" cy="6103741"/>
          </a:xfrm>
        </p:spPr>
      </p:pic>
      <p:sp>
        <p:nvSpPr>
          <p:cNvPr id="4" name="Text Placeholder 3">
            <a:extLst>
              <a:ext uri="{FF2B5EF4-FFF2-40B4-BE49-F238E27FC236}">
                <a16:creationId xmlns:a16="http://schemas.microsoft.com/office/drawing/2014/main" id="{9158A547-E314-546B-744D-BDCB5D9E3489}"/>
              </a:ext>
            </a:extLst>
          </p:cNvPr>
          <p:cNvSpPr>
            <a:spLocks noGrp="1"/>
          </p:cNvSpPr>
          <p:nvPr>
            <p:ph type="body" sz="quarter" idx="12"/>
          </p:nvPr>
        </p:nvSpPr>
        <p:spPr>
          <a:xfrm>
            <a:off x="6456363" y="2257670"/>
            <a:ext cx="4291585" cy="1530521"/>
          </a:xfrm>
        </p:spPr>
        <p:txBody>
          <a:bodyPr/>
          <a:lstStyle/>
          <a:p>
            <a:pPr>
              <a:spcBef>
                <a:spcPts val="800"/>
              </a:spcBef>
            </a:pPr>
            <a:r>
              <a:rPr lang="en-AU" dirty="0"/>
              <a:t>Early January to mid-February </a:t>
            </a:r>
          </a:p>
          <a:p>
            <a:pPr>
              <a:spcBef>
                <a:spcPts val="800"/>
              </a:spcBef>
            </a:pPr>
            <a:r>
              <a:rPr lang="en-AU" dirty="0"/>
              <a:t>Earlier than most other Australian regions</a:t>
            </a:r>
          </a:p>
        </p:txBody>
      </p:sp>
      <p:sp>
        <p:nvSpPr>
          <p:cNvPr id="8" name="Title 2">
            <a:extLst>
              <a:ext uri="{FF2B5EF4-FFF2-40B4-BE49-F238E27FC236}">
                <a16:creationId xmlns:a16="http://schemas.microsoft.com/office/drawing/2014/main" id="{BEF17699-996E-80A1-5516-9CFCFB8A3DCE}"/>
              </a:ext>
            </a:extLst>
          </p:cNvPr>
          <p:cNvSpPr txBox="1">
            <a:spLocks/>
          </p:cNvSpPr>
          <p:nvPr/>
        </p:nvSpPr>
        <p:spPr>
          <a:xfrm>
            <a:off x="6403896" y="586762"/>
            <a:ext cx="6210327" cy="2038167"/>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sz="5440" dirty="0">
                <a:solidFill>
                  <a:schemeClr val="accent4"/>
                </a:solidFill>
              </a:rPr>
              <a:t>HARVEST</a:t>
            </a:r>
          </a:p>
        </p:txBody>
      </p:sp>
    </p:spTree>
    <p:extLst>
      <p:ext uri="{BB962C8B-B14F-4D97-AF65-F5344CB8AC3E}">
        <p14:creationId xmlns:p14="http://schemas.microsoft.com/office/powerpoint/2010/main" val="3128981867"/>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EC40966-12C1-C8B6-3BD3-CAAB5B274E0B}"/>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6624" b="16624"/>
          <a:stretch/>
        </p:blipFill>
        <p:spPr>
          <a:xfrm>
            <a:off x="1" y="368300"/>
            <a:ext cx="6096000" cy="6103741"/>
          </a:xfrm>
        </p:spPr>
      </p:pic>
      <p:sp>
        <p:nvSpPr>
          <p:cNvPr id="4" name="Text Placeholder 3">
            <a:extLst>
              <a:ext uri="{FF2B5EF4-FFF2-40B4-BE49-F238E27FC236}">
                <a16:creationId xmlns:a16="http://schemas.microsoft.com/office/drawing/2014/main" id="{9158A547-E314-546B-744D-BDCB5D9E3489}"/>
              </a:ext>
            </a:extLst>
          </p:cNvPr>
          <p:cNvSpPr>
            <a:spLocks noGrp="1"/>
          </p:cNvSpPr>
          <p:nvPr>
            <p:ph type="body" sz="quarter" idx="12"/>
          </p:nvPr>
        </p:nvSpPr>
        <p:spPr>
          <a:xfrm>
            <a:off x="6456363" y="3149584"/>
            <a:ext cx="4291585" cy="1530521"/>
          </a:xfrm>
        </p:spPr>
        <p:txBody>
          <a:bodyPr/>
          <a:lstStyle/>
          <a:p>
            <a:pPr>
              <a:spcBef>
                <a:spcPts val="800"/>
              </a:spcBef>
            </a:pPr>
            <a:r>
              <a:rPr lang="en-AU" dirty="0"/>
              <a:t>Long winemaking tradition</a:t>
            </a:r>
          </a:p>
          <a:p>
            <a:pPr>
              <a:spcBef>
                <a:spcPts val="800"/>
              </a:spcBef>
            </a:pPr>
            <a:r>
              <a:rPr lang="en-AU" dirty="0"/>
              <a:t>New breed of innovative winemakers</a:t>
            </a:r>
          </a:p>
          <a:p>
            <a:pPr>
              <a:spcBef>
                <a:spcPts val="800"/>
              </a:spcBef>
            </a:pPr>
            <a:r>
              <a:rPr lang="en-AU" dirty="0"/>
              <a:t>Minimal intervention, preservative-free Semillon, alternative varieties, Shiraz and Pinot Noir blends</a:t>
            </a:r>
          </a:p>
        </p:txBody>
      </p:sp>
      <p:sp>
        <p:nvSpPr>
          <p:cNvPr id="8" name="Title 2">
            <a:extLst>
              <a:ext uri="{FF2B5EF4-FFF2-40B4-BE49-F238E27FC236}">
                <a16:creationId xmlns:a16="http://schemas.microsoft.com/office/drawing/2014/main" id="{BEF17699-996E-80A1-5516-9CFCFB8A3DCE}"/>
              </a:ext>
            </a:extLst>
          </p:cNvPr>
          <p:cNvSpPr txBox="1">
            <a:spLocks/>
          </p:cNvSpPr>
          <p:nvPr/>
        </p:nvSpPr>
        <p:spPr>
          <a:xfrm>
            <a:off x="6403897" y="1019332"/>
            <a:ext cx="5678176" cy="1530522"/>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sz="5440" dirty="0">
                <a:solidFill>
                  <a:schemeClr val="accent4"/>
                </a:solidFill>
              </a:rPr>
              <a:t>AN EMPHASIS ON PREMIUM</a:t>
            </a:r>
          </a:p>
        </p:txBody>
      </p:sp>
      <p:sp>
        <p:nvSpPr>
          <p:cNvPr id="2" name="Title 2">
            <a:extLst>
              <a:ext uri="{FF2B5EF4-FFF2-40B4-BE49-F238E27FC236}">
                <a16:creationId xmlns:a16="http://schemas.microsoft.com/office/drawing/2014/main" id="{1783F2ED-5CE5-8444-E0AB-A96145E88533}"/>
              </a:ext>
            </a:extLst>
          </p:cNvPr>
          <p:cNvSpPr txBox="1">
            <a:spLocks/>
          </p:cNvSpPr>
          <p:nvPr/>
        </p:nvSpPr>
        <p:spPr>
          <a:xfrm>
            <a:off x="6336442" y="554220"/>
            <a:ext cx="5009924" cy="465111"/>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sz="3200" dirty="0">
                <a:solidFill>
                  <a:schemeClr val="accent5"/>
                </a:solidFill>
              </a:rPr>
              <a:t>WINEMAKING</a:t>
            </a:r>
          </a:p>
        </p:txBody>
      </p:sp>
    </p:spTree>
    <p:extLst>
      <p:ext uri="{BB962C8B-B14F-4D97-AF65-F5344CB8AC3E}">
        <p14:creationId xmlns:p14="http://schemas.microsoft.com/office/powerpoint/2010/main" val="3829767617"/>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1087" t="636"/>
          <a:stretch/>
        </p:blipFill>
        <p:spPr>
          <a:xfrm>
            <a:off x="6096000" y="368300"/>
            <a:ext cx="6096000" cy="6112859"/>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235859"/>
            <a:ext cx="4829691" cy="785732"/>
          </a:xfrm>
        </p:spPr>
        <p:txBody>
          <a:bodyPr/>
          <a:lstStyle/>
          <a:p>
            <a:r>
              <a:rPr lang="en-US" dirty="0"/>
              <a:t>A GROWING HISTORY</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103724"/>
            <a:ext cx="5340350" cy="579936"/>
          </a:xfrm>
        </p:spPr>
        <p:txBody>
          <a:bodyPr/>
          <a:lstStyle/>
          <a:p>
            <a:r>
              <a:rPr lang="en-US" sz="5000" dirty="0">
                <a:solidFill>
                  <a:schemeClr val="accent4"/>
                </a:solidFill>
              </a:rPr>
              <a:t>OLD VINES</a:t>
            </a:r>
          </a:p>
        </p:txBody>
      </p:sp>
      <p:sp>
        <p:nvSpPr>
          <p:cNvPr id="2" name="TextBox 1">
            <a:extLst>
              <a:ext uri="{FF2B5EF4-FFF2-40B4-BE49-F238E27FC236}">
                <a16:creationId xmlns:a16="http://schemas.microsoft.com/office/drawing/2014/main" id="{11599927-A565-5A6D-C627-AE44C4355853}"/>
              </a:ext>
            </a:extLst>
          </p:cNvPr>
          <p:cNvSpPr txBox="1"/>
          <p:nvPr/>
        </p:nvSpPr>
        <p:spPr>
          <a:xfrm>
            <a:off x="537028" y="2910115"/>
            <a:ext cx="3300454" cy="2021066"/>
          </a:xfrm>
          <a:prstGeom prst="rect">
            <a:avLst/>
          </a:prstGeom>
          <a:noFill/>
        </p:spPr>
        <p:txBody>
          <a:bodyPr wrap="square" rtlCol="0">
            <a:spAutoFit/>
          </a:bodyPr>
          <a:lstStyle/>
          <a:p>
            <a:pPr marL="285750" indent="-285750">
              <a:spcBef>
                <a:spcPts val="800"/>
              </a:spcBef>
              <a:buClr>
                <a:schemeClr val="accent4"/>
              </a:buClr>
              <a:buFont typeface="Arial" panose="020B0604020202020204" pitchFamily="34" charset="0"/>
              <a:buChar char="•"/>
            </a:pPr>
            <a:r>
              <a:rPr lang="en-AU" sz="1600" dirty="0">
                <a:solidFill>
                  <a:schemeClr val="bg1"/>
                </a:solidFill>
                <a:latin typeface="Neue Haas Grotesk Text Pro" panose="020B0504020202020204" pitchFamily="34" charset="77"/>
              </a:rPr>
              <a:t>Vineyards dating back to the 1860s</a:t>
            </a:r>
          </a:p>
          <a:p>
            <a:pPr marL="285750" indent="-285750">
              <a:spcBef>
                <a:spcPts val="800"/>
              </a:spcBef>
              <a:buClr>
                <a:schemeClr val="accent4"/>
              </a:buClr>
              <a:buFont typeface="Arial" panose="020B0604020202020204" pitchFamily="34" charset="0"/>
              <a:buChar char="•"/>
            </a:pPr>
            <a:r>
              <a:rPr lang="en-AU" sz="1600" dirty="0">
                <a:solidFill>
                  <a:schemeClr val="bg1"/>
                </a:solidFill>
                <a:latin typeface="Neue Haas Grotesk Text Pro" panose="020B0504020202020204" pitchFamily="34" charset="77"/>
              </a:rPr>
              <a:t>The oldest Chardonnay vines in the world</a:t>
            </a:r>
          </a:p>
          <a:p>
            <a:pPr marL="285750" indent="-285750">
              <a:spcBef>
                <a:spcPts val="800"/>
              </a:spcBef>
              <a:buClr>
                <a:schemeClr val="accent4"/>
              </a:buClr>
              <a:buFont typeface="Arial" panose="020B0604020202020204" pitchFamily="34" charset="0"/>
              <a:buChar char="•"/>
            </a:pPr>
            <a:r>
              <a:rPr lang="en-AU" sz="1600" dirty="0">
                <a:solidFill>
                  <a:schemeClr val="bg1"/>
                </a:solidFill>
                <a:latin typeface="Neue Haas Grotesk Text Pro" panose="020B0504020202020204" pitchFamily="34" charset="77"/>
              </a:rPr>
              <a:t>Significant acreage of old vines, mainly Shiraz growing on its own roots</a:t>
            </a:r>
          </a:p>
        </p:txBody>
      </p:sp>
    </p:spTree>
    <p:extLst>
      <p:ext uri="{BB962C8B-B14F-4D97-AF65-F5344CB8AC3E}">
        <p14:creationId xmlns:p14="http://schemas.microsoft.com/office/powerpoint/2010/main" val="3559232862"/>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Placeholder 8">
            <a:extLst>
              <a:ext uri="{FF2B5EF4-FFF2-40B4-BE49-F238E27FC236}">
                <a16:creationId xmlns:a16="http://schemas.microsoft.com/office/drawing/2014/main" id="{C8F5AF4A-8EBC-88E2-ECA6-900A89027411}"/>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7402531" y="1933074"/>
            <a:ext cx="1182507" cy="3579859"/>
          </a:xfrm>
          <a:prstGeom prst="rect">
            <a:avLst/>
          </a:prstGeom>
        </p:spPr>
      </p:pic>
      <p:pic>
        <p:nvPicPr>
          <p:cNvPr id="19" name="Picture Placeholder 8">
            <a:extLst>
              <a:ext uri="{FF2B5EF4-FFF2-40B4-BE49-F238E27FC236}">
                <a16:creationId xmlns:a16="http://schemas.microsoft.com/office/drawing/2014/main" id="{BE7EDD48-AFC1-BC39-D9FC-0BDB0E760FD4}"/>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1297798" y="1933074"/>
            <a:ext cx="1182507" cy="3579859"/>
          </a:xfrm>
          <a:prstGeom prst="rect">
            <a:avLst/>
          </a:prstGeom>
        </p:spPr>
      </p:pic>
      <p:pic>
        <p:nvPicPr>
          <p:cNvPr id="25" name="Picture Placeholder 8">
            <a:extLst>
              <a:ext uri="{FF2B5EF4-FFF2-40B4-BE49-F238E27FC236}">
                <a16:creationId xmlns:a16="http://schemas.microsoft.com/office/drawing/2014/main" id="{28F67CD5-87BD-5A22-42BB-CC18C0204A05}"/>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5333888" y="1933074"/>
            <a:ext cx="1182507" cy="3579859"/>
          </a:xfrm>
          <a:prstGeom prst="rect">
            <a:avLst/>
          </a:prstGeom>
        </p:spPr>
      </p:pic>
      <p:pic>
        <p:nvPicPr>
          <p:cNvPr id="6" name="Picture Placeholder 8">
            <a:extLst>
              <a:ext uri="{FF2B5EF4-FFF2-40B4-BE49-F238E27FC236}">
                <a16:creationId xmlns:a16="http://schemas.microsoft.com/office/drawing/2014/main" id="{9A95BAAB-F4D4-23A4-2145-07B5170E5863}"/>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9264576" y="1778557"/>
            <a:ext cx="1270924" cy="3847526"/>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3204130" y="1778557"/>
            <a:ext cx="1270924" cy="3847526"/>
          </a:xfrm>
          <a:prstGeom prst="rect">
            <a:avLst/>
          </a:prstGeom>
        </p:spPr>
      </p:pic>
      <p:sp>
        <p:nvSpPr>
          <p:cNvPr id="7" name="Rectangle 6">
            <a:extLst>
              <a:ext uri="{FF2B5EF4-FFF2-40B4-BE49-F238E27FC236}">
                <a16:creationId xmlns:a16="http://schemas.microsoft.com/office/drawing/2014/main" id="{AA3914EA-580A-BF24-C9FA-CC20FB8C22DC}"/>
              </a:ext>
            </a:extLst>
          </p:cNvPr>
          <p:cNvSpPr/>
          <p:nvPr/>
        </p:nvSpPr>
        <p:spPr>
          <a:xfrm>
            <a:off x="499598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A354253-B11A-27F2-1427-C5B71D1394AC}"/>
              </a:ext>
            </a:extLst>
          </p:cNvPr>
          <p:cNvSpPr/>
          <p:nvPr/>
        </p:nvSpPr>
        <p:spPr>
          <a:xfrm>
            <a:off x="295191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84A1D50-0DCF-3399-F8BF-6AAEC1AC9DB3}"/>
              </a:ext>
            </a:extLst>
          </p:cNvPr>
          <p:cNvSpPr/>
          <p:nvPr/>
        </p:nvSpPr>
        <p:spPr>
          <a:xfrm>
            <a:off x="90785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C0EE2A0-7F59-C590-4D0E-B9C490164825}"/>
              </a:ext>
            </a:extLst>
          </p:cNvPr>
          <p:cNvSpPr txBox="1"/>
          <p:nvPr/>
        </p:nvSpPr>
        <p:spPr>
          <a:xfrm>
            <a:off x="433787" y="542225"/>
            <a:ext cx="9303629" cy="1465273"/>
          </a:xfrm>
          <a:prstGeom prst="rect">
            <a:avLst/>
          </a:prstGeom>
          <a:noFill/>
        </p:spPr>
        <p:txBody>
          <a:bodyPr wrap="square">
            <a:spAutoFit/>
          </a:bodyPr>
          <a:lstStyle/>
          <a:p>
            <a:pPr>
              <a:lnSpc>
                <a:spcPct val="82000"/>
              </a:lnSpc>
            </a:pPr>
            <a:r>
              <a:rPr lang="en-US" sz="5440" dirty="0">
                <a:solidFill>
                  <a:srgbClr val="601329"/>
                </a:solidFill>
                <a:latin typeface="Neue Haas Grotesk Text Pro" panose="020B0504020202020204" pitchFamily="34" charset="77"/>
              </a:rPr>
              <a:t>HUNTER VALLEY</a:t>
            </a:r>
            <a:br>
              <a:rPr lang="en-US" sz="5440" dirty="0">
                <a:solidFill>
                  <a:srgbClr val="B2D8BE"/>
                </a:solidFill>
                <a:latin typeface="Neue Haas Grotesk Text Pro" panose="020B0504020202020204" pitchFamily="34" charset="77"/>
              </a:rPr>
            </a:br>
            <a:r>
              <a:rPr lang="en-US" sz="5440" dirty="0">
                <a:solidFill>
                  <a:srgbClr val="B2D8BE"/>
                </a:solidFill>
                <a:latin typeface="Neue Haas Grotesk Text Pro" panose="020B0504020202020204" pitchFamily="34" charset="77"/>
              </a:rPr>
              <a:t>TOP 5 VARIETIES</a:t>
            </a:r>
          </a:p>
        </p:txBody>
      </p:sp>
      <p:sp>
        <p:nvSpPr>
          <p:cNvPr id="11" name="TextBox 10">
            <a:extLst>
              <a:ext uri="{FF2B5EF4-FFF2-40B4-BE49-F238E27FC236}">
                <a16:creationId xmlns:a16="http://schemas.microsoft.com/office/drawing/2014/main" id="{8362786D-61EA-1185-5300-C0661836E15B}"/>
              </a:ext>
            </a:extLst>
          </p:cNvPr>
          <p:cNvSpPr txBox="1"/>
          <p:nvPr/>
        </p:nvSpPr>
        <p:spPr>
          <a:xfrm>
            <a:off x="907852" y="5470367"/>
            <a:ext cx="1842968" cy="1231106"/>
          </a:xfrm>
          <a:prstGeom prst="rect">
            <a:avLst/>
          </a:prstGeom>
          <a:noFill/>
        </p:spPr>
        <p:txBody>
          <a:bodyPr wrap="square" anchor="b">
            <a:spAutoFit/>
          </a:bodyPr>
          <a:lstStyle/>
          <a:p>
            <a:pPr algn="ctr"/>
            <a:r>
              <a:rPr lang="en-US" dirty="0">
                <a:solidFill>
                  <a:srgbClr val="601329"/>
                </a:solidFill>
                <a:latin typeface="Neue Haas Grotesk Text Pro" panose="020B0504020202020204" pitchFamily="34" charset="77"/>
              </a:rPr>
              <a:t>SEMILLON</a:t>
            </a: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27%</a:t>
            </a:r>
          </a:p>
        </p:txBody>
      </p:sp>
      <p:sp>
        <p:nvSpPr>
          <p:cNvPr id="12" name="TextBox 11">
            <a:extLst>
              <a:ext uri="{FF2B5EF4-FFF2-40B4-BE49-F238E27FC236}">
                <a16:creationId xmlns:a16="http://schemas.microsoft.com/office/drawing/2014/main" id="{60AFC8C5-8832-386B-807E-9CAD33AAED43}"/>
              </a:ext>
            </a:extLst>
          </p:cNvPr>
          <p:cNvSpPr txBox="1"/>
          <p:nvPr/>
        </p:nvSpPr>
        <p:spPr>
          <a:xfrm>
            <a:off x="2951916" y="5470367"/>
            <a:ext cx="1842968" cy="1231106"/>
          </a:xfrm>
          <a:prstGeom prst="rect">
            <a:avLst/>
          </a:prstGeom>
          <a:noFill/>
        </p:spPr>
        <p:txBody>
          <a:bodyPr wrap="square" anchor="t">
            <a:spAutoFit/>
          </a:bodyPr>
          <a:lstStyle/>
          <a:p>
            <a:pPr algn="ctr"/>
            <a:r>
              <a:rPr lang="en-US" dirty="0">
                <a:solidFill>
                  <a:srgbClr val="601329"/>
                </a:solidFill>
                <a:latin typeface="Neue Haas Grotesk Text Pro" panose="020B0504020202020204" pitchFamily="34" charset="77"/>
              </a:rPr>
              <a:t>SHIRAZ</a:t>
            </a: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24%</a:t>
            </a:r>
          </a:p>
        </p:txBody>
      </p:sp>
      <p:sp>
        <p:nvSpPr>
          <p:cNvPr id="13" name="TextBox 12">
            <a:extLst>
              <a:ext uri="{FF2B5EF4-FFF2-40B4-BE49-F238E27FC236}">
                <a16:creationId xmlns:a16="http://schemas.microsoft.com/office/drawing/2014/main" id="{6FDF6DC2-3F08-10CC-5370-2A6C33755B9A}"/>
              </a:ext>
            </a:extLst>
          </p:cNvPr>
          <p:cNvSpPr txBox="1"/>
          <p:nvPr/>
        </p:nvSpPr>
        <p:spPr>
          <a:xfrm>
            <a:off x="4995976" y="5470367"/>
            <a:ext cx="1842968" cy="1508105"/>
          </a:xfrm>
          <a:prstGeom prst="rect">
            <a:avLst/>
          </a:prstGeom>
          <a:noFill/>
        </p:spPr>
        <p:txBody>
          <a:bodyPr wrap="square" anchor="b">
            <a:spAutoFit/>
          </a:bodyPr>
          <a:lstStyle/>
          <a:p>
            <a:pPr algn="ctr"/>
            <a:r>
              <a:rPr lang="en-US" dirty="0">
                <a:solidFill>
                  <a:srgbClr val="601329"/>
                </a:solidFill>
                <a:latin typeface="Neue Haas Grotesk Text Pro" panose="020B0504020202020204" pitchFamily="34" charset="77"/>
              </a:rPr>
              <a:t>CHARDONNAY</a:t>
            </a: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23%</a:t>
            </a:r>
          </a:p>
          <a:p>
            <a:pPr algn="ctr"/>
            <a:endParaRPr lang="en-US" dirty="0">
              <a:solidFill>
                <a:srgbClr val="601329"/>
              </a:solidFill>
              <a:latin typeface="Neue Haas Grotesk Text Pro" panose="020B0504020202020204" pitchFamily="34" charset="77"/>
            </a:endParaRPr>
          </a:p>
        </p:txBody>
      </p:sp>
      <p:sp>
        <p:nvSpPr>
          <p:cNvPr id="14" name="Rectangle 13">
            <a:extLst>
              <a:ext uri="{FF2B5EF4-FFF2-40B4-BE49-F238E27FC236}">
                <a16:creationId xmlns:a16="http://schemas.microsoft.com/office/drawing/2014/main" id="{E6ED60F5-0CF6-4B5C-7591-2CAD19179AD7}"/>
              </a:ext>
            </a:extLst>
          </p:cNvPr>
          <p:cNvSpPr/>
          <p:nvPr/>
        </p:nvSpPr>
        <p:spPr>
          <a:xfrm>
            <a:off x="704004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50DCDE85-F7E4-B9A3-C622-CC1CA8AD422B}"/>
              </a:ext>
            </a:extLst>
          </p:cNvPr>
          <p:cNvSpPr txBox="1"/>
          <p:nvPr/>
        </p:nvSpPr>
        <p:spPr>
          <a:xfrm>
            <a:off x="7040042" y="5470367"/>
            <a:ext cx="1842968" cy="1231106"/>
          </a:xfrm>
          <a:prstGeom prst="rect">
            <a:avLst/>
          </a:prstGeom>
          <a:noFill/>
        </p:spPr>
        <p:txBody>
          <a:bodyPr wrap="square" anchor="t">
            <a:spAutoFit/>
          </a:bodyPr>
          <a:lstStyle/>
          <a:p>
            <a:pPr algn="ctr"/>
            <a:r>
              <a:rPr lang="en-US" dirty="0">
                <a:solidFill>
                  <a:srgbClr val="601329"/>
                </a:solidFill>
                <a:latin typeface="Neue Haas Grotesk Text Pro" panose="020B0504020202020204" pitchFamily="34" charset="77"/>
              </a:rPr>
              <a:t>VERDELHO</a:t>
            </a: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15%</a:t>
            </a:r>
          </a:p>
        </p:txBody>
      </p:sp>
      <p:sp>
        <p:nvSpPr>
          <p:cNvPr id="16" name="Rectangle 15">
            <a:extLst>
              <a:ext uri="{FF2B5EF4-FFF2-40B4-BE49-F238E27FC236}">
                <a16:creationId xmlns:a16="http://schemas.microsoft.com/office/drawing/2014/main" id="{E7BC2C0F-87D8-8C2E-B5D0-B8EDED573367}"/>
              </a:ext>
            </a:extLst>
          </p:cNvPr>
          <p:cNvSpPr/>
          <p:nvPr/>
        </p:nvSpPr>
        <p:spPr>
          <a:xfrm>
            <a:off x="908411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DCFD39E3-6F4B-7BE4-2851-E934DEDFE7BC}"/>
              </a:ext>
            </a:extLst>
          </p:cNvPr>
          <p:cNvSpPr txBox="1"/>
          <p:nvPr/>
        </p:nvSpPr>
        <p:spPr>
          <a:xfrm>
            <a:off x="9084112" y="5470367"/>
            <a:ext cx="1842968" cy="1231106"/>
          </a:xfrm>
          <a:prstGeom prst="rect">
            <a:avLst/>
          </a:prstGeom>
          <a:noFill/>
        </p:spPr>
        <p:txBody>
          <a:bodyPr wrap="square" anchor="t">
            <a:spAutoFit/>
          </a:bodyPr>
          <a:lstStyle/>
          <a:p>
            <a:pPr algn="ctr"/>
            <a:r>
              <a:rPr lang="en-US">
                <a:solidFill>
                  <a:srgbClr val="601329"/>
                </a:solidFill>
                <a:latin typeface="Neue Haas Grotesk Text Pro" panose="020B0504020202020204" pitchFamily="34" charset="77"/>
              </a:rPr>
              <a:t>TEMPRANILLO</a:t>
            </a:r>
            <a:endParaRPr lang="en-US" dirty="0">
              <a:solidFill>
                <a:srgbClr val="601329"/>
              </a:solidFill>
              <a:latin typeface="Neue Haas Grotesk Text Pro" panose="020B0504020202020204" pitchFamily="34" charset="77"/>
            </a:endParaRP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2%</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3289324" y="4084438"/>
            <a:ext cx="1278876" cy="371255"/>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SHIRAZ</a:t>
            </a:r>
          </a:p>
        </p:txBody>
      </p:sp>
      <p:sp>
        <p:nvSpPr>
          <p:cNvPr id="20" name="TextBox 19">
            <a:extLst>
              <a:ext uri="{FF2B5EF4-FFF2-40B4-BE49-F238E27FC236}">
                <a16:creationId xmlns:a16="http://schemas.microsoft.com/office/drawing/2014/main" id="{D912074E-0F09-7AA3-FACC-5624B6DB03E4}"/>
              </a:ext>
            </a:extLst>
          </p:cNvPr>
          <p:cNvSpPr txBox="1"/>
          <p:nvPr/>
        </p:nvSpPr>
        <p:spPr>
          <a:xfrm rot="16200000">
            <a:off x="7073304" y="4019455"/>
            <a:ext cx="1776448"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VERDELHO</a:t>
            </a:r>
          </a:p>
        </p:txBody>
      </p:sp>
      <p:sp>
        <p:nvSpPr>
          <p:cNvPr id="21" name="TextBox 20">
            <a:extLst>
              <a:ext uri="{FF2B5EF4-FFF2-40B4-BE49-F238E27FC236}">
                <a16:creationId xmlns:a16="http://schemas.microsoft.com/office/drawing/2014/main" id="{6B4F8097-F893-7FB6-405F-C762EF6F4314}"/>
              </a:ext>
            </a:extLst>
          </p:cNvPr>
          <p:cNvSpPr txBox="1"/>
          <p:nvPr/>
        </p:nvSpPr>
        <p:spPr>
          <a:xfrm rot="16200000">
            <a:off x="8874774" y="4049268"/>
            <a:ext cx="2253759" cy="371255"/>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TEMPRANILLO</a:t>
            </a:r>
          </a:p>
        </p:txBody>
      </p:sp>
      <p:sp>
        <p:nvSpPr>
          <p:cNvPr id="5" name="object 10">
            <a:extLst>
              <a:ext uri="{FF2B5EF4-FFF2-40B4-BE49-F238E27FC236}">
                <a16:creationId xmlns:a16="http://schemas.microsoft.com/office/drawing/2014/main" id="{D65BE8BA-7DE3-5EFC-2CA1-DB4A6E7991DA}"/>
              </a:ext>
            </a:extLst>
          </p:cNvPr>
          <p:cNvSpPr txBox="1"/>
          <p:nvPr/>
        </p:nvSpPr>
        <p:spPr>
          <a:xfrm rot="16200000">
            <a:off x="4750782" y="4069993"/>
            <a:ext cx="2348718" cy="285976"/>
          </a:xfrm>
          <a:prstGeom prst="rect">
            <a:avLst/>
          </a:prstGeom>
        </p:spPr>
        <p:txBody>
          <a:bodyPr vert="horz" wrap="square" lIns="0" tIns="12065" rIns="0" bIns="0" rtlCol="0">
            <a:spAutoFit/>
          </a:bodyPr>
          <a:lstStyle/>
          <a:p>
            <a:pPr algn="ctr" defTabSz="914453">
              <a:lnSpc>
                <a:spcPct val="80000"/>
              </a:lnSpc>
              <a:spcBef>
                <a:spcPct val="0"/>
              </a:spcBef>
            </a:pPr>
            <a:r>
              <a:rPr lang="en-AU" sz="2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2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4" name="TextBox 3">
            <a:extLst>
              <a:ext uri="{FF2B5EF4-FFF2-40B4-BE49-F238E27FC236}">
                <a16:creationId xmlns:a16="http://schemas.microsoft.com/office/drawing/2014/main" id="{D03A0CB5-6D17-C571-B243-40C0ECF05E47}"/>
              </a:ext>
            </a:extLst>
          </p:cNvPr>
          <p:cNvSpPr txBox="1"/>
          <p:nvPr/>
        </p:nvSpPr>
        <p:spPr>
          <a:xfrm rot="16200000">
            <a:off x="995224" y="4019454"/>
            <a:ext cx="1673471"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SEMILLON</a:t>
            </a:r>
          </a:p>
        </p:txBody>
      </p:sp>
    </p:spTree>
    <p:extLst>
      <p:ext uri="{BB962C8B-B14F-4D97-AF65-F5344CB8AC3E}">
        <p14:creationId xmlns:p14="http://schemas.microsoft.com/office/powerpoint/2010/main" val="3859178516"/>
      </p:ext>
    </p:extLst>
  </p:cSld>
  <p:clrMapOvr>
    <a:masterClrMapping/>
  </p:clrMapOvr>
  <p:transition/>
  <p:extLst>
    <p:ext uri="{6950BFC3-D8DA-4A85-94F7-54DA5524770B}">
      <p188:commentRel xmlns:p188="http://schemas.microsoft.com/office/powerpoint/2018/8/main" r:id="rId3"/>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0" name="Straight Connector 29">
            <a:extLst>
              <a:ext uri="{FF2B5EF4-FFF2-40B4-BE49-F238E27FC236}">
                <a16:creationId xmlns:a16="http://schemas.microsoft.com/office/drawing/2014/main" id="{945DAE30-97CF-340F-2E38-EBCA6AB70AC0}"/>
              </a:ext>
            </a:extLst>
          </p:cNvPr>
          <p:cNvCxnSpPr>
            <a:cxnSpLocks/>
          </p:cNvCxnSpPr>
          <p:nvPr/>
        </p:nvCxnSpPr>
        <p:spPr>
          <a:xfrm flipV="1">
            <a:off x="7753968" y="2966797"/>
            <a:ext cx="0" cy="202749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16FB1200-66DB-5EA8-DAF5-4F45627A3940}"/>
              </a:ext>
            </a:extLst>
          </p:cNvPr>
          <p:cNvCxnSpPr>
            <a:cxnSpLocks/>
          </p:cNvCxnSpPr>
          <p:nvPr/>
        </p:nvCxnSpPr>
        <p:spPr>
          <a:xfrm>
            <a:off x="6744074" y="2966797"/>
            <a:ext cx="100989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idx="4294967295"/>
          </p:nvPr>
        </p:nvSpPr>
        <p:spPr>
          <a:xfrm>
            <a:off x="635875" y="603120"/>
            <a:ext cx="11283754" cy="1325562"/>
          </a:xfrm>
        </p:spPr>
        <p:txBody>
          <a:bodyPr/>
          <a:lstStyle/>
          <a:p>
            <a:r>
              <a:rPr lang="en-US" sz="4000" dirty="0">
                <a:solidFill>
                  <a:schemeClr val="accent2"/>
                </a:solidFill>
                <a:latin typeface="Neue Haas Grotesk Text Pro" panose="020B0504020202020204" pitchFamily="34" charset="77"/>
              </a:rPr>
              <a:t>SEMILLON (YOUTHFUL)</a:t>
            </a:r>
            <a:br>
              <a:rPr lang="en-US" sz="4000" dirty="0">
                <a:solidFill>
                  <a:schemeClr val="accent3"/>
                </a:solidFill>
                <a:latin typeface="Neue Haas Grotesk Text Pro" panose="020B0504020202020204" pitchFamily="34" charset="77"/>
              </a:rPr>
            </a:br>
            <a:r>
              <a:rPr lang="en-US" sz="4000" dirty="0">
                <a:solidFill>
                  <a:schemeClr val="bg2"/>
                </a:solidFill>
                <a:latin typeface="Neue Haas Grotesk Text Pro" panose="020B0504020202020204" pitchFamily="34" charset="77"/>
              </a:rPr>
              <a:t>characteristics</a:t>
            </a:r>
          </a:p>
        </p:txBody>
      </p:sp>
      <p:sp>
        <p:nvSpPr>
          <p:cNvPr id="4" name="object 58">
            <a:extLst>
              <a:ext uri="{FF2B5EF4-FFF2-40B4-BE49-F238E27FC236}">
                <a16:creationId xmlns:a16="http://schemas.microsoft.com/office/drawing/2014/main" id="{06D9044B-19C1-C835-1A81-96A0008531CB}"/>
              </a:ext>
            </a:extLst>
          </p:cNvPr>
          <p:cNvSpPr txBox="1"/>
          <p:nvPr/>
        </p:nvSpPr>
        <p:spPr>
          <a:xfrm>
            <a:off x="8444427" y="3695497"/>
            <a:ext cx="2200103" cy="766813"/>
          </a:xfrm>
          <a:prstGeom prst="rect">
            <a:avLst/>
          </a:prstGeom>
        </p:spPr>
        <p:txBody>
          <a:bodyPr vert="horz" wrap="square" lIns="0" tIns="17145" rIns="0" bIns="0" rtlCol="0" anchor="ctr" anchorCtr="0">
            <a:spAutoFit/>
          </a:bodyPr>
          <a:lstStyle/>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Lemon</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Green apple</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Quince</a:t>
            </a:r>
          </a:p>
        </p:txBody>
      </p:sp>
      <p:pic>
        <p:nvPicPr>
          <p:cNvPr id="20" name="Picture Placeholder 8">
            <a:extLst>
              <a:ext uri="{FF2B5EF4-FFF2-40B4-BE49-F238E27FC236}">
                <a16:creationId xmlns:a16="http://schemas.microsoft.com/office/drawing/2014/main" id="{C9EE317D-A0F9-7921-1DE3-801E7DA0EA83}"/>
              </a:ext>
            </a:extLst>
          </p:cNvPr>
          <p:cNvPicPr>
            <a:picLocks noChangeAspect="1"/>
          </p:cNvPicPr>
          <p:nvPr/>
        </p:nvPicPr>
        <p:blipFill>
          <a:blip r:embed="rId2">
            <a:extLst>
              <a:ext uri="{28A0092B-C50C-407E-A947-70E740481C1C}">
                <a14:useLocalDpi xmlns:a14="http://schemas.microsoft.com/office/drawing/2010/main" val="0"/>
              </a:ext>
            </a:extLst>
          </a:blip>
          <a:srcRect l="3648" r="3648"/>
          <a:stretch/>
        </p:blipFill>
        <p:spPr>
          <a:xfrm>
            <a:off x="5548011" y="896895"/>
            <a:ext cx="1978174" cy="5988615"/>
          </a:xfrm>
          <a:prstGeom prst="rect">
            <a:avLst/>
          </a:prstGeom>
        </p:spPr>
      </p:pic>
      <p:sp>
        <p:nvSpPr>
          <p:cNvPr id="21" name="object 10">
            <a:extLst>
              <a:ext uri="{FF2B5EF4-FFF2-40B4-BE49-F238E27FC236}">
                <a16:creationId xmlns:a16="http://schemas.microsoft.com/office/drawing/2014/main" id="{5E165CAF-E36F-3D2E-A3DB-3F158CEA00E4}"/>
              </a:ext>
            </a:extLst>
          </p:cNvPr>
          <p:cNvSpPr txBox="1"/>
          <p:nvPr/>
        </p:nvSpPr>
        <p:spPr>
          <a:xfrm rot="16200000">
            <a:off x="4211544" y="4432285"/>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SEMILLON</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24" name="object 58">
            <a:extLst>
              <a:ext uri="{FF2B5EF4-FFF2-40B4-BE49-F238E27FC236}">
                <a16:creationId xmlns:a16="http://schemas.microsoft.com/office/drawing/2014/main" id="{7917F7BB-8A96-804A-9706-5D6D1CCF39BF}"/>
              </a:ext>
            </a:extLst>
          </p:cNvPr>
          <p:cNvSpPr txBox="1"/>
          <p:nvPr/>
        </p:nvSpPr>
        <p:spPr>
          <a:xfrm>
            <a:off x="8444428" y="3397623"/>
            <a:ext cx="3246242" cy="263534"/>
          </a:xfrm>
          <a:prstGeom prst="rect">
            <a:avLst/>
          </a:prstGeom>
          <a:noFill/>
        </p:spPr>
        <p:txBody>
          <a:bodyPr vert="horz" wrap="square" lIns="0" tIns="17145" rIns="0" bIns="0" rtlCol="0">
            <a:spAutoFit/>
          </a:bodyPr>
          <a:lstStyle/>
          <a:p>
            <a:pPr>
              <a:buClr>
                <a:srgbClr val="F40000"/>
              </a:buClr>
            </a:pPr>
            <a:r>
              <a:rPr lang="en-US" sz="1600" dirty="0">
                <a:latin typeface="Neue Haas Grotesk Text Pro" panose="020B0504020202020204" pitchFamily="34" charset="77"/>
                <a:cs typeface="Hellix SemiBold"/>
              </a:rPr>
              <a:t>TYPICAL FRUIT FLAVOURS</a:t>
            </a:r>
          </a:p>
        </p:txBody>
      </p:sp>
      <p:sp>
        <p:nvSpPr>
          <p:cNvPr id="5" name="object 58">
            <a:extLst>
              <a:ext uri="{FF2B5EF4-FFF2-40B4-BE49-F238E27FC236}">
                <a16:creationId xmlns:a16="http://schemas.microsoft.com/office/drawing/2014/main" id="{8E5E375D-3E6F-51DA-742E-0DDFF404C4CB}"/>
              </a:ext>
            </a:extLst>
          </p:cNvPr>
          <p:cNvSpPr txBox="1"/>
          <p:nvPr/>
        </p:nvSpPr>
        <p:spPr>
          <a:xfrm>
            <a:off x="8451493" y="5234415"/>
            <a:ext cx="2200103" cy="512704"/>
          </a:xfrm>
          <a:prstGeom prst="rect">
            <a:avLst/>
          </a:prstGeom>
        </p:spPr>
        <p:txBody>
          <a:bodyPr vert="horz" wrap="square" lIns="0" tIns="17145" rIns="0" bIns="0" rtlCol="0" anchor="ctr" anchorCtr="0">
            <a:spAutoFit/>
          </a:bodyPr>
          <a:lstStyle/>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Herbs</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Grassiness</a:t>
            </a:r>
          </a:p>
        </p:txBody>
      </p:sp>
      <p:sp>
        <p:nvSpPr>
          <p:cNvPr id="7" name="object 58">
            <a:extLst>
              <a:ext uri="{FF2B5EF4-FFF2-40B4-BE49-F238E27FC236}">
                <a16:creationId xmlns:a16="http://schemas.microsoft.com/office/drawing/2014/main" id="{0B079E66-3B0C-8590-9A75-BF092F261D5A}"/>
              </a:ext>
            </a:extLst>
          </p:cNvPr>
          <p:cNvSpPr txBox="1"/>
          <p:nvPr/>
        </p:nvSpPr>
        <p:spPr>
          <a:xfrm>
            <a:off x="8451493" y="4809487"/>
            <a:ext cx="3869183" cy="263534"/>
          </a:xfrm>
          <a:prstGeom prst="rect">
            <a:avLst/>
          </a:prstGeom>
          <a:noFill/>
        </p:spPr>
        <p:txBody>
          <a:bodyPr vert="horz" wrap="square" lIns="0" tIns="17145" rIns="0" bIns="0" rtlCol="0">
            <a:spAutoFit/>
          </a:bodyPr>
          <a:lstStyle/>
          <a:p>
            <a:pPr>
              <a:buClr>
                <a:srgbClr val="F40000"/>
              </a:buClr>
            </a:pPr>
            <a:r>
              <a:rPr lang="en-US" sz="1600" dirty="0">
                <a:latin typeface="Neue Haas Grotesk Text Pro" panose="020B0504020202020204" pitchFamily="34" charset="77"/>
                <a:cs typeface="Hellix SemiBold"/>
              </a:rPr>
              <a:t>TYPICAL SECONDARY FLAVOURS</a:t>
            </a:r>
          </a:p>
        </p:txBody>
      </p:sp>
      <p:sp>
        <p:nvSpPr>
          <p:cNvPr id="10" name="Oval 9">
            <a:extLst>
              <a:ext uri="{FF2B5EF4-FFF2-40B4-BE49-F238E27FC236}">
                <a16:creationId xmlns:a16="http://schemas.microsoft.com/office/drawing/2014/main" id="{EC7ED948-59A0-E210-2570-88D0F48C00C3}"/>
              </a:ext>
            </a:extLst>
          </p:cNvPr>
          <p:cNvSpPr/>
          <p:nvPr/>
        </p:nvSpPr>
        <p:spPr>
          <a:xfrm>
            <a:off x="2117043" y="2207166"/>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33AB9E52-6D29-778C-99F6-1A434306436F}"/>
              </a:ext>
            </a:extLst>
          </p:cNvPr>
          <p:cNvSpPr/>
          <p:nvPr/>
        </p:nvSpPr>
        <p:spPr>
          <a:xfrm>
            <a:off x="2481186" y="2204264"/>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43F3A70F-C04D-BB5A-7C77-B2CCF52F2C92}"/>
              </a:ext>
            </a:extLst>
          </p:cNvPr>
          <p:cNvSpPr/>
          <p:nvPr/>
        </p:nvSpPr>
        <p:spPr>
          <a:xfrm>
            <a:off x="2845329" y="2204264"/>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8C24FE14-0A30-3BAC-AD09-FBCA14B1417E}"/>
              </a:ext>
            </a:extLst>
          </p:cNvPr>
          <p:cNvSpPr/>
          <p:nvPr/>
        </p:nvSpPr>
        <p:spPr>
          <a:xfrm>
            <a:off x="3209472" y="2204264"/>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7" name="Title 2">
            <a:extLst>
              <a:ext uri="{FF2B5EF4-FFF2-40B4-BE49-F238E27FC236}">
                <a16:creationId xmlns:a16="http://schemas.microsoft.com/office/drawing/2014/main" id="{985DB0BE-608A-9D1A-69AD-898BFB3A4F2A}"/>
              </a:ext>
            </a:extLst>
          </p:cNvPr>
          <p:cNvSpPr txBox="1"/>
          <p:nvPr/>
        </p:nvSpPr>
        <p:spPr>
          <a:xfrm>
            <a:off x="636597" y="2232232"/>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41" name="Oval 40">
            <a:extLst>
              <a:ext uri="{FF2B5EF4-FFF2-40B4-BE49-F238E27FC236}">
                <a16:creationId xmlns:a16="http://schemas.microsoft.com/office/drawing/2014/main" id="{633B681B-4C1F-F41C-D35C-144F462FB791}"/>
              </a:ext>
            </a:extLst>
          </p:cNvPr>
          <p:cNvSpPr/>
          <p:nvPr/>
        </p:nvSpPr>
        <p:spPr>
          <a:xfrm>
            <a:off x="3573996" y="2204264"/>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FA64FD8F-0578-E04D-7E7B-F56BA9316647}"/>
              </a:ext>
            </a:extLst>
          </p:cNvPr>
          <p:cNvSpPr/>
          <p:nvPr/>
        </p:nvSpPr>
        <p:spPr>
          <a:xfrm>
            <a:off x="3938520" y="2204264"/>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70C5987D-2FD8-5562-C657-1101F5ECC4D9}"/>
              </a:ext>
            </a:extLst>
          </p:cNvPr>
          <p:cNvSpPr/>
          <p:nvPr/>
        </p:nvSpPr>
        <p:spPr>
          <a:xfrm>
            <a:off x="4296865" y="2204264"/>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050AB0FF-F090-4930-CA8E-C06AAC7C6586}"/>
              </a:ext>
            </a:extLst>
          </p:cNvPr>
          <p:cNvSpPr/>
          <p:nvPr/>
        </p:nvSpPr>
        <p:spPr>
          <a:xfrm>
            <a:off x="4667567" y="2204264"/>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CBE92127-AA8F-7029-3380-994A0772F2FA}"/>
              </a:ext>
            </a:extLst>
          </p:cNvPr>
          <p:cNvSpPr/>
          <p:nvPr/>
        </p:nvSpPr>
        <p:spPr>
          <a:xfrm>
            <a:off x="5032091" y="2204264"/>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705921B1-00C3-BF22-C4C4-CB1593101258}"/>
              </a:ext>
            </a:extLst>
          </p:cNvPr>
          <p:cNvSpPr txBox="1"/>
          <p:nvPr/>
        </p:nvSpPr>
        <p:spPr>
          <a:xfrm>
            <a:off x="2354423" y="2632659"/>
            <a:ext cx="158409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Semillon (Youthful)</a:t>
            </a:r>
          </a:p>
        </p:txBody>
      </p:sp>
      <p:cxnSp>
        <p:nvCxnSpPr>
          <p:cNvPr id="48" name="Straight Connector 47">
            <a:extLst>
              <a:ext uri="{FF2B5EF4-FFF2-40B4-BE49-F238E27FC236}">
                <a16:creationId xmlns:a16="http://schemas.microsoft.com/office/drawing/2014/main" id="{60B7C4B1-F6AA-D5A3-9C4F-AD54773BC85E}"/>
              </a:ext>
            </a:extLst>
          </p:cNvPr>
          <p:cNvCxnSpPr>
            <a:cxnSpLocks/>
          </p:cNvCxnSpPr>
          <p:nvPr/>
        </p:nvCxnSpPr>
        <p:spPr>
          <a:xfrm>
            <a:off x="1615603" y="2340598"/>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F6B9DD89-2422-5F99-D68D-FFBA9D02FA34}"/>
              </a:ext>
            </a:extLst>
          </p:cNvPr>
          <p:cNvSpPr/>
          <p:nvPr/>
        </p:nvSpPr>
        <p:spPr>
          <a:xfrm>
            <a:off x="2117043" y="335634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18AF693A-DFA2-0D3B-E47F-72B9323B567B}"/>
              </a:ext>
            </a:extLst>
          </p:cNvPr>
          <p:cNvSpPr/>
          <p:nvPr/>
        </p:nvSpPr>
        <p:spPr>
          <a:xfrm>
            <a:off x="2481186"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DBE8BF68-1FCF-CFBC-942A-EF529CB96B27}"/>
              </a:ext>
            </a:extLst>
          </p:cNvPr>
          <p:cNvSpPr/>
          <p:nvPr/>
        </p:nvSpPr>
        <p:spPr>
          <a:xfrm>
            <a:off x="2845329"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FC7E9AC9-95D2-F718-7FAC-6FB2D62F7DC8}"/>
              </a:ext>
            </a:extLst>
          </p:cNvPr>
          <p:cNvSpPr/>
          <p:nvPr/>
        </p:nvSpPr>
        <p:spPr>
          <a:xfrm>
            <a:off x="3209472"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8" name="Title 2">
            <a:extLst>
              <a:ext uri="{FF2B5EF4-FFF2-40B4-BE49-F238E27FC236}">
                <a16:creationId xmlns:a16="http://schemas.microsoft.com/office/drawing/2014/main" id="{8A8CE958-42EA-C325-605E-CB6D4FFE3CFC}"/>
              </a:ext>
            </a:extLst>
          </p:cNvPr>
          <p:cNvSpPr txBox="1"/>
          <p:nvPr/>
        </p:nvSpPr>
        <p:spPr>
          <a:xfrm>
            <a:off x="636596" y="333426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59" name="Oval 58">
            <a:extLst>
              <a:ext uri="{FF2B5EF4-FFF2-40B4-BE49-F238E27FC236}">
                <a16:creationId xmlns:a16="http://schemas.microsoft.com/office/drawing/2014/main" id="{5BD9DC7A-743E-19B4-0CA9-9B0197AE5CE2}"/>
              </a:ext>
            </a:extLst>
          </p:cNvPr>
          <p:cNvSpPr/>
          <p:nvPr/>
        </p:nvSpPr>
        <p:spPr>
          <a:xfrm>
            <a:off x="3573996"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548A7711-110F-08D2-1C10-52E79E78C26D}"/>
              </a:ext>
            </a:extLst>
          </p:cNvPr>
          <p:cNvSpPr/>
          <p:nvPr/>
        </p:nvSpPr>
        <p:spPr>
          <a:xfrm>
            <a:off x="3938520"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A0CEA643-C815-FB11-83D2-CB97401E4A49}"/>
              </a:ext>
            </a:extLst>
          </p:cNvPr>
          <p:cNvSpPr/>
          <p:nvPr/>
        </p:nvSpPr>
        <p:spPr>
          <a:xfrm>
            <a:off x="4296865"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D6040509-7037-32CD-35AB-7782739728AA}"/>
              </a:ext>
            </a:extLst>
          </p:cNvPr>
          <p:cNvSpPr/>
          <p:nvPr/>
        </p:nvSpPr>
        <p:spPr>
          <a:xfrm>
            <a:off x="4667567"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99BB003A-907D-2805-3499-0BC8145CE38D}"/>
              </a:ext>
            </a:extLst>
          </p:cNvPr>
          <p:cNvSpPr/>
          <p:nvPr/>
        </p:nvSpPr>
        <p:spPr>
          <a:xfrm>
            <a:off x="5032091"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6" name="Title 2">
            <a:extLst>
              <a:ext uri="{FF2B5EF4-FFF2-40B4-BE49-F238E27FC236}">
                <a16:creationId xmlns:a16="http://schemas.microsoft.com/office/drawing/2014/main" id="{6EF99C7E-E815-430B-590F-58799334530E}"/>
              </a:ext>
            </a:extLst>
          </p:cNvPr>
          <p:cNvSpPr txBox="1"/>
          <p:nvPr/>
        </p:nvSpPr>
        <p:spPr>
          <a:xfrm>
            <a:off x="2019011" y="30023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67" name="Title 2">
            <a:extLst>
              <a:ext uri="{FF2B5EF4-FFF2-40B4-BE49-F238E27FC236}">
                <a16:creationId xmlns:a16="http://schemas.microsoft.com/office/drawing/2014/main" id="{0FD720EB-8AB5-8000-B322-07C52B284E4B}"/>
              </a:ext>
            </a:extLst>
          </p:cNvPr>
          <p:cNvSpPr txBox="1"/>
          <p:nvPr/>
        </p:nvSpPr>
        <p:spPr>
          <a:xfrm>
            <a:off x="3288762" y="30312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68" name="Title 2">
            <a:extLst>
              <a:ext uri="{FF2B5EF4-FFF2-40B4-BE49-F238E27FC236}">
                <a16:creationId xmlns:a16="http://schemas.microsoft.com/office/drawing/2014/main" id="{73B970B3-9677-A7AE-D71F-64DDB1F805DD}"/>
              </a:ext>
            </a:extLst>
          </p:cNvPr>
          <p:cNvSpPr txBox="1"/>
          <p:nvPr/>
        </p:nvSpPr>
        <p:spPr>
          <a:xfrm>
            <a:off x="4581893" y="30023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69" name="Oval 68">
            <a:extLst>
              <a:ext uri="{FF2B5EF4-FFF2-40B4-BE49-F238E27FC236}">
                <a16:creationId xmlns:a16="http://schemas.microsoft.com/office/drawing/2014/main" id="{2E412C7A-71C0-053D-4768-A3F965BD01A6}"/>
              </a:ext>
            </a:extLst>
          </p:cNvPr>
          <p:cNvSpPr/>
          <p:nvPr/>
        </p:nvSpPr>
        <p:spPr>
          <a:xfrm>
            <a:off x="2117043" y="419660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812907B7-3425-185D-BEC7-3675FAEAE875}"/>
              </a:ext>
            </a:extLst>
          </p:cNvPr>
          <p:cNvSpPr/>
          <p:nvPr/>
        </p:nvSpPr>
        <p:spPr>
          <a:xfrm>
            <a:off x="2481186" y="419370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FDD3EFFA-C663-DF6A-BCDC-EE719B4AD91B}"/>
              </a:ext>
            </a:extLst>
          </p:cNvPr>
          <p:cNvSpPr/>
          <p:nvPr/>
        </p:nvSpPr>
        <p:spPr>
          <a:xfrm>
            <a:off x="2845329"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0D1BA9AC-BC0A-EA25-3F88-0C863201EED2}"/>
              </a:ext>
            </a:extLst>
          </p:cNvPr>
          <p:cNvSpPr/>
          <p:nvPr/>
        </p:nvSpPr>
        <p:spPr>
          <a:xfrm>
            <a:off x="3209472"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FD84E961-EDA9-48D5-28BF-87384EA39F8C}"/>
              </a:ext>
            </a:extLst>
          </p:cNvPr>
          <p:cNvSpPr/>
          <p:nvPr/>
        </p:nvSpPr>
        <p:spPr>
          <a:xfrm>
            <a:off x="3573996"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D964C562-18A9-CE73-CE9A-3018196B45EA}"/>
              </a:ext>
            </a:extLst>
          </p:cNvPr>
          <p:cNvSpPr/>
          <p:nvPr/>
        </p:nvSpPr>
        <p:spPr>
          <a:xfrm>
            <a:off x="3938520"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27B2F9F1-C352-7670-6918-9C939E34AAF0}"/>
              </a:ext>
            </a:extLst>
          </p:cNvPr>
          <p:cNvSpPr/>
          <p:nvPr/>
        </p:nvSpPr>
        <p:spPr>
          <a:xfrm>
            <a:off x="4296865"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77EE516E-EE99-8422-8716-2C38094F5151}"/>
              </a:ext>
            </a:extLst>
          </p:cNvPr>
          <p:cNvSpPr/>
          <p:nvPr/>
        </p:nvSpPr>
        <p:spPr>
          <a:xfrm>
            <a:off x="4667567"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09FA7450-5DAC-07D3-4AC0-C8AD895E568D}"/>
              </a:ext>
            </a:extLst>
          </p:cNvPr>
          <p:cNvSpPr/>
          <p:nvPr/>
        </p:nvSpPr>
        <p:spPr>
          <a:xfrm>
            <a:off x="5032091"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Title 2">
            <a:extLst>
              <a:ext uri="{FF2B5EF4-FFF2-40B4-BE49-F238E27FC236}">
                <a16:creationId xmlns:a16="http://schemas.microsoft.com/office/drawing/2014/main" id="{BB727220-067F-9B86-F0CA-C3A4A937D388}"/>
              </a:ext>
            </a:extLst>
          </p:cNvPr>
          <p:cNvSpPr txBox="1"/>
          <p:nvPr/>
        </p:nvSpPr>
        <p:spPr>
          <a:xfrm>
            <a:off x="2019011" y="38426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80" name="Title 2">
            <a:extLst>
              <a:ext uri="{FF2B5EF4-FFF2-40B4-BE49-F238E27FC236}">
                <a16:creationId xmlns:a16="http://schemas.microsoft.com/office/drawing/2014/main" id="{647B5759-F6CA-6DE6-D743-EB225891B64C}"/>
              </a:ext>
            </a:extLst>
          </p:cNvPr>
          <p:cNvSpPr txBox="1"/>
          <p:nvPr/>
        </p:nvSpPr>
        <p:spPr>
          <a:xfrm>
            <a:off x="3139579" y="387150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81" name="Title 2">
            <a:extLst>
              <a:ext uri="{FF2B5EF4-FFF2-40B4-BE49-F238E27FC236}">
                <a16:creationId xmlns:a16="http://schemas.microsoft.com/office/drawing/2014/main" id="{B29A2E06-2182-1180-291A-869ECD838217}"/>
              </a:ext>
            </a:extLst>
          </p:cNvPr>
          <p:cNvSpPr txBox="1"/>
          <p:nvPr/>
        </p:nvSpPr>
        <p:spPr>
          <a:xfrm>
            <a:off x="4581893" y="38426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82" name="Straight Connector 81">
            <a:extLst>
              <a:ext uri="{FF2B5EF4-FFF2-40B4-BE49-F238E27FC236}">
                <a16:creationId xmlns:a16="http://schemas.microsoft.com/office/drawing/2014/main" id="{830800BC-71C9-23EB-6D37-C3B581E60D7A}"/>
              </a:ext>
            </a:extLst>
          </p:cNvPr>
          <p:cNvCxnSpPr>
            <a:cxnSpLocks/>
          </p:cNvCxnSpPr>
          <p:nvPr/>
        </p:nvCxnSpPr>
        <p:spPr>
          <a:xfrm>
            <a:off x="1312863" y="3502133"/>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301747C1-807D-0011-7CCD-B79CB45B1246}"/>
              </a:ext>
            </a:extLst>
          </p:cNvPr>
          <p:cNvSpPr txBox="1"/>
          <p:nvPr/>
        </p:nvSpPr>
        <p:spPr>
          <a:xfrm>
            <a:off x="636596" y="420541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88" name="Straight Connector 87">
            <a:extLst>
              <a:ext uri="{FF2B5EF4-FFF2-40B4-BE49-F238E27FC236}">
                <a16:creationId xmlns:a16="http://schemas.microsoft.com/office/drawing/2014/main" id="{0A6B3491-87A1-51D1-1458-B714B4896578}"/>
              </a:ext>
            </a:extLst>
          </p:cNvPr>
          <p:cNvCxnSpPr>
            <a:cxnSpLocks/>
          </p:cNvCxnSpPr>
          <p:nvPr/>
        </p:nvCxnSpPr>
        <p:spPr>
          <a:xfrm>
            <a:off x="1955414" y="4373284"/>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F7E8476D-D297-A858-2BF5-12AAC743C2AD}"/>
              </a:ext>
            </a:extLst>
          </p:cNvPr>
          <p:cNvSpPr/>
          <p:nvPr/>
        </p:nvSpPr>
        <p:spPr>
          <a:xfrm>
            <a:off x="2117043" y="503686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5102BF2F-3C8F-9933-6E0E-AC3448B82081}"/>
              </a:ext>
            </a:extLst>
          </p:cNvPr>
          <p:cNvSpPr/>
          <p:nvPr/>
        </p:nvSpPr>
        <p:spPr>
          <a:xfrm>
            <a:off x="2481186"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BF048D0A-9017-E028-2F35-F1FEB47998AF}"/>
              </a:ext>
            </a:extLst>
          </p:cNvPr>
          <p:cNvSpPr/>
          <p:nvPr/>
        </p:nvSpPr>
        <p:spPr>
          <a:xfrm>
            <a:off x="2845329"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261127D3-1F8D-7BC1-A92B-C991A49E9399}"/>
              </a:ext>
            </a:extLst>
          </p:cNvPr>
          <p:cNvSpPr/>
          <p:nvPr/>
        </p:nvSpPr>
        <p:spPr>
          <a:xfrm>
            <a:off x="3209472"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0196DECF-8466-7F03-18A5-ADD9C953DE67}"/>
              </a:ext>
            </a:extLst>
          </p:cNvPr>
          <p:cNvSpPr/>
          <p:nvPr/>
        </p:nvSpPr>
        <p:spPr>
          <a:xfrm>
            <a:off x="3573996"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A13B6B36-29B1-D9F0-DFF9-307C0255592C}"/>
              </a:ext>
            </a:extLst>
          </p:cNvPr>
          <p:cNvSpPr/>
          <p:nvPr/>
        </p:nvSpPr>
        <p:spPr>
          <a:xfrm>
            <a:off x="3938520"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D51D81E2-E98E-ADFF-6505-35F09491C0C7}"/>
              </a:ext>
            </a:extLst>
          </p:cNvPr>
          <p:cNvSpPr/>
          <p:nvPr/>
        </p:nvSpPr>
        <p:spPr>
          <a:xfrm>
            <a:off x="4296865"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D37D680D-8208-82F6-6671-905C5FBB255E}"/>
              </a:ext>
            </a:extLst>
          </p:cNvPr>
          <p:cNvSpPr/>
          <p:nvPr/>
        </p:nvSpPr>
        <p:spPr>
          <a:xfrm>
            <a:off x="4667567"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0B18F7AE-FB01-C18E-620A-1501240B63C0}"/>
              </a:ext>
            </a:extLst>
          </p:cNvPr>
          <p:cNvSpPr/>
          <p:nvPr/>
        </p:nvSpPr>
        <p:spPr>
          <a:xfrm>
            <a:off x="5032091"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9" name="Title 2">
            <a:extLst>
              <a:ext uri="{FF2B5EF4-FFF2-40B4-BE49-F238E27FC236}">
                <a16:creationId xmlns:a16="http://schemas.microsoft.com/office/drawing/2014/main" id="{66007E68-E215-ED23-EFFF-1110B3CF7193}"/>
              </a:ext>
            </a:extLst>
          </p:cNvPr>
          <p:cNvSpPr txBox="1"/>
          <p:nvPr/>
        </p:nvSpPr>
        <p:spPr>
          <a:xfrm>
            <a:off x="2019011" y="468288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sp>
        <p:nvSpPr>
          <p:cNvPr id="100" name="Title 2">
            <a:extLst>
              <a:ext uri="{FF2B5EF4-FFF2-40B4-BE49-F238E27FC236}">
                <a16:creationId xmlns:a16="http://schemas.microsoft.com/office/drawing/2014/main" id="{5CB3227F-58C5-FDB8-DE82-ECB17CFACDAC}"/>
              </a:ext>
            </a:extLst>
          </p:cNvPr>
          <p:cNvSpPr txBox="1"/>
          <p:nvPr/>
        </p:nvSpPr>
        <p:spPr>
          <a:xfrm>
            <a:off x="3139579" y="4711762"/>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01" name="Title 2">
            <a:extLst>
              <a:ext uri="{FF2B5EF4-FFF2-40B4-BE49-F238E27FC236}">
                <a16:creationId xmlns:a16="http://schemas.microsoft.com/office/drawing/2014/main" id="{0B418712-C513-DE1D-E2B6-09B9E5AFB7D0}"/>
              </a:ext>
            </a:extLst>
          </p:cNvPr>
          <p:cNvSpPr txBox="1"/>
          <p:nvPr/>
        </p:nvSpPr>
        <p:spPr>
          <a:xfrm>
            <a:off x="4581893" y="468288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02" name="Title 2">
            <a:extLst>
              <a:ext uri="{FF2B5EF4-FFF2-40B4-BE49-F238E27FC236}">
                <a16:creationId xmlns:a16="http://schemas.microsoft.com/office/drawing/2014/main" id="{D9D711A6-2DF9-3E30-B634-1B5DC1B51308}"/>
              </a:ext>
            </a:extLst>
          </p:cNvPr>
          <p:cNvSpPr txBox="1"/>
          <p:nvPr/>
        </p:nvSpPr>
        <p:spPr>
          <a:xfrm>
            <a:off x="636596" y="504567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103" name="Straight Connector 102">
            <a:extLst>
              <a:ext uri="{FF2B5EF4-FFF2-40B4-BE49-F238E27FC236}">
                <a16:creationId xmlns:a16="http://schemas.microsoft.com/office/drawing/2014/main" id="{4642E5D4-1386-1D74-AAE2-AF203D6BF78B}"/>
              </a:ext>
            </a:extLst>
          </p:cNvPr>
          <p:cNvCxnSpPr>
            <a:cxnSpLocks/>
          </p:cNvCxnSpPr>
          <p:nvPr/>
        </p:nvCxnSpPr>
        <p:spPr>
          <a:xfrm>
            <a:off x="1183117" y="5213543"/>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1902CEC1-CFBE-BE9D-FDB4-0B8D7E452E81}"/>
              </a:ext>
            </a:extLst>
          </p:cNvPr>
          <p:cNvSpPr/>
          <p:nvPr/>
        </p:nvSpPr>
        <p:spPr>
          <a:xfrm>
            <a:off x="2117043" y="538285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37C0628E-3E99-7A07-1328-E1FDEDD5B8ED}"/>
              </a:ext>
            </a:extLst>
          </p:cNvPr>
          <p:cNvSpPr/>
          <p:nvPr/>
        </p:nvSpPr>
        <p:spPr>
          <a:xfrm>
            <a:off x="2481186"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16BF967A-4010-39BF-C8E3-5D5CFFEAB66B}"/>
              </a:ext>
            </a:extLst>
          </p:cNvPr>
          <p:cNvSpPr/>
          <p:nvPr/>
        </p:nvSpPr>
        <p:spPr>
          <a:xfrm>
            <a:off x="2845329"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BCF9A80E-6743-0E9B-3CAB-07A943B325E0}"/>
              </a:ext>
            </a:extLst>
          </p:cNvPr>
          <p:cNvSpPr/>
          <p:nvPr/>
        </p:nvSpPr>
        <p:spPr>
          <a:xfrm>
            <a:off x="3209472"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382F9B28-DD68-2717-E0BD-65B47919FAFC}"/>
              </a:ext>
            </a:extLst>
          </p:cNvPr>
          <p:cNvSpPr/>
          <p:nvPr/>
        </p:nvSpPr>
        <p:spPr>
          <a:xfrm>
            <a:off x="3573996" y="53799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D9B3F844-51B8-4585-E251-AA99CB76A66D}"/>
              </a:ext>
            </a:extLst>
          </p:cNvPr>
          <p:cNvSpPr/>
          <p:nvPr/>
        </p:nvSpPr>
        <p:spPr>
          <a:xfrm>
            <a:off x="3938520" y="53799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F422A5EC-2AD4-7DD6-D6F0-B200B63D738E}"/>
              </a:ext>
            </a:extLst>
          </p:cNvPr>
          <p:cNvSpPr/>
          <p:nvPr/>
        </p:nvSpPr>
        <p:spPr>
          <a:xfrm>
            <a:off x="4296865"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9E5FACF1-4DD8-C25D-DD83-5903E3389D2D}"/>
              </a:ext>
            </a:extLst>
          </p:cNvPr>
          <p:cNvSpPr/>
          <p:nvPr/>
        </p:nvSpPr>
        <p:spPr>
          <a:xfrm>
            <a:off x="4667567"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67744082-41DF-FF79-D180-03FDABE3F387}"/>
              </a:ext>
            </a:extLst>
          </p:cNvPr>
          <p:cNvSpPr/>
          <p:nvPr/>
        </p:nvSpPr>
        <p:spPr>
          <a:xfrm>
            <a:off x="5032091"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4" name="Title 2">
            <a:extLst>
              <a:ext uri="{FF2B5EF4-FFF2-40B4-BE49-F238E27FC236}">
                <a16:creationId xmlns:a16="http://schemas.microsoft.com/office/drawing/2014/main" id="{4AE9D01A-B164-378B-271F-991DB1DA9829}"/>
              </a:ext>
            </a:extLst>
          </p:cNvPr>
          <p:cNvSpPr txBox="1"/>
          <p:nvPr/>
        </p:nvSpPr>
        <p:spPr>
          <a:xfrm>
            <a:off x="636596" y="53916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115" name="Straight Connector 114">
            <a:extLst>
              <a:ext uri="{FF2B5EF4-FFF2-40B4-BE49-F238E27FC236}">
                <a16:creationId xmlns:a16="http://schemas.microsoft.com/office/drawing/2014/main" id="{E70BE126-F1D8-8B46-79B9-4EEF8740C4E3}"/>
              </a:ext>
            </a:extLst>
          </p:cNvPr>
          <p:cNvCxnSpPr>
            <a:cxnSpLocks/>
          </p:cNvCxnSpPr>
          <p:nvPr/>
        </p:nvCxnSpPr>
        <p:spPr>
          <a:xfrm>
            <a:off x="1516749" y="555953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3BFC6EB-3C4C-DD1B-181F-893611E585F3}"/>
              </a:ext>
            </a:extLst>
          </p:cNvPr>
          <p:cNvSpPr/>
          <p:nvPr/>
        </p:nvSpPr>
        <p:spPr>
          <a:xfrm>
            <a:off x="2117043" y="616750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EA15A523-D844-53B2-8244-10D96F3E0309}"/>
              </a:ext>
            </a:extLst>
          </p:cNvPr>
          <p:cNvSpPr/>
          <p:nvPr/>
        </p:nvSpPr>
        <p:spPr>
          <a:xfrm>
            <a:off x="2481186"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68EA0883-2B6E-3BED-7F10-15BB5AA0B5EE}"/>
              </a:ext>
            </a:extLst>
          </p:cNvPr>
          <p:cNvSpPr/>
          <p:nvPr/>
        </p:nvSpPr>
        <p:spPr>
          <a:xfrm>
            <a:off x="2845329" y="616460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A106D096-5A30-BC9A-32DE-3C9E573C5571}"/>
              </a:ext>
            </a:extLst>
          </p:cNvPr>
          <p:cNvSpPr/>
          <p:nvPr/>
        </p:nvSpPr>
        <p:spPr>
          <a:xfrm>
            <a:off x="3573996"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1" name="Oval 120">
            <a:extLst>
              <a:ext uri="{FF2B5EF4-FFF2-40B4-BE49-F238E27FC236}">
                <a16:creationId xmlns:a16="http://schemas.microsoft.com/office/drawing/2014/main" id="{D4C4B48B-C6F4-75BF-6309-AA84007A159A}"/>
              </a:ext>
            </a:extLst>
          </p:cNvPr>
          <p:cNvSpPr/>
          <p:nvPr/>
        </p:nvSpPr>
        <p:spPr>
          <a:xfrm>
            <a:off x="3938520"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Oval 121">
            <a:extLst>
              <a:ext uri="{FF2B5EF4-FFF2-40B4-BE49-F238E27FC236}">
                <a16:creationId xmlns:a16="http://schemas.microsoft.com/office/drawing/2014/main" id="{91C52623-B981-68F6-B937-F614FE2B5EB1}"/>
              </a:ext>
            </a:extLst>
          </p:cNvPr>
          <p:cNvSpPr/>
          <p:nvPr/>
        </p:nvSpPr>
        <p:spPr>
          <a:xfrm>
            <a:off x="4296865"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3" name="Oval 122">
            <a:extLst>
              <a:ext uri="{FF2B5EF4-FFF2-40B4-BE49-F238E27FC236}">
                <a16:creationId xmlns:a16="http://schemas.microsoft.com/office/drawing/2014/main" id="{46042751-EF9A-E0DB-1649-518945B005F8}"/>
              </a:ext>
            </a:extLst>
          </p:cNvPr>
          <p:cNvSpPr/>
          <p:nvPr/>
        </p:nvSpPr>
        <p:spPr>
          <a:xfrm>
            <a:off x="4667567"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8BE4A4FD-149D-5AB8-9B99-0FAD7AF8C21E}"/>
              </a:ext>
            </a:extLst>
          </p:cNvPr>
          <p:cNvSpPr/>
          <p:nvPr/>
        </p:nvSpPr>
        <p:spPr>
          <a:xfrm>
            <a:off x="5032091"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D985648A-EECC-B395-314C-D341D40B42CD}"/>
              </a:ext>
            </a:extLst>
          </p:cNvPr>
          <p:cNvSpPr txBox="1"/>
          <p:nvPr/>
        </p:nvSpPr>
        <p:spPr>
          <a:xfrm>
            <a:off x="2019011" y="581353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7E7044EC-5A11-3287-DF94-67E50D1E1EA0}"/>
              </a:ext>
            </a:extLst>
          </p:cNvPr>
          <p:cNvSpPr txBox="1"/>
          <p:nvPr/>
        </p:nvSpPr>
        <p:spPr>
          <a:xfrm>
            <a:off x="2665830" y="5842405"/>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10% – 11.5%</a:t>
            </a:r>
          </a:p>
        </p:txBody>
      </p:sp>
      <p:sp>
        <p:nvSpPr>
          <p:cNvPr id="127" name="Title 2">
            <a:extLst>
              <a:ext uri="{FF2B5EF4-FFF2-40B4-BE49-F238E27FC236}">
                <a16:creationId xmlns:a16="http://schemas.microsoft.com/office/drawing/2014/main" id="{C7F0AF62-8A0F-BC66-F7A9-EB7458C46B08}"/>
              </a:ext>
            </a:extLst>
          </p:cNvPr>
          <p:cNvSpPr txBox="1"/>
          <p:nvPr/>
        </p:nvSpPr>
        <p:spPr>
          <a:xfrm>
            <a:off x="4581893" y="581353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28" name="Title 2">
            <a:extLst>
              <a:ext uri="{FF2B5EF4-FFF2-40B4-BE49-F238E27FC236}">
                <a16:creationId xmlns:a16="http://schemas.microsoft.com/office/drawing/2014/main" id="{6B967728-220D-9ACB-91EB-074ADB41C86B}"/>
              </a:ext>
            </a:extLst>
          </p:cNvPr>
          <p:cNvSpPr txBox="1"/>
          <p:nvPr/>
        </p:nvSpPr>
        <p:spPr>
          <a:xfrm>
            <a:off x="636596" y="617631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29" name="Straight Connector 128">
            <a:extLst>
              <a:ext uri="{FF2B5EF4-FFF2-40B4-BE49-F238E27FC236}">
                <a16:creationId xmlns:a16="http://schemas.microsoft.com/office/drawing/2014/main" id="{D14B8778-4615-D6CE-38C9-E78112F2A9F7}"/>
              </a:ext>
            </a:extLst>
          </p:cNvPr>
          <p:cNvCxnSpPr>
            <a:cxnSpLocks/>
          </p:cNvCxnSpPr>
          <p:nvPr/>
        </p:nvCxnSpPr>
        <p:spPr>
          <a:xfrm>
            <a:off x="1740971" y="6344186"/>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64366718-6D5E-316C-61AB-EB86EE160FAC}"/>
              </a:ext>
            </a:extLst>
          </p:cNvPr>
          <p:cNvCxnSpPr>
            <a:cxnSpLocks/>
          </p:cNvCxnSpPr>
          <p:nvPr/>
        </p:nvCxnSpPr>
        <p:spPr>
          <a:xfrm>
            <a:off x="7756911" y="3539203"/>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AC5B6CC0-E62C-2683-B24C-F4AE9D18905B}"/>
              </a:ext>
            </a:extLst>
          </p:cNvPr>
          <p:cNvCxnSpPr>
            <a:cxnSpLocks/>
          </p:cNvCxnSpPr>
          <p:nvPr/>
        </p:nvCxnSpPr>
        <p:spPr>
          <a:xfrm>
            <a:off x="7756911" y="4984943"/>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05D2E652-F925-E2A3-091F-24693D035AF0}"/>
              </a:ext>
            </a:extLst>
          </p:cNvPr>
          <p:cNvCxnSpPr>
            <a:cxnSpLocks/>
          </p:cNvCxnSpPr>
          <p:nvPr/>
        </p:nvCxnSpPr>
        <p:spPr>
          <a:xfrm>
            <a:off x="2984775" y="2515393"/>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4AD0A73A-FD99-504C-E0A1-3741D2C492F0}"/>
              </a:ext>
            </a:extLst>
          </p:cNvPr>
          <p:cNvSpPr/>
          <p:nvPr/>
        </p:nvSpPr>
        <p:spPr>
          <a:xfrm>
            <a:off x="8906107" y="1048215"/>
            <a:ext cx="1880839" cy="1880839"/>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ject 58">
            <a:extLst>
              <a:ext uri="{FF2B5EF4-FFF2-40B4-BE49-F238E27FC236}">
                <a16:creationId xmlns:a16="http://schemas.microsoft.com/office/drawing/2014/main" id="{A3531916-BA0F-B8F7-7E60-1A3921BFCBE0}"/>
              </a:ext>
            </a:extLst>
          </p:cNvPr>
          <p:cNvSpPr txBox="1"/>
          <p:nvPr/>
        </p:nvSpPr>
        <p:spPr>
          <a:xfrm>
            <a:off x="8829526" y="1470770"/>
            <a:ext cx="2088628" cy="1077218"/>
          </a:xfrm>
          <a:prstGeom prst="rect">
            <a:avLst/>
          </a:prstGeom>
        </p:spPr>
        <p:txBody>
          <a:bodyPr vert="horz" wrap="square" lIns="0" tIns="17145" rIns="0" bIns="0" rtlCol="0" anchor="b" anchorCtr="0">
            <a:spAutoFit/>
          </a:bodyPr>
          <a:lstStyle/>
          <a:p>
            <a:pPr algn="ctr">
              <a:lnSpc>
                <a:spcPct val="82000"/>
              </a:lnSpc>
              <a:spcBef>
                <a:spcPts val="158"/>
              </a:spcBef>
              <a:spcAft>
                <a:spcPts val="638"/>
              </a:spcAft>
            </a:pPr>
            <a:r>
              <a:rPr lang="en-AU" sz="2800"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t> Youthful, unoaked style</a:t>
            </a:r>
          </a:p>
        </p:txBody>
      </p:sp>
      <p:cxnSp>
        <p:nvCxnSpPr>
          <p:cNvPr id="8" name="Straight Connector 7">
            <a:extLst>
              <a:ext uri="{FF2B5EF4-FFF2-40B4-BE49-F238E27FC236}">
                <a16:creationId xmlns:a16="http://schemas.microsoft.com/office/drawing/2014/main" id="{E00E7478-58E5-E54A-4286-F688173100B3}"/>
              </a:ext>
            </a:extLst>
          </p:cNvPr>
          <p:cNvCxnSpPr>
            <a:cxnSpLocks/>
          </p:cNvCxnSpPr>
          <p:nvPr/>
        </p:nvCxnSpPr>
        <p:spPr>
          <a:xfrm>
            <a:off x="6744074" y="2059807"/>
            <a:ext cx="217626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F8970123-3032-7936-27F4-D93C832D063B}"/>
              </a:ext>
            </a:extLst>
          </p:cNvPr>
          <p:cNvGrpSpPr/>
          <p:nvPr/>
        </p:nvGrpSpPr>
        <p:grpSpPr>
          <a:xfrm>
            <a:off x="3209472" y="6166946"/>
            <a:ext cx="278634" cy="272668"/>
            <a:chOff x="8032638" y="5926610"/>
            <a:chExt cx="278634" cy="272668"/>
          </a:xfrm>
        </p:grpSpPr>
        <p:sp>
          <p:nvSpPr>
            <p:cNvPr id="12" name="Freeform 11">
              <a:extLst>
                <a:ext uri="{FF2B5EF4-FFF2-40B4-BE49-F238E27FC236}">
                  <a16:creationId xmlns:a16="http://schemas.microsoft.com/office/drawing/2014/main" id="{A844943D-1979-D16B-5D11-44D5CD2F99BF}"/>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3" name="Freeform 12">
              <a:extLst>
                <a:ext uri="{FF2B5EF4-FFF2-40B4-BE49-F238E27FC236}">
                  <a16:creationId xmlns:a16="http://schemas.microsoft.com/office/drawing/2014/main" id="{B8CA8B8C-1DBA-BDEA-1B93-F8A0642BD87E}"/>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Tree>
    <p:extLst>
      <p:ext uri="{BB962C8B-B14F-4D97-AF65-F5344CB8AC3E}">
        <p14:creationId xmlns:p14="http://schemas.microsoft.com/office/powerpoint/2010/main" val="2128621555"/>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0" name="Straight Connector 29">
            <a:extLst>
              <a:ext uri="{FF2B5EF4-FFF2-40B4-BE49-F238E27FC236}">
                <a16:creationId xmlns:a16="http://schemas.microsoft.com/office/drawing/2014/main" id="{945DAE30-97CF-340F-2E38-EBCA6AB70AC0}"/>
              </a:ext>
            </a:extLst>
          </p:cNvPr>
          <p:cNvCxnSpPr>
            <a:cxnSpLocks/>
          </p:cNvCxnSpPr>
          <p:nvPr/>
        </p:nvCxnSpPr>
        <p:spPr>
          <a:xfrm flipV="1">
            <a:off x="7753968" y="2966797"/>
            <a:ext cx="0" cy="202749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16FB1200-66DB-5EA8-DAF5-4F45627A3940}"/>
              </a:ext>
            </a:extLst>
          </p:cNvPr>
          <p:cNvCxnSpPr>
            <a:cxnSpLocks/>
          </p:cNvCxnSpPr>
          <p:nvPr/>
        </p:nvCxnSpPr>
        <p:spPr>
          <a:xfrm>
            <a:off x="6744074" y="2966797"/>
            <a:ext cx="100989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idx="4294967295"/>
          </p:nvPr>
        </p:nvSpPr>
        <p:spPr>
          <a:xfrm>
            <a:off x="635875" y="603120"/>
            <a:ext cx="11283754" cy="1325562"/>
          </a:xfrm>
        </p:spPr>
        <p:txBody>
          <a:bodyPr/>
          <a:lstStyle/>
          <a:p>
            <a:r>
              <a:rPr lang="en-US" sz="4000" dirty="0">
                <a:solidFill>
                  <a:schemeClr val="accent2"/>
                </a:solidFill>
                <a:latin typeface="Neue Haas Grotesk Text Pro" panose="020B0504020202020204" pitchFamily="34" charset="77"/>
              </a:rPr>
              <a:t>SEMILLON (BOTTLE-AGED)</a:t>
            </a:r>
            <a:br>
              <a:rPr lang="en-US" sz="4000" dirty="0">
                <a:solidFill>
                  <a:schemeClr val="accent3"/>
                </a:solidFill>
                <a:latin typeface="Neue Haas Grotesk Text Pro" panose="020B0504020202020204" pitchFamily="34" charset="77"/>
              </a:rPr>
            </a:br>
            <a:r>
              <a:rPr lang="en-US" sz="4000" dirty="0">
                <a:solidFill>
                  <a:schemeClr val="bg2"/>
                </a:solidFill>
                <a:latin typeface="Neue Haas Grotesk Text Pro" panose="020B0504020202020204" pitchFamily="34" charset="77"/>
              </a:rPr>
              <a:t>characteristics</a:t>
            </a:r>
          </a:p>
        </p:txBody>
      </p:sp>
      <p:sp>
        <p:nvSpPr>
          <p:cNvPr id="4" name="object 58">
            <a:extLst>
              <a:ext uri="{FF2B5EF4-FFF2-40B4-BE49-F238E27FC236}">
                <a16:creationId xmlns:a16="http://schemas.microsoft.com/office/drawing/2014/main" id="{06D9044B-19C1-C835-1A81-96A0008531CB}"/>
              </a:ext>
            </a:extLst>
          </p:cNvPr>
          <p:cNvSpPr txBox="1"/>
          <p:nvPr/>
        </p:nvSpPr>
        <p:spPr>
          <a:xfrm>
            <a:off x="8444427" y="3683241"/>
            <a:ext cx="2200103" cy="1020921"/>
          </a:xfrm>
          <a:prstGeom prst="rect">
            <a:avLst/>
          </a:prstGeom>
        </p:spPr>
        <p:txBody>
          <a:bodyPr vert="horz" wrap="square" lIns="0" tIns="17145" rIns="0" bIns="0" rtlCol="0" anchor="ctr" anchorCtr="0">
            <a:spAutoFit/>
          </a:bodyPr>
          <a:lstStyle/>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Lemon</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Apple</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Quince</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Fig</a:t>
            </a:r>
          </a:p>
        </p:txBody>
      </p:sp>
      <p:pic>
        <p:nvPicPr>
          <p:cNvPr id="20" name="Picture Placeholder 8">
            <a:extLst>
              <a:ext uri="{FF2B5EF4-FFF2-40B4-BE49-F238E27FC236}">
                <a16:creationId xmlns:a16="http://schemas.microsoft.com/office/drawing/2014/main" id="{C9EE317D-A0F9-7921-1DE3-801E7DA0EA83}"/>
              </a:ext>
            </a:extLst>
          </p:cNvPr>
          <p:cNvPicPr>
            <a:picLocks noChangeAspect="1"/>
          </p:cNvPicPr>
          <p:nvPr/>
        </p:nvPicPr>
        <p:blipFill>
          <a:blip r:embed="rId2">
            <a:extLst>
              <a:ext uri="{28A0092B-C50C-407E-A947-70E740481C1C}">
                <a14:useLocalDpi xmlns:a14="http://schemas.microsoft.com/office/drawing/2010/main" val="0"/>
              </a:ext>
            </a:extLst>
          </a:blip>
          <a:srcRect l="3648" r="3648"/>
          <a:stretch/>
        </p:blipFill>
        <p:spPr>
          <a:xfrm>
            <a:off x="5548011" y="896895"/>
            <a:ext cx="1978174" cy="5988615"/>
          </a:xfrm>
          <a:prstGeom prst="rect">
            <a:avLst/>
          </a:prstGeom>
        </p:spPr>
      </p:pic>
      <p:sp>
        <p:nvSpPr>
          <p:cNvPr id="21" name="object 10">
            <a:extLst>
              <a:ext uri="{FF2B5EF4-FFF2-40B4-BE49-F238E27FC236}">
                <a16:creationId xmlns:a16="http://schemas.microsoft.com/office/drawing/2014/main" id="{5E165CAF-E36F-3D2E-A3DB-3F158CEA00E4}"/>
              </a:ext>
            </a:extLst>
          </p:cNvPr>
          <p:cNvSpPr txBox="1"/>
          <p:nvPr/>
        </p:nvSpPr>
        <p:spPr>
          <a:xfrm rot="16200000">
            <a:off x="4211544" y="4432285"/>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SEMILLON</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24" name="object 58">
            <a:extLst>
              <a:ext uri="{FF2B5EF4-FFF2-40B4-BE49-F238E27FC236}">
                <a16:creationId xmlns:a16="http://schemas.microsoft.com/office/drawing/2014/main" id="{7917F7BB-8A96-804A-9706-5D6D1CCF39BF}"/>
              </a:ext>
            </a:extLst>
          </p:cNvPr>
          <p:cNvSpPr txBox="1"/>
          <p:nvPr/>
        </p:nvSpPr>
        <p:spPr>
          <a:xfrm>
            <a:off x="8444428" y="3397623"/>
            <a:ext cx="3246242" cy="263534"/>
          </a:xfrm>
          <a:prstGeom prst="rect">
            <a:avLst/>
          </a:prstGeom>
          <a:noFill/>
        </p:spPr>
        <p:txBody>
          <a:bodyPr vert="horz" wrap="square" lIns="0" tIns="17145" rIns="0" bIns="0" rtlCol="0">
            <a:spAutoFit/>
          </a:bodyPr>
          <a:lstStyle/>
          <a:p>
            <a:pPr>
              <a:buClr>
                <a:srgbClr val="F40000"/>
              </a:buClr>
            </a:pPr>
            <a:r>
              <a:rPr lang="en-US" sz="1600" dirty="0">
                <a:latin typeface="Neue Haas Grotesk Text Pro" panose="020B0504020202020204" pitchFamily="34" charset="77"/>
                <a:cs typeface="Hellix SemiBold"/>
              </a:rPr>
              <a:t>TYPICAL FRUIT FLAVOURS</a:t>
            </a:r>
          </a:p>
        </p:txBody>
      </p:sp>
      <p:sp>
        <p:nvSpPr>
          <p:cNvPr id="5" name="object 58">
            <a:extLst>
              <a:ext uri="{FF2B5EF4-FFF2-40B4-BE49-F238E27FC236}">
                <a16:creationId xmlns:a16="http://schemas.microsoft.com/office/drawing/2014/main" id="{8E5E375D-3E6F-51DA-742E-0DDFF404C4CB}"/>
              </a:ext>
            </a:extLst>
          </p:cNvPr>
          <p:cNvSpPr txBox="1"/>
          <p:nvPr/>
        </p:nvSpPr>
        <p:spPr>
          <a:xfrm>
            <a:off x="8451493" y="5130098"/>
            <a:ext cx="2200103" cy="1275029"/>
          </a:xfrm>
          <a:prstGeom prst="rect">
            <a:avLst/>
          </a:prstGeom>
        </p:spPr>
        <p:txBody>
          <a:bodyPr vert="horz" wrap="square" lIns="0" tIns="17145" rIns="0" bIns="0" rtlCol="0" anchor="ctr" anchorCtr="0">
            <a:spAutoFit/>
          </a:bodyPr>
          <a:lstStyle/>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Toast</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Straw</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Honey</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Honeysuckle</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Vanilla</a:t>
            </a:r>
          </a:p>
        </p:txBody>
      </p:sp>
      <p:sp>
        <p:nvSpPr>
          <p:cNvPr id="7" name="object 58">
            <a:extLst>
              <a:ext uri="{FF2B5EF4-FFF2-40B4-BE49-F238E27FC236}">
                <a16:creationId xmlns:a16="http://schemas.microsoft.com/office/drawing/2014/main" id="{0B079E66-3B0C-8590-9A75-BF092F261D5A}"/>
              </a:ext>
            </a:extLst>
          </p:cNvPr>
          <p:cNvSpPr txBox="1"/>
          <p:nvPr/>
        </p:nvSpPr>
        <p:spPr>
          <a:xfrm>
            <a:off x="8451493" y="4809487"/>
            <a:ext cx="3869183" cy="263534"/>
          </a:xfrm>
          <a:prstGeom prst="rect">
            <a:avLst/>
          </a:prstGeom>
          <a:noFill/>
        </p:spPr>
        <p:txBody>
          <a:bodyPr vert="horz" wrap="square" lIns="0" tIns="17145" rIns="0" bIns="0" rtlCol="0">
            <a:spAutoFit/>
          </a:bodyPr>
          <a:lstStyle/>
          <a:p>
            <a:pPr>
              <a:buClr>
                <a:srgbClr val="F40000"/>
              </a:buClr>
            </a:pPr>
            <a:r>
              <a:rPr lang="en-US" sz="1600" dirty="0">
                <a:latin typeface="Neue Haas Grotesk Text Pro" panose="020B0504020202020204" pitchFamily="34" charset="77"/>
                <a:cs typeface="Hellix SemiBold"/>
              </a:rPr>
              <a:t>TYPICAL SECONDARY FLAVOURS</a:t>
            </a:r>
          </a:p>
        </p:txBody>
      </p:sp>
      <p:sp>
        <p:nvSpPr>
          <p:cNvPr id="10" name="Oval 9">
            <a:extLst>
              <a:ext uri="{FF2B5EF4-FFF2-40B4-BE49-F238E27FC236}">
                <a16:creationId xmlns:a16="http://schemas.microsoft.com/office/drawing/2014/main" id="{EC7ED948-59A0-E210-2570-88D0F48C00C3}"/>
              </a:ext>
            </a:extLst>
          </p:cNvPr>
          <p:cNvSpPr/>
          <p:nvPr/>
        </p:nvSpPr>
        <p:spPr>
          <a:xfrm>
            <a:off x="2117043" y="2207166"/>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33AB9E52-6D29-778C-99F6-1A434306436F}"/>
              </a:ext>
            </a:extLst>
          </p:cNvPr>
          <p:cNvSpPr/>
          <p:nvPr/>
        </p:nvSpPr>
        <p:spPr>
          <a:xfrm>
            <a:off x="2481186" y="2204264"/>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43F3A70F-C04D-BB5A-7C77-B2CCF52F2C92}"/>
              </a:ext>
            </a:extLst>
          </p:cNvPr>
          <p:cNvSpPr/>
          <p:nvPr/>
        </p:nvSpPr>
        <p:spPr>
          <a:xfrm>
            <a:off x="2845329" y="2204264"/>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8C24FE14-0A30-3BAC-AD09-FBCA14B1417E}"/>
              </a:ext>
            </a:extLst>
          </p:cNvPr>
          <p:cNvSpPr/>
          <p:nvPr/>
        </p:nvSpPr>
        <p:spPr>
          <a:xfrm>
            <a:off x="3209472" y="2204264"/>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7" name="Title 2">
            <a:extLst>
              <a:ext uri="{FF2B5EF4-FFF2-40B4-BE49-F238E27FC236}">
                <a16:creationId xmlns:a16="http://schemas.microsoft.com/office/drawing/2014/main" id="{985DB0BE-608A-9D1A-69AD-898BFB3A4F2A}"/>
              </a:ext>
            </a:extLst>
          </p:cNvPr>
          <p:cNvSpPr txBox="1"/>
          <p:nvPr/>
        </p:nvSpPr>
        <p:spPr>
          <a:xfrm>
            <a:off x="636597" y="2232232"/>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41" name="Oval 40">
            <a:extLst>
              <a:ext uri="{FF2B5EF4-FFF2-40B4-BE49-F238E27FC236}">
                <a16:creationId xmlns:a16="http://schemas.microsoft.com/office/drawing/2014/main" id="{633B681B-4C1F-F41C-D35C-144F462FB791}"/>
              </a:ext>
            </a:extLst>
          </p:cNvPr>
          <p:cNvSpPr/>
          <p:nvPr/>
        </p:nvSpPr>
        <p:spPr>
          <a:xfrm>
            <a:off x="3573996" y="2204264"/>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FA64FD8F-0578-E04D-7E7B-F56BA9316647}"/>
              </a:ext>
            </a:extLst>
          </p:cNvPr>
          <p:cNvSpPr/>
          <p:nvPr/>
        </p:nvSpPr>
        <p:spPr>
          <a:xfrm>
            <a:off x="3938520" y="2204264"/>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70C5987D-2FD8-5562-C657-1101F5ECC4D9}"/>
              </a:ext>
            </a:extLst>
          </p:cNvPr>
          <p:cNvSpPr/>
          <p:nvPr/>
        </p:nvSpPr>
        <p:spPr>
          <a:xfrm>
            <a:off x="4296865" y="2204264"/>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050AB0FF-F090-4930-CA8E-C06AAC7C6586}"/>
              </a:ext>
            </a:extLst>
          </p:cNvPr>
          <p:cNvSpPr/>
          <p:nvPr/>
        </p:nvSpPr>
        <p:spPr>
          <a:xfrm>
            <a:off x="4667567" y="2204264"/>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CBE92127-AA8F-7029-3380-994A0772F2FA}"/>
              </a:ext>
            </a:extLst>
          </p:cNvPr>
          <p:cNvSpPr/>
          <p:nvPr/>
        </p:nvSpPr>
        <p:spPr>
          <a:xfrm>
            <a:off x="5032091" y="2204264"/>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705921B1-00C3-BF22-C4C4-CB1593101258}"/>
              </a:ext>
            </a:extLst>
          </p:cNvPr>
          <p:cNvSpPr txBox="1"/>
          <p:nvPr/>
        </p:nvSpPr>
        <p:spPr>
          <a:xfrm>
            <a:off x="3005529" y="2632659"/>
            <a:ext cx="2105318"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Semillon (Bottle-aged)</a:t>
            </a:r>
          </a:p>
        </p:txBody>
      </p:sp>
      <p:cxnSp>
        <p:nvCxnSpPr>
          <p:cNvPr id="48" name="Straight Connector 47">
            <a:extLst>
              <a:ext uri="{FF2B5EF4-FFF2-40B4-BE49-F238E27FC236}">
                <a16:creationId xmlns:a16="http://schemas.microsoft.com/office/drawing/2014/main" id="{60B7C4B1-F6AA-D5A3-9C4F-AD54773BC85E}"/>
              </a:ext>
            </a:extLst>
          </p:cNvPr>
          <p:cNvCxnSpPr>
            <a:cxnSpLocks/>
          </p:cNvCxnSpPr>
          <p:nvPr/>
        </p:nvCxnSpPr>
        <p:spPr>
          <a:xfrm>
            <a:off x="1615603" y="2340598"/>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F6B9DD89-2422-5F99-D68D-FFBA9D02FA34}"/>
              </a:ext>
            </a:extLst>
          </p:cNvPr>
          <p:cNvSpPr/>
          <p:nvPr/>
        </p:nvSpPr>
        <p:spPr>
          <a:xfrm>
            <a:off x="2117043" y="335634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18AF693A-DFA2-0D3B-E47F-72B9323B567B}"/>
              </a:ext>
            </a:extLst>
          </p:cNvPr>
          <p:cNvSpPr/>
          <p:nvPr/>
        </p:nvSpPr>
        <p:spPr>
          <a:xfrm>
            <a:off x="2481186" y="335344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DBE8BF68-1FCF-CFBC-942A-EF529CB96B27}"/>
              </a:ext>
            </a:extLst>
          </p:cNvPr>
          <p:cNvSpPr/>
          <p:nvPr/>
        </p:nvSpPr>
        <p:spPr>
          <a:xfrm>
            <a:off x="2845329" y="335344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FC7E9AC9-95D2-F718-7FAC-6FB2D62F7DC8}"/>
              </a:ext>
            </a:extLst>
          </p:cNvPr>
          <p:cNvSpPr/>
          <p:nvPr/>
        </p:nvSpPr>
        <p:spPr>
          <a:xfrm>
            <a:off x="3209472"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8" name="Title 2">
            <a:extLst>
              <a:ext uri="{FF2B5EF4-FFF2-40B4-BE49-F238E27FC236}">
                <a16:creationId xmlns:a16="http://schemas.microsoft.com/office/drawing/2014/main" id="{8A8CE958-42EA-C325-605E-CB6D4FFE3CFC}"/>
              </a:ext>
            </a:extLst>
          </p:cNvPr>
          <p:cNvSpPr txBox="1"/>
          <p:nvPr/>
        </p:nvSpPr>
        <p:spPr>
          <a:xfrm>
            <a:off x="636596" y="333426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59" name="Oval 58">
            <a:extLst>
              <a:ext uri="{FF2B5EF4-FFF2-40B4-BE49-F238E27FC236}">
                <a16:creationId xmlns:a16="http://schemas.microsoft.com/office/drawing/2014/main" id="{5BD9DC7A-743E-19B4-0CA9-9B0197AE5CE2}"/>
              </a:ext>
            </a:extLst>
          </p:cNvPr>
          <p:cNvSpPr/>
          <p:nvPr/>
        </p:nvSpPr>
        <p:spPr>
          <a:xfrm>
            <a:off x="3573996"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548A7711-110F-08D2-1C10-52E79E78C26D}"/>
              </a:ext>
            </a:extLst>
          </p:cNvPr>
          <p:cNvSpPr/>
          <p:nvPr/>
        </p:nvSpPr>
        <p:spPr>
          <a:xfrm>
            <a:off x="3938520"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A0CEA643-C815-FB11-83D2-CB97401E4A49}"/>
              </a:ext>
            </a:extLst>
          </p:cNvPr>
          <p:cNvSpPr/>
          <p:nvPr/>
        </p:nvSpPr>
        <p:spPr>
          <a:xfrm>
            <a:off x="4296865"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D6040509-7037-32CD-35AB-7782739728AA}"/>
              </a:ext>
            </a:extLst>
          </p:cNvPr>
          <p:cNvSpPr/>
          <p:nvPr/>
        </p:nvSpPr>
        <p:spPr>
          <a:xfrm>
            <a:off x="4667567"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99BB003A-907D-2805-3499-0BC8145CE38D}"/>
              </a:ext>
            </a:extLst>
          </p:cNvPr>
          <p:cNvSpPr/>
          <p:nvPr/>
        </p:nvSpPr>
        <p:spPr>
          <a:xfrm>
            <a:off x="5032091"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6" name="Title 2">
            <a:extLst>
              <a:ext uri="{FF2B5EF4-FFF2-40B4-BE49-F238E27FC236}">
                <a16:creationId xmlns:a16="http://schemas.microsoft.com/office/drawing/2014/main" id="{6EF99C7E-E815-430B-590F-58799334530E}"/>
              </a:ext>
            </a:extLst>
          </p:cNvPr>
          <p:cNvSpPr txBox="1"/>
          <p:nvPr/>
        </p:nvSpPr>
        <p:spPr>
          <a:xfrm>
            <a:off x="2019011" y="30023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67" name="Title 2">
            <a:extLst>
              <a:ext uri="{FF2B5EF4-FFF2-40B4-BE49-F238E27FC236}">
                <a16:creationId xmlns:a16="http://schemas.microsoft.com/office/drawing/2014/main" id="{0FD720EB-8AB5-8000-B322-07C52B284E4B}"/>
              </a:ext>
            </a:extLst>
          </p:cNvPr>
          <p:cNvSpPr txBox="1"/>
          <p:nvPr/>
        </p:nvSpPr>
        <p:spPr>
          <a:xfrm>
            <a:off x="3288762" y="30312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68" name="Title 2">
            <a:extLst>
              <a:ext uri="{FF2B5EF4-FFF2-40B4-BE49-F238E27FC236}">
                <a16:creationId xmlns:a16="http://schemas.microsoft.com/office/drawing/2014/main" id="{73B970B3-9677-A7AE-D71F-64DDB1F805DD}"/>
              </a:ext>
            </a:extLst>
          </p:cNvPr>
          <p:cNvSpPr txBox="1"/>
          <p:nvPr/>
        </p:nvSpPr>
        <p:spPr>
          <a:xfrm>
            <a:off x="4581893" y="30023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69" name="Oval 68">
            <a:extLst>
              <a:ext uri="{FF2B5EF4-FFF2-40B4-BE49-F238E27FC236}">
                <a16:creationId xmlns:a16="http://schemas.microsoft.com/office/drawing/2014/main" id="{2E412C7A-71C0-053D-4768-A3F965BD01A6}"/>
              </a:ext>
            </a:extLst>
          </p:cNvPr>
          <p:cNvSpPr/>
          <p:nvPr/>
        </p:nvSpPr>
        <p:spPr>
          <a:xfrm>
            <a:off x="2117043" y="419660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812907B7-3425-185D-BEC7-3675FAEAE875}"/>
              </a:ext>
            </a:extLst>
          </p:cNvPr>
          <p:cNvSpPr/>
          <p:nvPr/>
        </p:nvSpPr>
        <p:spPr>
          <a:xfrm>
            <a:off x="2481186" y="419370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FDD3EFFA-C663-DF6A-BCDC-EE719B4AD91B}"/>
              </a:ext>
            </a:extLst>
          </p:cNvPr>
          <p:cNvSpPr/>
          <p:nvPr/>
        </p:nvSpPr>
        <p:spPr>
          <a:xfrm>
            <a:off x="2845329"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0D1BA9AC-BC0A-EA25-3F88-0C863201EED2}"/>
              </a:ext>
            </a:extLst>
          </p:cNvPr>
          <p:cNvSpPr/>
          <p:nvPr/>
        </p:nvSpPr>
        <p:spPr>
          <a:xfrm>
            <a:off x="3209472"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FD84E961-EDA9-48D5-28BF-87384EA39F8C}"/>
              </a:ext>
            </a:extLst>
          </p:cNvPr>
          <p:cNvSpPr/>
          <p:nvPr/>
        </p:nvSpPr>
        <p:spPr>
          <a:xfrm>
            <a:off x="3573996"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D964C562-18A9-CE73-CE9A-3018196B45EA}"/>
              </a:ext>
            </a:extLst>
          </p:cNvPr>
          <p:cNvSpPr/>
          <p:nvPr/>
        </p:nvSpPr>
        <p:spPr>
          <a:xfrm>
            <a:off x="3938520"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27B2F9F1-C352-7670-6918-9C939E34AAF0}"/>
              </a:ext>
            </a:extLst>
          </p:cNvPr>
          <p:cNvSpPr/>
          <p:nvPr/>
        </p:nvSpPr>
        <p:spPr>
          <a:xfrm>
            <a:off x="4296865"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77EE516E-EE99-8422-8716-2C38094F5151}"/>
              </a:ext>
            </a:extLst>
          </p:cNvPr>
          <p:cNvSpPr/>
          <p:nvPr/>
        </p:nvSpPr>
        <p:spPr>
          <a:xfrm>
            <a:off x="4667567"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09FA7450-5DAC-07D3-4AC0-C8AD895E568D}"/>
              </a:ext>
            </a:extLst>
          </p:cNvPr>
          <p:cNvSpPr/>
          <p:nvPr/>
        </p:nvSpPr>
        <p:spPr>
          <a:xfrm>
            <a:off x="5032091"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Title 2">
            <a:extLst>
              <a:ext uri="{FF2B5EF4-FFF2-40B4-BE49-F238E27FC236}">
                <a16:creationId xmlns:a16="http://schemas.microsoft.com/office/drawing/2014/main" id="{BB727220-067F-9B86-F0CA-C3A4A937D388}"/>
              </a:ext>
            </a:extLst>
          </p:cNvPr>
          <p:cNvSpPr txBox="1"/>
          <p:nvPr/>
        </p:nvSpPr>
        <p:spPr>
          <a:xfrm>
            <a:off x="2019011" y="38426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80" name="Title 2">
            <a:extLst>
              <a:ext uri="{FF2B5EF4-FFF2-40B4-BE49-F238E27FC236}">
                <a16:creationId xmlns:a16="http://schemas.microsoft.com/office/drawing/2014/main" id="{647B5759-F6CA-6DE6-D743-EB225891B64C}"/>
              </a:ext>
            </a:extLst>
          </p:cNvPr>
          <p:cNvSpPr txBox="1"/>
          <p:nvPr/>
        </p:nvSpPr>
        <p:spPr>
          <a:xfrm>
            <a:off x="3139579" y="387150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81" name="Title 2">
            <a:extLst>
              <a:ext uri="{FF2B5EF4-FFF2-40B4-BE49-F238E27FC236}">
                <a16:creationId xmlns:a16="http://schemas.microsoft.com/office/drawing/2014/main" id="{B29A2E06-2182-1180-291A-869ECD838217}"/>
              </a:ext>
            </a:extLst>
          </p:cNvPr>
          <p:cNvSpPr txBox="1"/>
          <p:nvPr/>
        </p:nvSpPr>
        <p:spPr>
          <a:xfrm>
            <a:off x="4581893" y="38426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82" name="Straight Connector 81">
            <a:extLst>
              <a:ext uri="{FF2B5EF4-FFF2-40B4-BE49-F238E27FC236}">
                <a16:creationId xmlns:a16="http://schemas.microsoft.com/office/drawing/2014/main" id="{830800BC-71C9-23EB-6D37-C3B581E60D7A}"/>
              </a:ext>
            </a:extLst>
          </p:cNvPr>
          <p:cNvCxnSpPr>
            <a:cxnSpLocks/>
          </p:cNvCxnSpPr>
          <p:nvPr/>
        </p:nvCxnSpPr>
        <p:spPr>
          <a:xfrm>
            <a:off x="1312863" y="3502133"/>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301747C1-807D-0011-7CCD-B79CB45B1246}"/>
              </a:ext>
            </a:extLst>
          </p:cNvPr>
          <p:cNvSpPr txBox="1"/>
          <p:nvPr/>
        </p:nvSpPr>
        <p:spPr>
          <a:xfrm>
            <a:off x="636596" y="420541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88" name="Straight Connector 87">
            <a:extLst>
              <a:ext uri="{FF2B5EF4-FFF2-40B4-BE49-F238E27FC236}">
                <a16:creationId xmlns:a16="http://schemas.microsoft.com/office/drawing/2014/main" id="{0A6B3491-87A1-51D1-1458-B714B4896578}"/>
              </a:ext>
            </a:extLst>
          </p:cNvPr>
          <p:cNvCxnSpPr>
            <a:cxnSpLocks/>
          </p:cNvCxnSpPr>
          <p:nvPr/>
        </p:nvCxnSpPr>
        <p:spPr>
          <a:xfrm>
            <a:off x="1955414" y="4373284"/>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F7E8476D-D297-A858-2BF5-12AAC743C2AD}"/>
              </a:ext>
            </a:extLst>
          </p:cNvPr>
          <p:cNvSpPr/>
          <p:nvPr/>
        </p:nvSpPr>
        <p:spPr>
          <a:xfrm>
            <a:off x="2117043" y="503686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5102BF2F-3C8F-9933-6E0E-AC3448B82081}"/>
              </a:ext>
            </a:extLst>
          </p:cNvPr>
          <p:cNvSpPr/>
          <p:nvPr/>
        </p:nvSpPr>
        <p:spPr>
          <a:xfrm>
            <a:off x="2481186"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BF048D0A-9017-E028-2F35-F1FEB47998AF}"/>
              </a:ext>
            </a:extLst>
          </p:cNvPr>
          <p:cNvSpPr/>
          <p:nvPr/>
        </p:nvSpPr>
        <p:spPr>
          <a:xfrm>
            <a:off x="2845329"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261127D3-1F8D-7BC1-A92B-C991A49E9399}"/>
              </a:ext>
            </a:extLst>
          </p:cNvPr>
          <p:cNvSpPr/>
          <p:nvPr/>
        </p:nvSpPr>
        <p:spPr>
          <a:xfrm>
            <a:off x="3209472"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0196DECF-8466-7F03-18A5-ADD9C953DE67}"/>
              </a:ext>
            </a:extLst>
          </p:cNvPr>
          <p:cNvSpPr/>
          <p:nvPr/>
        </p:nvSpPr>
        <p:spPr>
          <a:xfrm>
            <a:off x="3573996"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A13B6B36-29B1-D9F0-DFF9-307C0255592C}"/>
              </a:ext>
            </a:extLst>
          </p:cNvPr>
          <p:cNvSpPr/>
          <p:nvPr/>
        </p:nvSpPr>
        <p:spPr>
          <a:xfrm>
            <a:off x="3938520"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D51D81E2-E98E-ADFF-6505-35F09491C0C7}"/>
              </a:ext>
            </a:extLst>
          </p:cNvPr>
          <p:cNvSpPr/>
          <p:nvPr/>
        </p:nvSpPr>
        <p:spPr>
          <a:xfrm>
            <a:off x="4296865"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D37D680D-8208-82F6-6671-905C5FBB255E}"/>
              </a:ext>
            </a:extLst>
          </p:cNvPr>
          <p:cNvSpPr/>
          <p:nvPr/>
        </p:nvSpPr>
        <p:spPr>
          <a:xfrm>
            <a:off x="4667567"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0B18F7AE-FB01-C18E-620A-1501240B63C0}"/>
              </a:ext>
            </a:extLst>
          </p:cNvPr>
          <p:cNvSpPr/>
          <p:nvPr/>
        </p:nvSpPr>
        <p:spPr>
          <a:xfrm>
            <a:off x="5032091"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9" name="Title 2">
            <a:extLst>
              <a:ext uri="{FF2B5EF4-FFF2-40B4-BE49-F238E27FC236}">
                <a16:creationId xmlns:a16="http://schemas.microsoft.com/office/drawing/2014/main" id="{66007E68-E215-ED23-EFFF-1110B3CF7193}"/>
              </a:ext>
            </a:extLst>
          </p:cNvPr>
          <p:cNvSpPr txBox="1"/>
          <p:nvPr/>
        </p:nvSpPr>
        <p:spPr>
          <a:xfrm>
            <a:off x="2019011" y="468288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sp>
        <p:nvSpPr>
          <p:cNvPr id="100" name="Title 2">
            <a:extLst>
              <a:ext uri="{FF2B5EF4-FFF2-40B4-BE49-F238E27FC236}">
                <a16:creationId xmlns:a16="http://schemas.microsoft.com/office/drawing/2014/main" id="{5CB3227F-58C5-FDB8-DE82-ECB17CFACDAC}"/>
              </a:ext>
            </a:extLst>
          </p:cNvPr>
          <p:cNvSpPr txBox="1"/>
          <p:nvPr/>
        </p:nvSpPr>
        <p:spPr>
          <a:xfrm>
            <a:off x="3139579" y="4711762"/>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01" name="Title 2">
            <a:extLst>
              <a:ext uri="{FF2B5EF4-FFF2-40B4-BE49-F238E27FC236}">
                <a16:creationId xmlns:a16="http://schemas.microsoft.com/office/drawing/2014/main" id="{0B418712-C513-DE1D-E2B6-09B9E5AFB7D0}"/>
              </a:ext>
            </a:extLst>
          </p:cNvPr>
          <p:cNvSpPr txBox="1"/>
          <p:nvPr/>
        </p:nvSpPr>
        <p:spPr>
          <a:xfrm>
            <a:off x="4581893" y="468288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02" name="Title 2">
            <a:extLst>
              <a:ext uri="{FF2B5EF4-FFF2-40B4-BE49-F238E27FC236}">
                <a16:creationId xmlns:a16="http://schemas.microsoft.com/office/drawing/2014/main" id="{D9D711A6-2DF9-3E30-B634-1B5DC1B51308}"/>
              </a:ext>
            </a:extLst>
          </p:cNvPr>
          <p:cNvSpPr txBox="1"/>
          <p:nvPr/>
        </p:nvSpPr>
        <p:spPr>
          <a:xfrm>
            <a:off x="636596" y="504567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103" name="Straight Connector 102">
            <a:extLst>
              <a:ext uri="{FF2B5EF4-FFF2-40B4-BE49-F238E27FC236}">
                <a16:creationId xmlns:a16="http://schemas.microsoft.com/office/drawing/2014/main" id="{4642E5D4-1386-1D74-AAE2-AF203D6BF78B}"/>
              </a:ext>
            </a:extLst>
          </p:cNvPr>
          <p:cNvCxnSpPr>
            <a:cxnSpLocks/>
          </p:cNvCxnSpPr>
          <p:nvPr/>
        </p:nvCxnSpPr>
        <p:spPr>
          <a:xfrm>
            <a:off x="1183117" y="5213543"/>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1902CEC1-CFBE-BE9D-FDB4-0B8D7E452E81}"/>
              </a:ext>
            </a:extLst>
          </p:cNvPr>
          <p:cNvSpPr/>
          <p:nvPr/>
        </p:nvSpPr>
        <p:spPr>
          <a:xfrm>
            <a:off x="2117043" y="538285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37C0628E-3E99-7A07-1328-E1FDEDD5B8ED}"/>
              </a:ext>
            </a:extLst>
          </p:cNvPr>
          <p:cNvSpPr/>
          <p:nvPr/>
        </p:nvSpPr>
        <p:spPr>
          <a:xfrm>
            <a:off x="2481186"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16BF967A-4010-39BF-C8E3-5D5CFFEAB66B}"/>
              </a:ext>
            </a:extLst>
          </p:cNvPr>
          <p:cNvSpPr/>
          <p:nvPr/>
        </p:nvSpPr>
        <p:spPr>
          <a:xfrm>
            <a:off x="2845329"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BCF9A80E-6743-0E9B-3CAB-07A943B325E0}"/>
              </a:ext>
            </a:extLst>
          </p:cNvPr>
          <p:cNvSpPr/>
          <p:nvPr/>
        </p:nvSpPr>
        <p:spPr>
          <a:xfrm>
            <a:off x="3209472"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382F9B28-DD68-2717-E0BD-65B47919FAFC}"/>
              </a:ext>
            </a:extLst>
          </p:cNvPr>
          <p:cNvSpPr/>
          <p:nvPr/>
        </p:nvSpPr>
        <p:spPr>
          <a:xfrm>
            <a:off x="3573996"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D9B3F844-51B8-4585-E251-AA99CB76A66D}"/>
              </a:ext>
            </a:extLst>
          </p:cNvPr>
          <p:cNvSpPr/>
          <p:nvPr/>
        </p:nvSpPr>
        <p:spPr>
          <a:xfrm>
            <a:off x="3938520"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F422A5EC-2AD4-7DD6-D6F0-B200B63D738E}"/>
              </a:ext>
            </a:extLst>
          </p:cNvPr>
          <p:cNvSpPr/>
          <p:nvPr/>
        </p:nvSpPr>
        <p:spPr>
          <a:xfrm>
            <a:off x="4296865" y="53799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9E5FACF1-4DD8-C25D-DD83-5903E3389D2D}"/>
              </a:ext>
            </a:extLst>
          </p:cNvPr>
          <p:cNvSpPr/>
          <p:nvPr/>
        </p:nvSpPr>
        <p:spPr>
          <a:xfrm>
            <a:off x="4667567" y="53799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67744082-41DF-FF79-D180-03FDABE3F387}"/>
              </a:ext>
            </a:extLst>
          </p:cNvPr>
          <p:cNvSpPr/>
          <p:nvPr/>
        </p:nvSpPr>
        <p:spPr>
          <a:xfrm>
            <a:off x="5032091" y="53799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4" name="Title 2">
            <a:extLst>
              <a:ext uri="{FF2B5EF4-FFF2-40B4-BE49-F238E27FC236}">
                <a16:creationId xmlns:a16="http://schemas.microsoft.com/office/drawing/2014/main" id="{4AE9D01A-B164-378B-271F-991DB1DA9829}"/>
              </a:ext>
            </a:extLst>
          </p:cNvPr>
          <p:cNvSpPr txBox="1"/>
          <p:nvPr/>
        </p:nvSpPr>
        <p:spPr>
          <a:xfrm>
            <a:off x="636596" y="53916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115" name="Straight Connector 114">
            <a:extLst>
              <a:ext uri="{FF2B5EF4-FFF2-40B4-BE49-F238E27FC236}">
                <a16:creationId xmlns:a16="http://schemas.microsoft.com/office/drawing/2014/main" id="{E70BE126-F1D8-8B46-79B9-4EEF8740C4E3}"/>
              </a:ext>
            </a:extLst>
          </p:cNvPr>
          <p:cNvCxnSpPr>
            <a:cxnSpLocks/>
          </p:cNvCxnSpPr>
          <p:nvPr/>
        </p:nvCxnSpPr>
        <p:spPr>
          <a:xfrm>
            <a:off x="1516749" y="555953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3BFC6EB-3C4C-DD1B-181F-893611E585F3}"/>
              </a:ext>
            </a:extLst>
          </p:cNvPr>
          <p:cNvSpPr/>
          <p:nvPr/>
        </p:nvSpPr>
        <p:spPr>
          <a:xfrm>
            <a:off x="2117043" y="616750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EA15A523-D844-53B2-8244-10D96F3E0309}"/>
              </a:ext>
            </a:extLst>
          </p:cNvPr>
          <p:cNvSpPr/>
          <p:nvPr/>
        </p:nvSpPr>
        <p:spPr>
          <a:xfrm>
            <a:off x="2481186"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68EA0883-2B6E-3BED-7F10-15BB5AA0B5EE}"/>
              </a:ext>
            </a:extLst>
          </p:cNvPr>
          <p:cNvSpPr/>
          <p:nvPr/>
        </p:nvSpPr>
        <p:spPr>
          <a:xfrm>
            <a:off x="2845329" y="616460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A106D096-5A30-BC9A-32DE-3C9E573C5571}"/>
              </a:ext>
            </a:extLst>
          </p:cNvPr>
          <p:cNvSpPr/>
          <p:nvPr/>
        </p:nvSpPr>
        <p:spPr>
          <a:xfrm>
            <a:off x="3573996"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1" name="Oval 120">
            <a:extLst>
              <a:ext uri="{FF2B5EF4-FFF2-40B4-BE49-F238E27FC236}">
                <a16:creationId xmlns:a16="http://schemas.microsoft.com/office/drawing/2014/main" id="{D4C4B48B-C6F4-75BF-6309-AA84007A159A}"/>
              </a:ext>
            </a:extLst>
          </p:cNvPr>
          <p:cNvSpPr/>
          <p:nvPr/>
        </p:nvSpPr>
        <p:spPr>
          <a:xfrm>
            <a:off x="3938520"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Oval 121">
            <a:extLst>
              <a:ext uri="{FF2B5EF4-FFF2-40B4-BE49-F238E27FC236}">
                <a16:creationId xmlns:a16="http://schemas.microsoft.com/office/drawing/2014/main" id="{91C52623-B981-68F6-B937-F614FE2B5EB1}"/>
              </a:ext>
            </a:extLst>
          </p:cNvPr>
          <p:cNvSpPr/>
          <p:nvPr/>
        </p:nvSpPr>
        <p:spPr>
          <a:xfrm>
            <a:off x="4296865"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3" name="Oval 122">
            <a:extLst>
              <a:ext uri="{FF2B5EF4-FFF2-40B4-BE49-F238E27FC236}">
                <a16:creationId xmlns:a16="http://schemas.microsoft.com/office/drawing/2014/main" id="{46042751-EF9A-E0DB-1649-518945B005F8}"/>
              </a:ext>
            </a:extLst>
          </p:cNvPr>
          <p:cNvSpPr/>
          <p:nvPr/>
        </p:nvSpPr>
        <p:spPr>
          <a:xfrm>
            <a:off x="4667567"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8BE4A4FD-149D-5AB8-9B99-0FAD7AF8C21E}"/>
              </a:ext>
            </a:extLst>
          </p:cNvPr>
          <p:cNvSpPr/>
          <p:nvPr/>
        </p:nvSpPr>
        <p:spPr>
          <a:xfrm>
            <a:off x="5032091"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D985648A-EECC-B395-314C-D341D40B42CD}"/>
              </a:ext>
            </a:extLst>
          </p:cNvPr>
          <p:cNvSpPr txBox="1"/>
          <p:nvPr/>
        </p:nvSpPr>
        <p:spPr>
          <a:xfrm>
            <a:off x="2019011" y="581353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7E7044EC-5A11-3287-DF94-67E50D1E1EA0}"/>
              </a:ext>
            </a:extLst>
          </p:cNvPr>
          <p:cNvSpPr txBox="1"/>
          <p:nvPr/>
        </p:nvSpPr>
        <p:spPr>
          <a:xfrm>
            <a:off x="2665830" y="5842405"/>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10% – 11.5%</a:t>
            </a:r>
          </a:p>
        </p:txBody>
      </p:sp>
      <p:sp>
        <p:nvSpPr>
          <p:cNvPr id="127" name="Title 2">
            <a:extLst>
              <a:ext uri="{FF2B5EF4-FFF2-40B4-BE49-F238E27FC236}">
                <a16:creationId xmlns:a16="http://schemas.microsoft.com/office/drawing/2014/main" id="{C7F0AF62-8A0F-BC66-F7A9-EB7458C46B08}"/>
              </a:ext>
            </a:extLst>
          </p:cNvPr>
          <p:cNvSpPr txBox="1"/>
          <p:nvPr/>
        </p:nvSpPr>
        <p:spPr>
          <a:xfrm>
            <a:off x="4581893" y="581353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28" name="Title 2">
            <a:extLst>
              <a:ext uri="{FF2B5EF4-FFF2-40B4-BE49-F238E27FC236}">
                <a16:creationId xmlns:a16="http://schemas.microsoft.com/office/drawing/2014/main" id="{6B967728-220D-9ACB-91EB-074ADB41C86B}"/>
              </a:ext>
            </a:extLst>
          </p:cNvPr>
          <p:cNvSpPr txBox="1"/>
          <p:nvPr/>
        </p:nvSpPr>
        <p:spPr>
          <a:xfrm>
            <a:off x="636596" y="617631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29" name="Straight Connector 128">
            <a:extLst>
              <a:ext uri="{FF2B5EF4-FFF2-40B4-BE49-F238E27FC236}">
                <a16:creationId xmlns:a16="http://schemas.microsoft.com/office/drawing/2014/main" id="{D14B8778-4615-D6CE-38C9-E78112F2A9F7}"/>
              </a:ext>
            </a:extLst>
          </p:cNvPr>
          <p:cNvCxnSpPr>
            <a:cxnSpLocks/>
          </p:cNvCxnSpPr>
          <p:nvPr/>
        </p:nvCxnSpPr>
        <p:spPr>
          <a:xfrm>
            <a:off x="1740971" y="6344186"/>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64366718-6D5E-316C-61AB-EB86EE160FAC}"/>
              </a:ext>
            </a:extLst>
          </p:cNvPr>
          <p:cNvCxnSpPr>
            <a:cxnSpLocks/>
          </p:cNvCxnSpPr>
          <p:nvPr/>
        </p:nvCxnSpPr>
        <p:spPr>
          <a:xfrm>
            <a:off x="7756911" y="3539203"/>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AC5B6CC0-E62C-2683-B24C-F4AE9D18905B}"/>
              </a:ext>
            </a:extLst>
          </p:cNvPr>
          <p:cNvCxnSpPr>
            <a:cxnSpLocks/>
          </p:cNvCxnSpPr>
          <p:nvPr/>
        </p:nvCxnSpPr>
        <p:spPr>
          <a:xfrm>
            <a:off x="7756911" y="4984943"/>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05D2E652-F925-E2A3-091F-24693D035AF0}"/>
              </a:ext>
            </a:extLst>
          </p:cNvPr>
          <p:cNvCxnSpPr>
            <a:cxnSpLocks/>
          </p:cNvCxnSpPr>
          <p:nvPr/>
        </p:nvCxnSpPr>
        <p:spPr>
          <a:xfrm>
            <a:off x="3345806" y="251476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4AD0A73A-FD99-504C-E0A1-3741D2C492F0}"/>
              </a:ext>
            </a:extLst>
          </p:cNvPr>
          <p:cNvSpPr/>
          <p:nvPr/>
        </p:nvSpPr>
        <p:spPr>
          <a:xfrm>
            <a:off x="8906107" y="1048215"/>
            <a:ext cx="1880839" cy="1880839"/>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ject 58">
            <a:extLst>
              <a:ext uri="{FF2B5EF4-FFF2-40B4-BE49-F238E27FC236}">
                <a16:creationId xmlns:a16="http://schemas.microsoft.com/office/drawing/2014/main" id="{A3531916-BA0F-B8F7-7E60-1A3921BFCBE0}"/>
              </a:ext>
            </a:extLst>
          </p:cNvPr>
          <p:cNvSpPr txBox="1"/>
          <p:nvPr/>
        </p:nvSpPr>
        <p:spPr>
          <a:xfrm>
            <a:off x="8808057" y="1289878"/>
            <a:ext cx="2088628" cy="1430520"/>
          </a:xfrm>
          <a:prstGeom prst="rect">
            <a:avLst/>
          </a:prstGeom>
        </p:spPr>
        <p:txBody>
          <a:bodyPr vert="horz" wrap="square" lIns="0" tIns="17145" rIns="0" bIns="0" rtlCol="0" anchor="b" anchorCtr="0">
            <a:spAutoFit/>
          </a:bodyPr>
          <a:lstStyle/>
          <a:p>
            <a:pPr algn="ctr">
              <a:lnSpc>
                <a:spcPct val="82000"/>
              </a:lnSpc>
              <a:spcBef>
                <a:spcPts val="158"/>
              </a:spcBef>
              <a:spcAft>
                <a:spcPts val="638"/>
              </a:spcAft>
            </a:pPr>
            <a:r>
              <a:rPr lang="en-AU" sz="2800"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t>Bottle </a:t>
            </a:r>
            <a:br>
              <a:rPr lang="en-AU" sz="2800"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br>
            <a:r>
              <a:rPr lang="en-AU" sz="2800"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t>aged, unoaked style</a:t>
            </a:r>
          </a:p>
        </p:txBody>
      </p:sp>
      <p:cxnSp>
        <p:nvCxnSpPr>
          <p:cNvPr id="8" name="Straight Connector 7">
            <a:extLst>
              <a:ext uri="{FF2B5EF4-FFF2-40B4-BE49-F238E27FC236}">
                <a16:creationId xmlns:a16="http://schemas.microsoft.com/office/drawing/2014/main" id="{E00E7478-58E5-E54A-4286-F688173100B3}"/>
              </a:ext>
            </a:extLst>
          </p:cNvPr>
          <p:cNvCxnSpPr>
            <a:cxnSpLocks/>
          </p:cNvCxnSpPr>
          <p:nvPr/>
        </p:nvCxnSpPr>
        <p:spPr>
          <a:xfrm>
            <a:off x="6744074" y="2059807"/>
            <a:ext cx="217626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F8970123-3032-7936-27F4-D93C832D063B}"/>
              </a:ext>
            </a:extLst>
          </p:cNvPr>
          <p:cNvGrpSpPr/>
          <p:nvPr/>
        </p:nvGrpSpPr>
        <p:grpSpPr>
          <a:xfrm>
            <a:off x="3209472" y="6166946"/>
            <a:ext cx="278634" cy="272668"/>
            <a:chOff x="8032638" y="5926610"/>
            <a:chExt cx="278634" cy="272668"/>
          </a:xfrm>
        </p:grpSpPr>
        <p:sp>
          <p:nvSpPr>
            <p:cNvPr id="12" name="Freeform 11">
              <a:extLst>
                <a:ext uri="{FF2B5EF4-FFF2-40B4-BE49-F238E27FC236}">
                  <a16:creationId xmlns:a16="http://schemas.microsoft.com/office/drawing/2014/main" id="{A844943D-1979-D16B-5D11-44D5CD2F99BF}"/>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3" name="Freeform 12">
              <a:extLst>
                <a:ext uri="{FF2B5EF4-FFF2-40B4-BE49-F238E27FC236}">
                  <a16:creationId xmlns:a16="http://schemas.microsoft.com/office/drawing/2014/main" id="{B8CA8B8C-1DBA-BDEA-1B93-F8A0642BD87E}"/>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9" name="Straight Connector 8">
            <a:extLst>
              <a:ext uri="{FF2B5EF4-FFF2-40B4-BE49-F238E27FC236}">
                <a16:creationId xmlns:a16="http://schemas.microsoft.com/office/drawing/2014/main" id="{D18A2BF2-62F3-D344-C8DB-4D0FBB544520}"/>
              </a:ext>
            </a:extLst>
          </p:cNvPr>
          <p:cNvCxnSpPr>
            <a:cxnSpLocks/>
          </p:cNvCxnSpPr>
          <p:nvPr/>
        </p:nvCxnSpPr>
        <p:spPr>
          <a:xfrm>
            <a:off x="4446060" y="251476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00DB408-40C3-9220-573F-5C137A9D219A}"/>
              </a:ext>
            </a:extLst>
          </p:cNvPr>
          <p:cNvCxnSpPr>
            <a:cxnSpLocks/>
          </p:cNvCxnSpPr>
          <p:nvPr/>
        </p:nvCxnSpPr>
        <p:spPr>
          <a:xfrm>
            <a:off x="3345806" y="2647106"/>
            <a:ext cx="111404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2005298"/>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sp>
        <p:nvSpPr>
          <p:cNvPr id="12" name="TextBox 11">
            <a:extLst>
              <a:ext uri="{FF2B5EF4-FFF2-40B4-BE49-F238E27FC236}">
                <a16:creationId xmlns:a16="http://schemas.microsoft.com/office/drawing/2014/main" id="{2EE1723A-80B7-9DAD-0CD2-5CE849685D79}"/>
              </a:ext>
            </a:extLst>
          </p:cNvPr>
          <p:cNvSpPr txBox="1"/>
          <p:nvPr/>
        </p:nvSpPr>
        <p:spPr>
          <a:xfrm>
            <a:off x="6545766" y="568712"/>
            <a:ext cx="5096107" cy="4798165"/>
          </a:xfrm>
          <a:prstGeom prst="rect">
            <a:avLst/>
          </a:prstGeom>
          <a:noFill/>
        </p:spPr>
        <p:txBody>
          <a:bodyPr wrap="square">
            <a:spAutoFit/>
          </a:bodyPr>
          <a:lstStyle/>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Crafted from grapes grown under vast and diverse climates, across landscapes millions of years in the making, every glass of Australian wine tells a story.</a:t>
            </a:r>
          </a:p>
          <a:p>
            <a:endPar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Like those who came before us, our modern growers and makers continue to be passionate, resilient and creative; constantly driven to explore new ways to perfect old techniques. Our community is connected by a mutual respect and shared love of crafting exceptional wine, while protecting the natural wonders for future generations to enjoy. Applying modern thinking to our ancient lands, we take playful experimentation very, very seriously.</a:t>
            </a:r>
          </a:p>
          <a:p>
            <a:endParaRPr lang="en-AU" sz="1600" dirty="0">
              <a:solidFill>
                <a:srgbClr val="190000"/>
              </a:solidFill>
              <a:latin typeface="Neue Haas Grotesk Text Pro" panose="020B0504020202020204" pitchFamily="34" charset="77"/>
              <a:ea typeface="Inter Display" panose="02000503000000020004" pitchFamily="2" charset="0"/>
              <a:cs typeface="Inter Display" panose="02000503000000020004" pitchFamily="2" charset="0"/>
            </a:endParaRPr>
          </a:p>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So, if you’re looking for the taste of adventure, let Australian wine be your compass. Because in every bottle of Australian wine, you’ll experience the wonders of Australia – a reminder of the adventure and diversity that defines our culture and our land.</a:t>
            </a:r>
          </a:p>
        </p:txBody>
      </p:sp>
      <p:pic>
        <p:nvPicPr>
          <p:cNvPr id="16" name="Picture 15" descr="A logo with text on it&#10;&#10;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cxnSp>
        <p:nvCxnSpPr>
          <p:cNvPr id="30" name="Straight Connector 29">
            <a:extLst>
              <a:ext uri="{FF2B5EF4-FFF2-40B4-BE49-F238E27FC236}">
                <a16:creationId xmlns:a16="http://schemas.microsoft.com/office/drawing/2014/main" id="{CDD767A6-4305-ABA2-5DBC-E4D86D988604}"/>
              </a:ext>
            </a:extLst>
          </p:cNvPr>
          <p:cNvCxnSpPr>
            <a:cxnSpLocks/>
          </p:cNvCxnSpPr>
          <p:nvPr/>
        </p:nvCxnSpPr>
        <p:spPr>
          <a:xfrm flipV="1">
            <a:off x="7528500" y="2249999"/>
            <a:ext cx="0" cy="202749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A6CA056B-4C50-33DE-E7CC-A618DC3C5A1A}"/>
              </a:ext>
            </a:extLst>
          </p:cNvPr>
          <p:cNvCxnSpPr>
            <a:cxnSpLocks/>
          </p:cNvCxnSpPr>
          <p:nvPr/>
        </p:nvCxnSpPr>
        <p:spPr>
          <a:xfrm>
            <a:off x="6518606" y="2249999"/>
            <a:ext cx="100989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410407" y="590594"/>
            <a:ext cx="11283754" cy="1325562"/>
          </a:xfrm>
        </p:spPr>
        <p:txBody>
          <a:bodyPr/>
          <a:lstStyle/>
          <a:p>
            <a:r>
              <a:rPr lang="en-US" sz="4000" dirty="0">
                <a:solidFill>
                  <a:schemeClr val="accent2"/>
                </a:solidFill>
                <a:latin typeface="Neue Haas Grotesk Text Pro" panose="020B0504020202020204" pitchFamily="34" charset="77"/>
              </a:rPr>
              <a:t>CHARDONNAY</a:t>
            </a:r>
            <a:br>
              <a:rPr lang="en-US" sz="4000" dirty="0">
                <a:solidFill>
                  <a:schemeClr val="accent3"/>
                </a:solidFill>
                <a:latin typeface="Neue Haas Grotesk Text Pro" panose="020B0504020202020204" pitchFamily="34" charset="77"/>
              </a:rPr>
            </a:br>
            <a:r>
              <a:rPr lang="en-US" sz="4000" dirty="0">
                <a:solidFill>
                  <a:schemeClr val="bg2"/>
                </a:solidFill>
                <a:latin typeface="Neue Haas Grotesk Text Pro" panose="020B0504020202020204" pitchFamily="34" charset="77"/>
              </a:rPr>
              <a:t>characteristics</a:t>
            </a:r>
          </a:p>
        </p:txBody>
      </p:sp>
      <p:sp>
        <p:nvSpPr>
          <p:cNvPr id="4" name="object 58">
            <a:extLst>
              <a:ext uri="{FF2B5EF4-FFF2-40B4-BE49-F238E27FC236}">
                <a16:creationId xmlns:a16="http://schemas.microsoft.com/office/drawing/2014/main" id="{4425084F-9312-792E-73A7-CBEFFFE77094}"/>
              </a:ext>
            </a:extLst>
          </p:cNvPr>
          <p:cNvSpPr txBox="1"/>
          <p:nvPr/>
        </p:nvSpPr>
        <p:spPr>
          <a:xfrm>
            <a:off x="8218959" y="2746014"/>
            <a:ext cx="2665060" cy="1145186"/>
          </a:xfrm>
          <a:prstGeom prst="rect">
            <a:avLst/>
          </a:prstGeom>
        </p:spPr>
        <p:txBody>
          <a:bodyPr vert="horz" wrap="square" lIns="0" tIns="17145" rIns="0" bIns="0" numCol="2" rtlCol="0" anchor="ctr" anchorCtr="0">
            <a:noAutofit/>
          </a:bodyPr>
          <a:lstStyle/>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Lemon</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Apple</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Pear</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Peach</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Nectarine</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Melon</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Mango</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Pineapple</a:t>
            </a:r>
          </a:p>
        </p:txBody>
      </p:sp>
      <p:pic>
        <p:nvPicPr>
          <p:cNvPr id="20" name="Picture Placeholder 8">
            <a:extLst>
              <a:ext uri="{FF2B5EF4-FFF2-40B4-BE49-F238E27FC236}">
                <a16:creationId xmlns:a16="http://schemas.microsoft.com/office/drawing/2014/main" id="{94442B9C-7A53-5783-D95B-4FE1C0ED6237}"/>
              </a:ext>
            </a:extLst>
          </p:cNvPr>
          <p:cNvPicPr>
            <a:picLocks noChangeAspect="1"/>
          </p:cNvPicPr>
          <p:nvPr/>
        </p:nvPicPr>
        <p:blipFill>
          <a:blip r:embed="rId2">
            <a:extLst>
              <a:ext uri="{28A0092B-C50C-407E-A947-70E740481C1C}">
                <a14:useLocalDpi xmlns:a14="http://schemas.microsoft.com/office/drawing/2010/main" val="0"/>
              </a:ext>
            </a:extLst>
          </a:blip>
          <a:srcRect l="3648" r="3648"/>
          <a:stretch/>
        </p:blipFill>
        <p:spPr>
          <a:xfrm>
            <a:off x="5255030" y="593768"/>
            <a:ext cx="2114328" cy="6400800"/>
          </a:xfrm>
          <a:prstGeom prst="rect">
            <a:avLst/>
          </a:prstGeom>
        </p:spPr>
      </p:pic>
      <p:sp>
        <p:nvSpPr>
          <p:cNvPr id="21" name="object 10">
            <a:extLst>
              <a:ext uri="{FF2B5EF4-FFF2-40B4-BE49-F238E27FC236}">
                <a16:creationId xmlns:a16="http://schemas.microsoft.com/office/drawing/2014/main" id="{B89E5D8A-2B93-5A7A-2D7A-77456B75EE44}"/>
              </a:ext>
            </a:extLst>
          </p:cNvPr>
          <p:cNvSpPr txBox="1"/>
          <p:nvPr/>
        </p:nvSpPr>
        <p:spPr>
          <a:xfrm rot="16200000">
            <a:off x="3986076" y="4469516"/>
            <a:ext cx="4652237" cy="460254"/>
          </a:xfrm>
          <a:prstGeom prst="rect">
            <a:avLst/>
          </a:prstGeom>
        </p:spPr>
        <p:txBody>
          <a:bodyPr vert="horz" wrap="square" lIns="0" tIns="12065" rIns="0" bIns="0" rtlCol="0">
            <a:spAutoFit/>
          </a:bodyPr>
          <a:lstStyle/>
          <a:p>
            <a:pPr algn="ctr" defTabSz="914453">
              <a:lnSpc>
                <a:spcPct val="80000"/>
              </a:lnSpc>
              <a:spcBef>
                <a:spcPct val="0"/>
              </a:spcBef>
            </a:pPr>
            <a:r>
              <a:rPr lang="en-AU" sz="36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36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24" name="object 58">
            <a:extLst>
              <a:ext uri="{FF2B5EF4-FFF2-40B4-BE49-F238E27FC236}">
                <a16:creationId xmlns:a16="http://schemas.microsoft.com/office/drawing/2014/main" id="{D2F11005-4364-9197-5D9A-D53880A92F66}"/>
              </a:ext>
            </a:extLst>
          </p:cNvPr>
          <p:cNvSpPr txBox="1"/>
          <p:nvPr/>
        </p:nvSpPr>
        <p:spPr>
          <a:xfrm>
            <a:off x="8218960" y="2485697"/>
            <a:ext cx="3246242" cy="263534"/>
          </a:xfrm>
          <a:prstGeom prst="rect">
            <a:avLst/>
          </a:prstGeom>
          <a:noFill/>
        </p:spPr>
        <p:txBody>
          <a:bodyPr vert="horz" wrap="square" lIns="0" tIns="17145" rIns="0" bIns="0" rtlCol="0">
            <a:spAutoFit/>
          </a:bodyPr>
          <a:lstStyle/>
          <a:p>
            <a:pPr>
              <a:buClr>
                <a:srgbClr val="F40000"/>
              </a:buClr>
            </a:pPr>
            <a:r>
              <a:rPr lang="en-US" sz="1600" dirty="0">
                <a:latin typeface="Neue Haas Grotesk Text Pro" panose="020B0504020202020204" pitchFamily="34" charset="77"/>
                <a:cs typeface="Hellix SemiBold"/>
              </a:rPr>
              <a:t>TYPICAL FRUIT FLAVOURS</a:t>
            </a:r>
          </a:p>
        </p:txBody>
      </p:sp>
      <p:sp>
        <p:nvSpPr>
          <p:cNvPr id="7" name="object 58">
            <a:extLst>
              <a:ext uri="{FF2B5EF4-FFF2-40B4-BE49-F238E27FC236}">
                <a16:creationId xmlns:a16="http://schemas.microsoft.com/office/drawing/2014/main" id="{2C21939C-AF05-D01E-E7EC-E676BB763D56}"/>
              </a:ext>
            </a:extLst>
          </p:cNvPr>
          <p:cNvSpPr txBox="1"/>
          <p:nvPr/>
        </p:nvSpPr>
        <p:spPr>
          <a:xfrm>
            <a:off x="8226025" y="4022614"/>
            <a:ext cx="3869183" cy="509755"/>
          </a:xfrm>
          <a:prstGeom prst="rect">
            <a:avLst/>
          </a:prstGeom>
          <a:noFill/>
        </p:spPr>
        <p:txBody>
          <a:bodyPr vert="horz" wrap="square" lIns="0" tIns="17145" rIns="0" bIns="0" rtlCol="0">
            <a:spAutoFit/>
          </a:bodyPr>
          <a:lstStyle/>
          <a:p>
            <a:pPr>
              <a:buClr>
                <a:srgbClr val="F40000"/>
              </a:buClr>
            </a:pPr>
            <a:r>
              <a:rPr lang="en-US" sz="1600" dirty="0">
                <a:latin typeface="Neue Haas Grotesk Text Pro" panose="020B0504020202020204" pitchFamily="34" charset="77"/>
                <a:cs typeface="Hellix SemiBold"/>
              </a:rPr>
              <a:t>TYPICAL OAK </a:t>
            </a:r>
            <a:br>
              <a:rPr lang="en-US" sz="1600" dirty="0">
                <a:latin typeface="Neue Haas Grotesk Text Pro" panose="020B0504020202020204" pitchFamily="34" charset="77"/>
                <a:cs typeface="Hellix SemiBold"/>
              </a:rPr>
            </a:br>
            <a:r>
              <a:rPr lang="en-US" sz="1600" dirty="0">
                <a:latin typeface="Neue Haas Grotesk Text Pro" panose="020B0504020202020204" pitchFamily="34" charset="77"/>
                <a:cs typeface="Hellix SemiBold"/>
              </a:rPr>
              <a:t>MATURATION FLAVOURS</a:t>
            </a:r>
          </a:p>
        </p:txBody>
      </p:sp>
      <p:sp>
        <p:nvSpPr>
          <p:cNvPr id="10" name="Oval 9">
            <a:extLst>
              <a:ext uri="{FF2B5EF4-FFF2-40B4-BE49-F238E27FC236}">
                <a16:creationId xmlns:a16="http://schemas.microsoft.com/office/drawing/2014/main" id="{6F56D2EB-195E-E0F7-2B13-B4E3B0A8B0B4}"/>
              </a:ext>
            </a:extLst>
          </p:cNvPr>
          <p:cNvSpPr/>
          <p:nvPr/>
        </p:nvSpPr>
        <p:spPr>
          <a:xfrm>
            <a:off x="1891575" y="21946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962BE3D1-FF94-496F-0AE3-EA9C4117F0C3}"/>
              </a:ext>
            </a:extLst>
          </p:cNvPr>
          <p:cNvSpPr/>
          <p:nvPr/>
        </p:nvSpPr>
        <p:spPr>
          <a:xfrm>
            <a:off x="2255718" y="21917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91291C1B-82A5-4F4A-A87C-2A021E60710E}"/>
              </a:ext>
            </a:extLst>
          </p:cNvPr>
          <p:cNvSpPr/>
          <p:nvPr/>
        </p:nvSpPr>
        <p:spPr>
          <a:xfrm>
            <a:off x="2619861" y="21917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0BC3DDA9-AB5C-D3C6-6A5D-E4BCE6FF5CD2}"/>
              </a:ext>
            </a:extLst>
          </p:cNvPr>
          <p:cNvSpPr/>
          <p:nvPr/>
        </p:nvSpPr>
        <p:spPr>
          <a:xfrm>
            <a:off x="2984004" y="21917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7" name="Title 2">
            <a:extLst>
              <a:ext uri="{FF2B5EF4-FFF2-40B4-BE49-F238E27FC236}">
                <a16:creationId xmlns:a16="http://schemas.microsoft.com/office/drawing/2014/main" id="{4E562E33-3D08-4A24-6DB8-D45C546812E1}"/>
              </a:ext>
            </a:extLst>
          </p:cNvPr>
          <p:cNvSpPr txBox="1"/>
          <p:nvPr/>
        </p:nvSpPr>
        <p:spPr>
          <a:xfrm>
            <a:off x="411129" y="2219706"/>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41" name="Oval 40">
            <a:extLst>
              <a:ext uri="{FF2B5EF4-FFF2-40B4-BE49-F238E27FC236}">
                <a16:creationId xmlns:a16="http://schemas.microsoft.com/office/drawing/2014/main" id="{5D5E2F84-A7FC-2923-990C-971FADE9EC37}"/>
              </a:ext>
            </a:extLst>
          </p:cNvPr>
          <p:cNvSpPr/>
          <p:nvPr/>
        </p:nvSpPr>
        <p:spPr>
          <a:xfrm>
            <a:off x="3348528" y="21917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81884036-2716-602E-A397-6AA600F744D3}"/>
              </a:ext>
            </a:extLst>
          </p:cNvPr>
          <p:cNvSpPr/>
          <p:nvPr/>
        </p:nvSpPr>
        <p:spPr>
          <a:xfrm>
            <a:off x="3713052" y="21917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2B0DB3A5-7DE6-4535-25A9-3B9FFA2A73D3}"/>
              </a:ext>
            </a:extLst>
          </p:cNvPr>
          <p:cNvSpPr/>
          <p:nvPr/>
        </p:nvSpPr>
        <p:spPr>
          <a:xfrm>
            <a:off x="4071397" y="21917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82CE8839-B14D-EC3A-0C13-1CA5CC770955}"/>
              </a:ext>
            </a:extLst>
          </p:cNvPr>
          <p:cNvSpPr/>
          <p:nvPr/>
        </p:nvSpPr>
        <p:spPr>
          <a:xfrm>
            <a:off x="4442099" y="21917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FF78DB7C-6710-BFED-03C6-B12CAFED3C04}"/>
              </a:ext>
            </a:extLst>
          </p:cNvPr>
          <p:cNvSpPr/>
          <p:nvPr/>
        </p:nvSpPr>
        <p:spPr>
          <a:xfrm>
            <a:off x="4806623" y="21917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2990516" y="2620133"/>
            <a:ext cx="122876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Chardonnay</a:t>
            </a:r>
          </a:p>
        </p:txBody>
      </p:sp>
      <p:cxnSp>
        <p:nvCxnSpPr>
          <p:cNvPr id="48" name="Straight Connector 47">
            <a:extLst>
              <a:ext uri="{FF2B5EF4-FFF2-40B4-BE49-F238E27FC236}">
                <a16:creationId xmlns:a16="http://schemas.microsoft.com/office/drawing/2014/main" id="{D85FB137-235F-DD75-9D89-773B0A62436A}"/>
              </a:ext>
            </a:extLst>
          </p:cNvPr>
          <p:cNvCxnSpPr>
            <a:cxnSpLocks/>
          </p:cNvCxnSpPr>
          <p:nvPr/>
        </p:nvCxnSpPr>
        <p:spPr>
          <a:xfrm>
            <a:off x="1390135" y="2328072"/>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889E2E6B-B4FC-4D27-093E-FF22D5ADCF2C}"/>
              </a:ext>
            </a:extLst>
          </p:cNvPr>
          <p:cNvSpPr/>
          <p:nvPr/>
        </p:nvSpPr>
        <p:spPr>
          <a:xfrm>
            <a:off x="1891575" y="33438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36AB2BF6-B6E0-550B-F394-A08618E37ABC}"/>
              </a:ext>
            </a:extLst>
          </p:cNvPr>
          <p:cNvSpPr/>
          <p:nvPr/>
        </p:nvSpPr>
        <p:spPr>
          <a:xfrm>
            <a:off x="2255718"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C3F6284D-50A0-B092-6E0B-687AFEAA4EF8}"/>
              </a:ext>
            </a:extLst>
          </p:cNvPr>
          <p:cNvSpPr/>
          <p:nvPr/>
        </p:nvSpPr>
        <p:spPr>
          <a:xfrm>
            <a:off x="2619861"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2B82FD9A-227A-DC48-3962-B75CEF43311F}"/>
              </a:ext>
            </a:extLst>
          </p:cNvPr>
          <p:cNvSpPr/>
          <p:nvPr/>
        </p:nvSpPr>
        <p:spPr>
          <a:xfrm>
            <a:off x="2984004"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8" name="Title 2">
            <a:extLst>
              <a:ext uri="{FF2B5EF4-FFF2-40B4-BE49-F238E27FC236}">
                <a16:creationId xmlns:a16="http://schemas.microsoft.com/office/drawing/2014/main" id="{F2F389F6-293E-D692-4792-2CE3FD62DFF3}"/>
              </a:ext>
            </a:extLst>
          </p:cNvPr>
          <p:cNvSpPr txBox="1"/>
          <p:nvPr/>
        </p:nvSpPr>
        <p:spPr>
          <a:xfrm>
            <a:off x="411128" y="332173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59" name="Oval 58">
            <a:extLst>
              <a:ext uri="{FF2B5EF4-FFF2-40B4-BE49-F238E27FC236}">
                <a16:creationId xmlns:a16="http://schemas.microsoft.com/office/drawing/2014/main" id="{28A46049-63B6-2E72-2848-E3A891BCC211}"/>
              </a:ext>
            </a:extLst>
          </p:cNvPr>
          <p:cNvSpPr/>
          <p:nvPr/>
        </p:nvSpPr>
        <p:spPr>
          <a:xfrm>
            <a:off x="3348528"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C5C78655-6C11-AB64-A2ED-7034DF0FF779}"/>
              </a:ext>
            </a:extLst>
          </p:cNvPr>
          <p:cNvSpPr/>
          <p:nvPr/>
        </p:nvSpPr>
        <p:spPr>
          <a:xfrm>
            <a:off x="3713052"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23B7EFA6-29BE-1C16-13C3-30E0CCB4872F}"/>
              </a:ext>
            </a:extLst>
          </p:cNvPr>
          <p:cNvSpPr/>
          <p:nvPr/>
        </p:nvSpPr>
        <p:spPr>
          <a:xfrm>
            <a:off x="4071397"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ACF69098-86FD-FE77-8092-920C4D167604}"/>
              </a:ext>
            </a:extLst>
          </p:cNvPr>
          <p:cNvSpPr/>
          <p:nvPr/>
        </p:nvSpPr>
        <p:spPr>
          <a:xfrm>
            <a:off x="4442099"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6B028919-6A18-01F4-BB26-F18ECE53911C}"/>
              </a:ext>
            </a:extLst>
          </p:cNvPr>
          <p:cNvSpPr/>
          <p:nvPr/>
        </p:nvSpPr>
        <p:spPr>
          <a:xfrm>
            <a:off x="4806623"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6" name="Title 2">
            <a:extLst>
              <a:ext uri="{FF2B5EF4-FFF2-40B4-BE49-F238E27FC236}">
                <a16:creationId xmlns:a16="http://schemas.microsoft.com/office/drawing/2014/main" id="{3EC4443A-AC3B-38AF-6091-C8C3657D387B}"/>
              </a:ext>
            </a:extLst>
          </p:cNvPr>
          <p:cNvSpPr txBox="1"/>
          <p:nvPr/>
        </p:nvSpPr>
        <p:spPr>
          <a:xfrm>
            <a:off x="1793543"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67" name="Title 2">
            <a:extLst>
              <a:ext uri="{FF2B5EF4-FFF2-40B4-BE49-F238E27FC236}">
                <a16:creationId xmlns:a16="http://schemas.microsoft.com/office/drawing/2014/main" id="{97AC55F2-6390-1A3A-A548-BA98AADF0E4C}"/>
              </a:ext>
            </a:extLst>
          </p:cNvPr>
          <p:cNvSpPr txBox="1"/>
          <p:nvPr/>
        </p:nvSpPr>
        <p:spPr>
          <a:xfrm>
            <a:off x="3063294" y="301871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68" name="Title 2">
            <a:extLst>
              <a:ext uri="{FF2B5EF4-FFF2-40B4-BE49-F238E27FC236}">
                <a16:creationId xmlns:a16="http://schemas.microsoft.com/office/drawing/2014/main" id="{160F3EFB-D5E0-E0A3-19D7-32B58DF749B4}"/>
              </a:ext>
            </a:extLst>
          </p:cNvPr>
          <p:cNvSpPr txBox="1"/>
          <p:nvPr/>
        </p:nvSpPr>
        <p:spPr>
          <a:xfrm>
            <a:off x="4356425"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69" name="Oval 68">
            <a:extLst>
              <a:ext uri="{FF2B5EF4-FFF2-40B4-BE49-F238E27FC236}">
                <a16:creationId xmlns:a16="http://schemas.microsoft.com/office/drawing/2014/main" id="{0578BD73-E803-010F-D580-99A4F5AF1A1C}"/>
              </a:ext>
            </a:extLst>
          </p:cNvPr>
          <p:cNvSpPr/>
          <p:nvPr/>
        </p:nvSpPr>
        <p:spPr>
          <a:xfrm>
            <a:off x="1891575" y="4184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9C50D499-92FE-191F-A066-1C441C1AFEE6}"/>
              </a:ext>
            </a:extLst>
          </p:cNvPr>
          <p:cNvSpPr/>
          <p:nvPr/>
        </p:nvSpPr>
        <p:spPr>
          <a:xfrm>
            <a:off x="2255718"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038F7BF3-915C-F506-9D7B-79E20DE5B43B}"/>
              </a:ext>
            </a:extLst>
          </p:cNvPr>
          <p:cNvSpPr/>
          <p:nvPr/>
        </p:nvSpPr>
        <p:spPr>
          <a:xfrm>
            <a:off x="2619861"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CD312308-6A25-F4D2-DEEB-2DCB01093378}"/>
              </a:ext>
            </a:extLst>
          </p:cNvPr>
          <p:cNvSpPr/>
          <p:nvPr/>
        </p:nvSpPr>
        <p:spPr>
          <a:xfrm>
            <a:off x="2984004"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E43B8C7F-07DF-0ECB-5312-0A55CBB4A72E}"/>
              </a:ext>
            </a:extLst>
          </p:cNvPr>
          <p:cNvSpPr/>
          <p:nvPr/>
        </p:nvSpPr>
        <p:spPr>
          <a:xfrm>
            <a:off x="3348528"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5BFD544A-5966-9EFC-5B26-0EBC880CA6A7}"/>
              </a:ext>
            </a:extLst>
          </p:cNvPr>
          <p:cNvSpPr/>
          <p:nvPr/>
        </p:nvSpPr>
        <p:spPr>
          <a:xfrm>
            <a:off x="3713052"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7EF0F0EC-AE6F-D745-543C-59511E924829}"/>
              </a:ext>
            </a:extLst>
          </p:cNvPr>
          <p:cNvSpPr/>
          <p:nvPr/>
        </p:nvSpPr>
        <p:spPr>
          <a:xfrm>
            <a:off x="4071397"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B2F2A0B3-CB15-A8CC-3165-78E705E00DA0}"/>
              </a:ext>
            </a:extLst>
          </p:cNvPr>
          <p:cNvSpPr/>
          <p:nvPr/>
        </p:nvSpPr>
        <p:spPr>
          <a:xfrm>
            <a:off x="4442099"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87343FB6-7E3B-B3DE-5779-F283805FF772}"/>
              </a:ext>
            </a:extLst>
          </p:cNvPr>
          <p:cNvSpPr/>
          <p:nvPr/>
        </p:nvSpPr>
        <p:spPr>
          <a:xfrm>
            <a:off x="4806623"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Title 2">
            <a:extLst>
              <a:ext uri="{FF2B5EF4-FFF2-40B4-BE49-F238E27FC236}">
                <a16:creationId xmlns:a16="http://schemas.microsoft.com/office/drawing/2014/main" id="{28AAE38A-CDFF-49DB-BEB5-93FF9B7ED188}"/>
              </a:ext>
            </a:extLst>
          </p:cNvPr>
          <p:cNvSpPr txBox="1"/>
          <p:nvPr/>
        </p:nvSpPr>
        <p:spPr>
          <a:xfrm>
            <a:off x="1793543" y="383010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80" name="Title 2">
            <a:extLst>
              <a:ext uri="{FF2B5EF4-FFF2-40B4-BE49-F238E27FC236}">
                <a16:creationId xmlns:a16="http://schemas.microsoft.com/office/drawing/2014/main" id="{76C65305-A159-2620-E949-863D9E093683}"/>
              </a:ext>
            </a:extLst>
          </p:cNvPr>
          <p:cNvSpPr txBox="1"/>
          <p:nvPr/>
        </p:nvSpPr>
        <p:spPr>
          <a:xfrm>
            <a:off x="2914111" y="385897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81" name="Title 2">
            <a:extLst>
              <a:ext uri="{FF2B5EF4-FFF2-40B4-BE49-F238E27FC236}">
                <a16:creationId xmlns:a16="http://schemas.microsoft.com/office/drawing/2014/main" id="{758EDE5F-C828-2A93-49ED-D9F093043CEE}"/>
              </a:ext>
            </a:extLst>
          </p:cNvPr>
          <p:cNvSpPr txBox="1"/>
          <p:nvPr/>
        </p:nvSpPr>
        <p:spPr>
          <a:xfrm>
            <a:off x="4356425" y="383010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82" name="Straight Connector 81">
            <a:extLst>
              <a:ext uri="{FF2B5EF4-FFF2-40B4-BE49-F238E27FC236}">
                <a16:creationId xmlns:a16="http://schemas.microsoft.com/office/drawing/2014/main" id="{5F4FE93D-38E1-5642-C1E5-1D4982B54155}"/>
              </a:ext>
            </a:extLst>
          </p:cNvPr>
          <p:cNvCxnSpPr>
            <a:cxnSpLocks/>
          </p:cNvCxnSpPr>
          <p:nvPr/>
        </p:nvCxnSpPr>
        <p:spPr>
          <a:xfrm>
            <a:off x="1087395" y="3489607"/>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40E787D6-3FA8-4308-5AA5-BA32833F8EF9}"/>
              </a:ext>
            </a:extLst>
          </p:cNvPr>
          <p:cNvSpPr txBox="1"/>
          <p:nvPr/>
        </p:nvSpPr>
        <p:spPr>
          <a:xfrm>
            <a:off x="411128" y="419288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88" name="Straight Connector 87">
            <a:extLst>
              <a:ext uri="{FF2B5EF4-FFF2-40B4-BE49-F238E27FC236}">
                <a16:creationId xmlns:a16="http://schemas.microsoft.com/office/drawing/2014/main" id="{72CCBCB5-27D0-6940-B090-BCEDD21C9E9C}"/>
              </a:ext>
            </a:extLst>
          </p:cNvPr>
          <p:cNvCxnSpPr>
            <a:cxnSpLocks/>
          </p:cNvCxnSpPr>
          <p:nvPr/>
        </p:nvCxnSpPr>
        <p:spPr>
          <a:xfrm>
            <a:off x="1729946" y="4360758"/>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9ADF75C1-2283-CB22-99AC-2C1A54F55AA9}"/>
              </a:ext>
            </a:extLst>
          </p:cNvPr>
          <p:cNvSpPr/>
          <p:nvPr/>
        </p:nvSpPr>
        <p:spPr>
          <a:xfrm>
            <a:off x="1891575" y="502433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0C790E21-B961-56B1-A980-C1C60AD6D249}"/>
              </a:ext>
            </a:extLst>
          </p:cNvPr>
          <p:cNvSpPr/>
          <p:nvPr/>
        </p:nvSpPr>
        <p:spPr>
          <a:xfrm>
            <a:off x="225571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B4E5A90C-4C56-B0A4-F80E-15BA53D01685}"/>
              </a:ext>
            </a:extLst>
          </p:cNvPr>
          <p:cNvSpPr/>
          <p:nvPr/>
        </p:nvSpPr>
        <p:spPr>
          <a:xfrm>
            <a:off x="2619861"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95D78A90-2F29-8309-25EF-AF983C9E0DF4}"/>
              </a:ext>
            </a:extLst>
          </p:cNvPr>
          <p:cNvSpPr/>
          <p:nvPr/>
        </p:nvSpPr>
        <p:spPr>
          <a:xfrm>
            <a:off x="2984004"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B8D7AD80-E89E-94FC-05B3-65E2B789EDBF}"/>
              </a:ext>
            </a:extLst>
          </p:cNvPr>
          <p:cNvSpPr/>
          <p:nvPr/>
        </p:nvSpPr>
        <p:spPr>
          <a:xfrm>
            <a:off x="334852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C359EA06-9A7D-9E0F-4522-82CD640F0D85}"/>
              </a:ext>
            </a:extLst>
          </p:cNvPr>
          <p:cNvSpPr/>
          <p:nvPr/>
        </p:nvSpPr>
        <p:spPr>
          <a:xfrm>
            <a:off x="3713052"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28D376A2-3656-F7BF-8E97-DA95B182B782}"/>
              </a:ext>
            </a:extLst>
          </p:cNvPr>
          <p:cNvSpPr/>
          <p:nvPr/>
        </p:nvSpPr>
        <p:spPr>
          <a:xfrm>
            <a:off x="4071397"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86771A24-F00F-4429-B5A3-60CC5B631545}"/>
              </a:ext>
            </a:extLst>
          </p:cNvPr>
          <p:cNvSpPr/>
          <p:nvPr/>
        </p:nvSpPr>
        <p:spPr>
          <a:xfrm>
            <a:off x="4442099"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11320E13-6CCD-AA11-E9F0-092E97D873B8}"/>
              </a:ext>
            </a:extLst>
          </p:cNvPr>
          <p:cNvSpPr/>
          <p:nvPr/>
        </p:nvSpPr>
        <p:spPr>
          <a:xfrm>
            <a:off x="4806623"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9" name="Title 2">
            <a:extLst>
              <a:ext uri="{FF2B5EF4-FFF2-40B4-BE49-F238E27FC236}">
                <a16:creationId xmlns:a16="http://schemas.microsoft.com/office/drawing/2014/main" id="{A5D13B78-8433-7B56-726E-3FDB565C6B39}"/>
              </a:ext>
            </a:extLst>
          </p:cNvPr>
          <p:cNvSpPr txBox="1"/>
          <p:nvPr/>
        </p:nvSpPr>
        <p:spPr>
          <a:xfrm>
            <a:off x="1793543"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sp>
        <p:nvSpPr>
          <p:cNvPr id="100" name="Title 2">
            <a:extLst>
              <a:ext uri="{FF2B5EF4-FFF2-40B4-BE49-F238E27FC236}">
                <a16:creationId xmlns:a16="http://schemas.microsoft.com/office/drawing/2014/main" id="{E83ED728-921F-4531-9813-547E9A3CB8D4}"/>
              </a:ext>
            </a:extLst>
          </p:cNvPr>
          <p:cNvSpPr txBox="1"/>
          <p:nvPr/>
        </p:nvSpPr>
        <p:spPr>
          <a:xfrm>
            <a:off x="2914111" y="469923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01" name="Title 2">
            <a:extLst>
              <a:ext uri="{FF2B5EF4-FFF2-40B4-BE49-F238E27FC236}">
                <a16:creationId xmlns:a16="http://schemas.microsoft.com/office/drawing/2014/main" id="{DA69BD4D-7B64-98F0-5709-20F7A8066A16}"/>
              </a:ext>
            </a:extLst>
          </p:cNvPr>
          <p:cNvSpPr txBox="1"/>
          <p:nvPr/>
        </p:nvSpPr>
        <p:spPr>
          <a:xfrm>
            <a:off x="4356425"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02" name="Title 2">
            <a:extLst>
              <a:ext uri="{FF2B5EF4-FFF2-40B4-BE49-F238E27FC236}">
                <a16:creationId xmlns:a16="http://schemas.microsoft.com/office/drawing/2014/main" id="{8E829995-1666-8D56-0BEB-1687FD228740}"/>
              </a:ext>
            </a:extLst>
          </p:cNvPr>
          <p:cNvSpPr txBox="1"/>
          <p:nvPr/>
        </p:nvSpPr>
        <p:spPr>
          <a:xfrm>
            <a:off x="411128" y="503314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103" name="Straight Connector 102">
            <a:extLst>
              <a:ext uri="{FF2B5EF4-FFF2-40B4-BE49-F238E27FC236}">
                <a16:creationId xmlns:a16="http://schemas.microsoft.com/office/drawing/2014/main" id="{CFE1B4AD-A61F-41B1-4F4C-68171CDF6BE1}"/>
              </a:ext>
            </a:extLst>
          </p:cNvPr>
          <p:cNvCxnSpPr>
            <a:cxnSpLocks/>
          </p:cNvCxnSpPr>
          <p:nvPr/>
        </p:nvCxnSpPr>
        <p:spPr>
          <a:xfrm>
            <a:off x="957649" y="520101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C078604D-736D-2D36-8664-746636080348}"/>
              </a:ext>
            </a:extLst>
          </p:cNvPr>
          <p:cNvSpPr/>
          <p:nvPr/>
        </p:nvSpPr>
        <p:spPr>
          <a:xfrm>
            <a:off x="1891575"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DCF7E2D1-1D3D-AE8A-B1C6-08055DE528DA}"/>
              </a:ext>
            </a:extLst>
          </p:cNvPr>
          <p:cNvSpPr/>
          <p:nvPr/>
        </p:nvSpPr>
        <p:spPr>
          <a:xfrm>
            <a:off x="2255718"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47DC42B4-9713-6197-7E67-351186EFCE73}"/>
              </a:ext>
            </a:extLst>
          </p:cNvPr>
          <p:cNvSpPr/>
          <p:nvPr/>
        </p:nvSpPr>
        <p:spPr>
          <a:xfrm>
            <a:off x="2619861"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B7D4B46-0DBC-8E17-9E4A-ED8869CBCB88}"/>
              </a:ext>
            </a:extLst>
          </p:cNvPr>
          <p:cNvSpPr/>
          <p:nvPr/>
        </p:nvSpPr>
        <p:spPr>
          <a:xfrm>
            <a:off x="2984004"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809198EE-61B6-0C55-5E72-CC96478B3081}"/>
              </a:ext>
            </a:extLst>
          </p:cNvPr>
          <p:cNvSpPr/>
          <p:nvPr/>
        </p:nvSpPr>
        <p:spPr>
          <a:xfrm>
            <a:off x="3348528"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BE48170E-C2C8-5ECB-7B4E-4825282DA9F8}"/>
              </a:ext>
            </a:extLst>
          </p:cNvPr>
          <p:cNvSpPr/>
          <p:nvPr/>
        </p:nvSpPr>
        <p:spPr>
          <a:xfrm>
            <a:off x="3713052"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ABB9A261-A519-8F83-CC9C-C27E7BE7C8BC}"/>
              </a:ext>
            </a:extLst>
          </p:cNvPr>
          <p:cNvSpPr/>
          <p:nvPr/>
        </p:nvSpPr>
        <p:spPr>
          <a:xfrm>
            <a:off x="4071397"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3C6B49AE-22F4-29C7-6562-D5F7B5533FAF}"/>
              </a:ext>
            </a:extLst>
          </p:cNvPr>
          <p:cNvSpPr/>
          <p:nvPr/>
        </p:nvSpPr>
        <p:spPr>
          <a:xfrm>
            <a:off x="4442099"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458A706B-18C3-65BA-DD55-E8D0F35DB7E9}"/>
              </a:ext>
            </a:extLst>
          </p:cNvPr>
          <p:cNvSpPr/>
          <p:nvPr/>
        </p:nvSpPr>
        <p:spPr>
          <a:xfrm>
            <a:off x="4806623"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4" name="Title 2">
            <a:extLst>
              <a:ext uri="{FF2B5EF4-FFF2-40B4-BE49-F238E27FC236}">
                <a16:creationId xmlns:a16="http://schemas.microsoft.com/office/drawing/2014/main" id="{44D4EF09-86E8-4A8A-CEF6-F069235D6695}"/>
              </a:ext>
            </a:extLst>
          </p:cNvPr>
          <p:cNvSpPr txBox="1"/>
          <p:nvPr/>
        </p:nvSpPr>
        <p:spPr>
          <a:xfrm>
            <a:off x="411128" y="537913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115" name="Straight Connector 114">
            <a:extLst>
              <a:ext uri="{FF2B5EF4-FFF2-40B4-BE49-F238E27FC236}">
                <a16:creationId xmlns:a16="http://schemas.microsoft.com/office/drawing/2014/main" id="{BB023DA9-E91F-AAFF-BD3C-051D7703774A}"/>
              </a:ext>
            </a:extLst>
          </p:cNvPr>
          <p:cNvCxnSpPr>
            <a:cxnSpLocks/>
          </p:cNvCxnSpPr>
          <p:nvPr/>
        </p:nvCxnSpPr>
        <p:spPr>
          <a:xfrm>
            <a:off x="1291281" y="5547006"/>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11C57C6-EF40-F4C0-3BC7-803F45BD5066}"/>
              </a:ext>
            </a:extLst>
          </p:cNvPr>
          <p:cNvSpPr/>
          <p:nvPr/>
        </p:nvSpPr>
        <p:spPr>
          <a:xfrm>
            <a:off x="1891575"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4274FBC1-5792-4EF8-6975-F5AA36DEF46D}"/>
              </a:ext>
            </a:extLst>
          </p:cNvPr>
          <p:cNvSpPr/>
          <p:nvPr/>
        </p:nvSpPr>
        <p:spPr>
          <a:xfrm>
            <a:off x="2255718"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88F5D0DA-5D57-0855-F499-3E4388E0A04B}"/>
              </a:ext>
            </a:extLst>
          </p:cNvPr>
          <p:cNvSpPr/>
          <p:nvPr/>
        </p:nvSpPr>
        <p:spPr>
          <a:xfrm>
            <a:off x="2619861"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D70863FB-17C8-F44A-FCF0-935042648F15}"/>
              </a:ext>
            </a:extLst>
          </p:cNvPr>
          <p:cNvSpPr/>
          <p:nvPr/>
        </p:nvSpPr>
        <p:spPr>
          <a:xfrm>
            <a:off x="2984004"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1" name="Oval 120">
            <a:extLst>
              <a:ext uri="{FF2B5EF4-FFF2-40B4-BE49-F238E27FC236}">
                <a16:creationId xmlns:a16="http://schemas.microsoft.com/office/drawing/2014/main" id="{EEF402AA-A4A0-D4C2-059E-E66982B6EBE5}"/>
              </a:ext>
            </a:extLst>
          </p:cNvPr>
          <p:cNvSpPr/>
          <p:nvPr/>
        </p:nvSpPr>
        <p:spPr>
          <a:xfrm>
            <a:off x="3713052"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3" name="Oval 122">
            <a:extLst>
              <a:ext uri="{FF2B5EF4-FFF2-40B4-BE49-F238E27FC236}">
                <a16:creationId xmlns:a16="http://schemas.microsoft.com/office/drawing/2014/main" id="{E1CF8C33-738A-C89E-6C4A-20BAC9F3863E}"/>
              </a:ext>
            </a:extLst>
          </p:cNvPr>
          <p:cNvSpPr/>
          <p:nvPr/>
        </p:nvSpPr>
        <p:spPr>
          <a:xfrm>
            <a:off x="4442099"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090B0514-3BDB-C3CE-E2C8-7DF23BABCD3E}"/>
              </a:ext>
            </a:extLst>
          </p:cNvPr>
          <p:cNvSpPr/>
          <p:nvPr/>
        </p:nvSpPr>
        <p:spPr>
          <a:xfrm>
            <a:off x="4806623"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1793543"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359151" y="5829879"/>
            <a:ext cx="1255888"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12.5% – 14.5%</a:t>
            </a:r>
          </a:p>
        </p:txBody>
      </p:sp>
      <p:sp>
        <p:nvSpPr>
          <p:cNvPr id="127" name="Title 2">
            <a:extLst>
              <a:ext uri="{FF2B5EF4-FFF2-40B4-BE49-F238E27FC236}">
                <a16:creationId xmlns:a16="http://schemas.microsoft.com/office/drawing/2014/main" id="{B5A9709D-06AD-382A-042C-DC037BA6DFC0}"/>
              </a:ext>
            </a:extLst>
          </p:cNvPr>
          <p:cNvSpPr txBox="1"/>
          <p:nvPr/>
        </p:nvSpPr>
        <p:spPr>
          <a:xfrm>
            <a:off x="4356425"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28" name="Title 2">
            <a:extLst>
              <a:ext uri="{FF2B5EF4-FFF2-40B4-BE49-F238E27FC236}">
                <a16:creationId xmlns:a16="http://schemas.microsoft.com/office/drawing/2014/main" id="{11E70720-F5CA-EBE0-D65A-151010EBA59F}"/>
              </a:ext>
            </a:extLst>
          </p:cNvPr>
          <p:cNvSpPr txBox="1"/>
          <p:nvPr/>
        </p:nvSpPr>
        <p:spPr>
          <a:xfrm>
            <a:off x="411128" y="616378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29" name="Straight Connector 128">
            <a:extLst>
              <a:ext uri="{FF2B5EF4-FFF2-40B4-BE49-F238E27FC236}">
                <a16:creationId xmlns:a16="http://schemas.microsoft.com/office/drawing/2014/main" id="{4BDC309A-8C27-9255-83DD-4C227AF21A67}"/>
              </a:ext>
            </a:extLst>
          </p:cNvPr>
          <p:cNvCxnSpPr>
            <a:cxnSpLocks/>
          </p:cNvCxnSpPr>
          <p:nvPr/>
        </p:nvCxnSpPr>
        <p:spPr>
          <a:xfrm>
            <a:off x="1515503" y="6331660"/>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DC00D633-CAA8-3798-641F-950A201C4254}"/>
              </a:ext>
            </a:extLst>
          </p:cNvPr>
          <p:cNvCxnSpPr>
            <a:cxnSpLocks/>
          </p:cNvCxnSpPr>
          <p:nvPr/>
        </p:nvCxnSpPr>
        <p:spPr>
          <a:xfrm>
            <a:off x="7531443" y="2627277"/>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1C132A17-50C4-C04D-C7CE-31CCC7C94209}"/>
              </a:ext>
            </a:extLst>
          </p:cNvPr>
          <p:cNvCxnSpPr>
            <a:cxnSpLocks/>
          </p:cNvCxnSpPr>
          <p:nvPr/>
        </p:nvCxnSpPr>
        <p:spPr>
          <a:xfrm>
            <a:off x="7531443" y="4277492"/>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0ADF244D-39DB-5622-CC55-F58F33415D2F}"/>
              </a:ext>
            </a:extLst>
          </p:cNvPr>
          <p:cNvGrpSpPr/>
          <p:nvPr/>
        </p:nvGrpSpPr>
        <p:grpSpPr>
          <a:xfrm>
            <a:off x="4068414" y="6152078"/>
            <a:ext cx="278634" cy="272668"/>
            <a:chOff x="8032638" y="5926610"/>
            <a:chExt cx="278634" cy="272668"/>
          </a:xfrm>
        </p:grpSpPr>
        <p:sp>
          <p:nvSpPr>
            <p:cNvPr id="8" name="Freeform 7">
              <a:extLst>
                <a:ext uri="{FF2B5EF4-FFF2-40B4-BE49-F238E27FC236}">
                  <a16:creationId xmlns:a16="http://schemas.microsoft.com/office/drawing/2014/main" id="{4457550D-D6A7-A7C4-1FA9-F03BB865B97A}"/>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9" name="Freeform 8">
              <a:extLst>
                <a:ext uri="{FF2B5EF4-FFF2-40B4-BE49-F238E27FC236}">
                  <a16:creationId xmlns:a16="http://schemas.microsoft.com/office/drawing/2014/main" id="{4C18D776-10EF-45C9-08AB-E3BB051419BD}"/>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13" name="Straight Connector 12">
            <a:extLst>
              <a:ext uri="{FF2B5EF4-FFF2-40B4-BE49-F238E27FC236}">
                <a16:creationId xmlns:a16="http://schemas.microsoft.com/office/drawing/2014/main" id="{9A9F847C-F6A3-750E-3F76-D88E6683C2CD}"/>
              </a:ext>
            </a:extLst>
          </p:cNvPr>
          <p:cNvCxnSpPr>
            <a:cxnSpLocks/>
          </p:cNvCxnSpPr>
          <p:nvPr/>
        </p:nvCxnSpPr>
        <p:spPr>
          <a:xfrm>
            <a:off x="3507982"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7" name="object 58">
            <a:extLst>
              <a:ext uri="{FF2B5EF4-FFF2-40B4-BE49-F238E27FC236}">
                <a16:creationId xmlns:a16="http://schemas.microsoft.com/office/drawing/2014/main" id="{CD3F8D01-70E7-3584-39CE-A682CD0E1B30}"/>
              </a:ext>
            </a:extLst>
          </p:cNvPr>
          <p:cNvSpPr txBox="1"/>
          <p:nvPr/>
        </p:nvSpPr>
        <p:spPr>
          <a:xfrm>
            <a:off x="8218958" y="5016306"/>
            <a:ext cx="3561913" cy="1145186"/>
          </a:xfrm>
          <a:prstGeom prst="rect">
            <a:avLst/>
          </a:prstGeom>
        </p:spPr>
        <p:txBody>
          <a:bodyPr vert="horz" wrap="square" lIns="0" tIns="17145" rIns="0" bIns="0" numCol="2" rtlCol="0" anchor="ctr" anchorCtr="0">
            <a:noAutofit/>
          </a:bodyPr>
          <a:lstStyle/>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Toast</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Vanilla</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Butter</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Toffee</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Honey</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Crème </a:t>
            </a:r>
            <a:r>
              <a:rPr lang="en-AU" sz="1600" dirty="0" err="1">
                <a:latin typeface="Neue Haas Grotesk Text Pro" panose="020B0504020202020204" pitchFamily="34" charset="77"/>
                <a:cs typeface="Hellix SemiBold"/>
              </a:rPr>
              <a:t>brulée</a:t>
            </a:r>
            <a:endParaRPr lang="en-AU" sz="1600" dirty="0">
              <a:latin typeface="Neue Haas Grotesk Text Pro" panose="020B0504020202020204" pitchFamily="34" charset="77"/>
              <a:cs typeface="Hellix SemiBold"/>
            </a:endParaRP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Cinnamon</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Coconut</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Nougat</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Toasted almond</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Spice</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Chalk</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Minerality</a:t>
            </a:r>
          </a:p>
        </p:txBody>
      </p:sp>
      <p:grpSp>
        <p:nvGrpSpPr>
          <p:cNvPr id="18" name="Group 17">
            <a:extLst>
              <a:ext uri="{FF2B5EF4-FFF2-40B4-BE49-F238E27FC236}">
                <a16:creationId xmlns:a16="http://schemas.microsoft.com/office/drawing/2014/main" id="{A1069411-5650-5DBF-62AF-0F67699EAD73}"/>
              </a:ext>
            </a:extLst>
          </p:cNvPr>
          <p:cNvGrpSpPr/>
          <p:nvPr/>
        </p:nvGrpSpPr>
        <p:grpSpPr>
          <a:xfrm rot="10800000">
            <a:off x="3348886" y="6152078"/>
            <a:ext cx="278634" cy="272668"/>
            <a:chOff x="8032638" y="5926610"/>
            <a:chExt cx="278634" cy="272668"/>
          </a:xfrm>
        </p:grpSpPr>
        <p:sp>
          <p:nvSpPr>
            <p:cNvPr id="19" name="Freeform 18">
              <a:extLst>
                <a:ext uri="{FF2B5EF4-FFF2-40B4-BE49-F238E27FC236}">
                  <a16:creationId xmlns:a16="http://schemas.microsoft.com/office/drawing/2014/main" id="{5E48266D-97F6-1D1B-14B0-B030C4FDA226}"/>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22" name="Freeform 21">
              <a:extLst>
                <a:ext uri="{FF2B5EF4-FFF2-40B4-BE49-F238E27FC236}">
                  <a16:creationId xmlns:a16="http://schemas.microsoft.com/office/drawing/2014/main" id="{66BA2F64-2DF9-95D0-601E-3919A6A7D1D7}"/>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Tree>
    <p:extLst>
      <p:ext uri="{BB962C8B-B14F-4D97-AF65-F5344CB8AC3E}">
        <p14:creationId xmlns:p14="http://schemas.microsoft.com/office/powerpoint/2010/main" val="164068906"/>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p:nvPr>
        </p:nvSpPr>
        <p:spPr>
          <a:xfrm>
            <a:off x="623888" y="595639"/>
            <a:ext cx="11283754" cy="1325562"/>
          </a:xfrm>
        </p:spPr>
        <p:txBody>
          <a:bodyPr/>
          <a:lstStyle/>
          <a:p>
            <a:r>
              <a:rPr lang="en-US" sz="4000" dirty="0">
                <a:solidFill>
                  <a:schemeClr val="accent2"/>
                </a:solidFill>
                <a:latin typeface="Neue Haas Grotesk Text Pro" panose="020B0504020202020204" pitchFamily="34" charset="77"/>
              </a:rPr>
              <a:t>SHIRAZ</a:t>
            </a:r>
            <a:br>
              <a:rPr lang="en-US" sz="4000" dirty="0">
                <a:solidFill>
                  <a:schemeClr val="accent3"/>
                </a:solidFill>
                <a:latin typeface="Neue Haas Grotesk Text Pro" panose="020B0504020202020204" pitchFamily="34" charset="77"/>
              </a:rPr>
            </a:br>
            <a:r>
              <a:rPr lang="en-US" sz="4000" dirty="0">
                <a:solidFill>
                  <a:schemeClr val="bg2"/>
                </a:solidFill>
                <a:latin typeface="Neue Haas Grotesk Text Pro" panose="020B0504020202020204" pitchFamily="34" charset="77"/>
              </a:rPr>
              <a:t>characteristics</a:t>
            </a: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2" cstate="screen">
            <a:extLst>
              <a:ext uri="{28A0092B-C50C-407E-A947-70E740481C1C}">
                <a14:useLocalDpi xmlns:a14="http://schemas.microsoft.com/office/drawing/2010/main"/>
              </a:ext>
            </a:extLst>
          </a:blip>
          <a:srcRect l="8675" r="8675"/>
          <a:stretch/>
        </p:blipFill>
        <p:spPr>
          <a:xfrm>
            <a:off x="5672168"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4545564"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28375" y="1840463"/>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ECE51254-419D-29CF-E4C7-E8063642813C}"/>
              </a:ext>
            </a:extLst>
          </p:cNvPr>
          <p:cNvSpPr/>
          <p:nvPr/>
        </p:nvSpPr>
        <p:spPr>
          <a:xfrm>
            <a:off x="2392518" y="1837561"/>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8F9442EB-F8DB-AA97-5543-6832E2FA2144}"/>
              </a:ext>
            </a:extLst>
          </p:cNvPr>
          <p:cNvSpPr/>
          <p:nvPr/>
        </p:nvSpPr>
        <p:spPr>
          <a:xfrm>
            <a:off x="2756661" y="1837561"/>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468D29E8-9680-54FB-ADF6-1FC18021F427}"/>
              </a:ext>
            </a:extLst>
          </p:cNvPr>
          <p:cNvSpPr/>
          <p:nvPr/>
        </p:nvSpPr>
        <p:spPr>
          <a:xfrm>
            <a:off x="3120804" y="1837561"/>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2" name="Title 2">
            <a:extLst>
              <a:ext uri="{FF2B5EF4-FFF2-40B4-BE49-F238E27FC236}">
                <a16:creationId xmlns:a16="http://schemas.microsoft.com/office/drawing/2014/main" id="{B283C7EC-898C-AD95-22EA-C77E4AED5B94}"/>
              </a:ext>
            </a:extLst>
          </p:cNvPr>
          <p:cNvSpPr txBox="1"/>
          <p:nvPr/>
        </p:nvSpPr>
        <p:spPr>
          <a:xfrm>
            <a:off x="547929" y="1865529"/>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23" name="Oval 22">
            <a:extLst>
              <a:ext uri="{FF2B5EF4-FFF2-40B4-BE49-F238E27FC236}">
                <a16:creationId xmlns:a16="http://schemas.microsoft.com/office/drawing/2014/main" id="{984C8C4D-8F79-3F95-64F0-3F8DF32F7E86}"/>
              </a:ext>
            </a:extLst>
          </p:cNvPr>
          <p:cNvSpPr/>
          <p:nvPr/>
        </p:nvSpPr>
        <p:spPr>
          <a:xfrm>
            <a:off x="3485328" y="1837561"/>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B44A9AAF-3CA0-F26C-52DB-452F9F1631C6}"/>
              </a:ext>
            </a:extLst>
          </p:cNvPr>
          <p:cNvSpPr/>
          <p:nvPr/>
        </p:nvSpPr>
        <p:spPr>
          <a:xfrm>
            <a:off x="3849852" y="1837561"/>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0BDD849F-B1C2-C0FD-0305-6965BC931548}"/>
              </a:ext>
            </a:extLst>
          </p:cNvPr>
          <p:cNvSpPr/>
          <p:nvPr/>
        </p:nvSpPr>
        <p:spPr>
          <a:xfrm>
            <a:off x="4208197" y="1837561"/>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480CDAA-7258-4034-77AF-B93ACCC317A4}"/>
              </a:ext>
            </a:extLst>
          </p:cNvPr>
          <p:cNvSpPr/>
          <p:nvPr/>
        </p:nvSpPr>
        <p:spPr>
          <a:xfrm>
            <a:off x="4578899" y="1837561"/>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Oval 27">
            <a:extLst>
              <a:ext uri="{FF2B5EF4-FFF2-40B4-BE49-F238E27FC236}">
                <a16:creationId xmlns:a16="http://schemas.microsoft.com/office/drawing/2014/main" id="{FB717671-4407-4D98-7C0A-DF654166562E}"/>
              </a:ext>
            </a:extLst>
          </p:cNvPr>
          <p:cNvSpPr/>
          <p:nvPr/>
        </p:nvSpPr>
        <p:spPr>
          <a:xfrm>
            <a:off x="4943423" y="1837561"/>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4604738" y="2284754"/>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Shiraz</a:t>
            </a:r>
          </a:p>
        </p:txBody>
      </p:sp>
      <p:cxnSp>
        <p:nvCxnSpPr>
          <p:cNvPr id="31" name="Straight Connector 30">
            <a:extLst>
              <a:ext uri="{FF2B5EF4-FFF2-40B4-BE49-F238E27FC236}">
                <a16:creationId xmlns:a16="http://schemas.microsoft.com/office/drawing/2014/main" id="{A245A703-6501-56F0-F0BC-9DD08749BE50}"/>
              </a:ext>
            </a:extLst>
          </p:cNvPr>
          <p:cNvCxnSpPr>
            <a:cxnSpLocks/>
          </p:cNvCxnSpPr>
          <p:nvPr/>
        </p:nvCxnSpPr>
        <p:spPr>
          <a:xfrm>
            <a:off x="1526935" y="1973895"/>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01E16359-1627-2920-00FD-6FBE917ED7D7}"/>
              </a:ext>
            </a:extLst>
          </p:cNvPr>
          <p:cNvSpPr/>
          <p:nvPr/>
        </p:nvSpPr>
        <p:spPr>
          <a:xfrm>
            <a:off x="2028375" y="298964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50B36DD8-882F-6FDA-508E-8EF70308D1B1}"/>
              </a:ext>
            </a:extLst>
          </p:cNvPr>
          <p:cNvSpPr/>
          <p:nvPr/>
        </p:nvSpPr>
        <p:spPr>
          <a:xfrm>
            <a:off x="2392518" y="298673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449A331C-3C34-B5D3-9F68-36A4BAB9E1E4}"/>
              </a:ext>
            </a:extLst>
          </p:cNvPr>
          <p:cNvSpPr/>
          <p:nvPr/>
        </p:nvSpPr>
        <p:spPr>
          <a:xfrm>
            <a:off x="2756661" y="298673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6" name="Oval 35">
            <a:extLst>
              <a:ext uri="{FF2B5EF4-FFF2-40B4-BE49-F238E27FC236}">
                <a16:creationId xmlns:a16="http://schemas.microsoft.com/office/drawing/2014/main" id="{89D495A7-4C2F-C7E5-D281-5895A964F108}"/>
              </a:ext>
            </a:extLst>
          </p:cNvPr>
          <p:cNvSpPr/>
          <p:nvPr/>
        </p:nvSpPr>
        <p:spPr>
          <a:xfrm>
            <a:off x="3120804" y="29867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8" name="Title 2">
            <a:extLst>
              <a:ext uri="{FF2B5EF4-FFF2-40B4-BE49-F238E27FC236}">
                <a16:creationId xmlns:a16="http://schemas.microsoft.com/office/drawing/2014/main" id="{D0ED5DEE-5877-4EA6-88CA-60A69208737E}"/>
              </a:ext>
            </a:extLst>
          </p:cNvPr>
          <p:cNvSpPr txBox="1"/>
          <p:nvPr/>
        </p:nvSpPr>
        <p:spPr>
          <a:xfrm>
            <a:off x="547928" y="296755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39" name="Oval 38">
            <a:extLst>
              <a:ext uri="{FF2B5EF4-FFF2-40B4-BE49-F238E27FC236}">
                <a16:creationId xmlns:a16="http://schemas.microsoft.com/office/drawing/2014/main" id="{782FFC8C-30DA-0414-3434-62A7C3F3D806}"/>
              </a:ext>
            </a:extLst>
          </p:cNvPr>
          <p:cNvSpPr/>
          <p:nvPr/>
        </p:nvSpPr>
        <p:spPr>
          <a:xfrm>
            <a:off x="3485328" y="29867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0" name="Oval 39">
            <a:extLst>
              <a:ext uri="{FF2B5EF4-FFF2-40B4-BE49-F238E27FC236}">
                <a16:creationId xmlns:a16="http://schemas.microsoft.com/office/drawing/2014/main" id="{A8B49305-1D74-BF86-EEAA-4E7A1126B0CF}"/>
              </a:ext>
            </a:extLst>
          </p:cNvPr>
          <p:cNvSpPr/>
          <p:nvPr/>
        </p:nvSpPr>
        <p:spPr>
          <a:xfrm>
            <a:off x="3849852" y="29867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7" name="Oval 46">
            <a:extLst>
              <a:ext uri="{FF2B5EF4-FFF2-40B4-BE49-F238E27FC236}">
                <a16:creationId xmlns:a16="http://schemas.microsoft.com/office/drawing/2014/main" id="{E733220F-8285-B13A-9EBB-2139D51004FE}"/>
              </a:ext>
            </a:extLst>
          </p:cNvPr>
          <p:cNvSpPr/>
          <p:nvPr/>
        </p:nvSpPr>
        <p:spPr>
          <a:xfrm>
            <a:off x="4208197" y="298673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3BF14DF1-3B62-C9FB-6F50-91ACA4D0A5EB}"/>
              </a:ext>
            </a:extLst>
          </p:cNvPr>
          <p:cNvSpPr/>
          <p:nvPr/>
        </p:nvSpPr>
        <p:spPr>
          <a:xfrm>
            <a:off x="4578899" y="298673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14C47C49-46A0-3351-F040-BC7F20C9902B}"/>
              </a:ext>
            </a:extLst>
          </p:cNvPr>
          <p:cNvSpPr/>
          <p:nvPr/>
        </p:nvSpPr>
        <p:spPr>
          <a:xfrm>
            <a:off x="4943423" y="298673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1" name="Title 2">
            <a:extLst>
              <a:ext uri="{FF2B5EF4-FFF2-40B4-BE49-F238E27FC236}">
                <a16:creationId xmlns:a16="http://schemas.microsoft.com/office/drawing/2014/main" id="{AE4339BB-85D9-ECF1-3FE7-D21AFB8BD0CC}"/>
              </a:ext>
            </a:extLst>
          </p:cNvPr>
          <p:cNvSpPr txBox="1"/>
          <p:nvPr/>
        </p:nvSpPr>
        <p:spPr>
          <a:xfrm>
            <a:off x="1930343" y="263566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52" name="Title 2">
            <a:extLst>
              <a:ext uri="{FF2B5EF4-FFF2-40B4-BE49-F238E27FC236}">
                <a16:creationId xmlns:a16="http://schemas.microsoft.com/office/drawing/2014/main" id="{88D89F4E-CECF-6C5F-173D-51A4744F4BC0}"/>
              </a:ext>
            </a:extLst>
          </p:cNvPr>
          <p:cNvSpPr txBox="1"/>
          <p:nvPr/>
        </p:nvSpPr>
        <p:spPr>
          <a:xfrm>
            <a:off x="3200094" y="266454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53" name="Title 2">
            <a:extLst>
              <a:ext uri="{FF2B5EF4-FFF2-40B4-BE49-F238E27FC236}">
                <a16:creationId xmlns:a16="http://schemas.microsoft.com/office/drawing/2014/main" id="{9E9DC995-A507-3152-C821-DA76E64866EB}"/>
              </a:ext>
            </a:extLst>
          </p:cNvPr>
          <p:cNvSpPr txBox="1"/>
          <p:nvPr/>
        </p:nvSpPr>
        <p:spPr>
          <a:xfrm>
            <a:off x="4493225" y="263566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64" name="Oval 63">
            <a:extLst>
              <a:ext uri="{FF2B5EF4-FFF2-40B4-BE49-F238E27FC236}">
                <a16:creationId xmlns:a16="http://schemas.microsoft.com/office/drawing/2014/main" id="{3E8FC32D-8C9A-564C-F98B-B3AAE41E9B4C}"/>
              </a:ext>
            </a:extLst>
          </p:cNvPr>
          <p:cNvSpPr/>
          <p:nvPr/>
        </p:nvSpPr>
        <p:spPr>
          <a:xfrm>
            <a:off x="2028375" y="382990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5" name="Oval 64">
            <a:extLst>
              <a:ext uri="{FF2B5EF4-FFF2-40B4-BE49-F238E27FC236}">
                <a16:creationId xmlns:a16="http://schemas.microsoft.com/office/drawing/2014/main" id="{625D08E0-E61D-212F-DC8D-210D88ED5F05}"/>
              </a:ext>
            </a:extLst>
          </p:cNvPr>
          <p:cNvSpPr/>
          <p:nvPr/>
        </p:nvSpPr>
        <p:spPr>
          <a:xfrm>
            <a:off x="2392518" y="382699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3" name="Oval 72">
            <a:extLst>
              <a:ext uri="{FF2B5EF4-FFF2-40B4-BE49-F238E27FC236}">
                <a16:creationId xmlns:a16="http://schemas.microsoft.com/office/drawing/2014/main" id="{BF209D93-A92D-6C67-6E0F-37788D6C5AA8}"/>
              </a:ext>
            </a:extLst>
          </p:cNvPr>
          <p:cNvSpPr/>
          <p:nvPr/>
        </p:nvSpPr>
        <p:spPr>
          <a:xfrm>
            <a:off x="2756661"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3" name="Oval 82">
            <a:extLst>
              <a:ext uri="{FF2B5EF4-FFF2-40B4-BE49-F238E27FC236}">
                <a16:creationId xmlns:a16="http://schemas.microsoft.com/office/drawing/2014/main" id="{6D466FAD-93A0-FDC9-6BCF-063E8D1C2C2C}"/>
              </a:ext>
            </a:extLst>
          </p:cNvPr>
          <p:cNvSpPr/>
          <p:nvPr/>
        </p:nvSpPr>
        <p:spPr>
          <a:xfrm>
            <a:off x="3120804"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4" name="Oval 83">
            <a:extLst>
              <a:ext uri="{FF2B5EF4-FFF2-40B4-BE49-F238E27FC236}">
                <a16:creationId xmlns:a16="http://schemas.microsoft.com/office/drawing/2014/main" id="{73CD6084-5755-9465-04E8-8F7D0E3A4492}"/>
              </a:ext>
            </a:extLst>
          </p:cNvPr>
          <p:cNvSpPr/>
          <p:nvPr/>
        </p:nvSpPr>
        <p:spPr>
          <a:xfrm>
            <a:off x="3485328"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5" name="Oval 84">
            <a:extLst>
              <a:ext uri="{FF2B5EF4-FFF2-40B4-BE49-F238E27FC236}">
                <a16:creationId xmlns:a16="http://schemas.microsoft.com/office/drawing/2014/main" id="{6D1800F4-B959-4248-CF67-B6654C3D06E8}"/>
              </a:ext>
            </a:extLst>
          </p:cNvPr>
          <p:cNvSpPr/>
          <p:nvPr/>
        </p:nvSpPr>
        <p:spPr>
          <a:xfrm>
            <a:off x="3849852"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F2EA93D6-D2BB-B18F-2EBE-7A2376318C87}"/>
              </a:ext>
            </a:extLst>
          </p:cNvPr>
          <p:cNvSpPr/>
          <p:nvPr/>
        </p:nvSpPr>
        <p:spPr>
          <a:xfrm>
            <a:off x="4208197"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1A159CF4-88D4-BF5C-2067-BCF7FAB4BD65}"/>
              </a:ext>
            </a:extLst>
          </p:cNvPr>
          <p:cNvSpPr/>
          <p:nvPr/>
        </p:nvSpPr>
        <p:spPr>
          <a:xfrm>
            <a:off x="4578899"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43423"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Title 2">
            <a:extLst>
              <a:ext uri="{FF2B5EF4-FFF2-40B4-BE49-F238E27FC236}">
                <a16:creationId xmlns:a16="http://schemas.microsoft.com/office/drawing/2014/main" id="{24C080F8-990E-6947-AD4B-9EA431D03945}"/>
              </a:ext>
            </a:extLst>
          </p:cNvPr>
          <p:cNvSpPr txBox="1"/>
          <p:nvPr/>
        </p:nvSpPr>
        <p:spPr>
          <a:xfrm>
            <a:off x="1930343" y="347592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130" name="Title 2">
            <a:extLst>
              <a:ext uri="{FF2B5EF4-FFF2-40B4-BE49-F238E27FC236}">
                <a16:creationId xmlns:a16="http://schemas.microsoft.com/office/drawing/2014/main" id="{6C84E901-6665-1CAB-0CCB-9B30009F5578}"/>
              </a:ext>
            </a:extLst>
          </p:cNvPr>
          <p:cNvSpPr txBox="1"/>
          <p:nvPr/>
        </p:nvSpPr>
        <p:spPr>
          <a:xfrm>
            <a:off x="3050911" y="3504800"/>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131" name="Title 2">
            <a:extLst>
              <a:ext uri="{FF2B5EF4-FFF2-40B4-BE49-F238E27FC236}">
                <a16:creationId xmlns:a16="http://schemas.microsoft.com/office/drawing/2014/main" id="{A647868B-BCF5-1E40-885C-502A3E455F10}"/>
              </a:ext>
            </a:extLst>
          </p:cNvPr>
          <p:cNvSpPr txBox="1"/>
          <p:nvPr/>
        </p:nvSpPr>
        <p:spPr>
          <a:xfrm>
            <a:off x="4493225" y="347592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133" name="Straight Connector 132">
            <a:extLst>
              <a:ext uri="{FF2B5EF4-FFF2-40B4-BE49-F238E27FC236}">
                <a16:creationId xmlns:a16="http://schemas.microsoft.com/office/drawing/2014/main" id="{DC6A5AFA-CA10-B262-723E-F9BE11833214}"/>
              </a:ext>
            </a:extLst>
          </p:cNvPr>
          <p:cNvCxnSpPr>
            <a:cxnSpLocks/>
          </p:cNvCxnSpPr>
          <p:nvPr/>
        </p:nvCxnSpPr>
        <p:spPr>
          <a:xfrm>
            <a:off x="1224195" y="3135430"/>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4" name="Title 2">
            <a:extLst>
              <a:ext uri="{FF2B5EF4-FFF2-40B4-BE49-F238E27FC236}">
                <a16:creationId xmlns:a16="http://schemas.microsoft.com/office/drawing/2014/main" id="{41B56E25-7642-059F-0150-2EB80F26DFC6}"/>
              </a:ext>
            </a:extLst>
          </p:cNvPr>
          <p:cNvSpPr txBox="1"/>
          <p:nvPr/>
        </p:nvSpPr>
        <p:spPr>
          <a:xfrm>
            <a:off x="547928" y="3838710"/>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135" name="Straight Connector 134">
            <a:extLst>
              <a:ext uri="{FF2B5EF4-FFF2-40B4-BE49-F238E27FC236}">
                <a16:creationId xmlns:a16="http://schemas.microsoft.com/office/drawing/2014/main" id="{1DC88701-2625-8AFC-8D49-524BA3D9AF6C}"/>
              </a:ext>
            </a:extLst>
          </p:cNvPr>
          <p:cNvCxnSpPr>
            <a:cxnSpLocks/>
          </p:cNvCxnSpPr>
          <p:nvPr/>
        </p:nvCxnSpPr>
        <p:spPr>
          <a:xfrm>
            <a:off x="1866746" y="4006581"/>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9" name="Oval 138">
            <a:extLst>
              <a:ext uri="{FF2B5EF4-FFF2-40B4-BE49-F238E27FC236}">
                <a16:creationId xmlns:a16="http://schemas.microsoft.com/office/drawing/2014/main" id="{CBD79589-22FC-6131-28CE-9C70E1FEF947}"/>
              </a:ext>
            </a:extLst>
          </p:cNvPr>
          <p:cNvSpPr/>
          <p:nvPr/>
        </p:nvSpPr>
        <p:spPr>
          <a:xfrm>
            <a:off x="2028375" y="467016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92518" y="46672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56661" y="46672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20804" y="46672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85328"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49852"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5" name="Oval 144">
            <a:extLst>
              <a:ext uri="{FF2B5EF4-FFF2-40B4-BE49-F238E27FC236}">
                <a16:creationId xmlns:a16="http://schemas.microsoft.com/office/drawing/2014/main" id="{576556F0-BD75-73DF-55B0-BA83A9E117EC}"/>
              </a:ext>
            </a:extLst>
          </p:cNvPr>
          <p:cNvSpPr/>
          <p:nvPr/>
        </p:nvSpPr>
        <p:spPr>
          <a:xfrm>
            <a:off x="4208197"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78899"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43423"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8" name="Title 2">
            <a:extLst>
              <a:ext uri="{FF2B5EF4-FFF2-40B4-BE49-F238E27FC236}">
                <a16:creationId xmlns:a16="http://schemas.microsoft.com/office/drawing/2014/main" id="{EDFFE394-94B4-2EB4-A6E8-97B7CE7991F0}"/>
              </a:ext>
            </a:extLst>
          </p:cNvPr>
          <p:cNvSpPr txBox="1"/>
          <p:nvPr/>
        </p:nvSpPr>
        <p:spPr>
          <a:xfrm>
            <a:off x="1930343" y="431618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sp>
        <p:nvSpPr>
          <p:cNvPr id="149" name="Title 2">
            <a:extLst>
              <a:ext uri="{FF2B5EF4-FFF2-40B4-BE49-F238E27FC236}">
                <a16:creationId xmlns:a16="http://schemas.microsoft.com/office/drawing/2014/main" id="{BD101432-B58A-D22F-33DD-83395CD07196}"/>
              </a:ext>
            </a:extLst>
          </p:cNvPr>
          <p:cNvSpPr txBox="1"/>
          <p:nvPr/>
        </p:nvSpPr>
        <p:spPr>
          <a:xfrm>
            <a:off x="3050911" y="4345059"/>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50" name="Title 2">
            <a:extLst>
              <a:ext uri="{FF2B5EF4-FFF2-40B4-BE49-F238E27FC236}">
                <a16:creationId xmlns:a16="http://schemas.microsoft.com/office/drawing/2014/main" id="{BC0235A1-B969-BEAA-8BC4-2F05808FD686}"/>
              </a:ext>
            </a:extLst>
          </p:cNvPr>
          <p:cNvSpPr txBox="1"/>
          <p:nvPr/>
        </p:nvSpPr>
        <p:spPr>
          <a:xfrm>
            <a:off x="4493225" y="431618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51" name="Title 2">
            <a:extLst>
              <a:ext uri="{FF2B5EF4-FFF2-40B4-BE49-F238E27FC236}">
                <a16:creationId xmlns:a16="http://schemas.microsoft.com/office/drawing/2014/main" id="{0519CC78-E188-BE2B-85C0-E0FE7FCF4745}"/>
              </a:ext>
            </a:extLst>
          </p:cNvPr>
          <p:cNvSpPr txBox="1"/>
          <p:nvPr/>
        </p:nvSpPr>
        <p:spPr>
          <a:xfrm>
            <a:off x="547928" y="467896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152" name="Straight Connector 151">
            <a:extLst>
              <a:ext uri="{FF2B5EF4-FFF2-40B4-BE49-F238E27FC236}">
                <a16:creationId xmlns:a16="http://schemas.microsoft.com/office/drawing/2014/main" id="{58C35F7B-40A4-CC38-26CF-B2FAD978F37A}"/>
              </a:ext>
            </a:extLst>
          </p:cNvPr>
          <p:cNvCxnSpPr>
            <a:cxnSpLocks/>
          </p:cNvCxnSpPr>
          <p:nvPr/>
        </p:nvCxnSpPr>
        <p:spPr>
          <a:xfrm>
            <a:off x="1094449" y="4846840"/>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3" name="Oval 152">
            <a:extLst>
              <a:ext uri="{FF2B5EF4-FFF2-40B4-BE49-F238E27FC236}">
                <a16:creationId xmlns:a16="http://schemas.microsoft.com/office/drawing/2014/main" id="{BB001D52-6ACE-43A7-54C7-624FDA7455B3}"/>
              </a:ext>
            </a:extLst>
          </p:cNvPr>
          <p:cNvSpPr/>
          <p:nvPr/>
        </p:nvSpPr>
        <p:spPr>
          <a:xfrm>
            <a:off x="2028375" y="501614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92518" y="501324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56661" y="501324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20804" y="501324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85328" y="50132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49852" y="50132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9" name="Oval 158">
            <a:extLst>
              <a:ext uri="{FF2B5EF4-FFF2-40B4-BE49-F238E27FC236}">
                <a16:creationId xmlns:a16="http://schemas.microsoft.com/office/drawing/2014/main" id="{054664EB-A97A-E728-685F-8C32614CD1C7}"/>
              </a:ext>
            </a:extLst>
          </p:cNvPr>
          <p:cNvSpPr/>
          <p:nvPr/>
        </p:nvSpPr>
        <p:spPr>
          <a:xfrm>
            <a:off x="4208197" y="50132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78899" y="50132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43423" y="50132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2" name="Title 2">
            <a:extLst>
              <a:ext uri="{FF2B5EF4-FFF2-40B4-BE49-F238E27FC236}">
                <a16:creationId xmlns:a16="http://schemas.microsoft.com/office/drawing/2014/main" id="{27FCFC5C-BEF0-FF80-49BC-203A095CD341}"/>
              </a:ext>
            </a:extLst>
          </p:cNvPr>
          <p:cNvSpPr txBox="1"/>
          <p:nvPr/>
        </p:nvSpPr>
        <p:spPr>
          <a:xfrm>
            <a:off x="547928" y="502495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TANNIN</a:t>
            </a:r>
          </a:p>
        </p:txBody>
      </p:sp>
      <p:cxnSp>
        <p:nvCxnSpPr>
          <p:cNvPr id="163" name="Straight Connector 162">
            <a:extLst>
              <a:ext uri="{FF2B5EF4-FFF2-40B4-BE49-F238E27FC236}">
                <a16:creationId xmlns:a16="http://schemas.microsoft.com/office/drawing/2014/main" id="{4A69C541-1B7B-A1B5-2501-EE1C5228D651}"/>
              </a:ext>
            </a:extLst>
          </p:cNvPr>
          <p:cNvCxnSpPr>
            <a:cxnSpLocks/>
          </p:cNvCxnSpPr>
          <p:nvPr/>
        </p:nvCxnSpPr>
        <p:spPr>
          <a:xfrm>
            <a:off x="1428081" y="5192829"/>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4" name="Oval 163">
            <a:extLst>
              <a:ext uri="{FF2B5EF4-FFF2-40B4-BE49-F238E27FC236}">
                <a16:creationId xmlns:a16="http://schemas.microsoft.com/office/drawing/2014/main" id="{D33134CC-E1A2-3AFA-0858-570FDB5B8EAD}"/>
              </a:ext>
            </a:extLst>
          </p:cNvPr>
          <p:cNvSpPr/>
          <p:nvPr/>
        </p:nvSpPr>
        <p:spPr>
          <a:xfrm>
            <a:off x="2028375" y="627658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92518" y="627368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56661" y="62736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20804" y="62736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8" name="Oval 167">
            <a:extLst>
              <a:ext uri="{FF2B5EF4-FFF2-40B4-BE49-F238E27FC236}">
                <a16:creationId xmlns:a16="http://schemas.microsoft.com/office/drawing/2014/main" id="{DB4B4ABB-9FA8-B87C-73BC-FDDC7FF1CBDD}"/>
              </a:ext>
            </a:extLst>
          </p:cNvPr>
          <p:cNvSpPr/>
          <p:nvPr/>
        </p:nvSpPr>
        <p:spPr>
          <a:xfrm>
            <a:off x="3485328" y="62736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9" name="Oval 168">
            <a:extLst>
              <a:ext uri="{FF2B5EF4-FFF2-40B4-BE49-F238E27FC236}">
                <a16:creationId xmlns:a16="http://schemas.microsoft.com/office/drawing/2014/main" id="{C28B8766-8D70-DE4B-4648-7E9551E0CF54}"/>
              </a:ext>
            </a:extLst>
          </p:cNvPr>
          <p:cNvSpPr/>
          <p:nvPr/>
        </p:nvSpPr>
        <p:spPr>
          <a:xfrm>
            <a:off x="4208197" y="627368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1" name="Oval 170">
            <a:extLst>
              <a:ext uri="{FF2B5EF4-FFF2-40B4-BE49-F238E27FC236}">
                <a16:creationId xmlns:a16="http://schemas.microsoft.com/office/drawing/2014/main" id="{8C3C39FC-A54B-CF26-6770-AB3679F42E43}"/>
              </a:ext>
            </a:extLst>
          </p:cNvPr>
          <p:cNvSpPr/>
          <p:nvPr/>
        </p:nvSpPr>
        <p:spPr>
          <a:xfrm>
            <a:off x="4943423" y="627368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30343" y="592261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687839" y="5927289"/>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13.5% – 15.5%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93225" y="592261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75" name="Title 2">
            <a:extLst>
              <a:ext uri="{FF2B5EF4-FFF2-40B4-BE49-F238E27FC236}">
                <a16:creationId xmlns:a16="http://schemas.microsoft.com/office/drawing/2014/main" id="{D1098D9B-5673-CE40-808B-FCE7735F9F77}"/>
              </a:ext>
            </a:extLst>
          </p:cNvPr>
          <p:cNvSpPr txBox="1"/>
          <p:nvPr/>
        </p:nvSpPr>
        <p:spPr>
          <a:xfrm>
            <a:off x="547928" y="628539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76" name="Straight Connector 175">
            <a:extLst>
              <a:ext uri="{FF2B5EF4-FFF2-40B4-BE49-F238E27FC236}">
                <a16:creationId xmlns:a16="http://schemas.microsoft.com/office/drawing/2014/main" id="{4354EFC3-607D-22C0-2527-CDD53909BE6A}"/>
              </a:ext>
            </a:extLst>
          </p:cNvPr>
          <p:cNvCxnSpPr>
            <a:cxnSpLocks/>
          </p:cNvCxnSpPr>
          <p:nvPr/>
        </p:nvCxnSpPr>
        <p:spPr>
          <a:xfrm>
            <a:off x="1652303" y="6453269"/>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97B910BE-98B0-4F4B-367C-75B3477F925C}"/>
              </a:ext>
            </a:extLst>
          </p:cNvPr>
          <p:cNvCxnSpPr>
            <a:cxnSpLocks/>
          </p:cNvCxnSpPr>
          <p:nvPr/>
        </p:nvCxnSpPr>
        <p:spPr>
          <a:xfrm>
            <a:off x="5088756" y="214869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8224CEAB-450B-019E-ECCF-05EA077F8075}"/>
              </a:ext>
            </a:extLst>
          </p:cNvPr>
          <p:cNvCxnSpPr>
            <a:cxnSpLocks/>
          </p:cNvCxnSpPr>
          <p:nvPr/>
        </p:nvCxnSpPr>
        <p:spPr>
          <a:xfrm>
            <a:off x="4695881" y="214869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42ACF20F-A0B5-F59B-9D74-2D85DF1AED6A}"/>
              </a:ext>
            </a:extLst>
          </p:cNvPr>
          <p:cNvCxnSpPr>
            <a:cxnSpLocks/>
          </p:cNvCxnSpPr>
          <p:nvPr/>
        </p:nvCxnSpPr>
        <p:spPr>
          <a:xfrm>
            <a:off x="4699416" y="2282814"/>
            <a:ext cx="39717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28375" y="539529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92518" y="539239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56661" y="539239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20804" y="539239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85328" y="539239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49852" y="539239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6" name="Oval 185">
            <a:extLst>
              <a:ext uri="{FF2B5EF4-FFF2-40B4-BE49-F238E27FC236}">
                <a16:creationId xmlns:a16="http://schemas.microsoft.com/office/drawing/2014/main" id="{2529CC3E-49CC-BE5A-929D-20B404F12647}"/>
              </a:ext>
            </a:extLst>
          </p:cNvPr>
          <p:cNvSpPr/>
          <p:nvPr/>
        </p:nvSpPr>
        <p:spPr>
          <a:xfrm>
            <a:off x="4208197" y="539239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78899" y="539239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43423" y="539239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9" name="Title 2">
            <a:extLst>
              <a:ext uri="{FF2B5EF4-FFF2-40B4-BE49-F238E27FC236}">
                <a16:creationId xmlns:a16="http://schemas.microsoft.com/office/drawing/2014/main" id="{0CC3F06E-03BA-9896-B14C-DC902D52AC25}"/>
              </a:ext>
            </a:extLst>
          </p:cNvPr>
          <p:cNvSpPr txBox="1"/>
          <p:nvPr/>
        </p:nvSpPr>
        <p:spPr>
          <a:xfrm>
            <a:off x="547928" y="540410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190" name="Straight Connector 189">
            <a:extLst>
              <a:ext uri="{FF2B5EF4-FFF2-40B4-BE49-F238E27FC236}">
                <a16:creationId xmlns:a16="http://schemas.microsoft.com/office/drawing/2014/main" id="{84ACA7A4-E57C-8B73-FB27-DAD5C6D4E051}"/>
              </a:ext>
            </a:extLst>
          </p:cNvPr>
          <p:cNvCxnSpPr>
            <a:cxnSpLocks/>
          </p:cNvCxnSpPr>
          <p:nvPr/>
        </p:nvCxnSpPr>
        <p:spPr>
          <a:xfrm>
            <a:off x="1428081" y="557197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95" name="Group 194">
            <a:extLst>
              <a:ext uri="{FF2B5EF4-FFF2-40B4-BE49-F238E27FC236}">
                <a16:creationId xmlns:a16="http://schemas.microsoft.com/office/drawing/2014/main" id="{5AC20B1C-4B4E-AE5A-8D9F-8DF910C63D99}"/>
              </a:ext>
            </a:extLst>
          </p:cNvPr>
          <p:cNvGrpSpPr/>
          <p:nvPr/>
        </p:nvGrpSpPr>
        <p:grpSpPr>
          <a:xfrm>
            <a:off x="4572933" y="6274205"/>
            <a:ext cx="278634" cy="272668"/>
            <a:chOff x="8032638" y="5926610"/>
            <a:chExt cx="278634" cy="272668"/>
          </a:xfrm>
        </p:grpSpPr>
        <p:sp>
          <p:nvSpPr>
            <p:cNvPr id="196" name="Freeform 195">
              <a:extLst>
                <a:ext uri="{FF2B5EF4-FFF2-40B4-BE49-F238E27FC236}">
                  <a16:creationId xmlns:a16="http://schemas.microsoft.com/office/drawing/2014/main" id="{5F241F64-F7DD-2E28-7CFF-EF475E7F686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97" name="Freeform 196">
              <a:extLst>
                <a:ext uri="{FF2B5EF4-FFF2-40B4-BE49-F238E27FC236}">
                  <a16:creationId xmlns:a16="http://schemas.microsoft.com/office/drawing/2014/main" id="{5B67458C-AEFC-63DB-3A02-1258A092B494}"/>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198" name="Group 197">
            <a:extLst>
              <a:ext uri="{FF2B5EF4-FFF2-40B4-BE49-F238E27FC236}">
                <a16:creationId xmlns:a16="http://schemas.microsoft.com/office/drawing/2014/main" id="{428F2805-5190-4A07-A002-0D6ADD1E12CF}"/>
              </a:ext>
            </a:extLst>
          </p:cNvPr>
          <p:cNvGrpSpPr/>
          <p:nvPr/>
        </p:nvGrpSpPr>
        <p:grpSpPr>
          <a:xfrm rot="10800000">
            <a:off x="3851821" y="6274205"/>
            <a:ext cx="278634" cy="272668"/>
            <a:chOff x="8032638" y="5926610"/>
            <a:chExt cx="278634" cy="272668"/>
          </a:xfrm>
        </p:grpSpPr>
        <p:sp>
          <p:nvSpPr>
            <p:cNvPr id="199" name="Freeform 198">
              <a:extLst>
                <a:ext uri="{FF2B5EF4-FFF2-40B4-BE49-F238E27FC236}">
                  <a16:creationId xmlns:a16="http://schemas.microsoft.com/office/drawing/2014/main" id="{609D5A3D-EBE7-FD35-FF95-0EC4BF79FD6F}"/>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200" name="Freeform 199">
              <a:extLst>
                <a:ext uri="{FF2B5EF4-FFF2-40B4-BE49-F238E27FC236}">
                  <a16:creationId xmlns:a16="http://schemas.microsoft.com/office/drawing/2014/main" id="{A56402CE-C693-42AD-D881-1C10A5979ACC}"/>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6" name="Straight Connector 5">
            <a:extLst>
              <a:ext uri="{FF2B5EF4-FFF2-40B4-BE49-F238E27FC236}">
                <a16:creationId xmlns:a16="http://schemas.microsoft.com/office/drawing/2014/main" id="{E0C1664E-8A67-13E0-354C-3BAE66C23B3C}"/>
              </a:ext>
            </a:extLst>
          </p:cNvPr>
          <p:cNvCxnSpPr>
            <a:cxnSpLocks/>
          </p:cNvCxnSpPr>
          <p:nvPr/>
        </p:nvCxnSpPr>
        <p:spPr>
          <a:xfrm>
            <a:off x="7078094" y="2287785"/>
            <a:ext cx="227146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object 58">
            <a:extLst>
              <a:ext uri="{FF2B5EF4-FFF2-40B4-BE49-F238E27FC236}">
                <a16:creationId xmlns:a16="http://schemas.microsoft.com/office/drawing/2014/main" id="{1A813039-90ED-48AC-FD33-6E174768F007}"/>
              </a:ext>
            </a:extLst>
          </p:cNvPr>
          <p:cNvSpPr txBox="1"/>
          <p:nvPr/>
        </p:nvSpPr>
        <p:spPr>
          <a:xfrm>
            <a:off x="8706125" y="2849901"/>
            <a:ext cx="2665060" cy="1534577"/>
          </a:xfrm>
          <a:prstGeom prst="rect">
            <a:avLst/>
          </a:prstGeom>
        </p:spPr>
        <p:txBody>
          <a:bodyPr vert="horz" wrap="square" lIns="0" tIns="17145" rIns="0" bIns="0" numCol="1" rtlCol="0" anchor="ctr" anchorCtr="0">
            <a:noAutofit/>
          </a:bodyPr>
          <a:lstStyle/>
          <a:p>
            <a:pPr>
              <a:lnSpc>
                <a:spcPct val="98000"/>
              </a:lnSpc>
              <a:spcAft>
                <a:spcPts val="100"/>
              </a:spcAft>
              <a:buClr>
                <a:schemeClr val="bg2"/>
              </a:buClr>
            </a:pPr>
            <a:r>
              <a:rPr lang="en-AU" sz="1600" dirty="0">
                <a:latin typeface="Neue Haas Grotesk Text Pro" panose="020B0504020202020204" pitchFamily="34" charset="77"/>
                <a:cs typeface="Hellix SemiBold"/>
              </a:rPr>
              <a:t>TYPICAL FLAVOURS</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Pepper </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Blackberry</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Spice</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Plum</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Dark cherry</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Chocolate</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Coffee</a:t>
            </a:r>
          </a:p>
        </p:txBody>
      </p:sp>
      <p:cxnSp>
        <p:nvCxnSpPr>
          <p:cNvPr id="8" name="Straight Connector 7">
            <a:extLst>
              <a:ext uri="{FF2B5EF4-FFF2-40B4-BE49-F238E27FC236}">
                <a16:creationId xmlns:a16="http://schemas.microsoft.com/office/drawing/2014/main" id="{C20E4702-FA01-664C-07B6-CE0616F69F56}"/>
              </a:ext>
            </a:extLst>
          </p:cNvPr>
          <p:cNvCxnSpPr>
            <a:cxnSpLocks/>
          </p:cNvCxnSpPr>
          <p:nvPr/>
        </p:nvCxnSpPr>
        <p:spPr>
          <a:xfrm>
            <a:off x="9339658" y="2285352"/>
            <a:ext cx="0" cy="23231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3905831"/>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EC40966-12C1-C8B6-3BD3-CAAB5B274E0B}"/>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32337" t="7031" r="18788" b="19563"/>
          <a:stretch/>
        </p:blipFill>
        <p:spPr>
          <a:xfrm>
            <a:off x="1" y="368300"/>
            <a:ext cx="6096000" cy="6103741"/>
          </a:xfrm>
        </p:spPr>
      </p:pic>
      <p:sp>
        <p:nvSpPr>
          <p:cNvPr id="4" name="Text Placeholder 3">
            <a:extLst>
              <a:ext uri="{FF2B5EF4-FFF2-40B4-BE49-F238E27FC236}">
                <a16:creationId xmlns:a16="http://schemas.microsoft.com/office/drawing/2014/main" id="{9158A547-E314-546B-744D-BDCB5D9E3489}"/>
              </a:ext>
            </a:extLst>
          </p:cNvPr>
          <p:cNvSpPr>
            <a:spLocks noGrp="1"/>
          </p:cNvSpPr>
          <p:nvPr>
            <p:ph type="body" sz="quarter" idx="12"/>
          </p:nvPr>
        </p:nvSpPr>
        <p:spPr>
          <a:xfrm>
            <a:off x="6456363" y="2744850"/>
            <a:ext cx="4291585" cy="1530521"/>
          </a:xfrm>
        </p:spPr>
        <p:txBody>
          <a:bodyPr/>
          <a:lstStyle/>
          <a:p>
            <a:pPr marL="0" indent="0">
              <a:spcBef>
                <a:spcPts val="800"/>
              </a:spcBef>
              <a:buNone/>
            </a:pPr>
            <a:r>
              <a:rPr lang="en-AU" dirty="0"/>
              <a:t>Other notable varieties:</a:t>
            </a:r>
          </a:p>
          <a:p>
            <a:pPr>
              <a:spcBef>
                <a:spcPts val="800"/>
              </a:spcBef>
            </a:pPr>
            <a:r>
              <a:rPr lang="en-AU" dirty="0"/>
              <a:t>Verdelho</a:t>
            </a:r>
          </a:p>
          <a:p>
            <a:pPr>
              <a:spcBef>
                <a:spcPts val="800"/>
              </a:spcBef>
            </a:pPr>
            <a:r>
              <a:rPr lang="en-AU" dirty="0"/>
              <a:t>Pinot Noir </a:t>
            </a:r>
          </a:p>
          <a:p>
            <a:pPr>
              <a:spcBef>
                <a:spcPts val="800"/>
              </a:spcBef>
            </a:pPr>
            <a:r>
              <a:rPr lang="en-AU" dirty="0"/>
              <a:t>Tempranillo</a:t>
            </a:r>
          </a:p>
          <a:p>
            <a:pPr>
              <a:spcBef>
                <a:spcPts val="800"/>
              </a:spcBef>
            </a:pPr>
            <a:r>
              <a:rPr lang="en-AU" dirty="0"/>
              <a:t>Cabernet Sauvignon</a:t>
            </a:r>
          </a:p>
        </p:txBody>
      </p:sp>
      <p:sp>
        <p:nvSpPr>
          <p:cNvPr id="8" name="Title 2">
            <a:extLst>
              <a:ext uri="{FF2B5EF4-FFF2-40B4-BE49-F238E27FC236}">
                <a16:creationId xmlns:a16="http://schemas.microsoft.com/office/drawing/2014/main" id="{BEF17699-996E-80A1-5516-9CFCFB8A3DCE}"/>
              </a:ext>
            </a:extLst>
          </p:cNvPr>
          <p:cNvSpPr txBox="1">
            <a:spLocks/>
          </p:cNvSpPr>
          <p:nvPr/>
        </p:nvSpPr>
        <p:spPr>
          <a:xfrm>
            <a:off x="6403897" y="584200"/>
            <a:ext cx="5678176" cy="1530522"/>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sz="5440" dirty="0">
                <a:solidFill>
                  <a:schemeClr val="accent4"/>
                </a:solidFill>
              </a:rPr>
              <a:t>BEST OF </a:t>
            </a:r>
            <a:br>
              <a:rPr lang="en-US" sz="5440" dirty="0">
                <a:solidFill>
                  <a:schemeClr val="accent4"/>
                </a:solidFill>
              </a:rPr>
            </a:br>
            <a:r>
              <a:rPr lang="en-US" sz="5440" dirty="0">
                <a:solidFill>
                  <a:schemeClr val="accent4"/>
                </a:solidFill>
              </a:rPr>
              <a:t>THE REST</a:t>
            </a:r>
          </a:p>
        </p:txBody>
      </p:sp>
    </p:spTree>
    <p:extLst>
      <p:ext uri="{BB962C8B-B14F-4D97-AF65-F5344CB8AC3E}">
        <p14:creationId xmlns:p14="http://schemas.microsoft.com/office/powerpoint/2010/main" val="569600483"/>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EC40966-12C1-C8B6-3BD3-CAAB5B274E0B}"/>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6709" r="16709"/>
          <a:stretch/>
        </p:blipFill>
        <p:spPr>
          <a:xfrm>
            <a:off x="1" y="368300"/>
            <a:ext cx="6096000" cy="6103741"/>
          </a:xfrm>
        </p:spPr>
      </p:pic>
      <p:sp>
        <p:nvSpPr>
          <p:cNvPr id="4" name="Text Placeholder 3">
            <a:extLst>
              <a:ext uri="{FF2B5EF4-FFF2-40B4-BE49-F238E27FC236}">
                <a16:creationId xmlns:a16="http://schemas.microsoft.com/office/drawing/2014/main" id="{9158A547-E314-546B-744D-BDCB5D9E3489}"/>
              </a:ext>
            </a:extLst>
          </p:cNvPr>
          <p:cNvSpPr>
            <a:spLocks noGrp="1"/>
          </p:cNvSpPr>
          <p:nvPr>
            <p:ph type="body" sz="quarter" idx="12"/>
          </p:nvPr>
        </p:nvSpPr>
        <p:spPr>
          <a:xfrm>
            <a:off x="6456363" y="2744850"/>
            <a:ext cx="4291585" cy="1530521"/>
          </a:xfrm>
        </p:spPr>
        <p:txBody>
          <a:bodyPr/>
          <a:lstStyle/>
          <a:p>
            <a:pPr>
              <a:spcBef>
                <a:spcPts val="800"/>
              </a:spcBef>
            </a:pPr>
            <a:r>
              <a:rPr lang="en-AU" dirty="0"/>
              <a:t>Pinot Gris/Grigio</a:t>
            </a:r>
          </a:p>
          <a:p>
            <a:pPr>
              <a:spcBef>
                <a:spcPts val="800"/>
              </a:spcBef>
            </a:pPr>
            <a:r>
              <a:rPr lang="en-AU" dirty="0"/>
              <a:t>Fiano</a:t>
            </a:r>
          </a:p>
          <a:p>
            <a:pPr>
              <a:spcBef>
                <a:spcPts val="800"/>
              </a:spcBef>
            </a:pPr>
            <a:r>
              <a:rPr lang="en-AU" dirty="0"/>
              <a:t>Gewürztraminer</a:t>
            </a:r>
          </a:p>
          <a:p>
            <a:pPr>
              <a:spcBef>
                <a:spcPts val="800"/>
              </a:spcBef>
            </a:pPr>
            <a:r>
              <a:rPr lang="en-AU" dirty="0"/>
              <a:t>Cabernet Franc</a:t>
            </a:r>
          </a:p>
          <a:p>
            <a:pPr>
              <a:spcBef>
                <a:spcPts val="800"/>
              </a:spcBef>
            </a:pPr>
            <a:r>
              <a:rPr lang="en-AU" dirty="0"/>
              <a:t>Barbera</a:t>
            </a:r>
          </a:p>
          <a:p>
            <a:pPr>
              <a:spcBef>
                <a:spcPts val="800"/>
              </a:spcBef>
            </a:pPr>
            <a:r>
              <a:rPr lang="en-AU" dirty="0"/>
              <a:t>Sangiovese</a:t>
            </a:r>
          </a:p>
        </p:txBody>
      </p:sp>
      <p:sp>
        <p:nvSpPr>
          <p:cNvPr id="8" name="Title 2">
            <a:extLst>
              <a:ext uri="{FF2B5EF4-FFF2-40B4-BE49-F238E27FC236}">
                <a16:creationId xmlns:a16="http://schemas.microsoft.com/office/drawing/2014/main" id="{BEF17699-996E-80A1-5516-9CFCFB8A3DCE}"/>
              </a:ext>
            </a:extLst>
          </p:cNvPr>
          <p:cNvSpPr txBox="1">
            <a:spLocks/>
          </p:cNvSpPr>
          <p:nvPr/>
        </p:nvSpPr>
        <p:spPr>
          <a:xfrm>
            <a:off x="6403897" y="584200"/>
            <a:ext cx="5678176" cy="1530522"/>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sz="5440" dirty="0">
                <a:solidFill>
                  <a:schemeClr val="accent4"/>
                </a:solidFill>
              </a:rPr>
              <a:t>EMERGING VARIETIES</a:t>
            </a:r>
          </a:p>
        </p:txBody>
      </p:sp>
    </p:spTree>
    <p:extLst>
      <p:ext uri="{BB962C8B-B14F-4D97-AF65-F5344CB8AC3E}">
        <p14:creationId xmlns:p14="http://schemas.microsoft.com/office/powerpoint/2010/main" val="1626171041"/>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p:blipFill>
        <p:spPr>
          <a:xfrm>
            <a:off x="6096000" y="388842"/>
            <a:ext cx="6096000" cy="6092317"/>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231935"/>
            <a:ext cx="4829691" cy="785732"/>
          </a:xfrm>
        </p:spPr>
        <p:txBody>
          <a:bodyPr/>
          <a:lstStyle/>
          <a:p>
            <a:r>
              <a:rPr lang="en-US" dirty="0"/>
              <a:t>ICONS AND</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017667"/>
            <a:ext cx="5340350" cy="1325563"/>
          </a:xfrm>
        </p:spPr>
        <p:txBody>
          <a:bodyPr/>
          <a:lstStyle/>
          <a:p>
            <a:r>
              <a:rPr lang="en-US" dirty="0">
                <a:solidFill>
                  <a:schemeClr val="accent5"/>
                </a:solidFill>
              </a:rPr>
              <a:t>INNOVATION</a:t>
            </a:r>
          </a:p>
        </p:txBody>
      </p:sp>
      <p:sp>
        <p:nvSpPr>
          <p:cNvPr id="2" name="Text Placeholder 3">
            <a:extLst>
              <a:ext uri="{FF2B5EF4-FFF2-40B4-BE49-F238E27FC236}">
                <a16:creationId xmlns:a16="http://schemas.microsoft.com/office/drawing/2014/main" id="{EC4F9B9F-9F41-D51D-0669-FD32332342FE}"/>
              </a:ext>
            </a:extLst>
          </p:cNvPr>
          <p:cNvSpPr>
            <a:spLocks noGrp="1"/>
          </p:cNvSpPr>
          <p:nvPr>
            <p:ph type="body" sz="quarter" idx="11"/>
          </p:nvPr>
        </p:nvSpPr>
        <p:spPr>
          <a:xfrm>
            <a:off x="630420" y="3185411"/>
            <a:ext cx="3336670" cy="3133240"/>
          </a:xfrm>
        </p:spPr>
        <p:txBody>
          <a:bodyPr/>
          <a:lstStyle/>
          <a:p>
            <a:pPr marL="0" indent="0">
              <a:lnSpc>
                <a:spcPct val="98000"/>
              </a:lnSpc>
              <a:spcBef>
                <a:spcPct val="0"/>
              </a:spcBef>
              <a:buNone/>
            </a:pPr>
            <a:r>
              <a:rPr lang="en-AU" dirty="0">
                <a:solidFill>
                  <a:schemeClr val="bg1"/>
                </a:solidFill>
              </a:rPr>
              <a:t>A historic wine region that’s only getting better with age. </a:t>
            </a:r>
          </a:p>
        </p:txBody>
      </p:sp>
    </p:spTree>
    <p:extLst>
      <p:ext uri="{BB962C8B-B14F-4D97-AF65-F5344CB8AC3E}">
        <p14:creationId xmlns:p14="http://schemas.microsoft.com/office/powerpoint/2010/main" val="3735418610"/>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a:extLst>
              <a:ext uri="{28A0092B-C50C-407E-A947-70E740481C1C}">
                <a14:useLocalDpi xmlns:a14="http://schemas.microsoft.com/office/drawing/2010/main" val="0"/>
              </a:ext>
            </a:extLst>
          </a:blip>
          <a:srcRect t="7786" b="7786"/>
          <a:stretch/>
        </p:blipFill>
        <p:spPr>
          <a:xfrm>
            <a:off x="0" y="0"/>
            <a:ext cx="12252960" cy="6858000"/>
          </a:xfrm>
          <a:prstGeom prst="rect">
            <a:avLst/>
          </a:prstGeom>
        </p:spPr>
      </p:pic>
      <p:sp>
        <p:nvSpPr>
          <p:cNvPr id="3" name="object 2">
            <a:extLst>
              <a:ext uri="{FF2B5EF4-FFF2-40B4-BE49-F238E27FC236}">
                <a16:creationId xmlns:a16="http://schemas.microsoft.com/office/drawing/2014/main" id="{C831AF3A-D889-4ECF-BE88-EAD01527B5A4}"/>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en-AU" altLang="ja-JP" sz="5443" b="0"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THANK YOU</a:t>
            </a:r>
            <a:endParaRPr lang="ja-JP" altLang="en-US" sz="5443" b="0">
              <a:solidFill>
                <a:schemeClr val="bg1"/>
              </a:solidFill>
              <a:latin typeface="Neue Haas Grotesk Text Pro" panose="020B0504020202020204" pitchFamily="34" charset="77"/>
              <a:cs typeface="Inter Display" panose="02000503000000020004" pitchFamily="2" charset="0"/>
            </a:endParaRPr>
          </a:p>
          <a:p>
            <a:pPr marL="11522" algn="ctr">
              <a:spcBef>
                <a:spcPts val="91"/>
              </a:spcBef>
              <a:tabLst>
                <a:tab pos="1162574" algn="l"/>
                <a:tab pos="2432878" algn="l"/>
                <a:tab pos="3690509" algn="l"/>
                <a:tab pos="4919334" algn="l"/>
                <a:tab pos="6532419" algn="l"/>
                <a:tab pos="9045952" algn="l"/>
              </a:tabLst>
            </a:pPr>
            <a:endParaRPr lang="pt-BR" sz="9073" b="0" spc="272"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40080" y="6301153"/>
            <a:ext cx="2822695" cy="123397"/>
          </a:xfrm>
          <a:prstGeom prst="rect">
            <a:avLst/>
          </a:prstGeom>
        </p:spPr>
      </p:pic>
    </p:spTree>
    <p:extLst>
      <p:ext uri="{BB962C8B-B14F-4D97-AF65-F5344CB8AC3E}">
        <p14:creationId xmlns:p14="http://schemas.microsoft.com/office/powerpoint/2010/main" val="2579349937"/>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7FE9F-EBA7-421B-076A-4B9A2440295E}"/>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3501222D-5923-0880-40ED-19C182C12543}"/>
              </a:ext>
            </a:extLst>
          </p:cNvPr>
          <p:cNvSpPr>
            <a:spLocks noGrp="1"/>
          </p:cNvSpPr>
          <p:nvPr>
            <p:ph type="body" idx="10"/>
          </p:nvPr>
        </p:nvSpPr>
        <p:spPr/>
        <p:txBody>
          <a:bodyPr/>
          <a:lstStyle/>
          <a:p>
            <a:endParaRPr lang="en-US"/>
          </a:p>
        </p:txBody>
      </p:sp>
      <p:sp>
        <p:nvSpPr>
          <p:cNvPr id="4" name="Text Placeholder 3">
            <a:extLst>
              <a:ext uri="{FF2B5EF4-FFF2-40B4-BE49-F238E27FC236}">
                <a16:creationId xmlns:a16="http://schemas.microsoft.com/office/drawing/2014/main" id="{0CC207C0-6C7F-B768-0E2D-6776D220A9BA}"/>
              </a:ext>
            </a:extLst>
          </p:cNvPr>
          <p:cNvSpPr>
            <a:spLocks noGrp="1"/>
          </p:cNvSpPr>
          <p:nvPr>
            <p:ph type="body" idx="11"/>
          </p:nvPr>
        </p:nvSpPr>
        <p:spPr/>
        <p:txBody>
          <a:bodyPr/>
          <a:lstStyle/>
          <a:p>
            <a:endParaRPr lang="en-US"/>
          </a:p>
        </p:txBody>
      </p:sp>
    </p:spTree>
    <p:extLst>
      <p:ext uri="{BB962C8B-B14F-4D97-AF65-F5344CB8AC3E}">
        <p14:creationId xmlns:p14="http://schemas.microsoft.com/office/powerpoint/2010/main" val="325526598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9B92084C-051E-B085-7781-1F5C4842365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7781" r="7781"/>
          <a:stretch/>
        </p:blipFill>
        <p:spPr>
          <a:xfrm>
            <a:off x="316590" y="-1442"/>
            <a:ext cx="10296935" cy="6859442"/>
          </a:xfrm>
        </p:spPr>
      </p:pic>
      <p:sp>
        <p:nvSpPr>
          <p:cNvPr id="3" name="Title 2">
            <a:extLst>
              <a:ext uri="{FF2B5EF4-FFF2-40B4-BE49-F238E27FC236}">
                <a16:creationId xmlns:a16="http://schemas.microsoft.com/office/drawing/2014/main" id="{2E8299DC-0241-3CE8-904B-330EA39384FE}"/>
              </a:ext>
            </a:extLst>
          </p:cNvPr>
          <p:cNvSpPr>
            <a:spLocks noGrp="1"/>
          </p:cNvSpPr>
          <p:nvPr>
            <p:ph type="title"/>
          </p:nvPr>
        </p:nvSpPr>
        <p:spPr>
          <a:xfrm>
            <a:off x="623888" y="587955"/>
            <a:ext cx="6158452" cy="1325562"/>
          </a:xfrm>
        </p:spPr>
        <p:txBody>
          <a:bodyPr/>
          <a:lstStyle/>
          <a:p>
            <a:r>
              <a:rPr lang="en-US" dirty="0">
                <a:solidFill>
                  <a:schemeClr val="accent4"/>
                </a:solidFill>
              </a:rPr>
              <a:t>AUSTRALIA</a:t>
            </a:r>
          </a:p>
        </p:txBody>
      </p:sp>
      <p:sp>
        <p:nvSpPr>
          <p:cNvPr id="6" name="object 58">
            <a:extLst>
              <a:ext uri="{FF2B5EF4-FFF2-40B4-BE49-F238E27FC236}">
                <a16:creationId xmlns:a16="http://schemas.microsoft.com/office/drawing/2014/main" id="{9853D473-2F61-E504-4EE2-186363616061}"/>
              </a:ext>
            </a:extLst>
          </p:cNvPr>
          <p:cNvSpPr txBox="1"/>
          <p:nvPr/>
        </p:nvSpPr>
        <p:spPr>
          <a:xfrm>
            <a:off x="10305737" y="4298225"/>
            <a:ext cx="1912253" cy="232756"/>
          </a:xfrm>
          <a:prstGeom prst="rect">
            <a:avLst/>
          </a:prstGeom>
        </p:spPr>
        <p:txBody>
          <a:bodyPr vert="horz" wrap="square" lIns="0" tIns="17145" rIns="0" bIns="0" rtlCol="0" anchor="t" anchorCtr="0">
            <a:spAutoFit/>
          </a:bodyPr>
          <a:lstStyle/>
          <a:p>
            <a:pPr>
              <a:buClr>
                <a:srgbClr val="F40000"/>
              </a:buClr>
            </a:pPr>
            <a:r>
              <a:rPr lang="en-AU" sz="1400" b="1" dirty="0">
                <a:solidFill>
                  <a:schemeClr val="accent4"/>
                </a:solidFill>
                <a:latin typeface="Neue Haas Grotesk Text Pro" panose="020B0504020202020204" pitchFamily="34" charset="77"/>
                <a:cs typeface="Hellix SemiBold"/>
              </a:rPr>
              <a:t>HUNTER VALLEY</a:t>
            </a:r>
            <a:endParaRPr lang="en-US" sz="1400" dirty="0">
              <a:solidFill>
                <a:schemeClr val="accent4"/>
              </a:solidFill>
              <a:latin typeface="Neue Haas Grotesk Text Pro" panose="020B0504020202020204" pitchFamily="34" charset="77"/>
              <a:cs typeface="Hellix SemiBold"/>
            </a:endParaRPr>
          </a:p>
        </p:txBody>
      </p:sp>
      <p:cxnSp>
        <p:nvCxnSpPr>
          <p:cNvPr id="7" name="Straight Connector 6">
            <a:extLst>
              <a:ext uri="{FF2B5EF4-FFF2-40B4-BE49-F238E27FC236}">
                <a16:creationId xmlns:a16="http://schemas.microsoft.com/office/drawing/2014/main" id="{EF46648C-0754-4989-3453-70F23455F57F}"/>
              </a:ext>
            </a:extLst>
          </p:cNvPr>
          <p:cNvCxnSpPr>
            <a:cxnSpLocks/>
          </p:cNvCxnSpPr>
          <p:nvPr/>
        </p:nvCxnSpPr>
        <p:spPr>
          <a:xfrm flipH="1">
            <a:off x="9623685" y="4414603"/>
            <a:ext cx="659567" cy="59961"/>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4621381"/>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765DC3-AD02-704C-51C4-FC98B5C3F8B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1"/>
            <a:ext cx="12192000" cy="6858000"/>
          </a:xfrm>
          <a:prstGeom prst="rect">
            <a:avLst/>
          </a:prstGeo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586413" y="614180"/>
            <a:ext cx="6158452" cy="1325562"/>
          </a:xfrm>
        </p:spPr>
        <p:txBody>
          <a:bodyPr/>
          <a:lstStyle/>
          <a:p>
            <a:r>
              <a:rPr lang="en-US" dirty="0">
                <a:solidFill>
                  <a:schemeClr val="accent4"/>
                </a:solidFill>
              </a:rPr>
              <a:t>NSW</a:t>
            </a:r>
          </a:p>
        </p:txBody>
      </p:sp>
      <p:sp>
        <p:nvSpPr>
          <p:cNvPr id="6" name="TextBox 5">
            <a:extLst>
              <a:ext uri="{FF2B5EF4-FFF2-40B4-BE49-F238E27FC236}">
                <a16:creationId xmlns:a16="http://schemas.microsoft.com/office/drawing/2014/main" id="{DCE07064-3E61-2269-6345-5A423939049F}"/>
              </a:ext>
            </a:extLst>
          </p:cNvPr>
          <p:cNvSpPr txBox="1"/>
          <p:nvPr/>
        </p:nvSpPr>
        <p:spPr>
          <a:xfrm>
            <a:off x="9703983" y="3394774"/>
            <a:ext cx="2488017" cy="369332"/>
          </a:xfrm>
          <a:prstGeom prst="rect">
            <a:avLst/>
          </a:prstGeom>
          <a:noFill/>
        </p:spPr>
        <p:txBody>
          <a:bodyPr wrap="square">
            <a:spAutoFit/>
          </a:bodyPr>
          <a:lstStyle/>
          <a:p>
            <a:r>
              <a:rPr lang="en-US" b="1" dirty="0">
                <a:solidFill>
                  <a:schemeClr val="accent4"/>
                </a:solidFill>
                <a:latin typeface="Neue Haas Grotesk Text Pro" panose="020B0504020202020204" pitchFamily="34" charset="77"/>
              </a:rPr>
              <a:t>HUNTER VALLEY</a:t>
            </a:r>
            <a:endParaRPr lang="en-US" dirty="0">
              <a:solidFill>
                <a:schemeClr val="accent4"/>
              </a:solidFill>
            </a:endParaRPr>
          </a:p>
        </p:txBody>
      </p:sp>
      <p:cxnSp>
        <p:nvCxnSpPr>
          <p:cNvPr id="7" name="Straight Connector 6">
            <a:extLst>
              <a:ext uri="{FF2B5EF4-FFF2-40B4-BE49-F238E27FC236}">
                <a16:creationId xmlns:a16="http://schemas.microsoft.com/office/drawing/2014/main" id="{7F0681AC-E9DE-8EA2-5DE3-E5D9018648AE}"/>
              </a:ext>
            </a:extLst>
          </p:cNvPr>
          <p:cNvCxnSpPr>
            <a:cxnSpLocks/>
            <a:endCxn id="6" idx="1"/>
          </p:cNvCxnSpPr>
          <p:nvPr/>
        </p:nvCxnSpPr>
        <p:spPr>
          <a:xfrm>
            <a:off x="9009089" y="2570813"/>
            <a:ext cx="694894" cy="100862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AD33474C-90E9-19CF-C8CF-0F9802003D31}"/>
              </a:ext>
            </a:extLst>
          </p:cNvPr>
          <p:cNvSpPr txBox="1"/>
          <p:nvPr/>
        </p:nvSpPr>
        <p:spPr>
          <a:xfrm>
            <a:off x="8764870" y="3889045"/>
            <a:ext cx="2488017" cy="307777"/>
          </a:xfrm>
          <a:prstGeom prst="rect">
            <a:avLst/>
          </a:prstGeom>
          <a:noFill/>
        </p:spPr>
        <p:txBody>
          <a:bodyPr wrap="square">
            <a:spAutoFit/>
          </a:bodyPr>
          <a:lstStyle/>
          <a:p>
            <a:r>
              <a:rPr lang="en-US" sz="1400" dirty="0">
                <a:latin typeface="Neue Haas Grotesk Text Pro" panose="020B0504020202020204" pitchFamily="34" charset="77"/>
              </a:rPr>
              <a:t>Sydney</a:t>
            </a:r>
            <a:endParaRPr lang="en-US" sz="1400" dirty="0"/>
          </a:p>
        </p:txBody>
      </p:sp>
    </p:spTree>
    <p:extLst>
      <p:ext uri="{BB962C8B-B14F-4D97-AF65-F5344CB8AC3E}">
        <p14:creationId xmlns:p14="http://schemas.microsoft.com/office/powerpoint/2010/main" val="3765518472"/>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7A9F4B9-C793-E942-3C79-DA2F2C2BC40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6627" r="16627"/>
          <a:stretch/>
        </p:blipFill>
        <p:spPr>
          <a:xfrm>
            <a:off x="0" y="368300"/>
            <a:ext cx="6096000" cy="6103741"/>
          </a:xfrm>
        </p:spPr>
      </p:pic>
      <p:sp>
        <p:nvSpPr>
          <p:cNvPr id="3" name="Title 2">
            <a:extLst>
              <a:ext uri="{FF2B5EF4-FFF2-40B4-BE49-F238E27FC236}">
                <a16:creationId xmlns:a16="http://schemas.microsoft.com/office/drawing/2014/main" id="{94762CF8-1C9D-0CA1-735C-9E3757B60859}"/>
              </a:ext>
            </a:extLst>
          </p:cNvPr>
          <p:cNvSpPr>
            <a:spLocks noGrp="1"/>
          </p:cNvSpPr>
          <p:nvPr>
            <p:ph type="title"/>
          </p:nvPr>
        </p:nvSpPr>
        <p:spPr>
          <a:xfrm>
            <a:off x="6456363" y="203158"/>
            <a:ext cx="4829691" cy="785732"/>
          </a:xfrm>
        </p:spPr>
        <p:txBody>
          <a:bodyPr/>
          <a:lstStyle/>
          <a:p>
            <a:r>
              <a:rPr lang="en-US" dirty="0"/>
              <a:t>HUNTER VALLEY</a:t>
            </a:r>
          </a:p>
        </p:txBody>
      </p:sp>
      <p:sp>
        <p:nvSpPr>
          <p:cNvPr id="4" name="Text Placeholder 3">
            <a:extLst>
              <a:ext uri="{FF2B5EF4-FFF2-40B4-BE49-F238E27FC236}">
                <a16:creationId xmlns:a16="http://schemas.microsoft.com/office/drawing/2014/main" id="{2391661C-849C-778D-4496-D3C224862320}"/>
              </a:ext>
            </a:extLst>
          </p:cNvPr>
          <p:cNvSpPr>
            <a:spLocks noGrp="1"/>
          </p:cNvSpPr>
          <p:nvPr>
            <p:ph type="body" sz="quarter" idx="11"/>
          </p:nvPr>
        </p:nvSpPr>
        <p:spPr>
          <a:xfrm>
            <a:off x="6456363" y="3288691"/>
            <a:ext cx="3796909" cy="3133240"/>
          </a:xfrm>
        </p:spPr>
        <p:txBody>
          <a:bodyPr/>
          <a:lstStyle/>
          <a:p>
            <a:pPr marL="0" indent="0">
              <a:spcBef>
                <a:spcPts val="800"/>
              </a:spcBef>
              <a:buNone/>
            </a:pPr>
            <a:r>
              <a:rPr lang="en-AU" dirty="0">
                <a:solidFill>
                  <a:schemeClr val="bg1"/>
                </a:solidFill>
              </a:rPr>
              <a:t>One of Australia’s oldest wine regions, the Hunter Valley remains a star of the Australian wine community.</a:t>
            </a:r>
          </a:p>
          <a:p>
            <a:pPr marL="285750" indent="-285750">
              <a:spcBef>
                <a:spcPts val="800"/>
              </a:spcBef>
              <a:buFont typeface="Arial" panose="020B0604020202020204" pitchFamily="34" charset="0"/>
              <a:buChar char="•"/>
            </a:pPr>
            <a:r>
              <a:rPr lang="en-AU" dirty="0">
                <a:solidFill>
                  <a:schemeClr val="bg1"/>
                </a:solidFill>
              </a:rPr>
              <a:t>Warm, humid climate</a:t>
            </a:r>
          </a:p>
          <a:p>
            <a:pPr marL="285750" indent="-285750">
              <a:spcBef>
                <a:spcPts val="800"/>
              </a:spcBef>
              <a:buFont typeface="Arial" panose="020B0604020202020204" pitchFamily="34" charset="0"/>
              <a:buChar char="•"/>
            </a:pPr>
            <a:r>
              <a:rPr lang="en-AU" dirty="0">
                <a:solidFill>
                  <a:schemeClr val="bg1"/>
                </a:solidFill>
              </a:rPr>
              <a:t>Producing world-class Semillon, Chardonnay and Shiraz</a:t>
            </a:r>
          </a:p>
          <a:p>
            <a:pPr marL="285750" indent="-285750">
              <a:spcBef>
                <a:spcPts val="800"/>
              </a:spcBef>
              <a:buFont typeface="Arial" panose="020B0604020202020204" pitchFamily="34" charset="0"/>
              <a:buChar char="•"/>
            </a:pPr>
            <a:r>
              <a:rPr lang="en-AU" dirty="0">
                <a:solidFill>
                  <a:schemeClr val="bg1"/>
                </a:solidFill>
              </a:rPr>
              <a:t>Home to some of the world’s oldest vine stock </a:t>
            </a:r>
          </a:p>
          <a:p>
            <a:pPr marL="285750" indent="-285750">
              <a:spcBef>
                <a:spcPts val="800"/>
              </a:spcBef>
              <a:buFont typeface="Arial" panose="020B0604020202020204" pitchFamily="34" charset="0"/>
              <a:buChar char="•"/>
            </a:pPr>
            <a:r>
              <a:rPr lang="en-AU" dirty="0">
                <a:solidFill>
                  <a:schemeClr val="bg1"/>
                </a:solidFill>
              </a:rPr>
              <a:t>Popular tourist destination </a:t>
            </a:r>
          </a:p>
        </p:txBody>
      </p:sp>
      <p:sp>
        <p:nvSpPr>
          <p:cNvPr id="5" name="Text Placeholder 4">
            <a:extLst>
              <a:ext uri="{FF2B5EF4-FFF2-40B4-BE49-F238E27FC236}">
                <a16:creationId xmlns:a16="http://schemas.microsoft.com/office/drawing/2014/main" id="{FDE3DB73-2185-EB6B-CCCA-C32695F3740E}"/>
              </a:ext>
            </a:extLst>
          </p:cNvPr>
          <p:cNvSpPr>
            <a:spLocks noGrp="1"/>
          </p:cNvSpPr>
          <p:nvPr>
            <p:ph type="body" sz="quarter" idx="13"/>
          </p:nvPr>
        </p:nvSpPr>
        <p:spPr>
          <a:xfrm>
            <a:off x="6456363" y="1071022"/>
            <a:ext cx="5565748" cy="1325563"/>
          </a:xfrm>
        </p:spPr>
        <p:txBody>
          <a:bodyPr/>
          <a:lstStyle/>
          <a:p>
            <a:r>
              <a:rPr lang="en-US" sz="5000" dirty="0">
                <a:solidFill>
                  <a:schemeClr val="accent4"/>
                </a:solidFill>
              </a:rPr>
              <a:t>THE BIRTHPLACE OF AUSTRALIAN WINE</a:t>
            </a:r>
          </a:p>
        </p:txBody>
      </p:sp>
    </p:spTree>
    <p:extLst>
      <p:ext uri="{BB962C8B-B14F-4D97-AF65-F5344CB8AC3E}">
        <p14:creationId xmlns:p14="http://schemas.microsoft.com/office/powerpoint/2010/main" val="60243348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74BADF-07CD-2B27-08AE-DF38B7EBA5D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6133" t="-53" r="18970" b="239"/>
          <a:stretch/>
        </p:blipFill>
        <p:spPr>
          <a:xfrm>
            <a:off x="6096000" y="368300"/>
            <a:ext cx="6096000" cy="6103620"/>
          </a:xfrm>
        </p:spPr>
      </p:pic>
      <p:sp>
        <p:nvSpPr>
          <p:cNvPr id="3" name="Title 2">
            <a:extLst>
              <a:ext uri="{FF2B5EF4-FFF2-40B4-BE49-F238E27FC236}">
                <a16:creationId xmlns:a16="http://schemas.microsoft.com/office/drawing/2014/main" id="{9CBCDC0B-F635-F360-B8FF-6CF32D070324}"/>
              </a:ext>
            </a:extLst>
          </p:cNvPr>
          <p:cNvSpPr>
            <a:spLocks noGrp="1"/>
          </p:cNvSpPr>
          <p:nvPr>
            <p:ph type="title"/>
          </p:nvPr>
        </p:nvSpPr>
        <p:spPr>
          <a:xfrm>
            <a:off x="623888" y="584200"/>
            <a:ext cx="6158452" cy="1325562"/>
          </a:xfrm>
        </p:spPr>
        <p:txBody>
          <a:bodyPr/>
          <a:lstStyle/>
          <a:p>
            <a:r>
              <a:rPr lang="en-US" dirty="0">
                <a:solidFill>
                  <a:schemeClr val="accent1"/>
                </a:solidFill>
              </a:rPr>
              <a:t>TODAY WE’LL COVER</a:t>
            </a:r>
          </a:p>
        </p:txBody>
      </p:sp>
      <p:sp>
        <p:nvSpPr>
          <p:cNvPr id="5" name="Text Placeholder 4">
            <a:extLst>
              <a:ext uri="{FF2B5EF4-FFF2-40B4-BE49-F238E27FC236}">
                <a16:creationId xmlns:a16="http://schemas.microsoft.com/office/drawing/2014/main" id="{D84A6FBD-A36B-526C-BC1F-FA8C1FBADFD0}"/>
              </a:ext>
            </a:extLst>
          </p:cNvPr>
          <p:cNvSpPr>
            <a:spLocks noGrp="1"/>
          </p:cNvSpPr>
          <p:nvPr>
            <p:ph type="body" sz="quarter" idx="12"/>
          </p:nvPr>
        </p:nvSpPr>
        <p:spPr>
          <a:xfrm>
            <a:off x="623888" y="2320203"/>
            <a:ext cx="4829691" cy="1530521"/>
          </a:xfrm>
        </p:spPr>
        <p:txBody>
          <a:bodyPr/>
          <a:lstStyle/>
          <a:p>
            <a:pPr>
              <a:lnSpc>
                <a:spcPct val="99000"/>
              </a:lnSpc>
              <a:spcBef>
                <a:spcPts val="800"/>
              </a:spcBef>
            </a:pPr>
            <a:r>
              <a:rPr lang="en-US" dirty="0"/>
              <a:t>The history of Hunter Valley</a:t>
            </a:r>
          </a:p>
          <a:p>
            <a:pPr>
              <a:lnSpc>
                <a:spcPct val="99000"/>
              </a:lnSpc>
              <a:spcBef>
                <a:spcPts val="800"/>
              </a:spcBef>
            </a:pPr>
            <a:r>
              <a:rPr lang="en-US" dirty="0"/>
              <a:t>Geography, climate and soil</a:t>
            </a:r>
          </a:p>
          <a:p>
            <a:pPr>
              <a:lnSpc>
                <a:spcPct val="99000"/>
              </a:lnSpc>
              <a:spcBef>
                <a:spcPts val="800"/>
              </a:spcBef>
            </a:pPr>
            <a:r>
              <a:rPr lang="en-US" dirty="0"/>
              <a:t>Viticulture and winemaking</a:t>
            </a:r>
          </a:p>
          <a:p>
            <a:pPr>
              <a:lnSpc>
                <a:spcPct val="99000"/>
              </a:lnSpc>
              <a:spcBef>
                <a:spcPts val="800"/>
              </a:spcBef>
            </a:pPr>
            <a:r>
              <a:rPr lang="en-US" dirty="0"/>
              <a:t>Old vines </a:t>
            </a:r>
          </a:p>
          <a:p>
            <a:pPr>
              <a:lnSpc>
                <a:spcPct val="99000"/>
              </a:lnSpc>
              <a:spcBef>
                <a:spcPts val="800"/>
              </a:spcBef>
            </a:pPr>
            <a:r>
              <a:rPr lang="en-US" dirty="0"/>
              <a:t>Prominent varieties</a:t>
            </a:r>
            <a:endParaRPr lang="en-AU" dirty="0"/>
          </a:p>
        </p:txBody>
      </p:sp>
    </p:spTree>
    <p:extLst>
      <p:ext uri="{BB962C8B-B14F-4D97-AF65-F5344CB8AC3E}">
        <p14:creationId xmlns:p14="http://schemas.microsoft.com/office/powerpoint/2010/main" val="418893328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b="23610"/>
          <a:stretch/>
        </p:blipFill>
        <p:spPr>
          <a:xfrm>
            <a:off x="7507205" y="368300"/>
            <a:ext cx="4684796" cy="2713065"/>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1312276" y="3477251"/>
            <a:ext cx="2382787" cy="662774"/>
          </a:xfrm>
        </p:spPr>
        <p:txBody>
          <a:bodyPr/>
          <a:lstStyle/>
          <a:p>
            <a:r>
              <a:rPr lang="en-US" dirty="0"/>
              <a:t>1820s</a:t>
            </a:r>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1312276" y="4140032"/>
            <a:ext cx="2595273" cy="1461301"/>
          </a:xfrm>
        </p:spPr>
        <p:txBody>
          <a:bodyPr/>
          <a:lstStyle/>
          <a:p>
            <a:pPr>
              <a:lnSpc>
                <a:spcPct val="95000"/>
              </a:lnSpc>
            </a:pPr>
            <a:r>
              <a:rPr lang="en-AU" sz="1600" dirty="0"/>
              <a:t>Early European settlers begin planting vines. </a:t>
            </a:r>
          </a:p>
        </p:txBody>
      </p:sp>
      <p:sp>
        <p:nvSpPr>
          <p:cNvPr id="5" name="Text Placeholder 4">
            <a:extLst>
              <a:ext uri="{FF2B5EF4-FFF2-40B4-BE49-F238E27FC236}">
                <a16:creationId xmlns:a16="http://schemas.microsoft.com/office/drawing/2014/main" id="{C79A53C4-1F84-2B78-9D7D-51A0BC3D92F2}"/>
              </a:ext>
            </a:extLst>
          </p:cNvPr>
          <p:cNvSpPr>
            <a:spLocks noGrp="1"/>
          </p:cNvSpPr>
          <p:nvPr>
            <p:ph type="body" sz="quarter" idx="15"/>
          </p:nvPr>
        </p:nvSpPr>
        <p:spPr>
          <a:xfrm>
            <a:off x="5396343" y="4158583"/>
            <a:ext cx="2595273" cy="1461301"/>
          </a:xfrm>
        </p:spPr>
        <p:txBody>
          <a:bodyPr/>
          <a:lstStyle/>
          <a:p>
            <a:pPr>
              <a:lnSpc>
                <a:spcPct val="95000"/>
              </a:lnSpc>
            </a:pPr>
            <a:r>
              <a:rPr lang="en-AU" sz="1600" dirty="0"/>
              <a:t>Among the early pioneers </a:t>
            </a:r>
            <a:br>
              <a:rPr lang="en-AU" sz="1600" dirty="0"/>
            </a:br>
            <a:r>
              <a:rPr lang="en-AU" sz="1600" dirty="0"/>
              <a:t>is Scottish immigrant James Busby, who helps establish the Hunter Valley after introducing vine cuttings from Europe.</a:t>
            </a:r>
          </a:p>
        </p:txBody>
      </p:sp>
      <p:sp>
        <p:nvSpPr>
          <p:cNvPr id="6" name="Text Placeholder 5">
            <a:extLst>
              <a:ext uri="{FF2B5EF4-FFF2-40B4-BE49-F238E27FC236}">
                <a16:creationId xmlns:a16="http://schemas.microsoft.com/office/drawing/2014/main" id="{13227501-B1AB-4F15-B0AE-C6D75E846BD3}"/>
              </a:ext>
            </a:extLst>
          </p:cNvPr>
          <p:cNvSpPr>
            <a:spLocks noGrp="1"/>
          </p:cNvSpPr>
          <p:nvPr>
            <p:ph type="body" sz="quarter" idx="16"/>
          </p:nvPr>
        </p:nvSpPr>
        <p:spPr>
          <a:xfrm>
            <a:off x="5396343" y="3495809"/>
            <a:ext cx="2120040" cy="662774"/>
          </a:xfrm>
        </p:spPr>
        <p:txBody>
          <a:bodyPr/>
          <a:lstStyle/>
          <a:p>
            <a:r>
              <a:rPr lang="en-US" dirty="0"/>
              <a:t>1830s</a:t>
            </a:r>
          </a:p>
        </p:txBody>
      </p:sp>
      <p:sp>
        <p:nvSpPr>
          <p:cNvPr id="10" name="Text Placeholder 9">
            <a:extLst>
              <a:ext uri="{FF2B5EF4-FFF2-40B4-BE49-F238E27FC236}">
                <a16:creationId xmlns:a16="http://schemas.microsoft.com/office/drawing/2014/main" id="{BCBDA4B4-8791-D067-94E5-39C7A7A95AB8}"/>
              </a:ext>
            </a:extLst>
          </p:cNvPr>
          <p:cNvSpPr>
            <a:spLocks noGrp="1"/>
          </p:cNvSpPr>
          <p:nvPr>
            <p:ph type="body" sz="quarter" idx="19"/>
          </p:nvPr>
        </p:nvSpPr>
        <p:spPr>
          <a:xfrm>
            <a:off x="623343" y="916818"/>
            <a:ext cx="6968303" cy="473196"/>
          </a:xfrm>
        </p:spPr>
        <p:txBody>
          <a:bodyPr/>
          <a:lstStyle/>
          <a:p>
            <a:r>
              <a:rPr lang="en-US" dirty="0">
                <a:solidFill>
                  <a:schemeClr val="accent5"/>
                </a:solidFill>
              </a:rPr>
              <a:t>THE HISTORY OF </a:t>
            </a:r>
            <a:br>
              <a:rPr lang="en-US" dirty="0">
                <a:solidFill>
                  <a:schemeClr val="accent5"/>
                </a:solidFill>
              </a:rPr>
            </a:br>
            <a:r>
              <a:rPr lang="en-US" dirty="0">
                <a:solidFill>
                  <a:schemeClr val="accent5"/>
                </a:solidFill>
              </a:rPr>
              <a:t>HUNTER VALLEY</a:t>
            </a:r>
          </a:p>
        </p:txBody>
      </p:sp>
      <p:sp>
        <p:nvSpPr>
          <p:cNvPr id="2" name="Text Placeholder 9">
            <a:extLst>
              <a:ext uri="{FF2B5EF4-FFF2-40B4-BE49-F238E27FC236}">
                <a16:creationId xmlns:a16="http://schemas.microsoft.com/office/drawing/2014/main" id="{8B2B6792-1E47-E7D1-5C88-F3755D22476B}"/>
              </a:ext>
            </a:extLst>
          </p:cNvPr>
          <p:cNvSpPr txBox="1">
            <a:spLocks/>
          </p:cNvSpPr>
          <p:nvPr/>
        </p:nvSpPr>
        <p:spPr>
          <a:xfrm>
            <a:off x="623343" y="1377354"/>
            <a:ext cx="6784726" cy="1350868"/>
          </a:xfrm>
          <a:prstGeom prst="rect">
            <a:avLst/>
          </a:prstGeom>
        </p:spPr>
        <p:txBody>
          <a:bodyPr vert="horz" lIns="0" tIns="0" rIns="0" bIns="0" rtlCol="0" anchor="t">
            <a:noAutofit/>
          </a:bodyPr>
          <a:lstStyle>
            <a:lvl1pPr marL="0" indent="0" algn="l" defTabSz="914453" rtl="0" eaLnBrk="1" latinLnBrk="0" hangingPunct="1">
              <a:lnSpc>
                <a:spcPct val="82000"/>
              </a:lnSpc>
              <a:spcBef>
                <a:spcPts val="544"/>
              </a:spcBef>
              <a:buClr>
                <a:schemeClr val="accent4"/>
              </a:buClr>
              <a:buFontTx/>
              <a:buNone/>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440" dirty="0">
                <a:solidFill>
                  <a:schemeClr val="accent1"/>
                </a:solidFill>
              </a:rPr>
              <a:t>AN AUSTRALIAN PIONEER</a:t>
            </a:r>
          </a:p>
        </p:txBody>
      </p:sp>
      <p:sp>
        <p:nvSpPr>
          <p:cNvPr id="7" name="Text Placeholder 4">
            <a:extLst>
              <a:ext uri="{FF2B5EF4-FFF2-40B4-BE49-F238E27FC236}">
                <a16:creationId xmlns:a16="http://schemas.microsoft.com/office/drawing/2014/main" id="{BC14C2E2-545E-A06D-73DB-61CA21892867}"/>
              </a:ext>
            </a:extLst>
          </p:cNvPr>
          <p:cNvSpPr txBox="1">
            <a:spLocks/>
          </p:cNvSpPr>
          <p:nvPr/>
        </p:nvSpPr>
        <p:spPr>
          <a:xfrm>
            <a:off x="8759684" y="4180805"/>
            <a:ext cx="3015089"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en-AU" sz="1600" dirty="0"/>
              <a:t>Dr Henry Lindeman moves to Australia and quickly earns a reputation for exceptional wines. He becomes president of the local vineyard association and helps establish key varieties including Semillon, Verdelho and Shiraz. </a:t>
            </a:r>
          </a:p>
        </p:txBody>
      </p:sp>
      <p:sp>
        <p:nvSpPr>
          <p:cNvPr id="9" name="Text Placeholder 5">
            <a:extLst>
              <a:ext uri="{FF2B5EF4-FFF2-40B4-BE49-F238E27FC236}">
                <a16:creationId xmlns:a16="http://schemas.microsoft.com/office/drawing/2014/main" id="{0DE94745-0024-A08D-3AE1-76B601581297}"/>
              </a:ext>
            </a:extLst>
          </p:cNvPr>
          <p:cNvSpPr txBox="1">
            <a:spLocks/>
          </p:cNvSpPr>
          <p:nvPr/>
        </p:nvSpPr>
        <p:spPr>
          <a:xfrm>
            <a:off x="8759684" y="3518031"/>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Mid 1800s</a:t>
            </a:r>
          </a:p>
        </p:txBody>
      </p:sp>
    </p:spTree>
    <p:extLst>
      <p:ext uri="{BB962C8B-B14F-4D97-AF65-F5344CB8AC3E}">
        <p14:creationId xmlns:p14="http://schemas.microsoft.com/office/powerpoint/2010/main" val="401303539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C8F1E15B-5B28-00B8-2D40-F31416CF5037}"/>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5685" t="265" r="22305" b="519"/>
          <a:stretch/>
        </p:blipFill>
        <p:spPr>
          <a:xfrm>
            <a:off x="8431967" y="584200"/>
            <a:ext cx="3760033" cy="5878192"/>
          </a:xfrm>
        </p:spPr>
      </p:pic>
      <p:sp>
        <p:nvSpPr>
          <p:cNvPr id="3" name="Text Placeholder 2">
            <a:extLst>
              <a:ext uri="{FF2B5EF4-FFF2-40B4-BE49-F238E27FC236}">
                <a16:creationId xmlns:a16="http://schemas.microsoft.com/office/drawing/2014/main" id="{85A33B8B-6E2A-F7A6-80B4-DE5FFAB81A2B}"/>
              </a:ext>
            </a:extLst>
          </p:cNvPr>
          <p:cNvSpPr>
            <a:spLocks noGrp="1"/>
          </p:cNvSpPr>
          <p:nvPr>
            <p:ph type="body" sz="quarter" idx="17"/>
          </p:nvPr>
        </p:nvSpPr>
        <p:spPr>
          <a:xfrm>
            <a:off x="634774" y="4167580"/>
            <a:ext cx="2724376" cy="1461301"/>
          </a:xfrm>
        </p:spPr>
        <p:txBody>
          <a:bodyPr/>
          <a:lstStyle/>
          <a:p>
            <a:pPr>
              <a:lnSpc>
                <a:spcPct val="95000"/>
              </a:lnSpc>
            </a:pPr>
            <a:r>
              <a:rPr lang="en-AU" sz="1600" dirty="0"/>
              <a:t>The Hunter Valley gains a reputation locally and globally as a prominent wine region. Early pioneers pave the way, including the Tyrrell, Tulloch, Wilkinson and Drayton families.</a:t>
            </a:r>
          </a:p>
        </p:txBody>
      </p:sp>
      <p:sp>
        <p:nvSpPr>
          <p:cNvPr id="4" name="Text Placeholder 3">
            <a:extLst>
              <a:ext uri="{FF2B5EF4-FFF2-40B4-BE49-F238E27FC236}">
                <a16:creationId xmlns:a16="http://schemas.microsoft.com/office/drawing/2014/main" id="{1C3E3E3B-F934-9FCE-0D39-5BDAC375B8A7}"/>
              </a:ext>
            </a:extLst>
          </p:cNvPr>
          <p:cNvSpPr>
            <a:spLocks noGrp="1"/>
          </p:cNvSpPr>
          <p:nvPr>
            <p:ph type="body" sz="quarter" idx="18"/>
          </p:nvPr>
        </p:nvSpPr>
        <p:spPr>
          <a:xfrm>
            <a:off x="623888" y="3483729"/>
            <a:ext cx="2120040" cy="662774"/>
          </a:xfrm>
        </p:spPr>
        <p:txBody>
          <a:bodyPr/>
          <a:lstStyle/>
          <a:p>
            <a:r>
              <a:rPr lang="en-US" dirty="0"/>
              <a:t>Late 1800s</a:t>
            </a:r>
          </a:p>
        </p:txBody>
      </p:sp>
      <p:sp>
        <p:nvSpPr>
          <p:cNvPr id="7" name="Text Placeholder 6">
            <a:extLst>
              <a:ext uri="{FF2B5EF4-FFF2-40B4-BE49-F238E27FC236}">
                <a16:creationId xmlns:a16="http://schemas.microsoft.com/office/drawing/2014/main" id="{C47C57A6-79A9-7F9F-5002-85511A40BA34}"/>
              </a:ext>
            </a:extLst>
          </p:cNvPr>
          <p:cNvSpPr>
            <a:spLocks noGrp="1"/>
          </p:cNvSpPr>
          <p:nvPr>
            <p:ph type="body" sz="quarter" idx="21"/>
          </p:nvPr>
        </p:nvSpPr>
        <p:spPr>
          <a:xfrm>
            <a:off x="1694793" y="920967"/>
            <a:ext cx="2885623" cy="1461301"/>
          </a:xfrm>
        </p:spPr>
        <p:txBody>
          <a:bodyPr/>
          <a:lstStyle/>
          <a:p>
            <a:pPr>
              <a:lnSpc>
                <a:spcPct val="95000"/>
              </a:lnSpc>
            </a:pPr>
            <a:r>
              <a:rPr lang="en-AU" sz="1600" dirty="0"/>
              <a:t>Tyrrell’s HVD vineyard is </a:t>
            </a:r>
            <a:br>
              <a:rPr lang="en-AU" sz="1600" dirty="0"/>
            </a:br>
            <a:r>
              <a:rPr lang="en-AU" sz="1600" dirty="0"/>
              <a:t>planted, today one of the oldest Chardonnay vineyards in the world. Pokolbin begins to make its mark as a reputable wine‑producing area. Maurice O’Shea and his family purchase the historic Mount Pleasant property.</a:t>
            </a:r>
          </a:p>
        </p:txBody>
      </p:sp>
      <p:sp>
        <p:nvSpPr>
          <p:cNvPr id="8" name="Text Placeholder 7">
            <a:extLst>
              <a:ext uri="{FF2B5EF4-FFF2-40B4-BE49-F238E27FC236}">
                <a16:creationId xmlns:a16="http://schemas.microsoft.com/office/drawing/2014/main" id="{F750453E-C66F-1E81-2269-01796EEEBC56}"/>
              </a:ext>
            </a:extLst>
          </p:cNvPr>
          <p:cNvSpPr>
            <a:spLocks noGrp="1"/>
          </p:cNvSpPr>
          <p:nvPr>
            <p:ph type="body" sz="quarter" idx="22"/>
          </p:nvPr>
        </p:nvSpPr>
        <p:spPr>
          <a:xfrm>
            <a:off x="1683908" y="237116"/>
            <a:ext cx="2120040" cy="662774"/>
          </a:xfrm>
        </p:spPr>
        <p:txBody>
          <a:bodyPr/>
          <a:lstStyle/>
          <a:p>
            <a:r>
              <a:rPr lang="en-US" dirty="0"/>
              <a:t>Early 1900s</a:t>
            </a:r>
          </a:p>
        </p:txBody>
      </p:sp>
      <p:sp>
        <p:nvSpPr>
          <p:cNvPr id="9" name="Text Placeholder 8">
            <a:extLst>
              <a:ext uri="{FF2B5EF4-FFF2-40B4-BE49-F238E27FC236}">
                <a16:creationId xmlns:a16="http://schemas.microsoft.com/office/drawing/2014/main" id="{DA5EA62E-0245-44DC-4FE9-D45398AE7052}"/>
              </a:ext>
            </a:extLst>
          </p:cNvPr>
          <p:cNvSpPr>
            <a:spLocks noGrp="1"/>
          </p:cNvSpPr>
          <p:nvPr>
            <p:ph type="body" sz="quarter" idx="23"/>
          </p:nvPr>
        </p:nvSpPr>
        <p:spPr>
          <a:xfrm>
            <a:off x="4220491" y="4237664"/>
            <a:ext cx="2622519" cy="1461301"/>
          </a:xfrm>
        </p:spPr>
        <p:txBody>
          <a:bodyPr/>
          <a:lstStyle/>
          <a:p>
            <a:pPr>
              <a:lnSpc>
                <a:spcPct val="95000"/>
              </a:lnSpc>
            </a:pPr>
            <a:r>
              <a:rPr lang="en-AU" sz="1600" dirty="0"/>
              <a:t>Penfolds establishes a 600-acre site at Wybong Park, beginning a new chapter in viticulture in the Upper Hunter area. The Hunter Valley’s wine industry flourishes and the region becomes known for superb Semillon.</a:t>
            </a:r>
          </a:p>
        </p:txBody>
      </p:sp>
      <p:sp>
        <p:nvSpPr>
          <p:cNvPr id="10" name="Text Placeholder 9">
            <a:extLst>
              <a:ext uri="{FF2B5EF4-FFF2-40B4-BE49-F238E27FC236}">
                <a16:creationId xmlns:a16="http://schemas.microsoft.com/office/drawing/2014/main" id="{14186AC6-4654-6C3B-9EBD-72667FD66747}"/>
              </a:ext>
            </a:extLst>
          </p:cNvPr>
          <p:cNvSpPr>
            <a:spLocks noGrp="1"/>
          </p:cNvSpPr>
          <p:nvPr>
            <p:ph type="body" sz="quarter" idx="24"/>
          </p:nvPr>
        </p:nvSpPr>
        <p:spPr>
          <a:xfrm>
            <a:off x="4209606" y="3553813"/>
            <a:ext cx="2120040" cy="662774"/>
          </a:xfrm>
        </p:spPr>
        <p:txBody>
          <a:bodyPr/>
          <a:lstStyle/>
          <a:p>
            <a:r>
              <a:rPr lang="en-US" dirty="0"/>
              <a:t>Late 1900s</a:t>
            </a:r>
          </a:p>
        </p:txBody>
      </p:sp>
      <p:sp>
        <p:nvSpPr>
          <p:cNvPr id="2" name="Text Placeholder 6">
            <a:extLst>
              <a:ext uri="{FF2B5EF4-FFF2-40B4-BE49-F238E27FC236}">
                <a16:creationId xmlns:a16="http://schemas.microsoft.com/office/drawing/2014/main" id="{4E909759-623E-3D21-8E11-D6B95618762D}"/>
              </a:ext>
            </a:extLst>
          </p:cNvPr>
          <p:cNvSpPr txBox="1">
            <a:spLocks/>
          </p:cNvSpPr>
          <p:nvPr/>
        </p:nvSpPr>
        <p:spPr>
          <a:xfrm>
            <a:off x="5872524" y="1583741"/>
            <a:ext cx="2426232"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en-AU" sz="1600" dirty="0"/>
              <a:t>Hunter Valley is one of the most visited wine regions in Australia. It continues to impress with world-class Semillon, Chardonnay and Shiraz. </a:t>
            </a:r>
          </a:p>
        </p:txBody>
      </p:sp>
      <p:sp>
        <p:nvSpPr>
          <p:cNvPr id="5" name="Text Placeholder 7">
            <a:extLst>
              <a:ext uri="{FF2B5EF4-FFF2-40B4-BE49-F238E27FC236}">
                <a16:creationId xmlns:a16="http://schemas.microsoft.com/office/drawing/2014/main" id="{E01C81A7-84D7-54D9-701B-46AD3E22731E}"/>
              </a:ext>
            </a:extLst>
          </p:cNvPr>
          <p:cNvSpPr txBox="1">
            <a:spLocks/>
          </p:cNvSpPr>
          <p:nvPr/>
        </p:nvSpPr>
        <p:spPr>
          <a:xfrm>
            <a:off x="5861638" y="899890"/>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Today</a:t>
            </a:r>
          </a:p>
        </p:txBody>
      </p:sp>
    </p:spTree>
    <p:extLst>
      <p:ext uri="{BB962C8B-B14F-4D97-AF65-F5344CB8AC3E}">
        <p14:creationId xmlns:p14="http://schemas.microsoft.com/office/powerpoint/2010/main" val="345627340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5300" t="358" r="3366" b="645"/>
          <a:stretch/>
        </p:blipFill>
        <p:spPr>
          <a:xfrm>
            <a:off x="0" y="368300"/>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585134"/>
            <a:ext cx="5009924" cy="792601"/>
          </a:xfrm>
        </p:spPr>
        <p:txBody>
          <a:bodyPr/>
          <a:lstStyle/>
          <a:p>
            <a:r>
              <a:rPr lang="en-US" dirty="0"/>
              <a:t>A WARM CLIMATE REGION OF</a:t>
            </a:r>
          </a:p>
        </p:txBody>
      </p:sp>
      <p:sp>
        <p:nvSpPr>
          <p:cNvPr id="2" name="Title 2">
            <a:extLst>
              <a:ext uri="{FF2B5EF4-FFF2-40B4-BE49-F238E27FC236}">
                <a16:creationId xmlns:a16="http://schemas.microsoft.com/office/drawing/2014/main" id="{128C975B-7767-626E-0DDC-C0024354C4F1}"/>
              </a:ext>
            </a:extLst>
          </p:cNvPr>
          <p:cNvSpPr txBox="1">
            <a:spLocks/>
          </p:cNvSpPr>
          <p:nvPr/>
        </p:nvSpPr>
        <p:spPr>
          <a:xfrm>
            <a:off x="6456362" y="1457330"/>
            <a:ext cx="4688825" cy="2038167"/>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sz="5440" dirty="0">
                <a:solidFill>
                  <a:schemeClr val="accent4"/>
                </a:solidFill>
              </a:rPr>
              <a:t>NATURAL WONDERS</a:t>
            </a:r>
          </a:p>
        </p:txBody>
      </p:sp>
      <p:sp>
        <p:nvSpPr>
          <p:cNvPr id="6" name="Text Placeholder 5">
            <a:extLst>
              <a:ext uri="{FF2B5EF4-FFF2-40B4-BE49-F238E27FC236}">
                <a16:creationId xmlns:a16="http://schemas.microsoft.com/office/drawing/2014/main" id="{57136C88-49FF-EE33-DB6F-8A97AA8E6155}"/>
              </a:ext>
            </a:extLst>
          </p:cNvPr>
          <p:cNvSpPr>
            <a:spLocks noGrp="1"/>
          </p:cNvSpPr>
          <p:nvPr>
            <p:ph type="body" sz="quarter" idx="11"/>
          </p:nvPr>
        </p:nvSpPr>
        <p:spPr>
          <a:xfrm>
            <a:off x="6456364" y="3472125"/>
            <a:ext cx="3848780" cy="2846525"/>
          </a:xfrm>
        </p:spPr>
        <p:txBody>
          <a:bodyPr/>
          <a:lstStyle/>
          <a:p>
            <a:pPr>
              <a:spcBef>
                <a:spcPts val="800"/>
              </a:spcBef>
            </a:pPr>
            <a:r>
              <a:rPr lang="en-AU" dirty="0">
                <a:solidFill>
                  <a:schemeClr val="bg1"/>
                </a:solidFill>
              </a:rPr>
              <a:t>Hunter Valley is classified geographically as a zone encompassing:</a:t>
            </a:r>
          </a:p>
          <a:p>
            <a:pPr marL="285750" indent="-285750">
              <a:spcBef>
                <a:spcPts val="800"/>
              </a:spcBef>
              <a:buFont typeface="Arial" panose="020B0604020202020204" pitchFamily="34" charset="0"/>
              <a:buChar char="•"/>
            </a:pPr>
            <a:r>
              <a:rPr lang="en-AU" dirty="0">
                <a:solidFill>
                  <a:schemeClr val="bg1"/>
                </a:solidFill>
              </a:rPr>
              <a:t>Hunter region</a:t>
            </a:r>
          </a:p>
          <a:p>
            <a:pPr marL="285750" indent="-285750">
              <a:spcBef>
                <a:spcPts val="800"/>
              </a:spcBef>
              <a:buFont typeface="Arial" panose="020B0604020202020204" pitchFamily="34" charset="0"/>
              <a:buChar char="•"/>
            </a:pPr>
            <a:r>
              <a:rPr lang="en-AU" dirty="0">
                <a:solidFill>
                  <a:schemeClr val="bg1"/>
                </a:solidFill>
              </a:rPr>
              <a:t>Broke </a:t>
            </a:r>
            <a:r>
              <a:rPr lang="en-AU" dirty="0" err="1">
                <a:solidFill>
                  <a:schemeClr val="bg1"/>
                </a:solidFill>
              </a:rPr>
              <a:t>Fordwich</a:t>
            </a:r>
            <a:r>
              <a:rPr lang="en-AU" dirty="0">
                <a:solidFill>
                  <a:schemeClr val="bg1"/>
                </a:solidFill>
              </a:rPr>
              <a:t> subregion</a:t>
            </a:r>
          </a:p>
          <a:p>
            <a:pPr marL="285750" indent="-285750">
              <a:spcBef>
                <a:spcPts val="800"/>
              </a:spcBef>
              <a:buFont typeface="Arial" panose="020B0604020202020204" pitchFamily="34" charset="0"/>
              <a:buChar char="•"/>
            </a:pPr>
            <a:r>
              <a:rPr lang="en-AU" dirty="0">
                <a:solidFill>
                  <a:schemeClr val="bg1"/>
                </a:solidFill>
              </a:rPr>
              <a:t>Pokolbin subregion</a:t>
            </a:r>
          </a:p>
          <a:p>
            <a:pPr marL="285750" indent="-285750">
              <a:spcBef>
                <a:spcPts val="800"/>
              </a:spcBef>
              <a:buFont typeface="Arial" panose="020B0604020202020204" pitchFamily="34" charset="0"/>
              <a:buChar char="•"/>
            </a:pPr>
            <a:r>
              <a:rPr lang="en-AU" dirty="0">
                <a:solidFill>
                  <a:schemeClr val="bg1"/>
                </a:solidFill>
              </a:rPr>
              <a:t>Upper Hunter Valley subregion</a:t>
            </a:r>
          </a:p>
        </p:txBody>
      </p:sp>
    </p:spTree>
    <p:extLst>
      <p:ext uri="{BB962C8B-B14F-4D97-AF65-F5344CB8AC3E}">
        <p14:creationId xmlns:p14="http://schemas.microsoft.com/office/powerpoint/2010/main" val="1405062414"/>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158d000cbfa01de817eb4a5879306cfd">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2976c4048e2e240c19c8ddbcd6f4640a"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0CCF1F8-6D9E-4631-9BC7-E65B426755A9}">
  <ds:schemaRefs>
    <ds:schemaRef ds:uri="4e8dd08d-258d-47a9-9875-37f1ffd19f33"/>
    <ds:schemaRef ds:uri="http://purl.org/dc/elements/1.1/"/>
    <ds:schemaRef ds:uri="http://schemas.microsoft.com/office/infopath/2007/PartnerControls"/>
    <ds:schemaRef ds:uri="http://schemas.microsoft.com/office/2006/documentManagement/types"/>
    <ds:schemaRef ds:uri="http://purl.org/dc/terms/"/>
    <ds:schemaRef ds:uri="02256494-4976-4001-aedb-96463ae0d92e"/>
    <ds:schemaRef ds:uri="http://purl.org/dc/dcmitype/"/>
    <ds:schemaRef ds:uri="http://www.w3.org/XML/1998/namespace"/>
    <ds:schemaRef ds:uri="http://schemas.openxmlformats.org/package/2006/metadata/core-properties"/>
    <ds:schemaRef ds:uri="http://schemas.microsoft.com/office/2006/metadata/properties"/>
  </ds:schemaRefs>
</ds:datastoreItem>
</file>

<file path=customXml/itemProps2.xml><?xml version="1.0" encoding="utf-8"?>
<ds:datastoreItem xmlns:ds="http://schemas.openxmlformats.org/officeDocument/2006/customXml" ds:itemID="{D67DE229-D415-4F5C-8950-CD8A52522570}">
  <ds:schemaRefs>
    <ds:schemaRef ds:uri="http://schemas.microsoft.com/sharepoint/v3/contenttype/forms"/>
  </ds:schemaRefs>
</ds:datastoreItem>
</file>

<file path=customXml/itemProps3.xml><?xml version="1.0" encoding="utf-8"?>
<ds:datastoreItem xmlns:ds="http://schemas.openxmlformats.org/officeDocument/2006/customXml" ds:itemID="{BFBEBF6C-20F8-4241-81CC-E758F00FB4C9}"/>
</file>

<file path=docProps/app.xml><?xml version="1.0" encoding="utf-8"?>
<Properties xmlns="http://schemas.openxmlformats.org/officeDocument/2006/extended-properties" xmlns:vt="http://schemas.openxmlformats.org/officeDocument/2006/docPropsVTypes">
  <TotalTime>0</TotalTime>
  <Words>940</Words>
  <Application>Microsoft Office PowerPoint</Application>
  <PresentationFormat>Widescreen</PresentationFormat>
  <Paragraphs>266</Paragraphs>
  <Slides>26</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Inter Display</vt:lpstr>
      <vt:lpstr>Arial</vt:lpstr>
      <vt:lpstr>Neue Haas Grotesk Text Pro</vt:lpstr>
      <vt:lpstr>Slide layouts</vt:lpstr>
      <vt:lpstr>PowerPoint Presentation</vt:lpstr>
      <vt:lpstr>PowerPoint Presentation</vt:lpstr>
      <vt:lpstr>AUSTRALIA</vt:lpstr>
      <vt:lpstr>NSW</vt:lpstr>
      <vt:lpstr>HUNTER VALLEY</vt:lpstr>
      <vt:lpstr>TODAY WE’LL COVER</vt:lpstr>
      <vt:lpstr>1820s</vt:lpstr>
      <vt:lpstr>PowerPoint Presentation</vt:lpstr>
      <vt:lpstr>A WARM CLIMATE REGION OF</vt:lpstr>
      <vt:lpstr>CLIMATE</vt:lpstr>
      <vt:lpstr>SOIL</vt:lpstr>
      <vt:lpstr>VITICULTURE AND WINEMAKING</vt:lpstr>
      <vt:lpstr>PowerPoint Presentation</vt:lpstr>
      <vt:lpstr>PowerPoint Presentation</vt:lpstr>
      <vt:lpstr>PowerPoint Presentation</vt:lpstr>
      <vt:lpstr>A GROWING HISTORY</vt:lpstr>
      <vt:lpstr>PowerPoint Presentation</vt:lpstr>
      <vt:lpstr>SEMILLON (YOUTHFUL) characteristics</vt:lpstr>
      <vt:lpstr>SEMILLON (BOTTLE-AGED) characteristics</vt:lpstr>
      <vt:lpstr>CHARDONNAY characteristics</vt:lpstr>
      <vt:lpstr>SHIRAZ characteristics</vt:lpstr>
      <vt:lpstr>PowerPoint Presentation</vt:lpstr>
      <vt:lpstr>PowerPoint Presentation</vt:lpstr>
      <vt:lpstr>ICONS AND</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Frances Jiang</cp:lastModifiedBy>
  <cp:revision>1</cp:revision>
  <dcterms:created xsi:type="dcterms:W3CDTF">2018-07-25T07:02:59Z</dcterms:created>
  <dcterms:modified xsi:type="dcterms:W3CDTF">2025-05-02T00:20:51Z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ies>
</file>