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media/image5.svg" ContentType="image/svg+xml"/>
  <Override PartName="/ppt/media/image7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9.svg" ContentType="image/sv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media/image33.svg" ContentType="image/svg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4"/>
  </p:sldMasterIdLst>
  <p:notesMasterIdLst>
    <p:notesMasterId r:id="rId28"/>
  </p:notesMasterIdLst>
  <p:sldIdLst>
    <p:sldId id="256" r:id="rId5"/>
    <p:sldId id="478" r:id="rId6"/>
    <p:sldId id="645" r:id="rId7"/>
    <p:sldId id="637" r:id="rId8"/>
    <p:sldId id="724" r:id="rId9"/>
    <p:sldId id="669" r:id="rId10"/>
    <p:sldId id="646" r:id="rId11"/>
    <p:sldId id="647" r:id="rId12"/>
    <p:sldId id="641" r:id="rId13"/>
    <p:sldId id="698" r:id="rId14"/>
    <p:sldId id="643" r:id="rId15"/>
    <p:sldId id="648" r:id="rId16"/>
    <p:sldId id="639" r:id="rId17"/>
    <p:sldId id="652" r:id="rId18"/>
    <p:sldId id="656" r:id="rId19"/>
    <p:sldId id="663" r:id="rId20"/>
    <p:sldId id="725" r:id="rId21"/>
    <p:sldId id="726" r:id="rId22"/>
    <p:sldId id="280" r:id="rId23"/>
    <p:sldId id="617" r:id="rId24"/>
    <p:sldId id="659" r:id="rId25"/>
    <p:sldId id="340" r:id="rId26"/>
    <p:sldId id="727" r:id="rId27"/>
  </p:sldIdLst>
  <p:sldSz cx="12192000" cy="6858000"/>
  <p:notesSz cx="6858000" cy="9144000"/>
  <p:embeddedFontLst>
    <p:embeddedFont>
      <p:font typeface="Hellix SemiBold" pitchFamily="2" charset="77"/>
      <p:regular r:id="rId29"/>
      <p:bold r:id="rId30"/>
      <p:italic r:id="rId31"/>
      <p:boldItalic r:id="rId32"/>
    </p:embeddedFont>
    <p:embeddedFont>
      <p:font typeface="Inter Display" panose="02000503000000020004" pitchFamily="2" charset="0"/>
      <p:regular r:id="rId33"/>
      <p:bold r:id="rId34"/>
      <p:italic r:id="rId35"/>
      <p:boldItalic r:id="rId36"/>
    </p:embeddedFont>
    <p:embeddedFont>
      <p:font typeface="Neue Haas Grotesk Text Pro" panose="020B0504020202020204" pitchFamily="34" charset="77"/>
      <p:regular r:id="rId37"/>
      <p:bold r:id="rId38"/>
      <p:italic r:id="rId39"/>
      <p:boldItalic r:id="rId40"/>
    </p:embeddedFont>
  </p:embeddedFontLst>
  <p:custDataLst>
    <p:tags r:id="rId41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02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68" autoAdjust="0"/>
    <p:restoredTop sz="76667" autoAdjust="0"/>
  </p:normalViewPr>
  <p:slideViewPr>
    <p:cSldViewPr snapToGrid="0">
      <p:cViewPr varScale="1">
        <p:scale>
          <a:sx n="92" d="100"/>
          <a:sy n="92" d="100"/>
        </p:scale>
        <p:origin x="760" y="176"/>
      </p:cViewPr>
      <p:guideLst>
        <p:guide orient="horz" pos="3702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11.fntdata"/><Relationship Id="rId21" Type="http://schemas.openxmlformats.org/officeDocument/2006/relationships/slide" Target="slides/slide17.xml"/><Relationship Id="rId34" Type="http://schemas.openxmlformats.org/officeDocument/2006/relationships/font" Target="fonts/font6.fntdata"/><Relationship Id="rId42" Type="http://schemas.openxmlformats.org/officeDocument/2006/relationships/commentAuthors" Target="commentAuthors.xml"/><Relationship Id="rId47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font" Target="fonts/font1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3.fntdata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presProps" Target="presProps.xml"/><Relationship Id="rId48" Type="http://schemas.microsoft.com/office/2018/10/relationships/authors" Target="author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tags" Target="tags/tag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eron Midson" userId="510fe36d-201b-4d30-8c49-491c55367456" providerId="ADAL" clId="{93217E07-8A0E-5D7D-A37A-49773A2FEA36}"/>
    <pc:docChg chg="modSld">
      <pc:chgData name="Cameron Midson" userId="510fe36d-201b-4d30-8c49-491c55367456" providerId="ADAL" clId="{93217E07-8A0E-5D7D-A37A-49773A2FEA36}" dt="2026-03-23T05:37:04.063" v="4" actId="1076"/>
      <pc:docMkLst>
        <pc:docMk/>
      </pc:docMkLst>
      <pc:sldChg chg="modSp mod">
        <pc:chgData name="Cameron Midson" userId="510fe36d-201b-4d30-8c49-491c55367456" providerId="ADAL" clId="{93217E07-8A0E-5D7D-A37A-49773A2FEA36}" dt="2026-03-23T05:37:04.063" v="4" actId="1076"/>
        <pc:sldMkLst>
          <pc:docMk/>
          <pc:sldMk cId="4035883660" sldId="648"/>
        </pc:sldMkLst>
        <pc:spChg chg="mod">
          <ac:chgData name="Cameron Midson" userId="510fe36d-201b-4d30-8c49-491c55367456" providerId="ADAL" clId="{93217E07-8A0E-5D7D-A37A-49773A2FEA36}" dt="2026-03-23T05:37:04.063" v="4" actId="1076"/>
          <ac:spMkLst>
            <pc:docMk/>
            <pc:sldMk cId="4035883660" sldId="648"/>
            <ac:spMk id="2" creationId="{AC7DDBF7-95BA-FE7D-62B5-E88F8F533DA0}"/>
          </ac:spMkLst>
        </pc:spChg>
        <pc:spChg chg="mod">
          <ac:chgData name="Cameron Midson" userId="510fe36d-201b-4d30-8c49-491c55367456" providerId="ADAL" clId="{93217E07-8A0E-5D7D-A37A-49773A2FEA36}" dt="2026-03-23T05:36:59.957" v="2" actId="1076"/>
          <ac:spMkLst>
            <pc:docMk/>
            <pc:sldMk cId="4035883660" sldId="648"/>
            <ac:spMk id="3" creationId="{7C42DB02-A4D5-C1F6-B253-8314459C4C3F}"/>
          </ac:spMkLst>
        </pc:spChg>
        <pc:spChg chg="mod">
          <ac:chgData name="Cameron Midson" userId="510fe36d-201b-4d30-8c49-491c55367456" providerId="ADAL" clId="{93217E07-8A0E-5D7D-A37A-49773A2FEA36}" dt="2026-03-23T05:37:02.042" v="3" actId="1076"/>
          <ac:spMkLst>
            <pc:docMk/>
            <pc:sldMk cId="4035883660" sldId="648"/>
            <ac:spMk id="5" creationId="{2CDCD0B9-24C7-5F10-AB48-88B3EFE01A9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3/23/26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Dikenal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daerah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penghasil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Pinot noir yang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terkenal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varitas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 Cool Climate. </a:t>
            </a:r>
          </a:p>
          <a:p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Catatan-catatan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memberikan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tambahan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informasi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slide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poin-poin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diskusi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mengunduh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topik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sumber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daya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termasuk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presentasi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kunjungi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40458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Produsen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memanfaatkan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kondisi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karakterisik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lokasi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bersama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fokus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eksperimentasi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perbaikan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dilakukan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menerus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murni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mengurangi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intervensi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minimal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pabrik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kebanyakan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ditanam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standar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komersial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jarak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baris 2.5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hingga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3.5 meter (8.2– 11.5 kaki),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tetapi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peningkatan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memanipulasi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kualitas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melalui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penanaman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kepadatan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tinggi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menghasilkan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kecil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terkonsentrasi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hasil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sedikit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berbagai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manfaat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lainnya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1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Mengingat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tersebut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pemangkasan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kebanyakan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dilakukan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mengurangi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risiko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penyakit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terutama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untukPinot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Noir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perlu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penanganan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khusus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memastikan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pohon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menerima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jumlah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matahari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hasilnya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dijaga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agar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tetap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rendah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1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Walaupun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hujan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kemampuan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air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kebanyakan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Mornington Peninsula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memerlukan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irigasi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biasanya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dipetik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awal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area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di mana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ketinggiannya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rendah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sementara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ketinggian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mungkin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terjadi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minggu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kemudian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pPr rtl="0"/>
            <a:br>
              <a:rPr lang="en-AU" b="0" dirty="0">
                <a:effectLst/>
              </a:rPr>
            </a:b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POIN-POIN UNTUK DISKUSI :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Bagaimana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keunggulan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Pinot Noir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praktik-praktik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pembudidayaan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wilayah?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Pinot Noir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kadang-kadang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disebut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patah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”. Apa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begitu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menantang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menumbuhkannya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AU" b="0" dirty="0">
              <a:effectLst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–Mornington Peninsula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kecil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produsen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Bagaimana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mempengaruhi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12191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Banyak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Mornington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beralih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intervensi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Contohnya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memperkenalkan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menggunakan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gravitasi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mana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produksi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terjadi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melalui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tingkatan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gravitas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memutar-mutarkan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perlahan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mengeliminasi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kebutuhan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penggunaan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pompa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conveyors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angkut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melakukan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eksperimen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berbagai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teknik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alami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rangkaian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mereka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menghasilkan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kompleks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ekspresif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Salah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terbesar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mempengaruhi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perpindahan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format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barel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kecil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maturasi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agar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kompleks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Baik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barel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lama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digunakan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paling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umum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digunakan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Perancis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bahkan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menggunakan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tabung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alternatif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melakukan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termasuk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amphora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tangka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beton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AU" b="0" dirty="0">
              <a:effectLst/>
            </a:endParaRPr>
          </a:p>
          <a:p>
            <a:pPr rtl="0"/>
            <a:br>
              <a:rPr lang="en-AU" b="0" dirty="0">
                <a:effectLst/>
              </a:rPr>
            </a:b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POIN-POIN UNTUK DISKUSI :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Bagaimana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keseluruhan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tandan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mempengaruhi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Pinot Noir? 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semakin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berpindah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format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barel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kecil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AU" b="0" dirty="0">
              <a:effectLst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alternatif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tabung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penuaan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digunakan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perbedaan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dampaknya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terhadap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dibandingkan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tabung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standar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2366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dirty="0"/>
              <a:t>SEKARANG ADALAH WAKTU YANG TEPAT UNTUK MENCICIPI DAN MENDISKUSIKAN BEBERAPA ANGGUR PILIHAN ANDA 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PROGRAM KOMPLEMENTER: Anda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menemukan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program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sebagian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lagi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Ywww.australianwinediscovered.com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4767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renyah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ramah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makanan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salah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kategori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pertumbuhannya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paling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ritel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Contoh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teksturnya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sentuhan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sedikit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biji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mineral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dinamis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Gaja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Mornington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semakin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kompleks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sentuhan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barel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menambah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28332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Kondisi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keragaman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mikro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ideal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produksi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Chardonnay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murni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berkualitas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struktur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wine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terkenal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Wine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biasanya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beratnya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delikat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melon,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putih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sitrus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dan mineral dan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flinty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mengekspresikan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situs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tertentu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khusus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Seringkali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dilengkapi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tekstur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lembut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berkrim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bisa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disimpan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cellar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10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7245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Pivot Noir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terkenal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sulit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ditanam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memerlukan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kondisi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lokasi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khusus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Mornington Peninsula ideal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terkenal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sehingga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menghasilkan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keuntungan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mereka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diperoleh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Sulit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menyamaratakan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semua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lokasi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tetapi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umumnya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tekstur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sampai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sentuhan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stroberi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keasaman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dinamis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lembut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 UNTUK DISKUSI : : 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Chardonnay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Australia. Apa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Chardonnay Mornington Peninsula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AU" b="0" dirty="0">
              <a:effectLst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Mornington Peninsula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begitu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berhasil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memimpin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pergerakan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Pinot Gris/Grigio Australia? </a:t>
            </a:r>
            <a:endParaRPr lang="en-US" b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6291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0118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program,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perangkat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pendukung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sumber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kunjungi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AU" b="0" dirty="0">
              <a:effectLst/>
            </a:endParaRPr>
          </a:p>
          <a:p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pertanyaan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kirimkan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surel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discovered@wineaustralia.com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729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dirty="0">
                <a:effectLst/>
                <a:highlight>
                  <a:srgbClr val="D3D3D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 </a:t>
            </a:r>
            <a:r>
              <a:rPr lang="en-AU" sz="1200" dirty="0" err="1">
                <a:effectLst/>
                <a:highlight>
                  <a:srgbClr val="D3D3D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mungkin</a:t>
            </a:r>
            <a:r>
              <a:rPr lang="en-AU" sz="1200" dirty="0">
                <a:effectLst/>
                <a:highlight>
                  <a:srgbClr val="D3D3D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1200" dirty="0" err="1">
                <a:effectLst/>
                <a:highlight>
                  <a:srgbClr val="D3D3D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merupakan</a:t>
            </a:r>
            <a:r>
              <a:rPr lang="en-AU" sz="1200" dirty="0">
                <a:effectLst/>
                <a:highlight>
                  <a:srgbClr val="D3D3D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1200" dirty="0" err="1">
                <a:effectLst/>
                <a:highlight>
                  <a:srgbClr val="D3D3D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suatu</a:t>
            </a:r>
            <a:r>
              <a:rPr lang="en-AU" sz="1200" dirty="0">
                <a:effectLst/>
                <a:highlight>
                  <a:srgbClr val="D3D3D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1200" dirty="0" err="1">
                <a:effectLst/>
                <a:highlight>
                  <a:srgbClr val="D3D3D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peluang</a:t>
            </a:r>
            <a:r>
              <a:rPr lang="en-AU" sz="1200" dirty="0">
                <a:effectLst/>
                <a:highlight>
                  <a:srgbClr val="D3D3D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AU" sz="1200" dirty="0" err="1">
                <a:effectLst/>
                <a:highlight>
                  <a:srgbClr val="D3D3D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baik</a:t>
            </a:r>
            <a:r>
              <a:rPr lang="en-AU" sz="1200" dirty="0">
                <a:effectLst/>
                <a:highlight>
                  <a:srgbClr val="D3D3D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1200" dirty="0" err="1">
                <a:effectLst/>
                <a:highlight>
                  <a:srgbClr val="D3D3D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bagi</a:t>
            </a:r>
            <a:r>
              <a:rPr lang="en-AU" sz="1200" dirty="0">
                <a:effectLst/>
                <a:highlight>
                  <a:srgbClr val="D3D3D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1200" dirty="0" err="1">
                <a:effectLst/>
                <a:highlight>
                  <a:srgbClr val="D3D3D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semuanya</a:t>
            </a:r>
            <a:r>
              <a:rPr lang="en-AU" sz="1200" dirty="0">
                <a:effectLst/>
                <a:highlight>
                  <a:srgbClr val="D3D3D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1200" dirty="0" err="1">
                <a:effectLst/>
                <a:highlight>
                  <a:srgbClr val="D3D3D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AU" sz="1200" dirty="0">
                <a:effectLst/>
                <a:highlight>
                  <a:srgbClr val="D3D3D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1200" dirty="0" err="1">
                <a:effectLst/>
                <a:highlight>
                  <a:srgbClr val="D3D3D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mencicipi</a:t>
            </a:r>
            <a:r>
              <a:rPr lang="en-AU" sz="1200" dirty="0">
                <a:effectLst/>
                <a:highlight>
                  <a:srgbClr val="D3D3D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1200" dirty="0" err="1">
                <a:effectLst/>
                <a:highlight>
                  <a:srgbClr val="D3D3D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anggur</a:t>
            </a:r>
            <a:r>
              <a:rPr lang="en-AU" sz="1200" dirty="0">
                <a:effectLst/>
                <a:highlight>
                  <a:srgbClr val="D3D3D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Mornington Peninsula </a:t>
            </a:r>
            <a:r>
              <a:rPr lang="en-AU" sz="1200" dirty="0" err="1">
                <a:effectLst/>
                <a:highlight>
                  <a:srgbClr val="D3D3D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klasik</a:t>
            </a:r>
            <a:r>
              <a:rPr lang="en-AU" sz="1200" dirty="0">
                <a:effectLst/>
                <a:highlight>
                  <a:srgbClr val="D3D3D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  <a:r>
              <a:rPr lang="en-AU" sz="1200" dirty="0" err="1">
                <a:effectLst/>
                <a:highlight>
                  <a:srgbClr val="D3D3D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Mencicipi</a:t>
            </a:r>
            <a:r>
              <a:rPr lang="en-AU" sz="1200" dirty="0">
                <a:effectLst/>
                <a:highlight>
                  <a:srgbClr val="D3D3D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1200" dirty="0" err="1">
                <a:effectLst/>
                <a:highlight>
                  <a:srgbClr val="D3D3D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AU" sz="1200" dirty="0">
                <a:effectLst/>
                <a:highlight>
                  <a:srgbClr val="D3D3D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1200" dirty="0" err="1">
                <a:effectLst/>
                <a:highlight>
                  <a:srgbClr val="D3D3D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lengkap</a:t>
            </a:r>
            <a:r>
              <a:rPr lang="en-AU" sz="1200" dirty="0">
                <a:effectLst/>
                <a:highlight>
                  <a:srgbClr val="D3D3D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1200" dirty="0" err="1">
                <a:effectLst/>
                <a:highlight>
                  <a:srgbClr val="D3D3D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akan</a:t>
            </a:r>
            <a:r>
              <a:rPr lang="en-AU" sz="1200" dirty="0">
                <a:effectLst/>
                <a:highlight>
                  <a:srgbClr val="D3D3D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1200" dirty="0" err="1">
                <a:effectLst/>
                <a:highlight>
                  <a:srgbClr val="D3D3D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diadakan</a:t>
            </a:r>
            <a:r>
              <a:rPr lang="en-AU" sz="1200" dirty="0">
                <a:effectLst/>
                <a:highlight>
                  <a:srgbClr val="D3D3D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1200" dirty="0" err="1">
                <a:effectLst/>
                <a:highlight>
                  <a:srgbClr val="D3D3D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kemudian</a:t>
            </a:r>
            <a:r>
              <a:rPr lang="en-AU" sz="1200" dirty="0">
                <a:effectLst/>
                <a:highlight>
                  <a:srgbClr val="D3D3D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1200" dirty="0" err="1">
                <a:effectLst/>
                <a:highlight>
                  <a:srgbClr val="D3D3D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AU" sz="1200" dirty="0">
                <a:effectLst/>
                <a:highlight>
                  <a:srgbClr val="D3D3D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program </a:t>
            </a:r>
            <a:r>
              <a:rPr lang="en-AU" sz="1200" dirty="0" err="1">
                <a:effectLst/>
                <a:highlight>
                  <a:srgbClr val="D3D3D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AU" sz="1200" dirty="0">
                <a:effectLst/>
                <a:highlight>
                  <a:srgbClr val="D3D3D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AU" sz="10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Terletak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tersembunyi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ujung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selatan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daratan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utama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Australia, Mornington Peninsula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destinasi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akhir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minggu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popular dan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salah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pusat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makanan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Australia. Wilayah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menawarkan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pemandangan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pantai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menakjubkan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akomodasi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mewah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restauran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telah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mendapatkan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penghargaan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terletak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antara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desa-desa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pantai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kampung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pedalaman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rtl="0"/>
            <a:endParaRPr lang="en-AU" sz="10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Mornington Peninsula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yang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sedang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bangkit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sangat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mengesankan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menarik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konsumen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Australia dan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lagi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konsumen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seluruh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dunia. 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mungkin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hanya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suatu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proporsi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kecil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total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produksi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nasional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tetapi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sangat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penting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komunitas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Australia. </a:t>
            </a:r>
            <a:endParaRPr lang="en-AU" b="0" dirty="0">
              <a:effectLst/>
            </a:endParaRPr>
          </a:p>
          <a:p>
            <a:br>
              <a:rPr lang="en-AU" dirty="0"/>
            </a:br>
            <a:endParaRPr lang="en-AU" b="0" dirty="0">
              <a:effectLst/>
            </a:endParaRPr>
          </a:p>
          <a:p>
            <a:br>
              <a:rPr lang="en-AU" dirty="0"/>
            </a:br>
            <a:endParaRPr lang="en-AU" sz="10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AU" sz="10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AU" sz="10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9949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9058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Terletak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70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kilometer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tenggara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Melbourne. </a:t>
            </a:r>
            <a:endParaRPr lang="en-AU" b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4834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47054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 UNTUK DISKUSI : </a:t>
            </a:r>
            <a:endParaRPr lang="en-AU" b="0" dirty="0">
              <a:effectLst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sekali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terkenal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 Australia –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semakin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terkenal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internasional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sedikit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dekade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Apa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menyebabkan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bangkitnya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begitu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Apa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sejarah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komersialnya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singkat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terhadap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pendekatannya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pembudidayaan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2203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Mornington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dikelilingi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oleh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tiga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bidang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air.  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 Phillip Bay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sebelah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Western Port Bay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sebelah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Bass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bawah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garing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panjang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subwilayah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resmi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tetapi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perbedaan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ketinggian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topografi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struktur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7775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Salah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penghasil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maritim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sebenarnya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kering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risiko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rendah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embun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beku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semi  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Ketinggian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aspek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paparan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terhadap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signifikan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mempengaruhi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setiap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lokasi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menciptakan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serangkaian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meso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mikro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Kombinasi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hujan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masa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bulan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November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Desember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tantangan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petani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Curah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hujan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menanam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371mm (14.6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 </a:t>
            </a:r>
            <a:endParaRPr lang="en-AU" b="0" dirty="0">
              <a:effectLst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Rata-rata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temperatur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Januari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(MJT): 19.3°C (66.7°F).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55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area yang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relatif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kecil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cukup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mencengangkan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variasi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tanah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ditemukan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yang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berkontribusi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keanekaragaman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gaya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anggur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dihasilkan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AU" sz="10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POIN-POIN UNTUK DISKUSI :</a:t>
            </a:r>
            <a:endParaRPr lang="en-AU" b="0" dirty="0">
              <a:effectLst/>
            </a:endParaRPr>
          </a:p>
          <a:p>
            <a:pPr rtl="0"/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Bagaimana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geologi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Mornington Peninsula yang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beragam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meso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memandu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penanam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para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keputusan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AU" b="0" dirty="0">
              <a:effectLst/>
            </a:endParaRPr>
          </a:p>
          <a:p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Bagaimana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Pinot Noir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maritim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Mornington Peninsula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berbeda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Pinot Noir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pengaruh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minim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pengaruh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Samudra,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Yarra Valley?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Apakah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laut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dampak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terhadap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1924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808638"/>
            <a:ext cx="5735637" cy="271306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476778D-80A8-6E67-51B8-8202C91D7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71951" y="1720205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3B1517-037A-CABC-600A-81C6536298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1951" y="1057431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4A8A14A-D1CA-D9F8-306F-F692F60C4618}"/>
              </a:ext>
            </a:extLst>
          </p:cNvPr>
          <p:cNvSpPr/>
          <p:nvPr userDrawn="1"/>
        </p:nvSpPr>
        <p:spPr>
          <a:xfrm>
            <a:off x="9703949" y="3227753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7579E85-735B-80E7-69B6-1FED6AD601C7}"/>
              </a:ext>
            </a:extLst>
          </p:cNvPr>
          <p:cNvSpPr/>
          <p:nvPr userDrawn="1"/>
        </p:nvSpPr>
        <p:spPr>
          <a:xfrm>
            <a:off x="5101386" y="3257733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205705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38401" y="3434316"/>
            <a:ext cx="6885768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78945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90121" y="374556"/>
            <a:ext cx="4401879" cy="611839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3080569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F7ECA34-306B-07D0-C7CA-C6E17551922E}"/>
              </a:ext>
            </a:extLst>
          </p:cNvPr>
          <p:cNvSpPr/>
          <p:nvPr userDrawn="1"/>
        </p:nvSpPr>
        <p:spPr>
          <a:xfrm>
            <a:off x="492618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5C262C2F-2C85-5DD4-F8C6-C2BBC66C8CC1}"/>
              </a:ext>
            </a:extLst>
          </p:cNvPr>
          <p:cNvSpPr/>
          <p:nvPr userDrawn="1"/>
        </p:nvSpPr>
        <p:spPr>
          <a:xfrm>
            <a:off x="5555887" y="3310522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91170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11220083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4891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74557"/>
            <a:ext cx="5735637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9923352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6945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595462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08525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15057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5099921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804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4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09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9278854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2" pos="393">
          <p15:clr>
            <a:srgbClr val="000000"/>
          </p15:clr>
        </p15:guide>
        <p15:guide id="3" orient="horz" pos="368">
          <p15:clr>
            <a:srgbClr val="00000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5913156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>
          <p15:clr>
            <a:srgbClr val="000000"/>
          </p15:clr>
        </p15:guide>
        <p15:guide id="2" orient="horz" pos="368">
          <p15:clr>
            <a:srgbClr val="000000"/>
          </p15:clr>
        </p15:guide>
        <p15:guide id="4" pos="4067">
          <p15:clr>
            <a:srgbClr val="00000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1919424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8FB6-8ACF-DF6D-EB79-207CCA014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FD86-18E3-510D-7574-B45CCD53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DDADE-588C-E389-9C56-AA1FC5948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D0F3-5617-4E4B-B49A-CF8CB71EDC27}" type="datetimeFigureOut">
              <a:rPr lang="en-US" smtClean="0"/>
              <a:t>3/23/26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6191D-47B6-A1DD-B585-B9877068E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1B3F-E4E1-8FCB-1AD0-7E72A11F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06B9-48F5-894C-8B00-7C26AA050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239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23/3/2026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78" r:id="rId14"/>
    <p:sldLayoutId id="2147483679" r:id="rId15"/>
    <p:sldLayoutId id="2147483683" r:id="rId16"/>
    <p:sldLayoutId id="2147483660" r:id="rId17"/>
    <p:sldLayoutId id="2147483673" r:id="rId18"/>
    <p:sldLayoutId id="2147483674" r:id="rId19"/>
    <p:sldLayoutId id="2147483675" r:id="rId20"/>
    <p:sldLayoutId id="2147483659" r:id="rId21"/>
    <p:sldLayoutId id="2147483687" r:id="rId22"/>
    <p:sldLayoutId id="2147483677" r:id="rId23"/>
    <p:sldLayoutId id="2147483680" r:id="rId24"/>
    <p:sldLayoutId id="2147483681" r:id="rId25"/>
    <p:sldLayoutId id="2147483684" r:id="rId26"/>
    <p:sldLayoutId id="2147483686" r:id="rId27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7" Type="http://schemas.openxmlformats.org/officeDocument/2006/relationships/image" Target="../media/image26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3.sv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1BDD571-86B2-5B7F-C900-E28B7373E24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037" b="2986"/>
          <a:stretch/>
        </p:blipFill>
        <p:spPr>
          <a:xfrm>
            <a:off x="658368" y="2595220"/>
            <a:ext cx="10975975" cy="4262779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6000" dirty="0">
                <a:solidFill>
                  <a:schemeClr val="accent2"/>
                </a:solidFill>
              </a:rPr>
              <a:t>MORNINGTON PENINSULA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938"/>
            <a:ext cx="6096000" cy="685006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27854" y="1111817"/>
            <a:ext cx="51833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MARITIM YANG SESUNGGUHNYA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527853" y="2271760"/>
            <a:ext cx="3075959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AU" sz="1600" dirty="0">
                <a:solidFill>
                  <a:schemeClr val="bg1"/>
                </a:solidFill>
              </a:rPr>
              <a:t>IKLIM DENGAN SERANGKAIAN IKLIM MESO DAN IKLIM MIKRO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1CCBD8F-0DC9-88C0-6ADD-A2A977E72B33}"/>
              </a:ext>
            </a:extLst>
          </p:cNvPr>
          <p:cNvSpPr txBox="1">
            <a:spLocks/>
          </p:cNvSpPr>
          <p:nvPr/>
        </p:nvSpPr>
        <p:spPr>
          <a:xfrm>
            <a:off x="6369168" y="3748036"/>
            <a:ext cx="274850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accent3"/>
                </a:solidFill>
              </a:rPr>
              <a:t>MORNINGTON PENINSULA</a:t>
            </a: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10–260M (32–853KAKI)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85173" y="6349251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85173" y="5226250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647076" y="6176582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A18AF630-97E7-6F9B-8EE6-B0CB6A044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165" y="453633"/>
            <a:ext cx="5334275" cy="820910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IKLIM</a:t>
            </a:r>
          </a:p>
        </p:txBody>
      </p:sp>
      <p:sp>
        <p:nvSpPr>
          <p:cNvPr id="13" name="Title 7">
            <a:extLst>
              <a:ext uri="{FF2B5EF4-FFF2-40B4-BE49-F238E27FC236}">
                <a16:creationId xmlns:a16="http://schemas.microsoft.com/office/drawing/2014/main" id="{0E32EA03-76DC-0C1E-A111-8F3BC5FB96E6}"/>
              </a:ext>
            </a:extLst>
          </p:cNvPr>
          <p:cNvSpPr txBox="1">
            <a:spLocks/>
          </p:cNvSpPr>
          <p:nvPr/>
        </p:nvSpPr>
        <p:spPr>
          <a:xfrm>
            <a:off x="6410639" y="626428"/>
            <a:ext cx="4540713" cy="55425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4500" dirty="0">
                <a:solidFill>
                  <a:schemeClr val="accent3"/>
                </a:solidFill>
              </a:rPr>
              <a:t>KETINGGIAN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1384054-F96D-8A7E-BE87-E715CC6FC44D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RENDAH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(0–1,639kaki)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12FB7FE-76C3-0493-F252-9D601390173A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SEDANG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(1,640–2,459kaki)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4D87AED-57C1-5BFD-4E41-A4814766A397}"/>
              </a:ext>
            </a:extLst>
          </p:cNvPr>
          <p:cNvSpPr txBox="1"/>
          <p:nvPr/>
        </p:nvSpPr>
        <p:spPr>
          <a:xfrm>
            <a:off x="10120736" y="262878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(2,460–3,279kaki)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7DC9274-E249-B606-F11C-B9F327914E3C}"/>
              </a:ext>
            </a:extLst>
          </p:cNvPr>
          <p:cNvSpPr txBox="1"/>
          <p:nvPr/>
        </p:nvSpPr>
        <p:spPr>
          <a:xfrm>
            <a:off x="10493262" y="1031426"/>
            <a:ext cx="26434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SANGAT </a:t>
            </a:r>
            <a:b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(&gt;3,280kaki +)</a:t>
            </a:r>
          </a:p>
        </p:txBody>
      </p:sp>
    </p:spTree>
    <p:extLst>
      <p:ext uri="{BB962C8B-B14F-4D97-AF65-F5344CB8AC3E}">
        <p14:creationId xmlns:p14="http://schemas.microsoft.com/office/powerpoint/2010/main" val="1159636496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TANAH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391774"/>
            <a:ext cx="4650251" cy="1511153"/>
          </a:xfrm>
        </p:spPr>
        <p:txBody>
          <a:bodyPr/>
          <a:lstStyle/>
          <a:p>
            <a:pPr marL="0" indent="0">
              <a:buNone/>
            </a:pPr>
            <a:r>
              <a:rPr lang="en-AU" dirty="0"/>
              <a:t>Tanah yang </a:t>
            </a:r>
            <a:r>
              <a:rPr lang="en-AU" dirty="0" err="1"/>
              <a:t>beragam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</a:t>
            </a:r>
            <a:r>
              <a:rPr lang="en-AU" dirty="0" err="1"/>
              <a:t>tanah</a:t>
            </a:r>
            <a:r>
              <a:rPr lang="en-AU" dirty="0"/>
              <a:t> yang </a:t>
            </a:r>
            <a:r>
              <a:rPr lang="en-AU" dirty="0" err="1"/>
              <a:t>kuning</a:t>
            </a:r>
            <a:r>
              <a:rPr lang="en-AU" dirty="0"/>
              <a:t> dan </a:t>
            </a:r>
            <a:r>
              <a:rPr lang="en-AU" dirty="0" err="1"/>
              <a:t>coklat</a:t>
            </a:r>
            <a:r>
              <a:rPr lang="en-AU" dirty="0"/>
              <a:t> di </a:t>
            </a:r>
            <a:r>
              <a:rPr lang="en-AU" dirty="0" err="1"/>
              <a:t>atas</a:t>
            </a:r>
            <a:r>
              <a:rPr lang="en-AU" dirty="0"/>
              <a:t>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liat</a:t>
            </a:r>
            <a:r>
              <a:rPr lang="en-AU" dirty="0"/>
              <a:t> </a:t>
            </a:r>
            <a:r>
              <a:rPr lang="en-AU" dirty="0" err="1"/>
              <a:t>gembur</a:t>
            </a:r>
            <a:r>
              <a:rPr lang="en-AU" dirty="0"/>
              <a:t>,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drainase</a:t>
            </a:r>
            <a:r>
              <a:rPr lang="en-AU" dirty="0"/>
              <a:t> </a:t>
            </a:r>
            <a:r>
              <a:rPr lang="en-AU" dirty="0" err="1"/>
              <a:t>baik</a:t>
            </a:r>
            <a:r>
              <a:rPr lang="en-AU" dirty="0"/>
              <a:t> </a:t>
            </a:r>
            <a:r>
              <a:rPr lang="en-AU" dirty="0" err="1"/>
              <a:t>hingga</a:t>
            </a:r>
            <a:r>
              <a:rPr lang="en-AU" dirty="0"/>
              <a:t>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liat</a:t>
            </a:r>
            <a:r>
              <a:rPr lang="en-AU" dirty="0"/>
              <a:t> </a:t>
            </a:r>
            <a:r>
              <a:rPr lang="en-AU" dirty="0" err="1"/>
              <a:t>merah</a:t>
            </a:r>
            <a:r>
              <a:rPr lang="en-AU" dirty="0"/>
              <a:t> </a:t>
            </a:r>
            <a:r>
              <a:rPr lang="en-AU" dirty="0" err="1"/>
              <a:t>vulkanik</a:t>
            </a:r>
            <a:r>
              <a:rPr lang="en-AU" dirty="0"/>
              <a:t>, </a:t>
            </a:r>
            <a:r>
              <a:rPr lang="en-AU" dirty="0" err="1"/>
              <a:t>hingga</a:t>
            </a:r>
            <a:r>
              <a:rPr lang="en-AU" dirty="0"/>
              <a:t> </a:t>
            </a:r>
            <a:r>
              <a:rPr lang="en-AU" dirty="0" err="1"/>
              <a:t>tanah</a:t>
            </a:r>
            <a:r>
              <a:rPr lang="en-AU" dirty="0"/>
              <a:t> yang </a:t>
            </a:r>
            <a:r>
              <a:rPr lang="en-AU" dirty="0" err="1"/>
              <a:t>dalam</a:t>
            </a:r>
            <a:r>
              <a:rPr lang="en-AU" dirty="0"/>
              <a:t>, </a:t>
            </a:r>
            <a:r>
              <a:rPr lang="en-AU" dirty="0" err="1"/>
              <a:t>subur</a:t>
            </a:r>
            <a:r>
              <a:rPr lang="en-AU" dirty="0"/>
              <a:t> </a:t>
            </a:r>
            <a:r>
              <a:rPr lang="en-AU" dirty="0" err="1"/>
              <a:t>berpasir</a:t>
            </a:r>
            <a:r>
              <a:rPr lang="en-AU" dirty="0"/>
              <a:t> di </a:t>
            </a:r>
            <a:r>
              <a:rPr lang="en-AU" dirty="0" err="1"/>
              <a:t>bagian</a:t>
            </a:r>
            <a:r>
              <a:rPr lang="en-AU" dirty="0"/>
              <a:t> </a:t>
            </a:r>
            <a:r>
              <a:rPr lang="en-AU" dirty="0" err="1"/>
              <a:t>utara</a:t>
            </a:r>
            <a:r>
              <a:rPr lang="en-AU" dirty="0"/>
              <a:t>. </a:t>
            </a:r>
          </a:p>
        </p:txBody>
      </p:sp>
      <p:pic>
        <p:nvPicPr>
          <p:cNvPr id="7" name="Picture Placeholder 6" descr="A person holding a small rock&#10;&#10;AI-generated content may be incorrect.">
            <a:extLst>
              <a:ext uri="{FF2B5EF4-FFF2-40B4-BE49-F238E27FC236}">
                <a16:creationId xmlns:a16="http://schemas.microsoft.com/office/drawing/2014/main" id="{3A92D0A8-2000-3B82-0943-71126933CAF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20" r="1672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1285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584200"/>
            <a:ext cx="5160781" cy="785732"/>
          </a:xfrm>
        </p:spPr>
        <p:txBody>
          <a:bodyPr/>
          <a:lstStyle/>
          <a:p>
            <a:r>
              <a:rPr lang="en-US" sz="2800" dirty="0"/>
              <a:t>PEMBUDIDAYAAN ANGGUR DI MORNINGTON PENINSULA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418" y="1577108"/>
            <a:ext cx="5552060" cy="579936"/>
          </a:xfrm>
        </p:spPr>
        <p:txBody>
          <a:bodyPr/>
          <a:lstStyle/>
          <a:p>
            <a:r>
              <a:rPr lang="en-US" sz="4800" kern="1000" spc="-70" dirty="0">
                <a:solidFill>
                  <a:schemeClr val="accent4"/>
                </a:solidFill>
              </a:rPr>
              <a:t>SUATU KOMUNITAS</a:t>
            </a:r>
          </a:p>
          <a:p>
            <a:r>
              <a:rPr lang="en-US" sz="4800" kern="1000" spc="-70" dirty="0">
                <a:solidFill>
                  <a:schemeClr val="accent4"/>
                </a:solidFill>
              </a:rPr>
              <a:t>PERFEKSIONIS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AC7DDBF7-95BA-FE7D-62B5-E88F8F533D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418" y="3805033"/>
            <a:ext cx="4695961" cy="179184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Kebun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anggur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dalam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skala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kecil</a:t>
            </a:r>
            <a:r>
              <a:rPr lang="en-AU" dirty="0">
                <a:solidFill>
                  <a:schemeClr val="bg1"/>
                </a:solidFill>
              </a:rPr>
              <a:t>, </a:t>
            </a:r>
            <a:r>
              <a:rPr lang="en-AU" dirty="0" err="1">
                <a:solidFill>
                  <a:schemeClr val="bg1"/>
                </a:solidFill>
              </a:rPr>
              <a:t>banyak</a:t>
            </a:r>
            <a:r>
              <a:rPr lang="en-AU" dirty="0">
                <a:solidFill>
                  <a:schemeClr val="bg1"/>
                </a:solidFill>
              </a:rPr>
              <a:t> yang </a:t>
            </a:r>
            <a:r>
              <a:rPr lang="en-AU" dirty="0" err="1">
                <a:solidFill>
                  <a:schemeClr val="bg1"/>
                </a:solidFill>
              </a:rPr>
              <a:t>dijalankan</a:t>
            </a:r>
            <a:r>
              <a:rPr lang="en-AU" dirty="0">
                <a:solidFill>
                  <a:schemeClr val="bg1"/>
                </a:solidFill>
              </a:rPr>
              <a:t> oleh </a:t>
            </a:r>
            <a:r>
              <a:rPr lang="en-AU" dirty="0" err="1">
                <a:solidFill>
                  <a:schemeClr val="bg1"/>
                </a:solidFill>
              </a:rPr>
              <a:t>keluarga</a:t>
            </a:r>
            <a:r>
              <a:rPr lang="en-AU" dirty="0">
                <a:solidFill>
                  <a:schemeClr val="bg1"/>
                </a:solidFill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bg1"/>
                </a:solidFill>
              </a:rPr>
              <a:t>Pinot Noir </a:t>
            </a:r>
            <a:r>
              <a:rPr lang="en-AU" dirty="0" err="1">
                <a:solidFill>
                  <a:schemeClr val="bg1"/>
                </a:solidFill>
              </a:rPr>
              <a:t>merupakan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hampir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separuh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dari</a:t>
            </a:r>
            <a:r>
              <a:rPr lang="en-AU" dirty="0">
                <a:solidFill>
                  <a:schemeClr val="bg1"/>
                </a:solidFill>
              </a:rPr>
              <a:t> total </a:t>
            </a:r>
            <a:r>
              <a:rPr lang="en-AU" dirty="0" err="1">
                <a:solidFill>
                  <a:schemeClr val="bg1"/>
                </a:solidFill>
              </a:rPr>
              <a:t>buah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anggur</a:t>
            </a:r>
            <a:r>
              <a:rPr lang="en-AU" dirty="0">
                <a:solidFill>
                  <a:schemeClr val="bg1"/>
                </a:solidFill>
              </a:rPr>
              <a:t> yang </a:t>
            </a:r>
            <a:r>
              <a:rPr lang="en-AU" dirty="0" err="1">
                <a:solidFill>
                  <a:schemeClr val="bg1"/>
                </a:solidFill>
              </a:rPr>
              <a:t>diproduksi</a:t>
            </a:r>
            <a:r>
              <a:rPr lang="en-AU" dirty="0">
                <a:solidFill>
                  <a:schemeClr val="bg1"/>
                </a:solidFill>
              </a:rPr>
              <a:t> per </a:t>
            </a:r>
            <a:r>
              <a:rPr lang="en-AU" dirty="0" err="1">
                <a:solidFill>
                  <a:schemeClr val="bg1"/>
                </a:solidFill>
              </a:rPr>
              <a:t>tahun</a:t>
            </a:r>
            <a:r>
              <a:rPr lang="en-AU" dirty="0">
                <a:solidFill>
                  <a:schemeClr val="bg1"/>
                </a:solidFill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Praktik-praktik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pembudidayaan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dipengaruhi</a:t>
            </a:r>
            <a:r>
              <a:rPr lang="en-AU" dirty="0">
                <a:solidFill>
                  <a:schemeClr val="bg1"/>
                </a:solidFill>
              </a:rPr>
              <a:t> oleh </a:t>
            </a:r>
            <a:r>
              <a:rPr lang="en-AU" dirty="0" err="1">
                <a:solidFill>
                  <a:schemeClr val="bg1"/>
                </a:solidFill>
              </a:rPr>
              <a:t>permintaan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akan</a:t>
            </a:r>
            <a:r>
              <a:rPr lang="en-AU" dirty="0">
                <a:solidFill>
                  <a:schemeClr val="bg1"/>
                </a:solidFill>
              </a:rPr>
              <a:t> Pinot Noir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b="1" dirty="0">
                <a:solidFill>
                  <a:schemeClr val="bg1"/>
                </a:solidFill>
              </a:rPr>
              <a:t>Panen: </a:t>
            </a:r>
            <a:r>
              <a:rPr lang="en-AU" dirty="0" err="1">
                <a:solidFill>
                  <a:schemeClr val="bg1"/>
                </a:solidFill>
              </a:rPr>
              <a:t>akhir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Februari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hingga</a:t>
            </a:r>
            <a:r>
              <a:rPr lang="en-AU" dirty="0"/>
              <a:t> </a:t>
            </a:r>
            <a:r>
              <a:rPr lang="en-AU" dirty="0" err="1">
                <a:solidFill>
                  <a:schemeClr val="bg1"/>
                </a:solidFill>
              </a:rPr>
              <a:t>awal</a:t>
            </a:r>
            <a:r>
              <a:rPr lang="en-AU" dirty="0">
                <a:solidFill>
                  <a:schemeClr val="bg1"/>
                </a:solidFill>
              </a:rPr>
              <a:t> April</a:t>
            </a:r>
          </a:p>
        </p:txBody>
      </p:sp>
    </p:spTree>
    <p:extLst>
      <p:ext uri="{BB962C8B-B14F-4D97-AF65-F5344CB8AC3E}">
        <p14:creationId xmlns:p14="http://schemas.microsoft.com/office/powerpoint/2010/main" val="403588366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740C4DD-B80A-DE84-F8B7-02A05215A431}"/>
              </a:ext>
            </a:extLst>
          </p:cNvPr>
          <p:cNvSpPr txBox="1">
            <a:spLocks/>
          </p:cNvSpPr>
          <p:nvPr/>
        </p:nvSpPr>
        <p:spPr>
          <a:xfrm>
            <a:off x="526453" y="55422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en-US" sz="3200" dirty="0">
                <a:solidFill>
                  <a:schemeClr val="accent5"/>
                </a:solidFill>
              </a:rPr>
              <a:t>PEMBUATAN ANGGUR DI MORNINGTON PENINSULA</a:t>
            </a:r>
          </a:p>
          <a:p>
            <a:pPr marL="0" indent="0">
              <a:lnSpc>
                <a:spcPct val="82000"/>
              </a:lnSpc>
              <a:buNone/>
            </a:pPr>
            <a:r>
              <a:rPr lang="en-US" sz="5440" dirty="0">
                <a:solidFill>
                  <a:schemeClr val="accent1"/>
                </a:solidFill>
              </a:rPr>
              <a:t>MENGUASAI INTERVENSI MINIMAL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8DB106-AC9C-525A-E02C-72C63CCF7FF8}"/>
              </a:ext>
            </a:extLst>
          </p:cNvPr>
          <p:cNvSpPr txBox="1"/>
          <p:nvPr/>
        </p:nvSpPr>
        <p:spPr>
          <a:xfrm>
            <a:off x="623888" y="5799064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INTERVENSI MINIMAL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4C0A40-C784-6C98-6DB1-6AB956F004FC}"/>
              </a:ext>
            </a:extLst>
          </p:cNvPr>
          <p:cNvSpPr txBox="1"/>
          <p:nvPr/>
        </p:nvSpPr>
        <p:spPr>
          <a:xfrm>
            <a:off x="5270021" y="5799064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FERMENTASI</a:t>
            </a:r>
          </a:p>
          <a:p>
            <a:pPr algn="ctr"/>
            <a:r>
              <a:rPr lang="en-AU" sz="1400" dirty="0" err="1"/>
              <a:t>Rangkaian</a:t>
            </a:r>
            <a:r>
              <a:rPr lang="en-AU" sz="1400" dirty="0"/>
              <a:t> </a:t>
            </a:r>
            <a:r>
              <a:rPr lang="en-AU" sz="1400" dirty="0" err="1"/>
              <a:t>anggur</a:t>
            </a:r>
            <a:r>
              <a:rPr lang="en-AU" sz="1400" dirty="0"/>
              <a:t> </a:t>
            </a:r>
            <a:r>
              <a:rPr lang="en-AU" sz="1400" dirty="0" err="1"/>
              <a:t>utuh</a:t>
            </a:r>
            <a:r>
              <a:rPr lang="en-AU" sz="1400" dirty="0"/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5564FB-E21A-BF9F-8015-C18A2392E8AD}"/>
              </a:ext>
            </a:extLst>
          </p:cNvPr>
          <p:cNvSpPr txBox="1"/>
          <p:nvPr/>
        </p:nvSpPr>
        <p:spPr>
          <a:xfrm>
            <a:off x="7648948" y="5799064"/>
            <a:ext cx="1844265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FERMENTASI</a:t>
            </a:r>
          </a:p>
          <a:p>
            <a:pPr algn="ctr"/>
            <a:r>
              <a:rPr lang="en-AU" sz="1400" dirty="0"/>
              <a:t>ALTERNATIF /WADAH MATURASI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95E7B4EB-1393-CF21-ED26-471A86226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3146" y="3475255"/>
            <a:ext cx="1317749" cy="21747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FBDCDA8-3677-C637-56FA-3944D1853A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3948" y="3475255"/>
            <a:ext cx="1317749" cy="217474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18BDE99-8639-7564-405E-6B7B35E6DFF5}"/>
              </a:ext>
            </a:extLst>
          </p:cNvPr>
          <p:cNvSpPr txBox="1"/>
          <p:nvPr/>
        </p:nvSpPr>
        <p:spPr>
          <a:xfrm>
            <a:off x="3002815" y="5799064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FERMENTASI </a:t>
            </a:r>
          </a:p>
          <a:p>
            <a:pPr algn="ctr"/>
            <a:r>
              <a:rPr lang="en-AU" sz="1400" dirty="0"/>
              <a:t>ALAMI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5924203-8544-A246-E5EA-6954E5CA8DBF}"/>
              </a:ext>
            </a:extLst>
          </p:cNvPr>
          <p:cNvSpPr txBox="1"/>
          <p:nvPr/>
        </p:nvSpPr>
        <p:spPr>
          <a:xfrm>
            <a:off x="9953533" y="5799064"/>
            <a:ext cx="1844265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BAREL KAYU YANG BERUKURAN LEBIH BESAR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8656B86-BD26-1220-19FB-2830B9900A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1352" y="3199428"/>
            <a:ext cx="459057" cy="69405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5E9C117-E11A-C617-D6A7-C4092A5439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387791" y="3324392"/>
            <a:ext cx="578004" cy="87388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26BDAE0-639B-149B-4604-C9DDDBE6A1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227" y="3199428"/>
            <a:ext cx="1442601" cy="245057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140C766-C71C-03AC-31E8-5ED52B7C90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43683" y="3199428"/>
            <a:ext cx="1442601" cy="245057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F1EA13C-1C4C-AC29-989E-BB5F601F14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86976" y="3732551"/>
            <a:ext cx="1994147" cy="191744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5DC1E30-60DF-B29E-DEF3-B09C97A705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92232" y="4918163"/>
            <a:ext cx="1165636" cy="899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725823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Placeholder 8">
            <a:extLst>
              <a:ext uri="{FF2B5EF4-FFF2-40B4-BE49-F238E27FC236}">
                <a16:creationId xmlns:a16="http://schemas.microsoft.com/office/drawing/2014/main" id="{28F67CD5-87BD-5A22-42BB-CC18C0204A0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3888" y="1933074"/>
            <a:ext cx="1182507" cy="3579859"/>
          </a:xfrm>
          <a:prstGeom prst="rect">
            <a:avLst/>
          </a:prstGeom>
        </p:spPr>
      </p:pic>
      <p:pic>
        <p:nvPicPr>
          <p:cNvPr id="6" name="Picture Placeholder 8">
            <a:extLst>
              <a:ext uri="{FF2B5EF4-FFF2-40B4-BE49-F238E27FC236}">
                <a16:creationId xmlns:a16="http://schemas.microsoft.com/office/drawing/2014/main" id="{9A95BAAB-F4D4-23A4-2145-07B5170E586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07009" y="1778557"/>
            <a:ext cx="1270924" cy="3847526"/>
          </a:xfrm>
          <a:prstGeom prst="rect">
            <a:avLst/>
          </a:prstGeom>
        </p:spPr>
      </p:pic>
      <p:pic>
        <p:nvPicPr>
          <p:cNvPr id="26" name="Picture Placeholder 8">
            <a:extLst>
              <a:ext uri="{FF2B5EF4-FFF2-40B4-BE49-F238E27FC236}">
                <a16:creationId xmlns:a16="http://schemas.microsoft.com/office/drawing/2014/main" id="{AEF2B853-164C-CC75-6705-D523ED50E40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1918" y="1778557"/>
            <a:ext cx="1270924" cy="384752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3914EA-580A-BF24-C9FA-CC20FB8C22DC}"/>
              </a:ext>
            </a:extLst>
          </p:cNvPr>
          <p:cNvSpPr/>
          <p:nvPr/>
        </p:nvSpPr>
        <p:spPr>
          <a:xfrm>
            <a:off x="499598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354253-B11A-27F2-1427-C5B71D1394AC}"/>
              </a:ext>
            </a:extLst>
          </p:cNvPr>
          <p:cNvSpPr/>
          <p:nvPr/>
        </p:nvSpPr>
        <p:spPr>
          <a:xfrm>
            <a:off x="295191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4A1D50-0DCF-3399-F8BF-6AAEC1AC9DB3}"/>
              </a:ext>
            </a:extLst>
          </p:cNvPr>
          <p:cNvSpPr/>
          <p:nvPr/>
        </p:nvSpPr>
        <p:spPr>
          <a:xfrm>
            <a:off x="90785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433787" y="542225"/>
            <a:ext cx="9303629" cy="1465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544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MORNINGTON PENINSULA</a:t>
            </a:r>
            <a:b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5 VARIETAS UNGGULAN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62786D-61EA-1185-5300-C0661836E15B}"/>
              </a:ext>
            </a:extLst>
          </p:cNvPr>
          <p:cNvSpPr txBox="1"/>
          <p:nvPr/>
        </p:nvSpPr>
        <p:spPr>
          <a:xfrm>
            <a:off x="907852" y="5470367"/>
            <a:ext cx="1842968" cy="123110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PINOT NOIR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48%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AFC8C5-8832-386B-807E-9CAD33AAED43}"/>
              </a:ext>
            </a:extLst>
          </p:cNvPr>
          <p:cNvSpPr txBox="1"/>
          <p:nvPr/>
        </p:nvSpPr>
        <p:spPr>
          <a:xfrm>
            <a:off x="2750808" y="5470367"/>
            <a:ext cx="2245162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CHARDONNAY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31%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DF6DC2-3F08-10CC-5370-2A6C33755B9A}"/>
              </a:ext>
            </a:extLst>
          </p:cNvPr>
          <p:cNvSpPr txBox="1"/>
          <p:nvPr/>
        </p:nvSpPr>
        <p:spPr>
          <a:xfrm>
            <a:off x="4995976" y="5470367"/>
            <a:ext cx="1842968" cy="150810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PINOT GRIGIO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14%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ED60F5-0CF6-4B5C-7591-2CAD19179AD7}"/>
              </a:ext>
            </a:extLst>
          </p:cNvPr>
          <p:cNvSpPr/>
          <p:nvPr/>
        </p:nvSpPr>
        <p:spPr>
          <a:xfrm>
            <a:off x="704004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DCDE85-F7E4-B9A3-C622-CC1CA8AD422B}"/>
              </a:ext>
            </a:extLst>
          </p:cNvPr>
          <p:cNvSpPr txBox="1"/>
          <p:nvPr/>
        </p:nvSpPr>
        <p:spPr>
          <a:xfrm>
            <a:off x="7040042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SHIRAZ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3%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BC2C0F-87D8-8C2E-B5D0-B8EDED573367}"/>
              </a:ext>
            </a:extLst>
          </p:cNvPr>
          <p:cNvSpPr/>
          <p:nvPr/>
        </p:nvSpPr>
        <p:spPr>
          <a:xfrm>
            <a:off x="908411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FD39E3-6F4B-7BE4-2851-E934DEDFE7BC}"/>
              </a:ext>
            </a:extLst>
          </p:cNvPr>
          <p:cNvSpPr txBox="1"/>
          <p:nvPr/>
        </p:nvSpPr>
        <p:spPr>
          <a:xfrm>
            <a:off x="9084112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SAUVIGNON BLANC</a:t>
            </a: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2%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1F2450-4DCC-60B4-81D6-0AB4FD651E94}"/>
              </a:ext>
            </a:extLst>
          </p:cNvPr>
          <p:cNvSpPr txBox="1"/>
          <p:nvPr/>
        </p:nvSpPr>
        <p:spPr>
          <a:xfrm rot="16200000">
            <a:off x="969949" y="4084438"/>
            <a:ext cx="1873205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PINOT NOIR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4F8097-F893-7FB6-405F-C762EF6F4314}"/>
              </a:ext>
            </a:extLst>
          </p:cNvPr>
          <p:cNvSpPr txBox="1"/>
          <p:nvPr/>
        </p:nvSpPr>
        <p:spPr>
          <a:xfrm rot="16200000">
            <a:off x="7304650" y="4049268"/>
            <a:ext cx="1278876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D65BE8BA-7DE3-5EFC-2CA1-DB4A6E7991DA}"/>
              </a:ext>
            </a:extLst>
          </p:cNvPr>
          <p:cNvSpPr txBox="1"/>
          <p:nvPr/>
        </p:nvSpPr>
        <p:spPr>
          <a:xfrm rot="16200000">
            <a:off x="4750782" y="4069993"/>
            <a:ext cx="2348718" cy="28597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GRIGIO</a:t>
            </a:r>
            <a:endParaRPr lang="en-AU" sz="2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041AE03D-23CF-6A9C-4BE2-689E1A100D4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10215" y="1933074"/>
            <a:ext cx="1182507" cy="3579859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80008D51-0C66-F7E2-9BCC-2C87797F3036}"/>
              </a:ext>
            </a:extLst>
          </p:cNvPr>
          <p:cNvSpPr txBox="1"/>
          <p:nvPr/>
        </p:nvSpPr>
        <p:spPr>
          <a:xfrm rot="16200000">
            <a:off x="2727109" y="4069993"/>
            <a:ext cx="2348718" cy="28597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2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pic>
        <p:nvPicPr>
          <p:cNvPr id="4" name="Picture Placeholder 8">
            <a:extLst>
              <a:ext uri="{FF2B5EF4-FFF2-40B4-BE49-F238E27FC236}">
                <a16:creationId xmlns:a16="http://schemas.microsoft.com/office/drawing/2014/main" id="{6D728D46-CFC4-77F6-E9C5-A61CDFC9B33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18708" y="1933074"/>
            <a:ext cx="1182507" cy="3579859"/>
          </a:xfrm>
          <a:prstGeom prst="rect">
            <a:avLst/>
          </a:prstGeom>
        </p:spPr>
      </p:pic>
      <p:sp>
        <p:nvSpPr>
          <p:cNvPr id="19" name="object 10">
            <a:extLst>
              <a:ext uri="{FF2B5EF4-FFF2-40B4-BE49-F238E27FC236}">
                <a16:creationId xmlns:a16="http://schemas.microsoft.com/office/drawing/2014/main" id="{759B7314-DF3B-5B79-00FF-29E024DB2040}"/>
              </a:ext>
            </a:extLst>
          </p:cNvPr>
          <p:cNvSpPr txBox="1"/>
          <p:nvPr/>
        </p:nvSpPr>
        <p:spPr>
          <a:xfrm rot="16200000">
            <a:off x="8835602" y="3934572"/>
            <a:ext cx="2348718" cy="5568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SAUVIGNON BLANC</a:t>
            </a:r>
            <a:endParaRPr lang="en-AU" sz="2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178516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2764376"/>
            <a:ext cx="905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7107330" y="4377108"/>
            <a:ext cx="307060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79" y="552615"/>
            <a:ext cx="6933031" cy="1869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MORNINGTON PENINSULA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PINOT GRIS/</a:t>
            </a:r>
            <a:b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GRIGIO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1395990" y="3153787"/>
            <a:ext cx="3129847" cy="97872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AU" sz="1600" b="1" dirty="0">
                <a:cs typeface="Hellix SemiBold"/>
              </a:rPr>
              <a:t>IKLIM MARITIM DAN TANAH YANG SUBUR</a:t>
            </a:r>
            <a:endParaRPr lang="en-US" sz="1600" b="1" dirty="0">
              <a:cs typeface="Hellix SemiBold"/>
            </a:endParaRP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AU" sz="1600" dirty="0">
                <a:cs typeface="Hellix SemiBold"/>
              </a:rPr>
              <a:t>MEMBUATNYA IDEAL UNTUK KONDISI PENANAMAN</a:t>
            </a:r>
            <a:endParaRPr lang="en-US" sz="1600" dirty="0">
              <a:cs typeface="Hellix SemiBold"/>
            </a:endParaRPr>
          </a:p>
        </p:txBody>
      </p:sp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247010AE-3EE5-D536-5BCC-D7844A0A0DF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0730" y="457200"/>
            <a:ext cx="2114328" cy="6400800"/>
          </a:xfrm>
          <a:prstGeom prst="rect">
            <a:avLst/>
          </a:prstGeom>
        </p:spPr>
      </p:pic>
      <p:sp>
        <p:nvSpPr>
          <p:cNvPr id="7" name="object 10">
            <a:extLst>
              <a:ext uri="{FF2B5EF4-FFF2-40B4-BE49-F238E27FC236}">
                <a16:creationId xmlns:a16="http://schemas.microsoft.com/office/drawing/2014/main" id="{0DD9AB8D-5E6B-684B-A8DD-B86CAC132897}"/>
              </a:ext>
            </a:extLst>
          </p:cNvPr>
          <p:cNvSpPr txBox="1"/>
          <p:nvPr/>
        </p:nvSpPr>
        <p:spPr>
          <a:xfrm rot="16200000">
            <a:off x="4741314" y="4151039"/>
            <a:ext cx="3733160" cy="4353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GRIGIO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DF217E-BBED-851F-DB9F-4789B3905354}"/>
              </a:ext>
            </a:extLst>
          </p:cNvPr>
          <p:cNvSpPr txBox="1"/>
          <p:nvPr/>
        </p:nvSpPr>
        <p:spPr>
          <a:xfrm>
            <a:off x="9362062" y="4867673"/>
            <a:ext cx="2824226" cy="171361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CITARASA KHAS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Limau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Lemon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Apel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hijau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Nektarin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putih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Pir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Mineral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7B403D-F9EA-EA37-AFE7-C8FEC4429B0E}"/>
              </a:ext>
            </a:extLst>
          </p:cNvPr>
          <p:cNvCxnSpPr>
            <a:cxnSpLocks/>
          </p:cNvCxnSpPr>
          <p:nvPr/>
        </p:nvCxnSpPr>
        <p:spPr>
          <a:xfrm>
            <a:off x="10177935" y="4377108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871B31A0-A80C-4729-6C27-7EFFE7ABB193}"/>
              </a:ext>
            </a:extLst>
          </p:cNvPr>
          <p:cNvSpPr/>
          <p:nvPr/>
        </p:nvSpPr>
        <p:spPr>
          <a:xfrm>
            <a:off x="7790487" y="1497871"/>
            <a:ext cx="2583929" cy="2583929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C7B361CD-2639-B5DA-0167-6FB8C3704457}"/>
              </a:ext>
            </a:extLst>
          </p:cNvPr>
          <p:cNvSpPr txBox="1"/>
          <p:nvPr/>
        </p:nvSpPr>
        <p:spPr>
          <a:xfrm>
            <a:off x="7998687" y="2033281"/>
            <a:ext cx="2202438" cy="1513107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en-AU" sz="18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KONSENTRASI TINGGI DARI</a:t>
            </a:r>
          </a:p>
          <a:p>
            <a:pPr algn="ctr"/>
            <a:r>
              <a:rPr lang="en-AU" sz="18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 PINOT GRIS/GRIGIO</a:t>
            </a:r>
          </a:p>
          <a:p>
            <a:pPr algn="ctr"/>
            <a:r>
              <a:rPr lang="en-AU" sz="18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DI MORNINGTON</a:t>
            </a:r>
          </a:p>
          <a:p>
            <a:pPr algn="ctr"/>
            <a:r>
              <a:rPr lang="en-AU" sz="18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PENINSULA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21C182-5F4C-E00C-18F9-95D51872FEB9}"/>
              </a:ext>
            </a:extLst>
          </p:cNvPr>
          <p:cNvCxnSpPr>
            <a:cxnSpLocks/>
          </p:cNvCxnSpPr>
          <p:nvPr/>
        </p:nvCxnSpPr>
        <p:spPr>
          <a:xfrm>
            <a:off x="2900788" y="4165627"/>
            <a:ext cx="0" cy="64205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A3CD628-6FEF-0258-0B7C-475E2EFAFC9C}"/>
              </a:ext>
            </a:extLst>
          </p:cNvPr>
          <p:cNvCxnSpPr>
            <a:cxnSpLocks/>
          </p:cNvCxnSpPr>
          <p:nvPr/>
        </p:nvCxnSpPr>
        <p:spPr>
          <a:xfrm>
            <a:off x="2908092" y="4807681"/>
            <a:ext cx="287551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39958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5ADE4-7566-52C0-4E05-21C741464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DE61B-5CF3-B98F-9895-1DAF4ABA19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10003" y="589322"/>
            <a:ext cx="7904034" cy="1325562"/>
          </a:xfrm>
        </p:spPr>
        <p:txBody>
          <a:bodyPr/>
          <a:lstStyle/>
          <a:p>
            <a:r>
              <a:rPr lang="en-US" sz="32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PINOT GRIS/GRIGIO</a:t>
            </a:r>
            <a:br>
              <a:rPr lang="en-US" sz="32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40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KARAKTERISTIK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F56D2EB-195E-E0F7-2B13-B4E3B0A8B0B4}"/>
              </a:ext>
            </a:extLst>
          </p:cNvPr>
          <p:cNvSpPr/>
          <p:nvPr/>
        </p:nvSpPr>
        <p:spPr>
          <a:xfrm>
            <a:off x="2011496" y="2194640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62BE3D1-FF94-496F-0AE3-EA9C4117F0C3}"/>
              </a:ext>
            </a:extLst>
          </p:cNvPr>
          <p:cNvSpPr/>
          <p:nvPr/>
        </p:nvSpPr>
        <p:spPr>
          <a:xfrm>
            <a:off x="2375639" y="2191738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1291C1B-82A5-4F4A-A87C-2A021E60710E}"/>
              </a:ext>
            </a:extLst>
          </p:cNvPr>
          <p:cNvSpPr/>
          <p:nvPr/>
        </p:nvSpPr>
        <p:spPr>
          <a:xfrm>
            <a:off x="2739782" y="2191738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BC3DDA9-AB5C-D3C6-6A5D-E4BCE6FF5CD2}"/>
              </a:ext>
            </a:extLst>
          </p:cNvPr>
          <p:cNvSpPr/>
          <p:nvPr/>
        </p:nvSpPr>
        <p:spPr>
          <a:xfrm>
            <a:off x="3103925" y="2191738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5D5E2F84-A7FC-2923-990C-971FADE9EC37}"/>
              </a:ext>
            </a:extLst>
          </p:cNvPr>
          <p:cNvSpPr/>
          <p:nvPr/>
        </p:nvSpPr>
        <p:spPr>
          <a:xfrm>
            <a:off x="3468449" y="2191738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1884036-2716-602E-A397-6AA600F744D3}"/>
              </a:ext>
            </a:extLst>
          </p:cNvPr>
          <p:cNvSpPr/>
          <p:nvPr/>
        </p:nvSpPr>
        <p:spPr>
          <a:xfrm>
            <a:off x="3832973" y="2191738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B0DB3A5-7DE6-4535-25A9-3B9FFA2A73D3}"/>
              </a:ext>
            </a:extLst>
          </p:cNvPr>
          <p:cNvSpPr/>
          <p:nvPr/>
        </p:nvSpPr>
        <p:spPr>
          <a:xfrm>
            <a:off x="4191318" y="2191738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2CE8839-B14D-EC3A-0C13-1CA5CC770955}"/>
              </a:ext>
            </a:extLst>
          </p:cNvPr>
          <p:cNvSpPr/>
          <p:nvPr/>
        </p:nvSpPr>
        <p:spPr>
          <a:xfrm>
            <a:off x="4562020" y="2191738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F78DB7C-6710-BFED-03C6-B12CAFED3C04}"/>
              </a:ext>
            </a:extLst>
          </p:cNvPr>
          <p:cNvSpPr/>
          <p:nvPr/>
        </p:nvSpPr>
        <p:spPr>
          <a:xfrm>
            <a:off x="4926544" y="2191738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0380C0AA-F88B-1660-EC0B-AB4202E378AB}"/>
              </a:ext>
            </a:extLst>
          </p:cNvPr>
          <p:cNvSpPr txBox="1"/>
          <p:nvPr/>
        </p:nvSpPr>
        <p:spPr>
          <a:xfrm>
            <a:off x="2296713" y="2620133"/>
            <a:ext cx="195781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Pinot Gris/Grigio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89E2E6B-B4FC-4D27-093E-FF22D5ADCF2C}"/>
              </a:ext>
            </a:extLst>
          </p:cNvPr>
          <p:cNvSpPr/>
          <p:nvPr/>
        </p:nvSpPr>
        <p:spPr>
          <a:xfrm>
            <a:off x="2011496" y="33438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6AB2BF6-B6E0-550B-F394-A08618E37ABC}"/>
              </a:ext>
            </a:extLst>
          </p:cNvPr>
          <p:cNvSpPr/>
          <p:nvPr/>
        </p:nvSpPr>
        <p:spPr>
          <a:xfrm>
            <a:off x="2375639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C3F6284D-50A0-B092-6E0B-687AFEAA4EF8}"/>
              </a:ext>
            </a:extLst>
          </p:cNvPr>
          <p:cNvSpPr/>
          <p:nvPr/>
        </p:nvSpPr>
        <p:spPr>
          <a:xfrm>
            <a:off x="2739782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2B82FD9A-227A-DC48-3962-B75CEF43311F}"/>
              </a:ext>
            </a:extLst>
          </p:cNvPr>
          <p:cNvSpPr/>
          <p:nvPr/>
        </p:nvSpPr>
        <p:spPr>
          <a:xfrm>
            <a:off x="3103925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8A46049-63B6-2E72-2848-E3A891BCC211}"/>
              </a:ext>
            </a:extLst>
          </p:cNvPr>
          <p:cNvSpPr/>
          <p:nvPr/>
        </p:nvSpPr>
        <p:spPr>
          <a:xfrm>
            <a:off x="3468449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C5C78655-6C11-AB64-A2ED-7034DF0FF779}"/>
              </a:ext>
            </a:extLst>
          </p:cNvPr>
          <p:cNvSpPr/>
          <p:nvPr/>
        </p:nvSpPr>
        <p:spPr>
          <a:xfrm>
            <a:off x="3832973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23B7EFA6-29BE-1C16-13C3-30E0CCB4872F}"/>
              </a:ext>
            </a:extLst>
          </p:cNvPr>
          <p:cNvSpPr/>
          <p:nvPr/>
        </p:nvSpPr>
        <p:spPr>
          <a:xfrm>
            <a:off x="4191318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CF69098-86FD-FE77-8092-920C4D167604}"/>
              </a:ext>
            </a:extLst>
          </p:cNvPr>
          <p:cNvSpPr/>
          <p:nvPr/>
        </p:nvSpPr>
        <p:spPr>
          <a:xfrm>
            <a:off x="4562020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B028919-6A18-01F4-BB26-F18ECE53911C}"/>
              </a:ext>
            </a:extLst>
          </p:cNvPr>
          <p:cNvSpPr/>
          <p:nvPr/>
        </p:nvSpPr>
        <p:spPr>
          <a:xfrm>
            <a:off x="4926544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0578BD73-E803-010F-D580-99A4F5AF1A1C}"/>
              </a:ext>
            </a:extLst>
          </p:cNvPr>
          <p:cNvSpPr/>
          <p:nvPr/>
        </p:nvSpPr>
        <p:spPr>
          <a:xfrm>
            <a:off x="2011496" y="4184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C50D499-92FE-191F-A066-1C441C1AFEE6}"/>
              </a:ext>
            </a:extLst>
          </p:cNvPr>
          <p:cNvSpPr/>
          <p:nvPr/>
        </p:nvSpPr>
        <p:spPr>
          <a:xfrm>
            <a:off x="2375639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38F7BF3-915C-F506-9D7B-79E20DE5B43B}"/>
              </a:ext>
            </a:extLst>
          </p:cNvPr>
          <p:cNvSpPr/>
          <p:nvPr/>
        </p:nvSpPr>
        <p:spPr>
          <a:xfrm>
            <a:off x="2739782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D312308-6A25-F4D2-DEEB-2DCB01093378}"/>
              </a:ext>
            </a:extLst>
          </p:cNvPr>
          <p:cNvSpPr/>
          <p:nvPr/>
        </p:nvSpPr>
        <p:spPr>
          <a:xfrm>
            <a:off x="3103925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E43B8C7F-07DF-0ECB-5312-0A55CBB4A72E}"/>
              </a:ext>
            </a:extLst>
          </p:cNvPr>
          <p:cNvSpPr/>
          <p:nvPr/>
        </p:nvSpPr>
        <p:spPr>
          <a:xfrm>
            <a:off x="3468449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5BFD544A-5966-9EFC-5B26-0EBC880CA6A7}"/>
              </a:ext>
            </a:extLst>
          </p:cNvPr>
          <p:cNvSpPr/>
          <p:nvPr/>
        </p:nvSpPr>
        <p:spPr>
          <a:xfrm>
            <a:off x="3832973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7EF0F0EC-AE6F-D745-543C-59511E924829}"/>
              </a:ext>
            </a:extLst>
          </p:cNvPr>
          <p:cNvSpPr/>
          <p:nvPr/>
        </p:nvSpPr>
        <p:spPr>
          <a:xfrm>
            <a:off x="4191318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2F2A0B3-CB15-A8CC-3165-78E705E00DA0}"/>
              </a:ext>
            </a:extLst>
          </p:cNvPr>
          <p:cNvSpPr/>
          <p:nvPr/>
        </p:nvSpPr>
        <p:spPr>
          <a:xfrm>
            <a:off x="4562020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87343FB6-7E3B-B3DE-5779-F283805FF772}"/>
              </a:ext>
            </a:extLst>
          </p:cNvPr>
          <p:cNvSpPr/>
          <p:nvPr/>
        </p:nvSpPr>
        <p:spPr>
          <a:xfrm>
            <a:off x="4926544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ADF75C1-2283-CB22-99AC-2C1A54F55AA9}"/>
              </a:ext>
            </a:extLst>
          </p:cNvPr>
          <p:cNvSpPr/>
          <p:nvPr/>
        </p:nvSpPr>
        <p:spPr>
          <a:xfrm>
            <a:off x="2011496" y="502433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C790E21-B961-56B1-A980-C1C60AD6D249}"/>
              </a:ext>
            </a:extLst>
          </p:cNvPr>
          <p:cNvSpPr/>
          <p:nvPr/>
        </p:nvSpPr>
        <p:spPr>
          <a:xfrm>
            <a:off x="2375639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4E5A90C-4C56-B0A4-F80E-15BA53D01685}"/>
              </a:ext>
            </a:extLst>
          </p:cNvPr>
          <p:cNvSpPr/>
          <p:nvPr/>
        </p:nvSpPr>
        <p:spPr>
          <a:xfrm>
            <a:off x="2739782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95D78A90-2F29-8309-25EF-AF983C9E0DF4}"/>
              </a:ext>
            </a:extLst>
          </p:cNvPr>
          <p:cNvSpPr/>
          <p:nvPr/>
        </p:nvSpPr>
        <p:spPr>
          <a:xfrm>
            <a:off x="3103925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B8D7AD80-E89E-94FC-05B3-65E2B789EDBF}"/>
              </a:ext>
            </a:extLst>
          </p:cNvPr>
          <p:cNvSpPr/>
          <p:nvPr/>
        </p:nvSpPr>
        <p:spPr>
          <a:xfrm>
            <a:off x="3468449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C359EA06-9A7D-9E0F-4522-82CD640F0D85}"/>
              </a:ext>
            </a:extLst>
          </p:cNvPr>
          <p:cNvSpPr/>
          <p:nvPr/>
        </p:nvSpPr>
        <p:spPr>
          <a:xfrm>
            <a:off x="3832973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28D376A2-3656-F7BF-8E97-DA95B182B782}"/>
              </a:ext>
            </a:extLst>
          </p:cNvPr>
          <p:cNvSpPr/>
          <p:nvPr/>
        </p:nvSpPr>
        <p:spPr>
          <a:xfrm>
            <a:off x="4191318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86771A24-F00F-4429-B5A3-60CC5B631545}"/>
              </a:ext>
            </a:extLst>
          </p:cNvPr>
          <p:cNvSpPr/>
          <p:nvPr/>
        </p:nvSpPr>
        <p:spPr>
          <a:xfrm>
            <a:off x="4562020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11320E13-6CCD-AA11-E9F0-092E97D873B8}"/>
              </a:ext>
            </a:extLst>
          </p:cNvPr>
          <p:cNvSpPr/>
          <p:nvPr/>
        </p:nvSpPr>
        <p:spPr>
          <a:xfrm>
            <a:off x="4926544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C078604D-736D-2D36-8664-746636080348}"/>
              </a:ext>
            </a:extLst>
          </p:cNvPr>
          <p:cNvSpPr/>
          <p:nvPr/>
        </p:nvSpPr>
        <p:spPr>
          <a:xfrm>
            <a:off x="2011496" y="537032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CF7E2D1-1D3D-AE8A-B1C6-08055DE528DA}"/>
              </a:ext>
            </a:extLst>
          </p:cNvPr>
          <p:cNvSpPr/>
          <p:nvPr/>
        </p:nvSpPr>
        <p:spPr>
          <a:xfrm>
            <a:off x="2375639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47DC42B4-9713-6197-7E67-351186EFCE73}"/>
              </a:ext>
            </a:extLst>
          </p:cNvPr>
          <p:cNvSpPr/>
          <p:nvPr/>
        </p:nvSpPr>
        <p:spPr>
          <a:xfrm>
            <a:off x="2739782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B7D4B46-0DBC-8E17-9E4A-ED8869CBCB88}"/>
              </a:ext>
            </a:extLst>
          </p:cNvPr>
          <p:cNvSpPr/>
          <p:nvPr/>
        </p:nvSpPr>
        <p:spPr>
          <a:xfrm>
            <a:off x="3103925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809198EE-61B6-0C55-5E72-CC96478B3081}"/>
              </a:ext>
            </a:extLst>
          </p:cNvPr>
          <p:cNvSpPr/>
          <p:nvPr/>
        </p:nvSpPr>
        <p:spPr>
          <a:xfrm>
            <a:off x="3468449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BE48170E-C2C8-5ECB-7B4E-4825282DA9F8}"/>
              </a:ext>
            </a:extLst>
          </p:cNvPr>
          <p:cNvSpPr/>
          <p:nvPr/>
        </p:nvSpPr>
        <p:spPr>
          <a:xfrm>
            <a:off x="3832973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BB9A261-A519-8F83-CC9C-C27E7BE7C8BC}"/>
              </a:ext>
            </a:extLst>
          </p:cNvPr>
          <p:cNvSpPr/>
          <p:nvPr/>
        </p:nvSpPr>
        <p:spPr>
          <a:xfrm>
            <a:off x="4191318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C6B49AE-22F4-29C7-6562-D5F7B5533FAF}"/>
              </a:ext>
            </a:extLst>
          </p:cNvPr>
          <p:cNvSpPr/>
          <p:nvPr/>
        </p:nvSpPr>
        <p:spPr>
          <a:xfrm>
            <a:off x="4562020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458A706B-18C3-65BA-DD55-E8D0F35DB7E9}"/>
              </a:ext>
            </a:extLst>
          </p:cNvPr>
          <p:cNvSpPr/>
          <p:nvPr/>
        </p:nvSpPr>
        <p:spPr>
          <a:xfrm>
            <a:off x="4926544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D11C57C6-EF40-F4C0-3BC7-803F45BD5066}"/>
              </a:ext>
            </a:extLst>
          </p:cNvPr>
          <p:cNvSpPr/>
          <p:nvPr/>
        </p:nvSpPr>
        <p:spPr>
          <a:xfrm>
            <a:off x="2011496" y="615498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4274FBC1-5792-4EF8-6975-F5AA36DEF46D}"/>
              </a:ext>
            </a:extLst>
          </p:cNvPr>
          <p:cNvSpPr/>
          <p:nvPr/>
        </p:nvSpPr>
        <p:spPr>
          <a:xfrm>
            <a:off x="2375639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88F5D0DA-5D57-0855-F499-3E4388E0A04B}"/>
              </a:ext>
            </a:extLst>
          </p:cNvPr>
          <p:cNvSpPr/>
          <p:nvPr/>
        </p:nvSpPr>
        <p:spPr>
          <a:xfrm>
            <a:off x="2739782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D70863FB-17C8-F44A-FCF0-935042648F15}"/>
              </a:ext>
            </a:extLst>
          </p:cNvPr>
          <p:cNvSpPr/>
          <p:nvPr/>
        </p:nvSpPr>
        <p:spPr>
          <a:xfrm>
            <a:off x="3103925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EEF402AA-A4A0-D4C2-059E-E66982B6EBE5}"/>
              </a:ext>
            </a:extLst>
          </p:cNvPr>
          <p:cNvSpPr/>
          <p:nvPr/>
        </p:nvSpPr>
        <p:spPr>
          <a:xfrm>
            <a:off x="3468068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E1CF8C33-738A-C89E-6C4A-20BAC9F3863E}"/>
              </a:ext>
            </a:extLst>
          </p:cNvPr>
          <p:cNvSpPr/>
          <p:nvPr/>
        </p:nvSpPr>
        <p:spPr>
          <a:xfrm>
            <a:off x="4562020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090B0514-3BDB-C3CE-E2C8-7DF23BABCD3E}"/>
              </a:ext>
            </a:extLst>
          </p:cNvPr>
          <p:cNvSpPr/>
          <p:nvPr/>
        </p:nvSpPr>
        <p:spPr>
          <a:xfrm>
            <a:off x="4926544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F7BE47A5-31FE-7369-C739-812BB7B8CA83}"/>
              </a:ext>
            </a:extLst>
          </p:cNvPr>
          <p:cNvSpPr txBox="1"/>
          <p:nvPr/>
        </p:nvSpPr>
        <p:spPr>
          <a:xfrm>
            <a:off x="1913464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0CAD56FE-068D-C6AD-6B06-DF4BF875D846}"/>
              </a:ext>
            </a:extLst>
          </p:cNvPr>
          <p:cNvSpPr txBox="1"/>
          <p:nvPr/>
        </p:nvSpPr>
        <p:spPr>
          <a:xfrm>
            <a:off x="3376593" y="5829879"/>
            <a:ext cx="11673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12.5% – 14.5%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5A9709D-06AD-382A-042C-DC037BA6DFC0}"/>
              </a:ext>
            </a:extLst>
          </p:cNvPr>
          <p:cNvSpPr txBox="1"/>
          <p:nvPr/>
        </p:nvSpPr>
        <p:spPr>
          <a:xfrm>
            <a:off x="4476346" y="583499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A99BF965-57F4-CB8F-FDFE-23CC6ACE8858}"/>
              </a:ext>
            </a:extLst>
          </p:cNvPr>
          <p:cNvCxnSpPr>
            <a:cxnSpLocks/>
          </p:cNvCxnSpPr>
          <p:nvPr/>
        </p:nvCxnSpPr>
        <p:spPr>
          <a:xfrm>
            <a:off x="2142574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0ADF244D-39DB-5622-CC55-F58F33415D2F}"/>
              </a:ext>
            </a:extLst>
          </p:cNvPr>
          <p:cNvGrpSpPr/>
          <p:nvPr/>
        </p:nvGrpSpPr>
        <p:grpSpPr>
          <a:xfrm>
            <a:off x="3465682" y="6152078"/>
            <a:ext cx="1010664" cy="272668"/>
            <a:chOff x="7674890" y="5926610"/>
            <a:chExt cx="1010664" cy="272668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4457550D-D6A7-A7C4-1FA9-F03BB865B97A}"/>
                </a:ext>
              </a:extLst>
            </p:cNvPr>
            <p:cNvSpPr/>
            <p:nvPr/>
          </p:nvSpPr>
          <p:spPr>
            <a:xfrm>
              <a:off x="8543846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C18D776-10EF-45C9-08AB-E3BB051419BD}"/>
                </a:ext>
              </a:extLst>
            </p:cNvPr>
            <p:cNvSpPr/>
            <p:nvPr/>
          </p:nvSpPr>
          <p:spPr>
            <a:xfrm rot="10800000">
              <a:off x="840692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5855531-27C6-679E-C97F-AF870D24775B}"/>
                </a:ext>
              </a:extLst>
            </p:cNvPr>
            <p:cNvSpPr/>
            <p:nvPr/>
          </p:nvSpPr>
          <p:spPr>
            <a:xfrm rot="10800000">
              <a:off x="767489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7F252BD-6762-EC66-7068-AC9CF694399B}"/>
              </a:ext>
            </a:extLst>
          </p:cNvPr>
          <p:cNvCxnSpPr>
            <a:cxnSpLocks/>
          </p:cNvCxnSpPr>
          <p:nvPr/>
        </p:nvCxnSpPr>
        <p:spPr>
          <a:xfrm>
            <a:off x="2137274" y="2641194"/>
            <a:ext cx="181768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A9F847C-F6A3-750E-3F76-D88E6683C2CD}"/>
              </a:ext>
            </a:extLst>
          </p:cNvPr>
          <p:cNvCxnSpPr>
            <a:cxnSpLocks/>
          </p:cNvCxnSpPr>
          <p:nvPr/>
        </p:nvCxnSpPr>
        <p:spPr>
          <a:xfrm>
            <a:off x="3971414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32FE7FAC-8AD5-96BC-264F-50623C602AE8}"/>
              </a:ext>
            </a:extLst>
          </p:cNvPr>
          <p:cNvSpPr/>
          <p:nvPr/>
        </p:nvSpPr>
        <p:spPr>
          <a:xfrm>
            <a:off x="3836298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pic>
        <p:nvPicPr>
          <p:cNvPr id="4" name="Picture Placeholder 8">
            <a:extLst>
              <a:ext uri="{FF2B5EF4-FFF2-40B4-BE49-F238E27FC236}">
                <a16:creationId xmlns:a16="http://schemas.microsoft.com/office/drawing/2014/main" id="{7DEC7D28-976B-DF3B-B28E-CC992441B08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60962" y="4572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A194E12-53B6-5687-5065-BA2253200393}"/>
              </a:ext>
            </a:extLst>
          </p:cNvPr>
          <p:cNvSpPr txBox="1"/>
          <p:nvPr/>
        </p:nvSpPr>
        <p:spPr>
          <a:xfrm rot="16200000">
            <a:off x="8051546" y="4151039"/>
            <a:ext cx="3733160" cy="4353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GRIGIO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7388AFFE-488D-890A-C65E-8E7D5EDA8B41}"/>
              </a:ext>
            </a:extLst>
          </p:cNvPr>
          <p:cNvSpPr txBox="1"/>
          <p:nvPr/>
        </p:nvSpPr>
        <p:spPr>
          <a:xfrm>
            <a:off x="532765" y="2232232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B12DE01-E1BC-2544-8870-9A2ECB250AFF}"/>
              </a:ext>
            </a:extLst>
          </p:cNvPr>
          <p:cNvCxnSpPr>
            <a:cxnSpLocks/>
          </p:cNvCxnSpPr>
          <p:nvPr/>
        </p:nvCxnSpPr>
        <p:spPr>
          <a:xfrm>
            <a:off x="1511771" y="2340598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2">
            <a:extLst>
              <a:ext uri="{FF2B5EF4-FFF2-40B4-BE49-F238E27FC236}">
                <a16:creationId xmlns:a16="http://schemas.microsoft.com/office/drawing/2014/main" id="{D21EAAFB-0E41-A9EA-2D31-BAA8C3A880EF}"/>
              </a:ext>
            </a:extLst>
          </p:cNvPr>
          <p:cNvSpPr txBox="1"/>
          <p:nvPr/>
        </p:nvSpPr>
        <p:spPr>
          <a:xfrm>
            <a:off x="532764" y="333426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19" name="Title 2">
            <a:extLst>
              <a:ext uri="{FF2B5EF4-FFF2-40B4-BE49-F238E27FC236}">
                <a16:creationId xmlns:a16="http://schemas.microsoft.com/office/drawing/2014/main" id="{DA111447-CEA7-60E0-DE30-6D4B2F28C3F6}"/>
              </a:ext>
            </a:extLst>
          </p:cNvPr>
          <p:cNvSpPr txBox="1"/>
          <p:nvPr/>
        </p:nvSpPr>
        <p:spPr>
          <a:xfrm>
            <a:off x="1915179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0" name="Title 2">
            <a:extLst>
              <a:ext uri="{FF2B5EF4-FFF2-40B4-BE49-F238E27FC236}">
                <a16:creationId xmlns:a16="http://schemas.microsoft.com/office/drawing/2014/main" id="{16C0DFA6-E008-4955-209E-0D1B16C965BF}"/>
              </a:ext>
            </a:extLst>
          </p:cNvPr>
          <p:cNvSpPr txBox="1"/>
          <p:nvPr/>
        </p:nvSpPr>
        <p:spPr>
          <a:xfrm>
            <a:off x="3184930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21" name="Title 2">
            <a:extLst>
              <a:ext uri="{FF2B5EF4-FFF2-40B4-BE49-F238E27FC236}">
                <a16:creationId xmlns:a16="http://schemas.microsoft.com/office/drawing/2014/main" id="{2897178E-6866-AC4B-A7E1-C01C08B6EE2A}"/>
              </a:ext>
            </a:extLst>
          </p:cNvPr>
          <p:cNvSpPr txBox="1"/>
          <p:nvPr/>
        </p:nvSpPr>
        <p:spPr>
          <a:xfrm>
            <a:off x="4478061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7D740542-837E-9656-C294-C8B14043AD39}"/>
              </a:ext>
            </a:extLst>
          </p:cNvPr>
          <p:cNvSpPr txBox="1"/>
          <p:nvPr/>
        </p:nvSpPr>
        <p:spPr>
          <a:xfrm>
            <a:off x="1691831" y="3842629"/>
            <a:ext cx="1320619" cy="163505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</a:t>
            </a:r>
          </a:p>
        </p:txBody>
      </p:sp>
      <p:sp>
        <p:nvSpPr>
          <p:cNvPr id="23" name="Title 2">
            <a:extLst>
              <a:ext uri="{FF2B5EF4-FFF2-40B4-BE49-F238E27FC236}">
                <a16:creationId xmlns:a16="http://schemas.microsoft.com/office/drawing/2014/main" id="{F763C288-FFB2-5BBB-F5DA-22551B4C01D0}"/>
              </a:ext>
            </a:extLst>
          </p:cNvPr>
          <p:cNvSpPr txBox="1"/>
          <p:nvPr/>
        </p:nvSpPr>
        <p:spPr>
          <a:xfrm>
            <a:off x="3035747" y="3842629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24" name="Title 2">
            <a:extLst>
              <a:ext uri="{FF2B5EF4-FFF2-40B4-BE49-F238E27FC236}">
                <a16:creationId xmlns:a16="http://schemas.microsoft.com/office/drawing/2014/main" id="{B36566E6-130F-2348-8CFE-7AF67AB0BDFD}"/>
              </a:ext>
            </a:extLst>
          </p:cNvPr>
          <p:cNvSpPr txBox="1"/>
          <p:nvPr/>
        </p:nvSpPr>
        <p:spPr>
          <a:xfrm>
            <a:off x="4478061" y="38426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3FA83C4-CE1C-2EF4-2240-3AB724071208}"/>
              </a:ext>
            </a:extLst>
          </p:cNvPr>
          <p:cNvCxnSpPr>
            <a:cxnSpLocks/>
          </p:cNvCxnSpPr>
          <p:nvPr/>
        </p:nvCxnSpPr>
        <p:spPr>
          <a:xfrm>
            <a:off x="1209031" y="3502133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itle 2">
            <a:extLst>
              <a:ext uri="{FF2B5EF4-FFF2-40B4-BE49-F238E27FC236}">
                <a16:creationId xmlns:a16="http://schemas.microsoft.com/office/drawing/2014/main" id="{B2B67A5F-25B7-CA29-9CB6-36EC53FA3F33}"/>
              </a:ext>
            </a:extLst>
          </p:cNvPr>
          <p:cNvSpPr txBox="1"/>
          <p:nvPr/>
        </p:nvSpPr>
        <p:spPr>
          <a:xfrm>
            <a:off x="532764" y="420541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4CEE0C-9958-873E-CC86-501947B8FD04}"/>
              </a:ext>
            </a:extLst>
          </p:cNvPr>
          <p:cNvCxnSpPr>
            <a:cxnSpLocks/>
          </p:cNvCxnSpPr>
          <p:nvPr/>
        </p:nvCxnSpPr>
        <p:spPr>
          <a:xfrm>
            <a:off x="1851582" y="4373284"/>
            <a:ext cx="109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le 2">
            <a:extLst>
              <a:ext uri="{FF2B5EF4-FFF2-40B4-BE49-F238E27FC236}">
                <a16:creationId xmlns:a16="http://schemas.microsoft.com/office/drawing/2014/main" id="{F92263B1-5B2B-A6EA-F1B9-91D9A3245F93}"/>
              </a:ext>
            </a:extLst>
          </p:cNvPr>
          <p:cNvSpPr txBox="1"/>
          <p:nvPr/>
        </p:nvSpPr>
        <p:spPr>
          <a:xfrm>
            <a:off x="1834173" y="4711762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1BE0A58-6B9F-C596-2D49-1CCDA41B0694}"/>
              </a:ext>
            </a:extLst>
          </p:cNvPr>
          <p:cNvSpPr txBox="1"/>
          <p:nvPr/>
        </p:nvSpPr>
        <p:spPr>
          <a:xfrm>
            <a:off x="3035747" y="4711762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B891C810-2486-802E-4A8B-59FDC82736CA}"/>
              </a:ext>
            </a:extLst>
          </p:cNvPr>
          <p:cNvSpPr txBox="1"/>
          <p:nvPr/>
        </p:nvSpPr>
        <p:spPr>
          <a:xfrm>
            <a:off x="4478061" y="468288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EE1DEBD4-E913-1154-9D66-80A98E418B6B}"/>
              </a:ext>
            </a:extLst>
          </p:cNvPr>
          <p:cNvSpPr txBox="1"/>
          <p:nvPr/>
        </p:nvSpPr>
        <p:spPr>
          <a:xfrm>
            <a:off x="532764" y="504567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224CFA0-C9F2-3EDD-E3DC-D38B0C0CA5DD}"/>
              </a:ext>
            </a:extLst>
          </p:cNvPr>
          <p:cNvCxnSpPr>
            <a:cxnSpLocks/>
          </p:cNvCxnSpPr>
          <p:nvPr/>
        </p:nvCxnSpPr>
        <p:spPr>
          <a:xfrm>
            <a:off x="1079285" y="5213543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itle 2">
            <a:extLst>
              <a:ext uri="{FF2B5EF4-FFF2-40B4-BE49-F238E27FC236}">
                <a16:creationId xmlns:a16="http://schemas.microsoft.com/office/drawing/2014/main" id="{999296D4-B837-19E2-2EB6-15724AD2E962}"/>
              </a:ext>
            </a:extLst>
          </p:cNvPr>
          <p:cNvSpPr txBox="1"/>
          <p:nvPr/>
        </p:nvSpPr>
        <p:spPr>
          <a:xfrm>
            <a:off x="532764" y="539166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DB1D22C-7179-3824-E472-616CC0FD638C}"/>
              </a:ext>
            </a:extLst>
          </p:cNvPr>
          <p:cNvCxnSpPr>
            <a:cxnSpLocks/>
          </p:cNvCxnSpPr>
          <p:nvPr/>
        </p:nvCxnSpPr>
        <p:spPr>
          <a:xfrm>
            <a:off x="1736644" y="5559532"/>
            <a:ext cx="22487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itle 2">
            <a:extLst>
              <a:ext uri="{FF2B5EF4-FFF2-40B4-BE49-F238E27FC236}">
                <a16:creationId xmlns:a16="http://schemas.microsoft.com/office/drawing/2014/main" id="{3859197D-D57C-2723-FAF5-0299C5BB09F9}"/>
              </a:ext>
            </a:extLst>
          </p:cNvPr>
          <p:cNvSpPr txBox="1"/>
          <p:nvPr/>
        </p:nvSpPr>
        <p:spPr>
          <a:xfrm>
            <a:off x="532764" y="617631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2B2F19D0-0C1F-01DF-24E0-1C2AE6FB3839}"/>
              </a:ext>
            </a:extLst>
          </p:cNvPr>
          <p:cNvCxnSpPr>
            <a:cxnSpLocks/>
          </p:cNvCxnSpPr>
          <p:nvPr/>
        </p:nvCxnSpPr>
        <p:spPr>
          <a:xfrm>
            <a:off x="1637139" y="6344186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7239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2202632"/>
            <a:ext cx="905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7107330" y="3651023"/>
            <a:ext cx="359526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182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MORNINGTON PENINSULA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CHARDONNAY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2284346" y="3912433"/>
            <a:ext cx="348686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2284346" y="3904813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2099161" y="2114570"/>
            <a:ext cx="3326140" cy="83099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COCOK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UNTuK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CUACA MORNINGTON PENINSULA YANG SEJUK</a:t>
            </a:r>
          </a:p>
        </p:txBody>
      </p:sp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247010AE-3EE5-D536-5BCC-D7844A0A0DF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0730" y="457200"/>
            <a:ext cx="2114328" cy="6400800"/>
          </a:xfrm>
          <a:prstGeom prst="rect">
            <a:avLst/>
          </a:prstGeom>
        </p:spPr>
      </p:pic>
      <p:sp>
        <p:nvSpPr>
          <p:cNvPr id="7" name="object 10">
            <a:extLst>
              <a:ext uri="{FF2B5EF4-FFF2-40B4-BE49-F238E27FC236}">
                <a16:creationId xmlns:a16="http://schemas.microsoft.com/office/drawing/2014/main" id="{0DD9AB8D-5E6B-684B-A8DD-B86CAC132897}"/>
              </a:ext>
            </a:extLst>
          </p:cNvPr>
          <p:cNvSpPr txBox="1"/>
          <p:nvPr/>
        </p:nvSpPr>
        <p:spPr>
          <a:xfrm rot="16200000">
            <a:off x="4741314" y="4151039"/>
            <a:ext cx="3733160" cy="4353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DF217E-BBED-851F-DB9F-4789B3905354}"/>
              </a:ext>
            </a:extLst>
          </p:cNvPr>
          <p:cNvSpPr txBox="1"/>
          <p:nvPr/>
        </p:nvSpPr>
        <p:spPr>
          <a:xfrm>
            <a:off x="9989285" y="4207979"/>
            <a:ext cx="2134134" cy="140871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CITA RASA YANG DIPANAH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Peach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Apel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Vanila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Mentega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7B403D-F9EA-EA37-AFE7-C8FEC4429B0E}"/>
              </a:ext>
            </a:extLst>
          </p:cNvPr>
          <p:cNvCxnSpPr>
            <a:cxnSpLocks/>
          </p:cNvCxnSpPr>
          <p:nvPr/>
        </p:nvCxnSpPr>
        <p:spPr>
          <a:xfrm>
            <a:off x="10702591" y="3651023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871B31A0-A80C-4729-6C27-7EFFE7ABB193}"/>
              </a:ext>
            </a:extLst>
          </p:cNvPr>
          <p:cNvSpPr/>
          <p:nvPr/>
        </p:nvSpPr>
        <p:spPr>
          <a:xfrm>
            <a:off x="7662125" y="738458"/>
            <a:ext cx="2778452" cy="2778452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C7B361CD-2639-B5DA-0167-6FB8C3704457}"/>
              </a:ext>
            </a:extLst>
          </p:cNvPr>
          <p:cNvSpPr txBox="1"/>
          <p:nvPr/>
        </p:nvSpPr>
        <p:spPr>
          <a:xfrm>
            <a:off x="7954232" y="1371131"/>
            <a:ext cx="2243198" cy="1513107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en-AU" sz="18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ANGGUR DIBUAT DENGAN PENGENDALIAN RASA DENGAN PROSES PENUAAN YANG BAIK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00D20BE-74A8-9CD9-14ED-35006B42C036}"/>
              </a:ext>
            </a:extLst>
          </p:cNvPr>
          <p:cNvSpPr/>
          <p:nvPr/>
        </p:nvSpPr>
        <p:spPr>
          <a:xfrm>
            <a:off x="1046495" y="4268405"/>
            <a:ext cx="2367263" cy="2397522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21C182-5F4C-E00C-18F9-95D51872FEB9}"/>
              </a:ext>
            </a:extLst>
          </p:cNvPr>
          <p:cNvCxnSpPr>
            <a:cxnSpLocks/>
          </p:cNvCxnSpPr>
          <p:nvPr/>
        </p:nvCxnSpPr>
        <p:spPr>
          <a:xfrm>
            <a:off x="3702761" y="2934142"/>
            <a:ext cx="0" cy="97829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3561242-E9E1-2C98-505A-EF44F7AD1590}"/>
              </a:ext>
            </a:extLst>
          </p:cNvPr>
          <p:cNvSpPr txBox="1"/>
          <p:nvPr/>
        </p:nvSpPr>
        <p:spPr>
          <a:xfrm>
            <a:off x="7830701" y="4207979"/>
            <a:ext cx="2054852" cy="164949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CITA RASA UTAMA YANG KHAS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Melon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Persik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putih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Sitrus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Buah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Ara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Minerality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2F196BB-F309-9278-EDF1-17CC0CDB554B}"/>
              </a:ext>
            </a:extLst>
          </p:cNvPr>
          <p:cNvCxnSpPr>
            <a:cxnSpLocks/>
          </p:cNvCxnSpPr>
          <p:nvPr/>
        </p:nvCxnSpPr>
        <p:spPr>
          <a:xfrm>
            <a:off x="8603968" y="3651023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bject 58">
            <a:extLst>
              <a:ext uri="{FF2B5EF4-FFF2-40B4-BE49-F238E27FC236}">
                <a16:creationId xmlns:a16="http://schemas.microsoft.com/office/drawing/2014/main" id="{D3692AF8-2867-E453-D107-EA6DAD3A54F7}"/>
              </a:ext>
            </a:extLst>
          </p:cNvPr>
          <p:cNvSpPr txBox="1"/>
          <p:nvPr/>
        </p:nvSpPr>
        <p:spPr>
          <a:xfrm>
            <a:off x="1156793" y="4556145"/>
            <a:ext cx="2146963" cy="1735668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2400" dirty="0">
                <a:effectLst/>
                <a:latin typeface="Neue Haas Grotesk Text Pro" panose="020B0504020202020204" pitchFamily="34" charset="77"/>
              </a:rPr>
              <a:t>SEKITAR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effectLst/>
                <a:latin typeface="Neue Haas Grotesk Text Pro" panose="020B0504020202020204" pitchFamily="34" charset="77"/>
              </a:rPr>
              <a:t>1/4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2400" dirty="0">
                <a:latin typeface="Neue Haas Grotesk Text Pro" panose="020B0504020202020204" pitchFamily="34" charset="77"/>
              </a:rPr>
              <a:t>PRODUKSI TAHUNAN</a:t>
            </a:r>
            <a:endParaRPr lang="en-AU" sz="2400" dirty="0">
              <a:effectLst/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711258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5ADE4-7566-52C0-4E05-21C741464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DE61B-5CF3-B98F-9895-1DAF4ABA19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5277" y="590594"/>
            <a:ext cx="7904034" cy="1325562"/>
          </a:xfrm>
        </p:spPr>
        <p:txBody>
          <a:bodyPr/>
          <a:lstStyle/>
          <a:p>
            <a:r>
              <a:rPr lang="en-US" sz="32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CHARDONNAY</a:t>
            </a:r>
            <a:br>
              <a:rPr lang="en-US" sz="32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40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KARAKTERISTIK</a:t>
            </a: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94442B9C-7A53-5783-D95B-4FE1C0ED623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0806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B89E5D8A-2B93-5A7A-2D7A-77456B75EE44}"/>
              </a:ext>
            </a:extLst>
          </p:cNvPr>
          <p:cNvSpPr txBox="1"/>
          <p:nvPr/>
        </p:nvSpPr>
        <p:spPr>
          <a:xfrm rot="16200000">
            <a:off x="7301852" y="4244048"/>
            <a:ext cx="4652237" cy="4602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6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6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F56D2EB-195E-E0F7-2B13-B4E3B0A8B0B4}"/>
              </a:ext>
            </a:extLst>
          </p:cNvPr>
          <p:cNvSpPr/>
          <p:nvPr/>
        </p:nvSpPr>
        <p:spPr>
          <a:xfrm>
            <a:off x="2011495" y="2194640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62BE3D1-FF94-496F-0AE3-EA9C4117F0C3}"/>
              </a:ext>
            </a:extLst>
          </p:cNvPr>
          <p:cNvSpPr/>
          <p:nvPr/>
        </p:nvSpPr>
        <p:spPr>
          <a:xfrm>
            <a:off x="2375638" y="2191738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1291C1B-82A5-4F4A-A87C-2A021E60710E}"/>
              </a:ext>
            </a:extLst>
          </p:cNvPr>
          <p:cNvSpPr/>
          <p:nvPr/>
        </p:nvSpPr>
        <p:spPr>
          <a:xfrm>
            <a:off x="2739781" y="2191738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BC3DDA9-AB5C-D3C6-6A5D-E4BCE6FF5CD2}"/>
              </a:ext>
            </a:extLst>
          </p:cNvPr>
          <p:cNvSpPr/>
          <p:nvPr/>
        </p:nvSpPr>
        <p:spPr>
          <a:xfrm>
            <a:off x="3103924" y="2191738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5D5E2F84-A7FC-2923-990C-971FADE9EC37}"/>
              </a:ext>
            </a:extLst>
          </p:cNvPr>
          <p:cNvSpPr/>
          <p:nvPr/>
        </p:nvSpPr>
        <p:spPr>
          <a:xfrm>
            <a:off x="3468448" y="2191738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1884036-2716-602E-A397-6AA600F744D3}"/>
              </a:ext>
            </a:extLst>
          </p:cNvPr>
          <p:cNvSpPr/>
          <p:nvPr/>
        </p:nvSpPr>
        <p:spPr>
          <a:xfrm>
            <a:off x="3832972" y="2191738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B0DB3A5-7DE6-4535-25A9-3B9FFA2A73D3}"/>
              </a:ext>
            </a:extLst>
          </p:cNvPr>
          <p:cNvSpPr/>
          <p:nvPr/>
        </p:nvSpPr>
        <p:spPr>
          <a:xfrm>
            <a:off x="4191317" y="2191738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2CE8839-B14D-EC3A-0C13-1CA5CC770955}"/>
              </a:ext>
            </a:extLst>
          </p:cNvPr>
          <p:cNvSpPr/>
          <p:nvPr/>
        </p:nvSpPr>
        <p:spPr>
          <a:xfrm>
            <a:off x="4562019" y="2191738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F78DB7C-6710-BFED-03C6-B12CAFED3C04}"/>
              </a:ext>
            </a:extLst>
          </p:cNvPr>
          <p:cNvSpPr/>
          <p:nvPr/>
        </p:nvSpPr>
        <p:spPr>
          <a:xfrm>
            <a:off x="4926543" y="2191738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0380C0AA-F88B-1660-EC0B-AB4202E378AB}"/>
              </a:ext>
            </a:extLst>
          </p:cNvPr>
          <p:cNvSpPr txBox="1"/>
          <p:nvPr/>
        </p:nvSpPr>
        <p:spPr>
          <a:xfrm>
            <a:off x="2876876" y="2620133"/>
            <a:ext cx="195781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Chardonnay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89E2E6B-B4FC-4D27-093E-FF22D5ADCF2C}"/>
              </a:ext>
            </a:extLst>
          </p:cNvPr>
          <p:cNvSpPr/>
          <p:nvPr/>
        </p:nvSpPr>
        <p:spPr>
          <a:xfrm>
            <a:off x="2011495" y="33438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6AB2BF6-B6E0-550B-F394-A08618E37ABC}"/>
              </a:ext>
            </a:extLst>
          </p:cNvPr>
          <p:cNvSpPr/>
          <p:nvPr/>
        </p:nvSpPr>
        <p:spPr>
          <a:xfrm>
            <a:off x="2375638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C3F6284D-50A0-B092-6E0B-687AFEAA4EF8}"/>
              </a:ext>
            </a:extLst>
          </p:cNvPr>
          <p:cNvSpPr/>
          <p:nvPr/>
        </p:nvSpPr>
        <p:spPr>
          <a:xfrm>
            <a:off x="2739781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2B82FD9A-227A-DC48-3962-B75CEF43311F}"/>
              </a:ext>
            </a:extLst>
          </p:cNvPr>
          <p:cNvSpPr/>
          <p:nvPr/>
        </p:nvSpPr>
        <p:spPr>
          <a:xfrm>
            <a:off x="3103924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8A46049-63B6-2E72-2848-E3A891BCC211}"/>
              </a:ext>
            </a:extLst>
          </p:cNvPr>
          <p:cNvSpPr/>
          <p:nvPr/>
        </p:nvSpPr>
        <p:spPr>
          <a:xfrm>
            <a:off x="3468448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C5C78655-6C11-AB64-A2ED-7034DF0FF779}"/>
              </a:ext>
            </a:extLst>
          </p:cNvPr>
          <p:cNvSpPr/>
          <p:nvPr/>
        </p:nvSpPr>
        <p:spPr>
          <a:xfrm>
            <a:off x="3832972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23B7EFA6-29BE-1C16-13C3-30E0CCB4872F}"/>
              </a:ext>
            </a:extLst>
          </p:cNvPr>
          <p:cNvSpPr/>
          <p:nvPr/>
        </p:nvSpPr>
        <p:spPr>
          <a:xfrm>
            <a:off x="4191317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CF69098-86FD-FE77-8092-920C4D167604}"/>
              </a:ext>
            </a:extLst>
          </p:cNvPr>
          <p:cNvSpPr/>
          <p:nvPr/>
        </p:nvSpPr>
        <p:spPr>
          <a:xfrm>
            <a:off x="4562019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B028919-6A18-01F4-BB26-F18ECE53911C}"/>
              </a:ext>
            </a:extLst>
          </p:cNvPr>
          <p:cNvSpPr/>
          <p:nvPr/>
        </p:nvSpPr>
        <p:spPr>
          <a:xfrm>
            <a:off x="4926543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0578BD73-E803-010F-D580-99A4F5AF1A1C}"/>
              </a:ext>
            </a:extLst>
          </p:cNvPr>
          <p:cNvSpPr/>
          <p:nvPr/>
        </p:nvSpPr>
        <p:spPr>
          <a:xfrm>
            <a:off x="2011495" y="4184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C50D499-92FE-191F-A066-1C441C1AFEE6}"/>
              </a:ext>
            </a:extLst>
          </p:cNvPr>
          <p:cNvSpPr/>
          <p:nvPr/>
        </p:nvSpPr>
        <p:spPr>
          <a:xfrm>
            <a:off x="2375638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38F7BF3-915C-F506-9D7B-79E20DE5B43B}"/>
              </a:ext>
            </a:extLst>
          </p:cNvPr>
          <p:cNvSpPr/>
          <p:nvPr/>
        </p:nvSpPr>
        <p:spPr>
          <a:xfrm>
            <a:off x="2739781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D312308-6A25-F4D2-DEEB-2DCB01093378}"/>
              </a:ext>
            </a:extLst>
          </p:cNvPr>
          <p:cNvSpPr/>
          <p:nvPr/>
        </p:nvSpPr>
        <p:spPr>
          <a:xfrm>
            <a:off x="3103924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E43B8C7F-07DF-0ECB-5312-0A55CBB4A72E}"/>
              </a:ext>
            </a:extLst>
          </p:cNvPr>
          <p:cNvSpPr/>
          <p:nvPr/>
        </p:nvSpPr>
        <p:spPr>
          <a:xfrm>
            <a:off x="3468448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5BFD544A-5966-9EFC-5B26-0EBC880CA6A7}"/>
              </a:ext>
            </a:extLst>
          </p:cNvPr>
          <p:cNvSpPr/>
          <p:nvPr/>
        </p:nvSpPr>
        <p:spPr>
          <a:xfrm>
            <a:off x="3832972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7EF0F0EC-AE6F-D745-543C-59511E924829}"/>
              </a:ext>
            </a:extLst>
          </p:cNvPr>
          <p:cNvSpPr/>
          <p:nvPr/>
        </p:nvSpPr>
        <p:spPr>
          <a:xfrm>
            <a:off x="4191317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2F2A0B3-CB15-A8CC-3165-78E705E00DA0}"/>
              </a:ext>
            </a:extLst>
          </p:cNvPr>
          <p:cNvSpPr/>
          <p:nvPr/>
        </p:nvSpPr>
        <p:spPr>
          <a:xfrm>
            <a:off x="4562019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87343FB6-7E3B-B3DE-5779-F283805FF772}"/>
              </a:ext>
            </a:extLst>
          </p:cNvPr>
          <p:cNvSpPr/>
          <p:nvPr/>
        </p:nvSpPr>
        <p:spPr>
          <a:xfrm>
            <a:off x="4926543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ADF75C1-2283-CB22-99AC-2C1A54F55AA9}"/>
              </a:ext>
            </a:extLst>
          </p:cNvPr>
          <p:cNvSpPr/>
          <p:nvPr/>
        </p:nvSpPr>
        <p:spPr>
          <a:xfrm>
            <a:off x="2011495" y="502433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C790E21-B961-56B1-A980-C1C60AD6D249}"/>
              </a:ext>
            </a:extLst>
          </p:cNvPr>
          <p:cNvSpPr/>
          <p:nvPr/>
        </p:nvSpPr>
        <p:spPr>
          <a:xfrm>
            <a:off x="2375638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4E5A90C-4C56-B0A4-F80E-15BA53D01685}"/>
              </a:ext>
            </a:extLst>
          </p:cNvPr>
          <p:cNvSpPr/>
          <p:nvPr/>
        </p:nvSpPr>
        <p:spPr>
          <a:xfrm>
            <a:off x="2739781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95D78A90-2F29-8309-25EF-AF983C9E0DF4}"/>
              </a:ext>
            </a:extLst>
          </p:cNvPr>
          <p:cNvSpPr/>
          <p:nvPr/>
        </p:nvSpPr>
        <p:spPr>
          <a:xfrm>
            <a:off x="3103924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B8D7AD80-E89E-94FC-05B3-65E2B789EDBF}"/>
              </a:ext>
            </a:extLst>
          </p:cNvPr>
          <p:cNvSpPr/>
          <p:nvPr/>
        </p:nvSpPr>
        <p:spPr>
          <a:xfrm>
            <a:off x="3468448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C359EA06-9A7D-9E0F-4522-82CD640F0D85}"/>
              </a:ext>
            </a:extLst>
          </p:cNvPr>
          <p:cNvSpPr/>
          <p:nvPr/>
        </p:nvSpPr>
        <p:spPr>
          <a:xfrm>
            <a:off x="3832972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28D376A2-3656-F7BF-8E97-DA95B182B782}"/>
              </a:ext>
            </a:extLst>
          </p:cNvPr>
          <p:cNvSpPr/>
          <p:nvPr/>
        </p:nvSpPr>
        <p:spPr>
          <a:xfrm>
            <a:off x="4191317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86771A24-F00F-4429-B5A3-60CC5B631545}"/>
              </a:ext>
            </a:extLst>
          </p:cNvPr>
          <p:cNvSpPr/>
          <p:nvPr/>
        </p:nvSpPr>
        <p:spPr>
          <a:xfrm>
            <a:off x="4562019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11320E13-6CCD-AA11-E9F0-092E97D873B8}"/>
              </a:ext>
            </a:extLst>
          </p:cNvPr>
          <p:cNvSpPr/>
          <p:nvPr/>
        </p:nvSpPr>
        <p:spPr>
          <a:xfrm>
            <a:off x="4926543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C078604D-736D-2D36-8664-746636080348}"/>
              </a:ext>
            </a:extLst>
          </p:cNvPr>
          <p:cNvSpPr/>
          <p:nvPr/>
        </p:nvSpPr>
        <p:spPr>
          <a:xfrm>
            <a:off x="2011495" y="537032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CF7E2D1-1D3D-AE8A-B1C6-08055DE528DA}"/>
              </a:ext>
            </a:extLst>
          </p:cNvPr>
          <p:cNvSpPr/>
          <p:nvPr/>
        </p:nvSpPr>
        <p:spPr>
          <a:xfrm>
            <a:off x="2375638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47DC42B4-9713-6197-7E67-351186EFCE73}"/>
              </a:ext>
            </a:extLst>
          </p:cNvPr>
          <p:cNvSpPr/>
          <p:nvPr/>
        </p:nvSpPr>
        <p:spPr>
          <a:xfrm>
            <a:off x="2739781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B7D4B46-0DBC-8E17-9E4A-ED8869CBCB88}"/>
              </a:ext>
            </a:extLst>
          </p:cNvPr>
          <p:cNvSpPr/>
          <p:nvPr/>
        </p:nvSpPr>
        <p:spPr>
          <a:xfrm>
            <a:off x="3103924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809198EE-61B6-0C55-5E72-CC96478B3081}"/>
              </a:ext>
            </a:extLst>
          </p:cNvPr>
          <p:cNvSpPr/>
          <p:nvPr/>
        </p:nvSpPr>
        <p:spPr>
          <a:xfrm>
            <a:off x="3468448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BE48170E-C2C8-5ECB-7B4E-4825282DA9F8}"/>
              </a:ext>
            </a:extLst>
          </p:cNvPr>
          <p:cNvSpPr/>
          <p:nvPr/>
        </p:nvSpPr>
        <p:spPr>
          <a:xfrm>
            <a:off x="3832972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BB9A261-A519-8F83-CC9C-C27E7BE7C8BC}"/>
              </a:ext>
            </a:extLst>
          </p:cNvPr>
          <p:cNvSpPr/>
          <p:nvPr/>
        </p:nvSpPr>
        <p:spPr>
          <a:xfrm>
            <a:off x="4191317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C6B49AE-22F4-29C7-6562-D5F7B5533FAF}"/>
              </a:ext>
            </a:extLst>
          </p:cNvPr>
          <p:cNvSpPr/>
          <p:nvPr/>
        </p:nvSpPr>
        <p:spPr>
          <a:xfrm>
            <a:off x="4562019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458A706B-18C3-65BA-DD55-E8D0F35DB7E9}"/>
              </a:ext>
            </a:extLst>
          </p:cNvPr>
          <p:cNvSpPr/>
          <p:nvPr/>
        </p:nvSpPr>
        <p:spPr>
          <a:xfrm>
            <a:off x="4926543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D11C57C6-EF40-F4C0-3BC7-803F45BD5066}"/>
              </a:ext>
            </a:extLst>
          </p:cNvPr>
          <p:cNvSpPr/>
          <p:nvPr/>
        </p:nvSpPr>
        <p:spPr>
          <a:xfrm>
            <a:off x="2011495" y="615498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4274FBC1-5792-4EF8-6975-F5AA36DEF46D}"/>
              </a:ext>
            </a:extLst>
          </p:cNvPr>
          <p:cNvSpPr/>
          <p:nvPr/>
        </p:nvSpPr>
        <p:spPr>
          <a:xfrm>
            <a:off x="2375638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88F5D0DA-5D57-0855-F499-3E4388E0A04B}"/>
              </a:ext>
            </a:extLst>
          </p:cNvPr>
          <p:cNvSpPr/>
          <p:nvPr/>
        </p:nvSpPr>
        <p:spPr>
          <a:xfrm>
            <a:off x="2739781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D70863FB-17C8-F44A-FCF0-935042648F15}"/>
              </a:ext>
            </a:extLst>
          </p:cNvPr>
          <p:cNvSpPr/>
          <p:nvPr/>
        </p:nvSpPr>
        <p:spPr>
          <a:xfrm>
            <a:off x="3103924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EEF402AA-A4A0-D4C2-059E-E66982B6EBE5}"/>
              </a:ext>
            </a:extLst>
          </p:cNvPr>
          <p:cNvSpPr/>
          <p:nvPr/>
        </p:nvSpPr>
        <p:spPr>
          <a:xfrm>
            <a:off x="3468067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E1CF8C33-738A-C89E-6C4A-20BAC9F3863E}"/>
              </a:ext>
            </a:extLst>
          </p:cNvPr>
          <p:cNvSpPr/>
          <p:nvPr/>
        </p:nvSpPr>
        <p:spPr>
          <a:xfrm>
            <a:off x="4562019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090B0514-3BDB-C3CE-E2C8-7DF23BABCD3E}"/>
              </a:ext>
            </a:extLst>
          </p:cNvPr>
          <p:cNvSpPr/>
          <p:nvPr/>
        </p:nvSpPr>
        <p:spPr>
          <a:xfrm>
            <a:off x="4926543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F7BE47A5-31FE-7369-C739-812BB7B8CA83}"/>
              </a:ext>
            </a:extLst>
          </p:cNvPr>
          <p:cNvSpPr txBox="1"/>
          <p:nvPr/>
        </p:nvSpPr>
        <p:spPr>
          <a:xfrm>
            <a:off x="1913463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0CAD56FE-068D-C6AD-6B06-DF4BF875D846}"/>
              </a:ext>
            </a:extLst>
          </p:cNvPr>
          <p:cNvSpPr txBox="1"/>
          <p:nvPr/>
        </p:nvSpPr>
        <p:spPr>
          <a:xfrm>
            <a:off x="3376592" y="5829879"/>
            <a:ext cx="11673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12.5% – 14.5%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5A9709D-06AD-382A-042C-DC037BA6DFC0}"/>
              </a:ext>
            </a:extLst>
          </p:cNvPr>
          <p:cNvSpPr txBox="1"/>
          <p:nvPr/>
        </p:nvSpPr>
        <p:spPr>
          <a:xfrm>
            <a:off x="4476345" y="583499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A99BF965-57F4-CB8F-FDFE-23CC6ACE8858}"/>
              </a:ext>
            </a:extLst>
          </p:cNvPr>
          <p:cNvCxnSpPr>
            <a:cxnSpLocks/>
          </p:cNvCxnSpPr>
          <p:nvPr/>
        </p:nvCxnSpPr>
        <p:spPr>
          <a:xfrm>
            <a:off x="2505277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0ADF244D-39DB-5622-CC55-F58F33415D2F}"/>
              </a:ext>
            </a:extLst>
          </p:cNvPr>
          <p:cNvGrpSpPr/>
          <p:nvPr/>
        </p:nvGrpSpPr>
        <p:grpSpPr>
          <a:xfrm>
            <a:off x="3465681" y="6152078"/>
            <a:ext cx="1010664" cy="272668"/>
            <a:chOff x="7674890" y="5926610"/>
            <a:chExt cx="1010664" cy="272668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4457550D-D6A7-A7C4-1FA9-F03BB865B97A}"/>
                </a:ext>
              </a:extLst>
            </p:cNvPr>
            <p:cNvSpPr/>
            <p:nvPr/>
          </p:nvSpPr>
          <p:spPr>
            <a:xfrm>
              <a:off x="8543846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C18D776-10EF-45C9-08AB-E3BB051419BD}"/>
                </a:ext>
              </a:extLst>
            </p:cNvPr>
            <p:cNvSpPr/>
            <p:nvPr/>
          </p:nvSpPr>
          <p:spPr>
            <a:xfrm rot="10800000">
              <a:off x="840692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5855531-27C6-679E-C97F-AF870D24775B}"/>
                </a:ext>
              </a:extLst>
            </p:cNvPr>
            <p:cNvSpPr/>
            <p:nvPr/>
          </p:nvSpPr>
          <p:spPr>
            <a:xfrm rot="10800000">
              <a:off x="767489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7F252BD-6762-EC66-7068-AC9CF694399B}"/>
              </a:ext>
            </a:extLst>
          </p:cNvPr>
          <p:cNvCxnSpPr>
            <a:cxnSpLocks/>
          </p:cNvCxnSpPr>
          <p:nvPr/>
        </p:nvCxnSpPr>
        <p:spPr>
          <a:xfrm>
            <a:off x="2499977" y="2641194"/>
            <a:ext cx="183218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A9F847C-F6A3-750E-3F76-D88E6683C2CD}"/>
              </a:ext>
            </a:extLst>
          </p:cNvPr>
          <p:cNvCxnSpPr>
            <a:cxnSpLocks/>
          </p:cNvCxnSpPr>
          <p:nvPr/>
        </p:nvCxnSpPr>
        <p:spPr>
          <a:xfrm>
            <a:off x="4321568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32FE7FAC-8AD5-96BC-264F-50623C602AE8}"/>
              </a:ext>
            </a:extLst>
          </p:cNvPr>
          <p:cNvSpPr/>
          <p:nvPr/>
        </p:nvSpPr>
        <p:spPr>
          <a:xfrm>
            <a:off x="3836297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F6F92843-27CD-B3AA-4DC6-1A13D937E12B}"/>
              </a:ext>
            </a:extLst>
          </p:cNvPr>
          <p:cNvSpPr txBox="1"/>
          <p:nvPr/>
        </p:nvSpPr>
        <p:spPr>
          <a:xfrm>
            <a:off x="532765" y="2232232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B84C15E-685F-62AC-3FFF-D11369E11FD6}"/>
              </a:ext>
            </a:extLst>
          </p:cNvPr>
          <p:cNvCxnSpPr>
            <a:cxnSpLocks/>
          </p:cNvCxnSpPr>
          <p:nvPr/>
        </p:nvCxnSpPr>
        <p:spPr>
          <a:xfrm>
            <a:off x="1511771" y="2340598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2">
            <a:extLst>
              <a:ext uri="{FF2B5EF4-FFF2-40B4-BE49-F238E27FC236}">
                <a16:creationId xmlns:a16="http://schemas.microsoft.com/office/drawing/2014/main" id="{FCFD489C-FF23-CA3E-3429-BB51C9999DE2}"/>
              </a:ext>
            </a:extLst>
          </p:cNvPr>
          <p:cNvSpPr txBox="1"/>
          <p:nvPr/>
        </p:nvSpPr>
        <p:spPr>
          <a:xfrm>
            <a:off x="532764" y="333426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id="{0EB08929-20D4-5B11-F5D7-9A917EDBA5B3}"/>
              </a:ext>
            </a:extLst>
          </p:cNvPr>
          <p:cNvSpPr txBox="1"/>
          <p:nvPr/>
        </p:nvSpPr>
        <p:spPr>
          <a:xfrm>
            <a:off x="1915179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0F11E7EC-6E18-17BA-6BB6-62BFC1BC2B50}"/>
              </a:ext>
            </a:extLst>
          </p:cNvPr>
          <p:cNvSpPr txBox="1"/>
          <p:nvPr/>
        </p:nvSpPr>
        <p:spPr>
          <a:xfrm>
            <a:off x="3184930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24" name="Title 2">
            <a:extLst>
              <a:ext uri="{FF2B5EF4-FFF2-40B4-BE49-F238E27FC236}">
                <a16:creationId xmlns:a16="http://schemas.microsoft.com/office/drawing/2014/main" id="{02C4B6F0-F160-A65E-1D3F-EDD056952736}"/>
              </a:ext>
            </a:extLst>
          </p:cNvPr>
          <p:cNvSpPr txBox="1"/>
          <p:nvPr/>
        </p:nvSpPr>
        <p:spPr>
          <a:xfrm>
            <a:off x="4478061" y="38426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B8506F5-0DC5-35AD-FA20-DAEEBCE29862}"/>
              </a:ext>
            </a:extLst>
          </p:cNvPr>
          <p:cNvCxnSpPr>
            <a:cxnSpLocks/>
          </p:cNvCxnSpPr>
          <p:nvPr/>
        </p:nvCxnSpPr>
        <p:spPr>
          <a:xfrm>
            <a:off x="1209031" y="3502133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itle 2">
            <a:extLst>
              <a:ext uri="{FF2B5EF4-FFF2-40B4-BE49-F238E27FC236}">
                <a16:creationId xmlns:a16="http://schemas.microsoft.com/office/drawing/2014/main" id="{C9DAFCEC-404C-6962-2EFD-842F07CA8907}"/>
              </a:ext>
            </a:extLst>
          </p:cNvPr>
          <p:cNvSpPr txBox="1"/>
          <p:nvPr/>
        </p:nvSpPr>
        <p:spPr>
          <a:xfrm>
            <a:off x="532764" y="420541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47C5E2D-5759-0B6C-E4CD-02A75B455BED}"/>
              </a:ext>
            </a:extLst>
          </p:cNvPr>
          <p:cNvCxnSpPr>
            <a:cxnSpLocks/>
          </p:cNvCxnSpPr>
          <p:nvPr/>
        </p:nvCxnSpPr>
        <p:spPr>
          <a:xfrm>
            <a:off x="1851582" y="4373284"/>
            <a:ext cx="109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le 2">
            <a:extLst>
              <a:ext uri="{FF2B5EF4-FFF2-40B4-BE49-F238E27FC236}">
                <a16:creationId xmlns:a16="http://schemas.microsoft.com/office/drawing/2014/main" id="{9B5D295A-FA14-F506-24E8-9CF9D542E257}"/>
              </a:ext>
            </a:extLst>
          </p:cNvPr>
          <p:cNvSpPr txBox="1"/>
          <p:nvPr/>
        </p:nvSpPr>
        <p:spPr>
          <a:xfrm>
            <a:off x="1831075" y="4711762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5B3A8A1C-3E6F-804D-38C8-00D608F16CB2}"/>
              </a:ext>
            </a:extLst>
          </p:cNvPr>
          <p:cNvSpPr txBox="1"/>
          <p:nvPr/>
        </p:nvSpPr>
        <p:spPr>
          <a:xfrm>
            <a:off x="3035747" y="4711762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C4318897-93EA-2730-A9FB-419D2BFA3873}"/>
              </a:ext>
            </a:extLst>
          </p:cNvPr>
          <p:cNvSpPr txBox="1"/>
          <p:nvPr/>
        </p:nvSpPr>
        <p:spPr>
          <a:xfrm>
            <a:off x="4478061" y="468288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3BB8675-5FDC-B106-71BA-CCB0DF1421D1}"/>
              </a:ext>
            </a:extLst>
          </p:cNvPr>
          <p:cNvCxnSpPr>
            <a:cxnSpLocks/>
          </p:cNvCxnSpPr>
          <p:nvPr/>
        </p:nvCxnSpPr>
        <p:spPr>
          <a:xfrm>
            <a:off x="1079285" y="5213543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itle 2">
            <a:extLst>
              <a:ext uri="{FF2B5EF4-FFF2-40B4-BE49-F238E27FC236}">
                <a16:creationId xmlns:a16="http://schemas.microsoft.com/office/drawing/2014/main" id="{7F28002B-FE0F-D781-2F00-B3223B06D677}"/>
              </a:ext>
            </a:extLst>
          </p:cNvPr>
          <p:cNvSpPr txBox="1"/>
          <p:nvPr/>
        </p:nvSpPr>
        <p:spPr>
          <a:xfrm>
            <a:off x="532764" y="539166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1A3A11E-38B0-56F7-6318-2C8513C60BDA}"/>
              </a:ext>
            </a:extLst>
          </p:cNvPr>
          <p:cNvCxnSpPr>
            <a:cxnSpLocks/>
          </p:cNvCxnSpPr>
          <p:nvPr/>
        </p:nvCxnSpPr>
        <p:spPr>
          <a:xfrm>
            <a:off x="1736644" y="5559532"/>
            <a:ext cx="22487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itle 2">
            <a:extLst>
              <a:ext uri="{FF2B5EF4-FFF2-40B4-BE49-F238E27FC236}">
                <a16:creationId xmlns:a16="http://schemas.microsoft.com/office/drawing/2014/main" id="{E8B9C62F-645F-CB6D-8B9E-D43EC8B48244}"/>
              </a:ext>
            </a:extLst>
          </p:cNvPr>
          <p:cNvSpPr txBox="1"/>
          <p:nvPr/>
        </p:nvSpPr>
        <p:spPr>
          <a:xfrm>
            <a:off x="532764" y="617631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1090BF6-C793-2B19-5710-0DB817E4624A}"/>
              </a:ext>
            </a:extLst>
          </p:cNvPr>
          <p:cNvCxnSpPr>
            <a:cxnSpLocks/>
          </p:cNvCxnSpPr>
          <p:nvPr/>
        </p:nvCxnSpPr>
        <p:spPr>
          <a:xfrm>
            <a:off x="1637139" y="6344186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le 2">
            <a:extLst>
              <a:ext uri="{FF2B5EF4-FFF2-40B4-BE49-F238E27FC236}">
                <a16:creationId xmlns:a16="http://schemas.microsoft.com/office/drawing/2014/main" id="{16637E52-3B51-CD32-BDA3-F104E6C3CE4E}"/>
              </a:ext>
            </a:extLst>
          </p:cNvPr>
          <p:cNvSpPr txBox="1"/>
          <p:nvPr/>
        </p:nvSpPr>
        <p:spPr>
          <a:xfrm>
            <a:off x="4478061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73AC5071-EC4C-3611-84BC-37741C5612AA}"/>
              </a:ext>
            </a:extLst>
          </p:cNvPr>
          <p:cNvSpPr txBox="1"/>
          <p:nvPr/>
        </p:nvSpPr>
        <p:spPr>
          <a:xfrm>
            <a:off x="1691831" y="3842629"/>
            <a:ext cx="1320619" cy="163505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</a:t>
            </a:r>
          </a:p>
        </p:txBody>
      </p:sp>
      <p:sp>
        <p:nvSpPr>
          <p:cNvPr id="39" name="Title 2">
            <a:extLst>
              <a:ext uri="{FF2B5EF4-FFF2-40B4-BE49-F238E27FC236}">
                <a16:creationId xmlns:a16="http://schemas.microsoft.com/office/drawing/2014/main" id="{3E1F92DF-AB1F-9F43-6BB8-6AA6E5EB90C2}"/>
              </a:ext>
            </a:extLst>
          </p:cNvPr>
          <p:cNvSpPr txBox="1"/>
          <p:nvPr/>
        </p:nvSpPr>
        <p:spPr>
          <a:xfrm>
            <a:off x="3035747" y="3842629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40" name="Title 2">
            <a:extLst>
              <a:ext uri="{FF2B5EF4-FFF2-40B4-BE49-F238E27FC236}">
                <a16:creationId xmlns:a16="http://schemas.microsoft.com/office/drawing/2014/main" id="{BC8F6D9A-D7C4-B1D2-7AD6-3459620B1086}"/>
              </a:ext>
            </a:extLst>
          </p:cNvPr>
          <p:cNvSpPr txBox="1"/>
          <p:nvPr/>
        </p:nvSpPr>
        <p:spPr>
          <a:xfrm>
            <a:off x="532764" y="504567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</a:p>
        </p:txBody>
      </p:sp>
    </p:spTree>
    <p:extLst>
      <p:ext uri="{BB962C8B-B14F-4D97-AF65-F5344CB8AC3E}">
        <p14:creationId xmlns:p14="http://schemas.microsoft.com/office/powerpoint/2010/main" val="259261237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2573" y="523183"/>
            <a:ext cx="5541444" cy="1182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MORNINGTON PENINSULA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PINOT NOIR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833318" y="2660593"/>
            <a:ext cx="2805709" cy="58477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BERBAGAI EKSPRESI YANG MENGESANKAN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721231" y="2148057"/>
            <a:ext cx="107105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3278431"/>
            <a:ext cx="0" cy="34202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3612840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8" y="927506"/>
            <a:ext cx="2220146" cy="2220146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8127763" y="1649780"/>
            <a:ext cx="1566609" cy="775597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2000" b="1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BINTANG DARI WILAYAH</a:t>
            </a:r>
          </a:p>
        </p:txBody>
      </p: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00E01808-059B-3E38-E255-56D2BA1A6CF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0682" y="3683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DA192C4-498D-4B53-51F1-82D359B009E4}"/>
              </a:ext>
            </a:extLst>
          </p:cNvPr>
          <p:cNvSpPr txBox="1"/>
          <p:nvPr/>
        </p:nvSpPr>
        <p:spPr>
          <a:xfrm rot="16200000">
            <a:off x="4214078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NOIR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342A1A4F-05C7-791A-B423-D402B8673F14}"/>
              </a:ext>
            </a:extLst>
          </p:cNvPr>
          <p:cNvCxnSpPr>
            <a:cxnSpLocks/>
          </p:cNvCxnSpPr>
          <p:nvPr/>
        </p:nvCxnSpPr>
        <p:spPr>
          <a:xfrm>
            <a:off x="3283295" y="3912433"/>
            <a:ext cx="248791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38EB90E-05BF-A81C-E736-B3A4F470F552}"/>
              </a:ext>
            </a:extLst>
          </p:cNvPr>
          <p:cNvCxnSpPr>
            <a:cxnSpLocks/>
          </p:cNvCxnSpPr>
          <p:nvPr/>
        </p:nvCxnSpPr>
        <p:spPr>
          <a:xfrm>
            <a:off x="3283295" y="3904813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BC9911B9-B720-D715-5640-769710C06EC4}"/>
              </a:ext>
            </a:extLst>
          </p:cNvPr>
          <p:cNvSpPr/>
          <p:nvPr/>
        </p:nvSpPr>
        <p:spPr>
          <a:xfrm>
            <a:off x="2077143" y="4210966"/>
            <a:ext cx="2347976" cy="2377989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E4C70E0-AB38-402C-CE2B-A130860DB0EA}"/>
              </a:ext>
            </a:extLst>
          </p:cNvPr>
          <p:cNvCxnSpPr>
            <a:cxnSpLocks/>
          </p:cNvCxnSpPr>
          <p:nvPr/>
        </p:nvCxnSpPr>
        <p:spPr>
          <a:xfrm>
            <a:off x="7107330" y="3651023"/>
            <a:ext cx="359526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17C50BD5-7D92-963A-75DB-3C8BB1286729}"/>
              </a:ext>
            </a:extLst>
          </p:cNvPr>
          <p:cNvSpPr txBox="1"/>
          <p:nvPr/>
        </p:nvSpPr>
        <p:spPr>
          <a:xfrm>
            <a:off x="9989285" y="4195747"/>
            <a:ext cx="1958871" cy="140871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CITA RASA YANG DIPANAH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Gurih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Tanah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Cedar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Lantai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hutan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4C3813C-33D4-7B42-D8E8-6450343531D4}"/>
              </a:ext>
            </a:extLst>
          </p:cNvPr>
          <p:cNvCxnSpPr>
            <a:cxnSpLocks/>
          </p:cNvCxnSpPr>
          <p:nvPr/>
        </p:nvCxnSpPr>
        <p:spPr>
          <a:xfrm>
            <a:off x="10702591" y="3651023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3261E5A3-BE7F-72B5-0617-AD44A7687C76}"/>
              </a:ext>
            </a:extLst>
          </p:cNvPr>
          <p:cNvSpPr txBox="1"/>
          <p:nvPr/>
        </p:nvSpPr>
        <p:spPr>
          <a:xfrm>
            <a:off x="7877676" y="4192937"/>
            <a:ext cx="2158582" cy="189026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CITA RASA UTAMA YANG KHAS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Ceri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Stroberi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 Plum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 Roses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Violet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Tanah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9D2ACF1-6234-8CAE-2590-7EB81AB5098A}"/>
              </a:ext>
            </a:extLst>
          </p:cNvPr>
          <p:cNvCxnSpPr>
            <a:cxnSpLocks/>
          </p:cNvCxnSpPr>
          <p:nvPr/>
        </p:nvCxnSpPr>
        <p:spPr>
          <a:xfrm>
            <a:off x="8603968" y="3651023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bject 58">
            <a:extLst>
              <a:ext uri="{FF2B5EF4-FFF2-40B4-BE49-F238E27FC236}">
                <a16:creationId xmlns:a16="http://schemas.microsoft.com/office/drawing/2014/main" id="{C31C2CC5-13E7-943B-8D1B-A68A5EF68BEE}"/>
              </a:ext>
            </a:extLst>
          </p:cNvPr>
          <p:cNvSpPr txBox="1"/>
          <p:nvPr/>
        </p:nvSpPr>
        <p:spPr>
          <a:xfrm>
            <a:off x="2155742" y="4576509"/>
            <a:ext cx="2146963" cy="1735668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2400" dirty="0">
                <a:effectLst/>
                <a:latin typeface="Neue Haas Grotesk Text Pro" panose="020B0504020202020204" pitchFamily="34" charset="77"/>
              </a:rPr>
              <a:t>SEKITAR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effectLst/>
                <a:latin typeface="Neue Haas Grotesk Text Pro" panose="020B0504020202020204" pitchFamily="34" charset="77"/>
              </a:rPr>
              <a:t>1/4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2400" dirty="0">
                <a:latin typeface="Neue Haas Grotesk Text Pro" panose="020B0504020202020204" pitchFamily="34" charset="77"/>
              </a:rPr>
              <a:t>PRODUKSI TAHUNAN</a:t>
            </a:r>
            <a:endParaRPr lang="en-AU" sz="2400" dirty="0">
              <a:effectLst/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21449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D4BC9A0-57A9-40C0-22F4-E58E8B5B9233}"/>
              </a:ext>
            </a:extLst>
          </p:cNvPr>
          <p:cNvSpPr txBox="1"/>
          <p:nvPr/>
        </p:nvSpPr>
        <p:spPr>
          <a:xfrm>
            <a:off x="6545766" y="568711"/>
            <a:ext cx="5163014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Dibuat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dari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ditanam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pada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variasi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iklim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sangat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beragam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melintasi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lanskap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jutaan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tahun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dalam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pembuatannya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setiap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gelas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menceritakan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sebuah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kisah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</a:t>
            </a:r>
          </a:p>
          <a:p>
            <a:endParaRPr lang="en-AU" sz="1400" dirty="0">
              <a:solidFill>
                <a:srgbClr val="190000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Seperti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para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pendahulu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petani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pembuat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modern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kita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terus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bersemangat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tangguh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dan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kreatif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; Terus-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menerus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didorong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menjajaki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cara-cara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baru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menyempurnakan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teknik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lama.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Komunitas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terhubung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oleh rasa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saling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menghormati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kecintaan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bersama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membuat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luar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biasa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sambil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melindungi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keajaiban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alam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dinikmati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generasi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mendatang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Menerapkan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pemikiran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modern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tanah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kuno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kami, kami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memperlakukan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eksperimen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menyenangkan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dengan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sangat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serius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</a:t>
            </a:r>
          </a:p>
          <a:p>
            <a:endParaRPr lang="en-AU" sz="1400" dirty="0">
              <a:solidFill>
                <a:srgbClr val="190000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Jadi,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jika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Anda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mencari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cita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rasa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petualangan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biarkan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menjadi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kompas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Anda. Karena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dalam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setiap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botol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Australia, Anda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merasakan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keajaiban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–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pengingat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petualangan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keragaman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mendefinisikan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budaya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tanah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kami.</a:t>
            </a: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2084" y="586508"/>
            <a:ext cx="11283754" cy="1325562"/>
          </a:xfrm>
        </p:spPr>
        <p:txBody>
          <a:bodyPr/>
          <a:lstStyle/>
          <a:p>
            <a:r>
              <a:rPr lang="en-US" sz="32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PINOT NOIR</a:t>
            </a:r>
            <a:br>
              <a:rPr lang="en-US" sz="40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40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KARAKTERISTIK</a:t>
            </a: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4129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7157525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NOIR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018794" y="1991091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382937" y="1988189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2747080" y="1988189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111223" y="1988189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475747" y="1988189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3840271" y="1988189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198616" y="1988189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569318" y="1988189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4933842" y="1988189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1344550" y="2435382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Pinot Noir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018794" y="309440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382937" y="309150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2747080" y="309150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111223" y="309150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475747" y="309150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3840271" y="309150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198616" y="309150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569318" y="309150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4933842" y="309150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018794" y="392784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382937" y="392494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2747080" y="392494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111223" y="392494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475747" y="392494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3840271" y="392494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198616" y="392494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569318" y="392494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4933842" y="392494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018794" y="460667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382937" y="460377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2747080" y="460377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111223" y="460377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475747" y="460377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3840271" y="460377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198616" y="460377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569318" y="460377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4933842" y="460377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BB001D52-6ACE-43A7-54C7-624FDA7455B3}"/>
              </a:ext>
            </a:extLst>
          </p:cNvPr>
          <p:cNvSpPr/>
          <p:nvPr/>
        </p:nvSpPr>
        <p:spPr>
          <a:xfrm>
            <a:off x="2018794" y="495266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1180F9-E652-9B86-2F08-2604BC731EE4}"/>
              </a:ext>
            </a:extLst>
          </p:cNvPr>
          <p:cNvSpPr/>
          <p:nvPr/>
        </p:nvSpPr>
        <p:spPr>
          <a:xfrm>
            <a:off x="2382937" y="494975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3B38CAB6-C4FE-AE8F-BD48-A435FB60DD47}"/>
              </a:ext>
            </a:extLst>
          </p:cNvPr>
          <p:cNvSpPr/>
          <p:nvPr/>
        </p:nvSpPr>
        <p:spPr>
          <a:xfrm>
            <a:off x="2747080" y="494975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7F182EE-6253-B095-B9F8-376D75AA522A}"/>
              </a:ext>
            </a:extLst>
          </p:cNvPr>
          <p:cNvSpPr/>
          <p:nvPr/>
        </p:nvSpPr>
        <p:spPr>
          <a:xfrm>
            <a:off x="3111223" y="494975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1A1F2B7-2DCE-78B6-A92D-371C5048502D}"/>
              </a:ext>
            </a:extLst>
          </p:cNvPr>
          <p:cNvSpPr/>
          <p:nvPr/>
        </p:nvSpPr>
        <p:spPr>
          <a:xfrm>
            <a:off x="3475747" y="494975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A7F32A-D5CC-F70C-49D7-4F4490345A46}"/>
              </a:ext>
            </a:extLst>
          </p:cNvPr>
          <p:cNvSpPr/>
          <p:nvPr/>
        </p:nvSpPr>
        <p:spPr>
          <a:xfrm>
            <a:off x="3840271" y="494975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54664EB-A97A-E728-685F-8C32614CD1C7}"/>
              </a:ext>
            </a:extLst>
          </p:cNvPr>
          <p:cNvSpPr/>
          <p:nvPr/>
        </p:nvSpPr>
        <p:spPr>
          <a:xfrm>
            <a:off x="4198616" y="494975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698B22B-F886-2975-DB68-919D59AD7F55}"/>
              </a:ext>
            </a:extLst>
          </p:cNvPr>
          <p:cNvSpPr/>
          <p:nvPr/>
        </p:nvSpPr>
        <p:spPr>
          <a:xfrm>
            <a:off x="4569318" y="494975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A6FF03-F1A2-9FAE-D858-E6535FB4AC55}"/>
              </a:ext>
            </a:extLst>
          </p:cNvPr>
          <p:cNvSpPr/>
          <p:nvPr/>
        </p:nvSpPr>
        <p:spPr>
          <a:xfrm>
            <a:off x="4933842" y="494975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018794" y="61297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382937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2747080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111223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1920762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19CEF876-E7BB-64CB-4F86-BB8530282E1B}"/>
              </a:ext>
            </a:extLst>
          </p:cNvPr>
          <p:cNvSpPr txBox="1"/>
          <p:nvPr/>
        </p:nvSpPr>
        <p:spPr>
          <a:xfrm>
            <a:off x="3199220" y="5780416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13% – 14%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483644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018794" y="533180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382937" y="532890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2747080" y="532890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111223" y="532890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475747" y="532890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3840271" y="532890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198616" y="532890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569318" y="532890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4933842" y="532890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497D147-889A-EACA-947A-F96E4A4DE5F2}"/>
              </a:ext>
            </a:extLst>
          </p:cNvPr>
          <p:cNvSpPr/>
          <p:nvPr/>
        </p:nvSpPr>
        <p:spPr>
          <a:xfrm>
            <a:off x="3467793" y="612681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47B3B60-5594-E9C5-71E8-E6AF57309F8F}"/>
              </a:ext>
            </a:extLst>
          </p:cNvPr>
          <p:cNvSpPr/>
          <p:nvPr/>
        </p:nvSpPr>
        <p:spPr>
          <a:xfrm>
            <a:off x="4190662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43435B0-62A3-420B-A5B2-C12F2AAB6ACB}"/>
              </a:ext>
            </a:extLst>
          </p:cNvPr>
          <p:cNvSpPr/>
          <p:nvPr/>
        </p:nvSpPr>
        <p:spPr>
          <a:xfrm>
            <a:off x="4925888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2D89A92-2EC0-4A21-319E-87AB71380F56}"/>
              </a:ext>
            </a:extLst>
          </p:cNvPr>
          <p:cNvCxnSpPr>
            <a:cxnSpLocks/>
          </p:cNvCxnSpPr>
          <p:nvPr/>
        </p:nvCxnSpPr>
        <p:spPr>
          <a:xfrm>
            <a:off x="2155128" y="2299318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29">
            <a:extLst>
              <a:ext uri="{FF2B5EF4-FFF2-40B4-BE49-F238E27FC236}">
                <a16:creationId xmlns:a16="http://schemas.microsoft.com/office/drawing/2014/main" id="{F6D3D548-79D8-8CF8-E564-95DF746BFF83}"/>
              </a:ext>
            </a:extLst>
          </p:cNvPr>
          <p:cNvSpPr/>
          <p:nvPr/>
        </p:nvSpPr>
        <p:spPr>
          <a:xfrm>
            <a:off x="4553094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AD99DF4E-52E5-67E7-5EF2-4BAC2FC58D76}"/>
              </a:ext>
            </a:extLst>
          </p:cNvPr>
          <p:cNvSpPr/>
          <p:nvPr/>
        </p:nvSpPr>
        <p:spPr>
          <a:xfrm>
            <a:off x="3842676" y="612681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D835880-BC48-8C5B-AA99-D672D8998198}"/>
              </a:ext>
            </a:extLst>
          </p:cNvPr>
          <p:cNvCxnSpPr>
            <a:cxnSpLocks/>
          </p:cNvCxnSpPr>
          <p:nvPr/>
        </p:nvCxnSpPr>
        <p:spPr>
          <a:xfrm>
            <a:off x="1253038" y="5141789"/>
            <a:ext cx="69406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2">
            <a:extLst>
              <a:ext uri="{FF2B5EF4-FFF2-40B4-BE49-F238E27FC236}">
                <a16:creationId xmlns:a16="http://schemas.microsoft.com/office/drawing/2014/main" id="{D8A6997F-94D2-7477-51E0-520D16F2C9CA}"/>
              </a:ext>
            </a:extLst>
          </p:cNvPr>
          <p:cNvSpPr txBox="1"/>
          <p:nvPr/>
        </p:nvSpPr>
        <p:spPr>
          <a:xfrm>
            <a:off x="518348" y="2019670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36A3247-D3F8-553A-C087-FA25E1E691DA}"/>
              </a:ext>
            </a:extLst>
          </p:cNvPr>
          <p:cNvCxnSpPr>
            <a:cxnSpLocks/>
          </p:cNvCxnSpPr>
          <p:nvPr/>
        </p:nvCxnSpPr>
        <p:spPr>
          <a:xfrm>
            <a:off x="1497354" y="2128036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2">
            <a:extLst>
              <a:ext uri="{FF2B5EF4-FFF2-40B4-BE49-F238E27FC236}">
                <a16:creationId xmlns:a16="http://schemas.microsoft.com/office/drawing/2014/main" id="{E392E0D3-CA94-9B6A-99C2-8D38BDCB879A}"/>
              </a:ext>
            </a:extLst>
          </p:cNvPr>
          <p:cNvSpPr txBox="1"/>
          <p:nvPr/>
        </p:nvSpPr>
        <p:spPr>
          <a:xfrm>
            <a:off x="518347" y="306197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D399365E-A4BA-8100-CC6D-D3510BC178DE}"/>
              </a:ext>
            </a:extLst>
          </p:cNvPr>
          <p:cNvSpPr txBox="1"/>
          <p:nvPr/>
        </p:nvSpPr>
        <p:spPr>
          <a:xfrm>
            <a:off x="1827610" y="273007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2FBBAAA2-1F4A-9188-70F7-3CA5136E2D8C}"/>
              </a:ext>
            </a:extLst>
          </p:cNvPr>
          <p:cNvSpPr txBox="1"/>
          <p:nvPr/>
        </p:nvSpPr>
        <p:spPr>
          <a:xfrm>
            <a:off x="3097361" y="273007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03F1F846-951D-923F-E95D-9A3019430432}"/>
              </a:ext>
            </a:extLst>
          </p:cNvPr>
          <p:cNvSpPr txBox="1"/>
          <p:nvPr/>
        </p:nvSpPr>
        <p:spPr>
          <a:xfrm>
            <a:off x="4390492" y="364128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5CD3C397-EF96-02DE-DC66-289AD694DC44}"/>
              </a:ext>
            </a:extLst>
          </p:cNvPr>
          <p:cNvCxnSpPr>
            <a:cxnSpLocks/>
          </p:cNvCxnSpPr>
          <p:nvPr/>
        </p:nvCxnSpPr>
        <p:spPr>
          <a:xfrm>
            <a:off x="1194614" y="3229843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itle 2">
            <a:extLst>
              <a:ext uri="{FF2B5EF4-FFF2-40B4-BE49-F238E27FC236}">
                <a16:creationId xmlns:a16="http://schemas.microsoft.com/office/drawing/2014/main" id="{F4B3B5A7-F824-4EB1-C8E8-3712A6C98424}"/>
              </a:ext>
            </a:extLst>
          </p:cNvPr>
          <p:cNvSpPr txBox="1"/>
          <p:nvPr/>
        </p:nvSpPr>
        <p:spPr>
          <a:xfrm>
            <a:off x="518347" y="3898741"/>
            <a:ext cx="12361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sp>
        <p:nvSpPr>
          <p:cNvPr id="43" name="Title 2">
            <a:extLst>
              <a:ext uri="{FF2B5EF4-FFF2-40B4-BE49-F238E27FC236}">
                <a16:creationId xmlns:a16="http://schemas.microsoft.com/office/drawing/2014/main" id="{12CB292A-194E-F350-082A-77D28CC7CF3D}"/>
              </a:ext>
            </a:extLst>
          </p:cNvPr>
          <p:cNvSpPr txBox="1"/>
          <p:nvPr/>
        </p:nvSpPr>
        <p:spPr>
          <a:xfrm>
            <a:off x="1825378" y="4313103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617B861F-5C03-2E69-B326-4C39EC525A89}"/>
              </a:ext>
            </a:extLst>
          </p:cNvPr>
          <p:cNvSpPr txBox="1"/>
          <p:nvPr/>
        </p:nvSpPr>
        <p:spPr>
          <a:xfrm>
            <a:off x="2948178" y="4321232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45" name="Title 2">
            <a:extLst>
              <a:ext uri="{FF2B5EF4-FFF2-40B4-BE49-F238E27FC236}">
                <a16:creationId xmlns:a16="http://schemas.microsoft.com/office/drawing/2014/main" id="{0AF12CFB-D6C9-8C11-10BA-EC097B6F2D44}"/>
              </a:ext>
            </a:extLst>
          </p:cNvPr>
          <p:cNvSpPr txBox="1"/>
          <p:nvPr/>
        </p:nvSpPr>
        <p:spPr>
          <a:xfrm>
            <a:off x="4390492" y="429235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3498C9B7-65C3-A984-80A1-73CA27665BE4}"/>
              </a:ext>
            </a:extLst>
          </p:cNvPr>
          <p:cNvCxnSpPr>
            <a:cxnSpLocks/>
          </p:cNvCxnSpPr>
          <p:nvPr/>
        </p:nvCxnSpPr>
        <p:spPr>
          <a:xfrm>
            <a:off x="923854" y="4767832"/>
            <a:ext cx="10232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itle 2">
            <a:extLst>
              <a:ext uri="{FF2B5EF4-FFF2-40B4-BE49-F238E27FC236}">
                <a16:creationId xmlns:a16="http://schemas.microsoft.com/office/drawing/2014/main" id="{685610FF-5FFF-4811-4688-293F2838D10A}"/>
              </a:ext>
            </a:extLst>
          </p:cNvPr>
          <p:cNvSpPr txBox="1"/>
          <p:nvPr/>
        </p:nvSpPr>
        <p:spPr>
          <a:xfrm>
            <a:off x="518347" y="533857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B461C424-FD7E-0B26-ADBD-C99D39963A12}"/>
              </a:ext>
            </a:extLst>
          </p:cNvPr>
          <p:cNvCxnSpPr>
            <a:cxnSpLocks/>
          </p:cNvCxnSpPr>
          <p:nvPr/>
        </p:nvCxnSpPr>
        <p:spPr>
          <a:xfrm>
            <a:off x="1783390" y="5484760"/>
            <a:ext cx="1637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itle 2">
            <a:extLst>
              <a:ext uri="{FF2B5EF4-FFF2-40B4-BE49-F238E27FC236}">
                <a16:creationId xmlns:a16="http://schemas.microsoft.com/office/drawing/2014/main" id="{39C4C83A-037E-936F-F2A3-1A02FF568F7E}"/>
              </a:ext>
            </a:extLst>
          </p:cNvPr>
          <p:cNvSpPr txBox="1"/>
          <p:nvPr/>
        </p:nvSpPr>
        <p:spPr>
          <a:xfrm>
            <a:off x="518347" y="609644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4BBE8404-B4D4-AC2D-F56D-9E6051BC2E6D}"/>
              </a:ext>
            </a:extLst>
          </p:cNvPr>
          <p:cNvCxnSpPr>
            <a:cxnSpLocks/>
          </p:cNvCxnSpPr>
          <p:nvPr/>
        </p:nvCxnSpPr>
        <p:spPr>
          <a:xfrm>
            <a:off x="1622722" y="6264315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33832132-5914-973C-D4A8-3213C1876867}"/>
              </a:ext>
            </a:extLst>
          </p:cNvPr>
          <p:cNvCxnSpPr>
            <a:cxnSpLocks/>
          </p:cNvCxnSpPr>
          <p:nvPr/>
        </p:nvCxnSpPr>
        <p:spPr>
          <a:xfrm>
            <a:off x="1686971" y="4065416"/>
            <a:ext cx="26012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2">
            <a:extLst>
              <a:ext uri="{FF2B5EF4-FFF2-40B4-BE49-F238E27FC236}">
                <a16:creationId xmlns:a16="http://schemas.microsoft.com/office/drawing/2014/main" id="{54A5E57D-AC64-6F0D-8706-D05935E5DDEC}"/>
              </a:ext>
            </a:extLst>
          </p:cNvPr>
          <p:cNvSpPr txBox="1"/>
          <p:nvPr/>
        </p:nvSpPr>
        <p:spPr>
          <a:xfrm>
            <a:off x="4478061" y="280164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54CD5B9A-248A-22B0-A182-D933239934E1}"/>
              </a:ext>
            </a:extLst>
          </p:cNvPr>
          <p:cNvSpPr txBox="1"/>
          <p:nvPr/>
        </p:nvSpPr>
        <p:spPr>
          <a:xfrm>
            <a:off x="1691831" y="3641906"/>
            <a:ext cx="1320619" cy="163505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</a:t>
            </a: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B8277F87-AB7A-0518-A42C-52119B518B0C}"/>
              </a:ext>
            </a:extLst>
          </p:cNvPr>
          <p:cNvSpPr txBox="1"/>
          <p:nvPr/>
        </p:nvSpPr>
        <p:spPr>
          <a:xfrm>
            <a:off x="3035747" y="3641906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7EB37487-D6CD-3635-48CB-7C5752A13F11}"/>
              </a:ext>
            </a:extLst>
          </p:cNvPr>
          <p:cNvSpPr txBox="1"/>
          <p:nvPr/>
        </p:nvSpPr>
        <p:spPr>
          <a:xfrm>
            <a:off x="532764" y="452156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</a:p>
        </p:txBody>
      </p:sp>
    </p:spTree>
    <p:extLst>
      <p:ext uri="{BB962C8B-B14F-4D97-AF65-F5344CB8AC3E}">
        <p14:creationId xmlns:p14="http://schemas.microsoft.com/office/powerpoint/2010/main" val="86735389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99"/>
          <a:stretch/>
        </p:blipFill>
        <p:spPr>
          <a:xfrm>
            <a:off x="6096000" y="388842"/>
            <a:ext cx="6096000" cy="6092317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1011415"/>
            <a:ext cx="4829691" cy="785732"/>
          </a:xfrm>
        </p:spPr>
        <p:txBody>
          <a:bodyPr/>
          <a:lstStyle/>
          <a:p>
            <a:r>
              <a:rPr lang="en-US" dirty="0"/>
              <a:t>WILAYAH YANG SEDANG BANGKIT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949547"/>
            <a:ext cx="5340350" cy="1325563"/>
          </a:xfrm>
        </p:spPr>
        <p:txBody>
          <a:bodyPr/>
          <a:lstStyle/>
          <a:p>
            <a:r>
              <a:rPr lang="en-US" sz="4000" dirty="0">
                <a:solidFill>
                  <a:schemeClr val="accent5"/>
                </a:solidFill>
              </a:rPr>
              <a:t>ANGGUR IKLIM SEJUK YANG ANGGUN MEMBUAT GELOMBANG DI KANCAH WINE AUSTRALIA</a:t>
            </a:r>
          </a:p>
        </p:txBody>
      </p:sp>
    </p:spTree>
    <p:extLst>
      <p:ext uri="{BB962C8B-B14F-4D97-AF65-F5344CB8AC3E}">
        <p14:creationId xmlns:p14="http://schemas.microsoft.com/office/powerpoint/2010/main" val="3735418610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996" b="7996"/>
          <a:stretch/>
        </p:blipFill>
        <p:spPr>
          <a:xfrm>
            <a:off x="0" y="0"/>
            <a:ext cx="12252960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23BD2C02-EF7D-AE09-3ED0-1D0B3174036C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en-AU" altLang="ja-JP" sz="5400" b="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Terima</a:t>
            </a:r>
            <a:r>
              <a:rPr lang="en-AU" altLang="ja-JP" sz="5400" b="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altLang="ja-JP" sz="5400" b="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kasih</a:t>
            </a:r>
            <a:endParaRPr lang="pt-BR" sz="5400" b="0" spc="272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EA2FB-A530-329C-2DB7-FBA386604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F9EFCD-715D-93B2-66EE-1C90F46F0A65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4068E0-D428-0E28-F762-58BB8D3AEA43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26975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7A9F4B9-C793-E942-3C79-DA2F2C2BC4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4762CF8-1C9D-0CA1-735C-9E3757B60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92898"/>
            <a:ext cx="4829691" cy="785732"/>
          </a:xfrm>
        </p:spPr>
        <p:txBody>
          <a:bodyPr/>
          <a:lstStyle/>
          <a:p>
            <a:r>
              <a:rPr lang="en-US" dirty="0"/>
              <a:t>MORNINGTON PENINSULA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91661C-849C-778D-4496-D3C2248623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988888"/>
            <a:ext cx="4585018" cy="3133240"/>
          </a:xfrm>
        </p:spPr>
        <p:txBody>
          <a:bodyPr/>
          <a:lstStyle/>
          <a:p>
            <a:pPr marL="0" indent="0">
              <a:buNone/>
            </a:pPr>
            <a:r>
              <a:rPr lang="en-AU" dirty="0">
                <a:solidFill>
                  <a:schemeClr val="bg1"/>
                </a:solidFill>
              </a:rPr>
              <a:t>The Mornington Peninsula </a:t>
            </a:r>
            <a:r>
              <a:rPr lang="en-AU" dirty="0" err="1">
                <a:solidFill>
                  <a:schemeClr val="bg1"/>
                </a:solidFill>
              </a:rPr>
              <a:t>adalah</a:t>
            </a:r>
            <a:r>
              <a:rPr lang="en-AU" dirty="0">
                <a:solidFill>
                  <a:schemeClr val="bg1"/>
                </a:solidFill>
              </a:rPr>
              <a:t> wilayah </a:t>
            </a:r>
            <a:r>
              <a:rPr lang="en-AU" dirty="0" err="1">
                <a:solidFill>
                  <a:schemeClr val="bg1"/>
                </a:solidFill>
              </a:rPr>
              <a:t>tepi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laut</a:t>
            </a:r>
            <a:r>
              <a:rPr lang="en-AU" dirty="0">
                <a:solidFill>
                  <a:schemeClr val="bg1"/>
                </a:solidFill>
              </a:rPr>
              <a:t> yang </a:t>
            </a:r>
            <a:r>
              <a:rPr lang="en-AU" dirty="0" err="1">
                <a:solidFill>
                  <a:schemeClr val="bg1"/>
                </a:solidFill>
              </a:rPr>
              <a:t>kecil</a:t>
            </a:r>
            <a:r>
              <a:rPr lang="en-AU" dirty="0">
                <a:solidFill>
                  <a:schemeClr val="bg1"/>
                </a:solidFill>
              </a:rPr>
              <a:t> yang </a:t>
            </a:r>
            <a:r>
              <a:rPr lang="en-AU" dirty="0" err="1">
                <a:solidFill>
                  <a:schemeClr val="bg1"/>
                </a:solidFill>
              </a:rPr>
              <a:t>terkenal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dengan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anggur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iklim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sejuk</a:t>
            </a:r>
            <a:r>
              <a:rPr lang="en-AU" dirty="0">
                <a:solidFill>
                  <a:schemeClr val="bg1"/>
                </a:solidFill>
              </a:rPr>
              <a:t> yang </a:t>
            </a:r>
            <a:r>
              <a:rPr lang="en-AU" dirty="0" err="1">
                <a:solidFill>
                  <a:schemeClr val="bg1"/>
                </a:solidFill>
              </a:rPr>
              <a:t>elegan</a:t>
            </a:r>
            <a:r>
              <a:rPr lang="en-AU" dirty="0">
                <a:solidFill>
                  <a:schemeClr val="bg1"/>
                </a:solidFill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Iklim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maritim</a:t>
            </a:r>
            <a:r>
              <a:rPr lang="en-AU" dirty="0">
                <a:solidFill>
                  <a:schemeClr val="bg1"/>
                </a:solidFill>
              </a:rPr>
              <a:t> dan </a:t>
            </a:r>
            <a:r>
              <a:rPr lang="en-AU" dirty="0" err="1">
                <a:solidFill>
                  <a:schemeClr val="bg1"/>
                </a:solidFill>
              </a:rPr>
              <a:t>tanah</a:t>
            </a:r>
            <a:r>
              <a:rPr lang="en-AU" dirty="0">
                <a:solidFill>
                  <a:schemeClr val="bg1"/>
                </a:solidFill>
              </a:rPr>
              <a:t> yang </a:t>
            </a:r>
            <a:r>
              <a:rPr lang="en-AU" dirty="0" err="1">
                <a:solidFill>
                  <a:schemeClr val="bg1"/>
                </a:solidFill>
              </a:rPr>
              <a:t>beragam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menciptakan</a:t>
            </a:r>
            <a:r>
              <a:rPr lang="en-AU" dirty="0">
                <a:solidFill>
                  <a:schemeClr val="bg1"/>
                </a:solidFill>
              </a:rPr>
              <a:t> an array of microsites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Sekitar</a:t>
            </a:r>
            <a:r>
              <a:rPr lang="en-AU" dirty="0">
                <a:solidFill>
                  <a:schemeClr val="bg1"/>
                </a:solidFill>
              </a:rPr>
              <a:t> 200 </a:t>
            </a:r>
            <a:r>
              <a:rPr lang="en-AU" dirty="0" err="1">
                <a:solidFill>
                  <a:schemeClr val="bg1"/>
                </a:solidFill>
              </a:rPr>
              <a:t>kebun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anggur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skala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kecil</a:t>
            </a:r>
            <a:r>
              <a:rPr lang="en-AU" dirty="0">
                <a:solidFill>
                  <a:schemeClr val="bg1"/>
                </a:solidFill>
              </a:rPr>
              <a:t> dan </a:t>
            </a:r>
            <a:r>
              <a:rPr lang="en-AU" dirty="0" err="1">
                <a:solidFill>
                  <a:schemeClr val="bg1"/>
                </a:solidFill>
              </a:rPr>
              <a:t>produsen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butik</a:t>
            </a:r>
            <a:r>
              <a:rPr lang="en-AU" dirty="0">
                <a:solidFill>
                  <a:schemeClr val="bg1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Kelas</a:t>
            </a:r>
            <a:r>
              <a:rPr lang="en-AU" dirty="0">
                <a:solidFill>
                  <a:schemeClr val="bg1"/>
                </a:solidFill>
              </a:rPr>
              <a:t> dunia Pinot Noir dan</a:t>
            </a:r>
            <a:br>
              <a:rPr lang="en-AU" dirty="0">
                <a:solidFill>
                  <a:schemeClr val="bg1"/>
                </a:solidFill>
              </a:rPr>
            </a:br>
            <a:r>
              <a:rPr lang="en-AU" dirty="0" err="1">
                <a:solidFill>
                  <a:schemeClr val="bg1"/>
                </a:solidFill>
              </a:rPr>
              <a:t>kualitas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terbaik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untuk</a:t>
            </a:r>
            <a:r>
              <a:rPr lang="en-AU" dirty="0">
                <a:solidFill>
                  <a:schemeClr val="bg1"/>
                </a:solidFill>
              </a:rPr>
              <a:t> Chardonnay dan</a:t>
            </a:r>
            <a:br>
              <a:rPr lang="en-AU" dirty="0">
                <a:solidFill>
                  <a:schemeClr val="bg1"/>
                </a:solidFill>
              </a:rPr>
            </a:br>
            <a:r>
              <a:rPr lang="en-AU" dirty="0">
                <a:solidFill>
                  <a:schemeClr val="bg1"/>
                </a:solidFill>
              </a:rPr>
              <a:t>Pinot Gris/Grigio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Destinasi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turis</a:t>
            </a:r>
            <a:r>
              <a:rPr lang="en-AU" dirty="0">
                <a:solidFill>
                  <a:schemeClr val="bg1"/>
                </a:solidFill>
              </a:rPr>
              <a:t> yang </a:t>
            </a:r>
            <a:r>
              <a:rPr lang="en-AU" dirty="0" err="1">
                <a:solidFill>
                  <a:schemeClr val="bg1"/>
                </a:solidFill>
              </a:rPr>
              <a:t>terkenal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untuk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pecinta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kuliner</a:t>
            </a:r>
            <a:r>
              <a:rPr lang="en-AU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E3DB73-2185-EB6B-CCCA-C32695F374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2" y="1460762"/>
            <a:ext cx="5110797" cy="1325563"/>
          </a:xfrm>
        </p:spPr>
        <p:txBody>
          <a:bodyPr/>
          <a:lstStyle/>
          <a:p>
            <a:r>
              <a:rPr lang="en-US" sz="5000" dirty="0">
                <a:solidFill>
                  <a:schemeClr val="bg2"/>
                </a:solidFill>
              </a:rPr>
              <a:t>BINTANG YANG</a:t>
            </a:r>
          </a:p>
          <a:p>
            <a:r>
              <a:rPr lang="en-US" sz="5000" dirty="0">
                <a:solidFill>
                  <a:schemeClr val="bg2"/>
                </a:solidFill>
              </a:rPr>
              <a:t>BANGKIT</a:t>
            </a:r>
          </a:p>
        </p:txBody>
      </p:sp>
    </p:spTree>
    <p:extLst>
      <p:ext uri="{BB962C8B-B14F-4D97-AF65-F5344CB8AC3E}">
        <p14:creationId xmlns:p14="http://schemas.microsoft.com/office/powerpoint/2010/main" val="60243348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74BADF-07CD-2B27-08AE-DF38B7EBA5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6"/>
          <a:stretch/>
        </p:blipFill>
        <p:spPr>
          <a:xfrm>
            <a:off x="6096000" y="368300"/>
            <a:ext cx="6096000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CBCDC0B-F635-F360-B8FF-6CF32D070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6158452" cy="1325562"/>
          </a:xfrm>
        </p:spPr>
        <p:txBody>
          <a:bodyPr/>
          <a:lstStyle/>
          <a:p>
            <a:r>
              <a:rPr lang="en-US" sz="6000" dirty="0">
                <a:solidFill>
                  <a:schemeClr val="accent1"/>
                </a:solidFill>
                <a:latin typeface="+mj-lt"/>
              </a:rPr>
              <a:t>HARI INI KITA AKAN MEMBAHAS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4A6FBD-A36B-526C-BC1F-FA8C1FBADF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3988983"/>
            <a:ext cx="4829691" cy="1530521"/>
          </a:xfrm>
        </p:spPr>
        <p:txBody>
          <a:bodyPr/>
          <a:lstStyle/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en-US" dirty="0"/>
              <a:t>Sejarah Mornington Peninsula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en-US" dirty="0" err="1"/>
              <a:t>Geografi</a:t>
            </a:r>
            <a:r>
              <a:rPr lang="en-US" dirty="0"/>
              <a:t>, </a:t>
            </a:r>
            <a:r>
              <a:rPr lang="en-US" dirty="0" err="1"/>
              <a:t>iklim</a:t>
            </a:r>
            <a:r>
              <a:rPr lang="en-US" dirty="0"/>
              <a:t> dan </a:t>
            </a:r>
            <a:r>
              <a:rPr lang="en-US" dirty="0" err="1"/>
              <a:t>tanah</a:t>
            </a:r>
            <a:endParaRPr lang="en-US" dirty="0"/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en-US" dirty="0" err="1"/>
              <a:t>Pembudidayaan</a:t>
            </a:r>
            <a:r>
              <a:rPr lang="en-US" dirty="0"/>
              <a:t> </a:t>
            </a:r>
            <a:r>
              <a:rPr lang="en-US" dirty="0" err="1"/>
              <a:t>anggur</a:t>
            </a:r>
            <a:endParaRPr lang="en-US" dirty="0"/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en-US" dirty="0" err="1"/>
              <a:t>Pembuatan</a:t>
            </a:r>
            <a:r>
              <a:rPr lang="en-US" dirty="0"/>
              <a:t> </a:t>
            </a:r>
            <a:r>
              <a:rPr lang="en-US" dirty="0" err="1"/>
              <a:t>anggur</a:t>
            </a:r>
            <a:endParaRPr lang="en-US" dirty="0"/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en-US" dirty="0" err="1"/>
              <a:t>Varietas</a:t>
            </a:r>
            <a:r>
              <a:rPr lang="en-US" dirty="0"/>
              <a:t> </a:t>
            </a:r>
            <a:r>
              <a:rPr lang="en-US" dirty="0" err="1"/>
              <a:t>unggul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8893328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765DC3-AD02-704C-51C4-FC98B5C3F8B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ECEE92-FDCE-E773-A43D-DD59895A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13" y="614180"/>
            <a:ext cx="6158452" cy="1325562"/>
          </a:xfr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AUSTRALIA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E07064-3E61-2269-6345-5A423939049F}"/>
              </a:ext>
            </a:extLst>
          </p:cNvPr>
          <p:cNvSpPr txBox="1"/>
          <p:nvPr/>
        </p:nvSpPr>
        <p:spPr>
          <a:xfrm>
            <a:off x="3740046" y="5399170"/>
            <a:ext cx="35557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MORNINGTON PENINSULA</a:t>
            </a:r>
            <a:endParaRPr lang="en-US" dirty="0">
              <a:solidFill>
                <a:schemeClr val="accent2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F0681AC-E9DE-8EA2-5DE3-E5D9018648AE}"/>
              </a:ext>
            </a:extLst>
          </p:cNvPr>
          <p:cNvCxnSpPr>
            <a:cxnSpLocks/>
          </p:cNvCxnSpPr>
          <p:nvPr/>
        </p:nvCxnSpPr>
        <p:spPr>
          <a:xfrm flipH="1">
            <a:off x="6932951" y="5501390"/>
            <a:ext cx="2308485" cy="82446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7320837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765DC3-AD02-704C-51C4-FC98B5C3F8B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b="-9819"/>
          <a:stretch/>
        </p:blipFill>
        <p:spPr>
          <a:xfrm>
            <a:off x="0" y="1"/>
            <a:ext cx="12191999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ECEE92-FDCE-E773-A43D-DD59895A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13" y="614180"/>
            <a:ext cx="6158452" cy="1325562"/>
          </a:xfr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VICTORIA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E07064-3E61-2269-6345-5A423939049F}"/>
              </a:ext>
            </a:extLst>
          </p:cNvPr>
          <p:cNvSpPr txBox="1"/>
          <p:nvPr/>
        </p:nvSpPr>
        <p:spPr>
          <a:xfrm>
            <a:off x="3043004" y="5571557"/>
            <a:ext cx="35632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MORNINGTON PENINSULA</a:t>
            </a:r>
            <a:endParaRPr lang="en-US" dirty="0">
              <a:solidFill>
                <a:schemeClr val="accent2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F0681AC-E9DE-8EA2-5DE3-E5D9018648AE}"/>
              </a:ext>
            </a:extLst>
          </p:cNvPr>
          <p:cNvCxnSpPr>
            <a:cxnSpLocks/>
          </p:cNvCxnSpPr>
          <p:nvPr/>
        </p:nvCxnSpPr>
        <p:spPr>
          <a:xfrm flipH="1">
            <a:off x="6228413" y="4534525"/>
            <a:ext cx="1521502" cy="1221698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818C5CAC-6F0F-5B5E-6B82-A15808A69558}"/>
              </a:ext>
            </a:extLst>
          </p:cNvPr>
          <p:cNvSpPr txBox="1"/>
          <p:nvPr/>
        </p:nvSpPr>
        <p:spPr>
          <a:xfrm>
            <a:off x="6353620" y="3247247"/>
            <a:ext cx="12710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Neue Haas Grotesk Text Pro" panose="020B0504020202020204" pitchFamily="34" charset="77"/>
              </a:rPr>
              <a:t>Melbourne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765518472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953748A-19FA-65E8-827E-4EB8E509E76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735"/>
          <a:stretch/>
        </p:blipFill>
        <p:spPr>
          <a:xfrm>
            <a:off x="8237095" y="368300"/>
            <a:ext cx="3954906" cy="271306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B5B51B5-DA05-CE25-CD97-B952DAC60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2276" y="3477251"/>
            <a:ext cx="2382787" cy="662774"/>
          </a:xfrm>
        </p:spPr>
        <p:txBody>
          <a:bodyPr/>
          <a:lstStyle/>
          <a:p>
            <a:r>
              <a:rPr lang="en-US" dirty="0"/>
              <a:t>Akhir 1800an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C74B72-A378-F166-EE3C-5A671D83C8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12276" y="4140032"/>
            <a:ext cx="2735068" cy="1461301"/>
          </a:xfrm>
        </p:spPr>
        <p:txBody>
          <a:bodyPr/>
          <a:lstStyle/>
          <a:p>
            <a:pPr>
              <a:lnSpc>
                <a:spcPct val="95000"/>
              </a:lnSpc>
              <a:spcAft>
                <a:spcPts val="600"/>
              </a:spcAft>
            </a:pPr>
            <a:r>
              <a:rPr lang="en-AU" sz="1600" dirty="0" err="1"/>
              <a:t>Buah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</a:t>
            </a:r>
            <a:r>
              <a:rPr lang="en-AU" sz="1600" dirty="0" err="1"/>
              <a:t>pertama</a:t>
            </a:r>
            <a:r>
              <a:rPr lang="en-AU" sz="1600" dirty="0"/>
              <a:t> </a:t>
            </a:r>
            <a:r>
              <a:rPr lang="en-AU" sz="1600" dirty="0" err="1"/>
              <a:t>ditanam</a:t>
            </a:r>
            <a:r>
              <a:rPr lang="en-AU" dirty="0"/>
              <a:t>, </a:t>
            </a:r>
            <a:r>
              <a:rPr lang="en-AU" dirty="0" err="1"/>
              <a:t>didorong</a:t>
            </a:r>
            <a:r>
              <a:rPr lang="en-AU" dirty="0"/>
              <a:t> oleh </a:t>
            </a:r>
            <a:r>
              <a:rPr lang="en-AU" dirty="0" err="1"/>
              <a:t>berkembangnya</a:t>
            </a:r>
            <a:r>
              <a:rPr lang="en-AU" dirty="0"/>
              <a:t> </a:t>
            </a:r>
            <a:r>
              <a:rPr lang="en-AU" sz="1600" dirty="0"/>
              <a:t>pasar</a:t>
            </a:r>
            <a:r>
              <a:rPr lang="en-AU" sz="1600" i="1" dirty="0"/>
              <a:t> wine </a:t>
            </a:r>
            <a:r>
              <a:rPr lang="en-AU" sz="1600" dirty="0"/>
              <a:t>Victoria </a:t>
            </a:r>
            <a:r>
              <a:rPr lang="en-AU" sz="1600" dirty="0" err="1"/>
              <a:t>selama</a:t>
            </a:r>
            <a:r>
              <a:rPr lang="en-AU" sz="1600" dirty="0"/>
              <a:t> </a:t>
            </a:r>
            <a:r>
              <a:rPr lang="en-AU" sz="1600" dirty="0" err="1"/>
              <a:t>jaman</a:t>
            </a:r>
            <a:r>
              <a:rPr lang="en-AU" sz="1600" dirty="0"/>
              <a:t>  </a:t>
            </a:r>
            <a:r>
              <a:rPr lang="en-AU" sz="1600" dirty="0" err="1"/>
              <a:t>demam</a:t>
            </a:r>
            <a:r>
              <a:rPr lang="en-AU" sz="1600" dirty="0"/>
              <a:t> </a:t>
            </a:r>
            <a:r>
              <a:rPr lang="en-AU" sz="1600" dirty="0" err="1"/>
              <a:t>emas</a:t>
            </a:r>
            <a:r>
              <a:rPr lang="en-AU" sz="1600" dirty="0"/>
              <a:t>. Akan </a:t>
            </a:r>
            <a:r>
              <a:rPr lang="en-AU" sz="1600" dirty="0" err="1"/>
              <a:t>tetapi</a:t>
            </a:r>
            <a:r>
              <a:rPr lang="en-AU" sz="1600" dirty="0"/>
              <a:t> </a:t>
            </a:r>
            <a:r>
              <a:rPr lang="en-AU" sz="1600" dirty="0" err="1"/>
              <a:t>akibat</a:t>
            </a:r>
            <a:r>
              <a:rPr lang="en-AU" sz="1600" dirty="0"/>
              <a:t> </a:t>
            </a:r>
            <a:r>
              <a:rPr lang="en-AU" sz="1600" dirty="0" err="1"/>
              <a:t>penurunan</a:t>
            </a:r>
            <a:r>
              <a:rPr lang="en-AU" sz="1600" dirty="0"/>
              <a:t> </a:t>
            </a:r>
            <a:r>
              <a:rPr lang="en-AU" sz="1600" dirty="0" err="1"/>
              <a:t>ekonomi</a:t>
            </a:r>
            <a:r>
              <a:rPr lang="en-AU" sz="1600" dirty="0"/>
              <a:t> dan </a:t>
            </a:r>
            <a:r>
              <a:rPr lang="en-AU" sz="1600" dirty="0" err="1"/>
              <a:t>kepopuleran</a:t>
            </a:r>
            <a:r>
              <a:rPr lang="en-AU" sz="1600" dirty="0"/>
              <a:t> fortified wine </a:t>
            </a:r>
            <a:r>
              <a:rPr lang="en-AU" sz="1600" dirty="0" err="1"/>
              <a:t>mengakibatkannya</a:t>
            </a:r>
            <a:r>
              <a:rPr lang="en-AU" sz="1600" dirty="0"/>
              <a:t> </a:t>
            </a:r>
            <a:r>
              <a:rPr lang="en-AU" sz="1600" dirty="0" err="1"/>
              <a:t>mati</a:t>
            </a:r>
            <a:r>
              <a:rPr lang="en-AU" sz="1600" dirty="0"/>
              <a:t> </a:t>
            </a:r>
            <a:r>
              <a:rPr lang="en-AU" sz="1600" dirty="0" err="1"/>
              <a:t>sementara</a:t>
            </a:r>
            <a:r>
              <a:rPr lang="en-AU" sz="1600" dirty="0"/>
              <a:t>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CBDA4B4-8791-D067-94E5-39C7A7A95AB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3" y="413253"/>
            <a:ext cx="7873676" cy="473196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SEJARAH MORNINGTON PENINSULA</a:t>
            </a: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8B2B6792-1E47-E7D1-5C88-F3755D22476B}"/>
              </a:ext>
            </a:extLst>
          </p:cNvPr>
          <p:cNvSpPr txBox="1">
            <a:spLocks/>
          </p:cNvSpPr>
          <p:nvPr/>
        </p:nvSpPr>
        <p:spPr>
          <a:xfrm>
            <a:off x="591600" y="886449"/>
            <a:ext cx="7180800" cy="135086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40" dirty="0">
                <a:solidFill>
                  <a:schemeClr val="accent1"/>
                </a:solidFill>
              </a:rPr>
              <a:t>MEMULAI DENGAN TENANG, </a:t>
            </a:r>
          </a:p>
          <a:p>
            <a:r>
              <a:rPr lang="en-US" sz="5440" dirty="0">
                <a:solidFill>
                  <a:schemeClr val="accent1"/>
                </a:solidFill>
              </a:rPr>
              <a:t>BANGKIT CEPAT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BC14C2E2-545E-A06D-73DB-61CA21892867}"/>
              </a:ext>
            </a:extLst>
          </p:cNvPr>
          <p:cNvSpPr txBox="1">
            <a:spLocks/>
          </p:cNvSpPr>
          <p:nvPr/>
        </p:nvSpPr>
        <p:spPr>
          <a:xfrm>
            <a:off x="4948274" y="4180805"/>
            <a:ext cx="3828467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  <a:spcAft>
                <a:spcPts val="600"/>
              </a:spcAft>
            </a:pPr>
            <a:r>
              <a:rPr lang="en-AU" sz="1600" dirty="0" err="1"/>
              <a:t>Sekelompok</a:t>
            </a:r>
            <a:r>
              <a:rPr lang="en-AU" sz="1600" dirty="0"/>
              <a:t> </a:t>
            </a:r>
            <a:r>
              <a:rPr lang="en-AU" sz="1600" dirty="0" err="1"/>
              <a:t>pembuat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</a:t>
            </a:r>
            <a:r>
              <a:rPr lang="en-AU" sz="1600" dirty="0" err="1"/>
              <a:t>mendirikan</a:t>
            </a:r>
            <a:r>
              <a:rPr lang="en-AU" sz="1600" dirty="0"/>
              <a:t> </a:t>
            </a:r>
            <a:r>
              <a:rPr lang="en-AU" sz="1600" dirty="0" err="1"/>
              <a:t>industri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modern. Baillieu Myer </a:t>
            </a:r>
            <a:r>
              <a:rPr lang="en-AU" sz="1600" dirty="0" err="1"/>
              <a:t>menanam</a:t>
            </a:r>
            <a:r>
              <a:rPr lang="en-AU" sz="1600" dirty="0"/>
              <a:t> di </a:t>
            </a:r>
            <a:r>
              <a:rPr lang="en-AU" sz="1600" dirty="0" err="1"/>
              <a:t>Elgee</a:t>
            </a:r>
            <a:r>
              <a:rPr lang="en-AU" sz="1600" dirty="0"/>
              <a:t> Park di Merricks North. Nat dan Rosalie White </a:t>
            </a:r>
            <a:r>
              <a:rPr lang="en-AU" sz="1600" dirty="0" err="1"/>
              <a:t>membangun</a:t>
            </a:r>
            <a:r>
              <a:rPr lang="en-AU" sz="1600" dirty="0"/>
              <a:t> </a:t>
            </a:r>
            <a:r>
              <a:rPr lang="en-AU" sz="1600" dirty="0" err="1"/>
              <a:t>pabrik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</a:t>
            </a:r>
            <a:r>
              <a:rPr lang="en-AU" sz="1600" dirty="0" err="1"/>
              <a:t>komersial</a:t>
            </a:r>
            <a:r>
              <a:rPr lang="en-AU" sz="1600" dirty="0"/>
              <a:t> </a:t>
            </a:r>
            <a:r>
              <a:rPr lang="en-AU" sz="1600" dirty="0" err="1"/>
              <a:t>pertama</a:t>
            </a:r>
            <a:r>
              <a:rPr lang="en-AU" sz="1600" dirty="0"/>
              <a:t> di Main Ridge Estate.  </a:t>
            </a:r>
            <a:r>
              <a:rPr lang="en-AU" sz="1600" dirty="0" err="1"/>
              <a:t>Peraturan</a:t>
            </a:r>
            <a:r>
              <a:rPr lang="en-AU" sz="1600" dirty="0"/>
              <a:t> dewan </a:t>
            </a:r>
            <a:r>
              <a:rPr lang="en-AU" sz="1600" dirty="0" err="1"/>
              <a:t>diubah</a:t>
            </a:r>
            <a:r>
              <a:rPr lang="en-AU" sz="1600" dirty="0"/>
              <a:t> </a:t>
            </a:r>
            <a:r>
              <a:rPr lang="en-AU" sz="1600" dirty="0" err="1"/>
              <a:t>untuk</a:t>
            </a:r>
            <a:r>
              <a:rPr lang="en-AU" sz="1600" dirty="0"/>
              <a:t> </a:t>
            </a:r>
            <a:r>
              <a:rPr lang="en-AU" sz="1600" dirty="0" err="1"/>
              <a:t>mengizinkan</a:t>
            </a:r>
            <a:r>
              <a:rPr lang="en-AU" sz="1600" dirty="0"/>
              <a:t> </a:t>
            </a:r>
            <a:r>
              <a:rPr lang="en-AU" sz="1600" dirty="0" err="1"/>
              <a:t>penjulan</a:t>
            </a:r>
            <a:r>
              <a:rPr lang="en-AU" sz="1600" dirty="0"/>
              <a:t> di </a:t>
            </a:r>
            <a:r>
              <a:rPr lang="en-AU" sz="1600" i="1" dirty="0"/>
              <a:t>cellar door.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0DE94745-0024-A08D-3AE1-76B601581297}"/>
              </a:ext>
            </a:extLst>
          </p:cNvPr>
          <p:cNvSpPr txBox="1">
            <a:spLocks/>
          </p:cNvSpPr>
          <p:nvPr/>
        </p:nvSpPr>
        <p:spPr>
          <a:xfrm>
            <a:off x="4948274" y="3518031"/>
            <a:ext cx="1995056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1970an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9AAE8B0E-925E-F822-9846-27F82033A83E}"/>
              </a:ext>
            </a:extLst>
          </p:cNvPr>
          <p:cNvSpPr txBox="1">
            <a:spLocks/>
          </p:cNvSpPr>
          <p:nvPr/>
        </p:nvSpPr>
        <p:spPr>
          <a:xfrm>
            <a:off x="9539171" y="4180805"/>
            <a:ext cx="2422979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  <a:spcAft>
                <a:spcPts val="600"/>
              </a:spcAft>
            </a:pPr>
            <a:r>
              <a:rPr lang="en-AU" sz="1600" dirty="0" err="1"/>
              <a:t>Gelombang</a:t>
            </a:r>
            <a:r>
              <a:rPr lang="en-AU" sz="1600" dirty="0"/>
              <a:t> </a:t>
            </a:r>
            <a:r>
              <a:rPr lang="en-AU" sz="1600" dirty="0" err="1"/>
              <a:t>kedua</a:t>
            </a:r>
            <a:r>
              <a:rPr lang="en-AU" sz="1600" dirty="0"/>
              <a:t> </a:t>
            </a:r>
            <a:r>
              <a:rPr lang="en-AU" sz="1600" dirty="0" err="1"/>
              <a:t>produsen</a:t>
            </a:r>
            <a:r>
              <a:rPr lang="en-AU" sz="1600" dirty="0"/>
              <a:t> Peninsula.  Moorooduc Estate dan  Paringa Estate </a:t>
            </a:r>
            <a:r>
              <a:rPr lang="en-AU" sz="1600" dirty="0" err="1"/>
              <a:t>didirikan</a:t>
            </a:r>
            <a:r>
              <a:rPr lang="en-AU" sz="1600" dirty="0"/>
              <a:t> dan </a:t>
            </a:r>
            <a:r>
              <a:rPr lang="en-AU" sz="1600" dirty="0" err="1"/>
              <a:t>menjadi</a:t>
            </a:r>
            <a:r>
              <a:rPr lang="en-AU" sz="1600" dirty="0"/>
              <a:t> </a:t>
            </a:r>
            <a:r>
              <a:rPr lang="en-AU" sz="1600" dirty="0" err="1"/>
              <a:t>pabrik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</a:t>
            </a:r>
            <a:r>
              <a:rPr lang="en-AU" sz="1600" dirty="0" err="1"/>
              <a:t>terkemuka</a:t>
            </a:r>
            <a:r>
              <a:rPr lang="en-AU" sz="1600" dirty="0"/>
              <a:t>.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467053A5-1649-A3C5-2D2D-5F5320AD7155}"/>
              </a:ext>
            </a:extLst>
          </p:cNvPr>
          <p:cNvSpPr txBox="1">
            <a:spLocks/>
          </p:cNvSpPr>
          <p:nvPr/>
        </p:nvSpPr>
        <p:spPr>
          <a:xfrm>
            <a:off x="9539172" y="3518031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1980an</a:t>
            </a:r>
          </a:p>
        </p:txBody>
      </p:sp>
    </p:spTree>
    <p:extLst>
      <p:ext uri="{BB962C8B-B14F-4D97-AF65-F5344CB8AC3E}">
        <p14:creationId xmlns:p14="http://schemas.microsoft.com/office/powerpoint/2010/main" val="401303539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C8F1E15B-5B28-00B8-2D40-F31416CF503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29993" y="584200"/>
            <a:ext cx="4562007" cy="5878192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A33B8B-6E2A-F7A6-80B4-DE5FFAB81A2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4774" y="4167580"/>
            <a:ext cx="1988505" cy="146130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AU" sz="1600" i="1" dirty="0"/>
              <a:t>Mornington Peninsula Vignerons Association </a:t>
            </a:r>
            <a:r>
              <a:rPr lang="en-AU" sz="1600" dirty="0" err="1"/>
              <a:t>didirikan</a:t>
            </a:r>
            <a:r>
              <a:rPr lang="en-AU" sz="1600" dirty="0"/>
              <a:t>.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3E3E3B-F934-9FCE-0D39-5BDAC375B8A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888" y="3483729"/>
            <a:ext cx="2120040" cy="662774"/>
          </a:xfrm>
        </p:spPr>
        <p:txBody>
          <a:bodyPr/>
          <a:lstStyle/>
          <a:p>
            <a:r>
              <a:rPr lang="en-US" dirty="0"/>
              <a:t>1982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C57A6-79A9-7F9F-5002-85511A40BA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310016" y="1468108"/>
            <a:ext cx="2824740" cy="146130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AU" sz="1600" dirty="0" err="1"/>
              <a:t>Pembuat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Peninsula </a:t>
            </a:r>
            <a:r>
              <a:rPr lang="en-AU" sz="1600" dirty="0" err="1"/>
              <a:t>menyempurnakan</a:t>
            </a:r>
            <a:r>
              <a:rPr lang="en-AU" sz="1600" dirty="0"/>
              <a:t> </a:t>
            </a:r>
            <a:r>
              <a:rPr lang="en-AU" sz="1600" dirty="0" err="1"/>
              <a:t>varietas</a:t>
            </a:r>
            <a:r>
              <a:rPr lang="en-AU" sz="1600" dirty="0"/>
              <a:t> </a:t>
            </a:r>
            <a:r>
              <a:rPr lang="en-AU" sz="1600" dirty="0" err="1"/>
              <a:t>unik</a:t>
            </a:r>
            <a:r>
              <a:rPr lang="en-AU" sz="1600" dirty="0"/>
              <a:t> </a:t>
            </a:r>
            <a:r>
              <a:rPr lang="en-AU" sz="1600" dirty="0" err="1"/>
              <a:t>dari</a:t>
            </a:r>
            <a:r>
              <a:rPr lang="en-AU" sz="1600" dirty="0"/>
              <a:t> Pinot Noir dan Chardonnay, dan </a:t>
            </a:r>
            <a:r>
              <a:rPr lang="en-AU" sz="1600" dirty="0" err="1"/>
              <a:t>melakukan</a:t>
            </a:r>
            <a:r>
              <a:rPr lang="en-AU" sz="1600" dirty="0"/>
              <a:t> </a:t>
            </a:r>
            <a:r>
              <a:rPr lang="en-AU" sz="1600" dirty="0" err="1"/>
              <a:t>eksperimen</a:t>
            </a:r>
            <a:r>
              <a:rPr lang="en-AU" sz="1600" dirty="0"/>
              <a:t> </a:t>
            </a:r>
            <a:r>
              <a:rPr lang="en-AU" sz="1600" dirty="0" err="1"/>
              <a:t>dengan</a:t>
            </a:r>
            <a:r>
              <a:rPr lang="en-AU" sz="1600" dirty="0"/>
              <a:t> </a:t>
            </a:r>
            <a:r>
              <a:rPr lang="en-AU" sz="1600" dirty="0" err="1"/>
              <a:t>varietas</a:t>
            </a:r>
            <a:r>
              <a:rPr lang="en-AU" sz="1600" dirty="0"/>
              <a:t> </a:t>
            </a:r>
            <a:r>
              <a:rPr lang="en-AU" sz="1600" dirty="0" err="1"/>
              <a:t>baru</a:t>
            </a:r>
            <a:r>
              <a:rPr lang="en-AU" sz="1600" dirty="0"/>
              <a:t> </a:t>
            </a:r>
            <a:r>
              <a:rPr lang="en-AU" sz="1600" dirty="0" err="1"/>
              <a:t>termasuk</a:t>
            </a:r>
            <a:r>
              <a:rPr lang="en-AU" sz="1600" dirty="0"/>
              <a:t> Pinot Gris/Grigio. </a:t>
            </a:r>
            <a:r>
              <a:rPr lang="en-AU" sz="1600" dirty="0" err="1"/>
              <a:t>Kebun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yang </a:t>
            </a:r>
            <a:r>
              <a:rPr lang="en-AU" sz="1600" dirty="0" err="1"/>
              <a:t>baru</a:t>
            </a:r>
            <a:r>
              <a:rPr lang="en-AU" sz="1600" dirty="0"/>
              <a:t> </a:t>
            </a:r>
            <a:r>
              <a:rPr lang="en-AU" sz="1600" dirty="0" err="1"/>
              <a:t>terus</a:t>
            </a:r>
            <a:r>
              <a:rPr lang="en-AU" sz="1600" dirty="0"/>
              <a:t> </a:t>
            </a:r>
            <a:r>
              <a:rPr lang="en-AU" sz="1600" dirty="0" err="1"/>
              <a:t>ditanam</a:t>
            </a:r>
            <a:r>
              <a:rPr lang="en-AU" sz="1600" dirty="0"/>
              <a:t>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50453E-C66F-1E81-2269-01796EEEBC5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299130" y="784257"/>
            <a:ext cx="2120040" cy="662774"/>
          </a:xfrm>
        </p:spPr>
        <p:txBody>
          <a:bodyPr/>
          <a:lstStyle/>
          <a:p>
            <a:r>
              <a:rPr lang="en-US" dirty="0"/>
              <a:t>1990an</a:t>
            </a:r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4E909759-623E-3D21-8E11-D6B95618762D}"/>
              </a:ext>
            </a:extLst>
          </p:cNvPr>
          <p:cNvSpPr txBox="1">
            <a:spLocks/>
          </p:cNvSpPr>
          <p:nvPr/>
        </p:nvSpPr>
        <p:spPr>
          <a:xfrm>
            <a:off x="4628780" y="4112851"/>
            <a:ext cx="2813836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dirty="0"/>
              <a:t>Mornington Peninsula </a:t>
            </a:r>
            <a:r>
              <a:rPr lang="en-AU" dirty="0" err="1"/>
              <a:t>adalah</a:t>
            </a:r>
            <a:r>
              <a:rPr lang="en-AU" dirty="0"/>
              <a:t> </a:t>
            </a:r>
            <a:r>
              <a:rPr lang="en-AU" dirty="0" err="1"/>
              <a:t>daerah</a:t>
            </a:r>
            <a:r>
              <a:rPr lang="en-AU" dirty="0"/>
              <a:t> premium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iklim</a:t>
            </a:r>
            <a:r>
              <a:rPr lang="en-AU" dirty="0"/>
              <a:t> </a:t>
            </a:r>
            <a:r>
              <a:rPr lang="en-AU" dirty="0" err="1"/>
              <a:t>sejuk</a:t>
            </a:r>
            <a:r>
              <a:rPr lang="en-AU" dirty="0"/>
              <a:t>  </a:t>
            </a:r>
            <a:r>
              <a:rPr lang="en-AU" dirty="0" err="1"/>
              <a:t>untuk</a:t>
            </a:r>
            <a:r>
              <a:rPr lang="en-AU" dirty="0"/>
              <a:t> </a:t>
            </a:r>
            <a:r>
              <a:rPr lang="en-AU" dirty="0" err="1"/>
              <a:t>menanam</a:t>
            </a:r>
            <a:r>
              <a:rPr lang="en-AU" dirty="0"/>
              <a:t> Pinot Noir dan Chardonnay </a:t>
            </a:r>
            <a:r>
              <a:rPr lang="en-AU" dirty="0" err="1"/>
              <a:t>kelas</a:t>
            </a:r>
            <a:r>
              <a:rPr lang="en-AU" dirty="0"/>
              <a:t> dunia. </a:t>
            </a:r>
            <a:r>
              <a:rPr lang="en-AU" dirty="0" err="1"/>
              <a:t>Pembuat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</a:t>
            </a:r>
            <a:r>
              <a:rPr lang="en-AU" dirty="0" err="1"/>
              <a:t>lebih</a:t>
            </a:r>
            <a:r>
              <a:rPr lang="en-AU" dirty="0"/>
              <a:t> focus di </a:t>
            </a:r>
            <a:r>
              <a:rPr lang="en-AU" dirty="0" err="1"/>
              <a:t>perkebunan</a:t>
            </a:r>
            <a:r>
              <a:rPr lang="en-AU" dirty="0"/>
              <a:t> </a:t>
            </a:r>
            <a:r>
              <a:rPr lang="en-AU" dirty="0" err="1"/>
              <a:t>daripada</a:t>
            </a:r>
            <a:r>
              <a:rPr lang="en-AU" dirty="0"/>
              <a:t> di </a:t>
            </a:r>
            <a:r>
              <a:rPr lang="en-AU" dirty="0" err="1"/>
              <a:t>pabrik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.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E01C81A7-84D7-54D9-701B-46AD3E22731E}"/>
              </a:ext>
            </a:extLst>
          </p:cNvPr>
          <p:cNvSpPr txBox="1">
            <a:spLocks/>
          </p:cNvSpPr>
          <p:nvPr/>
        </p:nvSpPr>
        <p:spPr>
          <a:xfrm>
            <a:off x="4617894" y="3429000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HARI INI</a:t>
            </a:r>
          </a:p>
        </p:txBody>
      </p:sp>
    </p:spTree>
    <p:extLst>
      <p:ext uri="{BB962C8B-B14F-4D97-AF65-F5344CB8AC3E}">
        <p14:creationId xmlns:p14="http://schemas.microsoft.com/office/powerpoint/2010/main" val="345627340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585134"/>
            <a:ext cx="4089718" cy="792601"/>
          </a:xfrm>
        </p:spPr>
        <p:txBody>
          <a:bodyPr/>
          <a:lstStyle/>
          <a:p>
            <a:r>
              <a:rPr lang="en-US" dirty="0"/>
              <a:t>GEOGRAFI, IKLIM DAN TANAH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128C975B-7767-626E-0DDC-C0024354C4F1}"/>
              </a:ext>
            </a:extLst>
          </p:cNvPr>
          <p:cNvSpPr txBox="1">
            <a:spLocks/>
          </p:cNvSpPr>
          <p:nvPr/>
        </p:nvSpPr>
        <p:spPr>
          <a:xfrm>
            <a:off x="6456362" y="1457330"/>
            <a:ext cx="5621337" cy="20381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5440" dirty="0">
                <a:solidFill>
                  <a:schemeClr val="bg2"/>
                </a:solidFill>
              </a:rPr>
              <a:t>KAWASAN</a:t>
            </a:r>
          </a:p>
          <a:p>
            <a:r>
              <a:rPr lang="en-US" sz="5440" dirty="0">
                <a:solidFill>
                  <a:schemeClr val="bg2"/>
                </a:solidFill>
              </a:rPr>
              <a:t>MARITIM BERAGAM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136C88-49FF-EE33-DB6F-8A97AA8E61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2" y="4252040"/>
            <a:ext cx="4234497" cy="229726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bg1"/>
                </a:solidFill>
              </a:rPr>
              <a:t>Hanya </a:t>
            </a:r>
            <a:r>
              <a:rPr lang="en-AU" dirty="0" err="1">
                <a:solidFill>
                  <a:schemeClr val="bg1"/>
                </a:solidFill>
              </a:rPr>
              <a:t>lebih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dari</a:t>
            </a:r>
            <a:r>
              <a:rPr lang="en-AU" dirty="0">
                <a:solidFill>
                  <a:schemeClr val="bg1"/>
                </a:solidFill>
              </a:rPr>
              <a:t> 70 </a:t>
            </a:r>
            <a:r>
              <a:rPr lang="en-AU" dirty="0" err="1">
                <a:solidFill>
                  <a:schemeClr val="bg1"/>
                </a:solidFill>
              </a:rPr>
              <a:t>kilometer</a:t>
            </a:r>
            <a:r>
              <a:rPr lang="en-AU" dirty="0">
                <a:solidFill>
                  <a:schemeClr val="bg1"/>
                </a:solidFill>
              </a:rPr>
              <a:t> </a:t>
            </a:r>
            <a:br>
              <a:rPr lang="en-AU" dirty="0">
                <a:solidFill>
                  <a:schemeClr val="bg1"/>
                </a:solidFill>
              </a:rPr>
            </a:br>
            <a:r>
              <a:rPr lang="en-AU" dirty="0">
                <a:solidFill>
                  <a:schemeClr val="bg1"/>
                </a:solidFill>
              </a:rPr>
              <a:t>di </a:t>
            </a:r>
            <a:r>
              <a:rPr lang="en-AU" dirty="0" err="1">
                <a:solidFill>
                  <a:schemeClr val="bg1"/>
                </a:solidFill>
              </a:rPr>
              <a:t>sebelah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tenggara</a:t>
            </a:r>
            <a:r>
              <a:rPr lang="en-AU" dirty="0">
                <a:solidFill>
                  <a:schemeClr val="bg1"/>
                </a:solidFill>
              </a:rPr>
              <a:t> Melbourne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Dikelilingi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tiga</a:t>
            </a:r>
            <a:r>
              <a:rPr lang="en-AU" dirty="0">
                <a:solidFill>
                  <a:schemeClr val="bg1"/>
                </a:solidFill>
              </a:rPr>
              <a:t>  </a:t>
            </a:r>
            <a:r>
              <a:rPr lang="en-AU" dirty="0" err="1">
                <a:solidFill>
                  <a:schemeClr val="bg1"/>
                </a:solidFill>
              </a:rPr>
              <a:t>bidang</a:t>
            </a:r>
            <a:r>
              <a:rPr lang="en-AU" dirty="0">
                <a:solidFill>
                  <a:schemeClr val="bg1"/>
                </a:solidFill>
              </a:rPr>
              <a:t> air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Lanskap</a:t>
            </a:r>
            <a:r>
              <a:rPr lang="en-AU" dirty="0">
                <a:solidFill>
                  <a:schemeClr val="bg1"/>
                </a:solidFill>
              </a:rPr>
              <a:t> yang </a:t>
            </a:r>
            <a:r>
              <a:rPr lang="en-AU" dirty="0" err="1">
                <a:solidFill>
                  <a:schemeClr val="bg1"/>
                </a:solidFill>
              </a:rPr>
              <a:t>berbukit-bukit</a:t>
            </a:r>
            <a:r>
              <a:rPr lang="en-AU" dirty="0">
                <a:solidFill>
                  <a:schemeClr val="bg1"/>
                </a:solidFill>
              </a:rPr>
              <a:t> dan </a:t>
            </a:r>
            <a:r>
              <a:rPr lang="en-AU" dirty="0" err="1">
                <a:solidFill>
                  <a:schemeClr val="bg1"/>
                </a:solidFill>
              </a:rPr>
              <a:t>tanah</a:t>
            </a:r>
            <a:r>
              <a:rPr lang="en-AU" dirty="0">
                <a:solidFill>
                  <a:schemeClr val="bg1"/>
                </a:solidFill>
              </a:rPr>
              <a:t> yang </a:t>
            </a:r>
            <a:r>
              <a:rPr lang="en-AU" dirty="0" err="1">
                <a:solidFill>
                  <a:schemeClr val="bg1"/>
                </a:solidFill>
              </a:rPr>
              <a:t>subur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karena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adanya</a:t>
            </a:r>
            <a:r>
              <a:rPr lang="en-AU" dirty="0">
                <a:solidFill>
                  <a:schemeClr val="bg1"/>
                </a:solidFill>
              </a:rPr>
              <a:t> </a:t>
            </a:r>
            <a:br>
              <a:rPr lang="en-AU" dirty="0">
                <a:solidFill>
                  <a:schemeClr val="bg1"/>
                </a:solidFill>
              </a:rPr>
            </a:br>
            <a:r>
              <a:rPr lang="en-AU" dirty="0" err="1">
                <a:solidFill>
                  <a:schemeClr val="bg1"/>
                </a:solidFill>
              </a:rPr>
              <a:t>kegiatan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vulkanik</a:t>
            </a:r>
            <a:r>
              <a:rPr lang="en-AU" dirty="0">
                <a:solidFill>
                  <a:schemeClr val="bg1"/>
                </a:solidFill>
              </a:rPr>
              <a:t> 60 </a:t>
            </a:r>
            <a:r>
              <a:rPr lang="en-AU" dirty="0" err="1">
                <a:solidFill>
                  <a:schemeClr val="bg1"/>
                </a:solidFill>
              </a:rPr>
              <a:t>juta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tahun</a:t>
            </a:r>
            <a:r>
              <a:rPr lang="en-AU" dirty="0">
                <a:solidFill>
                  <a:schemeClr val="bg1"/>
                </a:solidFill>
              </a:rPr>
              <a:t> yang </a:t>
            </a:r>
            <a:r>
              <a:rPr lang="en-AU" dirty="0" err="1">
                <a:solidFill>
                  <a:schemeClr val="bg1"/>
                </a:solidFill>
              </a:rPr>
              <a:t>lalu</a:t>
            </a:r>
            <a:endParaRPr lang="en-AU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Iklim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mikro</a:t>
            </a:r>
            <a:r>
              <a:rPr lang="en-AU" dirty="0">
                <a:solidFill>
                  <a:schemeClr val="bg1"/>
                </a:solidFill>
              </a:rPr>
              <a:t> yang sangat </a:t>
            </a:r>
            <a:r>
              <a:rPr lang="en-AU" dirty="0" err="1">
                <a:solidFill>
                  <a:schemeClr val="bg1"/>
                </a:solidFill>
              </a:rPr>
              <a:t>beragam</a:t>
            </a:r>
            <a:r>
              <a:rPr lang="en-AU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05062414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0CCF1F8-6D9E-4631-9BC7-E65B426755A9}">
  <ds:schemaRefs>
    <ds:schemaRef ds:uri="http://purl.org/dc/terms/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elements/1.1/"/>
    <ds:schemaRef ds:uri="http://schemas.openxmlformats.org/package/2006/metadata/core-properties"/>
    <ds:schemaRef ds:uri="4e8dd08d-258d-47a9-9875-37f1ffd19f33"/>
    <ds:schemaRef ds:uri="02256494-4976-4001-aedb-96463ae0d92e"/>
  </ds:schemaRefs>
</ds:datastoreItem>
</file>

<file path=customXml/itemProps2.xml><?xml version="1.0" encoding="utf-8"?>
<ds:datastoreItem xmlns:ds="http://schemas.openxmlformats.org/officeDocument/2006/customXml" ds:itemID="{333EEC59-C46C-434D-A641-F8CD0816EE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2256494-4976-4001-aedb-96463ae0d92e"/>
    <ds:schemaRef ds:uri="4e8dd08d-258d-47a9-9875-37f1ffd19f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2179</Words>
  <Application>Microsoft Macintosh PowerPoint</Application>
  <PresentationFormat>Widescreen</PresentationFormat>
  <Paragraphs>292</Paragraphs>
  <Slides>23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Neue Haas Grotesk Text Pro</vt:lpstr>
      <vt:lpstr>Calibri</vt:lpstr>
      <vt:lpstr>Hellix SemiBold</vt:lpstr>
      <vt:lpstr>Inter Display</vt:lpstr>
      <vt:lpstr>Slide layouts</vt:lpstr>
      <vt:lpstr>PowerPoint Presentation</vt:lpstr>
      <vt:lpstr>PowerPoint Presentation</vt:lpstr>
      <vt:lpstr>MORNINGTON PENINSULA</vt:lpstr>
      <vt:lpstr>HARI INI KITA AKAN MEMBAHAS</vt:lpstr>
      <vt:lpstr>AUSTRALIA</vt:lpstr>
      <vt:lpstr>VICTORIA</vt:lpstr>
      <vt:lpstr>Akhir 1800an</vt:lpstr>
      <vt:lpstr>PowerPoint Presentation</vt:lpstr>
      <vt:lpstr>GEOGRAFI, IKLIM DAN TANAH</vt:lpstr>
      <vt:lpstr>IKLIM</vt:lpstr>
      <vt:lpstr>TANAH</vt:lpstr>
      <vt:lpstr>PEMBUDIDAYAAN ANGGUR DI MORNINGTON PENINSULA</vt:lpstr>
      <vt:lpstr>PowerPoint Presentation</vt:lpstr>
      <vt:lpstr>PowerPoint Presentation</vt:lpstr>
      <vt:lpstr>PowerPoint Presentation</vt:lpstr>
      <vt:lpstr>PINOT GRIS/GRIGIO KARAKTERISTIK</vt:lpstr>
      <vt:lpstr>PowerPoint Presentation</vt:lpstr>
      <vt:lpstr>CHARDONNAY KARAKTERISTIK</vt:lpstr>
      <vt:lpstr>PowerPoint Presentation</vt:lpstr>
      <vt:lpstr>PINOT NOIR KARAKTERISTIK</vt:lpstr>
      <vt:lpstr>WILAYAH YANG SEDANG BANGKIT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2018-07-25T07:02:59Z</dcterms:created>
  <dcterms:modified xsi:type="dcterms:W3CDTF">2026-03-23T05:37:13Z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  <property fmtid="{D5CDD505-2E9C-101B-9397-08002B2CF9AE}" pid="5" name="MSIP_Label_8cf57b4f-1801-441a-a240-098885f2bcbe_Enabled">
    <vt:lpwstr>true</vt:lpwstr>
  </property>
  <property fmtid="{D5CDD505-2E9C-101B-9397-08002B2CF9AE}" pid="6" name="MSIP_Label_8cf57b4f-1801-441a-a240-098885f2bcbe_SetDate">
    <vt:lpwstr>2025-11-24T04:45:50Z</vt:lpwstr>
  </property>
  <property fmtid="{D5CDD505-2E9C-101B-9397-08002B2CF9AE}" pid="7" name="MSIP_Label_8cf57b4f-1801-441a-a240-098885f2bcbe_Method">
    <vt:lpwstr>Standard</vt:lpwstr>
  </property>
  <property fmtid="{D5CDD505-2E9C-101B-9397-08002B2CF9AE}" pid="8" name="MSIP_Label_8cf57b4f-1801-441a-a240-098885f2bcbe_Name">
    <vt:lpwstr>General</vt:lpwstr>
  </property>
  <property fmtid="{D5CDD505-2E9C-101B-9397-08002B2CF9AE}" pid="9" name="MSIP_Label_8cf57b4f-1801-441a-a240-098885f2bcbe_SiteId">
    <vt:lpwstr>76107ada-99f4-412e-b164-5464438b49a0</vt:lpwstr>
  </property>
  <property fmtid="{D5CDD505-2E9C-101B-9397-08002B2CF9AE}" pid="10" name="MSIP_Label_8cf57b4f-1801-441a-a240-098885f2bcbe_ActionId">
    <vt:lpwstr>ac2a8cd3-699a-46c4-90da-b70f62f8215b</vt:lpwstr>
  </property>
  <property fmtid="{D5CDD505-2E9C-101B-9397-08002B2CF9AE}" pid="11" name="MSIP_Label_8cf57b4f-1801-441a-a240-098885f2bcbe_ContentBits">
    <vt:lpwstr>0</vt:lpwstr>
  </property>
  <property fmtid="{D5CDD505-2E9C-101B-9397-08002B2CF9AE}" pid="12" name="MSIP_Label_8cf57b4f-1801-441a-a240-098885f2bcbe_Tag">
    <vt:lpwstr>50, 3, 0, 1</vt:lpwstr>
  </property>
</Properties>
</file>