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72"/>
  </p:notesMasterIdLst>
  <p:sldIdLst>
    <p:sldId id="256" r:id="rId5"/>
    <p:sldId id="478" r:id="rId6"/>
    <p:sldId id="391" r:id="rId7"/>
    <p:sldId id="479" r:id="rId8"/>
    <p:sldId id="480" r:id="rId9"/>
    <p:sldId id="481" r:id="rId10"/>
    <p:sldId id="482" r:id="rId11"/>
    <p:sldId id="483" r:id="rId12"/>
    <p:sldId id="450" r:id="rId13"/>
    <p:sldId id="484" r:id="rId14"/>
    <p:sldId id="432" r:id="rId15"/>
    <p:sldId id="486" r:id="rId16"/>
    <p:sldId id="485" r:id="rId17"/>
    <p:sldId id="315" r:id="rId18"/>
    <p:sldId id="487" r:id="rId19"/>
    <p:sldId id="488" r:id="rId20"/>
    <p:sldId id="471" r:id="rId21"/>
    <p:sldId id="489" r:id="rId22"/>
    <p:sldId id="490" r:id="rId23"/>
    <p:sldId id="321" r:id="rId24"/>
    <p:sldId id="491" r:id="rId25"/>
    <p:sldId id="492" r:id="rId26"/>
    <p:sldId id="493" r:id="rId27"/>
    <p:sldId id="494" r:id="rId28"/>
    <p:sldId id="495" r:id="rId29"/>
    <p:sldId id="537" r:id="rId30"/>
    <p:sldId id="497" r:id="rId31"/>
    <p:sldId id="538" r:id="rId32"/>
    <p:sldId id="539" r:id="rId33"/>
    <p:sldId id="540" r:id="rId34"/>
    <p:sldId id="541" r:id="rId35"/>
    <p:sldId id="502" r:id="rId36"/>
    <p:sldId id="503" r:id="rId37"/>
    <p:sldId id="504" r:id="rId38"/>
    <p:sldId id="505" r:id="rId39"/>
    <p:sldId id="506" r:id="rId40"/>
    <p:sldId id="542" r:id="rId41"/>
    <p:sldId id="543" r:id="rId42"/>
    <p:sldId id="509" r:id="rId43"/>
    <p:sldId id="510" r:id="rId44"/>
    <p:sldId id="511" r:id="rId45"/>
    <p:sldId id="544" r:id="rId46"/>
    <p:sldId id="545" r:id="rId47"/>
    <p:sldId id="546" r:id="rId48"/>
    <p:sldId id="525" r:id="rId49"/>
    <p:sldId id="515" r:id="rId50"/>
    <p:sldId id="516" r:id="rId51"/>
    <p:sldId id="547" r:id="rId52"/>
    <p:sldId id="548" r:id="rId53"/>
    <p:sldId id="549" r:id="rId54"/>
    <p:sldId id="550" r:id="rId55"/>
    <p:sldId id="551" r:id="rId56"/>
    <p:sldId id="552" r:id="rId57"/>
    <p:sldId id="553" r:id="rId58"/>
    <p:sldId id="554" r:id="rId59"/>
    <p:sldId id="555" r:id="rId60"/>
    <p:sldId id="556" r:id="rId61"/>
    <p:sldId id="557" r:id="rId62"/>
    <p:sldId id="558" r:id="rId63"/>
    <p:sldId id="559" r:id="rId64"/>
    <p:sldId id="560" r:id="rId65"/>
    <p:sldId id="533" r:id="rId66"/>
    <p:sldId id="534" r:id="rId67"/>
    <p:sldId id="535" r:id="rId68"/>
    <p:sldId id="536" r:id="rId69"/>
    <p:sldId id="340" r:id="rId70"/>
    <p:sldId id="561" r:id="rId71"/>
  </p:sldIdLst>
  <p:sldSz cx="12192000" cy="6858000"/>
  <p:notesSz cx="6858000" cy="9144000"/>
  <p:embeddedFontLst>
    <p:embeddedFont>
      <p:font typeface="Hellix" pitchFamily="2" charset="77"/>
      <p:regular r:id="rId73"/>
      <p:bold r:id="rId74"/>
    </p:embeddedFont>
    <p:embeddedFont>
      <p:font typeface="Hellix SemiBold" pitchFamily="2" charset="77"/>
      <p:regular r:id="rId75"/>
      <p:bold r:id="rId76"/>
      <p:italic r:id="rId77"/>
      <p:boldItalic r:id="rId78"/>
    </p:embeddedFont>
    <p:embeddedFont>
      <p:font typeface="Inter Display" panose="02000503000000020004" pitchFamily="2" charset="0"/>
      <p:regular r:id="rId79"/>
      <p:bold r:id="rId80"/>
      <p:italic r:id="rId81"/>
      <p:boldItalic r:id="rId82"/>
    </p:embeddedFont>
    <p:embeddedFont>
      <p:font typeface="Microsoft YaHei" panose="020B0503020204020204" pitchFamily="34" charset="-122"/>
      <p:regular r:id="rId83"/>
      <p:bold r:id="rId84"/>
    </p:embeddedFont>
    <p:embeddedFont>
      <p:font typeface="Neue Haas Grotesk Text Pro" panose="020B0504020202020204" pitchFamily="34" charset="77"/>
      <p:regular r:id="rId85"/>
      <p:bold r:id="rId86"/>
      <p:italic r:id="rId87"/>
      <p:boldItalic r:id="rId88"/>
    </p:embeddedFont>
  </p:embeddedFontLst>
  <p:custDataLst>
    <p:tags r:id="rId89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2116" userDrawn="1">
          <p15:clr>
            <a:srgbClr val="A4A3A4"/>
          </p15:clr>
        </p15:guide>
        <p15:guide id="3" pos="43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34" autoAdjust="0"/>
    <p:restoredTop sz="91625"/>
  </p:normalViewPr>
  <p:slideViewPr>
    <p:cSldViewPr snapToGrid="0">
      <p:cViewPr varScale="1">
        <p:scale>
          <a:sx n="123" d="100"/>
          <a:sy n="123" d="100"/>
        </p:scale>
        <p:origin x="752" y="200"/>
      </p:cViewPr>
      <p:guideLst>
        <p:guide orient="horz" pos="1412"/>
        <p:guide pos="2116"/>
        <p:guide pos="438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12.fntdata"/><Relationship Id="rId89" Type="http://schemas.openxmlformats.org/officeDocument/2006/relationships/tags" Target="tags/tag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5" Type="http://schemas.openxmlformats.org/officeDocument/2006/relationships/slide" Target="slides/slide1.xml"/><Relationship Id="rId90" Type="http://schemas.openxmlformats.org/officeDocument/2006/relationships/commentAuthors" Target="commentAuthors.xml"/><Relationship Id="rId95" Type="http://schemas.microsoft.com/office/2016/11/relationships/changesInfo" Target="changesInfos/changesInfo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notesMaster" Target="notesMasters/notesMaster1.xml"/><Relationship Id="rId80" Type="http://schemas.openxmlformats.org/officeDocument/2006/relationships/font" Target="fonts/font8.fntdata"/><Relationship Id="rId85" Type="http://schemas.openxmlformats.org/officeDocument/2006/relationships/font" Target="fonts/font13.fntdata"/><Relationship Id="rId93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font" Target="fonts/font3.fntdata"/><Relationship Id="rId83" Type="http://schemas.openxmlformats.org/officeDocument/2006/relationships/font" Target="fonts/font11.fntdata"/><Relationship Id="rId88" Type="http://schemas.openxmlformats.org/officeDocument/2006/relationships/font" Target="fonts/font16.fntdata"/><Relationship Id="rId9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font" Target="fonts/font9.fntdata"/><Relationship Id="rId86" Type="http://schemas.openxmlformats.org/officeDocument/2006/relationships/font" Target="fonts/font14.fntdata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4.fntdata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viewProps" Target="viewProps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font" Target="fonts/font15.fntdata"/><Relationship Id="rId61" Type="http://schemas.openxmlformats.org/officeDocument/2006/relationships/slide" Target="slides/slide57.xml"/><Relationship Id="rId82" Type="http://schemas.openxmlformats.org/officeDocument/2006/relationships/font" Target="fonts/font10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font" Target="fonts/font5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Sld">
      <pc:chgData name="Cameron Midson" userId="510fe36d-201b-4d30-8c49-491c55367456" providerId="ADAL" clId="{93217E07-8A0E-5D7D-A37A-49773A2FEA36}" dt="2026-03-23T05:11:42.855" v="11" actId="20577"/>
      <pc:docMkLst>
        <pc:docMk/>
      </pc:docMkLst>
      <pc:sldChg chg="modNotesTx">
        <pc:chgData name="Cameron Midson" userId="510fe36d-201b-4d30-8c49-491c55367456" providerId="ADAL" clId="{93217E07-8A0E-5D7D-A37A-49773A2FEA36}" dt="2026-03-23T05:10:42.133" v="1" actId="20577"/>
        <pc:sldMkLst>
          <pc:docMk/>
          <pc:sldMk cId="969979638" sldId="432"/>
        </pc:sldMkLst>
      </pc:sldChg>
      <pc:sldChg chg="modNotesTx">
        <pc:chgData name="Cameron Midson" userId="510fe36d-201b-4d30-8c49-491c55367456" providerId="ADAL" clId="{93217E07-8A0E-5D7D-A37A-49773A2FEA36}" dt="2026-03-23T05:10:34.529" v="0" actId="20577"/>
        <pc:sldMkLst>
          <pc:docMk/>
          <pc:sldMk cId="4085648981" sldId="450"/>
        </pc:sldMkLst>
      </pc:sldChg>
      <pc:sldChg chg="modNotesTx">
        <pc:chgData name="Cameron Midson" userId="510fe36d-201b-4d30-8c49-491c55367456" providerId="ADAL" clId="{93217E07-8A0E-5D7D-A37A-49773A2FEA36}" dt="2026-03-23T05:11:39.896" v="10" actId="20577"/>
        <pc:sldMkLst>
          <pc:docMk/>
          <pc:sldMk cId="1316501046" sldId="485"/>
        </pc:sldMkLst>
      </pc:sldChg>
      <pc:sldChg chg="modNotesTx">
        <pc:chgData name="Cameron Midson" userId="510fe36d-201b-4d30-8c49-491c55367456" providerId="ADAL" clId="{93217E07-8A0E-5D7D-A37A-49773A2FEA36}" dt="2026-03-23T05:11:42.855" v="11" actId="20577"/>
        <pc:sldMkLst>
          <pc:docMk/>
          <pc:sldMk cId="3617909537" sldId="486"/>
        </pc:sldMkLst>
      </pc:sldChg>
      <pc:sldChg chg="modNotesTx">
        <pc:chgData name="Cameron Midson" userId="510fe36d-201b-4d30-8c49-491c55367456" providerId="ADAL" clId="{93217E07-8A0E-5D7D-A37A-49773A2FEA36}" dt="2026-03-23T05:10:54.719" v="2" actId="20577"/>
        <pc:sldMkLst>
          <pc:docMk/>
          <pc:sldMk cId="771076935" sldId="491"/>
        </pc:sldMkLst>
      </pc:sldChg>
      <pc:sldChg chg="modNotesTx">
        <pc:chgData name="Cameron Midson" userId="510fe36d-201b-4d30-8c49-491c55367456" providerId="ADAL" clId="{93217E07-8A0E-5D7D-A37A-49773A2FEA36}" dt="2026-03-23T05:11:07.120" v="4" actId="20577"/>
        <pc:sldMkLst>
          <pc:docMk/>
          <pc:sldMk cId="1274851542" sldId="525"/>
        </pc:sldMkLst>
      </pc:sldChg>
      <pc:sldChg chg="modNotesTx">
        <pc:chgData name="Cameron Midson" userId="510fe36d-201b-4d30-8c49-491c55367456" providerId="ADAL" clId="{93217E07-8A0E-5D7D-A37A-49773A2FEA36}" dt="2026-03-23T05:11:01.785" v="3" actId="20577"/>
        <pc:sldMkLst>
          <pc:docMk/>
          <pc:sldMk cId="2435630019" sldId="544"/>
        </pc:sldMkLst>
      </pc:sldChg>
      <pc:sldChg chg="modNotesTx">
        <pc:chgData name="Cameron Midson" userId="510fe36d-201b-4d30-8c49-491c55367456" providerId="ADAL" clId="{93217E07-8A0E-5D7D-A37A-49773A2FEA36}" dt="2026-03-23T05:11:10.902" v="5" actId="20577"/>
        <pc:sldMkLst>
          <pc:docMk/>
          <pc:sldMk cId="714218978" sldId="547"/>
        </pc:sldMkLst>
      </pc:sldChg>
      <pc:sldChg chg="modNotesTx">
        <pc:chgData name="Cameron Midson" userId="510fe36d-201b-4d30-8c49-491c55367456" providerId="ADAL" clId="{93217E07-8A0E-5D7D-A37A-49773A2FEA36}" dt="2026-03-23T05:11:17.716" v="6" actId="20577"/>
        <pc:sldMkLst>
          <pc:docMk/>
          <pc:sldMk cId="975497742" sldId="550"/>
        </pc:sldMkLst>
      </pc:sldChg>
      <pc:sldChg chg="modNotesTx">
        <pc:chgData name="Cameron Midson" userId="510fe36d-201b-4d30-8c49-491c55367456" providerId="ADAL" clId="{93217E07-8A0E-5D7D-A37A-49773A2FEA36}" dt="2026-03-23T05:11:21.255" v="7" actId="20577"/>
        <pc:sldMkLst>
          <pc:docMk/>
          <pc:sldMk cId="2125851332" sldId="553"/>
        </pc:sldMkLst>
      </pc:sldChg>
      <pc:sldChg chg="modNotesTx">
        <pc:chgData name="Cameron Midson" userId="510fe36d-201b-4d30-8c49-491c55367456" providerId="ADAL" clId="{93217E07-8A0E-5D7D-A37A-49773A2FEA36}" dt="2026-03-23T05:11:23.765" v="8" actId="20577"/>
        <pc:sldMkLst>
          <pc:docMk/>
          <pc:sldMk cId="2115802481" sldId="555"/>
        </pc:sldMkLst>
      </pc:sldChg>
      <pc:sldChg chg="modNotesTx">
        <pc:chgData name="Cameron Midson" userId="510fe36d-201b-4d30-8c49-491c55367456" providerId="ADAL" clId="{93217E07-8A0E-5D7D-A37A-49773A2FEA36}" dt="2026-03-23T05:11:29.504" v="9" actId="20577"/>
        <pc:sldMkLst>
          <pc:docMk/>
          <pc:sldMk cId="1818981811" sldId="5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342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2944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0093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276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490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914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806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77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3088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754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0252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560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2683" y="388842"/>
            <a:ext cx="6169315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75" y="800033"/>
            <a:ext cx="5402508" cy="1325562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175" y="2564956"/>
            <a:ext cx="5159227" cy="4321159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  <a:lvl2pPr marL="163304" indent="0">
              <a:buNone/>
              <a:defRPr b="0" i="0">
                <a:solidFill>
                  <a:schemeClr val="bg1"/>
                </a:solidFill>
              </a:defRPr>
            </a:lvl2pPr>
            <a:lvl3pPr marL="326609" indent="0">
              <a:buNone/>
              <a:defRPr b="0" i="0">
                <a:solidFill>
                  <a:schemeClr val="bg1"/>
                </a:solidFill>
              </a:defRPr>
            </a:lvl3pPr>
            <a:lvl4pPr marL="489913" indent="0">
              <a:buNone/>
              <a:defRPr b="0" i="0">
                <a:solidFill>
                  <a:schemeClr val="bg1"/>
                </a:solidFill>
              </a:defRPr>
            </a:lvl4pPr>
            <a:lvl5pPr marL="653218" indent="0">
              <a:buNone/>
              <a:defRPr b="0" i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2293846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Microsoft YaHei" panose="020B0503020204020204" pitchFamily="34" charset="-122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Microsoft YaHei" panose="020B0503020204020204" pitchFamily="34" charset="-122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8"/>
            <a:ext cx="6628504" cy="796862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5740996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5740996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05A56C92-9F5A-DB1B-34F6-2F021FDAC44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403976" y="1480192"/>
            <a:ext cx="2348753" cy="503914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95776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b="0" i="0" kern="1200" smtClean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169315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None/>
              <a:defRPr b="0" i="0"/>
            </a:lvl1pPr>
            <a:lvl2pPr marL="163304" indent="0">
              <a:buNone/>
              <a:defRPr b="0" i="0"/>
            </a:lvl2pPr>
            <a:lvl3pPr marL="326609" indent="0">
              <a:buNone/>
              <a:defRPr b="0" i="0"/>
            </a:lvl3pPr>
            <a:lvl4pPr marL="489913" indent="0">
              <a:buNone/>
              <a:defRPr b="0" i="0"/>
            </a:lvl4pPr>
            <a:lvl5pPr marL="653218" indent="0">
              <a:buNone/>
              <a:defRPr b="0" i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049203"/>
            <a:ext cx="6158452" cy="1325562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0449-9143-B10F-BFA0-6C6293E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11283754" cy="132556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4560" y="1406522"/>
            <a:ext cx="2600959" cy="508635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7C19B2-AD58-215B-7531-13B15E064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125" y="2306638"/>
            <a:ext cx="3109913" cy="3413125"/>
          </a:xfrm>
        </p:spPr>
        <p:txBody>
          <a:bodyPr/>
          <a:lstStyle>
            <a:lvl1pPr marL="0" indent="0">
              <a:buNone/>
              <a:defRPr b="0" i="0"/>
            </a:lvl1pPr>
            <a:lvl2pPr marL="163305" indent="0">
              <a:buNone/>
              <a:defRPr b="0" i="0"/>
            </a:lvl2pPr>
            <a:lvl3pPr marL="326609" indent="0">
              <a:buNone/>
              <a:defRPr b="0" i="0"/>
            </a:lvl3pPr>
            <a:lvl4pPr marL="489914" indent="0">
              <a:buNone/>
              <a:defRPr b="0" i="0"/>
            </a:lvl4pPr>
            <a:lvl5pPr marL="653219" indent="0">
              <a:buNone/>
              <a:defRPr b="0" i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288D79D-D8A6-7D77-A6B4-ACC75B00C4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2245" y="2306638"/>
            <a:ext cx="3109913" cy="3413125"/>
          </a:xfrm>
        </p:spPr>
        <p:txBody>
          <a:bodyPr/>
          <a:lstStyle>
            <a:lvl1pPr marL="0" indent="0">
              <a:buFontTx/>
              <a:buNone/>
              <a:defRPr b="0" i="0"/>
            </a:lvl1pPr>
            <a:lvl2pPr marL="163305" indent="0">
              <a:buFontTx/>
              <a:buNone/>
              <a:defRPr b="0" i="0"/>
            </a:lvl2pPr>
            <a:lvl3pPr marL="326609" indent="0">
              <a:buFontTx/>
              <a:buNone/>
              <a:defRPr b="0" i="0"/>
            </a:lvl3pPr>
            <a:lvl4pPr marL="489914" indent="0">
              <a:buFontTx/>
              <a:buNone/>
              <a:defRPr b="0" i="0"/>
            </a:lvl4pPr>
            <a:lvl5pPr marL="653219" indent="0">
              <a:buFontTx/>
              <a:buNone/>
              <a:defRPr b="0" i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7D96D8-D0DE-455F-8473-3B88D86D16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b="0" i="0"/>
            </a:lvl1pPr>
            <a:lvl2pPr marL="163304" indent="0">
              <a:buNone/>
              <a:defRPr b="0" i="0"/>
            </a:lvl2pPr>
            <a:lvl3pPr marL="326609" indent="0">
              <a:buNone/>
              <a:defRPr b="0" i="0"/>
            </a:lvl3pPr>
            <a:lvl4pPr marL="489913" indent="0">
              <a:buNone/>
              <a:defRPr b="0" i="0"/>
            </a:lvl4pPr>
            <a:lvl5pPr marL="653218" indent="0">
              <a:buNone/>
              <a:defRPr b="0" i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43F944C6-6AE1-9AF4-451B-08D094D1A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760" y="3780025"/>
            <a:ext cx="4105121" cy="1325562"/>
          </a:xfrm>
        </p:spPr>
        <p:txBody>
          <a:bodyPr/>
          <a:lstStyle>
            <a:lvl1pPr>
              <a:defRPr sz="2400"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0E45908-0F8D-56C9-5500-3F35A651C8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5760" y="4442806"/>
            <a:ext cx="4105121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b="0" i="0"/>
            </a:lvl1pPr>
            <a:lvl2pPr marL="163304" indent="0">
              <a:buNone/>
              <a:defRPr b="0" i="0"/>
            </a:lvl2pPr>
            <a:lvl3pPr marL="326609" indent="0">
              <a:buNone/>
              <a:defRPr b="0" i="0"/>
            </a:lvl3pPr>
            <a:lvl4pPr marL="489913" indent="0">
              <a:buNone/>
              <a:defRPr b="0" i="0"/>
            </a:lvl4pPr>
            <a:lvl5pPr marL="653218" indent="0">
              <a:buNone/>
              <a:defRPr b="0" i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7988" y="0"/>
            <a:ext cx="3943350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6" y="365126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406" y="1825625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56" r:id="rId3"/>
    <p:sldLayoutId id="2147483664" r:id="rId4"/>
    <p:sldLayoutId id="2147483660" r:id="rId5"/>
    <p:sldLayoutId id="2147483659" r:id="rId6"/>
    <p:sldLayoutId id="2147483657" r:id="rId7"/>
    <p:sldLayoutId id="2147483655" r:id="rId8"/>
    <p:sldLayoutId id="2147483663" r:id="rId9"/>
    <p:sldLayoutId id="2147483665" r:id="rId10"/>
    <p:sldLayoutId id="2147483666" r:id="rId11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4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7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person holding a bunch of grapes&#10;&#10;Description automatically generated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666" b="17042"/>
          <a:stretch>
            <a:fillRect/>
          </a:stretch>
        </p:blipFill>
        <p:spPr>
          <a:xfrm>
            <a:off x="658813" y="2595563"/>
            <a:ext cx="10975975" cy="4262437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6000" dirty="0">
                <a:solidFill>
                  <a:schemeClr val="accent1"/>
                </a:solidFill>
              </a:rPr>
              <a:t>DASAR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BEED5C-B13D-8CF9-C654-1BD737E754D7}"/>
              </a:ext>
            </a:extLst>
          </p:cNvPr>
          <p:cNvSpPr txBox="1"/>
          <p:nvPr/>
        </p:nvSpPr>
        <p:spPr>
          <a:xfrm>
            <a:off x="3270198" y="1963506"/>
            <a:ext cx="61387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 ANGGUR AUSTRALIA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CF687-4E79-695A-3540-CC261F046F74}"/>
              </a:ext>
            </a:extLst>
          </p:cNvPr>
          <p:cNvSpPr txBox="1"/>
          <p:nvPr/>
        </p:nvSpPr>
        <p:spPr>
          <a:xfrm>
            <a:off x="631786" y="2727953"/>
            <a:ext cx="5202618" cy="665819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6000" b="1" cap="none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145,000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868EA0-6601-D096-DA6F-11CFB1D544C5}"/>
              </a:ext>
            </a:extLst>
          </p:cNvPr>
          <p:cNvSpPr txBox="1"/>
          <p:nvPr/>
        </p:nvSpPr>
        <p:spPr>
          <a:xfrm>
            <a:off x="720687" y="2363999"/>
            <a:ext cx="308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Sekitar</a:t>
            </a:r>
            <a:endParaRPr lang="en-US" sz="16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EA411C-6F0B-3855-CC5A-641318A436FE}"/>
              </a:ext>
            </a:extLst>
          </p:cNvPr>
          <p:cNvSpPr txBox="1"/>
          <p:nvPr/>
        </p:nvSpPr>
        <p:spPr>
          <a:xfrm>
            <a:off x="733387" y="3488169"/>
            <a:ext cx="308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hektar</a:t>
            </a:r>
            <a:endParaRPr lang="en-US" sz="16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2C8ADFD-3E5A-D10E-188E-F0CDB35E0585}"/>
              </a:ext>
            </a:extLst>
          </p:cNvPr>
          <p:cNvSpPr txBox="1"/>
          <p:nvPr/>
        </p:nvSpPr>
        <p:spPr>
          <a:xfrm>
            <a:off x="707986" y="3941656"/>
            <a:ext cx="5202618" cy="665819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000" b="1" cap="none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0.02%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E48E66-C308-BC09-1D77-5CD689F6A281}"/>
              </a:ext>
            </a:extLst>
          </p:cNvPr>
          <p:cNvSpPr txBox="1"/>
          <p:nvPr/>
        </p:nvSpPr>
        <p:spPr>
          <a:xfrm>
            <a:off x="720687" y="4432000"/>
            <a:ext cx="26013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 total </a:t>
            </a:r>
            <a:r>
              <a:rPr lang="en-US" sz="1600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lahan</a:t>
            </a:r>
            <a:r>
              <a:rPr lang="en-US" sz="1600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benua</a:t>
            </a:r>
            <a:r>
              <a:rPr lang="en-US" sz="1600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</a:t>
            </a:r>
            <a:r>
              <a:rPr lang="en-US" sz="1600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 </a:t>
            </a:r>
            <a:r>
              <a:rPr lang="en-US" sz="1600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terdiri</a:t>
            </a:r>
            <a:r>
              <a:rPr lang="en-US" sz="1600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US" sz="1600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kebun</a:t>
            </a:r>
            <a:r>
              <a:rPr lang="en-US" sz="1600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endParaRPr lang="en-US" sz="1600" dirty="0">
              <a:solidFill>
                <a:schemeClr val="accent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algn="l"/>
            <a:endParaRPr lang="en-US" sz="16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algn="l"/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Ini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kira-kira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sama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Bordeaux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digabungkan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Burgundy.</a:t>
            </a:r>
          </a:p>
        </p:txBody>
      </p:sp>
      <p:pic>
        <p:nvPicPr>
          <p:cNvPr id="5" name="Picture 4" descr="A map of france with a black background&#10;&#10;Description automatically generated">
            <a:extLst>
              <a:ext uri="{FF2B5EF4-FFF2-40B4-BE49-F238E27FC236}">
                <a16:creationId xmlns:a16="http://schemas.microsoft.com/office/drawing/2014/main" id="{A46C4239-4599-0B56-2E61-C0E208526E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874" b="11270"/>
          <a:stretch>
            <a:fillRect/>
          </a:stretch>
        </p:blipFill>
        <p:spPr>
          <a:xfrm>
            <a:off x="2605837" y="-774536"/>
            <a:ext cx="10108723" cy="88941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3AA5EF-8233-E829-BA17-0A29FA6E241E}"/>
              </a:ext>
            </a:extLst>
          </p:cNvPr>
          <p:cNvSpPr txBox="1"/>
          <p:nvPr/>
        </p:nvSpPr>
        <p:spPr>
          <a:xfrm>
            <a:off x="6161998" y="3393772"/>
            <a:ext cx="3080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PERANCIS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82A2D5-E861-2330-39FC-2111B9878A48}"/>
              </a:ext>
            </a:extLst>
          </p:cNvPr>
          <p:cNvSpPr txBox="1"/>
          <p:nvPr/>
        </p:nvSpPr>
        <p:spPr>
          <a:xfrm>
            <a:off x="5204526" y="2513694"/>
            <a:ext cx="8354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NANTES</a:t>
            </a:r>
            <a:endParaRPr lang="en-US" sz="120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A4F9EC-3E1C-ADBD-906E-12518B16D7E2}"/>
              </a:ext>
            </a:extLst>
          </p:cNvPr>
          <p:cNvSpPr txBox="1"/>
          <p:nvPr/>
        </p:nvSpPr>
        <p:spPr>
          <a:xfrm>
            <a:off x="7965621" y="1133282"/>
            <a:ext cx="9661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PARIS</a:t>
            </a:r>
            <a:endParaRPr lang="en-US" sz="1400" dirty="0">
              <a:latin typeface="Neue Haas Grotesk Text Pro" panose="020B0504020202020204" pitchFamily="34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B7697C-4CBD-7410-C38C-125750E58587}"/>
              </a:ext>
            </a:extLst>
          </p:cNvPr>
          <p:cNvSpPr txBox="1"/>
          <p:nvPr/>
        </p:nvSpPr>
        <p:spPr>
          <a:xfrm>
            <a:off x="6395357" y="4763750"/>
            <a:ext cx="16083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BORDEAUX</a:t>
            </a:r>
            <a:endParaRPr lang="en-US" sz="1600" dirty="0">
              <a:solidFill>
                <a:schemeClr val="accent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6114E2-9BCC-FB17-077D-5E7573CC940A}"/>
              </a:ext>
            </a:extLst>
          </p:cNvPr>
          <p:cNvSpPr txBox="1"/>
          <p:nvPr/>
        </p:nvSpPr>
        <p:spPr>
          <a:xfrm>
            <a:off x="9114065" y="2363999"/>
            <a:ext cx="16083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BURGUNDY</a:t>
            </a:r>
            <a:endParaRPr lang="en-US" sz="1600" dirty="0">
              <a:solidFill>
                <a:schemeClr val="accent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AA274C-8A1F-F8CF-E5AE-783D0A792821}"/>
              </a:ext>
            </a:extLst>
          </p:cNvPr>
          <p:cNvSpPr txBox="1"/>
          <p:nvPr/>
        </p:nvSpPr>
        <p:spPr>
          <a:xfrm>
            <a:off x="9636577" y="2652194"/>
            <a:ext cx="9661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DIJON</a:t>
            </a:r>
            <a:endParaRPr lang="en-US" sz="1200" dirty="0">
              <a:latin typeface="Neue Haas Grotesk Text Pro" panose="020B0504020202020204" pitchFamily="34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629D36-AC66-6CBE-F876-96C2B9B374AD}"/>
              </a:ext>
            </a:extLst>
          </p:cNvPr>
          <p:cNvSpPr txBox="1"/>
          <p:nvPr/>
        </p:nvSpPr>
        <p:spPr>
          <a:xfrm>
            <a:off x="9529086" y="4380075"/>
            <a:ext cx="9661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LYON</a:t>
            </a:r>
            <a:endParaRPr lang="en-US" sz="1200" dirty="0">
              <a:latin typeface="Neue Haas Grotesk Text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F1657E-AC83-3250-2E12-775112878D1A}"/>
              </a:ext>
            </a:extLst>
          </p:cNvPr>
          <p:cNvSpPr txBox="1"/>
          <p:nvPr/>
        </p:nvSpPr>
        <p:spPr>
          <a:xfrm>
            <a:off x="9964968" y="1479159"/>
            <a:ext cx="12817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STRASBOURG</a:t>
            </a:r>
            <a:endParaRPr lang="en-US" sz="1200" dirty="0">
              <a:latin typeface="Neue Haas Grotesk Text Pro" panose="020B0504020202020204" pitchFamily="34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671DD3-2CA4-3616-599D-EB97FE7606A8}"/>
              </a:ext>
            </a:extLst>
          </p:cNvPr>
          <p:cNvSpPr txBox="1"/>
          <p:nvPr/>
        </p:nvSpPr>
        <p:spPr>
          <a:xfrm>
            <a:off x="4695370" y="5102304"/>
            <a:ext cx="14006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BORDEAUX</a:t>
            </a:r>
            <a:endParaRPr lang="en-US" sz="120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7330502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45466" y="1767112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5400" cap="all" dirty="0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 YANG BERAGAM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959600" y="3566863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Garis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lintang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pengaruh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elevasi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laut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Australia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kesemuanya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berkontribusi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pada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suatu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keragaman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iklim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menakjubkan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Wilayah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premium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berlokasi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area  negara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memiliki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temperatur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sedang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Terkonsentrasi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NSW, Australia Selatan, Tasmania, Victoria dan Australia Barat</a:t>
            </a:r>
            <a:endParaRPr lang="en-AU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3" name="Picture 2" descr="A wooden post in a vineyard&#10;&#10;Description automatically generated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15475"/>
            <a:ext cx="6096000" cy="4995767"/>
          </a:xfrm>
          <a:prstGeom prst="rect">
            <a:avLst/>
          </a:prstGeom>
        </p:spPr>
      </p:pic>
      <p:pic>
        <p:nvPicPr>
          <p:cNvPr id="7" name="Picture 6" descr="A bunch of grapes on a vine&#10;&#10;Description automatically generated">
            <a:extLst>
              <a:ext uri="{FF2B5EF4-FFF2-40B4-BE49-F238E27FC236}">
                <a16:creationId xmlns:a16="http://schemas.microsoft.com/office/drawing/2014/main" id="{35A14A18-7B77-D08F-3C53-AE804FCE98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1970" y="-557784"/>
            <a:ext cx="7257536" cy="2018210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722853" y="2527598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32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 WILAYAH ANGGUR AUSTRALIA</a:t>
            </a:r>
          </a:p>
        </p:txBody>
      </p:sp>
    </p:spTree>
    <p:extLst>
      <p:ext uri="{BB962C8B-B14F-4D97-AF65-F5344CB8AC3E}">
        <p14:creationId xmlns:p14="http://schemas.microsoft.com/office/powerpoint/2010/main" val="96997963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 descr="A map of australia with different shades of blue and green&#10;&#10;Description automatically generated">
            <a:extLst>
              <a:ext uri="{FF2B5EF4-FFF2-40B4-BE49-F238E27FC236}">
                <a16:creationId xmlns:a16="http://schemas.microsoft.com/office/drawing/2014/main" id="{21389B3B-DAA1-64D0-D6E1-9D5B9A7DC1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262" y="-596567"/>
            <a:ext cx="10136451" cy="8298101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ED63674C-6EF1-4DC7-049E-94C85D6D3B13}"/>
              </a:ext>
            </a:extLst>
          </p:cNvPr>
          <p:cNvSpPr txBox="1"/>
          <p:nvPr/>
        </p:nvSpPr>
        <p:spPr>
          <a:xfrm>
            <a:off x="407988" y="5000814"/>
            <a:ext cx="5229063" cy="105278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AU" sz="4800" dirty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TEMPERATURE</a:t>
            </a:r>
          </a:p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AU" sz="4800" dirty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MINIMUM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1374F64B-836D-4AED-920A-CFA013B1A962}"/>
              </a:ext>
            </a:extLst>
          </p:cNvPr>
          <p:cNvSpPr txBox="1"/>
          <p:nvPr/>
        </p:nvSpPr>
        <p:spPr>
          <a:xfrm>
            <a:off x="407988" y="6270814"/>
            <a:ext cx="8043404" cy="105278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AU" sz="2400" dirty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RATA-RATA TAHUNAN DALAM 30 TAHUN  1976-2005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D31B737-A852-E390-674A-A2E47AFB212E}"/>
              </a:ext>
            </a:extLst>
          </p:cNvPr>
          <p:cNvGrpSpPr/>
          <p:nvPr/>
        </p:nvGrpSpPr>
        <p:grpSpPr>
          <a:xfrm>
            <a:off x="808873" y="622650"/>
            <a:ext cx="1388653" cy="3983801"/>
            <a:chOff x="826643" y="483370"/>
            <a:chExt cx="1388653" cy="3983801"/>
          </a:xfrm>
        </p:grpSpPr>
        <p:sp>
          <p:nvSpPr>
            <p:cNvPr id="3" name="object 11">
              <a:extLst>
                <a:ext uri="{FF2B5EF4-FFF2-40B4-BE49-F238E27FC236}">
                  <a16:creationId xmlns:a16="http://schemas.microsoft.com/office/drawing/2014/main" id="{141858DA-72CA-D085-B875-3176DEE45DDD}"/>
                </a:ext>
              </a:extLst>
            </p:cNvPr>
            <p:cNvSpPr txBox="1"/>
            <p:nvPr/>
          </p:nvSpPr>
          <p:spPr>
            <a:xfrm flipH="1">
              <a:off x="826643" y="483370"/>
              <a:ext cx="1249787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rPr>
                <a:t>39ºC / 102ºF</a:t>
              </a:r>
              <a:endParaRPr sz="1400" b="0" dirty="0">
                <a:solidFill>
                  <a:schemeClr val="tx1"/>
                </a:solidFill>
                <a:latin typeface="Neue Haas Grotesk Text Pro" panose="020B0504020202020204" pitchFamily="34" charset="77"/>
              </a:endParaRPr>
            </a:p>
          </p:txBody>
        </p:sp>
        <p:sp>
          <p:nvSpPr>
            <p:cNvPr id="4" name="object 11">
              <a:extLst>
                <a:ext uri="{FF2B5EF4-FFF2-40B4-BE49-F238E27FC236}">
                  <a16:creationId xmlns:a16="http://schemas.microsoft.com/office/drawing/2014/main" id="{6D674A62-3750-5FC5-F117-7D049A41483E}"/>
                </a:ext>
              </a:extLst>
            </p:cNvPr>
            <p:cNvSpPr txBox="1"/>
            <p:nvPr/>
          </p:nvSpPr>
          <p:spPr>
            <a:xfrm flipH="1">
              <a:off x="826643" y="751302"/>
              <a:ext cx="1249786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rPr>
                <a:t>36ºC / 97ºF</a:t>
              </a:r>
              <a:endParaRPr sz="1400" b="0" dirty="0">
                <a:solidFill>
                  <a:schemeClr val="tx1"/>
                </a:solidFill>
                <a:latin typeface="Neue Haas Grotesk Text Pro" panose="020B0504020202020204" pitchFamily="34" charset="77"/>
              </a:endParaRPr>
            </a:p>
          </p:txBody>
        </p:sp>
        <p:sp>
          <p:nvSpPr>
            <p:cNvPr id="5" name="object 11">
              <a:extLst>
                <a:ext uri="{FF2B5EF4-FFF2-40B4-BE49-F238E27FC236}">
                  <a16:creationId xmlns:a16="http://schemas.microsoft.com/office/drawing/2014/main" id="{9AD08A97-8521-B365-6A19-ACE857716629}"/>
                </a:ext>
              </a:extLst>
            </p:cNvPr>
            <p:cNvSpPr txBox="1"/>
            <p:nvPr/>
          </p:nvSpPr>
          <p:spPr>
            <a:xfrm flipH="1">
              <a:off x="826643" y="1019234"/>
              <a:ext cx="1249785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rPr>
                <a:t>33ºC / 92ºF</a:t>
              </a:r>
              <a:endParaRPr sz="1400" b="0" dirty="0">
                <a:solidFill>
                  <a:schemeClr val="tx1"/>
                </a:solidFill>
                <a:latin typeface="Neue Haas Grotesk Text Pro" panose="020B0504020202020204" pitchFamily="34" charset="77"/>
              </a:endParaRPr>
            </a:p>
          </p:txBody>
        </p:sp>
        <p:sp>
          <p:nvSpPr>
            <p:cNvPr id="6" name="object 11">
              <a:extLst>
                <a:ext uri="{FF2B5EF4-FFF2-40B4-BE49-F238E27FC236}">
                  <a16:creationId xmlns:a16="http://schemas.microsoft.com/office/drawing/2014/main" id="{8ADCA493-9EE6-84A6-71E4-6105A612506D}"/>
                </a:ext>
              </a:extLst>
            </p:cNvPr>
            <p:cNvSpPr txBox="1"/>
            <p:nvPr/>
          </p:nvSpPr>
          <p:spPr>
            <a:xfrm flipH="1">
              <a:off x="826643" y="1287166"/>
              <a:ext cx="1249783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rPr>
                <a:t>30ºC / 86ºF</a:t>
              </a:r>
              <a:endParaRPr sz="1400" b="0" dirty="0">
                <a:solidFill>
                  <a:schemeClr val="tx1"/>
                </a:solidFill>
                <a:latin typeface="Neue Haas Grotesk Text Pro" panose="020B0504020202020204" pitchFamily="34" charset="77"/>
              </a:endParaRPr>
            </a:p>
          </p:txBody>
        </p:sp>
        <p:sp>
          <p:nvSpPr>
            <p:cNvPr id="7" name="object 11">
              <a:extLst>
                <a:ext uri="{FF2B5EF4-FFF2-40B4-BE49-F238E27FC236}">
                  <a16:creationId xmlns:a16="http://schemas.microsoft.com/office/drawing/2014/main" id="{9BB99285-69A8-EFB8-F58D-7B34585ED883}"/>
                </a:ext>
              </a:extLst>
            </p:cNvPr>
            <p:cNvSpPr txBox="1"/>
            <p:nvPr/>
          </p:nvSpPr>
          <p:spPr>
            <a:xfrm flipH="1">
              <a:off x="826643" y="1555098"/>
              <a:ext cx="1324292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rPr>
                <a:t>27ºC / 81ºF</a:t>
              </a:r>
              <a:endParaRPr sz="1400" b="0" dirty="0">
                <a:solidFill>
                  <a:schemeClr val="tx1"/>
                </a:solidFill>
                <a:latin typeface="Neue Haas Grotesk Text Pro" panose="020B0504020202020204" pitchFamily="34" charset="77"/>
              </a:endParaRPr>
            </a:p>
          </p:txBody>
        </p:sp>
        <p:sp>
          <p:nvSpPr>
            <p:cNvPr id="8" name="object 11">
              <a:extLst>
                <a:ext uri="{FF2B5EF4-FFF2-40B4-BE49-F238E27FC236}">
                  <a16:creationId xmlns:a16="http://schemas.microsoft.com/office/drawing/2014/main" id="{BF3F359E-EC11-B99D-A1BF-B0473122946C}"/>
                </a:ext>
              </a:extLst>
            </p:cNvPr>
            <p:cNvSpPr txBox="1"/>
            <p:nvPr/>
          </p:nvSpPr>
          <p:spPr>
            <a:xfrm flipH="1">
              <a:off x="826643" y="1823030"/>
              <a:ext cx="1249782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rPr>
                <a:t>24ºC / 75ºF</a:t>
              </a:r>
              <a:endParaRPr sz="1400" b="0" dirty="0">
                <a:solidFill>
                  <a:schemeClr val="tx1"/>
                </a:solidFill>
                <a:latin typeface="Neue Haas Grotesk Text Pro" panose="020B0504020202020204" pitchFamily="34" charset="77"/>
              </a:endParaRPr>
            </a:p>
          </p:txBody>
        </p:sp>
        <p:sp>
          <p:nvSpPr>
            <p:cNvPr id="9" name="object 11">
              <a:extLst>
                <a:ext uri="{FF2B5EF4-FFF2-40B4-BE49-F238E27FC236}">
                  <a16:creationId xmlns:a16="http://schemas.microsoft.com/office/drawing/2014/main" id="{BAF78B9C-BC12-718F-1170-C85F480F44F2}"/>
                </a:ext>
              </a:extLst>
            </p:cNvPr>
            <p:cNvSpPr txBox="1"/>
            <p:nvPr/>
          </p:nvSpPr>
          <p:spPr>
            <a:xfrm flipH="1">
              <a:off x="826643" y="2090962"/>
              <a:ext cx="1324291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rPr>
                <a:t>21ºC / 70ºF</a:t>
              </a:r>
              <a:endParaRPr sz="1400" b="0" dirty="0">
                <a:solidFill>
                  <a:schemeClr val="tx1"/>
                </a:solidFill>
                <a:latin typeface="Neue Haas Grotesk Text Pro" panose="020B0504020202020204" pitchFamily="34" charset="77"/>
              </a:endParaRPr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98A23143-7186-6C15-97D2-A2AE693E4C82}"/>
                </a:ext>
              </a:extLst>
            </p:cNvPr>
            <p:cNvSpPr txBox="1"/>
            <p:nvPr/>
          </p:nvSpPr>
          <p:spPr>
            <a:xfrm flipH="1">
              <a:off x="826643" y="2358894"/>
              <a:ext cx="1388653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rPr>
                <a:t>18ºC / 64ºF</a:t>
              </a:r>
              <a:endParaRPr sz="1400" b="0" dirty="0">
                <a:solidFill>
                  <a:schemeClr val="tx1"/>
                </a:solidFill>
                <a:latin typeface="Neue Haas Grotesk Text Pro" panose="020B0504020202020204" pitchFamily="34" charset="77"/>
              </a:endParaRPr>
            </a:p>
          </p:txBody>
        </p:sp>
        <p:sp>
          <p:nvSpPr>
            <p:cNvPr id="12" name="object 11">
              <a:extLst>
                <a:ext uri="{FF2B5EF4-FFF2-40B4-BE49-F238E27FC236}">
                  <a16:creationId xmlns:a16="http://schemas.microsoft.com/office/drawing/2014/main" id="{B9A695AF-94D8-4761-8B44-A1C509358ACB}"/>
                </a:ext>
              </a:extLst>
            </p:cNvPr>
            <p:cNvSpPr txBox="1"/>
            <p:nvPr/>
          </p:nvSpPr>
          <p:spPr>
            <a:xfrm flipH="1">
              <a:off x="826643" y="2626826"/>
              <a:ext cx="1324289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rPr>
                <a:t>15ºC / 59ºF</a:t>
              </a:r>
              <a:endParaRPr sz="1400" b="0" dirty="0">
                <a:solidFill>
                  <a:schemeClr val="tx1"/>
                </a:solidFill>
                <a:latin typeface="Neue Haas Grotesk Text Pro" panose="020B0504020202020204" pitchFamily="34" charset="77"/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7D736ED3-B17F-552B-7B44-C3C02BD53EAB}"/>
                </a:ext>
              </a:extLst>
            </p:cNvPr>
            <p:cNvSpPr txBox="1"/>
            <p:nvPr/>
          </p:nvSpPr>
          <p:spPr>
            <a:xfrm flipH="1">
              <a:off x="826643" y="2894758"/>
              <a:ext cx="1249781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rPr>
                <a:t>12ºC / 54ºF</a:t>
              </a:r>
              <a:endParaRPr sz="1400" b="0" dirty="0">
                <a:solidFill>
                  <a:schemeClr val="tx1"/>
                </a:solidFill>
                <a:latin typeface="Neue Haas Grotesk Text Pro" panose="020B0504020202020204" pitchFamily="34" charset="77"/>
              </a:endParaRPr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95A681DE-7BFF-0C8C-AE50-2217581D3553}"/>
                </a:ext>
              </a:extLst>
            </p:cNvPr>
            <p:cNvSpPr txBox="1"/>
            <p:nvPr/>
          </p:nvSpPr>
          <p:spPr>
            <a:xfrm flipH="1">
              <a:off x="826643" y="3162690"/>
              <a:ext cx="1324287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rPr>
                <a:t>9ºC / 49ºF</a:t>
              </a:r>
              <a:endParaRPr sz="1400" b="0" dirty="0">
                <a:solidFill>
                  <a:schemeClr val="tx1"/>
                </a:solidFill>
                <a:latin typeface="Neue Haas Grotesk Text Pro" panose="020B0504020202020204" pitchFamily="34" charset="77"/>
              </a:endParaRPr>
            </a:p>
          </p:txBody>
        </p:sp>
        <p:sp>
          <p:nvSpPr>
            <p:cNvPr id="15" name="object 11">
              <a:extLst>
                <a:ext uri="{FF2B5EF4-FFF2-40B4-BE49-F238E27FC236}">
                  <a16:creationId xmlns:a16="http://schemas.microsoft.com/office/drawing/2014/main" id="{430CE282-5FC4-5C0A-029E-5652E7F3B4DB}"/>
                </a:ext>
              </a:extLst>
            </p:cNvPr>
            <p:cNvSpPr txBox="1"/>
            <p:nvPr/>
          </p:nvSpPr>
          <p:spPr>
            <a:xfrm flipH="1">
              <a:off x="826643" y="3430622"/>
              <a:ext cx="1388652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rPr>
                <a:t>6ºC / 43ºF</a:t>
              </a:r>
              <a:endParaRPr sz="1400" b="0" dirty="0">
                <a:solidFill>
                  <a:schemeClr val="tx1"/>
                </a:solidFill>
                <a:latin typeface="Neue Haas Grotesk Text Pro" panose="020B0504020202020204" pitchFamily="34" charset="77"/>
              </a:endParaRPr>
            </a:p>
          </p:txBody>
        </p:sp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6D2F957C-68FE-DC83-1A7C-A8582A1C8CB6}"/>
                </a:ext>
              </a:extLst>
            </p:cNvPr>
            <p:cNvSpPr txBox="1"/>
            <p:nvPr/>
          </p:nvSpPr>
          <p:spPr>
            <a:xfrm flipH="1">
              <a:off x="826643" y="3698554"/>
              <a:ext cx="1324286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rPr>
                <a:t>3ºC / 37ºF</a:t>
              </a:r>
              <a:endParaRPr sz="1400" b="0" dirty="0">
                <a:solidFill>
                  <a:schemeClr val="tx1"/>
                </a:solidFill>
                <a:latin typeface="Neue Haas Grotesk Text Pro" panose="020B0504020202020204" pitchFamily="34" charset="77"/>
              </a:endParaRPr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A7CEE2DC-CEDB-D13A-AFE9-A12E4EB3767B}"/>
                </a:ext>
              </a:extLst>
            </p:cNvPr>
            <p:cNvSpPr txBox="1"/>
            <p:nvPr/>
          </p:nvSpPr>
          <p:spPr>
            <a:xfrm flipH="1">
              <a:off x="826643" y="3966486"/>
              <a:ext cx="1388651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rPr>
                <a:t>0ºC / 32ºF</a:t>
              </a:r>
              <a:endParaRPr sz="1400" b="0" dirty="0">
                <a:solidFill>
                  <a:schemeClr val="tx1"/>
                </a:solidFill>
                <a:latin typeface="Neue Haas Grotesk Text Pro" panose="020B0504020202020204" pitchFamily="34" charset="77"/>
              </a:endParaRPr>
            </a:p>
          </p:txBody>
        </p:sp>
        <p:sp>
          <p:nvSpPr>
            <p:cNvPr id="18" name="object 11">
              <a:extLst>
                <a:ext uri="{FF2B5EF4-FFF2-40B4-BE49-F238E27FC236}">
                  <a16:creationId xmlns:a16="http://schemas.microsoft.com/office/drawing/2014/main" id="{36D9BD26-1C02-DD1B-21A2-A504E270FD74}"/>
                </a:ext>
              </a:extLst>
            </p:cNvPr>
            <p:cNvSpPr txBox="1"/>
            <p:nvPr/>
          </p:nvSpPr>
          <p:spPr>
            <a:xfrm flipH="1">
              <a:off x="826643" y="4234415"/>
              <a:ext cx="1388649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rPr>
                <a:t>-3ºC / 27ºF</a:t>
              </a:r>
              <a:endParaRPr sz="1400" b="0" dirty="0">
                <a:solidFill>
                  <a:schemeClr val="tx1"/>
                </a:solidFill>
                <a:latin typeface="Neue Haas Grotesk Text Pro" panose="020B0504020202020204" pitchFamily="34" charset="77"/>
              </a:endParaRPr>
            </a:p>
          </p:txBody>
        </p:sp>
      </p:grpSp>
      <p:sp>
        <p:nvSpPr>
          <p:cNvPr id="19" name="object 11">
            <a:extLst>
              <a:ext uri="{FF2B5EF4-FFF2-40B4-BE49-F238E27FC236}">
                <a16:creationId xmlns:a16="http://schemas.microsoft.com/office/drawing/2014/main" id="{9599D66E-55A8-24B9-E1FA-5FAACD277D8D}"/>
              </a:ext>
            </a:extLst>
          </p:cNvPr>
          <p:cNvSpPr txBox="1"/>
          <p:nvPr/>
        </p:nvSpPr>
        <p:spPr>
          <a:xfrm>
            <a:off x="4999530" y="2788330"/>
            <a:ext cx="1452069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 BARAT</a:t>
            </a:r>
            <a:endParaRPr kumimoji="0" sz="95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0" name="object 15">
            <a:extLst>
              <a:ext uri="{FF2B5EF4-FFF2-40B4-BE49-F238E27FC236}">
                <a16:creationId xmlns:a16="http://schemas.microsoft.com/office/drawing/2014/main" id="{26C70A0E-03C5-54CE-933E-98EC2E77E088}"/>
              </a:ext>
            </a:extLst>
          </p:cNvPr>
          <p:cNvSpPr txBox="1"/>
          <p:nvPr/>
        </p:nvSpPr>
        <p:spPr>
          <a:xfrm>
            <a:off x="7189005" y="1721689"/>
            <a:ext cx="836896" cy="3097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 UTARA</a:t>
            </a:r>
          </a:p>
        </p:txBody>
      </p:sp>
      <p:sp>
        <p:nvSpPr>
          <p:cNvPr id="21" name="object 17">
            <a:extLst>
              <a:ext uri="{FF2B5EF4-FFF2-40B4-BE49-F238E27FC236}">
                <a16:creationId xmlns:a16="http://schemas.microsoft.com/office/drawing/2014/main" id="{EEDA871A-821F-B5DF-7FFC-CAA5C467DDCD}"/>
              </a:ext>
            </a:extLst>
          </p:cNvPr>
          <p:cNvSpPr txBox="1"/>
          <p:nvPr/>
        </p:nvSpPr>
        <p:spPr>
          <a:xfrm>
            <a:off x="7262027" y="3377818"/>
            <a:ext cx="1324287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 SELATAN</a:t>
            </a:r>
            <a:endParaRPr kumimoji="0" sz="95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2" name="object 19">
            <a:extLst>
              <a:ext uri="{FF2B5EF4-FFF2-40B4-BE49-F238E27FC236}">
                <a16:creationId xmlns:a16="http://schemas.microsoft.com/office/drawing/2014/main" id="{EC29185E-C7B8-62AE-0CEC-58750658D9B6}"/>
              </a:ext>
            </a:extLst>
          </p:cNvPr>
          <p:cNvSpPr txBox="1"/>
          <p:nvPr/>
        </p:nvSpPr>
        <p:spPr>
          <a:xfrm>
            <a:off x="8901461" y="2408495"/>
            <a:ext cx="979792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QUEENSLAND</a:t>
            </a:r>
          </a:p>
        </p:txBody>
      </p:sp>
      <p:sp>
        <p:nvSpPr>
          <p:cNvPr id="23" name="object 20">
            <a:extLst>
              <a:ext uri="{FF2B5EF4-FFF2-40B4-BE49-F238E27FC236}">
                <a16:creationId xmlns:a16="http://schemas.microsoft.com/office/drawing/2014/main" id="{1AF6A217-F0A1-BC47-D99B-5B92D186B16D}"/>
              </a:ext>
            </a:extLst>
          </p:cNvPr>
          <p:cNvSpPr txBox="1"/>
          <p:nvPr/>
        </p:nvSpPr>
        <p:spPr>
          <a:xfrm>
            <a:off x="7918692" y="6412764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Hellix"/>
              </a:rPr>
              <a:t>TASMANIA</a:t>
            </a:r>
          </a:p>
        </p:txBody>
      </p:sp>
      <p:sp>
        <p:nvSpPr>
          <p:cNvPr id="24" name="object 93">
            <a:extLst>
              <a:ext uri="{FF2B5EF4-FFF2-40B4-BE49-F238E27FC236}">
                <a16:creationId xmlns:a16="http://schemas.microsoft.com/office/drawing/2014/main" id="{C0F6D6B4-DF2B-ABFA-1637-87F55F5B801E}"/>
              </a:ext>
            </a:extLst>
          </p:cNvPr>
          <p:cNvSpPr txBox="1"/>
          <p:nvPr/>
        </p:nvSpPr>
        <p:spPr>
          <a:xfrm>
            <a:off x="9141475" y="4259084"/>
            <a:ext cx="1219885" cy="159018"/>
          </a:xfrm>
          <a:prstGeom prst="rect">
            <a:avLst/>
          </a:prstGeom>
        </p:spPr>
        <p:txBody>
          <a:bodyPr vert="horz" wrap="non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NEW SOUTH WALE</a:t>
            </a: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</a:t>
            </a:r>
            <a:endParaRPr kumimoji="0" sz="11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5" name="object 20">
            <a:extLst>
              <a:ext uri="{FF2B5EF4-FFF2-40B4-BE49-F238E27FC236}">
                <a16:creationId xmlns:a16="http://schemas.microsoft.com/office/drawing/2014/main" id="{EF48A1F7-5D1B-05C3-B8E1-1E734C3144F3}"/>
              </a:ext>
            </a:extLst>
          </p:cNvPr>
          <p:cNvSpPr txBox="1"/>
          <p:nvPr/>
        </p:nvSpPr>
        <p:spPr>
          <a:xfrm>
            <a:off x="8943187" y="5197425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VICTORIA</a:t>
            </a:r>
          </a:p>
        </p:txBody>
      </p:sp>
      <p:sp>
        <p:nvSpPr>
          <p:cNvPr id="26" name="object 20">
            <a:extLst>
              <a:ext uri="{FF2B5EF4-FFF2-40B4-BE49-F238E27FC236}">
                <a16:creationId xmlns:a16="http://schemas.microsoft.com/office/drawing/2014/main" id="{883C6D72-055A-B7CA-04C0-427D461DBC51}"/>
              </a:ext>
            </a:extLst>
          </p:cNvPr>
          <p:cNvSpPr txBox="1"/>
          <p:nvPr/>
        </p:nvSpPr>
        <p:spPr>
          <a:xfrm>
            <a:off x="9274280" y="4756555"/>
            <a:ext cx="1057188" cy="2481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AUSTRALIAN </a:t>
            </a:r>
            <a:b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CAPITAL TERRITORY</a:t>
            </a:r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id="{9FF0F47D-E5A1-5869-676B-8D50DB12367B}"/>
              </a:ext>
            </a:extLst>
          </p:cNvPr>
          <p:cNvSpPr txBox="1"/>
          <p:nvPr/>
        </p:nvSpPr>
        <p:spPr>
          <a:xfrm>
            <a:off x="10384040" y="5026399"/>
            <a:ext cx="8764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Canberra</a:t>
            </a:r>
          </a:p>
        </p:txBody>
      </p:sp>
      <p:sp>
        <p:nvSpPr>
          <p:cNvPr id="29" name="object 11">
            <a:extLst>
              <a:ext uri="{FF2B5EF4-FFF2-40B4-BE49-F238E27FC236}">
                <a16:creationId xmlns:a16="http://schemas.microsoft.com/office/drawing/2014/main" id="{AE60D30C-0B52-8822-E319-F50991D8E0C8}"/>
              </a:ext>
            </a:extLst>
          </p:cNvPr>
          <p:cNvSpPr txBox="1"/>
          <p:nvPr/>
        </p:nvSpPr>
        <p:spPr>
          <a:xfrm>
            <a:off x="11011563" y="3525393"/>
            <a:ext cx="777259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Brisbane</a:t>
            </a:r>
          </a:p>
        </p:txBody>
      </p:sp>
      <p:sp>
        <p:nvSpPr>
          <p:cNvPr id="30" name="object 11">
            <a:extLst>
              <a:ext uri="{FF2B5EF4-FFF2-40B4-BE49-F238E27FC236}">
                <a16:creationId xmlns:a16="http://schemas.microsoft.com/office/drawing/2014/main" id="{C92C6C7A-46AF-3A35-5134-8263300706C1}"/>
              </a:ext>
            </a:extLst>
          </p:cNvPr>
          <p:cNvSpPr txBox="1"/>
          <p:nvPr/>
        </p:nvSpPr>
        <p:spPr>
          <a:xfrm>
            <a:off x="8736476" y="5590008"/>
            <a:ext cx="8764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Melbourne</a:t>
            </a: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BB469845-8A3C-6E6A-0A92-8E2BF02CE68D}"/>
              </a:ext>
            </a:extLst>
          </p:cNvPr>
          <p:cNvSpPr txBox="1"/>
          <p:nvPr/>
        </p:nvSpPr>
        <p:spPr>
          <a:xfrm>
            <a:off x="7563909" y="4850849"/>
            <a:ext cx="767729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Adelaide</a:t>
            </a:r>
          </a:p>
        </p:txBody>
      </p:sp>
      <p:sp>
        <p:nvSpPr>
          <p:cNvPr id="32" name="object 11">
            <a:extLst>
              <a:ext uri="{FF2B5EF4-FFF2-40B4-BE49-F238E27FC236}">
                <a16:creationId xmlns:a16="http://schemas.microsoft.com/office/drawing/2014/main" id="{1FDED5B8-DEA2-37D5-A9B4-F15E28620072}"/>
              </a:ext>
            </a:extLst>
          </p:cNvPr>
          <p:cNvSpPr txBox="1"/>
          <p:nvPr/>
        </p:nvSpPr>
        <p:spPr>
          <a:xfrm>
            <a:off x="9845670" y="6393444"/>
            <a:ext cx="5599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Hobart</a:t>
            </a:r>
          </a:p>
        </p:txBody>
      </p:sp>
      <p:sp>
        <p:nvSpPr>
          <p:cNvPr id="33" name="object 11">
            <a:extLst>
              <a:ext uri="{FF2B5EF4-FFF2-40B4-BE49-F238E27FC236}">
                <a16:creationId xmlns:a16="http://schemas.microsoft.com/office/drawing/2014/main" id="{A3383F36-4B79-BAEB-E119-76B1E98E1DC4}"/>
              </a:ext>
            </a:extLst>
          </p:cNvPr>
          <p:cNvSpPr txBox="1"/>
          <p:nvPr/>
        </p:nvSpPr>
        <p:spPr>
          <a:xfrm>
            <a:off x="10528386" y="4711478"/>
            <a:ext cx="692260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Sydney</a:t>
            </a:r>
          </a:p>
        </p:txBody>
      </p:sp>
      <p:sp>
        <p:nvSpPr>
          <p:cNvPr id="34" name="object 11">
            <a:extLst>
              <a:ext uri="{FF2B5EF4-FFF2-40B4-BE49-F238E27FC236}">
                <a16:creationId xmlns:a16="http://schemas.microsoft.com/office/drawing/2014/main" id="{57AB0089-0C95-3003-8B6D-A945BD491DA6}"/>
              </a:ext>
            </a:extLst>
          </p:cNvPr>
          <p:cNvSpPr txBox="1"/>
          <p:nvPr/>
        </p:nvSpPr>
        <p:spPr>
          <a:xfrm rot="16200000">
            <a:off x="11253664" y="5860114"/>
            <a:ext cx="1461611" cy="140423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8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Source: Bureau of Meteorology</a:t>
            </a:r>
            <a:endParaRPr sz="800" b="0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5" name="object 11">
            <a:extLst>
              <a:ext uri="{FF2B5EF4-FFF2-40B4-BE49-F238E27FC236}">
                <a16:creationId xmlns:a16="http://schemas.microsoft.com/office/drawing/2014/main" id="{57C4C26D-9F5D-1943-167D-121A7E227341}"/>
              </a:ext>
            </a:extLst>
          </p:cNvPr>
          <p:cNvSpPr txBox="1"/>
          <p:nvPr/>
        </p:nvSpPr>
        <p:spPr>
          <a:xfrm>
            <a:off x="6423724" y="485167"/>
            <a:ext cx="596154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Darwin</a:t>
            </a:r>
          </a:p>
        </p:txBody>
      </p:sp>
      <p:sp>
        <p:nvSpPr>
          <p:cNvPr id="36" name="object 11">
            <a:extLst>
              <a:ext uri="{FF2B5EF4-FFF2-40B4-BE49-F238E27FC236}">
                <a16:creationId xmlns:a16="http://schemas.microsoft.com/office/drawing/2014/main" id="{10825B0B-3AF3-87E9-3EF4-6CD623B04EF6}"/>
              </a:ext>
            </a:extLst>
          </p:cNvPr>
          <p:cNvSpPr txBox="1"/>
          <p:nvPr/>
        </p:nvSpPr>
        <p:spPr>
          <a:xfrm>
            <a:off x="4187293" y="4375789"/>
            <a:ext cx="514708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Perth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05ECE5A-058A-294B-6893-F397C84752B4}"/>
              </a:ext>
            </a:extLst>
          </p:cNvPr>
          <p:cNvGrpSpPr/>
          <p:nvPr/>
        </p:nvGrpSpPr>
        <p:grpSpPr>
          <a:xfrm>
            <a:off x="509998" y="537050"/>
            <a:ext cx="196278" cy="4184591"/>
            <a:chOff x="2215292" y="615480"/>
            <a:chExt cx="180664" cy="385169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56ED453-EEC3-DE49-F44D-032BC84FD246}"/>
                </a:ext>
              </a:extLst>
            </p:cNvPr>
            <p:cNvSpPr/>
            <p:nvPr/>
          </p:nvSpPr>
          <p:spPr>
            <a:xfrm>
              <a:off x="2215292" y="615480"/>
              <a:ext cx="180664" cy="180664"/>
            </a:xfrm>
            <a:prstGeom prst="ellipse">
              <a:avLst/>
            </a:prstGeom>
            <a:solidFill>
              <a:srgbClr val="F0000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FD12A1B-B15A-5543-8ABB-3E02EC3D7B66}"/>
                </a:ext>
              </a:extLst>
            </p:cNvPr>
            <p:cNvSpPr/>
            <p:nvPr/>
          </p:nvSpPr>
          <p:spPr>
            <a:xfrm>
              <a:off x="2215292" y="860215"/>
              <a:ext cx="180664" cy="180664"/>
            </a:xfrm>
            <a:prstGeom prst="ellipse">
              <a:avLst/>
            </a:prstGeom>
            <a:solidFill>
              <a:srgbClr val="DA4A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34FB051-C079-3DFA-32FD-D4E1285C25C4}"/>
                </a:ext>
              </a:extLst>
            </p:cNvPr>
            <p:cNvSpPr/>
            <p:nvPr/>
          </p:nvSpPr>
          <p:spPr>
            <a:xfrm>
              <a:off x="2215292" y="1104951"/>
              <a:ext cx="180664" cy="180664"/>
            </a:xfrm>
            <a:prstGeom prst="ellipse">
              <a:avLst/>
            </a:prstGeom>
            <a:solidFill>
              <a:srgbClr val="DA87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3358941-33A8-0B63-C8F7-048B236F2C7C}"/>
                </a:ext>
              </a:extLst>
            </p:cNvPr>
            <p:cNvSpPr/>
            <p:nvPr/>
          </p:nvSpPr>
          <p:spPr>
            <a:xfrm>
              <a:off x="2215292" y="1349686"/>
              <a:ext cx="180664" cy="180664"/>
            </a:xfrm>
            <a:prstGeom prst="ellipse">
              <a:avLst/>
            </a:prstGeom>
            <a:solidFill>
              <a:srgbClr val="CFA14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C47C233-3A26-75D0-A14F-A15C33169DB3}"/>
                </a:ext>
              </a:extLst>
            </p:cNvPr>
            <p:cNvSpPr/>
            <p:nvPr/>
          </p:nvSpPr>
          <p:spPr>
            <a:xfrm>
              <a:off x="2215292" y="1594422"/>
              <a:ext cx="180664" cy="180664"/>
            </a:xfrm>
            <a:prstGeom prst="ellipse">
              <a:avLst/>
            </a:prstGeom>
            <a:solidFill>
              <a:srgbClr val="F3C9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6E4649-668C-5CBB-6090-86DE6F423C5F}"/>
                </a:ext>
              </a:extLst>
            </p:cNvPr>
            <p:cNvSpPr/>
            <p:nvPr/>
          </p:nvSpPr>
          <p:spPr>
            <a:xfrm>
              <a:off x="2215292" y="1839157"/>
              <a:ext cx="180664" cy="180664"/>
            </a:xfrm>
            <a:prstGeom prst="ellipse">
              <a:avLst/>
            </a:prstGeom>
            <a:solidFill>
              <a:srgbClr val="FFD06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4D9B28B-0533-721B-4C6C-EF2ED642864C}"/>
                </a:ext>
              </a:extLst>
            </p:cNvPr>
            <p:cNvSpPr/>
            <p:nvPr/>
          </p:nvSpPr>
          <p:spPr>
            <a:xfrm>
              <a:off x="2215292" y="2083893"/>
              <a:ext cx="180664" cy="180664"/>
            </a:xfrm>
            <a:prstGeom prst="ellipse">
              <a:avLst/>
            </a:prstGeom>
            <a:solidFill>
              <a:srgbClr val="FBE8A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C9BA8C2D-930C-A23C-63FE-964A14495CE5}"/>
                </a:ext>
              </a:extLst>
            </p:cNvPr>
            <p:cNvSpPr/>
            <p:nvPr/>
          </p:nvSpPr>
          <p:spPr>
            <a:xfrm>
              <a:off x="2215292" y="2328628"/>
              <a:ext cx="180664" cy="180664"/>
            </a:xfrm>
            <a:prstGeom prst="ellipse">
              <a:avLst/>
            </a:prstGeom>
            <a:solidFill>
              <a:srgbClr val="E5F1C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8F702A2-AC74-0740-0159-77C0E9CBEF43}"/>
                </a:ext>
              </a:extLst>
            </p:cNvPr>
            <p:cNvSpPr/>
            <p:nvPr/>
          </p:nvSpPr>
          <p:spPr>
            <a:xfrm>
              <a:off x="2215292" y="2573364"/>
              <a:ext cx="180664" cy="180664"/>
            </a:xfrm>
            <a:prstGeom prst="ellipse">
              <a:avLst/>
            </a:prstGeom>
            <a:solidFill>
              <a:srgbClr val="CDE08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606E4B9-BFA8-E61E-5CB2-DC3B7676B0DB}"/>
                </a:ext>
              </a:extLst>
            </p:cNvPr>
            <p:cNvSpPr/>
            <p:nvPr/>
          </p:nvSpPr>
          <p:spPr>
            <a:xfrm>
              <a:off x="2215292" y="2818099"/>
              <a:ext cx="180664" cy="180664"/>
            </a:xfrm>
            <a:prstGeom prst="ellipse">
              <a:avLst/>
            </a:prstGeom>
            <a:solidFill>
              <a:srgbClr val="ABDCC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2A8E925-66CF-DC06-BE15-4EA8E06ADBE6}"/>
                </a:ext>
              </a:extLst>
            </p:cNvPr>
            <p:cNvSpPr/>
            <p:nvPr/>
          </p:nvSpPr>
          <p:spPr>
            <a:xfrm>
              <a:off x="2215292" y="3062834"/>
              <a:ext cx="180664" cy="180664"/>
            </a:xfrm>
            <a:prstGeom prst="ellipse">
              <a:avLst/>
            </a:prstGeom>
            <a:solidFill>
              <a:srgbClr val="5BC5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CF95113-BF3D-0DE3-BBD2-50C263FF374C}"/>
                </a:ext>
              </a:extLst>
            </p:cNvPr>
            <p:cNvSpPr/>
            <p:nvPr/>
          </p:nvSpPr>
          <p:spPr>
            <a:xfrm>
              <a:off x="2215292" y="3307570"/>
              <a:ext cx="180664" cy="180664"/>
            </a:xfrm>
            <a:prstGeom prst="ellipse">
              <a:avLst/>
            </a:prstGeom>
            <a:solidFill>
              <a:srgbClr val="419E8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A0176873-B170-E005-1828-5CEB71AADA44}"/>
                </a:ext>
              </a:extLst>
            </p:cNvPr>
            <p:cNvSpPr/>
            <p:nvPr/>
          </p:nvSpPr>
          <p:spPr>
            <a:xfrm>
              <a:off x="2215292" y="3552305"/>
              <a:ext cx="180664" cy="180664"/>
            </a:xfrm>
            <a:prstGeom prst="ellipse">
              <a:avLst/>
            </a:prstGeom>
            <a:solidFill>
              <a:srgbClr val="3F81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3B6BC99C-68BC-A674-DBFD-E9C56CB484FD}"/>
                </a:ext>
              </a:extLst>
            </p:cNvPr>
            <p:cNvSpPr/>
            <p:nvPr/>
          </p:nvSpPr>
          <p:spPr>
            <a:xfrm>
              <a:off x="2215292" y="3797041"/>
              <a:ext cx="180664" cy="180664"/>
            </a:xfrm>
            <a:prstGeom prst="ellipse">
              <a:avLst/>
            </a:prstGeom>
            <a:solidFill>
              <a:srgbClr val="378F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BCE0F62-9322-77A8-80B1-F0FDEADFBBB1}"/>
                </a:ext>
              </a:extLst>
            </p:cNvPr>
            <p:cNvSpPr/>
            <p:nvPr/>
          </p:nvSpPr>
          <p:spPr>
            <a:xfrm>
              <a:off x="2215292" y="4041776"/>
              <a:ext cx="180664" cy="180664"/>
            </a:xfrm>
            <a:prstGeom prst="ellipse">
              <a:avLst/>
            </a:prstGeom>
            <a:solidFill>
              <a:srgbClr val="4680C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111921E-5708-7426-1A90-DCFBA1FD7740}"/>
                </a:ext>
              </a:extLst>
            </p:cNvPr>
            <p:cNvSpPr/>
            <p:nvPr/>
          </p:nvSpPr>
          <p:spPr>
            <a:xfrm>
              <a:off x="2215292" y="4286508"/>
              <a:ext cx="180664" cy="180664"/>
            </a:xfrm>
            <a:prstGeom prst="ellipse">
              <a:avLst/>
            </a:prstGeom>
            <a:solidFill>
              <a:srgbClr val="2F548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ACCE05CA-7A7E-7A42-84EE-CA20B8258C76}"/>
              </a:ext>
            </a:extLst>
          </p:cNvPr>
          <p:cNvSpPr txBox="1"/>
          <p:nvPr/>
        </p:nvSpPr>
        <p:spPr>
          <a:xfrm>
            <a:off x="706276" y="149775"/>
            <a:ext cx="14268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sz="14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Temperature</a:t>
            </a:r>
          </a:p>
        </p:txBody>
      </p:sp>
      <p:sp>
        <p:nvSpPr>
          <p:cNvPr id="27" name="object 20">
            <a:extLst>
              <a:ext uri="{FF2B5EF4-FFF2-40B4-BE49-F238E27FC236}">
                <a16:creationId xmlns:a16="http://schemas.microsoft.com/office/drawing/2014/main" id="{981A22D5-A05D-2AC8-1D9B-2EEA20B620D3}"/>
              </a:ext>
            </a:extLst>
          </p:cNvPr>
          <p:cNvSpPr txBox="1"/>
          <p:nvPr/>
        </p:nvSpPr>
        <p:spPr>
          <a:xfrm>
            <a:off x="9078199" y="6179331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TASMANIA</a:t>
            </a:r>
          </a:p>
        </p:txBody>
      </p:sp>
    </p:spTree>
    <p:extLst>
      <p:ext uri="{BB962C8B-B14F-4D97-AF65-F5344CB8AC3E}">
        <p14:creationId xmlns:p14="http://schemas.microsoft.com/office/powerpoint/2010/main" val="361790953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21389B3B-DAA1-64D0-D6E1-9D5B9A7DC1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263" y="-596567"/>
            <a:ext cx="10136449" cy="8298101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ED63674C-6EF1-4DC7-049E-94C85D6D3B13}"/>
              </a:ext>
            </a:extLst>
          </p:cNvPr>
          <p:cNvSpPr txBox="1"/>
          <p:nvPr/>
        </p:nvSpPr>
        <p:spPr>
          <a:xfrm>
            <a:off x="407988" y="5000814"/>
            <a:ext cx="5229063" cy="105278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AU" sz="4800" dirty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CURAH HUJAN TAHUNAN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1374F64B-836D-4AED-920A-CFA013B1A962}"/>
              </a:ext>
            </a:extLst>
          </p:cNvPr>
          <p:cNvSpPr txBox="1"/>
          <p:nvPr/>
        </p:nvSpPr>
        <p:spPr>
          <a:xfrm>
            <a:off x="407988" y="6270814"/>
            <a:ext cx="6854040" cy="105278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AU" sz="2400" dirty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RATA-RATA DALAM 30 TAHUN 1976–2005</a:t>
            </a: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9599D66E-55A8-24B9-E1FA-5FAACD277D8D}"/>
              </a:ext>
            </a:extLst>
          </p:cNvPr>
          <p:cNvSpPr txBox="1"/>
          <p:nvPr/>
        </p:nvSpPr>
        <p:spPr>
          <a:xfrm>
            <a:off x="4999530" y="2788330"/>
            <a:ext cx="1452069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 BARAT</a:t>
            </a:r>
            <a:endParaRPr kumimoji="0" sz="95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0" name="object 15">
            <a:extLst>
              <a:ext uri="{FF2B5EF4-FFF2-40B4-BE49-F238E27FC236}">
                <a16:creationId xmlns:a16="http://schemas.microsoft.com/office/drawing/2014/main" id="{26C70A0E-03C5-54CE-933E-98EC2E77E088}"/>
              </a:ext>
            </a:extLst>
          </p:cNvPr>
          <p:cNvSpPr txBox="1"/>
          <p:nvPr/>
        </p:nvSpPr>
        <p:spPr>
          <a:xfrm>
            <a:off x="7189005" y="1721689"/>
            <a:ext cx="836896" cy="3097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 UTARA</a:t>
            </a:r>
          </a:p>
        </p:txBody>
      </p:sp>
      <p:sp>
        <p:nvSpPr>
          <p:cNvPr id="21" name="object 17">
            <a:extLst>
              <a:ext uri="{FF2B5EF4-FFF2-40B4-BE49-F238E27FC236}">
                <a16:creationId xmlns:a16="http://schemas.microsoft.com/office/drawing/2014/main" id="{EEDA871A-821F-B5DF-7FFC-CAA5C467DDCD}"/>
              </a:ext>
            </a:extLst>
          </p:cNvPr>
          <p:cNvSpPr txBox="1"/>
          <p:nvPr/>
        </p:nvSpPr>
        <p:spPr>
          <a:xfrm>
            <a:off x="7262027" y="3377818"/>
            <a:ext cx="1681159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 SELATAN</a:t>
            </a:r>
            <a:endParaRPr kumimoji="0" sz="95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2" name="object 19">
            <a:extLst>
              <a:ext uri="{FF2B5EF4-FFF2-40B4-BE49-F238E27FC236}">
                <a16:creationId xmlns:a16="http://schemas.microsoft.com/office/drawing/2014/main" id="{EC29185E-C7B8-62AE-0CEC-58750658D9B6}"/>
              </a:ext>
            </a:extLst>
          </p:cNvPr>
          <p:cNvSpPr txBox="1"/>
          <p:nvPr/>
        </p:nvSpPr>
        <p:spPr>
          <a:xfrm>
            <a:off x="8901461" y="2408495"/>
            <a:ext cx="979792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QUEENSLAND</a:t>
            </a:r>
          </a:p>
        </p:txBody>
      </p:sp>
      <p:sp>
        <p:nvSpPr>
          <p:cNvPr id="23" name="object 20">
            <a:extLst>
              <a:ext uri="{FF2B5EF4-FFF2-40B4-BE49-F238E27FC236}">
                <a16:creationId xmlns:a16="http://schemas.microsoft.com/office/drawing/2014/main" id="{1AF6A217-F0A1-BC47-D99B-5B92D186B16D}"/>
              </a:ext>
            </a:extLst>
          </p:cNvPr>
          <p:cNvSpPr txBox="1"/>
          <p:nvPr/>
        </p:nvSpPr>
        <p:spPr>
          <a:xfrm>
            <a:off x="7918692" y="6412764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Hellix"/>
              </a:rPr>
              <a:t>TASMANIA</a:t>
            </a:r>
          </a:p>
        </p:txBody>
      </p:sp>
      <p:sp>
        <p:nvSpPr>
          <p:cNvPr id="24" name="object 93">
            <a:extLst>
              <a:ext uri="{FF2B5EF4-FFF2-40B4-BE49-F238E27FC236}">
                <a16:creationId xmlns:a16="http://schemas.microsoft.com/office/drawing/2014/main" id="{C0F6D6B4-DF2B-ABFA-1637-87F55F5B801E}"/>
              </a:ext>
            </a:extLst>
          </p:cNvPr>
          <p:cNvSpPr txBox="1"/>
          <p:nvPr/>
        </p:nvSpPr>
        <p:spPr>
          <a:xfrm>
            <a:off x="9141475" y="4259084"/>
            <a:ext cx="1219885" cy="159018"/>
          </a:xfrm>
          <a:prstGeom prst="rect">
            <a:avLst/>
          </a:prstGeom>
        </p:spPr>
        <p:txBody>
          <a:bodyPr vert="horz" wrap="non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NEW SOUTH WALE</a:t>
            </a: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</a:t>
            </a:r>
            <a:endParaRPr kumimoji="0" sz="11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5" name="object 20">
            <a:extLst>
              <a:ext uri="{FF2B5EF4-FFF2-40B4-BE49-F238E27FC236}">
                <a16:creationId xmlns:a16="http://schemas.microsoft.com/office/drawing/2014/main" id="{EF48A1F7-5D1B-05C3-B8E1-1E734C3144F3}"/>
              </a:ext>
            </a:extLst>
          </p:cNvPr>
          <p:cNvSpPr txBox="1"/>
          <p:nvPr/>
        </p:nvSpPr>
        <p:spPr>
          <a:xfrm>
            <a:off x="8943187" y="5197425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VICTORIA</a:t>
            </a:r>
          </a:p>
        </p:txBody>
      </p:sp>
      <p:sp>
        <p:nvSpPr>
          <p:cNvPr id="26" name="object 20">
            <a:extLst>
              <a:ext uri="{FF2B5EF4-FFF2-40B4-BE49-F238E27FC236}">
                <a16:creationId xmlns:a16="http://schemas.microsoft.com/office/drawing/2014/main" id="{883C6D72-055A-B7CA-04C0-427D461DBC51}"/>
              </a:ext>
            </a:extLst>
          </p:cNvPr>
          <p:cNvSpPr txBox="1"/>
          <p:nvPr/>
        </p:nvSpPr>
        <p:spPr>
          <a:xfrm>
            <a:off x="9274280" y="4756555"/>
            <a:ext cx="1057188" cy="2481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AUSTRALIAN </a:t>
            </a:r>
            <a:b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CAPITAL TERRITORY</a:t>
            </a:r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id="{9FF0F47D-E5A1-5869-676B-8D50DB12367B}"/>
              </a:ext>
            </a:extLst>
          </p:cNvPr>
          <p:cNvSpPr txBox="1"/>
          <p:nvPr/>
        </p:nvSpPr>
        <p:spPr>
          <a:xfrm>
            <a:off x="10384040" y="5026399"/>
            <a:ext cx="8764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Canberra</a:t>
            </a:r>
          </a:p>
        </p:txBody>
      </p:sp>
      <p:sp>
        <p:nvSpPr>
          <p:cNvPr id="29" name="object 11">
            <a:extLst>
              <a:ext uri="{FF2B5EF4-FFF2-40B4-BE49-F238E27FC236}">
                <a16:creationId xmlns:a16="http://schemas.microsoft.com/office/drawing/2014/main" id="{AE60D30C-0B52-8822-E319-F50991D8E0C8}"/>
              </a:ext>
            </a:extLst>
          </p:cNvPr>
          <p:cNvSpPr txBox="1"/>
          <p:nvPr/>
        </p:nvSpPr>
        <p:spPr>
          <a:xfrm>
            <a:off x="11011563" y="3525393"/>
            <a:ext cx="777259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Brisbane</a:t>
            </a:r>
          </a:p>
        </p:txBody>
      </p:sp>
      <p:sp>
        <p:nvSpPr>
          <p:cNvPr id="30" name="object 11">
            <a:extLst>
              <a:ext uri="{FF2B5EF4-FFF2-40B4-BE49-F238E27FC236}">
                <a16:creationId xmlns:a16="http://schemas.microsoft.com/office/drawing/2014/main" id="{C92C6C7A-46AF-3A35-5134-8263300706C1}"/>
              </a:ext>
            </a:extLst>
          </p:cNvPr>
          <p:cNvSpPr txBox="1"/>
          <p:nvPr/>
        </p:nvSpPr>
        <p:spPr>
          <a:xfrm>
            <a:off x="8736476" y="5590008"/>
            <a:ext cx="8764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Melbourne</a:t>
            </a: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BB469845-8A3C-6E6A-0A92-8E2BF02CE68D}"/>
              </a:ext>
            </a:extLst>
          </p:cNvPr>
          <p:cNvSpPr txBox="1"/>
          <p:nvPr/>
        </p:nvSpPr>
        <p:spPr>
          <a:xfrm>
            <a:off x="7563909" y="4850849"/>
            <a:ext cx="767729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Adelaide</a:t>
            </a:r>
          </a:p>
        </p:txBody>
      </p:sp>
      <p:sp>
        <p:nvSpPr>
          <p:cNvPr id="32" name="object 11">
            <a:extLst>
              <a:ext uri="{FF2B5EF4-FFF2-40B4-BE49-F238E27FC236}">
                <a16:creationId xmlns:a16="http://schemas.microsoft.com/office/drawing/2014/main" id="{1FDED5B8-DEA2-37D5-A9B4-F15E28620072}"/>
              </a:ext>
            </a:extLst>
          </p:cNvPr>
          <p:cNvSpPr txBox="1"/>
          <p:nvPr/>
        </p:nvSpPr>
        <p:spPr>
          <a:xfrm>
            <a:off x="9845670" y="6393444"/>
            <a:ext cx="5599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Hobart</a:t>
            </a:r>
          </a:p>
        </p:txBody>
      </p:sp>
      <p:sp>
        <p:nvSpPr>
          <p:cNvPr id="33" name="object 11">
            <a:extLst>
              <a:ext uri="{FF2B5EF4-FFF2-40B4-BE49-F238E27FC236}">
                <a16:creationId xmlns:a16="http://schemas.microsoft.com/office/drawing/2014/main" id="{A3383F36-4B79-BAEB-E119-76B1E98E1DC4}"/>
              </a:ext>
            </a:extLst>
          </p:cNvPr>
          <p:cNvSpPr txBox="1"/>
          <p:nvPr/>
        </p:nvSpPr>
        <p:spPr>
          <a:xfrm>
            <a:off x="10528386" y="4711478"/>
            <a:ext cx="692260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Sydney</a:t>
            </a:r>
          </a:p>
        </p:txBody>
      </p:sp>
      <p:sp>
        <p:nvSpPr>
          <p:cNvPr id="34" name="object 11">
            <a:extLst>
              <a:ext uri="{FF2B5EF4-FFF2-40B4-BE49-F238E27FC236}">
                <a16:creationId xmlns:a16="http://schemas.microsoft.com/office/drawing/2014/main" id="{57AB0089-0C95-3003-8B6D-A945BD491DA6}"/>
              </a:ext>
            </a:extLst>
          </p:cNvPr>
          <p:cNvSpPr txBox="1"/>
          <p:nvPr/>
        </p:nvSpPr>
        <p:spPr>
          <a:xfrm rot="16200000">
            <a:off x="11253664" y="5860114"/>
            <a:ext cx="1461611" cy="140423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8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Source: Bureau of Meteorology</a:t>
            </a:r>
            <a:endParaRPr sz="800" b="0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5" name="object 11">
            <a:extLst>
              <a:ext uri="{FF2B5EF4-FFF2-40B4-BE49-F238E27FC236}">
                <a16:creationId xmlns:a16="http://schemas.microsoft.com/office/drawing/2014/main" id="{57C4C26D-9F5D-1943-167D-121A7E227341}"/>
              </a:ext>
            </a:extLst>
          </p:cNvPr>
          <p:cNvSpPr txBox="1"/>
          <p:nvPr/>
        </p:nvSpPr>
        <p:spPr>
          <a:xfrm>
            <a:off x="6423724" y="485167"/>
            <a:ext cx="596154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Darwin</a:t>
            </a:r>
          </a:p>
        </p:txBody>
      </p:sp>
      <p:sp>
        <p:nvSpPr>
          <p:cNvPr id="36" name="object 11">
            <a:extLst>
              <a:ext uri="{FF2B5EF4-FFF2-40B4-BE49-F238E27FC236}">
                <a16:creationId xmlns:a16="http://schemas.microsoft.com/office/drawing/2014/main" id="{10825B0B-3AF3-87E9-3EF4-6CD623B04EF6}"/>
              </a:ext>
            </a:extLst>
          </p:cNvPr>
          <p:cNvSpPr txBox="1"/>
          <p:nvPr/>
        </p:nvSpPr>
        <p:spPr>
          <a:xfrm>
            <a:off x="4187293" y="4375789"/>
            <a:ext cx="514708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Perth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CCE05CA-7A7E-7A42-84EE-CA20B8258C76}"/>
              </a:ext>
            </a:extLst>
          </p:cNvPr>
          <p:cNvSpPr txBox="1"/>
          <p:nvPr/>
        </p:nvSpPr>
        <p:spPr>
          <a:xfrm>
            <a:off x="838437" y="508682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sz="14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Curah </a:t>
            </a:r>
            <a:r>
              <a:rPr lang="en-AU" sz="14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hujan</a:t>
            </a:r>
            <a:r>
              <a:rPr lang="en-AU" sz="14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milimeter</a:t>
            </a:r>
            <a:r>
              <a:rPr lang="en-AU" sz="14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/ </a:t>
            </a:r>
            <a:r>
              <a:rPr lang="en-AU" sz="14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inci</a:t>
            </a:r>
            <a:endParaRPr lang="en-AU" sz="1400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B9350A9-735D-3674-C4E0-39F10FF0264F}"/>
              </a:ext>
            </a:extLst>
          </p:cNvPr>
          <p:cNvGrpSpPr/>
          <p:nvPr/>
        </p:nvGrpSpPr>
        <p:grpSpPr>
          <a:xfrm>
            <a:off x="642159" y="900333"/>
            <a:ext cx="1555120" cy="3438260"/>
            <a:chOff x="474103" y="1037367"/>
            <a:chExt cx="1555120" cy="343826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3358941-33A8-0B63-C8F7-048B236F2C7C}"/>
                </a:ext>
              </a:extLst>
            </p:cNvPr>
            <p:cNvSpPr/>
            <p:nvPr/>
          </p:nvSpPr>
          <p:spPr>
            <a:xfrm rot="10800000">
              <a:off x="474103" y="4259475"/>
              <a:ext cx="196278" cy="196279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C47C233-3A26-75D0-A14F-A15C33169DB3}"/>
                </a:ext>
              </a:extLst>
            </p:cNvPr>
            <p:cNvSpPr/>
            <p:nvPr/>
          </p:nvSpPr>
          <p:spPr>
            <a:xfrm rot="10800000">
              <a:off x="474103" y="3993587"/>
              <a:ext cx="196278" cy="196279"/>
            </a:xfrm>
            <a:prstGeom prst="ellipse">
              <a:avLst/>
            </a:prstGeom>
            <a:solidFill>
              <a:srgbClr val="FCEFC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6E4649-668C-5CBB-6090-86DE6F423C5F}"/>
                </a:ext>
              </a:extLst>
            </p:cNvPr>
            <p:cNvSpPr/>
            <p:nvPr/>
          </p:nvSpPr>
          <p:spPr>
            <a:xfrm rot="10800000">
              <a:off x="474103" y="3727699"/>
              <a:ext cx="196278" cy="196279"/>
            </a:xfrm>
            <a:prstGeom prst="ellipse">
              <a:avLst/>
            </a:prstGeom>
            <a:solidFill>
              <a:srgbClr val="FFDD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4D9B28B-0533-721B-4C6C-EF2ED642864C}"/>
                </a:ext>
              </a:extLst>
            </p:cNvPr>
            <p:cNvSpPr/>
            <p:nvPr/>
          </p:nvSpPr>
          <p:spPr>
            <a:xfrm rot="10800000">
              <a:off x="474103" y="3461811"/>
              <a:ext cx="196278" cy="196279"/>
            </a:xfrm>
            <a:prstGeom prst="ellipse">
              <a:avLst/>
            </a:prstGeom>
            <a:solidFill>
              <a:srgbClr val="FFCF6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C9BA8C2D-930C-A23C-63FE-964A14495CE5}"/>
                </a:ext>
              </a:extLst>
            </p:cNvPr>
            <p:cNvSpPr/>
            <p:nvPr/>
          </p:nvSpPr>
          <p:spPr>
            <a:xfrm rot="10800000">
              <a:off x="474103" y="3195924"/>
              <a:ext cx="196278" cy="196279"/>
            </a:xfrm>
            <a:prstGeom prst="ellipse">
              <a:avLst/>
            </a:prstGeom>
            <a:solidFill>
              <a:srgbClr val="F3C94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8F702A2-AC74-0740-0159-77C0E9CBEF43}"/>
                </a:ext>
              </a:extLst>
            </p:cNvPr>
            <p:cNvSpPr/>
            <p:nvPr/>
          </p:nvSpPr>
          <p:spPr>
            <a:xfrm rot="10800000">
              <a:off x="474103" y="2930035"/>
              <a:ext cx="196278" cy="196279"/>
            </a:xfrm>
            <a:prstGeom prst="ellipse">
              <a:avLst/>
            </a:prstGeom>
            <a:solidFill>
              <a:srgbClr val="CDE08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606E4B9-BFA8-E61E-5CB2-DC3B7676B0DB}"/>
                </a:ext>
              </a:extLst>
            </p:cNvPr>
            <p:cNvSpPr/>
            <p:nvPr/>
          </p:nvSpPr>
          <p:spPr>
            <a:xfrm rot="10800000">
              <a:off x="474103" y="2664148"/>
              <a:ext cx="196278" cy="196279"/>
            </a:xfrm>
            <a:prstGeom prst="ellipse">
              <a:avLst/>
            </a:prstGeom>
            <a:solidFill>
              <a:srgbClr val="A3BF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2A8E925-66CF-DC06-BE15-4EA8E06ADBE6}"/>
                </a:ext>
              </a:extLst>
            </p:cNvPr>
            <p:cNvSpPr/>
            <p:nvPr/>
          </p:nvSpPr>
          <p:spPr>
            <a:xfrm rot="10800000">
              <a:off x="474103" y="2398261"/>
              <a:ext cx="196278" cy="196279"/>
            </a:xfrm>
            <a:prstGeom prst="ellipse">
              <a:avLst/>
            </a:prstGeom>
            <a:solidFill>
              <a:srgbClr val="5BC5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CF95113-BF3D-0DE3-BBD2-50C263FF374C}"/>
                </a:ext>
              </a:extLst>
            </p:cNvPr>
            <p:cNvSpPr/>
            <p:nvPr/>
          </p:nvSpPr>
          <p:spPr>
            <a:xfrm rot="10800000">
              <a:off x="474103" y="2132373"/>
              <a:ext cx="196278" cy="196279"/>
            </a:xfrm>
            <a:prstGeom prst="ellipse">
              <a:avLst/>
            </a:prstGeom>
            <a:solidFill>
              <a:srgbClr val="419E8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A0176873-B170-E005-1828-5CEB71AADA44}"/>
                </a:ext>
              </a:extLst>
            </p:cNvPr>
            <p:cNvSpPr/>
            <p:nvPr/>
          </p:nvSpPr>
          <p:spPr>
            <a:xfrm rot="10800000">
              <a:off x="474103" y="1866485"/>
              <a:ext cx="196278" cy="196279"/>
            </a:xfrm>
            <a:prstGeom prst="ellipse">
              <a:avLst/>
            </a:prstGeom>
            <a:solidFill>
              <a:srgbClr val="3F81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3B6BC99C-68BC-A674-DBFD-E9C56CB484FD}"/>
                </a:ext>
              </a:extLst>
            </p:cNvPr>
            <p:cNvSpPr/>
            <p:nvPr/>
          </p:nvSpPr>
          <p:spPr>
            <a:xfrm rot="10800000">
              <a:off x="474103" y="1600597"/>
              <a:ext cx="196278" cy="196279"/>
            </a:xfrm>
            <a:prstGeom prst="ellipse">
              <a:avLst/>
            </a:prstGeom>
            <a:solidFill>
              <a:srgbClr val="378F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BCE0F62-9322-77A8-80B1-F0FDEADFBBB1}"/>
                </a:ext>
              </a:extLst>
            </p:cNvPr>
            <p:cNvSpPr/>
            <p:nvPr/>
          </p:nvSpPr>
          <p:spPr>
            <a:xfrm rot="10800000">
              <a:off x="474103" y="1334710"/>
              <a:ext cx="196278" cy="196279"/>
            </a:xfrm>
            <a:prstGeom prst="ellipse">
              <a:avLst/>
            </a:prstGeom>
            <a:solidFill>
              <a:srgbClr val="4680C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111921E-5708-7426-1A90-DCFBA1FD7740}"/>
                </a:ext>
              </a:extLst>
            </p:cNvPr>
            <p:cNvSpPr/>
            <p:nvPr/>
          </p:nvSpPr>
          <p:spPr>
            <a:xfrm rot="10800000">
              <a:off x="474103" y="1068826"/>
              <a:ext cx="196278" cy="196279"/>
            </a:xfrm>
            <a:prstGeom prst="ellipse">
              <a:avLst/>
            </a:prstGeom>
            <a:solidFill>
              <a:srgbClr val="2F548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eue Haas Grotesk Text Pro" panose="020B0504020202020204" pitchFamily="34" charset="77"/>
              </a:endParaRP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C21FE6A4-D093-DD9C-21AF-3E2B0ECE0289}"/>
                </a:ext>
              </a:extLst>
            </p:cNvPr>
            <p:cNvGrpSpPr/>
            <p:nvPr/>
          </p:nvGrpSpPr>
          <p:grpSpPr>
            <a:xfrm>
              <a:off x="773392" y="1037367"/>
              <a:ext cx="1255831" cy="3438260"/>
              <a:chOff x="2108246" y="1101678"/>
              <a:chExt cx="1255831" cy="3438260"/>
            </a:xfrm>
          </p:grpSpPr>
          <p:sp>
            <p:nvSpPr>
              <p:cNvPr id="66" name="object 11">
                <a:extLst>
                  <a:ext uri="{FF2B5EF4-FFF2-40B4-BE49-F238E27FC236}">
                    <a16:creationId xmlns:a16="http://schemas.microsoft.com/office/drawing/2014/main" id="{8D43ACDB-2874-9184-76FB-19D535697605}"/>
                  </a:ext>
                </a:extLst>
              </p:cNvPr>
              <p:cNvSpPr txBox="1"/>
              <p:nvPr/>
            </p:nvSpPr>
            <p:spPr>
              <a:xfrm flipH="1">
                <a:off x="2108246" y="1101678"/>
                <a:ext cx="1255831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Neue Haas Grotesk Text Pro" panose="020B0504020202020204" pitchFamily="34" charset="77"/>
                  </a:rPr>
                  <a:t>3200 / 126</a:t>
                </a:r>
                <a:endParaRPr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endParaRPr>
              </a:p>
            </p:txBody>
          </p:sp>
          <p:sp>
            <p:nvSpPr>
              <p:cNvPr id="67" name="object 11">
                <a:extLst>
                  <a:ext uri="{FF2B5EF4-FFF2-40B4-BE49-F238E27FC236}">
                    <a16:creationId xmlns:a16="http://schemas.microsoft.com/office/drawing/2014/main" id="{714419B0-672C-03CC-274C-ADA42178DD4B}"/>
                  </a:ext>
                </a:extLst>
              </p:cNvPr>
              <p:cNvSpPr txBox="1"/>
              <p:nvPr/>
            </p:nvSpPr>
            <p:spPr>
              <a:xfrm flipH="1">
                <a:off x="2108246" y="1368804"/>
                <a:ext cx="1117463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Neue Haas Grotesk Text Pro" panose="020B0504020202020204" pitchFamily="34" charset="77"/>
                  </a:rPr>
                  <a:t>2400 / 94.5</a:t>
                </a:r>
                <a:endParaRPr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endParaRPr>
              </a:p>
            </p:txBody>
          </p:sp>
          <p:sp>
            <p:nvSpPr>
              <p:cNvPr id="68" name="object 11">
                <a:extLst>
                  <a:ext uri="{FF2B5EF4-FFF2-40B4-BE49-F238E27FC236}">
                    <a16:creationId xmlns:a16="http://schemas.microsoft.com/office/drawing/2014/main" id="{B4166A83-4870-7851-B295-14768B25E580}"/>
                  </a:ext>
                </a:extLst>
              </p:cNvPr>
              <p:cNvSpPr txBox="1"/>
              <p:nvPr/>
            </p:nvSpPr>
            <p:spPr>
              <a:xfrm flipH="1">
                <a:off x="2108246" y="1635929"/>
                <a:ext cx="1117461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Neue Haas Grotesk Text Pro" panose="020B0504020202020204" pitchFamily="34" charset="77"/>
                  </a:rPr>
                  <a:t>2000 / 78.7</a:t>
                </a:r>
                <a:endParaRPr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endParaRPr>
              </a:p>
            </p:txBody>
          </p:sp>
          <p:sp>
            <p:nvSpPr>
              <p:cNvPr id="69" name="object 11">
                <a:extLst>
                  <a:ext uri="{FF2B5EF4-FFF2-40B4-BE49-F238E27FC236}">
                    <a16:creationId xmlns:a16="http://schemas.microsoft.com/office/drawing/2014/main" id="{EAA64494-B0E3-7827-E467-6A244307A0C3}"/>
                  </a:ext>
                </a:extLst>
              </p:cNvPr>
              <p:cNvSpPr txBox="1"/>
              <p:nvPr/>
            </p:nvSpPr>
            <p:spPr>
              <a:xfrm flipH="1">
                <a:off x="2108246" y="1903054"/>
                <a:ext cx="1117459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Neue Haas Grotesk Text Pro" panose="020B0504020202020204" pitchFamily="34" charset="77"/>
                  </a:rPr>
                  <a:t>1600 / 63</a:t>
                </a:r>
                <a:endParaRPr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endParaRPr>
              </a:p>
            </p:txBody>
          </p:sp>
          <p:sp>
            <p:nvSpPr>
              <p:cNvPr id="70" name="object 11">
                <a:extLst>
                  <a:ext uri="{FF2B5EF4-FFF2-40B4-BE49-F238E27FC236}">
                    <a16:creationId xmlns:a16="http://schemas.microsoft.com/office/drawing/2014/main" id="{3BBD7E54-F884-4FC0-63E9-0200222CE455}"/>
                  </a:ext>
                </a:extLst>
              </p:cNvPr>
              <p:cNvSpPr txBox="1"/>
              <p:nvPr/>
            </p:nvSpPr>
            <p:spPr>
              <a:xfrm flipH="1">
                <a:off x="2108247" y="2170179"/>
                <a:ext cx="966992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Neue Haas Grotesk Text Pro" panose="020B0504020202020204" pitchFamily="34" charset="77"/>
                  </a:rPr>
                  <a:t>1200 / 47.2</a:t>
                </a:r>
                <a:endParaRPr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endParaRPr>
              </a:p>
            </p:txBody>
          </p:sp>
          <p:sp>
            <p:nvSpPr>
              <p:cNvPr id="71" name="object 11">
                <a:extLst>
                  <a:ext uri="{FF2B5EF4-FFF2-40B4-BE49-F238E27FC236}">
                    <a16:creationId xmlns:a16="http://schemas.microsoft.com/office/drawing/2014/main" id="{55E66789-A2C0-26DA-A635-63F1B20AE455}"/>
                  </a:ext>
                </a:extLst>
              </p:cNvPr>
              <p:cNvSpPr txBox="1"/>
              <p:nvPr/>
            </p:nvSpPr>
            <p:spPr>
              <a:xfrm flipH="1">
                <a:off x="2108247" y="2437304"/>
                <a:ext cx="1117458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Neue Haas Grotesk Text Pro" panose="020B0504020202020204" pitchFamily="34" charset="77"/>
                  </a:rPr>
                  <a:t>100 / 39.40</a:t>
                </a:r>
                <a:endParaRPr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endParaRPr>
              </a:p>
            </p:txBody>
          </p:sp>
          <p:sp>
            <p:nvSpPr>
              <p:cNvPr id="72" name="object 11">
                <a:extLst>
                  <a:ext uri="{FF2B5EF4-FFF2-40B4-BE49-F238E27FC236}">
                    <a16:creationId xmlns:a16="http://schemas.microsoft.com/office/drawing/2014/main" id="{AF3B028F-A041-808A-15D3-444577C929C9}"/>
                  </a:ext>
                </a:extLst>
              </p:cNvPr>
              <p:cNvSpPr txBox="1"/>
              <p:nvPr/>
            </p:nvSpPr>
            <p:spPr>
              <a:xfrm flipH="1">
                <a:off x="2108246" y="2704429"/>
                <a:ext cx="1117457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Neue Haas Grotesk Text Pro" panose="020B0504020202020204" pitchFamily="34" charset="77"/>
                  </a:rPr>
                  <a:t>800 / 31.5</a:t>
                </a:r>
                <a:endParaRPr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endParaRPr>
              </a:p>
            </p:txBody>
          </p:sp>
          <p:sp>
            <p:nvSpPr>
              <p:cNvPr id="73" name="object 11">
                <a:extLst>
                  <a:ext uri="{FF2B5EF4-FFF2-40B4-BE49-F238E27FC236}">
                    <a16:creationId xmlns:a16="http://schemas.microsoft.com/office/drawing/2014/main" id="{F3EF5F1F-A2C5-F4B7-8DED-341797526980}"/>
                  </a:ext>
                </a:extLst>
              </p:cNvPr>
              <p:cNvSpPr txBox="1"/>
              <p:nvPr/>
            </p:nvSpPr>
            <p:spPr>
              <a:xfrm flipH="1">
                <a:off x="2108247" y="2971554"/>
                <a:ext cx="979792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Neue Haas Grotesk Text Pro" panose="020B0504020202020204" pitchFamily="34" charset="77"/>
                  </a:rPr>
                  <a:t>600 / 23.6</a:t>
                </a:r>
                <a:endParaRPr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endParaRPr>
              </a:p>
            </p:txBody>
          </p:sp>
          <p:sp>
            <p:nvSpPr>
              <p:cNvPr id="74" name="object 11">
                <a:extLst>
                  <a:ext uri="{FF2B5EF4-FFF2-40B4-BE49-F238E27FC236}">
                    <a16:creationId xmlns:a16="http://schemas.microsoft.com/office/drawing/2014/main" id="{98884E9F-638D-CC42-B972-4BCBB071FE81}"/>
                  </a:ext>
                </a:extLst>
              </p:cNvPr>
              <p:cNvSpPr txBox="1"/>
              <p:nvPr/>
            </p:nvSpPr>
            <p:spPr>
              <a:xfrm flipH="1">
                <a:off x="2108247" y="3238679"/>
                <a:ext cx="979792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Neue Haas Grotesk Text Pro" panose="020B0504020202020204" pitchFamily="34" charset="77"/>
                  </a:rPr>
                  <a:t>500 / 19.7</a:t>
                </a:r>
                <a:endParaRPr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endParaRPr>
              </a:p>
            </p:txBody>
          </p:sp>
          <p:sp>
            <p:nvSpPr>
              <p:cNvPr id="75" name="object 11">
                <a:extLst>
                  <a:ext uri="{FF2B5EF4-FFF2-40B4-BE49-F238E27FC236}">
                    <a16:creationId xmlns:a16="http://schemas.microsoft.com/office/drawing/2014/main" id="{2584428E-49FA-02EE-835F-193427F4955F}"/>
                  </a:ext>
                </a:extLst>
              </p:cNvPr>
              <p:cNvSpPr txBox="1"/>
              <p:nvPr/>
            </p:nvSpPr>
            <p:spPr>
              <a:xfrm flipH="1">
                <a:off x="2108246" y="3505804"/>
                <a:ext cx="979790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Neue Haas Grotesk Text Pro" panose="020B0504020202020204" pitchFamily="34" charset="77"/>
                  </a:rPr>
                  <a:t>400 / 15.7</a:t>
                </a:r>
                <a:endParaRPr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endParaRPr>
              </a:p>
            </p:txBody>
          </p:sp>
          <p:sp>
            <p:nvSpPr>
              <p:cNvPr id="76" name="object 11">
                <a:extLst>
                  <a:ext uri="{FF2B5EF4-FFF2-40B4-BE49-F238E27FC236}">
                    <a16:creationId xmlns:a16="http://schemas.microsoft.com/office/drawing/2014/main" id="{908F0A58-C129-2EDD-5D71-C076777D744A}"/>
                  </a:ext>
                </a:extLst>
              </p:cNvPr>
              <p:cNvSpPr txBox="1"/>
              <p:nvPr/>
            </p:nvSpPr>
            <p:spPr>
              <a:xfrm flipH="1">
                <a:off x="2108246" y="3772929"/>
                <a:ext cx="979788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Neue Haas Grotesk Text Pro" panose="020B0504020202020204" pitchFamily="34" charset="77"/>
                  </a:rPr>
                  <a:t>300 / 11.8</a:t>
                </a:r>
                <a:endParaRPr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endParaRPr>
              </a:p>
            </p:txBody>
          </p:sp>
          <p:sp>
            <p:nvSpPr>
              <p:cNvPr id="77" name="object 11">
                <a:extLst>
                  <a:ext uri="{FF2B5EF4-FFF2-40B4-BE49-F238E27FC236}">
                    <a16:creationId xmlns:a16="http://schemas.microsoft.com/office/drawing/2014/main" id="{E73DBEC5-F442-CC5E-90AD-0DA2946ECFB8}"/>
                  </a:ext>
                </a:extLst>
              </p:cNvPr>
              <p:cNvSpPr txBox="1"/>
              <p:nvPr/>
            </p:nvSpPr>
            <p:spPr>
              <a:xfrm flipH="1">
                <a:off x="2108247" y="4040054"/>
                <a:ext cx="1117456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Neue Haas Grotesk Text Pro" panose="020B0504020202020204" pitchFamily="34" charset="77"/>
                  </a:rPr>
                  <a:t>200 / 7.9</a:t>
                </a:r>
                <a:endParaRPr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endParaRPr>
              </a:p>
            </p:txBody>
          </p:sp>
          <p:sp>
            <p:nvSpPr>
              <p:cNvPr id="78" name="object 11">
                <a:extLst>
                  <a:ext uri="{FF2B5EF4-FFF2-40B4-BE49-F238E27FC236}">
                    <a16:creationId xmlns:a16="http://schemas.microsoft.com/office/drawing/2014/main" id="{9AF64092-62F4-AC2F-1EF0-E70A6D97D82B}"/>
                  </a:ext>
                </a:extLst>
              </p:cNvPr>
              <p:cNvSpPr txBox="1"/>
              <p:nvPr/>
            </p:nvSpPr>
            <p:spPr>
              <a:xfrm flipH="1">
                <a:off x="2108246" y="4307182"/>
                <a:ext cx="642901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Neue Haas Grotesk Text Pro" panose="020B0504020202020204" pitchFamily="34" charset="77"/>
                  </a:rPr>
                  <a:t>0 / 0</a:t>
                </a:r>
                <a:endParaRPr sz="1400" b="0" dirty="0">
                  <a:solidFill>
                    <a:schemeClr val="tx1"/>
                  </a:solidFill>
                  <a:latin typeface="Neue Haas Grotesk Text Pro" panose="020B0504020202020204" pitchFamily="34" charset="77"/>
                </a:endParaRPr>
              </a:p>
            </p:txBody>
          </p:sp>
        </p:grpSp>
      </p:grpSp>
      <p:sp>
        <p:nvSpPr>
          <p:cNvPr id="82" name="object 20">
            <a:extLst>
              <a:ext uri="{FF2B5EF4-FFF2-40B4-BE49-F238E27FC236}">
                <a16:creationId xmlns:a16="http://schemas.microsoft.com/office/drawing/2014/main" id="{B1E750B5-4AE6-72BA-62A9-B86ADCF788F9}"/>
              </a:ext>
            </a:extLst>
          </p:cNvPr>
          <p:cNvSpPr txBox="1"/>
          <p:nvPr/>
        </p:nvSpPr>
        <p:spPr>
          <a:xfrm>
            <a:off x="9078199" y="6179331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TASMANIA</a:t>
            </a:r>
          </a:p>
        </p:txBody>
      </p:sp>
    </p:spTree>
    <p:extLst>
      <p:ext uri="{BB962C8B-B14F-4D97-AF65-F5344CB8AC3E}">
        <p14:creationId xmlns:p14="http://schemas.microsoft.com/office/powerpoint/2010/main" val="131650104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field of vines with trees in the background&#10;&#10;Description automatically generated">
            <a:extLst>
              <a:ext uri="{FF2B5EF4-FFF2-40B4-BE49-F238E27FC236}">
                <a16:creationId xmlns:a16="http://schemas.microsoft.com/office/drawing/2014/main" id="{A65E23F0-F35A-FBE6-016F-67921596AF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475" y="0"/>
            <a:ext cx="5608525" cy="3739017"/>
          </a:xfrm>
          <a:prstGeom prst="rect">
            <a:avLst/>
          </a:prstGeom>
        </p:spPr>
      </p:pic>
      <p:pic>
        <p:nvPicPr>
          <p:cNvPr id="4" name="Picture 3" descr="A field of crops in a valley&#10;&#10;Description automatically generated">
            <a:extLst>
              <a:ext uri="{FF2B5EF4-FFF2-40B4-BE49-F238E27FC236}">
                <a16:creationId xmlns:a16="http://schemas.microsoft.com/office/drawing/2014/main" id="{11128844-DAA4-4C91-1B6E-920FAE885B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645"/>
          <a:stretch/>
        </p:blipFill>
        <p:spPr>
          <a:xfrm>
            <a:off x="407988" y="3429000"/>
            <a:ext cx="5632313" cy="34290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200BBB0-4B55-451C-A8D4-2FBDCCA69E86}"/>
              </a:ext>
            </a:extLst>
          </p:cNvPr>
          <p:cNvSpPr txBox="1"/>
          <p:nvPr/>
        </p:nvSpPr>
        <p:spPr>
          <a:xfrm>
            <a:off x="407988" y="2114926"/>
            <a:ext cx="4978824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latin typeface="Neue Haas Grotesk Text Pro" panose="020B0504020202020204" pitchFamily="34" charset="77"/>
              </a:rPr>
              <a:t>Area </a:t>
            </a:r>
            <a:r>
              <a:rPr lang="en-US" sz="1600" dirty="0" err="1"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</a:rPr>
              <a:t> garis </a:t>
            </a:r>
            <a:r>
              <a:rPr lang="en-US" sz="1600" dirty="0" err="1">
                <a:latin typeface="Neue Haas Grotesk Text Pro" panose="020B0504020202020204" pitchFamily="34" charset="77"/>
              </a:rPr>
              <a:t>lintang</a:t>
            </a:r>
            <a:r>
              <a:rPr lang="en-US" sz="1600" dirty="0"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tinggi</a:t>
            </a:r>
            <a:r>
              <a:rPr lang="en-US" sz="1600" dirty="0">
                <a:latin typeface="Neue Haas Grotesk Text Pro" panose="020B0504020202020204" pitchFamily="34" charset="77"/>
              </a:rPr>
              <a:t> – yang </a:t>
            </a:r>
            <a:r>
              <a:rPr lang="en-US" sz="1600" dirty="0" err="1">
                <a:latin typeface="Neue Haas Grotesk Text Pro" panose="020B0504020202020204" pitchFamily="34" charset="77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jauh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ekuator</a:t>
            </a:r>
            <a:r>
              <a:rPr lang="en-US" sz="1600" dirty="0">
                <a:latin typeface="Neue Haas Grotesk Text Pro" panose="020B0504020202020204" pitchFamily="34" charset="77"/>
              </a:rPr>
              <a:t> – </a:t>
            </a:r>
            <a:r>
              <a:rPr lang="en-US" sz="1600" dirty="0" err="1">
                <a:latin typeface="Neue Haas Grotesk Text Pro" panose="020B0504020202020204" pitchFamily="34" charset="77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sejuk,yang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membuat</a:t>
            </a:r>
            <a:r>
              <a:rPr lang="en-US" sz="1600" dirty="0">
                <a:latin typeface="Neue Haas Grotesk Text Pro" panose="020B0504020202020204" pitchFamily="34" charset="77"/>
              </a:rPr>
              <a:t> Australia </a:t>
            </a:r>
            <a:r>
              <a:rPr lang="en-US" sz="1600" dirty="0" err="1">
                <a:latin typeface="Neue Haas Grotesk Text Pro" panose="020B0504020202020204" pitchFamily="34" charset="77"/>
              </a:rPr>
              <a:t>selatan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menjadi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jauh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dingin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dibandingkan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bagian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utara</a:t>
            </a:r>
            <a:endParaRPr lang="en-AU" sz="1600" dirty="0">
              <a:latin typeface="Neue Haas Grotesk Text Pro" panose="020B0504020202020204" pitchFamily="34" charset="77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BE16FED-717B-55A7-D1A9-BBEF504C7E07}"/>
              </a:ext>
            </a:extLst>
          </p:cNvPr>
          <p:cNvSpPr txBox="1"/>
          <p:nvPr/>
        </p:nvSpPr>
        <p:spPr>
          <a:xfrm>
            <a:off x="479921" y="1462857"/>
            <a:ext cx="5049997" cy="823143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4800" dirty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GARIS LINTANG</a:t>
            </a:r>
            <a:endParaRPr lang="en-AU" sz="4800" dirty="0">
              <a:solidFill>
                <a:schemeClr val="accent4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F8338ADC-29D5-FEA7-AB85-2DDBBDC5F5C8}"/>
              </a:ext>
            </a:extLst>
          </p:cNvPr>
          <p:cNvSpPr txBox="1"/>
          <p:nvPr/>
        </p:nvSpPr>
        <p:spPr>
          <a:xfrm>
            <a:off x="6583475" y="3941409"/>
            <a:ext cx="5526684" cy="263903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4800" dirty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POLA UDARA MENYEJUKKAN</a:t>
            </a:r>
            <a:endParaRPr lang="en-AU" sz="4800" dirty="0">
              <a:solidFill>
                <a:schemeClr val="accent4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B14A2F0-C0E8-8C07-5165-79925085C5A1}"/>
              </a:ext>
            </a:extLst>
          </p:cNvPr>
          <p:cNvSpPr txBox="1"/>
          <p:nvPr/>
        </p:nvSpPr>
        <p:spPr>
          <a:xfrm>
            <a:off x="6583475" y="5260924"/>
            <a:ext cx="4686968" cy="1800729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buNone/>
            </a:pPr>
            <a:r>
              <a:rPr lang="en-US" sz="1600" dirty="0" err="1">
                <a:latin typeface="Neue Haas Grotesk Text Pro" panose="020B0504020202020204" pitchFamily="34" charset="77"/>
              </a:rPr>
              <a:t>Angin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dingin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samudra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hindia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membuat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cuaca</a:t>
            </a:r>
            <a:r>
              <a:rPr lang="en-US" sz="1600" dirty="0">
                <a:latin typeface="Neue Haas Grotesk Text Pro" panose="020B0504020202020204" pitchFamily="34" charset="77"/>
              </a:rPr>
              <a:t>  </a:t>
            </a:r>
            <a:r>
              <a:rPr lang="en-US" sz="1600" dirty="0" err="1">
                <a:latin typeface="Neue Haas Grotesk Text Pro" panose="020B0504020202020204" pitchFamily="34" charset="77"/>
              </a:rPr>
              <a:t>memiliki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suhu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sedang</a:t>
            </a:r>
            <a:r>
              <a:rPr lang="en-US" sz="1600" dirty="0">
                <a:latin typeface="Neue Haas Grotesk Text Pro" panose="020B0504020202020204" pitchFamily="34" charset="77"/>
              </a:rPr>
              <a:t> di </a:t>
            </a:r>
            <a:r>
              <a:rPr lang="en-US" sz="1600" dirty="0" err="1">
                <a:latin typeface="Neue Haas Grotesk Text Pro" panose="020B0504020202020204" pitchFamily="34" charset="77"/>
              </a:rPr>
              <a:t>banyak</a:t>
            </a:r>
            <a:r>
              <a:rPr lang="en-US" sz="1600" dirty="0">
                <a:latin typeface="Neue Haas Grotesk Text Pro" panose="020B0504020202020204" pitchFamily="34" charset="77"/>
              </a:rPr>
              <a:t> wilayah </a:t>
            </a:r>
            <a:r>
              <a:rPr lang="en-US" sz="1600" dirty="0" err="1"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terkenal</a:t>
            </a:r>
            <a:r>
              <a:rPr lang="en-US" sz="1600" dirty="0">
                <a:latin typeface="Neue Haas Grotesk Text Pro" panose="020B0504020202020204" pitchFamily="34" charset="77"/>
              </a:rPr>
              <a:t> di Australia</a:t>
            </a:r>
            <a:endParaRPr lang="en-AU" sz="1600" dirty="0">
              <a:latin typeface="Neue Haas Grotesk Text Pro" panose="020B0504020202020204" pitchFamily="34" charset="77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5E127019-959E-4FD8-7962-19702A30B52F}"/>
              </a:ext>
            </a:extLst>
          </p:cNvPr>
          <p:cNvSpPr txBox="1"/>
          <p:nvPr/>
        </p:nvSpPr>
        <p:spPr>
          <a:xfrm>
            <a:off x="505273" y="454358"/>
            <a:ext cx="5334212" cy="263903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24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FAKTOR UTAMA IKLIM YANG BERPENGARUH DI AREA KEBUN ANGGUR PREMIUM</a:t>
            </a:r>
            <a:endParaRPr lang="en-AU" sz="2400" dirty="0">
              <a:solidFill>
                <a:schemeClr val="accent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73966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unset over a rolling hills&#10;&#10;Description automatically generated">
            <a:extLst>
              <a:ext uri="{FF2B5EF4-FFF2-40B4-BE49-F238E27FC236}">
                <a16:creationId xmlns:a16="http://schemas.microsoft.com/office/drawing/2014/main" id="{68BD6FD6-5AA9-D53B-50B6-01BB41FBA5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726" t="24567" r="8856" b="7882"/>
          <a:stretch>
            <a:fillRect/>
          </a:stretch>
        </p:blipFill>
        <p:spPr>
          <a:xfrm>
            <a:off x="6555350" y="3899012"/>
            <a:ext cx="5048845" cy="3529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625693-AD9F-379B-1714-1BCFE30CFD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60" b="5960"/>
          <a:stretch>
            <a:fillRect/>
          </a:stretch>
        </p:blipFill>
        <p:spPr>
          <a:xfrm>
            <a:off x="407987" y="-21378"/>
            <a:ext cx="5630245" cy="3314299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E28D3BE0-22DC-47F7-8C05-1D8289B9D1DA}"/>
              </a:ext>
            </a:extLst>
          </p:cNvPr>
          <p:cNvSpPr txBox="1"/>
          <p:nvPr/>
        </p:nvSpPr>
        <p:spPr>
          <a:xfrm>
            <a:off x="6096000" y="454358"/>
            <a:ext cx="4865943" cy="356343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/>
          <a:p>
            <a:pPr defTabSz="829587">
              <a:lnSpc>
                <a:spcPct val="80000"/>
              </a:lnSpc>
              <a:tabLst>
                <a:tab pos="1156236" algn="l"/>
              </a:tabLst>
              <a:defRPr/>
            </a:pPr>
            <a:r>
              <a:rPr lang="en-AU" sz="28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TODAY’S CLASSICS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200BBB0-4B55-451C-A8D4-2FBDCCA69E86}"/>
              </a:ext>
            </a:extLst>
          </p:cNvPr>
          <p:cNvSpPr txBox="1"/>
          <p:nvPr/>
        </p:nvSpPr>
        <p:spPr>
          <a:xfrm>
            <a:off x="348655" y="4293726"/>
            <a:ext cx="5048845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err="1">
                <a:latin typeface="Neue Haas Grotesk Text Pro" panose="020B0504020202020204" pitchFamily="34" charset="77"/>
              </a:rPr>
              <a:t>Suhu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turun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sekitar</a:t>
            </a:r>
            <a:r>
              <a:rPr lang="en-US" sz="1600" dirty="0">
                <a:latin typeface="Neue Haas Grotesk Text Pro" panose="020B0504020202020204" pitchFamily="34" charset="77"/>
              </a:rPr>
              <a:t>  0.65°C (33ºF) </a:t>
            </a:r>
            <a:r>
              <a:rPr lang="en-US" sz="1600" dirty="0" err="1">
                <a:latin typeface="Neue Haas Grotesk Text Pro" panose="020B0504020202020204" pitchFamily="34" charset="77"/>
              </a:rPr>
              <a:t>untuk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setiap</a:t>
            </a:r>
            <a:r>
              <a:rPr lang="en-US" sz="1600" dirty="0">
                <a:latin typeface="Neue Haas Grotesk Text Pro" panose="020B0504020202020204" pitchFamily="34" charset="77"/>
              </a:rPr>
              <a:t> 100 meter (328kaki) Garis </a:t>
            </a:r>
            <a:r>
              <a:rPr lang="en-US" sz="1600" dirty="0" err="1">
                <a:latin typeface="Neue Haas Grotesk Text Pro" panose="020B0504020202020204" pitchFamily="34" charset="77"/>
              </a:rPr>
              <a:t>lintang</a:t>
            </a:r>
            <a:r>
              <a:rPr lang="en-US" sz="1600" dirty="0">
                <a:latin typeface="Neue Haas Grotesk Text Pro" panose="020B0504020202020204" pitchFamily="34" charset="77"/>
              </a:rPr>
              <a:t>; wilayah </a:t>
            </a:r>
            <a:r>
              <a:rPr lang="en-US" sz="1600" dirty="0" err="1"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</a:rPr>
              <a:t> Australia </a:t>
            </a:r>
            <a:r>
              <a:rPr lang="en-US" sz="1600" dirty="0" err="1">
                <a:latin typeface="Neue Haas Grotesk Text Pro" panose="020B0504020202020204" pitchFamily="34" charset="77"/>
              </a:rPr>
              <a:t>tertinggi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adalah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sampai</a:t>
            </a:r>
            <a:endParaRPr lang="en-AU" sz="1600" dirty="0">
              <a:latin typeface="Neue Haas Grotesk Text Pro" panose="020B0504020202020204" pitchFamily="34" charset="77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BE16FED-717B-55A7-D1A9-BBEF504C7E07}"/>
              </a:ext>
            </a:extLst>
          </p:cNvPr>
          <p:cNvSpPr txBox="1"/>
          <p:nvPr/>
        </p:nvSpPr>
        <p:spPr>
          <a:xfrm>
            <a:off x="407987" y="3680986"/>
            <a:ext cx="5526684" cy="940027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4800" dirty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GARIS LINTANG</a:t>
            </a:r>
            <a:endParaRPr lang="en-AU" sz="4800" dirty="0">
              <a:solidFill>
                <a:schemeClr val="accent4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F8338ADC-29D5-FEA7-AB85-2DDBBDC5F5C8}"/>
              </a:ext>
            </a:extLst>
          </p:cNvPr>
          <p:cNvSpPr txBox="1"/>
          <p:nvPr/>
        </p:nvSpPr>
        <p:spPr>
          <a:xfrm>
            <a:off x="6618547" y="454358"/>
            <a:ext cx="5526684" cy="263903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4800" dirty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FITUR </a:t>
            </a:r>
          </a:p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4800" dirty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GEOGRAFIS</a:t>
            </a:r>
            <a:endParaRPr lang="en-AU" sz="4800" dirty="0">
              <a:solidFill>
                <a:schemeClr val="accent4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B14A2F0-C0E8-8C07-5165-79925085C5A1}"/>
              </a:ext>
            </a:extLst>
          </p:cNvPr>
          <p:cNvSpPr txBox="1"/>
          <p:nvPr/>
        </p:nvSpPr>
        <p:spPr>
          <a:xfrm>
            <a:off x="6555350" y="1773873"/>
            <a:ext cx="4531943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sz="1600" dirty="0">
                <a:latin typeface="Neue Haas Grotesk Text Pro" panose="020B0504020202020204" pitchFamily="34" charset="77"/>
              </a:rPr>
              <a:t>Tiga </a:t>
            </a:r>
            <a:r>
              <a:rPr lang="en-US" sz="1600" dirty="0" err="1">
                <a:latin typeface="Neue Haas Grotesk Text Pro" panose="020B0504020202020204" pitchFamily="34" charset="77"/>
              </a:rPr>
              <a:t>barisan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pegunungan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mempengaruhi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iklim</a:t>
            </a:r>
            <a:r>
              <a:rPr lang="en-US" sz="1600" dirty="0">
                <a:latin typeface="Neue Haas Grotesk Text Pro" panose="020B0504020202020204" pitchFamily="34" charset="77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</a:rPr>
              <a:t>cuaca</a:t>
            </a:r>
            <a:r>
              <a:rPr lang="en-US" sz="1600" dirty="0">
                <a:latin typeface="Neue Haas Grotesk Text Pro" panose="020B0504020202020204" pitchFamily="34" charset="77"/>
              </a:rPr>
              <a:t>; </a:t>
            </a:r>
          </a:p>
          <a:p>
            <a:pPr>
              <a:lnSpc>
                <a:spcPct val="9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Neue Haas Grotesk Text Pro" panose="020B0504020202020204" pitchFamily="34" charset="77"/>
              </a:rPr>
              <a:t>Darling scarp (</a:t>
            </a:r>
            <a:r>
              <a:rPr lang="en-US" sz="1600" dirty="0" err="1">
                <a:latin typeface="Neue Haas Grotesk Text Pro" panose="020B0504020202020204" pitchFamily="34" charset="77"/>
              </a:rPr>
              <a:t>wa</a:t>
            </a:r>
            <a:r>
              <a:rPr lang="en-US" sz="1600" dirty="0">
                <a:latin typeface="Neue Haas Grotesk Text Pro" panose="020B0504020202020204" pitchFamily="34" charset="77"/>
              </a:rPr>
              <a:t>)</a:t>
            </a:r>
          </a:p>
          <a:p>
            <a:pPr>
              <a:lnSpc>
                <a:spcPct val="9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latin typeface="Neue Haas Grotesk Text Pro" panose="020B0504020202020204" pitchFamily="34" charset="77"/>
              </a:rPr>
              <a:t>Rangkaian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pegunungan</a:t>
            </a:r>
            <a:r>
              <a:rPr lang="en-US" sz="1600" dirty="0">
                <a:latin typeface="Neue Haas Grotesk Text Pro" panose="020B0504020202020204" pitchFamily="34" charset="77"/>
              </a:rPr>
              <a:t> /mountain lofty ranges (</a:t>
            </a:r>
            <a:r>
              <a:rPr lang="en-US" sz="1600" dirty="0" err="1">
                <a:latin typeface="Neue Haas Grotesk Text Pro" panose="020B0504020202020204" pitchFamily="34" charset="77"/>
              </a:rPr>
              <a:t>sa</a:t>
            </a:r>
            <a:r>
              <a:rPr lang="en-US" sz="1600" dirty="0">
                <a:latin typeface="Neue Haas Grotesk Text Pro" panose="020B0504020202020204" pitchFamily="34" charset="77"/>
              </a:rPr>
              <a:t>)</a:t>
            </a:r>
          </a:p>
          <a:p>
            <a:pPr>
              <a:lnSpc>
                <a:spcPct val="9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latin typeface="Neue Haas Grotesk Text Pro" panose="020B0504020202020204" pitchFamily="34" charset="77"/>
              </a:rPr>
              <a:t>Pegunungan</a:t>
            </a:r>
            <a:r>
              <a:rPr lang="en-US" sz="1600" dirty="0">
                <a:latin typeface="Neue Haas Grotesk Text Pro" panose="020B0504020202020204" pitchFamily="34" charset="77"/>
              </a:rPr>
              <a:t> great dividing range (</a:t>
            </a:r>
            <a:r>
              <a:rPr lang="en-US" sz="1600" dirty="0" err="1">
                <a:latin typeface="Neue Haas Grotesk Text Pro" panose="020B0504020202020204" pitchFamily="34" charset="77"/>
              </a:rPr>
              <a:t>qld</a:t>
            </a:r>
            <a:r>
              <a:rPr lang="en-US" sz="1600" dirty="0"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</a:rPr>
              <a:t>nsw</a:t>
            </a:r>
            <a:r>
              <a:rPr lang="en-US" sz="1600" dirty="0"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</a:rPr>
              <a:t>vic</a:t>
            </a:r>
            <a:r>
              <a:rPr lang="en-US" sz="1600" dirty="0">
                <a:latin typeface="Neue Haas Grotesk Text Pro" panose="020B0504020202020204" pitchFamily="34" charset="77"/>
              </a:rPr>
              <a:t>)</a:t>
            </a:r>
            <a:endParaRPr lang="en-AU" sz="1600" dirty="0">
              <a:latin typeface="Neue Haas Grotesk Text Pro" panose="020B0504020202020204" pitchFamily="34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FE10FBB-F0C8-5DA0-7A1F-C4267C9A35F1}"/>
              </a:ext>
            </a:extLst>
          </p:cNvPr>
          <p:cNvSpPr txBox="1"/>
          <p:nvPr/>
        </p:nvSpPr>
        <p:spPr>
          <a:xfrm>
            <a:off x="348655" y="5193532"/>
            <a:ext cx="5202618" cy="940027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000" b="1" cap="none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1000–1200m</a:t>
            </a:r>
          </a:p>
          <a:p>
            <a:r>
              <a:rPr lang="en-US" sz="1600" cap="none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(3281–3937Kaki)</a:t>
            </a:r>
          </a:p>
        </p:txBody>
      </p:sp>
    </p:spTree>
    <p:extLst>
      <p:ext uri="{BB962C8B-B14F-4D97-AF65-F5344CB8AC3E}">
        <p14:creationId xmlns:p14="http://schemas.microsoft.com/office/powerpoint/2010/main" val="404715693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714C56-047B-36F5-B380-2647C7FC6C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81199" y="-1953927"/>
            <a:ext cx="13663112" cy="11185166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3655ADAA-EDEF-566E-4E17-248B177B3143}"/>
              </a:ext>
            </a:extLst>
          </p:cNvPr>
          <p:cNvSpPr txBox="1"/>
          <p:nvPr/>
        </p:nvSpPr>
        <p:spPr>
          <a:xfrm>
            <a:off x="407988" y="1170732"/>
            <a:ext cx="5526684" cy="263903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48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FITUR</a:t>
            </a:r>
          </a:p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48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GEOGRAFIS</a:t>
            </a:r>
            <a:endParaRPr lang="en-AU" sz="4800" dirty="0">
              <a:solidFill>
                <a:schemeClr val="accent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87E1C029-5A54-1DFD-1415-7B374B9C5CFB}"/>
              </a:ext>
            </a:extLst>
          </p:cNvPr>
          <p:cNvSpPr txBox="1"/>
          <p:nvPr/>
        </p:nvSpPr>
        <p:spPr>
          <a:xfrm>
            <a:off x="3359149" y="3241228"/>
            <a:ext cx="1452069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 BARAT</a:t>
            </a:r>
            <a:endParaRPr kumimoji="0" sz="95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23EE2FEA-9F01-180A-314E-9CF7858D9681}"/>
              </a:ext>
            </a:extLst>
          </p:cNvPr>
          <p:cNvSpPr txBox="1"/>
          <p:nvPr/>
        </p:nvSpPr>
        <p:spPr>
          <a:xfrm>
            <a:off x="6015116" y="1856239"/>
            <a:ext cx="836896" cy="3097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 UTARA</a:t>
            </a:r>
          </a:p>
        </p:txBody>
      </p:sp>
      <p:sp>
        <p:nvSpPr>
          <p:cNvPr id="6" name="object 17">
            <a:extLst>
              <a:ext uri="{FF2B5EF4-FFF2-40B4-BE49-F238E27FC236}">
                <a16:creationId xmlns:a16="http://schemas.microsoft.com/office/drawing/2014/main" id="{4D743CE5-9C02-9C02-F1A1-4FF8D7E65F70}"/>
              </a:ext>
            </a:extLst>
          </p:cNvPr>
          <p:cNvSpPr txBox="1"/>
          <p:nvPr/>
        </p:nvSpPr>
        <p:spPr>
          <a:xfrm>
            <a:off x="6257329" y="3735197"/>
            <a:ext cx="1330013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 SELATAN</a:t>
            </a:r>
            <a:endParaRPr kumimoji="0" sz="95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object 19">
            <a:extLst>
              <a:ext uri="{FF2B5EF4-FFF2-40B4-BE49-F238E27FC236}">
                <a16:creationId xmlns:a16="http://schemas.microsoft.com/office/drawing/2014/main" id="{F6406E90-C949-2AA4-83F6-8CC327C1015C}"/>
              </a:ext>
            </a:extLst>
          </p:cNvPr>
          <p:cNvSpPr txBox="1"/>
          <p:nvPr/>
        </p:nvSpPr>
        <p:spPr>
          <a:xfrm>
            <a:off x="7748901" y="2489511"/>
            <a:ext cx="979792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QUEENSLAND</a:t>
            </a:r>
          </a:p>
        </p:txBody>
      </p:sp>
      <p:sp>
        <p:nvSpPr>
          <p:cNvPr id="9" name="object 93">
            <a:extLst>
              <a:ext uri="{FF2B5EF4-FFF2-40B4-BE49-F238E27FC236}">
                <a16:creationId xmlns:a16="http://schemas.microsoft.com/office/drawing/2014/main" id="{E1CC63B9-E3FB-CB15-057D-F361E40E1AF6}"/>
              </a:ext>
            </a:extLst>
          </p:cNvPr>
          <p:cNvSpPr txBox="1"/>
          <p:nvPr/>
        </p:nvSpPr>
        <p:spPr>
          <a:xfrm>
            <a:off x="8203531" y="4161170"/>
            <a:ext cx="1223092" cy="159018"/>
          </a:xfrm>
          <a:prstGeom prst="rect">
            <a:avLst/>
          </a:prstGeom>
        </p:spPr>
        <p:txBody>
          <a:bodyPr vert="horz" wrap="non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NEW SOUTH WALE</a:t>
            </a: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</a:t>
            </a:r>
            <a:endParaRPr kumimoji="0" sz="11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bject 20">
            <a:extLst>
              <a:ext uri="{FF2B5EF4-FFF2-40B4-BE49-F238E27FC236}">
                <a16:creationId xmlns:a16="http://schemas.microsoft.com/office/drawing/2014/main" id="{0C10486C-1CC1-C33A-9F64-7DEE43C593F2}"/>
              </a:ext>
            </a:extLst>
          </p:cNvPr>
          <p:cNvSpPr txBox="1"/>
          <p:nvPr/>
        </p:nvSpPr>
        <p:spPr>
          <a:xfrm>
            <a:off x="8085935" y="5660117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VICTORIA</a:t>
            </a:r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9164B5A2-8758-BA15-FAD4-136C47525FC5}"/>
              </a:ext>
            </a:extLst>
          </p:cNvPr>
          <p:cNvSpPr txBox="1"/>
          <p:nvPr/>
        </p:nvSpPr>
        <p:spPr>
          <a:xfrm>
            <a:off x="9002812" y="5303288"/>
            <a:ext cx="1057188" cy="2481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AUSTRALIAN </a:t>
            </a:r>
            <a:b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kumimoji="0" lang="en-AU" sz="7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CAPITAL TERRITORY</a:t>
            </a: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5718CCF4-1352-1BA6-417A-1C95B8B8752E}"/>
              </a:ext>
            </a:extLst>
          </p:cNvPr>
          <p:cNvSpPr txBox="1"/>
          <p:nvPr/>
        </p:nvSpPr>
        <p:spPr>
          <a:xfrm>
            <a:off x="11327307" y="6512157"/>
            <a:ext cx="1461611" cy="140423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8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Indicative only</a:t>
            </a:r>
            <a:endParaRPr sz="800" b="0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1" name="object 20">
            <a:extLst>
              <a:ext uri="{FF2B5EF4-FFF2-40B4-BE49-F238E27FC236}">
                <a16:creationId xmlns:a16="http://schemas.microsoft.com/office/drawing/2014/main" id="{1B8957C1-4392-DB8D-CB54-5FD50DFE8307}"/>
              </a:ext>
            </a:extLst>
          </p:cNvPr>
          <p:cNvSpPr txBox="1"/>
          <p:nvPr/>
        </p:nvSpPr>
        <p:spPr>
          <a:xfrm>
            <a:off x="9531406" y="7735210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TASMANIA</a:t>
            </a: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CFB6C7DC-DF2E-F6A2-DFD8-7C2B8566A411}"/>
              </a:ext>
            </a:extLst>
          </p:cNvPr>
          <p:cNvSpPr txBox="1"/>
          <p:nvPr/>
        </p:nvSpPr>
        <p:spPr>
          <a:xfrm>
            <a:off x="2768762" y="4418102"/>
            <a:ext cx="1452069" cy="4482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1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DARLING SCARP</a:t>
            </a:r>
            <a:endParaRPr kumimoji="0" sz="14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996E34F2-6822-8B9D-796F-20F659598B1D}"/>
              </a:ext>
            </a:extLst>
          </p:cNvPr>
          <p:cNvSpPr txBox="1"/>
          <p:nvPr/>
        </p:nvSpPr>
        <p:spPr>
          <a:xfrm>
            <a:off x="4907655" y="5427361"/>
            <a:ext cx="2376689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1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MOUNT LOFTY RANGES</a:t>
            </a:r>
            <a:endParaRPr kumimoji="0" sz="14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id="{072AADC2-505C-47E3-B876-05ADB8580ADD}"/>
              </a:ext>
            </a:extLst>
          </p:cNvPr>
          <p:cNvSpPr txBox="1"/>
          <p:nvPr/>
        </p:nvSpPr>
        <p:spPr>
          <a:xfrm>
            <a:off x="8085935" y="3404734"/>
            <a:ext cx="2376689" cy="4482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1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GREAT DIVIDING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1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RANGE</a:t>
            </a:r>
            <a:endParaRPr kumimoji="0" sz="14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08205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676" y="770658"/>
            <a:ext cx="5250410" cy="1694412"/>
          </a:xfrm>
        </p:spPr>
        <p:txBody>
          <a:bodyPr/>
          <a:lstStyle/>
          <a:p>
            <a:r>
              <a:rPr lang="en-AU" sz="5400" dirty="0">
                <a:solidFill>
                  <a:schemeClr val="bg2"/>
                </a:solidFill>
              </a:rPr>
              <a:t>IKLIM </a:t>
            </a:r>
            <a:r>
              <a:rPr lang="en-AU" sz="5400" dirty="0">
                <a:solidFill>
                  <a:schemeClr val="bg1"/>
                </a:solidFill>
              </a:rPr>
              <a:t>KONTINENTAL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480C7-DD09-8474-C98A-392FD5BADB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4676" y="2469969"/>
            <a:ext cx="4602459" cy="846545"/>
          </a:xfrm>
        </p:spPr>
        <p:txBody>
          <a:bodyPr/>
          <a:lstStyle/>
          <a:p>
            <a:r>
              <a:rPr lang="en-US" sz="1600" dirty="0">
                <a:solidFill>
                  <a:schemeClr val="bg1"/>
                </a:solidFill>
              </a:rPr>
              <a:t>Wilayah-wilayah </a:t>
            </a:r>
            <a:r>
              <a:rPr lang="en-US" sz="1600" dirty="0" err="1">
                <a:solidFill>
                  <a:schemeClr val="bg1"/>
                </a:solidFill>
              </a:rPr>
              <a:t>dari</a:t>
            </a:r>
            <a:r>
              <a:rPr lang="en-US" sz="1600" dirty="0">
                <a:solidFill>
                  <a:schemeClr val="bg1"/>
                </a:solidFill>
              </a:rPr>
              <a:t> area </a:t>
            </a:r>
            <a:r>
              <a:rPr lang="en-US" sz="1600" dirty="0" err="1">
                <a:solidFill>
                  <a:schemeClr val="bg1"/>
                </a:solidFill>
              </a:rPr>
              <a:t>yangluas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cenderung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memiliki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musim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panas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lebih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panas</a:t>
            </a:r>
            <a:r>
              <a:rPr lang="en-US" sz="1600" dirty="0">
                <a:solidFill>
                  <a:schemeClr val="bg1"/>
                </a:solidFill>
              </a:rPr>
              <a:t> dan </a:t>
            </a:r>
            <a:r>
              <a:rPr lang="en-US" sz="1600" dirty="0" err="1">
                <a:solidFill>
                  <a:schemeClr val="bg1"/>
                </a:solidFill>
              </a:rPr>
              <a:t>musim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dingin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lebih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sejuk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  <a:endParaRPr lang="en-AU" sz="1600" dirty="0">
              <a:solidFill>
                <a:schemeClr val="bg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E3C8A1-59EE-6837-1E58-7EB4D8376188}"/>
              </a:ext>
            </a:extLst>
          </p:cNvPr>
          <p:cNvSpPr txBox="1"/>
          <p:nvPr/>
        </p:nvSpPr>
        <p:spPr>
          <a:xfrm>
            <a:off x="407988" y="4559299"/>
            <a:ext cx="5588551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CLARE VALLEY</a:t>
            </a:r>
          </a:p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RUTHERGLEN</a:t>
            </a:r>
          </a:p>
          <a:p>
            <a:r>
              <a:rPr lang="en-US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Beberapa</a:t>
            </a:r>
            <a:r>
              <a:rPr lang="en-US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bagian</a:t>
            </a:r>
            <a:r>
              <a:rPr lang="en-US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GREAT SOUTHERN</a:t>
            </a:r>
          </a:p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CANBERRA DISTRICT</a:t>
            </a:r>
            <a:endParaRPr lang="en-AU" sz="24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6" name="Picture 5" descr="A vineyard with a pond&#10;&#10;Description automatically generated with medium confidence">
            <a:extLst>
              <a:ext uri="{FF2B5EF4-FFF2-40B4-BE49-F238E27FC236}">
                <a16:creationId xmlns:a16="http://schemas.microsoft.com/office/drawing/2014/main" id="{3B13FAD4-A658-A9A7-1B71-3E54D2B18A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201" r="9406"/>
          <a:stretch>
            <a:fillRect/>
          </a:stretch>
        </p:blipFill>
        <p:spPr>
          <a:xfrm>
            <a:off x="6096000" y="-16402"/>
            <a:ext cx="6096000" cy="687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8965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770658"/>
            <a:ext cx="5250410" cy="1694412"/>
          </a:xfrm>
        </p:spPr>
        <p:txBody>
          <a:bodyPr/>
          <a:lstStyle/>
          <a:p>
            <a:r>
              <a:rPr lang="en-AU" dirty="0">
                <a:solidFill>
                  <a:schemeClr val="bg2"/>
                </a:solidFill>
              </a:rPr>
              <a:t>IKLIM </a:t>
            </a:r>
            <a:br>
              <a:rPr lang="en-AU" dirty="0">
                <a:solidFill>
                  <a:schemeClr val="bg2"/>
                </a:solidFill>
              </a:rPr>
            </a:br>
            <a:r>
              <a:rPr lang="en-AU" dirty="0">
                <a:solidFill>
                  <a:schemeClr val="bg1"/>
                </a:solidFill>
              </a:rPr>
              <a:t>MARITIM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480C7-DD09-8474-C98A-392FD5BADB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3302" y="2469969"/>
            <a:ext cx="4415497" cy="846545"/>
          </a:xfrm>
        </p:spPr>
        <p:txBody>
          <a:bodyPr/>
          <a:lstStyle/>
          <a:p>
            <a:r>
              <a:rPr lang="en-US" sz="1600" dirty="0">
                <a:solidFill>
                  <a:schemeClr val="bg1"/>
                </a:solidFill>
              </a:rPr>
              <a:t>Wilayah </a:t>
            </a:r>
            <a:r>
              <a:rPr lang="en-US" sz="1600" dirty="0" err="1">
                <a:solidFill>
                  <a:schemeClr val="bg1"/>
                </a:solidFill>
              </a:rPr>
              <a:t>dekat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pantai</a:t>
            </a:r>
            <a:r>
              <a:rPr lang="en-US" sz="1600" dirty="0">
                <a:solidFill>
                  <a:schemeClr val="bg1"/>
                </a:solidFill>
              </a:rPr>
              <a:t>, di mana </a:t>
            </a:r>
            <a:r>
              <a:rPr lang="en-US" sz="1600" dirty="0" err="1">
                <a:solidFill>
                  <a:schemeClr val="bg1"/>
                </a:solidFill>
              </a:rPr>
              <a:t>iklimnya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memiliki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kisaran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temperatur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dengan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perbedaan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lebih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kecil</a:t>
            </a:r>
            <a:r>
              <a:rPr lang="en-US" sz="1600" dirty="0">
                <a:solidFill>
                  <a:schemeClr val="bg1"/>
                </a:solidFill>
              </a:rPr>
              <a:t> and </a:t>
            </a:r>
            <a:r>
              <a:rPr lang="en-US" sz="1600" dirty="0" err="1">
                <a:solidFill>
                  <a:schemeClr val="bg1"/>
                </a:solidFill>
              </a:rPr>
              <a:t>curah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hujan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terdistribusi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lebih</a:t>
            </a:r>
            <a:r>
              <a:rPr lang="en-US" sz="1600" dirty="0">
                <a:solidFill>
                  <a:schemeClr val="bg1"/>
                </a:solidFill>
              </a:rPr>
              <a:t> rata </a:t>
            </a:r>
            <a:r>
              <a:rPr lang="en-US" sz="1600" dirty="0" err="1">
                <a:solidFill>
                  <a:schemeClr val="bg1"/>
                </a:solidFill>
              </a:rPr>
              <a:t>sepanjang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tahun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  <a:endParaRPr lang="en-AU" sz="1600" dirty="0">
              <a:solidFill>
                <a:schemeClr val="bg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E3C8A1-59EE-6837-1E58-7EB4D8376188}"/>
              </a:ext>
            </a:extLst>
          </p:cNvPr>
          <p:cNvSpPr txBox="1"/>
          <p:nvPr/>
        </p:nvSpPr>
        <p:spPr>
          <a:xfrm>
            <a:off x="473302" y="4546599"/>
            <a:ext cx="4415497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ADELAIDE HILLS</a:t>
            </a:r>
          </a:p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COONAWARRA</a:t>
            </a:r>
          </a:p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MORNINGTON PENINSULA</a:t>
            </a:r>
          </a:p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TASMANIA</a:t>
            </a:r>
            <a:endParaRPr lang="en-AU" sz="24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6" name="Picture 5" descr="A tractor in a field&#10;&#10;Description automatically generated">
            <a:extLst>
              <a:ext uri="{FF2B5EF4-FFF2-40B4-BE49-F238E27FC236}">
                <a16:creationId xmlns:a16="http://schemas.microsoft.com/office/drawing/2014/main" id="{33917616-1FAE-AE27-1195-F4C87C443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736" r="24403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27969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770658"/>
            <a:ext cx="5786750" cy="1694412"/>
          </a:xfrm>
        </p:spPr>
        <p:txBody>
          <a:bodyPr/>
          <a:lstStyle/>
          <a:p>
            <a:r>
              <a:rPr lang="en-AU" sz="4800" dirty="0">
                <a:solidFill>
                  <a:schemeClr val="bg2"/>
                </a:solidFill>
              </a:rPr>
              <a:t>IKLIM </a:t>
            </a:r>
            <a:r>
              <a:rPr lang="en-AU" sz="4800" dirty="0">
                <a:solidFill>
                  <a:schemeClr val="bg1"/>
                </a:solidFill>
              </a:rPr>
              <a:t>MEDITERANIA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480C7-DD09-8474-C98A-392FD5BADB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7988" y="2469969"/>
            <a:ext cx="4874063" cy="846545"/>
          </a:xfrm>
        </p:spPr>
        <p:txBody>
          <a:bodyPr/>
          <a:lstStyle/>
          <a:p>
            <a:r>
              <a:rPr lang="en-US" sz="1600" dirty="0" err="1">
                <a:solidFill>
                  <a:schemeClr val="bg1"/>
                </a:solidFill>
              </a:rPr>
              <a:t>Mirip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dengan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iklim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maritim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tetapi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musim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panas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cenderung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hangat</a:t>
            </a:r>
            <a:r>
              <a:rPr lang="en-US" sz="1600" dirty="0">
                <a:solidFill>
                  <a:schemeClr val="bg1"/>
                </a:solidFill>
              </a:rPr>
              <a:t> dan </a:t>
            </a:r>
            <a:r>
              <a:rPr lang="en-US" sz="1600" dirty="0" err="1">
                <a:solidFill>
                  <a:schemeClr val="bg1"/>
                </a:solidFill>
              </a:rPr>
              <a:t>kering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Variasi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temperatur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antara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bulan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terpanas</a:t>
            </a:r>
            <a:r>
              <a:rPr lang="en-US" sz="1600" dirty="0">
                <a:solidFill>
                  <a:schemeClr val="bg1"/>
                </a:solidFill>
              </a:rPr>
              <a:t> dan </a:t>
            </a:r>
            <a:r>
              <a:rPr lang="en-US" sz="1600" dirty="0" err="1">
                <a:solidFill>
                  <a:schemeClr val="bg1"/>
                </a:solidFill>
              </a:rPr>
              <a:t>terdingin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tidak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begitu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besar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  <a:endParaRPr lang="en-AU" sz="1600" dirty="0">
              <a:solidFill>
                <a:schemeClr val="bg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E3C8A1-59EE-6837-1E58-7EB4D8376188}"/>
              </a:ext>
            </a:extLst>
          </p:cNvPr>
          <p:cNvSpPr txBox="1"/>
          <p:nvPr/>
        </p:nvSpPr>
        <p:spPr>
          <a:xfrm>
            <a:off x="407988" y="4392931"/>
            <a:ext cx="7289326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BAROSSA VALLEY</a:t>
            </a:r>
          </a:p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GEOGRAPHE</a:t>
            </a:r>
          </a:p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McLAREN VALE</a:t>
            </a:r>
          </a:p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MARGARET RIVER</a:t>
            </a:r>
            <a:r>
              <a:rPr lang="en-US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br>
              <a:rPr lang="en-US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(+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Pengaruh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maritim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kuat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)</a:t>
            </a:r>
            <a:endParaRPr lang="en-AU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6" name="Picture 5" descr="A dirt road with palm trees&#10;&#10;Description automatically generated">
            <a:extLst>
              <a:ext uri="{FF2B5EF4-FFF2-40B4-BE49-F238E27FC236}">
                <a16:creationId xmlns:a16="http://schemas.microsoft.com/office/drawing/2014/main" id="{EB42CD41-770A-74EE-D317-EED2D50BBB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98" t="1785" r="35426"/>
          <a:stretch/>
        </p:blipFill>
        <p:spPr>
          <a:xfrm>
            <a:off x="6096001" y="0"/>
            <a:ext cx="6095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5694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27" t="-546" r="23001" b="4077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E1723A-80B7-9DAD-0CD2-5CE849685D79}"/>
              </a:ext>
            </a:extLst>
          </p:cNvPr>
          <p:cNvSpPr txBox="1"/>
          <p:nvPr/>
        </p:nvSpPr>
        <p:spPr>
          <a:xfrm>
            <a:off x="6545766" y="568712"/>
            <a:ext cx="509610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perjalanan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para </a:t>
            </a:r>
            <a:r>
              <a:rPr lang="en-AU" sz="140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kami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memperlakukan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eksperimen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menyenangkan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sangat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serius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pemandu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</p:txBody>
      </p:sp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close-up of a vine&#10;&#10;Description automatically generated">
            <a:extLst>
              <a:ext uri="{FF2B5EF4-FFF2-40B4-BE49-F238E27FC236}">
                <a16:creationId xmlns:a16="http://schemas.microsoft.com/office/drawing/2014/main" id="{9F8A1470-4E4C-3E3A-D2EC-DCCA2F21A7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8898" b="11915"/>
          <a:stretch>
            <a:fillRect/>
          </a:stretch>
        </p:blipFill>
        <p:spPr>
          <a:xfrm>
            <a:off x="407988" y="1889508"/>
            <a:ext cx="11339512" cy="2962752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20A7DF60-0072-4EBA-9DDC-4467DD424BED}"/>
              </a:ext>
            </a:extLst>
          </p:cNvPr>
          <p:cNvSpPr txBox="1"/>
          <p:nvPr/>
        </p:nvSpPr>
        <p:spPr>
          <a:xfrm>
            <a:off x="1322618" y="1780869"/>
            <a:ext cx="3322519" cy="413396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tabLst>
                <a:tab pos="1156236" algn="l"/>
              </a:tabLst>
            </a:pPr>
            <a:endParaRPr lang="en-AU" sz="2722" spc="91" dirty="0">
              <a:solidFill>
                <a:schemeClr val="bg1"/>
              </a:solidFill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EB853927-B1C1-4B60-BA3C-61B18CFB69CD}"/>
              </a:ext>
            </a:extLst>
          </p:cNvPr>
          <p:cNvSpPr txBox="1"/>
          <p:nvPr/>
        </p:nvSpPr>
        <p:spPr>
          <a:xfrm>
            <a:off x="651618" y="456561"/>
            <a:ext cx="11095881" cy="203910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>
              <a:lnSpc>
                <a:spcPct val="90000"/>
              </a:lnSpc>
            </a:pPr>
            <a:r>
              <a:rPr lang="en-AU" sz="480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MUSIM MENANAM BUAH ANGGUR</a:t>
            </a:r>
          </a:p>
          <a:p>
            <a:pPr>
              <a:lnSpc>
                <a:spcPct val="90000"/>
              </a:lnSpc>
            </a:pPr>
            <a:r>
              <a:rPr lang="en-AU" sz="48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2FBCDF9-4D6B-2CE1-F3ED-F8112984CC25}"/>
              </a:ext>
            </a:extLst>
          </p:cNvPr>
          <p:cNvSpPr txBox="1"/>
          <p:nvPr/>
        </p:nvSpPr>
        <p:spPr>
          <a:xfrm>
            <a:off x="6501066" y="5153666"/>
            <a:ext cx="3559155" cy="593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MUSIM GUGUR</a:t>
            </a:r>
          </a:p>
          <a:p>
            <a:endParaRPr lang="en-US" sz="24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5E09B2C-BDDF-0A01-F6CB-CCBA58BA35C3}"/>
              </a:ext>
            </a:extLst>
          </p:cNvPr>
          <p:cNvSpPr txBox="1"/>
          <p:nvPr/>
        </p:nvSpPr>
        <p:spPr>
          <a:xfrm>
            <a:off x="3426095" y="5153666"/>
            <a:ext cx="3559155" cy="593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MUSIM PANAS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59F908E-4342-1E10-0B5E-A34CA304241E}"/>
              </a:ext>
            </a:extLst>
          </p:cNvPr>
          <p:cNvSpPr txBox="1"/>
          <p:nvPr/>
        </p:nvSpPr>
        <p:spPr>
          <a:xfrm>
            <a:off x="496704" y="5153666"/>
            <a:ext cx="3559155" cy="593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MUSIM SEMI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097ED0C-1FFF-2165-6ED9-EEB71F757225}"/>
              </a:ext>
            </a:extLst>
          </p:cNvPr>
          <p:cNvSpPr txBox="1"/>
          <p:nvPr/>
        </p:nvSpPr>
        <p:spPr>
          <a:xfrm>
            <a:off x="9593993" y="5159031"/>
            <a:ext cx="3559155" cy="593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MUSIM DINGIN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EBA5133-7861-6F86-215E-91365273A158}"/>
              </a:ext>
            </a:extLst>
          </p:cNvPr>
          <p:cNvSpPr txBox="1"/>
          <p:nvPr/>
        </p:nvSpPr>
        <p:spPr>
          <a:xfrm>
            <a:off x="6390579" y="5573137"/>
            <a:ext cx="2699486" cy="846545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(Maret– Mei)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Veraison</a:t>
            </a: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(proses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buah</a:t>
            </a: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berubah</a:t>
            </a: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warna</a:t>
            </a: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menjadi</a:t>
            </a: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lebih</a:t>
            </a: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padat</a:t>
            </a: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) dan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panen</a:t>
            </a:r>
            <a:endParaRPr lang="en-AU" sz="14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32C45AC-4C3D-9CA5-8ED2-C7DE8EFF15C7}"/>
              </a:ext>
            </a:extLst>
          </p:cNvPr>
          <p:cNvSpPr txBox="1"/>
          <p:nvPr/>
        </p:nvSpPr>
        <p:spPr>
          <a:xfrm>
            <a:off x="3359150" y="5718323"/>
            <a:ext cx="3559156" cy="846545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(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Desember</a:t>
            </a: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–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Februari</a:t>
            </a: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Bunga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menjadi</a:t>
            </a: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bakal</a:t>
            </a: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buah</a:t>
            </a:r>
            <a:endParaRPr lang="en-US" sz="14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Dan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veraison</a:t>
            </a:r>
            <a:endParaRPr lang="en-AU" sz="14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E7707FE-7ED7-4016-1901-87BED9FA11ED}"/>
              </a:ext>
            </a:extLst>
          </p:cNvPr>
          <p:cNvSpPr txBox="1"/>
          <p:nvPr/>
        </p:nvSpPr>
        <p:spPr>
          <a:xfrm>
            <a:off x="407988" y="5711066"/>
            <a:ext cx="3559156" cy="846545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(September – November)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Tunas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tumbuh</a:t>
            </a: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berkembang</a:t>
            </a: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dan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berbunga</a:t>
            </a:r>
            <a:endParaRPr lang="en-AU" sz="14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4D25215-BF57-EB4D-476A-E5301734B036}"/>
              </a:ext>
            </a:extLst>
          </p:cNvPr>
          <p:cNvSpPr txBox="1"/>
          <p:nvPr/>
        </p:nvSpPr>
        <p:spPr>
          <a:xfrm>
            <a:off x="9519793" y="5711973"/>
            <a:ext cx="3559156" cy="846545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(Juni – Agustus)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Pemangkasan</a:t>
            </a:r>
            <a:r>
              <a:rPr lang="en-US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US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dormansi</a:t>
            </a:r>
            <a:endParaRPr lang="en-AU" sz="14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324E5C1-7515-7CED-ACE2-D3B4BD7F5B36}"/>
              </a:ext>
            </a:extLst>
          </p:cNvPr>
          <p:cNvCxnSpPr/>
          <p:nvPr/>
        </p:nvCxnSpPr>
        <p:spPr>
          <a:xfrm flipH="1">
            <a:off x="1627322" y="3699251"/>
            <a:ext cx="0" cy="1304549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E5FC15C9-DBDD-A4D7-C08B-0B4A8E7AFD4D}"/>
              </a:ext>
            </a:extLst>
          </p:cNvPr>
          <p:cNvSpPr/>
          <p:nvPr/>
        </p:nvSpPr>
        <p:spPr>
          <a:xfrm>
            <a:off x="1444486" y="3459974"/>
            <a:ext cx="360000" cy="36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58B4035-EA8E-80B3-1A3D-35F9CD381810}"/>
              </a:ext>
            </a:extLst>
          </p:cNvPr>
          <p:cNvSpPr/>
          <p:nvPr/>
        </p:nvSpPr>
        <p:spPr>
          <a:xfrm>
            <a:off x="4276111" y="3459974"/>
            <a:ext cx="360000" cy="36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71450AD-F400-9A9F-80A1-EBB50787C2A5}"/>
              </a:ext>
            </a:extLst>
          </p:cNvPr>
          <p:cNvSpPr/>
          <p:nvPr/>
        </p:nvSpPr>
        <p:spPr>
          <a:xfrm>
            <a:off x="7107736" y="3459974"/>
            <a:ext cx="360000" cy="36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B895680-26A6-4C4C-1891-50C52829AEE4}"/>
              </a:ext>
            </a:extLst>
          </p:cNvPr>
          <p:cNvSpPr/>
          <p:nvPr/>
        </p:nvSpPr>
        <p:spPr>
          <a:xfrm>
            <a:off x="9939361" y="3459974"/>
            <a:ext cx="360000" cy="36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eue Haas Grotesk Text Pro" panose="020B0504020202020204" pitchFamily="34" charset="7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5FA57D1-BB44-F4B5-07C8-C93B02CDC011}"/>
              </a:ext>
            </a:extLst>
          </p:cNvPr>
          <p:cNvCxnSpPr/>
          <p:nvPr/>
        </p:nvCxnSpPr>
        <p:spPr>
          <a:xfrm flipH="1">
            <a:off x="4459422" y="3699251"/>
            <a:ext cx="0" cy="1304549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08EC6C9-48D4-2868-C723-965FB5D544A3}"/>
              </a:ext>
            </a:extLst>
          </p:cNvPr>
          <p:cNvCxnSpPr/>
          <p:nvPr/>
        </p:nvCxnSpPr>
        <p:spPr>
          <a:xfrm flipH="1">
            <a:off x="7304222" y="3699251"/>
            <a:ext cx="0" cy="1304549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D725BB8-7F8A-391A-088D-6E7C01A62CD7}"/>
              </a:ext>
            </a:extLst>
          </p:cNvPr>
          <p:cNvCxnSpPr/>
          <p:nvPr/>
        </p:nvCxnSpPr>
        <p:spPr>
          <a:xfrm flipH="1">
            <a:off x="10136322" y="3699251"/>
            <a:ext cx="0" cy="1304549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88406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520490" y="2670620"/>
            <a:ext cx="12079934" cy="388259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4000" cap="all" dirty="0">
                <a:solidFill>
                  <a:schemeClr val="accent1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MENGGALI TANAH KUNO AUSTRALIA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682048" y="3566863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9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Neue Haas Grotesk Text Pro" panose="020B0504020202020204" pitchFamily="34" charset="77"/>
              </a:rPr>
              <a:t>Australia </a:t>
            </a:r>
            <a:r>
              <a:rPr lang="en-US" sz="1600" dirty="0" err="1">
                <a:latin typeface="Neue Haas Grotesk Text Pro" panose="020B0504020202020204" pitchFamily="34" charset="77"/>
              </a:rPr>
              <a:t>merupakan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daratan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selama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latin typeface="Neue Haas Grotesk Text Pro" panose="020B0504020202020204" pitchFamily="34" charset="77"/>
              </a:rPr>
              <a:t> 100 </a:t>
            </a:r>
            <a:r>
              <a:rPr lang="en-US" sz="1600" dirty="0" err="1">
                <a:latin typeface="Neue Haas Grotesk Text Pro" panose="020B0504020202020204" pitchFamily="34" charset="77"/>
              </a:rPr>
              <a:t>juta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tahun</a:t>
            </a:r>
            <a:endParaRPr lang="en-US" sz="1600" dirty="0">
              <a:latin typeface="Neue Haas Grotesk Text Pro" panose="020B0504020202020204" pitchFamily="34" charset="77"/>
            </a:endParaRPr>
          </a:p>
          <a:p>
            <a:pPr>
              <a:spcBef>
                <a:spcPts val="9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Neue Haas Grotesk Text Pro" panose="020B0504020202020204" pitchFamily="34" charset="77"/>
              </a:rPr>
              <a:t>Sebagian </a:t>
            </a:r>
            <a:r>
              <a:rPr lang="en-US" sz="1600" dirty="0" err="1">
                <a:latin typeface="Neue Haas Grotesk Text Pro" panose="020B0504020202020204" pitchFamily="34" charset="77"/>
              </a:rPr>
              <a:t>tanahnya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merupakan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jenis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tanah</a:t>
            </a:r>
            <a:r>
              <a:rPr lang="en-US" sz="1600" dirty="0">
                <a:latin typeface="Neue Haas Grotesk Text Pro" panose="020B0504020202020204" pitchFamily="34" charset="77"/>
              </a:rPr>
              <a:t> yang paling </a:t>
            </a:r>
            <a:r>
              <a:rPr lang="en-US" sz="1600" dirty="0" err="1">
                <a:latin typeface="Neue Haas Grotesk Text Pro" panose="020B0504020202020204" pitchFamily="34" charset="77"/>
              </a:rPr>
              <a:t>kuno</a:t>
            </a:r>
            <a:r>
              <a:rPr lang="en-US" sz="1600" dirty="0">
                <a:latin typeface="Neue Haas Grotesk Text Pro" panose="020B0504020202020204" pitchFamily="34" charset="77"/>
              </a:rPr>
              <a:t> di </a:t>
            </a:r>
            <a:r>
              <a:rPr lang="en-US" sz="1600" dirty="0" err="1">
                <a:latin typeface="Neue Haas Grotesk Text Pro" panose="020B0504020202020204" pitchFamily="34" charset="77"/>
              </a:rPr>
              <a:t>bumi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ini</a:t>
            </a:r>
            <a:r>
              <a:rPr lang="en-US" sz="1600" dirty="0">
                <a:latin typeface="Neue Haas Grotesk Text Pro" panose="020B0504020202020204" pitchFamily="34" charset="77"/>
              </a:rPr>
              <a:t>. </a:t>
            </a:r>
          </a:p>
          <a:p>
            <a:pPr>
              <a:spcBef>
                <a:spcPts val="9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Neue Haas Grotesk Text Pro" panose="020B0504020202020204" pitchFamily="34" charset="77"/>
              </a:rPr>
              <a:t>Juga </a:t>
            </a:r>
            <a:r>
              <a:rPr lang="en-US" sz="1600" dirty="0" err="1">
                <a:latin typeface="Neue Haas Grotesk Text Pro" panose="020B0504020202020204" pitchFamily="34" charset="77"/>
              </a:rPr>
              <a:t>terdapat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tanah</a:t>
            </a:r>
            <a:r>
              <a:rPr lang="en-US" sz="1600" dirty="0"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muda</a:t>
            </a:r>
            <a:r>
              <a:rPr lang="en-US" sz="1600" dirty="0">
                <a:latin typeface="Neue Haas Grotesk Text Pro" panose="020B0504020202020204" pitchFamily="34" charset="77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</a:rPr>
              <a:t>tanah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kapur</a:t>
            </a:r>
            <a:r>
              <a:rPr lang="en-US" sz="1600" dirty="0">
                <a:latin typeface="Neue Haas Grotesk Text Pro" panose="020B0504020202020204" pitchFamily="34" charset="77"/>
              </a:rPr>
              <a:t>, dan </a:t>
            </a:r>
            <a:r>
              <a:rPr lang="en-US" sz="1600" dirty="0" err="1">
                <a:latin typeface="Neue Haas Grotesk Text Pro" panose="020B0504020202020204" pitchFamily="34" charset="77"/>
              </a:rPr>
              <a:t>tanah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vulkanik</a:t>
            </a:r>
            <a:r>
              <a:rPr lang="en-US" sz="1600" dirty="0"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</a:rPr>
              <a:t>subur</a:t>
            </a:r>
            <a:endParaRPr lang="en-US" sz="1600" dirty="0">
              <a:latin typeface="Neue Haas Grotesk Text Pro" panose="020B0504020202020204" pitchFamily="34" charset="77"/>
            </a:endParaRPr>
          </a:p>
          <a:p>
            <a:pPr>
              <a:spcBef>
                <a:spcPts val="9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latin typeface="Neue Haas Grotesk Text Pro" panose="020B0504020202020204" pitchFamily="34" charset="77"/>
              </a:rPr>
              <a:t>Tipe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tanah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dapat</a:t>
            </a:r>
            <a:r>
              <a:rPr lang="en-US" sz="1600" dirty="0">
                <a:latin typeface="Neue Haas Grotesk Text Pro" panose="020B0504020202020204" pitchFamily="34" charset="77"/>
              </a:rPr>
              <a:t> sangat </a:t>
            </a:r>
            <a:r>
              <a:rPr lang="en-US" sz="1600" dirty="0" err="1">
                <a:latin typeface="Neue Haas Grotesk Text Pro" panose="020B0504020202020204" pitchFamily="34" charset="77"/>
              </a:rPr>
              <a:t>berbeda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antara</a:t>
            </a:r>
            <a:r>
              <a:rPr lang="en-US" sz="1600" dirty="0">
                <a:latin typeface="Neue Haas Grotesk Text Pro" panose="020B0504020202020204" pitchFamily="34" charset="77"/>
              </a:rPr>
              <a:t> wilayah </a:t>
            </a:r>
            <a:r>
              <a:rPr lang="en-US" sz="1600" dirty="0" err="1"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</a:rPr>
              <a:t>dalam</a:t>
            </a:r>
            <a:r>
              <a:rPr lang="en-US" sz="1600" dirty="0">
                <a:latin typeface="Neue Haas Grotesk Text Pro" panose="020B0504020202020204" pitchFamily="34" charset="77"/>
              </a:rPr>
              <a:t> wilayah </a:t>
            </a:r>
            <a:r>
              <a:rPr lang="en-US" sz="1600" dirty="0" err="1">
                <a:latin typeface="Neue Haas Grotesk Text Pro" panose="020B0504020202020204" pitchFamily="34" charset="77"/>
              </a:rPr>
              <a:t>itu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sendiri</a:t>
            </a:r>
            <a:r>
              <a:rPr lang="en-US" sz="1600" dirty="0">
                <a:latin typeface="Neue Haas Grotesk Text Pro" panose="020B0504020202020204" pitchFamily="34" charset="77"/>
              </a:rPr>
              <a:t> – </a:t>
            </a:r>
            <a:r>
              <a:rPr lang="en-US" sz="1600" dirty="0" err="1">
                <a:latin typeface="Neue Haas Grotesk Text Pro" panose="020B0504020202020204" pitchFamily="34" charset="77"/>
              </a:rPr>
              <a:t>bahkan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dalam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satu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blok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kebun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anggur</a:t>
            </a:r>
            <a:endParaRPr lang="en-US" sz="1600" dirty="0">
              <a:latin typeface="Neue Haas Grotesk Text Pro" panose="020B0504020202020204" pitchFamily="34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A14A18-7B77-D08F-3C53-AE804FCE98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736"/>
          <a:stretch>
            <a:fillRect/>
          </a:stretch>
        </p:blipFill>
        <p:spPr>
          <a:xfrm>
            <a:off x="407988" y="-2562819"/>
            <a:ext cx="11214036" cy="4804370"/>
          </a:xfrm>
          <a:prstGeom prst="rect">
            <a:avLst/>
          </a:prstGeom>
        </p:spPr>
      </p:pic>
      <p:pic>
        <p:nvPicPr>
          <p:cNvPr id="5" name="Picture 4" descr="A close-up of hands holding small pieces of food&#10;&#10;Description automatically generated">
            <a:extLst>
              <a:ext uri="{FF2B5EF4-FFF2-40B4-BE49-F238E27FC236}">
                <a16:creationId xmlns:a16="http://schemas.microsoft.com/office/drawing/2014/main" id="{089949E7-17CF-8AC9-ED84-377B59A231D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30" t="20760" r="16811" b="3526"/>
          <a:stretch>
            <a:fillRect/>
          </a:stretch>
        </p:blipFill>
        <p:spPr>
          <a:xfrm>
            <a:off x="-266700" y="3566863"/>
            <a:ext cx="6362700" cy="433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7693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lose-up of a soil&#10;&#10;Description automatically generated">
            <a:extLst>
              <a:ext uri="{FF2B5EF4-FFF2-40B4-BE49-F238E27FC236}">
                <a16:creationId xmlns:a16="http://schemas.microsoft.com/office/drawing/2014/main" id="{30AECE19-65D0-C939-A194-2A6D67A3738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441"/>
          <a:stretch>
            <a:fillRect/>
          </a:stretch>
        </p:blipFill>
        <p:spPr>
          <a:xfrm>
            <a:off x="407988" y="-1061411"/>
            <a:ext cx="11390312" cy="51301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783" y="2502574"/>
            <a:ext cx="6796914" cy="1694412"/>
          </a:xfrm>
        </p:spPr>
        <p:txBody>
          <a:bodyPr/>
          <a:lstStyle/>
          <a:p>
            <a:r>
              <a:rPr lang="en-AU" sz="5400" dirty="0">
                <a:solidFill>
                  <a:schemeClr val="bg1"/>
                </a:solidFill>
              </a:rPr>
              <a:t>KLASIFIKASI</a:t>
            </a:r>
            <a:br>
              <a:rPr lang="en-AU" sz="5400" dirty="0">
                <a:solidFill>
                  <a:schemeClr val="bg1"/>
                </a:solidFill>
              </a:rPr>
            </a:br>
            <a:r>
              <a:rPr lang="en-AU" sz="5400" dirty="0">
                <a:solidFill>
                  <a:schemeClr val="bg1"/>
                </a:solidFill>
              </a:rPr>
              <a:t>GEOLOGI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E3C8A1-59EE-6837-1E58-7EB4D8376188}"/>
              </a:ext>
            </a:extLst>
          </p:cNvPr>
          <p:cNvSpPr txBox="1"/>
          <p:nvPr/>
        </p:nvSpPr>
        <p:spPr>
          <a:xfrm>
            <a:off x="838673" y="4355426"/>
            <a:ext cx="2095027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Neue Haas Grotesk Text Pro" panose="020B0504020202020204" pitchFamily="34" charset="77"/>
              </a:rPr>
              <a:t>DEPOSIT MARITIM (TANAH KAPUR)</a:t>
            </a:r>
          </a:p>
          <a:p>
            <a:r>
              <a:rPr lang="en-US" sz="1600" dirty="0">
                <a:latin typeface="Neue Haas Grotesk Text Pro" panose="020B0504020202020204" pitchFamily="34" charset="77"/>
              </a:rPr>
              <a:t>Southeast South Australia, Western Victoria, Murray Valley</a:t>
            </a:r>
            <a:endParaRPr lang="en-AU" sz="1600" dirty="0">
              <a:latin typeface="Neue Haas Grotesk Text Pro" panose="020B0504020202020204" pitchFamily="34" charset="77"/>
            </a:endParaRPr>
          </a:p>
          <a:p>
            <a:endParaRPr lang="en-AU" sz="1600" dirty="0">
              <a:latin typeface="Neue Haas Grotesk Text Pro" panose="020B0504020202020204" pitchFamily="34" charset="77"/>
            </a:endParaRPr>
          </a:p>
          <a:p>
            <a:endParaRPr lang="en-US" sz="1600" dirty="0">
              <a:latin typeface="Neue Haas Grotesk Text Pro" panose="020B0504020202020204" pitchFamily="34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39D488-4215-A69D-F857-6E9B91FD181D}"/>
              </a:ext>
            </a:extLst>
          </p:cNvPr>
          <p:cNvSpPr txBox="1"/>
          <p:nvPr/>
        </p:nvSpPr>
        <p:spPr>
          <a:xfrm>
            <a:off x="3359150" y="4355426"/>
            <a:ext cx="2225654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b="1" dirty="0">
                <a:latin typeface="Neue Haas Grotesk Text Pro" panose="020B0504020202020204" pitchFamily="34" charset="77"/>
                <a:cs typeface="Hellix SemiBold"/>
              </a:rPr>
              <a:t>GRANIT</a:t>
            </a:r>
            <a:endParaRPr lang="en-US" sz="2000" b="1" dirty="0">
              <a:latin typeface="Neue Haas Grotesk Text Pro" panose="020B0504020202020204" pitchFamily="34" charset="77"/>
            </a:endParaRPr>
          </a:p>
          <a:p>
            <a:pPr>
              <a:spcAft>
                <a:spcPts val="600"/>
              </a:spcAft>
            </a:pPr>
            <a:r>
              <a:rPr lang="en-US" sz="1600" dirty="0">
                <a:latin typeface="Neue Haas Grotesk Text Pro" panose="020B0504020202020204" pitchFamily="34" charset="77"/>
              </a:rPr>
              <a:t>Margaret River, Mount Barker, Grampians, Northeast Victoria</a:t>
            </a:r>
            <a:endParaRPr lang="en-AU" sz="1600" dirty="0">
              <a:latin typeface="Neue Haas Grotesk Text Pro" panose="020B0504020202020204" pitchFamily="34" charset="77"/>
            </a:endParaRPr>
          </a:p>
          <a:p>
            <a:endParaRPr lang="en-US" sz="1600" dirty="0">
              <a:latin typeface="Neue Haas Grotesk Text Pro" panose="020B0504020202020204" pitchFamily="34" charset="77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9124143-DEB8-EFD4-FF59-EB52B7FB9664}"/>
              </a:ext>
            </a:extLst>
          </p:cNvPr>
          <p:cNvSpPr txBox="1"/>
          <p:nvPr/>
        </p:nvSpPr>
        <p:spPr>
          <a:xfrm>
            <a:off x="5692797" y="4355426"/>
            <a:ext cx="2431770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AU" sz="2000" b="1" dirty="0">
                <a:latin typeface="Neue Haas Grotesk Text Pro" panose="020B0504020202020204" pitchFamily="34" charset="77"/>
                <a:cs typeface="Hellix SemiBold"/>
              </a:rPr>
              <a:t>VULKANIK(BASAL)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latin typeface="Neue Haas Grotesk Text Pro" panose="020B0504020202020204" pitchFamily="34" charset="77"/>
              </a:rPr>
              <a:t>Central Victoria, Northern Tasmania, Hunter Valley, Orange</a:t>
            </a:r>
            <a:endParaRPr lang="en-AU" sz="1600" dirty="0">
              <a:latin typeface="Neue Haas Grotesk Text Pro" panose="020B0504020202020204" pitchFamily="34" charset="77"/>
            </a:endParaRPr>
          </a:p>
          <a:p>
            <a:endParaRPr lang="en-US" sz="160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6F77028-8351-EB8F-8748-C4A3C6B520FD}"/>
              </a:ext>
            </a:extLst>
          </p:cNvPr>
          <p:cNvSpPr txBox="1"/>
          <p:nvPr/>
        </p:nvSpPr>
        <p:spPr>
          <a:xfrm>
            <a:off x="8343901" y="4355426"/>
            <a:ext cx="3454400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AU" sz="2000" b="1" dirty="0">
                <a:latin typeface="Neue Haas Grotesk Text Pro" panose="020B0504020202020204" pitchFamily="34" charset="77"/>
                <a:cs typeface="Hellix SemiBold"/>
              </a:rPr>
              <a:t>STRATA SEDIMEN YANG BERMETAMORFOSA DARI PRA-KAMBRIUM DAN KAMBRIUM</a:t>
            </a:r>
          </a:p>
          <a:p>
            <a:pPr>
              <a:lnSpc>
                <a:spcPct val="90000"/>
              </a:lnSpc>
            </a:pPr>
            <a:r>
              <a:rPr lang="en-AU" sz="1600" dirty="0">
                <a:latin typeface="Neue Haas Grotesk Text Pro" panose="020B0504020202020204" pitchFamily="34" charset="77"/>
              </a:rPr>
              <a:t>Barossa Valley, Eden Valley, Clare Valley, Adelaide Hills, Fleurieu Peninsula, Kangaroo Island</a:t>
            </a:r>
          </a:p>
          <a:p>
            <a:endParaRPr lang="en-US" sz="160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1327281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vineyard with green leaves&#10;&#10;Description automatically generated with medium confidence">
            <a:extLst>
              <a:ext uri="{FF2B5EF4-FFF2-40B4-BE49-F238E27FC236}">
                <a16:creationId xmlns:a16="http://schemas.microsoft.com/office/drawing/2014/main" id="{FA15798F-ED97-5BE3-B192-ADBA133C16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475" y="399809"/>
            <a:ext cx="5632282" cy="375349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200BBB0-4B55-451C-A8D4-2FBDCCA69E86}"/>
              </a:ext>
            </a:extLst>
          </p:cNvPr>
          <p:cNvSpPr txBox="1"/>
          <p:nvPr/>
        </p:nvSpPr>
        <p:spPr>
          <a:xfrm>
            <a:off x="2964417" y="2497503"/>
            <a:ext cx="3582383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sz="1600" dirty="0">
                <a:latin typeface="Neue Haas Grotesk Text Pro" panose="020B0504020202020204" pitchFamily="34" charset="77"/>
              </a:rPr>
              <a:t>Tanah </a:t>
            </a:r>
            <a:r>
              <a:rPr lang="en-US" sz="1600" dirty="0" err="1">
                <a:latin typeface="Neue Haas Grotesk Text Pro" panose="020B0504020202020204" pitchFamily="34" charset="77"/>
              </a:rPr>
              <a:t>berkerikil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halus</a:t>
            </a:r>
            <a:r>
              <a:rPr lang="en-US" sz="1600" dirty="0">
                <a:latin typeface="Neue Haas Grotesk Text Pro" panose="020B0504020202020204" pitchFamily="34" charset="77"/>
              </a:rPr>
              <a:t>, yang </a:t>
            </a:r>
            <a:r>
              <a:rPr lang="en-US" sz="1600" dirty="0" err="1">
                <a:latin typeface="Neue Haas Grotesk Text Pro" panose="020B0504020202020204" pitchFamily="34" charset="77"/>
              </a:rPr>
              <a:t>menyerap</a:t>
            </a:r>
            <a:r>
              <a:rPr lang="en-US" sz="1600" dirty="0">
                <a:latin typeface="Neue Haas Grotesk Text Pro" panose="020B0504020202020204" pitchFamily="34" charset="77"/>
              </a:rPr>
              <a:t> air </a:t>
            </a:r>
            <a:r>
              <a:rPr lang="en-US" sz="1600" dirty="0" err="1"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cepat</a:t>
            </a:r>
            <a:r>
              <a:rPr lang="en-US" sz="1600" dirty="0"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</a:rPr>
              <a:t>meretensi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panas</a:t>
            </a:r>
            <a:r>
              <a:rPr lang="en-US" sz="1600" dirty="0">
                <a:latin typeface="Neue Haas Grotesk Text Pro" panose="020B0504020202020204" pitchFamily="34" charset="77"/>
              </a:rPr>
              <a:t>. </a:t>
            </a:r>
            <a:r>
              <a:rPr lang="en-US" sz="1600" dirty="0" err="1">
                <a:latin typeface="Neue Haas Grotesk Text Pro" panose="020B0504020202020204" pitchFamily="34" charset="77"/>
              </a:rPr>
              <a:t>Mudah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dibudidayakan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tetapi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dapat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kekurangan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nutrisi</a:t>
            </a:r>
            <a:endParaRPr lang="en-AU" sz="1600" dirty="0">
              <a:latin typeface="Neue Haas Grotesk Text Pro" panose="020B0504020202020204" pitchFamily="34" charset="77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BE16FED-717B-55A7-D1A9-BBEF504C7E07}"/>
              </a:ext>
            </a:extLst>
          </p:cNvPr>
          <p:cNvSpPr txBox="1"/>
          <p:nvPr/>
        </p:nvSpPr>
        <p:spPr>
          <a:xfrm>
            <a:off x="100584" y="2515784"/>
            <a:ext cx="2863833" cy="721192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4400" dirty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 BERPASIR</a:t>
            </a:r>
            <a:endParaRPr lang="en-AU" sz="4400" dirty="0">
              <a:solidFill>
                <a:schemeClr val="accent4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B14A2F0-C0E8-8C07-5165-79925085C5A1}"/>
              </a:ext>
            </a:extLst>
          </p:cNvPr>
          <p:cNvSpPr txBox="1"/>
          <p:nvPr/>
        </p:nvSpPr>
        <p:spPr>
          <a:xfrm>
            <a:off x="6959600" y="4962886"/>
            <a:ext cx="4504088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sz="1600" dirty="0">
                <a:latin typeface="Neue Haas Grotesk Text Pro" panose="020B0504020202020204" pitchFamily="34" charset="77"/>
              </a:rPr>
              <a:t>Tanah </a:t>
            </a:r>
            <a:r>
              <a:rPr lang="en-US" sz="1600" dirty="0" err="1"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</a:rPr>
              <a:t> texture yang </a:t>
            </a:r>
            <a:r>
              <a:rPr lang="en-US" sz="1600" dirty="0" err="1">
                <a:latin typeface="Neue Haas Grotesk Text Pro" panose="020B0504020202020204" pitchFamily="34" charset="77"/>
              </a:rPr>
              <a:t>berat</a:t>
            </a:r>
            <a:r>
              <a:rPr lang="en-US" sz="1600" dirty="0"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serapan</a:t>
            </a:r>
            <a:r>
              <a:rPr lang="en-US" sz="1600" dirty="0">
                <a:latin typeface="Neue Haas Grotesk Text Pro" panose="020B0504020202020204" pitchFamily="34" charset="77"/>
              </a:rPr>
              <a:t> air yang </a:t>
            </a:r>
            <a:r>
              <a:rPr lang="en-US" sz="1600" dirty="0" err="1">
                <a:latin typeface="Neue Haas Grotesk Text Pro" panose="020B0504020202020204" pitchFamily="34" charset="77"/>
              </a:rPr>
              <a:t>lambar</a:t>
            </a:r>
            <a:r>
              <a:rPr lang="en-US" sz="1600" dirty="0">
                <a:latin typeface="Neue Haas Grotesk Text Pro" panose="020B0504020202020204" pitchFamily="34" charset="77"/>
              </a:rPr>
              <a:t>, yang </a:t>
            </a:r>
            <a:r>
              <a:rPr lang="en-US" sz="1600" dirty="0" err="1">
                <a:latin typeface="Neue Haas Grotesk Text Pro" panose="020B0504020202020204" pitchFamily="34" charset="77"/>
              </a:rPr>
              <a:t>keras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seperti</a:t>
            </a:r>
            <a:r>
              <a:rPr lang="en-US" sz="1600" dirty="0">
                <a:latin typeface="Neue Haas Grotesk Text Pro" panose="020B0504020202020204" pitchFamily="34" charset="77"/>
              </a:rPr>
              <a:t> batu </a:t>
            </a:r>
            <a:r>
              <a:rPr lang="en-US" sz="1600" dirty="0" err="1">
                <a:latin typeface="Neue Haas Grotesk Text Pro" panose="020B0504020202020204" pitchFamily="34" charset="77"/>
              </a:rPr>
              <a:t>ketika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kering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akan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tetapi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mampu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mempertahakan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hawa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dingin</a:t>
            </a:r>
            <a:r>
              <a:rPr lang="en-US" sz="1600" dirty="0">
                <a:latin typeface="Neue Haas Grotesk Text Pro" panose="020B0504020202020204" pitchFamily="34" charset="77"/>
              </a:rPr>
              <a:t> di </a:t>
            </a:r>
            <a:r>
              <a:rPr lang="en-US" sz="1600" dirty="0" err="1">
                <a:latin typeface="Neue Haas Grotesk Text Pro" panose="020B0504020202020204" pitchFamily="34" charset="77"/>
              </a:rPr>
              <a:t>tanah</a:t>
            </a:r>
            <a:endParaRPr lang="en-AU" sz="1600" dirty="0">
              <a:latin typeface="Neue Haas Grotesk Text Pro" panose="020B0504020202020204" pitchFamily="34" charset="77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5E127019-959E-4FD8-7962-19702A30B52F}"/>
              </a:ext>
            </a:extLst>
          </p:cNvPr>
          <p:cNvSpPr txBox="1"/>
          <p:nvPr/>
        </p:nvSpPr>
        <p:spPr>
          <a:xfrm>
            <a:off x="407988" y="399809"/>
            <a:ext cx="5348868" cy="195702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54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KELOMPOK </a:t>
            </a:r>
          </a:p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54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 UTAMA</a:t>
            </a:r>
          </a:p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24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 WILAYAH ANGGUR AUSTRALIA</a:t>
            </a:r>
            <a:endParaRPr lang="en-AU" sz="2400" dirty="0">
              <a:solidFill>
                <a:schemeClr val="accent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0EFD9478-B5B7-A173-2470-E7941047AAC0}"/>
              </a:ext>
            </a:extLst>
          </p:cNvPr>
          <p:cNvSpPr txBox="1"/>
          <p:nvPr/>
        </p:nvSpPr>
        <p:spPr>
          <a:xfrm>
            <a:off x="6959600" y="4345201"/>
            <a:ext cx="4043641" cy="77033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4400" dirty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 LIAT</a:t>
            </a:r>
            <a:endParaRPr lang="en-AU" sz="4400" dirty="0">
              <a:solidFill>
                <a:schemeClr val="accent4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12" name="Picture 11" descr="A close-up of a rock&#10;&#10;Description automatically generated">
            <a:extLst>
              <a:ext uri="{FF2B5EF4-FFF2-40B4-BE49-F238E27FC236}">
                <a16:creationId xmlns:a16="http://schemas.microsoft.com/office/drawing/2014/main" id="{D01A143B-8615-DF74-778E-D8B15A56AA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718" y="3871762"/>
            <a:ext cx="5630244" cy="375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97751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ow of small containers with different colored powders&#10;&#10;Description automatically generated">
            <a:extLst>
              <a:ext uri="{FF2B5EF4-FFF2-40B4-BE49-F238E27FC236}">
                <a16:creationId xmlns:a16="http://schemas.microsoft.com/office/drawing/2014/main" id="{6403CCE4-D10E-C139-759C-05849F24F6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036" t="33333" r="32022" b="29132"/>
          <a:stretch>
            <a:fillRect/>
          </a:stretch>
        </p:blipFill>
        <p:spPr>
          <a:xfrm>
            <a:off x="407986" y="-21378"/>
            <a:ext cx="4108781" cy="4685754"/>
          </a:xfrm>
          <a:prstGeom prst="rect">
            <a:avLst/>
          </a:prstGeom>
        </p:spPr>
      </p:pic>
      <p:pic>
        <p:nvPicPr>
          <p:cNvPr id="11" name="Picture 10" descr="A close-up of a vineyard&#10;&#10;Description automatically generated">
            <a:extLst>
              <a:ext uri="{FF2B5EF4-FFF2-40B4-BE49-F238E27FC236}">
                <a16:creationId xmlns:a16="http://schemas.microsoft.com/office/drawing/2014/main" id="{C9C3B9B4-90A9-7572-208A-1120FE0FDD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5349" y="2053892"/>
            <a:ext cx="6524625" cy="4349750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E28D3BE0-22DC-47F7-8C05-1D8289B9D1DA}"/>
              </a:ext>
            </a:extLst>
          </p:cNvPr>
          <p:cNvSpPr txBox="1"/>
          <p:nvPr/>
        </p:nvSpPr>
        <p:spPr>
          <a:xfrm>
            <a:off x="6096000" y="454358"/>
            <a:ext cx="4865943" cy="356343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/>
          <a:p>
            <a:pPr defTabSz="829587">
              <a:lnSpc>
                <a:spcPct val="80000"/>
              </a:lnSpc>
              <a:tabLst>
                <a:tab pos="1156236" algn="l"/>
              </a:tabLst>
              <a:defRPr/>
            </a:pPr>
            <a:r>
              <a:rPr lang="en-AU" sz="280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TODAY’S CLASSICS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200BBB0-4B55-451C-A8D4-2FBDCCA69E86}"/>
              </a:ext>
            </a:extLst>
          </p:cNvPr>
          <p:cNvSpPr txBox="1"/>
          <p:nvPr/>
        </p:nvSpPr>
        <p:spPr>
          <a:xfrm>
            <a:off x="355547" y="5569090"/>
            <a:ext cx="5740453" cy="17764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sz="1600" dirty="0">
                <a:latin typeface="Neue Haas Grotesk Text Pro" panose="020B0504020202020204" pitchFamily="34" charset="77"/>
              </a:rPr>
              <a:t>Tanah yang </a:t>
            </a:r>
            <a:r>
              <a:rPr lang="en-US" sz="1600" dirty="0" err="1">
                <a:latin typeface="Neue Haas Grotesk Text Pro" panose="020B0504020202020204" pitchFamily="34" charset="77"/>
              </a:rPr>
              <a:t>halus</a:t>
            </a:r>
            <a:r>
              <a:rPr lang="en-US" sz="1600" dirty="0"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</a:rPr>
              <a:t>berbutir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halus</a:t>
            </a:r>
            <a:r>
              <a:rPr lang="en-US" sz="1600" dirty="0"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</a:rPr>
              <a:t>mendorong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serapan</a:t>
            </a:r>
            <a:r>
              <a:rPr lang="en-US" sz="1600" dirty="0">
                <a:latin typeface="Neue Haas Grotesk Text Pro" panose="020B0504020202020204" pitchFamily="34" charset="77"/>
              </a:rPr>
              <a:t> air dan </a:t>
            </a:r>
            <a:r>
              <a:rPr lang="en-US" sz="1600" dirty="0" err="1">
                <a:latin typeface="Neue Haas Grotesk Text Pro" panose="020B0504020202020204" pitchFamily="34" charset="77"/>
              </a:rPr>
              <a:t>dapat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</a:rPr>
              <a:t> kaya </a:t>
            </a:r>
            <a:r>
              <a:rPr lang="en-US" sz="1600" dirty="0" err="1">
                <a:latin typeface="Neue Haas Grotesk Text Pro" panose="020B0504020202020204" pitchFamily="34" charset="77"/>
              </a:rPr>
              <a:t>dalam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nutrisi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dibandingkan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tanah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berpasir</a:t>
            </a:r>
            <a:r>
              <a:rPr lang="en-US" sz="1600" dirty="0">
                <a:latin typeface="Neue Haas Grotesk Text Pro" panose="020B0504020202020204" pitchFamily="34" charset="77"/>
              </a:rPr>
              <a:t>. </a:t>
            </a:r>
            <a:endParaRPr lang="en-AU" sz="1600" dirty="0">
              <a:latin typeface="Neue Haas Grotesk Text Pro" panose="020B0504020202020204" pitchFamily="34" charset="77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BE16FED-717B-55A7-D1A9-BBEF504C7E07}"/>
              </a:ext>
            </a:extLst>
          </p:cNvPr>
          <p:cNvSpPr txBox="1"/>
          <p:nvPr/>
        </p:nvSpPr>
        <p:spPr>
          <a:xfrm>
            <a:off x="255690" y="4839705"/>
            <a:ext cx="8522154" cy="77033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5400" dirty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TANAHLEMPUNG</a:t>
            </a:r>
            <a:endParaRPr lang="en-AU" sz="5400" dirty="0">
              <a:solidFill>
                <a:schemeClr val="accent4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B14A2F0-C0E8-8C07-5165-79925085C5A1}"/>
              </a:ext>
            </a:extLst>
          </p:cNvPr>
          <p:cNvSpPr txBox="1"/>
          <p:nvPr/>
        </p:nvSpPr>
        <p:spPr>
          <a:xfrm>
            <a:off x="7317836" y="136769"/>
            <a:ext cx="4283117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sz="1600" dirty="0">
                <a:latin typeface="Neue Haas Grotesk Text Pro" panose="020B0504020202020204" pitchFamily="34" charset="77"/>
              </a:rPr>
              <a:t>Tanah yang  </a:t>
            </a:r>
            <a:r>
              <a:rPr lang="en-US" sz="1600" dirty="0" err="1">
                <a:latin typeface="Neue Haas Grotesk Text Pro" panose="020B0504020202020204" pitchFamily="34" charset="77"/>
              </a:rPr>
              <a:t>merupakan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campuran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tanah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lempung</a:t>
            </a:r>
            <a:r>
              <a:rPr lang="en-US" sz="1600" dirty="0"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</a:rPr>
              <a:t>tanah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liat</a:t>
            </a:r>
            <a:r>
              <a:rPr lang="en-US" sz="1600" dirty="0">
                <a:latin typeface="Neue Haas Grotesk Text Pro" panose="020B0504020202020204" pitchFamily="34" charset="77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</a:rPr>
              <a:t>berpasir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termasuk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kandungan</a:t>
            </a:r>
            <a:r>
              <a:rPr lang="en-US" sz="1600" dirty="0">
                <a:latin typeface="Neue Haas Grotesk Text Pro" panose="020B0504020202020204" pitchFamily="34" charset="77"/>
              </a:rPr>
              <a:t> organic. Tanah yang sangat </a:t>
            </a:r>
            <a:r>
              <a:rPr lang="en-US" sz="1600" dirty="0" err="1">
                <a:latin typeface="Neue Haas Grotesk Text Pro" panose="020B0504020202020204" pitchFamily="34" charset="77"/>
              </a:rPr>
              <a:t>baik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penyerapan</a:t>
            </a:r>
            <a:r>
              <a:rPr lang="en-US" sz="1600" dirty="0">
                <a:latin typeface="Neue Haas Grotesk Text Pro" panose="020B0504020202020204" pitchFamily="34" charset="77"/>
              </a:rPr>
              <a:t> air </a:t>
            </a:r>
            <a:r>
              <a:rPr lang="en-US" sz="1600" dirty="0" err="1">
                <a:latin typeface="Neue Haas Grotesk Text Pro" panose="020B0504020202020204" pitchFamily="34" charset="77"/>
              </a:rPr>
              <a:t>nya</a:t>
            </a:r>
            <a:r>
              <a:rPr lang="en-US" sz="1600" dirty="0">
                <a:latin typeface="Neue Haas Grotesk Text Pro" panose="020B0504020202020204" pitchFamily="34" charset="77"/>
              </a:rPr>
              <a:t> dan  kaya </a:t>
            </a:r>
            <a:r>
              <a:rPr lang="en-US" sz="1600" dirty="0" err="1">
                <a:latin typeface="Neue Haas Grotesk Text Pro" panose="020B0504020202020204" pitchFamily="34" charset="77"/>
              </a:rPr>
              <a:t>nutrisi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mendorong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pertumbuhan</a:t>
            </a:r>
            <a:r>
              <a:rPr lang="en-US" sz="1600" dirty="0"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</a:rPr>
              <a:t>baik</a:t>
            </a:r>
            <a:r>
              <a:rPr lang="en-US" sz="1600" dirty="0"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</a:rPr>
              <a:t>kegiatan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pemangkasan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menjadi</a:t>
            </a:r>
            <a:r>
              <a:rPr lang="en-US" sz="1600" dirty="0">
                <a:latin typeface="Neue Haas Grotesk Text Pro" panose="020B0504020202020204" pitchFamily="34" charset="77"/>
              </a:rPr>
              <a:t> sangat </a:t>
            </a:r>
            <a:r>
              <a:rPr lang="en-US" sz="1600" dirty="0" err="1">
                <a:latin typeface="Neue Haas Grotesk Text Pro" panose="020B0504020202020204" pitchFamily="34" charset="77"/>
              </a:rPr>
              <a:t>penting</a:t>
            </a:r>
            <a:r>
              <a:rPr lang="en-US" sz="1600" dirty="0">
                <a:latin typeface="Neue Haas Grotesk Text Pro" panose="020B0504020202020204" pitchFamily="34" charset="77"/>
              </a:rPr>
              <a:t>.</a:t>
            </a:r>
            <a:endParaRPr lang="en-AU" sz="1600" dirty="0">
              <a:latin typeface="Neue Haas Grotesk Text Pro" panose="020B0504020202020204" pitchFamily="34" charset="77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0EFD9478-B5B7-A173-2470-E7941047AAC0}"/>
              </a:ext>
            </a:extLst>
          </p:cNvPr>
          <p:cNvSpPr txBox="1"/>
          <p:nvPr/>
        </p:nvSpPr>
        <p:spPr>
          <a:xfrm>
            <a:off x="4726736" y="629687"/>
            <a:ext cx="3028956" cy="77033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5400" dirty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LANAU</a:t>
            </a:r>
            <a:endParaRPr lang="en-AU" sz="5400" dirty="0">
              <a:solidFill>
                <a:schemeClr val="accent4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7779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714C56-047B-36F5-B380-2647C7FC6C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401" y="-593336"/>
            <a:ext cx="8441928" cy="7657613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3655ADAA-EDEF-566E-4E17-248B177B3143}"/>
              </a:ext>
            </a:extLst>
          </p:cNvPr>
          <p:cNvSpPr txBox="1"/>
          <p:nvPr/>
        </p:nvSpPr>
        <p:spPr>
          <a:xfrm>
            <a:off x="407988" y="402173"/>
            <a:ext cx="5526684" cy="263903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US" sz="54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 PENTING</a:t>
            </a:r>
            <a:endParaRPr lang="en-AU" sz="5400" dirty="0">
              <a:solidFill>
                <a:schemeClr val="accent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87E1C029-5A54-1DFD-1415-7B374B9C5CFB}"/>
              </a:ext>
            </a:extLst>
          </p:cNvPr>
          <p:cNvSpPr txBox="1"/>
          <p:nvPr/>
        </p:nvSpPr>
        <p:spPr>
          <a:xfrm>
            <a:off x="3674425" y="2788330"/>
            <a:ext cx="1452069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 BARAT</a:t>
            </a:r>
            <a:endParaRPr kumimoji="0" sz="95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23EE2FEA-9F01-180A-314E-9CF7858D9681}"/>
              </a:ext>
            </a:extLst>
          </p:cNvPr>
          <p:cNvSpPr txBox="1"/>
          <p:nvPr/>
        </p:nvSpPr>
        <p:spPr>
          <a:xfrm>
            <a:off x="5863900" y="1721689"/>
            <a:ext cx="836896" cy="3097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 UTARA</a:t>
            </a:r>
          </a:p>
        </p:txBody>
      </p:sp>
      <p:sp>
        <p:nvSpPr>
          <p:cNvPr id="6" name="object 17">
            <a:extLst>
              <a:ext uri="{FF2B5EF4-FFF2-40B4-BE49-F238E27FC236}">
                <a16:creationId xmlns:a16="http://schemas.microsoft.com/office/drawing/2014/main" id="{4D743CE5-9C02-9C02-F1A1-4FF8D7E65F70}"/>
              </a:ext>
            </a:extLst>
          </p:cNvPr>
          <p:cNvSpPr txBox="1"/>
          <p:nvPr/>
        </p:nvSpPr>
        <p:spPr>
          <a:xfrm>
            <a:off x="5936923" y="3377818"/>
            <a:ext cx="1505650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 SELATAN</a:t>
            </a:r>
            <a:endParaRPr kumimoji="0" sz="95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object 19">
            <a:extLst>
              <a:ext uri="{FF2B5EF4-FFF2-40B4-BE49-F238E27FC236}">
                <a16:creationId xmlns:a16="http://schemas.microsoft.com/office/drawing/2014/main" id="{F6406E90-C949-2AA4-83F6-8CC327C1015C}"/>
              </a:ext>
            </a:extLst>
          </p:cNvPr>
          <p:cNvSpPr txBox="1"/>
          <p:nvPr/>
        </p:nvSpPr>
        <p:spPr>
          <a:xfrm>
            <a:off x="7576356" y="2408495"/>
            <a:ext cx="979792" cy="1635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QUEENSLAND</a:t>
            </a:r>
          </a:p>
        </p:txBody>
      </p:sp>
      <p:sp>
        <p:nvSpPr>
          <p:cNvPr id="9" name="object 93">
            <a:extLst>
              <a:ext uri="{FF2B5EF4-FFF2-40B4-BE49-F238E27FC236}">
                <a16:creationId xmlns:a16="http://schemas.microsoft.com/office/drawing/2014/main" id="{E1CC63B9-E3FB-CB15-057D-F361E40E1AF6}"/>
              </a:ext>
            </a:extLst>
          </p:cNvPr>
          <p:cNvSpPr txBox="1"/>
          <p:nvPr/>
        </p:nvSpPr>
        <p:spPr>
          <a:xfrm>
            <a:off x="7814766" y="4259084"/>
            <a:ext cx="1223092" cy="159018"/>
          </a:xfrm>
          <a:prstGeom prst="rect">
            <a:avLst/>
          </a:prstGeom>
        </p:spPr>
        <p:txBody>
          <a:bodyPr vert="horz" wrap="non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NEW SOUTH WALE</a:t>
            </a: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</a:t>
            </a:r>
            <a:endParaRPr kumimoji="0" sz="11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bject 20">
            <a:extLst>
              <a:ext uri="{FF2B5EF4-FFF2-40B4-BE49-F238E27FC236}">
                <a16:creationId xmlns:a16="http://schemas.microsoft.com/office/drawing/2014/main" id="{0C10486C-1CC1-C33A-9F64-7DEE43C593F2}"/>
              </a:ext>
            </a:extLst>
          </p:cNvPr>
          <p:cNvSpPr txBox="1"/>
          <p:nvPr/>
        </p:nvSpPr>
        <p:spPr>
          <a:xfrm>
            <a:off x="7618082" y="5197425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VICTORIA</a:t>
            </a:r>
          </a:p>
        </p:txBody>
      </p:sp>
      <p:sp>
        <p:nvSpPr>
          <p:cNvPr id="21" name="object 20">
            <a:extLst>
              <a:ext uri="{FF2B5EF4-FFF2-40B4-BE49-F238E27FC236}">
                <a16:creationId xmlns:a16="http://schemas.microsoft.com/office/drawing/2014/main" id="{1B8957C1-4392-DB8D-CB54-5FD50DFE8307}"/>
              </a:ext>
            </a:extLst>
          </p:cNvPr>
          <p:cNvSpPr txBox="1"/>
          <p:nvPr/>
        </p:nvSpPr>
        <p:spPr>
          <a:xfrm>
            <a:off x="7601173" y="6193830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TASMANIA</a:t>
            </a: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CFB6C7DC-DF2E-F6A2-DFD8-7C2B8566A411}"/>
              </a:ext>
            </a:extLst>
          </p:cNvPr>
          <p:cNvSpPr txBox="1"/>
          <p:nvPr/>
        </p:nvSpPr>
        <p:spPr>
          <a:xfrm>
            <a:off x="1306332" y="4631451"/>
            <a:ext cx="1687001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14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MARGARET RIVER</a:t>
            </a:r>
            <a:endParaRPr kumimoji="0" sz="14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9B7EC725-3E85-D052-AA7A-E203B7A304F3}"/>
              </a:ext>
            </a:extLst>
          </p:cNvPr>
          <p:cNvSpPr txBox="1"/>
          <p:nvPr/>
        </p:nvSpPr>
        <p:spPr>
          <a:xfrm>
            <a:off x="5070132" y="4631451"/>
            <a:ext cx="1401282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en-AU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McLAREN VALE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E49D2BB4-D084-9A12-2D1E-4E3BC1C7E1B5}"/>
              </a:ext>
            </a:extLst>
          </p:cNvPr>
          <p:cNvSpPr txBox="1"/>
          <p:nvPr/>
        </p:nvSpPr>
        <p:spPr>
          <a:xfrm>
            <a:off x="5830500" y="4363297"/>
            <a:ext cx="906402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en-AU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BAROSSA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5872EF6A-3C66-5298-96CD-86CD0DD737F8}"/>
              </a:ext>
            </a:extLst>
          </p:cNvPr>
          <p:cNvSpPr txBox="1"/>
          <p:nvPr/>
        </p:nvSpPr>
        <p:spPr>
          <a:xfrm>
            <a:off x="6462881" y="4000400"/>
            <a:ext cx="1609725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en-AU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CLARE VALLEY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01D2F0FC-B4AD-65EB-6E94-D55017AD6D30}"/>
              </a:ext>
            </a:extLst>
          </p:cNvPr>
          <p:cNvSpPr txBox="1"/>
          <p:nvPr/>
        </p:nvSpPr>
        <p:spPr>
          <a:xfrm>
            <a:off x="5378948" y="5020930"/>
            <a:ext cx="1507336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en-AU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ADELAIDE HILLS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89BFE948-80A3-F14A-8DDD-C0B86C004D80}"/>
              </a:ext>
            </a:extLst>
          </p:cNvPr>
          <p:cNvSpPr txBox="1"/>
          <p:nvPr/>
        </p:nvSpPr>
        <p:spPr>
          <a:xfrm>
            <a:off x="5646376" y="5300040"/>
            <a:ext cx="1365438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en-AU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COONAWARRA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DB45DC79-2311-B88D-0356-189871D92E22}"/>
              </a:ext>
            </a:extLst>
          </p:cNvPr>
          <p:cNvSpPr txBox="1"/>
          <p:nvPr/>
        </p:nvSpPr>
        <p:spPr>
          <a:xfrm>
            <a:off x="5322859" y="5639167"/>
            <a:ext cx="2366376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en-AU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MORNINGTON PENINSULA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6CE324FD-05EC-0216-23BA-5C31C6140DEB}"/>
              </a:ext>
            </a:extLst>
          </p:cNvPr>
          <p:cNvSpPr txBox="1"/>
          <p:nvPr/>
        </p:nvSpPr>
        <p:spPr>
          <a:xfrm>
            <a:off x="8800005" y="6017575"/>
            <a:ext cx="965585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en-AU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TASMANIA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7063D563-1749-D6F8-EADF-FBBC1DD4FD17}"/>
              </a:ext>
            </a:extLst>
          </p:cNvPr>
          <p:cNvSpPr txBox="1"/>
          <p:nvPr/>
        </p:nvSpPr>
        <p:spPr>
          <a:xfrm>
            <a:off x="8624103" y="5598783"/>
            <a:ext cx="1379224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en-AU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YARRA VALLEY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5" name="object 58">
            <a:extLst>
              <a:ext uri="{FF2B5EF4-FFF2-40B4-BE49-F238E27FC236}">
                <a16:creationId xmlns:a16="http://schemas.microsoft.com/office/drawing/2014/main" id="{43FDFADE-5C6A-4FA6-101E-6389B72DC5B2}"/>
              </a:ext>
            </a:extLst>
          </p:cNvPr>
          <p:cNvSpPr txBox="1"/>
          <p:nvPr/>
        </p:nvSpPr>
        <p:spPr>
          <a:xfrm>
            <a:off x="9069915" y="5268783"/>
            <a:ext cx="1266565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en-AU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RUTHERGLEN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93804484-7230-BEF1-2D60-09ACE7B57C21}"/>
              </a:ext>
            </a:extLst>
          </p:cNvPr>
          <p:cNvSpPr txBox="1"/>
          <p:nvPr/>
        </p:nvSpPr>
        <p:spPr>
          <a:xfrm>
            <a:off x="9211888" y="4864207"/>
            <a:ext cx="1937390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en-AU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CANBERRA DISTRICT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FF9F0C99-B490-9DF4-0145-DB5C0FA604BA}"/>
              </a:ext>
            </a:extLst>
          </p:cNvPr>
          <p:cNvSpPr txBox="1"/>
          <p:nvPr/>
        </p:nvSpPr>
        <p:spPr>
          <a:xfrm>
            <a:off x="9517860" y="4571806"/>
            <a:ext cx="799899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en-AU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ORANGE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8" name="object 58">
            <a:extLst>
              <a:ext uri="{FF2B5EF4-FFF2-40B4-BE49-F238E27FC236}">
                <a16:creationId xmlns:a16="http://schemas.microsoft.com/office/drawing/2014/main" id="{29499B3A-CB52-61D6-4B4A-5F5B2BEF8423}"/>
              </a:ext>
            </a:extLst>
          </p:cNvPr>
          <p:cNvSpPr txBox="1"/>
          <p:nvPr/>
        </p:nvSpPr>
        <p:spPr>
          <a:xfrm>
            <a:off x="9708678" y="4222215"/>
            <a:ext cx="200898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en-AU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HUNTER VALLEY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5F032EB-C722-E067-0C72-C9F0805FC7E4}"/>
              </a:ext>
            </a:extLst>
          </p:cNvPr>
          <p:cNvCxnSpPr/>
          <p:nvPr/>
        </p:nvCxnSpPr>
        <p:spPr>
          <a:xfrm>
            <a:off x="2993333" y="4788000"/>
            <a:ext cx="388036" cy="762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C3A74D5-8854-8B36-32F4-5DD33038D13E}"/>
              </a:ext>
            </a:extLst>
          </p:cNvPr>
          <p:cNvCxnSpPr/>
          <p:nvPr/>
        </p:nvCxnSpPr>
        <p:spPr>
          <a:xfrm flipH="1">
            <a:off x="7143945" y="4264398"/>
            <a:ext cx="0" cy="3074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14D51F4-3BAB-3A7B-9E50-6DF33522F6D8}"/>
              </a:ext>
            </a:extLst>
          </p:cNvPr>
          <p:cNvCxnSpPr/>
          <p:nvPr/>
        </p:nvCxnSpPr>
        <p:spPr>
          <a:xfrm>
            <a:off x="6810268" y="4561593"/>
            <a:ext cx="316941" cy="14294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6049879-A2B3-84E2-6FCB-95A9188F3E85}"/>
              </a:ext>
            </a:extLst>
          </p:cNvPr>
          <p:cNvCxnSpPr/>
          <p:nvPr/>
        </p:nvCxnSpPr>
        <p:spPr>
          <a:xfrm>
            <a:off x="6539302" y="4775336"/>
            <a:ext cx="549161" cy="919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FB30E8A-5090-08FB-2F4B-2D3331CB567C}"/>
              </a:ext>
            </a:extLst>
          </p:cNvPr>
          <p:cNvCxnSpPr/>
          <p:nvPr/>
        </p:nvCxnSpPr>
        <p:spPr>
          <a:xfrm flipV="1">
            <a:off x="6929992" y="4843943"/>
            <a:ext cx="213953" cy="2347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B4E7631-3D2B-967A-8B8D-E7388B4AABE9}"/>
              </a:ext>
            </a:extLst>
          </p:cNvPr>
          <p:cNvCxnSpPr/>
          <p:nvPr/>
        </p:nvCxnSpPr>
        <p:spPr>
          <a:xfrm flipV="1">
            <a:off x="7079137" y="5332670"/>
            <a:ext cx="363436" cy="5249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BBDD7D0-7E71-71E4-87BC-AEE993E42087}"/>
              </a:ext>
            </a:extLst>
          </p:cNvPr>
          <p:cNvCxnSpPr>
            <a:cxnSpLocks/>
          </p:cNvCxnSpPr>
          <p:nvPr/>
        </p:nvCxnSpPr>
        <p:spPr>
          <a:xfrm flipV="1">
            <a:off x="7755665" y="5573832"/>
            <a:ext cx="316941" cy="881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53D6D72-5DDB-3C39-2E7B-BD20FFF6FEFF}"/>
              </a:ext>
            </a:extLst>
          </p:cNvPr>
          <p:cNvCxnSpPr/>
          <p:nvPr/>
        </p:nvCxnSpPr>
        <p:spPr>
          <a:xfrm flipH="1">
            <a:off x="8358419" y="6145450"/>
            <a:ext cx="377377" cy="967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4E7A471-148E-CA34-21A7-B1C2DF83AE9B}"/>
              </a:ext>
            </a:extLst>
          </p:cNvPr>
          <p:cNvCxnSpPr/>
          <p:nvPr/>
        </p:nvCxnSpPr>
        <p:spPr>
          <a:xfrm flipH="1" flipV="1">
            <a:off x="8150374" y="5448511"/>
            <a:ext cx="379212" cy="1951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869A15A-4C06-E4C4-2D4A-9DB5EEF055C8}"/>
              </a:ext>
            </a:extLst>
          </p:cNvPr>
          <p:cNvCxnSpPr/>
          <p:nvPr/>
        </p:nvCxnSpPr>
        <p:spPr>
          <a:xfrm flipH="1" flipV="1">
            <a:off x="8351852" y="5154043"/>
            <a:ext cx="650740" cy="2311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B2E9C2FF-F08F-521C-9C81-46F317210E00}"/>
              </a:ext>
            </a:extLst>
          </p:cNvPr>
          <p:cNvCxnSpPr/>
          <p:nvPr/>
        </p:nvCxnSpPr>
        <p:spPr>
          <a:xfrm flipH="1" flipV="1">
            <a:off x="8762557" y="4929318"/>
            <a:ext cx="381443" cy="3868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5F43BD4-3139-4517-F7EB-D7FDAD6FA383}"/>
              </a:ext>
            </a:extLst>
          </p:cNvPr>
          <p:cNvCxnSpPr/>
          <p:nvPr/>
        </p:nvCxnSpPr>
        <p:spPr>
          <a:xfrm flipH="1">
            <a:off x="8793554" y="4681345"/>
            <a:ext cx="62941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3D57BB5-BB56-7B0B-89D8-D12C69B5069A}"/>
              </a:ext>
            </a:extLst>
          </p:cNvPr>
          <p:cNvCxnSpPr/>
          <p:nvPr/>
        </p:nvCxnSpPr>
        <p:spPr>
          <a:xfrm flipH="1">
            <a:off x="9080272" y="4338593"/>
            <a:ext cx="505430" cy="1335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315267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vineyard with a river in the background&#10;&#10;Description automatically generated">
            <a:extLst>
              <a:ext uri="{FF2B5EF4-FFF2-40B4-BE49-F238E27FC236}">
                <a16:creationId xmlns:a16="http://schemas.microsoft.com/office/drawing/2014/main" id="{95821E44-6963-BDAB-61BD-3E607B6F22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18D07DB-AFA9-29E7-BE9D-8D76395B3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542215"/>
            <a:ext cx="4209545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2"/>
                </a:solidFill>
              </a:rPr>
              <a:t>ADELAIDE HILLS</a:t>
            </a: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EACAE24D-9E39-7B91-9E2F-4656FD6CCB44}"/>
              </a:ext>
            </a:extLst>
          </p:cNvPr>
          <p:cNvSpPr txBox="1"/>
          <p:nvPr/>
        </p:nvSpPr>
        <p:spPr>
          <a:xfrm>
            <a:off x="7071949" y="1654967"/>
            <a:ext cx="2581899" cy="263534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/>
          <a:p>
            <a:pPr>
              <a:buClr>
                <a:srgbClr val="F40000"/>
              </a:buClr>
            </a:pPr>
            <a:endParaRPr lang="en-US" sz="1600" spc="1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7AA17686-F136-7D2F-D484-0112F31EC5EB}"/>
              </a:ext>
            </a:extLst>
          </p:cNvPr>
          <p:cNvSpPr txBox="1"/>
          <p:nvPr/>
        </p:nvSpPr>
        <p:spPr>
          <a:xfrm>
            <a:off x="7071949" y="3857304"/>
            <a:ext cx="3992998" cy="731462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/>
          <a:p>
            <a:pPr>
              <a:buClr>
                <a:srgbClr val="F40000"/>
              </a:buClr>
            </a:pPr>
            <a:endParaRPr lang="en-US" sz="1600" spc="1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81A67D82-4F4F-04F2-A0DB-872B646194A5}"/>
              </a:ext>
            </a:extLst>
          </p:cNvPr>
          <p:cNvSpPr txBox="1"/>
          <p:nvPr/>
        </p:nvSpPr>
        <p:spPr>
          <a:xfrm>
            <a:off x="7994046" y="1969272"/>
            <a:ext cx="2581899" cy="263534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/>
          <a:p>
            <a:pPr>
              <a:buClr>
                <a:srgbClr val="F40000"/>
              </a:buClr>
            </a:pPr>
            <a:endParaRPr lang="en-US" sz="1600" spc="1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4576C0C9-0169-D244-3384-4D468580EB0D}"/>
              </a:ext>
            </a:extLst>
          </p:cNvPr>
          <p:cNvSpPr txBox="1"/>
          <p:nvPr/>
        </p:nvSpPr>
        <p:spPr>
          <a:xfrm>
            <a:off x="6959600" y="1918501"/>
            <a:ext cx="4587467" cy="464935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Salah </a:t>
            </a:r>
            <a:r>
              <a:rPr lang="en-US" sz="16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satu</a:t>
            </a: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wilayah </a:t>
            </a:r>
            <a:r>
              <a:rPr lang="en-US" sz="16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>
                <a:latin typeface="Neue Haas Grotesk Text Pro" panose="020B0504020202020204" pitchFamily="34" charset="77"/>
              </a:rPr>
              <a:t>A</a:t>
            </a: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ustralia </a:t>
            </a:r>
            <a:r>
              <a:rPr lang="en-US" sz="16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dataran</a:t>
            </a: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US" sz="16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mempunya</a:t>
            </a: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suhu</a:t>
            </a: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dingin</a:t>
            </a: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</a:p>
          <a:p>
            <a:pPr marL="285750" indent="-285750"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latin typeface="Neue Haas Grotesk Text Pro" panose="020B0504020202020204" pitchFamily="34" charset="77"/>
              </a:rPr>
              <a:t>Dilahirkan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kembali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tahun</a:t>
            </a:r>
            <a:r>
              <a:rPr lang="en-US" sz="1600" dirty="0">
                <a:latin typeface="Neue Haas Grotesk Text Pro" panose="020B0504020202020204" pitchFamily="34" charset="77"/>
              </a:rPr>
              <a:t> 1970 an </a:t>
            </a:r>
            <a:r>
              <a:rPr lang="en-US" sz="1600" dirty="0" err="1">
                <a:latin typeface="Neue Haas Grotesk Text Pro" panose="020B0504020202020204" pitchFamily="34" charset="77"/>
              </a:rPr>
              <a:t>ketika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pohon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ditanam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kembali</a:t>
            </a:r>
            <a:r>
              <a:rPr lang="en-US" sz="1600" dirty="0">
                <a:latin typeface="Neue Haas Grotesk Text Pro" panose="020B0504020202020204" pitchFamily="34" charset="77"/>
              </a:rPr>
              <a:t>. </a:t>
            </a:r>
            <a:r>
              <a:rPr lang="en-US" sz="1600" dirty="0" err="1">
                <a:latin typeface="Neue Haas Grotesk Text Pro" panose="020B0504020202020204" pitchFamily="34" charset="77"/>
              </a:rPr>
              <a:t>Sekarang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ini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hal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ini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merupakan</a:t>
            </a:r>
            <a:r>
              <a:rPr lang="en-US" sz="1600" dirty="0"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</a:rPr>
              <a:t>penting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dalam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evolusi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</a:rPr>
              <a:t> Australia</a:t>
            </a:r>
          </a:p>
          <a:p>
            <a:pPr marL="285750" indent="-285750"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Neue Haas Grotesk Text Pro" panose="020B0504020202020204" pitchFamily="34" charset="77"/>
              </a:rPr>
              <a:t>Iklim </a:t>
            </a:r>
            <a:r>
              <a:rPr lang="en-US" sz="1600" dirty="0" err="1">
                <a:latin typeface="Neue Haas Grotesk Text Pro" panose="020B0504020202020204" pitchFamily="34" charset="77"/>
              </a:rPr>
              <a:t>sedang</a:t>
            </a:r>
            <a:r>
              <a:rPr lang="en-US" sz="1600" dirty="0"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</a:rPr>
              <a:t>maritim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karakteristik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iklim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sedang</a:t>
            </a:r>
            <a:r>
              <a:rPr lang="en-US" sz="1600" dirty="0">
                <a:latin typeface="Neue Haas Grotesk Text Pro" panose="020B0504020202020204" pitchFamily="34" charset="77"/>
              </a:rPr>
              <a:t> – </a:t>
            </a:r>
            <a:r>
              <a:rPr lang="en-US" sz="1600" dirty="0" err="1">
                <a:latin typeface="Neue Haas Grotesk Text Pro" panose="020B0504020202020204" pitchFamily="34" charset="77"/>
              </a:rPr>
              <a:t>sejuk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</a:p>
          <a:p>
            <a:pPr lvl="1">
              <a:spcAft>
                <a:spcPts val="300"/>
              </a:spcAft>
              <a:buClr>
                <a:srgbClr val="F40000"/>
              </a:buClr>
            </a:pP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  <a:p>
            <a:pPr lvl="1">
              <a:spcAft>
                <a:spcPts val="300"/>
              </a:spcAft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VARIAN UTAMA</a:t>
            </a:r>
          </a:p>
          <a:p>
            <a:pPr marL="742926" lvl="1" indent="-285750">
              <a:spcAft>
                <a:spcPts val="3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Sauvignon Blanc</a:t>
            </a:r>
          </a:p>
          <a:p>
            <a:pPr marL="742926" lvl="1" indent="-285750">
              <a:spcAft>
                <a:spcPts val="3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Chardonnay</a:t>
            </a:r>
          </a:p>
          <a:p>
            <a:pPr marL="742926" lvl="1" indent="-285750">
              <a:spcAft>
                <a:spcPts val="3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Pinot Noir</a:t>
            </a:r>
          </a:p>
          <a:p>
            <a:pPr marL="742926" lvl="1" indent="-285750">
              <a:spcAft>
                <a:spcPts val="3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Shiraz</a:t>
            </a:r>
          </a:p>
          <a:p>
            <a:pPr marL="742926" lvl="1" indent="-285750">
              <a:spcAft>
                <a:spcPts val="3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Plus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berbagai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varian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alternatif</a:t>
            </a:r>
            <a:endParaRPr lang="en-US" sz="160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6206958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dirt road with palm trees&#10;&#10;Description automatically generated">
            <a:extLst>
              <a:ext uri="{FF2B5EF4-FFF2-40B4-BE49-F238E27FC236}">
                <a16:creationId xmlns:a16="http://schemas.microsoft.com/office/drawing/2014/main" id="{D039E8A3-D866-75DD-6F8F-B14528BEF1E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11" r="16211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18D07DB-AFA9-29E7-BE9D-8D76395B3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595230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1"/>
                </a:solidFill>
              </a:rPr>
              <a:t>BAROSSA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D80E36CA-E96C-6C5E-55B8-220A08057ADB}"/>
              </a:ext>
            </a:extLst>
          </p:cNvPr>
          <p:cNvSpPr txBox="1"/>
          <p:nvPr/>
        </p:nvSpPr>
        <p:spPr>
          <a:xfrm>
            <a:off x="6959600" y="1732450"/>
            <a:ext cx="4082305" cy="250414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marL="285750" indent="-285750" algn="l">
              <a:lnSpc>
                <a:spcPct val="95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Rumah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beberapa</a:t>
            </a: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kebun</a:t>
            </a: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tertua</a:t>
            </a: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di dunia</a:t>
            </a:r>
          </a:p>
          <a:p>
            <a:pPr marL="285750" indent="-285750" algn="l">
              <a:lnSpc>
                <a:spcPct val="95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Salah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satu</a:t>
            </a: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 wilayah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anggur</a:t>
            </a: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 di Australia yang paling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dirayakan</a:t>
            </a: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 dan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bersejarah</a:t>
            </a:r>
            <a:endParaRPr lang="en-US" sz="1600" b="0" dirty="0">
              <a:solidFill>
                <a:schemeClr val="tx1"/>
              </a:solidFill>
              <a:latin typeface="Neue Haas Grotesk Text Pro" panose="020B0504020202020204" pitchFamily="34" charset="77"/>
              <a:cs typeface="+mn-cs"/>
            </a:endParaRPr>
          </a:p>
          <a:p>
            <a:pPr marL="285750" indent="-285750" algn="l">
              <a:lnSpc>
                <a:spcPct val="95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Barossa Valley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hangat</a:t>
            </a: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,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iklim</a:t>
            </a: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mediterania</a:t>
            </a:r>
            <a:endParaRPr lang="en-US" sz="1600" b="0" dirty="0">
              <a:solidFill>
                <a:schemeClr val="tx1"/>
              </a:solidFill>
              <a:latin typeface="Neue Haas Grotesk Text Pro" panose="020B0504020202020204" pitchFamily="34" charset="77"/>
              <a:cs typeface="+mn-cs"/>
            </a:endParaRPr>
          </a:p>
          <a:p>
            <a:pPr marL="285750" indent="-285750" algn="l">
              <a:lnSpc>
                <a:spcPct val="95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Eden valley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iklim</a:t>
            </a: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 yang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lebih</a:t>
            </a: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sejuk</a:t>
            </a: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dengan</a:t>
            </a: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berbagai</a:t>
            </a: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iklim</a:t>
            </a:r>
            <a:r>
              <a:rPr lang="en-US" sz="1600" b="0" dirty="0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Neue Haas Grotesk Text Pro" panose="020B0504020202020204" pitchFamily="34" charset="77"/>
                <a:cs typeface="+mn-cs"/>
              </a:rPr>
              <a:t>meso</a:t>
            </a:r>
            <a:endParaRPr lang="en-US" sz="1600" b="0" dirty="0">
              <a:solidFill>
                <a:schemeClr val="tx1"/>
              </a:solidFill>
              <a:latin typeface="Neue Haas Grotesk Text Pro" panose="020B0504020202020204" pitchFamily="34" charset="77"/>
              <a:cs typeface="+mn-cs"/>
            </a:endParaRPr>
          </a:p>
          <a:p>
            <a:pPr algn="l">
              <a:lnSpc>
                <a:spcPct val="95000"/>
              </a:lnSpc>
              <a:spcAft>
                <a:spcPts val="1200"/>
              </a:spcAft>
              <a:buClr>
                <a:schemeClr val="accent4"/>
              </a:buClr>
            </a:pPr>
            <a:endParaRPr lang="en-US" sz="1600" b="0" dirty="0">
              <a:solidFill>
                <a:schemeClr val="tx1"/>
              </a:solidFill>
              <a:latin typeface="Neue Haas Grotesk Text Pro" panose="020B0504020202020204" pitchFamily="34" charset="77"/>
              <a:cs typeface="+mn-cs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EC64281A-8511-AB7F-12BA-282EED2A8AF4}"/>
              </a:ext>
            </a:extLst>
          </p:cNvPr>
          <p:cNvSpPr txBox="1"/>
          <p:nvPr/>
        </p:nvSpPr>
        <p:spPr>
          <a:xfrm>
            <a:off x="7198902" y="2842291"/>
            <a:ext cx="2445016" cy="263534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/>
          <a:p>
            <a:pPr>
              <a:buClr>
                <a:srgbClr val="F40000"/>
              </a:buClr>
            </a:pPr>
            <a:endParaRPr lang="en-US" sz="1600" spc="1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C6491229-0ECE-8CA7-20BB-66E2C0B0C7B3}"/>
              </a:ext>
            </a:extLst>
          </p:cNvPr>
          <p:cNvSpPr txBox="1"/>
          <p:nvPr/>
        </p:nvSpPr>
        <p:spPr>
          <a:xfrm>
            <a:off x="7198902" y="4343898"/>
            <a:ext cx="2300698" cy="212814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noAutofit/>
          </a:bodyPr>
          <a:lstStyle/>
          <a:p>
            <a:pPr>
              <a:spcAft>
                <a:spcPts val="300"/>
              </a:spcAft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VARIETAS  UTAMA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  <a:p>
            <a:pPr>
              <a:spcAft>
                <a:spcPts val="300"/>
              </a:spcAft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Barossa Valley</a:t>
            </a: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Shiraz</a:t>
            </a: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Cabernet Sauvignon</a:t>
            </a: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Grenache </a:t>
            </a:r>
          </a:p>
          <a:p>
            <a:pPr>
              <a:spcAft>
                <a:spcPts val="300"/>
              </a:spcAft>
              <a:buClr>
                <a:srgbClr val="F40000"/>
              </a:buClr>
            </a:pP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DDFB50-B480-B07B-AAAD-CDC9900408A3}"/>
              </a:ext>
            </a:extLst>
          </p:cNvPr>
          <p:cNvSpPr txBox="1"/>
          <p:nvPr/>
        </p:nvSpPr>
        <p:spPr>
          <a:xfrm>
            <a:off x="9499600" y="4613410"/>
            <a:ext cx="6324600" cy="1762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Clr>
                <a:srgbClr val="F40000"/>
              </a:buClr>
            </a:pPr>
            <a:r>
              <a:rPr lang="en-AU" sz="1600" dirty="0">
                <a:latin typeface="Neue Haas Grotesk Text Pro" panose="020B0504020202020204" pitchFamily="34" charset="77"/>
              </a:rPr>
              <a:t>Eden Valley</a:t>
            </a: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Riesling</a:t>
            </a: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Chardonnay</a:t>
            </a: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Shiraz</a:t>
            </a: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Cabernet Sauvignon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180975" indent="-180975">
              <a:spcAft>
                <a:spcPts val="300"/>
              </a:spcAft>
              <a:buClr>
                <a:srgbClr val="F40000"/>
              </a:buClr>
              <a:buFont typeface="Arial" panose="020B0604020202020204" pitchFamily="34" charset="0"/>
              <a:buChar char="-"/>
            </a:pP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48858242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neyard in the middle of a field&#10;&#10;Description automatically generated">
            <a:extLst>
              <a:ext uri="{FF2B5EF4-FFF2-40B4-BE49-F238E27FC236}">
                <a16:creationId xmlns:a16="http://schemas.microsoft.com/office/drawing/2014/main" id="{BE9752DB-C981-F8D4-8D92-8305D2F79D4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70" r="1207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8EEAC49-FBD0-DD02-555D-7704DC628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515620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2"/>
                </a:solidFill>
              </a:rPr>
              <a:t>CLARE </a:t>
            </a:r>
            <a:br>
              <a:rPr lang="en-US" sz="5400" dirty="0">
                <a:solidFill>
                  <a:schemeClr val="accent2"/>
                </a:solidFill>
              </a:rPr>
            </a:br>
            <a:r>
              <a:rPr lang="en-US" sz="5400" dirty="0">
                <a:solidFill>
                  <a:schemeClr val="accent2"/>
                </a:solidFill>
              </a:rPr>
              <a:t>VALLEY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4138E8-47D8-F7F5-E53A-C79DA21770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269010"/>
            <a:ext cx="4696132" cy="4434443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Dasar </a:t>
            </a:r>
            <a:r>
              <a:rPr lang="en-AU" sz="1600" dirty="0" err="1">
                <a:ea typeface="+mn-ea"/>
                <a:cs typeface="+mn-cs"/>
              </a:rPr>
              <a:t>dari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produsen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klasik</a:t>
            </a:r>
            <a:r>
              <a:rPr lang="en-AU" sz="1600" dirty="0">
                <a:ea typeface="+mn-ea"/>
                <a:cs typeface="+mn-cs"/>
              </a:rPr>
              <a:t>, </a:t>
            </a:r>
            <a:r>
              <a:rPr lang="en-AU" sz="1600" dirty="0" err="1">
                <a:ea typeface="+mn-ea"/>
                <a:cs typeface="+mn-cs"/>
              </a:rPr>
              <a:t>tradisional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sejarah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eksperimentasi</a:t>
            </a:r>
            <a:endParaRPr lang="en-AU" sz="1600" dirty="0">
              <a:ea typeface="+mn-ea"/>
              <a:cs typeface="+mn-cs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a typeface="+mn-ea"/>
                <a:cs typeface="+mn-cs"/>
              </a:rPr>
              <a:t>Reputasi</a:t>
            </a:r>
            <a:r>
              <a:rPr lang="en-AU" sz="1600" dirty="0">
                <a:ea typeface="+mn-ea"/>
                <a:cs typeface="+mn-cs"/>
              </a:rPr>
              <a:t> global </a:t>
            </a:r>
            <a:r>
              <a:rPr lang="en-AU" sz="1600" dirty="0" err="1">
                <a:ea typeface="+mn-ea"/>
                <a:cs typeface="+mn-cs"/>
              </a:rPr>
              <a:t>untuk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riesling</a:t>
            </a:r>
            <a:r>
              <a:rPr lang="en-AU" sz="1600" dirty="0">
                <a:ea typeface="+mn-ea"/>
                <a:cs typeface="+mn-cs"/>
              </a:rPr>
              <a:t>, </a:t>
            </a:r>
            <a:r>
              <a:rPr lang="en-AU" sz="1600" dirty="0" err="1">
                <a:ea typeface="+mn-ea"/>
                <a:cs typeface="+mn-cs"/>
              </a:rPr>
              <a:t>menetapkan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tolok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ukur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untuk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klasik</a:t>
            </a:r>
            <a:r>
              <a:rPr lang="en-AU" sz="1600" dirty="0">
                <a:ea typeface="+mn-ea"/>
                <a:cs typeface="+mn-cs"/>
              </a:rPr>
              <a:t>,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yang </a:t>
            </a:r>
            <a:r>
              <a:rPr lang="en-AU" sz="1600" dirty="0" err="1">
                <a:ea typeface="+mn-ea"/>
                <a:cs typeface="+mn-cs"/>
              </a:rPr>
              <a:t>layak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untuk</a:t>
            </a:r>
            <a:r>
              <a:rPr lang="en-AU" sz="1600" dirty="0">
                <a:ea typeface="+mn-ea"/>
                <a:cs typeface="+mn-cs"/>
              </a:rPr>
              <a:t> di-aging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Iklim </a:t>
            </a:r>
            <a:r>
              <a:rPr lang="en-AU" sz="1600" dirty="0" err="1">
                <a:ea typeface="+mn-ea"/>
                <a:cs typeface="+mn-cs"/>
              </a:rPr>
              <a:t>kontinental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hangat</a:t>
            </a:r>
            <a:r>
              <a:rPr lang="en-AU" sz="1600" dirty="0">
                <a:ea typeface="+mn-ea"/>
                <a:cs typeface="+mn-cs"/>
              </a:rPr>
              <a:t> yang </a:t>
            </a:r>
            <a:r>
              <a:rPr lang="en-AU" sz="1600" dirty="0" err="1">
                <a:ea typeface="+mn-ea"/>
                <a:cs typeface="+mn-cs"/>
              </a:rPr>
              <a:t>sedang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variasi</a:t>
            </a:r>
            <a:r>
              <a:rPr lang="en-AU" sz="1600" dirty="0">
                <a:ea typeface="+mn-ea"/>
                <a:cs typeface="+mn-cs"/>
              </a:rPr>
              <a:t>  diurnal yang </a:t>
            </a:r>
            <a:r>
              <a:rPr lang="en-AU" sz="1600" dirty="0" err="1">
                <a:ea typeface="+mn-ea"/>
                <a:cs typeface="+mn-cs"/>
              </a:rPr>
              <a:t>signifikan</a:t>
            </a:r>
            <a:r>
              <a:rPr lang="en-AU" sz="1600" dirty="0">
                <a:ea typeface="+mn-ea"/>
                <a:cs typeface="+mn-cs"/>
              </a:rPr>
              <a:t> dan </a:t>
            </a:r>
            <a:r>
              <a:rPr lang="en-AU" sz="1600" dirty="0" err="1">
                <a:ea typeface="+mn-ea"/>
                <a:cs typeface="+mn-cs"/>
              </a:rPr>
              <a:t>angin</a:t>
            </a:r>
            <a:r>
              <a:rPr lang="en-AU" sz="1600" dirty="0">
                <a:ea typeface="+mn-ea"/>
                <a:cs typeface="+mn-cs"/>
              </a:rPr>
              <a:t> yang </a:t>
            </a:r>
            <a:r>
              <a:rPr lang="en-AU" sz="1600" dirty="0" err="1">
                <a:ea typeface="+mn-ea"/>
                <a:cs typeface="+mn-cs"/>
              </a:rPr>
              <a:t>menyejukkan</a:t>
            </a:r>
            <a:endParaRPr lang="en-AU" sz="1600" dirty="0">
              <a:ea typeface="+mn-ea"/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en-AU" sz="1600" b="1" dirty="0">
                <a:ea typeface="+mn-ea"/>
                <a:cs typeface="+mn-cs"/>
              </a:rPr>
              <a:t>VARIETAS  UTAMA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Riesling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Shiraz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Cabernet Sauvignon</a:t>
            </a:r>
          </a:p>
          <a:p>
            <a:pPr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endParaRPr lang="en-AU" sz="1600" dirty="0">
              <a:ea typeface="+mn-ea"/>
              <a:cs typeface="+mn-cs"/>
            </a:endParaRPr>
          </a:p>
          <a:p>
            <a:pPr>
              <a:buClr>
                <a:schemeClr val="accent3"/>
              </a:buClr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02691508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lose-up of a soil erosion&#10;&#10;Description automatically generated">
            <a:extLst>
              <a:ext uri="{FF2B5EF4-FFF2-40B4-BE49-F238E27FC236}">
                <a16:creationId xmlns:a16="http://schemas.microsoft.com/office/drawing/2014/main" id="{D754B4DD-F30E-CBCB-ABB2-4FAF85F395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035" b="1303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975B6BC-6483-8D6E-BF84-56E92EE7B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719082"/>
            <a:ext cx="6158452" cy="1325562"/>
          </a:xfrm>
        </p:spPr>
        <p:txBody>
          <a:bodyPr/>
          <a:lstStyle/>
          <a:p>
            <a:r>
              <a:rPr lang="en-US" sz="4800" dirty="0">
                <a:solidFill>
                  <a:schemeClr val="accent4"/>
                </a:solidFill>
              </a:rPr>
              <a:t>coonawarra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5A3FBF-5B51-9920-8E75-0852CDFF60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1619131"/>
            <a:ext cx="4501267" cy="1574830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a typeface="+mn-ea"/>
                <a:cs typeface="+mn-cs"/>
              </a:rPr>
              <a:t>Terkenal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lempengan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tanah</a:t>
            </a:r>
            <a:r>
              <a:rPr lang="en-AU" sz="1600" dirty="0">
                <a:ea typeface="+mn-ea"/>
                <a:cs typeface="+mn-cs"/>
              </a:rPr>
              <a:t> terra </a:t>
            </a:r>
            <a:r>
              <a:rPr lang="en-AU" sz="1600" dirty="0" err="1">
                <a:ea typeface="+mn-ea"/>
                <a:cs typeface="+mn-cs"/>
              </a:rPr>
              <a:t>rossa</a:t>
            </a:r>
            <a:r>
              <a:rPr lang="en-AU" sz="1600" dirty="0">
                <a:ea typeface="+mn-ea"/>
                <a:cs typeface="+mn-cs"/>
              </a:rPr>
              <a:t> (‘</a:t>
            </a:r>
            <a:r>
              <a:rPr lang="en-AU" sz="1600" dirty="0" err="1">
                <a:ea typeface="+mn-ea"/>
                <a:cs typeface="+mn-cs"/>
              </a:rPr>
              <a:t>tanah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merah</a:t>
            </a:r>
            <a:r>
              <a:rPr lang="en-AU" sz="1600" dirty="0">
                <a:ea typeface="+mn-ea"/>
                <a:cs typeface="+mn-cs"/>
              </a:rPr>
              <a:t>’)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a typeface="+mn-ea"/>
                <a:cs typeface="+mn-cs"/>
              </a:rPr>
              <a:t>Terkenal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dalam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memproduksi</a:t>
            </a:r>
            <a:r>
              <a:rPr lang="en-AU" sz="1600" dirty="0">
                <a:ea typeface="+mn-ea"/>
                <a:cs typeface="+mn-cs"/>
              </a:rPr>
              <a:t> red wine premium, age‑worthy red wines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Iklim yang </a:t>
            </a:r>
            <a:r>
              <a:rPr lang="en-AU" sz="1600" dirty="0" err="1">
                <a:ea typeface="+mn-ea"/>
                <a:cs typeface="+mn-cs"/>
              </a:rPr>
              <a:t>dipengaruhi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samudra</a:t>
            </a:r>
            <a:r>
              <a:rPr lang="en-AU" sz="1600" dirty="0">
                <a:ea typeface="+mn-ea"/>
                <a:cs typeface="+mn-cs"/>
              </a:rPr>
              <a:t> yang </a:t>
            </a:r>
            <a:r>
              <a:rPr lang="en-AU" sz="1600" dirty="0" err="1">
                <a:ea typeface="+mn-ea"/>
                <a:cs typeface="+mn-cs"/>
              </a:rPr>
              <a:t>sedang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musim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panas</a:t>
            </a:r>
            <a:r>
              <a:rPr lang="en-AU" sz="1600" dirty="0">
                <a:ea typeface="+mn-ea"/>
                <a:cs typeface="+mn-cs"/>
              </a:rPr>
              <a:t> yang </a:t>
            </a:r>
            <a:r>
              <a:rPr lang="en-AU" sz="1600" dirty="0" err="1">
                <a:ea typeface="+mn-ea"/>
                <a:cs typeface="+mn-cs"/>
              </a:rPr>
              <a:t>kering</a:t>
            </a:r>
            <a:r>
              <a:rPr lang="en-AU" sz="1600" dirty="0">
                <a:ea typeface="+mn-ea"/>
                <a:cs typeface="+mn-cs"/>
              </a:rPr>
              <a:t> dan </a:t>
            </a:r>
            <a:r>
              <a:rPr lang="en-AU" sz="1600" dirty="0" err="1">
                <a:ea typeface="+mn-ea"/>
                <a:cs typeface="+mn-cs"/>
              </a:rPr>
              <a:t>sedang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sejuknya</a:t>
            </a:r>
            <a:endParaRPr lang="en-AU" sz="1600" dirty="0">
              <a:ea typeface="+mn-ea"/>
              <a:cs typeface="+mn-cs"/>
            </a:endParaRPr>
          </a:p>
          <a:p>
            <a:pPr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</a:pPr>
            <a:endParaRPr lang="en-AU" sz="1600" b="1" dirty="0">
              <a:ea typeface="+mn-ea"/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</a:pPr>
            <a:r>
              <a:rPr lang="en-AU" sz="1600" b="1" dirty="0">
                <a:ea typeface="+mn-ea"/>
                <a:cs typeface="+mn-cs"/>
              </a:rPr>
              <a:t>VARIETAS UTAMA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Cabernet Sauvignon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Shiraz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Merlot</a:t>
            </a:r>
          </a:p>
          <a:p>
            <a:pPr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</a:pPr>
            <a:endParaRPr lang="en-AU" sz="1600" dirty="0">
              <a:ea typeface="+mn-ea"/>
              <a:cs typeface="+mn-cs"/>
            </a:endParaRPr>
          </a:p>
          <a:p>
            <a:pPr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</a:pPr>
            <a:endParaRPr lang="en-AU" sz="1600" dirty="0">
              <a:ea typeface="+mn-ea"/>
              <a:cs typeface="+mn-cs"/>
            </a:endParaRPr>
          </a:p>
          <a:p>
            <a:pPr>
              <a:buClr>
                <a:schemeClr val="accent5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80090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ouring a liquid into a bottle&#10;&#10;Description automatically generated">
            <a:extLst>
              <a:ext uri="{FF2B5EF4-FFF2-40B4-BE49-F238E27FC236}">
                <a16:creationId xmlns:a16="http://schemas.microsoft.com/office/drawing/2014/main" id="{D67225C1-E7E5-73EC-80DA-8BB7446DA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4951" y="0"/>
            <a:ext cx="4497049" cy="685800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BF8402-2F9A-493F-B3F3-FF2C8A032ACB}"/>
              </a:ext>
            </a:extLst>
          </p:cNvPr>
          <p:cNvSpPr txBox="1"/>
          <p:nvPr/>
        </p:nvSpPr>
        <p:spPr>
          <a:xfrm>
            <a:off x="407989" y="2643993"/>
            <a:ext cx="4932108" cy="39864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16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adalah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keanekaragaman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lebih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100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varian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berbeda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ditumbuhkan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di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seluruh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65 wilayah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</a:p>
          <a:p>
            <a:pPr>
              <a:spcBef>
                <a:spcPts val="816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terkenal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kreativitasnya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keinginannya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bereksperimen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</a:p>
          <a:p>
            <a:pPr>
              <a:spcBef>
                <a:spcPts val="816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Wine  Australia Adalah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expresi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ungkapan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otentik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 orang yang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mengolahnya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serta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negara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itu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 </a:t>
            </a:r>
          </a:p>
          <a:p>
            <a:pPr>
              <a:spcBef>
                <a:spcPts val="816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adalah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rumah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memiliki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keterampilan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tinggi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mengolah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premium yang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terpandang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di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antara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US" sz="1600" dirty="0" err="1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terbaik</a:t>
            </a:r>
            <a:r>
              <a:rPr lang="en-US" sz="16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di dunia.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47977BB0-9554-4D06-89D0-913255E34010}"/>
              </a:ext>
            </a:extLst>
          </p:cNvPr>
          <p:cNvSpPr txBox="1"/>
          <p:nvPr/>
        </p:nvSpPr>
        <p:spPr>
          <a:xfrm>
            <a:off x="407988" y="955760"/>
            <a:ext cx="6167618" cy="2473240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AU" sz="5400" dirty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 TANAH YANG MURNI</a:t>
            </a: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7424451-30D4-4639-A6DE-2DB1EA146B8C}"/>
              </a:ext>
            </a:extLst>
          </p:cNvPr>
          <p:cNvSpPr txBox="1"/>
          <p:nvPr/>
        </p:nvSpPr>
        <p:spPr>
          <a:xfrm>
            <a:off x="407988" y="379277"/>
            <a:ext cx="2963830" cy="379032"/>
          </a:xfrm>
          <a:prstGeom prst="rect">
            <a:avLst/>
          </a:prstGeom>
        </p:spPr>
        <p:txBody>
          <a:bodyPr vert="horz" wrap="none" lIns="0" tIns="15554" rIns="0" bIns="0" rtlCol="0">
            <a:noAutofit/>
          </a:bodyPr>
          <a:lstStyle/>
          <a:p>
            <a:pPr defTabSz="829587">
              <a:defRPr/>
            </a:pPr>
            <a:r>
              <a:rPr lang="en-AU" sz="2800" dirty="0">
                <a:solidFill>
                  <a:prstClr val="white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 UNIK</a:t>
            </a:r>
          </a:p>
        </p:txBody>
      </p:sp>
    </p:spTree>
    <p:extLst>
      <p:ext uri="{BB962C8B-B14F-4D97-AF65-F5344CB8AC3E}">
        <p14:creationId xmlns:p14="http://schemas.microsoft.com/office/powerpoint/2010/main" val="3540552445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A field of vines in a valley&#10;&#10;Description automatically generated with medium confidence">
            <a:extLst>
              <a:ext uri="{FF2B5EF4-FFF2-40B4-BE49-F238E27FC236}">
                <a16:creationId xmlns:a16="http://schemas.microsoft.com/office/drawing/2014/main" id="{0A3B52F8-689C-28E6-5D14-E859100FE13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52C317A-9FD1-76B9-7F9E-66BAB4160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719003"/>
            <a:ext cx="524043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1"/>
                </a:solidFill>
              </a:rPr>
              <a:t>M</a:t>
            </a:r>
            <a:r>
              <a:rPr lang="en-US" sz="5400" cap="none" dirty="0">
                <a:solidFill>
                  <a:schemeClr val="accent1"/>
                </a:solidFill>
              </a:rPr>
              <a:t>c</a:t>
            </a:r>
            <a:r>
              <a:rPr lang="en-US" sz="5400" dirty="0">
                <a:solidFill>
                  <a:schemeClr val="accent1"/>
                </a:solidFill>
              </a:rPr>
              <a:t>laren vale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62666E-B34B-DE42-F2A0-4A047DD1E6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241550"/>
            <a:ext cx="4701575" cy="3788577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600" dirty="0" err="1">
                <a:ea typeface="+mn-ea"/>
                <a:cs typeface="+mn-cs"/>
              </a:rPr>
              <a:t>Tempat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lahirnya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di Australia </a:t>
            </a:r>
            <a:r>
              <a:rPr lang="en-AU" sz="1600" dirty="0" err="1">
                <a:ea typeface="+mn-ea"/>
                <a:cs typeface="+mn-cs"/>
              </a:rPr>
              <a:t>selatan</a:t>
            </a:r>
            <a:endParaRPr lang="en-AU" sz="1600" dirty="0">
              <a:ea typeface="+mn-ea"/>
              <a:cs typeface="+mn-cs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Salah </a:t>
            </a:r>
            <a:r>
              <a:rPr lang="en-AU" sz="1600" dirty="0" err="1">
                <a:ea typeface="+mn-ea"/>
                <a:cs typeface="+mn-cs"/>
              </a:rPr>
              <a:t>satu</a:t>
            </a:r>
            <a:r>
              <a:rPr lang="en-AU" sz="1600" dirty="0">
                <a:ea typeface="+mn-ea"/>
                <a:cs typeface="+mn-cs"/>
              </a:rPr>
              <a:t> region yang paling </a:t>
            </a:r>
            <a:r>
              <a:rPr lang="en-AU" sz="1600" dirty="0" err="1">
                <a:ea typeface="+mn-ea"/>
                <a:cs typeface="+mn-cs"/>
              </a:rPr>
              <a:t>maju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komunitas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yang sangat </a:t>
            </a:r>
            <a:r>
              <a:rPr lang="en-AU" sz="1600" dirty="0" err="1">
                <a:ea typeface="+mn-ea"/>
                <a:cs typeface="+mn-cs"/>
              </a:rPr>
              <a:t>sadar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akan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kondisi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lingkungan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hidup</a:t>
            </a:r>
            <a:r>
              <a:rPr lang="en-AU" sz="1600" dirty="0">
                <a:ea typeface="+mn-ea"/>
                <a:cs typeface="+mn-cs"/>
              </a:rPr>
              <a:t> di Australia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Iklim </a:t>
            </a:r>
            <a:r>
              <a:rPr lang="en-AU" sz="1600" dirty="0" err="1">
                <a:ea typeface="+mn-ea"/>
                <a:cs typeface="+mn-cs"/>
              </a:rPr>
              <a:t>mediterania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hangat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kisaran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iklim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meso</a:t>
            </a:r>
            <a:r>
              <a:rPr lang="en-AU" sz="1600" dirty="0">
                <a:ea typeface="+mn-ea"/>
                <a:cs typeface="+mn-cs"/>
              </a:rPr>
              <a:t> dan </a:t>
            </a:r>
            <a:r>
              <a:rPr lang="en-AU" sz="1600" dirty="0" err="1">
                <a:ea typeface="+mn-ea"/>
                <a:cs typeface="+mn-cs"/>
              </a:rPr>
              <a:t>iklim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mikro</a:t>
            </a:r>
            <a:endParaRPr lang="en-AU" sz="1600" b="1" dirty="0">
              <a:ea typeface="+mn-ea"/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rgbClr val="F40000"/>
              </a:buClr>
            </a:pPr>
            <a:endParaRPr lang="en-AU" sz="1600" b="1" dirty="0">
              <a:ea typeface="+mn-ea"/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rgbClr val="F40000"/>
              </a:buClr>
            </a:pPr>
            <a:r>
              <a:rPr lang="en-AU" sz="1600" b="1" dirty="0">
                <a:ea typeface="+mn-ea"/>
                <a:cs typeface="+mn-cs"/>
              </a:rPr>
              <a:t>VARIETAS UTAMA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Shiraz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Cabernet Sauvignon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Grenache</a:t>
            </a:r>
          </a:p>
          <a:p>
            <a:pPr defTabSz="914353">
              <a:lnSpc>
                <a:spcPct val="95000"/>
              </a:lnSpc>
              <a:spcAft>
                <a:spcPts val="1200"/>
              </a:spcAft>
            </a:pPr>
            <a:endParaRPr lang="en-AU" sz="1600" dirty="0"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794107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neyard with a lake&#10;&#10;Description automatically generated with medium confidence">
            <a:extLst>
              <a:ext uri="{FF2B5EF4-FFF2-40B4-BE49-F238E27FC236}">
                <a16:creationId xmlns:a16="http://schemas.microsoft.com/office/drawing/2014/main" id="{957135E8-DDCF-D83B-8850-0F1588D55B2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07" r="1620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6C6740C-7AB3-72F3-39C3-728219013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523609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2"/>
                </a:solidFill>
              </a:rPr>
              <a:t>Margaret river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55C87-0B54-D323-FA06-81664D304B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078142"/>
            <a:ext cx="4507580" cy="1860217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Salah </a:t>
            </a:r>
            <a:r>
              <a:rPr lang="en-AU" sz="1600" dirty="0" err="1">
                <a:ea typeface="+mn-ea"/>
                <a:cs typeface="+mn-cs"/>
              </a:rPr>
              <a:t>satu</a:t>
            </a:r>
            <a:r>
              <a:rPr lang="en-AU" sz="1600" dirty="0">
                <a:ea typeface="+mn-ea"/>
                <a:cs typeface="+mn-cs"/>
              </a:rPr>
              <a:t> wilayah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termuda</a:t>
            </a:r>
            <a:r>
              <a:rPr lang="en-AU" sz="1600" dirty="0">
                <a:ea typeface="+mn-ea"/>
                <a:cs typeface="+mn-cs"/>
              </a:rPr>
              <a:t> di dunia, </a:t>
            </a:r>
            <a:r>
              <a:rPr lang="en-AU" sz="1600" dirty="0" err="1">
                <a:ea typeface="+mn-ea"/>
                <a:cs typeface="+mn-cs"/>
              </a:rPr>
              <a:t>tetapi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cepat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telah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membangun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reputasi</a:t>
            </a:r>
            <a:r>
              <a:rPr lang="en-AU" sz="1600" dirty="0">
                <a:ea typeface="+mn-ea"/>
                <a:cs typeface="+mn-cs"/>
              </a:rPr>
              <a:t> global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a typeface="+mn-ea"/>
                <a:cs typeface="+mn-cs"/>
              </a:rPr>
              <a:t>Terisolasi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secara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geografis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kondisi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penanaman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buah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yang ideal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Iklim </a:t>
            </a:r>
            <a:r>
              <a:rPr lang="en-AU" sz="1600" dirty="0" err="1">
                <a:ea typeface="+mn-ea"/>
                <a:cs typeface="+mn-cs"/>
              </a:rPr>
              <a:t>mediterania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pengaruh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maritim</a:t>
            </a:r>
            <a:r>
              <a:rPr lang="en-AU" sz="1600" dirty="0">
                <a:ea typeface="+mn-ea"/>
                <a:cs typeface="+mn-cs"/>
              </a:rPr>
              <a:t> yang </a:t>
            </a:r>
            <a:r>
              <a:rPr lang="en-AU" sz="1600" dirty="0" err="1">
                <a:ea typeface="+mn-ea"/>
                <a:cs typeface="+mn-cs"/>
              </a:rPr>
              <a:t>kuat</a:t>
            </a:r>
            <a:r>
              <a:rPr lang="en-AU" sz="1600" dirty="0">
                <a:ea typeface="+mn-ea"/>
                <a:cs typeface="+mn-cs"/>
              </a:rPr>
              <a:t>, 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samudra</a:t>
            </a:r>
            <a:r>
              <a:rPr lang="en-AU" sz="1600" dirty="0">
                <a:ea typeface="+mn-ea"/>
                <a:cs typeface="+mn-cs"/>
              </a:rPr>
              <a:t> di </a:t>
            </a:r>
            <a:r>
              <a:rPr lang="en-AU" sz="1600" dirty="0" err="1">
                <a:ea typeface="+mn-ea"/>
                <a:cs typeface="+mn-cs"/>
              </a:rPr>
              <a:t>ketiga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sisinya</a:t>
            </a:r>
            <a:endParaRPr lang="en-AU" sz="1600" dirty="0">
              <a:ea typeface="+mn-ea"/>
              <a:cs typeface="+mn-cs"/>
            </a:endParaRPr>
          </a:p>
          <a:p>
            <a:pPr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endParaRPr lang="en-AU" sz="1600" b="1" dirty="0">
              <a:ea typeface="+mn-ea"/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en-AU" sz="1600" b="1" dirty="0">
                <a:ea typeface="+mn-ea"/>
                <a:cs typeface="+mn-cs"/>
              </a:rPr>
              <a:t>VARIETAS UTAMA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Semillon Sauvignon Blanc blends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Chardonnay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Cabernet Sauvignon</a:t>
            </a:r>
          </a:p>
          <a:p>
            <a:pPr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endParaRPr lang="en-AU" sz="1600" dirty="0">
              <a:ea typeface="+mn-ea"/>
              <a:cs typeface="+mn-cs"/>
            </a:endParaRPr>
          </a:p>
          <a:p>
            <a:pPr>
              <a:buClr>
                <a:schemeClr val="accent3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329405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long shot of a vineyard&#10;&#10;Description automatically generated">
            <a:extLst>
              <a:ext uri="{FF2B5EF4-FFF2-40B4-BE49-F238E27FC236}">
                <a16:creationId xmlns:a16="http://schemas.microsoft.com/office/drawing/2014/main" id="{4CF37427-2C17-CF0D-1FEF-8A4D4E3E0A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30" b="1713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1727CE9-FD85-B243-D145-CF94A308C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755594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2"/>
                </a:solidFill>
              </a:rPr>
              <a:t>DISTRIK</a:t>
            </a:r>
            <a:br>
              <a:rPr lang="en-US" sz="5400" dirty="0">
                <a:solidFill>
                  <a:schemeClr val="accent2"/>
                </a:solidFill>
              </a:rPr>
            </a:br>
            <a:r>
              <a:rPr lang="en-US" sz="5400" dirty="0">
                <a:solidFill>
                  <a:schemeClr val="accent2"/>
                </a:solidFill>
              </a:rPr>
              <a:t>Canberra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FF640A-A75E-9AF8-758A-E146D2D06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626166"/>
            <a:ext cx="4314952" cy="1636741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Region yang </a:t>
            </a:r>
            <a:r>
              <a:rPr lang="en-AU" sz="1600" dirty="0" err="1">
                <a:ea typeface="+mn-ea"/>
                <a:cs typeface="+mn-cs"/>
              </a:rPr>
              <a:t>cukup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baru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akan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tetapi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memproduksi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premium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a typeface="+mn-ea"/>
                <a:cs typeface="+mn-cs"/>
              </a:rPr>
              <a:t>Mencakup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kebun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di ACT dan NSW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Iklim </a:t>
            </a:r>
            <a:r>
              <a:rPr lang="en-AU" sz="1600" dirty="0" err="1">
                <a:ea typeface="+mn-ea"/>
                <a:cs typeface="+mn-cs"/>
              </a:rPr>
              <a:t>kontinental</a:t>
            </a:r>
            <a:r>
              <a:rPr lang="en-AU" sz="1600" dirty="0">
                <a:ea typeface="+mn-ea"/>
                <a:cs typeface="+mn-cs"/>
              </a:rPr>
              <a:t> yang </a:t>
            </a:r>
            <a:r>
              <a:rPr lang="en-AU" sz="1600" dirty="0" err="1">
                <a:ea typeface="+mn-ea"/>
                <a:cs typeface="+mn-cs"/>
              </a:rPr>
              <a:t>ekstrim</a:t>
            </a:r>
            <a:endParaRPr lang="en-AU" sz="1600" dirty="0">
              <a:ea typeface="+mn-ea"/>
              <a:cs typeface="+mn-cs"/>
            </a:endParaRPr>
          </a:p>
          <a:p>
            <a:pPr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endParaRPr lang="en-AU" sz="1600" b="1" dirty="0">
              <a:ea typeface="+mn-ea"/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en-AU" sz="1600" b="1" dirty="0">
                <a:ea typeface="+mn-ea"/>
                <a:cs typeface="+mn-cs"/>
              </a:rPr>
              <a:t>VARIETAS UTAMA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Riesling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Shiraz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AU" sz="1600" dirty="0">
              <a:ea typeface="+mn-ea"/>
              <a:cs typeface="+mn-cs"/>
            </a:endParaRPr>
          </a:p>
          <a:p>
            <a:pPr>
              <a:buClr>
                <a:schemeClr val="accent3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307890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green field with trees&#10;&#10;Description automatically generated with medium confidence">
            <a:extLst>
              <a:ext uri="{FF2B5EF4-FFF2-40B4-BE49-F238E27FC236}">
                <a16:creationId xmlns:a16="http://schemas.microsoft.com/office/drawing/2014/main" id="{E23B9BAF-3853-4B62-310D-ADB912AB61B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30" b="1713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120C58F-466F-55C0-4575-76877134B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757103"/>
            <a:ext cx="5067298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2"/>
                </a:solidFill>
              </a:rPr>
              <a:t>Hunter valley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6F109-A448-CAC8-9681-E9BD5363A8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665523"/>
            <a:ext cx="4105121" cy="5495616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Wilayah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komersial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pertama</a:t>
            </a:r>
            <a:r>
              <a:rPr lang="en-AU" sz="1600" dirty="0">
                <a:ea typeface="+mn-ea"/>
                <a:cs typeface="+mn-cs"/>
              </a:rPr>
              <a:t> Australia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Rumah </a:t>
            </a:r>
            <a:r>
              <a:rPr lang="en-AU" sz="1600" dirty="0" err="1">
                <a:ea typeface="+mn-ea"/>
                <a:cs typeface="+mn-cs"/>
              </a:rPr>
              <a:t>bagi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beberapa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stok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kebun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tertua</a:t>
            </a:r>
            <a:r>
              <a:rPr lang="en-AU" sz="1600" dirty="0">
                <a:ea typeface="+mn-ea"/>
                <a:cs typeface="+mn-cs"/>
              </a:rPr>
              <a:t> di </a:t>
            </a:r>
            <a:r>
              <a:rPr lang="en-AU" sz="1600" dirty="0" err="1">
                <a:ea typeface="+mn-ea"/>
                <a:cs typeface="+mn-cs"/>
              </a:rPr>
              <a:t>tdunia</a:t>
            </a:r>
            <a:endParaRPr lang="en-AU" sz="1600" dirty="0">
              <a:ea typeface="+mn-ea"/>
              <a:cs typeface="+mn-cs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Iklim </a:t>
            </a:r>
            <a:r>
              <a:rPr lang="en-AU" sz="1600" dirty="0" err="1">
                <a:ea typeface="+mn-ea"/>
                <a:cs typeface="+mn-cs"/>
              </a:rPr>
              <a:t>subtropis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pengaruh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maritim</a:t>
            </a:r>
            <a:endParaRPr lang="en-AU" sz="1600" dirty="0">
              <a:ea typeface="+mn-ea"/>
              <a:cs typeface="+mn-cs"/>
            </a:endParaRPr>
          </a:p>
          <a:p>
            <a:pPr lvl="4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endParaRPr lang="en-AU" sz="1600" b="1" dirty="0">
              <a:ea typeface="+mn-ea"/>
              <a:cs typeface="+mn-cs"/>
            </a:endParaRPr>
          </a:p>
          <a:p>
            <a:pPr lvl="4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en-AU" sz="1600" b="1" dirty="0">
                <a:ea typeface="+mn-ea"/>
                <a:cs typeface="+mn-cs"/>
              </a:rPr>
              <a:t>VARIETAS UTAMA</a:t>
            </a:r>
          </a:p>
          <a:p>
            <a:pPr marL="938968" lvl="4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Semillon</a:t>
            </a:r>
          </a:p>
          <a:p>
            <a:pPr marL="938968" lvl="4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Chardonnay</a:t>
            </a:r>
          </a:p>
          <a:p>
            <a:pPr marL="938968" lvl="4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Shiraz</a:t>
            </a:r>
          </a:p>
          <a:p>
            <a:pPr>
              <a:buClr>
                <a:schemeClr val="accent3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520793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row of rows of vines&#10;&#10;Description automatically generated">
            <a:extLst>
              <a:ext uri="{FF2B5EF4-FFF2-40B4-BE49-F238E27FC236}">
                <a16:creationId xmlns:a16="http://schemas.microsoft.com/office/drawing/2014/main" id="{9D71747F-E6E9-E495-6640-792673FF65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15" r="1621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B7D07CB-0B78-E024-E7C4-4254A5A0C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701273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2"/>
                </a:solidFill>
              </a:rPr>
              <a:t>orange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DE83A3-80F5-1DD6-4DDB-E56BE6A8AB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1709754"/>
            <a:ext cx="4105121" cy="5495616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Wilayah </a:t>
            </a:r>
            <a:r>
              <a:rPr lang="en-AU" sz="1600" dirty="0" err="1">
                <a:ea typeface="+mn-ea"/>
                <a:cs typeface="+mn-cs"/>
              </a:rPr>
              <a:t>iklim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sejuk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meningkat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memproduksi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semakin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banyak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jenis</a:t>
            </a:r>
            <a:r>
              <a:rPr lang="en-AU" sz="1600" dirty="0">
                <a:ea typeface="+mn-ea"/>
                <a:cs typeface="+mn-cs"/>
              </a:rPr>
              <a:t> 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premium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a typeface="+mn-ea"/>
                <a:cs typeface="+mn-cs"/>
              </a:rPr>
              <a:t>Beberapa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dari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kebun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ketinggian</a:t>
            </a:r>
            <a:r>
              <a:rPr lang="en-AU" sz="1600" dirty="0">
                <a:ea typeface="+mn-ea"/>
                <a:cs typeface="+mn-cs"/>
              </a:rPr>
              <a:t> yang </a:t>
            </a:r>
            <a:r>
              <a:rPr lang="en-AU" sz="1600" dirty="0" err="1">
                <a:ea typeface="+mn-ea"/>
                <a:cs typeface="+mn-cs"/>
              </a:rPr>
              <a:t>tertinggi</a:t>
            </a:r>
            <a:r>
              <a:rPr lang="en-AU" sz="1600" dirty="0">
                <a:ea typeface="+mn-ea"/>
                <a:cs typeface="+mn-cs"/>
              </a:rPr>
              <a:t> di Australia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Iklim </a:t>
            </a:r>
            <a:r>
              <a:rPr lang="en-AU" sz="1600" dirty="0" err="1">
                <a:ea typeface="+mn-ea"/>
                <a:cs typeface="+mn-cs"/>
              </a:rPr>
              <a:t>kontinental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memberi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fitur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hari-hari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musim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panas</a:t>
            </a:r>
            <a:r>
              <a:rPr lang="en-AU" sz="1600" dirty="0">
                <a:ea typeface="+mn-ea"/>
                <a:cs typeface="+mn-cs"/>
              </a:rPr>
              <a:t> yang </a:t>
            </a:r>
            <a:r>
              <a:rPr lang="en-AU" sz="1600" dirty="0" err="1">
                <a:ea typeface="+mn-ea"/>
                <a:cs typeface="+mn-cs"/>
              </a:rPr>
              <a:t>hangat</a:t>
            </a:r>
            <a:r>
              <a:rPr lang="en-AU" sz="1600" dirty="0">
                <a:ea typeface="+mn-ea"/>
                <a:cs typeface="+mn-cs"/>
              </a:rPr>
              <a:t>, </a:t>
            </a:r>
            <a:r>
              <a:rPr lang="en-AU" sz="1600" dirty="0" err="1">
                <a:ea typeface="+mn-ea"/>
                <a:cs typeface="+mn-cs"/>
              </a:rPr>
              <a:t>malam</a:t>
            </a:r>
            <a:r>
              <a:rPr lang="en-AU" sz="1600" dirty="0">
                <a:ea typeface="+mn-ea"/>
                <a:cs typeface="+mn-cs"/>
              </a:rPr>
              <a:t> yang </a:t>
            </a:r>
            <a:r>
              <a:rPr lang="en-AU" sz="1600" dirty="0" err="1">
                <a:ea typeface="+mn-ea"/>
                <a:cs typeface="+mn-cs"/>
              </a:rPr>
              <a:t>dingin</a:t>
            </a:r>
            <a:r>
              <a:rPr lang="en-AU" sz="1600" dirty="0">
                <a:ea typeface="+mn-ea"/>
                <a:cs typeface="+mn-cs"/>
              </a:rPr>
              <a:t>, </a:t>
            </a:r>
            <a:r>
              <a:rPr lang="en-AU" sz="1600" dirty="0" err="1">
                <a:ea typeface="+mn-ea"/>
                <a:cs typeface="+mn-cs"/>
              </a:rPr>
              <a:t>kondisi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musim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gugur</a:t>
            </a:r>
            <a:r>
              <a:rPr lang="en-AU" sz="1600" dirty="0">
                <a:ea typeface="+mn-ea"/>
                <a:cs typeface="+mn-cs"/>
              </a:rPr>
              <a:t> yang </a:t>
            </a:r>
            <a:r>
              <a:rPr lang="en-AU" sz="1600" dirty="0" err="1">
                <a:ea typeface="+mn-ea"/>
                <a:cs typeface="+mn-cs"/>
              </a:rPr>
              <a:t>kering</a:t>
            </a:r>
            <a:endParaRPr lang="en-AU" sz="1600" dirty="0">
              <a:ea typeface="+mn-ea"/>
              <a:cs typeface="+mn-cs"/>
            </a:endParaRPr>
          </a:p>
          <a:p>
            <a:pPr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endParaRPr lang="en-AU" sz="1600" b="1" dirty="0">
              <a:ea typeface="+mn-ea"/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en-AU" sz="1600" b="1" dirty="0">
                <a:ea typeface="+mn-ea"/>
                <a:cs typeface="+mn-cs"/>
              </a:rPr>
              <a:t>VARIETAS UTAMA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Chardonnay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Sauvignon Blanc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Shiraz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Cabernet Sauvignon</a:t>
            </a:r>
          </a:p>
          <a:p>
            <a:pPr>
              <a:buClr>
                <a:schemeClr val="accent3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217806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landscape with trees and a river&#10;&#10;Description automatically generated">
            <a:extLst>
              <a:ext uri="{FF2B5EF4-FFF2-40B4-BE49-F238E27FC236}">
                <a16:creationId xmlns:a16="http://schemas.microsoft.com/office/drawing/2014/main" id="{AFCF8913-4B65-7EB4-7538-0EFA1B6C886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07" r="1620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C06F673-31AE-C52D-182B-6743C8D32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520204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2"/>
                </a:solidFill>
              </a:rPr>
              <a:t>Mornington peninsula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4DC14C-707F-7780-7885-291856EC96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090210"/>
            <a:ext cx="4105121" cy="5495616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WILAYAH TEPI LAUT YANG KECIL DIKELILINGI TIGA BADAN AIR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Butik Winery dan </a:t>
            </a:r>
            <a:r>
              <a:rPr lang="en-AU" sz="1600" dirty="0" err="1">
                <a:ea typeface="+mn-ea"/>
                <a:cs typeface="+mn-cs"/>
              </a:rPr>
              <a:t>kebun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yang </a:t>
            </a:r>
            <a:r>
              <a:rPr lang="en-AU" sz="1600" dirty="0" err="1">
                <a:ea typeface="+mn-ea"/>
                <a:cs typeface="+mn-cs"/>
              </a:rPr>
              <a:t>memproduksi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iklim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sejuk</a:t>
            </a:r>
            <a:r>
              <a:rPr lang="en-AU" sz="1600" dirty="0">
                <a:ea typeface="+mn-ea"/>
                <a:cs typeface="+mn-cs"/>
              </a:rPr>
              <a:t> premium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IKLIM MARITIM SESUNGGUHNYA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serangkaian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iklim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meso</a:t>
            </a:r>
            <a:r>
              <a:rPr lang="en-AU" sz="1600" dirty="0">
                <a:ea typeface="+mn-ea"/>
                <a:cs typeface="+mn-cs"/>
              </a:rPr>
              <a:t> dan </a:t>
            </a:r>
            <a:r>
              <a:rPr lang="en-AU" sz="1600" dirty="0" err="1">
                <a:ea typeface="+mn-ea"/>
                <a:cs typeface="+mn-cs"/>
              </a:rPr>
              <a:t>iklim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mikro</a:t>
            </a:r>
            <a:endParaRPr lang="en-AU" sz="1600" dirty="0">
              <a:ea typeface="+mn-ea"/>
              <a:cs typeface="+mn-cs"/>
            </a:endParaRPr>
          </a:p>
          <a:p>
            <a:pPr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endParaRPr lang="en-AU" sz="1600" b="1" dirty="0">
              <a:ea typeface="+mn-ea"/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</a:pPr>
            <a:r>
              <a:rPr lang="en-AU" sz="1600" b="1" dirty="0">
                <a:ea typeface="+mn-ea"/>
                <a:cs typeface="+mn-cs"/>
              </a:rPr>
              <a:t>VARIETAS UTAMA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Pinot Noir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Chardonnay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Pinot Gris/Grigio</a:t>
            </a:r>
          </a:p>
          <a:p>
            <a:pPr>
              <a:buClr>
                <a:schemeClr val="accent3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29201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lose-up of a vineyard&#10;&#10;Description automatically generated">
            <a:extLst>
              <a:ext uri="{FF2B5EF4-FFF2-40B4-BE49-F238E27FC236}">
                <a16:creationId xmlns:a16="http://schemas.microsoft.com/office/drawing/2014/main" id="{BA6665A2-21C6-6758-A06E-0E72B2EF393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0BD6BBA-9C9F-99EF-C3F1-562B4F53C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683166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4"/>
                </a:solidFill>
              </a:rPr>
              <a:t>rutherglen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ADA668-01F4-8848-5272-81E9BD030A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1733180"/>
            <a:ext cx="4682901" cy="5495616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Wilayah </a:t>
            </a:r>
            <a:r>
              <a:rPr lang="en-AU" sz="1600" dirty="0" err="1">
                <a:ea typeface="+mn-ea"/>
                <a:cs typeface="+mn-cs"/>
              </a:rPr>
              <a:t>bersejarah</a:t>
            </a:r>
            <a:r>
              <a:rPr lang="en-AU" sz="1600" dirty="0">
                <a:ea typeface="+mn-ea"/>
                <a:cs typeface="+mn-cs"/>
              </a:rPr>
              <a:t> dan </a:t>
            </a:r>
            <a:r>
              <a:rPr lang="en-AU" sz="1600" dirty="0" err="1">
                <a:ea typeface="+mn-ea"/>
                <a:cs typeface="+mn-cs"/>
              </a:rPr>
              <a:t>pusat</a:t>
            </a:r>
            <a:r>
              <a:rPr lang="en-AU" sz="1600" dirty="0">
                <a:ea typeface="+mn-ea"/>
                <a:cs typeface="+mn-cs"/>
              </a:rPr>
              <a:t> fortified wine di Australia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ea typeface="+mn-ea"/>
                <a:cs typeface="+mn-cs"/>
              </a:rPr>
              <a:t>Pembuat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generasi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kelima</a:t>
            </a:r>
            <a:r>
              <a:rPr lang="en-AU" sz="1600" dirty="0">
                <a:ea typeface="+mn-ea"/>
                <a:cs typeface="+mn-cs"/>
              </a:rPr>
              <a:t> dan </a:t>
            </a:r>
            <a:r>
              <a:rPr lang="en-AU" sz="1600" dirty="0" err="1">
                <a:ea typeface="+mn-ea"/>
                <a:cs typeface="+mn-cs"/>
              </a:rPr>
              <a:t>keenam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memproduksi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serangkaian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yang </a:t>
            </a:r>
            <a:r>
              <a:rPr lang="en-AU" sz="1600" dirty="0" err="1">
                <a:ea typeface="+mn-ea"/>
                <a:cs typeface="+mn-cs"/>
              </a:rPr>
              <a:t>memenangkan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penghargaan</a:t>
            </a:r>
            <a:endParaRPr lang="en-AU" sz="1600" dirty="0">
              <a:ea typeface="+mn-ea"/>
              <a:cs typeface="+mn-cs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Iklim </a:t>
            </a:r>
            <a:r>
              <a:rPr lang="en-AU" sz="1600" dirty="0" err="1">
                <a:ea typeface="+mn-ea"/>
                <a:cs typeface="+mn-cs"/>
              </a:rPr>
              <a:t>kontinental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klasik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pengaruh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menyejukkan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dari</a:t>
            </a:r>
            <a:r>
              <a:rPr lang="en-AU" sz="1600" dirty="0">
                <a:ea typeface="+mn-ea"/>
                <a:cs typeface="+mn-cs"/>
              </a:rPr>
              <a:t> kaki </a:t>
            </a:r>
            <a:r>
              <a:rPr lang="en-AU" sz="1600" dirty="0" err="1">
                <a:ea typeface="+mn-ea"/>
                <a:cs typeface="+mn-cs"/>
              </a:rPr>
              <a:t>bukit</a:t>
            </a:r>
            <a:r>
              <a:rPr lang="en-AU" sz="1600" dirty="0">
                <a:ea typeface="+mn-ea"/>
                <a:cs typeface="+mn-cs"/>
              </a:rPr>
              <a:t> Victorian Alps</a:t>
            </a:r>
          </a:p>
          <a:p>
            <a:pPr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</a:pPr>
            <a:endParaRPr lang="en-AU" sz="1600" b="1" dirty="0">
              <a:ea typeface="+mn-ea"/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</a:pPr>
            <a:r>
              <a:rPr lang="en-AU" sz="1600" b="1" dirty="0">
                <a:ea typeface="+mn-ea"/>
                <a:cs typeface="+mn-cs"/>
              </a:rPr>
              <a:t>VARIETAS UTAMA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Muscat dan Muscadelle (fortified wine)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Shiraz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Durif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509664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neyard with a foggy mountain in the background&#10;&#10;Description automatically generated">
            <a:extLst>
              <a:ext uri="{FF2B5EF4-FFF2-40B4-BE49-F238E27FC236}">
                <a16:creationId xmlns:a16="http://schemas.microsoft.com/office/drawing/2014/main" id="{AB25422A-0389-D75D-6D60-8E88845F551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199" r="12197"/>
          <a:stretch>
            <a:fillRect/>
          </a:stretch>
        </p:blipFill>
        <p:spPr>
          <a:xfrm>
            <a:off x="0" y="388842"/>
            <a:ext cx="6169315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A9DCAE2-6EBB-D47D-CEEC-7FECD35B6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550211"/>
            <a:ext cx="6158452" cy="1325562"/>
          </a:xfrm>
        </p:spPr>
        <p:txBody>
          <a:bodyPr/>
          <a:lstStyle/>
          <a:p>
            <a:r>
              <a:rPr lang="en-US" sz="6000" dirty="0">
                <a:solidFill>
                  <a:schemeClr val="accent1"/>
                </a:solidFill>
              </a:rPr>
              <a:t>Yarra </a:t>
            </a:r>
            <a:br>
              <a:rPr lang="en-US" sz="6000" dirty="0">
                <a:solidFill>
                  <a:schemeClr val="accent1"/>
                </a:solidFill>
              </a:rPr>
            </a:br>
            <a:r>
              <a:rPr lang="en-US" sz="6000" dirty="0">
                <a:solidFill>
                  <a:schemeClr val="accent1"/>
                </a:solidFill>
              </a:rPr>
              <a:t>valley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E3FADA-43E1-9E62-B5CB-B3203D6B44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168398"/>
            <a:ext cx="4105121" cy="5495616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600" dirty="0" err="1">
                <a:ea typeface="+mn-ea"/>
                <a:cs typeface="+mn-cs"/>
              </a:rPr>
              <a:t>Tempat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lahirnya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industri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Victoria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600" dirty="0" err="1">
                <a:ea typeface="+mn-ea"/>
                <a:cs typeface="+mn-cs"/>
              </a:rPr>
              <a:t>Landskap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beragam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iklim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kontinental</a:t>
            </a:r>
            <a:r>
              <a:rPr lang="en-AU" sz="1600" dirty="0">
                <a:ea typeface="+mn-ea"/>
                <a:cs typeface="+mn-cs"/>
              </a:rPr>
              <a:t> dan </a:t>
            </a:r>
            <a:r>
              <a:rPr lang="en-AU" sz="1600" dirty="0" err="1">
                <a:ea typeface="+mn-ea"/>
                <a:cs typeface="+mn-cs"/>
              </a:rPr>
              <a:t>variasi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iklim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meso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substansial</a:t>
            </a:r>
            <a:endParaRPr lang="en-AU" sz="1600" dirty="0">
              <a:ea typeface="+mn-ea"/>
              <a:cs typeface="+mn-cs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Wilayah </a:t>
            </a:r>
            <a:r>
              <a:rPr lang="en-AU" sz="1600" dirty="0" err="1">
                <a:ea typeface="+mn-ea"/>
                <a:cs typeface="+mn-cs"/>
              </a:rPr>
              <a:t>iklim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sejuk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terkemuka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para </a:t>
            </a:r>
            <a:r>
              <a:rPr lang="en-AU" sz="1600" dirty="0" err="1">
                <a:ea typeface="+mn-ea"/>
                <a:cs typeface="+mn-cs"/>
              </a:rPr>
              <a:t>pembuat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merangkul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teknik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klasik</a:t>
            </a:r>
            <a:r>
              <a:rPr lang="en-AU" sz="1600" dirty="0">
                <a:ea typeface="+mn-ea"/>
                <a:cs typeface="+mn-cs"/>
              </a:rPr>
              <a:t> dan </a:t>
            </a:r>
            <a:r>
              <a:rPr lang="en-AU" sz="1600" dirty="0" err="1">
                <a:ea typeface="+mn-ea"/>
                <a:cs typeface="+mn-cs"/>
              </a:rPr>
              <a:t>melakukan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banyak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terobosan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baru</a:t>
            </a:r>
            <a:endParaRPr lang="en-AU" sz="1600" b="1" dirty="0">
              <a:ea typeface="+mn-ea"/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</a:pPr>
            <a:r>
              <a:rPr lang="en-AU" sz="1600" b="1" dirty="0">
                <a:ea typeface="+mn-ea"/>
                <a:cs typeface="+mn-cs"/>
              </a:rPr>
              <a:t>VARIETAS UTAMA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Chardonnay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Pinot Noir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Shiraz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Cabernet Sauvignon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658271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large field of green plants&#10;&#10;Description automatically generated with medium confidence">
            <a:extLst>
              <a:ext uri="{FF2B5EF4-FFF2-40B4-BE49-F238E27FC236}">
                <a16:creationId xmlns:a16="http://schemas.microsoft.com/office/drawing/2014/main" id="{FFCFDAE1-9105-30EF-E3FC-CD79F4C224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11" b="17111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A1C769B-69ED-7EC0-81CD-188AE7BA2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808643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2"/>
                </a:solidFill>
              </a:rPr>
              <a:t>tasmania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C1056-4ADB-1687-59F2-76D23C1DBE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1949546"/>
            <a:ext cx="4105121" cy="5495616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Industri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modern </a:t>
            </a:r>
            <a:r>
              <a:rPr lang="en-AU" sz="1600" dirty="0" err="1">
                <a:ea typeface="+mn-ea"/>
                <a:cs typeface="+mn-cs"/>
              </a:rPr>
              <a:t>dimulai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tahun</a:t>
            </a:r>
            <a:r>
              <a:rPr lang="en-AU" sz="1600" dirty="0">
                <a:ea typeface="+mn-ea"/>
                <a:cs typeface="+mn-cs"/>
              </a:rPr>
              <a:t> 1970an dan </a:t>
            </a:r>
            <a:r>
              <a:rPr lang="en-AU" sz="1600" dirty="0" err="1">
                <a:ea typeface="+mn-ea"/>
                <a:cs typeface="+mn-cs"/>
              </a:rPr>
              <a:t>dengan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cepat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membangun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reputasi</a:t>
            </a:r>
            <a:r>
              <a:rPr lang="en-AU" sz="1600" dirty="0">
                <a:ea typeface="+mn-ea"/>
                <a:cs typeface="+mn-cs"/>
              </a:rPr>
              <a:t>  global, </a:t>
            </a:r>
            <a:r>
              <a:rPr lang="en-AU" sz="1600" dirty="0" err="1">
                <a:ea typeface="+mn-ea"/>
                <a:cs typeface="+mn-cs"/>
              </a:rPr>
              <a:t>terutama</a:t>
            </a:r>
            <a:br>
              <a:rPr lang="en-AU" sz="1600" dirty="0">
                <a:ea typeface="+mn-ea"/>
                <a:cs typeface="+mn-cs"/>
              </a:rPr>
            </a:br>
            <a:r>
              <a:rPr lang="en-AU" sz="1600" dirty="0" err="1">
                <a:ea typeface="+mn-ea"/>
                <a:cs typeface="+mn-cs"/>
              </a:rPr>
              <a:t>untuk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sparkling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Pulau </a:t>
            </a:r>
            <a:r>
              <a:rPr lang="en-AU" sz="1600" dirty="0" err="1">
                <a:ea typeface="+mn-ea"/>
                <a:cs typeface="+mn-cs"/>
              </a:rPr>
              <a:t>ini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adalah</a:t>
            </a:r>
            <a:r>
              <a:rPr lang="en-AU" sz="1600" dirty="0">
                <a:ea typeface="+mn-ea"/>
                <a:cs typeface="+mn-cs"/>
              </a:rPr>
              <a:t> salah </a:t>
            </a:r>
            <a:r>
              <a:rPr lang="en-AU" sz="1600" dirty="0" err="1">
                <a:ea typeface="+mn-ea"/>
                <a:cs typeface="+mn-cs"/>
              </a:rPr>
              <a:t>satu</a:t>
            </a:r>
            <a:r>
              <a:rPr lang="en-AU" sz="1600" dirty="0">
                <a:ea typeface="+mn-ea"/>
                <a:cs typeface="+mn-cs"/>
              </a:rPr>
              <a:t> wilayah </a:t>
            </a:r>
            <a:r>
              <a:rPr lang="en-AU" sz="1600" dirty="0" err="1">
                <a:ea typeface="+mn-ea"/>
                <a:cs typeface="+mn-cs"/>
              </a:rPr>
              <a:t>anggur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beriklim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sejuk</a:t>
            </a:r>
            <a:r>
              <a:rPr lang="en-AU" sz="1600" dirty="0">
                <a:ea typeface="+mn-ea"/>
                <a:cs typeface="+mn-cs"/>
              </a:rPr>
              <a:t> yang </a:t>
            </a:r>
            <a:r>
              <a:rPr lang="en-AU" sz="1600" dirty="0" err="1">
                <a:ea typeface="+mn-ea"/>
                <a:cs typeface="+mn-cs"/>
              </a:rPr>
              <a:t>terbaik</a:t>
            </a:r>
            <a:r>
              <a:rPr lang="en-AU" sz="1600" dirty="0">
                <a:ea typeface="+mn-ea"/>
                <a:cs typeface="+mn-cs"/>
              </a:rPr>
              <a:t> di Australia</a:t>
            </a: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Iklim </a:t>
            </a:r>
            <a:r>
              <a:rPr lang="en-AU" sz="1600" dirty="0" err="1">
                <a:ea typeface="+mn-ea"/>
                <a:cs typeface="+mn-cs"/>
              </a:rPr>
              <a:t>maritim</a:t>
            </a:r>
            <a:r>
              <a:rPr lang="en-AU" sz="1600" dirty="0">
                <a:ea typeface="+mn-ea"/>
                <a:cs typeface="+mn-cs"/>
              </a:rPr>
              <a:t> </a:t>
            </a:r>
            <a:r>
              <a:rPr lang="en-AU" sz="1600" dirty="0" err="1">
                <a:ea typeface="+mn-ea"/>
                <a:cs typeface="+mn-cs"/>
              </a:rPr>
              <a:t>sedang</a:t>
            </a:r>
            <a:r>
              <a:rPr lang="en-AU" sz="1600" dirty="0">
                <a:ea typeface="+mn-ea"/>
                <a:cs typeface="+mn-cs"/>
              </a:rPr>
              <a:t> paling </a:t>
            </a:r>
            <a:r>
              <a:rPr lang="en-AU" sz="1600" dirty="0" err="1">
                <a:ea typeface="+mn-ea"/>
                <a:cs typeface="+mn-cs"/>
              </a:rPr>
              <a:t>sejuk</a:t>
            </a:r>
            <a:r>
              <a:rPr lang="en-AU" sz="1600" dirty="0">
                <a:ea typeface="+mn-ea"/>
                <a:cs typeface="+mn-cs"/>
              </a:rPr>
              <a:t> di Australia</a:t>
            </a:r>
          </a:p>
          <a:p>
            <a:pPr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endParaRPr lang="en-AU" sz="1600" b="1" dirty="0">
              <a:ea typeface="+mn-ea"/>
              <a:cs typeface="+mn-cs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en-AU" sz="1600" b="1" dirty="0">
                <a:ea typeface="+mn-ea"/>
                <a:cs typeface="+mn-cs"/>
              </a:rPr>
              <a:t>VARIETAS UTAMA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Pinot Noir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Chardonnay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a typeface="+mn-ea"/>
                <a:cs typeface="+mn-cs"/>
              </a:rPr>
              <a:t>Riesling</a:t>
            </a:r>
          </a:p>
          <a:p>
            <a:pPr>
              <a:buClr>
                <a:schemeClr val="accent3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154760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bunches of grapes on a vine&#10;&#10;Description automatically generated">
            <a:extLst>
              <a:ext uri="{FF2B5EF4-FFF2-40B4-BE49-F238E27FC236}">
                <a16:creationId xmlns:a16="http://schemas.microsoft.com/office/drawing/2014/main" id="{F76DB80B-DE62-4A20-F8B7-FA8AEAC08C2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28B182D-C4FA-2E87-FCF8-F8AD37360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79303"/>
            <a:ext cx="7903908" cy="1325562"/>
          </a:xfrm>
        </p:spPr>
        <p:txBody>
          <a:bodyPr/>
          <a:lstStyle/>
          <a:p>
            <a:r>
              <a:rPr lang="en-US" sz="5400" dirty="0"/>
              <a:t>PATUT MENDAPATKAN PERHATIAN VARIETAS</a:t>
            </a:r>
            <a:br>
              <a:rPr lang="en-US" sz="5400" dirty="0"/>
            </a:br>
            <a:r>
              <a:rPr lang="en-US" sz="5400" dirty="0"/>
              <a:t>DAN GAYA</a:t>
            </a:r>
          </a:p>
        </p:txBody>
      </p:sp>
    </p:spTree>
    <p:extLst>
      <p:ext uri="{BB962C8B-B14F-4D97-AF65-F5344CB8AC3E}">
        <p14:creationId xmlns:p14="http://schemas.microsoft.com/office/powerpoint/2010/main" val="136087535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erson working in a wine factory&#10;&#10;Description automatically generated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823905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1"/>
                </a:solidFill>
              </a:rPr>
              <a:t>HARI INI KITA AKAN MEMBAHAS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3044836"/>
            <a:ext cx="4105121" cy="3327395"/>
          </a:xfrm>
        </p:spPr>
        <p:txBody>
          <a:bodyPr/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Sejarah </a:t>
            </a:r>
            <a:r>
              <a:rPr lang="en-US" dirty="0" err="1"/>
              <a:t>anggur</a:t>
            </a:r>
            <a:r>
              <a:rPr lang="en-US" dirty="0"/>
              <a:t> Australia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Geografi</a:t>
            </a:r>
            <a:r>
              <a:rPr lang="en-US" dirty="0"/>
              <a:t>, </a:t>
            </a:r>
            <a:r>
              <a:rPr lang="en-US" dirty="0" err="1"/>
              <a:t>iklim</a:t>
            </a:r>
            <a:r>
              <a:rPr lang="en-US" dirty="0"/>
              <a:t> dan </a:t>
            </a:r>
            <a:r>
              <a:rPr lang="en-US" dirty="0" err="1"/>
              <a:t>tanah</a:t>
            </a:r>
            <a:endParaRPr lang="en-US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Wilayah yang </a:t>
            </a:r>
            <a:r>
              <a:rPr lang="en-US" dirty="0" err="1"/>
              <a:t>patut</a:t>
            </a:r>
            <a:r>
              <a:rPr lang="en-US" dirty="0"/>
              <a:t> </a:t>
            </a:r>
            <a:r>
              <a:rPr lang="en-US" dirty="0" err="1"/>
              <a:t>diperhatikan</a:t>
            </a:r>
            <a:endParaRPr lang="en-US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Varietas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dan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anggur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551256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erson working in a factory&#10;&#10;Description automatically generated">
            <a:extLst>
              <a:ext uri="{FF2B5EF4-FFF2-40B4-BE49-F238E27FC236}">
                <a16:creationId xmlns:a16="http://schemas.microsoft.com/office/drawing/2014/main" id="{48395C2D-9B0C-631F-FC7D-B5FC37239A5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92" t="31548" r="14733" b="24159"/>
          <a:stretch>
            <a:fillRect/>
          </a:stretch>
        </p:blipFill>
        <p:spPr>
          <a:xfrm>
            <a:off x="0" y="388842"/>
            <a:ext cx="6169315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FBF4245-2335-B13F-E4CC-6D3169B42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909503"/>
            <a:ext cx="538321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5"/>
                </a:solidFill>
              </a:rPr>
              <a:t>Sparkling wine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E24258-4FF7-CD35-9A03-AAACCB3583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3724233"/>
            <a:ext cx="4105121" cy="5495616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Australia </a:t>
            </a:r>
            <a:r>
              <a:rPr lang="en-US" sz="1600" dirty="0" err="1">
                <a:solidFill>
                  <a:schemeClr val="bg1"/>
                </a:solidFill>
              </a:rPr>
              <a:t>telah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membuat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i="1" dirty="0">
                <a:solidFill>
                  <a:schemeClr val="bg1"/>
                </a:solidFill>
              </a:rPr>
              <a:t>sparkling wine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sejak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akhir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abad</a:t>
            </a:r>
            <a:r>
              <a:rPr lang="en-US" sz="1600" dirty="0">
                <a:solidFill>
                  <a:schemeClr val="bg1"/>
                </a:solidFill>
              </a:rPr>
              <a:t> ke-19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Hari </a:t>
            </a:r>
            <a:r>
              <a:rPr lang="en-US" sz="1600" dirty="0" err="1">
                <a:solidFill>
                  <a:schemeClr val="bg1"/>
                </a:solidFill>
              </a:rPr>
              <a:t>ini</a:t>
            </a:r>
            <a:r>
              <a:rPr lang="en-US" sz="1600" dirty="0">
                <a:solidFill>
                  <a:schemeClr val="bg1"/>
                </a:solidFill>
              </a:rPr>
              <a:t>, Australia </a:t>
            </a:r>
            <a:r>
              <a:rPr lang="en-US" sz="1600" dirty="0" err="1">
                <a:solidFill>
                  <a:schemeClr val="bg1"/>
                </a:solidFill>
              </a:rPr>
              <a:t>adalah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produsen</a:t>
            </a:r>
            <a:r>
              <a:rPr lang="en-US" sz="1600" dirty="0">
                <a:solidFill>
                  <a:schemeClr val="bg1"/>
                </a:solidFill>
              </a:rPr>
              <a:t> dunia yang </a:t>
            </a:r>
            <a:r>
              <a:rPr lang="en-US" sz="1600" dirty="0" err="1">
                <a:solidFill>
                  <a:schemeClr val="bg1"/>
                </a:solidFill>
              </a:rPr>
              <a:t>terkemuka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dari</a:t>
            </a:r>
            <a:r>
              <a:rPr lang="en-US" sz="1600" dirty="0">
                <a:solidFill>
                  <a:schemeClr val="bg1"/>
                </a:solidFill>
              </a:rPr>
              <a:t> type dan style wine yang </a:t>
            </a:r>
            <a:r>
              <a:rPr lang="en-US" sz="1600" dirty="0" err="1">
                <a:solidFill>
                  <a:schemeClr val="bg1"/>
                </a:solidFill>
              </a:rPr>
              <a:t>berbeda</a:t>
            </a:r>
            <a:endParaRPr lang="en-US" sz="1600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chemeClr val="bg1"/>
                </a:solidFill>
              </a:rPr>
              <a:t>Sparkling wine </a:t>
            </a:r>
            <a:r>
              <a:rPr lang="en-US" sz="1600" dirty="0" err="1">
                <a:solidFill>
                  <a:schemeClr val="bg1"/>
                </a:solidFill>
              </a:rPr>
              <a:t>mewakili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proporsi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produksi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kecil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tetapi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signifikan</a:t>
            </a:r>
            <a:endParaRPr lang="en-US" sz="1600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</a:rPr>
              <a:t>Pertumbuhan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cukup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besar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dalam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beberapa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tahun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terakhir</a:t>
            </a:r>
            <a:endParaRPr lang="en-US" sz="1600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FD661DB1-1AE4-2A48-DE18-504C68F233D2}"/>
              </a:ext>
            </a:extLst>
          </p:cNvPr>
          <p:cNvSpPr txBox="1"/>
          <p:nvPr/>
        </p:nvSpPr>
        <p:spPr>
          <a:xfrm>
            <a:off x="6993536" y="2509847"/>
            <a:ext cx="479307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200" dirty="0">
                <a:latin typeface="Neue Haas Grotesk Text Pro" panose="020B0504020202020204" pitchFamily="34" charset="77"/>
              </a:rPr>
              <a:t>SETARA DENGAN YANG TERBAIK DI DUNIA</a:t>
            </a:r>
          </a:p>
        </p:txBody>
      </p:sp>
    </p:spTree>
    <p:extLst>
      <p:ext uri="{BB962C8B-B14F-4D97-AF65-F5344CB8AC3E}">
        <p14:creationId xmlns:p14="http://schemas.microsoft.com/office/powerpoint/2010/main" val="291081657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F21A06B-D544-6624-4430-38C6323FD087}"/>
              </a:ext>
            </a:extLst>
          </p:cNvPr>
          <p:cNvCxnSpPr>
            <a:cxnSpLocks/>
          </p:cNvCxnSpPr>
          <p:nvPr/>
        </p:nvCxnSpPr>
        <p:spPr>
          <a:xfrm>
            <a:off x="6457894" y="3591264"/>
            <a:ext cx="10986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8F1A30A-484B-2139-7748-485BB9091926}"/>
              </a:ext>
            </a:extLst>
          </p:cNvPr>
          <p:cNvCxnSpPr>
            <a:cxnSpLocks/>
          </p:cNvCxnSpPr>
          <p:nvPr/>
        </p:nvCxnSpPr>
        <p:spPr>
          <a:xfrm>
            <a:off x="6457894" y="4931114"/>
            <a:ext cx="10986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C6EFBB7-8D5C-9ACB-C474-F5C5B13C68FD}"/>
              </a:ext>
            </a:extLst>
          </p:cNvPr>
          <p:cNvCxnSpPr>
            <a:cxnSpLocks/>
          </p:cNvCxnSpPr>
          <p:nvPr/>
        </p:nvCxnSpPr>
        <p:spPr>
          <a:xfrm>
            <a:off x="2813050" y="4452352"/>
            <a:ext cx="303749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28F9B25-C63F-024A-F76D-2BA4A25F22A3}"/>
              </a:ext>
            </a:extLst>
          </p:cNvPr>
          <p:cNvCxnSpPr>
            <a:cxnSpLocks/>
          </p:cNvCxnSpPr>
          <p:nvPr/>
        </p:nvCxnSpPr>
        <p:spPr>
          <a:xfrm>
            <a:off x="5048250" y="4909552"/>
            <a:ext cx="80229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7CDD7F9-F410-75EB-A4CE-7E5F040B4E8D}"/>
              </a:ext>
            </a:extLst>
          </p:cNvPr>
          <p:cNvCxnSpPr>
            <a:cxnSpLocks/>
          </p:cNvCxnSpPr>
          <p:nvPr/>
        </p:nvCxnSpPr>
        <p:spPr>
          <a:xfrm>
            <a:off x="6457894" y="2156164"/>
            <a:ext cx="10986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EF37069-540F-3C87-A47F-71F891D85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878014"/>
            <a:ext cx="4959262" cy="662781"/>
          </a:xfrm>
        </p:spPr>
        <p:txBody>
          <a:bodyPr/>
          <a:lstStyle/>
          <a:p>
            <a:r>
              <a:rPr lang="en-US" sz="4400" dirty="0"/>
              <a:t>WILAYAH UTAMA</a:t>
            </a:r>
          </a:p>
        </p:txBody>
      </p:sp>
      <p:pic>
        <p:nvPicPr>
          <p:cNvPr id="21" name="Picture Placeholder 20" descr="A close up of a bottle&#10;&#10;Description automatically generated">
            <a:extLst>
              <a:ext uri="{FF2B5EF4-FFF2-40B4-BE49-F238E27FC236}">
                <a16:creationId xmlns:a16="http://schemas.microsoft.com/office/drawing/2014/main" id="{6126DFEA-A53D-9D7E-5FFA-31A46BE846D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8" b="-725"/>
          <a:stretch>
            <a:fillRect/>
          </a:stretch>
        </p:blipFill>
        <p:spPr>
          <a:xfrm>
            <a:off x="5097430" y="394185"/>
            <a:ext cx="2244413" cy="6235700"/>
          </a:xfrm>
        </p:spPr>
      </p:pic>
      <p:sp>
        <p:nvSpPr>
          <p:cNvPr id="6" name="object 10">
            <a:extLst>
              <a:ext uri="{FF2B5EF4-FFF2-40B4-BE49-F238E27FC236}">
                <a16:creationId xmlns:a16="http://schemas.microsoft.com/office/drawing/2014/main" id="{E07EEB7A-0AF2-8978-C645-499F7E029E49}"/>
              </a:ext>
            </a:extLst>
          </p:cNvPr>
          <p:cNvSpPr txBox="1"/>
          <p:nvPr/>
        </p:nvSpPr>
        <p:spPr>
          <a:xfrm>
            <a:off x="408075" y="503727"/>
            <a:ext cx="6877418" cy="10958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accent1"/>
                </a:solidFill>
                <a:latin typeface="Neue Haas Grotesk Text Pro" panose="020B0504020202020204" pitchFamily="34" charset="77"/>
                <a:cs typeface="Colors Of Autumn"/>
              </a:rPr>
              <a:t> GAYA DAN KARAKTERISTIK</a:t>
            </a:r>
            <a:endParaRPr lang="en-AU" sz="4400" cap="all" dirty="0">
              <a:solidFill>
                <a:schemeClr val="accent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A2E8F639-5D83-970E-393D-D3DA42684E4E}"/>
              </a:ext>
            </a:extLst>
          </p:cNvPr>
          <p:cNvSpPr txBox="1"/>
          <p:nvPr/>
        </p:nvSpPr>
        <p:spPr>
          <a:xfrm>
            <a:off x="1073427" y="1993619"/>
            <a:ext cx="3434862" cy="325089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en-US" sz="2000" b="1" dirty="0">
                <a:solidFill>
                  <a:schemeClr val="accent4"/>
                </a:solidFill>
                <a:latin typeface="Neue Haas Grotesk Text Pro" panose="020B0504020202020204" pitchFamily="34" charset="77"/>
                <a:cs typeface="Hellix SemiBold"/>
              </a:rPr>
              <a:t>TIGA WINE STYLE UTAMA</a:t>
            </a: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126F4DE8-D4DD-685D-CCF7-B263283FBF37}"/>
              </a:ext>
            </a:extLst>
          </p:cNvPr>
          <p:cNvSpPr txBox="1"/>
          <p:nvPr/>
        </p:nvSpPr>
        <p:spPr>
          <a:xfrm>
            <a:off x="1757013" y="2565921"/>
            <a:ext cx="2433844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GAYA BRUT YANG DRY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FF87809F-4479-92AB-C6B2-19828E0D8982}"/>
              </a:ext>
            </a:extLst>
          </p:cNvPr>
          <p:cNvSpPr txBox="1"/>
          <p:nvPr/>
        </p:nvSpPr>
        <p:spPr>
          <a:xfrm>
            <a:off x="1907719" y="2893051"/>
            <a:ext cx="2132433" cy="90370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paling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populer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; aroma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mencakup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biskuit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adonan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roti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bakar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apel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 grapefruit</a:t>
            </a: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6885B006-DC85-8938-F272-B9A6D0E0020F}"/>
              </a:ext>
            </a:extLst>
          </p:cNvPr>
          <p:cNvSpPr txBox="1"/>
          <p:nvPr/>
        </p:nvSpPr>
        <p:spPr>
          <a:xfrm>
            <a:off x="341144" y="4283528"/>
            <a:ext cx="2378275" cy="46051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 SPARKLING RED  TERUTAMA SHIRAZ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48E6731A-8627-C7CC-E3D5-51D9473FA240}"/>
              </a:ext>
            </a:extLst>
          </p:cNvPr>
          <p:cNvSpPr txBox="1"/>
          <p:nvPr/>
        </p:nvSpPr>
        <p:spPr>
          <a:xfrm>
            <a:off x="2884781" y="4798271"/>
            <a:ext cx="2094227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SPARKLING ROSÉ</a:t>
            </a: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FF8802DC-F015-EE59-B860-950D333F6BA7}"/>
              </a:ext>
            </a:extLst>
          </p:cNvPr>
          <p:cNvSpPr txBox="1"/>
          <p:nvPr/>
        </p:nvSpPr>
        <p:spPr>
          <a:xfrm>
            <a:off x="464425" y="4840270"/>
            <a:ext cx="2131712" cy="11253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Suatu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gaya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Australia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unik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berwarna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crimson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bersari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rasa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menyegarkan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8A7AC874-BA3F-79E4-4139-15D04768B933}"/>
              </a:ext>
            </a:extLst>
          </p:cNvPr>
          <p:cNvSpPr txBox="1"/>
          <p:nvPr/>
        </p:nvSpPr>
        <p:spPr>
          <a:xfrm>
            <a:off x="3032782" y="5141969"/>
            <a:ext cx="1814224" cy="11253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Suatu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gaya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niche; aroma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mencakup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floral, rose petal, strawberry, raspberry dan red currant</a:t>
            </a: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90D927FB-A416-7C58-1BB7-0B4407E42A0A}"/>
              </a:ext>
            </a:extLst>
          </p:cNvPr>
          <p:cNvSpPr txBox="1"/>
          <p:nvPr/>
        </p:nvSpPr>
        <p:spPr>
          <a:xfrm>
            <a:off x="7734700" y="2288302"/>
            <a:ext cx="3827053" cy="98244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Salah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satu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dari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wilayah sparkling wine yang paling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menarik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di Australia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dimana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iklim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sejuk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fresh,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bertemu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kehalusan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gaya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9A22F79F-9879-EF99-8E4A-EE4C564CB243}"/>
              </a:ext>
            </a:extLst>
          </p:cNvPr>
          <p:cNvSpPr txBox="1"/>
          <p:nvPr/>
        </p:nvSpPr>
        <p:spPr>
          <a:xfrm>
            <a:off x="7738533" y="2028601"/>
            <a:ext cx="1896225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ADELAIDE HILLS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06CB8D18-E561-70B9-2E43-6F941CA6E254}"/>
              </a:ext>
            </a:extLst>
          </p:cNvPr>
          <p:cNvSpPr txBox="1"/>
          <p:nvPr/>
        </p:nvSpPr>
        <p:spPr>
          <a:xfrm>
            <a:off x="7734700" y="3456783"/>
            <a:ext cx="1294427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TASMANIA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C229AC37-955F-DCCB-1BC0-1FCDF4024FF1}"/>
              </a:ext>
            </a:extLst>
          </p:cNvPr>
          <p:cNvSpPr txBox="1"/>
          <p:nvPr/>
        </p:nvSpPr>
        <p:spPr>
          <a:xfrm>
            <a:off x="7734700" y="4804128"/>
            <a:ext cx="1896225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YARRA VALLEY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4A671505-BFC5-3896-AB14-CC83014B31CD}"/>
              </a:ext>
            </a:extLst>
          </p:cNvPr>
          <p:cNvSpPr txBox="1"/>
          <p:nvPr/>
        </p:nvSpPr>
        <p:spPr>
          <a:xfrm>
            <a:off x="7734700" y="5139744"/>
            <a:ext cx="3827053" cy="98244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Iklim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sejuk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tanah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baik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membuatnya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menjadi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magnet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untuk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produsen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sparkling wine yang lain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dari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lainnya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A8EFD940-6CD9-DF9D-73E2-7F68DD6DAC3A}"/>
              </a:ext>
            </a:extLst>
          </p:cNvPr>
          <p:cNvSpPr txBox="1"/>
          <p:nvPr/>
        </p:nvSpPr>
        <p:spPr>
          <a:xfrm>
            <a:off x="7734700" y="3714023"/>
            <a:ext cx="4296498" cy="98244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Memproduksi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sparkling wine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memiliki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struktur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gaya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standar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tinggi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banyak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diantaranya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premium,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diproduksi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traditionale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method </a:t>
            </a:r>
          </a:p>
        </p:txBody>
      </p:sp>
      <p:sp>
        <p:nvSpPr>
          <p:cNvPr id="22" name="object 10">
            <a:extLst>
              <a:ext uri="{FF2B5EF4-FFF2-40B4-BE49-F238E27FC236}">
                <a16:creationId xmlns:a16="http://schemas.microsoft.com/office/drawing/2014/main" id="{D28A452F-5C20-386F-963F-CEF96D4A9798}"/>
              </a:ext>
            </a:extLst>
          </p:cNvPr>
          <p:cNvSpPr txBox="1"/>
          <p:nvPr/>
        </p:nvSpPr>
        <p:spPr>
          <a:xfrm rot="16200000">
            <a:off x="398607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SPARKLING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14A17B1-B56C-3F8A-CE74-56194F4D7528}"/>
              </a:ext>
            </a:extLst>
          </p:cNvPr>
          <p:cNvCxnSpPr>
            <a:cxnSpLocks/>
          </p:cNvCxnSpPr>
          <p:nvPr/>
        </p:nvCxnSpPr>
        <p:spPr>
          <a:xfrm>
            <a:off x="4054011" y="2941142"/>
            <a:ext cx="16542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587850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763475" y="699956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5400" cap="all" dirty="0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763475" y="2911331"/>
            <a:ext cx="4529978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Australia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adalah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salah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satu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produsen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Riesling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terbaik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 di dunia</a:t>
            </a: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Sejarah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panjang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Australia;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hari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ini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merupakan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salah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satu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varietas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paling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terkenal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Ditanam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sebagian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besar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wilayah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;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contoh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terbaik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area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lebih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sejuk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Pendekatan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pembuatan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intervensinya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minimal</a:t>
            </a:r>
          </a:p>
        </p:txBody>
      </p:sp>
      <p:pic>
        <p:nvPicPr>
          <p:cNvPr id="3" name="Picture 2" descr="A wooden post in a vineyard&#10;&#10;Description automatically generated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8884" b="8651"/>
          <a:stretch/>
        </p:blipFill>
        <p:spPr>
          <a:xfrm>
            <a:off x="6096000" y="427839"/>
            <a:ext cx="6096000" cy="6006517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763475" y="1460425"/>
            <a:ext cx="4025901" cy="90760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36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 DAN KHAS</a:t>
            </a:r>
          </a:p>
        </p:txBody>
      </p:sp>
      <p:pic>
        <p:nvPicPr>
          <p:cNvPr id="11" name="Picture Placeholder 10" descr="A bunch of grapes on a vine&#10;&#10;Description automatically generated">
            <a:extLst>
              <a:ext uri="{FF2B5EF4-FFF2-40B4-BE49-F238E27FC236}">
                <a16:creationId xmlns:a16="http://schemas.microsoft.com/office/drawing/2014/main" id="{0C56E130-7581-D60A-C1BA-1FCC6877E3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35630019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/>
          <p:nvPr/>
        </p:nvCxnSpPr>
        <p:spPr>
          <a:xfrm>
            <a:off x="6438900" y="2615129"/>
            <a:ext cx="17653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7838337" y="1423588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eue Haas Grotesk Text Pro" panose="020B0504020202020204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r>
              <a:rPr lang="en-US" sz="4400" dirty="0">
                <a:solidFill>
                  <a:schemeClr val="accent3"/>
                </a:solidFill>
              </a:rPr>
              <a:t>GAYA DAN</a:t>
            </a:r>
            <a:br>
              <a:rPr lang="en-US" sz="4400" dirty="0">
                <a:solidFill>
                  <a:schemeClr val="accent3"/>
                </a:solidFill>
              </a:rPr>
            </a:br>
            <a:r>
              <a:rPr lang="en-US" sz="4400" dirty="0">
                <a:solidFill>
                  <a:schemeClr val="accent3"/>
                </a:solidFill>
              </a:rPr>
              <a:t>KARAKTERISTIK</a:t>
            </a: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3DD6633A-7825-FD5A-7840-CF8C21626131}"/>
              </a:ext>
            </a:extLst>
          </p:cNvPr>
          <p:cNvSpPr txBox="1"/>
          <p:nvPr/>
        </p:nvSpPr>
        <p:spPr>
          <a:xfrm>
            <a:off x="8126578" y="1814974"/>
            <a:ext cx="2028402" cy="174086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GAYA YANG PALING UMUM  </a:t>
            </a:r>
          </a:p>
          <a:p>
            <a:pPr>
              <a:lnSpc>
                <a:spcPct val="100000"/>
              </a:lnSpc>
            </a:pPr>
            <a:r>
              <a:rPr lang="en-US" sz="14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ADALAH ANGGUR DRY, DENGAN BEBERAPA ANGGUR OFF-DRY DAN DESSERT WINE JUGA DIPRODUKSI</a:t>
            </a: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05ECD0C4-1504-6F8C-B596-D83723D5D822}"/>
              </a:ext>
            </a:extLst>
          </p:cNvPr>
          <p:cNvSpPr txBox="1"/>
          <p:nvPr/>
        </p:nvSpPr>
        <p:spPr>
          <a:xfrm>
            <a:off x="9165592" y="4685682"/>
            <a:ext cx="779251" cy="460511"/>
          </a:xfrm>
          <a:prstGeom prst="rect">
            <a:avLst/>
          </a:prstGeom>
          <a:solidFill>
            <a:schemeClr val="bg1"/>
          </a:solidFill>
        </p:spPr>
        <p:txBody>
          <a:bodyPr vert="horz" wrap="none" lIns="0" tIns="17145" rIns="0" bIns="0" rtlCol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</a:rPr>
              <a:t> RASA 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</a:rPr>
              <a:t>TIPIKAL</a:t>
            </a: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9041594" y="5244029"/>
            <a:ext cx="1113386" cy="76681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Sitrus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Apel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Madu</a:t>
            </a: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3425205" y="5474473"/>
            <a:ext cx="1710501" cy="68211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WINE AGING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600" dirty="0" err="1">
                <a:cs typeface="Hellix SemiBold"/>
              </a:rPr>
              <a:t>bermadu</a:t>
            </a:r>
            <a:r>
              <a:rPr lang="en-AU" sz="1600" dirty="0">
                <a:cs typeface="Hellix SemiBold"/>
              </a:rPr>
              <a:t>, </a:t>
            </a:r>
            <a:r>
              <a:rPr lang="en-AU" sz="1600" dirty="0" err="1">
                <a:cs typeface="Hellix SemiBold"/>
              </a:rPr>
              <a:t>halus</a:t>
            </a:r>
            <a:r>
              <a:rPr lang="en-AU" sz="1600" dirty="0">
                <a:cs typeface="Hellix SemiBold"/>
              </a:rPr>
              <a:t> dan kaya</a:t>
            </a: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0CE4ADEA-0858-AEA7-1896-CEE85700FBD5}"/>
              </a:ext>
            </a:extLst>
          </p:cNvPr>
          <p:cNvSpPr txBox="1"/>
          <p:nvPr/>
        </p:nvSpPr>
        <p:spPr>
          <a:xfrm>
            <a:off x="1695751" y="2366978"/>
            <a:ext cx="2300709" cy="952953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BERAROMA, TEKSTUR RINGAN SAMPAI SEDANG, KEASAMAN TINGGI</a:t>
            </a:r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69065E43-B559-FD39-F8E0-B222E0F12F6B}"/>
              </a:ext>
            </a:extLst>
          </p:cNvPr>
          <p:cNvSpPr txBox="1"/>
          <p:nvPr/>
        </p:nvSpPr>
        <p:spPr>
          <a:xfrm>
            <a:off x="1425732" y="5474473"/>
            <a:ext cx="1710501" cy="11253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WINE MUDA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Penuh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energi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, segar dan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menyenangkan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untuk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diminum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/>
          <p:nvPr/>
        </p:nvCxnSpPr>
        <p:spPr>
          <a:xfrm>
            <a:off x="6438900" y="4786829"/>
            <a:ext cx="2324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76BE157-7D11-DD5A-1B38-48AAD5625894}"/>
              </a:ext>
            </a:extLst>
          </p:cNvPr>
          <p:cNvCxnSpPr/>
          <p:nvPr/>
        </p:nvCxnSpPr>
        <p:spPr>
          <a:xfrm>
            <a:off x="2828382" y="4126429"/>
            <a:ext cx="29501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/>
          <p:nvPr/>
        </p:nvCxnSpPr>
        <p:spPr>
          <a:xfrm flipH="1" flipV="1">
            <a:off x="2828382" y="3568082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3752DF1-5FC2-A771-72BC-34D0F625BAB0}"/>
              </a:ext>
            </a:extLst>
          </p:cNvPr>
          <p:cNvCxnSpPr/>
          <p:nvPr/>
        </p:nvCxnSpPr>
        <p:spPr>
          <a:xfrm>
            <a:off x="2280982" y="4697929"/>
            <a:ext cx="34975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571AC46-7925-14F2-A34C-824C46EA7176}"/>
              </a:ext>
            </a:extLst>
          </p:cNvPr>
          <p:cNvCxnSpPr/>
          <p:nvPr/>
        </p:nvCxnSpPr>
        <p:spPr>
          <a:xfrm flipH="1" flipV="1">
            <a:off x="2282282" y="4685682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910DABE-C290-1D9F-D371-87ABDBC04006}"/>
              </a:ext>
            </a:extLst>
          </p:cNvPr>
          <p:cNvCxnSpPr/>
          <p:nvPr/>
        </p:nvCxnSpPr>
        <p:spPr>
          <a:xfrm flipH="1" flipV="1">
            <a:off x="4263482" y="4685682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2" b="4762"/>
          <a:stretch>
            <a:fillRect/>
          </a:stretch>
        </p:blipFill>
        <p:spPr>
          <a:xfrm>
            <a:off x="5347016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414788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073160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209" y="532547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accent3"/>
                </a:solidFill>
              </a:rPr>
              <a:t>DAERAH UTAMA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DB43ABA2-7A31-954F-E394-BF5D7CEDE934}"/>
              </a:ext>
            </a:extLst>
          </p:cNvPr>
          <p:cNvSpPr txBox="1"/>
          <p:nvPr/>
        </p:nvSpPr>
        <p:spPr>
          <a:xfrm>
            <a:off x="7437705" y="1329262"/>
            <a:ext cx="3175789" cy="146501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GREAT SOUTHERN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Riesling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memiliki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intensitas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sangat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baik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yang segar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tingkat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keasaman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kentara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namun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tetap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seimbang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komponen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lainnya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.</a:t>
            </a: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D0E7643A-00F3-2ACF-7D29-49B1E6ED6EB6}"/>
              </a:ext>
            </a:extLst>
          </p:cNvPr>
          <p:cNvSpPr txBox="1"/>
          <p:nvPr/>
        </p:nvSpPr>
        <p:spPr>
          <a:xfrm>
            <a:off x="9734345" y="4100839"/>
            <a:ext cx="1959816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TASMANIA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Great length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karakter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sitrus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mineral  dan acidity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alami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tingkat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tinggi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A38EA0F9-4565-B7C4-03C5-B395F4E89F4C}"/>
              </a:ext>
            </a:extLst>
          </p:cNvPr>
          <p:cNvSpPr txBox="1"/>
          <p:nvPr/>
        </p:nvSpPr>
        <p:spPr>
          <a:xfrm>
            <a:off x="7621797" y="4102552"/>
            <a:ext cx="1518433" cy="212981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SOUTH WESTERN </a:t>
            </a:r>
          </a:p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VICTORIA 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halus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aksen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limau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</a:t>
            </a:r>
            <a:br>
              <a:rPr lang="en-US" sz="1600" dirty="0">
                <a:latin typeface="Neue Haas Grotesk Text Pro" panose="020B0504020202020204" pitchFamily="34" charset="77"/>
                <a:cs typeface="Hellix SemiBold"/>
              </a:rPr>
            </a:b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layak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disimpan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lama</a:t>
            </a:r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7C4AF4FD-1110-9CB2-4F3B-535848D26807}"/>
              </a:ext>
            </a:extLst>
          </p:cNvPr>
          <p:cNvSpPr txBox="1"/>
          <p:nvPr/>
        </p:nvSpPr>
        <p:spPr>
          <a:xfrm>
            <a:off x="1097271" y="5004688"/>
            <a:ext cx="3933746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EDEN VALLEY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Karaktur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utama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batu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tulis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mineral, sari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limau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kuat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aroma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bunga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wangi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;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dapat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memakan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waktu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10+ 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tahun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untuk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mencapai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puncaknya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22" name="object 58">
            <a:extLst>
              <a:ext uri="{FF2B5EF4-FFF2-40B4-BE49-F238E27FC236}">
                <a16:creationId xmlns:a16="http://schemas.microsoft.com/office/drawing/2014/main" id="{A99DECD2-52A0-B277-6B94-4B8DF014172D}"/>
              </a:ext>
            </a:extLst>
          </p:cNvPr>
          <p:cNvSpPr txBox="1"/>
          <p:nvPr/>
        </p:nvSpPr>
        <p:spPr>
          <a:xfrm>
            <a:off x="3390291" y="1636594"/>
            <a:ext cx="1794274" cy="243015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CLARE VALLEY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Beberapa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Riesling  Australia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terbaik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;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hal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khas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adalah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rasa  lemon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limau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kaya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rasa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rasanya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melekat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lama</a:t>
            </a:r>
          </a:p>
        </p:txBody>
      </p:sp>
      <p:sp>
        <p:nvSpPr>
          <p:cNvPr id="23" name="object 58">
            <a:extLst>
              <a:ext uri="{FF2B5EF4-FFF2-40B4-BE49-F238E27FC236}">
                <a16:creationId xmlns:a16="http://schemas.microsoft.com/office/drawing/2014/main" id="{BC9FEC09-CD7C-D30A-47A0-D465745A3AF8}"/>
              </a:ext>
            </a:extLst>
          </p:cNvPr>
          <p:cNvSpPr txBox="1"/>
          <p:nvPr/>
        </p:nvSpPr>
        <p:spPr>
          <a:xfrm>
            <a:off x="1058718" y="1621116"/>
            <a:ext cx="1794274" cy="194758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DISTRIK CANBERRA</a:t>
            </a:r>
          </a:p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Gaya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tipikal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adalah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fresh dan dry;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gaya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off-dry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kembali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lagi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.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Potensi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aging sangat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baik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1F3CA0-0F37-F67D-3BED-107517AEEB87}"/>
              </a:ext>
            </a:extLst>
          </p:cNvPr>
          <p:cNvCxnSpPr/>
          <p:nvPr/>
        </p:nvCxnSpPr>
        <p:spPr>
          <a:xfrm>
            <a:off x="1460500" y="4474175"/>
            <a:ext cx="43180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C1EC523-CB88-4F82-566A-D2D4A074C79C}"/>
              </a:ext>
            </a:extLst>
          </p:cNvPr>
          <p:cNvCxnSpPr/>
          <p:nvPr/>
        </p:nvCxnSpPr>
        <p:spPr>
          <a:xfrm flipH="1" flipV="1">
            <a:off x="2280982" y="44708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926C41-2101-920E-7FBE-6951F2DB6710}"/>
              </a:ext>
            </a:extLst>
          </p:cNvPr>
          <p:cNvCxnSpPr/>
          <p:nvPr/>
        </p:nvCxnSpPr>
        <p:spPr>
          <a:xfrm flipH="1" flipV="1">
            <a:off x="1468182" y="40263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07AD48D-4CC0-07E7-B936-A66284B2337E}"/>
              </a:ext>
            </a:extLst>
          </p:cNvPr>
          <p:cNvCxnSpPr/>
          <p:nvPr/>
        </p:nvCxnSpPr>
        <p:spPr>
          <a:xfrm flipH="1" flipV="1">
            <a:off x="3868482" y="40390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681957B-32AF-155C-248E-E1990B4C34F5}"/>
              </a:ext>
            </a:extLst>
          </p:cNvPr>
          <p:cNvCxnSpPr/>
          <p:nvPr/>
        </p:nvCxnSpPr>
        <p:spPr>
          <a:xfrm>
            <a:off x="6565900" y="3445475"/>
            <a:ext cx="372878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F7878E1-6826-4616-7ED7-DE5BEF47B171}"/>
              </a:ext>
            </a:extLst>
          </p:cNvPr>
          <p:cNvCxnSpPr/>
          <p:nvPr/>
        </p:nvCxnSpPr>
        <p:spPr>
          <a:xfrm flipH="1" flipV="1">
            <a:off x="8973882" y="30103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9E68E80-EA99-543F-E79B-C228DC1CE7F8}"/>
              </a:ext>
            </a:extLst>
          </p:cNvPr>
          <p:cNvCxnSpPr/>
          <p:nvPr/>
        </p:nvCxnSpPr>
        <p:spPr>
          <a:xfrm flipH="1" flipV="1">
            <a:off x="8021382" y="34167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B278E53-8B56-474B-4AB9-879EC65EF32C}"/>
              </a:ext>
            </a:extLst>
          </p:cNvPr>
          <p:cNvCxnSpPr/>
          <p:nvPr/>
        </p:nvCxnSpPr>
        <p:spPr>
          <a:xfrm flipH="1" flipV="1">
            <a:off x="10294682" y="34294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75C36565-9516-83D1-BE94-69B1D76830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2" b="4762"/>
          <a:stretch>
            <a:fillRect/>
          </a:stretch>
        </p:blipFill>
        <p:spPr>
          <a:xfrm>
            <a:off x="5157922" y="3683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CC26B6EC-861A-A53F-828A-2CBF361B260B}"/>
              </a:ext>
            </a:extLst>
          </p:cNvPr>
          <p:cNvSpPr txBox="1"/>
          <p:nvPr/>
        </p:nvSpPr>
        <p:spPr>
          <a:xfrm rot="16200000">
            <a:off x="398607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204145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722853" y="763977"/>
            <a:ext cx="11918390" cy="689369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54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28974" y="2746641"/>
            <a:ext cx="45716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Sejarah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panjang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Australia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Buah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sangat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halus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beragam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diproduksi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dalam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berbagai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gaya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. 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Potensi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untuk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aging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selama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beberapa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tahun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Cocok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untuk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botrytis (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jamur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)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atau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‘noble rot’ (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jamur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),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untuk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memproduksi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salah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satu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gaya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manis yang paling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dikenal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Australia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722853" y="1646193"/>
            <a:ext cx="4319047" cy="90760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2400" cap="all" dirty="0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EKSPRESI YANG SUNGGUH UNIK DARI ANGGUR KLASIK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4C4395-9324-8261-801A-63F99CEAC7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415" t="12774" r="22475" b="5401"/>
          <a:stretch/>
        </p:blipFill>
        <p:spPr>
          <a:xfrm>
            <a:off x="6096000" y="423117"/>
            <a:ext cx="6096000" cy="603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51542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5D24B50-5081-EBD9-E854-6868111786D0}"/>
              </a:ext>
            </a:extLst>
          </p:cNvPr>
          <p:cNvCxnSpPr>
            <a:cxnSpLocks/>
          </p:cNvCxnSpPr>
          <p:nvPr/>
        </p:nvCxnSpPr>
        <p:spPr>
          <a:xfrm>
            <a:off x="4033458" y="3093441"/>
            <a:ext cx="190368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6D9D24E-E5B9-41C6-B05C-6E7181101974}"/>
              </a:ext>
            </a:extLst>
          </p:cNvPr>
          <p:cNvCxnSpPr>
            <a:cxnSpLocks/>
          </p:cNvCxnSpPr>
          <p:nvPr/>
        </p:nvCxnSpPr>
        <p:spPr>
          <a:xfrm>
            <a:off x="1604407" y="4686629"/>
            <a:ext cx="41307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45DAE30-97CF-340F-2E38-EBCA6AB70AC0}"/>
              </a:ext>
            </a:extLst>
          </p:cNvPr>
          <p:cNvCxnSpPr>
            <a:cxnSpLocks/>
          </p:cNvCxnSpPr>
          <p:nvPr/>
        </p:nvCxnSpPr>
        <p:spPr>
          <a:xfrm>
            <a:off x="6754218" y="4686629"/>
            <a:ext cx="8209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6FB1200-66DB-5EA8-DAF5-4F45627A3940}"/>
              </a:ext>
            </a:extLst>
          </p:cNvPr>
          <p:cNvCxnSpPr>
            <a:cxnSpLocks/>
          </p:cNvCxnSpPr>
          <p:nvPr/>
        </p:nvCxnSpPr>
        <p:spPr>
          <a:xfrm>
            <a:off x="6518606" y="2728803"/>
            <a:ext cx="1056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699CED0D-6A4A-60E2-9B48-61AAAC696967}"/>
              </a:ext>
            </a:extLst>
          </p:cNvPr>
          <p:cNvSpPr/>
          <p:nvPr/>
        </p:nvSpPr>
        <p:spPr>
          <a:xfrm>
            <a:off x="2166919" y="2030875"/>
            <a:ext cx="2058123" cy="205812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eue Haas Grotesk Text Pro" panose="020B0504020202020204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95919"/>
            <a:ext cx="6447591" cy="1325562"/>
          </a:xfrm>
        </p:spPr>
        <p:txBody>
          <a:bodyPr/>
          <a:lstStyle/>
          <a:p>
            <a:r>
              <a:rPr lang="en-US" sz="4400" dirty="0">
                <a:solidFill>
                  <a:schemeClr val="accent3"/>
                </a:solidFill>
              </a:rPr>
              <a:t>GAYA DAN KARAKTERISTIK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06D9044B-19C1-C835-1A81-96A0008531CB}"/>
              </a:ext>
            </a:extLst>
          </p:cNvPr>
          <p:cNvSpPr txBox="1"/>
          <p:nvPr/>
        </p:nvSpPr>
        <p:spPr>
          <a:xfrm>
            <a:off x="7824978" y="4967418"/>
            <a:ext cx="1338340" cy="76681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Sitrus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Apel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Madu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6A76F796-5E38-5679-4FBA-97AD2B0459AA}"/>
              </a:ext>
            </a:extLst>
          </p:cNvPr>
          <p:cNvSpPr txBox="1"/>
          <p:nvPr/>
        </p:nvSpPr>
        <p:spPr>
          <a:xfrm>
            <a:off x="2929180" y="5180905"/>
            <a:ext cx="1710501" cy="11253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Wine Aging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kaya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sedikit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rasa roti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bakar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madu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FD314BE5-0E31-1399-4ED1-E5979907C242}"/>
              </a:ext>
            </a:extLst>
          </p:cNvPr>
          <p:cNvSpPr txBox="1"/>
          <p:nvPr/>
        </p:nvSpPr>
        <p:spPr>
          <a:xfrm>
            <a:off x="7715990" y="783843"/>
            <a:ext cx="3535106" cy="157466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dry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ringan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sampai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sedang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Garing,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bersih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elegan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dominan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rasa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dan pada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umumnya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dibuat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untuk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minuman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pembuka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11FBA866-36A9-6EF8-54E2-DB7B3D8637CD}"/>
              </a:ext>
            </a:extLst>
          </p:cNvPr>
          <p:cNvSpPr txBox="1"/>
          <p:nvPr/>
        </p:nvSpPr>
        <p:spPr>
          <a:xfrm>
            <a:off x="776847" y="5172566"/>
            <a:ext cx="1710501" cy="68211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Wine Muda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Garing, segar dan  rasa citrus</a:t>
            </a: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99B50624-7A46-D0F3-17C2-85DD26105C20}"/>
              </a:ext>
            </a:extLst>
          </p:cNvPr>
          <p:cNvSpPr txBox="1"/>
          <p:nvPr/>
        </p:nvSpPr>
        <p:spPr>
          <a:xfrm>
            <a:off x="7824978" y="2570294"/>
            <a:ext cx="1225207" cy="263534"/>
          </a:xfrm>
          <a:prstGeom prst="rect">
            <a:avLst/>
          </a:prstGeom>
          <a:noFill/>
        </p:spPr>
        <p:txBody>
          <a:bodyPr vert="horz" wrap="none" lIns="0" tIns="17145" rIns="0" bIns="0" rtlCol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</a:rPr>
              <a:t>CAMPURAN</a:t>
            </a: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523F692A-A7B9-B6F9-3C3E-820FA94CA13C}"/>
              </a:ext>
            </a:extLst>
          </p:cNvPr>
          <p:cNvSpPr txBox="1"/>
          <p:nvPr/>
        </p:nvSpPr>
        <p:spPr>
          <a:xfrm>
            <a:off x="2148868" y="2676359"/>
            <a:ext cx="2094227" cy="2112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AU" sz="1400" b="1" dirty="0">
                <a:latin typeface="Neue Haas Grotesk Text Pro" panose="020B0504020202020204" pitchFamily="34" charset="77"/>
                <a:cs typeface="Hellix SemiBold"/>
              </a:rPr>
              <a:t>EMPAT GAYA KHAS</a:t>
            </a: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763B398C-C438-0204-15EA-622F7C9BE7A2}"/>
              </a:ext>
            </a:extLst>
          </p:cNvPr>
          <p:cNvSpPr txBox="1"/>
          <p:nvPr/>
        </p:nvSpPr>
        <p:spPr>
          <a:xfrm>
            <a:off x="2247867" y="2948841"/>
            <a:ext cx="1896225" cy="79290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400" dirty="0">
                <a:cs typeface="Hellix SemiBold"/>
              </a:rPr>
              <a:t>TANPA BAREL KAYU, DENGAN BAREL KAYU, DICAMPUR, </a:t>
            </a:r>
            <a:br>
              <a:rPr lang="en-US" sz="1400" dirty="0">
                <a:cs typeface="Hellix SemiBold"/>
              </a:rPr>
            </a:br>
            <a:r>
              <a:rPr lang="en-US" sz="1400" dirty="0">
                <a:cs typeface="Hellix SemiBold"/>
              </a:rPr>
              <a:t>DESSERT WINE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9EE317D-A0F9-7921-1DE3-801E7DA0EA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255030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5E165CAF-E36F-3D2E-A3DB-3F158CEA00E4}"/>
              </a:ext>
            </a:extLst>
          </p:cNvPr>
          <p:cNvSpPr txBox="1"/>
          <p:nvPr/>
        </p:nvSpPr>
        <p:spPr>
          <a:xfrm rot="16200000">
            <a:off x="398607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27DDC8-E0B1-4AA2-7094-ED48EC2A6648}"/>
              </a:ext>
            </a:extLst>
          </p:cNvPr>
          <p:cNvSpPr txBox="1"/>
          <p:nvPr/>
        </p:nvSpPr>
        <p:spPr>
          <a:xfrm>
            <a:off x="7753658" y="2843282"/>
            <a:ext cx="3882687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varietas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lain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termasuk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 sauvignon 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blanc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Semillon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berkontribusi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pada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cita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rasa dan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keutuhan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pada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sentuhan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sauvignon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blanc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lebih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kuat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7917F7BB-8A96-804A-9706-5D6D1CCF39BF}"/>
              </a:ext>
            </a:extLst>
          </p:cNvPr>
          <p:cNvSpPr txBox="1"/>
          <p:nvPr/>
        </p:nvSpPr>
        <p:spPr>
          <a:xfrm>
            <a:off x="7824978" y="4610968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RASA TIPIKAL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1C527DF-1911-A924-26F9-5E9138796AC1}"/>
              </a:ext>
            </a:extLst>
          </p:cNvPr>
          <p:cNvCxnSpPr>
            <a:cxnSpLocks/>
          </p:cNvCxnSpPr>
          <p:nvPr/>
        </p:nvCxnSpPr>
        <p:spPr>
          <a:xfrm>
            <a:off x="1610017" y="4709068"/>
            <a:ext cx="0" cy="37342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03C286D-1830-66BB-2B1E-08FF2F13B8E2}"/>
              </a:ext>
            </a:extLst>
          </p:cNvPr>
          <p:cNvCxnSpPr>
            <a:cxnSpLocks/>
          </p:cNvCxnSpPr>
          <p:nvPr/>
        </p:nvCxnSpPr>
        <p:spPr>
          <a:xfrm>
            <a:off x="3792236" y="4709068"/>
            <a:ext cx="0" cy="37342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58">
            <a:extLst>
              <a:ext uri="{FF2B5EF4-FFF2-40B4-BE49-F238E27FC236}">
                <a16:creationId xmlns:a16="http://schemas.microsoft.com/office/drawing/2014/main" id="{8F1E9E89-8730-65F7-BFAD-689F235F8963}"/>
              </a:ext>
            </a:extLst>
          </p:cNvPr>
          <p:cNvSpPr txBox="1"/>
          <p:nvPr/>
        </p:nvSpPr>
        <p:spPr>
          <a:xfrm>
            <a:off x="7887986" y="540326"/>
            <a:ext cx="2272866" cy="263534"/>
          </a:xfrm>
          <a:prstGeom prst="rect">
            <a:avLst/>
          </a:prstGeom>
          <a:noFill/>
        </p:spPr>
        <p:txBody>
          <a:bodyPr vert="horz" wrap="none" lIns="0" tIns="17145" rIns="0" bIns="0" rtlCol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</a:rPr>
              <a:t>UMUMNYA DICAMPUR</a:t>
            </a:r>
          </a:p>
        </p:txBody>
      </p:sp>
    </p:spTree>
    <p:extLst>
      <p:ext uri="{BB962C8B-B14F-4D97-AF65-F5344CB8AC3E}">
        <p14:creationId xmlns:p14="http://schemas.microsoft.com/office/powerpoint/2010/main" val="2788012413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D720CF1-8EB6-0D7F-1746-0D1B1667AC8A}"/>
              </a:ext>
            </a:extLst>
          </p:cNvPr>
          <p:cNvCxnSpPr>
            <a:cxnSpLocks/>
          </p:cNvCxnSpPr>
          <p:nvPr/>
        </p:nvCxnSpPr>
        <p:spPr>
          <a:xfrm>
            <a:off x="6382890" y="3783448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BA6327B-6A1A-83C8-67D3-1326AB12A8F3}"/>
              </a:ext>
            </a:extLst>
          </p:cNvPr>
          <p:cNvCxnSpPr>
            <a:cxnSpLocks/>
          </p:cNvCxnSpPr>
          <p:nvPr/>
        </p:nvCxnSpPr>
        <p:spPr>
          <a:xfrm>
            <a:off x="6287523" y="1949038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882F6E7-D7EE-1901-3E06-BD1D6F92195F}"/>
              </a:ext>
            </a:extLst>
          </p:cNvPr>
          <p:cNvCxnSpPr>
            <a:cxnSpLocks/>
          </p:cNvCxnSpPr>
          <p:nvPr/>
        </p:nvCxnSpPr>
        <p:spPr>
          <a:xfrm>
            <a:off x="4643847" y="2369775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C2B5B81-976E-9868-CB2F-27958D009D45}"/>
              </a:ext>
            </a:extLst>
          </p:cNvPr>
          <p:cNvCxnSpPr>
            <a:cxnSpLocks/>
          </p:cNvCxnSpPr>
          <p:nvPr/>
        </p:nvCxnSpPr>
        <p:spPr>
          <a:xfrm>
            <a:off x="4346527" y="4260283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405353"/>
            <a:ext cx="11283754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3"/>
                </a:solidFill>
              </a:rPr>
              <a:t>DAERAH UTAMA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E0CB1AB2-AABE-4F28-3E58-8E9D89777F84}"/>
              </a:ext>
            </a:extLst>
          </p:cNvPr>
          <p:cNvSpPr txBox="1"/>
          <p:nvPr/>
        </p:nvSpPr>
        <p:spPr>
          <a:xfrm>
            <a:off x="7793147" y="2173305"/>
            <a:ext cx="2977700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cs typeface="Hellix SemiBold"/>
              </a:rPr>
              <a:t>Campuran</a:t>
            </a:r>
            <a:r>
              <a:rPr lang="en-US" sz="1600" dirty="0">
                <a:cs typeface="Hellix SemiBold"/>
              </a:rPr>
              <a:t> Semillon Sauvignon Blanc </a:t>
            </a:r>
            <a:r>
              <a:rPr lang="en-US" sz="1600" dirty="0" err="1">
                <a:cs typeface="Hellix SemiBold"/>
              </a:rPr>
              <a:t>adalah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suatu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gaya</a:t>
            </a:r>
            <a:r>
              <a:rPr lang="en-US" sz="1600" dirty="0">
                <a:cs typeface="Hellix SemiBold"/>
              </a:rPr>
              <a:t> yang </a:t>
            </a:r>
            <a:r>
              <a:rPr lang="en-US" sz="1600" dirty="0" err="1">
                <a:cs typeface="Hellix SemiBold"/>
              </a:rPr>
              <a:t>khas</a:t>
            </a:r>
            <a:r>
              <a:rPr lang="en-US" sz="1600" dirty="0">
                <a:cs typeface="Hellix SemiBold"/>
              </a:rPr>
              <a:t>, </a:t>
            </a:r>
            <a:r>
              <a:rPr lang="en-US" sz="1600" dirty="0" err="1">
                <a:cs typeface="Hellix SemiBold"/>
              </a:rPr>
              <a:t>diketahui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karena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kepribadiannya</a:t>
            </a:r>
            <a:r>
              <a:rPr lang="en-US" sz="1600" dirty="0">
                <a:cs typeface="Hellix SemiBold"/>
              </a:rPr>
              <a:t> yang </a:t>
            </a:r>
            <a:r>
              <a:rPr lang="en-US" sz="1600" dirty="0" err="1">
                <a:cs typeface="Hellix SemiBold"/>
              </a:rPr>
              <a:t>energik</a:t>
            </a:r>
            <a:r>
              <a:rPr lang="en-US" sz="1600" dirty="0">
                <a:cs typeface="Hellix SemiBold"/>
              </a:rPr>
              <a:t> dan </a:t>
            </a:r>
            <a:r>
              <a:rPr lang="en-US" sz="1600" dirty="0" err="1">
                <a:cs typeface="Hellix SemiBold"/>
              </a:rPr>
              <a:t>cerah</a:t>
            </a:r>
            <a:endParaRPr lang="en-US" sz="1600" dirty="0">
              <a:cs typeface="Hellix SemiBold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A4365CF3-BDC5-C9D7-604D-AF1782EAD540}"/>
              </a:ext>
            </a:extLst>
          </p:cNvPr>
          <p:cNvSpPr txBox="1"/>
          <p:nvPr/>
        </p:nvSpPr>
        <p:spPr>
          <a:xfrm>
            <a:off x="7793147" y="1852666"/>
            <a:ext cx="2239244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MARGARET RIVER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F7AFB5F8-5DB2-5913-DA43-DE0890612824}"/>
              </a:ext>
            </a:extLst>
          </p:cNvPr>
          <p:cNvSpPr txBox="1"/>
          <p:nvPr/>
        </p:nvSpPr>
        <p:spPr>
          <a:xfrm>
            <a:off x="7793147" y="3669398"/>
            <a:ext cx="1294427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RIVERINA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DE4940BF-403B-2123-B107-BBAB76AA688D}"/>
              </a:ext>
            </a:extLst>
          </p:cNvPr>
          <p:cNvSpPr txBox="1"/>
          <p:nvPr/>
        </p:nvSpPr>
        <p:spPr>
          <a:xfrm>
            <a:off x="7793147" y="3990037"/>
            <a:ext cx="2815015" cy="74116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Menghasilkan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dessert wine(noble rot affected) Semillon yang  manis,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intens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D2E1A69E-A3ED-2D7C-B9C3-35F4C5220F25}"/>
              </a:ext>
            </a:extLst>
          </p:cNvPr>
          <p:cNvSpPr txBox="1"/>
          <p:nvPr/>
        </p:nvSpPr>
        <p:spPr>
          <a:xfrm>
            <a:off x="1581977" y="2268279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BAROSSA VALLEY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6B8E67B0-6922-B496-27A9-2AF9643EE63F}"/>
              </a:ext>
            </a:extLst>
          </p:cNvPr>
          <p:cNvSpPr txBox="1"/>
          <p:nvPr/>
        </p:nvSpPr>
        <p:spPr>
          <a:xfrm>
            <a:off x="1581976" y="4129444"/>
            <a:ext cx="1956849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HUNTER VALLEY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CFF95956-6B21-2E47-F981-A18964FF9FCF}"/>
              </a:ext>
            </a:extLst>
          </p:cNvPr>
          <p:cNvSpPr txBox="1"/>
          <p:nvPr/>
        </p:nvSpPr>
        <p:spPr>
          <a:xfrm>
            <a:off x="1581975" y="4474175"/>
            <a:ext cx="2892827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>
                <a:cs typeface="Hellix SemiBold"/>
              </a:rPr>
              <a:t>Hunter Valley Semillon yang </a:t>
            </a:r>
            <a:r>
              <a:rPr lang="en-US" sz="1600" dirty="0" err="1">
                <a:cs typeface="Hellix SemiBold"/>
              </a:rPr>
              <a:t>tidak</a:t>
            </a:r>
            <a:r>
              <a:rPr lang="en-US" sz="1600" dirty="0">
                <a:cs typeface="Hellix SemiBold"/>
              </a:rPr>
              <a:t> di-</a:t>
            </a:r>
            <a:r>
              <a:rPr lang="en-US" sz="1600" dirty="0" err="1">
                <a:cs typeface="Hellix SemiBold"/>
              </a:rPr>
              <a:t>taruh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dalam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barel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kayu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adalah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unik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dalam</a:t>
            </a:r>
            <a:r>
              <a:rPr lang="en-US" sz="1600" dirty="0">
                <a:cs typeface="Hellix SemiBold"/>
              </a:rPr>
              <a:t> dunia </a:t>
            </a:r>
            <a:r>
              <a:rPr lang="en-US" sz="1600" dirty="0" err="1">
                <a:cs typeface="Hellix SemiBold"/>
              </a:rPr>
              <a:t>anggur</a:t>
            </a:r>
            <a:r>
              <a:rPr lang="en-US" sz="1600" dirty="0">
                <a:cs typeface="Hellix SemiBold"/>
              </a:rPr>
              <a:t>, </a:t>
            </a:r>
            <a:r>
              <a:rPr lang="en-US" sz="1600" dirty="0" err="1">
                <a:cs typeface="Hellix SemiBold"/>
              </a:rPr>
              <a:t>mampu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i="1" dirty="0">
                <a:cs typeface="Hellix SemiBold"/>
              </a:rPr>
              <a:t>aging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secara</a:t>
            </a:r>
            <a:r>
              <a:rPr lang="en-US" sz="1600" dirty="0">
                <a:cs typeface="Hellix SemiBold"/>
              </a:rPr>
              <a:t>  </a:t>
            </a:r>
            <a:r>
              <a:rPr lang="en-US" sz="1600" dirty="0" err="1">
                <a:cs typeface="Hellix SemiBold"/>
              </a:rPr>
              <a:t>anggun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selama</a:t>
            </a:r>
            <a:r>
              <a:rPr lang="en-US" sz="1600" dirty="0">
                <a:cs typeface="Hellix SemiBold"/>
              </a:rPr>
              <a:t>  </a:t>
            </a:r>
            <a:r>
              <a:rPr lang="en-US" sz="1600" dirty="0" err="1">
                <a:cs typeface="Hellix SemiBold"/>
              </a:rPr>
              <a:t>lebih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dari</a:t>
            </a:r>
            <a:r>
              <a:rPr lang="en-US" sz="1600" dirty="0">
                <a:cs typeface="Hellix SemiBold"/>
              </a:rPr>
              <a:t> 20 </a:t>
            </a:r>
            <a:r>
              <a:rPr lang="en-US" sz="1600" dirty="0" err="1">
                <a:cs typeface="Hellix SemiBold"/>
              </a:rPr>
              <a:t>tahun</a:t>
            </a:r>
            <a:endParaRPr lang="en-US" sz="1600" dirty="0">
              <a:cs typeface="Hellix SemiBold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5EC4DF4C-D1DB-93C1-BB4E-6BB13631BFAE}"/>
              </a:ext>
            </a:extLst>
          </p:cNvPr>
          <p:cNvSpPr txBox="1"/>
          <p:nvPr/>
        </p:nvSpPr>
        <p:spPr>
          <a:xfrm>
            <a:off x="1581976" y="2608346"/>
            <a:ext cx="2827339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Pada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umumnya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gayanya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matang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kaya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sering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kali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difermentasi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dalam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barel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namun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gayanya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menjadi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garing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halus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.</a:t>
            </a:r>
          </a:p>
        </p:txBody>
      </p:sp>
      <p:pic>
        <p:nvPicPr>
          <p:cNvPr id="12" name="Picture Placeholder 8">
            <a:extLst>
              <a:ext uri="{FF2B5EF4-FFF2-40B4-BE49-F238E27FC236}">
                <a16:creationId xmlns:a16="http://schemas.microsoft.com/office/drawing/2014/main" id="{B32C68B2-CB95-FC4B-3795-C588CA6ED4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255030" y="368300"/>
            <a:ext cx="2114328" cy="6400800"/>
          </a:xfrm>
          <a:prstGeom prst="rect">
            <a:avLst/>
          </a:prstGeom>
        </p:spPr>
      </p:pic>
      <p:sp>
        <p:nvSpPr>
          <p:cNvPr id="13" name="object 10">
            <a:extLst>
              <a:ext uri="{FF2B5EF4-FFF2-40B4-BE49-F238E27FC236}">
                <a16:creationId xmlns:a16="http://schemas.microsoft.com/office/drawing/2014/main" id="{E810011F-7250-2B08-775A-A42F12CB0096}"/>
              </a:ext>
            </a:extLst>
          </p:cNvPr>
          <p:cNvSpPr txBox="1"/>
          <p:nvPr/>
        </p:nvSpPr>
        <p:spPr>
          <a:xfrm rot="16200000">
            <a:off x="398607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632776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536484" y="2769964"/>
            <a:ext cx="4522152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Varietas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putih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paling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banyak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ditanam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merupakan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lebih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separuh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produk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white wine</a:t>
            </a: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Australia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memiliki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beberapa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tumbuhan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tertua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dunia. </a:t>
            </a: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Varietas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beragam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ini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diubah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menjadi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wine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style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berbeda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Berkembang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besar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dibuat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dalam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barel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kayu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tahun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1980an dan ’90an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menjadi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gaya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lebih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terkendali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elegan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.</a:t>
            </a:r>
          </a:p>
        </p:txBody>
      </p:sp>
      <p:pic>
        <p:nvPicPr>
          <p:cNvPr id="3" name="Picture 2" descr="A wooden post in a vineyard&#10;&#10;Description automatically generated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44" t="1634" r="15172" b="1681"/>
          <a:stretch/>
        </p:blipFill>
        <p:spPr>
          <a:xfrm>
            <a:off x="6047974" y="385959"/>
            <a:ext cx="6171262" cy="6083199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645466" y="871204"/>
            <a:ext cx="6090894" cy="60332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3200" cap="all" dirty="0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 PUTIH KLASIK </a:t>
            </a:r>
          </a:p>
          <a:p>
            <a:pPr defTabSz="914453">
              <a:lnSpc>
                <a:spcPct val="80000"/>
              </a:lnSpc>
              <a:defRPr/>
            </a:pPr>
            <a:r>
              <a:rPr lang="en-AU" sz="3200" cap="all" dirty="0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A566E1-71D4-BC96-22F8-C70FADC82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484" y="1756576"/>
            <a:ext cx="5402508" cy="603321"/>
          </a:xfrm>
        </p:spPr>
        <p:txBody>
          <a:bodyPr>
            <a:noAutofit/>
          </a:bodyPr>
          <a:lstStyle/>
          <a:p>
            <a:r>
              <a:rPr lang="en-AU" sz="54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</a:rPr>
              <a:t>chardonnay</a:t>
            </a:r>
            <a:br>
              <a:rPr lang="en-AU" sz="54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</a:rPr>
            </a:br>
            <a:endParaRPr lang="en-US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218978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2C1ACCF-5829-5054-128E-4A5E9B2B93CF}"/>
              </a:ext>
            </a:extLst>
          </p:cNvPr>
          <p:cNvCxnSpPr>
            <a:cxnSpLocks/>
          </p:cNvCxnSpPr>
          <p:nvPr/>
        </p:nvCxnSpPr>
        <p:spPr>
          <a:xfrm>
            <a:off x="6753138" y="4709067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DACE97A-D146-4F7F-4FD2-1D852568DE37}"/>
              </a:ext>
            </a:extLst>
          </p:cNvPr>
          <p:cNvCxnSpPr>
            <a:cxnSpLocks/>
          </p:cNvCxnSpPr>
          <p:nvPr/>
        </p:nvCxnSpPr>
        <p:spPr>
          <a:xfrm>
            <a:off x="6526635" y="2444039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4FBCA3B5-AD16-DD5F-43B1-43F6ECE35ECA}"/>
              </a:ext>
            </a:extLst>
          </p:cNvPr>
          <p:cNvSpPr/>
          <p:nvPr/>
        </p:nvSpPr>
        <p:spPr>
          <a:xfrm>
            <a:off x="7431656" y="1092937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eue Haas Grotesk Text Pro" panose="020B0504020202020204" pitchFamily="34" charset="77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68E00B7-ACCC-60DF-84A0-B847EF04856E}"/>
              </a:ext>
            </a:extLst>
          </p:cNvPr>
          <p:cNvCxnSpPr/>
          <p:nvPr/>
        </p:nvCxnSpPr>
        <p:spPr>
          <a:xfrm>
            <a:off x="1350123" y="4256061"/>
            <a:ext cx="43180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accent2"/>
                </a:solidFill>
              </a:rPr>
              <a:t>GAYA DAN</a:t>
            </a:r>
            <a:br>
              <a:rPr lang="en-US" sz="4400" dirty="0">
                <a:solidFill>
                  <a:schemeClr val="accent2"/>
                </a:solidFill>
              </a:rPr>
            </a:br>
            <a:r>
              <a:rPr lang="en-US" sz="4400" dirty="0">
                <a:solidFill>
                  <a:schemeClr val="accent2"/>
                </a:solidFill>
              </a:rPr>
              <a:t>KARAKTERISTIK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E47CF276-A693-C23A-D876-CCF68B22DD0E}"/>
              </a:ext>
            </a:extLst>
          </p:cNvPr>
          <p:cNvSpPr txBox="1"/>
          <p:nvPr/>
        </p:nvSpPr>
        <p:spPr>
          <a:xfrm>
            <a:off x="8272900" y="4918146"/>
            <a:ext cx="2469828" cy="100809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sitrus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biji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ditengah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kacang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96CEE577-D395-5B17-E049-D89D15EA603B}"/>
              </a:ext>
            </a:extLst>
          </p:cNvPr>
          <p:cNvSpPr txBox="1"/>
          <p:nvPr/>
        </p:nvSpPr>
        <p:spPr>
          <a:xfrm>
            <a:off x="843018" y="2377384"/>
            <a:ext cx="1051737" cy="952953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TIDAK DALAM BAREL KAYU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B597CD6D-1B5B-B13B-AA12-F189856667E9}"/>
              </a:ext>
            </a:extLst>
          </p:cNvPr>
          <p:cNvSpPr txBox="1"/>
          <p:nvPr/>
        </p:nvSpPr>
        <p:spPr>
          <a:xfrm>
            <a:off x="8272900" y="4560571"/>
            <a:ext cx="3246242" cy="26353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RASA TIPIKAL</a:t>
            </a: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D3A52997-085B-2723-D7C3-81BE6A507C42}"/>
              </a:ext>
            </a:extLst>
          </p:cNvPr>
          <p:cNvSpPr txBox="1"/>
          <p:nvPr/>
        </p:nvSpPr>
        <p:spPr>
          <a:xfrm>
            <a:off x="1694585" y="4963517"/>
            <a:ext cx="2782605" cy="11253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Ekspresi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iklim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sejuk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ringan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tidak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kental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sampai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versi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kental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kaya dan 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matang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dari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iklim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hangat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323AD611-28C5-2D78-76DA-103B5D4A507B}"/>
              </a:ext>
            </a:extLst>
          </p:cNvPr>
          <p:cNvSpPr txBox="1"/>
          <p:nvPr/>
        </p:nvSpPr>
        <p:spPr>
          <a:xfrm>
            <a:off x="7760412" y="1645376"/>
            <a:ext cx="1967984" cy="1420774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PEMBUAT ANGGUR AUSTRALIA TELAH MERANGKUL SEMUA RASA DAN KARAKTERISTIK DARI VARIETAS INI</a:t>
            </a: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6C6E9646-9568-31C2-285B-0C12166B7C20}"/>
              </a:ext>
            </a:extLst>
          </p:cNvPr>
          <p:cNvSpPr txBox="1"/>
          <p:nvPr/>
        </p:nvSpPr>
        <p:spPr>
          <a:xfrm>
            <a:off x="2493273" y="2611294"/>
            <a:ext cx="834506" cy="719043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DALAM BAREL KAYU</a:t>
            </a: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8EE0C8D4-E921-DCB1-5F4A-FC4A24478253}"/>
              </a:ext>
            </a:extLst>
          </p:cNvPr>
          <p:cNvSpPr txBox="1"/>
          <p:nvPr/>
        </p:nvSpPr>
        <p:spPr>
          <a:xfrm>
            <a:off x="3765985" y="3079114"/>
            <a:ext cx="1467531" cy="251223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SPARKLING</a:t>
            </a:r>
          </a:p>
        </p:txBody>
      </p:sp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9D87E67F-354C-783F-1609-A3FC9C88D0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275422" y="331418"/>
            <a:ext cx="2114328" cy="6400800"/>
          </a:xfrm>
          <a:prstGeom prst="rect">
            <a:avLst/>
          </a:prstGeom>
        </p:spPr>
      </p:pic>
      <p:sp>
        <p:nvSpPr>
          <p:cNvPr id="14" name="object 10">
            <a:extLst>
              <a:ext uri="{FF2B5EF4-FFF2-40B4-BE49-F238E27FC236}">
                <a16:creationId xmlns:a16="http://schemas.microsoft.com/office/drawing/2014/main" id="{46E2ACFC-C50F-4BDD-78AA-0CEBBFEE8AA7}"/>
              </a:ext>
            </a:extLst>
          </p:cNvPr>
          <p:cNvSpPr txBox="1"/>
          <p:nvPr/>
        </p:nvSpPr>
        <p:spPr>
          <a:xfrm rot="16200000">
            <a:off x="3985515" y="4088168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636C81A9-BDC9-2A39-FD94-8ADA9154633E}"/>
              </a:ext>
            </a:extLst>
          </p:cNvPr>
          <p:cNvSpPr txBox="1"/>
          <p:nvPr/>
        </p:nvSpPr>
        <p:spPr>
          <a:xfrm>
            <a:off x="1449272" y="4662621"/>
            <a:ext cx="3273229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Gaya </a:t>
            </a:r>
            <a:r>
              <a:rPr lang="en-US" sz="1600" b="1" dirty="0" err="1">
                <a:latin typeface="Neue Haas Grotesk Text Pro" panose="020B0504020202020204" pitchFamily="34" charset="77"/>
                <a:cs typeface="Hellix SemiBold"/>
              </a:rPr>
              <a:t>berkisar</a:t>
            </a: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b="1" dirty="0" err="1">
                <a:latin typeface="Neue Haas Grotesk Text Pro" panose="020B0504020202020204" pitchFamily="34" charset="77"/>
                <a:cs typeface="Hellix SemiBold"/>
              </a:rPr>
              <a:t>dari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63FDD01-EB46-B5DB-5F16-F4F12AEF6111}"/>
              </a:ext>
            </a:extLst>
          </p:cNvPr>
          <p:cNvCxnSpPr>
            <a:cxnSpLocks/>
          </p:cNvCxnSpPr>
          <p:nvPr/>
        </p:nvCxnSpPr>
        <p:spPr>
          <a:xfrm flipV="1">
            <a:off x="1350123" y="3429000"/>
            <a:ext cx="0" cy="82706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884B1E8-C215-9898-0E04-919D2FCB53A7}"/>
              </a:ext>
            </a:extLst>
          </p:cNvPr>
          <p:cNvCxnSpPr>
            <a:cxnSpLocks/>
          </p:cNvCxnSpPr>
          <p:nvPr/>
        </p:nvCxnSpPr>
        <p:spPr>
          <a:xfrm flipV="1">
            <a:off x="2912193" y="3429000"/>
            <a:ext cx="0" cy="82706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0916B90-FADF-40C1-D6F0-8880181AB285}"/>
              </a:ext>
            </a:extLst>
          </p:cNvPr>
          <p:cNvCxnSpPr>
            <a:cxnSpLocks/>
          </p:cNvCxnSpPr>
          <p:nvPr/>
        </p:nvCxnSpPr>
        <p:spPr>
          <a:xfrm flipV="1">
            <a:off x="4479216" y="3429000"/>
            <a:ext cx="0" cy="82706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53340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lose-up of a vine with grapes&#10;&#10;Description automatically generated">
            <a:extLst>
              <a:ext uri="{FF2B5EF4-FFF2-40B4-BE49-F238E27FC236}">
                <a16:creationId xmlns:a16="http://schemas.microsoft.com/office/drawing/2014/main" id="{25A387EE-DAD8-8C3E-C9B9-C4EA17D0DC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6490"/>
          <a:stretch>
            <a:fillRect/>
          </a:stretch>
        </p:blipFill>
        <p:spPr>
          <a:xfrm>
            <a:off x="400016" y="-605536"/>
            <a:ext cx="3862018" cy="252052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4C9E7-7CCA-4FC6-CEE2-271D2CEAB32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317214" y="4533704"/>
            <a:ext cx="3413630" cy="1460500"/>
          </a:xfrm>
        </p:spPr>
        <p:txBody>
          <a:bodyPr/>
          <a:lstStyle/>
          <a:p>
            <a:pPr>
              <a:buClr>
                <a:schemeClr val="accent4"/>
              </a:buClr>
            </a:pPr>
            <a:r>
              <a:rPr lang="en-US" sz="1400" dirty="0" err="1"/>
              <a:t>Pionir</a:t>
            </a:r>
            <a:r>
              <a:rPr lang="en-US" sz="1400" dirty="0"/>
              <a:t> </a:t>
            </a:r>
            <a:r>
              <a:rPr lang="en-US" sz="1400" dirty="0" err="1"/>
              <a:t>petani</a:t>
            </a:r>
            <a:r>
              <a:rPr lang="en-US" sz="1400" dirty="0"/>
              <a:t> </a:t>
            </a:r>
            <a:r>
              <a:rPr lang="en-US" sz="1400" dirty="0" err="1"/>
              <a:t>anggur</a:t>
            </a:r>
            <a:r>
              <a:rPr lang="en-US" sz="1400" dirty="0"/>
              <a:t> Australia </a:t>
            </a:r>
            <a:r>
              <a:rPr lang="en-US" sz="1400" dirty="0" err="1"/>
              <a:t>menanam</a:t>
            </a:r>
            <a:r>
              <a:rPr lang="en-US" sz="1400" dirty="0"/>
              <a:t>  </a:t>
            </a:r>
            <a:r>
              <a:rPr lang="en-US" sz="1400" dirty="0" err="1"/>
              <a:t>anggur</a:t>
            </a:r>
            <a:r>
              <a:rPr lang="en-US" sz="1400" dirty="0"/>
              <a:t>, </a:t>
            </a:r>
            <a:r>
              <a:rPr lang="en-US" sz="1400" dirty="0" err="1"/>
              <a:t>memperluas</a:t>
            </a:r>
            <a:r>
              <a:rPr lang="en-US" sz="1400" dirty="0"/>
              <a:t> </a:t>
            </a:r>
            <a:r>
              <a:rPr lang="en-US" sz="1400" dirty="0" err="1"/>
              <a:t>perkebunan</a:t>
            </a:r>
            <a:r>
              <a:rPr lang="en-US" sz="1400" dirty="0"/>
              <a:t> </a:t>
            </a:r>
            <a:r>
              <a:rPr lang="en-US" sz="1400" dirty="0" err="1"/>
              <a:t>anggur</a:t>
            </a:r>
            <a:r>
              <a:rPr lang="en-US" sz="1400" dirty="0"/>
              <a:t> </a:t>
            </a:r>
            <a:r>
              <a:rPr lang="en-US" sz="1400" dirty="0" err="1"/>
              <a:t>mereka</a:t>
            </a:r>
            <a:r>
              <a:rPr lang="en-US" sz="1400" dirty="0"/>
              <a:t> dan </a:t>
            </a:r>
            <a:r>
              <a:rPr lang="en-US" sz="1400" dirty="0" err="1"/>
              <a:t>mulai</a:t>
            </a:r>
            <a:r>
              <a:rPr lang="en-US" sz="1400" dirty="0"/>
              <a:t> </a:t>
            </a:r>
            <a:r>
              <a:rPr lang="en-US" sz="1400" dirty="0" err="1"/>
              <a:t>mengekspor</a:t>
            </a:r>
            <a:endParaRPr lang="en-US" sz="14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2A1874-A86A-87DD-A8A5-E6B3A0FAAA30}"/>
              </a:ext>
            </a:extLst>
          </p:cNvPr>
          <p:cNvCxnSpPr/>
          <p:nvPr/>
        </p:nvCxnSpPr>
        <p:spPr>
          <a:xfrm>
            <a:off x="1635760" y="337892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B3CE732A-16CE-07F2-B080-2E7C78189B18}"/>
              </a:ext>
            </a:extLst>
          </p:cNvPr>
          <p:cNvSpPr/>
          <p:nvPr/>
        </p:nvSpPr>
        <p:spPr>
          <a:xfrm>
            <a:off x="2695153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eue Haas Grotesk Text Pro" panose="020B0504020202020204" pitchFamily="34" charset="7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520626D-7989-8389-1335-4E7EBA5AE5C7}"/>
              </a:ext>
            </a:extLst>
          </p:cNvPr>
          <p:cNvSpPr/>
          <p:nvPr/>
        </p:nvSpPr>
        <p:spPr>
          <a:xfrm>
            <a:off x="5807609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4C77C5-6CE7-8A10-9827-1E20FEA124C5}"/>
              </a:ext>
            </a:extLst>
          </p:cNvPr>
          <p:cNvSpPr txBox="1"/>
          <p:nvPr/>
        </p:nvSpPr>
        <p:spPr>
          <a:xfrm>
            <a:off x="2159868" y="3795345"/>
            <a:ext cx="4105121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24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ERA PIONIR:</a:t>
            </a:r>
            <a:br>
              <a:rPr lang="en-US" sz="24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</a:br>
            <a:r>
              <a:rPr lang="en-US" sz="24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AKHIR 1700</a:t>
            </a:r>
            <a:r>
              <a:rPr lang="en-US" sz="2400" b="1" cap="none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an</a:t>
            </a:r>
            <a:r>
              <a:rPr lang="en-US" sz="24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, 1800</a:t>
            </a:r>
            <a:r>
              <a:rPr lang="en-US" sz="2400" b="1" cap="none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an</a:t>
            </a:r>
            <a:endParaRPr lang="en-US" sz="2400" b="1" dirty="0">
              <a:solidFill>
                <a:schemeClr val="accent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F7207DB-BC8F-A482-510E-1A0BE10ABC7D}"/>
              </a:ext>
            </a:extLst>
          </p:cNvPr>
          <p:cNvSpPr txBox="1"/>
          <p:nvPr/>
        </p:nvSpPr>
        <p:spPr>
          <a:xfrm>
            <a:off x="6161110" y="4530693"/>
            <a:ext cx="2587948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US" sz="1400" dirty="0">
                <a:latin typeface="Neue Haas Grotesk Text Pro" panose="020B0504020202020204" pitchFamily="34" charset="77"/>
              </a:rPr>
              <a:t>Wilayah yang </a:t>
            </a:r>
            <a:r>
              <a:rPr lang="en-US" sz="1400" dirty="0" err="1">
                <a:latin typeface="Neue Haas Grotesk Text Pro" panose="020B0504020202020204" pitchFamily="34" charset="77"/>
              </a:rPr>
              <a:t>penting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digarap</a:t>
            </a:r>
            <a:r>
              <a:rPr lang="en-US" sz="1400" dirty="0">
                <a:latin typeface="Neue Haas Grotesk Text Pro" panose="020B0504020202020204" pitchFamily="34" charset="77"/>
              </a:rPr>
              <a:t> dan </a:t>
            </a:r>
            <a:r>
              <a:rPr lang="en-US" sz="1400" dirty="0" err="1">
                <a:latin typeface="Neue Haas Grotesk Text Pro" panose="020B0504020202020204" pitchFamily="34" charset="77"/>
              </a:rPr>
              <a:t>dikembangkan</a:t>
            </a:r>
            <a:r>
              <a:rPr lang="en-US" sz="1400" dirty="0">
                <a:latin typeface="Neue Haas Grotesk Text Pro" panose="020B0504020202020204" pitchFamily="34" charset="77"/>
              </a:rPr>
              <a:t>, </a:t>
            </a:r>
            <a:r>
              <a:rPr lang="en-US" sz="1400" dirty="0" err="1">
                <a:latin typeface="Neue Haas Grotesk Text Pro" panose="020B0504020202020204" pitchFamily="34" charset="77"/>
              </a:rPr>
              <a:t>termasuk</a:t>
            </a:r>
            <a:r>
              <a:rPr lang="en-US" sz="1400" dirty="0">
                <a:latin typeface="Neue Haas Grotesk Text Pro" panose="020B0504020202020204" pitchFamily="34" charset="77"/>
              </a:rPr>
              <a:t> Hunter Valley, Tasmania, </a:t>
            </a:r>
            <a:r>
              <a:rPr lang="en-US" sz="1400" dirty="0" err="1">
                <a:latin typeface="Neue Haas Grotesk Text Pro" panose="020B0504020202020204" pitchFamily="34" charset="77"/>
              </a:rPr>
              <a:t>Yarra</a:t>
            </a:r>
            <a:r>
              <a:rPr lang="en-US" sz="1400" dirty="0">
                <a:latin typeface="Neue Haas Grotesk Text Pro" panose="020B0504020202020204" pitchFamily="34" charset="77"/>
              </a:rPr>
              <a:t> Valley, McLaren Vale,  Barossa dan Rutherglen</a:t>
            </a:r>
            <a:endParaRPr lang="en-AU" sz="1400" dirty="0">
              <a:latin typeface="Neue Haas Grotesk Text Pro" panose="020B0504020202020204" pitchFamily="34" charset="77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F6BAFED-1FB9-765B-BA17-CDB72124FD81}"/>
              </a:ext>
            </a:extLst>
          </p:cNvPr>
          <p:cNvSpPr txBox="1"/>
          <p:nvPr/>
        </p:nvSpPr>
        <p:spPr>
          <a:xfrm>
            <a:off x="9411672" y="4530693"/>
            <a:ext cx="2155918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Neue Haas Grotesk Text Pro" panose="020B0504020202020204" pitchFamily="34" charset="77"/>
              </a:rPr>
              <a:t>James Busby </a:t>
            </a:r>
            <a:r>
              <a:rPr lang="en-US" sz="1400" dirty="0" err="1">
                <a:latin typeface="Neue Haas Grotesk Text Pro" panose="020B0504020202020204" pitchFamily="34" charset="77"/>
              </a:rPr>
              <a:t>membawa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kembali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ratusan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potongan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batang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anggur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dari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Eropa</a:t>
            </a:r>
            <a:r>
              <a:rPr lang="en-US" sz="1400" dirty="0">
                <a:latin typeface="Neue Haas Grotesk Text Pro" panose="020B0504020202020204" pitchFamily="34" charset="77"/>
              </a:rPr>
              <a:t>, yang </a:t>
            </a:r>
            <a:r>
              <a:rPr lang="en-US" sz="1400" dirty="0" err="1">
                <a:latin typeface="Neue Haas Grotesk Text Pro" panose="020B0504020202020204" pitchFamily="34" charset="77"/>
              </a:rPr>
              <a:t>menjadi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sumber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dari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kebun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anggur</a:t>
            </a:r>
            <a:r>
              <a:rPr lang="en-US" sz="1400" dirty="0">
                <a:latin typeface="Neue Haas Grotesk Text Pro" panose="020B0504020202020204" pitchFamily="34" charset="77"/>
              </a:rPr>
              <a:t> yang sangat </a:t>
            </a:r>
            <a:r>
              <a:rPr lang="en-US" sz="1400" dirty="0" err="1">
                <a:latin typeface="Neue Haas Grotesk Text Pro" panose="020B0504020202020204" pitchFamily="34" charset="77"/>
              </a:rPr>
              <a:t>berharga</a:t>
            </a:r>
            <a:endParaRPr lang="en-AU" sz="1400" dirty="0"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315C67A-48F0-A4AC-8CEB-F9270A8C7A4E}"/>
              </a:ext>
            </a:extLst>
          </p:cNvPr>
          <p:cNvSpPr txBox="1"/>
          <p:nvPr/>
        </p:nvSpPr>
        <p:spPr>
          <a:xfrm>
            <a:off x="5134744" y="1121183"/>
            <a:ext cx="1765564" cy="15677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US" sz="1400" dirty="0" err="1">
                <a:latin typeface="Neue Haas Grotesk Text Pro" panose="020B0504020202020204" pitchFamily="34" charset="77"/>
              </a:rPr>
              <a:t>Didorong</a:t>
            </a:r>
            <a:r>
              <a:rPr lang="en-US" sz="1400" dirty="0">
                <a:latin typeface="Neue Haas Grotesk Text Pro" panose="020B0504020202020204" pitchFamily="34" charset="77"/>
              </a:rPr>
              <a:t> oleh </a:t>
            </a:r>
            <a:r>
              <a:rPr lang="en-US" sz="1400" dirty="0" err="1">
                <a:latin typeface="Neue Haas Grotesk Text Pro" panose="020B0504020202020204" pitchFamily="34" charset="77"/>
              </a:rPr>
              <a:t>permintaan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domestik</a:t>
            </a:r>
            <a:r>
              <a:rPr lang="en-US" sz="1400" dirty="0">
                <a:latin typeface="Neue Haas Grotesk Text Pro" panose="020B0504020202020204" pitchFamily="34" charset="77"/>
              </a:rPr>
              <a:t> dan </a:t>
            </a:r>
            <a:r>
              <a:rPr lang="en-US" sz="1400" dirty="0" err="1">
                <a:latin typeface="Neue Haas Grotesk Text Pro" panose="020B0504020202020204" pitchFamily="34" charset="77"/>
              </a:rPr>
              <a:t>ekspor</a:t>
            </a:r>
            <a:r>
              <a:rPr lang="en-US" sz="1400" dirty="0">
                <a:latin typeface="Neue Haas Grotesk Text Pro" panose="020B0504020202020204" pitchFamily="34" charset="77"/>
              </a:rPr>
              <a:t>, fortified wine </a:t>
            </a:r>
            <a:r>
              <a:rPr lang="en-US" sz="1400" dirty="0" err="1">
                <a:latin typeface="Neue Haas Grotesk Text Pro" panose="020B0504020202020204" pitchFamily="34" charset="77"/>
              </a:rPr>
              <a:t>mendominasi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produksi</a:t>
            </a:r>
            <a:r>
              <a:rPr lang="en-US" sz="1400" dirty="0">
                <a:latin typeface="Neue Haas Grotesk Text Pro" panose="020B0504020202020204" pitchFamily="34" charset="77"/>
              </a:rPr>
              <a:t>  dan </a:t>
            </a:r>
            <a:r>
              <a:rPr lang="en-US" sz="1400" dirty="0" err="1">
                <a:latin typeface="Neue Haas Grotesk Text Pro" panose="020B0504020202020204" pitchFamily="34" charset="77"/>
              </a:rPr>
              <a:t>perdagangan</a:t>
            </a:r>
            <a:endParaRPr lang="en-AU" sz="1400" dirty="0">
              <a:latin typeface="Neue Haas Grotesk Text Pro" panose="020B0504020202020204" pitchFamily="34" charset="7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1F17BFC-36A0-8065-06A4-8E74BF9F4FF6}"/>
              </a:ext>
            </a:extLst>
          </p:cNvPr>
          <p:cNvSpPr txBox="1"/>
          <p:nvPr/>
        </p:nvSpPr>
        <p:spPr>
          <a:xfrm>
            <a:off x="5306551" y="368300"/>
            <a:ext cx="4829122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24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ERA ANGGUR FORTIFIKASI:</a:t>
            </a:r>
            <a:br>
              <a:rPr lang="en-US" sz="24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</a:br>
            <a:r>
              <a:rPr lang="en-US" sz="24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1900 SAMPAI 1940</a:t>
            </a:r>
            <a:r>
              <a:rPr lang="en-US" sz="2400" b="1" cap="none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an</a:t>
            </a:r>
            <a:endParaRPr lang="en-US" sz="2400" b="1" dirty="0">
              <a:solidFill>
                <a:schemeClr val="accent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B3CB3BD-98E2-06F0-1AB7-1C70644D58AB}"/>
              </a:ext>
            </a:extLst>
          </p:cNvPr>
          <p:cNvSpPr txBox="1"/>
          <p:nvPr/>
        </p:nvSpPr>
        <p:spPr>
          <a:xfrm>
            <a:off x="6959601" y="1121184"/>
            <a:ext cx="1898672" cy="20279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US" sz="1400" dirty="0">
                <a:latin typeface="Neue Haas Grotesk Text Pro" panose="020B0504020202020204" pitchFamily="34" charset="77"/>
              </a:rPr>
              <a:t>Rutherglen Muscats dan Muscadelles yang paling </a:t>
            </a:r>
            <a:r>
              <a:rPr lang="en-US" sz="1400" dirty="0" err="1">
                <a:latin typeface="Neue Haas Grotesk Text Pro" panose="020B0504020202020204" pitchFamily="34" charset="77"/>
              </a:rPr>
              <a:t>dikenal</a:t>
            </a:r>
            <a:r>
              <a:rPr lang="en-US" sz="1400" dirty="0">
                <a:latin typeface="Neue Haas Grotesk Text Pro" panose="020B0504020202020204" pitchFamily="34" charset="77"/>
              </a:rPr>
              <a:t> di era </a:t>
            </a:r>
            <a:r>
              <a:rPr lang="en-US" sz="1400" dirty="0" err="1">
                <a:latin typeface="Neue Haas Grotesk Text Pro" panose="020B0504020202020204" pitchFamily="34" charset="77"/>
              </a:rPr>
              <a:t>ini</a:t>
            </a:r>
            <a:endParaRPr lang="en-AU" sz="1400" dirty="0">
              <a:latin typeface="Neue Haas Grotesk Text Pro" panose="020B0504020202020204" pitchFamily="34" charset="77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2D3A200-D112-95FA-1ACA-90952D4C7D9F}"/>
              </a:ext>
            </a:extLst>
          </p:cNvPr>
          <p:cNvSpPr txBox="1"/>
          <p:nvPr/>
        </p:nvSpPr>
        <p:spPr>
          <a:xfrm>
            <a:off x="8917566" y="934587"/>
            <a:ext cx="2922903" cy="20279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US" sz="1400" dirty="0" err="1">
                <a:latin typeface="Neue Haas Grotesk Text Pro" panose="020B0504020202020204" pitchFamily="34" charset="77"/>
              </a:rPr>
              <a:t>Permintaan</a:t>
            </a:r>
            <a:r>
              <a:rPr lang="en-US" sz="1400" dirty="0">
                <a:latin typeface="Neue Haas Grotesk Text Pro" panose="020B0504020202020204" pitchFamily="34" charset="77"/>
              </a:rPr>
              <a:t> yang </a:t>
            </a:r>
            <a:r>
              <a:rPr lang="en-US" sz="1400" dirty="0" err="1">
                <a:latin typeface="Neue Haas Grotesk Text Pro" panose="020B0504020202020204" pitchFamily="34" charset="77"/>
              </a:rPr>
              <a:t>tinggi</a:t>
            </a:r>
            <a:r>
              <a:rPr lang="en-US" sz="1400" dirty="0">
                <a:latin typeface="Neue Haas Grotesk Text Pro" panose="020B0504020202020204" pitchFamily="34" charset="77"/>
              </a:rPr>
              <a:t>  </a:t>
            </a:r>
            <a:r>
              <a:rPr lang="en-US" sz="1400" dirty="0" err="1">
                <a:latin typeface="Neue Haas Grotesk Text Pro" panose="020B0504020202020204" pitchFamily="34" charset="77"/>
              </a:rPr>
              <a:t>akan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anggur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dengan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alkohol</a:t>
            </a:r>
            <a:r>
              <a:rPr lang="en-US" sz="1400" dirty="0">
                <a:latin typeface="Neue Haas Grotesk Text Pro" panose="020B0504020202020204" pitchFamily="34" charset="77"/>
              </a:rPr>
              <a:t> yang </a:t>
            </a:r>
            <a:r>
              <a:rPr lang="en-US" sz="1400" dirty="0" err="1">
                <a:latin typeface="Neue Haas Grotesk Text Pro" panose="020B0504020202020204" pitchFamily="34" charset="77"/>
              </a:rPr>
              <a:t>lebih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tinggi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mendorong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pemeliharaan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kebun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anggur</a:t>
            </a:r>
            <a:r>
              <a:rPr lang="en-US" sz="1400" dirty="0">
                <a:latin typeface="Neue Haas Grotesk Text Pro" panose="020B0504020202020204" pitchFamily="34" charset="77"/>
              </a:rPr>
              <a:t> yang </a:t>
            </a:r>
            <a:r>
              <a:rPr lang="en-US" sz="1400" dirty="0" err="1">
                <a:latin typeface="Neue Haas Grotesk Text Pro" panose="020B0504020202020204" pitchFamily="34" charset="77"/>
              </a:rPr>
              <a:t>tua</a:t>
            </a:r>
            <a:r>
              <a:rPr lang="en-US" sz="1400" dirty="0">
                <a:latin typeface="Neue Haas Grotesk Text Pro" panose="020B0504020202020204" pitchFamily="34" charset="77"/>
              </a:rPr>
              <a:t>: Shiraz, Mataró (Mourvèdre) dan Grenache </a:t>
            </a:r>
            <a:r>
              <a:rPr lang="en-US" sz="1400" dirty="0" err="1">
                <a:latin typeface="Neue Haas Grotesk Text Pro" panose="020B0504020202020204" pitchFamily="34" charset="77"/>
              </a:rPr>
              <a:t>tetap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dipelihara</a:t>
            </a:r>
            <a:r>
              <a:rPr lang="en-US" sz="1400" dirty="0">
                <a:latin typeface="Neue Haas Grotesk Text Pro" panose="020B0504020202020204" pitchFamily="34" charset="77"/>
              </a:rPr>
              <a:t>, dan </a:t>
            </a:r>
            <a:r>
              <a:rPr lang="en-US" sz="1400" dirty="0" err="1">
                <a:latin typeface="Neue Haas Grotesk Text Pro" panose="020B0504020202020204" pitchFamily="34" charset="77"/>
              </a:rPr>
              <a:t>untuk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ditemukan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kembali</a:t>
            </a:r>
            <a:r>
              <a:rPr lang="en-US" sz="1400" dirty="0">
                <a:latin typeface="Neue Haas Grotesk Text Pro" panose="020B0504020202020204" pitchFamily="34" charset="77"/>
              </a:rPr>
              <a:t> dan </a:t>
            </a:r>
            <a:r>
              <a:rPr lang="en-US" sz="1400" dirty="0" err="1">
                <a:latin typeface="Neue Haas Grotesk Text Pro" panose="020B0504020202020204" pitchFamily="34" charset="77"/>
              </a:rPr>
              <a:t>dipelihara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sebagai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sesuatu</a:t>
            </a:r>
            <a:r>
              <a:rPr lang="en-US" sz="1400" dirty="0">
                <a:latin typeface="Neue Haas Grotesk Text Pro" panose="020B0504020202020204" pitchFamily="34" charset="77"/>
              </a:rPr>
              <a:t> yang sangat </a:t>
            </a:r>
            <a:r>
              <a:rPr lang="en-US" sz="1400" dirty="0" err="1">
                <a:latin typeface="Neue Haas Grotesk Text Pro" panose="020B0504020202020204" pitchFamily="34" charset="77"/>
              </a:rPr>
              <a:t>berharga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beberapa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dekade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kemudian</a:t>
            </a:r>
            <a:r>
              <a:rPr lang="en-US" sz="1400" dirty="0">
                <a:latin typeface="Neue Haas Grotesk Text Pro" panose="020B0504020202020204" pitchFamily="34" charset="77"/>
              </a:rPr>
              <a:t>.</a:t>
            </a:r>
            <a:endParaRPr lang="en-AU" sz="140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254EC50-8434-8076-8FED-6A8EA4C268B0}"/>
              </a:ext>
            </a:extLst>
          </p:cNvPr>
          <p:cNvSpPr txBox="1"/>
          <p:nvPr/>
        </p:nvSpPr>
        <p:spPr>
          <a:xfrm>
            <a:off x="357572" y="2098196"/>
            <a:ext cx="5140923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000" dirty="0">
                <a:latin typeface="Neue Haas Grotesk Text Pro" panose="020B0504020202020204" pitchFamily="34" charset="77"/>
              </a:rPr>
              <a:t>SEJARAH ANGGUR AUSTRALIA</a:t>
            </a:r>
          </a:p>
        </p:txBody>
      </p:sp>
      <p:pic>
        <p:nvPicPr>
          <p:cNvPr id="15" name="Picture 14" descr="Close-up of a vine with grapes&#10;&#10;Description automatically generated">
            <a:extLst>
              <a:ext uri="{FF2B5EF4-FFF2-40B4-BE49-F238E27FC236}">
                <a16:creationId xmlns:a16="http://schemas.microsoft.com/office/drawing/2014/main" id="{CED31A63-0C49-2A3F-025F-F94F5AD310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800" b="30130"/>
          <a:stretch>
            <a:fillRect/>
          </a:stretch>
        </p:blipFill>
        <p:spPr>
          <a:xfrm>
            <a:off x="400016" y="5537331"/>
            <a:ext cx="3862018" cy="174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3906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0B51D00-025F-8E8E-7356-F6A17FCD8AB1}"/>
              </a:ext>
            </a:extLst>
          </p:cNvPr>
          <p:cNvCxnSpPr>
            <a:cxnSpLocks/>
          </p:cNvCxnSpPr>
          <p:nvPr/>
        </p:nvCxnSpPr>
        <p:spPr>
          <a:xfrm>
            <a:off x="4924253" y="2334982"/>
            <a:ext cx="25749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9E047E4-9582-B3F3-BFB1-AA70615C79BA}"/>
              </a:ext>
            </a:extLst>
          </p:cNvPr>
          <p:cNvCxnSpPr>
            <a:cxnSpLocks/>
          </p:cNvCxnSpPr>
          <p:nvPr/>
        </p:nvCxnSpPr>
        <p:spPr>
          <a:xfrm>
            <a:off x="4924253" y="3828223"/>
            <a:ext cx="25749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942482B-3000-E3E8-0247-E5F244A01511}"/>
              </a:ext>
            </a:extLst>
          </p:cNvPr>
          <p:cNvCxnSpPr>
            <a:cxnSpLocks/>
          </p:cNvCxnSpPr>
          <p:nvPr/>
        </p:nvCxnSpPr>
        <p:spPr>
          <a:xfrm>
            <a:off x="4924253" y="5245962"/>
            <a:ext cx="26346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23" y="522464"/>
            <a:ext cx="11283754" cy="1325562"/>
          </a:xfrm>
        </p:spPr>
        <p:txBody>
          <a:bodyPr/>
          <a:lstStyle/>
          <a:p>
            <a:r>
              <a:rPr lang="en-US" sz="4800" dirty="0">
                <a:solidFill>
                  <a:schemeClr val="accent2"/>
                </a:solidFill>
              </a:rPr>
              <a:t>WILAYAH UTAMA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BA9BA230-6936-82BD-A9D3-1F0437E2E10C}"/>
              </a:ext>
            </a:extLst>
          </p:cNvPr>
          <p:cNvSpPr txBox="1"/>
          <p:nvPr/>
        </p:nvSpPr>
        <p:spPr>
          <a:xfrm>
            <a:off x="7832700" y="2168080"/>
            <a:ext cx="3905177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Gaya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berkisar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dari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lembut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tidak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dalam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barel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kayu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sampai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medium body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memiliki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kompleksitas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kaya. Rasa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tipikal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dari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melon,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sitrus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ara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CB301FF8-1B21-102A-8A65-2C2CE7794CDD}"/>
              </a:ext>
            </a:extLst>
          </p:cNvPr>
          <p:cNvSpPr txBox="1"/>
          <p:nvPr/>
        </p:nvSpPr>
        <p:spPr>
          <a:xfrm>
            <a:off x="7813100" y="1872721"/>
            <a:ext cx="3325159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MORNINGTON PENINSULA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9C59EBFC-B14C-A124-B02E-98E5219794F5}"/>
              </a:ext>
            </a:extLst>
          </p:cNvPr>
          <p:cNvSpPr txBox="1"/>
          <p:nvPr/>
        </p:nvSpPr>
        <p:spPr>
          <a:xfrm>
            <a:off x="7836033" y="4852512"/>
            <a:ext cx="1881106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YARRA VALLEY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285572A9-B380-E7E2-975C-5C95F54E42ED}"/>
              </a:ext>
            </a:extLst>
          </p:cNvPr>
          <p:cNvSpPr txBox="1"/>
          <p:nvPr/>
        </p:nvSpPr>
        <p:spPr>
          <a:xfrm>
            <a:off x="7836032" y="5173944"/>
            <a:ext cx="3829397" cy="98244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iklim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sejuk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elegan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layak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disimpan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lama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acidity 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tingkat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tinggi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rasa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sitrus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berbiji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142F6CBB-0999-5C14-9757-7747020AC7DE}"/>
              </a:ext>
            </a:extLst>
          </p:cNvPr>
          <p:cNvSpPr txBox="1"/>
          <p:nvPr/>
        </p:nvSpPr>
        <p:spPr>
          <a:xfrm>
            <a:off x="971011" y="1690688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ADELAIDE HILLS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BD0FFDCF-DA0B-52F5-6DCC-D093B58B2D44}"/>
              </a:ext>
            </a:extLst>
          </p:cNvPr>
          <p:cNvSpPr txBox="1"/>
          <p:nvPr/>
        </p:nvSpPr>
        <p:spPr>
          <a:xfrm>
            <a:off x="962131" y="4890519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MARGARET RIVER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7D211CF1-5133-E370-A7BD-A8470FF07087}"/>
              </a:ext>
            </a:extLst>
          </p:cNvPr>
          <p:cNvSpPr txBox="1"/>
          <p:nvPr/>
        </p:nvSpPr>
        <p:spPr>
          <a:xfrm>
            <a:off x="951435" y="5217097"/>
            <a:ext cx="4006459" cy="98244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kelas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dunia,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menjadi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baik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kematangan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kedalaman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rasa  dan acidity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menyegarkan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00FF2C2E-CA8C-576A-627A-F35B9741B27C}"/>
              </a:ext>
            </a:extLst>
          </p:cNvPr>
          <p:cNvSpPr txBox="1"/>
          <p:nvPr/>
        </p:nvSpPr>
        <p:spPr>
          <a:xfrm>
            <a:off x="951435" y="2019053"/>
            <a:ext cx="3788345" cy="74116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Elegan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bertekstur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and 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ringan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ini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dapat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disejajarkan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 Chardonnay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iklim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sejuk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terbaik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di dunia</a:t>
            </a: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6A9EAE73-81A3-7BF3-DCD3-A4404538C24D}"/>
              </a:ext>
            </a:extLst>
          </p:cNvPr>
          <p:cNvSpPr txBox="1"/>
          <p:nvPr/>
        </p:nvSpPr>
        <p:spPr>
          <a:xfrm>
            <a:off x="7826830" y="3536433"/>
            <a:ext cx="1294427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TASMANIA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9E03F129-5DEB-192A-7C64-1CCAC324B6FD}"/>
              </a:ext>
            </a:extLst>
          </p:cNvPr>
          <p:cNvSpPr txBox="1"/>
          <p:nvPr/>
        </p:nvSpPr>
        <p:spPr>
          <a:xfrm>
            <a:off x="7826830" y="3879273"/>
            <a:ext cx="3838600" cy="74116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dry,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lembut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menembus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acidity natural dan  rasa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halus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intens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E688C2BE-A6D0-6C48-8CAC-334FB84DA5AD}"/>
              </a:ext>
            </a:extLst>
          </p:cNvPr>
          <p:cNvSpPr txBox="1"/>
          <p:nvPr/>
        </p:nvSpPr>
        <p:spPr>
          <a:xfrm>
            <a:off x="962132" y="3168556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HUNTER VALLEY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635C3069-A1E2-28AC-CFF9-37CBF76B32D5}"/>
              </a:ext>
            </a:extLst>
          </p:cNvPr>
          <p:cNvSpPr txBox="1"/>
          <p:nvPr/>
        </p:nvSpPr>
        <p:spPr>
          <a:xfrm>
            <a:off x="971011" y="3499732"/>
            <a:ext cx="3881061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Gaya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sebelumnya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barel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kayu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 dan kaya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dari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wilayah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beriklim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hangat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telah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berkembang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menjadi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elegan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terkendali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tetapi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penuh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rasa</a:t>
            </a:r>
          </a:p>
        </p:txBody>
      </p:sp>
      <p:pic>
        <p:nvPicPr>
          <p:cNvPr id="16" name="Picture Placeholder 8">
            <a:extLst>
              <a:ext uri="{FF2B5EF4-FFF2-40B4-BE49-F238E27FC236}">
                <a16:creationId xmlns:a16="http://schemas.microsoft.com/office/drawing/2014/main" id="{DA5FA859-C698-C6B5-E57B-647995451D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275422" y="33141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83ED6687-FCA5-30E9-73E6-CF531A8F445C}"/>
              </a:ext>
            </a:extLst>
          </p:cNvPr>
          <p:cNvSpPr txBox="1"/>
          <p:nvPr/>
        </p:nvSpPr>
        <p:spPr>
          <a:xfrm rot="16200000">
            <a:off x="3985515" y="4088168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015861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519904" y="771057"/>
            <a:ext cx="11918390" cy="689369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6000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519904" y="2665232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Secara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relatif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pendatang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baru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komunitas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komersial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tetapi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sekarang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suatu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varietas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penting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Salah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satu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buah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tersulit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untuk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ditumbuhkan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. 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Contoh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terbaik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berasal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wilayah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beriklim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sejuk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Keragaman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jenis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klone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telah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dikaitkan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peningkatan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dalam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kualitas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kompleksitas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. 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519904" y="1609028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3200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DAYA TARIK IKLIM SEJUK</a:t>
            </a:r>
          </a:p>
        </p:txBody>
      </p:sp>
      <p:pic>
        <p:nvPicPr>
          <p:cNvPr id="11" name="Picture Placeholder 10" descr="A bunch of grapes on a vine&#10;&#10;Description automatically generated">
            <a:extLst>
              <a:ext uri="{FF2B5EF4-FFF2-40B4-BE49-F238E27FC236}">
                <a16:creationId xmlns:a16="http://schemas.microsoft.com/office/drawing/2014/main" id="{7F073793-9A10-6F88-8C4C-911C0FADF84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09" r="162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75497742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E6899F-3379-7695-55F9-E55DABF41224}"/>
              </a:ext>
            </a:extLst>
          </p:cNvPr>
          <p:cNvCxnSpPr>
            <a:cxnSpLocks/>
          </p:cNvCxnSpPr>
          <p:nvPr/>
        </p:nvCxnSpPr>
        <p:spPr>
          <a:xfrm>
            <a:off x="1828295" y="4256061"/>
            <a:ext cx="383982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AF2F898-5434-197F-F110-C30A1CE08BCD}"/>
              </a:ext>
            </a:extLst>
          </p:cNvPr>
          <p:cNvCxnSpPr>
            <a:cxnSpLocks/>
          </p:cNvCxnSpPr>
          <p:nvPr/>
        </p:nvCxnSpPr>
        <p:spPr>
          <a:xfrm>
            <a:off x="6384022" y="2553096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405C4D6-3BC3-4C5D-D635-26753D81841F}"/>
              </a:ext>
            </a:extLst>
          </p:cNvPr>
          <p:cNvCxnSpPr>
            <a:cxnSpLocks/>
          </p:cNvCxnSpPr>
          <p:nvPr/>
        </p:nvCxnSpPr>
        <p:spPr>
          <a:xfrm>
            <a:off x="4513277" y="3014491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3F6570B-3E23-9CDC-48CE-EC1B4CD8B7A2}"/>
              </a:ext>
            </a:extLst>
          </p:cNvPr>
          <p:cNvSpPr/>
          <p:nvPr/>
        </p:nvSpPr>
        <p:spPr>
          <a:xfrm>
            <a:off x="7431657" y="1493240"/>
            <a:ext cx="2183626" cy="218362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eue Haas Grotesk Text Pro" panose="020B0504020202020204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accent4"/>
                </a:solidFill>
              </a:rPr>
              <a:t>GAYA DAN </a:t>
            </a:r>
            <a:br>
              <a:rPr lang="en-US" sz="4400" dirty="0">
                <a:solidFill>
                  <a:schemeClr val="accent4"/>
                </a:solidFill>
              </a:rPr>
            </a:br>
            <a:r>
              <a:rPr lang="en-US" sz="4400" dirty="0">
                <a:solidFill>
                  <a:schemeClr val="accent4"/>
                </a:solidFill>
              </a:rPr>
              <a:t>KARAKTERISTIK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CBE4B37C-5FB7-3028-637B-1DFCB640B932}"/>
              </a:ext>
            </a:extLst>
          </p:cNvPr>
          <p:cNvSpPr txBox="1"/>
          <p:nvPr/>
        </p:nvSpPr>
        <p:spPr>
          <a:xfrm>
            <a:off x="8272900" y="4886130"/>
            <a:ext cx="1856334" cy="76681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Ceri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Stroberi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Rasberi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E74EA04C-8582-B99D-EE6C-D2077712CEE7}"/>
              </a:ext>
            </a:extLst>
          </p:cNvPr>
          <p:cNvSpPr txBox="1"/>
          <p:nvPr/>
        </p:nvSpPr>
        <p:spPr>
          <a:xfrm>
            <a:off x="7638299" y="1689501"/>
            <a:ext cx="1857818" cy="172380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lnSpc>
                <a:spcPct val="99000"/>
              </a:lnSpc>
              <a:buClr>
                <a:srgbClr val="F40000"/>
              </a:buClr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  <a:cs typeface="Hellix SemiBold"/>
              </a:rPr>
              <a:t>ANGGUR PREMIUM DENGAN KARAKTER YANG HALUS DAN BERKUALITAS TINGGI</a:t>
            </a: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442AEB22-1603-7312-8CE9-BDDFB37C08C9}"/>
              </a:ext>
            </a:extLst>
          </p:cNvPr>
          <p:cNvSpPr txBox="1"/>
          <p:nvPr/>
        </p:nvSpPr>
        <p:spPr>
          <a:xfrm>
            <a:off x="859687" y="4865443"/>
            <a:ext cx="1936268" cy="15685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Wine Muda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Fine  Ceri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merah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baik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sentuhan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rasa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rempah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halus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serupa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sutra dan satin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5972B3A5-744F-8D93-ECE2-472F97B2FE83}"/>
              </a:ext>
            </a:extLst>
          </p:cNvPr>
          <p:cNvSpPr txBox="1"/>
          <p:nvPr/>
        </p:nvSpPr>
        <p:spPr>
          <a:xfrm>
            <a:off x="2393291" y="2584078"/>
            <a:ext cx="1877412" cy="952953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TEKSTUR RINGAN SAMPAI SEDANG DAN TERKENDALI SIFATNYA</a:t>
            </a: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8CD1B379-FC83-EE8F-B561-86945E280751}"/>
              </a:ext>
            </a:extLst>
          </p:cNvPr>
          <p:cNvSpPr txBox="1"/>
          <p:nvPr/>
        </p:nvSpPr>
        <p:spPr>
          <a:xfrm>
            <a:off x="3218192" y="4867986"/>
            <a:ext cx="1936268" cy="11253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Wine Aging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Mengembangkan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karaktur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gurih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seperti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tanah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klasi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atau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“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lantai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hutan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”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A481D1-CE55-7F45-5152-69C8170030DA}"/>
              </a:ext>
            </a:extLst>
          </p:cNvPr>
          <p:cNvCxnSpPr>
            <a:cxnSpLocks/>
          </p:cNvCxnSpPr>
          <p:nvPr/>
        </p:nvCxnSpPr>
        <p:spPr>
          <a:xfrm flipV="1">
            <a:off x="1828295" y="4245624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Placeholder 8">
            <a:extLst>
              <a:ext uri="{FF2B5EF4-FFF2-40B4-BE49-F238E27FC236}">
                <a16:creationId xmlns:a16="http://schemas.microsoft.com/office/drawing/2014/main" id="{0C9D700B-EAEF-1D1D-6696-A0D3C5ACE5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09" r="8009"/>
          <a:stretch/>
        </p:blipFill>
        <p:spPr>
          <a:xfrm>
            <a:off x="5187274" y="474127"/>
            <a:ext cx="2114328" cy="6400800"/>
          </a:xfrm>
          <a:prstGeom prst="rect">
            <a:avLst/>
          </a:prstGeom>
        </p:spPr>
      </p:pic>
      <p:sp>
        <p:nvSpPr>
          <p:cNvPr id="16" name="object 10">
            <a:extLst>
              <a:ext uri="{FF2B5EF4-FFF2-40B4-BE49-F238E27FC236}">
                <a16:creationId xmlns:a16="http://schemas.microsoft.com/office/drawing/2014/main" id="{ABB4ECEC-DEC5-E73D-4F99-14DF61CCA3BE}"/>
              </a:ext>
            </a:extLst>
          </p:cNvPr>
          <p:cNvSpPr txBox="1"/>
          <p:nvPr/>
        </p:nvSpPr>
        <p:spPr>
          <a:xfrm rot="16200000">
            <a:off x="3985515" y="403841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62B350F-FD36-2A08-ECC5-A59B361EA6F0}"/>
              </a:ext>
            </a:extLst>
          </p:cNvPr>
          <p:cNvCxnSpPr>
            <a:cxnSpLocks/>
          </p:cNvCxnSpPr>
          <p:nvPr/>
        </p:nvCxnSpPr>
        <p:spPr>
          <a:xfrm>
            <a:off x="6753138" y="4709067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bject 58">
            <a:extLst>
              <a:ext uri="{FF2B5EF4-FFF2-40B4-BE49-F238E27FC236}">
                <a16:creationId xmlns:a16="http://schemas.microsoft.com/office/drawing/2014/main" id="{F067EA68-3CB7-8717-FF6D-580F6BC9774D}"/>
              </a:ext>
            </a:extLst>
          </p:cNvPr>
          <p:cNvSpPr txBox="1"/>
          <p:nvPr/>
        </p:nvSpPr>
        <p:spPr>
          <a:xfrm>
            <a:off x="8272900" y="4560571"/>
            <a:ext cx="3246242" cy="26353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RASA TIPIKAL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45F0676-E377-B27F-E5A0-D20576902A34}"/>
              </a:ext>
            </a:extLst>
          </p:cNvPr>
          <p:cNvCxnSpPr>
            <a:cxnSpLocks/>
          </p:cNvCxnSpPr>
          <p:nvPr/>
        </p:nvCxnSpPr>
        <p:spPr>
          <a:xfrm flipV="1">
            <a:off x="4135267" y="4245624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559167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4E2DC78-25B7-00F4-41D6-4333A3CEB550}"/>
              </a:ext>
            </a:extLst>
          </p:cNvPr>
          <p:cNvCxnSpPr>
            <a:cxnSpLocks/>
          </p:cNvCxnSpPr>
          <p:nvPr/>
        </p:nvCxnSpPr>
        <p:spPr>
          <a:xfrm>
            <a:off x="4943564" y="2632505"/>
            <a:ext cx="25749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25685AE-59BC-0DCC-76B3-F7C1FF1FBA95}"/>
              </a:ext>
            </a:extLst>
          </p:cNvPr>
          <p:cNvCxnSpPr>
            <a:cxnSpLocks/>
          </p:cNvCxnSpPr>
          <p:nvPr/>
        </p:nvCxnSpPr>
        <p:spPr>
          <a:xfrm>
            <a:off x="4943564" y="4073954"/>
            <a:ext cx="25749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WILAYAH UTAMA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61D039B5-3682-0799-14FC-41012C460519}"/>
              </a:ext>
            </a:extLst>
          </p:cNvPr>
          <p:cNvSpPr txBox="1"/>
          <p:nvPr/>
        </p:nvSpPr>
        <p:spPr>
          <a:xfrm>
            <a:off x="7727865" y="2223733"/>
            <a:ext cx="3540032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Ideal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untuk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memproduksi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 Pinot Noir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berkualitas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tinggi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karena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iklimnya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sejuk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;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umumnya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ringan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sampai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sedang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rasa  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ceri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stroberi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lembut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24AA21CD-F4B6-3002-841D-1346377A0ABD}"/>
              </a:ext>
            </a:extLst>
          </p:cNvPr>
          <p:cNvSpPr txBox="1"/>
          <p:nvPr/>
        </p:nvSpPr>
        <p:spPr>
          <a:xfrm>
            <a:off x="899614" y="3563814"/>
            <a:ext cx="3588728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MORNINGTON PENINSULA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4C28F6FA-5C3B-F5D9-0B73-1191217C21DE}"/>
              </a:ext>
            </a:extLst>
          </p:cNvPr>
          <p:cNvSpPr txBox="1"/>
          <p:nvPr/>
        </p:nvSpPr>
        <p:spPr>
          <a:xfrm>
            <a:off x="899615" y="1942707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ADELAIDE HILLS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BA7436F5-E5FD-DB1C-80E0-AF5B3D9749E4}"/>
              </a:ext>
            </a:extLst>
          </p:cNvPr>
          <p:cNvSpPr txBox="1"/>
          <p:nvPr/>
        </p:nvSpPr>
        <p:spPr>
          <a:xfrm>
            <a:off x="7727865" y="1900689"/>
            <a:ext cx="1324696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TASMANIA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CDBA22F3-84D9-ECD6-B820-BDD4AB86EEDC}"/>
              </a:ext>
            </a:extLst>
          </p:cNvPr>
          <p:cNvSpPr txBox="1"/>
          <p:nvPr/>
        </p:nvSpPr>
        <p:spPr>
          <a:xfrm>
            <a:off x="899614" y="3978138"/>
            <a:ext cx="3653336" cy="98244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Wilayah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sejuk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di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tepi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laut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memproduksi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medium body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karakter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br>
              <a:rPr lang="en-US" sz="1600" dirty="0">
                <a:latin typeface="Neue Haas Grotesk Text Pro" panose="020B0504020202020204" pitchFamily="34" charset="77"/>
                <a:cs typeface="Hellix SemiBold"/>
              </a:rPr>
            </a:b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stroberi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ceri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acidity</a:t>
            </a: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5D138773-D730-9B5C-9182-B6231AAC13B4}"/>
              </a:ext>
            </a:extLst>
          </p:cNvPr>
          <p:cNvSpPr txBox="1"/>
          <p:nvPr/>
        </p:nvSpPr>
        <p:spPr>
          <a:xfrm>
            <a:off x="899614" y="2237575"/>
            <a:ext cx="3798451" cy="98244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Elevasi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iklim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sejuk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memproduksi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gaya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medium body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rasa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kaya,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ceri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matang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8D263572-1DD6-B844-C7D4-65C1E4245D92}"/>
              </a:ext>
            </a:extLst>
          </p:cNvPr>
          <p:cNvSpPr txBox="1"/>
          <p:nvPr/>
        </p:nvSpPr>
        <p:spPr>
          <a:xfrm>
            <a:off x="7727865" y="3802726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YARRA VALLEY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54A9DA84-6623-6A4B-8C3F-5880C7D47E3B}"/>
              </a:ext>
            </a:extLst>
          </p:cNvPr>
          <p:cNvSpPr txBox="1"/>
          <p:nvPr/>
        </p:nvSpPr>
        <p:spPr>
          <a:xfrm>
            <a:off x="7727864" y="4062722"/>
            <a:ext cx="3874109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Memproduksi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berbagai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ekspresi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karena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berbagai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elevasi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aspek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; pada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umumnya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ringan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sampai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sedang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;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cita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rasa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ceri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stroberi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plum</a:t>
            </a:r>
          </a:p>
        </p:txBody>
      </p:sp>
      <p:pic>
        <p:nvPicPr>
          <p:cNvPr id="12" name="Picture Placeholder 8">
            <a:extLst>
              <a:ext uri="{FF2B5EF4-FFF2-40B4-BE49-F238E27FC236}">
                <a16:creationId xmlns:a16="http://schemas.microsoft.com/office/drawing/2014/main" id="{3B73C61F-AC13-7586-3262-774F1DB070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09" r="8009"/>
          <a:stretch/>
        </p:blipFill>
        <p:spPr>
          <a:xfrm>
            <a:off x="5187274" y="474127"/>
            <a:ext cx="2114328" cy="6400800"/>
          </a:xfrm>
          <a:prstGeom prst="rect">
            <a:avLst/>
          </a:prstGeom>
        </p:spPr>
      </p:pic>
      <p:sp>
        <p:nvSpPr>
          <p:cNvPr id="13" name="object 10">
            <a:extLst>
              <a:ext uri="{FF2B5EF4-FFF2-40B4-BE49-F238E27FC236}">
                <a16:creationId xmlns:a16="http://schemas.microsoft.com/office/drawing/2014/main" id="{D3524000-460B-67AA-014D-34D79392D70D}"/>
              </a:ext>
            </a:extLst>
          </p:cNvPr>
          <p:cNvSpPr txBox="1"/>
          <p:nvPr/>
        </p:nvSpPr>
        <p:spPr>
          <a:xfrm rot="16200000">
            <a:off x="3985515" y="403841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312649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1480874" y="3506316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620175" y="1568901"/>
            <a:ext cx="4939976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3200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LAHIRNYA KEMBALI  </a:t>
            </a:r>
            <a:br>
              <a:rPr lang="en-AU" sz="3200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200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 KLASIK</a:t>
            </a:r>
          </a:p>
        </p:txBody>
      </p:sp>
      <p:pic>
        <p:nvPicPr>
          <p:cNvPr id="13" name="Picture Placeholder 12" descr="A bunch of grapes on a vine&#10;&#10;Description automatically generated">
            <a:extLst>
              <a:ext uri="{FF2B5EF4-FFF2-40B4-BE49-F238E27FC236}">
                <a16:creationId xmlns:a16="http://schemas.microsoft.com/office/drawing/2014/main" id="{9F159C8C-3DD5-37E8-60E1-06B1F73046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37E7D677-0764-ACA2-00D9-D00CF6F8B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75" y="800033"/>
            <a:ext cx="5402508" cy="768868"/>
          </a:xfrm>
        </p:spPr>
        <p:txBody>
          <a:bodyPr/>
          <a:lstStyle/>
          <a:p>
            <a:r>
              <a:rPr lang="en-US" sz="5400" dirty="0">
                <a:solidFill>
                  <a:schemeClr val="accent4"/>
                </a:solidFill>
              </a:rPr>
              <a:t>GRENACHE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C2C95B-6AD6-C3BE-E379-81A2090077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175" y="2759294"/>
            <a:ext cx="4732001" cy="3244409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Salah </a:t>
            </a:r>
            <a:r>
              <a:rPr lang="en-US" sz="1600" dirty="0" err="1">
                <a:solidFill>
                  <a:schemeClr val="bg1"/>
                </a:solidFill>
              </a:rPr>
              <a:t>satu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varietas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asli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ditanam</a:t>
            </a:r>
            <a:r>
              <a:rPr lang="en-US" sz="1600" dirty="0">
                <a:solidFill>
                  <a:schemeClr val="bg1"/>
                </a:solidFill>
              </a:rPr>
              <a:t> di Australia</a:t>
            </a:r>
          </a:p>
          <a:p>
            <a:pPr marL="285750" indent="-285750"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Australia </a:t>
            </a:r>
            <a:r>
              <a:rPr lang="en-US" sz="1600" dirty="0" err="1">
                <a:solidFill>
                  <a:schemeClr val="bg1"/>
                </a:solidFill>
              </a:rPr>
              <a:t>mempunyai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pohon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anggur</a:t>
            </a:r>
            <a:r>
              <a:rPr lang="en-US" sz="1600" dirty="0">
                <a:solidFill>
                  <a:schemeClr val="bg1"/>
                </a:solidFill>
              </a:rPr>
              <a:t> Grenache yang </a:t>
            </a:r>
            <a:r>
              <a:rPr lang="en-US" sz="1600" dirty="0" err="1">
                <a:solidFill>
                  <a:schemeClr val="bg1"/>
                </a:solidFill>
              </a:rPr>
              <a:t>tertua</a:t>
            </a:r>
            <a:r>
              <a:rPr lang="en-US" sz="1600" dirty="0">
                <a:solidFill>
                  <a:schemeClr val="bg1"/>
                </a:solidFill>
              </a:rPr>
              <a:t> di dunia</a:t>
            </a:r>
          </a:p>
          <a:p>
            <a:pPr marL="285750" indent="-285750"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Jenis </a:t>
            </a:r>
            <a:r>
              <a:rPr lang="en-US" sz="1600" dirty="0" err="1">
                <a:solidFill>
                  <a:schemeClr val="bg1"/>
                </a:solidFill>
              </a:rPr>
              <a:t>anggur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sempat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dilupakan</a:t>
            </a:r>
            <a:r>
              <a:rPr lang="en-US" sz="1600" dirty="0">
                <a:solidFill>
                  <a:schemeClr val="bg1"/>
                </a:solidFill>
              </a:rPr>
              <a:t> pada </a:t>
            </a:r>
            <a:r>
              <a:rPr lang="en-US" sz="1600" dirty="0" err="1">
                <a:solidFill>
                  <a:schemeClr val="bg1"/>
                </a:solidFill>
              </a:rPr>
              <a:t>awalnya</a:t>
            </a:r>
            <a:endParaRPr lang="en-US" sz="1600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Hari </a:t>
            </a:r>
            <a:r>
              <a:rPr lang="en-US" sz="1600" dirty="0" err="1">
                <a:solidFill>
                  <a:schemeClr val="bg1"/>
                </a:solidFill>
              </a:rPr>
              <a:t>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sedang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menikmati</a:t>
            </a:r>
            <a:r>
              <a:rPr lang="en-US" sz="1600" dirty="0">
                <a:solidFill>
                  <a:schemeClr val="bg1"/>
                </a:solidFill>
              </a:rPr>
              <a:t>  </a:t>
            </a:r>
            <a:r>
              <a:rPr lang="en-US" sz="1600" dirty="0" err="1">
                <a:solidFill>
                  <a:schemeClr val="bg1"/>
                </a:solidFill>
              </a:rPr>
              <a:t>hidupnya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kembali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karena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pembuat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anggur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mengakui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potensinya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menggembirakan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25851332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D031B7C-F261-3814-A42E-956330115537}"/>
              </a:ext>
            </a:extLst>
          </p:cNvPr>
          <p:cNvCxnSpPr>
            <a:cxnSpLocks/>
          </p:cNvCxnSpPr>
          <p:nvPr/>
        </p:nvCxnSpPr>
        <p:spPr>
          <a:xfrm>
            <a:off x="6283354" y="3291905"/>
            <a:ext cx="112412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AFF53F5-9609-3F97-4363-024B4803D8FF}"/>
              </a:ext>
            </a:extLst>
          </p:cNvPr>
          <p:cNvCxnSpPr>
            <a:cxnSpLocks/>
          </p:cNvCxnSpPr>
          <p:nvPr/>
        </p:nvCxnSpPr>
        <p:spPr>
          <a:xfrm>
            <a:off x="6283354" y="5087149"/>
            <a:ext cx="112412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60DFE35-271B-1834-98E1-2074BE7F1DEA}"/>
              </a:ext>
            </a:extLst>
          </p:cNvPr>
          <p:cNvCxnSpPr>
            <a:cxnSpLocks/>
          </p:cNvCxnSpPr>
          <p:nvPr/>
        </p:nvCxnSpPr>
        <p:spPr>
          <a:xfrm>
            <a:off x="2510448" y="4889590"/>
            <a:ext cx="3485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377" y="584487"/>
            <a:ext cx="5770977" cy="1325562"/>
          </a:xfrm>
        </p:spPr>
        <p:txBody>
          <a:bodyPr/>
          <a:lstStyle/>
          <a:p>
            <a:r>
              <a:rPr lang="en-US" sz="4400" dirty="0">
                <a:solidFill>
                  <a:schemeClr val="accent4"/>
                </a:solidFill>
              </a:rPr>
              <a:t>GAYA DAN KARAKTER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90574801-844C-B739-DDAD-5772BACF8B62}"/>
              </a:ext>
            </a:extLst>
          </p:cNvPr>
          <p:cNvSpPr txBox="1"/>
          <p:nvPr/>
        </p:nvSpPr>
        <p:spPr>
          <a:xfrm>
            <a:off x="3203179" y="5590321"/>
            <a:ext cx="1324141" cy="76681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Ceri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Beri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Bumbu </a:t>
            </a: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2B4707A3-8D47-92B0-139A-8F1BB933B402}"/>
              </a:ext>
            </a:extLst>
          </p:cNvPr>
          <p:cNvSpPr txBox="1"/>
          <p:nvPr/>
        </p:nvSpPr>
        <p:spPr>
          <a:xfrm>
            <a:off x="512377" y="2035039"/>
            <a:ext cx="4014943" cy="165468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Tipikal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sedang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sampai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pekat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Neue Haas Grotesk Text Pro" panose="020B0504020202020204" pitchFamily="34" charset="77"/>
              </a:rPr>
              <a:t>Wangi, </a:t>
            </a:r>
            <a:r>
              <a:rPr lang="en-US" sz="1600" dirty="0" err="1">
                <a:latin typeface="Neue Haas Grotesk Text Pro" panose="020B0504020202020204" pitchFamily="34" charset="77"/>
              </a:rPr>
              <a:t>elegan</a:t>
            </a:r>
            <a:r>
              <a:rPr lang="en-US" sz="1600" dirty="0">
                <a:latin typeface="Neue Haas Grotesk Text Pro" panose="020B0504020202020204" pitchFamily="34" charset="77"/>
              </a:rPr>
              <a:t> dan sangat </a:t>
            </a:r>
            <a:r>
              <a:rPr lang="en-US" sz="1600" dirty="0" err="1">
                <a:latin typeface="Neue Haas Grotesk Text Pro" panose="020B0504020202020204" pitchFamily="34" charset="77"/>
              </a:rPr>
              <a:t>sesuai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makanan</a:t>
            </a:r>
            <a:endParaRPr lang="en-US" sz="1600" dirty="0"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9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Neue Haas Grotesk Text Pro" panose="020B0504020202020204" pitchFamily="34" charset="77"/>
              </a:rPr>
              <a:t>Gaya </a:t>
            </a:r>
            <a:r>
              <a:rPr lang="en-US" sz="1600" dirty="0" err="1">
                <a:latin typeface="Neue Haas Grotesk Text Pro" panose="020B0504020202020204" pitchFamily="34" charset="77"/>
              </a:rPr>
              <a:t>hari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ini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berbeda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</a:rPr>
              <a:t> yang kaya dan </a:t>
            </a:r>
            <a:r>
              <a:rPr lang="en-US" sz="1600" dirty="0" err="1">
                <a:latin typeface="Neue Haas Grotesk Text Pro" panose="020B0504020202020204" pitchFamily="34" charset="77"/>
              </a:rPr>
              <a:t>intens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sampai</a:t>
            </a:r>
            <a:r>
              <a:rPr lang="en-US" sz="1600" dirty="0"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</a:rPr>
              <a:t>ringan</a:t>
            </a:r>
            <a:r>
              <a:rPr lang="en-US" sz="1600" dirty="0">
                <a:latin typeface="Neue Haas Grotesk Text Pro" panose="020B0504020202020204" pitchFamily="34" charset="77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</a:rPr>
              <a:t>cerah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AA4951C-8201-C66C-4634-13F198D8251E}"/>
              </a:ext>
            </a:extLst>
          </p:cNvPr>
          <p:cNvSpPr txBox="1"/>
          <p:nvPr/>
        </p:nvSpPr>
        <p:spPr>
          <a:xfrm>
            <a:off x="7621160" y="1326492"/>
            <a:ext cx="4284328" cy="66568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0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WILAYAH UTAMA</a:t>
            </a: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D2E14B3A-7305-E099-9271-02EDB6965F9C}"/>
              </a:ext>
            </a:extLst>
          </p:cNvPr>
          <p:cNvSpPr txBox="1"/>
          <p:nvPr/>
        </p:nvSpPr>
        <p:spPr>
          <a:xfrm>
            <a:off x="7643720" y="2360141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BAROSSA VALLEY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A9EB16C6-F409-8126-0820-B3B2FD7D33E3}"/>
              </a:ext>
            </a:extLst>
          </p:cNvPr>
          <p:cNvSpPr txBox="1"/>
          <p:nvPr/>
        </p:nvSpPr>
        <p:spPr>
          <a:xfrm>
            <a:off x="7636956" y="2729580"/>
            <a:ext cx="4023741" cy="170630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cs typeface="Hellix SemiBold"/>
              </a:rPr>
              <a:t>Kondisi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hangat</a:t>
            </a:r>
            <a:r>
              <a:rPr lang="en-US" sz="1600" dirty="0">
                <a:cs typeface="Hellix SemiBold"/>
              </a:rPr>
              <a:t> dan </a:t>
            </a:r>
            <a:r>
              <a:rPr lang="en-US" sz="1600" dirty="0" err="1">
                <a:cs typeface="Hellix SemiBold"/>
              </a:rPr>
              <a:t>malam</a:t>
            </a:r>
            <a:r>
              <a:rPr lang="en-US" sz="1600" dirty="0">
                <a:cs typeface="Hellix SemiBold"/>
              </a:rPr>
              <a:t> yang </a:t>
            </a:r>
            <a:r>
              <a:rPr lang="en-US" sz="1600" dirty="0" err="1">
                <a:cs typeface="Hellix SemiBold"/>
              </a:rPr>
              <a:t>sejuk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memproduksi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anggur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dengan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tekstur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sedang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sampai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kental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dengan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tekstur</a:t>
            </a:r>
            <a:r>
              <a:rPr lang="en-US" sz="1600" dirty="0">
                <a:cs typeface="Hellix SemiBold"/>
              </a:rPr>
              <a:t> yang kaya dan </a:t>
            </a:r>
            <a:r>
              <a:rPr lang="en-US" sz="1600" dirty="0" err="1">
                <a:cs typeface="Hellix SemiBold"/>
              </a:rPr>
              <a:t>sentuhan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buah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merah</a:t>
            </a:r>
            <a:r>
              <a:rPr lang="en-US" sz="1600" dirty="0">
                <a:cs typeface="Hellix SemiBold"/>
              </a:rPr>
              <a:t>, </a:t>
            </a:r>
            <a:r>
              <a:rPr lang="en-US" sz="1600" dirty="0" err="1">
                <a:cs typeface="Hellix SemiBold"/>
              </a:rPr>
              <a:t>tanah</a:t>
            </a:r>
            <a:r>
              <a:rPr lang="en-US" sz="1600" dirty="0">
                <a:cs typeface="Hellix SemiBold"/>
              </a:rPr>
              <a:t> dan </a:t>
            </a:r>
            <a:r>
              <a:rPr lang="en-US" sz="1600" dirty="0" err="1">
                <a:cs typeface="Hellix SemiBold"/>
              </a:rPr>
              <a:t>lada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putih</a:t>
            </a:r>
            <a:r>
              <a:rPr lang="en-US" sz="1600" dirty="0">
                <a:cs typeface="Hellix SemiBold"/>
              </a:rPr>
              <a:t>; </a:t>
            </a:r>
            <a:r>
              <a:rPr lang="en-US" sz="1600" dirty="0" err="1">
                <a:cs typeface="Hellix SemiBold"/>
              </a:rPr>
              <a:t>campuran</a:t>
            </a:r>
            <a:r>
              <a:rPr lang="en-US" sz="1600" dirty="0">
                <a:cs typeface="Hellix SemiBold"/>
              </a:rPr>
              <a:t> GSM </a:t>
            </a:r>
            <a:r>
              <a:rPr lang="en-US" sz="1600" dirty="0" err="1">
                <a:cs typeface="Hellix SemiBold"/>
              </a:rPr>
              <a:t>sering</a:t>
            </a:r>
            <a:r>
              <a:rPr lang="en-US" sz="1600" dirty="0">
                <a:cs typeface="Hellix SemiBold"/>
              </a:rPr>
              <a:t> kali </a:t>
            </a:r>
            <a:r>
              <a:rPr lang="en-US" sz="1600" dirty="0" err="1">
                <a:cs typeface="Hellix SemiBold"/>
              </a:rPr>
              <a:t>terdiri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dari</a:t>
            </a:r>
            <a:r>
              <a:rPr lang="en-US" sz="1600" dirty="0">
                <a:cs typeface="Hellix SemiBold"/>
              </a:rPr>
              <a:t>  Grenache yang </a:t>
            </a:r>
            <a:r>
              <a:rPr lang="en-US" sz="1600" dirty="0" err="1">
                <a:cs typeface="Hellix SemiBold"/>
              </a:rPr>
              <a:t>berasal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dari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kebun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anggur</a:t>
            </a:r>
            <a:r>
              <a:rPr lang="en-US" sz="1600" dirty="0">
                <a:cs typeface="Hellix SemiBold"/>
              </a:rPr>
              <a:t> yang </a:t>
            </a:r>
            <a:r>
              <a:rPr lang="en-US" sz="1600" dirty="0" err="1">
                <a:cs typeface="Hellix SemiBold"/>
              </a:rPr>
              <a:t>tua</a:t>
            </a:r>
            <a:endParaRPr lang="en-US" sz="1600" dirty="0">
              <a:cs typeface="Hellix SemiBold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D16B635A-B385-614E-B304-6E2A9DBABDBA}"/>
              </a:ext>
            </a:extLst>
          </p:cNvPr>
          <p:cNvSpPr txBox="1"/>
          <p:nvPr/>
        </p:nvSpPr>
        <p:spPr>
          <a:xfrm>
            <a:off x="7653720" y="4735622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McLAREN VALE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C9338B5F-FA60-B623-6EE4-A902FC605127}"/>
              </a:ext>
            </a:extLst>
          </p:cNvPr>
          <p:cNvSpPr txBox="1"/>
          <p:nvPr/>
        </p:nvSpPr>
        <p:spPr>
          <a:xfrm>
            <a:off x="7653720" y="5099097"/>
            <a:ext cx="3737533" cy="12237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sedang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sampai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pekat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kaya,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bumbu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masak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;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bersari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; GSM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kental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 rasa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dimulut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bersari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jus,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tanin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halus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great length</a:t>
            </a:r>
          </a:p>
        </p:txBody>
      </p:sp>
      <p:pic>
        <p:nvPicPr>
          <p:cNvPr id="15" name="Picture Placeholder 8">
            <a:extLst>
              <a:ext uri="{FF2B5EF4-FFF2-40B4-BE49-F238E27FC236}">
                <a16:creationId xmlns:a16="http://schemas.microsoft.com/office/drawing/2014/main" id="{0CF2D743-2E58-4DEE-49D0-4F8DB483A0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09" r="8009"/>
          <a:stretch/>
        </p:blipFill>
        <p:spPr>
          <a:xfrm>
            <a:off x="5187274" y="474127"/>
            <a:ext cx="2114328" cy="6400800"/>
          </a:xfrm>
          <a:prstGeom prst="rect">
            <a:avLst/>
          </a:prstGeom>
        </p:spPr>
      </p:pic>
      <p:sp>
        <p:nvSpPr>
          <p:cNvPr id="16" name="object 10">
            <a:extLst>
              <a:ext uri="{FF2B5EF4-FFF2-40B4-BE49-F238E27FC236}">
                <a16:creationId xmlns:a16="http://schemas.microsoft.com/office/drawing/2014/main" id="{140B1E9C-2F21-1926-D801-DD8B4A781607}"/>
              </a:ext>
            </a:extLst>
          </p:cNvPr>
          <p:cNvSpPr txBox="1"/>
          <p:nvPr/>
        </p:nvSpPr>
        <p:spPr>
          <a:xfrm rot="16200000">
            <a:off x="3985515" y="403841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934502E-4272-96DB-9FE5-7DF0D63B44DB}"/>
              </a:ext>
            </a:extLst>
          </p:cNvPr>
          <p:cNvSpPr/>
          <p:nvPr/>
        </p:nvSpPr>
        <p:spPr>
          <a:xfrm>
            <a:off x="440946" y="3917453"/>
            <a:ext cx="2377338" cy="23773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eue Haas Grotesk Text Pro" panose="020B0504020202020204" pitchFamily="34" charset="77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86B35A0B-2E60-AAAF-E35F-603079136806}"/>
              </a:ext>
            </a:extLst>
          </p:cNvPr>
          <p:cNvSpPr txBox="1"/>
          <p:nvPr/>
        </p:nvSpPr>
        <p:spPr>
          <a:xfrm>
            <a:off x="3170402" y="5272287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RASA TIPIKAL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1D40BC85-A500-418F-D512-AB8E557B9D26}"/>
              </a:ext>
            </a:extLst>
          </p:cNvPr>
          <p:cNvSpPr txBox="1"/>
          <p:nvPr/>
        </p:nvSpPr>
        <p:spPr>
          <a:xfrm>
            <a:off x="684565" y="4392242"/>
            <a:ext cx="1835283" cy="160184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lnSpc>
                <a:spcPct val="99000"/>
              </a:lnSpc>
              <a:buClr>
                <a:srgbClr val="F40000"/>
              </a:buClr>
            </a:pPr>
            <a:r>
              <a:rPr lang="en-US" sz="1300" b="1" dirty="0">
                <a:latin typeface="Neue Haas Grotesk Text Pro" panose="020B0504020202020204" pitchFamily="34" charset="77"/>
                <a:cs typeface="Hellix SemiBold"/>
              </a:rPr>
              <a:t>DIGUNAKAN DALAM BEBERAPA CARA:  SEBAGAI SINGLE VARIETY RED WINE, DALAM CAMPURAN, DALAM ANGGUR ROSES DAN </a:t>
            </a:r>
          </a:p>
          <a:p>
            <a:pPr algn="ctr">
              <a:lnSpc>
                <a:spcPct val="99000"/>
              </a:lnSpc>
              <a:buClr>
                <a:srgbClr val="F40000"/>
              </a:buClr>
            </a:pPr>
            <a:r>
              <a:rPr lang="en-US" sz="1300" b="1" dirty="0">
                <a:latin typeface="Neue Haas Grotesk Text Pro" panose="020B0504020202020204" pitchFamily="34" charset="77"/>
                <a:cs typeface="Hellix SemiBold"/>
              </a:rPr>
              <a:t>FORTIFIED</a:t>
            </a:r>
          </a:p>
        </p:txBody>
      </p:sp>
    </p:spTree>
    <p:extLst>
      <p:ext uri="{BB962C8B-B14F-4D97-AF65-F5344CB8AC3E}">
        <p14:creationId xmlns:p14="http://schemas.microsoft.com/office/powerpoint/2010/main" val="425939791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45466" y="1767112"/>
            <a:ext cx="11918390" cy="689369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endParaRPr lang="en-AU" sz="6000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20175" y="2674713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Buah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ikonik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Australia dan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ekspor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paling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terkenal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.  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Ditumbuhkan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hampir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semua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wilayah dan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merupakan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hampir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seperempat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total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produksi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Diproduksi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dalam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berbagai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ekspresi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harganya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terjangkau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merah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menyenangkan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untuk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diminum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sampai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klasik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layak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disimpan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Australia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mempunyai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salah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satu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pohon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Shiraz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tertua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dunia,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masih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memproduksi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buah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sampai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saat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ini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620175" y="1548384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2800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LEGENDA AUSTRALIA</a:t>
            </a:r>
          </a:p>
        </p:txBody>
      </p:sp>
      <p:pic>
        <p:nvPicPr>
          <p:cNvPr id="11" name="Picture Placeholder 10" descr="A close-up of a vine&#10;&#10;Description automatically generated">
            <a:extLst>
              <a:ext uri="{FF2B5EF4-FFF2-40B4-BE49-F238E27FC236}">
                <a16:creationId xmlns:a16="http://schemas.microsoft.com/office/drawing/2014/main" id="{D0546B73-EB92-086C-1138-E1ECBE36CA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30" b="17130"/>
          <a:stretch>
            <a:fillRect/>
          </a:stretch>
        </p:blipFill>
        <p:spPr>
          <a:xfrm>
            <a:off x="6022683" y="388842"/>
            <a:ext cx="6169315" cy="6083199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BEFBB73-47D4-EE09-AA73-417E9F538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75" y="800033"/>
            <a:ext cx="5402508" cy="529623"/>
          </a:xfrm>
        </p:spPr>
        <p:txBody>
          <a:bodyPr/>
          <a:lstStyle/>
          <a:p>
            <a:r>
              <a:rPr lang="en-AU" sz="5400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</a:rPr>
              <a:t>SHIRAZ</a:t>
            </a:r>
            <a:br>
              <a:rPr lang="en-AU" sz="5400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</a:rPr>
            </a:br>
            <a:endParaRPr lang="en-US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802481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C4117AD-48BD-E46D-CBA3-94425FE6BD70}"/>
              </a:ext>
            </a:extLst>
          </p:cNvPr>
          <p:cNvCxnSpPr>
            <a:cxnSpLocks/>
          </p:cNvCxnSpPr>
          <p:nvPr/>
        </p:nvCxnSpPr>
        <p:spPr>
          <a:xfrm flipV="1">
            <a:off x="1610686" y="2189330"/>
            <a:ext cx="4485314" cy="554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3709960-2299-8557-5E50-34F3C148A6BE}"/>
              </a:ext>
            </a:extLst>
          </p:cNvPr>
          <p:cNvCxnSpPr>
            <a:cxnSpLocks/>
          </p:cNvCxnSpPr>
          <p:nvPr/>
        </p:nvCxnSpPr>
        <p:spPr>
          <a:xfrm flipV="1">
            <a:off x="1610686" y="4492628"/>
            <a:ext cx="4485314" cy="554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B03AE03-1A12-4687-A730-9E7C760A6434}"/>
              </a:ext>
            </a:extLst>
          </p:cNvPr>
          <p:cNvCxnSpPr>
            <a:cxnSpLocks/>
          </p:cNvCxnSpPr>
          <p:nvPr/>
        </p:nvCxnSpPr>
        <p:spPr>
          <a:xfrm>
            <a:off x="6853806" y="4566977"/>
            <a:ext cx="44423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E6C28E18-5079-4104-40AC-DFCBDAF7EE0E}"/>
              </a:ext>
            </a:extLst>
          </p:cNvPr>
          <p:cNvSpPr/>
          <p:nvPr/>
        </p:nvSpPr>
        <p:spPr>
          <a:xfrm>
            <a:off x="7735055" y="1333129"/>
            <a:ext cx="2256385" cy="225638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eue Haas Grotesk Text Pro" panose="020B0504020202020204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GAYA DAN</a:t>
            </a:r>
            <a:br>
              <a:rPr lang="en-US" sz="4400" dirty="0"/>
            </a:br>
            <a:r>
              <a:rPr lang="en-US" sz="4400" dirty="0"/>
              <a:t>KARAKTERISTIK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9F15D272-30DD-0CF9-9E3C-4AA951F9CA6D}"/>
              </a:ext>
            </a:extLst>
          </p:cNvPr>
          <p:cNvSpPr txBox="1"/>
          <p:nvPr/>
        </p:nvSpPr>
        <p:spPr>
          <a:xfrm>
            <a:off x="7424129" y="5084939"/>
            <a:ext cx="2088991" cy="76681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Ceri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warna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gelap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Plum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Coklat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D6597F8C-DD41-690E-E6B9-4492E633930F}"/>
              </a:ext>
            </a:extLst>
          </p:cNvPr>
          <p:cNvSpPr txBox="1"/>
          <p:nvPr/>
        </p:nvSpPr>
        <p:spPr>
          <a:xfrm>
            <a:off x="7902449" y="1850126"/>
            <a:ext cx="1921599" cy="129689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lnSpc>
                <a:spcPct val="99000"/>
              </a:lnSpc>
              <a:buClr>
                <a:srgbClr val="F40000"/>
              </a:buClr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  <a:cs typeface="Hellix SemiBold"/>
              </a:rPr>
              <a:t>MITRA PENCAMPURAN YANG IDEAL– </a:t>
            </a:r>
            <a:b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  <a:cs typeface="Hellix SemiBold"/>
              </a:rPr>
            </a:b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  <a:cs typeface="Hellix SemiBold"/>
              </a:rPr>
              <a:t>GSM, SHIRAZ CABERNET, SHIRAZ VIOGNIER</a:t>
            </a: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95462CAC-4F4C-9454-6DD0-3DBF644A8E50}"/>
              </a:ext>
            </a:extLst>
          </p:cNvPr>
          <p:cNvSpPr txBox="1"/>
          <p:nvPr/>
        </p:nvSpPr>
        <p:spPr>
          <a:xfrm>
            <a:off x="545953" y="5052814"/>
            <a:ext cx="2022480" cy="90370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Wine Muda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Bertekstur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kaya;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matang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kaya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berwarna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gelap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88C392EF-A519-565E-CFDF-A48D96268C04}"/>
              </a:ext>
            </a:extLst>
          </p:cNvPr>
          <p:cNvSpPr txBox="1"/>
          <p:nvPr/>
        </p:nvSpPr>
        <p:spPr>
          <a:xfrm>
            <a:off x="3111033" y="5135572"/>
            <a:ext cx="1780021" cy="134690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Wine Aging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Tanin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lembut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karakter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halus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rempah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liquorice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karakter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tanah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976B3C93-E72A-1708-A30E-BA6AD360220F}"/>
              </a:ext>
            </a:extLst>
          </p:cNvPr>
          <p:cNvSpPr txBox="1"/>
          <p:nvPr/>
        </p:nvSpPr>
        <p:spPr>
          <a:xfrm>
            <a:off x="9771262" y="5098403"/>
            <a:ext cx="1450576" cy="49988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merah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masak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E44DEB32-C198-0CFC-E5D5-7ED4B94702EB}"/>
              </a:ext>
            </a:extLst>
          </p:cNvPr>
          <p:cNvSpPr txBox="1"/>
          <p:nvPr/>
        </p:nvSpPr>
        <p:spPr>
          <a:xfrm>
            <a:off x="481311" y="2741223"/>
            <a:ext cx="2375099" cy="134690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Iklim </a:t>
            </a:r>
            <a:r>
              <a:rPr lang="en-US" sz="1600" b="1" dirty="0" err="1">
                <a:latin typeface="Neue Haas Grotesk Text Pro" panose="020B0504020202020204" pitchFamily="34" charset="77"/>
                <a:cs typeface="Hellix SemiBold"/>
              </a:rPr>
              <a:t>hangat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Rasa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berani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bersari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berwarna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gelap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seperti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selai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tanin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matang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konsisten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2DDDFC13-EE66-B633-AFD7-684A1EA49DD1}"/>
              </a:ext>
            </a:extLst>
          </p:cNvPr>
          <p:cNvSpPr txBox="1"/>
          <p:nvPr/>
        </p:nvSpPr>
        <p:spPr>
          <a:xfrm>
            <a:off x="7424129" y="4825446"/>
            <a:ext cx="2094227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Iklim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hangat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41FE382-59A1-2019-1B91-991EB6ED183C}"/>
              </a:ext>
            </a:extLst>
          </p:cNvPr>
          <p:cNvSpPr txBox="1"/>
          <p:nvPr/>
        </p:nvSpPr>
        <p:spPr>
          <a:xfrm>
            <a:off x="3359154" y="2799923"/>
            <a:ext cx="1715066" cy="134690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Iklim yang </a:t>
            </a:r>
            <a:r>
              <a:rPr lang="en-US" sz="1600" b="1" dirty="0" err="1">
                <a:latin typeface="Neue Haas Grotesk Text Pro" panose="020B0504020202020204" pitchFamily="34" charset="77"/>
                <a:cs typeface="Hellix SemiBold"/>
              </a:rPr>
              <a:t>lebih</a:t>
            </a: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b="1" dirty="0" err="1">
                <a:latin typeface="Neue Haas Grotesk Text Pro" panose="020B0504020202020204" pitchFamily="34" charset="77"/>
                <a:cs typeface="Hellix SemiBold"/>
              </a:rPr>
              <a:t>sejuk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Elegan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cocok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makanan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kental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C69C54A9-F55B-31F9-8AA7-D9EB45F218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37" r="8637"/>
          <a:stretch/>
        </p:blipFill>
        <p:spPr>
          <a:xfrm>
            <a:off x="5041655" y="157089"/>
            <a:ext cx="2256385" cy="6830856"/>
          </a:xfrm>
          <a:prstGeom prst="rect">
            <a:avLst/>
          </a:prstGeom>
        </p:spPr>
      </p:pic>
      <p:sp>
        <p:nvSpPr>
          <p:cNvPr id="20" name="object 10">
            <a:extLst>
              <a:ext uri="{FF2B5EF4-FFF2-40B4-BE49-F238E27FC236}">
                <a16:creationId xmlns:a16="http://schemas.microsoft.com/office/drawing/2014/main" id="{A8C01080-AD4F-D996-1AB7-6911D2052DB1}"/>
              </a:ext>
            </a:extLst>
          </p:cNvPr>
          <p:cNvSpPr txBox="1"/>
          <p:nvPr/>
        </p:nvSpPr>
        <p:spPr>
          <a:xfrm rot="16200000">
            <a:off x="3984909" y="424111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B6942429-8EFD-F66E-C0CD-AA9CE741D4C2}"/>
              </a:ext>
            </a:extLst>
          </p:cNvPr>
          <p:cNvSpPr txBox="1"/>
          <p:nvPr/>
        </p:nvSpPr>
        <p:spPr>
          <a:xfrm>
            <a:off x="7424129" y="4425750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RASA TIPIKAL</a:t>
            </a:r>
          </a:p>
        </p:txBody>
      </p:sp>
      <p:sp>
        <p:nvSpPr>
          <p:cNvPr id="23" name="object 58">
            <a:extLst>
              <a:ext uri="{FF2B5EF4-FFF2-40B4-BE49-F238E27FC236}">
                <a16:creationId xmlns:a16="http://schemas.microsoft.com/office/drawing/2014/main" id="{E2974DC0-2605-7574-D77E-1AE5DC8C3B7F}"/>
              </a:ext>
            </a:extLst>
          </p:cNvPr>
          <p:cNvSpPr txBox="1"/>
          <p:nvPr/>
        </p:nvSpPr>
        <p:spPr>
          <a:xfrm>
            <a:off x="9771262" y="4833176"/>
            <a:ext cx="2094227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Iklim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sejuk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A445217-F6C7-CB49-C393-0DE8826FF1CC}"/>
              </a:ext>
            </a:extLst>
          </p:cNvPr>
          <p:cNvCxnSpPr>
            <a:cxnSpLocks/>
          </p:cNvCxnSpPr>
          <p:nvPr/>
        </p:nvCxnSpPr>
        <p:spPr>
          <a:xfrm flipV="1">
            <a:off x="1618570" y="2178893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1DDB595-334E-CB3A-BD77-CD1D44FAD01B}"/>
              </a:ext>
            </a:extLst>
          </p:cNvPr>
          <p:cNvCxnSpPr>
            <a:cxnSpLocks/>
          </p:cNvCxnSpPr>
          <p:nvPr/>
        </p:nvCxnSpPr>
        <p:spPr>
          <a:xfrm flipV="1">
            <a:off x="4220500" y="2178893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1A01860-8130-2B95-0187-AD14209BF527}"/>
              </a:ext>
            </a:extLst>
          </p:cNvPr>
          <p:cNvCxnSpPr>
            <a:cxnSpLocks/>
          </p:cNvCxnSpPr>
          <p:nvPr/>
        </p:nvCxnSpPr>
        <p:spPr>
          <a:xfrm flipV="1">
            <a:off x="1618570" y="4482191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497464C-2787-9F97-5B2B-B93DFF05EB78}"/>
              </a:ext>
            </a:extLst>
          </p:cNvPr>
          <p:cNvCxnSpPr>
            <a:cxnSpLocks/>
          </p:cNvCxnSpPr>
          <p:nvPr/>
        </p:nvCxnSpPr>
        <p:spPr>
          <a:xfrm flipV="1">
            <a:off x="4001044" y="4482191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405C53B-7339-25CA-73A0-F86ACF38955E}"/>
              </a:ext>
            </a:extLst>
          </p:cNvPr>
          <p:cNvCxnSpPr>
            <a:cxnSpLocks/>
          </p:cNvCxnSpPr>
          <p:nvPr/>
        </p:nvCxnSpPr>
        <p:spPr>
          <a:xfrm>
            <a:off x="6853806" y="2583631"/>
            <a:ext cx="83610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904001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A85BC11-7E24-B43A-4E9C-81A725BB8382}"/>
              </a:ext>
            </a:extLst>
          </p:cNvPr>
          <p:cNvCxnSpPr>
            <a:cxnSpLocks/>
          </p:cNvCxnSpPr>
          <p:nvPr/>
        </p:nvCxnSpPr>
        <p:spPr>
          <a:xfrm>
            <a:off x="6795083" y="5347153"/>
            <a:ext cx="83610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04AF7D2-FA3C-B766-D425-29892A55980F}"/>
              </a:ext>
            </a:extLst>
          </p:cNvPr>
          <p:cNvCxnSpPr>
            <a:cxnSpLocks/>
          </p:cNvCxnSpPr>
          <p:nvPr/>
        </p:nvCxnSpPr>
        <p:spPr>
          <a:xfrm>
            <a:off x="6795083" y="4248195"/>
            <a:ext cx="83610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C5E8410-09F1-0C3A-1FBA-91B8A38B86AD}"/>
              </a:ext>
            </a:extLst>
          </p:cNvPr>
          <p:cNvCxnSpPr>
            <a:cxnSpLocks/>
          </p:cNvCxnSpPr>
          <p:nvPr/>
        </p:nvCxnSpPr>
        <p:spPr>
          <a:xfrm>
            <a:off x="6186881" y="1966390"/>
            <a:ext cx="12751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3D3B526-B885-3F16-625C-2343AE718D64}"/>
              </a:ext>
            </a:extLst>
          </p:cNvPr>
          <p:cNvCxnSpPr>
            <a:cxnSpLocks/>
          </p:cNvCxnSpPr>
          <p:nvPr/>
        </p:nvCxnSpPr>
        <p:spPr>
          <a:xfrm>
            <a:off x="4714613" y="1689553"/>
            <a:ext cx="12751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AA51202-459B-16DF-2B5D-7FD6B0762C9A}"/>
              </a:ext>
            </a:extLst>
          </p:cNvPr>
          <p:cNvCxnSpPr>
            <a:cxnSpLocks/>
          </p:cNvCxnSpPr>
          <p:nvPr/>
        </p:nvCxnSpPr>
        <p:spPr>
          <a:xfrm>
            <a:off x="4572000" y="2746566"/>
            <a:ext cx="12751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7AB974A-DCC2-2089-7EBC-0DDFB6064729}"/>
              </a:ext>
            </a:extLst>
          </p:cNvPr>
          <p:cNvCxnSpPr>
            <a:cxnSpLocks/>
          </p:cNvCxnSpPr>
          <p:nvPr/>
        </p:nvCxnSpPr>
        <p:spPr>
          <a:xfrm>
            <a:off x="4429387" y="3929414"/>
            <a:ext cx="12751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A5119B6-D196-E57D-1E95-2FE9E5B9B8D6}"/>
              </a:ext>
            </a:extLst>
          </p:cNvPr>
          <p:cNvCxnSpPr>
            <a:cxnSpLocks/>
          </p:cNvCxnSpPr>
          <p:nvPr/>
        </p:nvCxnSpPr>
        <p:spPr>
          <a:xfrm>
            <a:off x="4538444" y="5061927"/>
            <a:ext cx="12751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WILAYAH UTAMA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037BE07A-6C46-0B87-E599-B5AF7395C109}"/>
              </a:ext>
            </a:extLst>
          </p:cNvPr>
          <p:cNvSpPr txBox="1"/>
          <p:nvPr/>
        </p:nvSpPr>
        <p:spPr>
          <a:xfrm>
            <a:off x="7804050" y="1106974"/>
            <a:ext cx="3488790" cy="46974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Elegan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, 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menimbulkan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selera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berbumbu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;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berwarna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ungu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tua</a:t>
            </a:r>
            <a:endParaRPr lang="en-US" sz="15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28FF84F5-7F14-9BD0-1E7B-A4E197042DD8}"/>
              </a:ext>
            </a:extLst>
          </p:cNvPr>
          <p:cNvSpPr txBox="1"/>
          <p:nvPr/>
        </p:nvSpPr>
        <p:spPr>
          <a:xfrm>
            <a:off x="1069061" y="4966680"/>
            <a:ext cx="1777948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CLARE VALLEY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F3B8192F-8B51-501C-9EDF-BF68EB2DF2A3}"/>
              </a:ext>
            </a:extLst>
          </p:cNvPr>
          <p:cNvSpPr txBox="1"/>
          <p:nvPr/>
        </p:nvSpPr>
        <p:spPr>
          <a:xfrm>
            <a:off x="1069060" y="1569680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ADELAIDE HILLS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009E16F3-C51E-A7B1-4656-E64349EAE466}"/>
              </a:ext>
            </a:extLst>
          </p:cNvPr>
          <p:cNvSpPr txBox="1"/>
          <p:nvPr/>
        </p:nvSpPr>
        <p:spPr>
          <a:xfrm>
            <a:off x="1069061" y="2929120"/>
            <a:ext cx="2669273" cy="46974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Shiraz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penuh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energi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cita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rasa dan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karakter</a:t>
            </a:r>
            <a:endParaRPr lang="en-US" sz="15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B1139623-6651-2B73-2CA6-4F3AD48D5709}"/>
              </a:ext>
            </a:extLst>
          </p:cNvPr>
          <p:cNvSpPr txBox="1"/>
          <p:nvPr/>
        </p:nvSpPr>
        <p:spPr>
          <a:xfrm>
            <a:off x="1069060" y="1826299"/>
            <a:ext cx="3900751" cy="46974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Tingkat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alkohol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sedang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, aroma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lada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rempah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tanin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keasaman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halus</a:t>
            </a:r>
            <a:endParaRPr lang="en-US" sz="15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13F95180-ADB4-38CF-4064-997824510E53}"/>
              </a:ext>
            </a:extLst>
          </p:cNvPr>
          <p:cNvSpPr txBox="1"/>
          <p:nvPr/>
        </p:nvSpPr>
        <p:spPr>
          <a:xfrm>
            <a:off x="7804050" y="5225585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MOUNT BARKER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2AB991A8-4E90-E692-351A-FF35BE409143}"/>
              </a:ext>
            </a:extLst>
          </p:cNvPr>
          <p:cNvSpPr txBox="1"/>
          <p:nvPr/>
        </p:nvSpPr>
        <p:spPr>
          <a:xfrm>
            <a:off x="7804050" y="5512576"/>
            <a:ext cx="3263774" cy="69596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Shiraz yang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elegan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halus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seperti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sutra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sentuhan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liquorice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ceri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hitam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bumbu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rasa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lada</a:t>
            </a:r>
            <a:endParaRPr lang="en-US" sz="15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E193154E-30BC-AD69-B312-671B619C76A9}"/>
              </a:ext>
            </a:extLst>
          </p:cNvPr>
          <p:cNvSpPr txBox="1"/>
          <p:nvPr/>
        </p:nvSpPr>
        <p:spPr>
          <a:xfrm>
            <a:off x="1069060" y="2659081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BAROSSA VALLEY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2F565A62-3E8E-3657-B945-6A162D7274FD}"/>
              </a:ext>
            </a:extLst>
          </p:cNvPr>
          <p:cNvSpPr txBox="1"/>
          <p:nvPr/>
        </p:nvSpPr>
        <p:spPr>
          <a:xfrm>
            <a:off x="1069061" y="3793029"/>
            <a:ext cx="2574845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CANBERRA DISTRICT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13408633-8AA3-72AD-5821-C66C4BB5A989}"/>
              </a:ext>
            </a:extLst>
          </p:cNvPr>
          <p:cNvSpPr txBox="1"/>
          <p:nvPr/>
        </p:nvSpPr>
        <p:spPr>
          <a:xfrm>
            <a:off x="7804050" y="1849065"/>
            <a:ext cx="1643528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EDEN VALLEY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BFA254B6-068B-B71F-5CB7-D29D51F0995A}"/>
              </a:ext>
            </a:extLst>
          </p:cNvPr>
          <p:cNvSpPr txBox="1"/>
          <p:nvPr/>
        </p:nvSpPr>
        <p:spPr>
          <a:xfrm>
            <a:off x="7804050" y="2976801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HUNTER VALLEY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BC4DBB26-03A4-8415-1752-B57B0B02C0B4}"/>
              </a:ext>
            </a:extLst>
          </p:cNvPr>
          <p:cNvSpPr txBox="1"/>
          <p:nvPr/>
        </p:nvSpPr>
        <p:spPr>
          <a:xfrm>
            <a:off x="7804050" y="845866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THE GRAMPIANS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802FA831-D204-53C0-777B-69645945FFF6}"/>
              </a:ext>
            </a:extLst>
          </p:cNvPr>
          <p:cNvSpPr txBox="1"/>
          <p:nvPr/>
        </p:nvSpPr>
        <p:spPr>
          <a:xfrm>
            <a:off x="7804050" y="4112528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McLAREN VALE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D72011D9-1A47-E47E-AD9C-0224E83B5ABD}"/>
              </a:ext>
            </a:extLst>
          </p:cNvPr>
          <p:cNvSpPr txBox="1"/>
          <p:nvPr/>
        </p:nvSpPr>
        <p:spPr>
          <a:xfrm>
            <a:off x="1069061" y="4067356"/>
            <a:ext cx="3470236" cy="69596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Shiraz yang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kuat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tetapi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elegan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rasa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bumbu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seimbang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cita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rasa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penuh</a:t>
            </a:r>
            <a:endParaRPr lang="en-US" sz="15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B5BAEAF3-15FB-0EC9-B810-3FA29E5BD895}"/>
              </a:ext>
            </a:extLst>
          </p:cNvPr>
          <p:cNvSpPr txBox="1"/>
          <p:nvPr/>
        </p:nvSpPr>
        <p:spPr>
          <a:xfrm>
            <a:off x="1069061" y="5210746"/>
            <a:ext cx="3900751" cy="69596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Teksur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mewah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kental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yang kaya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cita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rasa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beri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hitam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, plum dan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liquorice</a:t>
            </a:r>
            <a:endParaRPr lang="en-US" sz="15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2B3132AE-BE26-C3BD-76A9-ED261BBBA05F}"/>
              </a:ext>
            </a:extLst>
          </p:cNvPr>
          <p:cNvSpPr txBox="1"/>
          <p:nvPr/>
        </p:nvSpPr>
        <p:spPr>
          <a:xfrm>
            <a:off x="7804050" y="2092441"/>
            <a:ext cx="3552862" cy="46974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sedang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sampai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pekat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sentuhan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beri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klasik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, sage dan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lada</a:t>
            </a:r>
            <a:endParaRPr lang="en-US" sz="15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7DC49B88-DB12-A752-FACE-E00821750CD5}"/>
              </a:ext>
            </a:extLst>
          </p:cNvPr>
          <p:cNvSpPr txBox="1"/>
          <p:nvPr/>
        </p:nvSpPr>
        <p:spPr>
          <a:xfrm>
            <a:off x="7804050" y="4408162"/>
            <a:ext cx="3817974" cy="46974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Kental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karakter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yan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gkaya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bluberi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berkarakter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coklat</a:t>
            </a:r>
            <a:endParaRPr lang="en-US" sz="15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D0DCF563-BB0A-B4BA-A191-D19DB81E73E9}"/>
              </a:ext>
            </a:extLst>
          </p:cNvPr>
          <p:cNvSpPr txBox="1"/>
          <p:nvPr/>
        </p:nvSpPr>
        <p:spPr>
          <a:xfrm>
            <a:off x="7804050" y="3244074"/>
            <a:ext cx="4000854" cy="69596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Berkembang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menjadi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sedang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menimbulkan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selera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kompkeks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cocok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5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500" dirty="0" err="1">
                <a:latin typeface="Neue Haas Grotesk Text Pro" panose="020B0504020202020204" pitchFamily="34" charset="77"/>
                <a:cs typeface="Hellix SemiBold"/>
              </a:rPr>
              <a:t>makanan</a:t>
            </a:r>
            <a:endParaRPr lang="en-US" sz="1500" dirty="0">
              <a:latin typeface="Neue Haas Grotesk Text Pro" panose="020B0504020202020204" pitchFamily="34" charset="77"/>
              <a:cs typeface="Hellix SemiBold"/>
            </a:endParaRPr>
          </a:p>
        </p:txBody>
      </p:sp>
      <p:pic>
        <p:nvPicPr>
          <p:cNvPr id="22" name="Picture Placeholder 8">
            <a:extLst>
              <a:ext uri="{FF2B5EF4-FFF2-40B4-BE49-F238E27FC236}">
                <a16:creationId xmlns:a16="http://schemas.microsoft.com/office/drawing/2014/main" id="{60787AAB-031D-405A-4ABB-3E994A9706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37" r="8637"/>
          <a:stretch/>
        </p:blipFill>
        <p:spPr>
          <a:xfrm>
            <a:off x="5041655" y="157089"/>
            <a:ext cx="2256385" cy="6830856"/>
          </a:xfrm>
          <a:prstGeom prst="rect">
            <a:avLst/>
          </a:prstGeom>
        </p:spPr>
      </p:pic>
      <p:sp>
        <p:nvSpPr>
          <p:cNvPr id="23" name="object 10">
            <a:extLst>
              <a:ext uri="{FF2B5EF4-FFF2-40B4-BE49-F238E27FC236}">
                <a16:creationId xmlns:a16="http://schemas.microsoft.com/office/drawing/2014/main" id="{22E55CC6-A05D-4C50-EC44-CB7892AD15B0}"/>
              </a:ext>
            </a:extLst>
          </p:cNvPr>
          <p:cNvSpPr txBox="1"/>
          <p:nvPr/>
        </p:nvSpPr>
        <p:spPr>
          <a:xfrm rot="16200000">
            <a:off x="3984909" y="424111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3A97802-06DA-DB7B-CCF2-43AC20B632E2}"/>
              </a:ext>
            </a:extLst>
          </p:cNvPr>
          <p:cNvCxnSpPr>
            <a:cxnSpLocks/>
          </p:cNvCxnSpPr>
          <p:nvPr/>
        </p:nvCxnSpPr>
        <p:spPr>
          <a:xfrm>
            <a:off x="6795083" y="3090515"/>
            <a:ext cx="83610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A524496-B853-2D95-4D5C-3E501EC49E03}"/>
              </a:ext>
            </a:extLst>
          </p:cNvPr>
          <p:cNvCxnSpPr>
            <a:cxnSpLocks/>
          </p:cNvCxnSpPr>
          <p:nvPr/>
        </p:nvCxnSpPr>
        <p:spPr>
          <a:xfrm>
            <a:off x="6186881" y="959711"/>
            <a:ext cx="121640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3657479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45466" y="1767112"/>
            <a:ext cx="11918390" cy="689369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endParaRPr lang="en-AU" sz="6000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20175" y="3114499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Varietas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buah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nomor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tiga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paling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banyak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tanam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Australia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Dikenal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intensitas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warna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cita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rasa,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keasaman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taninnya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. Dan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kemampuannya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untuk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menua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selama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beberapa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dekade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Selalu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ada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pada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banyak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wine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ustralia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paling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historis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berhasil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Tumbuh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terbaik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wilayah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hangat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sampai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dingin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kering</a:t>
            </a:r>
            <a:endParaRPr lang="en-AU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645466" y="2280119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3000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KUAT DAN LAYAK DISIMPAN</a:t>
            </a:r>
          </a:p>
        </p:txBody>
      </p:sp>
      <p:pic>
        <p:nvPicPr>
          <p:cNvPr id="11" name="Picture Placeholder 10" descr="A bunch of grapes on a vine&#10;&#10;Description automatically generated">
            <a:extLst>
              <a:ext uri="{FF2B5EF4-FFF2-40B4-BE49-F238E27FC236}">
                <a16:creationId xmlns:a16="http://schemas.microsoft.com/office/drawing/2014/main" id="{9ABA7397-4F2E-8659-1BCE-463D68305F9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30" b="17130"/>
          <a:stretch>
            <a:fillRect/>
          </a:stretch>
        </p:blipFill>
        <p:spPr>
          <a:xfrm>
            <a:off x="6016625" y="388938"/>
            <a:ext cx="6169025" cy="608330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49B7B70-91CD-2C1F-84F3-AD324E936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5400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</a:rPr>
              <a:t>Cabernet sauvignon</a:t>
            </a:r>
            <a:endParaRPr lang="en-US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98181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erson pouring wine into a glass&#10;&#10;Description automatically generated">
            <a:extLst>
              <a:ext uri="{FF2B5EF4-FFF2-40B4-BE49-F238E27FC236}">
                <a16:creationId xmlns:a16="http://schemas.microsoft.com/office/drawing/2014/main" id="{0708A9E6-68D0-4787-477A-FECE45566F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625"/>
          <a:stretch>
            <a:fillRect/>
          </a:stretch>
        </p:blipFill>
        <p:spPr>
          <a:xfrm>
            <a:off x="6958739" y="0"/>
            <a:ext cx="4105120" cy="336172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4C9E7-7CCA-4FC6-CEE2-271D2CEAB32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879528" y="4533704"/>
            <a:ext cx="2457529" cy="1460500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US" sz="1400" dirty="0" err="1"/>
              <a:t>Budaya</a:t>
            </a:r>
            <a:r>
              <a:rPr lang="en-US" sz="1400" dirty="0"/>
              <a:t> </a:t>
            </a:r>
            <a:r>
              <a:rPr lang="en-US" sz="1400" dirty="0" err="1"/>
              <a:t>makanan</a:t>
            </a:r>
            <a:r>
              <a:rPr lang="en-US" sz="1400" dirty="0"/>
              <a:t> dan table wine </a:t>
            </a:r>
            <a:r>
              <a:rPr lang="en-US" sz="1400" dirty="0" err="1"/>
              <a:t>bertumbuh</a:t>
            </a:r>
            <a:r>
              <a:rPr lang="en-US" sz="1400" dirty="0"/>
              <a:t>, dan para </a:t>
            </a:r>
            <a:r>
              <a:rPr lang="en-US" sz="1400" dirty="0" err="1"/>
              <a:t>pelopor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pembuatan</a:t>
            </a:r>
            <a:r>
              <a:rPr lang="en-US" sz="1400" dirty="0"/>
              <a:t> </a:t>
            </a:r>
            <a:r>
              <a:rPr lang="en-US" sz="1400" dirty="0" err="1"/>
              <a:t>anggur</a:t>
            </a:r>
            <a:r>
              <a:rPr lang="en-US" sz="1400" dirty="0"/>
              <a:t> </a:t>
            </a:r>
            <a:r>
              <a:rPr lang="en-US" sz="1400" dirty="0" err="1"/>
              <a:t>menemukan</a:t>
            </a:r>
            <a:r>
              <a:rPr lang="en-US" sz="1400" dirty="0"/>
              <a:t> dan </a:t>
            </a:r>
            <a:r>
              <a:rPr lang="en-US" sz="1400" dirty="0" err="1"/>
              <a:t>menemukan</a:t>
            </a:r>
            <a:r>
              <a:rPr lang="en-US" sz="1400" dirty="0"/>
              <a:t>  </a:t>
            </a:r>
            <a:r>
              <a:rPr lang="en-US" sz="1400" dirty="0" err="1"/>
              <a:t>kembali</a:t>
            </a:r>
            <a:r>
              <a:rPr lang="en-US" sz="1400" dirty="0"/>
              <a:t> </a:t>
            </a:r>
            <a:r>
              <a:rPr lang="en-US" sz="1400" dirty="0" err="1"/>
              <a:t>berbagai</a:t>
            </a:r>
            <a:r>
              <a:rPr lang="en-US" sz="1400" dirty="0"/>
              <a:t> wilayah </a:t>
            </a:r>
            <a:r>
              <a:rPr lang="en-US" sz="1400" dirty="0" err="1"/>
              <a:t>beriklim</a:t>
            </a:r>
            <a:r>
              <a:rPr lang="en-US" sz="1400" dirty="0"/>
              <a:t>  </a:t>
            </a:r>
            <a:r>
              <a:rPr lang="en-US" sz="1400" dirty="0" err="1"/>
              <a:t>sejuk</a:t>
            </a:r>
            <a:endParaRPr lang="en-AU" sz="14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2A1874-A86A-87DD-A8A5-E6B3A0FAAA30}"/>
              </a:ext>
            </a:extLst>
          </p:cNvPr>
          <p:cNvCxnSpPr/>
          <p:nvPr/>
        </p:nvCxnSpPr>
        <p:spPr>
          <a:xfrm>
            <a:off x="0" y="337892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B3CE732A-16CE-07F2-B080-2E7C78189B18}"/>
              </a:ext>
            </a:extLst>
          </p:cNvPr>
          <p:cNvSpPr/>
          <p:nvPr/>
        </p:nvSpPr>
        <p:spPr>
          <a:xfrm>
            <a:off x="1444486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eue Haas Grotesk Text Pro" panose="020B0504020202020204" pitchFamily="34" charset="7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520626D-7989-8389-1335-4E7EBA5AE5C7}"/>
              </a:ext>
            </a:extLst>
          </p:cNvPr>
          <p:cNvSpPr/>
          <p:nvPr/>
        </p:nvSpPr>
        <p:spPr>
          <a:xfrm>
            <a:off x="3359150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4C77C5-6CE7-8A10-9827-1E20FEA124C5}"/>
              </a:ext>
            </a:extLst>
          </p:cNvPr>
          <p:cNvSpPr txBox="1"/>
          <p:nvPr/>
        </p:nvSpPr>
        <p:spPr>
          <a:xfrm>
            <a:off x="2722182" y="3795345"/>
            <a:ext cx="4105121" cy="665819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24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MASA KEEMASAN:</a:t>
            </a:r>
            <a:br>
              <a:rPr lang="en-US" sz="24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</a:br>
            <a:r>
              <a:rPr lang="en-US" sz="24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1960</a:t>
            </a:r>
            <a:r>
              <a:rPr lang="en-US" sz="2400" b="1" cap="none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an</a:t>
            </a:r>
            <a:r>
              <a:rPr lang="en-US" sz="24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2400" b="1" cap="none" dirty="0" err="1">
                <a:solidFill>
                  <a:schemeClr val="accent1"/>
                </a:solidFill>
                <a:latin typeface="Neue Haas Grotesk Text Pro" panose="020B0504020202020204" pitchFamily="34" charset="77"/>
              </a:rPr>
              <a:t>hingga</a:t>
            </a:r>
            <a:r>
              <a:rPr lang="en-US" sz="2400" b="1" cap="none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2400" b="1" cap="none" dirty="0" err="1">
                <a:solidFill>
                  <a:schemeClr val="accent1"/>
                </a:solidFill>
                <a:latin typeface="Neue Haas Grotesk Text Pro" panose="020B0504020202020204" pitchFamily="34" charset="77"/>
              </a:rPr>
              <a:t>saat</a:t>
            </a:r>
            <a:r>
              <a:rPr lang="en-US" sz="2400" b="1" cap="none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24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INI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F7207DB-BC8F-A482-510E-1A0BE10ABC7D}"/>
              </a:ext>
            </a:extLst>
          </p:cNvPr>
          <p:cNvSpPr txBox="1"/>
          <p:nvPr/>
        </p:nvSpPr>
        <p:spPr>
          <a:xfrm>
            <a:off x="5616693" y="4530693"/>
            <a:ext cx="2054218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US" sz="1400" dirty="0" err="1">
                <a:latin typeface="Neue Haas Grotesk Text Pro" panose="020B0504020202020204" pitchFamily="34" charset="77"/>
              </a:rPr>
              <a:t>Penjualan</a:t>
            </a:r>
            <a:r>
              <a:rPr lang="en-US" sz="1400" dirty="0">
                <a:latin typeface="Neue Haas Grotesk Text Pro" panose="020B0504020202020204" pitchFamily="34" charset="77"/>
              </a:rPr>
              <a:t> red wine sangat </a:t>
            </a:r>
            <a:r>
              <a:rPr lang="en-US" sz="1400" dirty="0" err="1">
                <a:latin typeface="Neue Haas Grotesk Text Pro" panose="020B0504020202020204" pitchFamily="34" charset="77"/>
              </a:rPr>
              <a:t>tinggi</a:t>
            </a:r>
            <a:r>
              <a:rPr lang="en-US" sz="1400" dirty="0">
                <a:latin typeface="Neue Haas Grotesk Text Pro" panose="020B0504020202020204" pitchFamily="34" charset="77"/>
              </a:rPr>
              <a:t> pada </a:t>
            </a:r>
            <a:r>
              <a:rPr lang="en-US" sz="1400" dirty="0" err="1">
                <a:latin typeface="Neue Haas Grotesk Text Pro" panose="020B0504020202020204" pitchFamily="34" charset="77"/>
              </a:rPr>
              <a:t>tahun</a:t>
            </a:r>
            <a:r>
              <a:rPr lang="en-US" sz="1400" dirty="0">
                <a:latin typeface="Neue Haas Grotesk Text Pro" panose="020B0504020202020204" pitchFamily="34" charset="77"/>
              </a:rPr>
              <a:t> 1970 an dan </a:t>
            </a:r>
            <a:r>
              <a:rPr lang="en-US" sz="1400" dirty="0" err="1">
                <a:latin typeface="Neue Haas Grotesk Text Pro" panose="020B0504020202020204" pitchFamily="34" charset="77"/>
              </a:rPr>
              <a:t>permintaan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untuk</a:t>
            </a:r>
            <a:r>
              <a:rPr lang="en-US" sz="1400" dirty="0">
                <a:latin typeface="Neue Haas Grotesk Text Pro" panose="020B0504020202020204" pitchFamily="34" charset="77"/>
              </a:rPr>
              <a:t>  white wine </a:t>
            </a:r>
            <a:r>
              <a:rPr lang="en-US" sz="1400" dirty="0" err="1">
                <a:latin typeface="Neue Haas Grotesk Text Pro" panose="020B0504020202020204" pitchFamily="34" charset="77"/>
              </a:rPr>
              <a:t>meningkat</a:t>
            </a:r>
            <a:r>
              <a:rPr lang="en-US" sz="1400" dirty="0">
                <a:latin typeface="Neue Haas Grotesk Text Pro" panose="020B0504020202020204" pitchFamily="34" charset="77"/>
              </a:rPr>
              <a:t> pada </a:t>
            </a:r>
            <a:r>
              <a:rPr lang="en-US" sz="1400" dirty="0" err="1">
                <a:latin typeface="Neue Haas Grotesk Text Pro" panose="020B0504020202020204" pitchFamily="34" charset="77"/>
              </a:rPr>
              <a:t>tahun</a:t>
            </a:r>
            <a:r>
              <a:rPr lang="en-US" sz="1400" dirty="0">
                <a:latin typeface="Neue Haas Grotesk Text Pro" panose="020B0504020202020204" pitchFamily="34" charset="77"/>
              </a:rPr>
              <a:t> 1980an</a:t>
            </a:r>
            <a:endParaRPr lang="en-AU" sz="1400" dirty="0">
              <a:latin typeface="Neue Haas Grotesk Text Pro" panose="020B0504020202020204" pitchFamily="34" charset="77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F6BAFED-1FB9-765B-BA17-CDB72124FD81}"/>
              </a:ext>
            </a:extLst>
          </p:cNvPr>
          <p:cNvSpPr txBox="1"/>
          <p:nvPr/>
        </p:nvSpPr>
        <p:spPr>
          <a:xfrm>
            <a:off x="7822738" y="4530693"/>
            <a:ext cx="1813745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US" sz="1400" dirty="0">
                <a:latin typeface="Neue Haas Grotesk Text Pro" panose="020B0504020202020204" pitchFamily="34" charset="77"/>
              </a:rPr>
              <a:t>Pada </a:t>
            </a:r>
            <a:r>
              <a:rPr lang="en-US" sz="1400" dirty="0" err="1">
                <a:latin typeface="Neue Haas Grotesk Text Pro" panose="020B0504020202020204" pitchFamily="34" charset="77"/>
              </a:rPr>
              <a:t>awal</a:t>
            </a:r>
            <a:r>
              <a:rPr lang="en-US" sz="1400" dirty="0">
                <a:latin typeface="Neue Haas Grotesk Text Pro" panose="020B0504020202020204" pitchFamily="34" charset="77"/>
              </a:rPr>
              <a:t> 1980an, Australia </a:t>
            </a:r>
            <a:r>
              <a:rPr lang="en-US" sz="1400" dirty="0" err="1">
                <a:latin typeface="Neue Haas Grotesk Text Pro" panose="020B0504020202020204" pitchFamily="34" charset="77"/>
              </a:rPr>
              <a:t>adalah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eksportir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terbesar</a:t>
            </a:r>
            <a:r>
              <a:rPr lang="en-US" sz="1400" dirty="0">
                <a:latin typeface="Neue Haas Grotesk Text Pro" panose="020B0504020202020204" pitchFamily="34" charset="77"/>
              </a:rPr>
              <a:t> ke-18, pada </a:t>
            </a:r>
            <a:r>
              <a:rPr lang="en-US" sz="1400" dirty="0" err="1">
                <a:latin typeface="Neue Haas Grotesk Text Pro" panose="020B0504020202020204" pitchFamily="34" charset="77"/>
              </a:rPr>
              <a:t>awal</a:t>
            </a:r>
            <a:r>
              <a:rPr lang="en-US" sz="1400" dirty="0">
                <a:latin typeface="Neue Haas Grotesk Text Pro" panose="020B0504020202020204" pitchFamily="34" charset="77"/>
              </a:rPr>
              <a:t>  1990 </a:t>
            </a:r>
            <a:r>
              <a:rPr lang="en-US" sz="1400" dirty="0" err="1">
                <a:latin typeface="Neue Haas Grotesk Text Pro" panose="020B0504020202020204" pitchFamily="34" charset="77"/>
              </a:rPr>
              <a:t>menduduki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posisi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keenam</a:t>
            </a:r>
            <a:endParaRPr lang="en-AU" sz="1400" dirty="0"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315C67A-48F0-A4AC-8CEB-F9270A8C7A4E}"/>
              </a:ext>
            </a:extLst>
          </p:cNvPr>
          <p:cNvSpPr txBox="1"/>
          <p:nvPr/>
        </p:nvSpPr>
        <p:spPr>
          <a:xfrm>
            <a:off x="677312" y="1371939"/>
            <a:ext cx="2758615" cy="1747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US" sz="1400" dirty="0" err="1">
                <a:latin typeface="Neue Haas Grotesk Text Pro" panose="020B0504020202020204" pitchFamily="34" charset="77"/>
              </a:rPr>
              <a:t>Penanam</a:t>
            </a:r>
            <a:r>
              <a:rPr lang="en-US" sz="1400" dirty="0">
                <a:latin typeface="Neue Haas Grotesk Text Pro" panose="020B0504020202020204" pitchFamily="34" charset="77"/>
              </a:rPr>
              <a:t> dan </a:t>
            </a:r>
            <a:r>
              <a:rPr lang="en-US" sz="1400" dirty="0" err="1">
                <a:latin typeface="Neue Haas Grotesk Text Pro" panose="020B0504020202020204" pitchFamily="34" charset="77"/>
              </a:rPr>
              <a:t>pembuat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anggur</a:t>
            </a:r>
            <a:r>
              <a:rPr lang="en-US" sz="1400" dirty="0">
                <a:latin typeface="Neue Haas Grotesk Text Pro" panose="020B0504020202020204" pitchFamily="34" charset="77"/>
              </a:rPr>
              <a:t> yang </a:t>
            </a:r>
            <a:r>
              <a:rPr lang="en-US" sz="1400" dirty="0" err="1">
                <a:latin typeface="Neue Haas Grotesk Text Pro" panose="020B0504020202020204" pitchFamily="34" charset="77"/>
              </a:rPr>
              <a:t>ambisius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menantang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permintaan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konsumen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atas</a:t>
            </a:r>
            <a:r>
              <a:rPr lang="en-US" sz="1400" dirty="0">
                <a:latin typeface="Neue Haas Grotesk Text Pro" panose="020B0504020202020204" pitchFamily="34" charset="77"/>
              </a:rPr>
              <a:t> fortified wine </a:t>
            </a:r>
            <a:r>
              <a:rPr lang="en-US" sz="1400" dirty="0" err="1">
                <a:latin typeface="Neue Haas Grotesk Text Pro" panose="020B0504020202020204" pitchFamily="34" charset="77"/>
              </a:rPr>
              <a:t>dengan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memproduksi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sejumlah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kecil</a:t>
            </a:r>
            <a:r>
              <a:rPr lang="en-US" sz="1400" dirty="0">
                <a:latin typeface="Neue Haas Grotesk Text Pro" panose="020B0504020202020204" pitchFamily="34" charset="77"/>
              </a:rPr>
              <a:t>  table wine yang </a:t>
            </a:r>
            <a:r>
              <a:rPr lang="en-US" sz="1400" dirty="0" err="1">
                <a:latin typeface="Neue Haas Grotesk Text Pro" panose="020B0504020202020204" pitchFamily="34" charset="77"/>
              </a:rPr>
              <a:t>terbaik</a:t>
            </a:r>
            <a:r>
              <a:rPr lang="en-US" sz="1400" dirty="0">
                <a:latin typeface="Neue Haas Grotesk Text Pro" panose="020B0504020202020204" pitchFamily="34" charset="77"/>
              </a:rPr>
              <a:t> Australia. </a:t>
            </a:r>
            <a:endParaRPr lang="en-AU" sz="1400" dirty="0">
              <a:latin typeface="Neue Haas Grotesk Text Pro" panose="020B0504020202020204" pitchFamily="34" charset="7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1F17BFC-36A0-8065-06A4-8E74BF9F4FF6}"/>
              </a:ext>
            </a:extLst>
          </p:cNvPr>
          <p:cNvSpPr txBox="1"/>
          <p:nvPr/>
        </p:nvSpPr>
        <p:spPr>
          <a:xfrm>
            <a:off x="512059" y="625326"/>
            <a:ext cx="4105121" cy="682569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24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ERA RENAISANS:</a:t>
            </a:r>
            <a:br>
              <a:rPr lang="en-US" sz="24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</a:br>
            <a:r>
              <a:rPr lang="en-US" sz="2400" b="1" cap="none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1940an </a:t>
            </a:r>
            <a:r>
              <a:rPr lang="en-US" sz="2400" b="1" cap="none" dirty="0" err="1">
                <a:solidFill>
                  <a:schemeClr val="accent1"/>
                </a:solidFill>
                <a:latin typeface="Neue Haas Grotesk Text Pro" panose="020B0504020202020204" pitchFamily="34" charset="77"/>
              </a:rPr>
              <a:t>hingga</a:t>
            </a:r>
            <a:r>
              <a:rPr lang="en-US" sz="2400" b="1" cap="none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 1960an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B3CB3BD-98E2-06F0-1AB7-1C70644D58AB}"/>
              </a:ext>
            </a:extLst>
          </p:cNvPr>
          <p:cNvSpPr txBox="1"/>
          <p:nvPr/>
        </p:nvSpPr>
        <p:spPr>
          <a:xfrm>
            <a:off x="3775693" y="1371939"/>
            <a:ext cx="2320307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US" sz="1400" dirty="0" err="1">
                <a:latin typeface="Neue Haas Grotesk Text Pro" panose="020B0504020202020204" pitchFamily="34" charset="77"/>
              </a:rPr>
              <a:t>Kepopuleran</a:t>
            </a:r>
            <a:r>
              <a:rPr lang="en-US" sz="1400" dirty="0">
                <a:latin typeface="Neue Haas Grotesk Text Pro" panose="020B0504020202020204" pitchFamily="34" charset="77"/>
              </a:rPr>
              <a:t> fortified wine </a:t>
            </a:r>
            <a:r>
              <a:rPr lang="en-US" sz="1400" dirty="0" err="1">
                <a:latin typeface="Neue Haas Grotesk Text Pro" panose="020B0504020202020204" pitchFamily="34" charset="77"/>
              </a:rPr>
              <a:t>mencapai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puncaknya</a:t>
            </a:r>
            <a:r>
              <a:rPr lang="en-US" sz="1400" dirty="0">
                <a:latin typeface="Neue Haas Grotesk Text Pro" panose="020B0504020202020204" pitchFamily="34" charset="77"/>
              </a:rPr>
              <a:t> dan </a:t>
            </a:r>
            <a:r>
              <a:rPr lang="en-US" sz="1400" dirty="0" err="1">
                <a:latin typeface="Neue Haas Grotesk Text Pro" panose="020B0504020202020204" pitchFamily="34" charset="77"/>
              </a:rPr>
              <a:t>masyarakat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mulai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mengembangkan</a:t>
            </a:r>
            <a:r>
              <a:rPr lang="en-US" sz="1400" dirty="0">
                <a:latin typeface="Neue Haas Grotesk Text Pro" panose="020B0504020202020204" pitchFamily="34" charset="77"/>
              </a:rPr>
              <a:t> rasa </a:t>
            </a:r>
            <a:r>
              <a:rPr lang="en-US" sz="1400" dirty="0" err="1">
                <a:latin typeface="Neue Haas Grotesk Text Pro" panose="020B0504020202020204" pitchFamily="34" charset="77"/>
              </a:rPr>
              <a:t>untuk</a:t>
            </a:r>
            <a:r>
              <a:rPr lang="en-US" sz="1400" dirty="0">
                <a:latin typeface="Neue Haas Grotesk Text Pro" panose="020B0504020202020204" pitchFamily="34" charset="77"/>
              </a:rPr>
              <a:t> table wine</a:t>
            </a:r>
            <a:endParaRPr lang="en-AU" sz="1400" dirty="0">
              <a:latin typeface="Neue Haas Grotesk Text Pro" panose="020B0504020202020204" pitchFamily="34" charset="77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7B50BE2-FEB0-EEDA-5798-8350D3454C38}"/>
              </a:ext>
            </a:extLst>
          </p:cNvPr>
          <p:cNvSpPr txBox="1"/>
          <p:nvPr/>
        </p:nvSpPr>
        <p:spPr>
          <a:xfrm>
            <a:off x="9788310" y="4530693"/>
            <a:ext cx="1997358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US" sz="1400" dirty="0" err="1">
                <a:latin typeface="Neue Haas Grotesk Text Pro" panose="020B0504020202020204" pitchFamily="34" charset="77"/>
              </a:rPr>
              <a:t>Saat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ini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komunitas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anggur</a:t>
            </a:r>
            <a:r>
              <a:rPr lang="en-US" sz="1400" dirty="0">
                <a:latin typeface="Neue Haas Grotesk Text Pro" panose="020B0504020202020204" pitchFamily="34" charset="77"/>
              </a:rPr>
              <a:t> Australia </a:t>
            </a:r>
            <a:r>
              <a:rPr lang="en-US" sz="1400" dirty="0" err="1">
                <a:latin typeface="Neue Haas Grotesk Text Pro" panose="020B0504020202020204" pitchFamily="34" charset="77"/>
              </a:rPr>
              <a:t>beragam</a:t>
            </a:r>
            <a:r>
              <a:rPr lang="en-US" sz="1400" dirty="0">
                <a:latin typeface="Neue Haas Grotesk Text Pro" panose="020B0504020202020204" pitchFamily="34" charset="77"/>
              </a:rPr>
              <a:t>, </a:t>
            </a:r>
            <a:r>
              <a:rPr lang="en-US" sz="1400" dirty="0" err="1">
                <a:latin typeface="Neue Haas Grotesk Text Pro" panose="020B0504020202020204" pitchFamily="34" charset="77"/>
              </a:rPr>
              <a:t>unik</a:t>
            </a:r>
            <a:r>
              <a:rPr lang="en-US" sz="1400" dirty="0">
                <a:latin typeface="Neue Haas Grotesk Text Pro" panose="020B0504020202020204" pitchFamily="34" charset="77"/>
              </a:rPr>
              <a:t> dan </a:t>
            </a:r>
            <a:r>
              <a:rPr lang="en-US" sz="1400" dirty="0" err="1">
                <a:latin typeface="Neue Haas Grotesk Text Pro" panose="020B0504020202020204" pitchFamily="34" charset="77"/>
              </a:rPr>
              <a:t>benar-benar</a:t>
            </a:r>
            <a:r>
              <a:rPr lang="en-US" sz="1400" dirty="0">
                <a:latin typeface="Neue Haas Grotesk Text Pro" panose="020B0504020202020204" pitchFamily="34" charset="77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</a:rPr>
              <a:t>berkelas</a:t>
            </a:r>
            <a:r>
              <a:rPr lang="en-US" sz="1400" dirty="0">
                <a:latin typeface="Neue Haas Grotesk Text Pro" panose="020B0504020202020204" pitchFamily="34" charset="77"/>
              </a:rPr>
              <a:t> dunia</a:t>
            </a:r>
            <a:endParaRPr lang="en-AU" sz="140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41129077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BFE455C-727B-D2D6-BA75-ED043D5B8A4E}"/>
              </a:ext>
            </a:extLst>
          </p:cNvPr>
          <p:cNvCxnSpPr>
            <a:cxnSpLocks/>
          </p:cNvCxnSpPr>
          <p:nvPr/>
        </p:nvCxnSpPr>
        <p:spPr>
          <a:xfrm>
            <a:off x="3557986" y="2838287"/>
            <a:ext cx="238982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317FCB6-4E68-44C8-7D07-D7105D864810}"/>
              </a:ext>
            </a:extLst>
          </p:cNvPr>
          <p:cNvCxnSpPr>
            <a:cxnSpLocks/>
          </p:cNvCxnSpPr>
          <p:nvPr/>
        </p:nvCxnSpPr>
        <p:spPr>
          <a:xfrm>
            <a:off x="3557986" y="4943924"/>
            <a:ext cx="238982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GAYA DAN</a:t>
            </a:r>
            <a:br>
              <a:rPr lang="en-US" sz="4400" dirty="0"/>
            </a:br>
            <a:r>
              <a:rPr lang="en-US" sz="4400" dirty="0"/>
              <a:t>KARAKTERISTIK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08F2EA1D-C462-1709-13B3-B94CFF449B13}"/>
              </a:ext>
            </a:extLst>
          </p:cNvPr>
          <p:cNvSpPr txBox="1"/>
          <p:nvPr/>
        </p:nvSpPr>
        <p:spPr>
          <a:xfrm>
            <a:off x="7815581" y="4226579"/>
            <a:ext cx="1669709" cy="76681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Beri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hitam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Ceri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Mint</a:t>
            </a:r>
          </a:p>
        </p:txBody>
      </p:sp>
      <p:sp>
        <p:nvSpPr>
          <p:cNvPr id="22" name="object 58">
            <a:extLst>
              <a:ext uri="{FF2B5EF4-FFF2-40B4-BE49-F238E27FC236}">
                <a16:creationId xmlns:a16="http://schemas.microsoft.com/office/drawing/2014/main" id="{C48A0281-EC37-0446-B71F-68AAA51D283A}"/>
              </a:ext>
            </a:extLst>
          </p:cNvPr>
          <p:cNvSpPr txBox="1"/>
          <p:nvPr/>
        </p:nvSpPr>
        <p:spPr>
          <a:xfrm>
            <a:off x="1592651" y="2316073"/>
            <a:ext cx="1710501" cy="134690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Wine Muda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>
                <a:cs typeface="Hellix SemiBold"/>
              </a:rPr>
              <a:t>Tanin </a:t>
            </a:r>
            <a:r>
              <a:rPr lang="en-US" sz="1600" dirty="0" err="1">
                <a:cs typeface="Hellix SemiBold"/>
              </a:rPr>
              <a:t>tegas</a:t>
            </a:r>
            <a:r>
              <a:rPr lang="en-US" sz="1600" dirty="0">
                <a:cs typeface="Hellix SemiBold"/>
              </a:rPr>
              <a:t>, </a:t>
            </a:r>
            <a:r>
              <a:rPr lang="en-US" sz="1600" dirty="0" err="1">
                <a:cs typeface="Hellix SemiBold"/>
              </a:rPr>
              <a:t>keasaman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tinggi</a:t>
            </a:r>
            <a:r>
              <a:rPr lang="en-US" sz="1600" dirty="0">
                <a:cs typeface="Hellix SemiBold"/>
              </a:rPr>
              <a:t>, rasa </a:t>
            </a:r>
            <a:r>
              <a:rPr lang="en-US" sz="1600" i="1" dirty="0">
                <a:cs typeface="Hellix SemiBold"/>
              </a:rPr>
              <a:t>cassis,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beri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hitam</a:t>
            </a:r>
            <a:r>
              <a:rPr lang="en-US" sz="1600" dirty="0">
                <a:cs typeface="Hellix SemiBold"/>
              </a:rPr>
              <a:t> dan 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 err="1">
                <a:cs typeface="Hellix SemiBold"/>
              </a:rPr>
              <a:t>rempah-rempah</a:t>
            </a:r>
            <a:endParaRPr lang="en-AU" sz="1600" dirty="0">
              <a:cs typeface="Hellix SemiBold"/>
            </a:endParaRPr>
          </a:p>
        </p:txBody>
      </p:sp>
      <p:sp>
        <p:nvSpPr>
          <p:cNvPr id="25" name="object 58">
            <a:extLst>
              <a:ext uri="{FF2B5EF4-FFF2-40B4-BE49-F238E27FC236}">
                <a16:creationId xmlns:a16="http://schemas.microsoft.com/office/drawing/2014/main" id="{77ACE83F-4F98-3F99-3ADA-5E682F7CCE70}"/>
              </a:ext>
            </a:extLst>
          </p:cNvPr>
          <p:cNvSpPr txBox="1"/>
          <p:nvPr/>
        </p:nvSpPr>
        <p:spPr>
          <a:xfrm>
            <a:off x="1523131" y="4458757"/>
            <a:ext cx="1780021" cy="134690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Wine Aging</a:t>
            </a: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en-US" sz="1600" dirty="0">
                <a:cs typeface="Hellix SemiBold"/>
              </a:rPr>
              <a:t>Tanin </a:t>
            </a:r>
            <a:r>
              <a:rPr lang="en-US" sz="1600" dirty="0" err="1">
                <a:cs typeface="Hellix SemiBold"/>
              </a:rPr>
              <a:t>melembut</a:t>
            </a:r>
            <a:r>
              <a:rPr lang="en-US" sz="1600" dirty="0">
                <a:cs typeface="Hellix SemiBold"/>
              </a:rPr>
              <a:t>,  </a:t>
            </a:r>
            <a:r>
              <a:rPr lang="en-US" sz="1600" dirty="0" err="1">
                <a:cs typeface="Hellix SemiBold"/>
              </a:rPr>
              <a:t>halus</a:t>
            </a:r>
            <a:r>
              <a:rPr lang="en-US" sz="1600" dirty="0">
                <a:cs typeface="Hellix SemiBold"/>
              </a:rPr>
              <a:t> dan </a:t>
            </a:r>
            <a:r>
              <a:rPr lang="en-US" sz="1600" dirty="0" err="1">
                <a:cs typeface="Hellix SemiBold"/>
              </a:rPr>
              <a:t>mulus</a:t>
            </a:r>
            <a:r>
              <a:rPr lang="en-US" sz="1600" dirty="0">
                <a:cs typeface="Hellix SemiBold"/>
              </a:rPr>
              <a:t>, </a:t>
            </a:r>
            <a:r>
              <a:rPr lang="en-US" sz="1600" dirty="0" err="1">
                <a:cs typeface="Hellix SemiBold"/>
              </a:rPr>
              <a:t>karakteristik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dirty="0" err="1">
                <a:cs typeface="Hellix SemiBold"/>
              </a:rPr>
              <a:t>dari</a:t>
            </a:r>
            <a:r>
              <a:rPr lang="en-US" sz="1600" dirty="0">
                <a:cs typeface="Hellix SemiBold"/>
              </a:rPr>
              <a:t> </a:t>
            </a:r>
            <a:r>
              <a:rPr lang="en-US" sz="1600" i="1" dirty="0">
                <a:cs typeface="Hellix SemiBold"/>
              </a:rPr>
              <a:t>cedar, </a:t>
            </a:r>
            <a:r>
              <a:rPr lang="en-US" sz="1600" dirty="0" err="1">
                <a:cs typeface="Hellix SemiBold"/>
              </a:rPr>
              <a:t>tembakau</a:t>
            </a:r>
            <a:r>
              <a:rPr lang="en-US" sz="1600" dirty="0">
                <a:cs typeface="Hellix SemiBold"/>
              </a:rPr>
              <a:t>, </a:t>
            </a:r>
            <a:r>
              <a:rPr lang="en-US" sz="1600" dirty="0" err="1">
                <a:cs typeface="Hellix SemiBold"/>
              </a:rPr>
              <a:t>tanah</a:t>
            </a:r>
            <a:r>
              <a:rPr lang="en-US" sz="1600" dirty="0">
                <a:cs typeface="Hellix SemiBold"/>
              </a:rPr>
              <a:t>, </a:t>
            </a:r>
            <a:r>
              <a:rPr lang="en-US" sz="1600" dirty="0" err="1">
                <a:cs typeface="Hellix SemiBold"/>
              </a:rPr>
              <a:t>kokoa</a:t>
            </a:r>
            <a:endParaRPr lang="en-AU" sz="1600" dirty="0">
              <a:cs typeface="Hellix SemiBold"/>
            </a:endParaRP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F5C57B61-7972-19C7-C5C7-325A86664EAD}"/>
              </a:ext>
            </a:extLst>
          </p:cNvPr>
          <p:cNvSpPr txBox="1"/>
          <p:nvPr/>
        </p:nvSpPr>
        <p:spPr>
          <a:xfrm>
            <a:off x="7733094" y="1181691"/>
            <a:ext cx="3526012" cy="2165593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marL="285750" indent="-285750">
              <a:lnSpc>
                <a:spcPct val="9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latin typeface="Neue Haas Grotesk Text Pro" panose="020B0504020202020204" pitchFamily="34" charset="77"/>
              </a:rPr>
              <a:t>Australia </a:t>
            </a:r>
            <a:r>
              <a:rPr lang="en-US" sz="1600" dirty="0" err="1">
                <a:latin typeface="Neue Haas Grotesk Text Pro" panose="020B0504020202020204" pitchFamily="34" charset="77"/>
              </a:rPr>
              <a:t>dikenal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untuk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br>
              <a:rPr lang="en-US" sz="1600" dirty="0">
                <a:latin typeface="Neue Haas Grotesk Text Pro" panose="020B0504020202020204" pitchFamily="34" charset="77"/>
              </a:rPr>
            </a:br>
            <a:r>
              <a:rPr lang="en-US" sz="1600" dirty="0">
                <a:latin typeface="Neue Haas Grotesk Text Pro" panose="020B0504020202020204" pitchFamily="34" charset="77"/>
              </a:rPr>
              <a:t>cabernet yang </a:t>
            </a:r>
            <a:r>
              <a:rPr lang="en-US" sz="1600" dirty="0" err="1">
                <a:latin typeface="Neue Haas Grotesk Text Pro" panose="020B0504020202020204" pitchFamily="34" charset="77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pekat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teksturnya</a:t>
            </a:r>
            <a:r>
              <a:rPr lang="en-US" sz="1600" dirty="0"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</a:rPr>
              <a:t>terkonsentrasi</a:t>
            </a:r>
            <a:r>
              <a:rPr lang="en-US" sz="1600" dirty="0"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</a:rPr>
              <a:t>tetapi</a:t>
            </a:r>
            <a:r>
              <a:rPr lang="en-US" sz="1600" dirty="0">
                <a:latin typeface="Neue Haas Grotesk Text Pro" panose="020B0504020202020204" pitchFamily="34" charset="77"/>
              </a:rPr>
              <a:t> juga </a:t>
            </a:r>
            <a:r>
              <a:rPr lang="en-US" sz="1600" dirty="0" err="1">
                <a:latin typeface="Neue Haas Grotesk Text Pro" panose="020B0504020202020204" pitchFamily="34" charset="77"/>
              </a:rPr>
              <a:t>memproduksi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gaya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kekentalan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sedang</a:t>
            </a:r>
            <a:r>
              <a:rPr lang="en-US" sz="1600" dirty="0">
                <a:latin typeface="Neue Haas Grotesk Text Pro" panose="020B0504020202020204" pitchFamily="34" charset="77"/>
              </a:rPr>
              <a:t>, yang </a:t>
            </a:r>
            <a:r>
              <a:rPr lang="en-US" sz="1600" dirty="0" err="1">
                <a:latin typeface="Neue Haas Grotesk Text Pro" panose="020B0504020202020204" pitchFamily="34" charset="77"/>
              </a:rPr>
              <a:t>dikendalikan</a:t>
            </a:r>
            <a:r>
              <a:rPr lang="en-US" sz="1600" dirty="0">
                <a:latin typeface="Neue Haas Grotesk Text Pro" panose="020B0504020202020204" pitchFamily="34" charset="77"/>
              </a:rPr>
              <a:t> oleh </a:t>
            </a:r>
            <a:r>
              <a:rPr lang="en-US" sz="1600" dirty="0" err="1">
                <a:latin typeface="Neue Haas Grotesk Text Pro" panose="020B0504020202020204" pitchFamily="34" charset="77"/>
              </a:rPr>
              <a:t>tanin</a:t>
            </a:r>
            <a:endParaRPr lang="en-US" sz="1600" dirty="0"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9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latin typeface="Neue Haas Grotesk Text Pro" panose="020B0504020202020204" pitchFamily="34" charset="77"/>
              </a:rPr>
              <a:t>Sukses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sebagai</a:t>
            </a:r>
            <a:r>
              <a:rPr lang="en-US" sz="1600" dirty="0">
                <a:latin typeface="Neue Haas Grotesk Text Pro" panose="020B0504020202020204" pitchFamily="34" charset="77"/>
              </a:rPr>
              <a:t> single variety wine dan </a:t>
            </a:r>
            <a:r>
              <a:rPr lang="en-US" sz="1600" dirty="0" err="1">
                <a:latin typeface="Neue Haas Grotesk Text Pro" panose="020B0504020202020204" pitchFamily="34" charset="77"/>
              </a:rPr>
              <a:t>fitur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dominan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dalam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campuran</a:t>
            </a:r>
            <a:r>
              <a:rPr lang="en-US" sz="1600" dirty="0"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</a:rPr>
              <a:t>klasik</a:t>
            </a:r>
            <a:endParaRPr lang="en-US" sz="160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77BDCCB6-A099-D721-438B-546C50E023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37" r="8637"/>
          <a:stretch/>
        </p:blipFill>
        <p:spPr>
          <a:xfrm>
            <a:off x="5041655" y="157089"/>
            <a:ext cx="2256385" cy="6830856"/>
          </a:xfrm>
          <a:prstGeom prst="rect">
            <a:avLst/>
          </a:prstGeom>
        </p:spPr>
      </p:pic>
      <p:sp>
        <p:nvSpPr>
          <p:cNvPr id="6" name="object 10">
            <a:extLst>
              <a:ext uri="{FF2B5EF4-FFF2-40B4-BE49-F238E27FC236}">
                <a16:creationId xmlns:a16="http://schemas.microsoft.com/office/drawing/2014/main" id="{D18EE140-4703-7F2E-1D77-5840418CCAEE}"/>
              </a:ext>
            </a:extLst>
          </p:cNvPr>
          <p:cNvSpPr txBox="1"/>
          <p:nvPr/>
        </p:nvSpPr>
        <p:spPr>
          <a:xfrm rot="16200000">
            <a:off x="3984909" y="4069269"/>
            <a:ext cx="4652237" cy="90345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D2DF5891-08E5-0E75-D959-FC867BDE0CF9}"/>
              </a:ext>
            </a:extLst>
          </p:cNvPr>
          <p:cNvSpPr txBox="1"/>
          <p:nvPr/>
        </p:nvSpPr>
        <p:spPr>
          <a:xfrm>
            <a:off x="7815581" y="3923346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b="1" dirty="0">
                <a:latin typeface="Neue Haas Grotesk Text Pro" panose="020B0504020202020204" pitchFamily="34" charset="77"/>
                <a:cs typeface="Hellix SemiBold"/>
              </a:rPr>
              <a:t>RASA TIPIKAL</a:t>
            </a:r>
          </a:p>
        </p:txBody>
      </p:sp>
    </p:spTree>
    <p:extLst>
      <p:ext uri="{BB962C8B-B14F-4D97-AF65-F5344CB8AC3E}">
        <p14:creationId xmlns:p14="http://schemas.microsoft.com/office/powerpoint/2010/main" val="1828876261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ACBDF93-4D69-7998-3083-6554ABACF229}"/>
              </a:ext>
            </a:extLst>
          </p:cNvPr>
          <p:cNvCxnSpPr>
            <a:cxnSpLocks/>
          </p:cNvCxnSpPr>
          <p:nvPr/>
        </p:nvCxnSpPr>
        <p:spPr>
          <a:xfrm>
            <a:off x="4832059" y="2838287"/>
            <a:ext cx="11157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A020CE-655C-33E8-E4C2-BE81CF7A8C2A}"/>
              </a:ext>
            </a:extLst>
          </p:cNvPr>
          <p:cNvCxnSpPr>
            <a:cxnSpLocks/>
          </p:cNvCxnSpPr>
          <p:nvPr/>
        </p:nvCxnSpPr>
        <p:spPr>
          <a:xfrm>
            <a:off x="4832059" y="4725810"/>
            <a:ext cx="11157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6C96233-FAA5-29EE-5B96-30FA609C8DF1}"/>
              </a:ext>
            </a:extLst>
          </p:cNvPr>
          <p:cNvCxnSpPr>
            <a:cxnSpLocks/>
          </p:cNvCxnSpPr>
          <p:nvPr/>
        </p:nvCxnSpPr>
        <p:spPr>
          <a:xfrm>
            <a:off x="6417579" y="3777854"/>
            <a:ext cx="11157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WILAYAH UTAMA</a:t>
            </a:r>
          </a:p>
        </p:txBody>
      </p:sp>
      <p:sp>
        <p:nvSpPr>
          <p:cNvPr id="22" name="object 58">
            <a:extLst>
              <a:ext uri="{FF2B5EF4-FFF2-40B4-BE49-F238E27FC236}">
                <a16:creationId xmlns:a16="http://schemas.microsoft.com/office/drawing/2014/main" id="{38449BC5-CBF7-14A7-DFB6-781AD150E241}"/>
              </a:ext>
            </a:extLst>
          </p:cNvPr>
          <p:cNvSpPr txBox="1"/>
          <p:nvPr/>
        </p:nvSpPr>
        <p:spPr>
          <a:xfrm>
            <a:off x="7845817" y="3443112"/>
            <a:ext cx="3070207" cy="170630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sedang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hingga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pekat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kaya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lebih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utuh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dalam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daripada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Coonawarra;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karakter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bluberi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berwarna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gelap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daun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salam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buket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garni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atau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aroma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rempah-rempah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kering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23" name="object 58">
            <a:extLst>
              <a:ext uri="{FF2B5EF4-FFF2-40B4-BE49-F238E27FC236}">
                <a16:creationId xmlns:a16="http://schemas.microsoft.com/office/drawing/2014/main" id="{76D9A86E-BFDA-03C3-DCF7-CE512F67A43F}"/>
              </a:ext>
            </a:extLst>
          </p:cNvPr>
          <p:cNvSpPr txBox="1"/>
          <p:nvPr/>
        </p:nvSpPr>
        <p:spPr>
          <a:xfrm>
            <a:off x="1490213" y="4070972"/>
            <a:ext cx="2675388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LANGHORNE CREEK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7925686C-1BC9-EC9F-8791-FAFB3663CCF5}"/>
              </a:ext>
            </a:extLst>
          </p:cNvPr>
          <p:cNvSpPr txBox="1"/>
          <p:nvPr/>
        </p:nvSpPr>
        <p:spPr>
          <a:xfrm>
            <a:off x="1490214" y="1941420"/>
            <a:ext cx="2096301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COONAWARRA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25" name="object 58">
            <a:extLst>
              <a:ext uri="{FF2B5EF4-FFF2-40B4-BE49-F238E27FC236}">
                <a16:creationId xmlns:a16="http://schemas.microsoft.com/office/drawing/2014/main" id="{26863EBE-EC88-2D67-A0C1-4FB9D78C4E32}"/>
              </a:ext>
            </a:extLst>
          </p:cNvPr>
          <p:cNvSpPr txBox="1"/>
          <p:nvPr/>
        </p:nvSpPr>
        <p:spPr>
          <a:xfrm>
            <a:off x="7845817" y="3004996"/>
            <a:ext cx="2257567" cy="23891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AU" sz="1600" b="1" dirty="0">
                <a:latin typeface="Neue Haas Grotesk Text Pro" panose="020B0504020202020204" pitchFamily="34" charset="77"/>
                <a:cs typeface="Hellix SemiBold"/>
              </a:rPr>
              <a:t>MARGARET RIVER</a:t>
            </a:r>
            <a:endParaRPr lang="en-US" sz="1600" b="1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82DB398F-970B-388D-541F-E0CB86F8BE1A}"/>
              </a:ext>
            </a:extLst>
          </p:cNvPr>
          <p:cNvSpPr txBox="1"/>
          <p:nvPr/>
        </p:nvSpPr>
        <p:spPr>
          <a:xfrm>
            <a:off x="1490212" y="4400621"/>
            <a:ext cx="2813339" cy="146501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pekat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,  kaya,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penuh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cita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rasa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tanin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lembut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rasa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hitam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masak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.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Campuran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gaya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unggul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dari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Shiraz Australia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Cabernet</a:t>
            </a: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3379BDBD-FB2D-68C6-9E53-7993FCA85B67}"/>
              </a:ext>
            </a:extLst>
          </p:cNvPr>
          <p:cNvSpPr txBox="1"/>
          <p:nvPr/>
        </p:nvSpPr>
        <p:spPr>
          <a:xfrm>
            <a:off x="1490213" y="2281273"/>
            <a:ext cx="3112207" cy="146501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Anggur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Cabernet yang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kuat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kompleks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; 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tekstur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sedang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sampai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kental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rasa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terkonsentrasi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dari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blackcurrant, mulberry, plum,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beri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hitam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 dan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ceri</a:t>
            </a: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600" dirty="0" err="1">
                <a:latin typeface="Neue Haas Grotesk Text Pro" panose="020B0504020202020204" pitchFamily="34" charset="77"/>
                <a:cs typeface="Hellix SemiBold"/>
              </a:rPr>
              <a:t>hitam</a:t>
            </a:r>
            <a:endParaRPr lang="en-US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67144119-B0F4-1505-EE76-5B021E1067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37" r="8637"/>
          <a:stretch/>
        </p:blipFill>
        <p:spPr>
          <a:xfrm>
            <a:off x="5041655" y="157089"/>
            <a:ext cx="2256385" cy="6830856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A0674004-529A-9FD8-2C89-C2B3F680017F}"/>
              </a:ext>
            </a:extLst>
          </p:cNvPr>
          <p:cNvSpPr txBox="1"/>
          <p:nvPr/>
        </p:nvSpPr>
        <p:spPr>
          <a:xfrm rot="16200000">
            <a:off x="3984909" y="3973217"/>
            <a:ext cx="4652237" cy="109555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97586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6BE2631-3879-9D92-6176-44DC1180FD5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7152" b="17152"/>
          <a:stretch/>
        </p:blipFill>
        <p:spPr>
          <a:xfrm>
            <a:off x="0" y="388842"/>
            <a:ext cx="6169315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9E5F734-CA31-7ED6-FC03-E451E9BFF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3069" y="610923"/>
            <a:ext cx="5198931" cy="1840003"/>
          </a:xfrm>
          <a:solidFill>
            <a:schemeClr val="tx1"/>
          </a:solidFill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AU" sz="5400" dirty="0">
                <a:solidFill>
                  <a:schemeClr val="bg2"/>
                </a:solidFill>
                <a:cs typeface="Hellix"/>
              </a:rPr>
              <a:t>VARIETAS ALTERNATIF</a:t>
            </a:r>
            <a:br>
              <a:rPr lang="en-AU" sz="4000" dirty="0">
                <a:solidFill>
                  <a:schemeClr val="accent1"/>
                </a:solidFill>
                <a:cs typeface="Hellix"/>
              </a:rPr>
            </a:br>
            <a:r>
              <a:rPr lang="en-AU" sz="3200" dirty="0">
                <a:solidFill>
                  <a:schemeClr val="bg1"/>
                </a:solidFill>
                <a:cs typeface="Hellix"/>
              </a:rPr>
              <a:t>INOVASI DAN KEBERAGAMAN</a:t>
            </a:r>
            <a:br>
              <a:rPr lang="en-AU" sz="4000" dirty="0">
                <a:solidFill>
                  <a:schemeClr val="bg1"/>
                </a:solidFill>
                <a:cs typeface="Hellix"/>
              </a:rPr>
            </a:br>
            <a:endParaRPr lang="en-US" sz="4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13ECB7-AC99-DFF6-F86B-C08C5CCA1E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93069" y="3804950"/>
            <a:ext cx="4105121" cy="5495616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</a:rPr>
              <a:t>Varietas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Mediterania</a:t>
            </a:r>
            <a:r>
              <a:rPr lang="en-US" sz="1600" dirty="0">
                <a:solidFill>
                  <a:schemeClr val="bg1"/>
                </a:solidFill>
              </a:rPr>
              <a:t> Selatan sangat </a:t>
            </a:r>
            <a:r>
              <a:rPr lang="en-US" sz="1600" dirty="0" err="1">
                <a:solidFill>
                  <a:schemeClr val="bg1"/>
                </a:solidFill>
              </a:rPr>
              <a:t>cocok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dengan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iklim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makanan</a:t>
            </a:r>
            <a:r>
              <a:rPr lang="en-US" sz="1600" dirty="0">
                <a:solidFill>
                  <a:schemeClr val="bg1"/>
                </a:solidFill>
              </a:rPr>
              <a:t> dan </a:t>
            </a:r>
            <a:r>
              <a:rPr lang="en-US" sz="1600" dirty="0" err="1">
                <a:solidFill>
                  <a:schemeClr val="bg1"/>
                </a:solidFill>
              </a:rPr>
              <a:t>gaya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hidup</a:t>
            </a:r>
            <a:r>
              <a:rPr lang="en-US" sz="1600" dirty="0">
                <a:solidFill>
                  <a:schemeClr val="bg1"/>
                </a:solidFill>
              </a:rPr>
              <a:t> Australia</a:t>
            </a:r>
          </a:p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</a:rPr>
              <a:t>Setiap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tahun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jumlah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varietas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alternatif</a:t>
            </a:r>
            <a:r>
              <a:rPr lang="en-US" sz="1600" dirty="0">
                <a:solidFill>
                  <a:schemeClr val="bg1"/>
                </a:solidFill>
              </a:rPr>
              <a:t>  yang </a:t>
            </a:r>
            <a:r>
              <a:rPr lang="en-US" sz="1600" dirty="0" err="1">
                <a:solidFill>
                  <a:schemeClr val="bg1"/>
                </a:solidFill>
              </a:rPr>
              <a:t>ditanam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terus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meningkat</a:t>
            </a:r>
            <a:endParaRPr lang="en-US" sz="1600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Saat </a:t>
            </a:r>
            <a:r>
              <a:rPr lang="en-US" sz="1600" dirty="0" err="1">
                <a:solidFill>
                  <a:schemeClr val="bg1"/>
                </a:solidFill>
              </a:rPr>
              <a:t>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jumlahnya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hanya</a:t>
            </a:r>
            <a:r>
              <a:rPr lang="en-US" sz="1600" dirty="0">
                <a:solidFill>
                  <a:schemeClr val="bg1"/>
                </a:solidFill>
              </a:rPr>
              <a:t> 4% </a:t>
            </a:r>
            <a:r>
              <a:rPr lang="en-US" sz="1600" dirty="0" err="1">
                <a:solidFill>
                  <a:schemeClr val="bg1"/>
                </a:solidFill>
              </a:rPr>
              <a:t>dari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kebun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anggur</a:t>
            </a:r>
            <a:r>
              <a:rPr lang="en-US" sz="1600" dirty="0">
                <a:solidFill>
                  <a:schemeClr val="bg1"/>
                </a:solidFill>
              </a:rPr>
              <a:t> Australia yang </a:t>
            </a:r>
            <a:r>
              <a:rPr lang="en-US" sz="1600" dirty="0" err="1">
                <a:solidFill>
                  <a:schemeClr val="bg1"/>
                </a:solidFill>
              </a:rPr>
              <a:t>memproduksi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anggur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tetapi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menarik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perhatian</a:t>
            </a:r>
            <a:r>
              <a:rPr lang="en-US" sz="1600" dirty="0">
                <a:solidFill>
                  <a:schemeClr val="bg1"/>
                </a:solidFill>
              </a:rPr>
              <a:t> di </a:t>
            </a:r>
            <a:r>
              <a:rPr lang="en-US" sz="1600" dirty="0" err="1">
                <a:solidFill>
                  <a:schemeClr val="bg1"/>
                </a:solidFill>
              </a:rPr>
              <a:t>seluruh</a:t>
            </a:r>
            <a:r>
              <a:rPr lang="en-US" sz="1600" dirty="0">
                <a:solidFill>
                  <a:schemeClr val="bg1"/>
                </a:solidFill>
              </a:rPr>
              <a:t> dunia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67990295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D99FB727-4B9F-5AF1-D5C0-F923A63055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3421" y="1702708"/>
            <a:ext cx="1080539" cy="2703637"/>
          </a:xfrm>
          <a:prstGeom prst="rect">
            <a:avLst/>
          </a:prstGeom>
        </p:spPr>
      </p:pic>
      <p:sp>
        <p:nvSpPr>
          <p:cNvPr id="2" name="object 37">
            <a:extLst>
              <a:ext uri="{FF2B5EF4-FFF2-40B4-BE49-F238E27FC236}">
                <a16:creationId xmlns:a16="http://schemas.microsoft.com/office/drawing/2014/main" id="{94D27B56-B3DE-134E-87C7-3C55337C2539}"/>
              </a:ext>
            </a:extLst>
          </p:cNvPr>
          <p:cNvSpPr txBox="1"/>
          <p:nvPr/>
        </p:nvSpPr>
        <p:spPr>
          <a:xfrm>
            <a:off x="451564" y="208488"/>
            <a:ext cx="9120895" cy="166199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>
              <a:defRPr sz="12500" b="1" i="0">
                <a:solidFill>
                  <a:schemeClr val="tx1"/>
                </a:solidFill>
                <a:latin typeface="Hellix"/>
                <a:ea typeface="+mj-ea"/>
                <a:cs typeface="Hellix"/>
              </a:defRPr>
            </a:lvl1pPr>
          </a:lstStyle>
          <a:p>
            <a:r>
              <a:rPr lang="en-US" sz="5400" b="0" spc="3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VARIETAS</a:t>
            </a:r>
          </a:p>
          <a:p>
            <a:r>
              <a:rPr lang="en-US" sz="5400" b="0" spc="3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YANG SEDANG BANGKIT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954197B3-2884-3ED0-05FE-923CB23FC38A}"/>
              </a:ext>
            </a:extLst>
          </p:cNvPr>
          <p:cNvSpPr txBox="1"/>
          <p:nvPr/>
        </p:nvSpPr>
        <p:spPr>
          <a:xfrm>
            <a:off x="2664156" y="1969912"/>
            <a:ext cx="1517908" cy="137460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1400" b="1" dirty="0">
                <a:latin typeface="Neue Haas Grotesk Text Pro" panose="020B0504020202020204" pitchFamily="34" charset="77"/>
                <a:cs typeface="Hellix SemiBold"/>
              </a:rPr>
              <a:t>FIANO: </a:t>
            </a:r>
          </a:p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segar dan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beraroma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; rasa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berkisar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dari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sitrus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hingga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berbiji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sampai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 hazelnut</a:t>
            </a: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2ECB5415-152F-A1DB-105C-7EC77FFBFE67}"/>
              </a:ext>
            </a:extLst>
          </p:cNvPr>
          <p:cNvSpPr txBox="1"/>
          <p:nvPr/>
        </p:nvSpPr>
        <p:spPr>
          <a:xfrm>
            <a:off x="1635544" y="4822578"/>
            <a:ext cx="1820719" cy="98680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1400" b="1" dirty="0">
                <a:latin typeface="Neue Haas Grotesk Text Pro" panose="020B0504020202020204" pitchFamily="34" charset="77"/>
                <a:cs typeface="Hellix SemiBold"/>
              </a:rPr>
              <a:t>GRÜNER VELTLINER: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Aromatik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dan segar. Tidak manis,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savoury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agak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fruity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E36A63F-0A37-4FE8-7707-945801FB59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783" y="1889773"/>
            <a:ext cx="879892" cy="24632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91AECA-5484-E57A-38C3-8EC170B7A3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2553" y="3848334"/>
            <a:ext cx="879892" cy="24632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0D98896-7E5A-B182-272F-D88FA428FF82}"/>
              </a:ext>
            </a:extLst>
          </p:cNvPr>
          <p:cNvSpPr txBox="1"/>
          <p:nvPr/>
        </p:nvSpPr>
        <p:spPr>
          <a:xfrm rot="16200000">
            <a:off x="1821746" y="3280377"/>
            <a:ext cx="8451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600" b="1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FIANO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8F2A36-CDC1-09EE-6566-077970186B26}"/>
              </a:ext>
            </a:extLst>
          </p:cNvPr>
          <p:cNvSpPr txBox="1"/>
          <p:nvPr/>
        </p:nvSpPr>
        <p:spPr>
          <a:xfrm rot="16200000">
            <a:off x="3123778" y="5217019"/>
            <a:ext cx="16337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100" b="1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GRÜNER VELTLINER</a:t>
            </a: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46AA8E70-C895-E276-F8ED-1B8965E98614}"/>
              </a:ext>
            </a:extLst>
          </p:cNvPr>
          <p:cNvSpPr txBox="1"/>
          <p:nvPr/>
        </p:nvSpPr>
        <p:spPr>
          <a:xfrm>
            <a:off x="6037977" y="1969912"/>
            <a:ext cx="1313353" cy="11807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1400" b="1" dirty="0">
                <a:latin typeface="Neue Haas Grotesk Text Pro" panose="020B0504020202020204" pitchFamily="34" charset="77"/>
                <a:cs typeface="Hellix SemiBold"/>
              </a:rPr>
              <a:t>NEBBIOLO: 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Murni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dan segar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hingga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kuat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tua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dan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layak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disimpan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lama</a:t>
            </a: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8FFD1337-262F-4BF3-B8D5-F5E52F847E33}"/>
              </a:ext>
            </a:extLst>
          </p:cNvPr>
          <p:cNvSpPr txBox="1"/>
          <p:nvPr/>
        </p:nvSpPr>
        <p:spPr>
          <a:xfrm>
            <a:off x="5334056" y="4822578"/>
            <a:ext cx="1459847" cy="17624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1400" b="1" dirty="0">
                <a:latin typeface="Neue Haas Grotesk Text Pro" panose="020B0504020202020204" pitchFamily="34" charset="77"/>
                <a:cs typeface="Hellix SemiBold"/>
              </a:rPr>
              <a:t>NERO D’AVOLA: 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Medium‑bodied,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mempunai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acidity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yg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natural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tannin yang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berlimpah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.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Cocok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untuk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dikonsumsi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makanan</a:t>
            </a:r>
            <a:endParaRPr lang="en-US" sz="1400" dirty="0">
              <a:latin typeface="Neue Haas Grotesk Text Pro" panose="020B0504020202020204" pitchFamily="34" charset="77"/>
              <a:cs typeface="Hellix SemiBold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6AEEC66-435C-A1FF-9DC4-4639D63D61B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4155" y="1808821"/>
            <a:ext cx="1080539" cy="27501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1E3CDC9-C575-88B3-3AD6-F79C95A8F6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9869" y="3752225"/>
            <a:ext cx="1080539" cy="27036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9F20828-ECD2-55CD-CCB0-C9CC8E5A44AC}"/>
              </a:ext>
            </a:extLst>
          </p:cNvPr>
          <p:cNvSpPr txBox="1"/>
          <p:nvPr/>
        </p:nvSpPr>
        <p:spPr>
          <a:xfrm rot="16200000">
            <a:off x="4980830" y="3280377"/>
            <a:ext cx="12745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600" b="1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NEBBIOLO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56D469-07FE-0EC5-D292-77446A1ED2E5}"/>
              </a:ext>
            </a:extLst>
          </p:cNvPr>
          <p:cNvSpPr txBox="1"/>
          <p:nvPr/>
        </p:nvSpPr>
        <p:spPr>
          <a:xfrm rot="16200000">
            <a:off x="6441753" y="5210078"/>
            <a:ext cx="17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600" b="1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NERO D’AVOLA</a:t>
            </a:r>
          </a:p>
        </p:txBody>
      </p:sp>
      <p:sp>
        <p:nvSpPr>
          <p:cNvPr id="22" name="object 58">
            <a:extLst>
              <a:ext uri="{FF2B5EF4-FFF2-40B4-BE49-F238E27FC236}">
                <a16:creationId xmlns:a16="http://schemas.microsoft.com/office/drawing/2014/main" id="{3F9E0B14-470A-9D21-FEB9-ACDEAA95669A}"/>
              </a:ext>
            </a:extLst>
          </p:cNvPr>
          <p:cNvSpPr txBox="1"/>
          <p:nvPr/>
        </p:nvSpPr>
        <p:spPr>
          <a:xfrm>
            <a:off x="9241529" y="1969912"/>
            <a:ext cx="1407318" cy="11807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1400" b="1" dirty="0">
                <a:latin typeface="Neue Haas Grotesk Text Pro" panose="020B0504020202020204" pitchFamily="34" charset="77"/>
                <a:cs typeface="Hellix SemiBold"/>
              </a:rPr>
              <a:t>SANGIOVESE: 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Tanin yang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tegas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sentuhan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aroma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dari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plum,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ceri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,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rempah-rempah</a:t>
            </a:r>
            <a:endParaRPr lang="en-US" sz="14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23" name="object 58">
            <a:extLst>
              <a:ext uri="{FF2B5EF4-FFF2-40B4-BE49-F238E27FC236}">
                <a16:creationId xmlns:a16="http://schemas.microsoft.com/office/drawing/2014/main" id="{3207A9A2-DAB0-16FC-5610-A6D300AA6443}"/>
              </a:ext>
            </a:extLst>
          </p:cNvPr>
          <p:cNvSpPr txBox="1"/>
          <p:nvPr/>
        </p:nvSpPr>
        <p:spPr>
          <a:xfrm>
            <a:off x="8537608" y="4822578"/>
            <a:ext cx="1669534" cy="118070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1400" b="1" dirty="0">
                <a:latin typeface="Neue Haas Grotesk Text Pro" panose="020B0504020202020204" pitchFamily="34" charset="77"/>
                <a:cs typeface="Hellix SemiBold"/>
              </a:rPr>
              <a:t>VERMENTINO: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berbagai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rasa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dari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fresh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ke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tekstural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.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rasa almond,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citrus,apel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US" sz="1400" dirty="0" err="1">
                <a:latin typeface="Neue Haas Grotesk Text Pro" panose="020B0504020202020204" pitchFamily="34" charset="77"/>
                <a:cs typeface="Hellix SemiBold"/>
              </a:rPr>
              <a:t>hijau</a:t>
            </a:r>
            <a:r>
              <a:rPr lang="en-US" sz="1400" dirty="0">
                <a:latin typeface="Neue Haas Grotesk Text Pro" panose="020B0504020202020204" pitchFamily="34" charset="77"/>
                <a:cs typeface="Hellix SemiBold"/>
              </a:rPr>
              <a:t> dan sea spray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64E0B4-EAD8-EB9B-4608-CF1EAD74D907}"/>
              </a:ext>
            </a:extLst>
          </p:cNvPr>
          <p:cNvSpPr txBox="1"/>
          <p:nvPr/>
        </p:nvSpPr>
        <p:spPr>
          <a:xfrm rot="16200000">
            <a:off x="8040369" y="3175242"/>
            <a:ext cx="1562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600" b="1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SANGIOVESE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ED8729-282C-59DD-69FB-12CEE1336969}"/>
              </a:ext>
            </a:extLst>
          </p:cNvPr>
          <p:cNvSpPr txBox="1"/>
          <p:nvPr/>
        </p:nvSpPr>
        <p:spPr>
          <a:xfrm rot="16200000">
            <a:off x="9712372" y="5217019"/>
            <a:ext cx="16113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1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GRÜNER VELTLINER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DBEC392-8B8F-D60C-7E53-47D3FA067D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6051" y="3848334"/>
            <a:ext cx="879892" cy="246324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C9001D7-0D0C-8B1A-EB2B-052FF17F0813}"/>
              </a:ext>
            </a:extLst>
          </p:cNvPr>
          <p:cNvSpPr txBox="1"/>
          <p:nvPr/>
        </p:nvSpPr>
        <p:spPr>
          <a:xfrm rot="16200000">
            <a:off x="9844108" y="5178547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600" b="1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VERMENTINO</a:t>
            </a:r>
          </a:p>
        </p:txBody>
      </p:sp>
    </p:spTree>
    <p:extLst>
      <p:ext uri="{BB962C8B-B14F-4D97-AF65-F5344CB8AC3E}">
        <p14:creationId xmlns:p14="http://schemas.microsoft.com/office/powerpoint/2010/main" val="1197068376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0C41355-E177-C2C0-B6D2-1699B72D69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7156" b="17156"/>
          <a:stretch/>
        </p:blipFill>
        <p:spPr>
          <a:xfrm>
            <a:off x="0" y="388842"/>
            <a:ext cx="6169315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D0FD986-0DD7-57E1-9E11-37EDAEE27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385959"/>
            <a:ext cx="12191998" cy="1560301"/>
          </a:xfrm>
          <a:solidFill>
            <a:schemeClr val="tx1"/>
          </a:solidFill>
        </p:spPr>
        <p:txBody>
          <a:bodyPr anchor="ctr"/>
          <a:lstStyle/>
          <a:p>
            <a:r>
              <a:rPr lang="en-US" sz="5400" dirty="0">
                <a:solidFill>
                  <a:schemeClr val="bg2"/>
                </a:solidFill>
              </a:rPr>
              <a:t>ANGGUR AUSTRALIA: </a:t>
            </a:r>
            <a:r>
              <a:rPr lang="en-US" sz="5400" dirty="0">
                <a:solidFill>
                  <a:schemeClr val="accent3"/>
                </a:solidFill>
              </a:rPr>
              <a:t>SEBERAGAM NEGARA YANG MEMBUATNYA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70153-53DF-3E59-9E7A-D9F6530000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781801"/>
            <a:ext cx="4598416" cy="5495616"/>
          </a:xfrm>
        </p:spPr>
        <p:txBody>
          <a:bodyPr/>
          <a:lstStyle/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Pohon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anggur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pertama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yang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ditanam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di Australia  pada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tahun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1788;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hari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ini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terdapat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 65 wilayah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anggur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yang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menanam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lebih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dari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100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varietas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anggur</a:t>
            </a:r>
            <a:endParaRPr kumimoji="0" lang="en-AU" sz="16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Iklim dan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jenis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tanah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Australia sangat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beragam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dan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seluruh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negara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memproduksi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wine.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Meskipun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terpusat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di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daerah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tenggara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dan barat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daya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</a:p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Australia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sudah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menjadi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daratan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lebih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dari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100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juta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tahun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lau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dan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beberapa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jenis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tanah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nya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adalah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yang paling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kuno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di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dunia.Jenis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tanah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sangat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berbeda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beda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tergantung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area.</a:t>
            </a:r>
            <a:endParaRPr lang="en-US" dirty="0"/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6DFB0947-1272-2657-088D-59F8FA9F0C5E}"/>
              </a:ext>
            </a:extLst>
          </p:cNvPr>
          <p:cNvSpPr txBox="1"/>
          <p:nvPr/>
        </p:nvSpPr>
        <p:spPr>
          <a:xfrm>
            <a:off x="6959600" y="2204948"/>
            <a:ext cx="4506976" cy="28046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en-AU" sz="19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POIN PENTING UNTUK DIINGAT:</a:t>
            </a:r>
          </a:p>
        </p:txBody>
      </p:sp>
    </p:spTree>
    <p:extLst>
      <p:ext uri="{BB962C8B-B14F-4D97-AF65-F5344CB8AC3E}">
        <p14:creationId xmlns:p14="http://schemas.microsoft.com/office/powerpoint/2010/main" val="2707692902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70153-53DF-3E59-9E7A-D9F6530000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681192"/>
            <a:ext cx="4534408" cy="5495616"/>
          </a:xfrm>
        </p:spPr>
        <p:txBody>
          <a:bodyPr/>
          <a:lstStyle/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Lintang,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pengaruh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maritim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dan </a:t>
            </a:r>
            <a:r>
              <a:rPr lang="en-AU" sz="1600" dirty="0" err="1">
                <a:solidFill>
                  <a:schemeClr val="bg1"/>
                </a:solidFill>
              </a:rPr>
              <a:t>ketinggian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daratannya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semuanya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berkontribusi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pada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keragaman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iklim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yang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mengherankan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ini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– yang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berkisar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dari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zona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alpen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sampai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area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Mediterania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sampai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tropis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sampai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pusat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yang sangat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kering</a:t>
            </a:r>
            <a:endParaRPr kumimoji="0" lang="en-AU" sz="16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Setiap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dari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65 wilayah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anggur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Australia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memiliki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karakteristiknya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sendiri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dan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gaya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anggurnya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. Pada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umumnya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anggur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premium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bernilai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tinggi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berasal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dari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 wilayah yang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lebih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kecil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dan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beriklim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sejuk</a:t>
            </a:r>
            <a:endParaRPr kumimoji="0" lang="en-AU" sz="16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Varietas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dan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gaya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anggur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yang paling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terkemuka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di Australia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adalah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sparkling wine , Riesling, Semillon, Chardonnay, Pinot Noir, Grenache, Shiraz dan Cabernet Sauvignon</a:t>
            </a:r>
          </a:p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Varietas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alternatif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–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sebagian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besar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pohon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anggur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Mediterania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–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kepopulerannya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meningkat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dengan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cepat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menambah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keberagaman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en-AU" sz="16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anggur</a:t>
            </a:r>
            <a:r>
              <a:rPr kumimoji="0" lang="en-AU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Australia</a:t>
            </a: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AC855CA2-9BDD-1EED-9F56-E31BDFDC402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735" r="23265"/>
          <a:stretch/>
        </p:blipFill>
        <p:spPr>
          <a:xfrm>
            <a:off x="0" y="388842"/>
            <a:ext cx="6169315" cy="6083199"/>
          </a:xfrm>
        </p:spPr>
      </p:pic>
    </p:spTree>
    <p:extLst>
      <p:ext uri="{BB962C8B-B14F-4D97-AF65-F5344CB8AC3E}">
        <p14:creationId xmlns:p14="http://schemas.microsoft.com/office/powerpoint/2010/main" val="3043444319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51"/>
          <a:stretch/>
        </p:blipFill>
        <p:spPr>
          <a:xfrm>
            <a:off x="-18287" y="-1"/>
            <a:ext cx="12210288" cy="6858001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C831AF3A-D889-4ECF-BE88-EAD01527B5A4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B5B3FA-5CC4-9CC6-FF26-D47C06D9D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92A182-5D29-9BBE-A2E3-A516A94D613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87DE21-B006-8615-3D71-95C6A09F5E25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5B57618-A7A1-8D19-E44E-D30AAE2719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8071479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neyard in the sun&#10;&#10;Description automatically generated">
            <a:extLst>
              <a:ext uri="{FF2B5EF4-FFF2-40B4-BE49-F238E27FC236}">
                <a16:creationId xmlns:a16="http://schemas.microsoft.com/office/drawing/2014/main" id="{BA169A57-9152-A2CA-543C-D397A3AA63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54" b="6454"/>
          <a:stretch>
            <a:fillRect/>
          </a:stretch>
        </p:blipFill>
        <p:spPr>
          <a:xfrm>
            <a:off x="-12591" y="0"/>
            <a:ext cx="1225396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7E4361-E6E7-5BB3-A55C-C27FA1F7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578769"/>
            <a:ext cx="982821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1"/>
                </a:solidFill>
              </a:rPr>
              <a:t>KUNO DAN BERAGAM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3BEFC5-4AEA-3382-5D74-258F3B70CC80}"/>
              </a:ext>
            </a:extLst>
          </p:cNvPr>
          <p:cNvSpPr txBox="1"/>
          <p:nvPr/>
        </p:nvSpPr>
        <p:spPr>
          <a:xfrm>
            <a:off x="407988" y="542925"/>
            <a:ext cx="6158452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2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GEOGRAFI AUSTRALIA, </a:t>
            </a:r>
          </a:p>
          <a:p>
            <a:r>
              <a:rPr lang="en-US" sz="32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IKLIM DAN TANAH:</a:t>
            </a:r>
          </a:p>
        </p:txBody>
      </p:sp>
    </p:spTree>
    <p:extLst>
      <p:ext uri="{BB962C8B-B14F-4D97-AF65-F5344CB8AC3E}">
        <p14:creationId xmlns:p14="http://schemas.microsoft.com/office/powerpoint/2010/main" val="276044266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CB1CA2F-0916-1CE6-1772-7F194B9D7B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3891" y="-529121"/>
            <a:ext cx="10441185" cy="81571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CCF687-4E79-695A-3540-CC261F046F74}"/>
              </a:ext>
            </a:extLst>
          </p:cNvPr>
          <p:cNvSpPr txBox="1"/>
          <p:nvPr/>
        </p:nvSpPr>
        <p:spPr>
          <a:xfrm>
            <a:off x="664546" y="1634959"/>
            <a:ext cx="3484072" cy="1015663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2400" b="1" cap="none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NEGARA KEENAM TERBESAR DI DUNIA  </a:t>
            </a:r>
          </a:p>
          <a:p>
            <a:r>
              <a:rPr lang="en-US" sz="2400" b="1" cap="none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LEBIH BESAR DARI EROPA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868EA0-6601-D096-DA6F-11CFB1D544C5}"/>
              </a:ext>
            </a:extLst>
          </p:cNvPr>
          <p:cNvSpPr txBox="1"/>
          <p:nvPr/>
        </p:nvSpPr>
        <p:spPr>
          <a:xfrm>
            <a:off x="741967" y="3080823"/>
            <a:ext cx="30807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secara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geografi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secara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biologi</a:t>
            </a:r>
            <a:endParaRPr lang="en-US" sz="16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Kebun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di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seluruh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negara,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tetapi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terkonsentrasi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di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tenggara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barat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daya</a:t>
            </a:r>
            <a:endParaRPr lang="en-US" sz="16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Samudra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hindia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dingin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menjaga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suhu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dingin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di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selatan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ideal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US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600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endParaRPr lang="en-US" sz="16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6F290762-5784-1646-B9F4-9F3DD4E8B57B}"/>
              </a:ext>
            </a:extLst>
          </p:cNvPr>
          <p:cNvSpPr txBox="1"/>
          <p:nvPr/>
        </p:nvSpPr>
        <p:spPr>
          <a:xfrm>
            <a:off x="10422785" y="4995403"/>
            <a:ext cx="8764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Canberra</a:t>
            </a: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id="{EE2CF27C-B0AE-8F11-512E-6D731C9D6992}"/>
              </a:ext>
            </a:extLst>
          </p:cNvPr>
          <p:cNvSpPr txBox="1"/>
          <p:nvPr/>
        </p:nvSpPr>
        <p:spPr>
          <a:xfrm>
            <a:off x="11050308" y="3494397"/>
            <a:ext cx="777259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Brisbane</a:t>
            </a:r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9CBE1F80-F474-EC33-D856-19433E9139CE}"/>
              </a:ext>
            </a:extLst>
          </p:cNvPr>
          <p:cNvSpPr txBox="1"/>
          <p:nvPr/>
        </p:nvSpPr>
        <p:spPr>
          <a:xfrm>
            <a:off x="8552010" y="5618785"/>
            <a:ext cx="8764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Melbourne</a:t>
            </a: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298DA890-1B4C-8E6D-9FD0-759E7474F314}"/>
              </a:ext>
            </a:extLst>
          </p:cNvPr>
          <p:cNvSpPr txBox="1"/>
          <p:nvPr/>
        </p:nvSpPr>
        <p:spPr>
          <a:xfrm>
            <a:off x="7602654" y="4819853"/>
            <a:ext cx="767729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Adelaide</a:t>
            </a: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320037E9-F71E-0A01-764E-3FB59BBB587A}"/>
              </a:ext>
            </a:extLst>
          </p:cNvPr>
          <p:cNvSpPr txBox="1"/>
          <p:nvPr/>
        </p:nvSpPr>
        <p:spPr>
          <a:xfrm>
            <a:off x="9884415" y="6362448"/>
            <a:ext cx="5599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Hobart</a:t>
            </a: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9D0709BB-0F47-5327-1418-FCF4EF093591}"/>
              </a:ext>
            </a:extLst>
          </p:cNvPr>
          <p:cNvSpPr txBox="1"/>
          <p:nvPr/>
        </p:nvSpPr>
        <p:spPr>
          <a:xfrm>
            <a:off x="10567131" y="4680482"/>
            <a:ext cx="692260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Sydney</a:t>
            </a: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5222E7E7-F5B8-21BB-7364-990B4A3B8A88}"/>
              </a:ext>
            </a:extLst>
          </p:cNvPr>
          <p:cNvSpPr txBox="1"/>
          <p:nvPr/>
        </p:nvSpPr>
        <p:spPr>
          <a:xfrm>
            <a:off x="6462469" y="454171"/>
            <a:ext cx="596154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Darwin</a:t>
            </a: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014B6464-3D39-19CA-F748-2629DA328F07}"/>
              </a:ext>
            </a:extLst>
          </p:cNvPr>
          <p:cNvSpPr txBox="1"/>
          <p:nvPr/>
        </p:nvSpPr>
        <p:spPr>
          <a:xfrm>
            <a:off x="4226038" y="4344793"/>
            <a:ext cx="514708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en-AU" sz="10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Perth</a:t>
            </a: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37D645E-0454-BE8B-FF52-686F832DBEAA}"/>
              </a:ext>
            </a:extLst>
          </p:cNvPr>
          <p:cNvSpPr txBox="1"/>
          <p:nvPr/>
        </p:nvSpPr>
        <p:spPr>
          <a:xfrm>
            <a:off x="4865733" y="3579997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PORTUGAL</a:t>
            </a: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2D369184-35A5-9348-A7DB-0BF6480D5F17}"/>
              </a:ext>
            </a:extLst>
          </p:cNvPr>
          <p:cNvSpPr txBox="1"/>
          <p:nvPr/>
        </p:nvSpPr>
        <p:spPr>
          <a:xfrm>
            <a:off x="5873123" y="3649739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SPAIN</a:t>
            </a: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AC962C97-5585-EE49-0F8F-3D19D6CF465D}"/>
              </a:ext>
            </a:extLst>
          </p:cNvPr>
          <p:cNvSpPr txBox="1"/>
          <p:nvPr/>
        </p:nvSpPr>
        <p:spPr>
          <a:xfrm>
            <a:off x="6857265" y="2766335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FRANCE</a:t>
            </a: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CE95B6E2-A150-27C7-6323-86243BDC1A23}"/>
              </a:ext>
            </a:extLst>
          </p:cNvPr>
          <p:cNvSpPr txBox="1"/>
          <p:nvPr/>
        </p:nvSpPr>
        <p:spPr>
          <a:xfrm>
            <a:off x="7996391" y="2216145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GERMANY</a:t>
            </a: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E65A648F-B1B9-DFED-3836-DE47657B0B1F}"/>
              </a:ext>
            </a:extLst>
          </p:cNvPr>
          <p:cNvSpPr txBox="1"/>
          <p:nvPr/>
        </p:nvSpPr>
        <p:spPr>
          <a:xfrm>
            <a:off x="6702283" y="1634959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UK</a:t>
            </a:r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5CF5D37F-8F6D-FBD6-FFB4-8C01D143D7C2}"/>
              </a:ext>
            </a:extLst>
          </p:cNvPr>
          <p:cNvSpPr txBox="1"/>
          <p:nvPr/>
        </p:nvSpPr>
        <p:spPr>
          <a:xfrm>
            <a:off x="6051354" y="1386986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IRELAND</a:t>
            </a:r>
          </a:p>
        </p:txBody>
      </p:sp>
      <p:sp>
        <p:nvSpPr>
          <p:cNvPr id="21" name="object 11">
            <a:extLst>
              <a:ext uri="{FF2B5EF4-FFF2-40B4-BE49-F238E27FC236}">
                <a16:creationId xmlns:a16="http://schemas.microsoft.com/office/drawing/2014/main" id="{16DF9654-D526-DE2D-CFB7-D0E28629824D}"/>
              </a:ext>
            </a:extLst>
          </p:cNvPr>
          <p:cNvSpPr txBox="1"/>
          <p:nvPr/>
        </p:nvSpPr>
        <p:spPr>
          <a:xfrm>
            <a:off x="9213008" y="2254890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POLAND</a:t>
            </a: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119954F9-00DD-9D15-ED3E-9A3D47AC9FB9}"/>
              </a:ext>
            </a:extLst>
          </p:cNvPr>
          <p:cNvSpPr txBox="1"/>
          <p:nvPr/>
        </p:nvSpPr>
        <p:spPr>
          <a:xfrm>
            <a:off x="8980533" y="1185507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SWEDEN</a:t>
            </a:r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C51BE116-7C27-0D11-7C74-743111C48355}"/>
              </a:ext>
            </a:extLst>
          </p:cNvPr>
          <p:cNvSpPr txBox="1"/>
          <p:nvPr/>
        </p:nvSpPr>
        <p:spPr>
          <a:xfrm>
            <a:off x="8143625" y="3882213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ITALY</a:t>
            </a: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id="{38940DF0-5D8E-4EC0-E033-8B99CF04BA23}"/>
              </a:ext>
            </a:extLst>
          </p:cNvPr>
          <p:cNvSpPr txBox="1"/>
          <p:nvPr/>
        </p:nvSpPr>
        <p:spPr>
          <a:xfrm>
            <a:off x="9143266" y="4680375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GREECE</a:t>
            </a:r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id="{088DCFB0-326C-1737-FC52-65DC5B20B42D}"/>
              </a:ext>
            </a:extLst>
          </p:cNvPr>
          <p:cNvSpPr txBox="1"/>
          <p:nvPr/>
        </p:nvSpPr>
        <p:spPr>
          <a:xfrm>
            <a:off x="8376100" y="2998809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AUSTRIA</a:t>
            </a: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0AE9A5CF-2A46-483F-E3A6-6B0BBA5B3CA1}"/>
              </a:ext>
            </a:extLst>
          </p:cNvPr>
          <p:cNvSpPr txBox="1"/>
          <p:nvPr/>
        </p:nvSpPr>
        <p:spPr>
          <a:xfrm>
            <a:off x="9801944" y="3479256"/>
            <a:ext cx="991361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en-AU" sz="800" b="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ROMANIA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62D78B-9D1D-1A7E-DB7E-D22D3817626A}"/>
              </a:ext>
            </a:extLst>
          </p:cNvPr>
          <p:cNvSpPr txBox="1"/>
          <p:nvPr/>
        </p:nvSpPr>
        <p:spPr>
          <a:xfrm>
            <a:off x="664546" y="496557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AUSTRALIA</a:t>
            </a:r>
            <a:endParaRPr lang="en-US" sz="5400" dirty="0">
              <a:latin typeface="Neue Haas Grotesk Text Pro" panose="020B0504020202020204" pitchFamily="34" charset="77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FDF0C8F9-B3BD-4746-0F72-4A84152B16D5}"/>
              </a:ext>
            </a:extLst>
          </p:cNvPr>
          <p:cNvSpPr txBox="1"/>
          <p:nvPr/>
        </p:nvSpPr>
        <p:spPr>
          <a:xfrm>
            <a:off x="10979946" y="6463437"/>
            <a:ext cx="732672" cy="140423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800" b="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*Indicative only</a:t>
            </a:r>
            <a:endParaRPr sz="800" b="0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7460138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australia with black text&#10;&#10;Description automatically generated">
            <a:extLst>
              <a:ext uri="{FF2B5EF4-FFF2-40B4-BE49-F238E27FC236}">
                <a16:creationId xmlns:a16="http://schemas.microsoft.com/office/drawing/2014/main" id="{6A4F4023-9E6A-9C03-D191-73E71BB3D6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6043" y="-688405"/>
            <a:ext cx="8843174" cy="80901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389061-BC6A-6AD2-2504-A7E4A8C15A6A}"/>
              </a:ext>
            </a:extLst>
          </p:cNvPr>
          <p:cNvSpPr txBox="1"/>
          <p:nvPr/>
        </p:nvSpPr>
        <p:spPr>
          <a:xfrm>
            <a:off x="374435" y="1575021"/>
            <a:ext cx="2255343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95965"/>
            <a:r>
              <a:rPr lang="en-US" sz="800" b="1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WESTERN AUSTRALIA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	Swan District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	Perth Hills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3	Peel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4	Geographe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5	Margaret River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6	Blackwood Valley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7	Pemberton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8	Manjimup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9	Great Southern</a:t>
            </a:r>
          </a:p>
          <a:p>
            <a:pPr defTabSz="195965"/>
            <a:endParaRPr lang="en-US" sz="800" dirty="0"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defTabSz="195965"/>
            <a:r>
              <a:rPr lang="en-US" sz="800" b="1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SOUTH AUSTRALIA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10	Southern Flinders Ranges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11	Clare Valley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12	Barossa Valley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13	Eden Valley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14	Riverland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15	Adelaide Plains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16	Adelaide Hills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17	McLaren Vale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18	Kangaroo Island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19	Southern Fleurieu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20	Currency Creek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21	Langhorne Creek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22	Padthaway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23	Mount Benson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24	Wrattonbully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25	Robe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26	Coonawarra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27	Mount Gambier</a:t>
            </a:r>
          </a:p>
          <a:p>
            <a:pPr defTabSz="195965"/>
            <a:endParaRPr lang="en-US" sz="800" dirty="0"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defTabSz="195965"/>
            <a:r>
              <a:rPr lang="en-US" sz="800" b="1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QUEENSLAND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28	South Burnett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29	Granite Belt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9D3564-F87F-ED0E-0967-8858DBAB7073}"/>
              </a:ext>
            </a:extLst>
          </p:cNvPr>
          <p:cNvSpPr txBox="1"/>
          <p:nvPr/>
        </p:nvSpPr>
        <p:spPr>
          <a:xfrm>
            <a:off x="1967972" y="1575021"/>
            <a:ext cx="149098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95965"/>
            <a:r>
              <a:rPr lang="en-US" sz="800" b="1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NEW SOUTH WALES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30	New England Australia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31	Hastings River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32	Hunter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33	Mudgee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34	Orange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35	Cowra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36	Riverina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37	Hilltops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38	Southern Highlands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39	Gundagai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40	Canberra District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41	Shoalhaven Coast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42	Tumbarumba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43	Perricoota</a:t>
            </a:r>
          </a:p>
          <a:p>
            <a:pPr defTabSz="195965"/>
            <a:endParaRPr lang="en-US" sz="800" dirty="0"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defTabSz="195965"/>
            <a:r>
              <a:rPr lang="en-US" sz="800" b="1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VICTORIA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44	Murray Darling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45	Swan Hill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46	Goulburn Valley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47	Rutherglen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48	Glenrowan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49	Beechworth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50	King Valley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51	Alpine Valleys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52	Strathbogie Ranges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53	Upper Goulburn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54	Heathcote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55	Bendigo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56	Pyrenees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57	Macedon Ranges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58	Sunbury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59	Grampians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60	Henty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61	Geelong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62	Yarra Valley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63	Mornington Peninsula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64	Gippsland*</a:t>
            </a:r>
          </a:p>
          <a:p>
            <a:pPr defTabSz="195965"/>
            <a:endParaRPr lang="en-US" sz="800" dirty="0"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TASMANIA</a:t>
            </a:r>
          </a:p>
          <a:p>
            <a:pPr defTabSz="195965"/>
            <a:r>
              <a:rPr lang="en-US" sz="8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65	Tasmania*</a:t>
            </a:r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ED63674C-6EF1-4DC7-049E-94C85D6D3B13}"/>
              </a:ext>
            </a:extLst>
          </p:cNvPr>
          <p:cNvSpPr txBox="1"/>
          <p:nvPr/>
        </p:nvSpPr>
        <p:spPr>
          <a:xfrm>
            <a:off x="409737" y="385714"/>
            <a:ext cx="5095914" cy="105278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en-AU" sz="4000" dirty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WILAYAH ANGGUR DI AUSTRALIA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95C441-9E2D-3B44-CAB9-E16B7A5F424B}"/>
              </a:ext>
            </a:extLst>
          </p:cNvPr>
          <p:cNvSpPr txBox="1"/>
          <p:nvPr/>
        </p:nvSpPr>
        <p:spPr>
          <a:xfrm>
            <a:off x="378539" y="5960388"/>
            <a:ext cx="1363168" cy="427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95965"/>
            <a:r>
              <a:rPr lang="en-US" sz="726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*South Eastern Australia </a:t>
            </a:r>
            <a:br>
              <a:rPr lang="en-US" sz="726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US" sz="726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and Gippsland are zones, </a:t>
            </a:r>
            <a:br>
              <a:rPr lang="en-US" sz="726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US" sz="726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Tasmania is a state.</a:t>
            </a:r>
          </a:p>
        </p:txBody>
      </p:sp>
    </p:spTree>
    <p:extLst>
      <p:ext uri="{BB962C8B-B14F-4D97-AF65-F5344CB8AC3E}">
        <p14:creationId xmlns:p14="http://schemas.microsoft.com/office/powerpoint/2010/main" val="408564898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AWD">
      <a:majorFont>
        <a:latin typeface="Inter Display"/>
        <a:ea typeface="Inter Display"/>
        <a:cs typeface="Arial"/>
      </a:majorFont>
      <a:minorFont>
        <a:latin typeface="Inter Display"/>
        <a:ea typeface="Inter Display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9D0F61A-A2A0-4CB6-8E54-17A9EB796A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EB3C6A-F412-48E5-A359-A3832B39FB1D}">
  <ds:schemaRefs>
    <ds:schemaRef ds:uri="http://schemas.openxmlformats.org/package/2006/metadata/core-properties"/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02256494-4976-4001-aedb-96463ae0d92e"/>
    <ds:schemaRef ds:uri="4e8dd08d-258d-47a9-9875-37f1ffd19f33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4473</Words>
  <Application>Microsoft Macintosh PowerPoint</Application>
  <PresentationFormat>Widescreen</PresentationFormat>
  <Paragraphs>759</Paragraphs>
  <Slides>67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4" baseType="lpstr">
      <vt:lpstr>Arial</vt:lpstr>
      <vt:lpstr>Neue Haas Grotesk Text Pro</vt:lpstr>
      <vt:lpstr>Hellix SemiBold</vt:lpstr>
      <vt:lpstr>Hellix</vt:lpstr>
      <vt:lpstr>Microsoft YaHei</vt:lpstr>
      <vt:lpstr>Inter Display</vt:lpstr>
      <vt:lpstr>Slide layouts</vt:lpstr>
      <vt:lpstr>PowerPoint Presentation</vt:lpstr>
      <vt:lpstr>PowerPoint Presentation</vt:lpstr>
      <vt:lpstr>PowerPoint Presentation</vt:lpstr>
      <vt:lpstr>HARI INI KITA AKAN MEMBAHAS</vt:lpstr>
      <vt:lpstr>PowerPoint Presentation</vt:lpstr>
      <vt:lpstr>PowerPoint Presentation</vt:lpstr>
      <vt:lpstr>KUNO DAN BERAGAM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IKLIM KONTINENTAL</vt:lpstr>
      <vt:lpstr>IKLIM  MARITIM</vt:lpstr>
      <vt:lpstr>IKLIM MEDITERANIA</vt:lpstr>
      <vt:lpstr>PowerPoint Presentation</vt:lpstr>
      <vt:lpstr>PowerPoint Presentation</vt:lpstr>
      <vt:lpstr>KLASIFIKASI GEOLOGI</vt:lpstr>
      <vt:lpstr>PowerPoint Presentation</vt:lpstr>
      <vt:lpstr>PowerPoint Presentation</vt:lpstr>
      <vt:lpstr>PowerPoint Presentation</vt:lpstr>
      <vt:lpstr>ADELAIDE HILLS</vt:lpstr>
      <vt:lpstr>BAROSSA</vt:lpstr>
      <vt:lpstr>CLARE  VALLEY</vt:lpstr>
      <vt:lpstr>coonawarra</vt:lpstr>
      <vt:lpstr>Mclaren vale</vt:lpstr>
      <vt:lpstr>Margaret river</vt:lpstr>
      <vt:lpstr>DISTRIK Canberra</vt:lpstr>
      <vt:lpstr>Hunter valley</vt:lpstr>
      <vt:lpstr>orange</vt:lpstr>
      <vt:lpstr>Mornington peninsula</vt:lpstr>
      <vt:lpstr>rutherglen</vt:lpstr>
      <vt:lpstr>Yarra  valley</vt:lpstr>
      <vt:lpstr>tasmania</vt:lpstr>
      <vt:lpstr>PATUT MENDAPATKAN PERHATIAN VARIETAS DAN GAYA</vt:lpstr>
      <vt:lpstr>Sparkling wine</vt:lpstr>
      <vt:lpstr>WILAYAH UTAMA</vt:lpstr>
      <vt:lpstr>PowerPoint Presentation</vt:lpstr>
      <vt:lpstr>GAYA DAN KARAKTERISTIK</vt:lpstr>
      <vt:lpstr>DAERAH UTAMA</vt:lpstr>
      <vt:lpstr>PowerPoint Presentation</vt:lpstr>
      <vt:lpstr>GAYA DAN KARAKTERISTIK</vt:lpstr>
      <vt:lpstr>DAERAH UTAMA</vt:lpstr>
      <vt:lpstr>chardonnay </vt:lpstr>
      <vt:lpstr>GAYA DAN KARAKTERISTIK</vt:lpstr>
      <vt:lpstr>WILAYAH UTAMA</vt:lpstr>
      <vt:lpstr>PowerPoint Presentation</vt:lpstr>
      <vt:lpstr>GAYA DAN  KARAKTERISTIK</vt:lpstr>
      <vt:lpstr>WILAYAH UTAMA</vt:lpstr>
      <vt:lpstr>GRENACHE</vt:lpstr>
      <vt:lpstr>GAYA DAN KARAKTER</vt:lpstr>
      <vt:lpstr>SHIRAZ </vt:lpstr>
      <vt:lpstr>GAYA DAN KARAKTERISTIK</vt:lpstr>
      <vt:lpstr>WILAYAH UTAMA</vt:lpstr>
      <vt:lpstr>Cabernet sauvignon</vt:lpstr>
      <vt:lpstr>GAYA DAN KARAKTERISTIK</vt:lpstr>
      <vt:lpstr>WILAYAH UTAMA</vt:lpstr>
      <vt:lpstr>VARIETAS ALTERNATIF INOVASI DAN KEBERAGAMAN </vt:lpstr>
      <vt:lpstr>PowerPoint Presentation</vt:lpstr>
      <vt:lpstr>ANGGUR AUSTRALIA: SEBERAGAM NEGARA YANG MEMBUATNYA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2018-07-25T07:02:59Z</dcterms:created>
  <dcterms:modified xsi:type="dcterms:W3CDTF">2026-03-23T05:11:45Z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MSIP_Label_8cf57b4f-1801-441a-a240-098885f2bcbe_Enabled">
    <vt:lpwstr>true</vt:lpwstr>
  </property>
  <property fmtid="{D5CDD505-2E9C-101B-9397-08002B2CF9AE}" pid="4" name="MSIP_Label_8cf57b4f-1801-441a-a240-098885f2bcbe_SetDate">
    <vt:lpwstr>2025-10-23T06:16:33Z</vt:lpwstr>
  </property>
  <property fmtid="{D5CDD505-2E9C-101B-9397-08002B2CF9AE}" pid="5" name="MSIP_Label_8cf57b4f-1801-441a-a240-098885f2bcbe_Method">
    <vt:lpwstr>Standard</vt:lpwstr>
  </property>
  <property fmtid="{D5CDD505-2E9C-101B-9397-08002B2CF9AE}" pid="6" name="MSIP_Label_8cf57b4f-1801-441a-a240-098885f2bcbe_Name">
    <vt:lpwstr>General</vt:lpwstr>
  </property>
  <property fmtid="{D5CDD505-2E9C-101B-9397-08002B2CF9AE}" pid="7" name="MSIP_Label_8cf57b4f-1801-441a-a240-098885f2bcbe_SiteId">
    <vt:lpwstr>76107ada-99f4-412e-b164-5464438b49a0</vt:lpwstr>
  </property>
  <property fmtid="{D5CDD505-2E9C-101B-9397-08002B2CF9AE}" pid="8" name="MSIP_Label_8cf57b4f-1801-441a-a240-098885f2bcbe_ActionId">
    <vt:lpwstr>b1a2672e-5e4b-48ce-b502-b18904e7de0d</vt:lpwstr>
  </property>
  <property fmtid="{D5CDD505-2E9C-101B-9397-08002B2CF9AE}" pid="9" name="MSIP_Label_8cf57b4f-1801-441a-a240-098885f2bcbe_ContentBits">
    <vt:lpwstr>0</vt:lpwstr>
  </property>
  <property fmtid="{D5CDD505-2E9C-101B-9397-08002B2CF9AE}" pid="10" name="MSIP_Label_8cf57b4f-1801-441a-a240-098885f2bcbe_Tag">
    <vt:lpwstr>50, 3, 0, 1</vt:lpwstr>
  </property>
  <property fmtid="{D5CDD505-2E9C-101B-9397-08002B2CF9AE}" pid="11" name="ContentTypeId">
    <vt:lpwstr>0x01010011884AF779FE574C89E62754B4999D9C</vt:lpwstr>
  </property>
  <property fmtid="{D5CDD505-2E9C-101B-9397-08002B2CF9AE}" pid="12" name="MediaServiceImageTags">
    <vt:lpwstr/>
  </property>
</Properties>
</file>