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12.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72"/>
  </p:notesMasterIdLst>
  <p:sldIdLst>
    <p:sldId id="256" r:id="rId5"/>
    <p:sldId id="478" r:id="rId6"/>
    <p:sldId id="391" r:id="rId7"/>
    <p:sldId id="479" r:id="rId8"/>
    <p:sldId id="480" r:id="rId9"/>
    <p:sldId id="481" r:id="rId10"/>
    <p:sldId id="482" r:id="rId11"/>
    <p:sldId id="483" r:id="rId12"/>
    <p:sldId id="450" r:id="rId13"/>
    <p:sldId id="484" r:id="rId14"/>
    <p:sldId id="432" r:id="rId15"/>
    <p:sldId id="486" r:id="rId16"/>
    <p:sldId id="485" r:id="rId17"/>
    <p:sldId id="315" r:id="rId18"/>
    <p:sldId id="487" r:id="rId19"/>
    <p:sldId id="488" r:id="rId20"/>
    <p:sldId id="471" r:id="rId21"/>
    <p:sldId id="489" r:id="rId22"/>
    <p:sldId id="490" r:id="rId23"/>
    <p:sldId id="321" r:id="rId24"/>
    <p:sldId id="491" r:id="rId25"/>
    <p:sldId id="492" r:id="rId26"/>
    <p:sldId id="493" r:id="rId27"/>
    <p:sldId id="494" r:id="rId28"/>
    <p:sldId id="495" r:id="rId29"/>
    <p:sldId id="537" r:id="rId30"/>
    <p:sldId id="497" r:id="rId31"/>
    <p:sldId id="538" r:id="rId32"/>
    <p:sldId id="539" r:id="rId33"/>
    <p:sldId id="540" r:id="rId34"/>
    <p:sldId id="541" r:id="rId35"/>
    <p:sldId id="502" r:id="rId36"/>
    <p:sldId id="503" r:id="rId37"/>
    <p:sldId id="504" r:id="rId38"/>
    <p:sldId id="505" r:id="rId39"/>
    <p:sldId id="506" r:id="rId40"/>
    <p:sldId id="542" r:id="rId41"/>
    <p:sldId id="543" r:id="rId42"/>
    <p:sldId id="509" r:id="rId43"/>
    <p:sldId id="510" r:id="rId44"/>
    <p:sldId id="511" r:id="rId45"/>
    <p:sldId id="544" r:id="rId46"/>
    <p:sldId id="545" r:id="rId47"/>
    <p:sldId id="546" r:id="rId48"/>
    <p:sldId id="525" r:id="rId49"/>
    <p:sldId id="515" r:id="rId50"/>
    <p:sldId id="516" r:id="rId51"/>
    <p:sldId id="547" r:id="rId52"/>
    <p:sldId id="548" r:id="rId53"/>
    <p:sldId id="549" r:id="rId54"/>
    <p:sldId id="550" r:id="rId55"/>
    <p:sldId id="551" r:id="rId56"/>
    <p:sldId id="552" r:id="rId57"/>
    <p:sldId id="553" r:id="rId58"/>
    <p:sldId id="554" r:id="rId59"/>
    <p:sldId id="555" r:id="rId60"/>
    <p:sldId id="556" r:id="rId61"/>
    <p:sldId id="557" r:id="rId62"/>
    <p:sldId id="558" r:id="rId63"/>
    <p:sldId id="559" r:id="rId64"/>
    <p:sldId id="560" r:id="rId65"/>
    <p:sldId id="533" r:id="rId66"/>
    <p:sldId id="534" r:id="rId67"/>
    <p:sldId id="535" r:id="rId68"/>
    <p:sldId id="536" r:id="rId69"/>
    <p:sldId id="340" r:id="rId70"/>
    <p:sldId id="561" r:id="rId71"/>
  </p:sldIdLst>
  <p:sldSz cx="12192000" cy="6858000"/>
  <p:notesSz cx="6858000" cy="9144000"/>
  <p:embeddedFontLst>
    <p:embeddedFont>
      <p:font typeface="Hellix" pitchFamily="2" charset="77"/>
      <p:regular r:id="rId73"/>
      <p:bold r:id="rId74"/>
    </p:embeddedFont>
    <p:embeddedFont>
      <p:font typeface="Inter Display" panose="02000503000000020004" pitchFamily="2" charset="0"/>
      <p:regular r:id="rId75"/>
      <p:bold r:id="rId76"/>
      <p:italic r:id="rId77"/>
      <p:boldItalic r:id="rId78"/>
    </p:embeddedFont>
    <p:embeddedFont>
      <p:font typeface="Mistral" panose="03090702030407020403" pitchFamily="66" charset="0"/>
      <p:regular r:id="rId79"/>
    </p:embeddedFont>
    <p:embeddedFont>
      <p:font typeface="Neue Haas Grotesk Text Pro" panose="020B0504020202020204" pitchFamily="34" charset="77"/>
      <p:regular r:id="rId80"/>
      <p:bold r:id="rId81"/>
      <p:italic r:id="rId82"/>
      <p:boldItalic r:id="rId83"/>
    </p:embeddedFont>
  </p:embeddedFontLst>
  <p:custDataLst>
    <p:tags r:id="rId84"/>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2" userDrawn="1">
          <p15:clr>
            <a:srgbClr val="A4A3A4"/>
          </p15:clr>
        </p15:guide>
        <p15:guide id="2" pos="2116" userDrawn="1">
          <p15:clr>
            <a:srgbClr val="A4A3A4"/>
          </p15:clr>
        </p15:guide>
        <p15:guide id="3" pos="4135"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16389F-C185-42C9-B423-689D70CD7A2A}" v="3" dt="2025-03-27T09:23:16.5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574"/>
    <p:restoredTop sz="94779"/>
  </p:normalViewPr>
  <p:slideViewPr>
    <p:cSldViewPr snapToGrid="0">
      <p:cViewPr varScale="1">
        <p:scale>
          <a:sx n="142" d="100"/>
          <a:sy n="142" d="100"/>
        </p:scale>
        <p:origin x="520" y="184"/>
      </p:cViewPr>
      <p:guideLst>
        <p:guide orient="horz" pos="1412"/>
        <p:guide pos="2116"/>
        <p:guide pos="4135"/>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tags" Target="tags/tag1.xml"/><Relationship Id="rId89" Type="http://schemas.openxmlformats.org/officeDocument/2006/relationships/tableStyles" Target="tableStyle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font" Target="fonts/font2.fntdata"/><Relationship Id="rId79" Type="http://schemas.openxmlformats.org/officeDocument/2006/relationships/font" Target="fonts/font7.fntdata"/><Relationship Id="rId5" Type="http://schemas.openxmlformats.org/officeDocument/2006/relationships/slide" Target="slides/slide1.xml"/><Relationship Id="rId90" Type="http://schemas.microsoft.com/office/2015/10/relationships/revisionInfo" Target="revisionInfo.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font" Target="fonts/font5.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notesMaster" Target="notesMasters/notesMaster1.xml"/><Relationship Id="rId80" Type="http://schemas.openxmlformats.org/officeDocument/2006/relationships/font" Target="fonts/font8.fntdata"/><Relationship Id="rId85"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font" Target="fonts/font3.fntdata"/><Relationship Id="rId83" Type="http://schemas.openxmlformats.org/officeDocument/2006/relationships/font" Target="fonts/font11.fntdata"/><Relationship Id="rId88"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font" Target="fonts/font1.fntdata"/><Relationship Id="rId78" Type="http://schemas.openxmlformats.org/officeDocument/2006/relationships/font" Target="fonts/font6.fntdata"/><Relationship Id="rId81" Type="http://schemas.openxmlformats.org/officeDocument/2006/relationships/font" Target="fonts/font9.fntdata"/><Relationship Id="rId86"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font" Target="fonts/font4.fntdata"/><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viewProps" Target="viewProps.xml"/><Relationship Id="rId61" Type="http://schemas.openxmlformats.org/officeDocument/2006/relationships/slide" Target="slides/slide57.xml"/><Relationship Id="rId82" Type="http://schemas.openxmlformats.org/officeDocument/2006/relationships/font" Target="fonts/font10.fntdata"/><Relationship Id="rId19" Type="http://schemas.openxmlformats.org/officeDocument/2006/relationships/slide" Target="slides/slide1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11/7/25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a:p>
        </p:txBody>
      </p:sp>
    </p:spTree>
    <p:extLst>
      <p:ext uri="{BB962C8B-B14F-4D97-AF65-F5344CB8AC3E}">
        <p14:creationId xmlns:p14="http://schemas.microsoft.com/office/powerpoint/2010/main" val="9096942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a:t>Old vines </a:t>
            </a:r>
          </a:p>
          <a:p>
            <a:r>
              <a:rPr lang="en-AU"/>
              <a:t>First vines -</a:t>
            </a:r>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t>51</a:t>
            </a:fld>
            <a:endParaRPr lang="en-US"/>
          </a:p>
        </p:txBody>
      </p:sp>
    </p:spTree>
    <p:extLst>
      <p:ext uri="{BB962C8B-B14F-4D97-AF65-F5344CB8AC3E}">
        <p14:creationId xmlns:p14="http://schemas.microsoft.com/office/powerpoint/2010/main" val="7885602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a:t>Old vines </a:t>
            </a:r>
          </a:p>
          <a:p>
            <a:r>
              <a:rPr lang="en-AU"/>
              <a:t>First vines -</a:t>
            </a:r>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t>54</a:t>
            </a:fld>
            <a:endParaRPr lang="en-US"/>
          </a:p>
        </p:txBody>
      </p:sp>
    </p:spTree>
    <p:extLst>
      <p:ext uri="{BB962C8B-B14F-4D97-AF65-F5344CB8AC3E}">
        <p14:creationId xmlns:p14="http://schemas.microsoft.com/office/powerpoint/2010/main" val="41462944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a:t>Old vines </a:t>
            </a:r>
          </a:p>
          <a:p>
            <a:r>
              <a:rPr lang="en-AU"/>
              <a:t>First vines -</a:t>
            </a:r>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t>56</a:t>
            </a:fld>
            <a:endParaRPr lang="en-US"/>
          </a:p>
        </p:txBody>
      </p:sp>
    </p:spTree>
    <p:extLst>
      <p:ext uri="{BB962C8B-B14F-4D97-AF65-F5344CB8AC3E}">
        <p14:creationId xmlns:p14="http://schemas.microsoft.com/office/powerpoint/2010/main" val="4600093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a:t>Old vines </a:t>
            </a:r>
          </a:p>
          <a:p>
            <a:r>
              <a:rPr lang="en-AU"/>
              <a:t>First vines -</a:t>
            </a:r>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t>59</a:t>
            </a:fld>
            <a:endParaRPr lang="en-US"/>
          </a:p>
        </p:txBody>
      </p:sp>
    </p:spTree>
    <p:extLst>
      <p:ext uri="{BB962C8B-B14F-4D97-AF65-F5344CB8AC3E}">
        <p14:creationId xmlns:p14="http://schemas.microsoft.com/office/powerpoint/2010/main" val="23162760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a:t>Great Southern Ocean - </a:t>
            </a:r>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t>9</a:t>
            </a:fld>
            <a:endParaRPr lang="en-US"/>
          </a:p>
        </p:txBody>
      </p:sp>
    </p:spTree>
    <p:extLst>
      <p:ext uri="{BB962C8B-B14F-4D97-AF65-F5344CB8AC3E}">
        <p14:creationId xmlns:p14="http://schemas.microsoft.com/office/powerpoint/2010/main" val="3885342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a:t>Old vines </a:t>
            </a:r>
          </a:p>
          <a:p>
            <a:r>
              <a:rPr lang="en-AU"/>
              <a:t>First vines -</a:t>
            </a:r>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t>11</a:t>
            </a:fld>
            <a:endParaRPr lang="en-US"/>
          </a:p>
        </p:txBody>
      </p:sp>
    </p:spTree>
    <p:extLst>
      <p:ext uri="{BB962C8B-B14F-4D97-AF65-F5344CB8AC3E}">
        <p14:creationId xmlns:p14="http://schemas.microsoft.com/office/powerpoint/2010/main" val="2881490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a:t>Great Southern Ocean - </a:t>
            </a:r>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t>12</a:t>
            </a:fld>
            <a:endParaRPr lang="en-US"/>
          </a:p>
        </p:txBody>
      </p:sp>
    </p:spTree>
    <p:extLst>
      <p:ext uri="{BB962C8B-B14F-4D97-AF65-F5344CB8AC3E}">
        <p14:creationId xmlns:p14="http://schemas.microsoft.com/office/powerpoint/2010/main" val="1032914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a:t>Great Southern Ocean - </a:t>
            </a:r>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t>13</a:t>
            </a:fld>
            <a:endParaRPr lang="en-US"/>
          </a:p>
        </p:txBody>
      </p:sp>
    </p:spTree>
    <p:extLst>
      <p:ext uri="{BB962C8B-B14F-4D97-AF65-F5344CB8AC3E}">
        <p14:creationId xmlns:p14="http://schemas.microsoft.com/office/powerpoint/2010/main" val="15718064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a:t>Old vines </a:t>
            </a:r>
          </a:p>
          <a:p>
            <a:r>
              <a:rPr lang="en-AU"/>
              <a:t>First vines -</a:t>
            </a:r>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t>21</a:t>
            </a:fld>
            <a:endParaRPr lang="en-US"/>
          </a:p>
        </p:txBody>
      </p:sp>
    </p:spTree>
    <p:extLst>
      <p:ext uri="{BB962C8B-B14F-4D97-AF65-F5344CB8AC3E}">
        <p14:creationId xmlns:p14="http://schemas.microsoft.com/office/powerpoint/2010/main" val="1679077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a:t>Old vines </a:t>
            </a:r>
          </a:p>
          <a:p>
            <a:r>
              <a:rPr lang="en-AU"/>
              <a:t>First vines -</a:t>
            </a:r>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t>42</a:t>
            </a:fld>
            <a:endParaRPr lang="en-US"/>
          </a:p>
        </p:txBody>
      </p:sp>
    </p:spTree>
    <p:extLst>
      <p:ext uri="{BB962C8B-B14F-4D97-AF65-F5344CB8AC3E}">
        <p14:creationId xmlns:p14="http://schemas.microsoft.com/office/powerpoint/2010/main" val="38273088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a:t>Old vines </a:t>
            </a:r>
          </a:p>
          <a:p>
            <a:r>
              <a:rPr lang="en-AU"/>
              <a:t>First vines -</a:t>
            </a:r>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t>45</a:t>
            </a:fld>
            <a:endParaRPr lang="en-US"/>
          </a:p>
        </p:txBody>
      </p:sp>
    </p:spTree>
    <p:extLst>
      <p:ext uri="{BB962C8B-B14F-4D97-AF65-F5344CB8AC3E}">
        <p14:creationId xmlns:p14="http://schemas.microsoft.com/office/powerpoint/2010/main" val="37637547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a:t>Old vines </a:t>
            </a:r>
          </a:p>
          <a:p>
            <a:r>
              <a:rPr lang="en-AU"/>
              <a:t>First vines -</a:t>
            </a:r>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t>48</a:t>
            </a:fld>
            <a:endParaRPr lang="en-US"/>
          </a:p>
        </p:txBody>
      </p:sp>
    </p:spTree>
    <p:extLst>
      <p:ext uri="{BB962C8B-B14F-4D97-AF65-F5344CB8AC3E}">
        <p14:creationId xmlns:p14="http://schemas.microsoft.com/office/powerpoint/2010/main" val="32990252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buNone/>
              <a:defRPr lang="en-GB" sz="5988"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018115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Image left">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22683" y="388842"/>
            <a:ext cx="6169315" cy="6083199"/>
          </a:xfrm>
          <a:solidFill>
            <a:schemeClr val="bg1">
              <a:lumMod val="85000"/>
            </a:schemeClr>
          </a:solidFill>
        </p:spPr>
        <p:txBody>
          <a:bodyPr anchor="ctr" anchorCtr="0"/>
          <a:lstStyle>
            <a:lvl1pPr marL="0" indent="0" algn="ctr">
              <a:buNone/>
              <a:defRPr b="0" i="0"/>
            </a:lvl1pPr>
          </a:lstStyle>
          <a:p>
            <a:endParaRPr lang="en-AU"/>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0175" y="800033"/>
            <a:ext cx="5402508" cy="1325562"/>
          </a:xfrm>
        </p:spPr>
        <p:txBody>
          <a:bodyPr/>
          <a:lstStyle>
            <a:lvl1pPr>
              <a:defRPr b="0" i="0">
                <a:solidFill>
                  <a:schemeClr val="bg1"/>
                </a:solidFill>
              </a:defRPr>
            </a:lvl1pPr>
          </a:lstStyle>
          <a:p>
            <a:r>
              <a:rPr lang="en-US"/>
              <a:t>Click to edit Master title style</a:t>
            </a:r>
            <a:endParaRPr lang="en-AU"/>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p:nvPr>
        </p:nvSpPr>
        <p:spPr>
          <a:xfrm>
            <a:off x="620175" y="2564956"/>
            <a:ext cx="5159227" cy="4321159"/>
          </a:xfrm>
        </p:spPr>
        <p:txBody>
          <a:bodyPr/>
          <a:lstStyle>
            <a:lvl1pPr marL="0" indent="0">
              <a:buNone/>
              <a:defRPr b="0" i="0">
                <a:solidFill>
                  <a:schemeClr val="bg1"/>
                </a:solidFill>
              </a:defRPr>
            </a:lvl1pPr>
            <a:lvl2pPr marL="163304" indent="0">
              <a:buNone/>
              <a:defRPr b="0" i="0">
                <a:solidFill>
                  <a:schemeClr val="bg1"/>
                </a:solidFill>
              </a:defRPr>
            </a:lvl2pPr>
            <a:lvl3pPr marL="326609" indent="0">
              <a:buNone/>
              <a:defRPr b="0" i="0">
                <a:solidFill>
                  <a:schemeClr val="bg1"/>
                </a:solidFill>
              </a:defRPr>
            </a:lvl3pPr>
            <a:lvl4pPr marL="489913" indent="0">
              <a:buNone/>
              <a:defRPr b="0" i="0">
                <a:solidFill>
                  <a:schemeClr val="bg1"/>
                </a:solidFill>
              </a:defRPr>
            </a:lvl4pPr>
            <a:lvl5pPr marL="653218" indent="0">
              <a:buNone/>
              <a:defRPr b="0" i="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22293846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buNone/>
              <a:defRPr lang="en-GB" sz="5988" b="0" i="0" kern="1200" smtClean="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388842"/>
            <a:ext cx="6169315" cy="6083199"/>
          </a:xfrm>
          <a:solidFill>
            <a:schemeClr val="bg1">
              <a:lumMod val="85000"/>
            </a:schemeClr>
          </a:solidFill>
        </p:spPr>
        <p:txBody>
          <a:bodyPr anchor="ctr" anchorCtr="0"/>
          <a:lstStyle>
            <a:lvl1pPr marL="0" indent="0" algn="ctr">
              <a:buNone/>
              <a:defRPr b="0" i="0"/>
            </a:lvl1pPr>
          </a:lstStyle>
          <a:p>
            <a:endParaRPr lang="en-AU"/>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2" y="909503"/>
            <a:ext cx="6158452" cy="1325562"/>
          </a:xfrm>
        </p:spPr>
        <p:txBody>
          <a:bodyPr/>
          <a:lstStyle>
            <a:lvl1pPr>
              <a:defRPr b="0" i="0">
                <a:solidFill>
                  <a:schemeClr val="bg1"/>
                </a:solidFill>
              </a:defRPr>
            </a:lvl1pPr>
          </a:lstStyle>
          <a:p>
            <a:r>
              <a:rPr lang="en-US"/>
              <a:t>Click to edit Master title style</a:t>
            </a:r>
            <a:endParaRPr lang="en-AU"/>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p:nvPr>
        </p:nvSpPr>
        <p:spPr>
          <a:xfrm>
            <a:off x="6842725" y="976423"/>
            <a:ext cx="4105121" cy="5495616"/>
          </a:xfrm>
        </p:spPr>
        <p:txBody>
          <a:bodyPr/>
          <a:lstStyle>
            <a:lvl1pPr marL="0" indent="0">
              <a:buNone/>
              <a:defRPr b="0" i="0"/>
            </a:lvl1pPr>
            <a:lvl2pPr marL="163304" indent="0">
              <a:buNone/>
              <a:defRPr b="0" i="0"/>
            </a:lvl2pPr>
            <a:lvl3pPr marL="326609" indent="0">
              <a:buNone/>
              <a:defRPr b="0" i="0"/>
            </a:lvl3pPr>
            <a:lvl4pPr marL="489913" indent="0">
              <a:buNone/>
              <a:defRPr b="0" i="0"/>
            </a:lvl4pPr>
            <a:lvl5pPr marL="653218" indent="0">
              <a:buNone/>
              <a:defRPr b="0" i="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27271579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0"/>
            <a:ext cx="12191998" cy="6858000"/>
          </a:xfrm>
          <a:solidFill>
            <a:schemeClr val="bg1">
              <a:lumMod val="85000"/>
            </a:schemeClr>
          </a:solidFill>
        </p:spPr>
        <p:txBody>
          <a:bodyPr anchor="ctr" anchorCtr="0"/>
          <a:lstStyle>
            <a:lvl1pPr marL="0" indent="0" algn="ctr">
              <a:buNone/>
              <a:defRPr b="0" i="0"/>
            </a:lvl1pPr>
          </a:lstStyle>
          <a:p>
            <a:endParaRPr lang="en-AU"/>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407988" y="1049203"/>
            <a:ext cx="6158452" cy="1325562"/>
          </a:xfrm>
        </p:spPr>
        <p:txBody>
          <a:bodyPr/>
          <a:lstStyle>
            <a:lvl1pPr>
              <a:defRPr b="0" i="0">
                <a:solidFill>
                  <a:schemeClr val="bg1"/>
                </a:solidFill>
              </a:defRPr>
            </a:lvl1pPr>
          </a:lstStyle>
          <a:p>
            <a:r>
              <a:rPr lang="en-US"/>
              <a:t>Click to edit Master title style</a:t>
            </a:r>
            <a:endParaRPr lang="en-AU"/>
          </a:p>
        </p:txBody>
      </p:sp>
    </p:spTree>
    <p:extLst>
      <p:ext uri="{BB962C8B-B14F-4D97-AF65-F5344CB8AC3E}">
        <p14:creationId xmlns:p14="http://schemas.microsoft.com/office/powerpoint/2010/main" val="420039087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ariety bottle sh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30449-9143-B10F-BFA0-6C6293E0B48B}"/>
              </a:ext>
            </a:extLst>
          </p:cNvPr>
          <p:cNvSpPr>
            <a:spLocks noGrp="1"/>
          </p:cNvSpPr>
          <p:nvPr>
            <p:ph type="title"/>
          </p:nvPr>
        </p:nvSpPr>
        <p:spPr>
          <a:xfrm>
            <a:off x="410407" y="365126"/>
            <a:ext cx="11283754" cy="1325562"/>
          </a:xfrm>
        </p:spPr>
        <p:txBody>
          <a:bodyPr/>
          <a:lstStyle>
            <a:lvl1pPr>
              <a:defRPr b="0" i="0">
                <a:solidFill>
                  <a:schemeClr val="accent1"/>
                </a:solidFill>
              </a:defRPr>
            </a:lvl1pPr>
          </a:lstStyle>
          <a:p>
            <a:r>
              <a:rPr lang="en-GB"/>
              <a:t>Click to edit Master title style</a:t>
            </a:r>
            <a:endParaRPr lang="en-US"/>
          </a:p>
        </p:txBody>
      </p:sp>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4734560" y="1406522"/>
            <a:ext cx="2600959" cy="5086352"/>
          </a:xfrm>
        </p:spPr>
        <p:txBody>
          <a:bodyPr/>
          <a:lstStyle>
            <a:lvl1pPr marL="0" indent="0">
              <a:buNone/>
              <a:defRPr b="0" i="0"/>
            </a:lvl1pPr>
          </a:lstStyle>
          <a:p>
            <a:endParaRPr lang="en-US"/>
          </a:p>
        </p:txBody>
      </p:sp>
      <p:sp>
        <p:nvSpPr>
          <p:cNvPr id="9" name="Text Placeholder 8">
            <a:extLst>
              <a:ext uri="{FF2B5EF4-FFF2-40B4-BE49-F238E27FC236}">
                <a16:creationId xmlns:a16="http://schemas.microsoft.com/office/drawing/2014/main" id="{297C19B2-AD58-215B-7531-13B15E064D2E}"/>
              </a:ext>
            </a:extLst>
          </p:cNvPr>
          <p:cNvSpPr>
            <a:spLocks noGrp="1"/>
          </p:cNvSpPr>
          <p:nvPr>
            <p:ph type="body" sz="quarter" idx="14"/>
          </p:nvPr>
        </p:nvSpPr>
        <p:spPr>
          <a:xfrm>
            <a:off x="1127125" y="2306638"/>
            <a:ext cx="3109913" cy="3413125"/>
          </a:xfrm>
        </p:spPr>
        <p:txBody>
          <a:bodyPr/>
          <a:lstStyle>
            <a:lvl1pPr marL="0" indent="0">
              <a:buNone/>
              <a:defRPr b="0" i="0"/>
            </a:lvl1pPr>
            <a:lvl2pPr marL="163305" indent="0">
              <a:buNone/>
              <a:defRPr b="0" i="0"/>
            </a:lvl2pPr>
            <a:lvl3pPr marL="326609" indent="0">
              <a:buNone/>
              <a:defRPr b="0" i="0"/>
            </a:lvl3pPr>
            <a:lvl4pPr marL="489914" indent="0">
              <a:buNone/>
              <a:defRPr b="0" i="0"/>
            </a:lvl4pPr>
            <a:lvl5pPr marL="653219" indent="0">
              <a:buNone/>
              <a:defRPr b="0" i="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8">
            <a:extLst>
              <a:ext uri="{FF2B5EF4-FFF2-40B4-BE49-F238E27FC236}">
                <a16:creationId xmlns:a16="http://schemas.microsoft.com/office/drawing/2014/main" id="{D288D79D-D8A6-7D77-A6B4-ACC75B00C486}"/>
              </a:ext>
            </a:extLst>
          </p:cNvPr>
          <p:cNvSpPr>
            <a:spLocks noGrp="1"/>
          </p:cNvSpPr>
          <p:nvPr>
            <p:ph type="body" sz="quarter" idx="15"/>
          </p:nvPr>
        </p:nvSpPr>
        <p:spPr>
          <a:xfrm>
            <a:off x="7802245" y="2306638"/>
            <a:ext cx="3109913" cy="3413125"/>
          </a:xfrm>
        </p:spPr>
        <p:txBody>
          <a:bodyPr/>
          <a:lstStyle>
            <a:lvl1pPr marL="0" indent="0">
              <a:buFontTx/>
              <a:buNone/>
              <a:defRPr b="0" i="0"/>
            </a:lvl1pPr>
            <a:lvl2pPr marL="163305" indent="0">
              <a:buFontTx/>
              <a:buNone/>
              <a:defRPr b="0" i="0"/>
            </a:lvl2pPr>
            <a:lvl3pPr marL="326609" indent="0">
              <a:buFontTx/>
              <a:buNone/>
              <a:defRPr b="0" i="0"/>
            </a:lvl3pPr>
            <a:lvl4pPr marL="489914" indent="0">
              <a:buFontTx/>
              <a:buNone/>
              <a:defRPr b="0" i="0"/>
            </a:lvl4pPr>
            <a:lvl5pPr marL="653219" indent="0">
              <a:buFontTx/>
              <a:buNone/>
              <a:defRPr b="0" i="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40264183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a:p>
        </p:txBody>
      </p:sp>
    </p:spTree>
    <p:extLst>
      <p:ext uri="{BB962C8B-B14F-4D97-AF65-F5344CB8AC3E}">
        <p14:creationId xmlns:p14="http://schemas.microsoft.com/office/powerpoint/2010/main" val="142393634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a:p>
        </p:txBody>
      </p:sp>
    </p:spTree>
    <p:extLst>
      <p:ext uri="{BB962C8B-B14F-4D97-AF65-F5344CB8AC3E}">
        <p14:creationId xmlns:p14="http://schemas.microsoft.com/office/powerpoint/2010/main" val="199322784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2" y="909503"/>
            <a:ext cx="6158452" cy="1325562"/>
          </a:xfrm>
        </p:spPr>
        <p:txBody>
          <a:bodyPr/>
          <a:lstStyle>
            <a:lvl1pPr>
              <a:defRPr b="0" i="0">
                <a:solidFill>
                  <a:schemeClr val="accent1"/>
                </a:solidFill>
              </a:defRPr>
            </a:lvl1pPr>
          </a:lstStyle>
          <a:p>
            <a:r>
              <a:rPr lang="en-US"/>
              <a:t>Click to edit Master title style</a:t>
            </a:r>
            <a:endParaRPr lang="en-AU"/>
          </a:p>
        </p:txBody>
      </p:sp>
      <p:sp>
        <p:nvSpPr>
          <p:cNvPr id="5" name="Text Placeholder 4">
            <a:extLst>
              <a:ext uri="{FF2B5EF4-FFF2-40B4-BE49-F238E27FC236}">
                <a16:creationId xmlns:a16="http://schemas.microsoft.com/office/drawing/2014/main" id="{9A7D96D8-D0DE-455F-8473-3B88D86D1600}"/>
              </a:ext>
            </a:extLst>
          </p:cNvPr>
          <p:cNvSpPr>
            <a:spLocks noGrp="1"/>
          </p:cNvSpPr>
          <p:nvPr>
            <p:ph type="body" sz="quarter" idx="10"/>
          </p:nvPr>
        </p:nvSpPr>
        <p:spPr>
          <a:xfrm>
            <a:off x="6842725" y="976423"/>
            <a:ext cx="4105121" cy="5495616"/>
          </a:xfrm>
        </p:spPr>
        <p:txBody>
          <a:bodyPr/>
          <a:lstStyle>
            <a:lvl1pPr marL="0" indent="0">
              <a:buClr>
                <a:schemeClr val="accent1"/>
              </a:buClr>
              <a:buNone/>
              <a:defRPr b="0" i="0"/>
            </a:lvl1pPr>
            <a:lvl2pPr marL="163304" indent="0">
              <a:buNone/>
              <a:defRPr b="0" i="0"/>
            </a:lvl2pPr>
            <a:lvl3pPr marL="326609" indent="0">
              <a:buNone/>
              <a:defRPr b="0" i="0"/>
            </a:lvl3pPr>
            <a:lvl4pPr marL="489913" indent="0">
              <a:buNone/>
              <a:defRPr b="0" i="0"/>
            </a:lvl4pPr>
            <a:lvl5pPr marL="653218" indent="0">
              <a:buNone/>
              <a:defRPr b="0" i="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63016686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43F944C6-6AE1-9AF4-451B-08D094D1A38B}"/>
              </a:ext>
            </a:extLst>
          </p:cNvPr>
          <p:cNvSpPr>
            <a:spLocks noGrp="1"/>
          </p:cNvSpPr>
          <p:nvPr>
            <p:ph type="title"/>
          </p:nvPr>
        </p:nvSpPr>
        <p:spPr>
          <a:xfrm>
            <a:off x="1635760" y="3780025"/>
            <a:ext cx="4105121" cy="1325562"/>
          </a:xfrm>
        </p:spPr>
        <p:txBody>
          <a:bodyPr/>
          <a:lstStyle>
            <a:lvl1pPr>
              <a:defRPr sz="2400" b="0" i="0">
                <a:solidFill>
                  <a:schemeClr val="accent1"/>
                </a:solidFill>
              </a:defRPr>
            </a:lvl1pPr>
          </a:lstStyle>
          <a:p>
            <a:r>
              <a:rPr lang="en-US"/>
              <a:t>Click to edit Master title style</a:t>
            </a:r>
            <a:endParaRPr lang="en-AU"/>
          </a:p>
        </p:txBody>
      </p:sp>
      <p:sp>
        <p:nvSpPr>
          <p:cNvPr id="6" name="Text Placeholder 4">
            <a:extLst>
              <a:ext uri="{FF2B5EF4-FFF2-40B4-BE49-F238E27FC236}">
                <a16:creationId xmlns:a16="http://schemas.microsoft.com/office/drawing/2014/main" id="{F0E45908-0F8D-56C9-5500-3F35A651C8A9}"/>
              </a:ext>
            </a:extLst>
          </p:cNvPr>
          <p:cNvSpPr>
            <a:spLocks noGrp="1"/>
          </p:cNvSpPr>
          <p:nvPr>
            <p:ph type="body" sz="quarter" idx="10"/>
          </p:nvPr>
        </p:nvSpPr>
        <p:spPr>
          <a:xfrm>
            <a:off x="1635760" y="4442806"/>
            <a:ext cx="4105121" cy="1461301"/>
          </a:xfrm>
        </p:spPr>
        <p:txBody>
          <a:bodyPr/>
          <a:lstStyle>
            <a:lvl1pPr marL="0" indent="0">
              <a:buClr>
                <a:schemeClr val="accent1"/>
              </a:buClr>
              <a:buNone/>
              <a:defRPr b="0" i="0"/>
            </a:lvl1pPr>
            <a:lvl2pPr marL="163304" indent="0">
              <a:buNone/>
              <a:defRPr b="0" i="0"/>
            </a:lvl2pPr>
            <a:lvl3pPr marL="326609" indent="0">
              <a:buNone/>
              <a:defRPr b="0" i="0"/>
            </a:lvl3pPr>
            <a:lvl4pPr marL="489913" indent="0">
              <a:buNone/>
              <a:defRPr b="0" i="0"/>
            </a:lvl4pPr>
            <a:lvl5pPr marL="653218" indent="0">
              <a:buNone/>
              <a:defRPr b="0" i="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Neue Haas Grotesk Text Pro" panose="020B0504020202020204" pitchFamily="34" charset="77"/>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407988" y="0"/>
            <a:ext cx="3943350" cy="2800350"/>
          </a:xfrm>
        </p:spPr>
        <p:txBody>
          <a:bodyPr/>
          <a:lstStyle>
            <a:lvl1pPr marL="0" indent="0">
              <a:buFont typeface="Arial" panose="020B0604020202020204" pitchFamily="34" charset="0"/>
              <a:buNone/>
              <a:defRPr b="0" i="0"/>
            </a:lvl1pPr>
          </a:lstStyle>
          <a:p>
            <a:endParaRPr lang="en-US"/>
          </a:p>
        </p:txBody>
      </p:sp>
    </p:spTree>
    <p:extLst>
      <p:ext uri="{BB962C8B-B14F-4D97-AF65-F5344CB8AC3E}">
        <p14:creationId xmlns:p14="http://schemas.microsoft.com/office/powerpoint/2010/main" val="340044568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410406" y="365126"/>
            <a:ext cx="11371189" cy="1325562"/>
          </a:xfrm>
          <a:prstGeom prst="rect">
            <a:avLst/>
          </a:prstGeom>
        </p:spPr>
        <p:txBody>
          <a:bodyPr vert="horz" lIns="0" tIns="0" rIns="0" bIns="0" rtlCol="0" anchor="t" anchorCtr="0">
            <a:no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410406" y="1825625"/>
            <a:ext cx="11371189" cy="4351338"/>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7/11/2025</a:t>
            </a:fld>
            <a:endParaRPr lang="en-AU"/>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56" r:id="rId3"/>
    <p:sldLayoutId id="2147483664" r:id="rId4"/>
    <p:sldLayoutId id="2147483660" r:id="rId5"/>
    <p:sldLayoutId id="2147483659" r:id="rId6"/>
    <p:sldLayoutId id="2147483666" r:id="rId7"/>
    <p:sldLayoutId id="2147483657" r:id="rId8"/>
    <p:sldLayoutId id="2147483655" r:id="rId9"/>
    <p:sldLayoutId id="2147483663" r:id="rId10"/>
    <p:sldLayoutId id="2147483665" r:id="rId11"/>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39.jpeg"/></Relationships>
</file>

<file path=ppt/slides/_rels/slide2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62.jpeg"/></Relationships>
</file>

<file path=ppt/slides/_rels/slide4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72.emf"/><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0.xml"/><Relationship Id="rId4" Type="http://schemas.openxmlformats.org/officeDocument/2006/relationships/image" Target="../media/image75.png"/></Relationships>
</file>

<file path=ppt/slides/_rels/slide64.x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77.emf"/><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8.emf"/><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descr="A person holding a bunch of grapes&#10;&#10;Description automatically generated">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24666" b="17042"/>
          <a:stretch>
            <a:fillRect/>
          </a:stretch>
        </p:blipFill>
        <p:spPr>
          <a:xfrm>
            <a:off x="658813" y="2595563"/>
            <a:ext cx="10975975" cy="4262437"/>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p:txBody>
          <a:bodyPr/>
          <a:lstStyle/>
          <a:p>
            <a:r>
              <a:rPr lang="en-US" sz="6000">
                <a:solidFill>
                  <a:schemeClr val="accent1"/>
                </a:solidFill>
              </a:rPr>
              <a:t>FOUNDATIONS</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latin typeface="Neue Haas Grotesk Text Pro" panose="020B0504020202020204" pitchFamily="34" charset="77"/>
            </a:endParaRPr>
          </a:p>
        </p:txBody>
      </p:sp>
      <p:sp>
        <p:nvSpPr>
          <p:cNvPr id="18" name="TextBox 17">
            <a:extLst>
              <a:ext uri="{FF2B5EF4-FFF2-40B4-BE49-F238E27FC236}">
                <a16:creationId xmlns:a16="http://schemas.microsoft.com/office/drawing/2014/main" id="{4ABEED5C-B13D-8CF9-C654-1BD737E754D7}"/>
              </a:ext>
            </a:extLst>
          </p:cNvPr>
          <p:cNvSpPr txBox="1"/>
          <p:nvPr/>
        </p:nvSpPr>
        <p:spPr>
          <a:xfrm>
            <a:off x="6251657" y="1978929"/>
            <a:ext cx="6138746" cy="461665"/>
          </a:xfrm>
          <a:prstGeom prst="rect">
            <a:avLst/>
          </a:prstGeom>
          <a:noFill/>
        </p:spPr>
        <p:txBody>
          <a:bodyPr wrap="square">
            <a:spAutoFit/>
          </a:bodyPr>
          <a:lstStyle/>
          <a:p>
            <a:r>
              <a:rPr lang="en-US" sz="24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OF AUSTRALIAN WINE</a:t>
            </a: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CF687-4E79-695A-3540-CC261F046F74}"/>
              </a:ext>
            </a:extLst>
          </p:cNvPr>
          <p:cNvSpPr txBox="1"/>
          <p:nvPr/>
        </p:nvSpPr>
        <p:spPr>
          <a:xfrm>
            <a:off x="631786" y="2727953"/>
            <a:ext cx="5202618" cy="665819"/>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6000" b="1" cap="none" dirty="0">
                <a:solidFill>
                  <a:schemeClr val="accent1"/>
                </a:solidFill>
                <a:latin typeface="Neue Haas Grotesk Text Pro" panose="020B0504020202020204" pitchFamily="34" charset="77"/>
              </a:rPr>
              <a:t>145,000</a:t>
            </a:r>
          </a:p>
        </p:txBody>
      </p:sp>
      <p:sp>
        <p:nvSpPr>
          <p:cNvPr id="3" name="TextBox 2">
            <a:extLst>
              <a:ext uri="{FF2B5EF4-FFF2-40B4-BE49-F238E27FC236}">
                <a16:creationId xmlns:a16="http://schemas.microsoft.com/office/drawing/2014/main" id="{9C868EA0-6601-D096-DA6F-11CFB1D544C5}"/>
              </a:ext>
            </a:extLst>
          </p:cNvPr>
          <p:cNvSpPr txBox="1"/>
          <p:nvPr/>
        </p:nvSpPr>
        <p:spPr>
          <a:xfrm>
            <a:off x="720687" y="2363999"/>
            <a:ext cx="3080734" cy="338554"/>
          </a:xfrm>
          <a:prstGeom prst="rect">
            <a:avLst/>
          </a:prstGeom>
          <a:noFill/>
        </p:spPr>
        <p:txBody>
          <a:bodyPr wrap="square" rtlCol="0">
            <a:spAutoFit/>
          </a:bodyPr>
          <a:lstStyle/>
          <a:p>
            <a:pPr algn="l"/>
            <a:r>
              <a:rPr lang="en-US"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Roughly</a:t>
            </a:r>
          </a:p>
        </p:txBody>
      </p:sp>
      <p:sp>
        <p:nvSpPr>
          <p:cNvPr id="6" name="TextBox 5">
            <a:extLst>
              <a:ext uri="{FF2B5EF4-FFF2-40B4-BE49-F238E27FC236}">
                <a16:creationId xmlns:a16="http://schemas.microsoft.com/office/drawing/2014/main" id="{20EA411C-6F0B-3855-CC5A-641318A436FE}"/>
              </a:ext>
            </a:extLst>
          </p:cNvPr>
          <p:cNvSpPr txBox="1"/>
          <p:nvPr/>
        </p:nvSpPr>
        <p:spPr>
          <a:xfrm>
            <a:off x="733387" y="3488169"/>
            <a:ext cx="3080734" cy="338554"/>
          </a:xfrm>
          <a:prstGeom prst="rect">
            <a:avLst/>
          </a:prstGeom>
          <a:noFill/>
        </p:spPr>
        <p:txBody>
          <a:bodyPr wrap="square" rtlCol="0">
            <a:spAutoFit/>
          </a:bodyPr>
          <a:lstStyle/>
          <a:p>
            <a:pPr algn="l"/>
            <a:r>
              <a:rPr lang="en-US" sz="160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hectares, or</a:t>
            </a:r>
          </a:p>
        </p:txBody>
      </p:sp>
      <p:sp>
        <p:nvSpPr>
          <p:cNvPr id="7" name="Title 1">
            <a:extLst>
              <a:ext uri="{FF2B5EF4-FFF2-40B4-BE49-F238E27FC236}">
                <a16:creationId xmlns:a16="http://schemas.microsoft.com/office/drawing/2014/main" id="{62C8ADFD-3E5A-D10E-188E-F0CDB35E0585}"/>
              </a:ext>
            </a:extLst>
          </p:cNvPr>
          <p:cNvSpPr txBox="1"/>
          <p:nvPr/>
        </p:nvSpPr>
        <p:spPr>
          <a:xfrm>
            <a:off x="707986" y="3941656"/>
            <a:ext cx="5202618" cy="665819"/>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4000" b="1" cap="none">
                <a:solidFill>
                  <a:schemeClr val="accent1"/>
                </a:solidFill>
                <a:latin typeface="Neue Haas Grotesk Text Pro" panose="020B0504020202020204" pitchFamily="34" charset="77"/>
              </a:rPr>
              <a:t>0.02%</a:t>
            </a:r>
          </a:p>
        </p:txBody>
      </p:sp>
      <p:sp>
        <p:nvSpPr>
          <p:cNvPr id="8" name="TextBox 7">
            <a:extLst>
              <a:ext uri="{FF2B5EF4-FFF2-40B4-BE49-F238E27FC236}">
                <a16:creationId xmlns:a16="http://schemas.microsoft.com/office/drawing/2014/main" id="{B3E48E66-C308-BC09-1D77-5CD689F6A281}"/>
              </a:ext>
            </a:extLst>
          </p:cNvPr>
          <p:cNvSpPr txBox="1"/>
          <p:nvPr/>
        </p:nvSpPr>
        <p:spPr>
          <a:xfrm>
            <a:off x="720687" y="4432000"/>
            <a:ext cx="2601308" cy="1569660"/>
          </a:xfrm>
          <a:prstGeom prst="rect">
            <a:avLst/>
          </a:prstGeom>
          <a:noFill/>
        </p:spPr>
        <p:txBody>
          <a:bodyPr wrap="square" rtlCol="0">
            <a:spAutoFit/>
          </a:bodyPr>
          <a:lstStyle/>
          <a:p>
            <a:pPr algn="l"/>
            <a:r>
              <a:rPr lang="en-US" sz="1600"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of Australia’s total land mass is under vine.</a:t>
            </a:r>
          </a:p>
          <a:p>
            <a:pPr algn="l"/>
            <a:endParaRPr lang="en-US" sz="16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endParaRPr>
          </a:p>
          <a:p>
            <a:pPr algn="l"/>
            <a:r>
              <a:rPr lang="en-US"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This is approximately the same as Bordeaux and Burgundy combined.</a:t>
            </a:r>
          </a:p>
        </p:txBody>
      </p:sp>
      <p:pic>
        <p:nvPicPr>
          <p:cNvPr id="5" name="Picture 4" descr="A map of france with a black background&#10;&#10;Description automatically generated">
            <a:extLst>
              <a:ext uri="{FF2B5EF4-FFF2-40B4-BE49-F238E27FC236}">
                <a16:creationId xmlns:a16="http://schemas.microsoft.com/office/drawing/2014/main" id="{A46C4239-4599-0B56-2E61-C0E208526E8D}"/>
              </a:ext>
            </a:extLst>
          </p:cNvPr>
          <p:cNvPicPr>
            <a:picLocks noChangeAspect="1"/>
          </p:cNvPicPr>
          <p:nvPr/>
        </p:nvPicPr>
        <p:blipFill>
          <a:blip r:embed="rId2" cstate="screen">
            <a:extLst>
              <a:ext uri="{28A0092B-C50C-407E-A947-70E740481C1C}">
                <a14:useLocalDpi xmlns:a14="http://schemas.microsoft.com/office/drawing/2010/main"/>
              </a:ext>
            </a:extLst>
          </a:blip>
          <a:srcRect t="25874" b="11270"/>
          <a:stretch>
            <a:fillRect/>
          </a:stretch>
        </p:blipFill>
        <p:spPr>
          <a:xfrm>
            <a:off x="2605837" y="-774536"/>
            <a:ext cx="10108723" cy="8894181"/>
          </a:xfrm>
          <a:prstGeom prst="rect">
            <a:avLst/>
          </a:prstGeom>
        </p:spPr>
      </p:pic>
      <p:sp>
        <p:nvSpPr>
          <p:cNvPr id="9" name="TextBox 8">
            <a:extLst>
              <a:ext uri="{FF2B5EF4-FFF2-40B4-BE49-F238E27FC236}">
                <a16:creationId xmlns:a16="http://schemas.microsoft.com/office/drawing/2014/main" id="{263AA5EF-8233-E829-BA17-0A29FA6E241E}"/>
              </a:ext>
            </a:extLst>
          </p:cNvPr>
          <p:cNvSpPr txBox="1"/>
          <p:nvPr/>
        </p:nvSpPr>
        <p:spPr>
          <a:xfrm>
            <a:off x="6161998" y="3393772"/>
            <a:ext cx="3080734" cy="646331"/>
          </a:xfrm>
          <a:prstGeom prst="rect">
            <a:avLst/>
          </a:prstGeom>
          <a:noFill/>
        </p:spPr>
        <p:txBody>
          <a:bodyPr wrap="square" rtlCol="0">
            <a:spAutoFit/>
          </a:bodyPr>
          <a:lstStyle/>
          <a:p>
            <a:pPr algn="l"/>
            <a:r>
              <a:rPr lang="en-US" sz="360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FRANCE</a:t>
            </a:r>
          </a:p>
        </p:txBody>
      </p:sp>
      <p:sp>
        <p:nvSpPr>
          <p:cNvPr id="11" name="TextBox 10">
            <a:extLst>
              <a:ext uri="{FF2B5EF4-FFF2-40B4-BE49-F238E27FC236}">
                <a16:creationId xmlns:a16="http://schemas.microsoft.com/office/drawing/2014/main" id="{5082A2D5-E861-2330-39FC-2111B9878A48}"/>
              </a:ext>
            </a:extLst>
          </p:cNvPr>
          <p:cNvSpPr txBox="1"/>
          <p:nvPr/>
        </p:nvSpPr>
        <p:spPr>
          <a:xfrm>
            <a:off x="5204526" y="2513694"/>
            <a:ext cx="835478" cy="276999"/>
          </a:xfrm>
          <a:prstGeom prst="rect">
            <a:avLst/>
          </a:prstGeom>
          <a:noFill/>
        </p:spPr>
        <p:txBody>
          <a:bodyPr wrap="square">
            <a:spAutoFit/>
          </a:bodyPr>
          <a:lstStyle/>
          <a:p>
            <a:r>
              <a:rPr lang="en-US" sz="120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NANTES</a:t>
            </a:r>
            <a:endParaRPr lang="en-US" sz="1200">
              <a:latin typeface="Neue Haas Grotesk Text Pro" panose="020B0504020202020204" pitchFamily="34" charset="77"/>
            </a:endParaRPr>
          </a:p>
        </p:txBody>
      </p:sp>
      <p:sp>
        <p:nvSpPr>
          <p:cNvPr id="12" name="TextBox 11">
            <a:extLst>
              <a:ext uri="{FF2B5EF4-FFF2-40B4-BE49-F238E27FC236}">
                <a16:creationId xmlns:a16="http://schemas.microsoft.com/office/drawing/2014/main" id="{6EA4F9EC-3E1C-ADBD-906E-12518B16D7E2}"/>
              </a:ext>
            </a:extLst>
          </p:cNvPr>
          <p:cNvSpPr txBox="1"/>
          <p:nvPr/>
        </p:nvSpPr>
        <p:spPr>
          <a:xfrm>
            <a:off x="7965621" y="1133282"/>
            <a:ext cx="966107" cy="307777"/>
          </a:xfrm>
          <a:prstGeom prst="rect">
            <a:avLst/>
          </a:prstGeom>
          <a:noFill/>
        </p:spPr>
        <p:txBody>
          <a:bodyPr wrap="square">
            <a:spAutoFit/>
          </a:bodyPr>
          <a:lstStyle/>
          <a:p>
            <a:r>
              <a:rPr lang="en-US" sz="140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PARIS</a:t>
            </a:r>
            <a:endParaRPr lang="en-US" sz="1400">
              <a:latin typeface="Neue Haas Grotesk Text Pro" panose="020B0504020202020204" pitchFamily="34" charset="77"/>
            </a:endParaRPr>
          </a:p>
        </p:txBody>
      </p:sp>
      <p:sp>
        <p:nvSpPr>
          <p:cNvPr id="13" name="TextBox 12">
            <a:extLst>
              <a:ext uri="{FF2B5EF4-FFF2-40B4-BE49-F238E27FC236}">
                <a16:creationId xmlns:a16="http://schemas.microsoft.com/office/drawing/2014/main" id="{3FB7697C-4CBD-7410-C38C-125750E58587}"/>
              </a:ext>
            </a:extLst>
          </p:cNvPr>
          <p:cNvSpPr txBox="1"/>
          <p:nvPr/>
        </p:nvSpPr>
        <p:spPr>
          <a:xfrm>
            <a:off x="6395357" y="4763750"/>
            <a:ext cx="1608364" cy="338554"/>
          </a:xfrm>
          <a:prstGeom prst="rect">
            <a:avLst/>
          </a:prstGeom>
          <a:noFill/>
        </p:spPr>
        <p:txBody>
          <a:bodyPr wrap="square">
            <a:spAutoFit/>
          </a:bodyPr>
          <a:lstStyle/>
          <a:p>
            <a:r>
              <a:rPr lang="en-US" sz="160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BORDEAUX</a:t>
            </a:r>
            <a:endParaRPr lang="en-US" sz="1600">
              <a:solidFill>
                <a:schemeClr val="accent1"/>
              </a:solidFill>
              <a:latin typeface="Neue Haas Grotesk Text Pro" panose="020B0504020202020204" pitchFamily="34" charset="77"/>
            </a:endParaRPr>
          </a:p>
        </p:txBody>
      </p:sp>
      <p:sp>
        <p:nvSpPr>
          <p:cNvPr id="14" name="TextBox 13">
            <a:extLst>
              <a:ext uri="{FF2B5EF4-FFF2-40B4-BE49-F238E27FC236}">
                <a16:creationId xmlns:a16="http://schemas.microsoft.com/office/drawing/2014/main" id="{256114E2-9BCC-FB17-077D-5E7573CC940A}"/>
              </a:ext>
            </a:extLst>
          </p:cNvPr>
          <p:cNvSpPr txBox="1"/>
          <p:nvPr/>
        </p:nvSpPr>
        <p:spPr>
          <a:xfrm>
            <a:off x="9114065" y="2363999"/>
            <a:ext cx="1608364" cy="338554"/>
          </a:xfrm>
          <a:prstGeom prst="rect">
            <a:avLst/>
          </a:prstGeom>
          <a:noFill/>
        </p:spPr>
        <p:txBody>
          <a:bodyPr wrap="square">
            <a:spAutoFit/>
          </a:bodyPr>
          <a:lstStyle/>
          <a:p>
            <a:r>
              <a:rPr lang="en-US" sz="160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BURGUNDY</a:t>
            </a:r>
            <a:endParaRPr lang="en-US" sz="1600">
              <a:solidFill>
                <a:schemeClr val="accent1"/>
              </a:solidFill>
              <a:latin typeface="Neue Haas Grotesk Text Pro" panose="020B0504020202020204" pitchFamily="34" charset="77"/>
            </a:endParaRPr>
          </a:p>
        </p:txBody>
      </p:sp>
      <p:sp>
        <p:nvSpPr>
          <p:cNvPr id="15" name="TextBox 14">
            <a:extLst>
              <a:ext uri="{FF2B5EF4-FFF2-40B4-BE49-F238E27FC236}">
                <a16:creationId xmlns:a16="http://schemas.microsoft.com/office/drawing/2014/main" id="{94AA274C-8A1F-F8CF-E5AE-783D0A792821}"/>
              </a:ext>
            </a:extLst>
          </p:cNvPr>
          <p:cNvSpPr txBox="1"/>
          <p:nvPr/>
        </p:nvSpPr>
        <p:spPr>
          <a:xfrm>
            <a:off x="9636577" y="2652194"/>
            <a:ext cx="966107" cy="276999"/>
          </a:xfrm>
          <a:prstGeom prst="rect">
            <a:avLst/>
          </a:prstGeom>
          <a:noFill/>
        </p:spPr>
        <p:txBody>
          <a:bodyPr wrap="square">
            <a:spAutoFit/>
          </a:bodyPr>
          <a:lstStyle/>
          <a:p>
            <a:r>
              <a:rPr lang="en-US" sz="120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DIJON</a:t>
            </a:r>
            <a:endParaRPr lang="en-US" sz="1200">
              <a:latin typeface="Neue Haas Grotesk Text Pro" panose="020B0504020202020204" pitchFamily="34" charset="77"/>
            </a:endParaRPr>
          </a:p>
        </p:txBody>
      </p:sp>
      <p:sp>
        <p:nvSpPr>
          <p:cNvPr id="16" name="TextBox 15">
            <a:extLst>
              <a:ext uri="{FF2B5EF4-FFF2-40B4-BE49-F238E27FC236}">
                <a16:creationId xmlns:a16="http://schemas.microsoft.com/office/drawing/2014/main" id="{AD629D36-AC66-6CBE-F876-96C2B9B374AD}"/>
              </a:ext>
            </a:extLst>
          </p:cNvPr>
          <p:cNvSpPr txBox="1"/>
          <p:nvPr/>
        </p:nvSpPr>
        <p:spPr>
          <a:xfrm>
            <a:off x="9529086" y="4380075"/>
            <a:ext cx="966107" cy="276999"/>
          </a:xfrm>
          <a:prstGeom prst="rect">
            <a:avLst/>
          </a:prstGeom>
          <a:noFill/>
        </p:spPr>
        <p:txBody>
          <a:bodyPr wrap="square">
            <a:spAutoFit/>
          </a:bodyPr>
          <a:lstStyle/>
          <a:p>
            <a:r>
              <a:rPr lang="en-US" sz="120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LYON</a:t>
            </a:r>
            <a:endParaRPr lang="en-US" sz="1200">
              <a:latin typeface="Neue Haas Grotesk Text Pro" panose="020B0504020202020204" pitchFamily="34" charset="77"/>
            </a:endParaRPr>
          </a:p>
        </p:txBody>
      </p:sp>
      <p:sp>
        <p:nvSpPr>
          <p:cNvPr id="17" name="TextBox 16">
            <a:extLst>
              <a:ext uri="{FF2B5EF4-FFF2-40B4-BE49-F238E27FC236}">
                <a16:creationId xmlns:a16="http://schemas.microsoft.com/office/drawing/2014/main" id="{4CF1657E-AC83-3250-2E12-775112878D1A}"/>
              </a:ext>
            </a:extLst>
          </p:cNvPr>
          <p:cNvSpPr txBox="1"/>
          <p:nvPr/>
        </p:nvSpPr>
        <p:spPr>
          <a:xfrm>
            <a:off x="9964968" y="1479159"/>
            <a:ext cx="1281792" cy="276999"/>
          </a:xfrm>
          <a:prstGeom prst="rect">
            <a:avLst/>
          </a:prstGeom>
          <a:noFill/>
        </p:spPr>
        <p:txBody>
          <a:bodyPr wrap="square">
            <a:spAutoFit/>
          </a:bodyPr>
          <a:lstStyle/>
          <a:p>
            <a:r>
              <a:rPr lang="en-US" sz="120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STRASBOURG</a:t>
            </a:r>
            <a:endParaRPr lang="en-US" sz="1200">
              <a:latin typeface="Neue Haas Grotesk Text Pro" panose="020B0504020202020204" pitchFamily="34" charset="77"/>
            </a:endParaRPr>
          </a:p>
        </p:txBody>
      </p:sp>
      <p:sp>
        <p:nvSpPr>
          <p:cNvPr id="18" name="TextBox 17">
            <a:extLst>
              <a:ext uri="{FF2B5EF4-FFF2-40B4-BE49-F238E27FC236}">
                <a16:creationId xmlns:a16="http://schemas.microsoft.com/office/drawing/2014/main" id="{CD671DD3-2CA4-3616-599D-EB97FE7606A8}"/>
              </a:ext>
            </a:extLst>
          </p:cNvPr>
          <p:cNvSpPr txBox="1"/>
          <p:nvPr/>
        </p:nvSpPr>
        <p:spPr>
          <a:xfrm>
            <a:off x="4695370" y="5102304"/>
            <a:ext cx="1400630" cy="276999"/>
          </a:xfrm>
          <a:prstGeom prst="rect">
            <a:avLst/>
          </a:prstGeom>
          <a:noFill/>
        </p:spPr>
        <p:txBody>
          <a:bodyPr wrap="square">
            <a:spAutoFit/>
          </a:bodyPr>
          <a:lstStyle/>
          <a:p>
            <a:r>
              <a:rPr lang="en-US" sz="120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rPr>
              <a:t>BORDEAUX</a:t>
            </a:r>
            <a:endParaRPr lang="en-US" sz="1200">
              <a:latin typeface="Neue Haas Grotesk Text Pro" panose="020B0504020202020204" pitchFamily="34" charset="77"/>
            </a:endParaRPr>
          </a:p>
        </p:txBody>
      </p:sp>
    </p:spTree>
    <p:extLst>
      <p:ext uri="{BB962C8B-B14F-4D97-AF65-F5344CB8AC3E}">
        <p14:creationId xmlns:p14="http://schemas.microsoft.com/office/powerpoint/2010/main" val="317330502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645466" y="1767112"/>
            <a:ext cx="11918390" cy="907601"/>
          </a:xfrm>
          <a:prstGeom prst="rect">
            <a:avLst/>
          </a:prstGeom>
        </p:spPr>
        <p:txBody>
          <a:bodyPr vert="horz" wrap="none" lIns="0" tIns="11521" rIns="0" bIns="0" rtlCol="0">
            <a:noAutofit/>
          </a:bodyPr>
          <a:lstStyle/>
          <a:p>
            <a:pPr defTabSz="914453">
              <a:lnSpc>
                <a:spcPct val="80000"/>
              </a:lnSpc>
              <a:defRPr/>
            </a:pPr>
            <a:r>
              <a:rPr lang="en-AU" sz="5400" cap="all" dirty="0">
                <a:solidFill>
                  <a:schemeClr val="bg2"/>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The varied climates</a:t>
            </a: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959600" y="3566863"/>
            <a:ext cx="493997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accent3"/>
              </a:buClr>
              <a:buFont typeface="Arial" panose="020B0604020202020204" pitchFamily="34" charset="0"/>
              <a:buChar char="•"/>
            </a:pPr>
            <a:r>
              <a:rPr lang="en-US" sz="1600" dirty="0">
                <a:solidFill>
                  <a:schemeClr val="bg1"/>
                </a:solidFill>
                <a:latin typeface="Neue Haas Grotesk Text Pro" panose="020B0504020202020204" pitchFamily="34" charset="77"/>
              </a:rPr>
              <a:t>Australia’s latitude, maritime influences and elevation all contribute to a surprising diversity of climates</a:t>
            </a:r>
          </a:p>
          <a:p>
            <a:pPr>
              <a:spcBef>
                <a:spcPts val="800"/>
              </a:spcBef>
              <a:buClr>
                <a:schemeClr val="accent3"/>
              </a:buClr>
              <a:buFont typeface="Arial" panose="020B0604020202020204" pitchFamily="34" charset="0"/>
              <a:buChar char="•"/>
            </a:pPr>
            <a:r>
              <a:rPr lang="en-US" sz="1600" dirty="0">
                <a:solidFill>
                  <a:schemeClr val="bg1"/>
                </a:solidFill>
                <a:latin typeface="Neue Haas Grotesk Text Pro" panose="020B0504020202020204" pitchFamily="34" charset="77"/>
              </a:rPr>
              <a:t>Premium wine regions located in the country’s temperate areas</a:t>
            </a:r>
          </a:p>
          <a:p>
            <a:pPr>
              <a:spcBef>
                <a:spcPts val="800"/>
              </a:spcBef>
              <a:buClr>
                <a:schemeClr val="accent3"/>
              </a:buClr>
              <a:buFont typeface="Arial" panose="020B0604020202020204" pitchFamily="34" charset="0"/>
              <a:buChar char="•"/>
            </a:pPr>
            <a:r>
              <a:rPr lang="en-US" sz="1600" dirty="0">
                <a:solidFill>
                  <a:schemeClr val="bg1"/>
                </a:solidFill>
                <a:latin typeface="Neue Haas Grotesk Text Pro" panose="020B0504020202020204" pitchFamily="34" charset="77"/>
              </a:rPr>
              <a:t>Concentrated in NSW, South Australia, Tasmania, Victoria and Western Australia</a:t>
            </a:r>
            <a:endParaRPr lang="en-AU" sz="1600" dirty="0">
              <a:solidFill>
                <a:schemeClr val="bg1"/>
              </a:solidFill>
              <a:latin typeface="Neue Haas Grotesk Text Pro" panose="020B0504020202020204" pitchFamily="34" charset="77"/>
            </a:endParaRPr>
          </a:p>
        </p:txBody>
      </p:sp>
      <p:pic>
        <p:nvPicPr>
          <p:cNvPr id="3" name="Picture 2" descr="A wooden post in a vineyard&#10;&#10;Description automatically generated">
            <a:extLst>
              <a:ext uri="{FF2B5EF4-FFF2-40B4-BE49-F238E27FC236}">
                <a16:creationId xmlns:a16="http://schemas.microsoft.com/office/drawing/2014/main" id="{2A8512DF-6CDE-1E50-51EC-1EC17A3E26C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3115475"/>
            <a:ext cx="6096000" cy="4995767"/>
          </a:xfrm>
          <a:prstGeom prst="rect">
            <a:avLst/>
          </a:prstGeom>
        </p:spPr>
      </p:pic>
      <p:pic>
        <p:nvPicPr>
          <p:cNvPr id="7" name="Picture 6" descr="A bunch of grapes on a vine&#10;&#10;Description automatically generated">
            <a:extLst>
              <a:ext uri="{FF2B5EF4-FFF2-40B4-BE49-F238E27FC236}">
                <a16:creationId xmlns:a16="http://schemas.microsoft.com/office/drawing/2014/main" id="{35A14A18-7B77-D08F-3C53-AE804FCE98A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391970" y="-557784"/>
            <a:ext cx="7257536" cy="2018210"/>
          </a:xfrm>
          <a:prstGeom prst="rect">
            <a:avLst/>
          </a:prstGeom>
        </p:spPr>
      </p:pic>
      <p:sp>
        <p:nvSpPr>
          <p:cNvPr id="2" name="object 4">
            <a:extLst>
              <a:ext uri="{FF2B5EF4-FFF2-40B4-BE49-F238E27FC236}">
                <a16:creationId xmlns:a16="http://schemas.microsoft.com/office/drawing/2014/main" id="{57CE5D63-59C4-C391-8D71-CEE501EF727A}"/>
              </a:ext>
            </a:extLst>
          </p:cNvPr>
          <p:cNvSpPr txBox="1"/>
          <p:nvPr/>
        </p:nvSpPr>
        <p:spPr>
          <a:xfrm>
            <a:off x="722853" y="2527598"/>
            <a:ext cx="11918390" cy="907601"/>
          </a:xfrm>
          <a:prstGeom prst="rect">
            <a:avLst/>
          </a:prstGeom>
        </p:spPr>
        <p:txBody>
          <a:bodyPr vert="horz" wrap="none" lIns="0" tIns="11521" rIns="0" bIns="0" rtlCol="0">
            <a:noAutofit/>
          </a:bodyPr>
          <a:lstStyle/>
          <a:p>
            <a:pPr defTabSz="914453">
              <a:lnSpc>
                <a:spcPct val="80000"/>
              </a:lnSpc>
              <a:defRPr/>
            </a:pPr>
            <a:r>
              <a:rPr lang="en-AU" sz="3200" cap="all" dirty="0">
                <a:solidFill>
                  <a:schemeClr val="accent3"/>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Of </a:t>
            </a:r>
            <a:r>
              <a:rPr lang="en-AU" sz="3200" cap="all" dirty="0" err="1">
                <a:solidFill>
                  <a:schemeClr val="accent3"/>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australia’s</a:t>
            </a:r>
            <a:r>
              <a:rPr lang="en-AU" sz="3200" cap="all" dirty="0">
                <a:solidFill>
                  <a:schemeClr val="accent3"/>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 wine regions</a:t>
            </a:r>
          </a:p>
        </p:txBody>
      </p:sp>
    </p:spTree>
    <p:extLst>
      <p:ext uri="{BB962C8B-B14F-4D97-AF65-F5344CB8AC3E}">
        <p14:creationId xmlns:p14="http://schemas.microsoft.com/office/powerpoint/2010/main" val="96997963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Picture 62" descr="A map of australia with different shades of blue and green&#10;&#10;Description automatically generated">
            <a:extLst>
              <a:ext uri="{FF2B5EF4-FFF2-40B4-BE49-F238E27FC236}">
                <a16:creationId xmlns:a16="http://schemas.microsoft.com/office/drawing/2014/main" id="{21389B3B-DAA1-64D0-D6E1-9D5B9A7DC14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69262" y="-596567"/>
            <a:ext cx="10136451" cy="8298101"/>
          </a:xfrm>
          <a:prstGeom prst="rect">
            <a:avLst/>
          </a:prstGeom>
        </p:spPr>
      </p:pic>
      <p:sp>
        <p:nvSpPr>
          <p:cNvPr id="10" name="object 4">
            <a:extLst>
              <a:ext uri="{FF2B5EF4-FFF2-40B4-BE49-F238E27FC236}">
                <a16:creationId xmlns:a16="http://schemas.microsoft.com/office/drawing/2014/main" id="{ED63674C-6EF1-4DC7-049E-94C85D6D3B13}"/>
              </a:ext>
            </a:extLst>
          </p:cNvPr>
          <p:cNvSpPr txBox="1"/>
          <p:nvPr/>
        </p:nvSpPr>
        <p:spPr>
          <a:xfrm>
            <a:off x="407988" y="5000814"/>
            <a:ext cx="5229063" cy="1052785"/>
          </a:xfrm>
          <a:prstGeom prst="rect">
            <a:avLst/>
          </a:prstGeom>
        </p:spPr>
        <p:txBody>
          <a:bodyPr vert="horz" wrap="square" lIns="0" tIns="11521" rIns="0" bIns="0" rtlCol="0">
            <a:noAutofit/>
          </a:bodyPr>
          <a:lstStyle/>
          <a:p>
            <a:pPr defTabSz="829587">
              <a:lnSpc>
                <a:spcPct val="83000"/>
              </a:lnSpc>
              <a:tabLst>
                <a:tab pos="1156236" algn="l"/>
              </a:tabLst>
              <a:defRPr/>
            </a:pPr>
            <a:r>
              <a:rPr lang="en-AU" sz="480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rPr>
              <a:t>MINIMUM TEMPERATURE</a:t>
            </a:r>
          </a:p>
        </p:txBody>
      </p:sp>
      <p:sp>
        <p:nvSpPr>
          <p:cNvPr id="2" name="object 4">
            <a:extLst>
              <a:ext uri="{FF2B5EF4-FFF2-40B4-BE49-F238E27FC236}">
                <a16:creationId xmlns:a16="http://schemas.microsoft.com/office/drawing/2014/main" id="{1374F64B-836D-4AED-920A-CFA013B1A962}"/>
              </a:ext>
            </a:extLst>
          </p:cNvPr>
          <p:cNvSpPr txBox="1"/>
          <p:nvPr/>
        </p:nvSpPr>
        <p:spPr>
          <a:xfrm>
            <a:off x="407988" y="6270814"/>
            <a:ext cx="6041863" cy="1052785"/>
          </a:xfrm>
          <a:prstGeom prst="rect">
            <a:avLst/>
          </a:prstGeom>
        </p:spPr>
        <p:txBody>
          <a:bodyPr vert="horz" wrap="square" lIns="0" tIns="11521" rIns="0" bIns="0" rtlCol="0">
            <a:noAutofit/>
          </a:bodyPr>
          <a:lstStyle/>
          <a:p>
            <a:pPr defTabSz="829587">
              <a:lnSpc>
                <a:spcPct val="83000"/>
              </a:lnSpc>
              <a:tabLst>
                <a:tab pos="1156236" algn="l"/>
              </a:tabLst>
              <a:defRPr/>
            </a:pPr>
            <a:r>
              <a:rPr lang="en-AU" sz="240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rPr>
              <a:t>ANNUAL 30-YEAR AVERAGE 1976–2005</a:t>
            </a:r>
          </a:p>
        </p:txBody>
      </p:sp>
      <p:grpSp>
        <p:nvGrpSpPr>
          <p:cNvPr id="59" name="Group 58">
            <a:extLst>
              <a:ext uri="{FF2B5EF4-FFF2-40B4-BE49-F238E27FC236}">
                <a16:creationId xmlns:a16="http://schemas.microsoft.com/office/drawing/2014/main" id="{ED31B737-A852-E390-674A-A2E47AFB212E}"/>
              </a:ext>
            </a:extLst>
          </p:cNvPr>
          <p:cNvGrpSpPr/>
          <p:nvPr/>
        </p:nvGrpSpPr>
        <p:grpSpPr>
          <a:xfrm>
            <a:off x="808873" y="622650"/>
            <a:ext cx="1388653" cy="3983801"/>
            <a:chOff x="826643" y="483370"/>
            <a:chExt cx="1388653" cy="3983801"/>
          </a:xfrm>
        </p:grpSpPr>
        <p:sp>
          <p:nvSpPr>
            <p:cNvPr id="3" name="object 11">
              <a:extLst>
                <a:ext uri="{FF2B5EF4-FFF2-40B4-BE49-F238E27FC236}">
                  <a16:creationId xmlns:a16="http://schemas.microsoft.com/office/drawing/2014/main" id="{141858DA-72CA-D085-B875-3176DEE45DDD}"/>
                </a:ext>
              </a:extLst>
            </p:cNvPr>
            <p:cNvSpPr txBox="1"/>
            <p:nvPr/>
          </p:nvSpPr>
          <p:spPr>
            <a:xfrm flipH="1">
              <a:off x="826643" y="483370"/>
              <a:ext cx="1249787"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a:solidFill>
                    <a:schemeClr val="tx1"/>
                  </a:solidFill>
                  <a:latin typeface="Neue Haas Grotesk Text Pro" panose="020B0504020202020204" pitchFamily="34" charset="77"/>
                </a:rPr>
                <a:t>39ºC / 102ºF</a:t>
              </a:r>
              <a:endParaRPr sz="1400" b="0">
                <a:solidFill>
                  <a:schemeClr val="tx1"/>
                </a:solidFill>
                <a:latin typeface="Neue Haas Grotesk Text Pro" panose="020B0504020202020204" pitchFamily="34" charset="77"/>
              </a:endParaRPr>
            </a:p>
          </p:txBody>
        </p:sp>
        <p:sp>
          <p:nvSpPr>
            <p:cNvPr id="4" name="object 11">
              <a:extLst>
                <a:ext uri="{FF2B5EF4-FFF2-40B4-BE49-F238E27FC236}">
                  <a16:creationId xmlns:a16="http://schemas.microsoft.com/office/drawing/2014/main" id="{6D674A62-3750-5FC5-F117-7D049A41483E}"/>
                </a:ext>
              </a:extLst>
            </p:cNvPr>
            <p:cNvSpPr txBox="1"/>
            <p:nvPr/>
          </p:nvSpPr>
          <p:spPr>
            <a:xfrm flipH="1">
              <a:off x="826643" y="751302"/>
              <a:ext cx="1249786"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a:solidFill>
                    <a:schemeClr val="tx1"/>
                  </a:solidFill>
                  <a:latin typeface="Neue Haas Grotesk Text Pro" panose="020B0504020202020204" pitchFamily="34" charset="77"/>
                </a:rPr>
                <a:t>36ºC / 97ºF</a:t>
              </a:r>
              <a:endParaRPr sz="1400" b="0">
                <a:solidFill>
                  <a:schemeClr val="tx1"/>
                </a:solidFill>
                <a:latin typeface="Neue Haas Grotesk Text Pro" panose="020B0504020202020204" pitchFamily="34" charset="77"/>
              </a:endParaRPr>
            </a:p>
          </p:txBody>
        </p:sp>
        <p:sp>
          <p:nvSpPr>
            <p:cNvPr id="5" name="object 11">
              <a:extLst>
                <a:ext uri="{FF2B5EF4-FFF2-40B4-BE49-F238E27FC236}">
                  <a16:creationId xmlns:a16="http://schemas.microsoft.com/office/drawing/2014/main" id="{9AD08A97-8521-B365-6A19-ACE857716629}"/>
                </a:ext>
              </a:extLst>
            </p:cNvPr>
            <p:cNvSpPr txBox="1"/>
            <p:nvPr/>
          </p:nvSpPr>
          <p:spPr>
            <a:xfrm flipH="1">
              <a:off x="826643" y="1019234"/>
              <a:ext cx="1249785"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a:solidFill>
                    <a:schemeClr val="tx1"/>
                  </a:solidFill>
                  <a:latin typeface="Neue Haas Grotesk Text Pro" panose="020B0504020202020204" pitchFamily="34" charset="77"/>
                </a:rPr>
                <a:t>33ºC / 92ºF</a:t>
              </a:r>
              <a:endParaRPr sz="1400" b="0">
                <a:solidFill>
                  <a:schemeClr val="tx1"/>
                </a:solidFill>
                <a:latin typeface="Neue Haas Grotesk Text Pro" panose="020B0504020202020204" pitchFamily="34" charset="77"/>
              </a:endParaRPr>
            </a:p>
          </p:txBody>
        </p:sp>
        <p:sp>
          <p:nvSpPr>
            <p:cNvPr id="6" name="object 11">
              <a:extLst>
                <a:ext uri="{FF2B5EF4-FFF2-40B4-BE49-F238E27FC236}">
                  <a16:creationId xmlns:a16="http://schemas.microsoft.com/office/drawing/2014/main" id="{8ADCA493-9EE6-84A6-71E4-6105A612506D}"/>
                </a:ext>
              </a:extLst>
            </p:cNvPr>
            <p:cNvSpPr txBox="1"/>
            <p:nvPr/>
          </p:nvSpPr>
          <p:spPr>
            <a:xfrm flipH="1">
              <a:off x="826643" y="1287166"/>
              <a:ext cx="1249783"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Neue Haas Grotesk Text Pro" panose="020B0504020202020204" pitchFamily="34" charset="77"/>
                </a:rPr>
                <a:t>30ºC / 86ºF</a:t>
              </a:r>
              <a:endParaRPr sz="1400" b="0" dirty="0">
                <a:solidFill>
                  <a:schemeClr val="tx1"/>
                </a:solidFill>
                <a:latin typeface="Neue Haas Grotesk Text Pro" panose="020B0504020202020204" pitchFamily="34" charset="77"/>
              </a:endParaRPr>
            </a:p>
          </p:txBody>
        </p:sp>
        <p:sp>
          <p:nvSpPr>
            <p:cNvPr id="7" name="object 11">
              <a:extLst>
                <a:ext uri="{FF2B5EF4-FFF2-40B4-BE49-F238E27FC236}">
                  <a16:creationId xmlns:a16="http://schemas.microsoft.com/office/drawing/2014/main" id="{9BB99285-69A8-EFB8-F58D-7B34585ED883}"/>
                </a:ext>
              </a:extLst>
            </p:cNvPr>
            <p:cNvSpPr txBox="1"/>
            <p:nvPr/>
          </p:nvSpPr>
          <p:spPr>
            <a:xfrm flipH="1">
              <a:off x="826643" y="1555098"/>
              <a:ext cx="1324292"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a:solidFill>
                    <a:schemeClr val="tx1"/>
                  </a:solidFill>
                  <a:latin typeface="Neue Haas Grotesk Text Pro" panose="020B0504020202020204" pitchFamily="34" charset="77"/>
                </a:rPr>
                <a:t>27ºC / 81ºF</a:t>
              </a:r>
              <a:endParaRPr sz="1400" b="0">
                <a:solidFill>
                  <a:schemeClr val="tx1"/>
                </a:solidFill>
                <a:latin typeface="Neue Haas Grotesk Text Pro" panose="020B0504020202020204" pitchFamily="34" charset="77"/>
              </a:endParaRPr>
            </a:p>
          </p:txBody>
        </p:sp>
        <p:sp>
          <p:nvSpPr>
            <p:cNvPr id="8" name="object 11">
              <a:extLst>
                <a:ext uri="{FF2B5EF4-FFF2-40B4-BE49-F238E27FC236}">
                  <a16:creationId xmlns:a16="http://schemas.microsoft.com/office/drawing/2014/main" id="{BF3F359E-EC11-B99D-A1BF-B0473122946C}"/>
                </a:ext>
              </a:extLst>
            </p:cNvPr>
            <p:cNvSpPr txBox="1"/>
            <p:nvPr/>
          </p:nvSpPr>
          <p:spPr>
            <a:xfrm flipH="1">
              <a:off x="826643" y="1823030"/>
              <a:ext cx="1249782"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a:solidFill>
                    <a:schemeClr val="tx1"/>
                  </a:solidFill>
                  <a:latin typeface="Neue Haas Grotesk Text Pro" panose="020B0504020202020204" pitchFamily="34" charset="77"/>
                </a:rPr>
                <a:t>24ºC / 75ºF</a:t>
              </a:r>
              <a:endParaRPr sz="1400" b="0">
                <a:solidFill>
                  <a:schemeClr val="tx1"/>
                </a:solidFill>
                <a:latin typeface="Neue Haas Grotesk Text Pro" panose="020B0504020202020204" pitchFamily="34" charset="77"/>
              </a:endParaRPr>
            </a:p>
          </p:txBody>
        </p:sp>
        <p:sp>
          <p:nvSpPr>
            <p:cNvPr id="9" name="object 11">
              <a:extLst>
                <a:ext uri="{FF2B5EF4-FFF2-40B4-BE49-F238E27FC236}">
                  <a16:creationId xmlns:a16="http://schemas.microsoft.com/office/drawing/2014/main" id="{BAF78B9C-BC12-718F-1170-C85F480F44F2}"/>
                </a:ext>
              </a:extLst>
            </p:cNvPr>
            <p:cNvSpPr txBox="1"/>
            <p:nvPr/>
          </p:nvSpPr>
          <p:spPr>
            <a:xfrm flipH="1">
              <a:off x="826643" y="2090962"/>
              <a:ext cx="132429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Neue Haas Grotesk Text Pro" panose="020B0504020202020204" pitchFamily="34" charset="77"/>
                </a:rPr>
                <a:t>21ºC / 70ºF</a:t>
              </a:r>
              <a:endParaRPr sz="1400" b="0" dirty="0">
                <a:solidFill>
                  <a:schemeClr val="tx1"/>
                </a:solidFill>
                <a:latin typeface="Neue Haas Grotesk Text Pro" panose="020B0504020202020204" pitchFamily="34" charset="77"/>
              </a:endParaRPr>
            </a:p>
          </p:txBody>
        </p:sp>
        <p:sp>
          <p:nvSpPr>
            <p:cNvPr id="11" name="object 11">
              <a:extLst>
                <a:ext uri="{FF2B5EF4-FFF2-40B4-BE49-F238E27FC236}">
                  <a16:creationId xmlns:a16="http://schemas.microsoft.com/office/drawing/2014/main" id="{98A23143-7186-6C15-97D2-A2AE693E4C82}"/>
                </a:ext>
              </a:extLst>
            </p:cNvPr>
            <p:cNvSpPr txBox="1"/>
            <p:nvPr/>
          </p:nvSpPr>
          <p:spPr>
            <a:xfrm flipH="1">
              <a:off x="826643" y="2358894"/>
              <a:ext cx="1388653"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a:solidFill>
                    <a:schemeClr val="tx1"/>
                  </a:solidFill>
                  <a:latin typeface="Neue Haas Grotesk Text Pro" panose="020B0504020202020204" pitchFamily="34" charset="77"/>
                </a:rPr>
                <a:t>18ºC / 64ºF</a:t>
              </a:r>
              <a:endParaRPr sz="1400" b="0">
                <a:solidFill>
                  <a:schemeClr val="tx1"/>
                </a:solidFill>
                <a:latin typeface="Neue Haas Grotesk Text Pro" panose="020B0504020202020204" pitchFamily="34" charset="77"/>
              </a:endParaRPr>
            </a:p>
          </p:txBody>
        </p:sp>
        <p:sp>
          <p:nvSpPr>
            <p:cNvPr id="12" name="object 11">
              <a:extLst>
                <a:ext uri="{FF2B5EF4-FFF2-40B4-BE49-F238E27FC236}">
                  <a16:creationId xmlns:a16="http://schemas.microsoft.com/office/drawing/2014/main" id="{B9A695AF-94D8-4761-8B44-A1C509358ACB}"/>
                </a:ext>
              </a:extLst>
            </p:cNvPr>
            <p:cNvSpPr txBox="1"/>
            <p:nvPr/>
          </p:nvSpPr>
          <p:spPr>
            <a:xfrm flipH="1">
              <a:off x="826643" y="2626826"/>
              <a:ext cx="1324289"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a:solidFill>
                    <a:schemeClr val="tx1"/>
                  </a:solidFill>
                  <a:latin typeface="Neue Haas Grotesk Text Pro" panose="020B0504020202020204" pitchFamily="34" charset="77"/>
                </a:rPr>
                <a:t>15ºC / 59ºF</a:t>
              </a:r>
              <a:endParaRPr sz="1400" b="0">
                <a:solidFill>
                  <a:schemeClr val="tx1"/>
                </a:solidFill>
                <a:latin typeface="Neue Haas Grotesk Text Pro" panose="020B0504020202020204" pitchFamily="34" charset="77"/>
              </a:endParaRPr>
            </a:p>
          </p:txBody>
        </p:sp>
        <p:sp>
          <p:nvSpPr>
            <p:cNvPr id="13" name="object 11">
              <a:extLst>
                <a:ext uri="{FF2B5EF4-FFF2-40B4-BE49-F238E27FC236}">
                  <a16:creationId xmlns:a16="http://schemas.microsoft.com/office/drawing/2014/main" id="{7D736ED3-B17F-552B-7B44-C3C02BD53EAB}"/>
                </a:ext>
              </a:extLst>
            </p:cNvPr>
            <p:cNvSpPr txBox="1"/>
            <p:nvPr/>
          </p:nvSpPr>
          <p:spPr>
            <a:xfrm flipH="1">
              <a:off x="826643" y="2894758"/>
              <a:ext cx="124978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a:solidFill>
                    <a:schemeClr val="tx1"/>
                  </a:solidFill>
                  <a:latin typeface="Neue Haas Grotesk Text Pro" panose="020B0504020202020204" pitchFamily="34" charset="77"/>
                </a:rPr>
                <a:t>12ºC / 54ºF</a:t>
              </a:r>
              <a:endParaRPr sz="1400" b="0">
                <a:solidFill>
                  <a:schemeClr val="tx1"/>
                </a:solidFill>
                <a:latin typeface="Neue Haas Grotesk Text Pro" panose="020B0504020202020204" pitchFamily="34" charset="77"/>
              </a:endParaRPr>
            </a:p>
          </p:txBody>
        </p:sp>
        <p:sp>
          <p:nvSpPr>
            <p:cNvPr id="14" name="object 11">
              <a:extLst>
                <a:ext uri="{FF2B5EF4-FFF2-40B4-BE49-F238E27FC236}">
                  <a16:creationId xmlns:a16="http://schemas.microsoft.com/office/drawing/2014/main" id="{95A681DE-7BFF-0C8C-AE50-2217581D3553}"/>
                </a:ext>
              </a:extLst>
            </p:cNvPr>
            <p:cNvSpPr txBox="1"/>
            <p:nvPr/>
          </p:nvSpPr>
          <p:spPr>
            <a:xfrm flipH="1">
              <a:off x="826643" y="3162690"/>
              <a:ext cx="1324287"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a:solidFill>
                    <a:schemeClr val="tx1"/>
                  </a:solidFill>
                  <a:latin typeface="Neue Haas Grotesk Text Pro" panose="020B0504020202020204" pitchFamily="34" charset="77"/>
                </a:rPr>
                <a:t>9ºC / 49ºF</a:t>
              </a:r>
              <a:endParaRPr sz="1400" b="0">
                <a:solidFill>
                  <a:schemeClr val="tx1"/>
                </a:solidFill>
                <a:latin typeface="Neue Haas Grotesk Text Pro" panose="020B0504020202020204" pitchFamily="34" charset="77"/>
              </a:endParaRPr>
            </a:p>
          </p:txBody>
        </p:sp>
        <p:sp>
          <p:nvSpPr>
            <p:cNvPr id="15" name="object 11">
              <a:extLst>
                <a:ext uri="{FF2B5EF4-FFF2-40B4-BE49-F238E27FC236}">
                  <a16:creationId xmlns:a16="http://schemas.microsoft.com/office/drawing/2014/main" id="{430CE282-5FC4-5C0A-029E-5652E7F3B4DB}"/>
                </a:ext>
              </a:extLst>
            </p:cNvPr>
            <p:cNvSpPr txBox="1"/>
            <p:nvPr/>
          </p:nvSpPr>
          <p:spPr>
            <a:xfrm flipH="1">
              <a:off x="826643" y="3430622"/>
              <a:ext cx="1388652"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a:solidFill>
                    <a:schemeClr val="tx1"/>
                  </a:solidFill>
                  <a:latin typeface="Neue Haas Grotesk Text Pro" panose="020B0504020202020204" pitchFamily="34" charset="77"/>
                </a:rPr>
                <a:t>6ºC / 43ºF</a:t>
              </a:r>
              <a:endParaRPr sz="1400" b="0">
                <a:solidFill>
                  <a:schemeClr val="tx1"/>
                </a:solidFill>
                <a:latin typeface="Neue Haas Grotesk Text Pro" panose="020B0504020202020204" pitchFamily="34" charset="77"/>
              </a:endParaRPr>
            </a:p>
          </p:txBody>
        </p:sp>
        <p:sp>
          <p:nvSpPr>
            <p:cNvPr id="16" name="object 11">
              <a:extLst>
                <a:ext uri="{FF2B5EF4-FFF2-40B4-BE49-F238E27FC236}">
                  <a16:creationId xmlns:a16="http://schemas.microsoft.com/office/drawing/2014/main" id="{6D2F957C-68FE-DC83-1A7C-A8582A1C8CB6}"/>
                </a:ext>
              </a:extLst>
            </p:cNvPr>
            <p:cNvSpPr txBox="1"/>
            <p:nvPr/>
          </p:nvSpPr>
          <p:spPr>
            <a:xfrm flipH="1">
              <a:off x="826643" y="3698554"/>
              <a:ext cx="1324286"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a:solidFill>
                    <a:schemeClr val="tx1"/>
                  </a:solidFill>
                  <a:latin typeface="Neue Haas Grotesk Text Pro" panose="020B0504020202020204" pitchFamily="34" charset="77"/>
                </a:rPr>
                <a:t>3ºC / 37ºF</a:t>
              </a:r>
              <a:endParaRPr sz="1400" b="0">
                <a:solidFill>
                  <a:schemeClr val="tx1"/>
                </a:solidFill>
                <a:latin typeface="Neue Haas Grotesk Text Pro" panose="020B0504020202020204" pitchFamily="34" charset="77"/>
              </a:endParaRPr>
            </a:p>
          </p:txBody>
        </p:sp>
        <p:sp>
          <p:nvSpPr>
            <p:cNvPr id="17" name="object 11">
              <a:extLst>
                <a:ext uri="{FF2B5EF4-FFF2-40B4-BE49-F238E27FC236}">
                  <a16:creationId xmlns:a16="http://schemas.microsoft.com/office/drawing/2014/main" id="{A7CEE2DC-CEDB-D13A-AFE9-A12E4EB3767B}"/>
                </a:ext>
              </a:extLst>
            </p:cNvPr>
            <p:cNvSpPr txBox="1"/>
            <p:nvPr/>
          </p:nvSpPr>
          <p:spPr>
            <a:xfrm flipH="1">
              <a:off x="826643" y="3966486"/>
              <a:ext cx="138865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a:solidFill>
                    <a:schemeClr val="tx1"/>
                  </a:solidFill>
                  <a:latin typeface="Neue Haas Grotesk Text Pro" panose="020B0504020202020204" pitchFamily="34" charset="77"/>
                </a:rPr>
                <a:t>0ºC / 32ºF</a:t>
              </a:r>
              <a:endParaRPr sz="1400" b="0">
                <a:solidFill>
                  <a:schemeClr val="tx1"/>
                </a:solidFill>
                <a:latin typeface="Neue Haas Grotesk Text Pro" panose="020B0504020202020204" pitchFamily="34" charset="77"/>
              </a:endParaRPr>
            </a:p>
          </p:txBody>
        </p:sp>
        <p:sp>
          <p:nvSpPr>
            <p:cNvPr id="18" name="object 11">
              <a:extLst>
                <a:ext uri="{FF2B5EF4-FFF2-40B4-BE49-F238E27FC236}">
                  <a16:creationId xmlns:a16="http://schemas.microsoft.com/office/drawing/2014/main" id="{36D9BD26-1C02-DD1B-21A2-A504E270FD74}"/>
                </a:ext>
              </a:extLst>
            </p:cNvPr>
            <p:cNvSpPr txBox="1"/>
            <p:nvPr/>
          </p:nvSpPr>
          <p:spPr>
            <a:xfrm flipH="1">
              <a:off x="826643" y="4234415"/>
              <a:ext cx="1388649"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a:solidFill>
                    <a:schemeClr val="tx1"/>
                  </a:solidFill>
                  <a:latin typeface="Neue Haas Grotesk Text Pro" panose="020B0504020202020204" pitchFamily="34" charset="77"/>
                </a:rPr>
                <a:t>-3ºC / 27ºF</a:t>
              </a:r>
              <a:endParaRPr sz="1400" b="0">
                <a:solidFill>
                  <a:schemeClr val="tx1"/>
                </a:solidFill>
                <a:latin typeface="Neue Haas Grotesk Text Pro" panose="020B0504020202020204" pitchFamily="34" charset="77"/>
              </a:endParaRPr>
            </a:p>
          </p:txBody>
        </p:sp>
      </p:grpSp>
      <p:sp>
        <p:nvSpPr>
          <p:cNvPr id="19" name="object 11">
            <a:extLst>
              <a:ext uri="{FF2B5EF4-FFF2-40B4-BE49-F238E27FC236}">
                <a16:creationId xmlns:a16="http://schemas.microsoft.com/office/drawing/2014/main" id="{9599D66E-55A8-24B9-E1FA-5FAACD277D8D}"/>
              </a:ext>
            </a:extLst>
          </p:cNvPr>
          <p:cNvSpPr txBox="1"/>
          <p:nvPr/>
        </p:nvSpPr>
        <p:spPr>
          <a:xfrm>
            <a:off x="4999530" y="2788330"/>
            <a:ext cx="1452069" cy="16350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sz="950" b="0" u="none" strike="noStrike" kern="1200" cap="none" spc="0" normalizeH="0" baseline="0" noProof="0">
                <a:ln>
                  <a:noFill/>
                </a:ln>
                <a:solidFill>
                  <a:schemeClr val="tx1"/>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WESTERN AUSTRALIA</a:t>
            </a:r>
          </a:p>
        </p:txBody>
      </p:sp>
      <p:sp>
        <p:nvSpPr>
          <p:cNvPr id="20" name="object 15">
            <a:extLst>
              <a:ext uri="{FF2B5EF4-FFF2-40B4-BE49-F238E27FC236}">
                <a16:creationId xmlns:a16="http://schemas.microsoft.com/office/drawing/2014/main" id="{26C70A0E-03C5-54CE-933E-98EC2E77E088}"/>
              </a:ext>
            </a:extLst>
          </p:cNvPr>
          <p:cNvSpPr txBox="1"/>
          <p:nvPr/>
        </p:nvSpPr>
        <p:spPr>
          <a:xfrm>
            <a:off x="7189005" y="1721689"/>
            <a:ext cx="836896" cy="309700"/>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NORTHERN TERRITORY</a:t>
            </a:r>
          </a:p>
        </p:txBody>
      </p:sp>
      <p:sp>
        <p:nvSpPr>
          <p:cNvPr id="21" name="object 17">
            <a:extLst>
              <a:ext uri="{FF2B5EF4-FFF2-40B4-BE49-F238E27FC236}">
                <a16:creationId xmlns:a16="http://schemas.microsoft.com/office/drawing/2014/main" id="{EEDA871A-821F-B5DF-7FFC-CAA5C467DDCD}"/>
              </a:ext>
            </a:extLst>
          </p:cNvPr>
          <p:cNvSpPr txBox="1"/>
          <p:nvPr/>
        </p:nvSpPr>
        <p:spPr>
          <a:xfrm>
            <a:off x="7262028" y="3377818"/>
            <a:ext cx="1189364" cy="163506"/>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SOUTH </a:t>
            </a:r>
            <a:r>
              <a:rPr kumimoji="0" lang="en-US"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A</a:t>
            </a:r>
            <a:r>
              <a:rPr kumimoji="0" lang="en-AU"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USTRALIA</a:t>
            </a:r>
            <a:endParaRPr kumimoji="0"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2" name="object 19">
            <a:extLst>
              <a:ext uri="{FF2B5EF4-FFF2-40B4-BE49-F238E27FC236}">
                <a16:creationId xmlns:a16="http://schemas.microsoft.com/office/drawing/2014/main" id="{EC29185E-C7B8-62AE-0CEC-58750658D9B6}"/>
              </a:ext>
            </a:extLst>
          </p:cNvPr>
          <p:cNvSpPr txBox="1"/>
          <p:nvPr/>
        </p:nvSpPr>
        <p:spPr>
          <a:xfrm>
            <a:off x="8901461" y="2408495"/>
            <a:ext cx="979792" cy="163506"/>
          </a:xfrm>
          <a:prstGeom prst="rect">
            <a:avLst/>
          </a:prstGeom>
        </p:spPr>
        <p:txBody>
          <a:bodyPr vert="horz" wrap="square" lIns="0" tIns="17145"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QUEENSLAND</a:t>
            </a:r>
          </a:p>
        </p:txBody>
      </p:sp>
      <p:sp>
        <p:nvSpPr>
          <p:cNvPr id="23" name="object 20">
            <a:extLst>
              <a:ext uri="{FF2B5EF4-FFF2-40B4-BE49-F238E27FC236}">
                <a16:creationId xmlns:a16="http://schemas.microsoft.com/office/drawing/2014/main" id="{1AF6A217-F0A1-BC47-D99B-5B92D186B16D}"/>
              </a:ext>
            </a:extLst>
          </p:cNvPr>
          <p:cNvSpPr txBox="1"/>
          <p:nvPr/>
        </p:nvSpPr>
        <p:spPr>
          <a:xfrm>
            <a:off x="7918692" y="6412764"/>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a:ln>
                  <a:noFill/>
                </a:ln>
                <a:solidFill>
                  <a:schemeClr val="bg1"/>
                </a:solidFill>
                <a:effectLst/>
                <a:uLnTx/>
                <a:uFillTx/>
                <a:latin typeface="Arial"/>
                <a:cs typeface="Hellix"/>
              </a:rPr>
              <a:t>TASMANIA</a:t>
            </a:r>
          </a:p>
        </p:txBody>
      </p:sp>
      <p:sp>
        <p:nvSpPr>
          <p:cNvPr id="24" name="object 93">
            <a:extLst>
              <a:ext uri="{FF2B5EF4-FFF2-40B4-BE49-F238E27FC236}">
                <a16:creationId xmlns:a16="http://schemas.microsoft.com/office/drawing/2014/main" id="{C0F6D6B4-DF2B-ABFA-1637-87F55F5B801E}"/>
              </a:ext>
            </a:extLst>
          </p:cNvPr>
          <p:cNvSpPr txBox="1"/>
          <p:nvPr/>
        </p:nvSpPr>
        <p:spPr>
          <a:xfrm>
            <a:off x="9141475" y="4259084"/>
            <a:ext cx="1219885" cy="159018"/>
          </a:xfrm>
          <a:prstGeom prst="rect">
            <a:avLst/>
          </a:prstGeom>
        </p:spPr>
        <p:txBody>
          <a:bodyPr vert="horz" wrap="none" lIns="0" tIns="12700"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NEW SOUTH WALE</a:t>
            </a:r>
            <a:r>
              <a:rPr kumimoji="0" lang="en-AU"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S</a:t>
            </a:r>
            <a:endParaRPr kumimoji="0" sz="110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5" name="object 20">
            <a:extLst>
              <a:ext uri="{FF2B5EF4-FFF2-40B4-BE49-F238E27FC236}">
                <a16:creationId xmlns:a16="http://schemas.microsoft.com/office/drawing/2014/main" id="{EF48A1F7-5D1B-05C3-B8E1-1E734C3144F3}"/>
              </a:ext>
            </a:extLst>
          </p:cNvPr>
          <p:cNvSpPr txBox="1"/>
          <p:nvPr/>
        </p:nvSpPr>
        <p:spPr>
          <a:xfrm>
            <a:off x="8943187" y="5197425"/>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VICTORIA</a:t>
            </a:r>
          </a:p>
        </p:txBody>
      </p:sp>
      <p:sp>
        <p:nvSpPr>
          <p:cNvPr id="26" name="object 20">
            <a:extLst>
              <a:ext uri="{FF2B5EF4-FFF2-40B4-BE49-F238E27FC236}">
                <a16:creationId xmlns:a16="http://schemas.microsoft.com/office/drawing/2014/main" id="{883C6D72-055A-B7CA-04C0-427D461DBC51}"/>
              </a:ext>
            </a:extLst>
          </p:cNvPr>
          <p:cNvSpPr txBox="1"/>
          <p:nvPr/>
        </p:nvSpPr>
        <p:spPr>
          <a:xfrm>
            <a:off x="9274280" y="4756555"/>
            <a:ext cx="1057188" cy="24814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7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AUSTRALIAN </a:t>
            </a:r>
            <a:br>
              <a:rPr kumimoji="0" lang="en-AU" sz="7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br>
            <a:r>
              <a:rPr kumimoji="0" lang="en-AU" sz="7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CAPITAL TERRITORY</a:t>
            </a:r>
          </a:p>
        </p:txBody>
      </p:sp>
      <p:sp>
        <p:nvSpPr>
          <p:cNvPr id="28" name="object 11">
            <a:extLst>
              <a:ext uri="{FF2B5EF4-FFF2-40B4-BE49-F238E27FC236}">
                <a16:creationId xmlns:a16="http://schemas.microsoft.com/office/drawing/2014/main" id="{9FF0F47D-E5A1-5869-676B-8D50DB12367B}"/>
              </a:ext>
            </a:extLst>
          </p:cNvPr>
          <p:cNvSpPr txBox="1"/>
          <p:nvPr/>
        </p:nvSpPr>
        <p:spPr>
          <a:xfrm>
            <a:off x="10384040" y="5026399"/>
            <a:ext cx="8764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a:solidFill>
                  <a:schemeClr val="tx1"/>
                </a:solidFill>
                <a:latin typeface="Neue Haas Grotesk Text Pro" panose="020B0504020202020204" pitchFamily="34" charset="77"/>
              </a:rPr>
              <a:t>Canberra</a:t>
            </a:r>
          </a:p>
        </p:txBody>
      </p:sp>
      <p:sp>
        <p:nvSpPr>
          <p:cNvPr id="29" name="object 11">
            <a:extLst>
              <a:ext uri="{FF2B5EF4-FFF2-40B4-BE49-F238E27FC236}">
                <a16:creationId xmlns:a16="http://schemas.microsoft.com/office/drawing/2014/main" id="{AE60D30C-0B52-8822-E319-F50991D8E0C8}"/>
              </a:ext>
            </a:extLst>
          </p:cNvPr>
          <p:cNvSpPr txBox="1"/>
          <p:nvPr/>
        </p:nvSpPr>
        <p:spPr>
          <a:xfrm>
            <a:off x="11011563" y="3525393"/>
            <a:ext cx="77725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a:solidFill>
                  <a:schemeClr val="tx1"/>
                </a:solidFill>
                <a:latin typeface="Neue Haas Grotesk Text Pro" panose="020B0504020202020204" pitchFamily="34" charset="77"/>
              </a:rPr>
              <a:t>Brisbane</a:t>
            </a:r>
          </a:p>
        </p:txBody>
      </p:sp>
      <p:sp>
        <p:nvSpPr>
          <p:cNvPr id="30" name="object 11">
            <a:extLst>
              <a:ext uri="{FF2B5EF4-FFF2-40B4-BE49-F238E27FC236}">
                <a16:creationId xmlns:a16="http://schemas.microsoft.com/office/drawing/2014/main" id="{C92C6C7A-46AF-3A35-5134-8263300706C1}"/>
              </a:ext>
            </a:extLst>
          </p:cNvPr>
          <p:cNvSpPr txBox="1"/>
          <p:nvPr/>
        </p:nvSpPr>
        <p:spPr>
          <a:xfrm>
            <a:off x="8736476" y="5590008"/>
            <a:ext cx="8764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a:solidFill>
                  <a:schemeClr val="tx1"/>
                </a:solidFill>
                <a:latin typeface="Neue Haas Grotesk Text Pro" panose="020B0504020202020204" pitchFamily="34" charset="77"/>
              </a:rPr>
              <a:t>Melbourne</a:t>
            </a:r>
          </a:p>
        </p:txBody>
      </p:sp>
      <p:sp>
        <p:nvSpPr>
          <p:cNvPr id="31" name="object 11">
            <a:extLst>
              <a:ext uri="{FF2B5EF4-FFF2-40B4-BE49-F238E27FC236}">
                <a16:creationId xmlns:a16="http://schemas.microsoft.com/office/drawing/2014/main" id="{BB469845-8A3C-6E6A-0A92-8E2BF02CE68D}"/>
              </a:ext>
            </a:extLst>
          </p:cNvPr>
          <p:cNvSpPr txBox="1"/>
          <p:nvPr/>
        </p:nvSpPr>
        <p:spPr>
          <a:xfrm>
            <a:off x="7563909" y="4850849"/>
            <a:ext cx="76772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a:solidFill>
                  <a:schemeClr val="tx1"/>
                </a:solidFill>
                <a:latin typeface="Neue Haas Grotesk Text Pro" panose="020B0504020202020204" pitchFamily="34" charset="77"/>
              </a:rPr>
              <a:t>Adelaide</a:t>
            </a:r>
          </a:p>
        </p:txBody>
      </p:sp>
      <p:sp>
        <p:nvSpPr>
          <p:cNvPr id="32" name="object 11">
            <a:extLst>
              <a:ext uri="{FF2B5EF4-FFF2-40B4-BE49-F238E27FC236}">
                <a16:creationId xmlns:a16="http://schemas.microsoft.com/office/drawing/2014/main" id="{1FDED5B8-DEA2-37D5-A9B4-F15E28620072}"/>
              </a:ext>
            </a:extLst>
          </p:cNvPr>
          <p:cNvSpPr txBox="1"/>
          <p:nvPr/>
        </p:nvSpPr>
        <p:spPr>
          <a:xfrm>
            <a:off x="9845670" y="6393444"/>
            <a:ext cx="5599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a:solidFill>
                  <a:schemeClr val="tx1"/>
                </a:solidFill>
                <a:latin typeface="Neue Haas Grotesk Text Pro" panose="020B0504020202020204" pitchFamily="34" charset="77"/>
              </a:rPr>
              <a:t>Hobart</a:t>
            </a:r>
          </a:p>
        </p:txBody>
      </p:sp>
      <p:sp>
        <p:nvSpPr>
          <p:cNvPr id="33" name="object 11">
            <a:extLst>
              <a:ext uri="{FF2B5EF4-FFF2-40B4-BE49-F238E27FC236}">
                <a16:creationId xmlns:a16="http://schemas.microsoft.com/office/drawing/2014/main" id="{A3383F36-4B79-BAEB-E119-76B1E98E1DC4}"/>
              </a:ext>
            </a:extLst>
          </p:cNvPr>
          <p:cNvSpPr txBox="1"/>
          <p:nvPr/>
        </p:nvSpPr>
        <p:spPr>
          <a:xfrm>
            <a:off x="10528386" y="4711478"/>
            <a:ext cx="692260"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a:solidFill>
                  <a:schemeClr val="tx1"/>
                </a:solidFill>
                <a:latin typeface="Neue Haas Grotesk Text Pro" panose="020B0504020202020204" pitchFamily="34" charset="77"/>
              </a:rPr>
              <a:t>Sydney</a:t>
            </a:r>
          </a:p>
        </p:txBody>
      </p:sp>
      <p:sp>
        <p:nvSpPr>
          <p:cNvPr id="34" name="object 11">
            <a:extLst>
              <a:ext uri="{FF2B5EF4-FFF2-40B4-BE49-F238E27FC236}">
                <a16:creationId xmlns:a16="http://schemas.microsoft.com/office/drawing/2014/main" id="{57AB0089-0C95-3003-8B6D-A945BD491DA6}"/>
              </a:ext>
            </a:extLst>
          </p:cNvPr>
          <p:cNvSpPr txBox="1"/>
          <p:nvPr/>
        </p:nvSpPr>
        <p:spPr>
          <a:xfrm rot="16200000">
            <a:off x="11253664" y="5860114"/>
            <a:ext cx="1461611" cy="140423"/>
          </a:xfrm>
          <a:prstGeom prst="rect">
            <a:avLst/>
          </a:prstGeom>
        </p:spPr>
        <p:txBody>
          <a:bodyPr vert="horz" wrap="none" lIns="0" tIns="17145" rIns="0" bIns="0" rtlCol="0">
            <a:noAutofit/>
          </a:bodyPr>
          <a:lstStyle>
            <a:defPPr>
              <a:defRPr lang="en-US"/>
            </a:defPPr>
            <a:lvl1pPr algn="ctr">
              <a:defRPr sz="950" b="1">
                <a:solidFill>
                  <a:srgbClr val="FFFFFF"/>
                </a:solidFill>
                <a:cs typeface="Hellix"/>
              </a:defRPr>
            </a:lvl1pPr>
          </a:lstStyle>
          <a:p>
            <a:pPr algn="l"/>
            <a:r>
              <a:rPr lang="en-AU" sz="800" b="0">
                <a:solidFill>
                  <a:schemeClr val="tx1"/>
                </a:solidFill>
                <a:latin typeface="Neue Haas Grotesk Text Pro" panose="020B0504020202020204" pitchFamily="34" charset="77"/>
              </a:rPr>
              <a:t>Source: Bureau of Meteorology</a:t>
            </a:r>
            <a:endParaRPr sz="800" b="0">
              <a:solidFill>
                <a:schemeClr val="tx1"/>
              </a:solidFill>
              <a:latin typeface="Neue Haas Grotesk Text Pro" panose="020B0504020202020204" pitchFamily="34" charset="77"/>
            </a:endParaRPr>
          </a:p>
        </p:txBody>
      </p:sp>
      <p:sp>
        <p:nvSpPr>
          <p:cNvPr id="35" name="object 11">
            <a:extLst>
              <a:ext uri="{FF2B5EF4-FFF2-40B4-BE49-F238E27FC236}">
                <a16:creationId xmlns:a16="http://schemas.microsoft.com/office/drawing/2014/main" id="{57C4C26D-9F5D-1943-167D-121A7E227341}"/>
              </a:ext>
            </a:extLst>
          </p:cNvPr>
          <p:cNvSpPr txBox="1"/>
          <p:nvPr/>
        </p:nvSpPr>
        <p:spPr>
          <a:xfrm>
            <a:off x="6423724" y="485167"/>
            <a:ext cx="596154"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r"/>
            <a:r>
              <a:rPr lang="en-AU" sz="1000" b="0">
                <a:solidFill>
                  <a:schemeClr val="tx1"/>
                </a:solidFill>
                <a:latin typeface="Neue Haas Grotesk Text Pro" panose="020B0504020202020204" pitchFamily="34" charset="77"/>
              </a:rPr>
              <a:t>Darwin</a:t>
            </a:r>
          </a:p>
        </p:txBody>
      </p:sp>
      <p:sp>
        <p:nvSpPr>
          <p:cNvPr id="36" name="object 11">
            <a:extLst>
              <a:ext uri="{FF2B5EF4-FFF2-40B4-BE49-F238E27FC236}">
                <a16:creationId xmlns:a16="http://schemas.microsoft.com/office/drawing/2014/main" id="{10825B0B-3AF3-87E9-3EF4-6CD623B04EF6}"/>
              </a:ext>
            </a:extLst>
          </p:cNvPr>
          <p:cNvSpPr txBox="1"/>
          <p:nvPr/>
        </p:nvSpPr>
        <p:spPr>
          <a:xfrm>
            <a:off x="4187293" y="4375789"/>
            <a:ext cx="514708"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r"/>
            <a:r>
              <a:rPr lang="en-AU" sz="1000" b="0">
                <a:solidFill>
                  <a:schemeClr val="tx1"/>
                </a:solidFill>
                <a:latin typeface="Neue Haas Grotesk Text Pro" panose="020B0504020202020204" pitchFamily="34" charset="77"/>
              </a:rPr>
              <a:t>Perth</a:t>
            </a:r>
          </a:p>
        </p:txBody>
      </p:sp>
      <p:grpSp>
        <p:nvGrpSpPr>
          <p:cNvPr id="58" name="Group 57">
            <a:extLst>
              <a:ext uri="{FF2B5EF4-FFF2-40B4-BE49-F238E27FC236}">
                <a16:creationId xmlns:a16="http://schemas.microsoft.com/office/drawing/2014/main" id="{905ECE5A-058A-294B-6893-F397C84752B4}"/>
              </a:ext>
            </a:extLst>
          </p:cNvPr>
          <p:cNvGrpSpPr/>
          <p:nvPr/>
        </p:nvGrpSpPr>
        <p:grpSpPr>
          <a:xfrm>
            <a:off x="509998" y="537050"/>
            <a:ext cx="196278" cy="4184591"/>
            <a:chOff x="2215292" y="615480"/>
            <a:chExt cx="180664" cy="3851692"/>
          </a:xfrm>
        </p:grpSpPr>
        <p:sp>
          <p:nvSpPr>
            <p:cNvPr id="40" name="Oval 39">
              <a:extLst>
                <a:ext uri="{FF2B5EF4-FFF2-40B4-BE49-F238E27FC236}">
                  <a16:creationId xmlns:a16="http://schemas.microsoft.com/office/drawing/2014/main" id="{556ED453-EEC3-DE49-F44D-032BC84FD246}"/>
                </a:ext>
              </a:extLst>
            </p:cNvPr>
            <p:cNvSpPr/>
            <p:nvPr/>
          </p:nvSpPr>
          <p:spPr>
            <a:xfrm>
              <a:off x="2215292" y="615480"/>
              <a:ext cx="180664" cy="180664"/>
            </a:xfrm>
            <a:prstGeom prst="ellipse">
              <a:avLst/>
            </a:prstGeom>
            <a:solidFill>
              <a:srgbClr val="F000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41" name="Oval 40">
              <a:extLst>
                <a:ext uri="{FF2B5EF4-FFF2-40B4-BE49-F238E27FC236}">
                  <a16:creationId xmlns:a16="http://schemas.microsoft.com/office/drawing/2014/main" id="{1FD12A1B-B15A-5543-8ABB-3E02EC3D7B66}"/>
                </a:ext>
              </a:extLst>
            </p:cNvPr>
            <p:cNvSpPr/>
            <p:nvPr/>
          </p:nvSpPr>
          <p:spPr>
            <a:xfrm>
              <a:off x="2215292" y="860215"/>
              <a:ext cx="180664" cy="180664"/>
            </a:xfrm>
            <a:prstGeom prst="ellipse">
              <a:avLst/>
            </a:prstGeom>
            <a:solidFill>
              <a:srgbClr val="DA4A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42" name="Oval 41">
              <a:extLst>
                <a:ext uri="{FF2B5EF4-FFF2-40B4-BE49-F238E27FC236}">
                  <a16:creationId xmlns:a16="http://schemas.microsoft.com/office/drawing/2014/main" id="{534FB051-C079-3DFA-32FD-D4E1285C25C4}"/>
                </a:ext>
              </a:extLst>
            </p:cNvPr>
            <p:cNvSpPr/>
            <p:nvPr/>
          </p:nvSpPr>
          <p:spPr>
            <a:xfrm>
              <a:off x="2215292" y="1104951"/>
              <a:ext cx="180664" cy="180664"/>
            </a:xfrm>
            <a:prstGeom prst="ellipse">
              <a:avLst/>
            </a:prstGeom>
            <a:solidFill>
              <a:srgbClr val="DA87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43" name="Oval 42">
              <a:extLst>
                <a:ext uri="{FF2B5EF4-FFF2-40B4-BE49-F238E27FC236}">
                  <a16:creationId xmlns:a16="http://schemas.microsoft.com/office/drawing/2014/main" id="{A3358941-33A8-0B63-C8F7-048B236F2C7C}"/>
                </a:ext>
              </a:extLst>
            </p:cNvPr>
            <p:cNvSpPr/>
            <p:nvPr/>
          </p:nvSpPr>
          <p:spPr>
            <a:xfrm>
              <a:off x="2215292" y="1349686"/>
              <a:ext cx="180664" cy="180664"/>
            </a:xfrm>
            <a:prstGeom prst="ellipse">
              <a:avLst/>
            </a:prstGeom>
            <a:solidFill>
              <a:srgbClr val="CFA1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44" name="Oval 43">
              <a:extLst>
                <a:ext uri="{FF2B5EF4-FFF2-40B4-BE49-F238E27FC236}">
                  <a16:creationId xmlns:a16="http://schemas.microsoft.com/office/drawing/2014/main" id="{FC47C233-3A26-75D0-A14F-A15C33169DB3}"/>
                </a:ext>
              </a:extLst>
            </p:cNvPr>
            <p:cNvSpPr/>
            <p:nvPr/>
          </p:nvSpPr>
          <p:spPr>
            <a:xfrm>
              <a:off x="2215292" y="1594422"/>
              <a:ext cx="180664" cy="180664"/>
            </a:xfrm>
            <a:prstGeom prst="ellipse">
              <a:avLst/>
            </a:prstGeom>
            <a:solidFill>
              <a:srgbClr val="F3C9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45" name="Oval 44">
              <a:extLst>
                <a:ext uri="{FF2B5EF4-FFF2-40B4-BE49-F238E27FC236}">
                  <a16:creationId xmlns:a16="http://schemas.microsoft.com/office/drawing/2014/main" id="{836E4649-668C-5CBB-6090-86DE6F423C5F}"/>
                </a:ext>
              </a:extLst>
            </p:cNvPr>
            <p:cNvSpPr/>
            <p:nvPr/>
          </p:nvSpPr>
          <p:spPr>
            <a:xfrm>
              <a:off x="2215292" y="1839157"/>
              <a:ext cx="180664" cy="180664"/>
            </a:xfrm>
            <a:prstGeom prst="ellipse">
              <a:avLst/>
            </a:prstGeom>
            <a:solidFill>
              <a:srgbClr val="FFD0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46" name="Oval 45">
              <a:extLst>
                <a:ext uri="{FF2B5EF4-FFF2-40B4-BE49-F238E27FC236}">
                  <a16:creationId xmlns:a16="http://schemas.microsoft.com/office/drawing/2014/main" id="{A4D9B28B-0533-721B-4C6C-EF2ED642864C}"/>
                </a:ext>
              </a:extLst>
            </p:cNvPr>
            <p:cNvSpPr/>
            <p:nvPr/>
          </p:nvSpPr>
          <p:spPr>
            <a:xfrm>
              <a:off x="2215292" y="2083893"/>
              <a:ext cx="180664" cy="180664"/>
            </a:xfrm>
            <a:prstGeom prst="ellipse">
              <a:avLst/>
            </a:prstGeom>
            <a:solidFill>
              <a:srgbClr val="FBE8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47" name="Oval 46">
              <a:extLst>
                <a:ext uri="{FF2B5EF4-FFF2-40B4-BE49-F238E27FC236}">
                  <a16:creationId xmlns:a16="http://schemas.microsoft.com/office/drawing/2014/main" id="{C9BA8C2D-930C-A23C-63FE-964A14495CE5}"/>
                </a:ext>
              </a:extLst>
            </p:cNvPr>
            <p:cNvSpPr/>
            <p:nvPr/>
          </p:nvSpPr>
          <p:spPr>
            <a:xfrm>
              <a:off x="2215292" y="2328628"/>
              <a:ext cx="180664" cy="180664"/>
            </a:xfrm>
            <a:prstGeom prst="ellipse">
              <a:avLst/>
            </a:prstGeom>
            <a:solidFill>
              <a:srgbClr val="E5F1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48" name="Oval 47">
              <a:extLst>
                <a:ext uri="{FF2B5EF4-FFF2-40B4-BE49-F238E27FC236}">
                  <a16:creationId xmlns:a16="http://schemas.microsoft.com/office/drawing/2014/main" id="{88F702A2-AC74-0740-0159-77C0E9CBEF43}"/>
                </a:ext>
              </a:extLst>
            </p:cNvPr>
            <p:cNvSpPr/>
            <p:nvPr/>
          </p:nvSpPr>
          <p:spPr>
            <a:xfrm>
              <a:off x="2215292" y="2573364"/>
              <a:ext cx="180664" cy="180664"/>
            </a:xfrm>
            <a:prstGeom prst="ellipse">
              <a:avLst/>
            </a:prstGeom>
            <a:solidFill>
              <a:srgbClr val="CDE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49" name="Oval 48">
              <a:extLst>
                <a:ext uri="{FF2B5EF4-FFF2-40B4-BE49-F238E27FC236}">
                  <a16:creationId xmlns:a16="http://schemas.microsoft.com/office/drawing/2014/main" id="{C606E4B9-BFA8-E61E-5CB2-DC3B7676B0DB}"/>
                </a:ext>
              </a:extLst>
            </p:cNvPr>
            <p:cNvSpPr/>
            <p:nvPr/>
          </p:nvSpPr>
          <p:spPr>
            <a:xfrm>
              <a:off x="2215292" y="2818099"/>
              <a:ext cx="180664" cy="180664"/>
            </a:xfrm>
            <a:prstGeom prst="ellipse">
              <a:avLst/>
            </a:prstGeom>
            <a:solidFill>
              <a:srgbClr val="ABDC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50" name="Oval 49">
              <a:extLst>
                <a:ext uri="{FF2B5EF4-FFF2-40B4-BE49-F238E27FC236}">
                  <a16:creationId xmlns:a16="http://schemas.microsoft.com/office/drawing/2014/main" id="{62A8E925-66CF-DC06-BE15-4EA8E06ADBE6}"/>
                </a:ext>
              </a:extLst>
            </p:cNvPr>
            <p:cNvSpPr/>
            <p:nvPr/>
          </p:nvSpPr>
          <p:spPr>
            <a:xfrm>
              <a:off x="2215292" y="3062834"/>
              <a:ext cx="180664" cy="180664"/>
            </a:xfrm>
            <a:prstGeom prst="ellipse">
              <a:avLst/>
            </a:prstGeom>
            <a:solidFill>
              <a:srgbClr val="5BC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51" name="Oval 50">
              <a:extLst>
                <a:ext uri="{FF2B5EF4-FFF2-40B4-BE49-F238E27FC236}">
                  <a16:creationId xmlns:a16="http://schemas.microsoft.com/office/drawing/2014/main" id="{9CF95113-BF3D-0DE3-BBD2-50C263FF374C}"/>
                </a:ext>
              </a:extLst>
            </p:cNvPr>
            <p:cNvSpPr/>
            <p:nvPr/>
          </p:nvSpPr>
          <p:spPr>
            <a:xfrm>
              <a:off x="2215292" y="3307570"/>
              <a:ext cx="180664" cy="180664"/>
            </a:xfrm>
            <a:prstGeom prst="ellipse">
              <a:avLst/>
            </a:prstGeom>
            <a:solidFill>
              <a:srgbClr val="419E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52" name="Oval 51">
              <a:extLst>
                <a:ext uri="{FF2B5EF4-FFF2-40B4-BE49-F238E27FC236}">
                  <a16:creationId xmlns:a16="http://schemas.microsoft.com/office/drawing/2014/main" id="{A0176873-B170-E005-1828-5CEB71AADA44}"/>
                </a:ext>
              </a:extLst>
            </p:cNvPr>
            <p:cNvSpPr/>
            <p:nvPr/>
          </p:nvSpPr>
          <p:spPr>
            <a:xfrm>
              <a:off x="2215292" y="3552305"/>
              <a:ext cx="180664" cy="180664"/>
            </a:xfrm>
            <a:prstGeom prst="ellipse">
              <a:avLst/>
            </a:prstGeom>
            <a:solidFill>
              <a:srgbClr val="3F81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53" name="Oval 52">
              <a:extLst>
                <a:ext uri="{FF2B5EF4-FFF2-40B4-BE49-F238E27FC236}">
                  <a16:creationId xmlns:a16="http://schemas.microsoft.com/office/drawing/2014/main" id="{3B6BC99C-68BC-A674-DBFD-E9C56CB484FD}"/>
                </a:ext>
              </a:extLst>
            </p:cNvPr>
            <p:cNvSpPr/>
            <p:nvPr/>
          </p:nvSpPr>
          <p:spPr>
            <a:xfrm>
              <a:off x="2215292" y="3797041"/>
              <a:ext cx="180664" cy="180664"/>
            </a:xfrm>
            <a:prstGeom prst="ellipse">
              <a:avLst/>
            </a:prstGeom>
            <a:solidFill>
              <a:srgbClr val="378F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54" name="Oval 53">
              <a:extLst>
                <a:ext uri="{FF2B5EF4-FFF2-40B4-BE49-F238E27FC236}">
                  <a16:creationId xmlns:a16="http://schemas.microsoft.com/office/drawing/2014/main" id="{1BCE0F62-9322-77A8-80B1-F0FDEADFBBB1}"/>
                </a:ext>
              </a:extLst>
            </p:cNvPr>
            <p:cNvSpPr/>
            <p:nvPr/>
          </p:nvSpPr>
          <p:spPr>
            <a:xfrm>
              <a:off x="2215292" y="4041776"/>
              <a:ext cx="180664" cy="180664"/>
            </a:xfrm>
            <a:prstGeom prst="ellipse">
              <a:avLst/>
            </a:prstGeom>
            <a:solidFill>
              <a:srgbClr val="4680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55" name="Oval 54">
              <a:extLst>
                <a:ext uri="{FF2B5EF4-FFF2-40B4-BE49-F238E27FC236}">
                  <a16:creationId xmlns:a16="http://schemas.microsoft.com/office/drawing/2014/main" id="{E111921E-5708-7426-1A90-DCFBA1FD7740}"/>
                </a:ext>
              </a:extLst>
            </p:cNvPr>
            <p:cNvSpPr/>
            <p:nvPr/>
          </p:nvSpPr>
          <p:spPr>
            <a:xfrm>
              <a:off x="2215292" y="4286508"/>
              <a:ext cx="180664" cy="180664"/>
            </a:xfrm>
            <a:prstGeom prst="ellipse">
              <a:avLst/>
            </a:prstGeom>
            <a:solidFill>
              <a:srgbClr val="2F54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grpSp>
      <p:sp>
        <p:nvSpPr>
          <p:cNvPr id="61" name="TextBox 60">
            <a:extLst>
              <a:ext uri="{FF2B5EF4-FFF2-40B4-BE49-F238E27FC236}">
                <a16:creationId xmlns:a16="http://schemas.microsoft.com/office/drawing/2014/main" id="{ACCE05CA-7A7E-7A42-84EE-CA20B8258C76}"/>
              </a:ext>
            </a:extLst>
          </p:cNvPr>
          <p:cNvSpPr txBox="1"/>
          <p:nvPr/>
        </p:nvSpPr>
        <p:spPr>
          <a:xfrm>
            <a:off x="706276" y="149775"/>
            <a:ext cx="1426883" cy="307777"/>
          </a:xfrm>
          <a:prstGeom prst="rect">
            <a:avLst/>
          </a:prstGeom>
          <a:noFill/>
        </p:spPr>
        <p:txBody>
          <a:bodyPr wrap="square">
            <a:spAutoFit/>
          </a:bodyPr>
          <a:lstStyle/>
          <a:p>
            <a:pPr algn="l"/>
            <a:r>
              <a:rPr lang="en-AU" sz="1400">
                <a:solidFill>
                  <a:schemeClr val="tx1"/>
                </a:solidFill>
                <a:latin typeface="Neue Haas Grotesk Text Pro" panose="020B0504020202020204" pitchFamily="34" charset="77"/>
              </a:rPr>
              <a:t>Temperature</a:t>
            </a:r>
          </a:p>
        </p:txBody>
      </p:sp>
      <p:sp>
        <p:nvSpPr>
          <p:cNvPr id="27" name="object 20">
            <a:extLst>
              <a:ext uri="{FF2B5EF4-FFF2-40B4-BE49-F238E27FC236}">
                <a16:creationId xmlns:a16="http://schemas.microsoft.com/office/drawing/2014/main" id="{981A22D5-A05D-2AC8-1D9B-2EEA20B620D3}"/>
              </a:ext>
            </a:extLst>
          </p:cNvPr>
          <p:cNvSpPr txBox="1"/>
          <p:nvPr/>
        </p:nvSpPr>
        <p:spPr>
          <a:xfrm>
            <a:off x="9078199" y="6179331"/>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TASMANIA</a:t>
            </a:r>
          </a:p>
        </p:txBody>
      </p:sp>
    </p:spTree>
    <p:extLst>
      <p:ext uri="{BB962C8B-B14F-4D97-AF65-F5344CB8AC3E}">
        <p14:creationId xmlns:p14="http://schemas.microsoft.com/office/powerpoint/2010/main" val="361790953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Picture 62">
            <a:extLst>
              <a:ext uri="{FF2B5EF4-FFF2-40B4-BE49-F238E27FC236}">
                <a16:creationId xmlns:a16="http://schemas.microsoft.com/office/drawing/2014/main" id="{21389B3B-DAA1-64D0-D6E1-9D5B9A7DC14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69263" y="-596567"/>
            <a:ext cx="10136449" cy="8298101"/>
          </a:xfrm>
          <a:prstGeom prst="rect">
            <a:avLst/>
          </a:prstGeom>
        </p:spPr>
      </p:pic>
      <p:sp>
        <p:nvSpPr>
          <p:cNvPr id="10" name="object 4">
            <a:extLst>
              <a:ext uri="{FF2B5EF4-FFF2-40B4-BE49-F238E27FC236}">
                <a16:creationId xmlns:a16="http://schemas.microsoft.com/office/drawing/2014/main" id="{ED63674C-6EF1-4DC7-049E-94C85D6D3B13}"/>
              </a:ext>
            </a:extLst>
          </p:cNvPr>
          <p:cNvSpPr txBox="1"/>
          <p:nvPr/>
        </p:nvSpPr>
        <p:spPr>
          <a:xfrm>
            <a:off x="407988" y="5000814"/>
            <a:ext cx="5229063" cy="1052785"/>
          </a:xfrm>
          <a:prstGeom prst="rect">
            <a:avLst/>
          </a:prstGeom>
        </p:spPr>
        <p:txBody>
          <a:bodyPr vert="horz" wrap="square" lIns="0" tIns="11521" rIns="0" bIns="0" rtlCol="0">
            <a:noAutofit/>
          </a:bodyPr>
          <a:lstStyle/>
          <a:p>
            <a:pPr defTabSz="829587">
              <a:lnSpc>
                <a:spcPct val="83000"/>
              </a:lnSpc>
              <a:tabLst>
                <a:tab pos="1156236" algn="l"/>
              </a:tabLst>
              <a:defRPr/>
            </a:pPr>
            <a:r>
              <a:rPr lang="en-AU" sz="480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rPr>
              <a:t>ANNUAL RAINFALL</a:t>
            </a:r>
          </a:p>
        </p:txBody>
      </p:sp>
      <p:sp>
        <p:nvSpPr>
          <p:cNvPr id="2" name="object 4">
            <a:extLst>
              <a:ext uri="{FF2B5EF4-FFF2-40B4-BE49-F238E27FC236}">
                <a16:creationId xmlns:a16="http://schemas.microsoft.com/office/drawing/2014/main" id="{1374F64B-836D-4AED-920A-CFA013B1A962}"/>
              </a:ext>
            </a:extLst>
          </p:cNvPr>
          <p:cNvSpPr txBox="1"/>
          <p:nvPr/>
        </p:nvSpPr>
        <p:spPr>
          <a:xfrm>
            <a:off x="407988" y="6270814"/>
            <a:ext cx="6041863" cy="1052785"/>
          </a:xfrm>
          <a:prstGeom prst="rect">
            <a:avLst/>
          </a:prstGeom>
        </p:spPr>
        <p:txBody>
          <a:bodyPr vert="horz" wrap="square" lIns="0" tIns="11521" rIns="0" bIns="0" rtlCol="0">
            <a:noAutofit/>
          </a:bodyPr>
          <a:lstStyle/>
          <a:p>
            <a:pPr defTabSz="829587">
              <a:lnSpc>
                <a:spcPct val="83000"/>
              </a:lnSpc>
              <a:tabLst>
                <a:tab pos="1156236" algn="l"/>
              </a:tabLst>
              <a:defRPr/>
            </a:pPr>
            <a:r>
              <a:rPr lang="en-AU" sz="240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rPr>
              <a:t>30-YEAR AVERAGE 1976–2005</a:t>
            </a:r>
          </a:p>
        </p:txBody>
      </p:sp>
      <p:sp>
        <p:nvSpPr>
          <p:cNvPr id="19" name="object 11">
            <a:extLst>
              <a:ext uri="{FF2B5EF4-FFF2-40B4-BE49-F238E27FC236}">
                <a16:creationId xmlns:a16="http://schemas.microsoft.com/office/drawing/2014/main" id="{9599D66E-55A8-24B9-E1FA-5FAACD277D8D}"/>
              </a:ext>
            </a:extLst>
          </p:cNvPr>
          <p:cNvSpPr txBox="1"/>
          <p:nvPr/>
        </p:nvSpPr>
        <p:spPr>
          <a:xfrm>
            <a:off x="4999530" y="2788330"/>
            <a:ext cx="1452069" cy="16350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sz="950" b="0" u="none" strike="noStrike" kern="1200" cap="none" spc="0" normalizeH="0" baseline="0" noProof="0">
                <a:ln>
                  <a:noFill/>
                </a:ln>
                <a:solidFill>
                  <a:schemeClr val="tx1"/>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WESTERN AUSTRALIA</a:t>
            </a:r>
          </a:p>
        </p:txBody>
      </p:sp>
      <p:sp>
        <p:nvSpPr>
          <p:cNvPr id="20" name="object 15">
            <a:extLst>
              <a:ext uri="{FF2B5EF4-FFF2-40B4-BE49-F238E27FC236}">
                <a16:creationId xmlns:a16="http://schemas.microsoft.com/office/drawing/2014/main" id="{26C70A0E-03C5-54CE-933E-98EC2E77E088}"/>
              </a:ext>
            </a:extLst>
          </p:cNvPr>
          <p:cNvSpPr txBox="1"/>
          <p:nvPr/>
        </p:nvSpPr>
        <p:spPr>
          <a:xfrm>
            <a:off x="7189005" y="1721689"/>
            <a:ext cx="836896" cy="309700"/>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NORTHERN TERRITORY</a:t>
            </a:r>
          </a:p>
        </p:txBody>
      </p:sp>
      <p:sp>
        <p:nvSpPr>
          <p:cNvPr id="21" name="object 17">
            <a:extLst>
              <a:ext uri="{FF2B5EF4-FFF2-40B4-BE49-F238E27FC236}">
                <a16:creationId xmlns:a16="http://schemas.microsoft.com/office/drawing/2014/main" id="{EEDA871A-821F-B5DF-7FFC-CAA5C467DDCD}"/>
              </a:ext>
            </a:extLst>
          </p:cNvPr>
          <p:cNvSpPr txBox="1"/>
          <p:nvPr/>
        </p:nvSpPr>
        <p:spPr>
          <a:xfrm>
            <a:off x="7262028" y="3377818"/>
            <a:ext cx="1189364" cy="163506"/>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SOUTH </a:t>
            </a:r>
            <a:r>
              <a:rPr kumimoji="0" lang="en-US"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A</a:t>
            </a:r>
            <a:r>
              <a:rPr kumimoji="0" lang="en-AU"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USTRALIA</a:t>
            </a:r>
            <a:endParaRPr kumimoji="0"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2" name="object 19">
            <a:extLst>
              <a:ext uri="{FF2B5EF4-FFF2-40B4-BE49-F238E27FC236}">
                <a16:creationId xmlns:a16="http://schemas.microsoft.com/office/drawing/2014/main" id="{EC29185E-C7B8-62AE-0CEC-58750658D9B6}"/>
              </a:ext>
            </a:extLst>
          </p:cNvPr>
          <p:cNvSpPr txBox="1"/>
          <p:nvPr/>
        </p:nvSpPr>
        <p:spPr>
          <a:xfrm>
            <a:off x="8901461" y="2408495"/>
            <a:ext cx="979792" cy="163506"/>
          </a:xfrm>
          <a:prstGeom prst="rect">
            <a:avLst/>
          </a:prstGeom>
        </p:spPr>
        <p:txBody>
          <a:bodyPr vert="horz" wrap="square" lIns="0" tIns="17145"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QUEENSLAND</a:t>
            </a:r>
          </a:p>
        </p:txBody>
      </p:sp>
      <p:sp>
        <p:nvSpPr>
          <p:cNvPr id="23" name="object 20">
            <a:extLst>
              <a:ext uri="{FF2B5EF4-FFF2-40B4-BE49-F238E27FC236}">
                <a16:creationId xmlns:a16="http://schemas.microsoft.com/office/drawing/2014/main" id="{1AF6A217-F0A1-BC47-D99B-5B92D186B16D}"/>
              </a:ext>
            </a:extLst>
          </p:cNvPr>
          <p:cNvSpPr txBox="1"/>
          <p:nvPr/>
        </p:nvSpPr>
        <p:spPr>
          <a:xfrm>
            <a:off x="7918692" y="6412764"/>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a:ln>
                  <a:noFill/>
                </a:ln>
                <a:solidFill>
                  <a:schemeClr val="bg1"/>
                </a:solidFill>
                <a:effectLst/>
                <a:uLnTx/>
                <a:uFillTx/>
                <a:latin typeface="Arial"/>
                <a:cs typeface="Hellix"/>
              </a:rPr>
              <a:t>TASMANIA</a:t>
            </a:r>
          </a:p>
        </p:txBody>
      </p:sp>
      <p:sp>
        <p:nvSpPr>
          <p:cNvPr id="24" name="object 93">
            <a:extLst>
              <a:ext uri="{FF2B5EF4-FFF2-40B4-BE49-F238E27FC236}">
                <a16:creationId xmlns:a16="http://schemas.microsoft.com/office/drawing/2014/main" id="{C0F6D6B4-DF2B-ABFA-1637-87F55F5B801E}"/>
              </a:ext>
            </a:extLst>
          </p:cNvPr>
          <p:cNvSpPr txBox="1"/>
          <p:nvPr/>
        </p:nvSpPr>
        <p:spPr>
          <a:xfrm>
            <a:off x="9141475" y="4259084"/>
            <a:ext cx="1219885" cy="159018"/>
          </a:xfrm>
          <a:prstGeom prst="rect">
            <a:avLst/>
          </a:prstGeom>
        </p:spPr>
        <p:txBody>
          <a:bodyPr vert="horz" wrap="none" lIns="0" tIns="12700"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NEW SOUTH WALE</a:t>
            </a:r>
            <a:r>
              <a:rPr kumimoji="0" lang="en-AU"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S</a:t>
            </a:r>
            <a:endParaRPr kumimoji="0" sz="110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5" name="object 20">
            <a:extLst>
              <a:ext uri="{FF2B5EF4-FFF2-40B4-BE49-F238E27FC236}">
                <a16:creationId xmlns:a16="http://schemas.microsoft.com/office/drawing/2014/main" id="{EF48A1F7-5D1B-05C3-B8E1-1E734C3144F3}"/>
              </a:ext>
            </a:extLst>
          </p:cNvPr>
          <p:cNvSpPr txBox="1"/>
          <p:nvPr/>
        </p:nvSpPr>
        <p:spPr>
          <a:xfrm>
            <a:off x="8943187" y="5197425"/>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VICTORIA</a:t>
            </a:r>
          </a:p>
        </p:txBody>
      </p:sp>
      <p:sp>
        <p:nvSpPr>
          <p:cNvPr id="26" name="object 20">
            <a:extLst>
              <a:ext uri="{FF2B5EF4-FFF2-40B4-BE49-F238E27FC236}">
                <a16:creationId xmlns:a16="http://schemas.microsoft.com/office/drawing/2014/main" id="{883C6D72-055A-B7CA-04C0-427D461DBC51}"/>
              </a:ext>
            </a:extLst>
          </p:cNvPr>
          <p:cNvSpPr txBox="1"/>
          <p:nvPr/>
        </p:nvSpPr>
        <p:spPr>
          <a:xfrm>
            <a:off x="9274280" y="4756555"/>
            <a:ext cx="1057188" cy="24814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7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AUSTRALIAN </a:t>
            </a:r>
            <a:br>
              <a:rPr kumimoji="0" lang="en-AU" sz="7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br>
            <a:r>
              <a:rPr kumimoji="0" lang="en-AU" sz="7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CAPITAL TERRITORY</a:t>
            </a:r>
          </a:p>
        </p:txBody>
      </p:sp>
      <p:sp>
        <p:nvSpPr>
          <p:cNvPr id="28" name="object 11">
            <a:extLst>
              <a:ext uri="{FF2B5EF4-FFF2-40B4-BE49-F238E27FC236}">
                <a16:creationId xmlns:a16="http://schemas.microsoft.com/office/drawing/2014/main" id="{9FF0F47D-E5A1-5869-676B-8D50DB12367B}"/>
              </a:ext>
            </a:extLst>
          </p:cNvPr>
          <p:cNvSpPr txBox="1"/>
          <p:nvPr/>
        </p:nvSpPr>
        <p:spPr>
          <a:xfrm>
            <a:off x="10384040" y="5026399"/>
            <a:ext cx="8764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a:solidFill>
                  <a:schemeClr val="tx1"/>
                </a:solidFill>
                <a:latin typeface="Neue Haas Grotesk Text Pro" panose="020B0504020202020204" pitchFamily="34" charset="77"/>
              </a:rPr>
              <a:t>Canberra</a:t>
            </a:r>
          </a:p>
        </p:txBody>
      </p:sp>
      <p:sp>
        <p:nvSpPr>
          <p:cNvPr id="29" name="object 11">
            <a:extLst>
              <a:ext uri="{FF2B5EF4-FFF2-40B4-BE49-F238E27FC236}">
                <a16:creationId xmlns:a16="http://schemas.microsoft.com/office/drawing/2014/main" id="{AE60D30C-0B52-8822-E319-F50991D8E0C8}"/>
              </a:ext>
            </a:extLst>
          </p:cNvPr>
          <p:cNvSpPr txBox="1"/>
          <p:nvPr/>
        </p:nvSpPr>
        <p:spPr>
          <a:xfrm>
            <a:off x="11011563" y="3525393"/>
            <a:ext cx="77725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a:solidFill>
                  <a:schemeClr val="tx1"/>
                </a:solidFill>
                <a:latin typeface="Neue Haas Grotesk Text Pro" panose="020B0504020202020204" pitchFamily="34" charset="77"/>
              </a:rPr>
              <a:t>Brisbane</a:t>
            </a:r>
          </a:p>
        </p:txBody>
      </p:sp>
      <p:sp>
        <p:nvSpPr>
          <p:cNvPr id="30" name="object 11">
            <a:extLst>
              <a:ext uri="{FF2B5EF4-FFF2-40B4-BE49-F238E27FC236}">
                <a16:creationId xmlns:a16="http://schemas.microsoft.com/office/drawing/2014/main" id="{C92C6C7A-46AF-3A35-5134-8263300706C1}"/>
              </a:ext>
            </a:extLst>
          </p:cNvPr>
          <p:cNvSpPr txBox="1"/>
          <p:nvPr/>
        </p:nvSpPr>
        <p:spPr>
          <a:xfrm>
            <a:off x="8736476" y="5590008"/>
            <a:ext cx="8764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a:solidFill>
                  <a:schemeClr val="tx1"/>
                </a:solidFill>
                <a:latin typeface="Neue Haas Grotesk Text Pro" panose="020B0504020202020204" pitchFamily="34" charset="77"/>
              </a:rPr>
              <a:t>Melbourne</a:t>
            </a:r>
          </a:p>
        </p:txBody>
      </p:sp>
      <p:sp>
        <p:nvSpPr>
          <p:cNvPr id="31" name="object 11">
            <a:extLst>
              <a:ext uri="{FF2B5EF4-FFF2-40B4-BE49-F238E27FC236}">
                <a16:creationId xmlns:a16="http://schemas.microsoft.com/office/drawing/2014/main" id="{BB469845-8A3C-6E6A-0A92-8E2BF02CE68D}"/>
              </a:ext>
            </a:extLst>
          </p:cNvPr>
          <p:cNvSpPr txBox="1"/>
          <p:nvPr/>
        </p:nvSpPr>
        <p:spPr>
          <a:xfrm>
            <a:off x="7563909" y="4850849"/>
            <a:ext cx="76772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a:solidFill>
                  <a:schemeClr val="tx1"/>
                </a:solidFill>
                <a:latin typeface="Neue Haas Grotesk Text Pro" panose="020B0504020202020204" pitchFamily="34" charset="77"/>
              </a:rPr>
              <a:t>Adelaide</a:t>
            </a:r>
          </a:p>
        </p:txBody>
      </p:sp>
      <p:sp>
        <p:nvSpPr>
          <p:cNvPr id="32" name="object 11">
            <a:extLst>
              <a:ext uri="{FF2B5EF4-FFF2-40B4-BE49-F238E27FC236}">
                <a16:creationId xmlns:a16="http://schemas.microsoft.com/office/drawing/2014/main" id="{1FDED5B8-DEA2-37D5-A9B4-F15E28620072}"/>
              </a:ext>
            </a:extLst>
          </p:cNvPr>
          <p:cNvSpPr txBox="1"/>
          <p:nvPr/>
        </p:nvSpPr>
        <p:spPr>
          <a:xfrm>
            <a:off x="9845670" y="6393444"/>
            <a:ext cx="5599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a:solidFill>
                  <a:schemeClr val="tx1"/>
                </a:solidFill>
                <a:latin typeface="Neue Haas Grotesk Text Pro" panose="020B0504020202020204" pitchFamily="34" charset="77"/>
              </a:rPr>
              <a:t>Hobart</a:t>
            </a:r>
          </a:p>
        </p:txBody>
      </p:sp>
      <p:sp>
        <p:nvSpPr>
          <p:cNvPr id="33" name="object 11">
            <a:extLst>
              <a:ext uri="{FF2B5EF4-FFF2-40B4-BE49-F238E27FC236}">
                <a16:creationId xmlns:a16="http://schemas.microsoft.com/office/drawing/2014/main" id="{A3383F36-4B79-BAEB-E119-76B1E98E1DC4}"/>
              </a:ext>
            </a:extLst>
          </p:cNvPr>
          <p:cNvSpPr txBox="1"/>
          <p:nvPr/>
        </p:nvSpPr>
        <p:spPr>
          <a:xfrm>
            <a:off x="10528386" y="4711478"/>
            <a:ext cx="692260"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a:solidFill>
                  <a:schemeClr val="tx1"/>
                </a:solidFill>
                <a:latin typeface="Neue Haas Grotesk Text Pro" panose="020B0504020202020204" pitchFamily="34" charset="77"/>
              </a:rPr>
              <a:t>Sydney</a:t>
            </a:r>
          </a:p>
        </p:txBody>
      </p:sp>
      <p:sp>
        <p:nvSpPr>
          <p:cNvPr id="34" name="object 11">
            <a:extLst>
              <a:ext uri="{FF2B5EF4-FFF2-40B4-BE49-F238E27FC236}">
                <a16:creationId xmlns:a16="http://schemas.microsoft.com/office/drawing/2014/main" id="{57AB0089-0C95-3003-8B6D-A945BD491DA6}"/>
              </a:ext>
            </a:extLst>
          </p:cNvPr>
          <p:cNvSpPr txBox="1"/>
          <p:nvPr/>
        </p:nvSpPr>
        <p:spPr>
          <a:xfrm rot="16200000">
            <a:off x="11253664" y="5860114"/>
            <a:ext cx="1461611" cy="140423"/>
          </a:xfrm>
          <a:prstGeom prst="rect">
            <a:avLst/>
          </a:prstGeom>
        </p:spPr>
        <p:txBody>
          <a:bodyPr vert="horz" wrap="none" lIns="0" tIns="17145" rIns="0" bIns="0" rtlCol="0">
            <a:noAutofit/>
          </a:bodyPr>
          <a:lstStyle>
            <a:defPPr>
              <a:defRPr lang="en-US"/>
            </a:defPPr>
            <a:lvl1pPr algn="ctr">
              <a:defRPr sz="950" b="1">
                <a:solidFill>
                  <a:srgbClr val="FFFFFF"/>
                </a:solidFill>
                <a:cs typeface="Hellix"/>
              </a:defRPr>
            </a:lvl1pPr>
          </a:lstStyle>
          <a:p>
            <a:pPr algn="l"/>
            <a:r>
              <a:rPr lang="en-AU" sz="800" b="0">
                <a:solidFill>
                  <a:schemeClr val="tx1"/>
                </a:solidFill>
                <a:latin typeface="Neue Haas Grotesk Text Pro" panose="020B0504020202020204" pitchFamily="34" charset="77"/>
              </a:rPr>
              <a:t>Source: Bureau of Meteorology</a:t>
            </a:r>
            <a:endParaRPr sz="800" b="0">
              <a:solidFill>
                <a:schemeClr val="tx1"/>
              </a:solidFill>
              <a:latin typeface="Neue Haas Grotesk Text Pro" panose="020B0504020202020204" pitchFamily="34" charset="77"/>
            </a:endParaRPr>
          </a:p>
        </p:txBody>
      </p:sp>
      <p:sp>
        <p:nvSpPr>
          <p:cNvPr id="35" name="object 11">
            <a:extLst>
              <a:ext uri="{FF2B5EF4-FFF2-40B4-BE49-F238E27FC236}">
                <a16:creationId xmlns:a16="http://schemas.microsoft.com/office/drawing/2014/main" id="{57C4C26D-9F5D-1943-167D-121A7E227341}"/>
              </a:ext>
            </a:extLst>
          </p:cNvPr>
          <p:cNvSpPr txBox="1"/>
          <p:nvPr/>
        </p:nvSpPr>
        <p:spPr>
          <a:xfrm>
            <a:off x="6423724" y="485167"/>
            <a:ext cx="596154"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r"/>
            <a:r>
              <a:rPr lang="en-AU" sz="1000" b="0">
                <a:solidFill>
                  <a:schemeClr val="tx1"/>
                </a:solidFill>
                <a:latin typeface="Neue Haas Grotesk Text Pro" panose="020B0504020202020204" pitchFamily="34" charset="77"/>
              </a:rPr>
              <a:t>Darwin</a:t>
            </a:r>
          </a:p>
        </p:txBody>
      </p:sp>
      <p:sp>
        <p:nvSpPr>
          <p:cNvPr id="36" name="object 11">
            <a:extLst>
              <a:ext uri="{FF2B5EF4-FFF2-40B4-BE49-F238E27FC236}">
                <a16:creationId xmlns:a16="http://schemas.microsoft.com/office/drawing/2014/main" id="{10825B0B-3AF3-87E9-3EF4-6CD623B04EF6}"/>
              </a:ext>
            </a:extLst>
          </p:cNvPr>
          <p:cNvSpPr txBox="1"/>
          <p:nvPr/>
        </p:nvSpPr>
        <p:spPr>
          <a:xfrm>
            <a:off x="4187293" y="4375789"/>
            <a:ext cx="514708"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r"/>
            <a:r>
              <a:rPr lang="en-AU" sz="1000" b="0">
                <a:solidFill>
                  <a:schemeClr val="tx1"/>
                </a:solidFill>
                <a:latin typeface="Neue Haas Grotesk Text Pro" panose="020B0504020202020204" pitchFamily="34" charset="77"/>
              </a:rPr>
              <a:t>Perth</a:t>
            </a:r>
          </a:p>
        </p:txBody>
      </p:sp>
      <p:sp>
        <p:nvSpPr>
          <p:cNvPr id="61" name="TextBox 60">
            <a:extLst>
              <a:ext uri="{FF2B5EF4-FFF2-40B4-BE49-F238E27FC236}">
                <a16:creationId xmlns:a16="http://schemas.microsoft.com/office/drawing/2014/main" id="{ACCE05CA-7A7E-7A42-84EE-CA20B8258C76}"/>
              </a:ext>
            </a:extLst>
          </p:cNvPr>
          <p:cNvSpPr txBox="1"/>
          <p:nvPr/>
        </p:nvSpPr>
        <p:spPr>
          <a:xfrm>
            <a:off x="838437" y="508682"/>
            <a:ext cx="6096000" cy="307777"/>
          </a:xfrm>
          <a:prstGeom prst="rect">
            <a:avLst/>
          </a:prstGeom>
          <a:noFill/>
        </p:spPr>
        <p:txBody>
          <a:bodyPr wrap="square">
            <a:spAutoFit/>
          </a:bodyPr>
          <a:lstStyle/>
          <a:p>
            <a:pPr algn="l"/>
            <a:r>
              <a:rPr lang="en-AU" sz="1400">
                <a:solidFill>
                  <a:schemeClr val="tx1"/>
                </a:solidFill>
                <a:latin typeface="Neue Haas Grotesk Text Pro" panose="020B0504020202020204" pitchFamily="34" charset="77"/>
              </a:rPr>
              <a:t>Rainfall mm/in</a:t>
            </a:r>
          </a:p>
        </p:txBody>
      </p:sp>
      <p:grpSp>
        <p:nvGrpSpPr>
          <p:cNvPr id="80" name="Group 79">
            <a:extLst>
              <a:ext uri="{FF2B5EF4-FFF2-40B4-BE49-F238E27FC236}">
                <a16:creationId xmlns:a16="http://schemas.microsoft.com/office/drawing/2014/main" id="{1B9350A9-735D-3674-C4E0-39F10FF0264F}"/>
              </a:ext>
            </a:extLst>
          </p:cNvPr>
          <p:cNvGrpSpPr/>
          <p:nvPr/>
        </p:nvGrpSpPr>
        <p:grpSpPr>
          <a:xfrm>
            <a:off x="642159" y="900333"/>
            <a:ext cx="1555120" cy="3438260"/>
            <a:chOff x="474103" y="1037367"/>
            <a:chExt cx="1555120" cy="3438260"/>
          </a:xfrm>
        </p:grpSpPr>
        <p:sp>
          <p:nvSpPr>
            <p:cNvPr id="43" name="Oval 42">
              <a:extLst>
                <a:ext uri="{FF2B5EF4-FFF2-40B4-BE49-F238E27FC236}">
                  <a16:creationId xmlns:a16="http://schemas.microsoft.com/office/drawing/2014/main" id="{A3358941-33A8-0B63-C8F7-048B236F2C7C}"/>
                </a:ext>
              </a:extLst>
            </p:cNvPr>
            <p:cNvSpPr/>
            <p:nvPr/>
          </p:nvSpPr>
          <p:spPr>
            <a:xfrm rot="10800000">
              <a:off x="474103" y="4259475"/>
              <a:ext cx="196278" cy="196279"/>
            </a:xfrm>
            <a:prstGeom prst="ellipse">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44" name="Oval 43">
              <a:extLst>
                <a:ext uri="{FF2B5EF4-FFF2-40B4-BE49-F238E27FC236}">
                  <a16:creationId xmlns:a16="http://schemas.microsoft.com/office/drawing/2014/main" id="{FC47C233-3A26-75D0-A14F-A15C33169DB3}"/>
                </a:ext>
              </a:extLst>
            </p:cNvPr>
            <p:cNvSpPr/>
            <p:nvPr/>
          </p:nvSpPr>
          <p:spPr>
            <a:xfrm rot="10800000">
              <a:off x="474103" y="3993587"/>
              <a:ext cx="196278" cy="196279"/>
            </a:xfrm>
            <a:prstGeom prst="ellipse">
              <a:avLst/>
            </a:prstGeom>
            <a:solidFill>
              <a:srgbClr val="FCEF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45" name="Oval 44">
              <a:extLst>
                <a:ext uri="{FF2B5EF4-FFF2-40B4-BE49-F238E27FC236}">
                  <a16:creationId xmlns:a16="http://schemas.microsoft.com/office/drawing/2014/main" id="{836E4649-668C-5CBB-6090-86DE6F423C5F}"/>
                </a:ext>
              </a:extLst>
            </p:cNvPr>
            <p:cNvSpPr/>
            <p:nvPr/>
          </p:nvSpPr>
          <p:spPr>
            <a:xfrm rot="10800000">
              <a:off x="474103" y="3727699"/>
              <a:ext cx="196278" cy="196279"/>
            </a:xfrm>
            <a:prstGeom prst="ellipse">
              <a:avLst/>
            </a:prstGeom>
            <a:solidFill>
              <a:srgbClr val="FFDD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46" name="Oval 45">
              <a:extLst>
                <a:ext uri="{FF2B5EF4-FFF2-40B4-BE49-F238E27FC236}">
                  <a16:creationId xmlns:a16="http://schemas.microsoft.com/office/drawing/2014/main" id="{A4D9B28B-0533-721B-4C6C-EF2ED642864C}"/>
                </a:ext>
              </a:extLst>
            </p:cNvPr>
            <p:cNvSpPr/>
            <p:nvPr/>
          </p:nvSpPr>
          <p:spPr>
            <a:xfrm rot="10800000">
              <a:off x="474103" y="3461811"/>
              <a:ext cx="196278" cy="196279"/>
            </a:xfrm>
            <a:prstGeom prst="ellipse">
              <a:avLst/>
            </a:prstGeom>
            <a:solidFill>
              <a:srgbClr val="FFCF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47" name="Oval 46">
              <a:extLst>
                <a:ext uri="{FF2B5EF4-FFF2-40B4-BE49-F238E27FC236}">
                  <a16:creationId xmlns:a16="http://schemas.microsoft.com/office/drawing/2014/main" id="{C9BA8C2D-930C-A23C-63FE-964A14495CE5}"/>
                </a:ext>
              </a:extLst>
            </p:cNvPr>
            <p:cNvSpPr/>
            <p:nvPr/>
          </p:nvSpPr>
          <p:spPr>
            <a:xfrm rot="10800000">
              <a:off x="474103" y="3195924"/>
              <a:ext cx="196278" cy="196279"/>
            </a:xfrm>
            <a:prstGeom prst="ellipse">
              <a:avLst/>
            </a:prstGeom>
            <a:solidFill>
              <a:srgbClr val="F3C9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48" name="Oval 47">
              <a:extLst>
                <a:ext uri="{FF2B5EF4-FFF2-40B4-BE49-F238E27FC236}">
                  <a16:creationId xmlns:a16="http://schemas.microsoft.com/office/drawing/2014/main" id="{88F702A2-AC74-0740-0159-77C0E9CBEF43}"/>
                </a:ext>
              </a:extLst>
            </p:cNvPr>
            <p:cNvSpPr/>
            <p:nvPr/>
          </p:nvSpPr>
          <p:spPr>
            <a:xfrm rot="10800000">
              <a:off x="474103" y="2930035"/>
              <a:ext cx="196278" cy="196279"/>
            </a:xfrm>
            <a:prstGeom prst="ellipse">
              <a:avLst/>
            </a:prstGeom>
            <a:solidFill>
              <a:srgbClr val="CDE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49" name="Oval 48">
              <a:extLst>
                <a:ext uri="{FF2B5EF4-FFF2-40B4-BE49-F238E27FC236}">
                  <a16:creationId xmlns:a16="http://schemas.microsoft.com/office/drawing/2014/main" id="{C606E4B9-BFA8-E61E-5CB2-DC3B7676B0DB}"/>
                </a:ext>
              </a:extLst>
            </p:cNvPr>
            <p:cNvSpPr/>
            <p:nvPr/>
          </p:nvSpPr>
          <p:spPr>
            <a:xfrm rot="10800000">
              <a:off x="474103" y="2664148"/>
              <a:ext cx="196278" cy="196279"/>
            </a:xfrm>
            <a:prstGeom prst="ellipse">
              <a:avLst/>
            </a:prstGeom>
            <a:solidFill>
              <a:srgbClr val="A3BF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50" name="Oval 49">
              <a:extLst>
                <a:ext uri="{FF2B5EF4-FFF2-40B4-BE49-F238E27FC236}">
                  <a16:creationId xmlns:a16="http://schemas.microsoft.com/office/drawing/2014/main" id="{62A8E925-66CF-DC06-BE15-4EA8E06ADBE6}"/>
                </a:ext>
              </a:extLst>
            </p:cNvPr>
            <p:cNvSpPr/>
            <p:nvPr/>
          </p:nvSpPr>
          <p:spPr>
            <a:xfrm rot="10800000">
              <a:off x="474103" y="2398261"/>
              <a:ext cx="196278" cy="196279"/>
            </a:xfrm>
            <a:prstGeom prst="ellipse">
              <a:avLst/>
            </a:prstGeom>
            <a:solidFill>
              <a:srgbClr val="5BC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51" name="Oval 50">
              <a:extLst>
                <a:ext uri="{FF2B5EF4-FFF2-40B4-BE49-F238E27FC236}">
                  <a16:creationId xmlns:a16="http://schemas.microsoft.com/office/drawing/2014/main" id="{9CF95113-BF3D-0DE3-BBD2-50C263FF374C}"/>
                </a:ext>
              </a:extLst>
            </p:cNvPr>
            <p:cNvSpPr/>
            <p:nvPr/>
          </p:nvSpPr>
          <p:spPr>
            <a:xfrm rot="10800000">
              <a:off x="474103" y="2132373"/>
              <a:ext cx="196278" cy="196279"/>
            </a:xfrm>
            <a:prstGeom prst="ellipse">
              <a:avLst/>
            </a:prstGeom>
            <a:solidFill>
              <a:srgbClr val="419E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52" name="Oval 51">
              <a:extLst>
                <a:ext uri="{FF2B5EF4-FFF2-40B4-BE49-F238E27FC236}">
                  <a16:creationId xmlns:a16="http://schemas.microsoft.com/office/drawing/2014/main" id="{A0176873-B170-E005-1828-5CEB71AADA44}"/>
                </a:ext>
              </a:extLst>
            </p:cNvPr>
            <p:cNvSpPr/>
            <p:nvPr/>
          </p:nvSpPr>
          <p:spPr>
            <a:xfrm rot="10800000">
              <a:off x="474103" y="1866485"/>
              <a:ext cx="196278" cy="196279"/>
            </a:xfrm>
            <a:prstGeom prst="ellipse">
              <a:avLst/>
            </a:prstGeom>
            <a:solidFill>
              <a:srgbClr val="3F81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53" name="Oval 52">
              <a:extLst>
                <a:ext uri="{FF2B5EF4-FFF2-40B4-BE49-F238E27FC236}">
                  <a16:creationId xmlns:a16="http://schemas.microsoft.com/office/drawing/2014/main" id="{3B6BC99C-68BC-A674-DBFD-E9C56CB484FD}"/>
                </a:ext>
              </a:extLst>
            </p:cNvPr>
            <p:cNvSpPr/>
            <p:nvPr/>
          </p:nvSpPr>
          <p:spPr>
            <a:xfrm rot="10800000">
              <a:off x="474103" y="1600597"/>
              <a:ext cx="196278" cy="196279"/>
            </a:xfrm>
            <a:prstGeom prst="ellipse">
              <a:avLst/>
            </a:prstGeom>
            <a:solidFill>
              <a:srgbClr val="378F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54" name="Oval 53">
              <a:extLst>
                <a:ext uri="{FF2B5EF4-FFF2-40B4-BE49-F238E27FC236}">
                  <a16:creationId xmlns:a16="http://schemas.microsoft.com/office/drawing/2014/main" id="{1BCE0F62-9322-77A8-80B1-F0FDEADFBBB1}"/>
                </a:ext>
              </a:extLst>
            </p:cNvPr>
            <p:cNvSpPr/>
            <p:nvPr/>
          </p:nvSpPr>
          <p:spPr>
            <a:xfrm rot="10800000">
              <a:off x="474103" y="1334710"/>
              <a:ext cx="196278" cy="196279"/>
            </a:xfrm>
            <a:prstGeom prst="ellipse">
              <a:avLst/>
            </a:prstGeom>
            <a:solidFill>
              <a:srgbClr val="4680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55" name="Oval 54">
              <a:extLst>
                <a:ext uri="{FF2B5EF4-FFF2-40B4-BE49-F238E27FC236}">
                  <a16:creationId xmlns:a16="http://schemas.microsoft.com/office/drawing/2014/main" id="{E111921E-5708-7426-1A90-DCFBA1FD7740}"/>
                </a:ext>
              </a:extLst>
            </p:cNvPr>
            <p:cNvSpPr/>
            <p:nvPr/>
          </p:nvSpPr>
          <p:spPr>
            <a:xfrm rot="10800000">
              <a:off x="474103" y="1068826"/>
              <a:ext cx="196278" cy="196279"/>
            </a:xfrm>
            <a:prstGeom prst="ellipse">
              <a:avLst/>
            </a:prstGeom>
            <a:solidFill>
              <a:srgbClr val="2F54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grpSp>
          <p:nvGrpSpPr>
            <p:cNvPr id="79" name="Group 78">
              <a:extLst>
                <a:ext uri="{FF2B5EF4-FFF2-40B4-BE49-F238E27FC236}">
                  <a16:creationId xmlns:a16="http://schemas.microsoft.com/office/drawing/2014/main" id="{C21FE6A4-D093-DD9C-21AF-3E2B0ECE0289}"/>
                </a:ext>
              </a:extLst>
            </p:cNvPr>
            <p:cNvGrpSpPr/>
            <p:nvPr/>
          </p:nvGrpSpPr>
          <p:grpSpPr>
            <a:xfrm>
              <a:off x="773392" y="1037367"/>
              <a:ext cx="1255831" cy="3438260"/>
              <a:chOff x="2108246" y="1101678"/>
              <a:chExt cx="1255831" cy="3438260"/>
            </a:xfrm>
          </p:grpSpPr>
          <p:sp>
            <p:nvSpPr>
              <p:cNvPr id="66" name="object 11">
                <a:extLst>
                  <a:ext uri="{FF2B5EF4-FFF2-40B4-BE49-F238E27FC236}">
                    <a16:creationId xmlns:a16="http://schemas.microsoft.com/office/drawing/2014/main" id="{8D43ACDB-2874-9184-76FB-19D535697605}"/>
                  </a:ext>
                </a:extLst>
              </p:cNvPr>
              <p:cNvSpPr txBox="1"/>
              <p:nvPr/>
            </p:nvSpPr>
            <p:spPr>
              <a:xfrm flipH="1">
                <a:off x="2108246" y="1101678"/>
                <a:ext cx="125583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a:solidFill>
                      <a:schemeClr val="tx1"/>
                    </a:solidFill>
                    <a:latin typeface="Neue Haas Grotesk Text Pro" panose="020B0504020202020204" pitchFamily="34" charset="77"/>
                  </a:rPr>
                  <a:t>3200 / 126</a:t>
                </a:r>
                <a:endParaRPr sz="1400" b="0">
                  <a:solidFill>
                    <a:schemeClr val="tx1"/>
                  </a:solidFill>
                  <a:latin typeface="Neue Haas Grotesk Text Pro" panose="020B0504020202020204" pitchFamily="34" charset="77"/>
                </a:endParaRPr>
              </a:p>
            </p:txBody>
          </p:sp>
          <p:sp>
            <p:nvSpPr>
              <p:cNvPr id="67" name="object 11">
                <a:extLst>
                  <a:ext uri="{FF2B5EF4-FFF2-40B4-BE49-F238E27FC236}">
                    <a16:creationId xmlns:a16="http://schemas.microsoft.com/office/drawing/2014/main" id="{714419B0-672C-03CC-274C-ADA42178DD4B}"/>
                  </a:ext>
                </a:extLst>
              </p:cNvPr>
              <p:cNvSpPr txBox="1"/>
              <p:nvPr/>
            </p:nvSpPr>
            <p:spPr>
              <a:xfrm flipH="1">
                <a:off x="2108246" y="1368804"/>
                <a:ext cx="1117463"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a:solidFill>
                      <a:schemeClr val="tx1"/>
                    </a:solidFill>
                    <a:latin typeface="Neue Haas Grotesk Text Pro" panose="020B0504020202020204" pitchFamily="34" charset="77"/>
                  </a:rPr>
                  <a:t>2400 / 94.5</a:t>
                </a:r>
                <a:endParaRPr sz="1400" b="0">
                  <a:solidFill>
                    <a:schemeClr val="tx1"/>
                  </a:solidFill>
                  <a:latin typeface="Neue Haas Grotesk Text Pro" panose="020B0504020202020204" pitchFamily="34" charset="77"/>
                </a:endParaRPr>
              </a:p>
            </p:txBody>
          </p:sp>
          <p:sp>
            <p:nvSpPr>
              <p:cNvPr id="68" name="object 11">
                <a:extLst>
                  <a:ext uri="{FF2B5EF4-FFF2-40B4-BE49-F238E27FC236}">
                    <a16:creationId xmlns:a16="http://schemas.microsoft.com/office/drawing/2014/main" id="{B4166A83-4870-7851-B295-14768B25E580}"/>
                  </a:ext>
                </a:extLst>
              </p:cNvPr>
              <p:cNvSpPr txBox="1"/>
              <p:nvPr/>
            </p:nvSpPr>
            <p:spPr>
              <a:xfrm flipH="1">
                <a:off x="2108246" y="1635929"/>
                <a:ext cx="111746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a:solidFill>
                      <a:schemeClr val="tx1"/>
                    </a:solidFill>
                    <a:latin typeface="Neue Haas Grotesk Text Pro" panose="020B0504020202020204" pitchFamily="34" charset="77"/>
                  </a:rPr>
                  <a:t>2000 / 78.7</a:t>
                </a:r>
                <a:endParaRPr sz="1400" b="0">
                  <a:solidFill>
                    <a:schemeClr val="tx1"/>
                  </a:solidFill>
                  <a:latin typeface="Neue Haas Grotesk Text Pro" panose="020B0504020202020204" pitchFamily="34" charset="77"/>
                </a:endParaRPr>
              </a:p>
            </p:txBody>
          </p:sp>
          <p:sp>
            <p:nvSpPr>
              <p:cNvPr id="69" name="object 11">
                <a:extLst>
                  <a:ext uri="{FF2B5EF4-FFF2-40B4-BE49-F238E27FC236}">
                    <a16:creationId xmlns:a16="http://schemas.microsoft.com/office/drawing/2014/main" id="{EAA64494-B0E3-7827-E467-6A244307A0C3}"/>
                  </a:ext>
                </a:extLst>
              </p:cNvPr>
              <p:cNvSpPr txBox="1"/>
              <p:nvPr/>
            </p:nvSpPr>
            <p:spPr>
              <a:xfrm flipH="1">
                <a:off x="2108246" y="1903054"/>
                <a:ext cx="1117459"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a:solidFill>
                      <a:schemeClr val="tx1"/>
                    </a:solidFill>
                    <a:latin typeface="Neue Haas Grotesk Text Pro" panose="020B0504020202020204" pitchFamily="34" charset="77"/>
                  </a:rPr>
                  <a:t>1600 / 63</a:t>
                </a:r>
                <a:endParaRPr sz="1400" b="0">
                  <a:solidFill>
                    <a:schemeClr val="tx1"/>
                  </a:solidFill>
                  <a:latin typeface="Neue Haas Grotesk Text Pro" panose="020B0504020202020204" pitchFamily="34" charset="77"/>
                </a:endParaRPr>
              </a:p>
            </p:txBody>
          </p:sp>
          <p:sp>
            <p:nvSpPr>
              <p:cNvPr id="70" name="object 11">
                <a:extLst>
                  <a:ext uri="{FF2B5EF4-FFF2-40B4-BE49-F238E27FC236}">
                    <a16:creationId xmlns:a16="http://schemas.microsoft.com/office/drawing/2014/main" id="{3BBD7E54-F884-4FC0-63E9-0200222CE455}"/>
                  </a:ext>
                </a:extLst>
              </p:cNvPr>
              <p:cNvSpPr txBox="1"/>
              <p:nvPr/>
            </p:nvSpPr>
            <p:spPr>
              <a:xfrm flipH="1">
                <a:off x="2108247" y="2170179"/>
                <a:ext cx="966992"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a:solidFill>
                      <a:schemeClr val="tx1"/>
                    </a:solidFill>
                    <a:latin typeface="Neue Haas Grotesk Text Pro" panose="020B0504020202020204" pitchFamily="34" charset="77"/>
                  </a:rPr>
                  <a:t>1200 / 47.2</a:t>
                </a:r>
                <a:endParaRPr sz="1400" b="0">
                  <a:solidFill>
                    <a:schemeClr val="tx1"/>
                  </a:solidFill>
                  <a:latin typeface="Neue Haas Grotesk Text Pro" panose="020B0504020202020204" pitchFamily="34" charset="77"/>
                </a:endParaRPr>
              </a:p>
            </p:txBody>
          </p:sp>
          <p:sp>
            <p:nvSpPr>
              <p:cNvPr id="71" name="object 11">
                <a:extLst>
                  <a:ext uri="{FF2B5EF4-FFF2-40B4-BE49-F238E27FC236}">
                    <a16:creationId xmlns:a16="http://schemas.microsoft.com/office/drawing/2014/main" id="{55E66789-A2C0-26DA-A635-63F1B20AE455}"/>
                  </a:ext>
                </a:extLst>
              </p:cNvPr>
              <p:cNvSpPr txBox="1"/>
              <p:nvPr/>
            </p:nvSpPr>
            <p:spPr>
              <a:xfrm flipH="1">
                <a:off x="2108247" y="2437304"/>
                <a:ext cx="1117458"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a:solidFill>
                      <a:schemeClr val="tx1"/>
                    </a:solidFill>
                    <a:latin typeface="Neue Haas Grotesk Text Pro" panose="020B0504020202020204" pitchFamily="34" charset="77"/>
                  </a:rPr>
                  <a:t>100 / 39.40</a:t>
                </a:r>
                <a:endParaRPr sz="1400" b="0">
                  <a:solidFill>
                    <a:schemeClr val="tx1"/>
                  </a:solidFill>
                  <a:latin typeface="Neue Haas Grotesk Text Pro" panose="020B0504020202020204" pitchFamily="34" charset="77"/>
                </a:endParaRPr>
              </a:p>
            </p:txBody>
          </p:sp>
          <p:sp>
            <p:nvSpPr>
              <p:cNvPr id="72" name="object 11">
                <a:extLst>
                  <a:ext uri="{FF2B5EF4-FFF2-40B4-BE49-F238E27FC236}">
                    <a16:creationId xmlns:a16="http://schemas.microsoft.com/office/drawing/2014/main" id="{AF3B028F-A041-808A-15D3-444577C929C9}"/>
                  </a:ext>
                </a:extLst>
              </p:cNvPr>
              <p:cNvSpPr txBox="1"/>
              <p:nvPr/>
            </p:nvSpPr>
            <p:spPr>
              <a:xfrm flipH="1">
                <a:off x="2108246" y="2704429"/>
                <a:ext cx="1117457"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a:solidFill>
                      <a:schemeClr val="tx1"/>
                    </a:solidFill>
                    <a:latin typeface="Neue Haas Grotesk Text Pro" panose="020B0504020202020204" pitchFamily="34" charset="77"/>
                  </a:rPr>
                  <a:t>800 / 31.5</a:t>
                </a:r>
                <a:endParaRPr sz="1400" b="0">
                  <a:solidFill>
                    <a:schemeClr val="tx1"/>
                  </a:solidFill>
                  <a:latin typeface="Neue Haas Grotesk Text Pro" panose="020B0504020202020204" pitchFamily="34" charset="77"/>
                </a:endParaRPr>
              </a:p>
            </p:txBody>
          </p:sp>
          <p:sp>
            <p:nvSpPr>
              <p:cNvPr id="73" name="object 11">
                <a:extLst>
                  <a:ext uri="{FF2B5EF4-FFF2-40B4-BE49-F238E27FC236}">
                    <a16:creationId xmlns:a16="http://schemas.microsoft.com/office/drawing/2014/main" id="{F3EF5F1F-A2C5-F4B7-8DED-341797526980}"/>
                  </a:ext>
                </a:extLst>
              </p:cNvPr>
              <p:cNvSpPr txBox="1"/>
              <p:nvPr/>
            </p:nvSpPr>
            <p:spPr>
              <a:xfrm flipH="1">
                <a:off x="2108247" y="2971554"/>
                <a:ext cx="979792"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a:solidFill>
                      <a:schemeClr val="tx1"/>
                    </a:solidFill>
                    <a:latin typeface="Neue Haas Grotesk Text Pro" panose="020B0504020202020204" pitchFamily="34" charset="77"/>
                  </a:rPr>
                  <a:t>600 / 23.6</a:t>
                </a:r>
                <a:endParaRPr sz="1400" b="0">
                  <a:solidFill>
                    <a:schemeClr val="tx1"/>
                  </a:solidFill>
                  <a:latin typeface="Neue Haas Grotesk Text Pro" panose="020B0504020202020204" pitchFamily="34" charset="77"/>
                </a:endParaRPr>
              </a:p>
            </p:txBody>
          </p:sp>
          <p:sp>
            <p:nvSpPr>
              <p:cNvPr id="74" name="object 11">
                <a:extLst>
                  <a:ext uri="{FF2B5EF4-FFF2-40B4-BE49-F238E27FC236}">
                    <a16:creationId xmlns:a16="http://schemas.microsoft.com/office/drawing/2014/main" id="{98884E9F-638D-CC42-B972-4BCBB071FE81}"/>
                  </a:ext>
                </a:extLst>
              </p:cNvPr>
              <p:cNvSpPr txBox="1"/>
              <p:nvPr/>
            </p:nvSpPr>
            <p:spPr>
              <a:xfrm flipH="1">
                <a:off x="2108247" y="3238679"/>
                <a:ext cx="979792"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a:solidFill>
                      <a:schemeClr val="tx1"/>
                    </a:solidFill>
                    <a:latin typeface="Neue Haas Grotesk Text Pro" panose="020B0504020202020204" pitchFamily="34" charset="77"/>
                  </a:rPr>
                  <a:t>500 / 19.7</a:t>
                </a:r>
                <a:endParaRPr sz="1400" b="0">
                  <a:solidFill>
                    <a:schemeClr val="tx1"/>
                  </a:solidFill>
                  <a:latin typeface="Neue Haas Grotesk Text Pro" panose="020B0504020202020204" pitchFamily="34" charset="77"/>
                </a:endParaRPr>
              </a:p>
            </p:txBody>
          </p:sp>
          <p:sp>
            <p:nvSpPr>
              <p:cNvPr id="75" name="object 11">
                <a:extLst>
                  <a:ext uri="{FF2B5EF4-FFF2-40B4-BE49-F238E27FC236}">
                    <a16:creationId xmlns:a16="http://schemas.microsoft.com/office/drawing/2014/main" id="{2584428E-49FA-02EE-835F-193427F4955F}"/>
                  </a:ext>
                </a:extLst>
              </p:cNvPr>
              <p:cNvSpPr txBox="1"/>
              <p:nvPr/>
            </p:nvSpPr>
            <p:spPr>
              <a:xfrm flipH="1">
                <a:off x="2108246" y="3505804"/>
                <a:ext cx="979790"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a:solidFill>
                      <a:schemeClr val="tx1"/>
                    </a:solidFill>
                    <a:latin typeface="Neue Haas Grotesk Text Pro" panose="020B0504020202020204" pitchFamily="34" charset="77"/>
                  </a:rPr>
                  <a:t>400 / 15.7</a:t>
                </a:r>
                <a:endParaRPr sz="1400" b="0">
                  <a:solidFill>
                    <a:schemeClr val="tx1"/>
                  </a:solidFill>
                  <a:latin typeface="Neue Haas Grotesk Text Pro" panose="020B0504020202020204" pitchFamily="34" charset="77"/>
                </a:endParaRPr>
              </a:p>
            </p:txBody>
          </p:sp>
          <p:sp>
            <p:nvSpPr>
              <p:cNvPr id="76" name="object 11">
                <a:extLst>
                  <a:ext uri="{FF2B5EF4-FFF2-40B4-BE49-F238E27FC236}">
                    <a16:creationId xmlns:a16="http://schemas.microsoft.com/office/drawing/2014/main" id="{908F0A58-C129-2EDD-5D71-C076777D744A}"/>
                  </a:ext>
                </a:extLst>
              </p:cNvPr>
              <p:cNvSpPr txBox="1"/>
              <p:nvPr/>
            </p:nvSpPr>
            <p:spPr>
              <a:xfrm flipH="1">
                <a:off x="2108246" y="3772929"/>
                <a:ext cx="979788"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a:solidFill>
                      <a:schemeClr val="tx1"/>
                    </a:solidFill>
                    <a:latin typeface="Neue Haas Grotesk Text Pro" panose="020B0504020202020204" pitchFamily="34" charset="77"/>
                  </a:rPr>
                  <a:t>300 / 11.8</a:t>
                </a:r>
                <a:endParaRPr sz="1400" b="0">
                  <a:solidFill>
                    <a:schemeClr val="tx1"/>
                  </a:solidFill>
                  <a:latin typeface="Neue Haas Grotesk Text Pro" panose="020B0504020202020204" pitchFamily="34" charset="77"/>
                </a:endParaRPr>
              </a:p>
            </p:txBody>
          </p:sp>
          <p:sp>
            <p:nvSpPr>
              <p:cNvPr id="77" name="object 11">
                <a:extLst>
                  <a:ext uri="{FF2B5EF4-FFF2-40B4-BE49-F238E27FC236}">
                    <a16:creationId xmlns:a16="http://schemas.microsoft.com/office/drawing/2014/main" id="{E73DBEC5-F442-CC5E-90AD-0DA2946ECFB8}"/>
                  </a:ext>
                </a:extLst>
              </p:cNvPr>
              <p:cNvSpPr txBox="1"/>
              <p:nvPr/>
            </p:nvSpPr>
            <p:spPr>
              <a:xfrm flipH="1">
                <a:off x="2108247" y="4040054"/>
                <a:ext cx="1117456"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a:solidFill>
                      <a:schemeClr val="tx1"/>
                    </a:solidFill>
                    <a:latin typeface="Neue Haas Grotesk Text Pro" panose="020B0504020202020204" pitchFamily="34" charset="77"/>
                  </a:rPr>
                  <a:t>200 / 7.9</a:t>
                </a:r>
                <a:endParaRPr sz="1400" b="0">
                  <a:solidFill>
                    <a:schemeClr val="tx1"/>
                  </a:solidFill>
                  <a:latin typeface="Neue Haas Grotesk Text Pro" panose="020B0504020202020204" pitchFamily="34" charset="77"/>
                </a:endParaRPr>
              </a:p>
            </p:txBody>
          </p:sp>
          <p:sp>
            <p:nvSpPr>
              <p:cNvPr id="78" name="object 11">
                <a:extLst>
                  <a:ext uri="{FF2B5EF4-FFF2-40B4-BE49-F238E27FC236}">
                    <a16:creationId xmlns:a16="http://schemas.microsoft.com/office/drawing/2014/main" id="{9AF64092-62F4-AC2F-1EF0-E70A6D97D82B}"/>
                  </a:ext>
                </a:extLst>
              </p:cNvPr>
              <p:cNvSpPr txBox="1"/>
              <p:nvPr/>
            </p:nvSpPr>
            <p:spPr>
              <a:xfrm flipH="1">
                <a:off x="2108246" y="4307182"/>
                <a:ext cx="64290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a:solidFill>
                      <a:schemeClr val="tx1"/>
                    </a:solidFill>
                    <a:latin typeface="Neue Haas Grotesk Text Pro" panose="020B0504020202020204" pitchFamily="34" charset="77"/>
                  </a:rPr>
                  <a:t>0 / 0</a:t>
                </a:r>
                <a:endParaRPr sz="1400" b="0">
                  <a:solidFill>
                    <a:schemeClr val="tx1"/>
                  </a:solidFill>
                  <a:latin typeface="Neue Haas Grotesk Text Pro" panose="020B0504020202020204" pitchFamily="34" charset="77"/>
                </a:endParaRPr>
              </a:p>
            </p:txBody>
          </p:sp>
        </p:grpSp>
      </p:grpSp>
      <p:sp>
        <p:nvSpPr>
          <p:cNvPr id="82" name="object 20">
            <a:extLst>
              <a:ext uri="{FF2B5EF4-FFF2-40B4-BE49-F238E27FC236}">
                <a16:creationId xmlns:a16="http://schemas.microsoft.com/office/drawing/2014/main" id="{B1E750B5-4AE6-72BA-62A9-B86ADCF788F9}"/>
              </a:ext>
            </a:extLst>
          </p:cNvPr>
          <p:cNvSpPr txBox="1"/>
          <p:nvPr/>
        </p:nvSpPr>
        <p:spPr>
          <a:xfrm>
            <a:off x="9078199" y="6179331"/>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TASMANIA</a:t>
            </a:r>
          </a:p>
        </p:txBody>
      </p:sp>
    </p:spTree>
    <p:extLst>
      <p:ext uri="{BB962C8B-B14F-4D97-AF65-F5344CB8AC3E}">
        <p14:creationId xmlns:p14="http://schemas.microsoft.com/office/powerpoint/2010/main" val="131650104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descr="A field of vines with trees in the background&#10;&#10;Description automatically generated">
            <a:extLst>
              <a:ext uri="{FF2B5EF4-FFF2-40B4-BE49-F238E27FC236}">
                <a16:creationId xmlns:a16="http://schemas.microsoft.com/office/drawing/2014/main" id="{A65E23F0-F35A-FBE6-016F-67921596AF9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83475" y="334317"/>
            <a:ext cx="5608525" cy="3739017"/>
          </a:xfrm>
          <a:prstGeom prst="rect">
            <a:avLst/>
          </a:prstGeom>
        </p:spPr>
      </p:pic>
      <p:pic>
        <p:nvPicPr>
          <p:cNvPr id="4" name="Picture 3" descr="A field of crops in a valley&#10;&#10;Description automatically generated">
            <a:extLst>
              <a:ext uri="{FF2B5EF4-FFF2-40B4-BE49-F238E27FC236}">
                <a16:creationId xmlns:a16="http://schemas.microsoft.com/office/drawing/2014/main" id="{11128844-DAA4-4C91-1B6E-920FAE885B4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7988" y="3104504"/>
            <a:ext cx="5632313" cy="3753496"/>
          </a:xfrm>
          <a:prstGeom prst="rect">
            <a:avLst/>
          </a:prstGeom>
        </p:spPr>
      </p:pic>
      <p:sp>
        <p:nvSpPr>
          <p:cNvPr id="7" name="Content Placeholder 2">
            <a:extLst>
              <a:ext uri="{FF2B5EF4-FFF2-40B4-BE49-F238E27FC236}">
                <a16:creationId xmlns:a16="http://schemas.microsoft.com/office/drawing/2014/main" id="{1200BBB0-4B55-451C-A8D4-2FBDCCA69E86}"/>
              </a:ext>
            </a:extLst>
          </p:cNvPr>
          <p:cNvSpPr txBox="1"/>
          <p:nvPr/>
        </p:nvSpPr>
        <p:spPr>
          <a:xfrm>
            <a:off x="407988" y="2114926"/>
            <a:ext cx="4978824" cy="1123522"/>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r>
              <a:rPr lang="en-US" sz="1600">
                <a:latin typeface="Neue Haas Grotesk Text Pro" panose="020B0504020202020204" pitchFamily="34" charset="77"/>
              </a:rPr>
              <a:t>Areas at higher latitudes – which are further from the equator – are cooler, making southern Australia much cooler than the north</a:t>
            </a:r>
            <a:endParaRPr lang="en-AU" sz="1600">
              <a:latin typeface="Neue Haas Grotesk Text Pro" panose="020B0504020202020204" pitchFamily="34" charset="77"/>
            </a:endParaRPr>
          </a:p>
        </p:txBody>
      </p:sp>
      <p:sp>
        <p:nvSpPr>
          <p:cNvPr id="3" name="object 4">
            <a:extLst>
              <a:ext uri="{FF2B5EF4-FFF2-40B4-BE49-F238E27FC236}">
                <a16:creationId xmlns:a16="http://schemas.microsoft.com/office/drawing/2014/main" id="{1BE16FED-717B-55A7-D1A9-BBEF504C7E07}"/>
              </a:ext>
            </a:extLst>
          </p:cNvPr>
          <p:cNvSpPr txBox="1"/>
          <p:nvPr/>
        </p:nvSpPr>
        <p:spPr>
          <a:xfrm>
            <a:off x="479921" y="1462857"/>
            <a:ext cx="5049997" cy="823143"/>
          </a:xfrm>
          <a:prstGeom prst="rect">
            <a:avLst/>
          </a:prstGeom>
        </p:spPr>
        <p:txBody>
          <a:bodyPr vert="horz" wrap="square" lIns="0" tIns="11521" rIns="0" bIns="0" rtlCol="0">
            <a:noAutofit/>
          </a:bodyPr>
          <a:lstStyle/>
          <a:p>
            <a:pPr defTabSz="829587">
              <a:lnSpc>
                <a:spcPct val="83000"/>
              </a:lnSpc>
              <a:tabLst>
                <a:tab pos="1156236" algn="l"/>
              </a:tabLst>
              <a:defRPr/>
            </a:pPr>
            <a:r>
              <a:rPr lang="en-US" sz="480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rPr>
              <a:t>LATITUDE</a:t>
            </a:r>
            <a:endParaRPr lang="en-AU" sz="480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6" name="object 4">
            <a:extLst>
              <a:ext uri="{FF2B5EF4-FFF2-40B4-BE49-F238E27FC236}">
                <a16:creationId xmlns:a16="http://schemas.microsoft.com/office/drawing/2014/main" id="{F8338ADC-29D5-FEA7-AB85-2DDBBDC5F5C8}"/>
              </a:ext>
            </a:extLst>
          </p:cNvPr>
          <p:cNvSpPr txBox="1"/>
          <p:nvPr/>
        </p:nvSpPr>
        <p:spPr>
          <a:xfrm>
            <a:off x="6583475" y="4384171"/>
            <a:ext cx="5526684" cy="2639031"/>
          </a:xfrm>
          <a:prstGeom prst="rect">
            <a:avLst/>
          </a:prstGeom>
        </p:spPr>
        <p:txBody>
          <a:bodyPr vert="horz" wrap="square" lIns="0" tIns="11521" rIns="0" bIns="0" rtlCol="0">
            <a:noAutofit/>
          </a:bodyPr>
          <a:lstStyle/>
          <a:p>
            <a:pPr defTabSz="829587">
              <a:lnSpc>
                <a:spcPct val="83000"/>
              </a:lnSpc>
              <a:tabLst>
                <a:tab pos="1156236" algn="l"/>
              </a:tabLst>
              <a:defRPr/>
            </a:pPr>
            <a:r>
              <a:rPr lang="en-US" sz="480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rPr>
              <a:t>COOLING WEATHER PATTERNS</a:t>
            </a:r>
            <a:endParaRPr lang="en-AU" sz="480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9" name="Content Placeholder 2">
            <a:extLst>
              <a:ext uri="{FF2B5EF4-FFF2-40B4-BE49-F238E27FC236}">
                <a16:creationId xmlns:a16="http://schemas.microsoft.com/office/drawing/2014/main" id="{1B14A2F0-C0E8-8C07-5165-79925085C5A1}"/>
              </a:ext>
            </a:extLst>
          </p:cNvPr>
          <p:cNvSpPr txBox="1"/>
          <p:nvPr/>
        </p:nvSpPr>
        <p:spPr>
          <a:xfrm>
            <a:off x="9877593" y="4625816"/>
            <a:ext cx="2027713" cy="1800729"/>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lnSpc>
                <a:spcPct val="95000"/>
              </a:lnSpc>
              <a:buNone/>
            </a:pPr>
            <a:r>
              <a:rPr lang="en-US" sz="1600">
                <a:latin typeface="Neue Haas Grotesk Text Pro" panose="020B0504020202020204" pitchFamily="34" charset="77"/>
              </a:rPr>
              <a:t>Cold winds of the Southern Ocean moderate the weather in many of Australia’s famous wine regions</a:t>
            </a:r>
            <a:endParaRPr lang="en-AU" sz="1600">
              <a:latin typeface="Neue Haas Grotesk Text Pro" panose="020B0504020202020204" pitchFamily="34" charset="77"/>
            </a:endParaRPr>
          </a:p>
        </p:txBody>
      </p:sp>
      <p:sp>
        <p:nvSpPr>
          <p:cNvPr id="10" name="object 4">
            <a:extLst>
              <a:ext uri="{FF2B5EF4-FFF2-40B4-BE49-F238E27FC236}">
                <a16:creationId xmlns:a16="http://schemas.microsoft.com/office/drawing/2014/main" id="{5E127019-959E-4FD8-7962-19702A30B52F}"/>
              </a:ext>
            </a:extLst>
          </p:cNvPr>
          <p:cNvSpPr txBox="1"/>
          <p:nvPr/>
        </p:nvSpPr>
        <p:spPr>
          <a:xfrm>
            <a:off x="505273" y="454358"/>
            <a:ext cx="5334212" cy="2639031"/>
          </a:xfrm>
          <a:prstGeom prst="rect">
            <a:avLst/>
          </a:prstGeom>
        </p:spPr>
        <p:txBody>
          <a:bodyPr vert="horz" wrap="square" lIns="0" tIns="11521" rIns="0" bIns="0" rtlCol="0">
            <a:noAutofit/>
          </a:bodyPr>
          <a:lstStyle/>
          <a:p>
            <a:pPr defTabSz="829587">
              <a:lnSpc>
                <a:spcPct val="83000"/>
              </a:lnSpc>
              <a:tabLst>
                <a:tab pos="1156236" algn="l"/>
              </a:tabLst>
              <a:defRPr/>
            </a:pPr>
            <a:r>
              <a:rPr lang="en-US" sz="24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KEY FACTORS INFLUENCING CLIMATE IN PREMIUM VITICULTURAL AREAS</a:t>
            </a:r>
            <a:endParaRPr lang="en-AU" sz="24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428973966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descr="A sunset over a rolling hills&#10;&#10;Description automatically generated">
            <a:extLst>
              <a:ext uri="{FF2B5EF4-FFF2-40B4-BE49-F238E27FC236}">
                <a16:creationId xmlns:a16="http://schemas.microsoft.com/office/drawing/2014/main" id="{68BD6FD6-5AA9-D53B-50B6-01BB41FBA5CD}"/>
              </a:ext>
            </a:extLst>
          </p:cNvPr>
          <p:cNvPicPr>
            <a:picLocks noChangeAspect="1"/>
          </p:cNvPicPr>
          <p:nvPr/>
        </p:nvPicPr>
        <p:blipFill>
          <a:blip r:embed="rId2" cstate="screen">
            <a:extLst>
              <a:ext uri="{28A0092B-C50C-407E-A947-70E740481C1C}">
                <a14:useLocalDpi xmlns:a14="http://schemas.microsoft.com/office/drawing/2010/main"/>
              </a:ext>
            </a:extLst>
          </a:blip>
          <a:srcRect l="18726" t="24567" r="8856" b="7882"/>
          <a:stretch>
            <a:fillRect/>
          </a:stretch>
        </p:blipFill>
        <p:spPr>
          <a:xfrm>
            <a:off x="6555350" y="3429000"/>
            <a:ext cx="5048845" cy="3529065"/>
          </a:xfrm>
          <a:prstGeom prst="rect">
            <a:avLst/>
          </a:prstGeom>
        </p:spPr>
      </p:pic>
      <p:pic>
        <p:nvPicPr>
          <p:cNvPr id="10" name="Picture 9">
            <a:extLst>
              <a:ext uri="{FF2B5EF4-FFF2-40B4-BE49-F238E27FC236}">
                <a16:creationId xmlns:a16="http://schemas.microsoft.com/office/drawing/2014/main" id="{BB625693-AD9F-379B-1714-1BCFE30CFDEE}"/>
              </a:ext>
            </a:extLst>
          </p:cNvPr>
          <p:cNvPicPr>
            <a:picLocks noChangeAspect="1"/>
          </p:cNvPicPr>
          <p:nvPr/>
        </p:nvPicPr>
        <p:blipFill>
          <a:blip r:embed="rId3" cstate="screen">
            <a:extLst>
              <a:ext uri="{28A0092B-C50C-407E-A947-70E740481C1C}">
                <a14:useLocalDpi xmlns:a14="http://schemas.microsoft.com/office/drawing/2010/main"/>
              </a:ext>
            </a:extLst>
          </a:blip>
          <a:srcRect t="5960" b="5960"/>
          <a:stretch>
            <a:fillRect/>
          </a:stretch>
        </p:blipFill>
        <p:spPr>
          <a:xfrm>
            <a:off x="407987" y="-21378"/>
            <a:ext cx="5630245" cy="3314299"/>
          </a:xfrm>
          <a:prstGeom prst="rect">
            <a:avLst/>
          </a:prstGeom>
        </p:spPr>
      </p:pic>
      <p:sp>
        <p:nvSpPr>
          <p:cNvPr id="5" name="object 4">
            <a:extLst>
              <a:ext uri="{FF2B5EF4-FFF2-40B4-BE49-F238E27FC236}">
                <a16:creationId xmlns:a16="http://schemas.microsoft.com/office/drawing/2014/main" id="{E28D3BE0-22DC-47F7-8C05-1D8289B9D1DA}"/>
              </a:ext>
            </a:extLst>
          </p:cNvPr>
          <p:cNvSpPr txBox="1"/>
          <p:nvPr/>
        </p:nvSpPr>
        <p:spPr>
          <a:xfrm>
            <a:off x="6096000" y="454358"/>
            <a:ext cx="4865943" cy="356343"/>
          </a:xfrm>
          <a:prstGeom prst="rect">
            <a:avLst/>
          </a:prstGeom>
        </p:spPr>
        <p:txBody>
          <a:bodyPr vert="horz" wrap="square" lIns="0" tIns="11521" rIns="0" bIns="0" rtlCol="0">
            <a:spAutoFit/>
          </a:bodyPr>
          <a:lstStyle/>
          <a:p>
            <a:pPr defTabSz="829587">
              <a:lnSpc>
                <a:spcPct val="80000"/>
              </a:lnSpc>
              <a:tabLst>
                <a:tab pos="1156236" algn="l"/>
              </a:tabLst>
              <a:defRPr/>
            </a:pPr>
            <a:r>
              <a:rPr lang="en-AU" sz="280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TODAY’S CLASSICS</a:t>
            </a:r>
          </a:p>
        </p:txBody>
      </p:sp>
      <p:sp>
        <p:nvSpPr>
          <p:cNvPr id="7" name="Content Placeholder 2">
            <a:extLst>
              <a:ext uri="{FF2B5EF4-FFF2-40B4-BE49-F238E27FC236}">
                <a16:creationId xmlns:a16="http://schemas.microsoft.com/office/drawing/2014/main" id="{1200BBB0-4B55-451C-A8D4-2FBDCCA69E86}"/>
              </a:ext>
            </a:extLst>
          </p:cNvPr>
          <p:cNvSpPr txBox="1"/>
          <p:nvPr/>
        </p:nvSpPr>
        <p:spPr>
          <a:xfrm>
            <a:off x="348655" y="4293726"/>
            <a:ext cx="5048845" cy="1123522"/>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r>
              <a:rPr lang="en-US" sz="1600">
                <a:latin typeface="Neue Haas Grotesk Text Pro" panose="020B0504020202020204" pitchFamily="34" charset="77"/>
              </a:rPr>
              <a:t>Temperatures decrease by approximately 0.65°C (33ºF) for every 100 metres (328ft) gain in altitude; the highest Australian wine regions are up to</a:t>
            </a:r>
            <a:endParaRPr lang="en-AU" sz="1600">
              <a:latin typeface="Neue Haas Grotesk Text Pro" panose="020B0504020202020204" pitchFamily="34" charset="77"/>
            </a:endParaRPr>
          </a:p>
        </p:txBody>
      </p:sp>
      <p:sp>
        <p:nvSpPr>
          <p:cNvPr id="3" name="object 4">
            <a:extLst>
              <a:ext uri="{FF2B5EF4-FFF2-40B4-BE49-F238E27FC236}">
                <a16:creationId xmlns:a16="http://schemas.microsoft.com/office/drawing/2014/main" id="{1BE16FED-717B-55A7-D1A9-BBEF504C7E07}"/>
              </a:ext>
            </a:extLst>
          </p:cNvPr>
          <p:cNvSpPr txBox="1"/>
          <p:nvPr/>
        </p:nvSpPr>
        <p:spPr>
          <a:xfrm>
            <a:off x="407987" y="3680986"/>
            <a:ext cx="5526684" cy="940027"/>
          </a:xfrm>
          <a:prstGeom prst="rect">
            <a:avLst/>
          </a:prstGeom>
        </p:spPr>
        <p:txBody>
          <a:bodyPr vert="horz" wrap="square" lIns="0" tIns="11521" rIns="0" bIns="0" rtlCol="0">
            <a:noAutofit/>
          </a:bodyPr>
          <a:lstStyle/>
          <a:p>
            <a:pPr defTabSz="829587">
              <a:lnSpc>
                <a:spcPct val="83000"/>
              </a:lnSpc>
              <a:tabLst>
                <a:tab pos="1156236" algn="l"/>
              </a:tabLst>
              <a:defRPr/>
            </a:pPr>
            <a:r>
              <a:rPr lang="en-US" sz="480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rPr>
              <a:t>ALTITUDE</a:t>
            </a:r>
            <a:endParaRPr lang="en-AU" sz="480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6" name="object 4">
            <a:extLst>
              <a:ext uri="{FF2B5EF4-FFF2-40B4-BE49-F238E27FC236}">
                <a16:creationId xmlns:a16="http://schemas.microsoft.com/office/drawing/2014/main" id="{F8338ADC-29D5-FEA7-AB85-2DDBBDC5F5C8}"/>
              </a:ext>
            </a:extLst>
          </p:cNvPr>
          <p:cNvSpPr txBox="1"/>
          <p:nvPr/>
        </p:nvSpPr>
        <p:spPr>
          <a:xfrm>
            <a:off x="6618547" y="454358"/>
            <a:ext cx="5526684" cy="2639031"/>
          </a:xfrm>
          <a:prstGeom prst="rect">
            <a:avLst/>
          </a:prstGeom>
        </p:spPr>
        <p:txBody>
          <a:bodyPr vert="horz" wrap="square" lIns="0" tIns="11521" rIns="0" bIns="0" rtlCol="0">
            <a:noAutofit/>
          </a:bodyPr>
          <a:lstStyle/>
          <a:p>
            <a:pPr defTabSz="829587">
              <a:lnSpc>
                <a:spcPct val="83000"/>
              </a:lnSpc>
              <a:tabLst>
                <a:tab pos="1156236" algn="l"/>
              </a:tabLst>
              <a:defRPr/>
            </a:pPr>
            <a:r>
              <a:rPr lang="en-US" sz="480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rPr>
              <a:t>GEOGRAPHICAL FEATURES</a:t>
            </a:r>
            <a:endParaRPr lang="en-AU" sz="480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9" name="Content Placeholder 2">
            <a:extLst>
              <a:ext uri="{FF2B5EF4-FFF2-40B4-BE49-F238E27FC236}">
                <a16:creationId xmlns:a16="http://schemas.microsoft.com/office/drawing/2014/main" id="{1B14A2F0-C0E8-8C07-5165-79925085C5A1}"/>
              </a:ext>
            </a:extLst>
          </p:cNvPr>
          <p:cNvSpPr txBox="1"/>
          <p:nvPr/>
        </p:nvSpPr>
        <p:spPr>
          <a:xfrm>
            <a:off x="6555350" y="1773873"/>
            <a:ext cx="4531943" cy="1123522"/>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lnSpc>
                <a:spcPct val="90000"/>
              </a:lnSpc>
              <a:buNone/>
            </a:pPr>
            <a:r>
              <a:rPr lang="en-US" sz="1600">
                <a:latin typeface="Neue Haas Grotesk Text Pro" panose="020B0504020202020204" pitchFamily="34" charset="77"/>
              </a:rPr>
              <a:t>Three mountain ranges influence climate and weather: </a:t>
            </a:r>
          </a:p>
          <a:p>
            <a:pPr>
              <a:lnSpc>
                <a:spcPct val="90000"/>
              </a:lnSpc>
              <a:buClr>
                <a:schemeClr val="accent4"/>
              </a:buClr>
              <a:buFont typeface="Arial" panose="020B0604020202020204" pitchFamily="34" charset="0"/>
              <a:buChar char="•"/>
            </a:pPr>
            <a:r>
              <a:rPr lang="en-US" sz="1600">
                <a:latin typeface="Neue Haas Grotesk Text Pro" panose="020B0504020202020204" pitchFamily="34" charset="77"/>
              </a:rPr>
              <a:t>Darling Scarp (WA)</a:t>
            </a:r>
          </a:p>
          <a:p>
            <a:pPr>
              <a:lnSpc>
                <a:spcPct val="90000"/>
              </a:lnSpc>
              <a:buClr>
                <a:schemeClr val="accent4"/>
              </a:buClr>
              <a:buFont typeface="Arial" panose="020B0604020202020204" pitchFamily="34" charset="0"/>
              <a:buChar char="•"/>
            </a:pPr>
            <a:r>
              <a:rPr lang="en-US" sz="1600">
                <a:latin typeface="Neue Haas Grotesk Text Pro" panose="020B0504020202020204" pitchFamily="34" charset="77"/>
              </a:rPr>
              <a:t>Mount Lofty Ranges (SA)</a:t>
            </a:r>
          </a:p>
          <a:p>
            <a:pPr>
              <a:lnSpc>
                <a:spcPct val="90000"/>
              </a:lnSpc>
              <a:buClr>
                <a:schemeClr val="accent4"/>
              </a:buClr>
              <a:buFont typeface="Arial" panose="020B0604020202020204" pitchFamily="34" charset="0"/>
              <a:buChar char="•"/>
            </a:pPr>
            <a:r>
              <a:rPr lang="en-US" sz="1600">
                <a:latin typeface="Neue Haas Grotesk Text Pro" panose="020B0504020202020204" pitchFamily="34" charset="77"/>
              </a:rPr>
              <a:t>The Great Dividing Range (QLD, NSW, VIC)</a:t>
            </a:r>
            <a:endParaRPr lang="en-AU" sz="1600">
              <a:latin typeface="Neue Haas Grotesk Text Pro" panose="020B0504020202020204" pitchFamily="34" charset="77"/>
            </a:endParaRPr>
          </a:p>
        </p:txBody>
      </p:sp>
      <p:sp>
        <p:nvSpPr>
          <p:cNvPr id="8" name="Title 1">
            <a:extLst>
              <a:ext uri="{FF2B5EF4-FFF2-40B4-BE49-F238E27FC236}">
                <a16:creationId xmlns:a16="http://schemas.microsoft.com/office/drawing/2014/main" id="{CFE10FBB-F0C8-5DA0-7A1F-C4267C9A35F1}"/>
              </a:ext>
            </a:extLst>
          </p:cNvPr>
          <p:cNvSpPr txBox="1"/>
          <p:nvPr/>
        </p:nvSpPr>
        <p:spPr>
          <a:xfrm>
            <a:off x="348655" y="5193532"/>
            <a:ext cx="5202618" cy="940027"/>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4000" b="1" cap="none">
                <a:solidFill>
                  <a:schemeClr val="accent1"/>
                </a:solidFill>
                <a:latin typeface="Neue Haas Grotesk Text Pro" panose="020B0504020202020204" pitchFamily="34" charset="77"/>
              </a:rPr>
              <a:t>1000–1200m</a:t>
            </a:r>
          </a:p>
          <a:p>
            <a:r>
              <a:rPr lang="en-US" sz="1600" cap="none">
                <a:solidFill>
                  <a:schemeClr val="accent1"/>
                </a:solidFill>
                <a:latin typeface="Neue Haas Grotesk Text Pro" panose="020B0504020202020204" pitchFamily="34" charset="77"/>
              </a:rPr>
              <a:t>(3281–3937ft)</a:t>
            </a:r>
          </a:p>
        </p:txBody>
      </p:sp>
    </p:spTree>
    <p:extLst>
      <p:ext uri="{BB962C8B-B14F-4D97-AF65-F5344CB8AC3E}">
        <p14:creationId xmlns:p14="http://schemas.microsoft.com/office/powerpoint/2010/main" val="404715693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714C56-047B-36F5-B380-2647C7FC6C5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81199" y="-1953927"/>
            <a:ext cx="13663112" cy="11185166"/>
          </a:xfrm>
          <a:prstGeom prst="rect">
            <a:avLst/>
          </a:prstGeom>
        </p:spPr>
      </p:pic>
      <p:sp>
        <p:nvSpPr>
          <p:cNvPr id="2" name="object 4">
            <a:extLst>
              <a:ext uri="{FF2B5EF4-FFF2-40B4-BE49-F238E27FC236}">
                <a16:creationId xmlns:a16="http://schemas.microsoft.com/office/drawing/2014/main" id="{3655ADAA-EDEF-566E-4E17-248B177B3143}"/>
              </a:ext>
            </a:extLst>
          </p:cNvPr>
          <p:cNvSpPr txBox="1"/>
          <p:nvPr/>
        </p:nvSpPr>
        <p:spPr>
          <a:xfrm>
            <a:off x="407988" y="1170732"/>
            <a:ext cx="5526684" cy="2639031"/>
          </a:xfrm>
          <a:prstGeom prst="rect">
            <a:avLst/>
          </a:prstGeom>
        </p:spPr>
        <p:txBody>
          <a:bodyPr vert="horz" wrap="square" lIns="0" tIns="11521" rIns="0" bIns="0" rtlCol="0">
            <a:noAutofit/>
          </a:bodyPr>
          <a:lstStyle/>
          <a:p>
            <a:pPr defTabSz="829587">
              <a:lnSpc>
                <a:spcPct val="83000"/>
              </a:lnSpc>
              <a:tabLst>
                <a:tab pos="1156236" algn="l"/>
              </a:tabLst>
              <a:defRPr/>
            </a:pPr>
            <a:r>
              <a:rPr lang="en-US" sz="48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GEOGRAPHICAL FEATURES</a:t>
            </a:r>
            <a:endParaRPr lang="en-AU" sz="48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4" name="object 11">
            <a:extLst>
              <a:ext uri="{FF2B5EF4-FFF2-40B4-BE49-F238E27FC236}">
                <a16:creationId xmlns:a16="http://schemas.microsoft.com/office/drawing/2014/main" id="{87E1C029-5A54-1DFD-1415-7B374B9C5CFB}"/>
              </a:ext>
            </a:extLst>
          </p:cNvPr>
          <p:cNvSpPr txBox="1"/>
          <p:nvPr/>
        </p:nvSpPr>
        <p:spPr>
          <a:xfrm>
            <a:off x="3359149" y="3241228"/>
            <a:ext cx="1452069" cy="16350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sz="950" b="0" u="none" strike="noStrike" kern="1200" cap="none" spc="0" normalizeH="0" baseline="0" noProof="0">
                <a:ln>
                  <a:noFill/>
                </a:ln>
                <a:solidFill>
                  <a:schemeClr val="tx1"/>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WESTERN AUSTRALIA</a:t>
            </a:r>
          </a:p>
        </p:txBody>
      </p:sp>
      <p:sp>
        <p:nvSpPr>
          <p:cNvPr id="5" name="object 15">
            <a:extLst>
              <a:ext uri="{FF2B5EF4-FFF2-40B4-BE49-F238E27FC236}">
                <a16:creationId xmlns:a16="http://schemas.microsoft.com/office/drawing/2014/main" id="{23EE2FEA-9F01-180A-314E-9CF7858D9681}"/>
              </a:ext>
            </a:extLst>
          </p:cNvPr>
          <p:cNvSpPr txBox="1"/>
          <p:nvPr/>
        </p:nvSpPr>
        <p:spPr>
          <a:xfrm>
            <a:off x="6015116" y="1856239"/>
            <a:ext cx="836896" cy="309700"/>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NORTHERN TERRITORY</a:t>
            </a:r>
          </a:p>
        </p:txBody>
      </p:sp>
      <p:sp>
        <p:nvSpPr>
          <p:cNvPr id="6" name="object 17">
            <a:extLst>
              <a:ext uri="{FF2B5EF4-FFF2-40B4-BE49-F238E27FC236}">
                <a16:creationId xmlns:a16="http://schemas.microsoft.com/office/drawing/2014/main" id="{4D743CE5-9C02-9C02-F1A1-4FF8D7E65F70}"/>
              </a:ext>
            </a:extLst>
          </p:cNvPr>
          <p:cNvSpPr txBox="1"/>
          <p:nvPr/>
        </p:nvSpPr>
        <p:spPr>
          <a:xfrm>
            <a:off x="6257330" y="3735197"/>
            <a:ext cx="1189364" cy="163506"/>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SOUTH </a:t>
            </a:r>
            <a:r>
              <a:rPr kumimoji="0" lang="en-US"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A</a:t>
            </a:r>
            <a:r>
              <a:rPr kumimoji="0" lang="en-AU"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USTRALIA</a:t>
            </a:r>
            <a:endParaRPr kumimoji="0"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7" name="object 19">
            <a:extLst>
              <a:ext uri="{FF2B5EF4-FFF2-40B4-BE49-F238E27FC236}">
                <a16:creationId xmlns:a16="http://schemas.microsoft.com/office/drawing/2014/main" id="{F6406E90-C949-2AA4-83F6-8CC327C1015C}"/>
              </a:ext>
            </a:extLst>
          </p:cNvPr>
          <p:cNvSpPr txBox="1"/>
          <p:nvPr/>
        </p:nvSpPr>
        <p:spPr>
          <a:xfrm>
            <a:off x="7748901" y="2489511"/>
            <a:ext cx="979792" cy="163506"/>
          </a:xfrm>
          <a:prstGeom prst="rect">
            <a:avLst/>
          </a:prstGeom>
        </p:spPr>
        <p:txBody>
          <a:bodyPr vert="horz" wrap="square" lIns="0" tIns="17145"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QUEENSLAND</a:t>
            </a:r>
          </a:p>
        </p:txBody>
      </p:sp>
      <p:sp>
        <p:nvSpPr>
          <p:cNvPr id="9" name="object 93">
            <a:extLst>
              <a:ext uri="{FF2B5EF4-FFF2-40B4-BE49-F238E27FC236}">
                <a16:creationId xmlns:a16="http://schemas.microsoft.com/office/drawing/2014/main" id="{E1CC63B9-E3FB-CB15-057D-F361E40E1AF6}"/>
              </a:ext>
            </a:extLst>
          </p:cNvPr>
          <p:cNvSpPr txBox="1"/>
          <p:nvPr/>
        </p:nvSpPr>
        <p:spPr>
          <a:xfrm>
            <a:off x="8203531" y="4161170"/>
            <a:ext cx="1223092" cy="159018"/>
          </a:xfrm>
          <a:prstGeom prst="rect">
            <a:avLst/>
          </a:prstGeom>
        </p:spPr>
        <p:txBody>
          <a:bodyPr vert="horz" wrap="none" lIns="0" tIns="12700"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NEW SOUTH WALE</a:t>
            </a:r>
            <a:r>
              <a:rPr kumimoji="0" lang="en-AU"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S</a:t>
            </a:r>
            <a:endParaRPr kumimoji="0" sz="110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bject 20">
            <a:extLst>
              <a:ext uri="{FF2B5EF4-FFF2-40B4-BE49-F238E27FC236}">
                <a16:creationId xmlns:a16="http://schemas.microsoft.com/office/drawing/2014/main" id="{0C10486C-1CC1-C33A-9F64-7DEE43C593F2}"/>
              </a:ext>
            </a:extLst>
          </p:cNvPr>
          <p:cNvSpPr txBox="1"/>
          <p:nvPr/>
        </p:nvSpPr>
        <p:spPr>
          <a:xfrm>
            <a:off x="8085935" y="5660117"/>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VICTORIA</a:t>
            </a:r>
          </a:p>
        </p:txBody>
      </p:sp>
      <p:sp>
        <p:nvSpPr>
          <p:cNvPr id="11" name="object 20">
            <a:extLst>
              <a:ext uri="{FF2B5EF4-FFF2-40B4-BE49-F238E27FC236}">
                <a16:creationId xmlns:a16="http://schemas.microsoft.com/office/drawing/2014/main" id="{9164B5A2-8758-BA15-FAD4-136C47525FC5}"/>
              </a:ext>
            </a:extLst>
          </p:cNvPr>
          <p:cNvSpPr txBox="1"/>
          <p:nvPr/>
        </p:nvSpPr>
        <p:spPr>
          <a:xfrm>
            <a:off x="9002812" y="5303288"/>
            <a:ext cx="1057188" cy="24814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7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AUSTRALIAN </a:t>
            </a:r>
            <a:br>
              <a:rPr kumimoji="0" lang="en-AU" sz="7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br>
            <a:r>
              <a:rPr kumimoji="0" lang="en-AU" sz="7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CAPITAL TERRITORY</a:t>
            </a:r>
          </a:p>
        </p:txBody>
      </p:sp>
      <p:sp>
        <p:nvSpPr>
          <p:cNvPr id="18" name="object 11">
            <a:extLst>
              <a:ext uri="{FF2B5EF4-FFF2-40B4-BE49-F238E27FC236}">
                <a16:creationId xmlns:a16="http://schemas.microsoft.com/office/drawing/2014/main" id="{5718CCF4-1352-1BA6-417A-1C95B8B8752E}"/>
              </a:ext>
            </a:extLst>
          </p:cNvPr>
          <p:cNvSpPr txBox="1"/>
          <p:nvPr/>
        </p:nvSpPr>
        <p:spPr>
          <a:xfrm>
            <a:off x="11327307" y="6512157"/>
            <a:ext cx="1461611" cy="140423"/>
          </a:xfrm>
          <a:prstGeom prst="rect">
            <a:avLst/>
          </a:prstGeom>
        </p:spPr>
        <p:txBody>
          <a:bodyPr vert="horz" wrap="none" lIns="0" tIns="17145" rIns="0" bIns="0" rtlCol="0">
            <a:noAutofit/>
          </a:bodyPr>
          <a:lstStyle>
            <a:defPPr>
              <a:defRPr lang="en-US"/>
            </a:defPPr>
            <a:lvl1pPr algn="ctr">
              <a:defRPr sz="950" b="1">
                <a:solidFill>
                  <a:srgbClr val="FFFFFF"/>
                </a:solidFill>
                <a:cs typeface="Hellix"/>
              </a:defRPr>
            </a:lvl1pPr>
          </a:lstStyle>
          <a:p>
            <a:pPr algn="l"/>
            <a:r>
              <a:rPr lang="en-AU" sz="800" b="0">
                <a:solidFill>
                  <a:schemeClr val="tx1"/>
                </a:solidFill>
                <a:latin typeface="Neue Haas Grotesk Text Pro" panose="020B0504020202020204" pitchFamily="34" charset="77"/>
              </a:rPr>
              <a:t>Indicative only</a:t>
            </a:r>
            <a:endParaRPr sz="800" b="0">
              <a:solidFill>
                <a:schemeClr val="tx1"/>
              </a:solidFill>
              <a:latin typeface="Neue Haas Grotesk Text Pro" panose="020B0504020202020204" pitchFamily="34" charset="77"/>
            </a:endParaRPr>
          </a:p>
        </p:txBody>
      </p:sp>
      <p:sp>
        <p:nvSpPr>
          <p:cNvPr id="21" name="object 20">
            <a:extLst>
              <a:ext uri="{FF2B5EF4-FFF2-40B4-BE49-F238E27FC236}">
                <a16:creationId xmlns:a16="http://schemas.microsoft.com/office/drawing/2014/main" id="{1B8957C1-4392-DB8D-CB54-5FD50DFE8307}"/>
              </a:ext>
            </a:extLst>
          </p:cNvPr>
          <p:cNvSpPr txBox="1"/>
          <p:nvPr/>
        </p:nvSpPr>
        <p:spPr>
          <a:xfrm>
            <a:off x="9531406" y="7735210"/>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TASMANIA</a:t>
            </a:r>
          </a:p>
        </p:txBody>
      </p:sp>
      <p:sp>
        <p:nvSpPr>
          <p:cNvPr id="22" name="object 11">
            <a:extLst>
              <a:ext uri="{FF2B5EF4-FFF2-40B4-BE49-F238E27FC236}">
                <a16:creationId xmlns:a16="http://schemas.microsoft.com/office/drawing/2014/main" id="{CFB6C7DC-DF2E-F6A2-DFD8-7C2B8566A411}"/>
              </a:ext>
            </a:extLst>
          </p:cNvPr>
          <p:cNvSpPr txBox="1"/>
          <p:nvPr/>
        </p:nvSpPr>
        <p:spPr>
          <a:xfrm>
            <a:off x="2768762" y="4418102"/>
            <a:ext cx="1452069" cy="448200"/>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1400" b="0" u="none" strike="noStrike" kern="1200" cap="none" spc="0" normalizeH="0" baseline="0" noProof="0">
                <a:ln>
                  <a:noFill/>
                </a:ln>
                <a:solidFill>
                  <a:schemeClr val="tx1"/>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DARLING SCARP</a:t>
            </a:r>
            <a:endParaRPr kumimoji="0" sz="1400" b="0" u="none" strike="noStrike" kern="1200" cap="none" spc="0" normalizeH="0" baseline="0" noProof="0">
              <a:ln>
                <a:noFill/>
              </a:ln>
              <a:solidFill>
                <a:schemeClr val="tx1"/>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3" name="object 11">
            <a:extLst>
              <a:ext uri="{FF2B5EF4-FFF2-40B4-BE49-F238E27FC236}">
                <a16:creationId xmlns:a16="http://schemas.microsoft.com/office/drawing/2014/main" id="{996E34F2-6822-8B9D-796F-20F659598B1D}"/>
              </a:ext>
            </a:extLst>
          </p:cNvPr>
          <p:cNvSpPr txBox="1"/>
          <p:nvPr/>
        </p:nvSpPr>
        <p:spPr>
          <a:xfrm>
            <a:off x="4907655" y="5427361"/>
            <a:ext cx="2376689"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1400" b="0" u="none" strike="noStrike" kern="1200" cap="none" spc="0" normalizeH="0" baseline="0" noProof="0">
                <a:ln>
                  <a:noFill/>
                </a:ln>
                <a:solidFill>
                  <a:schemeClr val="tx1"/>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MOUNT LOFTY RANGES</a:t>
            </a:r>
            <a:endParaRPr kumimoji="0" sz="1400" b="0" u="none" strike="noStrike" kern="1200" cap="none" spc="0" normalizeH="0" baseline="0" noProof="0">
              <a:ln>
                <a:noFill/>
              </a:ln>
              <a:solidFill>
                <a:schemeClr val="tx1"/>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4" name="object 11">
            <a:extLst>
              <a:ext uri="{FF2B5EF4-FFF2-40B4-BE49-F238E27FC236}">
                <a16:creationId xmlns:a16="http://schemas.microsoft.com/office/drawing/2014/main" id="{072AADC2-505C-47E3-B876-05ADB8580ADD}"/>
              </a:ext>
            </a:extLst>
          </p:cNvPr>
          <p:cNvSpPr txBox="1"/>
          <p:nvPr/>
        </p:nvSpPr>
        <p:spPr>
          <a:xfrm>
            <a:off x="8085935" y="3404734"/>
            <a:ext cx="2376689" cy="448200"/>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defTabSz="914400" rtl="0" eaLnBrk="1" fontAlgn="auto" latinLnBrk="0" hangingPunct="1">
              <a:lnSpc>
                <a:spcPct val="100000"/>
              </a:lnSpc>
              <a:spcBef>
                <a:spcPct val="0"/>
              </a:spcBef>
              <a:spcAft>
                <a:spcPct val="0"/>
              </a:spcAft>
              <a:buClrTx/>
              <a:buSzTx/>
              <a:buFontTx/>
              <a:buNone/>
              <a:defRPr/>
            </a:pPr>
            <a:r>
              <a:rPr kumimoji="0" lang="en-AU" sz="1400" b="0" u="none" strike="noStrike" kern="1200" cap="none" spc="0" normalizeH="0" baseline="0" noProof="0">
                <a:ln>
                  <a:noFill/>
                </a:ln>
                <a:solidFill>
                  <a:schemeClr val="tx1"/>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GREAT DIVIDING</a:t>
            </a:r>
          </a:p>
          <a:p>
            <a:pPr marL="0" marR="0" lvl="0" indent="0" defTabSz="914400" rtl="0" eaLnBrk="1" fontAlgn="auto" latinLnBrk="0" hangingPunct="1">
              <a:lnSpc>
                <a:spcPct val="100000"/>
              </a:lnSpc>
              <a:spcBef>
                <a:spcPct val="0"/>
              </a:spcBef>
              <a:spcAft>
                <a:spcPct val="0"/>
              </a:spcAft>
              <a:buClrTx/>
              <a:buSzTx/>
              <a:buFontTx/>
              <a:buNone/>
              <a:defRPr/>
            </a:pPr>
            <a:r>
              <a:rPr kumimoji="0" lang="en-AU" sz="1400" b="0" u="none" strike="noStrike" kern="1200" cap="none" spc="0" normalizeH="0" baseline="0" noProof="0">
                <a:ln>
                  <a:noFill/>
                </a:ln>
                <a:solidFill>
                  <a:schemeClr val="tx1"/>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RANGE</a:t>
            </a:r>
            <a:endParaRPr kumimoji="0" sz="1400" b="0" u="none" strike="noStrike" kern="1200" cap="none" spc="0" normalizeH="0" baseline="0" noProof="0">
              <a:ln>
                <a:noFill/>
              </a:ln>
              <a:solidFill>
                <a:schemeClr val="tx1"/>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277408205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424676" y="770658"/>
            <a:ext cx="5250410" cy="1694412"/>
          </a:xfrm>
        </p:spPr>
        <p:txBody>
          <a:bodyPr/>
          <a:lstStyle/>
          <a:p>
            <a:r>
              <a:rPr lang="en-AU" sz="5400">
                <a:solidFill>
                  <a:schemeClr val="bg2"/>
                </a:solidFill>
              </a:rPr>
              <a:t>CONTINENTAL</a:t>
            </a:r>
            <a:br>
              <a:rPr lang="en-AU" sz="5400">
                <a:solidFill>
                  <a:schemeClr val="bg2"/>
                </a:solidFill>
              </a:rPr>
            </a:br>
            <a:r>
              <a:rPr lang="en-AU" sz="5400">
                <a:solidFill>
                  <a:schemeClr val="bg1"/>
                </a:solidFill>
              </a:rPr>
              <a:t>CLIMATE</a:t>
            </a:r>
            <a:endParaRPr lang="en-US" sz="5400">
              <a:solidFill>
                <a:schemeClr val="bg1"/>
              </a:solidFill>
            </a:endParaRPr>
          </a:p>
        </p:txBody>
      </p:sp>
      <p:sp>
        <p:nvSpPr>
          <p:cNvPr id="3" name="Text Placeholder 2">
            <a:extLst>
              <a:ext uri="{FF2B5EF4-FFF2-40B4-BE49-F238E27FC236}">
                <a16:creationId xmlns:a16="http://schemas.microsoft.com/office/drawing/2014/main" id="{7C8480C7-DD09-8474-C98A-392FD5BADBEF}"/>
              </a:ext>
            </a:extLst>
          </p:cNvPr>
          <p:cNvSpPr>
            <a:spLocks noGrp="1"/>
          </p:cNvSpPr>
          <p:nvPr>
            <p:ph type="body" sz="quarter" idx="10"/>
          </p:nvPr>
        </p:nvSpPr>
        <p:spPr>
          <a:xfrm>
            <a:off x="424676" y="2469969"/>
            <a:ext cx="4602459" cy="846545"/>
          </a:xfrm>
        </p:spPr>
        <p:txBody>
          <a:bodyPr/>
          <a:lstStyle/>
          <a:p>
            <a:r>
              <a:rPr lang="en-US" sz="1600">
                <a:solidFill>
                  <a:schemeClr val="bg1"/>
                </a:solidFill>
              </a:rPr>
              <a:t>Regions in the centre of large land masses that tend to have hotter summers and colder winters.</a:t>
            </a:r>
            <a:endParaRPr lang="en-AU" sz="1600">
              <a:solidFill>
                <a:schemeClr val="bg1"/>
              </a:solidFill>
            </a:endParaRPr>
          </a:p>
        </p:txBody>
      </p:sp>
      <p:sp>
        <p:nvSpPr>
          <p:cNvPr id="4" name="Text Placeholder 2">
            <a:extLst>
              <a:ext uri="{FF2B5EF4-FFF2-40B4-BE49-F238E27FC236}">
                <a16:creationId xmlns:a16="http://schemas.microsoft.com/office/drawing/2014/main" id="{D4E3C8A1-59EE-6837-1E58-7EB4D8376188}"/>
              </a:ext>
            </a:extLst>
          </p:cNvPr>
          <p:cNvSpPr txBox="1"/>
          <p:nvPr/>
        </p:nvSpPr>
        <p:spPr>
          <a:xfrm>
            <a:off x="407988" y="4559299"/>
            <a:ext cx="4415497" cy="178271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a:solidFill>
                  <a:schemeClr val="bg1"/>
                </a:solidFill>
                <a:latin typeface="Neue Haas Grotesk Text Pro" panose="020B0504020202020204" pitchFamily="34" charset="77"/>
              </a:rPr>
              <a:t>CLARE VALLEY</a:t>
            </a:r>
          </a:p>
          <a:p>
            <a:r>
              <a:rPr lang="en-US" sz="2400" b="1">
                <a:solidFill>
                  <a:schemeClr val="bg1"/>
                </a:solidFill>
                <a:latin typeface="Neue Haas Grotesk Text Pro" panose="020B0504020202020204" pitchFamily="34" charset="77"/>
              </a:rPr>
              <a:t>RUTHERGLEN</a:t>
            </a:r>
          </a:p>
          <a:p>
            <a:r>
              <a:rPr lang="en-US" sz="2400">
                <a:solidFill>
                  <a:schemeClr val="bg1"/>
                </a:solidFill>
                <a:latin typeface="Neue Haas Grotesk Text Pro" panose="020B0504020202020204" pitchFamily="34" charset="77"/>
              </a:rPr>
              <a:t>Parts of </a:t>
            </a:r>
            <a:r>
              <a:rPr lang="en-US" sz="2400" b="1">
                <a:solidFill>
                  <a:schemeClr val="bg1"/>
                </a:solidFill>
                <a:latin typeface="Neue Haas Grotesk Text Pro" panose="020B0504020202020204" pitchFamily="34" charset="77"/>
              </a:rPr>
              <a:t>GREAT SOUTHERN</a:t>
            </a:r>
          </a:p>
          <a:p>
            <a:r>
              <a:rPr lang="en-US" sz="2400" b="1">
                <a:solidFill>
                  <a:schemeClr val="bg1"/>
                </a:solidFill>
                <a:latin typeface="Neue Haas Grotesk Text Pro" panose="020B0504020202020204" pitchFamily="34" charset="77"/>
              </a:rPr>
              <a:t>CANBERRA DISTRICT</a:t>
            </a:r>
            <a:endParaRPr lang="en-AU" sz="2400" b="1">
              <a:solidFill>
                <a:schemeClr val="bg1"/>
              </a:solidFill>
              <a:latin typeface="Neue Haas Grotesk Text Pro" panose="020B0504020202020204" pitchFamily="34" charset="77"/>
            </a:endParaRPr>
          </a:p>
        </p:txBody>
      </p:sp>
      <p:pic>
        <p:nvPicPr>
          <p:cNvPr id="6" name="Picture 5" descr="A vineyard with a pond&#10;&#10;Description automatically generated with medium confidence">
            <a:extLst>
              <a:ext uri="{FF2B5EF4-FFF2-40B4-BE49-F238E27FC236}">
                <a16:creationId xmlns:a16="http://schemas.microsoft.com/office/drawing/2014/main" id="{3B13FAD4-A658-A9A7-1B71-3E54D2B18AB4}"/>
              </a:ext>
            </a:extLst>
          </p:cNvPr>
          <p:cNvPicPr>
            <a:picLocks noChangeAspect="1"/>
          </p:cNvPicPr>
          <p:nvPr/>
        </p:nvPicPr>
        <p:blipFill>
          <a:blip r:embed="rId2" cstate="screen">
            <a:extLst>
              <a:ext uri="{28A0092B-C50C-407E-A947-70E740481C1C}">
                <a14:useLocalDpi xmlns:a14="http://schemas.microsoft.com/office/drawing/2010/main"/>
              </a:ext>
            </a:extLst>
          </a:blip>
          <a:srcRect l="24201" r="9406"/>
          <a:stretch>
            <a:fillRect/>
          </a:stretch>
        </p:blipFill>
        <p:spPr>
          <a:xfrm>
            <a:off x="6096000" y="-16402"/>
            <a:ext cx="6096000" cy="6874401"/>
          </a:xfrm>
          <a:prstGeom prst="rect">
            <a:avLst/>
          </a:prstGeom>
        </p:spPr>
      </p:pic>
    </p:spTree>
    <p:extLst>
      <p:ext uri="{BB962C8B-B14F-4D97-AF65-F5344CB8AC3E}">
        <p14:creationId xmlns:p14="http://schemas.microsoft.com/office/powerpoint/2010/main" val="877489659"/>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407988" y="770658"/>
            <a:ext cx="5250410" cy="1694412"/>
          </a:xfrm>
        </p:spPr>
        <p:txBody>
          <a:bodyPr/>
          <a:lstStyle/>
          <a:p>
            <a:r>
              <a:rPr lang="en-AU">
                <a:solidFill>
                  <a:schemeClr val="bg2"/>
                </a:solidFill>
              </a:rPr>
              <a:t>MARITIME</a:t>
            </a:r>
            <a:br>
              <a:rPr lang="en-AU">
                <a:solidFill>
                  <a:schemeClr val="bg2"/>
                </a:solidFill>
              </a:rPr>
            </a:br>
            <a:r>
              <a:rPr lang="en-AU">
                <a:solidFill>
                  <a:schemeClr val="bg1"/>
                </a:solidFill>
              </a:rPr>
              <a:t>CLIMATE</a:t>
            </a:r>
            <a:endParaRPr lang="en-US">
              <a:solidFill>
                <a:schemeClr val="bg1"/>
              </a:solidFill>
            </a:endParaRPr>
          </a:p>
        </p:txBody>
      </p:sp>
      <p:sp>
        <p:nvSpPr>
          <p:cNvPr id="3" name="Text Placeholder 2">
            <a:extLst>
              <a:ext uri="{FF2B5EF4-FFF2-40B4-BE49-F238E27FC236}">
                <a16:creationId xmlns:a16="http://schemas.microsoft.com/office/drawing/2014/main" id="{7C8480C7-DD09-8474-C98A-392FD5BADBEF}"/>
              </a:ext>
            </a:extLst>
          </p:cNvPr>
          <p:cNvSpPr>
            <a:spLocks noGrp="1"/>
          </p:cNvSpPr>
          <p:nvPr>
            <p:ph type="body" sz="quarter" idx="10"/>
          </p:nvPr>
        </p:nvSpPr>
        <p:spPr>
          <a:xfrm>
            <a:off x="473302" y="2469969"/>
            <a:ext cx="4415497" cy="846545"/>
          </a:xfrm>
        </p:spPr>
        <p:txBody>
          <a:bodyPr/>
          <a:lstStyle/>
          <a:p>
            <a:r>
              <a:rPr lang="en-US" sz="1600">
                <a:solidFill>
                  <a:schemeClr val="bg1"/>
                </a:solidFill>
              </a:rPr>
              <a:t>Regions near the coast, where the climate has a narrower range of temperatures and rainfall is spread more evenly throughout the year. </a:t>
            </a:r>
            <a:endParaRPr lang="en-AU" sz="1600">
              <a:solidFill>
                <a:schemeClr val="bg1"/>
              </a:solidFill>
            </a:endParaRPr>
          </a:p>
        </p:txBody>
      </p:sp>
      <p:sp>
        <p:nvSpPr>
          <p:cNvPr id="4" name="Text Placeholder 2">
            <a:extLst>
              <a:ext uri="{FF2B5EF4-FFF2-40B4-BE49-F238E27FC236}">
                <a16:creationId xmlns:a16="http://schemas.microsoft.com/office/drawing/2014/main" id="{D4E3C8A1-59EE-6837-1E58-7EB4D8376188}"/>
              </a:ext>
            </a:extLst>
          </p:cNvPr>
          <p:cNvSpPr txBox="1"/>
          <p:nvPr/>
        </p:nvSpPr>
        <p:spPr>
          <a:xfrm>
            <a:off x="473302" y="4546599"/>
            <a:ext cx="4415497" cy="178271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a:solidFill>
                  <a:schemeClr val="bg1"/>
                </a:solidFill>
                <a:latin typeface="Neue Haas Grotesk Text Pro" panose="020B0504020202020204" pitchFamily="34" charset="77"/>
              </a:rPr>
              <a:t>MORNINGTON PENINSULA</a:t>
            </a:r>
          </a:p>
          <a:p>
            <a:r>
              <a:rPr lang="en-US" sz="2400" b="1">
                <a:solidFill>
                  <a:schemeClr val="bg1"/>
                </a:solidFill>
                <a:latin typeface="Neue Haas Grotesk Text Pro" panose="020B0504020202020204" pitchFamily="34" charset="77"/>
              </a:rPr>
              <a:t>TASMANIA</a:t>
            </a:r>
            <a:endParaRPr lang="en-AU" sz="2400" b="1">
              <a:solidFill>
                <a:schemeClr val="bg1"/>
              </a:solidFill>
              <a:latin typeface="Neue Haas Grotesk Text Pro" panose="020B0504020202020204" pitchFamily="34" charset="77"/>
            </a:endParaRPr>
          </a:p>
          <a:p>
            <a:r>
              <a:rPr lang="en-US" sz="2400" b="1">
                <a:solidFill>
                  <a:schemeClr val="bg1"/>
                </a:solidFill>
                <a:latin typeface="Neue Haas Grotesk Text Pro" panose="020B0504020202020204" pitchFamily="34" charset="77"/>
              </a:rPr>
              <a:t>ADELAIDE HILLS</a:t>
            </a:r>
          </a:p>
          <a:p>
            <a:r>
              <a:rPr lang="en-US" sz="2400" b="1">
                <a:solidFill>
                  <a:schemeClr val="bg1"/>
                </a:solidFill>
                <a:latin typeface="Neue Haas Grotesk Text Pro" panose="020B0504020202020204" pitchFamily="34" charset="77"/>
              </a:rPr>
              <a:t>COONAWARRA</a:t>
            </a:r>
          </a:p>
        </p:txBody>
      </p:sp>
      <p:pic>
        <p:nvPicPr>
          <p:cNvPr id="6" name="Picture 5" descr="A tractor in a field&#10;&#10;Description automatically generated">
            <a:extLst>
              <a:ext uri="{FF2B5EF4-FFF2-40B4-BE49-F238E27FC236}">
                <a16:creationId xmlns:a16="http://schemas.microsoft.com/office/drawing/2014/main" id="{33917616-1FAE-AE27-1195-F4C87C443F30}"/>
              </a:ext>
            </a:extLst>
          </p:cNvPr>
          <p:cNvPicPr>
            <a:picLocks noChangeAspect="1"/>
          </p:cNvPicPr>
          <p:nvPr/>
        </p:nvPicPr>
        <p:blipFill>
          <a:blip r:embed="rId2">
            <a:extLst>
              <a:ext uri="{28A0092B-C50C-407E-A947-70E740481C1C}">
                <a14:useLocalDpi xmlns:a14="http://schemas.microsoft.com/office/drawing/2010/main"/>
              </a:ext>
            </a:extLst>
          </a:blip>
          <a:srcRect l="55736" r="24403"/>
          <a:stretch/>
        </p:blipFill>
        <p:spPr>
          <a:xfrm>
            <a:off x="6096000" y="0"/>
            <a:ext cx="6096000" cy="6858000"/>
          </a:xfrm>
          <a:prstGeom prst="rect">
            <a:avLst/>
          </a:prstGeom>
        </p:spPr>
      </p:pic>
    </p:spTree>
    <p:extLst>
      <p:ext uri="{BB962C8B-B14F-4D97-AF65-F5344CB8AC3E}">
        <p14:creationId xmlns:p14="http://schemas.microsoft.com/office/powerpoint/2010/main" val="403127969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407988" y="770658"/>
            <a:ext cx="5786750" cy="1694412"/>
          </a:xfrm>
        </p:spPr>
        <p:txBody>
          <a:bodyPr/>
          <a:lstStyle/>
          <a:p>
            <a:r>
              <a:rPr lang="en-AU" sz="4800">
                <a:solidFill>
                  <a:schemeClr val="bg2"/>
                </a:solidFill>
              </a:rPr>
              <a:t>MEDITERRANEAN</a:t>
            </a:r>
            <a:br>
              <a:rPr lang="en-AU" sz="4800">
                <a:solidFill>
                  <a:schemeClr val="bg2"/>
                </a:solidFill>
              </a:rPr>
            </a:br>
            <a:r>
              <a:rPr lang="en-AU" sz="4800">
                <a:solidFill>
                  <a:schemeClr val="bg1"/>
                </a:solidFill>
              </a:rPr>
              <a:t>CLIMATE</a:t>
            </a:r>
            <a:endParaRPr lang="en-US" sz="4800">
              <a:solidFill>
                <a:schemeClr val="bg1"/>
              </a:solidFill>
            </a:endParaRPr>
          </a:p>
        </p:txBody>
      </p:sp>
      <p:sp>
        <p:nvSpPr>
          <p:cNvPr id="3" name="Text Placeholder 2">
            <a:extLst>
              <a:ext uri="{FF2B5EF4-FFF2-40B4-BE49-F238E27FC236}">
                <a16:creationId xmlns:a16="http://schemas.microsoft.com/office/drawing/2014/main" id="{7C8480C7-DD09-8474-C98A-392FD5BADBEF}"/>
              </a:ext>
            </a:extLst>
          </p:cNvPr>
          <p:cNvSpPr>
            <a:spLocks noGrp="1"/>
          </p:cNvSpPr>
          <p:nvPr>
            <p:ph type="body" sz="quarter" idx="10"/>
          </p:nvPr>
        </p:nvSpPr>
        <p:spPr>
          <a:xfrm>
            <a:off x="407988" y="2469969"/>
            <a:ext cx="4874063" cy="846545"/>
          </a:xfrm>
        </p:spPr>
        <p:txBody>
          <a:bodyPr/>
          <a:lstStyle/>
          <a:p>
            <a:r>
              <a:rPr lang="en-US" sz="1600">
                <a:solidFill>
                  <a:schemeClr val="bg1"/>
                </a:solidFill>
              </a:rPr>
              <a:t>Similar to maritime climates, but summers tend to be warm and dry. There is less temperature variation between the hottest and coldest months.</a:t>
            </a:r>
            <a:endParaRPr lang="en-AU" sz="1600">
              <a:solidFill>
                <a:schemeClr val="bg1"/>
              </a:solidFill>
            </a:endParaRPr>
          </a:p>
        </p:txBody>
      </p:sp>
      <p:sp>
        <p:nvSpPr>
          <p:cNvPr id="4" name="Text Placeholder 2">
            <a:extLst>
              <a:ext uri="{FF2B5EF4-FFF2-40B4-BE49-F238E27FC236}">
                <a16:creationId xmlns:a16="http://schemas.microsoft.com/office/drawing/2014/main" id="{D4E3C8A1-59EE-6837-1E58-7EB4D8376188}"/>
              </a:ext>
            </a:extLst>
          </p:cNvPr>
          <p:cNvSpPr txBox="1"/>
          <p:nvPr/>
        </p:nvSpPr>
        <p:spPr>
          <a:xfrm>
            <a:off x="407988" y="4392931"/>
            <a:ext cx="7289326" cy="178271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a:solidFill>
                  <a:schemeClr val="bg1"/>
                </a:solidFill>
                <a:latin typeface="Neue Haas Grotesk Text Pro" panose="020B0504020202020204" pitchFamily="34" charset="77"/>
              </a:rPr>
              <a:t>BAROSSA VALLEY</a:t>
            </a:r>
          </a:p>
          <a:p>
            <a:r>
              <a:rPr lang="en-US" sz="2400" b="1">
                <a:solidFill>
                  <a:schemeClr val="bg1"/>
                </a:solidFill>
                <a:latin typeface="Neue Haas Grotesk Text Pro" panose="020B0504020202020204" pitchFamily="34" charset="77"/>
              </a:rPr>
              <a:t>GEOGRAPHE</a:t>
            </a:r>
          </a:p>
          <a:p>
            <a:r>
              <a:rPr lang="en-US" sz="2400" b="1">
                <a:solidFill>
                  <a:schemeClr val="bg1"/>
                </a:solidFill>
                <a:latin typeface="Neue Haas Grotesk Text Pro" panose="020B0504020202020204" pitchFamily="34" charset="77"/>
              </a:rPr>
              <a:t>McLAREN VALE</a:t>
            </a:r>
          </a:p>
          <a:p>
            <a:r>
              <a:rPr lang="en-US" sz="2400" b="1">
                <a:solidFill>
                  <a:schemeClr val="bg1"/>
                </a:solidFill>
                <a:latin typeface="Neue Haas Grotesk Text Pro" panose="020B0504020202020204" pitchFamily="34" charset="77"/>
              </a:rPr>
              <a:t>MARGARET RIVER</a:t>
            </a:r>
            <a:r>
              <a:rPr lang="en-US" sz="2400">
                <a:solidFill>
                  <a:schemeClr val="bg1"/>
                </a:solidFill>
                <a:latin typeface="Neue Haas Grotesk Text Pro" panose="020B0504020202020204" pitchFamily="34" charset="77"/>
              </a:rPr>
              <a:t> </a:t>
            </a:r>
            <a:br>
              <a:rPr lang="en-US" sz="2400">
                <a:solidFill>
                  <a:schemeClr val="bg1"/>
                </a:solidFill>
                <a:latin typeface="Neue Haas Grotesk Text Pro" panose="020B0504020202020204" pitchFamily="34" charset="77"/>
              </a:rPr>
            </a:br>
            <a:r>
              <a:rPr lang="en-US" sz="1600">
                <a:solidFill>
                  <a:schemeClr val="bg1"/>
                </a:solidFill>
                <a:latin typeface="Neue Haas Grotesk Text Pro" panose="020B0504020202020204" pitchFamily="34" charset="77"/>
              </a:rPr>
              <a:t>(with strong maritime influences)</a:t>
            </a:r>
            <a:endParaRPr lang="en-AU" sz="1600">
              <a:solidFill>
                <a:schemeClr val="bg1"/>
              </a:solidFill>
              <a:latin typeface="Neue Haas Grotesk Text Pro" panose="020B0504020202020204" pitchFamily="34" charset="77"/>
            </a:endParaRPr>
          </a:p>
        </p:txBody>
      </p:sp>
      <p:pic>
        <p:nvPicPr>
          <p:cNvPr id="6" name="Picture 5" descr="A dirt road with palm trees&#10;&#10;Description automatically generated">
            <a:extLst>
              <a:ext uri="{FF2B5EF4-FFF2-40B4-BE49-F238E27FC236}">
                <a16:creationId xmlns:a16="http://schemas.microsoft.com/office/drawing/2014/main" id="{EB42CD41-770A-74EE-D317-EED2D50BBBB4}"/>
              </a:ext>
            </a:extLst>
          </p:cNvPr>
          <p:cNvPicPr>
            <a:picLocks noChangeAspect="1"/>
          </p:cNvPicPr>
          <p:nvPr/>
        </p:nvPicPr>
        <p:blipFill>
          <a:blip r:embed="rId2" cstate="screen">
            <a:extLst>
              <a:ext uri="{28A0092B-C50C-407E-A947-70E740481C1C}">
                <a14:useLocalDpi xmlns:a14="http://schemas.microsoft.com/office/drawing/2010/main"/>
              </a:ext>
            </a:extLst>
          </a:blip>
          <a:srcRect l="6398" t="1785" r="35426"/>
          <a:stretch/>
        </p:blipFill>
        <p:spPr>
          <a:xfrm>
            <a:off x="6096001" y="0"/>
            <a:ext cx="6095999" cy="6858000"/>
          </a:xfrm>
          <a:prstGeom prst="rect">
            <a:avLst/>
          </a:prstGeom>
        </p:spPr>
      </p:pic>
    </p:spTree>
    <p:extLst>
      <p:ext uri="{BB962C8B-B14F-4D97-AF65-F5344CB8AC3E}">
        <p14:creationId xmlns:p14="http://schemas.microsoft.com/office/powerpoint/2010/main" val="220285694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screen">
            <a:extLst>
              <a:ext uri="{28A0092B-C50C-407E-A947-70E740481C1C}">
                <a14:useLocalDpi xmlns:a14="http://schemas.microsoft.com/office/drawing/2010/main"/>
              </a:ext>
            </a:extLst>
          </a:blip>
          <a:srcRect l="19927" t="-546" r="23001" b="4077"/>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4798165"/>
          </a:xfrm>
          <a:prstGeom prst="rect">
            <a:avLst/>
          </a:prstGeom>
          <a:noFill/>
        </p:spPr>
        <p:txBody>
          <a:bodyPr wrap="square">
            <a:spAutoFit/>
          </a:bodyPr>
          <a:lstStyle/>
          <a:p>
            <a:r>
              <a:rPr lang="en-AU" sz="160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Crafted from grapes grown under vast and diverse climates, across landscapes millions of years in the making, every glass of Australian wine tells a story.</a:t>
            </a:r>
          </a:p>
          <a:p>
            <a:endParaRPr lang="en-AU" sz="160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Like those who came before us, our modern growers and makers continue to be passionate, resilient and creative; constantly driven to explore new ways to perfect old techniques. Our community is connected by a mutual respect and shared love of crafting exceptional wine, while protecting the natural wonders for future generations to enjoy. Applying modern thinking to our ancient lands, we take playful experimentation very, very seriously.</a:t>
            </a:r>
          </a:p>
          <a:p>
            <a:endParaRPr lang="en-AU" sz="160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So, if you’re looking for the taste of adventure, let Australian wine be your compass. Because in every bottle of Australian wine, you’ll experience the wonders of Australia – a reminder of the adventure and diversity that defines our culture and our land.</a:t>
            </a:r>
          </a:p>
        </p:txBody>
      </p:sp>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8" name="Picture 17" descr="A close-up of a vine&#10;&#10;Description automatically generated">
            <a:extLst>
              <a:ext uri="{FF2B5EF4-FFF2-40B4-BE49-F238E27FC236}">
                <a16:creationId xmlns:a16="http://schemas.microsoft.com/office/drawing/2014/main" id="{9F8A1470-4E4C-3E3A-D2EC-DCCA2F21A78A}"/>
              </a:ext>
            </a:extLst>
          </p:cNvPr>
          <p:cNvPicPr>
            <a:picLocks noChangeAspect="1"/>
          </p:cNvPicPr>
          <p:nvPr/>
        </p:nvPicPr>
        <p:blipFill>
          <a:blip r:embed="rId2" cstate="screen">
            <a:extLst>
              <a:ext uri="{28A0092B-C50C-407E-A947-70E740481C1C}">
                <a14:useLocalDpi xmlns:a14="http://schemas.microsoft.com/office/drawing/2010/main"/>
              </a:ext>
            </a:extLst>
          </a:blip>
          <a:srcRect t="48898" b="11915"/>
          <a:stretch>
            <a:fillRect/>
          </a:stretch>
        </p:blipFill>
        <p:spPr>
          <a:xfrm>
            <a:off x="407988" y="1889508"/>
            <a:ext cx="11339512" cy="2962752"/>
          </a:xfrm>
          <a:prstGeom prst="rect">
            <a:avLst/>
          </a:prstGeom>
        </p:spPr>
      </p:pic>
      <p:sp>
        <p:nvSpPr>
          <p:cNvPr id="4" name="object 4">
            <a:extLst>
              <a:ext uri="{FF2B5EF4-FFF2-40B4-BE49-F238E27FC236}">
                <a16:creationId xmlns:a16="http://schemas.microsoft.com/office/drawing/2014/main" id="{20A7DF60-0072-4EBA-9DDC-4467DD424BED}"/>
              </a:ext>
            </a:extLst>
          </p:cNvPr>
          <p:cNvSpPr txBox="1"/>
          <p:nvPr/>
        </p:nvSpPr>
        <p:spPr>
          <a:xfrm>
            <a:off x="1322618" y="1780869"/>
            <a:ext cx="3322519" cy="413396"/>
          </a:xfrm>
          <a:prstGeom prst="rect">
            <a:avLst/>
          </a:prstGeom>
        </p:spPr>
        <p:txBody>
          <a:bodyPr vert="horz" wrap="none" lIns="0" tIns="11521" rIns="0" bIns="0" rtlCol="0">
            <a:noAutofit/>
          </a:bodyPr>
          <a:lstStyle/>
          <a:p>
            <a:pPr>
              <a:tabLst>
                <a:tab pos="1156236" algn="l"/>
              </a:tabLst>
            </a:pPr>
            <a:endParaRPr lang="en-AU" sz="2722" spc="91">
              <a:solidFill>
                <a:schemeClr val="bg1"/>
              </a:solidFill>
              <a:latin typeface="Neue Haas Grotesk Text Pro" panose="020B0504020202020204" pitchFamily="34" charset="77"/>
              <a:cs typeface="Hellix"/>
            </a:endParaRPr>
          </a:p>
        </p:txBody>
      </p:sp>
      <p:sp>
        <p:nvSpPr>
          <p:cNvPr id="5" name="object 4">
            <a:extLst>
              <a:ext uri="{FF2B5EF4-FFF2-40B4-BE49-F238E27FC236}">
                <a16:creationId xmlns:a16="http://schemas.microsoft.com/office/drawing/2014/main" id="{EB853927-B1C1-4B60-BA3C-61B18CFB69CD}"/>
              </a:ext>
            </a:extLst>
          </p:cNvPr>
          <p:cNvSpPr txBox="1"/>
          <p:nvPr/>
        </p:nvSpPr>
        <p:spPr>
          <a:xfrm>
            <a:off x="651618" y="456561"/>
            <a:ext cx="11095881" cy="2039105"/>
          </a:xfrm>
          <a:prstGeom prst="rect">
            <a:avLst/>
          </a:prstGeom>
        </p:spPr>
        <p:txBody>
          <a:bodyPr vert="horz" wrap="square" lIns="0" tIns="11521" rIns="0" bIns="0" rtlCol="0">
            <a:noAutofit/>
          </a:bodyPr>
          <a:lstStyle/>
          <a:p>
            <a:pPr>
              <a:lnSpc>
                <a:spcPct val="90000"/>
              </a:lnSpc>
            </a:pPr>
            <a:r>
              <a:rPr lang="en-AU" sz="320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AUSTRALIA’S</a:t>
            </a:r>
          </a:p>
          <a:p>
            <a:pPr>
              <a:lnSpc>
                <a:spcPct val="90000"/>
              </a:lnSpc>
            </a:pPr>
            <a:r>
              <a:rPr lang="en-AU" sz="540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GRAPE GROWING SEASONS</a:t>
            </a:r>
          </a:p>
        </p:txBody>
      </p:sp>
      <p:sp>
        <p:nvSpPr>
          <p:cNvPr id="2" name="Text Placeholder 2">
            <a:extLst>
              <a:ext uri="{FF2B5EF4-FFF2-40B4-BE49-F238E27FC236}">
                <a16:creationId xmlns:a16="http://schemas.microsoft.com/office/drawing/2014/main" id="{42FBCDF9-4D6B-2CE1-F3ED-F8112984CC25}"/>
              </a:ext>
            </a:extLst>
          </p:cNvPr>
          <p:cNvSpPr txBox="1"/>
          <p:nvPr/>
        </p:nvSpPr>
        <p:spPr>
          <a:xfrm>
            <a:off x="6634442" y="5135423"/>
            <a:ext cx="3559155" cy="59368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b="1" dirty="0">
                <a:solidFill>
                  <a:schemeClr val="bg1"/>
                </a:solidFill>
                <a:latin typeface="Neue Haas Grotesk Text Pro" panose="020B0504020202020204" pitchFamily="34" charset="77"/>
              </a:rPr>
              <a:t>AUTUMN</a:t>
            </a:r>
          </a:p>
          <a:p>
            <a:endParaRPr lang="en-US" sz="3600" b="1" dirty="0">
              <a:solidFill>
                <a:schemeClr val="bg1"/>
              </a:solidFill>
              <a:latin typeface="Neue Haas Grotesk Text Pro" panose="020B0504020202020204" pitchFamily="34" charset="77"/>
            </a:endParaRPr>
          </a:p>
        </p:txBody>
      </p:sp>
      <p:sp>
        <p:nvSpPr>
          <p:cNvPr id="6" name="Text Placeholder 2">
            <a:extLst>
              <a:ext uri="{FF2B5EF4-FFF2-40B4-BE49-F238E27FC236}">
                <a16:creationId xmlns:a16="http://schemas.microsoft.com/office/drawing/2014/main" id="{B5E09B2C-BDDF-0A01-F6CB-CCBA58BA35C3}"/>
              </a:ext>
            </a:extLst>
          </p:cNvPr>
          <p:cNvSpPr txBox="1"/>
          <p:nvPr/>
        </p:nvSpPr>
        <p:spPr>
          <a:xfrm>
            <a:off x="3698291" y="5153666"/>
            <a:ext cx="3559155" cy="59368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b="1" dirty="0">
                <a:solidFill>
                  <a:schemeClr val="bg1"/>
                </a:solidFill>
                <a:latin typeface="Neue Haas Grotesk Text Pro" panose="020B0504020202020204" pitchFamily="34" charset="77"/>
              </a:rPr>
              <a:t>SUMMER</a:t>
            </a:r>
          </a:p>
        </p:txBody>
      </p:sp>
      <p:sp>
        <p:nvSpPr>
          <p:cNvPr id="8" name="Text Placeholder 2">
            <a:extLst>
              <a:ext uri="{FF2B5EF4-FFF2-40B4-BE49-F238E27FC236}">
                <a16:creationId xmlns:a16="http://schemas.microsoft.com/office/drawing/2014/main" id="{359F908E-4342-1E10-0B5E-A34CA304241E}"/>
              </a:ext>
            </a:extLst>
          </p:cNvPr>
          <p:cNvSpPr txBox="1"/>
          <p:nvPr/>
        </p:nvSpPr>
        <p:spPr>
          <a:xfrm>
            <a:off x="407988" y="5162228"/>
            <a:ext cx="3559155" cy="59368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b="1" dirty="0">
                <a:solidFill>
                  <a:schemeClr val="bg1"/>
                </a:solidFill>
                <a:latin typeface="Neue Haas Grotesk Text Pro" panose="020B0504020202020204" pitchFamily="34" charset="77"/>
              </a:rPr>
              <a:t>SPRING</a:t>
            </a:r>
          </a:p>
        </p:txBody>
      </p:sp>
      <p:sp>
        <p:nvSpPr>
          <p:cNvPr id="9" name="Text Placeholder 2">
            <a:extLst>
              <a:ext uri="{FF2B5EF4-FFF2-40B4-BE49-F238E27FC236}">
                <a16:creationId xmlns:a16="http://schemas.microsoft.com/office/drawing/2014/main" id="{B097ED0C-1FFF-2165-6ED9-EEB71F757225}"/>
              </a:ext>
            </a:extLst>
          </p:cNvPr>
          <p:cNvSpPr txBox="1"/>
          <p:nvPr/>
        </p:nvSpPr>
        <p:spPr>
          <a:xfrm>
            <a:off x="9593993" y="5159031"/>
            <a:ext cx="3559155" cy="59368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b="1">
                <a:solidFill>
                  <a:schemeClr val="bg1"/>
                </a:solidFill>
                <a:latin typeface="Neue Haas Grotesk Text Pro" panose="020B0504020202020204" pitchFamily="34" charset="77"/>
              </a:rPr>
              <a:t>WINTER</a:t>
            </a:r>
          </a:p>
        </p:txBody>
      </p:sp>
      <p:sp>
        <p:nvSpPr>
          <p:cNvPr id="10" name="Text Placeholder 2">
            <a:extLst>
              <a:ext uri="{FF2B5EF4-FFF2-40B4-BE49-F238E27FC236}">
                <a16:creationId xmlns:a16="http://schemas.microsoft.com/office/drawing/2014/main" id="{4EBA5133-7861-6F86-215E-91365273A158}"/>
              </a:ext>
            </a:extLst>
          </p:cNvPr>
          <p:cNvSpPr txBox="1"/>
          <p:nvPr/>
        </p:nvSpPr>
        <p:spPr>
          <a:xfrm>
            <a:off x="6523955" y="5729109"/>
            <a:ext cx="3559156" cy="846545"/>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buNone/>
            </a:pPr>
            <a:r>
              <a:rPr lang="en-US" sz="1600">
                <a:solidFill>
                  <a:schemeClr val="bg1"/>
                </a:solidFill>
                <a:latin typeface="Neue Haas Grotesk Text Pro" panose="020B0504020202020204" pitchFamily="34" charset="77"/>
              </a:rPr>
              <a:t>March–May</a:t>
            </a:r>
          </a:p>
          <a:p>
            <a:pPr marL="0" indent="0">
              <a:spcBef>
                <a:spcPct val="0"/>
              </a:spcBef>
              <a:buNone/>
            </a:pPr>
            <a:r>
              <a:rPr lang="en-US" sz="1600">
                <a:solidFill>
                  <a:schemeClr val="bg1"/>
                </a:solidFill>
                <a:latin typeface="Neue Haas Grotesk Text Pro" panose="020B0504020202020204" pitchFamily="34" charset="77"/>
              </a:rPr>
              <a:t>Veraison and harvest</a:t>
            </a:r>
            <a:endParaRPr lang="en-AU" sz="1600">
              <a:solidFill>
                <a:schemeClr val="bg1"/>
              </a:solidFill>
              <a:latin typeface="Neue Haas Grotesk Text Pro" panose="020B0504020202020204" pitchFamily="34" charset="77"/>
            </a:endParaRPr>
          </a:p>
        </p:txBody>
      </p:sp>
      <p:sp>
        <p:nvSpPr>
          <p:cNvPr id="11" name="Text Placeholder 2">
            <a:extLst>
              <a:ext uri="{FF2B5EF4-FFF2-40B4-BE49-F238E27FC236}">
                <a16:creationId xmlns:a16="http://schemas.microsoft.com/office/drawing/2014/main" id="{532C45AC-4C3D-9CA5-8ED2-C7DE8EFF15C7}"/>
              </a:ext>
            </a:extLst>
          </p:cNvPr>
          <p:cNvSpPr txBox="1"/>
          <p:nvPr/>
        </p:nvSpPr>
        <p:spPr>
          <a:xfrm>
            <a:off x="3631346" y="5718323"/>
            <a:ext cx="3559156" cy="846545"/>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buNone/>
            </a:pPr>
            <a:r>
              <a:rPr lang="en-US" sz="1600">
                <a:solidFill>
                  <a:schemeClr val="bg1"/>
                </a:solidFill>
                <a:latin typeface="Neue Haas Grotesk Text Pro" panose="020B0504020202020204" pitchFamily="34" charset="77"/>
              </a:rPr>
              <a:t>December–February</a:t>
            </a:r>
          </a:p>
          <a:p>
            <a:pPr marL="0" indent="0">
              <a:spcBef>
                <a:spcPct val="0"/>
              </a:spcBef>
              <a:buNone/>
            </a:pPr>
            <a:r>
              <a:rPr lang="en-US" sz="1600">
                <a:solidFill>
                  <a:schemeClr val="bg1"/>
                </a:solidFill>
                <a:latin typeface="Neue Haas Grotesk Text Pro" panose="020B0504020202020204" pitchFamily="34" charset="77"/>
              </a:rPr>
              <a:t>Berry set and veraison</a:t>
            </a:r>
            <a:endParaRPr lang="en-AU" sz="1600">
              <a:solidFill>
                <a:schemeClr val="bg1"/>
              </a:solidFill>
              <a:latin typeface="Neue Haas Grotesk Text Pro" panose="020B0504020202020204" pitchFamily="34" charset="77"/>
            </a:endParaRPr>
          </a:p>
        </p:txBody>
      </p:sp>
      <p:sp>
        <p:nvSpPr>
          <p:cNvPr id="12" name="Text Placeholder 2">
            <a:extLst>
              <a:ext uri="{FF2B5EF4-FFF2-40B4-BE49-F238E27FC236}">
                <a16:creationId xmlns:a16="http://schemas.microsoft.com/office/drawing/2014/main" id="{AE7707FE-7ED7-4016-1901-87BED9FA11ED}"/>
              </a:ext>
            </a:extLst>
          </p:cNvPr>
          <p:cNvSpPr txBox="1"/>
          <p:nvPr/>
        </p:nvSpPr>
        <p:spPr>
          <a:xfrm>
            <a:off x="319272" y="5719628"/>
            <a:ext cx="3559156" cy="846545"/>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buNone/>
            </a:pPr>
            <a:r>
              <a:rPr lang="en-US" sz="1600">
                <a:solidFill>
                  <a:schemeClr val="bg1"/>
                </a:solidFill>
                <a:latin typeface="Neue Haas Grotesk Text Pro" panose="020B0504020202020204" pitchFamily="34" charset="77"/>
              </a:rPr>
              <a:t>September–November</a:t>
            </a:r>
          </a:p>
          <a:p>
            <a:pPr marL="0" indent="0">
              <a:spcBef>
                <a:spcPct val="0"/>
              </a:spcBef>
              <a:buNone/>
            </a:pPr>
            <a:r>
              <a:rPr lang="en-US" sz="1600">
                <a:solidFill>
                  <a:schemeClr val="bg1"/>
                </a:solidFill>
                <a:latin typeface="Neue Haas Grotesk Text Pro" panose="020B0504020202020204" pitchFamily="34" charset="77"/>
              </a:rPr>
              <a:t>Budburst, growth and flowering</a:t>
            </a:r>
            <a:endParaRPr lang="en-AU" sz="1600">
              <a:solidFill>
                <a:schemeClr val="bg1"/>
              </a:solidFill>
              <a:latin typeface="Neue Haas Grotesk Text Pro" panose="020B0504020202020204" pitchFamily="34" charset="77"/>
            </a:endParaRPr>
          </a:p>
        </p:txBody>
      </p:sp>
      <p:sp>
        <p:nvSpPr>
          <p:cNvPr id="13" name="Text Placeholder 2">
            <a:extLst>
              <a:ext uri="{FF2B5EF4-FFF2-40B4-BE49-F238E27FC236}">
                <a16:creationId xmlns:a16="http://schemas.microsoft.com/office/drawing/2014/main" id="{14D25215-BF57-EB4D-476A-E5301734B036}"/>
              </a:ext>
            </a:extLst>
          </p:cNvPr>
          <p:cNvSpPr txBox="1"/>
          <p:nvPr/>
        </p:nvSpPr>
        <p:spPr>
          <a:xfrm>
            <a:off x="9519793" y="5711973"/>
            <a:ext cx="3559156" cy="846545"/>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buNone/>
            </a:pPr>
            <a:r>
              <a:rPr lang="en-US" sz="1600">
                <a:solidFill>
                  <a:schemeClr val="bg1"/>
                </a:solidFill>
                <a:latin typeface="Neue Haas Grotesk Text Pro" panose="020B0504020202020204" pitchFamily="34" charset="77"/>
              </a:rPr>
              <a:t>June–August</a:t>
            </a:r>
          </a:p>
          <a:p>
            <a:pPr marL="0" indent="0">
              <a:spcBef>
                <a:spcPct val="0"/>
              </a:spcBef>
              <a:buNone/>
            </a:pPr>
            <a:r>
              <a:rPr lang="en-US" sz="1600">
                <a:solidFill>
                  <a:schemeClr val="bg1"/>
                </a:solidFill>
                <a:latin typeface="Neue Haas Grotesk Text Pro" panose="020B0504020202020204" pitchFamily="34" charset="77"/>
              </a:rPr>
              <a:t>Pruning and dormancy</a:t>
            </a:r>
            <a:endParaRPr lang="en-AU" sz="1600">
              <a:solidFill>
                <a:schemeClr val="bg1"/>
              </a:solidFill>
              <a:latin typeface="Neue Haas Grotesk Text Pro" panose="020B0504020202020204" pitchFamily="34" charset="77"/>
            </a:endParaRPr>
          </a:p>
        </p:txBody>
      </p:sp>
      <p:cxnSp>
        <p:nvCxnSpPr>
          <p:cNvPr id="3" name="Straight Connector 2">
            <a:extLst>
              <a:ext uri="{FF2B5EF4-FFF2-40B4-BE49-F238E27FC236}">
                <a16:creationId xmlns:a16="http://schemas.microsoft.com/office/drawing/2014/main" id="{A324E5C1-7515-7CED-ACE2-D3B4BD7F5B36}"/>
              </a:ext>
            </a:extLst>
          </p:cNvPr>
          <p:cNvCxnSpPr/>
          <p:nvPr/>
        </p:nvCxnSpPr>
        <p:spPr>
          <a:xfrm flipH="1">
            <a:off x="1627322" y="3699251"/>
            <a:ext cx="0" cy="1304549"/>
          </a:xfrm>
          <a:prstGeom prst="line">
            <a:avLst/>
          </a:prstGeom>
          <a:ln w="63500">
            <a:solidFill>
              <a:schemeClr val="bg2"/>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E5FC15C9-DBDD-A4D7-C08B-0B4A8E7AFD4D}"/>
              </a:ext>
            </a:extLst>
          </p:cNvPr>
          <p:cNvSpPr/>
          <p:nvPr/>
        </p:nvSpPr>
        <p:spPr>
          <a:xfrm>
            <a:off x="1444486" y="3459974"/>
            <a:ext cx="360000" cy="36000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14" name="Oval 13">
            <a:extLst>
              <a:ext uri="{FF2B5EF4-FFF2-40B4-BE49-F238E27FC236}">
                <a16:creationId xmlns:a16="http://schemas.microsoft.com/office/drawing/2014/main" id="{358B4035-EA8E-80B3-1A3D-35F9CD381810}"/>
              </a:ext>
            </a:extLst>
          </p:cNvPr>
          <p:cNvSpPr/>
          <p:nvPr/>
        </p:nvSpPr>
        <p:spPr>
          <a:xfrm>
            <a:off x="4276111" y="3459974"/>
            <a:ext cx="360000" cy="36000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15" name="Oval 14">
            <a:extLst>
              <a:ext uri="{FF2B5EF4-FFF2-40B4-BE49-F238E27FC236}">
                <a16:creationId xmlns:a16="http://schemas.microsoft.com/office/drawing/2014/main" id="{371450AD-F400-9A9F-80A1-EBB50787C2A5}"/>
              </a:ext>
            </a:extLst>
          </p:cNvPr>
          <p:cNvSpPr/>
          <p:nvPr/>
        </p:nvSpPr>
        <p:spPr>
          <a:xfrm>
            <a:off x="7107736" y="3459974"/>
            <a:ext cx="360000" cy="36000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16" name="Oval 15">
            <a:extLst>
              <a:ext uri="{FF2B5EF4-FFF2-40B4-BE49-F238E27FC236}">
                <a16:creationId xmlns:a16="http://schemas.microsoft.com/office/drawing/2014/main" id="{9B895680-26A6-4C4C-1891-50C52829AEE4}"/>
              </a:ext>
            </a:extLst>
          </p:cNvPr>
          <p:cNvSpPr/>
          <p:nvPr/>
        </p:nvSpPr>
        <p:spPr>
          <a:xfrm>
            <a:off x="9939361" y="3459974"/>
            <a:ext cx="360000" cy="36000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cxnSp>
        <p:nvCxnSpPr>
          <p:cNvPr id="23" name="Straight Connector 22">
            <a:extLst>
              <a:ext uri="{FF2B5EF4-FFF2-40B4-BE49-F238E27FC236}">
                <a16:creationId xmlns:a16="http://schemas.microsoft.com/office/drawing/2014/main" id="{B5FA57D1-BB44-F4B5-07C8-C93B02CDC011}"/>
              </a:ext>
            </a:extLst>
          </p:cNvPr>
          <p:cNvCxnSpPr/>
          <p:nvPr/>
        </p:nvCxnSpPr>
        <p:spPr>
          <a:xfrm flipH="1">
            <a:off x="4459422" y="3699251"/>
            <a:ext cx="0" cy="1304549"/>
          </a:xfrm>
          <a:prstGeom prst="line">
            <a:avLst/>
          </a:prstGeom>
          <a:ln w="635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08EC6C9-48D4-2868-C723-965FB5D544A3}"/>
              </a:ext>
            </a:extLst>
          </p:cNvPr>
          <p:cNvCxnSpPr/>
          <p:nvPr/>
        </p:nvCxnSpPr>
        <p:spPr>
          <a:xfrm flipH="1">
            <a:off x="7304222" y="3699251"/>
            <a:ext cx="0" cy="1304549"/>
          </a:xfrm>
          <a:prstGeom prst="line">
            <a:avLst/>
          </a:prstGeom>
          <a:ln w="635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D725BB8-7F8A-391A-088D-6E7C01A62CD7}"/>
              </a:ext>
            </a:extLst>
          </p:cNvPr>
          <p:cNvCxnSpPr/>
          <p:nvPr/>
        </p:nvCxnSpPr>
        <p:spPr>
          <a:xfrm flipH="1">
            <a:off x="10136322" y="3699251"/>
            <a:ext cx="0" cy="1304549"/>
          </a:xfrm>
          <a:prstGeom prst="line">
            <a:avLst/>
          </a:prstGeom>
          <a:ln w="635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988406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520490" y="2670620"/>
            <a:ext cx="12079934" cy="388259"/>
          </a:xfrm>
          <a:prstGeom prst="rect">
            <a:avLst/>
          </a:prstGeom>
        </p:spPr>
        <p:txBody>
          <a:bodyPr vert="horz" wrap="square" lIns="0" tIns="11521" rIns="0" bIns="0" rtlCol="0">
            <a:noAutofit/>
          </a:bodyPr>
          <a:lstStyle/>
          <a:p>
            <a:pPr defTabSz="914453">
              <a:lnSpc>
                <a:spcPct val="80000"/>
              </a:lnSpc>
              <a:defRPr/>
            </a:pPr>
            <a:r>
              <a:rPr lang="en-AU" sz="4000" cap="all">
                <a:solidFill>
                  <a:schemeClr val="accent1"/>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UNEARTHING AUSTRALIA’s ANCIENT SOILS</a:t>
            </a: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682048" y="3566863"/>
            <a:ext cx="493997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900"/>
              </a:spcBef>
              <a:buClr>
                <a:schemeClr val="accent4"/>
              </a:buClr>
              <a:buFont typeface="Arial" panose="020B0604020202020204" pitchFamily="34" charset="0"/>
              <a:buChar char="•"/>
            </a:pPr>
            <a:r>
              <a:rPr lang="en-US" sz="1600">
                <a:latin typeface="Neue Haas Grotesk Text Pro" panose="020B0504020202020204" pitchFamily="34" charset="77"/>
              </a:rPr>
              <a:t>Australia has been a land mass for over 100 million years</a:t>
            </a:r>
          </a:p>
          <a:p>
            <a:pPr>
              <a:spcBef>
                <a:spcPts val="900"/>
              </a:spcBef>
              <a:buClr>
                <a:schemeClr val="accent4"/>
              </a:buClr>
              <a:buFont typeface="Arial" panose="020B0604020202020204" pitchFamily="34" charset="0"/>
              <a:buChar char="•"/>
            </a:pPr>
            <a:r>
              <a:rPr lang="en-US" sz="1600">
                <a:latin typeface="Neue Haas Grotesk Text Pro" panose="020B0504020202020204" pitchFamily="34" charset="77"/>
              </a:rPr>
              <a:t>Its soils are some of the most ancient on Earth </a:t>
            </a:r>
          </a:p>
          <a:p>
            <a:pPr>
              <a:spcBef>
                <a:spcPts val="900"/>
              </a:spcBef>
              <a:buClr>
                <a:schemeClr val="accent4"/>
              </a:buClr>
              <a:buFont typeface="Arial" panose="020B0604020202020204" pitchFamily="34" charset="0"/>
              <a:buChar char="•"/>
            </a:pPr>
            <a:r>
              <a:rPr lang="en-US" sz="1600">
                <a:latin typeface="Neue Haas Grotesk Text Pro" panose="020B0504020202020204" pitchFamily="34" charset="77"/>
              </a:rPr>
              <a:t>There are also younger sand and limestone soils, and fertile volcanic soils</a:t>
            </a:r>
          </a:p>
          <a:p>
            <a:pPr>
              <a:spcBef>
                <a:spcPts val="900"/>
              </a:spcBef>
              <a:buClr>
                <a:schemeClr val="accent4"/>
              </a:buClr>
              <a:buFont typeface="Arial" panose="020B0604020202020204" pitchFamily="34" charset="0"/>
              <a:buChar char="•"/>
            </a:pPr>
            <a:r>
              <a:rPr lang="en-US" sz="1600">
                <a:latin typeface="Neue Haas Grotesk Text Pro" panose="020B0504020202020204" pitchFamily="34" charset="77"/>
              </a:rPr>
              <a:t>Soil types can vary greatly between wine regions and within the regions themselves – even across a single vineyard block</a:t>
            </a:r>
          </a:p>
        </p:txBody>
      </p:sp>
      <p:pic>
        <p:nvPicPr>
          <p:cNvPr id="7" name="Picture 6">
            <a:extLst>
              <a:ext uri="{FF2B5EF4-FFF2-40B4-BE49-F238E27FC236}">
                <a16:creationId xmlns:a16="http://schemas.microsoft.com/office/drawing/2014/main" id="{35A14A18-7B77-D08F-3C53-AE804FCE98A9}"/>
              </a:ext>
            </a:extLst>
          </p:cNvPr>
          <p:cNvPicPr>
            <a:picLocks noChangeAspect="1"/>
          </p:cNvPicPr>
          <p:nvPr/>
        </p:nvPicPr>
        <p:blipFill>
          <a:blip r:embed="rId3" cstate="screen">
            <a:extLst>
              <a:ext uri="{28A0092B-C50C-407E-A947-70E740481C1C}">
                <a14:useLocalDpi xmlns:a14="http://schemas.microsoft.com/office/drawing/2010/main"/>
              </a:ext>
            </a:extLst>
          </a:blip>
          <a:srcRect b="35736"/>
          <a:stretch>
            <a:fillRect/>
          </a:stretch>
        </p:blipFill>
        <p:spPr>
          <a:xfrm>
            <a:off x="407988" y="-2562819"/>
            <a:ext cx="11214036" cy="4804370"/>
          </a:xfrm>
          <a:prstGeom prst="rect">
            <a:avLst/>
          </a:prstGeom>
        </p:spPr>
      </p:pic>
      <p:pic>
        <p:nvPicPr>
          <p:cNvPr id="5" name="Picture 4" descr="A close-up of hands holding small pieces of food&#10;&#10;Description automatically generated">
            <a:extLst>
              <a:ext uri="{FF2B5EF4-FFF2-40B4-BE49-F238E27FC236}">
                <a16:creationId xmlns:a16="http://schemas.microsoft.com/office/drawing/2014/main" id="{089949E7-17CF-8AC9-ED84-377B59A231DD}"/>
              </a:ext>
            </a:extLst>
          </p:cNvPr>
          <p:cNvPicPr>
            <a:picLocks noChangeAspect="1"/>
          </p:cNvPicPr>
          <p:nvPr/>
        </p:nvPicPr>
        <p:blipFill>
          <a:blip r:embed="rId4" cstate="screen">
            <a:extLst>
              <a:ext uri="{28A0092B-C50C-407E-A947-70E740481C1C}">
                <a14:useLocalDpi xmlns:a14="http://schemas.microsoft.com/office/drawing/2010/main"/>
              </a:ext>
            </a:extLst>
          </a:blip>
          <a:srcRect l="9030" t="20760" r="16811" b="3526"/>
          <a:stretch>
            <a:fillRect/>
          </a:stretch>
        </p:blipFill>
        <p:spPr>
          <a:xfrm>
            <a:off x="-266700" y="3566863"/>
            <a:ext cx="6362700" cy="4330701"/>
          </a:xfrm>
          <a:prstGeom prst="rect">
            <a:avLst/>
          </a:prstGeom>
        </p:spPr>
      </p:pic>
    </p:spTree>
    <p:extLst>
      <p:ext uri="{BB962C8B-B14F-4D97-AF65-F5344CB8AC3E}">
        <p14:creationId xmlns:p14="http://schemas.microsoft.com/office/powerpoint/2010/main" val="771076935"/>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lose-up of a soil&#10;&#10;Description automatically generated">
            <a:extLst>
              <a:ext uri="{FF2B5EF4-FFF2-40B4-BE49-F238E27FC236}">
                <a16:creationId xmlns:a16="http://schemas.microsoft.com/office/drawing/2014/main" id="{30AECE19-65D0-C939-A194-2A6D67A37380}"/>
              </a:ext>
            </a:extLst>
          </p:cNvPr>
          <p:cNvPicPr>
            <a:picLocks noChangeAspect="1"/>
          </p:cNvPicPr>
          <p:nvPr/>
        </p:nvPicPr>
        <p:blipFill>
          <a:blip r:embed="rId2" cstate="screen">
            <a:extLst>
              <a:ext uri="{28A0092B-C50C-407E-A947-70E740481C1C}">
                <a14:useLocalDpi xmlns:a14="http://schemas.microsoft.com/office/drawing/2010/main"/>
              </a:ext>
            </a:extLst>
          </a:blip>
          <a:srcRect b="32441"/>
          <a:stretch>
            <a:fillRect/>
          </a:stretch>
        </p:blipFill>
        <p:spPr>
          <a:xfrm>
            <a:off x="407988" y="-1061411"/>
            <a:ext cx="11390312" cy="5130127"/>
          </a:xfrm>
          <a:prstGeom prst="rect">
            <a:avLst/>
          </a:prstGeom>
        </p:spPr>
      </p:pic>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771783" y="2502574"/>
            <a:ext cx="6796914" cy="1694412"/>
          </a:xfrm>
        </p:spPr>
        <p:txBody>
          <a:bodyPr/>
          <a:lstStyle/>
          <a:p>
            <a:r>
              <a:rPr lang="en-AU" sz="5400">
                <a:solidFill>
                  <a:schemeClr val="bg1"/>
                </a:solidFill>
              </a:rPr>
              <a:t>GEOLOGICAL CLASSIFICATIONS</a:t>
            </a:r>
            <a:endParaRPr lang="en-US" sz="5400">
              <a:solidFill>
                <a:schemeClr val="bg1"/>
              </a:solidFill>
            </a:endParaRPr>
          </a:p>
        </p:txBody>
      </p:sp>
      <p:sp>
        <p:nvSpPr>
          <p:cNvPr id="4" name="Text Placeholder 2">
            <a:extLst>
              <a:ext uri="{FF2B5EF4-FFF2-40B4-BE49-F238E27FC236}">
                <a16:creationId xmlns:a16="http://schemas.microsoft.com/office/drawing/2014/main" id="{D4E3C8A1-59EE-6837-1E58-7EB4D8376188}"/>
              </a:ext>
            </a:extLst>
          </p:cNvPr>
          <p:cNvSpPr txBox="1"/>
          <p:nvPr/>
        </p:nvSpPr>
        <p:spPr>
          <a:xfrm>
            <a:off x="838673" y="4355426"/>
            <a:ext cx="2095027" cy="178271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a:latin typeface="Neue Haas Grotesk Text Pro" panose="020B0504020202020204" pitchFamily="34" charset="77"/>
              </a:rPr>
              <a:t>MARITIME DEPOSITS (LIMESTONE)</a:t>
            </a:r>
          </a:p>
          <a:p>
            <a:r>
              <a:rPr lang="en-US" sz="1600">
                <a:latin typeface="Neue Haas Grotesk Text Pro" panose="020B0504020202020204" pitchFamily="34" charset="77"/>
              </a:rPr>
              <a:t>Southeast South Australia, Western Victoria, Murray Valley</a:t>
            </a:r>
            <a:endParaRPr lang="en-AU" sz="1600">
              <a:latin typeface="Neue Haas Grotesk Text Pro" panose="020B0504020202020204" pitchFamily="34" charset="77"/>
            </a:endParaRPr>
          </a:p>
          <a:p>
            <a:endParaRPr lang="en-AU" sz="1600">
              <a:latin typeface="Neue Haas Grotesk Text Pro" panose="020B0504020202020204" pitchFamily="34" charset="77"/>
            </a:endParaRPr>
          </a:p>
          <a:p>
            <a:endParaRPr lang="en-US" sz="1600">
              <a:latin typeface="Neue Haas Grotesk Text Pro" panose="020B0504020202020204" pitchFamily="34" charset="77"/>
            </a:endParaRPr>
          </a:p>
        </p:txBody>
      </p:sp>
      <p:sp>
        <p:nvSpPr>
          <p:cNvPr id="5" name="Text Placeholder 2">
            <a:extLst>
              <a:ext uri="{FF2B5EF4-FFF2-40B4-BE49-F238E27FC236}">
                <a16:creationId xmlns:a16="http://schemas.microsoft.com/office/drawing/2014/main" id="{D339D488-4215-A69D-F857-6E9B91FD181D}"/>
              </a:ext>
            </a:extLst>
          </p:cNvPr>
          <p:cNvSpPr txBox="1"/>
          <p:nvPr/>
        </p:nvSpPr>
        <p:spPr>
          <a:xfrm>
            <a:off x="3359150" y="4355426"/>
            <a:ext cx="2225654" cy="178271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2000" b="1">
                <a:latin typeface="Neue Haas Grotesk Text Pro" panose="020B0504020202020204" pitchFamily="34" charset="77"/>
                <a:cs typeface="Hellix SemiBold"/>
              </a:rPr>
              <a:t>GRANITE</a:t>
            </a:r>
            <a:endParaRPr lang="en-US" sz="2000" b="1">
              <a:latin typeface="Neue Haas Grotesk Text Pro" panose="020B0504020202020204" pitchFamily="34" charset="77"/>
            </a:endParaRPr>
          </a:p>
          <a:p>
            <a:pPr>
              <a:spcAft>
                <a:spcPts val="600"/>
              </a:spcAft>
            </a:pPr>
            <a:r>
              <a:rPr lang="en-US" sz="1600">
                <a:latin typeface="Neue Haas Grotesk Text Pro" panose="020B0504020202020204" pitchFamily="34" charset="77"/>
              </a:rPr>
              <a:t>Margaret River, Mount Barker, Grampians, Northeast Victoria</a:t>
            </a:r>
            <a:endParaRPr lang="en-AU" sz="1600">
              <a:latin typeface="Neue Haas Grotesk Text Pro" panose="020B0504020202020204" pitchFamily="34" charset="77"/>
            </a:endParaRPr>
          </a:p>
          <a:p>
            <a:endParaRPr lang="en-US" sz="1600">
              <a:latin typeface="Neue Haas Grotesk Text Pro" panose="020B0504020202020204" pitchFamily="34" charset="77"/>
            </a:endParaRPr>
          </a:p>
        </p:txBody>
      </p:sp>
      <p:sp>
        <p:nvSpPr>
          <p:cNvPr id="6" name="Text Placeholder 2">
            <a:extLst>
              <a:ext uri="{FF2B5EF4-FFF2-40B4-BE49-F238E27FC236}">
                <a16:creationId xmlns:a16="http://schemas.microsoft.com/office/drawing/2014/main" id="{89124143-DEB8-EFD4-FF59-EB52B7FB9664}"/>
              </a:ext>
            </a:extLst>
          </p:cNvPr>
          <p:cNvSpPr txBox="1"/>
          <p:nvPr/>
        </p:nvSpPr>
        <p:spPr>
          <a:xfrm>
            <a:off x="5898913" y="4355426"/>
            <a:ext cx="2225654" cy="178271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en-AU" sz="2000" b="1">
                <a:latin typeface="Neue Haas Grotesk Text Pro" panose="020B0504020202020204" pitchFamily="34" charset="77"/>
                <a:cs typeface="Hellix SemiBold"/>
              </a:rPr>
              <a:t>VOLCANIC (BASALT)</a:t>
            </a:r>
            <a:endParaRPr lang="en-US" sz="2000" b="1">
              <a:latin typeface="Neue Haas Grotesk Text Pro" panose="020B0504020202020204" pitchFamily="34" charset="77"/>
              <a:cs typeface="Hellix SemiBold"/>
            </a:endParaRPr>
          </a:p>
          <a:p>
            <a:pPr>
              <a:spcAft>
                <a:spcPts val="600"/>
              </a:spcAft>
            </a:pPr>
            <a:r>
              <a:rPr lang="en-US" sz="1600">
                <a:latin typeface="Neue Haas Grotesk Text Pro" panose="020B0504020202020204" pitchFamily="34" charset="77"/>
              </a:rPr>
              <a:t>Central Victoria, Northern Tasmania, Hunter Valley, Orange</a:t>
            </a:r>
            <a:endParaRPr lang="en-AU" sz="1600">
              <a:latin typeface="Neue Haas Grotesk Text Pro" panose="020B0504020202020204" pitchFamily="34" charset="77"/>
            </a:endParaRPr>
          </a:p>
          <a:p>
            <a:endParaRPr lang="en-US" sz="1600">
              <a:latin typeface="Neue Haas Grotesk Text Pro" panose="020B0504020202020204" pitchFamily="34" charset="77"/>
            </a:endParaRPr>
          </a:p>
        </p:txBody>
      </p:sp>
      <p:sp>
        <p:nvSpPr>
          <p:cNvPr id="7" name="Text Placeholder 2">
            <a:extLst>
              <a:ext uri="{FF2B5EF4-FFF2-40B4-BE49-F238E27FC236}">
                <a16:creationId xmlns:a16="http://schemas.microsoft.com/office/drawing/2014/main" id="{B6F77028-8351-EB8F-8748-C4A3C6B520FD}"/>
              </a:ext>
            </a:extLst>
          </p:cNvPr>
          <p:cNvSpPr txBox="1"/>
          <p:nvPr/>
        </p:nvSpPr>
        <p:spPr>
          <a:xfrm>
            <a:off x="8343901" y="4355426"/>
            <a:ext cx="3454400" cy="178271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en-AU" sz="2000" b="1">
                <a:latin typeface="Neue Haas Grotesk Text Pro" panose="020B0504020202020204" pitchFamily="34" charset="77"/>
                <a:cs typeface="Hellix SemiBold"/>
              </a:rPr>
              <a:t>PRE-CAMBRIAN AND CAMBRIAN METAMORPHOSED SEDIMENTARY STRATA</a:t>
            </a:r>
            <a:endParaRPr lang="en-US" sz="2000" b="1">
              <a:latin typeface="Neue Haas Grotesk Text Pro" panose="020B0504020202020204" pitchFamily="34" charset="77"/>
              <a:cs typeface="Hellix SemiBold"/>
            </a:endParaRPr>
          </a:p>
          <a:p>
            <a:pPr>
              <a:spcAft>
                <a:spcPts val="600"/>
              </a:spcAft>
            </a:pPr>
            <a:r>
              <a:rPr lang="en-AU" sz="1600">
                <a:latin typeface="Neue Haas Grotesk Text Pro" panose="020B0504020202020204" pitchFamily="34" charset="77"/>
              </a:rPr>
              <a:t>Barossa Valley, Eden Valley, Clare Valley, Adelaide Hills, Fleurieu Peninsula, Kangaroo Island</a:t>
            </a:r>
          </a:p>
          <a:p>
            <a:endParaRPr lang="en-US" sz="1600">
              <a:latin typeface="Neue Haas Grotesk Text Pro" panose="020B0504020202020204" pitchFamily="34" charset="77"/>
            </a:endParaRPr>
          </a:p>
        </p:txBody>
      </p:sp>
    </p:spTree>
    <p:extLst>
      <p:ext uri="{BB962C8B-B14F-4D97-AF65-F5344CB8AC3E}">
        <p14:creationId xmlns:p14="http://schemas.microsoft.com/office/powerpoint/2010/main" val="3813272819"/>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A vineyard with green leaves&#10;&#10;Description automatically generated with medium confidence">
            <a:extLst>
              <a:ext uri="{FF2B5EF4-FFF2-40B4-BE49-F238E27FC236}">
                <a16:creationId xmlns:a16="http://schemas.microsoft.com/office/drawing/2014/main" id="{FA15798F-ED97-5BE3-B192-ADBA133C16C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83475" y="399809"/>
            <a:ext cx="5632282" cy="3753496"/>
          </a:xfrm>
          <a:prstGeom prst="rect">
            <a:avLst/>
          </a:prstGeom>
        </p:spPr>
      </p:pic>
      <p:sp>
        <p:nvSpPr>
          <p:cNvPr id="7" name="Content Placeholder 2">
            <a:extLst>
              <a:ext uri="{FF2B5EF4-FFF2-40B4-BE49-F238E27FC236}">
                <a16:creationId xmlns:a16="http://schemas.microsoft.com/office/drawing/2014/main" id="{1200BBB0-4B55-451C-A8D4-2FBDCCA69E86}"/>
              </a:ext>
            </a:extLst>
          </p:cNvPr>
          <p:cNvSpPr txBox="1"/>
          <p:nvPr/>
        </p:nvSpPr>
        <p:spPr>
          <a:xfrm>
            <a:off x="6158768" y="5454881"/>
            <a:ext cx="2631241" cy="1123522"/>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Aft>
                <a:spcPts val="600"/>
              </a:spcAft>
              <a:buNone/>
            </a:pPr>
            <a:r>
              <a:rPr lang="en-US" sz="1600">
                <a:latin typeface="Neue Haas Grotesk Text Pro" panose="020B0504020202020204" pitchFamily="34" charset="77"/>
              </a:rPr>
              <a:t>Heavy, poor-draining soils that are rock-hard when dry and tend to stay cooler.</a:t>
            </a:r>
            <a:endParaRPr lang="en-AU" sz="1600">
              <a:latin typeface="Neue Haas Grotesk Text Pro" panose="020B0504020202020204" pitchFamily="34" charset="77"/>
            </a:endParaRPr>
          </a:p>
        </p:txBody>
      </p:sp>
      <p:sp>
        <p:nvSpPr>
          <p:cNvPr id="3" name="object 4">
            <a:extLst>
              <a:ext uri="{FF2B5EF4-FFF2-40B4-BE49-F238E27FC236}">
                <a16:creationId xmlns:a16="http://schemas.microsoft.com/office/drawing/2014/main" id="{1BE16FED-717B-55A7-D1A9-BBEF504C7E07}"/>
              </a:ext>
            </a:extLst>
          </p:cNvPr>
          <p:cNvSpPr txBox="1"/>
          <p:nvPr/>
        </p:nvSpPr>
        <p:spPr>
          <a:xfrm>
            <a:off x="6214443" y="4768870"/>
            <a:ext cx="3028956" cy="770336"/>
          </a:xfrm>
          <a:prstGeom prst="rect">
            <a:avLst/>
          </a:prstGeom>
        </p:spPr>
        <p:txBody>
          <a:bodyPr vert="horz" wrap="square" lIns="0" tIns="11521" rIns="0" bIns="0" rtlCol="0">
            <a:noAutofit/>
          </a:bodyPr>
          <a:lstStyle/>
          <a:p>
            <a:pPr defTabSz="829587">
              <a:lnSpc>
                <a:spcPct val="83000"/>
              </a:lnSpc>
              <a:tabLst>
                <a:tab pos="1156236" algn="l"/>
              </a:tabLst>
              <a:defRPr/>
            </a:pPr>
            <a:r>
              <a:rPr lang="en-US" sz="540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rPr>
              <a:t>CLAY</a:t>
            </a:r>
            <a:endParaRPr lang="en-AU" sz="540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9" name="Content Placeholder 2">
            <a:extLst>
              <a:ext uri="{FF2B5EF4-FFF2-40B4-BE49-F238E27FC236}">
                <a16:creationId xmlns:a16="http://schemas.microsoft.com/office/drawing/2014/main" id="{1B14A2F0-C0E8-8C07-5165-79925085C5A1}"/>
              </a:ext>
            </a:extLst>
          </p:cNvPr>
          <p:cNvSpPr txBox="1"/>
          <p:nvPr/>
        </p:nvSpPr>
        <p:spPr>
          <a:xfrm>
            <a:off x="9677422" y="5172717"/>
            <a:ext cx="2111588" cy="1123522"/>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Aft>
                <a:spcPts val="600"/>
              </a:spcAft>
              <a:buNone/>
            </a:pPr>
            <a:r>
              <a:rPr lang="en-US" sz="1600">
                <a:latin typeface="Neue Haas Grotesk Text Pro" panose="020B0504020202020204" pitchFamily="34" charset="77"/>
              </a:rPr>
              <a:t>Gritty, free-draining soils that retain heat. Easy to cultivate but can lack nutrients.</a:t>
            </a:r>
            <a:endParaRPr lang="en-AU" sz="1600">
              <a:latin typeface="Neue Haas Grotesk Text Pro" panose="020B0504020202020204" pitchFamily="34" charset="77"/>
            </a:endParaRPr>
          </a:p>
        </p:txBody>
      </p:sp>
      <p:sp>
        <p:nvSpPr>
          <p:cNvPr id="10" name="object 4">
            <a:extLst>
              <a:ext uri="{FF2B5EF4-FFF2-40B4-BE49-F238E27FC236}">
                <a16:creationId xmlns:a16="http://schemas.microsoft.com/office/drawing/2014/main" id="{5E127019-959E-4FD8-7962-19702A30B52F}"/>
              </a:ext>
            </a:extLst>
          </p:cNvPr>
          <p:cNvSpPr txBox="1"/>
          <p:nvPr/>
        </p:nvSpPr>
        <p:spPr>
          <a:xfrm>
            <a:off x="407988" y="399809"/>
            <a:ext cx="5348868" cy="1957025"/>
          </a:xfrm>
          <a:prstGeom prst="rect">
            <a:avLst/>
          </a:prstGeom>
        </p:spPr>
        <p:txBody>
          <a:bodyPr vert="horz" wrap="square" lIns="0" tIns="11521" rIns="0" bIns="0" rtlCol="0">
            <a:noAutofit/>
          </a:bodyPr>
          <a:lstStyle/>
          <a:p>
            <a:pPr defTabSz="829587">
              <a:lnSpc>
                <a:spcPct val="83000"/>
              </a:lnSpc>
              <a:tabLst>
                <a:tab pos="1156236" algn="l"/>
              </a:tabLst>
              <a:defRPr/>
            </a:pPr>
            <a:r>
              <a:rPr lang="en-US" sz="54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THE MAIN </a:t>
            </a:r>
            <a:br>
              <a:rPr lang="en-US" sz="54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br>
            <a:r>
              <a:rPr lang="en-US" sz="54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SOIL GROUPS</a:t>
            </a:r>
          </a:p>
          <a:p>
            <a:pPr defTabSz="829587">
              <a:lnSpc>
                <a:spcPct val="83000"/>
              </a:lnSpc>
              <a:tabLst>
                <a:tab pos="1156236" algn="l"/>
              </a:tabLst>
              <a:defRPr/>
            </a:pPr>
            <a:r>
              <a:rPr lang="en-US" sz="24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IN AUSTRALIA’S WINE REGIONS</a:t>
            </a:r>
            <a:endParaRPr lang="en-AU" sz="24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 name="object 4">
            <a:extLst>
              <a:ext uri="{FF2B5EF4-FFF2-40B4-BE49-F238E27FC236}">
                <a16:creationId xmlns:a16="http://schemas.microsoft.com/office/drawing/2014/main" id="{0EFD9478-B5B7-A173-2470-E7941047AAC0}"/>
              </a:ext>
            </a:extLst>
          </p:cNvPr>
          <p:cNvSpPr txBox="1"/>
          <p:nvPr/>
        </p:nvSpPr>
        <p:spPr>
          <a:xfrm>
            <a:off x="9677422" y="4383702"/>
            <a:ext cx="3028956" cy="770336"/>
          </a:xfrm>
          <a:prstGeom prst="rect">
            <a:avLst/>
          </a:prstGeom>
        </p:spPr>
        <p:txBody>
          <a:bodyPr vert="horz" wrap="square" lIns="0" tIns="11521" rIns="0" bIns="0" rtlCol="0">
            <a:noAutofit/>
          </a:bodyPr>
          <a:lstStyle/>
          <a:p>
            <a:pPr defTabSz="829587">
              <a:lnSpc>
                <a:spcPct val="83000"/>
              </a:lnSpc>
              <a:tabLst>
                <a:tab pos="1156236" algn="l"/>
              </a:tabLst>
              <a:defRPr/>
            </a:pPr>
            <a:r>
              <a:rPr lang="en-US" sz="540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rPr>
              <a:t>SAND</a:t>
            </a:r>
            <a:endParaRPr lang="en-AU" sz="540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12" name="Picture 11" descr="A close-up of a rock&#10;&#10;Description automatically generated">
            <a:extLst>
              <a:ext uri="{FF2B5EF4-FFF2-40B4-BE49-F238E27FC236}">
                <a16:creationId xmlns:a16="http://schemas.microsoft.com/office/drawing/2014/main" id="{D01A143B-8615-DF74-778E-D8B15A56AA3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2990" y="3332878"/>
            <a:ext cx="5630244" cy="3753496"/>
          </a:xfrm>
          <a:prstGeom prst="rect">
            <a:avLst/>
          </a:prstGeom>
        </p:spPr>
      </p:pic>
    </p:spTree>
    <p:extLst>
      <p:ext uri="{BB962C8B-B14F-4D97-AF65-F5344CB8AC3E}">
        <p14:creationId xmlns:p14="http://schemas.microsoft.com/office/powerpoint/2010/main" val="232197751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row of small containers with different colored powders&#10;&#10;Description automatically generated">
            <a:extLst>
              <a:ext uri="{FF2B5EF4-FFF2-40B4-BE49-F238E27FC236}">
                <a16:creationId xmlns:a16="http://schemas.microsoft.com/office/drawing/2014/main" id="{6403CCE4-D10E-C139-759C-05849F24F6F0}"/>
              </a:ext>
            </a:extLst>
          </p:cNvPr>
          <p:cNvPicPr>
            <a:picLocks noChangeAspect="1"/>
          </p:cNvPicPr>
          <p:nvPr/>
        </p:nvPicPr>
        <p:blipFill>
          <a:blip r:embed="rId2" cstate="screen">
            <a:extLst>
              <a:ext uri="{28A0092B-C50C-407E-A947-70E740481C1C}">
                <a14:useLocalDpi xmlns:a14="http://schemas.microsoft.com/office/drawing/2010/main"/>
              </a:ext>
            </a:extLst>
          </a:blip>
          <a:srcRect l="46036" t="33333" r="32022" b="29132"/>
          <a:stretch>
            <a:fillRect/>
          </a:stretch>
        </p:blipFill>
        <p:spPr>
          <a:xfrm>
            <a:off x="407986" y="-21378"/>
            <a:ext cx="4108781" cy="4685754"/>
          </a:xfrm>
          <a:prstGeom prst="rect">
            <a:avLst/>
          </a:prstGeom>
        </p:spPr>
      </p:pic>
      <p:pic>
        <p:nvPicPr>
          <p:cNvPr id="11" name="Picture 10" descr="A close-up of a vineyard&#10;&#10;Description automatically generated">
            <a:extLst>
              <a:ext uri="{FF2B5EF4-FFF2-40B4-BE49-F238E27FC236}">
                <a16:creationId xmlns:a16="http://schemas.microsoft.com/office/drawing/2014/main" id="{C9C3B9B4-90A9-7572-208A-1120FE0FDD0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55349" y="2053892"/>
            <a:ext cx="6524625" cy="4349750"/>
          </a:xfrm>
          <a:prstGeom prst="rect">
            <a:avLst/>
          </a:prstGeom>
        </p:spPr>
      </p:pic>
      <p:sp>
        <p:nvSpPr>
          <p:cNvPr id="5" name="object 4">
            <a:extLst>
              <a:ext uri="{FF2B5EF4-FFF2-40B4-BE49-F238E27FC236}">
                <a16:creationId xmlns:a16="http://schemas.microsoft.com/office/drawing/2014/main" id="{E28D3BE0-22DC-47F7-8C05-1D8289B9D1DA}"/>
              </a:ext>
            </a:extLst>
          </p:cNvPr>
          <p:cNvSpPr txBox="1"/>
          <p:nvPr/>
        </p:nvSpPr>
        <p:spPr>
          <a:xfrm>
            <a:off x="6096000" y="454358"/>
            <a:ext cx="4865943" cy="356343"/>
          </a:xfrm>
          <a:prstGeom prst="rect">
            <a:avLst/>
          </a:prstGeom>
        </p:spPr>
        <p:txBody>
          <a:bodyPr vert="horz" wrap="square" lIns="0" tIns="11521" rIns="0" bIns="0" rtlCol="0">
            <a:spAutoFit/>
          </a:bodyPr>
          <a:lstStyle/>
          <a:p>
            <a:pPr defTabSz="829587">
              <a:lnSpc>
                <a:spcPct val="80000"/>
              </a:lnSpc>
              <a:tabLst>
                <a:tab pos="1156236" algn="l"/>
              </a:tabLst>
              <a:defRPr/>
            </a:pPr>
            <a:r>
              <a:rPr lang="en-AU" sz="280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TODAY’S CLASSICS</a:t>
            </a:r>
          </a:p>
        </p:txBody>
      </p:sp>
      <p:sp>
        <p:nvSpPr>
          <p:cNvPr id="7" name="Content Placeholder 2">
            <a:extLst>
              <a:ext uri="{FF2B5EF4-FFF2-40B4-BE49-F238E27FC236}">
                <a16:creationId xmlns:a16="http://schemas.microsoft.com/office/drawing/2014/main" id="{1200BBB0-4B55-451C-A8D4-2FBDCCA69E86}"/>
              </a:ext>
            </a:extLst>
          </p:cNvPr>
          <p:cNvSpPr txBox="1"/>
          <p:nvPr/>
        </p:nvSpPr>
        <p:spPr>
          <a:xfrm>
            <a:off x="2426041" y="4954578"/>
            <a:ext cx="2680113" cy="1776422"/>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Aft>
                <a:spcPts val="600"/>
              </a:spcAft>
              <a:buNone/>
            </a:pPr>
            <a:r>
              <a:rPr lang="en-US" sz="1600">
                <a:latin typeface="Neue Haas Grotesk Text Pro" panose="020B0504020202020204" pitchFamily="34" charset="77"/>
              </a:rPr>
              <a:t>Smooth, fine-grained soils that promote water retention and can be richer in nutrients than sandy soils. </a:t>
            </a:r>
            <a:endParaRPr lang="en-AU" sz="1600">
              <a:latin typeface="Neue Haas Grotesk Text Pro" panose="020B0504020202020204" pitchFamily="34" charset="77"/>
            </a:endParaRPr>
          </a:p>
        </p:txBody>
      </p:sp>
      <p:sp>
        <p:nvSpPr>
          <p:cNvPr id="3" name="object 4">
            <a:extLst>
              <a:ext uri="{FF2B5EF4-FFF2-40B4-BE49-F238E27FC236}">
                <a16:creationId xmlns:a16="http://schemas.microsoft.com/office/drawing/2014/main" id="{1BE16FED-717B-55A7-D1A9-BBEF504C7E07}"/>
              </a:ext>
            </a:extLst>
          </p:cNvPr>
          <p:cNvSpPr txBox="1"/>
          <p:nvPr/>
        </p:nvSpPr>
        <p:spPr>
          <a:xfrm>
            <a:off x="708473" y="5038521"/>
            <a:ext cx="3028956" cy="770336"/>
          </a:xfrm>
          <a:prstGeom prst="rect">
            <a:avLst/>
          </a:prstGeom>
        </p:spPr>
        <p:txBody>
          <a:bodyPr vert="horz" wrap="square" lIns="0" tIns="11521" rIns="0" bIns="0" rtlCol="0">
            <a:noAutofit/>
          </a:bodyPr>
          <a:lstStyle/>
          <a:p>
            <a:pPr defTabSz="829587">
              <a:lnSpc>
                <a:spcPct val="83000"/>
              </a:lnSpc>
              <a:tabLst>
                <a:tab pos="1156236" algn="l"/>
              </a:tabLst>
              <a:defRPr/>
            </a:pPr>
            <a:r>
              <a:rPr lang="en-US" sz="540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rPr>
              <a:t>SILT</a:t>
            </a:r>
            <a:endParaRPr lang="en-AU" sz="540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9" name="Content Placeholder 2">
            <a:extLst>
              <a:ext uri="{FF2B5EF4-FFF2-40B4-BE49-F238E27FC236}">
                <a16:creationId xmlns:a16="http://schemas.microsoft.com/office/drawing/2014/main" id="{1B14A2F0-C0E8-8C07-5165-79925085C5A1}"/>
              </a:ext>
            </a:extLst>
          </p:cNvPr>
          <p:cNvSpPr txBox="1"/>
          <p:nvPr/>
        </p:nvSpPr>
        <p:spPr>
          <a:xfrm>
            <a:off x="8037219" y="543601"/>
            <a:ext cx="3478789" cy="1123522"/>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Aft>
                <a:spcPts val="600"/>
              </a:spcAft>
              <a:buNone/>
            </a:pPr>
            <a:r>
              <a:rPr lang="en-US" sz="1600">
                <a:latin typeface="Neue Haas Grotesk Text Pro" panose="020B0504020202020204" pitchFamily="34" charset="77"/>
              </a:rPr>
              <a:t>Nearly an equal mix of silt, clay and sand as well as organic matter. Well-drained fertile soils that promote vigorous vine growth, making rigorous pruning important.</a:t>
            </a:r>
            <a:endParaRPr lang="en-AU" sz="1600">
              <a:latin typeface="Neue Haas Grotesk Text Pro" panose="020B0504020202020204" pitchFamily="34" charset="77"/>
            </a:endParaRPr>
          </a:p>
        </p:txBody>
      </p:sp>
      <p:sp>
        <p:nvSpPr>
          <p:cNvPr id="2" name="object 4">
            <a:extLst>
              <a:ext uri="{FF2B5EF4-FFF2-40B4-BE49-F238E27FC236}">
                <a16:creationId xmlns:a16="http://schemas.microsoft.com/office/drawing/2014/main" id="{0EFD9478-B5B7-A173-2470-E7941047AAC0}"/>
              </a:ext>
            </a:extLst>
          </p:cNvPr>
          <p:cNvSpPr txBox="1"/>
          <p:nvPr/>
        </p:nvSpPr>
        <p:spPr>
          <a:xfrm>
            <a:off x="5525632" y="629687"/>
            <a:ext cx="3028956" cy="770336"/>
          </a:xfrm>
          <a:prstGeom prst="rect">
            <a:avLst/>
          </a:prstGeom>
        </p:spPr>
        <p:txBody>
          <a:bodyPr vert="horz" wrap="square" lIns="0" tIns="11521" rIns="0" bIns="0" rtlCol="0">
            <a:noAutofit/>
          </a:bodyPr>
          <a:lstStyle/>
          <a:p>
            <a:pPr defTabSz="829587">
              <a:lnSpc>
                <a:spcPct val="83000"/>
              </a:lnSpc>
              <a:tabLst>
                <a:tab pos="1156236" algn="l"/>
              </a:tabLst>
              <a:defRPr/>
            </a:pPr>
            <a:r>
              <a:rPr lang="en-US" sz="540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rPr>
              <a:t>LOAM</a:t>
            </a:r>
            <a:endParaRPr lang="en-AU" sz="540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42637779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714C56-047B-36F5-B380-2647C7FC6C5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09401" y="-593336"/>
            <a:ext cx="8441928" cy="7657613"/>
          </a:xfrm>
          <a:prstGeom prst="rect">
            <a:avLst/>
          </a:prstGeom>
        </p:spPr>
      </p:pic>
      <p:sp>
        <p:nvSpPr>
          <p:cNvPr id="2" name="object 4">
            <a:extLst>
              <a:ext uri="{FF2B5EF4-FFF2-40B4-BE49-F238E27FC236}">
                <a16:creationId xmlns:a16="http://schemas.microsoft.com/office/drawing/2014/main" id="{3655ADAA-EDEF-566E-4E17-248B177B3143}"/>
              </a:ext>
            </a:extLst>
          </p:cNvPr>
          <p:cNvSpPr txBox="1"/>
          <p:nvPr/>
        </p:nvSpPr>
        <p:spPr>
          <a:xfrm>
            <a:off x="407988" y="402173"/>
            <a:ext cx="5526684" cy="2639031"/>
          </a:xfrm>
          <a:prstGeom prst="rect">
            <a:avLst/>
          </a:prstGeom>
        </p:spPr>
        <p:txBody>
          <a:bodyPr vert="horz" wrap="square" lIns="0" tIns="11521" rIns="0" bIns="0" rtlCol="0">
            <a:noAutofit/>
          </a:bodyPr>
          <a:lstStyle/>
          <a:p>
            <a:pPr defTabSz="829587">
              <a:lnSpc>
                <a:spcPct val="83000"/>
              </a:lnSpc>
              <a:tabLst>
                <a:tab pos="1156236" algn="l"/>
              </a:tabLst>
              <a:defRPr/>
            </a:pPr>
            <a:r>
              <a:rPr lang="en-US" sz="54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PROMINENT REGIONS</a:t>
            </a:r>
            <a:endParaRPr lang="en-AU" sz="54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4" name="object 11">
            <a:extLst>
              <a:ext uri="{FF2B5EF4-FFF2-40B4-BE49-F238E27FC236}">
                <a16:creationId xmlns:a16="http://schemas.microsoft.com/office/drawing/2014/main" id="{87E1C029-5A54-1DFD-1415-7B374B9C5CFB}"/>
              </a:ext>
            </a:extLst>
          </p:cNvPr>
          <p:cNvSpPr txBox="1"/>
          <p:nvPr/>
        </p:nvSpPr>
        <p:spPr>
          <a:xfrm>
            <a:off x="3674425" y="2788330"/>
            <a:ext cx="1452069" cy="16350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sz="950" b="0" u="none" strike="noStrike" kern="1200" cap="none" spc="0" normalizeH="0" baseline="0" noProof="0">
                <a:ln>
                  <a:noFill/>
                </a:ln>
                <a:solidFill>
                  <a:schemeClr val="tx1"/>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WESTERN AUSTRALIA</a:t>
            </a:r>
          </a:p>
        </p:txBody>
      </p:sp>
      <p:sp>
        <p:nvSpPr>
          <p:cNvPr id="5" name="object 15">
            <a:extLst>
              <a:ext uri="{FF2B5EF4-FFF2-40B4-BE49-F238E27FC236}">
                <a16:creationId xmlns:a16="http://schemas.microsoft.com/office/drawing/2014/main" id="{23EE2FEA-9F01-180A-314E-9CF7858D9681}"/>
              </a:ext>
            </a:extLst>
          </p:cNvPr>
          <p:cNvSpPr txBox="1"/>
          <p:nvPr/>
        </p:nvSpPr>
        <p:spPr>
          <a:xfrm>
            <a:off x="5863900" y="1721689"/>
            <a:ext cx="836896" cy="309700"/>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NORTHERN TERRITORY</a:t>
            </a:r>
          </a:p>
        </p:txBody>
      </p:sp>
      <p:sp>
        <p:nvSpPr>
          <p:cNvPr id="6" name="object 17">
            <a:extLst>
              <a:ext uri="{FF2B5EF4-FFF2-40B4-BE49-F238E27FC236}">
                <a16:creationId xmlns:a16="http://schemas.microsoft.com/office/drawing/2014/main" id="{4D743CE5-9C02-9C02-F1A1-4FF8D7E65F70}"/>
              </a:ext>
            </a:extLst>
          </p:cNvPr>
          <p:cNvSpPr txBox="1"/>
          <p:nvPr/>
        </p:nvSpPr>
        <p:spPr>
          <a:xfrm>
            <a:off x="5936923" y="3377818"/>
            <a:ext cx="1189364" cy="163506"/>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SOUTH </a:t>
            </a:r>
            <a:r>
              <a:rPr kumimoji="0" lang="en-US"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A</a:t>
            </a:r>
            <a:r>
              <a:rPr kumimoji="0" lang="en-AU"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USTRALIA</a:t>
            </a:r>
            <a:endParaRPr kumimoji="0"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7" name="object 19">
            <a:extLst>
              <a:ext uri="{FF2B5EF4-FFF2-40B4-BE49-F238E27FC236}">
                <a16:creationId xmlns:a16="http://schemas.microsoft.com/office/drawing/2014/main" id="{F6406E90-C949-2AA4-83F6-8CC327C1015C}"/>
              </a:ext>
            </a:extLst>
          </p:cNvPr>
          <p:cNvSpPr txBox="1"/>
          <p:nvPr/>
        </p:nvSpPr>
        <p:spPr>
          <a:xfrm>
            <a:off x="7576356" y="2408495"/>
            <a:ext cx="979792" cy="163506"/>
          </a:xfrm>
          <a:prstGeom prst="rect">
            <a:avLst/>
          </a:prstGeom>
        </p:spPr>
        <p:txBody>
          <a:bodyPr vert="horz" wrap="square" lIns="0" tIns="17145"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QUEENSLAND</a:t>
            </a:r>
          </a:p>
        </p:txBody>
      </p:sp>
      <p:sp>
        <p:nvSpPr>
          <p:cNvPr id="9" name="object 93">
            <a:extLst>
              <a:ext uri="{FF2B5EF4-FFF2-40B4-BE49-F238E27FC236}">
                <a16:creationId xmlns:a16="http://schemas.microsoft.com/office/drawing/2014/main" id="{E1CC63B9-E3FB-CB15-057D-F361E40E1AF6}"/>
              </a:ext>
            </a:extLst>
          </p:cNvPr>
          <p:cNvSpPr txBox="1"/>
          <p:nvPr/>
        </p:nvSpPr>
        <p:spPr>
          <a:xfrm>
            <a:off x="7814766" y="4259084"/>
            <a:ext cx="1223092" cy="159018"/>
          </a:xfrm>
          <a:prstGeom prst="rect">
            <a:avLst/>
          </a:prstGeom>
        </p:spPr>
        <p:txBody>
          <a:bodyPr vert="horz" wrap="none" lIns="0" tIns="12700"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NEW SOUTH WALE</a:t>
            </a:r>
            <a:r>
              <a:rPr kumimoji="0" lang="en-AU"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S</a:t>
            </a:r>
            <a:endParaRPr kumimoji="0" sz="110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bject 20">
            <a:extLst>
              <a:ext uri="{FF2B5EF4-FFF2-40B4-BE49-F238E27FC236}">
                <a16:creationId xmlns:a16="http://schemas.microsoft.com/office/drawing/2014/main" id="{0C10486C-1CC1-C33A-9F64-7DEE43C593F2}"/>
              </a:ext>
            </a:extLst>
          </p:cNvPr>
          <p:cNvSpPr txBox="1"/>
          <p:nvPr/>
        </p:nvSpPr>
        <p:spPr>
          <a:xfrm>
            <a:off x="7618082" y="5197425"/>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VICTORIA</a:t>
            </a:r>
          </a:p>
        </p:txBody>
      </p:sp>
      <p:sp>
        <p:nvSpPr>
          <p:cNvPr id="21" name="object 20">
            <a:extLst>
              <a:ext uri="{FF2B5EF4-FFF2-40B4-BE49-F238E27FC236}">
                <a16:creationId xmlns:a16="http://schemas.microsoft.com/office/drawing/2014/main" id="{1B8957C1-4392-DB8D-CB54-5FD50DFE8307}"/>
              </a:ext>
            </a:extLst>
          </p:cNvPr>
          <p:cNvSpPr txBox="1"/>
          <p:nvPr/>
        </p:nvSpPr>
        <p:spPr>
          <a:xfrm>
            <a:off x="7601173" y="6193830"/>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TASMANIA</a:t>
            </a:r>
          </a:p>
        </p:txBody>
      </p:sp>
      <p:sp>
        <p:nvSpPr>
          <p:cNvPr id="22" name="object 11">
            <a:extLst>
              <a:ext uri="{FF2B5EF4-FFF2-40B4-BE49-F238E27FC236}">
                <a16:creationId xmlns:a16="http://schemas.microsoft.com/office/drawing/2014/main" id="{CFB6C7DC-DF2E-F6A2-DFD8-7C2B8566A411}"/>
              </a:ext>
            </a:extLst>
          </p:cNvPr>
          <p:cNvSpPr txBox="1"/>
          <p:nvPr/>
        </p:nvSpPr>
        <p:spPr>
          <a:xfrm>
            <a:off x="1306332" y="4631451"/>
            <a:ext cx="168700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1400" u="none" strike="noStrike" kern="1200" cap="none" spc="0" normalizeH="0" baseline="0" noProof="0">
                <a:ln>
                  <a:noFill/>
                </a:ln>
                <a:solidFill>
                  <a:schemeClr val="tx1"/>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MARGARET RIVER</a:t>
            </a:r>
            <a:endParaRPr kumimoji="0" sz="1400" u="none" strike="noStrike" kern="1200" cap="none" spc="0" normalizeH="0" baseline="0" noProof="0">
              <a:ln>
                <a:noFill/>
              </a:ln>
              <a:solidFill>
                <a:schemeClr val="tx1"/>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2" name="object 58">
            <a:extLst>
              <a:ext uri="{FF2B5EF4-FFF2-40B4-BE49-F238E27FC236}">
                <a16:creationId xmlns:a16="http://schemas.microsoft.com/office/drawing/2014/main" id="{9B7EC725-3E85-D052-AA7A-E203B7A304F3}"/>
              </a:ext>
            </a:extLst>
          </p:cNvPr>
          <p:cNvSpPr txBox="1"/>
          <p:nvPr/>
        </p:nvSpPr>
        <p:spPr>
          <a:xfrm>
            <a:off x="5070132" y="4631451"/>
            <a:ext cx="1401282" cy="232756"/>
          </a:xfrm>
          <a:prstGeom prst="rect">
            <a:avLst/>
          </a:prstGeom>
        </p:spPr>
        <p:txBody>
          <a:bodyPr vert="horz" wrap="none" lIns="0" tIns="17145" rIns="0" bIns="0" rtlCol="0" anchor="t" anchorCtr="0">
            <a:spAutoFit/>
          </a:bodyPr>
          <a:lstStyle/>
          <a:p>
            <a:pPr marL="0" marR="0" lvl="0" indent="0" algn="r" defTabSz="914400" rtl="0" eaLnBrk="1" fontAlgn="auto" latinLnBrk="0" hangingPunct="1">
              <a:lnSpc>
                <a:spcPct val="100000"/>
              </a:lnSpc>
              <a:spcBef>
                <a:spcPct val="0"/>
              </a:spcBef>
              <a:spcAft>
                <a:spcPct val="0"/>
              </a:spcAft>
              <a:buClr>
                <a:srgbClr val="F40000"/>
              </a:buClr>
              <a:buSzTx/>
              <a:buFontTx/>
              <a:buNone/>
              <a:defRPr/>
            </a:pPr>
            <a:r>
              <a:rPr kumimoji="0" lang="en-AU" sz="1400" b="1"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McLAREN VALE</a:t>
            </a:r>
            <a:endParaRPr kumimoji="0" lang="en-US" sz="1400" b="1"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3" name="object 58">
            <a:extLst>
              <a:ext uri="{FF2B5EF4-FFF2-40B4-BE49-F238E27FC236}">
                <a16:creationId xmlns:a16="http://schemas.microsoft.com/office/drawing/2014/main" id="{E49D2BB4-D084-9A12-2D1E-4E3BC1C7E1B5}"/>
              </a:ext>
            </a:extLst>
          </p:cNvPr>
          <p:cNvSpPr txBox="1"/>
          <p:nvPr/>
        </p:nvSpPr>
        <p:spPr>
          <a:xfrm>
            <a:off x="5830500" y="4363297"/>
            <a:ext cx="906402" cy="232756"/>
          </a:xfrm>
          <a:prstGeom prst="rect">
            <a:avLst/>
          </a:prstGeom>
        </p:spPr>
        <p:txBody>
          <a:bodyPr vert="horz" wrap="none" lIns="0" tIns="17145" rIns="0" bIns="0" rtlCol="0" anchor="t" anchorCtr="0">
            <a:spAutoFit/>
          </a:bodyPr>
          <a:lstStyle/>
          <a:p>
            <a:pPr marL="0" marR="0" lvl="0" indent="0" algn="r" defTabSz="914400" rtl="0" eaLnBrk="1" fontAlgn="auto" latinLnBrk="0" hangingPunct="1">
              <a:lnSpc>
                <a:spcPct val="100000"/>
              </a:lnSpc>
              <a:spcBef>
                <a:spcPct val="0"/>
              </a:spcBef>
              <a:spcAft>
                <a:spcPct val="0"/>
              </a:spcAft>
              <a:buClr>
                <a:srgbClr val="F40000"/>
              </a:buClr>
              <a:buSzTx/>
              <a:buFontTx/>
              <a:buNone/>
              <a:defRPr/>
            </a:pPr>
            <a:r>
              <a:rPr kumimoji="0" lang="en-AU" sz="1400" b="1"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BAROSSA</a:t>
            </a:r>
            <a:endParaRPr kumimoji="0" lang="en-US" sz="1400" b="1"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4" name="object 58">
            <a:extLst>
              <a:ext uri="{FF2B5EF4-FFF2-40B4-BE49-F238E27FC236}">
                <a16:creationId xmlns:a16="http://schemas.microsoft.com/office/drawing/2014/main" id="{5872EF6A-3C66-5298-96CD-86CD0DD737F8}"/>
              </a:ext>
            </a:extLst>
          </p:cNvPr>
          <p:cNvSpPr txBox="1"/>
          <p:nvPr/>
        </p:nvSpPr>
        <p:spPr>
          <a:xfrm>
            <a:off x="6462881" y="4000400"/>
            <a:ext cx="1609725" cy="232756"/>
          </a:xfrm>
          <a:prstGeom prst="rect">
            <a:avLst/>
          </a:prstGeom>
        </p:spPr>
        <p:txBody>
          <a:bodyPr vert="horz" wrap="squar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en-AU" sz="1400" b="1"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CLARE VALLEY</a:t>
            </a:r>
            <a:endParaRPr kumimoji="0" lang="en-US" sz="1400" b="1"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5" name="object 58">
            <a:extLst>
              <a:ext uri="{FF2B5EF4-FFF2-40B4-BE49-F238E27FC236}">
                <a16:creationId xmlns:a16="http://schemas.microsoft.com/office/drawing/2014/main" id="{01D2F0FC-B4AD-65EB-6E94-D55017AD6D30}"/>
              </a:ext>
            </a:extLst>
          </p:cNvPr>
          <p:cNvSpPr txBox="1"/>
          <p:nvPr/>
        </p:nvSpPr>
        <p:spPr>
          <a:xfrm>
            <a:off x="5378948" y="5020930"/>
            <a:ext cx="1507336" cy="232756"/>
          </a:xfrm>
          <a:prstGeom prst="rect">
            <a:avLst/>
          </a:prstGeom>
        </p:spPr>
        <p:txBody>
          <a:bodyPr vert="horz" wrap="none" lIns="0" tIns="17145" rIns="0" bIns="0" rtlCol="0" anchor="t" anchorCtr="0">
            <a:spAutoFit/>
          </a:bodyPr>
          <a:lstStyle/>
          <a:p>
            <a:pPr marL="0" marR="0" lvl="0" indent="0" algn="r" defTabSz="914400" rtl="0" eaLnBrk="1" fontAlgn="auto" latinLnBrk="0" hangingPunct="1">
              <a:lnSpc>
                <a:spcPct val="100000"/>
              </a:lnSpc>
              <a:spcBef>
                <a:spcPct val="0"/>
              </a:spcBef>
              <a:spcAft>
                <a:spcPct val="0"/>
              </a:spcAft>
              <a:buClr>
                <a:srgbClr val="F40000"/>
              </a:buClr>
              <a:buSzTx/>
              <a:buFontTx/>
              <a:buNone/>
              <a:defRPr/>
            </a:pPr>
            <a:r>
              <a:rPr kumimoji="0" lang="en-AU" sz="1400" b="1"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ADELAIDE HILLS</a:t>
            </a:r>
            <a:endParaRPr kumimoji="0" lang="en-US" sz="1400" b="1"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6" name="object 58">
            <a:extLst>
              <a:ext uri="{FF2B5EF4-FFF2-40B4-BE49-F238E27FC236}">
                <a16:creationId xmlns:a16="http://schemas.microsoft.com/office/drawing/2014/main" id="{89BFE948-80A3-F14A-8DDD-C0B86C004D80}"/>
              </a:ext>
            </a:extLst>
          </p:cNvPr>
          <p:cNvSpPr txBox="1"/>
          <p:nvPr/>
        </p:nvSpPr>
        <p:spPr>
          <a:xfrm>
            <a:off x="5646376" y="5300040"/>
            <a:ext cx="1365438" cy="232756"/>
          </a:xfrm>
          <a:prstGeom prst="rect">
            <a:avLst/>
          </a:prstGeom>
        </p:spPr>
        <p:txBody>
          <a:bodyPr vert="horz" wrap="none" lIns="0" tIns="17145" rIns="0" bIns="0" rtlCol="0" anchor="t" anchorCtr="0">
            <a:spAutoFit/>
          </a:bodyPr>
          <a:lstStyle/>
          <a:p>
            <a:pPr marL="0" marR="0" lvl="0" indent="0" algn="r" defTabSz="914400" rtl="0" eaLnBrk="1" fontAlgn="auto" latinLnBrk="0" hangingPunct="1">
              <a:lnSpc>
                <a:spcPct val="100000"/>
              </a:lnSpc>
              <a:spcBef>
                <a:spcPct val="0"/>
              </a:spcBef>
              <a:spcAft>
                <a:spcPct val="0"/>
              </a:spcAft>
              <a:buClr>
                <a:srgbClr val="F40000"/>
              </a:buClr>
              <a:buSzTx/>
              <a:buFontTx/>
              <a:buNone/>
              <a:defRPr/>
            </a:pPr>
            <a:r>
              <a:rPr kumimoji="0" lang="en-AU" sz="1400" b="1"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COONAWARRA</a:t>
            </a:r>
            <a:endParaRPr kumimoji="0" lang="en-US" sz="1400" b="1"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7" name="object 58">
            <a:extLst>
              <a:ext uri="{FF2B5EF4-FFF2-40B4-BE49-F238E27FC236}">
                <a16:creationId xmlns:a16="http://schemas.microsoft.com/office/drawing/2014/main" id="{DB45DC79-2311-B88D-0356-189871D92E22}"/>
              </a:ext>
            </a:extLst>
          </p:cNvPr>
          <p:cNvSpPr txBox="1"/>
          <p:nvPr/>
        </p:nvSpPr>
        <p:spPr>
          <a:xfrm>
            <a:off x="5322859" y="5639167"/>
            <a:ext cx="2366376" cy="232756"/>
          </a:xfrm>
          <a:prstGeom prst="rect">
            <a:avLst/>
          </a:prstGeom>
        </p:spPr>
        <p:txBody>
          <a:bodyPr vert="horz" wrap="squar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en-AU" sz="1400" b="1"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MORNINGTON PENINSULA</a:t>
            </a:r>
            <a:endParaRPr kumimoji="0" lang="en-US" sz="1400" b="1"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9" name="object 58">
            <a:extLst>
              <a:ext uri="{FF2B5EF4-FFF2-40B4-BE49-F238E27FC236}">
                <a16:creationId xmlns:a16="http://schemas.microsoft.com/office/drawing/2014/main" id="{6CE324FD-05EC-0216-23BA-5C31C6140DEB}"/>
              </a:ext>
            </a:extLst>
          </p:cNvPr>
          <p:cNvSpPr txBox="1"/>
          <p:nvPr/>
        </p:nvSpPr>
        <p:spPr>
          <a:xfrm>
            <a:off x="8800005" y="6017575"/>
            <a:ext cx="965585" cy="232756"/>
          </a:xfrm>
          <a:prstGeom prst="rect">
            <a:avLst/>
          </a:prstGeom>
        </p:spPr>
        <p:txBody>
          <a:bodyPr vert="horz" wrap="non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en-AU" sz="1400" b="1"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TASMANIA</a:t>
            </a:r>
            <a:endParaRPr kumimoji="0" lang="en-US" sz="1400" b="1"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0" name="object 58">
            <a:extLst>
              <a:ext uri="{FF2B5EF4-FFF2-40B4-BE49-F238E27FC236}">
                <a16:creationId xmlns:a16="http://schemas.microsoft.com/office/drawing/2014/main" id="{7063D563-1749-D6F8-EADF-FBBC1DD4FD17}"/>
              </a:ext>
            </a:extLst>
          </p:cNvPr>
          <p:cNvSpPr txBox="1"/>
          <p:nvPr/>
        </p:nvSpPr>
        <p:spPr>
          <a:xfrm>
            <a:off x="8624103" y="5598783"/>
            <a:ext cx="1379224" cy="232756"/>
          </a:xfrm>
          <a:prstGeom prst="rect">
            <a:avLst/>
          </a:prstGeom>
        </p:spPr>
        <p:txBody>
          <a:bodyPr vert="horz" wrap="non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en-AU" sz="1400" b="1"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YARRA VALLEY</a:t>
            </a:r>
            <a:endParaRPr kumimoji="0" lang="en-US" sz="1400" b="1"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5" name="object 58">
            <a:extLst>
              <a:ext uri="{FF2B5EF4-FFF2-40B4-BE49-F238E27FC236}">
                <a16:creationId xmlns:a16="http://schemas.microsoft.com/office/drawing/2014/main" id="{43FDFADE-5C6A-4FA6-101E-6389B72DC5B2}"/>
              </a:ext>
            </a:extLst>
          </p:cNvPr>
          <p:cNvSpPr txBox="1"/>
          <p:nvPr/>
        </p:nvSpPr>
        <p:spPr>
          <a:xfrm>
            <a:off x="9069915" y="5268783"/>
            <a:ext cx="1266565" cy="232756"/>
          </a:xfrm>
          <a:prstGeom prst="rect">
            <a:avLst/>
          </a:prstGeom>
        </p:spPr>
        <p:txBody>
          <a:bodyPr vert="horz" wrap="non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en-AU" sz="1400" b="1"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RUTHERGLEN</a:t>
            </a:r>
            <a:endParaRPr kumimoji="0" lang="en-US" sz="1400" b="1"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6" name="object 58">
            <a:extLst>
              <a:ext uri="{FF2B5EF4-FFF2-40B4-BE49-F238E27FC236}">
                <a16:creationId xmlns:a16="http://schemas.microsoft.com/office/drawing/2014/main" id="{93804484-7230-BEF1-2D60-09ACE7B57C21}"/>
              </a:ext>
            </a:extLst>
          </p:cNvPr>
          <p:cNvSpPr txBox="1"/>
          <p:nvPr/>
        </p:nvSpPr>
        <p:spPr>
          <a:xfrm>
            <a:off x="9211888" y="4864207"/>
            <a:ext cx="1937390" cy="232756"/>
          </a:xfrm>
          <a:prstGeom prst="rect">
            <a:avLst/>
          </a:prstGeom>
        </p:spPr>
        <p:txBody>
          <a:bodyPr vert="horz" wrap="non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en-AU" sz="1400" b="1"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CANBERRA DISTRICT</a:t>
            </a:r>
            <a:endParaRPr kumimoji="0" lang="en-US" sz="1400" b="1"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7" name="object 58">
            <a:extLst>
              <a:ext uri="{FF2B5EF4-FFF2-40B4-BE49-F238E27FC236}">
                <a16:creationId xmlns:a16="http://schemas.microsoft.com/office/drawing/2014/main" id="{FF9F0C99-B490-9DF4-0145-DB5C0FA604BA}"/>
              </a:ext>
            </a:extLst>
          </p:cNvPr>
          <p:cNvSpPr txBox="1"/>
          <p:nvPr/>
        </p:nvSpPr>
        <p:spPr>
          <a:xfrm>
            <a:off x="9517860" y="4571806"/>
            <a:ext cx="799899" cy="232756"/>
          </a:xfrm>
          <a:prstGeom prst="rect">
            <a:avLst/>
          </a:prstGeom>
        </p:spPr>
        <p:txBody>
          <a:bodyPr vert="horz" wrap="non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en-AU" sz="1400" b="1"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ORANGE</a:t>
            </a:r>
            <a:endParaRPr kumimoji="0" lang="en-US" sz="1400" b="1"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8" name="object 58">
            <a:extLst>
              <a:ext uri="{FF2B5EF4-FFF2-40B4-BE49-F238E27FC236}">
                <a16:creationId xmlns:a16="http://schemas.microsoft.com/office/drawing/2014/main" id="{29499B3A-CB52-61D6-4B4A-5F5B2BEF8423}"/>
              </a:ext>
            </a:extLst>
          </p:cNvPr>
          <p:cNvSpPr txBox="1"/>
          <p:nvPr/>
        </p:nvSpPr>
        <p:spPr>
          <a:xfrm>
            <a:off x="9708678" y="4222215"/>
            <a:ext cx="2008983" cy="232756"/>
          </a:xfrm>
          <a:prstGeom prst="rect">
            <a:avLst/>
          </a:prstGeom>
        </p:spPr>
        <p:txBody>
          <a:bodyPr vert="horz" wrap="squar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en-AU" sz="1400" b="1"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HUNTER VALLEY</a:t>
            </a:r>
            <a:endParaRPr kumimoji="0" lang="en-US" sz="1400" b="1"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30" name="Straight Arrow Connector 29">
            <a:extLst>
              <a:ext uri="{FF2B5EF4-FFF2-40B4-BE49-F238E27FC236}">
                <a16:creationId xmlns:a16="http://schemas.microsoft.com/office/drawing/2014/main" id="{F5F032EB-C722-E067-0C72-C9F0805FC7E4}"/>
              </a:ext>
            </a:extLst>
          </p:cNvPr>
          <p:cNvCxnSpPr/>
          <p:nvPr/>
        </p:nvCxnSpPr>
        <p:spPr>
          <a:xfrm>
            <a:off x="2993333" y="4788000"/>
            <a:ext cx="388036" cy="7620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9C3A74D5-8854-8B36-32F4-5DD33038D13E}"/>
              </a:ext>
            </a:extLst>
          </p:cNvPr>
          <p:cNvCxnSpPr/>
          <p:nvPr/>
        </p:nvCxnSpPr>
        <p:spPr>
          <a:xfrm flipH="1">
            <a:off x="7143945" y="4264398"/>
            <a:ext cx="0" cy="30740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014D51F4-3BAB-3A7B-9E50-6DF33522F6D8}"/>
              </a:ext>
            </a:extLst>
          </p:cNvPr>
          <p:cNvCxnSpPr/>
          <p:nvPr/>
        </p:nvCxnSpPr>
        <p:spPr>
          <a:xfrm>
            <a:off x="6810268" y="4561593"/>
            <a:ext cx="316941" cy="14294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16049879-A2B3-84E2-6FCB-95A9188F3E85}"/>
              </a:ext>
            </a:extLst>
          </p:cNvPr>
          <p:cNvCxnSpPr/>
          <p:nvPr/>
        </p:nvCxnSpPr>
        <p:spPr>
          <a:xfrm>
            <a:off x="6539302" y="4775336"/>
            <a:ext cx="549161" cy="9193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EFB30E8A-5090-08FB-2F4B-2D3331CB567C}"/>
              </a:ext>
            </a:extLst>
          </p:cNvPr>
          <p:cNvCxnSpPr/>
          <p:nvPr/>
        </p:nvCxnSpPr>
        <p:spPr>
          <a:xfrm flipV="1">
            <a:off x="6929992" y="4843943"/>
            <a:ext cx="213953" cy="23472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1B4E7631-3D2B-967A-8B8D-E7388B4AABE9}"/>
              </a:ext>
            </a:extLst>
          </p:cNvPr>
          <p:cNvCxnSpPr/>
          <p:nvPr/>
        </p:nvCxnSpPr>
        <p:spPr>
          <a:xfrm flipV="1">
            <a:off x="7079137" y="5332670"/>
            <a:ext cx="363436" cy="5249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0BBDD7D0-7E71-71E4-87BC-AEE993E42087}"/>
              </a:ext>
            </a:extLst>
          </p:cNvPr>
          <p:cNvCxnSpPr>
            <a:cxnSpLocks/>
          </p:cNvCxnSpPr>
          <p:nvPr/>
        </p:nvCxnSpPr>
        <p:spPr>
          <a:xfrm flipV="1">
            <a:off x="7755665" y="5573832"/>
            <a:ext cx="316941" cy="8814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C53D6D72-5DDB-3C39-2E7B-BD20FFF6FEFF}"/>
              </a:ext>
            </a:extLst>
          </p:cNvPr>
          <p:cNvCxnSpPr/>
          <p:nvPr/>
        </p:nvCxnSpPr>
        <p:spPr>
          <a:xfrm flipH="1">
            <a:off x="8358419" y="6145450"/>
            <a:ext cx="377377" cy="9676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24E7A471-148E-CA34-21A7-B1C2DF83AE9B}"/>
              </a:ext>
            </a:extLst>
          </p:cNvPr>
          <p:cNvCxnSpPr/>
          <p:nvPr/>
        </p:nvCxnSpPr>
        <p:spPr>
          <a:xfrm flipH="1" flipV="1">
            <a:off x="8150374" y="5448511"/>
            <a:ext cx="379212" cy="19511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C869A15A-4C06-E4C4-2D4A-9DB5EEF055C8}"/>
              </a:ext>
            </a:extLst>
          </p:cNvPr>
          <p:cNvCxnSpPr/>
          <p:nvPr/>
        </p:nvCxnSpPr>
        <p:spPr>
          <a:xfrm flipH="1" flipV="1">
            <a:off x="8351852" y="5154043"/>
            <a:ext cx="650740" cy="23111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B2E9C2FF-F08F-521C-9C81-46F317210E00}"/>
              </a:ext>
            </a:extLst>
          </p:cNvPr>
          <p:cNvCxnSpPr/>
          <p:nvPr/>
        </p:nvCxnSpPr>
        <p:spPr>
          <a:xfrm flipH="1" flipV="1">
            <a:off x="8762557" y="4929318"/>
            <a:ext cx="381443" cy="3868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95F43BD4-3139-4517-F7EB-D7FDAD6FA383}"/>
              </a:ext>
            </a:extLst>
          </p:cNvPr>
          <p:cNvCxnSpPr/>
          <p:nvPr/>
        </p:nvCxnSpPr>
        <p:spPr>
          <a:xfrm flipH="1">
            <a:off x="8793554" y="4681345"/>
            <a:ext cx="629415"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43D57BB5-BB56-7B0B-89D8-D12C69B5069A}"/>
              </a:ext>
            </a:extLst>
          </p:cNvPr>
          <p:cNvCxnSpPr/>
          <p:nvPr/>
        </p:nvCxnSpPr>
        <p:spPr>
          <a:xfrm flipH="1">
            <a:off x="9080272" y="4338593"/>
            <a:ext cx="505430" cy="13352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315267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A vineyard with a river in the background&#10;&#10;Description automatically generated">
            <a:extLst>
              <a:ext uri="{FF2B5EF4-FFF2-40B4-BE49-F238E27FC236}">
                <a16:creationId xmlns:a16="http://schemas.microsoft.com/office/drawing/2014/main" id="{95821E44-6963-BDAB-61BD-3E607B6F22F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197" r="16197"/>
          <a:stretch>
            <a:fillRect/>
          </a:stretch>
        </p:blipFill>
        <p:spPr/>
      </p:pic>
      <p:sp>
        <p:nvSpPr>
          <p:cNvPr id="3" name="Title 2">
            <a:extLst>
              <a:ext uri="{FF2B5EF4-FFF2-40B4-BE49-F238E27FC236}">
                <a16:creationId xmlns:a16="http://schemas.microsoft.com/office/drawing/2014/main" id="{418D07DB-AFA9-29E7-BE9D-8D76395B34BF}"/>
              </a:ext>
            </a:extLst>
          </p:cNvPr>
          <p:cNvSpPr>
            <a:spLocks noGrp="1"/>
          </p:cNvSpPr>
          <p:nvPr>
            <p:ph type="title"/>
          </p:nvPr>
        </p:nvSpPr>
        <p:spPr>
          <a:xfrm>
            <a:off x="6564313" y="542215"/>
            <a:ext cx="4209545" cy="1325562"/>
          </a:xfrm>
        </p:spPr>
        <p:txBody>
          <a:bodyPr/>
          <a:lstStyle/>
          <a:p>
            <a:r>
              <a:rPr lang="en-US" sz="5400" dirty="0">
                <a:solidFill>
                  <a:schemeClr val="accent2"/>
                </a:solidFill>
              </a:rPr>
              <a:t>ADELAIDE HILLS</a:t>
            </a:r>
          </a:p>
        </p:txBody>
      </p:sp>
      <p:sp>
        <p:nvSpPr>
          <p:cNvPr id="7" name="object 58">
            <a:extLst>
              <a:ext uri="{FF2B5EF4-FFF2-40B4-BE49-F238E27FC236}">
                <a16:creationId xmlns:a16="http://schemas.microsoft.com/office/drawing/2014/main" id="{EACAE24D-9E39-7B91-9E2F-4656FD6CCB44}"/>
              </a:ext>
            </a:extLst>
          </p:cNvPr>
          <p:cNvSpPr txBox="1"/>
          <p:nvPr/>
        </p:nvSpPr>
        <p:spPr>
          <a:xfrm>
            <a:off x="7071949" y="1654967"/>
            <a:ext cx="2581899" cy="263534"/>
          </a:xfrm>
          <a:prstGeom prst="rect">
            <a:avLst/>
          </a:prstGeom>
        </p:spPr>
        <p:txBody>
          <a:bodyPr vert="horz" wrap="none" lIns="0" tIns="17145" rIns="0" bIns="0" rtlCol="0">
            <a:noAutofit/>
          </a:bodyPr>
          <a:lstStyle/>
          <a:p>
            <a:pPr>
              <a:buClr>
                <a:srgbClr val="F40000"/>
              </a:buClr>
            </a:pPr>
            <a:endParaRPr lang="en-US" sz="1600" spc="100">
              <a:latin typeface="Neue Haas Grotesk Text Pro" panose="020B0504020202020204" pitchFamily="34" charset="77"/>
              <a:cs typeface="Hellix SemiBold"/>
            </a:endParaRPr>
          </a:p>
        </p:txBody>
      </p:sp>
      <p:sp>
        <p:nvSpPr>
          <p:cNvPr id="8" name="object 58">
            <a:extLst>
              <a:ext uri="{FF2B5EF4-FFF2-40B4-BE49-F238E27FC236}">
                <a16:creationId xmlns:a16="http://schemas.microsoft.com/office/drawing/2014/main" id="{7AA17686-F136-7D2F-D484-0112F31EC5EB}"/>
              </a:ext>
            </a:extLst>
          </p:cNvPr>
          <p:cNvSpPr txBox="1"/>
          <p:nvPr/>
        </p:nvSpPr>
        <p:spPr>
          <a:xfrm>
            <a:off x="7071949" y="3857304"/>
            <a:ext cx="3992998" cy="731462"/>
          </a:xfrm>
          <a:prstGeom prst="rect">
            <a:avLst/>
          </a:prstGeom>
        </p:spPr>
        <p:txBody>
          <a:bodyPr vert="horz" wrap="none" lIns="0" tIns="17145" rIns="0" bIns="0" rtlCol="0">
            <a:noAutofit/>
          </a:bodyPr>
          <a:lstStyle/>
          <a:p>
            <a:pPr>
              <a:buClr>
                <a:srgbClr val="F40000"/>
              </a:buClr>
            </a:pPr>
            <a:endParaRPr lang="en-US" sz="1600" spc="100">
              <a:latin typeface="Neue Haas Grotesk Text Pro" panose="020B0504020202020204" pitchFamily="34" charset="77"/>
              <a:cs typeface="Hellix SemiBold"/>
            </a:endParaRPr>
          </a:p>
        </p:txBody>
      </p:sp>
      <p:sp>
        <p:nvSpPr>
          <p:cNvPr id="9" name="object 58">
            <a:extLst>
              <a:ext uri="{FF2B5EF4-FFF2-40B4-BE49-F238E27FC236}">
                <a16:creationId xmlns:a16="http://schemas.microsoft.com/office/drawing/2014/main" id="{81A67D82-4F4F-04F2-A0DB-872B646194A5}"/>
              </a:ext>
            </a:extLst>
          </p:cNvPr>
          <p:cNvSpPr txBox="1"/>
          <p:nvPr/>
        </p:nvSpPr>
        <p:spPr>
          <a:xfrm>
            <a:off x="7994046" y="1969272"/>
            <a:ext cx="2581899" cy="263534"/>
          </a:xfrm>
          <a:prstGeom prst="rect">
            <a:avLst/>
          </a:prstGeom>
        </p:spPr>
        <p:txBody>
          <a:bodyPr vert="horz" wrap="none" lIns="0" tIns="17145" rIns="0" bIns="0" rtlCol="0">
            <a:noAutofit/>
          </a:bodyPr>
          <a:lstStyle/>
          <a:p>
            <a:pPr>
              <a:buClr>
                <a:srgbClr val="F40000"/>
              </a:buClr>
            </a:pPr>
            <a:endParaRPr lang="en-US" sz="1600" spc="100">
              <a:latin typeface="Neue Haas Grotesk Text Pro" panose="020B0504020202020204" pitchFamily="34" charset="77"/>
              <a:cs typeface="Hellix SemiBold"/>
            </a:endParaRPr>
          </a:p>
        </p:txBody>
      </p:sp>
      <p:sp>
        <p:nvSpPr>
          <p:cNvPr id="12" name="object 58">
            <a:extLst>
              <a:ext uri="{FF2B5EF4-FFF2-40B4-BE49-F238E27FC236}">
                <a16:creationId xmlns:a16="http://schemas.microsoft.com/office/drawing/2014/main" id="{4576C0C9-0169-D244-3384-4D468580EB0D}"/>
              </a:ext>
            </a:extLst>
          </p:cNvPr>
          <p:cNvSpPr txBox="1"/>
          <p:nvPr/>
        </p:nvSpPr>
        <p:spPr>
          <a:xfrm>
            <a:off x="6575262" y="2241550"/>
            <a:ext cx="3824650" cy="4441601"/>
          </a:xfrm>
          <a:prstGeom prst="rect">
            <a:avLst/>
          </a:prstGeom>
        </p:spPr>
        <p:txBody>
          <a:bodyPr vert="horz" wrap="square" lIns="0" tIns="17145" rIns="0" bIns="0" rtlCol="0" anchor="t" anchorCtr="0">
            <a:spAutoFit/>
          </a:bodyPr>
          <a:lstStyle/>
          <a:p>
            <a:pPr marL="285750" indent="-285750">
              <a:spcAft>
                <a:spcPts val="1200"/>
              </a:spcAft>
              <a:buClr>
                <a:schemeClr val="accent3"/>
              </a:buClr>
              <a:buFont typeface="Arial" panose="020B0604020202020204" pitchFamily="34" charset="0"/>
              <a:buChar char="•"/>
            </a:pPr>
            <a:r>
              <a:rPr lang="en-US" sz="1600">
                <a:solidFill>
                  <a:schemeClr val="tx1"/>
                </a:solidFill>
                <a:latin typeface="Neue Haas Grotesk Text Pro" panose="020B0504020202020204" pitchFamily="34" charset="77"/>
              </a:rPr>
              <a:t>One of Australia’s most elevated and cool-climate wine regions</a:t>
            </a:r>
          </a:p>
          <a:p>
            <a:pPr marL="285750" indent="-285750">
              <a:spcAft>
                <a:spcPts val="1200"/>
              </a:spcAft>
              <a:buClr>
                <a:schemeClr val="accent3"/>
              </a:buClr>
              <a:buFont typeface="Arial" panose="020B0604020202020204" pitchFamily="34" charset="0"/>
              <a:buChar char="•"/>
            </a:pPr>
            <a:r>
              <a:rPr lang="en-US" sz="1600">
                <a:latin typeface="Neue Haas Grotesk Text Pro" panose="020B0504020202020204" pitchFamily="34" charset="77"/>
              </a:rPr>
              <a:t>Reborn in the 1970s when vines were re‑planted</a:t>
            </a:r>
            <a:r>
              <a:rPr lang="en-US" sz="1600">
                <a:latin typeface="Neue Haas Grotesk Text Pro" panose="020B0504020202020204" pitchFamily="34" charset="77"/>
                <a:cs typeface="Hellix SemiBold"/>
              </a:rPr>
              <a:t>. Today it’s key to the evolution of Australian wine.</a:t>
            </a:r>
          </a:p>
          <a:p>
            <a:pPr marL="285750" indent="-285750">
              <a:spcAft>
                <a:spcPts val="1200"/>
              </a:spcAft>
              <a:buClr>
                <a:schemeClr val="accent3"/>
              </a:buClr>
              <a:buFont typeface="Arial" panose="020B0604020202020204" pitchFamily="34" charset="0"/>
              <a:buChar char="•"/>
            </a:pPr>
            <a:r>
              <a:rPr lang="en-US" sz="1600">
                <a:latin typeface="Neue Haas Grotesk Text Pro" panose="020B0504020202020204" pitchFamily="34" charset="77"/>
              </a:rPr>
              <a:t>Moderate maritime climate </a:t>
            </a:r>
            <a:r>
              <a:rPr lang="en-AU" sz="1600">
                <a:latin typeface="Neue Haas Grotesk Text Pro" panose="020B0504020202020204" pitchFamily="34" charset="77"/>
              </a:rPr>
              <a:t>with cool-climate characteristics</a:t>
            </a:r>
          </a:p>
          <a:p>
            <a:pPr lvl="1">
              <a:spcAft>
                <a:spcPts val="300"/>
              </a:spcAft>
              <a:buClr>
                <a:srgbClr val="F40000"/>
              </a:buClr>
            </a:pPr>
            <a:endParaRPr lang="en-US" sz="1600" b="1">
              <a:latin typeface="Neue Haas Grotesk Text Pro" panose="020B0504020202020204" pitchFamily="34" charset="77"/>
              <a:cs typeface="Hellix SemiBold"/>
            </a:endParaRPr>
          </a:p>
          <a:p>
            <a:pPr lvl="1">
              <a:spcAft>
                <a:spcPts val="300"/>
              </a:spcAft>
              <a:buClr>
                <a:srgbClr val="F40000"/>
              </a:buClr>
            </a:pPr>
            <a:r>
              <a:rPr lang="en-US" sz="1600" b="1">
                <a:latin typeface="Neue Haas Grotesk Text Pro" panose="020B0504020202020204" pitchFamily="34" charset="77"/>
                <a:cs typeface="Hellix SemiBold"/>
              </a:rPr>
              <a:t>KEY VARIETIES</a:t>
            </a:r>
          </a:p>
          <a:p>
            <a:pPr marL="742926" lvl="1" indent="-285750">
              <a:spcAft>
                <a:spcPts val="300"/>
              </a:spcAft>
              <a:buClr>
                <a:schemeClr val="accent3"/>
              </a:buClr>
              <a:buFont typeface="Arial" panose="020B0604020202020204" pitchFamily="34" charset="0"/>
              <a:buChar char="•"/>
            </a:pPr>
            <a:r>
              <a:rPr lang="en-AU" sz="1600">
                <a:latin typeface="Neue Haas Grotesk Text Pro" panose="020B0504020202020204" pitchFamily="34" charset="77"/>
                <a:cs typeface="Hellix SemiBold"/>
              </a:rPr>
              <a:t>Sauvignon Blanc</a:t>
            </a:r>
          </a:p>
          <a:p>
            <a:pPr marL="742926" lvl="1" indent="-285750">
              <a:spcAft>
                <a:spcPts val="300"/>
              </a:spcAft>
              <a:buClr>
                <a:schemeClr val="accent3"/>
              </a:buClr>
              <a:buFont typeface="Arial" panose="020B0604020202020204" pitchFamily="34" charset="0"/>
              <a:buChar char="•"/>
            </a:pPr>
            <a:r>
              <a:rPr lang="en-AU" sz="1600">
                <a:latin typeface="Neue Haas Grotesk Text Pro" panose="020B0504020202020204" pitchFamily="34" charset="77"/>
                <a:cs typeface="Hellix SemiBold"/>
              </a:rPr>
              <a:t>Chardonnay</a:t>
            </a:r>
          </a:p>
          <a:p>
            <a:pPr marL="742926" lvl="1" indent="-285750">
              <a:spcAft>
                <a:spcPts val="300"/>
              </a:spcAft>
              <a:buClr>
                <a:schemeClr val="accent3"/>
              </a:buClr>
              <a:buFont typeface="Arial" panose="020B0604020202020204" pitchFamily="34" charset="0"/>
              <a:buChar char="•"/>
            </a:pPr>
            <a:r>
              <a:rPr lang="en-AU" sz="1600">
                <a:latin typeface="Neue Haas Grotesk Text Pro" panose="020B0504020202020204" pitchFamily="34" charset="77"/>
                <a:cs typeface="Hellix SemiBold"/>
              </a:rPr>
              <a:t>Pinot Noir</a:t>
            </a:r>
          </a:p>
          <a:p>
            <a:pPr marL="742926" lvl="1" indent="-285750">
              <a:spcAft>
                <a:spcPts val="300"/>
              </a:spcAft>
              <a:buClr>
                <a:schemeClr val="accent3"/>
              </a:buClr>
              <a:buFont typeface="Arial" panose="020B0604020202020204" pitchFamily="34" charset="0"/>
              <a:buChar char="•"/>
            </a:pPr>
            <a:r>
              <a:rPr lang="en-AU" sz="1600">
                <a:latin typeface="Neue Haas Grotesk Text Pro" panose="020B0504020202020204" pitchFamily="34" charset="77"/>
                <a:cs typeface="Hellix SemiBold"/>
              </a:rPr>
              <a:t>Shiraz</a:t>
            </a:r>
          </a:p>
          <a:p>
            <a:pPr marL="742926" lvl="1" indent="-285750">
              <a:spcAft>
                <a:spcPts val="300"/>
              </a:spcAft>
              <a:buClr>
                <a:schemeClr val="accent3"/>
              </a:buClr>
              <a:buFont typeface="Arial" panose="020B0604020202020204" pitchFamily="34" charset="0"/>
              <a:buChar char="•"/>
            </a:pPr>
            <a:r>
              <a:rPr lang="en-AU" sz="1600">
                <a:latin typeface="Neue Haas Grotesk Text Pro" panose="020B0504020202020204" pitchFamily="34" charset="77"/>
                <a:cs typeface="Hellix SemiBold"/>
              </a:rPr>
              <a:t>Plus various alternative varieties </a:t>
            </a:r>
            <a:endParaRPr lang="en-US" sz="1600">
              <a:latin typeface="Neue Haas Grotesk Text Pro" panose="020B0504020202020204" pitchFamily="34" charset="77"/>
              <a:cs typeface="Hellix SemiBold"/>
            </a:endParaRPr>
          </a:p>
          <a:p>
            <a:pPr>
              <a:spcAft>
                <a:spcPts val="1200"/>
              </a:spcAft>
              <a:buClr>
                <a:schemeClr val="accent3"/>
              </a:buClr>
            </a:pPr>
            <a:endParaRPr lang="en-US" sz="1600">
              <a:latin typeface="Neue Haas Grotesk Text Pro" panose="020B0504020202020204" pitchFamily="34" charset="77"/>
            </a:endParaRPr>
          </a:p>
        </p:txBody>
      </p:sp>
    </p:spTree>
    <p:extLst>
      <p:ext uri="{BB962C8B-B14F-4D97-AF65-F5344CB8AC3E}">
        <p14:creationId xmlns:p14="http://schemas.microsoft.com/office/powerpoint/2010/main" val="2462069580"/>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dirt road with palm trees&#10;&#10;Description automatically generated">
            <a:extLst>
              <a:ext uri="{FF2B5EF4-FFF2-40B4-BE49-F238E27FC236}">
                <a16:creationId xmlns:a16="http://schemas.microsoft.com/office/drawing/2014/main" id="{D039E8A3-D866-75DD-6F8F-B14528BEF1E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211" r="16211"/>
          <a:stretch>
            <a:fillRect/>
          </a:stretch>
        </p:blipFill>
        <p:spPr/>
      </p:pic>
      <p:sp>
        <p:nvSpPr>
          <p:cNvPr id="3" name="Title 2">
            <a:extLst>
              <a:ext uri="{FF2B5EF4-FFF2-40B4-BE49-F238E27FC236}">
                <a16:creationId xmlns:a16="http://schemas.microsoft.com/office/drawing/2014/main" id="{418D07DB-AFA9-29E7-BE9D-8D76395B34BF}"/>
              </a:ext>
            </a:extLst>
          </p:cNvPr>
          <p:cNvSpPr>
            <a:spLocks noGrp="1"/>
          </p:cNvSpPr>
          <p:nvPr>
            <p:ph type="title"/>
          </p:nvPr>
        </p:nvSpPr>
        <p:spPr>
          <a:xfrm>
            <a:off x="6581180" y="595230"/>
            <a:ext cx="6158452" cy="1325562"/>
          </a:xfrm>
        </p:spPr>
        <p:txBody>
          <a:bodyPr/>
          <a:lstStyle/>
          <a:p>
            <a:r>
              <a:rPr lang="en-US" sz="5400" dirty="0">
                <a:solidFill>
                  <a:schemeClr val="accent1"/>
                </a:solidFill>
              </a:rPr>
              <a:t>BAROSSA</a:t>
            </a:r>
          </a:p>
        </p:txBody>
      </p:sp>
      <p:sp>
        <p:nvSpPr>
          <p:cNvPr id="4" name="object 58">
            <a:extLst>
              <a:ext uri="{FF2B5EF4-FFF2-40B4-BE49-F238E27FC236}">
                <a16:creationId xmlns:a16="http://schemas.microsoft.com/office/drawing/2014/main" id="{D80E36CA-E96C-6C5E-55B8-220A08057ADB}"/>
              </a:ext>
            </a:extLst>
          </p:cNvPr>
          <p:cNvSpPr txBox="1"/>
          <p:nvPr/>
        </p:nvSpPr>
        <p:spPr>
          <a:xfrm>
            <a:off x="6581180" y="1615495"/>
            <a:ext cx="4082305" cy="273805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marL="285750" indent="-285750" algn="l">
              <a:lnSpc>
                <a:spcPct val="95000"/>
              </a:lnSpc>
              <a:spcAft>
                <a:spcPts val="1200"/>
              </a:spcAft>
              <a:buClr>
                <a:schemeClr val="accent4"/>
              </a:buClr>
              <a:buFont typeface="Arial" panose="020B0604020202020204" pitchFamily="34" charset="0"/>
              <a:buChar char="•"/>
            </a:pPr>
            <a:r>
              <a:rPr lang="en-US" sz="1600" b="0">
                <a:solidFill>
                  <a:schemeClr val="tx1"/>
                </a:solidFill>
                <a:latin typeface="Neue Haas Grotesk Text Pro" panose="020B0504020202020204" pitchFamily="34" charset="77"/>
                <a:cs typeface="+mn-cs"/>
              </a:rPr>
              <a:t>Home to some of the oldest vines in the world</a:t>
            </a:r>
          </a:p>
          <a:p>
            <a:pPr marL="285750" indent="-285750" algn="l">
              <a:lnSpc>
                <a:spcPct val="95000"/>
              </a:lnSpc>
              <a:spcAft>
                <a:spcPts val="1200"/>
              </a:spcAft>
              <a:buClr>
                <a:schemeClr val="accent4"/>
              </a:buClr>
              <a:buFont typeface="Arial" panose="020B0604020202020204" pitchFamily="34" charset="0"/>
              <a:buChar char="•"/>
            </a:pPr>
            <a:r>
              <a:rPr lang="en-US" sz="1600" b="0">
                <a:solidFill>
                  <a:schemeClr val="tx1"/>
                </a:solidFill>
                <a:latin typeface="Neue Haas Grotesk Text Pro" panose="020B0504020202020204" pitchFamily="34" charset="77"/>
                <a:cs typeface="+mn-cs"/>
              </a:rPr>
              <a:t>One of Australia’s most celebrated and historic wine regions</a:t>
            </a:r>
          </a:p>
          <a:p>
            <a:pPr marL="285750" indent="-285750" algn="l">
              <a:lnSpc>
                <a:spcPct val="95000"/>
              </a:lnSpc>
              <a:spcAft>
                <a:spcPts val="1200"/>
              </a:spcAft>
              <a:buClr>
                <a:schemeClr val="accent4"/>
              </a:buClr>
              <a:buFont typeface="Arial" panose="020B0604020202020204" pitchFamily="34" charset="0"/>
              <a:buChar char="•"/>
            </a:pPr>
            <a:r>
              <a:rPr lang="en-US" sz="1600" b="0">
                <a:solidFill>
                  <a:schemeClr val="tx1"/>
                </a:solidFill>
                <a:latin typeface="Neue Haas Grotesk Text Pro" panose="020B0504020202020204" pitchFamily="34" charset="77"/>
                <a:cs typeface="+mn-cs"/>
              </a:rPr>
              <a:t>Barossa Valley – warm, Mediterranean climate</a:t>
            </a:r>
          </a:p>
          <a:p>
            <a:pPr marL="285750" indent="-285750" algn="l">
              <a:lnSpc>
                <a:spcPct val="95000"/>
              </a:lnSpc>
              <a:spcAft>
                <a:spcPts val="1200"/>
              </a:spcAft>
              <a:buClr>
                <a:schemeClr val="accent4"/>
              </a:buClr>
              <a:buFont typeface="Arial" panose="020B0604020202020204" pitchFamily="34" charset="0"/>
              <a:buChar char="•"/>
            </a:pPr>
            <a:r>
              <a:rPr lang="en-US" sz="1600" b="0">
                <a:solidFill>
                  <a:schemeClr val="tx1"/>
                </a:solidFill>
                <a:latin typeface="Neue Haas Grotesk Text Pro" panose="020B0504020202020204" pitchFamily="34" charset="77"/>
                <a:cs typeface="+mn-cs"/>
              </a:rPr>
              <a:t>Eden Valley – cooler climate with various mesoclimates</a:t>
            </a:r>
          </a:p>
          <a:p>
            <a:pPr marL="285750" indent="-285750" algn="l">
              <a:lnSpc>
                <a:spcPct val="95000"/>
              </a:lnSpc>
              <a:spcAft>
                <a:spcPts val="1200"/>
              </a:spcAft>
              <a:buClr>
                <a:schemeClr val="accent4"/>
              </a:buClr>
              <a:buFont typeface="Arial" panose="020B0604020202020204" pitchFamily="34" charset="0"/>
              <a:buChar char="•"/>
            </a:pPr>
            <a:endParaRPr lang="en-US" sz="1600" b="0">
              <a:solidFill>
                <a:schemeClr val="tx1"/>
              </a:solidFill>
              <a:latin typeface="Neue Haas Grotesk Text Pro" panose="020B0504020202020204" pitchFamily="34" charset="77"/>
              <a:cs typeface="+mn-cs"/>
            </a:endParaRPr>
          </a:p>
        </p:txBody>
      </p:sp>
      <p:sp>
        <p:nvSpPr>
          <p:cNvPr id="20" name="object 58">
            <a:extLst>
              <a:ext uri="{FF2B5EF4-FFF2-40B4-BE49-F238E27FC236}">
                <a16:creationId xmlns:a16="http://schemas.microsoft.com/office/drawing/2014/main" id="{EC64281A-8511-AB7F-12BA-282EED2A8AF4}"/>
              </a:ext>
            </a:extLst>
          </p:cNvPr>
          <p:cNvSpPr txBox="1"/>
          <p:nvPr/>
        </p:nvSpPr>
        <p:spPr>
          <a:xfrm>
            <a:off x="7198902" y="2842291"/>
            <a:ext cx="2445016" cy="263534"/>
          </a:xfrm>
          <a:prstGeom prst="rect">
            <a:avLst/>
          </a:prstGeom>
        </p:spPr>
        <p:txBody>
          <a:bodyPr vert="horz" wrap="none" lIns="0" tIns="17145" rIns="0" bIns="0" rtlCol="0">
            <a:noAutofit/>
          </a:bodyPr>
          <a:lstStyle/>
          <a:p>
            <a:pPr>
              <a:buClr>
                <a:srgbClr val="F40000"/>
              </a:buClr>
            </a:pPr>
            <a:endParaRPr lang="en-US" sz="1600" spc="100">
              <a:latin typeface="Neue Haas Grotesk Text Pro" panose="020B0504020202020204" pitchFamily="34" charset="77"/>
              <a:cs typeface="Hellix SemiBold"/>
            </a:endParaRPr>
          </a:p>
        </p:txBody>
      </p:sp>
      <p:sp>
        <p:nvSpPr>
          <p:cNvPr id="7" name="object 58">
            <a:extLst>
              <a:ext uri="{FF2B5EF4-FFF2-40B4-BE49-F238E27FC236}">
                <a16:creationId xmlns:a16="http://schemas.microsoft.com/office/drawing/2014/main" id="{C6491229-0ECE-8CA7-20BB-66E2C0B0C7B3}"/>
              </a:ext>
            </a:extLst>
          </p:cNvPr>
          <p:cNvSpPr txBox="1"/>
          <p:nvPr/>
        </p:nvSpPr>
        <p:spPr>
          <a:xfrm>
            <a:off x="6820482" y="4343898"/>
            <a:ext cx="2300698" cy="2128143"/>
          </a:xfrm>
          <a:prstGeom prst="rect">
            <a:avLst/>
          </a:prstGeom>
        </p:spPr>
        <p:txBody>
          <a:bodyPr vert="horz" wrap="square" lIns="0" tIns="17145" rIns="0" bIns="0" rtlCol="0" anchor="t" anchorCtr="0">
            <a:noAutofit/>
          </a:bodyPr>
          <a:lstStyle/>
          <a:p>
            <a:pPr>
              <a:spcAft>
                <a:spcPts val="300"/>
              </a:spcAft>
              <a:buClr>
                <a:srgbClr val="F40000"/>
              </a:buClr>
            </a:pPr>
            <a:r>
              <a:rPr lang="en-US" sz="1600" b="1">
                <a:latin typeface="Neue Haas Grotesk Text Pro" panose="020B0504020202020204" pitchFamily="34" charset="77"/>
                <a:cs typeface="Hellix SemiBold"/>
              </a:rPr>
              <a:t>KEY VARIETIES</a:t>
            </a:r>
            <a:endParaRPr lang="en-US" sz="1600">
              <a:latin typeface="Neue Haas Grotesk Text Pro" panose="020B0504020202020204" pitchFamily="34" charset="77"/>
              <a:cs typeface="Hellix SemiBold"/>
            </a:endParaRPr>
          </a:p>
          <a:p>
            <a:pPr>
              <a:spcAft>
                <a:spcPts val="300"/>
              </a:spcAft>
              <a:buClr>
                <a:srgbClr val="F40000"/>
              </a:buClr>
            </a:pPr>
            <a:r>
              <a:rPr lang="en-US" sz="1600">
                <a:latin typeface="Neue Haas Grotesk Text Pro" panose="020B0504020202020204" pitchFamily="34" charset="77"/>
                <a:cs typeface="Hellix SemiBold"/>
              </a:rPr>
              <a:t>Barossa Valley</a:t>
            </a:r>
          </a:p>
          <a:p>
            <a:pPr marL="285750" indent="-285750">
              <a:spcAft>
                <a:spcPts val="300"/>
              </a:spcAft>
              <a:buClr>
                <a:schemeClr val="accent4"/>
              </a:buClr>
              <a:buFont typeface="Arial" panose="020B0604020202020204" pitchFamily="34" charset="0"/>
              <a:buChar char="•"/>
            </a:pPr>
            <a:r>
              <a:rPr lang="en-AU" sz="1600">
                <a:latin typeface="Neue Haas Grotesk Text Pro" panose="020B0504020202020204" pitchFamily="34" charset="77"/>
                <a:cs typeface="Hellix SemiBold"/>
              </a:rPr>
              <a:t>Shiraz</a:t>
            </a:r>
          </a:p>
          <a:p>
            <a:pPr marL="285750" indent="-285750">
              <a:spcAft>
                <a:spcPts val="300"/>
              </a:spcAft>
              <a:buClr>
                <a:schemeClr val="accent4"/>
              </a:buClr>
              <a:buFont typeface="Arial" panose="020B0604020202020204" pitchFamily="34" charset="0"/>
              <a:buChar char="•"/>
            </a:pPr>
            <a:r>
              <a:rPr lang="en-AU" sz="1600">
                <a:latin typeface="Neue Haas Grotesk Text Pro" panose="020B0504020202020204" pitchFamily="34" charset="77"/>
                <a:cs typeface="Hellix SemiBold"/>
              </a:rPr>
              <a:t>Cabernet Sauvignon</a:t>
            </a:r>
          </a:p>
          <a:p>
            <a:pPr marL="285750" indent="-285750">
              <a:spcAft>
                <a:spcPts val="300"/>
              </a:spcAft>
              <a:buClr>
                <a:schemeClr val="accent4"/>
              </a:buClr>
              <a:buFont typeface="Arial" panose="020B0604020202020204" pitchFamily="34" charset="0"/>
              <a:buChar char="•"/>
            </a:pPr>
            <a:r>
              <a:rPr lang="en-AU" sz="1600">
                <a:latin typeface="Neue Haas Grotesk Text Pro" panose="020B0504020202020204" pitchFamily="34" charset="77"/>
                <a:cs typeface="Hellix SemiBold"/>
              </a:rPr>
              <a:t>Grenache </a:t>
            </a:r>
          </a:p>
          <a:p>
            <a:pPr>
              <a:spcAft>
                <a:spcPts val="300"/>
              </a:spcAft>
              <a:buClr>
                <a:srgbClr val="F40000"/>
              </a:buClr>
            </a:pPr>
            <a:endParaRPr lang="en-AU" sz="1600">
              <a:latin typeface="Neue Haas Grotesk Text Pro" panose="020B0504020202020204" pitchFamily="34" charset="77"/>
              <a:cs typeface="Hellix SemiBold"/>
            </a:endParaRPr>
          </a:p>
        </p:txBody>
      </p:sp>
      <p:sp>
        <p:nvSpPr>
          <p:cNvPr id="9" name="TextBox 8">
            <a:extLst>
              <a:ext uri="{FF2B5EF4-FFF2-40B4-BE49-F238E27FC236}">
                <a16:creationId xmlns:a16="http://schemas.microsoft.com/office/drawing/2014/main" id="{DADDFB50-B480-B07B-AAAD-CDC9900408A3}"/>
              </a:ext>
            </a:extLst>
          </p:cNvPr>
          <p:cNvSpPr txBox="1"/>
          <p:nvPr/>
        </p:nvSpPr>
        <p:spPr>
          <a:xfrm>
            <a:off x="9121180" y="4613410"/>
            <a:ext cx="6324600" cy="1762021"/>
          </a:xfrm>
          <a:prstGeom prst="rect">
            <a:avLst/>
          </a:prstGeom>
          <a:noFill/>
        </p:spPr>
        <p:txBody>
          <a:bodyPr wrap="square">
            <a:spAutoFit/>
          </a:bodyPr>
          <a:lstStyle/>
          <a:p>
            <a:pPr>
              <a:spcAft>
                <a:spcPts val="300"/>
              </a:spcAft>
              <a:buClr>
                <a:srgbClr val="F40000"/>
              </a:buClr>
            </a:pPr>
            <a:r>
              <a:rPr lang="en-AU" sz="1600">
                <a:latin typeface="Neue Haas Grotesk Text Pro" panose="020B0504020202020204" pitchFamily="34" charset="77"/>
              </a:rPr>
              <a:t>Eden Valley</a:t>
            </a:r>
          </a:p>
          <a:p>
            <a:pPr marL="285750" indent="-285750">
              <a:spcAft>
                <a:spcPts val="300"/>
              </a:spcAft>
              <a:buClr>
                <a:schemeClr val="accent4"/>
              </a:buClr>
              <a:buFont typeface="Arial" panose="020B0604020202020204" pitchFamily="34" charset="0"/>
              <a:buChar char="•"/>
            </a:pPr>
            <a:r>
              <a:rPr lang="en-AU" sz="1600">
                <a:latin typeface="Neue Haas Grotesk Text Pro" panose="020B0504020202020204" pitchFamily="34" charset="77"/>
                <a:cs typeface="Hellix SemiBold"/>
              </a:rPr>
              <a:t>Riesling</a:t>
            </a:r>
          </a:p>
          <a:p>
            <a:pPr marL="285750" indent="-285750">
              <a:spcAft>
                <a:spcPts val="300"/>
              </a:spcAft>
              <a:buClr>
                <a:schemeClr val="accent4"/>
              </a:buClr>
              <a:buFont typeface="Arial" panose="020B0604020202020204" pitchFamily="34" charset="0"/>
              <a:buChar char="•"/>
            </a:pPr>
            <a:r>
              <a:rPr lang="en-AU" sz="1600">
                <a:latin typeface="Neue Haas Grotesk Text Pro" panose="020B0504020202020204" pitchFamily="34" charset="77"/>
                <a:cs typeface="Hellix SemiBold"/>
              </a:rPr>
              <a:t>Chardonnay</a:t>
            </a:r>
          </a:p>
          <a:p>
            <a:pPr marL="285750" indent="-285750">
              <a:spcAft>
                <a:spcPts val="300"/>
              </a:spcAft>
              <a:buClr>
                <a:schemeClr val="accent4"/>
              </a:buClr>
              <a:buFont typeface="Arial" panose="020B0604020202020204" pitchFamily="34" charset="0"/>
              <a:buChar char="•"/>
            </a:pPr>
            <a:r>
              <a:rPr lang="en-AU" sz="1600">
                <a:latin typeface="Neue Haas Grotesk Text Pro" panose="020B0504020202020204" pitchFamily="34" charset="77"/>
                <a:cs typeface="Hellix SemiBold"/>
              </a:rPr>
              <a:t>Shiraz</a:t>
            </a:r>
          </a:p>
          <a:p>
            <a:pPr marL="285750" indent="-285750">
              <a:spcAft>
                <a:spcPts val="300"/>
              </a:spcAft>
              <a:buClr>
                <a:schemeClr val="accent4"/>
              </a:buClr>
              <a:buFont typeface="Arial" panose="020B0604020202020204" pitchFamily="34" charset="0"/>
              <a:buChar char="•"/>
            </a:pPr>
            <a:r>
              <a:rPr lang="en-AU" sz="1600">
                <a:latin typeface="Neue Haas Grotesk Text Pro" panose="020B0504020202020204" pitchFamily="34" charset="77"/>
                <a:cs typeface="Hellix SemiBold"/>
              </a:rPr>
              <a:t>Cabernet Sauvignon</a:t>
            </a:r>
            <a:endParaRPr lang="en-US" sz="1600">
              <a:latin typeface="Neue Haas Grotesk Text Pro" panose="020B0504020202020204" pitchFamily="34" charset="77"/>
              <a:cs typeface="Hellix SemiBold"/>
            </a:endParaRPr>
          </a:p>
          <a:p>
            <a:pPr marL="180975" indent="-180975">
              <a:spcAft>
                <a:spcPts val="300"/>
              </a:spcAft>
              <a:buClr>
                <a:srgbClr val="F40000"/>
              </a:buClr>
              <a:buFont typeface="Arial" panose="020B0604020202020204" pitchFamily="34" charset="0"/>
              <a:buChar char="-"/>
            </a:pPr>
            <a:endParaRPr lang="en-AU" sz="1600">
              <a:latin typeface="Neue Haas Grotesk Text Pro" panose="020B0504020202020204" pitchFamily="34" charset="77"/>
              <a:cs typeface="Hellix SemiBold"/>
            </a:endParaRPr>
          </a:p>
        </p:txBody>
      </p:sp>
    </p:spTree>
    <p:extLst>
      <p:ext uri="{BB962C8B-B14F-4D97-AF65-F5344CB8AC3E}">
        <p14:creationId xmlns:p14="http://schemas.microsoft.com/office/powerpoint/2010/main" val="48858242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vineyard in the middle of a field&#10;&#10;Description automatically generated">
            <a:extLst>
              <a:ext uri="{FF2B5EF4-FFF2-40B4-BE49-F238E27FC236}">
                <a16:creationId xmlns:a16="http://schemas.microsoft.com/office/drawing/2014/main" id="{BE9752DB-C981-F8D4-8D92-8305D2F79D47}"/>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rcRect l="12070" r="12070"/>
          <a:stretch>
            <a:fillRect/>
          </a:stretch>
        </p:blipFill>
        <p:spPr/>
      </p:pic>
      <p:sp>
        <p:nvSpPr>
          <p:cNvPr id="3" name="Title 2">
            <a:extLst>
              <a:ext uri="{FF2B5EF4-FFF2-40B4-BE49-F238E27FC236}">
                <a16:creationId xmlns:a16="http://schemas.microsoft.com/office/drawing/2014/main" id="{08EEAC49-FBD0-DD02-555D-7704DC628649}"/>
              </a:ext>
            </a:extLst>
          </p:cNvPr>
          <p:cNvSpPr>
            <a:spLocks noGrp="1"/>
          </p:cNvSpPr>
          <p:nvPr>
            <p:ph type="title"/>
          </p:nvPr>
        </p:nvSpPr>
        <p:spPr>
          <a:xfrm>
            <a:off x="6564313" y="515620"/>
            <a:ext cx="6158452" cy="1325562"/>
          </a:xfrm>
        </p:spPr>
        <p:txBody>
          <a:bodyPr/>
          <a:lstStyle/>
          <a:p>
            <a:r>
              <a:rPr lang="en-US" sz="5400" dirty="0">
                <a:solidFill>
                  <a:schemeClr val="accent2"/>
                </a:solidFill>
              </a:rPr>
              <a:t>CLARE </a:t>
            </a:r>
            <a:br>
              <a:rPr lang="en-US" sz="5400" dirty="0">
                <a:solidFill>
                  <a:schemeClr val="accent2"/>
                </a:solidFill>
              </a:rPr>
            </a:br>
            <a:r>
              <a:rPr lang="en-US" sz="5400" dirty="0">
                <a:solidFill>
                  <a:schemeClr val="accent2"/>
                </a:solidFill>
              </a:rPr>
              <a:t>VALLEY</a:t>
            </a:r>
          </a:p>
        </p:txBody>
      </p:sp>
      <p:sp>
        <p:nvSpPr>
          <p:cNvPr id="4" name="Text Placeholder 3">
            <a:extLst>
              <a:ext uri="{FF2B5EF4-FFF2-40B4-BE49-F238E27FC236}">
                <a16:creationId xmlns:a16="http://schemas.microsoft.com/office/drawing/2014/main" id="{F74138E8-47D8-F7F5-E53A-C79DA2177005}"/>
              </a:ext>
            </a:extLst>
          </p:cNvPr>
          <p:cNvSpPr>
            <a:spLocks noGrp="1"/>
          </p:cNvSpPr>
          <p:nvPr>
            <p:ph type="body" sz="quarter" idx="11"/>
          </p:nvPr>
        </p:nvSpPr>
        <p:spPr>
          <a:xfrm>
            <a:off x="6564313" y="2269010"/>
            <a:ext cx="4696132" cy="4434443"/>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en-AU" sz="1600">
                <a:ea typeface="+mn-ea"/>
                <a:cs typeface="+mn-cs"/>
              </a:rPr>
              <a:t>Cornerstone of classic, traditional producers coupled with history of experimentation</a:t>
            </a:r>
          </a:p>
          <a:p>
            <a:pPr marL="285750" indent="-285750" defTabSz="914353">
              <a:lnSpc>
                <a:spcPct val="95000"/>
              </a:lnSpc>
              <a:spcAft>
                <a:spcPts val="1200"/>
              </a:spcAft>
              <a:buClr>
                <a:schemeClr val="accent3"/>
              </a:buClr>
              <a:buFont typeface="Arial" panose="020B0604020202020204" pitchFamily="34" charset="0"/>
              <a:buChar char="•"/>
            </a:pPr>
            <a:r>
              <a:rPr lang="en-AU" sz="1600">
                <a:ea typeface="+mn-ea"/>
                <a:cs typeface="+mn-cs"/>
              </a:rPr>
              <a:t>Global reputation for Riesling, setting the benchmark for classic, age-worthy wines</a:t>
            </a:r>
          </a:p>
          <a:p>
            <a:pPr marL="285750" indent="-285750" defTabSz="914353">
              <a:lnSpc>
                <a:spcPct val="95000"/>
              </a:lnSpc>
              <a:spcAft>
                <a:spcPts val="1200"/>
              </a:spcAft>
              <a:buClr>
                <a:schemeClr val="accent3"/>
              </a:buClr>
              <a:buFont typeface="Arial" panose="020B0604020202020204" pitchFamily="34" charset="0"/>
              <a:buChar char="•"/>
            </a:pPr>
            <a:r>
              <a:rPr lang="en-AU" sz="1600">
                <a:ea typeface="+mn-ea"/>
                <a:cs typeface="+mn-cs"/>
              </a:rPr>
              <a:t>Warm, continental climate with significant diurnal variation and cooling breezes</a:t>
            </a:r>
          </a:p>
          <a:p>
            <a:pPr lvl="3" defTabSz="914353">
              <a:lnSpc>
                <a:spcPct val="95000"/>
              </a:lnSpc>
              <a:spcAft>
                <a:spcPts val="1200"/>
              </a:spcAft>
              <a:buClr>
                <a:schemeClr val="accent3"/>
              </a:buClr>
            </a:pPr>
            <a:endParaRPr lang="en-AU" sz="1600">
              <a:ea typeface="+mn-ea"/>
              <a:cs typeface="+mn-cs"/>
            </a:endParaRPr>
          </a:p>
          <a:p>
            <a:pPr lvl="3" defTabSz="914353">
              <a:lnSpc>
                <a:spcPct val="95000"/>
              </a:lnSpc>
              <a:spcAft>
                <a:spcPts val="1200"/>
              </a:spcAft>
              <a:buClr>
                <a:schemeClr val="accent3"/>
              </a:buClr>
            </a:pPr>
            <a:r>
              <a:rPr lang="en-AU" sz="1600" b="1">
                <a:ea typeface="+mn-ea"/>
                <a:cs typeface="+mn-cs"/>
              </a:rPr>
              <a:t>KEY VARIETIES</a:t>
            </a:r>
          </a:p>
          <a:p>
            <a:pPr marL="775663" lvl="3" indent="-285750" defTabSz="914353">
              <a:lnSpc>
                <a:spcPct val="95000"/>
              </a:lnSpc>
              <a:spcBef>
                <a:spcPts val="0"/>
              </a:spcBef>
              <a:spcAft>
                <a:spcPts val="600"/>
              </a:spcAft>
              <a:buClr>
                <a:schemeClr val="accent3"/>
              </a:buClr>
              <a:buFont typeface="Arial" panose="020B0604020202020204" pitchFamily="34" charset="0"/>
              <a:buChar char="•"/>
            </a:pPr>
            <a:r>
              <a:rPr lang="en-AU" sz="1600">
                <a:ea typeface="+mn-ea"/>
                <a:cs typeface="+mn-cs"/>
              </a:rPr>
              <a:t>Riesling</a:t>
            </a:r>
          </a:p>
          <a:p>
            <a:pPr marL="775663" lvl="3" indent="-285750" defTabSz="914353">
              <a:lnSpc>
                <a:spcPct val="95000"/>
              </a:lnSpc>
              <a:spcBef>
                <a:spcPts val="0"/>
              </a:spcBef>
              <a:spcAft>
                <a:spcPts val="600"/>
              </a:spcAft>
              <a:buClr>
                <a:schemeClr val="accent3"/>
              </a:buClr>
              <a:buFont typeface="Arial" panose="020B0604020202020204" pitchFamily="34" charset="0"/>
              <a:buChar char="•"/>
            </a:pPr>
            <a:r>
              <a:rPr lang="en-AU" sz="1600">
                <a:ea typeface="+mn-ea"/>
                <a:cs typeface="+mn-cs"/>
              </a:rPr>
              <a:t>Shiraz</a:t>
            </a:r>
          </a:p>
          <a:p>
            <a:pPr marL="775663" lvl="3" indent="-285750" defTabSz="914353">
              <a:lnSpc>
                <a:spcPct val="95000"/>
              </a:lnSpc>
              <a:spcBef>
                <a:spcPts val="0"/>
              </a:spcBef>
              <a:spcAft>
                <a:spcPts val="600"/>
              </a:spcAft>
              <a:buClr>
                <a:schemeClr val="accent3"/>
              </a:buClr>
              <a:buFont typeface="Arial" panose="020B0604020202020204" pitchFamily="34" charset="0"/>
              <a:buChar char="•"/>
            </a:pPr>
            <a:r>
              <a:rPr lang="en-AU" sz="1600">
                <a:ea typeface="+mn-ea"/>
                <a:cs typeface="+mn-cs"/>
              </a:rPr>
              <a:t>Cabernet Sauvignon</a:t>
            </a:r>
          </a:p>
          <a:p>
            <a:pPr defTabSz="914353">
              <a:lnSpc>
                <a:spcPct val="95000"/>
              </a:lnSpc>
              <a:spcAft>
                <a:spcPts val="1200"/>
              </a:spcAft>
              <a:buClr>
                <a:schemeClr val="accent3"/>
              </a:buClr>
            </a:pPr>
            <a:endParaRPr lang="en-AU" sz="1600">
              <a:ea typeface="+mn-ea"/>
              <a:cs typeface="+mn-cs"/>
            </a:endParaRPr>
          </a:p>
          <a:p>
            <a:pPr>
              <a:buClr>
                <a:schemeClr val="accent3"/>
              </a:buClr>
            </a:pPr>
            <a:endParaRPr lang="en-US" sz="1600"/>
          </a:p>
        </p:txBody>
      </p:sp>
    </p:spTree>
    <p:extLst>
      <p:ext uri="{BB962C8B-B14F-4D97-AF65-F5344CB8AC3E}">
        <p14:creationId xmlns:p14="http://schemas.microsoft.com/office/powerpoint/2010/main" val="2302691508"/>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lose-up of a soil erosion&#10;&#10;Description automatically generated">
            <a:extLst>
              <a:ext uri="{FF2B5EF4-FFF2-40B4-BE49-F238E27FC236}">
                <a16:creationId xmlns:a16="http://schemas.microsoft.com/office/drawing/2014/main" id="{D754B4DD-F30E-CBCB-ABB2-4FAF85F3953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035" b="13035"/>
          <a:stretch>
            <a:fillRect/>
          </a:stretch>
        </p:blipFill>
        <p:spPr/>
      </p:pic>
      <p:sp>
        <p:nvSpPr>
          <p:cNvPr id="3" name="Title 2">
            <a:extLst>
              <a:ext uri="{FF2B5EF4-FFF2-40B4-BE49-F238E27FC236}">
                <a16:creationId xmlns:a16="http://schemas.microsoft.com/office/drawing/2014/main" id="{5975B6BC-6483-8D6E-BF84-56E92EE7BFB2}"/>
              </a:ext>
            </a:extLst>
          </p:cNvPr>
          <p:cNvSpPr>
            <a:spLocks noGrp="1"/>
          </p:cNvSpPr>
          <p:nvPr>
            <p:ph type="title"/>
          </p:nvPr>
        </p:nvSpPr>
        <p:spPr>
          <a:xfrm>
            <a:off x="6564313" y="719082"/>
            <a:ext cx="6158452" cy="1325562"/>
          </a:xfrm>
        </p:spPr>
        <p:txBody>
          <a:bodyPr/>
          <a:lstStyle/>
          <a:p>
            <a:r>
              <a:rPr lang="en-US" sz="5400" dirty="0" err="1">
                <a:solidFill>
                  <a:schemeClr val="accent4"/>
                </a:solidFill>
              </a:rPr>
              <a:t>coonawarra</a:t>
            </a:r>
            <a:endParaRPr lang="en-US" sz="5400" dirty="0">
              <a:solidFill>
                <a:schemeClr val="accent4"/>
              </a:solidFill>
            </a:endParaRPr>
          </a:p>
        </p:txBody>
      </p:sp>
      <p:sp>
        <p:nvSpPr>
          <p:cNvPr id="4" name="Text Placeholder 3">
            <a:extLst>
              <a:ext uri="{FF2B5EF4-FFF2-40B4-BE49-F238E27FC236}">
                <a16:creationId xmlns:a16="http://schemas.microsoft.com/office/drawing/2014/main" id="{085A3FBF-5B51-9920-8E75-0852CDFF6046}"/>
              </a:ext>
            </a:extLst>
          </p:cNvPr>
          <p:cNvSpPr>
            <a:spLocks noGrp="1"/>
          </p:cNvSpPr>
          <p:nvPr>
            <p:ph type="body" sz="quarter" idx="11"/>
          </p:nvPr>
        </p:nvSpPr>
        <p:spPr>
          <a:xfrm>
            <a:off x="6564313" y="1619131"/>
            <a:ext cx="4501267" cy="1574830"/>
          </a:xfrm>
        </p:spPr>
        <p:txBody>
          <a:bodyPr/>
          <a:lstStyle/>
          <a:p>
            <a:pPr marL="285750" indent="-285750" defTabSz="914353">
              <a:lnSpc>
                <a:spcPct val="95000"/>
              </a:lnSpc>
              <a:spcAft>
                <a:spcPts val="1200"/>
              </a:spcAft>
              <a:buClr>
                <a:schemeClr val="accent5"/>
              </a:buClr>
              <a:buFont typeface="Arial" panose="020B0604020202020204" pitchFamily="34" charset="0"/>
              <a:buChar char="•"/>
            </a:pPr>
            <a:r>
              <a:rPr lang="en-AU" sz="1600">
                <a:ea typeface="+mn-ea"/>
                <a:cs typeface="+mn-cs"/>
              </a:rPr>
              <a:t>Renowned for producing premium, age‑worthy red wines</a:t>
            </a:r>
          </a:p>
          <a:p>
            <a:pPr marL="285750" indent="-285750" defTabSz="914353">
              <a:lnSpc>
                <a:spcPct val="95000"/>
              </a:lnSpc>
              <a:spcAft>
                <a:spcPts val="1200"/>
              </a:spcAft>
              <a:buClr>
                <a:schemeClr val="accent5"/>
              </a:buClr>
              <a:buFont typeface="Arial" panose="020B0604020202020204" pitchFamily="34" charset="0"/>
              <a:buChar char="•"/>
            </a:pPr>
            <a:r>
              <a:rPr lang="en-AU" sz="1600">
                <a:ea typeface="+mn-ea"/>
                <a:cs typeface="+mn-cs"/>
              </a:rPr>
              <a:t>Famed for its strip of terra rossa (‘red soil’)</a:t>
            </a:r>
          </a:p>
          <a:p>
            <a:pPr marL="285750" indent="-285750" defTabSz="914353">
              <a:lnSpc>
                <a:spcPct val="95000"/>
              </a:lnSpc>
              <a:spcAft>
                <a:spcPts val="1200"/>
              </a:spcAft>
              <a:buClr>
                <a:schemeClr val="accent5"/>
              </a:buClr>
              <a:buFont typeface="Arial" panose="020B0604020202020204" pitchFamily="34" charset="0"/>
              <a:buChar char="•"/>
            </a:pPr>
            <a:r>
              <a:rPr lang="en-AU" sz="1600">
                <a:ea typeface="+mn-ea"/>
                <a:cs typeface="+mn-cs"/>
              </a:rPr>
              <a:t>Maritime climate influenced with cooling effects of the Southern Ocean</a:t>
            </a:r>
          </a:p>
          <a:p>
            <a:pPr lvl="2" defTabSz="914353">
              <a:lnSpc>
                <a:spcPct val="95000"/>
              </a:lnSpc>
              <a:spcAft>
                <a:spcPts val="1200"/>
              </a:spcAft>
              <a:buClr>
                <a:schemeClr val="accent5"/>
              </a:buClr>
            </a:pPr>
            <a:endParaRPr lang="en-AU" sz="1600" b="1">
              <a:ea typeface="+mn-ea"/>
              <a:cs typeface="+mn-cs"/>
            </a:endParaRPr>
          </a:p>
          <a:p>
            <a:pPr lvl="3" defTabSz="914353">
              <a:lnSpc>
                <a:spcPct val="95000"/>
              </a:lnSpc>
              <a:spcAft>
                <a:spcPts val="1200"/>
              </a:spcAft>
              <a:buClr>
                <a:schemeClr val="accent5"/>
              </a:buClr>
            </a:pPr>
            <a:r>
              <a:rPr lang="en-AU" sz="1600" b="1">
                <a:ea typeface="+mn-ea"/>
                <a:cs typeface="+mn-cs"/>
              </a:rPr>
              <a:t>KEY VARIETIES</a:t>
            </a:r>
          </a:p>
          <a:p>
            <a:pPr marL="775663" lvl="3" indent="-285750" defTabSz="914353">
              <a:lnSpc>
                <a:spcPct val="95000"/>
              </a:lnSpc>
              <a:spcBef>
                <a:spcPts val="0"/>
              </a:spcBef>
              <a:spcAft>
                <a:spcPts val="600"/>
              </a:spcAft>
              <a:buClr>
                <a:schemeClr val="accent5"/>
              </a:buClr>
              <a:buFont typeface="Arial" panose="020B0604020202020204" pitchFamily="34" charset="0"/>
              <a:buChar char="•"/>
            </a:pPr>
            <a:r>
              <a:rPr lang="en-AU" sz="1600">
                <a:ea typeface="+mn-ea"/>
                <a:cs typeface="+mn-cs"/>
              </a:rPr>
              <a:t>Cabernet Sauvignon</a:t>
            </a:r>
          </a:p>
          <a:p>
            <a:pPr marL="775663" lvl="3" indent="-285750" defTabSz="914353">
              <a:lnSpc>
                <a:spcPct val="95000"/>
              </a:lnSpc>
              <a:spcBef>
                <a:spcPts val="0"/>
              </a:spcBef>
              <a:spcAft>
                <a:spcPts val="600"/>
              </a:spcAft>
              <a:buClr>
                <a:schemeClr val="accent5"/>
              </a:buClr>
              <a:buFont typeface="Arial" panose="020B0604020202020204" pitchFamily="34" charset="0"/>
              <a:buChar char="•"/>
            </a:pPr>
            <a:r>
              <a:rPr lang="en-AU" sz="1600">
                <a:ea typeface="+mn-ea"/>
                <a:cs typeface="+mn-cs"/>
              </a:rPr>
              <a:t>Shiraz</a:t>
            </a:r>
          </a:p>
          <a:p>
            <a:pPr marL="775663" lvl="3" indent="-285750" defTabSz="914353">
              <a:lnSpc>
                <a:spcPct val="95000"/>
              </a:lnSpc>
              <a:spcBef>
                <a:spcPts val="0"/>
              </a:spcBef>
              <a:spcAft>
                <a:spcPts val="600"/>
              </a:spcAft>
              <a:buClr>
                <a:schemeClr val="accent5"/>
              </a:buClr>
              <a:buFont typeface="Arial" panose="020B0604020202020204" pitchFamily="34" charset="0"/>
              <a:buChar char="•"/>
            </a:pPr>
            <a:r>
              <a:rPr lang="en-AU" sz="1600">
                <a:ea typeface="+mn-ea"/>
                <a:cs typeface="+mn-cs"/>
              </a:rPr>
              <a:t>Merlot</a:t>
            </a:r>
          </a:p>
          <a:p>
            <a:pPr defTabSz="914353">
              <a:lnSpc>
                <a:spcPct val="95000"/>
              </a:lnSpc>
              <a:spcAft>
                <a:spcPts val="1200"/>
              </a:spcAft>
              <a:buClr>
                <a:schemeClr val="accent5"/>
              </a:buClr>
            </a:pPr>
            <a:endParaRPr lang="en-AU" sz="1600">
              <a:ea typeface="+mn-ea"/>
              <a:cs typeface="+mn-cs"/>
            </a:endParaRPr>
          </a:p>
          <a:p>
            <a:pPr defTabSz="914353">
              <a:lnSpc>
                <a:spcPct val="95000"/>
              </a:lnSpc>
              <a:spcAft>
                <a:spcPts val="1200"/>
              </a:spcAft>
              <a:buClr>
                <a:schemeClr val="accent5"/>
              </a:buClr>
            </a:pPr>
            <a:endParaRPr lang="en-AU" sz="1600">
              <a:ea typeface="+mn-ea"/>
              <a:cs typeface="+mn-cs"/>
            </a:endParaRPr>
          </a:p>
          <a:p>
            <a:pPr>
              <a:buClr>
                <a:schemeClr val="accent5"/>
              </a:buClr>
            </a:pPr>
            <a:endParaRPr lang="en-US"/>
          </a:p>
        </p:txBody>
      </p:sp>
    </p:spTree>
    <p:extLst>
      <p:ext uri="{BB962C8B-B14F-4D97-AF65-F5344CB8AC3E}">
        <p14:creationId xmlns:p14="http://schemas.microsoft.com/office/powerpoint/2010/main" val="322080090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A person pouring a liquid into a bottle&#10;&#10;Description automatically generated">
            <a:extLst>
              <a:ext uri="{FF2B5EF4-FFF2-40B4-BE49-F238E27FC236}">
                <a16:creationId xmlns:a16="http://schemas.microsoft.com/office/drawing/2014/main" id="{D67225C1-E7E5-73EC-80DA-8BB7446DAA6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694951" y="0"/>
            <a:ext cx="4497049" cy="6858000"/>
          </a:xfrm>
          <a:prstGeom prst="rect">
            <a:avLst/>
          </a:prstGeom>
        </p:spPr>
      </p:pic>
      <p:sp>
        <p:nvSpPr>
          <p:cNvPr id="4" name="Content Placeholder 2">
            <a:extLst>
              <a:ext uri="{FF2B5EF4-FFF2-40B4-BE49-F238E27FC236}">
                <a16:creationId xmlns:a16="http://schemas.microsoft.com/office/drawing/2014/main" id="{D4BF8402-2F9A-493F-B3F3-FF2C8A032ACB}"/>
              </a:ext>
            </a:extLst>
          </p:cNvPr>
          <p:cNvSpPr txBox="1"/>
          <p:nvPr/>
        </p:nvSpPr>
        <p:spPr>
          <a:xfrm>
            <a:off x="407989" y="2643993"/>
            <a:ext cx="4932108" cy="39864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16"/>
              </a:spcBef>
              <a:buClr>
                <a:schemeClr val="accent4"/>
              </a:buClr>
              <a:buFont typeface="Arial" panose="020B0604020202020204" pitchFamily="34" charset="0"/>
              <a:buChar char="•"/>
              <a:defRPr/>
            </a:pPr>
            <a:r>
              <a:rPr lang="en-US" sz="1600">
                <a:solidFill>
                  <a:prstClr val="white"/>
                </a:solidFill>
                <a:latin typeface="Neue Haas Grotesk Text Pro" panose="020B0504020202020204" pitchFamily="34" charset="77"/>
                <a:ea typeface="Inter Display" panose="02000503000000020004" pitchFamily="2" charset="0"/>
                <a:cs typeface="Inter Display" panose="02000503000000020004" pitchFamily="2" charset="0"/>
              </a:rPr>
              <a:t>Australia has one of the most diverse wine scenes in the world, with more than 150 different grape varieties grown across 65 wine regions.</a:t>
            </a:r>
          </a:p>
          <a:p>
            <a:pPr>
              <a:spcBef>
                <a:spcPts val="816"/>
              </a:spcBef>
              <a:buClr>
                <a:schemeClr val="accent4"/>
              </a:buClr>
              <a:buFont typeface="Arial" panose="020B0604020202020204" pitchFamily="34" charset="0"/>
              <a:buChar char="•"/>
              <a:defRPr/>
            </a:pPr>
            <a:r>
              <a:rPr lang="en-US" sz="1600">
                <a:solidFill>
                  <a:prstClr val="white"/>
                </a:solidFill>
                <a:latin typeface="Neue Haas Grotesk Text Pro" panose="020B0504020202020204" pitchFamily="34" charset="77"/>
                <a:ea typeface="Inter Display" panose="02000503000000020004" pitchFamily="2" charset="0"/>
                <a:cs typeface="Inter Display" panose="02000503000000020004" pitchFamily="2" charset="0"/>
              </a:rPr>
              <a:t>The Australian wine community is renowned for its creativity and willingness to experiment. </a:t>
            </a:r>
          </a:p>
          <a:p>
            <a:pPr>
              <a:spcBef>
                <a:spcPts val="816"/>
              </a:spcBef>
              <a:buClr>
                <a:schemeClr val="accent4"/>
              </a:buClr>
              <a:buFont typeface="Arial" panose="020B0604020202020204" pitchFamily="34" charset="0"/>
              <a:buChar char="•"/>
              <a:defRPr/>
            </a:pPr>
            <a:r>
              <a:rPr lang="en-US" sz="1600">
                <a:solidFill>
                  <a:prstClr val="white"/>
                </a:solidFill>
                <a:latin typeface="Neue Haas Grotesk Text Pro" panose="020B0504020202020204" pitchFamily="34" charset="77"/>
                <a:ea typeface="Inter Display" panose="02000503000000020004" pitchFamily="2" charset="0"/>
                <a:cs typeface="Inter Display" panose="02000503000000020004" pitchFamily="2" charset="0"/>
              </a:rPr>
              <a:t>Australian wines are an authentic expression of the people who craft them and the country’s varied soils and climate. </a:t>
            </a:r>
          </a:p>
          <a:p>
            <a:pPr>
              <a:spcBef>
                <a:spcPts val="816"/>
              </a:spcBef>
              <a:buClr>
                <a:schemeClr val="accent4"/>
              </a:buClr>
              <a:buFont typeface="Arial" panose="020B0604020202020204" pitchFamily="34" charset="0"/>
              <a:buChar char="•"/>
              <a:defRPr/>
            </a:pPr>
            <a:r>
              <a:rPr lang="en-US" sz="1600">
                <a:solidFill>
                  <a:prstClr val="white"/>
                </a:solidFill>
                <a:latin typeface="Neue Haas Grotesk Text Pro" panose="020B0504020202020204" pitchFamily="34" charset="77"/>
                <a:ea typeface="Inter Display" panose="02000503000000020004" pitchFamily="2" charset="0"/>
                <a:cs typeface="Inter Display" panose="02000503000000020004" pitchFamily="2" charset="0"/>
              </a:rPr>
              <a:t>Australia is home to a highly-skilled winemaking community, crafting premium wines that stand among the world’s best.</a:t>
            </a:r>
          </a:p>
        </p:txBody>
      </p:sp>
      <p:sp>
        <p:nvSpPr>
          <p:cNvPr id="6" name="object 4">
            <a:extLst>
              <a:ext uri="{FF2B5EF4-FFF2-40B4-BE49-F238E27FC236}">
                <a16:creationId xmlns:a16="http://schemas.microsoft.com/office/drawing/2014/main" id="{47977BB0-9554-4D06-89D0-913255E34010}"/>
              </a:ext>
            </a:extLst>
          </p:cNvPr>
          <p:cNvSpPr txBox="1"/>
          <p:nvPr/>
        </p:nvSpPr>
        <p:spPr>
          <a:xfrm>
            <a:off x="407988" y="955760"/>
            <a:ext cx="6167618" cy="2473240"/>
          </a:xfrm>
          <a:prstGeom prst="rect">
            <a:avLst/>
          </a:prstGeom>
        </p:spPr>
        <p:txBody>
          <a:bodyPr vert="horz" wrap="square" lIns="0" tIns="11521" rIns="0" bIns="0" rtlCol="0">
            <a:noAutofit/>
          </a:bodyPr>
          <a:lstStyle/>
          <a:p>
            <a:pPr defTabSz="829587">
              <a:lnSpc>
                <a:spcPct val="83000"/>
              </a:lnSpc>
              <a:tabLst>
                <a:tab pos="1156236" algn="l"/>
              </a:tabLst>
              <a:defRPr/>
            </a:pPr>
            <a:r>
              <a:rPr lang="en-AU" sz="540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rPr>
              <a:t>FROM UNSPOILT LANDS</a:t>
            </a:r>
          </a:p>
        </p:txBody>
      </p:sp>
      <p:sp>
        <p:nvSpPr>
          <p:cNvPr id="7" name="object 58">
            <a:extLst>
              <a:ext uri="{FF2B5EF4-FFF2-40B4-BE49-F238E27FC236}">
                <a16:creationId xmlns:a16="http://schemas.microsoft.com/office/drawing/2014/main" id="{17424451-30D4-4639-A6DE-2DB1EA146B8C}"/>
              </a:ext>
            </a:extLst>
          </p:cNvPr>
          <p:cNvSpPr txBox="1"/>
          <p:nvPr/>
        </p:nvSpPr>
        <p:spPr>
          <a:xfrm>
            <a:off x="407988" y="379277"/>
            <a:ext cx="2963830" cy="379032"/>
          </a:xfrm>
          <a:prstGeom prst="rect">
            <a:avLst/>
          </a:prstGeom>
        </p:spPr>
        <p:txBody>
          <a:bodyPr vert="horz" wrap="none" lIns="0" tIns="15554" rIns="0" bIns="0" rtlCol="0">
            <a:noAutofit/>
          </a:bodyPr>
          <a:lstStyle/>
          <a:p>
            <a:pPr defTabSz="829587">
              <a:defRPr/>
            </a:pPr>
            <a:r>
              <a:rPr lang="en-AU" sz="2800">
                <a:solidFill>
                  <a:prstClr val="white"/>
                </a:solidFill>
                <a:latin typeface="Neue Haas Grotesk Text Pro" panose="020B0504020202020204" pitchFamily="34" charset="77"/>
                <a:ea typeface="Inter Display" panose="02000503000000020004" pitchFamily="2" charset="0"/>
                <a:cs typeface="Inter Display" panose="02000503000000020004" pitchFamily="2" charset="0"/>
              </a:rPr>
              <a:t>UNIQUE WINES</a:t>
            </a:r>
          </a:p>
        </p:txBody>
      </p:sp>
    </p:spTree>
    <p:extLst>
      <p:ext uri="{BB962C8B-B14F-4D97-AF65-F5344CB8AC3E}">
        <p14:creationId xmlns:p14="http://schemas.microsoft.com/office/powerpoint/2010/main" val="3540552445"/>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field of vines in a valley&#10;&#10;Description automatically generated with medium confidence">
            <a:extLst>
              <a:ext uri="{FF2B5EF4-FFF2-40B4-BE49-F238E27FC236}">
                <a16:creationId xmlns:a16="http://schemas.microsoft.com/office/drawing/2014/main" id="{0A3B52F8-689C-28E6-5D14-E859100FE13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197" r="16197"/>
          <a:stretch>
            <a:fillRect/>
          </a:stretch>
        </p:blipFill>
        <p:spPr/>
      </p:pic>
      <p:sp>
        <p:nvSpPr>
          <p:cNvPr id="4" name="Title 3">
            <a:extLst>
              <a:ext uri="{FF2B5EF4-FFF2-40B4-BE49-F238E27FC236}">
                <a16:creationId xmlns:a16="http://schemas.microsoft.com/office/drawing/2014/main" id="{152C317A-9FD1-76B9-7F9E-66BAB4160F83}"/>
              </a:ext>
            </a:extLst>
          </p:cNvPr>
          <p:cNvSpPr>
            <a:spLocks noGrp="1"/>
          </p:cNvSpPr>
          <p:nvPr>
            <p:ph type="title"/>
          </p:nvPr>
        </p:nvSpPr>
        <p:spPr>
          <a:xfrm>
            <a:off x="6564313" y="719003"/>
            <a:ext cx="5240432" cy="1325562"/>
          </a:xfrm>
        </p:spPr>
        <p:txBody>
          <a:bodyPr/>
          <a:lstStyle/>
          <a:p>
            <a:r>
              <a:rPr lang="en-US" sz="5400" dirty="0">
                <a:solidFill>
                  <a:schemeClr val="accent1"/>
                </a:solidFill>
              </a:rPr>
              <a:t>M</a:t>
            </a:r>
            <a:r>
              <a:rPr lang="en-US" sz="5400" cap="none" dirty="0">
                <a:solidFill>
                  <a:schemeClr val="accent1"/>
                </a:solidFill>
              </a:rPr>
              <a:t>c</a:t>
            </a:r>
            <a:r>
              <a:rPr lang="en-US" sz="5400" dirty="0">
                <a:solidFill>
                  <a:schemeClr val="accent1"/>
                </a:solidFill>
              </a:rPr>
              <a:t>laren vale</a:t>
            </a:r>
          </a:p>
        </p:txBody>
      </p:sp>
      <p:sp>
        <p:nvSpPr>
          <p:cNvPr id="6" name="Text Placeholder 5">
            <a:extLst>
              <a:ext uri="{FF2B5EF4-FFF2-40B4-BE49-F238E27FC236}">
                <a16:creationId xmlns:a16="http://schemas.microsoft.com/office/drawing/2014/main" id="{1062666E-B34B-DE42-F2A0-4A047DD1E6C5}"/>
              </a:ext>
            </a:extLst>
          </p:cNvPr>
          <p:cNvSpPr>
            <a:spLocks noGrp="1"/>
          </p:cNvSpPr>
          <p:nvPr>
            <p:ph type="body" sz="quarter" idx="11"/>
          </p:nvPr>
        </p:nvSpPr>
        <p:spPr>
          <a:xfrm>
            <a:off x="6564313" y="2502752"/>
            <a:ext cx="4701575" cy="3788577"/>
          </a:xfrm>
        </p:spPr>
        <p:txBody>
          <a:bodyPr/>
          <a:lstStyle/>
          <a:p>
            <a:pPr marL="285750" indent="-285750" defTabSz="914353">
              <a:lnSpc>
                <a:spcPct val="95000"/>
              </a:lnSpc>
              <a:spcAft>
                <a:spcPts val="1200"/>
              </a:spcAft>
              <a:buFont typeface="Arial" panose="020B0604020202020204" pitchFamily="34" charset="0"/>
              <a:buChar char="•"/>
            </a:pPr>
            <a:r>
              <a:rPr lang="en-AU" sz="1600">
                <a:ea typeface="+mn-ea"/>
                <a:cs typeface="+mn-cs"/>
              </a:rPr>
              <a:t>The birthplace of wine in South Australia</a:t>
            </a:r>
          </a:p>
          <a:p>
            <a:pPr marL="285750" indent="-285750" defTabSz="914353">
              <a:lnSpc>
                <a:spcPct val="95000"/>
              </a:lnSpc>
              <a:spcAft>
                <a:spcPts val="1200"/>
              </a:spcAft>
              <a:buFont typeface="Arial" panose="020B0604020202020204" pitchFamily="34" charset="0"/>
              <a:buChar char="•"/>
            </a:pPr>
            <a:r>
              <a:rPr lang="en-AU" sz="1600">
                <a:ea typeface="+mn-ea"/>
                <a:cs typeface="+mn-cs"/>
              </a:rPr>
              <a:t>One of the most progressive and environmentally conscious wine communities in Australia</a:t>
            </a:r>
          </a:p>
          <a:p>
            <a:pPr marL="285750" indent="-285750" defTabSz="914353">
              <a:lnSpc>
                <a:spcPct val="95000"/>
              </a:lnSpc>
              <a:spcAft>
                <a:spcPts val="1200"/>
              </a:spcAft>
              <a:buFont typeface="Arial" panose="020B0604020202020204" pitchFamily="34" charset="0"/>
              <a:buChar char="•"/>
            </a:pPr>
            <a:r>
              <a:rPr lang="en-AU" sz="1600">
                <a:ea typeface="+mn-ea"/>
                <a:cs typeface="+mn-cs"/>
              </a:rPr>
              <a:t>Warm Mediterranean climate, with a range of mesoclimates and microclimates </a:t>
            </a:r>
          </a:p>
          <a:p>
            <a:pPr lvl="2" defTabSz="914353">
              <a:lnSpc>
                <a:spcPct val="95000"/>
              </a:lnSpc>
              <a:spcAft>
                <a:spcPts val="1200"/>
              </a:spcAft>
              <a:buClr>
                <a:srgbClr val="F40000"/>
              </a:buClr>
            </a:pPr>
            <a:endParaRPr lang="en-AU" sz="1600" b="1">
              <a:ea typeface="+mn-ea"/>
              <a:cs typeface="+mn-cs"/>
            </a:endParaRPr>
          </a:p>
          <a:p>
            <a:pPr lvl="3" defTabSz="914353">
              <a:lnSpc>
                <a:spcPct val="95000"/>
              </a:lnSpc>
              <a:spcAft>
                <a:spcPts val="1200"/>
              </a:spcAft>
              <a:buClr>
                <a:srgbClr val="F40000"/>
              </a:buClr>
            </a:pPr>
            <a:r>
              <a:rPr lang="en-AU" sz="1600" b="1">
                <a:ea typeface="+mn-ea"/>
                <a:cs typeface="+mn-cs"/>
              </a:rPr>
              <a:t>KEY VARIETIES</a:t>
            </a:r>
          </a:p>
          <a:p>
            <a:pPr marL="775663" lvl="3" indent="-285750" defTabSz="914353">
              <a:lnSpc>
                <a:spcPct val="95000"/>
              </a:lnSpc>
              <a:spcBef>
                <a:spcPts val="0"/>
              </a:spcBef>
              <a:spcAft>
                <a:spcPts val="600"/>
              </a:spcAft>
              <a:buClr>
                <a:schemeClr val="accent4"/>
              </a:buClr>
              <a:buFont typeface="Arial" panose="020B0604020202020204" pitchFamily="34" charset="0"/>
              <a:buChar char="•"/>
            </a:pPr>
            <a:r>
              <a:rPr lang="en-AU" sz="1600">
                <a:ea typeface="+mn-ea"/>
                <a:cs typeface="+mn-cs"/>
              </a:rPr>
              <a:t>Shiraz</a:t>
            </a:r>
          </a:p>
          <a:p>
            <a:pPr marL="775663" lvl="3" indent="-285750" defTabSz="914353">
              <a:lnSpc>
                <a:spcPct val="95000"/>
              </a:lnSpc>
              <a:spcBef>
                <a:spcPts val="0"/>
              </a:spcBef>
              <a:spcAft>
                <a:spcPts val="600"/>
              </a:spcAft>
              <a:buClr>
                <a:schemeClr val="accent4"/>
              </a:buClr>
              <a:buFont typeface="Arial" panose="020B0604020202020204" pitchFamily="34" charset="0"/>
              <a:buChar char="•"/>
            </a:pPr>
            <a:r>
              <a:rPr lang="en-AU" sz="1600">
                <a:ea typeface="+mn-ea"/>
                <a:cs typeface="+mn-cs"/>
              </a:rPr>
              <a:t>Cabernet Sauvignon</a:t>
            </a:r>
          </a:p>
          <a:p>
            <a:pPr marL="775663" lvl="3" indent="-285750" defTabSz="914353">
              <a:lnSpc>
                <a:spcPct val="95000"/>
              </a:lnSpc>
              <a:spcBef>
                <a:spcPts val="0"/>
              </a:spcBef>
              <a:spcAft>
                <a:spcPts val="600"/>
              </a:spcAft>
              <a:buClr>
                <a:schemeClr val="accent4"/>
              </a:buClr>
              <a:buFont typeface="Arial" panose="020B0604020202020204" pitchFamily="34" charset="0"/>
              <a:buChar char="•"/>
            </a:pPr>
            <a:r>
              <a:rPr lang="en-AU" sz="1600">
                <a:ea typeface="+mn-ea"/>
                <a:cs typeface="+mn-cs"/>
              </a:rPr>
              <a:t>Grenache</a:t>
            </a:r>
          </a:p>
          <a:p>
            <a:pPr defTabSz="914353">
              <a:lnSpc>
                <a:spcPct val="95000"/>
              </a:lnSpc>
              <a:spcAft>
                <a:spcPts val="1200"/>
              </a:spcAft>
            </a:pPr>
            <a:endParaRPr lang="en-AU" sz="1600">
              <a:ea typeface="+mn-ea"/>
              <a:cs typeface="+mn-cs"/>
            </a:endParaRPr>
          </a:p>
          <a:p>
            <a:endParaRPr lang="en-US"/>
          </a:p>
        </p:txBody>
      </p:sp>
    </p:spTree>
    <p:extLst>
      <p:ext uri="{BB962C8B-B14F-4D97-AF65-F5344CB8AC3E}">
        <p14:creationId xmlns:p14="http://schemas.microsoft.com/office/powerpoint/2010/main" val="2448794107"/>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vineyard with a lake&#10;&#10;Description automatically generated with medium confidence">
            <a:extLst>
              <a:ext uri="{FF2B5EF4-FFF2-40B4-BE49-F238E27FC236}">
                <a16:creationId xmlns:a16="http://schemas.microsoft.com/office/drawing/2014/main" id="{957135E8-DDCF-D83B-8850-0F1588D55B2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207" r="16207"/>
          <a:stretch>
            <a:fillRect/>
          </a:stretch>
        </p:blipFill>
        <p:spPr/>
      </p:pic>
      <p:sp>
        <p:nvSpPr>
          <p:cNvPr id="3" name="Title 2">
            <a:extLst>
              <a:ext uri="{FF2B5EF4-FFF2-40B4-BE49-F238E27FC236}">
                <a16:creationId xmlns:a16="http://schemas.microsoft.com/office/drawing/2014/main" id="{B6C6740C-7AB3-72F3-39C3-728219013832}"/>
              </a:ext>
            </a:extLst>
          </p:cNvPr>
          <p:cNvSpPr>
            <a:spLocks noGrp="1"/>
          </p:cNvSpPr>
          <p:nvPr>
            <p:ph type="title"/>
          </p:nvPr>
        </p:nvSpPr>
        <p:spPr>
          <a:xfrm>
            <a:off x="6564313" y="523609"/>
            <a:ext cx="6158452" cy="1325562"/>
          </a:xfrm>
        </p:spPr>
        <p:txBody>
          <a:bodyPr/>
          <a:lstStyle/>
          <a:p>
            <a:r>
              <a:rPr lang="en-US" sz="5400" dirty="0">
                <a:solidFill>
                  <a:schemeClr val="accent2"/>
                </a:solidFill>
              </a:rPr>
              <a:t>Margaret river</a:t>
            </a:r>
          </a:p>
        </p:txBody>
      </p:sp>
      <p:sp>
        <p:nvSpPr>
          <p:cNvPr id="4" name="Text Placeholder 3">
            <a:extLst>
              <a:ext uri="{FF2B5EF4-FFF2-40B4-BE49-F238E27FC236}">
                <a16:creationId xmlns:a16="http://schemas.microsoft.com/office/drawing/2014/main" id="{55655C87-0B54-D323-FA06-81664D304BF5}"/>
              </a:ext>
            </a:extLst>
          </p:cNvPr>
          <p:cNvSpPr>
            <a:spLocks noGrp="1"/>
          </p:cNvSpPr>
          <p:nvPr>
            <p:ph type="body" sz="quarter" idx="11"/>
          </p:nvPr>
        </p:nvSpPr>
        <p:spPr>
          <a:xfrm>
            <a:off x="6564313" y="2261022"/>
            <a:ext cx="4507580" cy="1860217"/>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en-AU" sz="1600">
                <a:ea typeface="+mn-ea"/>
                <a:cs typeface="+mn-cs"/>
              </a:rPr>
              <a:t>One of the world’s youngest wine regions, but has quickly built a global reputation</a:t>
            </a:r>
          </a:p>
          <a:p>
            <a:pPr marL="285750" indent="-285750" defTabSz="914353">
              <a:lnSpc>
                <a:spcPct val="95000"/>
              </a:lnSpc>
              <a:spcAft>
                <a:spcPts val="1200"/>
              </a:spcAft>
              <a:buClr>
                <a:schemeClr val="accent3"/>
              </a:buClr>
              <a:buFont typeface="Arial" panose="020B0604020202020204" pitchFamily="34" charset="0"/>
              <a:buChar char="•"/>
            </a:pPr>
            <a:r>
              <a:rPr lang="en-AU" sz="1600">
                <a:ea typeface="+mn-ea"/>
                <a:cs typeface="+mn-cs"/>
              </a:rPr>
              <a:t>Geographically isolated with ideal grape‑growing conditions</a:t>
            </a:r>
          </a:p>
          <a:p>
            <a:pPr marL="285750" indent="-285750" defTabSz="914353">
              <a:lnSpc>
                <a:spcPct val="95000"/>
              </a:lnSpc>
              <a:spcAft>
                <a:spcPts val="1200"/>
              </a:spcAft>
              <a:buClr>
                <a:schemeClr val="accent3"/>
              </a:buClr>
              <a:buFont typeface="Arial" panose="020B0604020202020204" pitchFamily="34" charset="0"/>
              <a:buChar char="•"/>
            </a:pPr>
            <a:r>
              <a:rPr lang="en-AU" sz="1600">
                <a:ea typeface="+mn-ea"/>
                <a:cs typeface="+mn-cs"/>
              </a:rPr>
              <a:t>Mediterranean climate with strong maritime influences, with ocean on three sides</a:t>
            </a:r>
          </a:p>
          <a:p>
            <a:pPr lvl="3" defTabSz="914353">
              <a:lnSpc>
                <a:spcPct val="95000"/>
              </a:lnSpc>
              <a:spcAft>
                <a:spcPts val="1200"/>
              </a:spcAft>
              <a:buClr>
                <a:schemeClr val="accent3"/>
              </a:buClr>
            </a:pPr>
            <a:endParaRPr lang="en-AU" sz="1600" b="1">
              <a:ea typeface="+mn-ea"/>
              <a:cs typeface="+mn-cs"/>
            </a:endParaRPr>
          </a:p>
          <a:p>
            <a:pPr lvl="3" defTabSz="914353">
              <a:lnSpc>
                <a:spcPct val="95000"/>
              </a:lnSpc>
              <a:spcAft>
                <a:spcPts val="1200"/>
              </a:spcAft>
              <a:buClr>
                <a:schemeClr val="accent3"/>
              </a:buClr>
            </a:pPr>
            <a:r>
              <a:rPr lang="en-AU" sz="1600" b="1">
                <a:ea typeface="+mn-ea"/>
                <a:cs typeface="+mn-cs"/>
              </a:rPr>
              <a:t>KEY VARIETIES</a:t>
            </a:r>
          </a:p>
          <a:p>
            <a:pPr marL="775663" lvl="3" indent="-285750" defTabSz="914353">
              <a:lnSpc>
                <a:spcPct val="95000"/>
              </a:lnSpc>
              <a:spcBef>
                <a:spcPts val="0"/>
              </a:spcBef>
              <a:spcAft>
                <a:spcPts val="600"/>
              </a:spcAft>
              <a:buClr>
                <a:schemeClr val="accent3"/>
              </a:buClr>
              <a:buFont typeface="Arial" panose="020B0604020202020204" pitchFamily="34" charset="0"/>
              <a:buChar char="•"/>
            </a:pPr>
            <a:r>
              <a:rPr lang="en-AU" sz="1600">
                <a:ea typeface="+mn-ea"/>
                <a:cs typeface="+mn-cs"/>
              </a:rPr>
              <a:t>Semillon Sauvignon Blanc blends</a:t>
            </a:r>
          </a:p>
          <a:p>
            <a:pPr marL="775663" lvl="3" indent="-285750" defTabSz="914353">
              <a:lnSpc>
                <a:spcPct val="95000"/>
              </a:lnSpc>
              <a:spcBef>
                <a:spcPts val="0"/>
              </a:spcBef>
              <a:spcAft>
                <a:spcPts val="600"/>
              </a:spcAft>
              <a:buClr>
                <a:schemeClr val="accent3"/>
              </a:buClr>
              <a:buFont typeface="Arial" panose="020B0604020202020204" pitchFamily="34" charset="0"/>
              <a:buChar char="•"/>
            </a:pPr>
            <a:r>
              <a:rPr lang="en-AU" sz="1600">
                <a:ea typeface="+mn-ea"/>
                <a:cs typeface="+mn-cs"/>
              </a:rPr>
              <a:t>Chardonnay</a:t>
            </a:r>
          </a:p>
          <a:p>
            <a:pPr marL="775663" lvl="3" indent="-285750" defTabSz="914353">
              <a:lnSpc>
                <a:spcPct val="95000"/>
              </a:lnSpc>
              <a:spcBef>
                <a:spcPts val="0"/>
              </a:spcBef>
              <a:spcAft>
                <a:spcPts val="600"/>
              </a:spcAft>
              <a:buClr>
                <a:schemeClr val="accent3"/>
              </a:buClr>
              <a:buFont typeface="Arial" panose="020B0604020202020204" pitchFamily="34" charset="0"/>
              <a:buChar char="•"/>
            </a:pPr>
            <a:r>
              <a:rPr lang="en-AU" sz="1600">
                <a:ea typeface="+mn-ea"/>
                <a:cs typeface="+mn-cs"/>
              </a:rPr>
              <a:t>Cabernet Sauvignon</a:t>
            </a:r>
          </a:p>
          <a:p>
            <a:pPr defTabSz="914353">
              <a:lnSpc>
                <a:spcPct val="95000"/>
              </a:lnSpc>
              <a:spcAft>
                <a:spcPts val="1200"/>
              </a:spcAft>
              <a:buClr>
                <a:schemeClr val="accent3"/>
              </a:buClr>
            </a:pPr>
            <a:endParaRPr lang="en-AU" sz="1600">
              <a:ea typeface="+mn-ea"/>
              <a:cs typeface="+mn-cs"/>
            </a:endParaRPr>
          </a:p>
          <a:p>
            <a:pPr>
              <a:buClr>
                <a:schemeClr val="accent3"/>
              </a:buClr>
            </a:pPr>
            <a:endParaRPr lang="en-US"/>
          </a:p>
        </p:txBody>
      </p:sp>
    </p:spTree>
    <p:extLst>
      <p:ext uri="{BB962C8B-B14F-4D97-AF65-F5344CB8AC3E}">
        <p14:creationId xmlns:p14="http://schemas.microsoft.com/office/powerpoint/2010/main" val="3218329405"/>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long shot of a vineyard&#10;&#10;Description automatically generated">
            <a:extLst>
              <a:ext uri="{FF2B5EF4-FFF2-40B4-BE49-F238E27FC236}">
                <a16:creationId xmlns:a16="http://schemas.microsoft.com/office/drawing/2014/main" id="{4CF37427-2C17-CF0D-1FEF-8A4D4E3E0AC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7130" b="17130"/>
          <a:stretch>
            <a:fillRect/>
          </a:stretch>
        </p:blipFill>
        <p:spPr/>
      </p:pic>
      <p:sp>
        <p:nvSpPr>
          <p:cNvPr id="3" name="Title 2">
            <a:extLst>
              <a:ext uri="{FF2B5EF4-FFF2-40B4-BE49-F238E27FC236}">
                <a16:creationId xmlns:a16="http://schemas.microsoft.com/office/drawing/2014/main" id="{11727CE9-FD85-B243-D145-CF94A308CB62}"/>
              </a:ext>
            </a:extLst>
          </p:cNvPr>
          <p:cNvSpPr>
            <a:spLocks noGrp="1"/>
          </p:cNvSpPr>
          <p:nvPr>
            <p:ph type="title"/>
          </p:nvPr>
        </p:nvSpPr>
        <p:spPr>
          <a:xfrm>
            <a:off x="6564313" y="755594"/>
            <a:ext cx="6158452" cy="1325562"/>
          </a:xfrm>
        </p:spPr>
        <p:txBody>
          <a:bodyPr/>
          <a:lstStyle/>
          <a:p>
            <a:r>
              <a:rPr lang="en-US" sz="5400" dirty="0">
                <a:solidFill>
                  <a:schemeClr val="accent2"/>
                </a:solidFill>
              </a:rPr>
              <a:t>Canberra district</a:t>
            </a:r>
          </a:p>
        </p:txBody>
      </p:sp>
      <p:sp>
        <p:nvSpPr>
          <p:cNvPr id="4" name="Text Placeholder 3">
            <a:extLst>
              <a:ext uri="{FF2B5EF4-FFF2-40B4-BE49-F238E27FC236}">
                <a16:creationId xmlns:a16="http://schemas.microsoft.com/office/drawing/2014/main" id="{66FF640A-A75E-9AF8-758A-E146D2D06B2E}"/>
              </a:ext>
            </a:extLst>
          </p:cNvPr>
          <p:cNvSpPr>
            <a:spLocks noGrp="1"/>
          </p:cNvSpPr>
          <p:nvPr>
            <p:ph type="body" sz="quarter" idx="11"/>
          </p:nvPr>
        </p:nvSpPr>
        <p:spPr>
          <a:xfrm>
            <a:off x="6564313" y="2626166"/>
            <a:ext cx="4354699" cy="1636741"/>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en-AU" sz="1600" dirty="0">
                <a:ea typeface="+mn-ea"/>
                <a:cs typeface="+mn-cs"/>
              </a:rPr>
              <a:t>Relatively young region producing premium wines</a:t>
            </a:r>
          </a:p>
          <a:p>
            <a:pPr marL="285750" indent="-285750" defTabSz="914353">
              <a:lnSpc>
                <a:spcPct val="95000"/>
              </a:lnSpc>
              <a:spcAft>
                <a:spcPts val="1200"/>
              </a:spcAft>
              <a:buClr>
                <a:schemeClr val="accent3"/>
              </a:buClr>
              <a:buFont typeface="Arial" panose="020B0604020202020204" pitchFamily="34" charset="0"/>
              <a:buChar char="•"/>
            </a:pPr>
            <a:r>
              <a:rPr lang="en-AU" sz="1600" dirty="0">
                <a:ea typeface="+mn-ea"/>
                <a:cs typeface="+mn-cs"/>
              </a:rPr>
              <a:t>Encompasses vineyards in ACT and NSW</a:t>
            </a:r>
          </a:p>
          <a:p>
            <a:pPr marL="285750" indent="-285750" defTabSz="914353">
              <a:lnSpc>
                <a:spcPct val="95000"/>
              </a:lnSpc>
              <a:spcAft>
                <a:spcPts val="1200"/>
              </a:spcAft>
              <a:buClr>
                <a:schemeClr val="accent3"/>
              </a:buClr>
              <a:buFont typeface="Arial" panose="020B0604020202020204" pitchFamily="34" charset="0"/>
              <a:buChar char="•"/>
            </a:pPr>
            <a:r>
              <a:rPr lang="en-AU" sz="1600" dirty="0">
                <a:ea typeface="+mn-ea"/>
                <a:cs typeface="+mn-cs"/>
              </a:rPr>
              <a:t>Continental climate of extremes</a:t>
            </a:r>
          </a:p>
          <a:p>
            <a:pPr lvl="2" defTabSz="914353">
              <a:lnSpc>
                <a:spcPct val="95000"/>
              </a:lnSpc>
              <a:spcAft>
                <a:spcPts val="1200"/>
              </a:spcAft>
              <a:buClr>
                <a:schemeClr val="accent3"/>
              </a:buClr>
            </a:pPr>
            <a:endParaRPr lang="en-AU" sz="1600" b="1" dirty="0">
              <a:ea typeface="+mn-ea"/>
              <a:cs typeface="+mn-cs"/>
            </a:endParaRPr>
          </a:p>
          <a:p>
            <a:pPr lvl="3" defTabSz="914353">
              <a:lnSpc>
                <a:spcPct val="95000"/>
              </a:lnSpc>
              <a:spcAft>
                <a:spcPts val="1200"/>
              </a:spcAft>
              <a:buClr>
                <a:schemeClr val="accent3"/>
              </a:buClr>
            </a:pPr>
            <a:r>
              <a:rPr lang="en-AU" sz="1600" b="1" dirty="0">
                <a:ea typeface="+mn-ea"/>
                <a:cs typeface="+mn-cs"/>
              </a:rPr>
              <a:t>KEY VARIETIES</a:t>
            </a:r>
          </a:p>
          <a:p>
            <a:pPr marL="775663" lvl="3" indent="-285750" defTabSz="914353">
              <a:lnSpc>
                <a:spcPct val="95000"/>
              </a:lnSpc>
              <a:spcAft>
                <a:spcPts val="600"/>
              </a:spcAft>
              <a:buClr>
                <a:schemeClr val="accent3"/>
              </a:buClr>
              <a:buFont typeface="Arial" panose="020B0604020202020204" pitchFamily="34" charset="0"/>
              <a:buChar char="•"/>
            </a:pPr>
            <a:r>
              <a:rPr lang="en-AU" sz="1600" dirty="0">
                <a:ea typeface="+mn-ea"/>
                <a:cs typeface="+mn-cs"/>
              </a:rPr>
              <a:t>Riesling</a:t>
            </a:r>
          </a:p>
          <a:p>
            <a:pPr marL="775663" lvl="3" indent="-285750" defTabSz="914353">
              <a:lnSpc>
                <a:spcPct val="95000"/>
              </a:lnSpc>
              <a:spcAft>
                <a:spcPts val="600"/>
              </a:spcAft>
              <a:buClr>
                <a:schemeClr val="accent3"/>
              </a:buClr>
              <a:buFont typeface="Arial" panose="020B0604020202020204" pitchFamily="34" charset="0"/>
              <a:buChar char="•"/>
            </a:pPr>
            <a:r>
              <a:rPr lang="en-AU" sz="1600">
                <a:ea typeface="+mn-ea"/>
                <a:cs typeface="+mn-cs"/>
              </a:rPr>
              <a:t>Shiraz</a:t>
            </a:r>
            <a:endParaRPr lang="en-AU" sz="1600" dirty="0">
              <a:ea typeface="+mn-ea"/>
              <a:cs typeface="+mn-cs"/>
            </a:endParaRPr>
          </a:p>
          <a:p>
            <a:pPr marL="285750" indent="-285750" defTabSz="914353">
              <a:lnSpc>
                <a:spcPct val="95000"/>
              </a:lnSpc>
              <a:spcAft>
                <a:spcPts val="1200"/>
              </a:spcAft>
              <a:buClr>
                <a:schemeClr val="accent3"/>
              </a:buClr>
              <a:buFont typeface="Arial" panose="020B0604020202020204" pitchFamily="34" charset="0"/>
              <a:buChar char="•"/>
            </a:pPr>
            <a:endParaRPr lang="en-AU" sz="1600" dirty="0">
              <a:ea typeface="+mn-ea"/>
              <a:cs typeface="+mn-cs"/>
            </a:endParaRPr>
          </a:p>
          <a:p>
            <a:pPr>
              <a:buClr>
                <a:schemeClr val="accent3"/>
              </a:buClr>
            </a:pPr>
            <a:endParaRPr lang="en-US" dirty="0"/>
          </a:p>
        </p:txBody>
      </p:sp>
    </p:spTree>
    <p:extLst>
      <p:ext uri="{BB962C8B-B14F-4D97-AF65-F5344CB8AC3E}">
        <p14:creationId xmlns:p14="http://schemas.microsoft.com/office/powerpoint/2010/main" val="2596307890"/>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een field with trees&#10;&#10;Description automatically generated with medium confidence">
            <a:extLst>
              <a:ext uri="{FF2B5EF4-FFF2-40B4-BE49-F238E27FC236}">
                <a16:creationId xmlns:a16="http://schemas.microsoft.com/office/drawing/2014/main" id="{E23B9BAF-3853-4B62-310D-ADB912AB61B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7130" b="17130"/>
          <a:stretch>
            <a:fillRect/>
          </a:stretch>
        </p:blipFill>
        <p:spPr/>
      </p:pic>
      <p:sp>
        <p:nvSpPr>
          <p:cNvPr id="3" name="Title 2">
            <a:extLst>
              <a:ext uri="{FF2B5EF4-FFF2-40B4-BE49-F238E27FC236}">
                <a16:creationId xmlns:a16="http://schemas.microsoft.com/office/drawing/2014/main" id="{B120C58F-466F-55C0-4575-76877134BF8A}"/>
              </a:ext>
            </a:extLst>
          </p:cNvPr>
          <p:cNvSpPr>
            <a:spLocks noGrp="1"/>
          </p:cNvSpPr>
          <p:nvPr>
            <p:ph type="title"/>
          </p:nvPr>
        </p:nvSpPr>
        <p:spPr>
          <a:xfrm>
            <a:off x="6564313" y="757103"/>
            <a:ext cx="5067298" cy="1325562"/>
          </a:xfrm>
        </p:spPr>
        <p:txBody>
          <a:bodyPr/>
          <a:lstStyle/>
          <a:p>
            <a:r>
              <a:rPr lang="en-US" sz="5400" dirty="0">
                <a:solidFill>
                  <a:schemeClr val="accent2"/>
                </a:solidFill>
              </a:rPr>
              <a:t>Hunter valley</a:t>
            </a:r>
          </a:p>
        </p:txBody>
      </p:sp>
      <p:sp>
        <p:nvSpPr>
          <p:cNvPr id="4" name="Text Placeholder 3">
            <a:extLst>
              <a:ext uri="{FF2B5EF4-FFF2-40B4-BE49-F238E27FC236}">
                <a16:creationId xmlns:a16="http://schemas.microsoft.com/office/drawing/2014/main" id="{8716F109-A448-CAC8-9681-E9BD5363A895}"/>
              </a:ext>
            </a:extLst>
          </p:cNvPr>
          <p:cNvSpPr>
            <a:spLocks noGrp="1"/>
          </p:cNvSpPr>
          <p:nvPr>
            <p:ph type="body" sz="quarter" idx="11"/>
          </p:nvPr>
        </p:nvSpPr>
        <p:spPr>
          <a:xfrm>
            <a:off x="6564313" y="2665523"/>
            <a:ext cx="4105121" cy="5495616"/>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en-AU" sz="1600">
                <a:ea typeface="+mn-ea"/>
                <a:cs typeface="+mn-cs"/>
              </a:rPr>
              <a:t>Australia’s first commercial wine region</a:t>
            </a:r>
          </a:p>
          <a:p>
            <a:pPr marL="285750" indent="-285750" defTabSz="914353">
              <a:lnSpc>
                <a:spcPct val="95000"/>
              </a:lnSpc>
              <a:spcAft>
                <a:spcPts val="1200"/>
              </a:spcAft>
              <a:buClr>
                <a:schemeClr val="accent3"/>
              </a:buClr>
              <a:buFont typeface="Arial" panose="020B0604020202020204" pitchFamily="34" charset="0"/>
              <a:buChar char="•"/>
            </a:pPr>
            <a:r>
              <a:rPr lang="en-AU" sz="1600">
                <a:ea typeface="+mn-ea"/>
                <a:cs typeface="+mn-cs"/>
              </a:rPr>
              <a:t>Home to some of the oldest vine stock in the world</a:t>
            </a:r>
          </a:p>
          <a:p>
            <a:pPr marL="285750" indent="-285750" defTabSz="914353">
              <a:lnSpc>
                <a:spcPct val="95000"/>
              </a:lnSpc>
              <a:spcAft>
                <a:spcPts val="1200"/>
              </a:spcAft>
              <a:buClr>
                <a:schemeClr val="accent3"/>
              </a:buClr>
              <a:buFont typeface="Arial" panose="020B0604020202020204" pitchFamily="34" charset="0"/>
              <a:buChar char="•"/>
            </a:pPr>
            <a:r>
              <a:rPr lang="en-AU" sz="1600">
                <a:ea typeface="+mn-ea"/>
                <a:cs typeface="+mn-cs"/>
              </a:rPr>
              <a:t>Subtropical climate with maritime influences</a:t>
            </a:r>
          </a:p>
          <a:p>
            <a:pPr marL="285750" indent="-285750" defTabSz="914353">
              <a:lnSpc>
                <a:spcPct val="95000"/>
              </a:lnSpc>
              <a:spcAft>
                <a:spcPts val="1200"/>
              </a:spcAft>
              <a:buClr>
                <a:schemeClr val="accent3"/>
              </a:buClr>
              <a:buFont typeface="Arial" panose="020B0604020202020204" pitchFamily="34" charset="0"/>
              <a:buChar char="•"/>
            </a:pPr>
            <a:endParaRPr lang="en-AU" sz="1600">
              <a:ea typeface="+mn-ea"/>
              <a:cs typeface="+mn-cs"/>
            </a:endParaRPr>
          </a:p>
          <a:p>
            <a:pPr lvl="4" defTabSz="914353">
              <a:lnSpc>
                <a:spcPct val="95000"/>
              </a:lnSpc>
              <a:spcAft>
                <a:spcPts val="1200"/>
              </a:spcAft>
              <a:buClr>
                <a:schemeClr val="accent3"/>
              </a:buClr>
            </a:pPr>
            <a:r>
              <a:rPr lang="en-AU" sz="1600" b="1">
                <a:ea typeface="+mn-ea"/>
                <a:cs typeface="+mn-cs"/>
              </a:rPr>
              <a:t>KEY VARIETIES</a:t>
            </a:r>
          </a:p>
          <a:p>
            <a:pPr marL="938968" lvl="4" indent="-285750" defTabSz="914353">
              <a:lnSpc>
                <a:spcPct val="95000"/>
              </a:lnSpc>
              <a:spcAft>
                <a:spcPts val="600"/>
              </a:spcAft>
              <a:buClr>
                <a:schemeClr val="accent3"/>
              </a:buClr>
              <a:buFont typeface="Arial" panose="020B0604020202020204" pitchFamily="34" charset="0"/>
              <a:buChar char="•"/>
            </a:pPr>
            <a:r>
              <a:rPr lang="en-AU" sz="1600">
                <a:ea typeface="+mn-ea"/>
                <a:cs typeface="+mn-cs"/>
              </a:rPr>
              <a:t>Semillon</a:t>
            </a:r>
          </a:p>
          <a:p>
            <a:pPr marL="938968" lvl="4" indent="-285750" defTabSz="914353">
              <a:lnSpc>
                <a:spcPct val="95000"/>
              </a:lnSpc>
              <a:spcAft>
                <a:spcPts val="600"/>
              </a:spcAft>
              <a:buClr>
                <a:schemeClr val="accent3"/>
              </a:buClr>
              <a:buFont typeface="Arial" panose="020B0604020202020204" pitchFamily="34" charset="0"/>
              <a:buChar char="•"/>
            </a:pPr>
            <a:r>
              <a:rPr lang="en-AU" sz="1600">
                <a:ea typeface="+mn-ea"/>
                <a:cs typeface="+mn-cs"/>
              </a:rPr>
              <a:t>Chardonnay</a:t>
            </a:r>
          </a:p>
          <a:p>
            <a:pPr marL="938968" lvl="4" indent="-285750" defTabSz="914353">
              <a:lnSpc>
                <a:spcPct val="95000"/>
              </a:lnSpc>
              <a:spcAft>
                <a:spcPts val="600"/>
              </a:spcAft>
              <a:buClr>
                <a:schemeClr val="accent3"/>
              </a:buClr>
              <a:buFont typeface="Arial" panose="020B0604020202020204" pitchFamily="34" charset="0"/>
              <a:buChar char="•"/>
            </a:pPr>
            <a:r>
              <a:rPr lang="en-AU" sz="1600">
                <a:ea typeface="+mn-ea"/>
                <a:cs typeface="+mn-cs"/>
              </a:rPr>
              <a:t>Shiraz</a:t>
            </a:r>
          </a:p>
          <a:p>
            <a:pPr>
              <a:buClr>
                <a:schemeClr val="accent3"/>
              </a:buClr>
            </a:pPr>
            <a:endParaRPr lang="en-US"/>
          </a:p>
        </p:txBody>
      </p:sp>
    </p:spTree>
    <p:extLst>
      <p:ext uri="{BB962C8B-B14F-4D97-AF65-F5344CB8AC3E}">
        <p14:creationId xmlns:p14="http://schemas.microsoft.com/office/powerpoint/2010/main" val="2676520793"/>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row of rows of vines&#10;&#10;Description automatically generated">
            <a:extLst>
              <a:ext uri="{FF2B5EF4-FFF2-40B4-BE49-F238E27FC236}">
                <a16:creationId xmlns:a16="http://schemas.microsoft.com/office/drawing/2014/main" id="{9D71747F-E6E9-E495-6640-792673FF655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215" r="16215"/>
          <a:stretch>
            <a:fillRect/>
          </a:stretch>
        </p:blipFill>
        <p:spPr/>
      </p:pic>
      <p:sp>
        <p:nvSpPr>
          <p:cNvPr id="3" name="Title 2">
            <a:extLst>
              <a:ext uri="{FF2B5EF4-FFF2-40B4-BE49-F238E27FC236}">
                <a16:creationId xmlns:a16="http://schemas.microsoft.com/office/drawing/2014/main" id="{EB7D07CB-0B78-E024-E7C4-4254A5A0C960}"/>
              </a:ext>
            </a:extLst>
          </p:cNvPr>
          <p:cNvSpPr>
            <a:spLocks noGrp="1"/>
          </p:cNvSpPr>
          <p:nvPr>
            <p:ph type="title"/>
          </p:nvPr>
        </p:nvSpPr>
        <p:spPr>
          <a:xfrm>
            <a:off x="6564313" y="701273"/>
            <a:ext cx="6158452" cy="1325562"/>
          </a:xfrm>
        </p:spPr>
        <p:txBody>
          <a:bodyPr/>
          <a:lstStyle/>
          <a:p>
            <a:r>
              <a:rPr lang="en-US" sz="5400">
                <a:solidFill>
                  <a:schemeClr val="accent2"/>
                </a:solidFill>
              </a:rPr>
              <a:t>orange</a:t>
            </a:r>
          </a:p>
        </p:txBody>
      </p:sp>
      <p:sp>
        <p:nvSpPr>
          <p:cNvPr id="4" name="Text Placeholder 3">
            <a:extLst>
              <a:ext uri="{FF2B5EF4-FFF2-40B4-BE49-F238E27FC236}">
                <a16:creationId xmlns:a16="http://schemas.microsoft.com/office/drawing/2014/main" id="{68DE83A3-80F5-1DD6-4DDB-E56BE6A8AB12}"/>
              </a:ext>
            </a:extLst>
          </p:cNvPr>
          <p:cNvSpPr>
            <a:spLocks noGrp="1"/>
          </p:cNvSpPr>
          <p:nvPr>
            <p:ph type="body" sz="quarter" idx="11"/>
          </p:nvPr>
        </p:nvSpPr>
        <p:spPr>
          <a:xfrm>
            <a:off x="6564313" y="1709754"/>
            <a:ext cx="4105121" cy="5495616"/>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en-AU" sz="1600" dirty="0">
                <a:ea typeface="+mn-ea"/>
                <a:cs typeface="+mn-cs"/>
              </a:rPr>
              <a:t>Cool-climate region on the rise producing a growing range of premium wines</a:t>
            </a:r>
          </a:p>
          <a:p>
            <a:pPr marL="285750" indent="-285750" defTabSz="914353">
              <a:lnSpc>
                <a:spcPct val="95000"/>
              </a:lnSpc>
              <a:spcAft>
                <a:spcPts val="1200"/>
              </a:spcAft>
              <a:buClr>
                <a:schemeClr val="accent3"/>
              </a:buClr>
              <a:buFont typeface="Arial" panose="020B0604020202020204" pitchFamily="34" charset="0"/>
              <a:buChar char="•"/>
            </a:pPr>
            <a:r>
              <a:rPr lang="en-AU" sz="1600" dirty="0">
                <a:ea typeface="+mn-ea"/>
                <a:cs typeface="+mn-cs"/>
              </a:rPr>
              <a:t>Some of the highest altitude vineyards in Australia</a:t>
            </a:r>
          </a:p>
          <a:p>
            <a:pPr marL="285750" indent="-285750" defTabSz="914353">
              <a:lnSpc>
                <a:spcPct val="95000"/>
              </a:lnSpc>
              <a:spcAft>
                <a:spcPts val="1200"/>
              </a:spcAft>
              <a:buClr>
                <a:schemeClr val="accent3"/>
              </a:buClr>
              <a:buFont typeface="Arial" panose="020B0604020202020204" pitchFamily="34" charset="0"/>
              <a:buChar char="•"/>
            </a:pPr>
            <a:r>
              <a:rPr lang="en-AU" sz="1600" dirty="0">
                <a:ea typeface="+mn-ea"/>
                <a:cs typeface="+mn-cs"/>
              </a:rPr>
              <a:t>Continental climate featuring warm summer days, cool nights and dry autumn conditions</a:t>
            </a:r>
          </a:p>
          <a:p>
            <a:pPr lvl="3" defTabSz="914353">
              <a:lnSpc>
                <a:spcPct val="95000"/>
              </a:lnSpc>
              <a:spcAft>
                <a:spcPts val="1200"/>
              </a:spcAft>
              <a:buClr>
                <a:schemeClr val="accent3"/>
              </a:buClr>
            </a:pPr>
            <a:endParaRPr lang="en-AU" sz="1600" b="1" dirty="0">
              <a:ea typeface="+mn-ea"/>
              <a:cs typeface="+mn-cs"/>
            </a:endParaRPr>
          </a:p>
          <a:p>
            <a:pPr lvl="3" defTabSz="914353">
              <a:lnSpc>
                <a:spcPct val="95000"/>
              </a:lnSpc>
              <a:spcAft>
                <a:spcPts val="1200"/>
              </a:spcAft>
              <a:buClr>
                <a:schemeClr val="accent3"/>
              </a:buClr>
            </a:pPr>
            <a:r>
              <a:rPr lang="en-AU" sz="1600" b="1" dirty="0">
                <a:ea typeface="+mn-ea"/>
                <a:cs typeface="+mn-cs"/>
              </a:rPr>
              <a:t>KEY VARIETIES</a:t>
            </a:r>
          </a:p>
          <a:p>
            <a:pPr marL="775663" lvl="3" indent="-285750" defTabSz="914353">
              <a:lnSpc>
                <a:spcPct val="95000"/>
              </a:lnSpc>
              <a:spcAft>
                <a:spcPts val="600"/>
              </a:spcAft>
              <a:buClr>
                <a:schemeClr val="accent3"/>
              </a:buClr>
              <a:buFont typeface="Arial" panose="020B0604020202020204" pitchFamily="34" charset="0"/>
              <a:buChar char="•"/>
            </a:pPr>
            <a:r>
              <a:rPr lang="en-AU" sz="1600" dirty="0">
                <a:ea typeface="+mn-ea"/>
                <a:cs typeface="+mn-cs"/>
              </a:rPr>
              <a:t>Chardonnay</a:t>
            </a:r>
          </a:p>
          <a:p>
            <a:pPr marL="775663" lvl="3" indent="-285750" defTabSz="914353">
              <a:lnSpc>
                <a:spcPct val="95000"/>
              </a:lnSpc>
              <a:spcAft>
                <a:spcPts val="600"/>
              </a:spcAft>
              <a:buClr>
                <a:schemeClr val="accent3"/>
              </a:buClr>
              <a:buFont typeface="Arial" panose="020B0604020202020204" pitchFamily="34" charset="0"/>
              <a:buChar char="•"/>
            </a:pPr>
            <a:r>
              <a:rPr lang="en-AU" sz="1600" dirty="0">
                <a:ea typeface="+mn-ea"/>
                <a:cs typeface="+mn-cs"/>
              </a:rPr>
              <a:t>Sauvignon Blanc</a:t>
            </a:r>
          </a:p>
          <a:p>
            <a:pPr marL="775663" lvl="3" indent="-285750" defTabSz="914353">
              <a:lnSpc>
                <a:spcPct val="95000"/>
              </a:lnSpc>
              <a:spcAft>
                <a:spcPts val="600"/>
              </a:spcAft>
              <a:buClr>
                <a:schemeClr val="accent3"/>
              </a:buClr>
              <a:buFont typeface="Arial" panose="020B0604020202020204" pitchFamily="34" charset="0"/>
              <a:buChar char="•"/>
            </a:pPr>
            <a:r>
              <a:rPr lang="en-AU" sz="1600" dirty="0">
                <a:ea typeface="+mn-ea"/>
                <a:cs typeface="+mn-cs"/>
              </a:rPr>
              <a:t>Shiraz</a:t>
            </a:r>
          </a:p>
          <a:p>
            <a:pPr marL="775663" lvl="3" indent="-285750" defTabSz="914353">
              <a:lnSpc>
                <a:spcPct val="95000"/>
              </a:lnSpc>
              <a:spcAft>
                <a:spcPts val="600"/>
              </a:spcAft>
              <a:buClr>
                <a:schemeClr val="accent3"/>
              </a:buClr>
              <a:buFont typeface="Arial" panose="020B0604020202020204" pitchFamily="34" charset="0"/>
              <a:buChar char="•"/>
            </a:pPr>
            <a:r>
              <a:rPr lang="en-AU" sz="1600" dirty="0">
                <a:ea typeface="+mn-ea"/>
                <a:cs typeface="+mn-cs"/>
              </a:rPr>
              <a:t>Cabernet Sauvignon</a:t>
            </a:r>
          </a:p>
          <a:p>
            <a:pPr>
              <a:buClr>
                <a:schemeClr val="accent3"/>
              </a:buClr>
            </a:pPr>
            <a:endParaRPr lang="en-US" dirty="0"/>
          </a:p>
        </p:txBody>
      </p:sp>
    </p:spTree>
    <p:extLst>
      <p:ext uri="{BB962C8B-B14F-4D97-AF65-F5344CB8AC3E}">
        <p14:creationId xmlns:p14="http://schemas.microsoft.com/office/powerpoint/2010/main" val="2141217806"/>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landscape with trees and a river&#10;&#10;Description automatically generated">
            <a:extLst>
              <a:ext uri="{FF2B5EF4-FFF2-40B4-BE49-F238E27FC236}">
                <a16:creationId xmlns:a16="http://schemas.microsoft.com/office/drawing/2014/main" id="{AFCF8913-4B65-7EB4-7538-0EFA1B6C886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207" r="16207"/>
          <a:stretch>
            <a:fillRect/>
          </a:stretch>
        </p:blipFill>
        <p:spPr/>
      </p:pic>
      <p:sp>
        <p:nvSpPr>
          <p:cNvPr id="3" name="Title 2">
            <a:extLst>
              <a:ext uri="{FF2B5EF4-FFF2-40B4-BE49-F238E27FC236}">
                <a16:creationId xmlns:a16="http://schemas.microsoft.com/office/drawing/2014/main" id="{AC06F673-31AE-C52D-182B-6743C8D3241E}"/>
              </a:ext>
            </a:extLst>
          </p:cNvPr>
          <p:cNvSpPr>
            <a:spLocks noGrp="1"/>
          </p:cNvSpPr>
          <p:nvPr>
            <p:ph type="title"/>
          </p:nvPr>
        </p:nvSpPr>
        <p:spPr>
          <a:xfrm>
            <a:off x="6564313" y="520204"/>
            <a:ext cx="6158452" cy="1325562"/>
          </a:xfrm>
        </p:spPr>
        <p:txBody>
          <a:bodyPr/>
          <a:lstStyle/>
          <a:p>
            <a:r>
              <a:rPr lang="en-US" sz="5400" dirty="0">
                <a:solidFill>
                  <a:schemeClr val="accent2"/>
                </a:solidFill>
              </a:rPr>
              <a:t>Mornington peninsula</a:t>
            </a:r>
          </a:p>
        </p:txBody>
      </p:sp>
      <p:sp>
        <p:nvSpPr>
          <p:cNvPr id="4" name="Text Placeholder 3">
            <a:extLst>
              <a:ext uri="{FF2B5EF4-FFF2-40B4-BE49-F238E27FC236}">
                <a16:creationId xmlns:a16="http://schemas.microsoft.com/office/drawing/2014/main" id="{AB4DC14C-707F-7780-7885-291856EC9657}"/>
              </a:ext>
            </a:extLst>
          </p:cNvPr>
          <p:cNvSpPr>
            <a:spLocks noGrp="1"/>
          </p:cNvSpPr>
          <p:nvPr>
            <p:ph type="body" sz="quarter" idx="11"/>
          </p:nvPr>
        </p:nvSpPr>
        <p:spPr>
          <a:xfrm>
            <a:off x="6564313" y="2090210"/>
            <a:ext cx="4105121" cy="5495616"/>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en-AU" sz="1600">
                <a:ea typeface="+mn-ea"/>
                <a:cs typeface="+mn-cs"/>
              </a:rPr>
              <a:t>Small seaside region surrounded by three bodies of water</a:t>
            </a:r>
          </a:p>
          <a:p>
            <a:pPr marL="285750" indent="-285750" defTabSz="914353">
              <a:lnSpc>
                <a:spcPct val="95000"/>
              </a:lnSpc>
              <a:spcAft>
                <a:spcPts val="1200"/>
              </a:spcAft>
              <a:buClr>
                <a:schemeClr val="accent3"/>
              </a:buClr>
              <a:buFont typeface="Arial" panose="020B0604020202020204" pitchFamily="34" charset="0"/>
              <a:buChar char="•"/>
            </a:pPr>
            <a:r>
              <a:rPr lang="en-AU" sz="1600">
                <a:ea typeface="+mn-ea"/>
                <a:cs typeface="+mn-cs"/>
              </a:rPr>
              <a:t>Boutique wineries and vineyards producing premium cool‑climate wines</a:t>
            </a:r>
          </a:p>
          <a:p>
            <a:pPr marL="285750" indent="-285750" defTabSz="914353">
              <a:lnSpc>
                <a:spcPct val="95000"/>
              </a:lnSpc>
              <a:spcAft>
                <a:spcPts val="1200"/>
              </a:spcAft>
              <a:buClr>
                <a:schemeClr val="accent3"/>
              </a:buClr>
              <a:buFont typeface="Arial" panose="020B0604020202020204" pitchFamily="34" charset="0"/>
              <a:buChar char="•"/>
            </a:pPr>
            <a:r>
              <a:rPr lang="en-AU" sz="1600">
                <a:ea typeface="+mn-ea"/>
                <a:cs typeface="+mn-cs"/>
              </a:rPr>
              <a:t>True maritime climate with an array of mesoclimates and microclimates</a:t>
            </a:r>
          </a:p>
          <a:p>
            <a:pPr lvl="3" defTabSz="914353">
              <a:lnSpc>
                <a:spcPct val="95000"/>
              </a:lnSpc>
              <a:spcAft>
                <a:spcPts val="600"/>
              </a:spcAft>
              <a:buClr>
                <a:schemeClr val="accent3"/>
              </a:buClr>
            </a:pPr>
            <a:endParaRPr lang="en-AU" sz="1600" b="1">
              <a:ea typeface="+mn-ea"/>
              <a:cs typeface="+mn-cs"/>
            </a:endParaRPr>
          </a:p>
          <a:p>
            <a:pPr lvl="3" defTabSz="914353">
              <a:lnSpc>
                <a:spcPct val="95000"/>
              </a:lnSpc>
              <a:spcAft>
                <a:spcPts val="600"/>
              </a:spcAft>
              <a:buClr>
                <a:schemeClr val="accent3"/>
              </a:buClr>
            </a:pPr>
            <a:r>
              <a:rPr lang="en-AU" sz="1600" b="1">
                <a:ea typeface="+mn-ea"/>
                <a:cs typeface="+mn-cs"/>
              </a:rPr>
              <a:t>KEY VARIETIES</a:t>
            </a:r>
          </a:p>
          <a:p>
            <a:pPr marL="775663" lvl="3" indent="-285750" defTabSz="914353">
              <a:lnSpc>
                <a:spcPct val="95000"/>
              </a:lnSpc>
              <a:spcAft>
                <a:spcPts val="600"/>
              </a:spcAft>
              <a:buClr>
                <a:schemeClr val="accent3"/>
              </a:buClr>
              <a:buFont typeface="Arial" panose="020B0604020202020204" pitchFamily="34" charset="0"/>
              <a:buChar char="•"/>
            </a:pPr>
            <a:r>
              <a:rPr lang="en-AU" sz="1600">
                <a:ea typeface="+mn-ea"/>
                <a:cs typeface="+mn-cs"/>
              </a:rPr>
              <a:t>Pinot Noir</a:t>
            </a:r>
          </a:p>
          <a:p>
            <a:pPr marL="775663" lvl="3" indent="-285750" defTabSz="914353">
              <a:lnSpc>
                <a:spcPct val="95000"/>
              </a:lnSpc>
              <a:spcAft>
                <a:spcPts val="600"/>
              </a:spcAft>
              <a:buClr>
                <a:schemeClr val="accent3"/>
              </a:buClr>
              <a:buFont typeface="Arial" panose="020B0604020202020204" pitchFamily="34" charset="0"/>
              <a:buChar char="•"/>
            </a:pPr>
            <a:r>
              <a:rPr lang="en-AU" sz="1600">
                <a:ea typeface="+mn-ea"/>
                <a:cs typeface="+mn-cs"/>
              </a:rPr>
              <a:t>Chardonnay</a:t>
            </a:r>
          </a:p>
          <a:p>
            <a:pPr marL="775663" lvl="3" indent="-285750" defTabSz="914353">
              <a:lnSpc>
                <a:spcPct val="95000"/>
              </a:lnSpc>
              <a:spcAft>
                <a:spcPts val="600"/>
              </a:spcAft>
              <a:buClr>
                <a:schemeClr val="accent3"/>
              </a:buClr>
              <a:buFont typeface="Arial" panose="020B0604020202020204" pitchFamily="34" charset="0"/>
              <a:buChar char="•"/>
            </a:pPr>
            <a:r>
              <a:rPr lang="en-AU" sz="1600">
                <a:ea typeface="+mn-ea"/>
                <a:cs typeface="+mn-cs"/>
              </a:rPr>
              <a:t>Pinot Gris/Grigio</a:t>
            </a:r>
          </a:p>
          <a:p>
            <a:pPr>
              <a:buClr>
                <a:schemeClr val="accent3"/>
              </a:buClr>
            </a:pPr>
            <a:endParaRPr lang="en-US"/>
          </a:p>
        </p:txBody>
      </p:sp>
    </p:spTree>
    <p:extLst>
      <p:ext uri="{BB962C8B-B14F-4D97-AF65-F5344CB8AC3E}">
        <p14:creationId xmlns:p14="http://schemas.microsoft.com/office/powerpoint/2010/main" val="260829201"/>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lose-up of a vineyard&#10;&#10;Description automatically generated">
            <a:extLst>
              <a:ext uri="{FF2B5EF4-FFF2-40B4-BE49-F238E27FC236}">
                <a16:creationId xmlns:a16="http://schemas.microsoft.com/office/drawing/2014/main" id="{BA6665A2-21C6-6758-A06E-0E72B2EF393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197" r="16197"/>
          <a:stretch>
            <a:fillRect/>
          </a:stretch>
        </p:blipFill>
        <p:spPr/>
      </p:pic>
      <p:sp>
        <p:nvSpPr>
          <p:cNvPr id="3" name="Title 2">
            <a:extLst>
              <a:ext uri="{FF2B5EF4-FFF2-40B4-BE49-F238E27FC236}">
                <a16:creationId xmlns:a16="http://schemas.microsoft.com/office/drawing/2014/main" id="{90BD6BBA-9C9F-99EF-C3F1-562B4F53CA0D}"/>
              </a:ext>
            </a:extLst>
          </p:cNvPr>
          <p:cNvSpPr>
            <a:spLocks noGrp="1"/>
          </p:cNvSpPr>
          <p:nvPr>
            <p:ph type="title"/>
          </p:nvPr>
        </p:nvSpPr>
        <p:spPr>
          <a:xfrm>
            <a:off x="6564313" y="683166"/>
            <a:ext cx="6158452" cy="1325562"/>
          </a:xfrm>
        </p:spPr>
        <p:txBody>
          <a:bodyPr/>
          <a:lstStyle/>
          <a:p>
            <a:r>
              <a:rPr lang="en-US" sz="5400" dirty="0" err="1">
                <a:solidFill>
                  <a:schemeClr val="accent4"/>
                </a:solidFill>
              </a:rPr>
              <a:t>rutherglen</a:t>
            </a:r>
            <a:endParaRPr lang="en-US" sz="5400" dirty="0">
              <a:solidFill>
                <a:schemeClr val="accent4"/>
              </a:solidFill>
            </a:endParaRPr>
          </a:p>
        </p:txBody>
      </p:sp>
      <p:sp>
        <p:nvSpPr>
          <p:cNvPr id="4" name="Text Placeholder 3">
            <a:extLst>
              <a:ext uri="{FF2B5EF4-FFF2-40B4-BE49-F238E27FC236}">
                <a16:creationId xmlns:a16="http://schemas.microsoft.com/office/drawing/2014/main" id="{D1ADA668-01F4-8848-5272-81E9BD030AD7}"/>
              </a:ext>
            </a:extLst>
          </p:cNvPr>
          <p:cNvSpPr>
            <a:spLocks noGrp="1"/>
          </p:cNvSpPr>
          <p:nvPr>
            <p:ph type="body" sz="quarter" idx="11"/>
          </p:nvPr>
        </p:nvSpPr>
        <p:spPr>
          <a:xfrm>
            <a:off x="6564313" y="1733180"/>
            <a:ext cx="4682901" cy="5495616"/>
          </a:xfrm>
        </p:spPr>
        <p:txBody>
          <a:bodyPr/>
          <a:lstStyle/>
          <a:p>
            <a:pPr marL="285750" indent="-285750" defTabSz="914353">
              <a:lnSpc>
                <a:spcPct val="95000"/>
              </a:lnSpc>
              <a:spcAft>
                <a:spcPts val="1200"/>
              </a:spcAft>
              <a:buClr>
                <a:schemeClr val="accent5"/>
              </a:buClr>
              <a:buFont typeface="Arial" panose="020B0604020202020204" pitchFamily="34" charset="0"/>
              <a:buChar char="•"/>
            </a:pPr>
            <a:r>
              <a:rPr lang="en-AU" sz="1600">
                <a:ea typeface="+mn-ea"/>
                <a:cs typeface="+mn-cs"/>
              </a:rPr>
              <a:t>Historic region and Australia’s capital of fortified wines</a:t>
            </a:r>
          </a:p>
          <a:p>
            <a:pPr marL="285750" indent="-285750" defTabSz="914353">
              <a:lnSpc>
                <a:spcPct val="95000"/>
              </a:lnSpc>
              <a:spcAft>
                <a:spcPts val="1200"/>
              </a:spcAft>
              <a:buClr>
                <a:schemeClr val="accent5"/>
              </a:buClr>
              <a:buFont typeface="Arial" panose="020B0604020202020204" pitchFamily="34" charset="0"/>
              <a:buChar char="•"/>
            </a:pPr>
            <a:r>
              <a:rPr lang="en-AU" sz="1600">
                <a:ea typeface="+mn-ea"/>
                <a:cs typeface="+mn-cs"/>
              </a:rPr>
              <a:t>Fifth- and sixth‑generation winemakers produce a range of award‑winning wines</a:t>
            </a:r>
          </a:p>
          <a:p>
            <a:pPr marL="285750" indent="-285750" defTabSz="914353">
              <a:lnSpc>
                <a:spcPct val="95000"/>
              </a:lnSpc>
              <a:spcAft>
                <a:spcPts val="1200"/>
              </a:spcAft>
              <a:buClr>
                <a:schemeClr val="accent5"/>
              </a:buClr>
              <a:buFont typeface="Arial" panose="020B0604020202020204" pitchFamily="34" charset="0"/>
              <a:buChar char="•"/>
            </a:pPr>
            <a:r>
              <a:rPr lang="en-AU" sz="1600">
                <a:ea typeface="+mn-ea"/>
                <a:cs typeface="+mn-cs"/>
              </a:rPr>
              <a:t>Classic continental climate with cooling influences from the foothills of the Victorian Alps</a:t>
            </a:r>
          </a:p>
          <a:p>
            <a:pPr lvl="3" defTabSz="914353">
              <a:lnSpc>
                <a:spcPct val="95000"/>
              </a:lnSpc>
              <a:spcAft>
                <a:spcPts val="1200"/>
              </a:spcAft>
              <a:buClr>
                <a:schemeClr val="accent5"/>
              </a:buClr>
            </a:pPr>
            <a:endParaRPr lang="en-AU" sz="1600" b="1">
              <a:ea typeface="+mn-ea"/>
              <a:cs typeface="+mn-cs"/>
            </a:endParaRPr>
          </a:p>
          <a:p>
            <a:pPr lvl="3" defTabSz="914353">
              <a:lnSpc>
                <a:spcPct val="95000"/>
              </a:lnSpc>
              <a:spcAft>
                <a:spcPts val="1200"/>
              </a:spcAft>
              <a:buClr>
                <a:schemeClr val="accent5"/>
              </a:buClr>
            </a:pPr>
            <a:r>
              <a:rPr lang="en-AU" sz="1600" b="1">
                <a:ea typeface="+mn-ea"/>
                <a:cs typeface="+mn-cs"/>
              </a:rPr>
              <a:t>KEY VARIETIES</a:t>
            </a:r>
          </a:p>
          <a:p>
            <a:pPr marL="775663" lvl="3" indent="-285750" defTabSz="914353">
              <a:lnSpc>
                <a:spcPct val="95000"/>
              </a:lnSpc>
              <a:spcAft>
                <a:spcPts val="600"/>
              </a:spcAft>
              <a:buClr>
                <a:schemeClr val="accent5"/>
              </a:buClr>
              <a:buFont typeface="Arial" panose="020B0604020202020204" pitchFamily="34" charset="0"/>
              <a:buChar char="•"/>
            </a:pPr>
            <a:r>
              <a:rPr lang="en-AU" sz="1600">
                <a:ea typeface="+mn-ea"/>
                <a:cs typeface="+mn-cs"/>
              </a:rPr>
              <a:t>Muscat and Muscadelle (fortified wines)</a:t>
            </a:r>
          </a:p>
          <a:p>
            <a:pPr marL="775663" lvl="3" indent="-285750" defTabSz="914353">
              <a:lnSpc>
                <a:spcPct val="95000"/>
              </a:lnSpc>
              <a:spcAft>
                <a:spcPts val="600"/>
              </a:spcAft>
              <a:buClr>
                <a:schemeClr val="accent5"/>
              </a:buClr>
              <a:buFont typeface="Arial" panose="020B0604020202020204" pitchFamily="34" charset="0"/>
              <a:buChar char="•"/>
            </a:pPr>
            <a:r>
              <a:rPr lang="en-AU" sz="1600">
                <a:ea typeface="+mn-ea"/>
                <a:cs typeface="+mn-cs"/>
              </a:rPr>
              <a:t>Shiraz</a:t>
            </a:r>
          </a:p>
          <a:p>
            <a:pPr marL="775663" lvl="3" indent="-285750" defTabSz="914353">
              <a:lnSpc>
                <a:spcPct val="95000"/>
              </a:lnSpc>
              <a:spcAft>
                <a:spcPts val="600"/>
              </a:spcAft>
              <a:buClr>
                <a:schemeClr val="accent5"/>
              </a:buClr>
              <a:buFont typeface="Arial" panose="020B0604020202020204" pitchFamily="34" charset="0"/>
              <a:buChar char="•"/>
            </a:pPr>
            <a:r>
              <a:rPr lang="en-AU" sz="1600">
                <a:ea typeface="+mn-ea"/>
                <a:cs typeface="+mn-cs"/>
              </a:rPr>
              <a:t>Durif </a:t>
            </a:r>
          </a:p>
          <a:p>
            <a:pPr>
              <a:buClr>
                <a:schemeClr val="accent5"/>
              </a:buClr>
            </a:pPr>
            <a:endParaRPr lang="en-US"/>
          </a:p>
        </p:txBody>
      </p:sp>
    </p:spTree>
    <p:extLst>
      <p:ext uri="{BB962C8B-B14F-4D97-AF65-F5344CB8AC3E}">
        <p14:creationId xmlns:p14="http://schemas.microsoft.com/office/powerpoint/2010/main" val="3678509664"/>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vineyard with a foggy mountain in the background&#10;&#10;Description automatically generated">
            <a:extLst>
              <a:ext uri="{FF2B5EF4-FFF2-40B4-BE49-F238E27FC236}">
                <a16:creationId xmlns:a16="http://schemas.microsoft.com/office/drawing/2014/main" id="{AB25422A-0389-D75D-6D60-8E88845F551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37199" r="12197"/>
          <a:stretch>
            <a:fillRect/>
          </a:stretch>
        </p:blipFill>
        <p:spPr>
          <a:xfrm>
            <a:off x="0" y="388842"/>
            <a:ext cx="6169315" cy="6083199"/>
          </a:xfrm>
        </p:spPr>
      </p:pic>
      <p:sp>
        <p:nvSpPr>
          <p:cNvPr id="3" name="Title 2">
            <a:extLst>
              <a:ext uri="{FF2B5EF4-FFF2-40B4-BE49-F238E27FC236}">
                <a16:creationId xmlns:a16="http://schemas.microsoft.com/office/drawing/2014/main" id="{4A9DCAE2-6EBB-D47D-CEEC-7FECD35B67CC}"/>
              </a:ext>
            </a:extLst>
          </p:cNvPr>
          <p:cNvSpPr>
            <a:spLocks noGrp="1"/>
          </p:cNvSpPr>
          <p:nvPr>
            <p:ph type="title"/>
          </p:nvPr>
        </p:nvSpPr>
        <p:spPr>
          <a:xfrm>
            <a:off x="6564313" y="550211"/>
            <a:ext cx="6158452" cy="1325562"/>
          </a:xfrm>
        </p:spPr>
        <p:txBody>
          <a:bodyPr/>
          <a:lstStyle/>
          <a:p>
            <a:r>
              <a:rPr lang="en-US" sz="6000" dirty="0" err="1">
                <a:solidFill>
                  <a:schemeClr val="accent1"/>
                </a:solidFill>
              </a:rPr>
              <a:t>Yarra</a:t>
            </a:r>
            <a:r>
              <a:rPr lang="en-US" sz="6000" dirty="0">
                <a:solidFill>
                  <a:schemeClr val="accent1"/>
                </a:solidFill>
              </a:rPr>
              <a:t> </a:t>
            </a:r>
            <a:br>
              <a:rPr lang="en-US" sz="6000" dirty="0">
                <a:solidFill>
                  <a:schemeClr val="accent1"/>
                </a:solidFill>
              </a:rPr>
            </a:br>
            <a:r>
              <a:rPr lang="en-US" sz="6000" dirty="0">
                <a:solidFill>
                  <a:schemeClr val="accent1"/>
                </a:solidFill>
              </a:rPr>
              <a:t>valley</a:t>
            </a:r>
          </a:p>
        </p:txBody>
      </p:sp>
      <p:sp>
        <p:nvSpPr>
          <p:cNvPr id="4" name="Text Placeholder 3">
            <a:extLst>
              <a:ext uri="{FF2B5EF4-FFF2-40B4-BE49-F238E27FC236}">
                <a16:creationId xmlns:a16="http://schemas.microsoft.com/office/drawing/2014/main" id="{91E3FADA-43E1-9E62-B5CB-B3203D6B44EC}"/>
              </a:ext>
            </a:extLst>
          </p:cNvPr>
          <p:cNvSpPr>
            <a:spLocks noGrp="1"/>
          </p:cNvSpPr>
          <p:nvPr>
            <p:ph type="body" sz="quarter" idx="11"/>
          </p:nvPr>
        </p:nvSpPr>
        <p:spPr>
          <a:xfrm>
            <a:off x="6564313" y="2241550"/>
            <a:ext cx="4105121" cy="5495616"/>
          </a:xfrm>
        </p:spPr>
        <p:txBody>
          <a:bodyPr/>
          <a:lstStyle/>
          <a:p>
            <a:pPr marL="285750" indent="-285750" defTabSz="914353">
              <a:lnSpc>
                <a:spcPct val="95000"/>
              </a:lnSpc>
              <a:spcAft>
                <a:spcPts val="1200"/>
              </a:spcAft>
              <a:buFont typeface="Arial" panose="020B0604020202020204" pitchFamily="34" charset="0"/>
              <a:buChar char="•"/>
            </a:pPr>
            <a:r>
              <a:rPr lang="en-AU" sz="1600">
                <a:ea typeface="+mn-ea"/>
                <a:cs typeface="+mn-cs"/>
              </a:rPr>
              <a:t>Birthplace of Victoria’s wine industry</a:t>
            </a:r>
          </a:p>
          <a:p>
            <a:pPr marL="285750" indent="-285750" defTabSz="914353">
              <a:lnSpc>
                <a:spcPct val="95000"/>
              </a:lnSpc>
              <a:spcAft>
                <a:spcPts val="1200"/>
              </a:spcAft>
              <a:buFont typeface="Arial" panose="020B0604020202020204" pitchFamily="34" charset="0"/>
              <a:buChar char="•"/>
            </a:pPr>
            <a:r>
              <a:rPr lang="en-AU" sz="1600">
                <a:ea typeface="+mn-ea"/>
                <a:cs typeface="+mn-cs"/>
              </a:rPr>
              <a:t>Diverse landscape with continental climate and substantial mesoclimatic variations</a:t>
            </a:r>
          </a:p>
          <a:p>
            <a:pPr marL="285750" indent="-285750" defTabSz="914353">
              <a:lnSpc>
                <a:spcPct val="95000"/>
              </a:lnSpc>
              <a:spcAft>
                <a:spcPts val="1200"/>
              </a:spcAft>
              <a:buFont typeface="Arial" panose="020B0604020202020204" pitchFamily="34" charset="0"/>
              <a:buChar char="•"/>
            </a:pPr>
            <a:r>
              <a:rPr lang="en-AU" sz="1600">
                <a:ea typeface="+mn-ea"/>
                <a:cs typeface="+mn-cs"/>
              </a:rPr>
              <a:t>Leading cool-climate region with winemakers embracing both classic and boundary-pushing techniques</a:t>
            </a:r>
          </a:p>
          <a:p>
            <a:pPr lvl="3" defTabSz="914353">
              <a:lnSpc>
                <a:spcPct val="95000"/>
              </a:lnSpc>
              <a:spcAft>
                <a:spcPts val="1200"/>
              </a:spcAft>
            </a:pPr>
            <a:endParaRPr lang="en-AU" sz="1600" b="1">
              <a:ea typeface="+mn-ea"/>
              <a:cs typeface="+mn-cs"/>
            </a:endParaRPr>
          </a:p>
          <a:p>
            <a:pPr lvl="3" defTabSz="914353">
              <a:lnSpc>
                <a:spcPct val="95000"/>
              </a:lnSpc>
              <a:spcAft>
                <a:spcPts val="1200"/>
              </a:spcAft>
            </a:pPr>
            <a:r>
              <a:rPr lang="en-AU" sz="1600" b="1">
                <a:ea typeface="+mn-ea"/>
                <a:cs typeface="+mn-cs"/>
              </a:rPr>
              <a:t>KEY VARIETIES</a:t>
            </a:r>
          </a:p>
          <a:p>
            <a:pPr marL="775663" lvl="3" indent="-285750" defTabSz="914353">
              <a:lnSpc>
                <a:spcPct val="95000"/>
              </a:lnSpc>
              <a:spcBef>
                <a:spcPts val="0"/>
              </a:spcBef>
              <a:spcAft>
                <a:spcPts val="600"/>
              </a:spcAft>
              <a:buClr>
                <a:schemeClr val="accent4"/>
              </a:buClr>
              <a:buFont typeface="Arial" panose="020B0604020202020204" pitchFamily="34" charset="0"/>
              <a:buChar char="•"/>
            </a:pPr>
            <a:r>
              <a:rPr lang="en-AU" sz="1600">
                <a:ea typeface="+mn-ea"/>
                <a:cs typeface="+mn-cs"/>
              </a:rPr>
              <a:t>Chardonnay</a:t>
            </a:r>
          </a:p>
          <a:p>
            <a:pPr marL="775663" lvl="3" indent="-285750" defTabSz="914353">
              <a:lnSpc>
                <a:spcPct val="95000"/>
              </a:lnSpc>
              <a:spcBef>
                <a:spcPts val="0"/>
              </a:spcBef>
              <a:spcAft>
                <a:spcPts val="600"/>
              </a:spcAft>
              <a:buClr>
                <a:schemeClr val="accent4"/>
              </a:buClr>
              <a:buFont typeface="Arial" panose="020B0604020202020204" pitchFamily="34" charset="0"/>
              <a:buChar char="•"/>
            </a:pPr>
            <a:r>
              <a:rPr lang="en-AU" sz="1600">
                <a:ea typeface="+mn-ea"/>
                <a:cs typeface="+mn-cs"/>
              </a:rPr>
              <a:t>Pinot Noir</a:t>
            </a:r>
          </a:p>
          <a:p>
            <a:pPr marL="775663" lvl="3" indent="-285750" defTabSz="914353">
              <a:lnSpc>
                <a:spcPct val="95000"/>
              </a:lnSpc>
              <a:spcBef>
                <a:spcPts val="0"/>
              </a:spcBef>
              <a:spcAft>
                <a:spcPts val="600"/>
              </a:spcAft>
              <a:buClr>
                <a:schemeClr val="accent4"/>
              </a:buClr>
              <a:buFont typeface="Arial" panose="020B0604020202020204" pitchFamily="34" charset="0"/>
              <a:buChar char="•"/>
            </a:pPr>
            <a:r>
              <a:rPr lang="en-AU" sz="1600">
                <a:ea typeface="+mn-ea"/>
                <a:cs typeface="+mn-cs"/>
              </a:rPr>
              <a:t>Shiraz</a:t>
            </a:r>
          </a:p>
          <a:p>
            <a:pPr marL="775663" lvl="3" indent="-285750" defTabSz="914353">
              <a:lnSpc>
                <a:spcPct val="95000"/>
              </a:lnSpc>
              <a:spcBef>
                <a:spcPts val="0"/>
              </a:spcBef>
              <a:spcAft>
                <a:spcPts val="600"/>
              </a:spcAft>
              <a:buClr>
                <a:schemeClr val="accent4"/>
              </a:buClr>
              <a:buFont typeface="Arial" panose="020B0604020202020204" pitchFamily="34" charset="0"/>
              <a:buChar char="•"/>
            </a:pPr>
            <a:r>
              <a:rPr lang="en-AU" sz="1600">
                <a:ea typeface="+mn-ea"/>
                <a:cs typeface="+mn-cs"/>
              </a:rPr>
              <a:t>Cabernet Sauvignon</a:t>
            </a:r>
          </a:p>
          <a:p>
            <a:endParaRPr lang="en-US"/>
          </a:p>
        </p:txBody>
      </p:sp>
    </p:spTree>
    <p:extLst>
      <p:ext uri="{BB962C8B-B14F-4D97-AF65-F5344CB8AC3E}">
        <p14:creationId xmlns:p14="http://schemas.microsoft.com/office/powerpoint/2010/main" val="4233658271"/>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large field of green plants&#10;&#10;Description automatically generated with medium confidence">
            <a:extLst>
              <a:ext uri="{FF2B5EF4-FFF2-40B4-BE49-F238E27FC236}">
                <a16:creationId xmlns:a16="http://schemas.microsoft.com/office/drawing/2014/main" id="{FFCFDAE1-9105-30EF-E3FC-CD79F4C224C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7111" b="17111"/>
          <a:stretch>
            <a:fillRect/>
          </a:stretch>
        </p:blipFill>
        <p:spPr/>
      </p:pic>
      <p:sp>
        <p:nvSpPr>
          <p:cNvPr id="3" name="Title 2">
            <a:extLst>
              <a:ext uri="{FF2B5EF4-FFF2-40B4-BE49-F238E27FC236}">
                <a16:creationId xmlns:a16="http://schemas.microsoft.com/office/drawing/2014/main" id="{0A1C769B-69ED-7EC0-81CD-188AE7BA298D}"/>
              </a:ext>
            </a:extLst>
          </p:cNvPr>
          <p:cNvSpPr>
            <a:spLocks noGrp="1"/>
          </p:cNvSpPr>
          <p:nvPr>
            <p:ph type="title"/>
          </p:nvPr>
        </p:nvSpPr>
        <p:spPr>
          <a:xfrm>
            <a:off x="6564313" y="808643"/>
            <a:ext cx="6158452" cy="1325562"/>
          </a:xfrm>
        </p:spPr>
        <p:txBody>
          <a:bodyPr/>
          <a:lstStyle/>
          <a:p>
            <a:r>
              <a:rPr lang="en-US" sz="5400" dirty="0" err="1">
                <a:solidFill>
                  <a:schemeClr val="accent2"/>
                </a:solidFill>
              </a:rPr>
              <a:t>tasmania</a:t>
            </a:r>
            <a:endParaRPr lang="en-US" sz="5400" dirty="0">
              <a:solidFill>
                <a:schemeClr val="accent2"/>
              </a:solidFill>
            </a:endParaRPr>
          </a:p>
        </p:txBody>
      </p:sp>
      <p:sp>
        <p:nvSpPr>
          <p:cNvPr id="4" name="Text Placeholder 3">
            <a:extLst>
              <a:ext uri="{FF2B5EF4-FFF2-40B4-BE49-F238E27FC236}">
                <a16:creationId xmlns:a16="http://schemas.microsoft.com/office/drawing/2014/main" id="{F40C1056-4ADB-1687-59F2-76D23C1DBE01}"/>
              </a:ext>
            </a:extLst>
          </p:cNvPr>
          <p:cNvSpPr>
            <a:spLocks noGrp="1"/>
          </p:cNvSpPr>
          <p:nvPr>
            <p:ph type="body" sz="quarter" idx="11"/>
          </p:nvPr>
        </p:nvSpPr>
        <p:spPr>
          <a:xfrm>
            <a:off x="6564313" y="1949546"/>
            <a:ext cx="4105121" cy="5495616"/>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en-AU" sz="1600" dirty="0">
                <a:ea typeface="+mn-ea"/>
                <a:cs typeface="+mn-cs"/>
              </a:rPr>
              <a:t>This pristine island is one of Australia’s finest cool-climate wine regions</a:t>
            </a:r>
          </a:p>
          <a:p>
            <a:pPr marL="285750" indent="-285750" defTabSz="914353">
              <a:lnSpc>
                <a:spcPct val="95000"/>
              </a:lnSpc>
              <a:spcAft>
                <a:spcPts val="1200"/>
              </a:spcAft>
              <a:buClr>
                <a:schemeClr val="accent3"/>
              </a:buClr>
              <a:buFont typeface="Arial" panose="020B0604020202020204" pitchFamily="34" charset="0"/>
              <a:buChar char="•"/>
            </a:pPr>
            <a:r>
              <a:rPr lang="en-AU" sz="1600" dirty="0">
                <a:ea typeface="+mn-ea"/>
                <a:cs typeface="+mn-cs"/>
              </a:rPr>
              <a:t>Modern wine Industry started in 1970s and has quickly built a global reputation, particularly for sparkling wines</a:t>
            </a:r>
          </a:p>
          <a:p>
            <a:pPr marL="285750" indent="-285750" defTabSz="914353">
              <a:lnSpc>
                <a:spcPct val="95000"/>
              </a:lnSpc>
              <a:spcAft>
                <a:spcPts val="1200"/>
              </a:spcAft>
              <a:buClr>
                <a:schemeClr val="accent3"/>
              </a:buClr>
              <a:buFont typeface="Arial" panose="020B0604020202020204" pitchFamily="34" charset="0"/>
              <a:buChar char="•"/>
            </a:pPr>
            <a:r>
              <a:rPr lang="en-AU" sz="1600" dirty="0">
                <a:ea typeface="+mn-ea"/>
                <a:cs typeface="+mn-cs"/>
              </a:rPr>
              <a:t>Temperate climate with maritime influence (from Tasman Sea, Bass Strait and Southern Ocean)</a:t>
            </a:r>
          </a:p>
          <a:p>
            <a:pPr lvl="3" defTabSz="914353">
              <a:lnSpc>
                <a:spcPct val="95000"/>
              </a:lnSpc>
              <a:spcAft>
                <a:spcPts val="1200"/>
              </a:spcAft>
              <a:buClr>
                <a:schemeClr val="accent3"/>
              </a:buClr>
            </a:pPr>
            <a:endParaRPr lang="en-AU" sz="1600" b="1" dirty="0">
              <a:ea typeface="+mn-ea"/>
              <a:cs typeface="+mn-cs"/>
            </a:endParaRPr>
          </a:p>
          <a:p>
            <a:pPr lvl="3" defTabSz="914353">
              <a:lnSpc>
                <a:spcPct val="95000"/>
              </a:lnSpc>
              <a:spcAft>
                <a:spcPts val="1200"/>
              </a:spcAft>
              <a:buClr>
                <a:schemeClr val="accent3"/>
              </a:buClr>
            </a:pPr>
            <a:r>
              <a:rPr lang="en-AU" sz="1600" b="1" dirty="0">
                <a:ea typeface="+mn-ea"/>
                <a:cs typeface="+mn-cs"/>
              </a:rPr>
              <a:t>KEY VARIETIES</a:t>
            </a:r>
          </a:p>
          <a:p>
            <a:pPr marL="775663" lvl="3" indent="-285750" defTabSz="914353">
              <a:lnSpc>
                <a:spcPct val="95000"/>
              </a:lnSpc>
              <a:spcBef>
                <a:spcPts val="0"/>
              </a:spcBef>
              <a:spcAft>
                <a:spcPts val="600"/>
              </a:spcAft>
              <a:buClr>
                <a:schemeClr val="accent3"/>
              </a:buClr>
              <a:buFont typeface="Arial" panose="020B0604020202020204" pitchFamily="34" charset="0"/>
              <a:buChar char="•"/>
            </a:pPr>
            <a:r>
              <a:rPr lang="en-AU" sz="1600" dirty="0">
                <a:ea typeface="+mn-ea"/>
                <a:cs typeface="+mn-cs"/>
              </a:rPr>
              <a:t>Pinot Noir</a:t>
            </a:r>
          </a:p>
          <a:p>
            <a:pPr marL="775663" lvl="3" indent="-285750" defTabSz="914353">
              <a:lnSpc>
                <a:spcPct val="95000"/>
              </a:lnSpc>
              <a:spcBef>
                <a:spcPts val="0"/>
              </a:spcBef>
              <a:spcAft>
                <a:spcPts val="600"/>
              </a:spcAft>
              <a:buClr>
                <a:schemeClr val="accent3"/>
              </a:buClr>
              <a:buFont typeface="Arial" panose="020B0604020202020204" pitchFamily="34" charset="0"/>
              <a:buChar char="•"/>
            </a:pPr>
            <a:r>
              <a:rPr lang="en-AU" sz="1600" dirty="0">
                <a:ea typeface="+mn-ea"/>
                <a:cs typeface="+mn-cs"/>
              </a:rPr>
              <a:t>Chardonnay</a:t>
            </a:r>
          </a:p>
          <a:p>
            <a:pPr marL="775663" lvl="3" indent="-285750" defTabSz="914353">
              <a:lnSpc>
                <a:spcPct val="95000"/>
              </a:lnSpc>
              <a:spcBef>
                <a:spcPts val="0"/>
              </a:spcBef>
              <a:spcAft>
                <a:spcPts val="600"/>
              </a:spcAft>
              <a:buClr>
                <a:schemeClr val="accent3"/>
              </a:buClr>
              <a:buFont typeface="Arial" panose="020B0604020202020204" pitchFamily="34" charset="0"/>
              <a:buChar char="•"/>
            </a:pPr>
            <a:r>
              <a:rPr lang="en-AU" sz="1600" dirty="0">
                <a:ea typeface="+mn-ea"/>
                <a:cs typeface="+mn-cs"/>
              </a:rPr>
              <a:t>Riesling</a:t>
            </a:r>
          </a:p>
          <a:p>
            <a:pPr>
              <a:buClr>
                <a:schemeClr val="accent3"/>
              </a:buClr>
            </a:pPr>
            <a:endParaRPr lang="en-US" dirty="0"/>
          </a:p>
        </p:txBody>
      </p:sp>
    </p:spTree>
    <p:extLst>
      <p:ext uri="{BB962C8B-B14F-4D97-AF65-F5344CB8AC3E}">
        <p14:creationId xmlns:p14="http://schemas.microsoft.com/office/powerpoint/2010/main" val="662154760"/>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bunches of grapes on a vine&#10;&#10;Description automatically generated">
            <a:extLst>
              <a:ext uri="{FF2B5EF4-FFF2-40B4-BE49-F238E27FC236}">
                <a16:creationId xmlns:a16="http://schemas.microsoft.com/office/drawing/2014/main" id="{F76DB80B-DE62-4A20-F8B7-FA8AEAC08C2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7813" b="7813"/>
          <a:stretch>
            <a:fillRect/>
          </a:stretch>
        </p:blipFill>
        <p:spPr/>
      </p:pic>
      <p:sp>
        <p:nvSpPr>
          <p:cNvPr id="3" name="Title 2">
            <a:extLst>
              <a:ext uri="{FF2B5EF4-FFF2-40B4-BE49-F238E27FC236}">
                <a16:creationId xmlns:a16="http://schemas.microsoft.com/office/drawing/2014/main" id="{028B182D-C4FA-2E87-FCF8-F8AD373604B6}"/>
              </a:ext>
            </a:extLst>
          </p:cNvPr>
          <p:cNvSpPr>
            <a:spLocks noGrp="1"/>
          </p:cNvSpPr>
          <p:nvPr>
            <p:ph type="title"/>
          </p:nvPr>
        </p:nvSpPr>
        <p:spPr>
          <a:xfrm>
            <a:off x="407988" y="579303"/>
            <a:ext cx="6158452" cy="1325562"/>
          </a:xfrm>
        </p:spPr>
        <p:txBody>
          <a:bodyPr/>
          <a:lstStyle/>
          <a:p>
            <a:r>
              <a:rPr lang="en-US" sz="5400"/>
              <a:t>Noteworthy varieties and styles</a:t>
            </a:r>
          </a:p>
        </p:txBody>
      </p:sp>
    </p:spTree>
    <p:extLst>
      <p:ext uri="{BB962C8B-B14F-4D97-AF65-F5344CB8AC3E}">
        <p14:creationId xmlns:p14="http://schemas.microsoft.com/office/powerpoint/2010/main" val="136087535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working in a wine factory&#10;&#10;Description automatically generated">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197" r="16197"/>
          <a:stretch>
            <a:fillRect/>
          </a:stretch>
        </p:blipFill>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959600" y="823905"/>
            <a:ext cx="6158452" cy="1325562"/>
          </a:xfrm>
        </p:spPr>
        <p:txBody>
          <a:bodyPr/>
          <a:lstStyle/>
          <a:p>
            <a:r>
              <a:rPr lang="en-US" sz="5400">
                <a:solidFill>
                  <a:schemeClr val="accent1"/>
                </a:solidFill>
              </a:rPr>
              <a:t>TODAY </a:t>
            </a:r>
            <a:br>
              <a:rPr lang="en-US" sz="5400">
                <a:solidFill>
                  <a:schemeClr val="accent1"/>
                </a:solidFill>
              </a:rPr>
            </a:br>
            <a:r>
              <a:rPr lang="en-US" sz="5400">
                <a:solidFill>
                  <a:schemeClr val="accent1"/>
                </a:solidFill>
              </a:rPr>
              <a:t>WE’LL </a:t>
            </a:r>
            <a:br>
              <a:rPr lang="en-US" sz="5400">
                <a:solidFill>
                  <a:schemeClr val="accent1"/>
                </a:solidFill>
              </a:rPr>
            </a:br>
            <a:r>
              <a:rPr lang="en-US" sz="5400">
                <a:solidFill>
                  <a:schemeClr val="accent1"/>
                </a:solidFill>
              </a:rPr>
              <a:t>COVER</a:t>
            </a: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959600" y="3044836"/>
            <a:ext cx="4105121" cy="3327395"/>
          </a:xfrm>
        </p:spPr>
        <p:txBody>
          <a:bodyPr/>
          <a:lstStyle/>
          <a:p>
            <a:pPr marL="285750" indent="-285750">
              <a:buClr>
                <a:schemeClr val="accent1"/>
              </a:buClr>
              <a:buFont typeface="Arial" panose="020B0604020202020204" pitchFamily="34" charset="0"/>
              <a:buChar char="•"/>
            </a:pPr>
            <a:r>
              <a:rPr lang="en-US"/>
              <a:t>The history of Australian wine</a:t>
            </a:r>
          </a:p>
          <a:p>
            <a:pPr marL="285750" indent="-285750">
              <a:buClr>
                <a:schemeClr val="accent1"/>
              </a:buClr>
              <a:buFont typeface="Arial" panose="020B0604020202020204" pitchFamily="34" charset="0"/>
              <a:buChar char="•"/>
            </a:pPr>
            <a:r>
              <a:rPr lang="en-US"/>
              <a:t>Geography, climate and soil</a:t>
            </a:r>
          </a:p>
          <a:p>
            <a:pPr marL="285750" indent="-285750">
              <a:buClr>
                <a:schemeClr val="accent1"/>
              </a:buClr>
              <a:buFont typeface="Arial" panose="020B0604020202020204" pitchFamily="34" charset="0"/>
              <a:buChar char="•"/>
            </a:pPr>
            <a:r>
              <a:rPr lang="en-US"/>
              <a:t>Noteworthy regions</a:t>
            </a:r>
          </a:p>
          <a:p>
            <a:pPr marL="285750" indent="-285750">
              <a:buClr>
                <a:schemeClr val="accent1"/>
              </a:buClr>
              <a:buFont typeface="Arial" panose="020B0604020202020204" pitchFamily="34" charset="0"/>
              <a:buChar char="•"/>
            </a:pPr>
            <a:r>
              <a:rPr lang="en-US"/>
              <a:t>Key varieties and wine styles</a:t>
            </a:r>
          </a:p>
        </p:txBody>
      </p:sp>
    </p:spTree>
    <p:extLst>
      <p:ext uri="{BB962C8B-B14F-4D97-AF65-F5344CB8AC3E}">
        <p14:creationId xmlns:p14="http://schemas.microsoft.com/office/powerpoint/2010/main" val="508551256"/>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Placeholder 5" descr="A person working in a factory&#10;&#10;Description automatically generated">
            <a:extLst>
              <a:ext uri="{FF2B5EF4-FFF2-40B4-BE49-F238E27FC236}">
                <a16:creationId xmlns:a16="http://schemas.microsoft.com/office/drawing/2014/main" id="{48395C2D-9B0C-631F-FC7D-B5FC37239A5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7892" t="31548" r="14733" b="24159"/>
          <a:stretch>
            <a:fillRect/>
          </a:stretch>
        </p:blipFill>
        <p:spPr>
          <a:xfrm>
            <a:off x="0" y="388842"/>
            <a:ext cx="6169315" cy="6083199"/>
          </a:xfrm>
        </p:spPr>
      </p:pic>
      <p:sp>
        <p:nvSpPr>
          <p:cNvPr id="3" name="Title 2">
            <a:extLst>
              <a:ext uri="{FF2B5EF4-FFF2-40B4-BE49-F238E27FC236}">
                <a16:creationId xmlns:a16="http://schemas.microsoft.com/office/drawing/2014/main" id="{8FBF4245-2335-B13F-E4CC-6D3169B42914}"/>
              </a:ext>
            </a:extLst>
          </p:cNvPr>
          <p:cNvSpPr>
            <a:spLocks noGrp="1"/>
          </p:cNvSpPr>
          <p:nvPr>
            <p:ph type="title"/>
          </p:nvPr>
        </p:nvSpPr>
        <p:spPr>
          <a:xfrm>
            <a:off x="6959600" y="909503"/>
            <a:ext cx="5383212" cy="1325562"/>
          </a:xfrm>
        </p:spPr>
        <p:txBody>
          <a:bodyPr/>
          <a:lstStyle/>
          <a:p>
            <a:r>
              <a:rPr lang="en-US" sz="5400">
                <a:solidFill>
                  <a:schemeClr val="accent5"/>
                </a:solidFill>
              </a:rPr>
              <a:t>Sparkling wine</a:t>
            </a:r>
          </a:p>
        </p:txBody>
      </p:sp>
      <p:sp>
        <p:nvSpPr>
          <p:cNvPr id="4" name="Text Placeholder 3">
            <a:extLst>
              <a:ext uri="{FF2B5EF4-FFF2-40B4-BE49-F238E27FC236}">
                <a16:creationId xmlns:a16="http://schemas.microsoft.com/office/drawing/2014/main" id="{65E24258-4FF7-CD35-9A03-AAACCB35831F}"/>
              </a:ext>
            </a:extLst>
          </p:cNvPr>
          <p:cNvSpPr>
            <a:spLocks noGrp="1"/>
          </p:cNvSpPr>
          <p:nvPr>
            <p:ph type="body" sz="quarter" idx="11"/>
          </p:nvPr>
        </p:nvSpPr>
        <p:spPr>
          <a:xfrm>
            <a:off x="6959600" y="3835409"/>
            <a:ext cx="4105121" cy="5495616"/>
          </a:xfrm>
        </p:spPr>
        <p:txBody>
          <a:bodyPr/>
          <a:lstStyle/>
          <a:p>
            <a:pPr marL="285750" indent="-285750">
              <a:spcBef>
                <a:spcPts val="800"/>
              </a:spcBef>
              <a:buFont typeface="Arial" panose="020B0604020202020204" pitchFamily="34" charset="0"/>
              <a:buChar char="•"/>
            </a:pPr>
            <a:r>
              <a:rPr lang="en-US" sz="1600">
                <a:solidFill>
                  <a:schemeClr val="bg1"/>
                </a:solidFill>
              </a:rPr>
              <a:t>Australia has been making sparkling wine since the late 19th century</a:t>
            </a:r>
          </a:p>
          <a:p>
            <a:pPr marL="285750" indent="-285750">
              <a:spcBef>
                <a:spcPts val="800"/>
              </a:spcBef>
              <a:buFont typeface="Arial" panose="020B0604020202020204" pitchFamily="34" charset="0"/>
              <a:buChar char="•"/>
            </a:pPr>
            <a:r>
              <a:rPr lang="en-US" sz="1600">
                <a:solidFill>
                  <a:schemeClr val="bg1"/>
                </a:solidFill>
              </a:rPr>
              <a:t>Today, Australia is a world-leading producer of a range of styles</a:t>
            </a:r>
          </a:p>
          <a:p>
            <a:pPr marL="285750" indent="-285750">
              <a:spcBef>
                <a:spcPts val="800"/>
              </a:spcBef>
              <a:buFont typeface="Arial" panose="020B0604020202020204" pitchFamily="34" charset="0"/>
              <a:buChar char="•"/>
            </a:pPr>
            <a:r>
              <a:rPr lang="en-US" sz="1600">
                <a:solidFill>
                  <a:schemeClr val="bg1"/>
                </a:solidFill>
              </a:rPr>
              <a:t>Sparkling wine represents a small but significant proportion of production</a:t>
            </a:r>
          </a:p>
          <a:p>
            <a:pPr marL="285750" indent="-285750">
              <a:spcBef>
                <a:spcPts val="800"/>
              </a:spcBef>
              <a:buFont typeface="Arial" panose="020B0604020202020204" pitchFamily="34" charset="0"/>
              <a:buChar char="•"/>
            </a:pPr>
            <a:r>
              <a:rPr lang="en-US" sz="1600">
                <a:solidFill>
                  <a:schemeClr val="bg1"/>
                </a:solidFill>
              </a:rPr>
              <a:t>Considerable growth in recent years</a:t>
            </a:r>
            <a:endParaRPr lang="en-AU" sz="1600">
              <a:solidFill>
                <a:schemeClr val="bg1"/>
              </a:solidFill>
            </a:endParaRPr>
          </a:p>
          <a:p>
            <a:pPr marL="285750" indent="-285750">
              <a:buFont typeface="Arial" panose="020B0604020202020204" pitchFamily="34" charset="0"/>
              <a:buChar char="•"/>
            </a:pPr>
            <a:endParaRPr lang="en-US" sz="1600"/>
          </a:p>
        </p:txBody>
      </p:sp>
      <p:sp>
        <p:nvSpPr>
          <p:cNvPr id="7" name="Title 2">
            <a:extLst>
              <a:ext uri="{FF2B5EF4-FFF2-40B4-BE49-F238E27FC236}">
                <a16:creationId xmlns:a16="http://schemas.microsoft.com/office/drawing/2014/main" id="{FD661DB1-1AE4-2A48-DE18-504C68F233D2}"/>
              </a:ext>
            </a:extLst>
          </p:cNvPr>
          <p:cNvSpPr txBox="1"/>
          <p:nvPr/>
        </p:nvSpPr>
        <p:spPr>
          <a:xfrm>
            <a:off x="6993537" y="2509847"/>
            <a:ext cx="4635498"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3600">
                <a:latin typeface="Neue Haas Grotesk Text Pro" panose="020B0504020202020204" pitchFamily="34" charset="77"/>
              </a:rPr>
              <a:t>RIVALING THE WORLD’S BEST</a:t>
            </a:r>
          </a:p>
        </p:txBody>
      </p:sp>
    </p:spTree>
    <p:extLst>
      <p:ext uri="{BB962C8B-B14F-4D97-AF65-F5344CB8AC3E}">
        <p14:creationId xmlns:p14="http://schemas.microsoft.com/office/powerpoint/2010/main" val="291081657"/>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5F21A06B-D544-6624-4430-38C6323FD087}"/>
              </a:ext>
            </a:extLst>
          </p:cNvPr>
          <p:cNvCxnSpPr>
            <a:cxnSpLocks/>
          </p:cNvCxnSpPr>
          <p:nvPr/>
        </p:nvCxnSpPr>
        <p:spPr>
          <a:xfrm>
            <a:off x="6457894" y="3591264"/>
            <a:ext cx="109860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8F1A30A-484B-2139-7748-485BB9091926}"/>
              </a:ext>
            </a:extLst>
          </p:cNvPr>
          <p:cNvCxnSpPr>
            <a:cxnSpLocks/>
          </p:cNvCxnSpPr>
          <p:nvPr/>
        </p:nvCxnSpPr>
        <p:spPr>
          <a:xfrm>
            <a:off x="6457894" y="4931114"/>
            <a:ext cx="109860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C6EFBB7-8D5C-9ACB-C474-F5C5B13C68FD}"/>
              </a:ext>
            </a:extLst>
          </p:cNvPr>
          <p:cNvCxnSpPr>
            <a:cxnSpLocks/>
          </p:cNvCxnSpPr>
          <p:nvPr/>
        </p:nvCxnSpPr>
        <p:spPr>
          <a:xfrm>
            <a:off x="2813050" y="4452352"/>
            <a:ext cx="30374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28F9B25-C63F-024A-F76D-2BA4A25F22A3}"/>
              </a:ext>
            </a:extLst>
          </p:cNvPr>
          <p:cNvCxnSpPr>
            <a:cxnSpLocks/>
          </p:cNvCxnSpPr>
          <p:nvPr/>
        </p:nvCxnSpPr>
        <p:spPr>
          <a:xfrm>
            <a:off x="5048250" y="4909552"/>
            <a:ext cx="8022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7CDD7F9-F410-75EB-A4CE-7E5F040B4E8D}"/>
              </a:ext>
            </a:extLst>
          </p:cNvPr>
          <p:cNvCxnSpPr>
            <a:cxnSpLocks/>
          </p:cNvCxnSpPr>
          <p:nvPr/>
        </p:nvCxnSpPr>
        <p:spPr>
          <a:xfrm>
            <a:off x="6457894" y="2156164"/>
            <a:ext cx="109860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EF37069-540F-3C87-A47F-71F891D855D9}"/>
              </a:ext>
            </a:extLst>
          </p:cNvPr>
          <p:cNvSpPr>
            <a:spLocks noGrp="1"/>
          </p:cNvSpPr>
          <p:nvPr>
            <p:ph type="title"/>
          </p:nvPr>
        </p:nvSpPr>
        <p:spPr>
          <a:xfrm>
            <a:off x="7738992" y="878014"/>
            <a:ext cx="4179870" cy="662781"/>
          </a:xfrm>
        </p:spPr>
        <p:txBody>
          <a:bodyPr/>
          <a:lstStyle/>
          <a:p>
            <a:r>
              <a:rPr lang="en-US" sz="4400"/>
              <a:t>KEY REGIONS</a:t>
            </a:r>
          </a:p>
        </p:txBody>
      </p:sp>
      <p:pic>
        <p:nvPicPr>
          <p:cNvPr id="21" name="Picture Placeholder 20" descr="A close up of a bottle&#10;&#10;Description automatically generated">
            <a:extLst>
              <a:ext uri="{FF2B5EF4-FFF2-40B4-BE49-F238E27FC236}">
                <a16:creationId xmlns:a16="http://schemas.microsoft.com/office/drawing/2014/main" id="{6126DFEA-A53D-9D7E-5FFA-31A46BE846D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t="158" b="-725"/>
          <a:stretch>
            <a:fillRect/>
          </a:stretch>
        </p:blipFill>
        <p:spPr>
          <a:xfrm>
            <a:off x="5097430" y="394185"/>
            <a:ext cx="2244413" cy="6235700"/>
          </a:xfrm>
        </p:spPr>
      </p:pic>
      <p:sp>
        <p:nvSpPr>
          <p:cNvPr id="6" name="object 10">
            <a:extLst>
              <a:ext uri="{FF2B5EF4-FFF2-40B4-BE49-F238E27FC236}">
                <a16:creationId xmlns:a16="http://schemas.microsoft.com/office/drawing/2014/main" id="{E07EEB7A-0AF2-8978-C645-499F7E029E49}"/>
              </a:ext>
            </a:extLst>
          </p:cNvPr>
          <p:cNvSpPr txBox="1"/>
          <p:nvPr/>
        </p:nvSpPr>
        <p:spPr>
          <a:xfrm>
            <a:off x="408075" y="503727"/>
            <a:ext cx="6877418" cy="1095813"/>
          </a:xfrm>
          <a:prstGeom prst="rect">
            <a:avLst/>
          </a:prstGeom>
        </p:spPr>
        <p:txBody>
          <a:bodyPr vert="horz" wrap="square" lIns="0" tIns="12065" rIns="0" bIns="0" rtlCol="0">
            <a:spAutoFit/>
          </a:bodyPr>
          <a:lstStyle/>
          <a:p>
            <a:pPr defTabSz="914453">
              <a:lnSpc>
                <a:spcPct val="80000"/>
              </a:lnSpc>
              <a:spcBef>
                <a:spcPct val="0"/>
              </a:spcBef>
            </a:pPr>
            <a:r>
              <a:rPr lang="en-AU" sz="4400">
                <a:latin typeface="Mistral" panose="03090702030407020403" pitchFamily="66" charset="0"/>
                <a:cs typeface="Colors Of Autumn"/>
              </a:rPr>
              <a:t> </a:t>
            </a:r>
            <a:r>
              <a:rPr lang="en-AU" sz="4400" cap="all">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STYLES AND</a:t>
            </a:r>
          </a:p>
          <a:p>
            <a:pPr defTabSz="914453">
              <a:lnSpc>
                <a:spcPct val="80000"/>
              </a:lnSpc>
              <a:spcBef>
                <a:spcPct val="0"/>
              </a:spcBef>
            </a:pPr>
            <a:r>
              <a:rPr lang="en-AU" sz="4400" cap="all">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CHARACTERISTICS</a:t>
            </a:r>
          </a:p>
        </p:txBody>
      </p:sp>
      <p:sp>
        <p:nvSpPr>
          <p:cNvPr id="7" name="object 58">
            <a:extLst>
              <a:ext uri="{FF2B5EF4-FFF2-40B4-BE49-F238E27FC236}">
                <a16:creationId xmlns:a16="http://schemas.microsoft.com/office/drawing/2014/main" id="{A2E8F639-5D83-970E-393D-D3DA42684E4E}"/>
              </a:ext>
            </a:extLst>
          </p:cNvPr>
          <p:cNvSpPr txBox="1"/>
          <p:nvPr/>
        </p:nvSpPr>
        <p:spPr>
          <a:xfrm>
            <a:off x="1630037" y="1993619"/>
            <a:ext cx="2878251" cy="325089"/>
          </a:xfrm>
          <a:prstGeom prst="rect">
            <a:avLst/>
          </a:prstGeom>
          <a:noFill/>
        </p:spPr>
        <p:txBody>
          <a:bodyPr vert="horz" wrap="square" lIns="0" tIns="17145" rIns="0" bIns="0" rtlCol="0">
            <a:spAutoFit/>
          </a:bodyPr>
          <a:lstStyle/>
          <a:p>
            <a:pPr algn="ctr">
              <a:buClr>
                <a:srgbClr val="F40000"/>
              </a:buClr>
            </a:pPr>
            <a:r>
              <a:rPr lang="en-US" sz="2000" b="1">
                <a:solidFill>
                  <a:schemeClr val="accent4"/>
                </a:solidFill>
                <a:latin typeface="Neue Haas Grotesk Text Pro" panose="020B0504020202020204" pitchFamily="34" charset="77"/>
                <a:cs typeface="Hellix SemiBold"/>
              </a:rPr>
              <a:t>THREE MAIN STYLES</a:t>
            </a:r>
          </a:p>
        </p:txBody>
      </p:sp>
      <p:sp>
        <p:nvSpPr>
          <p:cNvPr id="8" name="object 58">
            <a:extLst>
              <a:ext uri="{FF2B5EF4-FFF2-40B4-BE49-F238E27FC236}">
                <a16:creationId xmlns:a16="http://schemas.microsoft.com/office/drawing/2014/main" id="{126F4DE8-D4DD-685D-CCF7-B263283FBF37}"/>
              </a:ext>
            </a:extLst>
          </p:cNvPr>
          <p:cNvSpPr txBox="1"/>
          <p:nvPr/>
        </p:nvSpPr>
        <p:spPr>
          <a:xfrm>
            <a:off x="1913822" y="2565921"/>
            <a:ext cx="2094227" cy="238912"/>
          </a:xfrm>
          <a:prstGeom prst="rect">
            <a:avLst/>
          </a:prstGeom>
        </p:spPr>
        <p:txBody>
          <a:bodyPr vert="horz" wrap="square" lIns="0" tIns="17145" rIns="0" bIns="0" rtlCol="0" anchor="t" anchorCtr="0">
            <a:spAutoFit/>
          </a:bodyPr>
          <a:lstStyle/>
          <a:p>
            <a:pPr algn="ctr">
              <a:lnSpc>
                <a:spcPct val="90000"/>
              </a:lnSpc>
              <a:buClr>
                <a:srgbClr val="F40000"/>
              </a:buClr>
            </a:pPr>
            <a:r>
              <a:rPr lang="en-AU" sz="1600" b="1">
                <a:latin typeface="Neue Haas Grotesk Text Pro" panose="020B0504020202020204" pitchFamily="34" charset="77"/>
                <a:cs typeface="Hellix SemiBold"/>
              </a:rPr>
              <a:t>DRY BRUT STYLE</a:t>
            </a:r>
            <a:endParaRPr lang="en-US" sz="1600" b="1">
              <a:latin typeface="Neue Haas Grotesk Text Pro" panose="020B0504020202020204" pitchFamily="34" charset="77"/>
              <a:cs typeface="Hellix SemiBold"/>
            </a:endParaRPr>
          </a:p>
        </p:txBody>
      </p:sp>
      <p:sp>
        <p:nvSpPr>
          <p:cNvPr id="9" name="object 58">
            <a:extLst>
              <a:ext uri="{FF2B5EF4-FFF2-40B4-BE49-F238E27FC236}">
                <a16:creationId xmlns:a16="http://schemas.microsoft.com/office/drawing/2014/main" id="{FF87809F-4479-92AB-C6B2-19828E0D8982}"/>
              </a:ext>
            </a:extLst>
          </p:cNvPr>
          <p:cNvSpPr txBox="1"/>
          <p:nvPr/>
        </p:nvSpPr>
        <p:spPr>
          <a:xfrm>
            <a:off x="1907719" y="2893051"/>
            <a:ext cx="2132433" cy="903709"/>
          </a:xfrm>
          <a:prstGeom prst="rect">
            <a:avLst/>
          </a:prstGeom>
        </p:spPr>
        <p:txBody>
          <a:bodyPr vert="horz" wrap="square" lIns="0" tIns="17145" rIns="0" bIns="0" rtlCol="0" anchor="t" anchorCtr="0">
            <a:spAutoFit/>
          </a:bodyPr>
          <a:lstStyle/>
          <a:p>
            <a:pPr algn="ctr">
              <a:lnSpc>
                <a:spcPct val="90000"/>
              </a:lnSpc>
              <a:buClr>
                <a:srgbClr val="F40000"/>
              </a:buClr>
            </a:pPr>
            <a:r>
              <a:rPr lang="en-US" sz="1600">
                <a:latin typeface="Neue Haas Grotesk Text Pro" panose="020B0504020202020204" pitchFamily="34" charset="77"/>
                <a:cs typeface="Hellix SemiBold"/>
              </a:rPr>
              <a:t>the most popular; aromas include biscuit, dough, toast, apple and grapefruit</a:t>
            </a:r>
          </a:p>
        </p:txBody>
      </p:sp>
      <p:sp>
        <p:nvSpPr>
          <p:cNvPr id="10" name="object 58">
            <a:extLst>
              <a:ext uri="{FF2B5EF4-FFF2-40B4-BE49-F238E27FC236}">
                <a16:creationId xmlns:a16="http://schemas.microsoft.com/office/drawing/2014/main" id="{6885B006-DC85-8938-F272-B9A6D0E0020F}"/>
              </a:ext>
            </a:extLst>
          </p:cNvPr>
          <p:cNvSpPr txBox="1"/>
          <p:nvPr/>
        </p:nvSpPr>
        <p:spPr>
          <a:xfrm>
            <a:off x="341144" y="4283528"/>
            <a:ext cx="2378275" cy="460511"/>
          </a:xfrm>
          <a:prstGeom prst="rect">
            <a:avLst/>
          </a:prstGeom>
        </p:spPr>
        <p:txBody>
          <a:bodyPr vert="horz" wrap="square" lIns="0" tIns="17145" rIns="0" bIns="0" rtlCol="0" anchor="t" anchorCtr="0">
            <a:spAutoFit/>
          </a:bodyPr>
          <a:lstStyle/>
          <a:p>
            <a:pPr algn="ctr">
              <a:lnSpc>
                <a:spcPct val="90000"/>
              </a:lnSpc>
              <a:buClr>
                <a:srgbClr val="F40000"/>
              </a:buClr>
            </a:pPr>
            <a:r>
              <a:rPr lang="en-AU" sz="1600" b="1">
                <a:latin typeface="Neue Haas Grotesk Text Pro" panose="020B0504020202020204" pitchFamily="34" charset="77"/>
                <a:cs typeface="Hellix SemiBold"/>
              </a:rPr>
              <a:t>SPARKLING RED, ESPECIALLY SHIRAZ</a:t>
            </a:r>
            <a:endParaRPr lang="en-US" sz="1600" b="1">
              <a:latin typeface="Neue Haas Grotesk Text Pro" panose="020B0504020202020204" pitchFamily="34" charset="77"/>
              <a:cs typeface="Hellix SemiBold"/>
            </a:endParaRPr>
          </a:p>
        </p:txBody>
      </p:sp>
      <p:sp>
        <p:nvSpPr>
          <p:cNvPr id="11" name="object 58">
            <a:extLst>
              <a:ext uri="{FF2B5EF4-FFF2-40B4-BE49-F238E27FC236}">
                <a16:creationId xmlns:a16="http://schemas.microsoft.com/office/drawing/2014/main" id="{48E6731A-8627-C7CC-E3D5-51D9473FA240}"/>
              </a:ext>
            </a:extLst>
          </p:cNvPr>
          <p:cNvSpPr txBox="1"/>
          <p:nvPr/>
        </p:nvSpPr>
        <p:spPr>
          <a:xfrm>
            <a:off x="2884781" y="4798271"/>
            <a:ext cx="2094227" cy="238912"/>
          </a:xfrm>
          <a:prstGeom prst="rect">
            <a:avLst/>
          </a:prstGeom>
        </p:spPr>
        <p:txBody>
          <a:bodyPr vert="horz" wrap="square" lIns="0" tIns="17145" rIns="0" bIns="0" rtlCol="0" anchor="t" anchorCtr="0">
            <a:spAutoFit/>
          </a:bodyPr>
          <a:lstStyle/>
          <a:p>
            <a:pPr algn="ctr">
              <a:lnSpc>
                <a:spcPct val="90000"/>
              </a:lnSpc>
              <a:buClr>
                <a:srgbClr val="F40000"/>
              </a:buClr>
            </a:pPr>
            <a:r>
              <a:rPr lang="en-AU" sz="1600" b="1">
                <a:latin typeface="Neue Haas Grotesk Text Pro" panose="020B0504020202020204" pitchFamily="34" charset="77"/>
                <a:cs typeface="Hellix SemiBold"/>
              </a:rPr>
              <a:t>SPARKLING ROSÉ</a:t>
            </a:r>
          </a:p>
        </p:txBody>
      </p:sp>
      <p:sp>
        <p:nvSpPr>
          <p:cNvPr id="12" name="object 58">
            <a:extLst>
              <a:ext uri="{FF2B5EF4-FFF2-40B4-BE49-F238E27FC236}">
                <a16:creationId xmlns:a16="http://schemas.microsoft.com/office/drawing/2014/main" id="{FF8802DC-F015-EE59-B860-950D333F6BA7}"/>
              </a:ext>
            </a:extLst>
          </p:cNvPr>
          <p:cNvSpPr txBox="1"/>
          <p:nvPr/>
        </p:nvSpPr>
        <p:spPr>
          <a:xfrm>
            <a:off x="464425" y="4840270"/>
            <a:ext cx="2131712" cy="903709"/>
          </a:xfrm>
          <a:prstGeom prst="rect">
            <a:avLst/>
          </a:prstGeom>
        </p:spPr>
        <p:txBody>
          <a:bodyPr vert="horz" wrap="square" lIns="0" tIns="17145" rIns="0" bIns="0" rtlCol="0" anchor="t" anchorCtr="0">
            <a:spAutoFit/>
          </a:bodyPr>
          <a:lstStyle/>
          <a:p>
            <a:pPr algn="ctr">
              <a:lnSpc>
                <a:spcPct val="90000"/>
              </a:lnSpc>
              <a:buClr>
                <a:srgbClr val="F40000"/>
              </a:buClr>
            </a:pPr>
            <a:r>
              <a:rPr lang="en-US" sz="1600">
                <a:latin typeface="Neue Haas Grotesk Text Pro" panose="020B0504020202020204" pitchFamily="34" charset="77"/>
                <a:cs typeface="Hellix SemiBold"/>
              </a:rPr>
              <a:t>a uniquely Australian style; crimson </a:t>
            </a:r>
            <a:br>
              <a:rPr lang="en-US" sz="1600">
                <a:latin typeface="Neue Haas Grotesk Text Pro" panose="020B0504020202020204" pitchFamily="34" charset="77"/>
                <a:cs typeface="Hellix SemiBold"/>
              </a:rPr>
            </a:br>
            <a:r>
              <a:rPr lang="en-US" sz="1600">
                <a:latin typeface="Neue Haas Grotesk Text Pro" panose="020B0504020202020204" pitchFamily="34" charset="77"/>
                <a:cs typeface="Hellix SemiBold"/>
              </a:rPr>
              <a:t>coloured, juicy, fruity and refreshing</a:t>
            </a:r>
          </a:p>
        </p:txBody>
      </p:sp>
      <p:sp>
        <p:nvSpPr>
          <p:cNvPr id="13" name="object 58">
            <a:extLst>
              <a:ext uri="{FF2B5EF4-FFF2-40B4-BE49-F238E27FC236}">
                <a16:creationId xmlns:a16="http://schemas.microsoft.com/office/drawing/2014/main" id="{8A7AC874-BA3F-79E4-4139-15D04768B933}"/>
              </a:ext>
            </a:extLst>
          </p:cNvPr>
          <p:cNvSpPr txBox="1"/>
          <p:nvPr/>
        </p:nvSpPr>
        <p:spPr>
          <a:xfrm>
            <a:off x="3032782" y="5141969"/>
            <a:ext cx="1814224" cy="1125308"/>
          </a:xfrm>
          <a:prstGeom prst="rect">
            <a:avLst/>
          </a:prstGeom>
        </p:spPr>
        <p:txBody>
          <a:bodyPr vert="horz" wrap="square" lIns="0" tIns="17145" rIns="0" bIns="0" rtlCol="0" anchor="t" anchorCtr="0">
            <a:spAutoFit/>
          </a:bodyPr>
          <a:lstStyle/>
          <a:p>
            <a:pPr algn="ctr">
              <a:lnSpc>
                <a:spcPct val="90000"/>
              </a:lnSpc>
              <a:buClr>
                <a:srgbClr val="F40000"/>
              </a:buClr>
            </a:pPr>
            <a:r>
              <a:rPr lang="en-US" sz="1600">
                <a:latin typeface="Neue Haas Grotesk Text Pro" panose="020B0504020202020204" pitchFamily="34" charset="77"/>
                <a:cs typeface="Hellix SemiBold"/>
              </a:rPr>
              <a:t>a niche style; aromas include floral, rose petal, strawberry, raspberry and red currant</a:t>
            </a:r>
          </a:p>
        </p:txBody>
      </p:sp>
      <p:sp>
        <p:nvSpPr>
          <p:cNvPr id="14" name="object 58">
            <a:extLst>
              <a:ext uri="{FF2B5EF4-FFF2-40B4-BE49-F238E27FC236}">
                <a16:creationId xmlns:a16="http://schemas.microsoft.com/office/drawing/2014/main" id="{90D927FB-A416-7C58-1BB7-0B4407E42A0A}"/>
              </a:ext>
            </a:extLst>
          </p:cNvPr>
          <p:cNvSpPr txBox="1"/>
          <p:nvPr/>
        </p:nvSpPr>
        <p:spPr>
          <a:xfrm>
            <a:off x="7734700" y="2288302"/>
            <a:ext cx="3827053" cy="982448"/>
          </a:xfrm>
          <a:prstGeom prst="rect">
            <a:avLst/>
          </a:prstGeom>
        </p:spPr>
        <p:txBody>
          <a:bodyPr vert="horz" wrap="square" lIns="0" tIns="17145" rIns="0" bIns="0" rtlCol="0" anchor="t" anchorCtr="0">
            <a:spAutoFit/>
          </a:bodyPr>
          <a:lstStyle/>
          <a:p>
            <a:pPr>
              <a:lnSpc>
                <a:spcPct val="98000"/>
              </a:lnSpc>
              <a:buClr>
                <a:srgbClr val="F40000"/>
              </a:buClr>
            </a:pPr>
            <a:r>
              <a:rPr lang="en-US" sz="1600">
                <a:latin typeface="Neue Haas Grotesk Text Pro" panose="020B0504020202020204" pitchFamily="34" charset="77"/>
                <a:cs typeface="Hellix SemiBold"/>
              </a:rPr>
              <a:t>One of Australia’s most exciting sparkling wine regions where crisp, cool‑climate wines meet subtlety and style</a:t>
            </a:r>
          </a:p>
        </p:txBody>
      </p:sp>
      <p:sp>
        <p:nvSpPr>
          <p:cNvPr id="15" name="object 58">
            <a:extLst>
              <a:ext uri="{FF2B5EF4-FFF2-40B4-BE49-F238E27FC236}">
                <a16:creationId xmlns:a16="http://schemas.microsoft.com/office/drawing/2014/main" id="{9A22F79F-9879-EF99-8E4A-EE4C564CB243}"/>
              </a:ext>
            </a:extLst>
          </p:cNvPr>
          <p:cNvSpPr txBox="1"/>
          <p:nvPr/>
        </p:nvSpPr>
        <p:spPr>
          <a:xfrm>
            <a:off x="7738533" y="2028601"/>
            <a:ext cx="1896225" cy="238912"/>
          </a:xfrm>
          <a:prstGeom prst="rect">
            <a:avLst/>
          </a:prstGeom>
        </p:spPr>
        <p:txBody>
          <a:bodyPr vert="horz" wrap="square" lIns="0" tIns="17145" rIns="0" bIns="0" rtlCol="0" anchor="t" anchorCtr="0">
            <a:spAutoFit/>
          </a:bodyPr>
          <a:lstStyle/>
          <a:p>
            <a:pPr>
              <a:lnSpc>
                <a:spcPct val="90000"/>
              </a:lnSpc>
              <a:buClr>
                <a:srgbClr val="F40000"/>
              </a:buClr>
            </a:pPr>
            <a:r>
              <a:rPr lang="en-AU" sz="1600" b="1">
                <a:latin typeface="Neue Haas Grotesk Text Pro" panose="020B0504020202020204" pitchFamily="34" charset="77"/>
                <a:cs typeface="Hellix SemiBold"/>
              </a:rPr>
              <a:t>ADELAIDE HILLS</a:t>
            </a:r>
            <a:endParaRPr lang="en-US" sz="1600" b="1">
              <a:latin typeface="Neue Haas Grotesk Text Pro" panose="020B0504020202020204" pitchFamily="34" charset="77"/>
              <a:cs typeface="Hellix SemiBold"/>
            </a:endParaRPr>
          </a:p>
        </p:txBody>
      </p:sp>
      <p:sp>
        <p:nvSpPr>
          <p:cNvPr id="16" name="object 58">
            <a:extLst>
              <a:ext uri="{FF2B5EF4-FFF2-40B4-BE49-F238E27FC236}">
                <a16:creationId xmlns:a16="http://schemas.microsoft.com/office/drawing/2014/main" id="{06CB8D18-E561-70B9-2E43-6F941CA6E254}"/>
              </a:ext>
            </a:extLst>
          </p:cNvPr>
          <p:cNvSpPr txBox="1"/>
          <p:nvPr/>
        </p:nvSpPr>
        <p:spPr>
          <a:xfrm>
            <a:off x="7734700" y="3456783"/>
            <a:ext cx="1294427" cy="238912"/>
          </a:xfrm>
          <a:prstGeom prst="rect">
            <a:avLst/>
          </a:prstGeom>
        </p:spPr>
        <p:txBody>
          <a:bodyPr vert="horz" wrap="square" lIns="0" tIns="17145" rIns="0" bIns="0" rtlCol="0" anchor="t" anchorCtr="0">
            <a:spAutoFit/>
          </a:bodyPr>
          <a:lstStyle/>
          <a:p>
            <a:pPr>
              <a:lnSpc>
                <a:spcPct val="90000"/>
              </a:lnSpc>
              <a:buClr>
                <a:srgbClr val="F40000"/>
              </a:buClr>
            </a:pPr>
            <a:r>
              <a:rPr lang="en-AU" sz="1600" b="1">
                <a:latin typeface="Neue Haas Grotesk Text Pro" panose="020B0504020202020204" pitchFamily="34" charset="77"/>
                <a:cs typeface="Hellix SemiBold"/>
              </a:rPr>
              <a:t>TASMANIA</a:t>
            </a:r>
            <a:endParaRPr lang="en-US" sz="1600" b="1">
              <a:latin typeface="Neue Haas Grotesk Text Pro" panose="020B0504020202020204" pitchFamily="34" charset="77"/>
              <a:cs typeface="Hellix SemiBold"/>
            </a:endParaRPr>
          </a:p>
        </p:txBody>
      </p:sp>
      <p:sp>
        <p:nvSpPr>
          <p:cNvPr id="17" name="object 58">
            <a:extLst>
              <a:ext uri="{FF2B5EF4-FFF2-40B4-BE49-F238E27FC236}">
                <a16:creationId xmlns:a16="http://schemas.microsoft.com/office/drawing/2014/main" id="{C229AC37-955F-DCCB-1BC0-1FCDF4024FF1}"/>
              </a:ext>
            </a:extLst>
          </p:cNvPr>
          <p:cNvSpPr txBox="1"/>
          <p:nvPr/>
        </p:nvSpPr>
        <p:spPr>
          <a:xfrm>
            <a:off x="7734700" y="4804128"/>
            <a:ext cx="1896225" cy="238912"/>
          </a:xfrm>
          <a:prstGeom prst="rect">
            <a:avLst/>
          </a:prstGeom>
        </p:spPr>
        <p:txBody>
          <a:bodyPr vert="horz" wrap="square" lIns="0" tIns="17145" rIns="0" bIns="0" rtlCol="0" anchor="t" anchorCtr="0">
            <a:spAutoFit/>
          </a:bodyPr>
          <a:lstStyle/>
          <a:p>
            <a:pPr>
              <a:lnSpc>
                <a:spcPct val="90000"/>
              </a:lnSpc>
              <a:buClr>
                <a:srgbClr val="F40000"/>
              </a:buClr>
            </a:pPr>
            <a:r>
              <a:rPr lang="en-AU" sz="1600" b="1">
                <a:latin typeface="Neue Haas Grotesk Text Pro" panose="020B0504020202020204" pitchFamily="34" charset="77"/>
                <a:cs typeface="Hellix SemiBold"/>
              </a:rPr>
              <a:t>YARRA VALLEY</a:t>
            </a:r>
            <a:endParaRPr lang="en-US" sz="1600" b="1">
              <a:latin typeface="Neue Haas Grotesk Text Pro" panose="020B0504020202020204" pitchFamily="34" charset="77"/>
              <a:cs typeface="Hellix SemiBold"/>
            </a:endParaRPr>
          </a:p>
        </p:txBody>
      </p:sp>
      <p:sp>
        <p:nvSpPr>
          <p:cNvPr id="18" name="object 58">
            <a:extLst>
              <a:ext uri="{FF2B5EF4-FFF2-40B4-BE49-F238E27FC236}">
                <a16:creationId xmlns:a16="http://schemas.microsoft.com/office/drawing/2014/main" id="{4A671505-BFC5-3896-AB14-CC83014B31CD}"/>
              </a:ext>
            </a:extLst>
          </p:cNvPr>
          <p:cNvSpPr txBox="1"/>
          <p:nvPr/>
        </p:nvSpPr>
        <p:spPr>
          <a:xfrm>
            <a:off x="7734700" y="5139744"/>
            <a:ext cx="3827053" cy="741165"/>
          </a:xfrm>
          <a:prstGeom prst="rect">
            <a:avLst/>
          </a:prstGeom>
        </p:spPr>
        <p:txBody>
          <a:bodyPr vert="horz" wrap="square" lIns="0" tIns="17145" rIns="0" bIns="0" rtlCol="0" anchor="t" anchorCtr="0">
            <a:spAutoFit/>
          </a:bodyPr>
          <a:lstStyle/>
          <a:p>
            <a:pPr>
              <a:lnSpc>
                <a:spcPct val="98000"/>
              </a:lnSpc>
              <a:buClr>
                <a:srgbClr val="F40000"/>
              </a:buClr>
            </a:pPr>
            <a:r>
              <a:rPr lang="en-US" sz="1600">
                <a:latin typeface="Neue Haas Grotesk Text Pro" panose="020B0504020202020204" pitchFamily="34" charset="77"/>
                <a:cs typeface="Hellix SemiBold"/>
              </a:rPr>
              <a:t>Cool climate and good soil have made it a magnet for exceptional sparkling wine producers</a:t>
            </a:r>
          </a:p>
        </p:txBody>
      </p:sp>
      <p:sp>
        <p:nvSpPr>
          <p:cNvPr id="19" name="object 58">
            <a:extLst>
              <a:ext uri="{FF2B5EF4-FFF2-40B4-BE49-F238E27FC236}">
                <a16:creationId xmlns:a16="http://schemas.microsoft.com/office/drawing/2014/main" id="{A8EFD940-6CD9-DF9D-73E2-7F68DD6DAC3A}"/>
              </a:ext>
            </a:extLst>
          </p:cNvPr>
          <p:cNvSpPr txBox="1"/>
          <p:nvPr/>
        </p:nvSpPr>
        <p:spPr>
          <a:xfrm>
            <a:off x="7734700" y="3714023"/>
            <a:ext cx="3974188" cy="741165"/>
          </a:xfrm>
          <a:prstGeom prst="rect">
            <a:avLst/>
          </a:prstGeom>
        </p:spPr>
        <p:txBody>
          <a:bodyPr vert="horz" wrap="square" lIns="0" tIns="17145" rIns="0" bIns="0" rtlCol="0" anchor="t" anchorCtr="0">
            <a:spAutoFit/>
          </a:bodyPr>
          <a:lstStyle/>
          <a:p>
            <a:pPr>
              <a:lnSpc>
                <a:spcPct val="98000"/>
              </a:lnSpc>
              <a:buClr>
                <a:srgbClr val="F40000"/>
              </a:buClr>
            </a:pPr>
            <a:r>
              <a:rPr lang="en-US" sz="1600">
                <a:latin typeface="Neue Haas Grotesk Text Pro" panose="020B0504020202020204" pitchFamily="34" charset="77"/>
                <a:cs typeface="Hellix SemiBold"/>
              </a:rPr>
              <a:t>Produces sparkling wines of impeccable structure and style, many of which are premium, Traditional Method wines</a:t>
            </a:r>
          </a:p>
        </p:txBody>
      </p:sp>
      <p:sp>
        <p:nvSpPr>
          <p:cNvPr id="22" name="object 10">
            <a:extLst>
              <a:ext uri="{FF2B5EF4-FFF2-40B4-BE49-F238E27FC236}">
                <a16:creationId xmlns:a16="http://schemas.microsoft.com/office/drawing/2014/main" id="{D28A452F-5C20-386F-963F-CEF96D4A9798}"/>
              </a:ext>
            </a:extLst>
          </p:cNvPr>
          <p:cNvSpPr txBox="1"/>
          <p:nvPr/>
        </p:nvSpPr>
        <p:spPr>
          <a:xfrm rot="16200000">
            <a:off x="3986076"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SPARKLING</a:t>
            </a:r>
            <a:endParaRPr lang="en-AU" sz="4400" b="1" cap="all">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34" name="Straight Connector 33">
            <a:extLst>
              <a:ext uri="{FF2B5EF4-FFF2-40B4-BE49-F238E27FC236}">
                <a16:creationId xmlns:a16="http://schemas.microsoft.com/office/drawing/2014/main" id="{614A17B1-B56C-3F8A-CE74-56194F4D7528}"/>
              </a:ext>
            </a:extLst>
          </p:cNvPr>
          <p:cNvCxnSpPr>
            <a:cxnSpLocks/>
          </p:cNvCxnSpPr>
          <p:nvPr/>
        </p:nvCxnSpPr>
        <p:spPr>
          <a:xfrm>
            <a:off x="4054011" y="2941142"/>
            <a:ext cx="165428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6587850"/>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763475" y="699956"/>
            <a:ext cx="11918390" cy="907601"/>
          </a:xfrm>
          <a:prstGeom prst="rect">
            <a:avLst/>
          </a:prstGeom>
        </p:spPr>
        <p:txBody>
          <a:bodyPr vert="horz" wrap="none" lIns="0" tIns="11521" rIns="0" bIns="0" rtlCol="0">
            <a:noAutofit/>
          </a:bodyPr>
          <a:lstStyle/>
          <a:p>
            <a:pPr defTabSz="914453">
              <a:lnSpc>
                <a:spcPct val="80000"/>
              </a:lnSpc>
              <a:defRPr/>
            </a:pPr>
            <a:r>
              <a:rPr lang="en-AU" sz="5400" cap="all">
                <a:solidFill>
                  <a:schemeClr val="bg2"/>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riesling</a:t>
            </a: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763475" y="2911331"/>
            <a:ext cx="4529978"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bg2"/>
              </a:buClr>
              <a:buFont typeface="Arial" panose="020B0604020202020204" pitchFamily="34" charset="0"/>
              <a:buChar char="•"/>
            </a:pPr>
            <a:r>
              <a:rPr lang="en-US" sz="1600">
                <a:solidFill>
                  <a:schemeClr val="bg1"/>
                </a:solidFill>
                <a:latin typeface="Neue Haas Grotesk Text Pro" panose="020B0504020202020204" pitchFamily="34" charset="77"/>
              </a:rPr>
              <a:t>Australia is one of the world’s top Riesling producers</a:t>
            </a:r>
          </a:p>
          <a:p>
            <a:pPr>
              <a:spcBef>
                <a:spcPts val="800"/>
              </a:spcBef>
              <a:buClr>
                <a:schemeClr val="bg2"/>
              </a:buClr>
              <a:buFont typeface="Arial" panose="020B0604020202020204" pitchFamily="34" charset="0"/>
              <a:buChar char="•"/>
            </a:pPr>
            <a:r>
              <a:rPr lang="en-US" sz="1600">
                <a:solidFill>
                  <a:schemeClr val="bg1"/>
                </a:solidFill>
                <a:latin typeface="Neue Haas Grotesk Text Pro" panose="020B0504020202020204" pitchFamily="34" charset="77"/>
              </a:rPr>
              <a:t>Long history in Australia; today one of the most renowned varieties</a:t>
            </a:r>
          </a:p>
          <a:p>
            <a:pPr>
              <a:spcBef>
                <a:spcPts val="800"/>
              </a:spcBef>
              <a:buClr>
                <a:schemeClr val="bg2"/>
              </a:buClr>
              <a:buFont typeface="Arial" panose="020B0604020202020204" pitchFamily="34" charset="0"/>
              <a:buChar char="•"/>
            </a:pPr>
            <a:r>
              <a:rPr lang="en-US" sz="1600">
                <a:solidFill>
                  <a:schemeClr val="bg1"/>
                </a:solidFill>
                <a:latin typeface="Neue Haas Grotesk Text Pro" panose="020B0504020202020204" pitchFamily="34" charset="77"/>
              </a:rPr>
              <a:t>Planted in most wine regions; best examples from cooler areas</a:t>
            </a:r>
          </a:p>
          <a:p>
            <a:pPr>
              <a:spcBef>
                <a:spcPts val="800"/>
              </a:spcBef>
              <a:buClr>
                <a:schemeClr val="bg2"/>
              </a:buClr>
              <a:buFont typeface="Arial" panose="020B0604020202020204" pitchFamily="34" charset="0"/>
              <a:buChar char="•"/>
            </a:pPr>
            <a:r>
              <a:rPr lang="en-US" sz="1600">
                <a:solidFill>
                  <a:schemeClr val="bg1"/>
                </a:solidFill>
                <a:latin typeface="Neue Haas Grotesk Text Pro" panose="020B0504020202020204" pitchFamily="34" charset="77"/>
              </a:rPr>
              <a:t>Minimal-intervention winemaking approach is common</a:t>
            </a:r>
          </a:p>
        </p:txBody>
      </p:sp>
      <p:pic>
        <p:nvPicPr>
          <p:cNvPr id="3" name="Picture 2" descr="A wooden post in a vineyard&#10;&#10;Description automatically generated">
            <a:extLst>
              <a:ext uri="{FF2B5EF4-FFF2-40B4-BE49-F238E27FC236}">
                <a16:creationId xmlns:a16="http://schemas.microsoft.com/office/drawing/2014/main" id="{2A8512DF-6CDE-1E50-51EC-1EC17A3E26C4}"/>
              </a:ext>
            </a:extLst>
          </p:cNvPr>
          <p:cNvPicPr>
            <a:picLocks noChangeAspect="1"/>
          </p:cNvPicPr>
          <p:nvPr/>
        </p:nvPicPr>
        <p:blipFill>
          <a:blip r:embed="rId3">
            <a:extLst>
              <a:ext uri="{28A0092B-C50C-407E-A947-70E740481C1C}">
                <a14:useLocalDpi xmlns:a14="http://schemas.microsoft.com/office/drawing/2010/main"/>
              </a:ext>
            </a:extLst>
          </a:blip>
          <a:srcRect t="-28884" b="8651"/>
          <a:stretch/>
        </p:blipFill>
        <p:spPr>
          <a:xfrm>
            <a:off x="6096000" y="427839"/>
            <a:ext cx="6096000" cy="6006517"/>
          </a:xfrm>
          <a:prstGeom prst="rect">
            <a:avLst/>
          </a:prstGeom>
        </p:spPr>
      </p:pic>
      <p:sp>
        <p:nvSpPr>
          <p:cNvPr id="2" name="object 4">
            <a:extLst>
              <a:ext uri="{FF2B5EF4-FFF2-40B4-BE49-F238E27FC236}">
                <a16:creationId xmlns:a16="http://schemas.microsoft.com/office/drawing/2014/main" id="{57CE5D63-59C4-C391-8D71-CEE501EF727A}"/>
              </a:ext>
            </a:extLst>
          </p:cNvPr>
          <p:cNvSpPr txBox="1"/>
          <p:nvPr/>
        </p:nvSpPr>
        <p:spPr>
          <a:xfrm>
            <a:off x="763475" y="1460425"/>
            <a:ext cx="4025901" cy="907601"/>
          </a:xfrm>
          <a:prstGeom prst="rect">
            <a:avLst/>
          </a:prstGeom>
        </p:spPr>
        <p:txBody>
          <a:bodyPr vert="horz" wrap="square" lIns="0" tIns="11521" rIns="0" bIns="0" rtlCol="0">
            <a:noAutofit/>
          </a:bodyPr>
          <a:lstStyle/>
          <a:p>
            <a:pPr defTabSz="914453">
              <a:lnSpc>
                <a:spcPct val="80000"/>
              </a:lnSpc>
              <a:defRPr/>
            </a:pPr>
            <a:r>
              <a:rPr lang="en-AU" sz="3600" cap="all">
                <a:solidFill>
                  <a:schemeClr val="accent3"/>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Diverse and distinctive</a:t>
            </a:r>
          </a:p>
        </p:txBody>
      </p:sp>
      <p:pic>
        <p:nvPicPr>
          <p:cNvPr id="11" name="Picture Placeholder 10" descr="A bunch of grapes on a vine&#10;&#10;Description automatically generated">
            <a:extLst>
              <a:ext uri="{FF2B5EF4-FFF2-40B4-BE49-F238E27FC236}">
                <a16:creationId xmlns:a16="http://schemas.microsoft.com/office/drawing/2014/main" id="{0C56E130-7581-D60A-C1BA-1FCC6877E3CD}"/>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l="16197" r="16197"/>
          <a:stretch>
            <a:fillRect/>
          </a:stretch>
        </p:blipFill>
        <p:spPr/>
      </p:pic>
    </p:spTree>
    <p:extLst>
      <p:ext uri="{BB962C8B-B14F-4D97-AF65-F5344CB8AC3E}">
        <p14:creationId xmlns:p14="http://schemas.microsoft.com/office/powerpoint/2010/main" val="2435630019"/>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3A14AC8C-A9D1-A1A0-0669-9C0D3039E46E}"/>
              </a:ext>
            </a:extLst>
          </p:cNvPr>
          <p:cNvCxnSpPr/>
          <p:nvPr/>
        </p:nvCxnSpPr>
        <p:spPr>
          <a:xfrm>
            <a:off x="6438900" y="2615129"/>
            <a:ext cx="17653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5AAC9DE-2034-F7C1-863B-D91B2A990B1C}"/>
              </a:ext>
            </a:extLst>
          </p:cNvPr>
          <p:cNvSpPr/>
          <p:nvPr/>
        </p:nvSpPr>
        <p:spPr>
          <a:xfrm>
            <a:off x="7838337" y="1423588"/>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685593" cy="1325562"/>
          </a:xfrm>
        </p:spPr>
        <p:txBody>
          <a:bodyPr/>
          <a:lstStyle/>
          <a:p>
            <a:r>
              <a:rPr lang="en-US" sz="4400">
                <a:solidFill>
                  <a:schemeClr val="accent3"/>
                </a:solidFill>
              </a:rPr>
              <a:t>Styles and characteristics</a:t>
            </a:r>
          </a:p>
        </p:txBody>
      </p:sp>
      <p:sp>
        <p:nvSpPr>
          <p:cNvPr id="14" name="object 58">
            <a:extLst>
              <a:ext uri="{FF2B5EF4-FFF2-40B4-BE49-F238E27FC236}">
                <a16:creationId xmlns:a16="http://schemas.microsoft.com/office/drawing/2014/main" id="{3DD6633A-7825-FD5A-7840-CF8C21626131}"/>
              </a:ext>
            </a:extLst>
          </p:cNvPr>
          <p:cNvSpPr txBox="1"/>
          <p:nvPr/>
        </p:nvSpPr>
        <p:spPr>
          <a:xfrm>
            <a:off x="8126578" y="1814974"/>
            <a:ext cx="2028402" cy="1740861"/>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nSpc>
                <a:spcPct val="100000"/>
              </a:lnSpc>
            </a:pPr>
            <a:r>
              <a:rPr lang="en-US" sz="1600">
                <a:solidFill>
                  <a:schemeClr val="tx1"/>
                </a:solidFill>
                <a:latin typeface="Neue Haas Grotesk Text Pro" panose="020B0504020202020204" pitchFamily="34" charset="77"/>
              </a:rPr>
              <a:t>THE MOST COMMON STYLE </a:t>
            </a:r>
          </a:p>
          <a:p>
            <a:pPr>
              <a:lnSpc>
                <a:spcPct val="100000"/>
              </a:lnSpc>
            </a:pPr>
            <a:r>
              <a:rPr lang="en-US" sz="1600">
                <a:solidFill>
                  <a:schemeClr val="tx1"/>
                </a:solidFill>
                <a:latin typeface="Neue Haas Grotesk Text Pro" panose="020B0504020202020204" pitchFamily="34" charset="77"/>
              </a:rPr>
              <a:t>IS DRY, WITH </a:t>
            </a:r>
          </a:p>
          <a:p>
            <a:pPr>
              <a:lnSpc>
                <a:spcPct val="100000"/>
              </a:lnSpc>
            </a:pPr>
            <a:r>
              <a:rPr lang="en-US" sz="1600">
                <a:solidFill>
                  <a:schemeClr val="tx1"/>
                </a:solidFill>
                <a:latin typeface="Neue Haas Grotesk Text Pro" panose="020B0504020202020204" pitchFamily="34" charset="77"/>
              </a:rPr>
              <a:t>SOME OFF-DRY AND DESSERT WINES ALSO PRODUCED</a:t>
            </a:r>
          </a:p>
        </p:txBody>
      </p:sp>
      <p:sp>
        <p:nvSpPr>
          <p:cNvPr id="15" name="object 58">
            <a:extLst>
              <a:ext uri="{FF2B5EF4-FFF2-40B4-BE49-F238E27FC236}">
                <a16:creationId xmlns:a16="http://schemas.microsoft.com/office/drawing/2014/main" id="{05ECD0C4-1504-6F8C-B596-D83723D5D822}"/>
              </a:ext>
            </a:extLst>
          </p:cNvPr>
          <p:cNvSpPr txBox="1"/>
          <p:nvPr/>
        </p:nvSpPr>
        <p:spPr>
          <a:xfrm>
            <a:off x="9003239" y="4685682"/>
            <a:ext cx="1103957" cy="460511"/>
          </a:xfrm>
          <a:prstGeom prst="rect">
            <a:avLst/>
          </a:prstGeom>
          <a:solidFill>
            <a:schemeClr val="bg1"/>
          </a:solidFill>
        </p:spPr>
        <p:txBody>
          <a:bodyPr vert="horz" wrap="none" lIns="0" tIns="17145" rIns="0" bIns="0" rtlCol="0">
            <a:spAutoFit/>
          </a:bodyPr>
          <a:lstStyle/>
          <a:p>
            <a:pPr algn="ctr">
              <a:lnSpc>
                <a:spcPct val="90000"/>
              </a:lnSpc>
              <a:buClr>
                <a:srgbClr val="F40000"/>
              </a:buClr>
            </a:pPr>
            <a:r>
              <a:rPr lang="en-US" sz="1600">
                <a:latin typeface="Neue Haas Grotesk Text Pro" panose="020B0504020202020204" pitchFamily="34" charset="77"/>
              </a:rPr>
              <a:t>TYPICAL </a:t>
            </a:r>
          </a:p>
          <a:p>
            <a:pPr algn="ctr">
              <a:lnSpc>
                <a:spcPct val="90000"/>
              </a:lnSpc>
              <a:buClr>
                <a:srgbClr val="F40000"/>
              </a:buClr>
            </a:pPr>
            <a:r>
              <a:rPr lang="en-US" sz="1600">
                <a:latin typeface="Neue Haas Grotesk Text Pro" panose="020B0504020202020204" pitchFamily="34" charset="77"/>
              </a:rPr>
              <a:t>FLAVOURS</a:t>
            </a:r>
          </a:p>
        </p:txBody>
      </p:sp>
      <p:sp>
        <p:nvSpPr>
          <p:cNvPr id="16" name="object 58">
            <a:extLst>
              <a:ext uri="{FF2B5EF4-FFF2-40B4-BE49-F238E27FC236}">
                <a16:creationId xmlns:a16="http://schemas.microsoft.com/office/drawing/2014/main" id="{B46CC802-77EB-C09D-AFD9-FC95B382B0AC}"/>
              </a:ext>
            </a:extLst>
          </p:cNvPr>
          <p:cNvSpPr txBox="1"/>
          <p:nvPr/>
        </p:nvSpPr>
        <p:spPr>
          <a:xfrm>
            <a:off x="9041594" y="5244029"/>
            <a:ext cx="1113386" cy="766813"/>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bg2"/>
              </a:buClr>
              <a:buFont typeface="Arial" panose="020B0604020202020204" pitchFamily="34" charset="0"/>
              <a:buChar char="•"/>
            </a:pPr>
            <a:r>
              <a:rPr lang="en-AU" sz="1600">
                <a:latin typeface="Neue Haas Grotesk Text Pro" panose="020B0504020202020204" pitchFamily="34" charset="77"/>
                <a:cs typeface="Hellix SemiBold"/>
              </a:rPr>
              <a:t>Citrus</a:t>
            </a:r>
          </a:p>
          <a:p>
            <a:pPr marL="285750" indent="-285750">
              <a:lnSpc>
                <a:spcPct val="98000"/>
              </a:lnSpc>
              <a:spcAft>
                <a:spcPts val="100"/>
              </a:spcAft>
              <a:buClr>
                <a:schemeClr val="bg2"/>
              </a:buClr>
              <a:buFont typeface="Arial" panose="020B0604020202020204" pitchFamily="34" charset="0"/>
              <a:buChar char="•"/>
            </a:pPr>
            <a:r>
              <a:rPr lang="en-AU" sz="1600">
                <a:latin typeface="Neue Haas Grotesk Text Pro" panose="020B0504020202020204" pitchFamily="34" charset="77"/>
                <a:cs typeface="Hellix SemiBold"/>
              </a:rPr>
              <a:t>Apple</a:t>
            </a:r>
          </a:p>
          <a:p>
            <a:pPr marL="285750" indent="-285750">
              <a:lnSpc>
                <a:spcPct val="98000"/>
              </a:lnSpc>
              <a:spcAft>
                <a:spcPts val="100"/>
              </a:spcAft>
              <a:buClr>
                <a:schemeClr val="bg2"/>
              </a:buClr>
              <a:buFont typeface="Arial" panose="020B0604020202020204" pitchFamily="34" charset="0"/>
              <a:buChar char="•"/>
            </a:pPr>
            <a:r>
              <a:rPr lang="en-AU" sz="1600">
                <a:latin typeface="Neue Haas Grotesk Text Pro" panose="020B0504020202020204" pitchFamily="34" charset="77"/>
                <a:cs typeface="Hellix SemiBold"/>
              </a:rPr>
              <a:t>Honey</a:t>
            </a:r>
          </a:p>
        </p:txBody>
      </p:sp>
      <p:sp>
        <p:nvSpPr>
          <p:cNvPr id="18" name="object 58">
            <a:extLst>
              <a:ext uri="{FF2B5EF4-FFF2-40B4-BE49-F238E27FC236}">
                <a16:creationId xmlns:a16="http://schemas.microsoft.com/office/drawing/2014/main" id="{9CF3E3F5-F08B-FE27-FC27-D4E6D4A66279}"/>
              </a:ext>
            </a:extLst>
          </p:cNvPr>
          <p:cNvSpPr txBox="1"/>
          <p:nvPr/>
        </p:nvSpPr>
        <p:spPr>
          <a:xfrm>
            <a:off x="3425205" y="5474473"/>
            <a:ext cx="1710501" cy="682110"/>
          </a:xfrm>
          <a:prstGeom prst="rect">
            <a:avLst/>
          </a:prstGeom>
        </p:spPr>
        <p:txBody>
          <a:bodyPr vert="horz" wrap="square" lIns="0" tIns="17145" rIns="0" bIns="0" rtlCol="0" anchor="t" anchorCtr="0">
            <a:spAutoFit/>
          </a:bodyPr>
          <a:lstStyle/>
          <a:p>
            <a:pPr algn="ctr">
              <a:lnSpc>
                <a:spcPct val="90000"/>
              </a:lnSpc>
              <a:buClr>
                <a:srgbClr val="F40000"/>
              </a:buClr>
            </a:pPr>
            <a:r>
              <a:rPr lang="en-US" sz="1600">
                <a:latin typeface="Neue Haas Grotesk Text Pro" panose="020B0504020202020204" pitchFamily="34" charset="77"/>
                <a:cs typeface="Hellix SemiBold"/>
              </a:rPr>
              <a:t>AGED</a:t>
            </a:r>
          </a:p>
          <a:p>
            <a:pPr algn="ctr">
              <a:lnSpc>
                <a:spcPct val="90000"/>
              </a:lnSpc>
              <a:buClr>
                <a:srgbClr val="F40000"/>
              </a:buClr>
            </a:pPr>
            <a:r>
              <a:rPr lang="en-AU" sz="1600">
                <a:latin typeface="Neue Haas Grotesk Text Pro" panose="020B0504020202020204" pitchFamily="34" charset="77"/>
                <a:cs typeface="Hellix SemiBold"/>
              </a:rPr>
              <a:t>Honeyed, smooth and rich</a:t>
            </a:r>
          </a:p>
        </p:txBody>
      </p:sp>
      <p:sp>
        <p:nvSpPr>
          <p:cNvPr id="20" name="object 58">
            <a:extLst>
              <a:ext uri="{FF2B5EF4-FFF2-40B4-BE49-F238E27FC236}">
                <a16:creationId xmlns:a16="http://schemas.microsoft.com/office/drawing/2014/main" id="{0CE4ADEA-0858-AEA7-1896-CEE85700FBD5}"/>
              </a:ext>
            </a:extLst>
          </p:cNvPr>
          <p:cNvSpPr txBox="1"/>
          <p:nvPr/>
        </p:nvSpPr>
        <p:spPr>
          <a:xfrm>
            <a:off x="1695751" y="2366978"/>
            <a:ext cx="2300709" cy="952953"/>
          </a:xfrm>
          <a:prstGeom prst="rect">
            <a:avLst/>
          </a:prstGeom>
        </p:spPr>
        <p:txBody>
          <a:bodyPr vert="horz" wrap="square" lIns="0" tIns="17145" rIns="0" bIns="0" rtlCol="0" anchor="b" anchorCtr="0">
            <a:spAutoFit/>
          </a:bodyPr>
          <a:lstStyle/>
          <a:p>
            <a:pPr algn="ctr">
              <a:lnSpc>
                <a:spcPct val="95000"/>
              </a:lnSpc>
              <a:buClr>
                <a:srgbClr val="F40000"/>
              </a:buClr>
            </a:pPr>
            <a:r>
              <a:rPr lang="en-US" sz="1600">
                <a:latin typeface="Neue Haas Grotesk Text Pro" panose="020B0504020202020204" pitchFamily="34" charset="77"/>
                <a:cs typeface="Hellix SemiBold"/>
              </a:rPr>
              <a:t>AROMATIC, LIGHT‑BODIED TO MEDIUM‑BODIED, HIGH ACID PRESENCE</a:t>
            </a:r>
          </a:p>
        </p:txBody>
      </p:sp>
      <p:sp>
        <p:nvSpPr>
          <p:cNvPr id="21" name="object 58">
            <a:extLst>
              <a:ext uri="{FF2B5EF4-FFF2-40B4-BE49-F238E27FC236}">
                <a16:creationId xmlns:a16="http://schemas.microsoft.com/office/drawing/2014/main" id="{69065E43-B559-FD39-F8E0-B222E0F12F6B}"/>
              </a:ext>
            </a:extLst>
          </p:cNvPr>
          <p:cNvSpPr txBox="1"/>
          <p:nvPr/>
        </p:nvSpPr>
        <p:spPr>
          <a:xfrm>
            <a:off x="1425732" y="5474473"/>
            <a:ext cx="1710501" cy="682110"/>
          </a:xfrm>
          <a:prstGeom prst="rect">
            <a:avLst/>
          </a:prstGeom>
        </p:spPr>
        <p:txBody>
          <a:bodyPr vert="horz" wrap="square" lIns="0" tIns="17145" rIns="0" bIns="0" rtlCol="0" anchor="t" anchorCtr="0">
            <a:spAutoFit/>
          </a:bodyPr>
          <a:lstStyle/>
          <a:p>
            <a:pPr algn="ctr">
              <a:lnSpc>
                <a:spcPct val="90000"/>
              </a:lnSpc>
              <a:buClr>
                <a:srgbClr val="F40000"/>
              </a:buClr>
            </a:pPr>
            <a:r>
              <a:rPr lang="en-US" sz="1600">
                <a:latin typeface="Neue Haas Grotesk Text Pro" panose="020B0504020202020204" pitchFamily="34" charset="77"/>
                <a:cs typeface="Hellix SemiBold"/>
              </a:rPr>
              <a:t>YOUTHFUL</a:t>
            </a:r>
          </a:p>
          <a:p>
            <a:pPr algn="ctr">
              <a:lnSpc>
                <a:spcPct val="90000"/>
              </a:lnSpc>
              <a:buClr>
                <a:srgbClr val="F40000"/>
              </a:buClr>
            </a:pPr>
            <a:r>
              <a:rPr lang="en-AU" sz="1600">
                <a:latin typeface="Neue Haas Grotesk Text Pro" panose="020B0504020202020204" pitchFamily="34" charset="77"/>
                <a:cs typeface="Hellix SemiBold"/>
              </a:rPr>
              <a:t>Zippy, fresh and drinkable</a:t>
            </a:r>
          </a:p>
        </p:txBody>
      </p:sp>
      <p:cxnSp>
        <p:nvCxnSpPr>
          <p:cNvPr id="22" name="Straight Connector 21">
            <a:extLst>
              <a:ext uri="{FF2B5EF4-FFF2-40B4-BE49-F238E27FC236}">
                <a16:creationId xmlns:a16="http://schemas.microsoft.com/office/drawing/2014/main" id="{426C32AB-0B4E-DE3E-C289-579E81A5A4F9}"/>
              </a:ext>
            </a:extLst>
          </p:cNvPr>
          <p:cNvCxnSpPr/>
          <p:nvPr/>
        </p:nvCxnSpPr>
        <p:spPr>
          <a:xfrm>
            <a:off x="6438900" y="4786829"/>
            <a:ext cx="2324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576BE157-7D11-DD5A-1B38-48AAD5625894}"/>
              </a:ext>
            </a:extLst>
          </p:cNvPr>
          <p:cNvCxnSpPr/>
          <p:nvPr/>
        </p:nvCxnSpPr>
        <p:spPr>
          <a:xfrm>
            <a:off x="2828382" y="4126429"/>
            <a:ext cx="29501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73AC74A-00C6-A6F3-7691-A0152D1B5874}"/>
              </a:ext>
            </a:extLst>
          </p:cNvPr>
          <p:cNvCxnSpPr/>
          <p:nvPr/>
        </p:nvCxnSpPr>
        <p:spPr>
          <a:xfrm flipH="1" flipV="1">
            <a:off x="2828382" y="3568082"/>
            <a:ext cx="0" cy="5583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D3752DF1-5FC2-A771-72BC-34D0F625BAB0}"/>
              </a:ext>
            </a:extLst>
          </p:cNvPr>
          <p:cNvCxnSpPr/>
          <p:nvPr/>
        </p:nvCxnSpPr>
        <p:spPr>
          <a:xfrm>
            <a:off x="2280982" y="4697929"/>
            <a:ext cx="34975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571AC46-7925-14F2-A34C-824C46EA7176}"/>
              </a:ext>
            </a:extLst>
          </p:cNvPr>
          <p:cNvCxnSpPr/>
          <p:nvPr/>
        </p:nvCxnSpPr>
        <p:spPr>
          <a:xfrm flipH="1" flipV="1">
            <a:off x="2282282" y="4685682"/>
            <a:ext cx="0" cy="5583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8910DABE-C290-1D9F-D371-87ABDBC04006}"/>
              </a:ext>
            </a:extLst>
          </p:cNvPr>
          <p:cNvCxnSpPr/>
          <p:nvPr/>
        </p:nvCxnSpPr>
        <p:spPr>
          <a:xfrm flipH="1" flipV="1">
            <a:off x="4263482" y="4685682"/>
            <a:ext cx="0" cy="5583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descr="A close up of a bottle&#10;&#10;Description automatically generated">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t="4472" b="4762"/>
          <a:stretch>
            <a:fillRect/>
          </a:stretch>
        </p:blipFill>
        <p:spPr>
          <a:xfrm>
            <a:off x="5347016" y="368300"/>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4147886"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RIESLING</a:t>
            </a:r>
            <a:endParaRPr lang="en-AU" sz="4400" b="1" cap="all">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2262073160"/>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73209" y="532547"/>
            <a:ext cx="11283754" cy="1325562"/>
          </a:xfrm>
        </p:spPr>
        <p:txBody>
          <a:bodyPr/>
          <a:lstStyle/>
          <a:p>
            <a:r>
              <a:rPr lang="en-US" sz="4000">
                <a:solidFill>
                  <a:schemeClr val="accent3"/>
                </a:solidFill>
              </a:rPr>
              <a:t>KEY REGIONS</a:t>
            </a:r>
          </a:p>
        </p:txBody>
      </p:sp>
      <p:sp>
        <p:nvSpPr>
          <p:cNvPr id="4" name="object 58">
            <a:extLst>
              <a:ext uri="{FF2B5EF4-FFF2-40B4-BE49-F238E27FC236}">
                <a16:creationId xmlns:a16="http://schemas.microsoft.com/office/drawing/2014/main" id="{DB43ABA2-7A31-954F-E394-BF5D7CEDE934}"/>
              </a:ext>
            </a:extLst>
          </p:cNvPr>
          <p:cNvSpPr txBox="1"/>
          <p:nvPr/>
        </p:nvSpPr>
        <p:spPr>
          <a:xfrm>
            <a:off x="8499175" y="1329262"/>
            <a:ext cx="2114319" cy="1465016"/>
          </a:xfrm>
          <a:prstGeom prst="rect">
            <a:avLst/>
          </a:prstGeom>
        </p:spPr>
        <p:txBody>
          <a:bodyPr vert="horz" wrap="square" lIns="0" tIns="17145" rIns="0" bIns="0" rtlCol="0" anchor="t" anchorCtr="0">
            <a:spAutoFit/>
          </a:bodyPr>
          <a:lstStyle/>
          <a:p>
            <a:pPr>
              <a:lnSpc>
                <a:spcPct val="98000"/>
              </a:lnSpc>
              <a:buClr>
                <a:srgbClr val="F40000"/>
              </a:buClr>
            </a:pPr>
            <a:r>
              <a:rPr lang="en-AU" sz="1600" b="1">
                <a:latin typeface="Neue Haas Grotesk Text Pro" panose="020B0504020202020204" pitchFamily="34" charset="77"/>
                <a:cs typeface="Hellix SemiBold"/>
              </a:rPr>
              <a:t>GREAT SOUTHERN</a:t>
            </a:r>
            <a:endParaRPr lang="en-US" sz="1600" b="1">
              <a:latin typeface="Neue Haas Grotesk Text Pro" panose="020B0504020202020204" pitchFamily="34" charset="77"/>
              <a:cs typeface="Hellix SemiBold"/>
            </a:endParaRPr>
          </a:p>
          <a:p>
            <a:pPr>
              <a:lnSpc>
                <a:spcPct val="98000"/>
              </a:lnSpc>
              <a:buClr>
                <a:srgbClr val="F40000"/>
              </a:buClr>
            </a:pPr>
            <a:r>
              <a:rPr lang="en-US" sz="1600">
                <a:latin typeface="Neue Haas Grotesk Text Pro" panose="020B0504020202020204" pitchFamily="34" charset="77"/>
                <a:cs typeface="Hellix SemiBold"/>
              </a:rPr>
              <a:t>Rieslings of great intensity that are fresh and nervy in their youth and age superbly</a:t>
            </a:r>
          </a:p>
        </p:txBody>
      </p:sp>
      <p:sp>
        <p:nvSpPr>
          <p:cNvPr id="16" name="object 58">
            <a:extLst>
              <a:ext uri="{FF2B5EF4-FFF2-40B4-BE49-F238E27FC236}">
                <a16:creationId xmlns:a16="http://schemas.microsoft.com/office/drawing/2014/main" id="{D0E7643A-00F3-2ACF-7D29-49B1E6ED6EB6}"/>
              </a:ext>
            </a:extLst>
          </p:cNvPr>
          <p:cNvSpPr txBox="1"/>
          <p:nvPr/>
        </p:nvSpPr>
        <p:spPr>
          <a:xfrm>
            <a:off x="9734345" y="4100839"/>
            <a:ext cx="1959816" cy="1465016"/>
          </a:xfrm>
          <a:prstGeom prst="rect">
            <a:avLst/>
          </a:prstGeom>
        </p:spPr>
        <p:txBody>
          <a:bodyPr vert="horz" wrap="square" lIns="0" tIns="17145" rIns="0" bIns="0" rtlCol="0" anchor="t" anchorCtr="0">
            <a:spAutoFit/>
          </a:bodyPr>
          <a:lstStyle/>
          <a:p>
            <a:pPr>
              <a:lnSpc>
                <a:spcPct val="98000"/>
              </a:lnSpc>
              <a:buClr>
                <a:srgbClr val="F40000"/>
              </a:buClr>
            </a:pPr>
            <a:r>
              <a:rPr lang="en-AU" sz="1600" b="1">
                <a:latin typeface="Neue Haas Grotesk Text Pro" panose="020B0504020202020204" pitchFamily="34" charset="77"/>
                <a:cs typeface="Hellix SemiBold"/>
              </a:rPr>
              <a:t>TASMANIA</a:t>
            </a:r>
            <a:endParaRPr lang="en-US" sz="1600" b="1">
              <a:latin typeface="Neue Haas Grotesk Text Pro" panose="020B0504020202020204" pitchFamily="34" charset="77"/>
              <a:cs typeface="Hellix SemiBold"/>
            </a:endParaRPr>
          </a:p>
          <a:p>
            <a:pPr>
              <a:lnSpc>
                <a:spcPct val="98000"/>
              </a:lnSpc>
              <a:buClr>
                <a:srgbClr val="F40000"/>
              </a:buClr>
            </a:pPr>
            <a:r>
              <a:rPr lang="en-US" sz="1600">
                <a:latin typeface="Neue Haas Grotesk Text Pro" panose="020B0504020202020204" pitchFamily="34" charset="77"/>
                <a:cs typeface="Hellix SemiBold"/>
              </a:rPr>
              <a:t>Great length with citrus and mineral characters and high levels of natural acidity</a:t>
            </a:r>
          </a:p>
        </p:txBody>
      </p:sp>
      <p:sp>
        <p:nvSpPr>
          <p:cNvPr id="17" name="object 58">
            <a:extLst>
              <a:ext uri="{FF2B5EF4-FFF2-40B4-BE49-F238E27FC236}">
                <a16:creationId xmlns:a16="http://schemas.microsoft.com/office/drawing/2014/main" id="{A38EA0F9-4565-B7C4-03C5-B395F4E89F4C}"/>
              </a:ext>
            </a:extLst>
          </p:cNvPr>
          <p:cNvSpPr txBox="1"/>
          <p:nvPr/>
        </p:nvSpPr>
        <p:spPr>
          <a:xfrm>
            <a:off x="7621797" y="4102552"/>
            <a:ext cx="1518433" cy="1647246"/>
          </a:xfrm>
          <a:prstGeom prst="rect">
            <a:avLst/>
          </a:prstGeom>
        </p:spPr>
        <p:txBody>
          <a:bodyPr vert="horz" wrap="square" lIns="0" tIns="17145" rIns="0" bIns="0" rtlCol="0" anchor="t" anchorCtr="0">
            <a:spAutoFit/>
          </a:bodyPr>
          <a:lstStyle/>
          <a:p>
            <a:pPr>
              <a:lnSpc>
                <a:spcPct val="90000"/>
              </a:lnSpc>
              <a:buClr>
                <a:srgbClr val="F40000"/>
              </a:buClr>
            </a:pPr>
            <a:r>
              <a:rPr lang="en-AU" sz="1600" b="1">
                <a:latin typeface="Neue Haas Grotesk Text Pro" panose="020B0504020202020204" pitchFamily="34" charset="77"/>
                <a:cs typeface="Hellix SemiBold"/>
              </a:rPr>
              <a:t>SOUTH WESTERN </a:t>
            </a:r>
          </a:p>
          <a:p>
            <a:pPr>
              <a:lnSpc>
                <a:spcPct val="90000"/>
              </a:lnSpc>
              <a:buClr>
                <a:srgbClr val="F40000"/>
              </a:buClr>
            </a:pPr>
            <a:r>
              <a:rPr lang="en-AU" sz="1600" b="1">
                <a:latin typeface="Neue Haas Grotesk Text Pro" panose="020B0504020202020204" pitchFamily="34" charset="77"/>
                <a:cs typeface="Hellix SemiBold"/>
              </a:rPr>
              <a:t>VICTORIA</a:t>
            </a:r>
            <a:r>
              <a:rPr lang="en-AU" sz="1600">
                <a:latin typeface="Neue Haas Grotesk Text Pro" panose="020B0504020202020204" pitchFamily="34" charset="77"/>
                <a:cs typeface="Hellix SemiBold"/>
              </a:rPr>
              <a:t> </a:t>
            </a:r>
            <a:endParaRPr lang="en-US" sz="1600">
              <a:latin typeface="Neue Haas Grotesk Text Pro" panose="020B0504020202020204" pitchFamily="34" charset="77"/>
              <a:cs typeface="Hellix SemiBold"/>
            </a:endParaRPr>
          </a:p>
          <a:p>
            <a:pPr>
              <a:lnSpc>
                <a:spcPct val="98000"/>
              </a:lnSpc>
              <a:buClr>
                <a:srgbClr val="F40000"/>
              </a:buClr>
            </a:pPr>
            <a:r>
              <a:rPr lang="en-US" sz="1600">
                <a:latin typeface="Neue Haas Grotesk Text Pro" panose="020B0504020202020204" pitchFamily="34" charset="77"/>
                <a:cs typeface="Hellix SemiBold"/>
              </a:rPr>
              <a:t>Fine, lime-accented and age-worthy wines </a:t>
            </a:r>
          </a:p>
        </p:txBody>
      </p:sp>
      <p:sp>
        <p:nvSpPr>
          <p:cNvPr id="21" name="object 58">
            <a:extLst>
              <a:ext uri="{FF2B5EF4-FFF2-40B4-BE49-F238E27FC236}">
                <a16:creationId xmlns:a16="http://schemas.microsoft.com/office/drawing/2014/main" id="{7C4AF4FD-1110-9CB2-4F3B-535848D26807}"/>
              </a:ext>
            </a:extLst>
          </p:cNvPr>
          <p:cNvSpPr txBox="1"/>
          <p:nvPr/>
        </p:nvSpPr>
        <p:spPr>
          <a:xfrm>
            <a:off x="1573510" y="5106412"/>
            <a:ext cx="2345467" cy="1465016"/>
          </a:xfrm>
          <a:prstGeom prst="rect">
            <a:avLst/>
          </a:prstGeom>
        </p:spPr>
        <p:txBody>
          <a:bodyPr vert="horz" wrap="square" lIns="0" tIns="17145" rIns="0" bIns="0" rtlCol="0" anchor="t" anchorCtr="0">
            <a:spAutoFit/>
          </a:bodyPr>
          <a:lstStyle/>
          <a:p>
            <a:pPr>
              <a:lnSpc>
                <a:spcPct val="98000"/>
              </a:lnSpc>
              <a:buClr>
                <a:srgbClr val="F40000"/>
              </a:buClr>
            </a:pPr>
            <a:r>
              <a:rPr lang="en-AU" sz="1600" b="1">
                <a:latin typeface="Neue Haas Grotesk Text Pro" panose="020B0504020202020204" pitchFamily="34" charset="77"/>
                <a:cs typeface="Hellix SemiBold"/>
              </a:rPr>
              <a:t>EDEN VALLEY</a:t>
            </a:r>
            <a:endParaRPr lang="en-US" sz="1600" b="1">
              <a:latin typeface="Neue Haas Grotesk Text Pro" panose="020B0504020202020204" pitchFamily="34" charset="77"/>
              <a:cs typeface="Hellix SemiBold"/>
            </a:endParaRPr>
          </a:p>
          <a:p>
            <a:pPr>
              <a:lnSpc>
                <a:spcPct val="98000"/>
              </a:lnSpc>
              <a:buClr>
                <a:srgbClr val="F40000"/>
              </a:buClr>
            </a:pPr>
            <a:r>
              <a:rPr lang="en-US" sz="1600">
                <a:latin typeface="Neue Haas Grotesk Text Pro" panose="020B0504020202020204" pitchFamily="34" charset="77"/>
                <a:cs typeface="Hellix SemiBold"/>
              </a:rPr>
              <a:t>Signature slate, mineral character, strong lime juice and fragrant floral aromas; can take 10+ years to reach peak</a:t>
            </a:r>
          </a:p>
        </p:txBody>
      </p:sp>
      <p:sp>
        <p:nvSpPr>
          <p:cNvPr id="22" name="object 58">
            <a:extLst>
              <a:ext uri="{FF2B5EF4-FFF2-40B4-BE49-F238E27FC236}">
                <a16:creationId xmlns:a16="http://schemas.microsoft.com/office/drawing/2014/main" id="{A99DECD2-52A0-B277-6B94-4B8DF014172D}"/>
              </a:ext>
            </a:extLst>
          </p:cNvPr>
          <p:cNvSpPr txBox="1"/>
          <p:nvPr/>
        </p:nvSpPr>
        <p:spPr>
          <a:xfrm>
            <a:off x="3390291" y="1636594"/>
            <a:ext cx="1794274" cy="2188869"/>
          </a:xfrm>
          <a:prstGeom prst="rect">
            <a:avLst/>
          </a:prstGeom>
        </p:spPr>
        <p:txBody>
          <a:bodyPr vert="horz" wrap="square" lIns="0" tIns="17145" rIns="0" bIns="0" rtlCol="0" anchor="t" anchorCtr="0">
            <a:spAutoFit/>
          </a:bodyPr>
          <a:lstStyle/>
          <a:p>
            <a:pPr>
              <a:lnSpc>
                <a:spcPct val="98000"/>
              </a:lnSpc>
              <a:buClr>
                <a:srgbClr val="F40000"/>
              </a:buClr>
            </a:pPr>
            <a:r>
              <a:rPr lang="en-AU" sz="1600" b="1">
                <a:latin typeface="Neue Haas Grotesk Text Pro" panose="020B0504020202020204" pitchFamily="34" charset="77"/>
                <a:cs typeface="Hellix SemiBold"/>
              </a:rPr>
              <a:t>CLARE VALLEY</a:t>
            </a:r>
            <a:endParaRPr lang="en-US" sz="1600" b="1">
              <a:latin typeface="Neue Haas Grotesk Text Pro" panose="020B0504020202020204" pitchFamily="34" charset="77"/>
              <a:cs typeface="Hellix SemiBold"/>
            </a:endParaRPr>
          </a:p>
          <a:p>
            <a:pPr>
              <a:lnSpc>
                <a:spcPct val="98000"/>
              </a:lnSpc>
              <a:buClr>
                <a:srgbClr val="F40000"/>
              </a:buClr>
            </a:pPr>
            <a:r>
              <a:rPr lang="en-US" sz="1600">
                <a:latin typeface="Neue Haas Grotesk Text Pro" panose="020B0504020202020204" pitchFamily="34" charset="77"/>
                <a:cs typeface="Hellix SemiBold"/>
              </a:rPr>
              <a:t>Some of Australia’s best Riesling; signature notes of lemon and lime, with fruit richness and a long, lingering persistence</a:t>
            </a:r>
          </a:p>
        </p:txBody>
      </p:sp>
      <p:sp>
        <p:nvSpPr>
          <p:cNvPr id="23" name="object 58">
            <a:extLst>
              <a:ext uri="{FF2B5EF4-FFF2-40B4-BE49-F238E27FC236}">
                <a16:creationId xmlns:a16="http://schemas.microsoft.com/office/drawing/2014/main" id="{BC9FEC09-CD7C-D30A-47A0-D465745A3AF8}"/>
              </a:ext>
            </a:extLst>
          </p:cNvPr>
          <p:cNvSpPr txBox="1"/>
          <p:nvPr/>
        </p:nvSpPr>
        <p:spPr>
          <a:xfrm>
            <a:off x="1058718" y="1621116"/>
            <a:ext cx="1794274" cy="2188869"/>
          </a:xfrm>
          <a:prstGeom prst="rect">
            <a:avLst/>
          </a:prstGeom>
        </p:spPr>
        <p:txBody>
          <a:bodyPr vert="horz" wrap="square" lIns="0" tIns="17145" rIns="0" bIns="0" rtlCol="0" anchor="t" anchorCtr="0">
            <a:spAutoFit/>
          </a:bodyPr>
          <a:lstStyle/>
          <a:p>
            <a:pPr>
              <a:lnSpc>
                <a:spcPct val="98000"/>
              </a:lnSpc>
              <a:buClr>
                <a:srgbClr val="F40000"/>
              </a:buClr>
            </a:pPr>
            <a:r>
              <a:rPr lang="en-AU" sz="1600" b="1">
                <a:latin typeface="Neue Haas Grotesk Text Pro" panose="020B0504020202020204" pitchFamily="34" charset="77"/>
                <a:cs typeface="Hellix SemiBold"/>
              </a:rPr>
              <a:t>CANBERRA DISTRICT</a:t>
            </a:r>
            <a:endParaRPr lang="en-US" sz="1600" b="1">
              <a:latin typeface="Neue Haas Grotesk Text Pro" panose="020B0504020202020204" pitchFamily="34" charset="77"/>
              <a:cs typeface="Hellix SemiBold"/>
            </a:endParaRPr>
          </a:p>
          <a:p>
            <a:pPr>
              <a:lnSpc>
                <a:spcPct val="98000"/>
              </a:lnSpc>
              <a:buClr>
                <a:srgbClr val="F40000"/>
              </a:buClr>
            </a:pPr>
            <a:r>
              <a:rPr lang="en-US" sz="1600">
                <a:latin typeface="Neue Haas Grotesk Text Pro" panose="020B0504020202020204" pitchFamily="34" charset="77"/>
                <a:cs typeface="Hellix SemiBold"/>
              </a:rPr>
              <a:t>Typical style is crisp and dry; off-dry styles are making a comeback. Excellent ageing potential</a:t>
            </a:r>
          </a:p>
        </p:txBody>
      </p:sp>
      <p:cxnSp>
        <p:nvCxnSpPr>
          <p:cNvPr id="8" name="Straight Connector 7">
            <a:extLst>
              <a:ext uri="{FF2B5EF4-FFF2-40B4-BE49-F238E27FC236}">
                <a16:creationId xmlns:a16="http://schemas.microsoft.com/office/drawing/2014/main" id="{C61F3CA0-0F37-F67D-3BED-107517AEEB87}"/>
              </a:ext>
            </a:extLst>
          </p:cNvPr>
          <p:cNvCxnSpPr/>
          <p:nvPr/>
        </p:nvCxnSpPr>
        <p:spPr>
          <a:xfrm>
            <a:off x="1460500" y="4474175"/>
            <a:ext cx="43180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C1EC523-CB88-4F82-566A-D2D4A074C79C}"/>
              </a:ext>
            </a:extLst>
          </p:cNvPr>
          <p:cNvCxnSpPr/>
          <p:nvPr/>
        </p:nvCxnSpPr>
        <p:spPr>
          <a:xfrm flipH="1" flipV="1">
            <a:off x="2280982" y="4470861"/>
            <a:ext cx="0" cy="41863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2926C41-2101-920E-7FBE-6951F2DB6710}"/>
              </a:ext>
            </a:extLst>
          </p:cNvPr>
          <p:cNvCxnSpPr/>
          <p:nvPr/>
        </p:nvCxnSpPr>
        <p:spPr>
          <a:xfrm flipH="1" flipV="1">
            <a:off x="1468182" y="4026361"/>
            <a:ext cx="0" cy="41863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07AD48D-4CC0-07E7-B936-A66284B2337E}"/>
              </a:ext>
            </a:extLst>
          </p:cNvPr>
          <p:cNvCxnSpPr/>
          <p:nvPr/>
        </p:nvCxnSpPr>
        <p:spPr>
          <a:xfrm flipH="1" flipV="1">
            <a:off x="3868482" y="4039061"/>
            <a:ext cx="0" cy="41863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681957B-32AF-155C-248E-E1990B4C34F5}"/>
              </a:ext>
            </a:extLst>
          </p:cNvPr>
          <p:cNvCxnSpPr/>
          <p:nvPr/>
        </p:nvCxnSpPr>
        <p:spPr>
          <a:xfrm>
            <a:off x="6565900" y="3445475"/>
            <a:ext cx="372878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F7878E1-6826-4616-7ED7-DE5BEF47B171}"/>
              </a:ext>
            </a:extLst>
          </p:cNvPr>
          <p:cNvCxnSpPr/>
          <p:nvPr/>
        </p:nvCxnSpPr>
        <p:spPr>
          <a:xfrm flipH="1" flipV="1">
            <a:off x="8973882" y="3010361"/>
            <a:ext cx="0" cy="41863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9E68E80-EA99-543F-E79B-C228DC1CE7F8}"/>
              </a:ext>
            </a:extLst>
          </p:cNvPr>
          <p:cNvCxnSpPr/>
          <p:nvPr/>
        </p:nvCxnSpPr>
        <p:spPr>
          <a:xfrm flipH="1" flipV="1">
            <a:off x="8021382" y="3416761"/>
            <a:ext cx="0" cy="41863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B278E53-8B56-474B-4AB9-879EC65EF32C}"/>
              </a:ext>
            </a:extLst>
          </p:cNvPr>
          <p:cNvCxnSpPr/>
          <p:nvPr/>
        </p:nvCxnSpPr>
        <p:spPr>
          <a:xfrm flipH="1" flipV="1">
            <a:off x="10294682" y="3429461"/>
            <a:ext cx="0" cy="41863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6" name="Picture Placeholder 8" descr="A close up of a bottle&#10;&#10;Description automatically generated">
            <a:extLst>
              <a:ext uri="{FF2B5EF4-FFF2-40B4-BE49-F238E27FC236}">
                <a16:creationId xmlns:a16="http://schemas.microsoft.com/office/drawing/2014/main" id="{75C36565-9516-83D1-BE94-69B1D7683018}"/>
              </a:ext>
            </a:extLst>
          </p:cNvPr>
          <p:cNvPicPr>
            <a:picLocks noChangeAspect="1"/>
          </p:cNvPicPr>
          <p:nvPr/>
        </p:nvPicPr>
        <p:blipFill>
          <a:blip r:embed="rId2" cstate="screen">
            <a:extLst>
              <a:ext uri="{28A0092B-C50C-407E-A947-70E740481C1C}">
                <a14:useLocalDpi xmlns:a14="http://schemas.microsoft.com/office/drawing/2010/main"/>
              </a:ext>
            </a:extLst>
          </a:blip>
          <a:srcRect t="4472" b="4762"/>
          <a:stretch>
            <a:fillRect/>
          </a:stretch>
        </p:blipFill>
        <p:spPr>
          <a:xfrm>
            <a:off x="5157922" y="368300"/>
            <a:ext cx="2114328" cy="6400800"/>
          </a:xfrm>
          <a:prstGeom prst="rect">
            <a:avLst/>
          </a:prstGeom>
        </p:spPr>
      </p:pic>
      <p:sp>
        <p:nvSpPr>
          <p:cNvPr id="7" name="object 10">
            <a:extLst>
              <a:ext uri="{FF2B5EF4-FFF2-40B4-BE49-F238E27FC236}">
                <a16:creationId xmlns:a16="http://schemas.microsoft.com/office/drawing/2014/main" id="{CC26B6EC-861A-A53F-828A-2CBF361B260B}"/>
              </a:ext>
            </a:extLst>
          </p:cNvPr>
          <p:cNvSpPr txBox="1"/>
          <p:nvPr/>
        </p:nvSpPr>
        <p:spPr>
          <a:xfrm rot="16200000">
            <a:off x="3986076"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RIESLING</a:t>
            </a:r>
            <a:endParaRPr lang="en-AU" sz="4400" b="1" cap="all">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2711204145"/>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722853" y="763977"/>
            <a:ext cx="11918390" cy="689369"/>
          </a:xfrm>
          <a:prstGeom prst="rect">
            <a:avLst/>
          </a:prstGeom>
        </p:spPr>
        <p:txBody>
          <a:bodyPr vert="horz" wrap="none" lIns="0" tIns="11521" rIns="0" bIns="0" rtlCol="0">
            <a:noAutofit/>
          </a:bodyPr>
          <a:lstStyle/>
          <a:p>
            <a:pPr defTabSz="914453">
              <a:lnSpc>
                <a:spcPct val="80000"/>
              </a:lnSpc>
              <a:defRPr/>
            </a:pPr>
            <a:r>
              <a:rPr lang="en-AU" sz="5400" cap="all">
                <a:solidFill>
                  <a:schemeClr val="accent3"/>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semillon</a:t>
            </a: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28974" y="2746641"/>
            <a:ext cx="457167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accent3"/>
              </a:buClr>
              <a:buFont typeface="Arial" panose="020B0604020202020204" pitchFamily="34" charset="0"/>
              <a:buChar char="•"/>
            </a:pPr>
            <a:r>
              <a:rPr lang="en-US" sz="1600">
                <a:solidFill>
                  <a:schemeClr val="bg1"/>
                </a:solidFill>
                <a:latin typeface="Neue Haas Grotesk Text Pro" panose="020B0504020202020204" pitchFamily="34" charset="77"/>
              </a:rPr>
              <a:t>Long history in Australia</a:t>
            </a:r>
          </a:p>
          <a:p>
            <a:pPr>
              <a:spcBef>
                <a:spcPts val="800"/>
              </a:spcBef>
              <a:buClr>
                <a:schemeClr val="accent3"/>
              </a:buClr>
              <a:buFont typeface="Arial" panose="020B0604020202020204" pitchFamily="34" charset="0"/>
              <a:buChar char="•"/>
            </a:pPr>
            <a:r>
              <a:rPr lang="en-US" sz="1600">
                <a:solidFill>
                  <a:schemeClr val="bg1"/>
                </a:solidFill>
                <a:latin typeface="Neue Haas Grotesk Text Pro" panose="020B0504020202020204" pitchFamily="34" charset="77"/>
              </a:rPr>
              <a:t>Delicate, versatile grape produced in a range of styles</a:t>
            </a:r>
          </a:p>
          <a:p>
            <a:pPr>
              <a:spcBef>
                <a:spcPts val="800"/>
              </a:spcBef>
              <a:buClr>
                <a:schemeClr val="accent3"/>
              </a:buClr>
              <a:buFont typeface="Arial" panose="020B0604020202020204" pitchFamily="34" charset="0"/>
              <a:buChar char="•"/>
            </a:pPr>
            <a:r>
              <a:rPr lang="en-US" sz="1600">
                <a:solidFill>
                  <a:schemeClr val="bg1"/>
                </a:solidFill>
                <a:latin typeface="Neue Haas Grotesk Text Pro" panose="020B0504020202020204" pitchFamily="34" charset="77"/>
              </a:rPr>
              <a:t>Potential to age for many years</a:t>
            </a:r>
          </a:p>
          <a:p>
            <a:pPr>
              <a:spcBef>
                <a:spcPts val="800"/>
              </a:spcBef>
              <a:buClr>
                <a:schemeClr val="accent3"/>
              </a:buClr>
              <a:buFont typeface="Arial" panose="020B0604020202020204" pitchFamily="34" charset="0"/>
              <a:buChar char="•"/>
            </a:pPr>
            <a:r>
              <a:rPr lang="en-US" sz="1600">
                <a:solidFill>
                  <a:schemeClr val="bg1"/>
                </a:solidFill>
                <a:latin typeface="Neue Haas Grotesk Text Pro" panose="020B0504020202020204" pitchFamily="34" charset="77"/>
              </a:rPr>
              <a:t>Lends itself to botrytis, or ‘noble rot’, to produce one of Australia’s most celebrated sweet wine styles</a:t>
            </a:r>
          </a:p>
        </p:txBody>
      </p:sp>
      <p:sp>
        <p:nvSpPr>
          <p:cNvPr id="2" name="object 4">
            <a:extLst>
              <a:ext uri="{FF2B5EF4-FFF2-40B4-BE49-F238E27FC236}">
                <a16:creationId xmlns:a16="http://schemas.microsoft.com/office/drawing/2014/main" id="{57CE5D63-59C4-C391-8D71-CEE501EF727A}"/>
              </a:ext>
            </a:extLst>
          </p:cNvPr>
          <p:cNvSpPr txBox="1"/>
          <p:nvPr/>
        </p:nvSpPr>
        <p:spPr>
          <a:xfrm>
            <a:off x="722853" y="1646193"/>
            <a:ext cx="4319047" cy="907601"/>
          </a:xfrm>
          <a:prstGeom prst="rect">
            <a:avLst/>
          </a:prstGeom>
        </p:spPr>
        <p:txBody>
          <a:bodyPr vert="horz" wrap="square" lIns="0" tIns="11521" rIns="0" bIns="0" rtlCol="0">
            <a:noAutofit/>
          </a:bodyPr>
          <a:lstStyle/>
          <a:p>
            <a:pPr defTabSz="914453">
              <a:lnSpc>
                <a:spcPct val="80000"/>
              </a:lnSpc>
              <a:defRPr/>
            </a:pPr>
            <a:r>
              <a:rPr lang="en-AU" sz="2400" cap="all">
                <a:solidFill>
                  <a:schemeClr val="bg2"/>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A truly unique expression of a classic</a:t>
            </a:r>
          </a:p>
        </p:txBody>
      </p:sp>
      <p:pic>
        <p:nvPicPr>
          <p:cNvPr id="10" name="Picture 9">
            <a:extLst>
              <a:ext uri="{FF2B5EF4-FFF2-40B4-BE49-F238E27FC236}">
                <a16:creationId xmlns:a16="http://schemas.microsoft.com/office/drawing/2014/main" id="{6B4C4395-9324-8261-801A-63F99CEAC745}"/>
              </a:ext>
            </a:extLst>
          </p:cNvPr>
          <p:cNvPicPr>
            <a:picLocks noChangeAspect="1"/>
          </p:cNvPicPr>
          <p:nvPr/>
        </p:nvPicPr>
        <p:blipFill>
          <a:blip r:embed="rId3" cstate="screen">
            <a:extLst>
              <a:ext uri="{28A0092B-C50C-407E-A947-70E740481C1C}">
                <a14:useLocalDpi xmlns:a14="http://schemas.microsoft.com/office/drawing/2010/main"/>
              </a:ext>
            </a:extLst>
          </a:blip>
          <a:srcRect l="22415" t="12774" r="22475" b="5401"/>
          <a:stretch/>
        </p:blipFill>
        <p:spPr>
          <a:xfrm>
            <a:off x="6096000" y="423117"/>
            <a:ext cx="6096000" cy="6036406"/>
          </a:xfrm>
          <a:prstGeom prst="rect">
            <a:avLst/>
          </a:prstGeom>
        </p:spPr>
      </p:pic>
    </p:spTree>
    <p:extLst>
      <p:ext uri="{BB962C8B-B14F-4D97-AF65-F5344CB8AC3E}">
        <p14:creationId xmlns:p14="http://schemas.microsoft.com/office/powerpoint/2010/main" val="1274851542"/>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E5D24B50-5081-EBD9-E854-6868111786D0}"/>
              </a:ext>
            </a:extLst>
          </p:cNvPr>
          <p:cNvCxnSpPr>
            <a:cxnSpLocks/>
          </p:cNvCxnSpPr>
          <p:nvPr/>
        </p:nvCxnSpPr>
        <p:spPr>
          <a:xfrm>
            <a:off x="4033458" y="3093441"/>
            <a:ext cx="190368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6D9D24E-E5B9-41C6-B05C-6E7181101974}"/>
              </a:ext>
            </a:extLst>
          </p:cNvPr>
          <p:cNvCxnSpPr>
            <a:cxnSpLocks/>
          </p:cNvCxnSpPr>
          <p:nvPr/>
        </p:nvCxnSpPr>
        <p:spPr>
          <a:xfrm>
            <a:off x="1604407" y="4686629"/>
            <a:ext cx="413078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45DAE30-97CF-340F-2E38-EBCA6AB70AC0}"/>
              </a:ext>
            </a:extLst>
          </p:cNvPr>
          <p:cNvCxnSpPr>
            <a:cxnSpLocks/>
          </p:cNvCxnSpPr>
          <p:nvPr/>
        </p:nvCxnSpPr>
        <p:spPr>
          <a:xfrm>
            <a:off x="6754218" y="4686629"/>
            <a:ext cx="82098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6FB1200-66DB-5EA8-DAF5-4F45627A3940}"/>
              </a:ext>
            </a:extLst>
          </p:cNvPr>
          <p:cNvCxnSpPr>
            <a:cxnSpLocks/>
          </p:cNvCxnSpPr>
          <p:nvPr/>
        </p:nvCxnSpPr>
        <p:spPr>
          <a:xfrm>
            <a:off x="6518606" y="2728803"/>
            <a:ext cx="1056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699CED0D-6A4A-60E2-9B48-61AAAC696967}"/>
              </a:ext>
            </a:extLst>
          </p:cNvPr>
          <p:cNvSpPr/>
          <p:nvPr/>
        </p:nvSpPr>
        <p:spPr>
          <a:xfrm>
            <a:off x="2166919" y="2030875"/>
            <a:ext cx="2058123" cy="2058123"/>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410407" y="395919"/>
            <a:ext cx="11283754" cy="1325562"/>
          </a:xfrm>
        </p:spPr>
        <p:txBody>
          <a:bodyPr/>
          <a:lstStyle/>
          <a:p>
            <a:r>
              <a:rPr lang="en-US" sz="4400">
                <a:solidFill>
                  <a:schemeClr val="accent3"/>
                </a:solidFill>
              </a:rPr>
              <a:t>Styles and </a:t>
            </a:r>
            <a:br>
              <a:rPr lang="en-US" sz="4400">
                <a:solidFill>
                  <a:schemeClr val="accent3"/>
                </a:solidFill>
              </a:rPr>
            </a:br>
            <a:r>
              <a:rPr lang="en-US" sz="4400">
                <a:solidFill>
                  <a:schemeClr val="accent3"/>
                </a:solidFill>
              </a:rPr>
              <a:t>characteristics</a:t>
            </a:r>
          </a:p>
        </p:txBody>
      </p:sp>
      <p:sp>
        <p:nvSpPr>
          <p:cNvPr id="4" name="object 58">
            <a:extLst>
              <a:ext uri="{FF2B5EF4-FFF2-40B4-BE49-F238E27FC236}">
                <a16:creationId xmlns:a16="http://schemas.microsoft.com/office/drawing/2014/main" id="{06D9044B-19C1-C835-1A81-96A0008531CB}"/>
              </a:ext>
            </a:extLst>
          </p:cNvPr>
          <p:cNvSpPr txBox="1"/>
          <p:nvPr/>
        </p:nvSpPr>
        <p:spPr>
          <a:xfrm>
            <a:off x="7824978" y="4967418"/>
            <a:ext cx="1338340" cy="766813"/>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accent3"/>
              </a:buClr>
              <a:buFont typeface="Arial" panose="020B0604020202020204" pitchFamily="34" charset="0"/>
              <a:buChar char="•"/>
            </a:pPr>
            <a:r>
              <a:rPr lang="en-AU" sz="1600">
                <a:latin typeface="Neue Haas Grotesk Text Pro" panose="020B0504020202020204" pitchFamily="34" charset="77"/>
                <a:cs typeface="Hellix SemiBold"/>
              </a:rPr>
              <a:t>Citrus</a:t>
            </a:r>
          </a:p>
          <a:p>
            <a:pPr marL="285750" indent="-285750">
              <a:lnSpc>
                <a:spcPct val="98000"/>
              </a:lnSpc>
              <a:spcAft>
                <a:spcPts val="100"/>
              </a:spcAft>
              <a:buClr>
                <a:schemeClr val="accent3"/>
              </a:buClr>
              <a:buFont typeface="Arial" panose="020B0604020202020204" pitchFamily="34" charset="0"/>
              <a:buChar char="•"/>
            </a:pPr>
            <a:r>
              <a:rPr lang="en-AU" sz="1600">
                <a:latin typeface="Neue Haas Grotesk Text Pro" panose="020B0504020202020204" pitchFamily="34" charset="77"/>
                <a:cs typeface="Hellix SemiBold"/>
              </a:rPr>
              <a:t>Apple</a:t>
            </a:r>
          </a:p>
          <a:p>
            <a:pPr marL="285750" indent="-285750">
              <a:lnSpc>
                <a:spcPct val="98000"/>
              </a:lnSpc>
              <a:spcAft>
                <a:spcPts val="100"/>
              </a:spcAft>
              <a:buClr>
                <a:schemeClr val="accent3"/>
              </a:buClr>
              <a:buFont typeface="Arial" panose="020B0604020202020204" pitchFamily="34" charset="0"/>
              <a:buChar char="•"/>
            </a:pPr>
            <a:r>
              <a:rPr lang="en-AU" sz="1600">
                <a:latin typeface="Neue Haas Grotesk Text Pro" panose="020B0504020202020204" pitchFamily="34" charset="77"/>
                <a:cs typeface="Hellix SemiBold"/>
              </a:rPr>
              <a:t>Honey</a:t>
            </a:r>
          </a:p>
        </p:txBody>
      </p:sp>
      <p:sp>
        <p:nvSpPr>
          <p:cNvPr id="6" name="object 58">
            <a:extLst>
              <a:ext uri="{FF2B5EF4-FFF2-40B4-BE49-F238E27FC236}">
                <a16:creationId xmlns:a16="http://schemas.microsoft.com/office/drawing/2014/main" id="{6A76F796-5E38-5679-4FBA-97AD2B0459AA}"/>
              </a:ext>
            </a:extLst>
          </p:cNvPr>
          <p:cNvSpPr txBox="1"/>
          <p:nvPr/>
        </p:nvSpPr>
        <p:spPr>
          <a:xfrm>
            <a:off x="2929180" y="5180905"/>
            <a:ext cx="1710501" cy="903709"/>
          </a:xfrm>
          <a:prstGeom prst="rect">
            <a:avLst/>
          </a:prstGeom>
        </p:spPr>
        <p:txBody>
          <a:bodyPr vert="horz" wrap="square" lIns="0" tIns="17145" rIns="0" bIns="0" rtlCol="0" anchor="t" anchorCtr="0">
            <a:spAutoFit/>
          </a:bodyPr>
          <a:lstStyle/>
          <a:p>
            <a:pPr algn="ctr">
              <a:lnSpc>
                <a:spcPct val="90000"/>
              </a:lnSpc>
              <a:buClr>
                <a:srgbClr val="F40000"/>
              </a:buClr>
            </a:pPr>
            <a:r>
              <a:rPr lang="en-US" sz="1600" b="1">
                <a:latin typeface="Neue Haas Grotesk Text Pro" panose="020B0504020202020204" pitchFamily="34" charset="77"/>
                <a:cs typeface="Hellix SemiBold"/>
              </a:rPr>
              <a:t>Aged</a:t>
            </a:r>
          </a:p>
          <a:p>
            <a:pPr algn="ctr">
              <a:lnSpc>
                <a:spcPct val="90000"/>
              </a:lnSpc>
              <a:buClr>
                <a:srgbClr val="F40000"/>
              </a:buClr>
            </a:pPr>
            <a:r>
              <a:rPr lang="en-US" sz="1600">
                <a:latin typeface="Neue Haas Grotesk Text Pro" panose="020B0504020202020204" pitchFamily="34" charset="77"/>
                <a:cs typeface="Hellix SemiBold"/>
              </a:rPr>
              <a:t>Richer with notes of toast and honey</a:t>
            </a:r>
            <a:endParaRPr lang="en-AU" sz="1600">
              <a:latin typeface="Neue Haas Grotesk Text Pro" panose="020B0504020202020204" pitchFamily="34" charset="77"/>
              <a:cs typeface="Hellix SemiBold"/>
            </a:endParaRPr>
          </a:p>
        </p:txBody>
      </p:sp>
      <p:sp>
        <p:nvSpPr>
          <p:cNvPr id="8" name="object 58">
            <a:extLst>
              <a:ext uri="{FF2B5EF4-FFF2-40B4-BE49-F238E27FC236}">
                <a16:creationId xmlns:a16="http://schemas.microsoft.com/office/drawing/2014/main" id="{FD314BE5-0E31-1399-4ED1-E5979907C242}"/>
              </a:ext>
            </a:extLst>
          </p:cNvPr>
          <p:cNvSpPr txBox="1"/>
          <p:nvPr/>
        </p:nvSpPr>
        <p:spPr>
          <a:xfrm>
            <a:off x="7715990" y="900798"/>
            <a:ext cx="3193618" cy="1340752"/>
          </a:xfrm>
          <a:prstGeom prst="rect">
            <a:avLst/>
          </a:prstGeom>
        </p:spPr>
        <p:txBody>
          <a:bodyPr vert="horz" wrap="square" lIns="0" tIns="17145" rIns="0" bIns="0" rtlCol="0" anchor="ctr" anchorCtr="0">
            <a:spAutoFit/>
          </a:bodyPr>
          <a:lstStyle/>
          <a:p>
            <a:pPr marL="285750" indent="-285750">
              <a:lnSpc>
                <a:spcPct val="95000"/>
              </a:lnSpc>
              <a:spcAft>
                <a:spcPts val="1200"/>
              </a:spcAft>
              <a:buClr>
                <a:schemeClr val="accent3"/>
              </a:buClr>
              <a:buFont typeface="Arial" panose="020B0604020202020204" pitchFamily="34" charset="0"/>
              <a:buChar char="•"/>
            </a:pPr>
            <a:r>
              <a:rPr lang="en-US" sz="1600">
                <a:latin typeface="Neue Haas Grotesk Text Pro" panose="020B0504020202020204" pitchFamily="34" charset="77"/>
                <a:cs typeface="Hellix SemiBold"/>
              </a:rPr>
              <a:t>Light-bodied to medium-bodied dry wines</a:t>
            </a:r>
          </a:p>
          <a:p>
            <a:pPr marL="285750" indent="-285750">
              <a:lnSpc>
                <a:spcPct val="95000"/>
              </a:lnSpc>
              <a:spcAft>
                <a:spcPts val="1200"/>
              </a:spcAft>
              <a:buClr>
                <a:schemeClr val="accent3"/>
              </a:buClr>
              <a:buFont typeface="Arial" panose="020B0604020202020204" pitchFamily="34" charset="0"/>
              <a:buChar char="•"/>
            </a:pPr>
            <a:r>
              <a:rPr lang="en-AU" sz="1600">
                <a:latin typeface="Neue Haas Grotesk Text Pro" panose="020B0504020202020204" pitchFamily="34" charset="77"/>
                <a:cs typeface="Hellix SemiBold"/>
              </a:rPr>
              <a:t>Crisp, clean, elegant </a:t>
            </a:r>
            <a:r>
              <a:rPr lang="en-US" sz="1600">
                <a:latin typeface="Neue Haas Grotesk Text Pro" panose="020B0504020202020204" pitchFamily="34" charset="77"/>
                <a:cs typeface="Hellix SemiBold"/>
              </a:rPr>
              <a:t>and fruit-driven, and generally made for early drinking </a:t>
            </a:r>
          </a:p>
        </p:txBody>
      </p:sp>
      <p:sp>
        <p:nvSpPr>
          <p:cNvPr id="9" name="object 58">
            <a:extLst>
              <a:ext uri="{FF2B5EF4-FFF2-40B4-BE49-F238E27FC236}">
                <a16:creationId xmlns:a16="http://schemas.microsoft.com/office/drawing/2014/main" id="{11FBA866-36A9-6EF8-54E2-DB7B3D8637CD}"/>
              </a:ext>
            </a:extLst>
          </p:cNvPr>
          <p:cNvSpPr txBox="1"/>
          <p:nvPr/>
        </p:nvSpPr>
        <p:spPr>
          <a:xfrm>
            <a:off x="776847" y="5172566"/>
            <a:ext cx="1710501" cy="682110"/>
          </a:xfrm>
          <a:prstGeom prst="rect">
            <a:avLst/>
          </a:prstGeom>
        </p:spPr>
        <p:txBody>
          <a:bodyPr vert="horz" wrap="square" lIns="0" tIns="17145" rIns="0" bIns="0" rtlCol="0" anchor="t" anchorCtr="0">
            <a:spAutoFit/>
          </a:bodyPr>
          <a:lstStyle/>
          <a:p>
            <a:pPr algn="ctr">
              <a:lnSpc>
                <a:spcPct val="90000"/>
              </a:lnSpc>
              <a:buClr>
                <a:srgbClr val="F40000"/>
              </a:buClr>
            </a:pPr>
            <a:r>
              <a:rPr lang="en-AU" sz="1600" b="1">
                <a:latin typeface="Neue Haas Grotesk Text Pro" panose="020B0504020202020204" pitchFamily="34" charset="77"/>
                <a:cs typeface="Hellix SemiBold"/>
              </a:rPr>
              <a:t>Youthful</a:t>
            </a:r>
          </a:p>
          <a:p>
            <a:pPr algn="ctr">
              <a:lnSpc>
                <a:spcPct val="90000"/>
              </a:lnSpc>
              <a:buClr>
                <a:srgbClr val="F40000"/>
              </a:buClr>
            </a:pPr>
            <a:r>
              <a:rPr lang="en-AU" sz="1600">
                <a:latin typeface="Neue Haas Grotesk Text Pro" panose="020B0504020202020204" pitchFamily="34" charset="77"/>
                <a:cs typeface="Hellix SemiBold"/>
              </a:rPr>
              <a:t>Crisp, fresh and citrusy</a:t>
            </a:r>
          </a:p>
        </p:txBody>
      </p:sp>
      <p:sp>
        <p:nvSpPr>
          <p:cNvPr id="11" name="object 58">
            <a:extLst>
              <a:ext uri="{FF2B5EF4-FFF2-40B4-BE49-F238E27FC236}">
                <a16:creationId xmlns:a16="http://schemas.microsoft.com/office/drawing/2014/main" id="{99B50624-7A46-D0F3-17C2-85DD26105C20}"/>
              </a:ext>
            </a:extLst>
          </p:cNvPr>
          <p:cNvSpPr txBox="1"/>
          <p:nvPr/>
        </p:nvSpPr>
        <p:spPr>
          <a:xfrm>
            <a:off x="7796926" y="2570294"/>
            <a:ext cx="856004" cy="263534"/>
          </a:xfrm>
          <a:prstGeom prst="rect">
            <a:avLst/>
          </a:prstGeom>
          <a:noFill/>
        </p:spPr>
        <p:txBody>
          <a:bodyPr vert="horz" wrap="none" lIns="0" tIns="17145" rIns="0" bIns="0" rtlCol="0">
            <a:spAutoFit/>
          </a:bodyPr>
          <a:lstStyle/>
          <a:p>
            <a:pPr algn="ctr">
              <a:buClr>
                <a:srgbClr val="F40000"/>
              </a:buClr>
            </a:pPr>
            <a:r>
              <a:rPr lang="en-US" sz="1600" b="1">
                <a:latin typeface="Neue Haas Grotesk Text Pro" panose="020B0504020202020204" pitchFamily="34" charset="77"/>
              </a:rPr>
              <a:t>BLENDS</a:t>
            </a:r>
          </a:p>
        </p:txBody>
      </p:sp>
      <p:sp>
        <p:nvSpPr>
          <p:cNvPr id="12" name="object 58">
            <a:extLst>
              <a:ext uri="{FF2B5EF4-FFF2-40B4-BE49-F238E27FC236}">
                <a16:creationId xmlns:a16="http://schemas.microsoft.com/office/drawing/2014/main" id="{523F692A-A7B9-B6F9-3C3E-820FA94CA13C}"/>
              </a:ext>
            </a:extLst>
          </p:cNvPr>
          <p:cNvSpPr txBox="1"/>
          <p:nvPr/>
        </p:nvSpPr>
        <p:spPr>
          <a:xfrm>
            <a:off x="2148868" y="2555700"/>
            <a:ext cx="2094227" cy="405111"/>
          </a:xfrm>
          <a:prstGeom prst="rect">
            <a:avLst/>
          </a:prstGeom>
        </p:spPr>
        <p:txBody>
          <a:bodyPr vert="horz" wrap="square" lIns="0" tIns="17145" rIns="0" bIns="0" rtlCol="0" anchor="t" anchorCtr="0">
            <a:spAutoFit/>
          </a:bodyPr>
          <a:lstStyle/>
          <a:p>
            <a:pPr algn="ctr">
              <a:lnSpc>
                <a:spcPct val="90000"/>
              </a:lnSpc>
              <a:buClr>
                <a:srgbClr val="F40000"/>
              </a:buClr>
            </a:pPr>
            <a:r>
              <a:rPr lang="en-AU" sz="1400" b="1">
                <a:latin typeface="Neue Haas Grotesk Text Pro" panose="020B0504020202020204" pitchFamily="34" charset="77"/>
                <a:cs typeface="Hellix SemiBold"/>
              </a:rPr>
              <a:t>FOUR DISTINCT STYLES:</a:t>
            </a:r>
          </a:p>
        </p:txBody>
      </p:sp>
      <p:sp>
        <p:nvSpPr>
          <p:cNvPr id="13" name="object 58">
            <a:extLst>
              <a:ext uri="{FF2B5EF4-FFF2-40B4-BE49-F238E27FC236}">
                <a16:creationId xmlns:a16="http://schemas.microsoft.com/office/drawing/2014/main" id="{763B398C-C438-0204-15EA-622F7C9BE7A2}"/>
              </a:ext>
            </a:extLst>
          </p:cNvPr>
          <p:cNvSpPr txBox="1"/>
          <p:nvPr/>
        </p:nvSpPr>
        <p:spPr>
          <a:xfrm>
            <a:off x="2247867" y="3038213"/>
            <a:ext cx="1896225" cy="599010"/>
          </a:xfrm>
          <a:prstGeom prst="rect">
            <a:avLst/>
          </a:prstGeom>
        </p:spPr>
        <p:txBody>
          <a:bodyPr vert="horz" wrap="square" lIns="0" tIns="17145" rIns="0" bIns="0" rtlCol="0" anchor="t" anchorCtr="0">
            <a:spAutoFit/>
          </a:bodyPr>
          <a:lstStyle/>
          <a:p>
            <a:pPr algn="ctr">
              <a:lnSpc>
                <a:spcPct val="90000"/>
              </a:lnSpc>
              <a:buClr>
                <a:srgbClr val="F40000"/>
              </a:buClr>
            </a:pPr>
            <a:r>
              <a:rPr lang="en-US" sz="1400">
                <a:latin typeface="Neue Haas Grotesk Text Pro" panose="020B0504020202020204" pitchFamily="34" charset="77"/>
                <a:cs typeface="Hellix SemiBold"/>
              </a:rPr>
              <a:t>UNOAKED, OAKED, BLENDED, </a:t>
            </a:r>
          </a:p>
          <a:p>
            <a:pPr algn="ctr">
              <a:lnSpc>
                <a:spcPct val="90000"/>
              </a:lnSpc>
              <a:buClr>
                <a:srgbClr val="F40000"/>
              </a:buClr>
            </a:pPr>
            <a:r>
              <a:rPr lang="en-US" sz="1400">
                <a:latin typeface="Neue Haas Grotesk Text Pro" panose="020B0504020202020204" pitchFamily="34" charset="77"/>
                <a:cs typeface="Hellix SemiBold"/>
              </a:rPr>
              <a:t>DESSERT WINE</a:t>
            </a:r>
          </a:p>
        </p:txBody>
      </p:sp>
      <p:pic>
        <p:nvPicPr>
          <p:cNvPr id="20" name="Picture Placeholder 8">
            <a:extLst>
              <a:ext uri="{FF2B5EF4-FFF2-40B4-BE49-F238E27FC236}">
                <a16:creationId xmlns:a16="http://schemas.microsoft.com/office/drawing/2014/main" id="{C9EE317D-A0F9-7921-1DE3-801E7DA0EA83}"/>
              </a:ext>
            </a:extLst>
          </p:cNvPr>
          <p:cNvPicPr>
            <a:picLocks noChangeAspect="1"/>
          </p:cNvPicPr>
          <p:nvPr/>
        </p:nvPicPr>
        <p:blipFill>
          <a:blip r:embed="rId2" cstate="screen">
            <a:extLst>
              <a:ext uri="{28A0092B-C50C-407E-A947-70E740481C1C}">
                <a14:useLocalDpi xmlns:a14="http://schemas.microsoft.com/office/drawing/2010/main"/>
              </a:ext>
            </a:extLst>
          </a:blip>
          <a:srcRect l="3648" r="3648"/>
          <a:stretch/>
        </p:blipFill>
        <p:spPr>
          <a:xfrm>
            <a:off x="5255030" y="368300"/>
            <a:ext cx="2114328" cy="6400800"/>
          </a:xfrm>
          <a:prstGeom prst="rect">
            <a:avLst/>
          </a:prstGeom>
        </p:spPr>
      </p:pic>
      <p:sp>
        <p:nvSpPr>
          <p:cNvPr id="21" name="object 10">
            <a:extLst>
              <a:ext uri="{FF2B5EF4-FFF2-40B4-BE49-F238E27FC236}">
                <a16:creationId xmlns:a16="http://schemas.microsoft.com/office/drawing/2014/main" id="{5E165CAF-E36F-3D2E-A3DB-3F158CEA00E4}"/>
              </a:ext>
            </a:extLst>
          </p:cNvPr>
          <p:cNvSpPr txBox="1"/>
          <p:nvPr/>
        </p:nvSpPr>
        <p:spPr>
          <a:xfrm rot="16200000">
            <a:off x="3986076"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SEMILLON</a:t>
            </a:r>
            <a:endParaRPr lang="en-AU" sz="4400" b="1" cap="all">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3" name="TextBox 22">
            <a:extLst>
              <a:ext uri="{FF2B5EF4-FFF2-40B4-BE49-F238E27FC236}">
                <a16:creationId xmlns:a16="http://schemas.microsoft.com/office/drawing/2014/main" id="{DC27DDC8-E0B1-4AA2-7094-ED48EC2A6648}"/>
              </a:ext>
            </a:extLst>
          </p:cNvPr>
          <p:cNvSpPr txBox="1"/>
          <p:nvPr/>
        </p:nvSpPr>
        <p:spPr>
          <a:xfrm>
            <a:off x="7753658" y="2843282"/>
            <a:ext cx="3882687" cy="1415772"/>
          </a:xfrm>
          <a:prstGeom prst="rect">
            <a:avLst/>
          </a:prstGeom>
          <a:noFill/>
        </p:spPr>
        <p:txBody>
          <a:bodyPr wrap="square">
            <a:spAutoFit/>
          </a:bodyPr>
          <a:lstStyle/>
          <a:p>
            <a:pPr marL="285750" indent="-285750">
              <a:lnSpc>
                <a:spcPct val="95000"/>
              </a:lnSpc>
              <a:spcAft>
                <a:spcPts val="1200"/>
              </a:spcAft>
              <a:buClr>
                <a:schemeClr val="accent3"/>
              </a:buClr>
              <a:buFont typeface="Arial" panose="020B0604020202020204" pitchFamily="34" charset="0"/>
              <a:buChar char="•"/>
            </a:pPr>
            <a:r>
              <a:rPr lang="en-AU" sz="1600">
                <a:latin typeface="Neue Haas Grotesk Text Pro" panose="020B0504020202020204" pitchFamily="34" charset="77"/>
                <a:cs typeface="Hellix SemiBold"/>
              </a:rPr>
              <a:t>Commonly blended </a:t>
            </a:r>
            <a:r>
              <a:rPr lang="en-US" sz="1600">
                <a:latin typeface="Neue Haas Grotesk Text Pro" panose="020B0504020202020204" pitchFamily="34" charset="77"/>
                <a:cs typeface="Hellix SemiBold"/>
              </a:rPr>
              <a:t>with other varieties including Sauvignon Blanc</a:t>
            </a:r>
          </a:p>
          <a:p>
            <a:pPr marL="285750" indent="-285750">
              <a:lnSpc>
                <a:spcPct val="95000"/>
              </a:lnSpc>
              <a:spcAft>
                <a:spcPts val="1200"/>
              </a:spcAft>
              <a:buClr>
                <a:schemeClr val="accent3"/>
              </a:buClr>
              <a:buFont typeface="Arial" panose="020B0604020202020204" pitchFamily="34" charset="0"/>
              <a:buChar char="•"/>
            </a:pPr>
            <a:r>
              <a:rPr lang="en-AU" sz="1600">
                <a:latin typeface="Neue Haas Grotesk Text Pro" panose="020B0504020202020204" pitchFamily="34" charset="77"/>
                <a:cs typeface="Hellix SemiBold"/>
              </a:rPr>
              <a:t>Semillon contributes f</a:t>
            </a:r>
            <a:r>
              <a:rPr lang="en-US" sz="1600">
                <a:latin typeface="Neue Haas Grotesk Text Pro" panose="020B0504020202020204" pitchFamily="34" charset="77"/>
                <a:cs typeface="Hellix SemiBold"/>
              </a:rPr>
              <a:t>lavour and roundness to the sharper Sauvignon Blanc notes </a:t>
            </a:r>
          </a:p>
        </p:txBody>
      </p:sp>
      <p:sp>
        <p:nvSpPr>
          <p:cNvPr id="24" name="object 58">
            <a:extLst>
              <a:ext uri="{FF2B5EF4-FFF2-40B4-BE49-F238E27FC236}">
                <a16:creationId xmlns:a16="http://schemas.microsoft.com/office/drawing/2014/main" id="{7917F7BB-8A96-804A-9706-5D6D1CCF39BF}"/>
              </a:ext>
            </a:extLst>
          </p:cNvPr>
          <p:cNvSpPr txBox="1"/>
          <p:nvPr/>
        </p:nvSpPr>
        <p:spPr>
          <a:xfrm>
            <a:off x="7824978" y="4610968"/>
            <a:ext cx="3246242" cy="263534"/>
          </a:xfrm>
          <a:prstGeom prst="rect">
            <a:avLst/>
          </a:prstGeom>
          <a:noFill/>
        </p:spPr>
        <p:txBody>
          <a:bodyPr vert="horz" wrap="square" lIns="0" tIns="17145" rIns="0" bIns="0" rtlCol="0">
            <a:spAutoFit/>
          </a:bodyPr>
          <a:lstStyle/>
          <a:p>
            <a:pPr>
              <a:buClr>
                <a:srgbClr val="F40000"/>
              </a:buClr>
            </a:pPr>
            <a:r>
              <a:rPr lang="en-US" sz="1600" b="1">
                <a:latin typeface="Neue Haas Grotesk Text Pro" panose="020B0504020202020204" pitchFamily="34" charset="77"/>
                <a:cs typeface="Hellix SemiBold"/>
              </a:rPr>
              <a:t>TYPICAL FLAVOURS</a:t>
            </a:r>
          </a:p>
        </p:txBody>
      </p:sp>
      <p:cxnSp>
        <p:nvCxnSpPr>
          <p:cNvPr id="34" name="Straight Connector 33">
            <a:extLst>
              <a:ext uri="{FF2B5EF4-FFF2-40B4-BE49-F238E27FC236}">
                <a16:creationId xmlns:a16="http://schemas.microsoft.com/office/drawing/2014/main" id="{B1C527DF-1911-A924-26F9-5E9138796AC1}"/>
              </a:ext>
            </a:extLst>
          </p:cNvPr>
          <p:cNvCxnSpPr>
            <a:cxnSpLocks/>
          </p:cNvCxnSpPr>
          <p:nvPr/>
        </p:nvCxnSpPr>
        <p:spPr>
          <a:xfrm>
            <a:off x="1610017" y="4709068"/>
            <a:ext cx="0" cy="37342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B03C286D-1830-66BB-2B1E-08FF2F13B8E2}"/>
              </a:ext>
            </a:extLst>
          </p:cNvPr>
          <p:cNvCxnSpPr>
            <a:cxnSpLocks/>
          </p:cNvCxnSpPr>
          <p:nvPr/>
        </p:nvCxnSpPr>
        <p:spPr>
          <a:xfrm>
            <a:off x="3792236" y="4709068"/>
            <a:ext cx="0" cy="37342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8012413"/>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0D720CF1-8EB6-0D7F-1746-0D1B1667AC8A}"/>
              </a:ext>
            </a:extLst>
          </p:cNvPr>
          <p:cNvCxnSpPr>
            <a:cxnSpLocks/>
          </p:cNvCxnSpPr>
          <p:nvPr/>
        </p:nvCxnSpPr>
        <p:spPr>
          <a:xfrm>
            <a:off x="6382890" y="3783448"/>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BA6327B-6A1A-83C8-67D3-1326AB12A8F3}"/>
              </a:ext>
            </a:extLst>
          </p:cNvPr>
          <p:cNvCxnSpPr>
            <a:cxnSpLocks/>
          </p:cNvCxnSpPr>
          <p:nvPr/>
        </p:nvCxnSpPr>
        <p:spPr>
          <a:xfrm>
            <a:off x="6287523" y="1949038"/>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882F6E7-D7EE-1901-3E06-BD1D6F92195F}"/>
              </a:ext>
            </a:extLst>
          </p:cNvPr>
          <p:cNvCxnSpPr>
            <a:cxnSpLocks/>
          </p:cNvCxnSpPr>
          <p:nvPr/>
        </p:nvCxnSpPr>
        <p:spPr>
          <a:xfrm>
            <a:off x="4643847" y="2369775"/>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C2B5B81-976E-9868-CB2F-27958D009D45}"/>
              </a:ext>
            </a:extLst>
          </p:cNvPr>
          <p:cNvCxnSpPr>
            <a:cxnSpLocks/>
          </p:cNvCxnSpPr>
          <p:nvPr/>
        </p:nvCxnSpPr>
        <p:spPr>
          <a:xfrm>
            <a:off x="4346527" y="4260283"/>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410407" y="405353"/>
            <a:ext cx="11283754" cy="1325562"/>
          </a:xfrm>
        </p:spPr>
        <p:txBody>
          <a:bodyPr/>
          <a:lstStyle/>
          <a:p>
            <a:r>
              <a:rPr lang="en-US" sz="5400">
                <a:solidFill>
                  <a:schemeClr val="accent3"/>
                </a:solidFill>
              </a:rPr>
              <a:t>KEY REGIONS</a:t>
            </a:r>
          </a:p>
        </p:txBody>
      </p:sp>
      <p:sp>
        <p:nvSpPr>
          <p:cNvPr id="4" name="object 58">
            <a:extLst>
              <a:ext uri="{FF2B5EF4-FFF2-40B4-BE49-F238E27FC236}">
                <a16:creationId xmlns:a16="http://schemas.microsoft.com/office/drawing/2014/main" id="{E0CB1AB2-AABE-4F28-3E58-8E9D89777F84}"/>
              </a:ext>
            </a:extLst>
          </p:cNvPr>
          <p:cNvSpPr txBox="1"/>
          <p:nvPr/>
        </p:nvSpPr>
        <p:spPr>
          <a:xfrm>
            <a:off x="7793147" y="2173305"/>
            <a:ext cx="2977700" cy="982448"/>
          </a:xfrm>
          <a:prstGeom prst="rect">
            <a:avLst/>
          </a:prstGeom>
        </p:spPr>
        <p:txBody>
          <a:bodyPr vert="horz" wrap="square" lIns="0" tIns="17145" rIns="0" bIns="0" rtlCol="0" anchor="t" anchorCtr="0">
            <a:spAutoFit/>
          </a:bodyPr>
          <a:lstStyle/>
          <a:p>
            <a:pPr>
              <a:lnSpc>
                <a:spcPct val="98000"/>
              </a:lnSpc>
              <a:buClr>
                <a:srgbClr val="F40000"/>
              </a:buClr>
            </a:pPr>
            <a:r>
              <a:rPr lang="en-US" sz="1600">
                <a:latin typeface="Neue Haas Grotesk Text Pro" panose="020B0504020202020204" pitchFamily="34" charset="77"/>
                <a:cs typeface="Hellix SemiBold"/>
              </a:rPr>
              <a:t>Semillon Sauvignon Blanc blend is a signature style, known for its liveliness and bright personality </a:t>
            </a:r>
          </a:p>
        </p:txBody>
      </p:sp>
      <p:sp>
        <p:nvSpPr>
          <p:cNvPr id="5" name="object 58">
            <a:extLst>
              <a:ext uri="{FF2B5EF4-FFF2-40B4-BE49-F238E27FC236}">
                <a16:creationId xmlns:a16="http://schemas.microsoft.com/office/drawing/2014/main" id="{A4365CF3-BDC5-C9D7-604D-AF1782EAD540}"/>
              </a:ext>
            </a:extLst>
          </p:cNvPr>
          <p:cNvSpPr txBox="1"/>
          <p:nvPr/>
        </p:nvSpPr>
        <p:spPr>
          <a:xfrm>
            <a:off x="7793147" y="1852666"/>
            <a:ext cx="2239244" cy="238912"/>
          </a:xfrm>
          <a:prstGeom prst="rect">
            <a:avLst/>
          </a:prstGeom>
        </p:spPr>
        <p:txBody>
          <a:bodyPr vert="horz" wrap="square" lIns="0" tIns="17145" rIns="0" bIns="0" rtlCol="0" anchor="t" anchorCtr="0">
            <a:spAutoFit/>
          </a:bodyPr>
          <a:lstStyle/>
          <a:p>
            <a:pPr>
              <a:lnSpc>
                <a:spcPct val="90000"/>
              </a:lnSpc>
              <a:buClr>
                <a:srgbClr val="F40000"/>
              </a:buClr>
            </a:pPr>
            <a:r>
              <a:rPr lang="en-AU" sz="1600" b="1">
                <a:latin typeface="Neue Haas Grotesk Text Pro" panose="020B0504020202020204" pitchFamily="34" charset="77"/>
                <a:cs typeface="Hellix SemiBold"/>
              </a:rPr>
              <a:t>MARGARET RIVER</a:t>
            </a:r>
            <a:endParaRPr lang="en-US" sz="1600" b="1">
              <a:latin typeface="Neue Haas Grotesk Text Pro" panose="020B0504020202020204" pitchFamily="34" charset="77"/>
              <a:cs typeface="Hellix SemiBold"/>
            </a:endParaRPr>
          </a:p>
        </p:txBody>
      </p:sp>
      <p:sp>
        <p:nvSpPr>
          <p:cNvPr id="6" name="object 58">
            <a:extLst>
              <a:ext uri="{FF2B5EF4-FFF2-40B4-BE49-F238E27FC236}">
                <a16:creationId xmlns:a16="http://schemas.microsoft.com/office/drawing/2014/main" id="{F7AFB5F8-5DB2-5913-DA43-DE0890612824}"/>
              </a:ext>
            </a:extLst>
          </p:cNvPr>
          <p:cNvSpPr txBox="1"/>
          <p:nvPr/>
        </p:nvSpPr>
        <p:spPr>
          <a:xfrm>
            <a:off x="7793147" y="3669398"/>
            <a:ext cx="1294427" cy="238912"/>
          </a:xfrm>
          <a:prstGeom prst="rect">
            <a:avLst/>
          </a:prstGeom>
        </p:spPr>
        <p:txBody>
          <a:bodyPr vert="horz" wrap="square" lIns="0" tIns="17145" rIns="0" bIns="0" rtlCol="0" anchor="t" anchorCtr="0">
            <a:spAutoFit/>
          </a:bodyPr>
          <a:lstStyle/>
          <a:p>
            <a:pPr>
              <a:lnSpc>
                <a:spcPct val="90000"/>
              </a:lnSpc>
              <a:buClr>
                <a:srgbClr val="F40000"/>
              </a:buClr>
            </a:pPr>
            <a:r>
              <a:rPr lang="en-AU" sz="1600" b="1">
                <a:latin typeface="Neue Haas Grotesk Text Pro" panose="020B0504020202020204" pitchFamily="34" charset="77"/>
                <a:cs typeface="Hellix SemiBold"/>
              </a:rPr>
              <a:t>RIVERINA</a:t>
            </a:r>
            <a:endParaRPr lang="en-US" sz="1600" b="1">
              <a:latin typeface="Neue Haas Grotesk Text Pro" panose="020B0504020202020204" pitchFamily="34" charset="77"/>
              <a:cs typeface="Hellix SemiBold"/>
            </a:endParaRPr>
          </a:p>
        </p:txBody>
      </p:sp>
      <p:sp>
        <p:nvSpPr>
          <p:cNvPr id="7" name="object 58">
            <a:extLst>
              <a:ext uri="{FF2B5EF4-FFF2-40B4-BE49-F238E27FC236}">
                <a16:creationId xmlns:a16="http://schemas.microsoft.com/office/drawing/2014/main" id="{DE4940BF-403B-2123-B107-BBAB76AA688D}"/>
              </a:ext>
            </a:extLst>
          </p:cNvPr>
          <p:cNvSpPr txBox="1"/>
          <p:nvPr/>
        </p:nvSpPr>
        <p:spPr>
          <a:xfrm>
            <a:off x="7793147" y="3990037"/>
            <a:ext cx="2815015" cy="982448"/>
          </a:xfrm>
          <a:prstGeom prst="rect">
            <a:avLst/>
          </a:prstGeom>
        </p:spPr>
        <p:txBody>
          <a:bodyPr vert="horz" wrap="square" lIns="0" tIns="17145" rIns="0" bIns="0" rtlCol="0" anchor="t" anchorCtr="0">
            <a:spAutoFit/>
          </a:bodyPr>
          <a:lstStyle/>
          <a:p>
            <a:pPr>
              <a:lnSpc>
                <a:spcPct val="98000"/>
              </a:lnSpc>
              <a:buClr>
                <a:srgbClr val="F40000"/>
              </a:buClr>
            </a:pPr>
            <a:r>
              <a:rPr lang="en-US" sz="1600">
                <a:latin typeface="Neue Haas Grotesk Text Pro" panose="020B0504020202020204" pitchFamily="34" charset="77"/>
                <a:cs typeface="Hellix SemiBold"/>
              </a:rPr>
              <a:t>Produces gloriously sweet, intense and complex botrytis Semillon dessert wines</a:t>
            </a:r>
          </a:p>
        </p:txBody>
      </p:sp>
      <p:sp>
        <p:nvSpPr>
          <p:cNvPr id="8" name="object 58">
            <a:extLst>
              <a:ext uri="{FF2B5EF4-FFF2-40B4-BE49-F238E27FC236}">
                <a16:creationId xmlns:a16="http://schemas.microsoft.com/office/drawing/2014/main" id="{D2E1A69E-A3ED-2D7C-B9C3-35F4C5220F25}"/>
              </a:ext>
            </a:extLst>
          </p:cNvPr>
          <p:cNvSpPr txBox="1"/>
          <p:nvPr/>
        </p:nvSpPr>
        <p:spPr>
          <a:xfrm>
            <a:off x="1581977" y="2268279"/>
            <a:ext cx="2096301" cy="238912"/>
          </a:xfrm>
          <a:prstGeom prst="rect">
            <a:avLst/>
          </a:prstGeom>
        </p:spPr>
        <p:txBody>
          <a:bodyPr vert="horz" wrap="square" lIns="0" tIns="17145" rIns="0" bIns="0" rtlCol="0" anchor="t" anchorCtr="0">
            <a:spAutoFit/>
          </a:bodyPr>
          <a:lstStyle/>
          <a:p>
            <a:pPr>
              <a:lnSpc>
                <a:spcPct val="90000"/>
              </a:lnSpc>
              <a:buClr>
                <a:srgbClr val="F40000"/>
              </a:buClr>
            </a:pPr>
            <a:r>
              <a:rPr lang="en-AU" sz="1600" b="1">
                <a:latin typeface="Neue Haas Grotesk Text Pro" panose="020B0504020202020204" pitchFamily="34" charset="77"/>
                <a:cs typeface="Hellix SemiBold"/>
              </a:rPr>
              <a:t>BAROSSA VALLEY</a:t>
            </a:r>
            <a:endParaRPr lang="en-US" sz="1600" b="1">
              <a:latin typeface="Neue Haas Grotesk Text Pro" panose="020B0504020202020204" pitchFamily="34" charset="77"/>
              <a:cs typeface="Hellix SemiBold"/>
            </a:endParaRPr>
          </a:p>
        </p:txBody>
      </p:sp>
      <p:sp>
        <p:nvSpPr>
          <p:cNvPr id="9" name="object 58">
            <a:extLst>
              <a:ext uri="{FF2B5EF4-FFF2-40B4-BE49-F238E27FC236}">
                <a16:creationId xmlns:a16="http://schemas.microsoft.com/office/drawing/2014/main" id="{6B8E67B0-6922-B496-27A9-2AF9643EE63F}"/>
              </a:ext>
            </a:extLst>
          </p:cNvPr>
          <p:cNvSpPr txBox="1"/>
          <p:nvPr/>
        </p:nvSpPr>
        <p:spPr>
          <a:xfrm>
            <a:off x="1581976" y="4129444"/>
            <a:ext cx="1956849" cy="238912"/>
          </a:xfrm>
          <a:prstGeom prst="rect">
            <a:avLst/>
          </a:prstGeom>
        </p:spPr>
        <p:txBody>
          <a:bodyPr vert="horz" wrap="square" lIns="0" tIns="17145" rIns="0" bIns="0" rtlCol="0" anchor="t" anchorCtr="0">
            <a:spAutoFit/>
          </a:bodyPr>
          <a:lstStyle/>
          <a:p>
            <a:pPr>
              <a:lnSpc>
                <a:spcPct val="90000"/>
              </a:lnSpc>
              <a:buClr>
                <a:srgbClr val="F40000"/>
              </a:buClr>
            </a:pPr>
            <a:r>
              <a:rPr lang="en-AU" sz="1600" b="1">
                <a:latin typeface="Neue Haas Grotesk Text Pro" panose="020B0504020202020204" pitchFamily="34" charset="77"/>
                <a:cs typeface="Hellix SemiBold"/>
              </a:rPr>
              <a:t>HUNTER VALLEY</a:t>
            </a:r>
            <a:endParaRPr lang="en-US" sz="1600" b="1">
              <a:latin typeface="Neue Haas Grotesk Text Pro" panose="020B0504020202020204" pitchFamily="34" charset="77"/>
              <a:cs typeface="Hellix SemiBold"/>
            </a:endParaRPr>
          </a:p>
        </p:txBody>
      </p:sp>
      <p:sp>
        <p:nvSpPr>
          <p:cNvPr id="10" name="object 58">
            <a:extLst>
              <a:ext uri="{FF2B5EF4-FFF2-40B4-BE49-F238E27FC236}">
                <a16:creationId xmlns:a16="http://schemas.microsoft.com/office/drawing/2014/main" id="{CFF95956-6B21-2E47-F981-A18964FF9FCF}"/>
              </a:ext>
            </a:extLst>
          </p:cNvPr>
          <p:cNvSpPr txBox="1"/>
          <p:nvPr/>
        </p:nvSpPr>
        <p:spPr>
          <a:xfrm>
            <a:off x="1581975" y="4474175"/>
            <a:ext cx="2892827" cy="1223733"/>
          </a:xfrm>
          <a:prstGeom prst="rect">
            <a:avLst/>
          </a:prstGeom>
        </p:spPr>
        <p:txBody>
          <a:bodyPr vert="horz" wrap="square" lIns="0" tIns="17145" rIns="0" bIns="0" rtlCol="0" anchor="t" anchorCtr="0">
            <a:spAutoFit/>
          </a:bodyPr>
          <a:lstStyle/>
          <a:p>
            <a:pPr>
              <a:lnSpc>
                <a:spcPct val="98000"/>
              </a:lnSpc>
              <a:buClr>
                <a:srgbClr val="F40000"/>
              </a:buClr>
            </a:pPr>
            <a:r>
              <a:rPr lang="en-US" sz="1600">
                <a:latin typeface="Neue Haas Grotesk Text Pro" panose="020B0504020202020204" pitchFamily="34" charset="77"/>
                <a:cs typeface="Hellix SemiBold"/>
              </a:rPr>
              <a:t>Unoaked Hunter Valley Semillon is unique in the wine world, capable of ageing gracefully for well over 20 years</a:t>
            </a:r>
          </a:p>
        </p:txBody>
      </p:sp>
      <p:sp>
        <p:nvSpPr>
          <p:cNvPr id="11" name="object 58">
            <a:extLst>
              <a:ext uri="{FF2B5EF4-FFF2-40B4-BE49-F238E27FC236}">
                <a16:creationId xmlns:a16="http://schemas.microsoft.com/office/drawing/2014/main" id="{5EC4DF4C-D1DB-93C1-BB4E-6BB13631BFAE}"/>
              </a:ext>
            </a:extLst>
          </p:cNvPr>
          <p:cNvSpPr txBox="1"/>
          <p:nvPr/>
        </p:nvSpPr>
        <p:spPr>
          <a:xfrm>
            <a:off x="1581976" y="2608346"/>
            <a:ext cx="2827339" cy="1223733"/>
          </a:xfrm>
          <a:prstGeom prst="rect">
            <a:avLst/>
          </a:prstGeom>
        </p:spPr>
        <p:txBody>
          <a:bodyPr vert="horz" wrap="square" lIns="0" tIns="17145" rIns="0" bIns="0" rtlCol="0" anchor="t" anchorCtr="0">
            <a:spAutoFit/>
          </a:bodyPr>
          <a:lstStyle/>
          <a:p>
            <a:pPr>
              <a:lnSpc>
                <a:spcPct val="98000"/>
              </a:lnSpc>
              <a:buClr>
                <a:srgbClr val="F40000"/>
              </a:buClr>
            </a:pPr>
            <a:r>
              <a:rPr lang="en-US" sz="1600">
                <a:latin typeface="Neue Haas Grotesk Text Pro" panose="020B0504020202020204" pitchFamily="34" charset="77"/>
                <a:cs typeface="Hellix SemiBold"/>
              </a:rPr>
              <a:t>Typically riper, richer styles that are often barrel fermented, however styles are becoming more crisp and delicate</a:t>
            </a:r>
          </a:p>
        </p:txBody>
      </p:sp>
      <p:pic>
        <p:nvPicPr>
          <p:cNvPr id="12" name="Picture Placeholder 8">
            <a:extLst>
              <a:ext uri="{FF2B5EF4-FFF2-40B4-BE49-F238E27FC236}">
                <a16:creationId xmlns:a16="http://schemas.microsoft.com/office/drawing/2014/main" id="{B32C68B2-CB95-FC4B-3795-C588CA6ED49B}"/>
              </a:ext>
            </a:extLst>
          </p:cNvPr>
          <p:cNvPicPr>
            <a:picLocks noChangeAspect="1"/>
          </p:cNvPicPr>
          <p:nvPr/>
        </p:nvPicPr>
        <p:blipFill>
          <a:blip r:embed="rId2" cstate="screen">
            <a:extLst>
              <a:ext uri="{28A0092B-C50C-407E-A947-70E740481C1C}">
                <a14:useLocalDpi xmlns:a14="http://schemas.microsoft.com/office/drawing/2010/main"/>
              </a:ext>
            </a:extLst>
          </a:blip>
          <a:srcRect l="3648" r="3648"/>
          <a:stretch/>
        </p:blipFill>
        <p:spPr>
          <a:xfrm>
            <a:off x="5255030" y="368300"/>
            <a:ext cx="2114328" cy="6400800"/>
          </a:xfrm>
          <a:prstGeom prst="rect">
            <a:avLst/>
          </a:prstGeom>
        </p:spPr>
      </p:pic>
      <p:sp>
        <p:nvSpPr>
          <p:cNvPr id="13" name="object 10">
            <a:extLst>
              <a:ext uri="{FF2B5EF4-FFF2-40B4-BE49-F238E27FC236}">
                <a16:creationId xmlns:a16="http://schemas.microsoft.com/office/drawing/2014/main" id="{E810011F-7250-2B08-775A-A42F12CB0096}"/>
              </a:ext>
            </a:extLst>
          </p:cNvPr>
          <p:cNvSpPr txBox="1"/>
          <p:nvPr/>
        </p:nvSpPr>
        <p:spPr>
          <a:xfrm rot="16200000">
            <a:off x="3986076"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SEMILLON</a:t>
            </a:r>
            <a:endParaRPr lang="en-AU" sz="4400" b="1" cap="all">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1488632776"/>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D6C6D7CD-855F-45D5-B346-71223F407688}"/>
              </a:ext>
            </a:extLst>
          </p:cNvPr>
          <p:cNvSpPr txBox="1"/>
          <p:nvPr/>
        </p:nvSpPr>
        <p:spPr>
          <a:xfrm>
            <a:off x="536484" y="2769964"/>
            <a:ext cx="4522152"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bg2"/>
              </a:buClr>
              <a:buFont typeface="Arial" panose="020B0604020202020204" pitchFamily="34" charset="0"/>
              <a:buChar char="•"/>
            </a:pPr>
            <a:r>
              <a:rPr lang="en-US" sz="1600">
                <a:solidFill>
                  <a:schemeClr val="bg1"/>
                </a:solidFill>
                <a:latin typeface="Neue Haas Grotesk Text Pro" panose="020B0504020202020204" pitchFamily="34" charset="77"/>
              </a:rPr>
              <a:t>The most planted white variety and accounts for more than half of white wine production</a:t>
            </a:r>
          </a:p>
          <a:p>
            <a:pPr>
              <a:spcBef>
                <a:spcPts val="800"/>
              </a:spcBef>
              <a:buClr>
                <a:schemeClr val="bg2"/>
              </a:buClr>
              <a:buFont typeface="Arial" panose="020B0604020202020204" pitchFamily="34" charset="0"/>
              <a:buChar char="•"/>
            </a:pPr>
            <a:r>
              <a:rPr lang="en-US" sz="1600">
                <a:solidFill>
                  <a:schemeClr val="bg1"/>
                </a:solidFill>
                <a:latin typeface="Neue Haas Grotesk Text Pro" panose="020B0504020202020204" pitchFamily="34" charset="77"/>
              </a:rPr>
              <a:t>Australia has some of the oldest plantings in the world</a:t>
            </a:r>
          </a:p>
          <a:p>
            <a:pPr>
              <a:spcBef>
                <a:spcPts val="800"/>
              </a:spcBef>
              <a:buClr>
                <a:schemeClr val="bg2"/>
              </a:buClr>
              <a:buFont typeface="Arial" panose="020B0604020202020204" pitchFamily="34" charset="0"/>
              <a:buChar char="•"/>
            </a:pPr>
            <a:r>
              <a:rPr lang="en-US" sz="1600">
                <a:solidFill>
                  <a:schemeClr val="bg1"/>
                </a:solidFill>
                <a:latin typeface="Neue Haas Grotesk Text Pro" panose="020B0504020202020204" pitchFamily="34" charset="77"/>
              </a:rPr>
              <a:t>This versatile variety is vinified into all manner of expressions</a:t>
            </a:r>
          </a:p>
          <a:p>
            <a:pPr>
              <a:spcBef>
                <a:spcPts val="800"/>
              </a:spcBef>
              <a:buClr>
                <a:schemeClr val="bg2"/>
              </a:buClr>
              <a:buFont typeface="Arial" panose="020B0604020202020204" pitchFamily="34" charset="0"/>
              <a:buChar char="•"/>
            </a:pPr>
            <a:r>
              <a:rPr lang="en-US" sz="1600">
                <a:solidFill>
                  <a:schemeClr val="bg1"/>
                </a:solidFill>
                <a:latin typeface="Neue Haas Grotesk Text Pro" panose="020B0504020202020204" pitchFamily="34" charset="77"/>
              </a:rPr>
              <a:t>Evolved from the big, oaky wines of the 1980s and ’90s to more restrained and elegant styles</a:t>
            </a:r>
          </a:p>
        </p:txBody>
      </p:sp>
      <p:pic>
        <p:nvPicPr>
          <p:cNvPr id="3" name="Picture 2" descr="A wooden post in a vineyard&#10;&#10;Description automatically generated">
            <a:extLst>
              <a:ext uri="{FF2B5EF4-FFF2-40B4-BE49-F238E27FC236}">
                <a16:creationId xmlns:a16="http://schemas.microsoft.com/office/drawing/2014/main" id="{2A8512DF-6CDE-1E50-51EC-1EC17A3E26C4}"/>
              </a:ext>
            </a:extLst>
          </p:cNvPr>
          <p:cNvPicPr>
            <a:picLocks noChangeAspect="1"/>
          </p:cNvPicPr>
          <p:nvPr/>
        </p:nvPicPr>
        <p:blipFill>
          <a:blip r:embed="rId3">
            <a:extLst>
              <a:ext uri="{28A0092B-C50C-407E-A947-70E740481C1C}">
                <a14:useLocalDpi xmlns:a14="http://schemas.microsoft.com/office/drawing/2010/main"/>
              </a:ext>
            </a:extLst>
          </a:blip>
          <a:srcRect l="4444" t="1634" r="15172" b="1681"/>
          <a:stretch/>
        </p:blipFill>
        <p:spPr>
          <a:xfrm>
            <a:off x="6047974" y="385959"/>
            <a:ext cx="6171262" cy="6083199"/>
          </a:xfrm>
          <a:prstGeom prst="rect">
            <a:avLst/>
          </a:prstGeom>
        </p:spPr>
      </p:pic>
      <p:sp>
        <p:nvSpPr>
          <p:cNvPr id="2" name="object 4">
            <a:extLst>
              <a:ext uri="{FF2B5EF4-FFF2-40B4-BE49-F238E27FC236}">
                <a16:creationId xmlns:a16="http://schemas.microsoft.com/office/drawing/2014/main" id="{57CE5D63-59C4-C391-8D71-CEE501EF727A}"/>
              </a:ext>
            </a:extLst>
          </p:cNvPr>
          <p:cNvSpPr txBox="1"/>
          <p:nvPr/>
        </p:nvSpPr>
        <p:spPr>
          <a:xfrm>
            <a:off x="645466" y="1518924"/>
            <a:ext cx="6090894" cy="603321"/>
          </a:xfrm>
          <a:prstGeom prst="rect">
            <a:avLst/>
          </a:prstGeom>
        </p:spPr>
        <p:txBody>
          <a:bodyPr vert="horz" wrap="none" lIns="0" tIns="11521" rIns="0" bIns="0" rtlCol="0">
            <a:noAutofit/>
          </a:bodyPr>
          <a:lstStyle/>
          <a:p>
            <a:pPr defTabSz="914453">
              <a:lnSpc>
                <a:spcPct val="80000"/>
              </a:lnSpc>
              <a:defRPr/>
            </a:pPr>
            <a:r>
              <a:rPr lang="en-AU" sz="3200" cap="all">
                <a:solidFill>
                  <a:schemeClr val="bg2"/>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Australia’s </a:t>
            </a:r>
          </a:p>
          <a:p>
            <a:pPr defTabSz="914453">
              <a:lnSpc>
                <a:spcPct val="80000"/>
              </a:lnSpc>
              <a:defRPr/>
            </a:pPr>
            <a:r>
              <a:rPr lang="en-AU" sz="3200" cap="all">
                <a:solidFill>
                  <a:schemeClr val="bg2"/>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classic white</a:t>
            </a:r>
          </a:p>
        </p:txBody>
      </p:sp>
      <p:sp>
        <p:nvSpPr>
          <p:cNvPr id="5" name="Title 4">
            <a:extLst>
              <a:ext uri="{FF2B5EF4-FFF2-40B4-BE49-F238E27FC236}">
                <a16:creationId xmlns:a16="http://schemas.microsoft.com/office/drawing/2014/main" id="{44A566E1-71D4-BC96-22F8-C70FADC82A28}"/>
              </a:ext>
            </a:extLst>
          </p:cNvPr>
          <p:cNvSpPr>
            <a:spLocks noGrp="1"/>
          </p:cNvSpPr>
          <p:nvPr>
            <p:ph type="title"/>
          </p:nvPr>
        </p:nvSpPr>
        <p:spPr>
          <a:xfrm>
            <a:off x="536484" y="674366"/>
            <a:ext cx="5402508" cy="603321"/>
          </a:xfrm>
        </p:spPr>
        <p:txBody>
          <a:bodyPr>
            <a:noAutofit/>
          </a:bodyPr>
          <a:lstStyle/>
          <a:p>
            <a:r>
              <a:rPr lang="en-AU" sz="5400" cap="all">
                <a:solidFill>
                  <a:schemeClr val="accent3"/>
                </a:solidFill>
                <a:uFill>
                  <a:solidFill>
                    <a:srgbClr val="F40000"/>
                  </a:solidFill>
                </a:uFill>
              </a:rPr>
              <a:t>chardonnay</a:t>
            </a:r>
            <a:br>
              <a:rPr lang="en-AU" sz="5400" cap="all">
                <a:solidFill>
                  <a:schemeClr val="accent3"/>
                </a:solidFill>
                <a:uFill>
                  <a:solidFill>
                    <a:srgbClr val="F40000"/>
                  </a:solidFill>
                </a:uFill>
              </a:rPr>
            </a:br>
            <a:endParaRPr lang="en-US">
              <a:solidFill>
                <a:schemeClr val="accent3"/>
              </a:solidFill>
            </a:endParaRPr>
          </a:p>
        </p:txBody>
      </p:sp>
    </p:spTree>
    <p:extLst>
      <p:ext uri="{BB962C8B-B14F-4D97-AF65-F5344CB8AC3E}">
        <p14:creationId xmlns:p14="http://schemas.microsoft.com/office/powerpoint/2010/main" val="714218978"/>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72C1ACCF-5829-5054-128E-4A5E9B2B93CF}"/>
              </a:ext>
            </a:extLst>
          </p:cNvPr>
          <p:cNvCxnSpPr>
            <a:cxnSpLocks/>
          </p:cNvCxnSpPr>
          <p:nvPr/>
        </p:nvCxnSpPr>
        <p:spPr>
          <a:xfrm>
            <a:off x="6753138" y="4709067"/>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DACE97A-D146-4F7F-4FD2-1D852568DE37}"/>
              </a:ext>
            </a:extLst>
          </p:cNvPr>
          <p:cNvCxnSpPr>
            <a:cxnSpLocks/>
          </p:cNvCxnSpPr>
          <p:nvPr/>
        </p:nvCxnSpPr>
        <p:spPr>
          <a:xfrm>
            <a:off x="6526635" y="2444039"/>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4FBCA3B5-AD16-DD5F-43B1-43F6ECE35ECA}"/>
              </a:ext>
            </a:extLst>
          </p:cNvPr>
          <p:cNvSpPr/>
          <p:nvPr/>
        </p:nvSpPr>
        <p:spPr>
          <a:xfrm>
            <a:off x="7431656" y="1092937"/>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cxnSp>
        <p:nvCxnSpPr>
          <p:cNvPr id="15" name="Straight Connector 14">
            <a:extLst>
              <a:ext uri="{FF2B5EF4-FFF2-40B4-BE49-F238E27FC236}">
                <a16:creationId xmlns:a16="http://schemas.microsoft.com/office/drawing/2014/main" id="{D68E00B7-ACCC-60DF-84A0-B847EF04856E}"/>
              </a:ext>
            </a:extLst>
          </p:cNvPr>
          <p:cNvCxnSpPr/>
          <p:nvPr/>
        </p:nvCxnSpPr>
        <p:spPr>
          <a:xfrm>
            <a:off x="1350123" y="4256061"/>
            <a:ext cx="43180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p:txBody>
          <a:bodyPr/>
          <a:lstStyle/>
          <a:p>
            <a:r>
              <a:rPr lang="en-US" sz="4400">
                <a:solidFill>
                  <a:schemeClr val="accent2"/>
                </a:solidFill>
              </a:rPr>
              <a:t>Styles and </a:t>
            </a:r>
            <a:br>
              <a:rPr lang="en-US" sz="4400">
                <a:solidFill>
                  <a:schemeClr val="accent2"/>
                </a:solidFill>
              </a:rPr>
            </a:br>
            <a:r>
              <a:rPr lang="en-US" sz="4400">
                <a:solidFill>
                  <a:schemeClr val="accent2"/>
                </a:solidFill>
              </a:rPr>
              <a:t>characteristics</a:t>
            </a:r>
          </a:p>
        </p:txBody>
      </p:sp>
      <p:sp>
        <p:nvSpPr>
          <p:cNvPr id="4" name="object 58">
            <a:extLst>
              <a:ext uri="{FF2B5EF4-FFF2-40B4-BE49-F238E27FC236}">
                <a16:creationId xmlns:a16="http://schemas.microsoft.com/office/drawing/2014/main" id="{E47CF276-A693-C23A-D876-CCF68B22DD0E}"/>
              </a:ext>
            </a:extLst>
          </p:cNvPr>
          <p:cNvSpPr txBox="1"/>
          <p:nvPr/>
        </p:nvSpPr>
        <p:spPr>
          <a:xfrm>
            <a:off x="8272900" y="4963517"/>
            <a:ext cx="1372750" cy="766813"/>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bg2"/>
              </a:buClr>
              <a:buFont typeface="Arial" panose="020B0604020202020204" pitchFamily="34" charset="0"/>
              <a:buChar char="•"/>
            </a:pPr>
            <a:r>
              <a:rPr lang="en-AU" sz="1600">
                <a:latin typeface="Neue Haas Grotesk Text Pro" panose="020B0504020202020204" pitchFamily="34" charset="77"/>
                <a:cs typeface="Hellix SemiBold"/>
              </a:rPr>
              <a:t>Citrus</a:t>
            </a:r>
          </a:p>
          <a:p>
            <a:pPr marL="285750" indent="-285750">
              <a:lnSpc>
                <a:spcPct val="98000"/>
              </a:lnSpc>
              <a:spcAft>
                <a:spcPts val="100"/>
              </a:spcAft>
              <a:buClr>
                <a:schemeClr val="bg2"/>
              </a:buClr>
              <a:buFont typeface="Arial" panose="020B0604020202020204" pitchFamily="34" charset="0"/>
              <a:buChar char="•"/>
            </a:pPr>
            <a:r>
              <a:rPr lang="en-AU" sz="1600">
                <a:latin typeface="Neue Haas Grotesk Text Pro" panose="020B0504020202020204" pitchFamily="34" charset="77"/>
                <a:cs typeface="Hellix SemiBold"/>
              </a:rPr>
              <a:t>Stone fruit</a:t>
            </a:r>
          </a:p>
          <a:p>
            <a:pPr marL="285750" indent="-285750">
              <a:lnSpc>
                <a:spcPct val="98000"/>
              </a:lnSpc>
              <a:spcAft>
                <a:spcPts val="100"/>
              </a:spcAft>
              <a:buClr>
                <a:schemeClr val="bg2"/>
              </a:buClr>
              <a:buFont typeface="Arial" panose="020B0604020202020204" pitchFamily="34" charset="0"/>
              <a:buChar char="•"/>
            </a:pPr>
            <a:r>
              <a:rPr lang="en-AU" sz="1600">
                <a:latin typeface="Neue Haas Grotesk Text Pro" panose="020B0504020202020204" pitchFamily="34" charset="77"/>
                <a:cs typeface="Hellix SemiBold"/>
              </a:rPr>
              <a:t>nuts</a:t>
            </a:r>
          </a:p>
        </p:txBody>
      </p:sp>
      <p:sp>
        <p:nvSpPr>
          <p:cNvPr id="5" name="object 58">
            <a:extLst>
              <a:ext uri="{FF2B5EF4-FFF2-40B4-BE49-F238E27FC236}">
                <a16:creationId xmlns:a16="http://schemas.microsoft.com/office/drawing/2014/main" id="{96CEE577-D395-5B17-E049-D89D15EA603B}"/>
              </a:ext>
            </a:extLst>
          </p:cNvPr>
          <p:cNvSpPr txBox="1"/>
          <p:nvPr/>
        </p:nvSpPr>
        <p:spPr>
          <a:xfrm>
            <a:off x="843018" y="3079114"/>
            <a:ext cx="1051737" cy="251223"/>
          </a:xfrm>
          <a:prstGeom prst="rect">
            <a:avLst/>
          </a:prstGeom>
        </p:spPr>
        <p:txBody>
          <a:bodyPr vert="horz" wrap="square" lIns="0" tIns="17145" rIns="0" bIns="0" rtlCol="0" anchor="b" anchorCtr="0">
            <a:spAutoFit/>
          </a:bodyPr>
          <a:lstStyle/>
          <a:p>
            <a:pPr algn="ctr">
              <a:lnSpc>
                <a:spcPct val="95000"/>
              </a:lnSpc>
              <a:buClr>
                <a:srgbClr val="F40000"/>
              </a:buClr>
            </a:pPr>
            <a:r>
              <a:rPr lang="en-US" sz="1600" b="1">
                <a:latin typeface="Neue Haas Grotesk Text Pro" panose="020B0504020202020204" pitchFamily="34" charset="77"/>
                <a:cs typeface="Hellix SemiBold"/>
              </a:rPr>
              <a:t>UNOAKED</a:t>
            </a:r>
          </a:p>
        </p:txBody>
      </p:sp>
      <p:sp>
        <p:nvSpPr>
          <p:cNvPr id="6" name="object 58">
            <a:extLst>
              <a:ext uri="{FF2B5EF4-FFF2-40B4-BE49-F238E27FC236}">
                <a16:creationId xmlns:a16="http://schemas.microsoft.com/office/drawing/2014/main" id="{B597CD6D-1B5B-B13B-AA12-F189856667E9}"/>
              </a:ext>
            </a:extLst>
          </p:cNvPr>
          <p:cNvSpPr txBox="1"/>
          <p:nvPr/>
        </p:nvSpPr>
        <p:spPr>
          <a:xfrm>
            <a:off x="8272900" y="4560571"/>
            <a:ext cx="3246242" cy="263534"/>
          </a:xfrm>
          <a:prstGeom prst="rect">
            <a:avLst/>
          </a:prstGeom>
          <a:solidFill>
            <a:schemeClr val="bg1"/>
          </a:solidFill>
        </p:spPr>
        <p:txBody>
          <a:bodyPr vert="horz" wrap="square" lIns="0" tIns="17145" rIns="0" bIns="0" rtlCol="0">
            <a:spAutoFit/>
          </a:bodyPr>
          <a:lstStyle/>
          <a:p>
            <a:pPr>
              <a:buClr>
                <a:srgbClr val="F40000"/>
              </a:buClr>
            </a:pPr>
            <a:r>
              <a:rPr lang="en-US" sz="1600">
                <a:latin typeface="Neue Haas Grotesk Text Pro" panose="020B0504020202020204" pitchFamily="34" charset="77"/>
                <a:cs typeface="Hellix SemiBold"/>
              </a:rPr>
              <a:t>TYPICAL FLAVOURS</a:t>
            </a:r>
          </a:p>
        </p:txBody>
      </p:sp>
      <p:sp>
        <p:nvSpPr>
          <p:cNvPr id="9" name="object 58">
            <a:extLst>
              <a:ext uri="{FF2B5EF4-FFF2-40B4-BE49-F238E27FC236}">
                <a16:creationId xmlns:a16="http://schemas.microsoft.com/office/drawing/2014/main" id="{D3A52997-085B-2723-D7C3-81BE6A507C42}"/>
              </a:ext>
            </a:extLst>
          </p:cNvPr>
          <p:cNvSpPr txBox="1"/>
          <p:nvPr/>
        </p:nvSpPr>
        <p:spPr>
          <a:xfrm>
            <a:off x="1694585" y="4963517"/>
            <a:ext cx="2782605" cy="1125308"/>
          </a:xfrm>
          <a:prstGeom prst="rect">
            <a:avLst/>
          </a:prstGeom>
        </p:spPr>
        <p:txBody>
          <a:bodyPr vert="horz" wrap="square" lIns="0" tIns="17145" rIns="0" bIns="0" rtlCol="0" anchor="t" anchorCtr="0">
            <a:spAutoFit/>
          </a:bodyPr>
          <a:lstStyle/>
          <a:p>
            <a:pPr algn="ctr">
              <a:lnSpc>
                <a:spcPct val="90000"/>
              </a:lnSpc>
              <a:buClr>
                <a:srgbClr val="F40000"/>
              </a:buClr>
            </a:pPr>
            <a:r>
              <a:rPr lang="en-US" sz="1600">
                <a:latin typeface="Neue Haas Grotesk Text Pro" panose="020B0504020202020204" pitchFamily="34" charset="77"/>
                <a:cs typeface="Hellix SemiBold"/>
              </a:rPr>
              <a:t>Styles range from lean and light-bodied cool-climate expressions to fuller-bodied, rich and ripe versions from warm climates</a:t>
            </a:r>
          </a:p>
        </p:txBody>
      </p:sp>
      <p:sp>
        <p:nvSpPr>
          <p:cNvPr id="10" name="object 58">
            <a:extLst>
              <a:ext uri="{FF2B5EF4-FFF2-40B4-BE49-F238E27FC236}">
                <a16:creationId xmlns:a16="http://schemas.microsoft.com/office/drawing/2014/main" id="{323AD611-28C5-2D78-76DA-103B5D4A507B}"/>
              </a:ext>
            </a:extLst>
          </p:cNvPr>
          <p:cNvSpPr txBox="1"/>
          <p:nvPr/>
        </p:nvSpPr>
        <p:spPr>
          <a:xfrm>
            <a:off x="7760412" y="1525131"/>
            <a:ext cx="1967984" cy="1654684"/>
          </a:xfrm>
          <a:prstGeom prst="rect">
            <a:avLst/>
          </a:prstGeom>
        </p:spPr>
        <p:txBody>
          <a:bodyPr vert="horz" wrap="square" lIns="0" tIns="17145" rIns="0" bIns="0" rtlCol="0" anchor="b" anchorCtr="0">
            <a:spAutoFit/>
          </a:bodyPr>
          <a:lstStyle/>
          <a:p>
            <a:pPr algn="ctr">
              <a:lnSpc>
                <a:spcPct val="95000"/>
              </a:lnSpc>
              <a:buClr>
                <a:srgbClr val="F40000"/>
              </a:buClr>
            </a:pPr>
            <a:r>
              <a:rPr lang="en-US" sz="1600">
                <a:latin typeface="Neue Haas Grotesk Text Pro" panose="020B0504020202020204" pitchFamily="34" charset="77"/>
                <a:cs typeface="Hellix SemiBold"/>
              </a:rPr>
              <a:t>AUSTRALIAN WINEMAKERS HAVE EMBRACED ALL FLAVOURS AND CHARACTERISTICS OF THIS VARIETY</a:t>
            </a:r>
          </a:p>
        </p:txBody>
      </p:sp>
      <p:sp>
        <p:nvSpPr>
          <p:cNvPr id="11" name="object 58">
            <a:extLst>
              <a:ext uri="{FF2B5EF4-FFF2-40B4-BE49-F238E27FC236}">
                <a16:creationId xmlns:a16="http://schemas.microsoft.com/office/drawing/2014/main" id="{6C6E9646-9568-31C2-285B-0C12166B7C20}"/>
              </a:ext>
            </a:extLst>
          </p:cNvPr>
          <p:cNvSpPr txBox="1"/>
          <p:nvPr/>
        </p:nvSpPr>
        <p:spPr>
          <a:xfrm>
            <a:off x="2493273" y="3079114"/>
            <a:ext cx="834506" cy="251223"/>
          </a:xfrm>
          <a:prstGeom prst="rect">
            <a:avLst/>
          </a:prstGeom>
        </p:spPr>
        <p:txBody>
          <a:bodyPr vert="horz" wrap="square" lIns="0" tIns="17145" rIns="0" bIns="0" rtlCol="0" anchor="b" anchorCtr="0">
            <a:spAutoFit/>
          </a:bodyPr>
          <a:lstStyle/>
          <a:p>
            <a:pPr algn="ctr">
              <a:lnSpc>
                <a:spcPct val="95000"/>
              </a:lnSpc>
              <a:buClr>
                <a:srgbClr val="F40000"/>
              </a:buClr>
            </a:pPr>
            <a:r>
              <a:rPr lang="en-US" sz="1600" b="1">
                <a:latin typeface="Neue Haas Grotesk Text Pro" panose="020B0504020202020204" pitchFamily="34" charset="77"/>
                <a:cs typeface="Hellix SemiBold"/>
              </a:rPr>
              <a:t>OAKED</a:t>
            </a:r>
          </a:p>
        </p:txBody>
      </p:sp>
      <p:sp>
        <p:nvSpPr>
          <p:cNvPr id="12" name="object 58">
            <a:extLst>
              <a:ext uri="{FF2B5EF4-FFF2-40B4-BE49-F238E27FC236}">
                <a16:creationId xmlns:a16="http://schemas.microsoft.com/office/drawing/2014/main" id="{8EE0C8D4-E921-DCB1-5F4A-FC4A24478253}"/>
              </a:ext>
            </a:extLst>
          </p:cNvPr>
          <p:cNvSpPr txBox="1"/>
          <p:nvPr/>
        </p:nvSpPr>
        <p:spPr>
          <a:xfrm>
            <a:off x="3765985" y="3079114"/>
            <a:ext cx="1467531" cy="251223"/>
          </a:xfrm>
          <a:prstGeom prst="rect">
            <a:avLst/>
          </a:prstGeom>
        </p:spPr>
        <p:txBody>
          <a:bodyPr vert="horz" wrap="square" lIns="0" tIns="17145" rIns="0" bIns="0" rtlCol="0" anchor="b" anchorCtr="0">
            <a:spAutoFit/>
          </a:bodyPr>
          <a:lstStyle/>
          <a:p>
            <a:pPr algn="ctr">
              <a:lnSpc>
                <a:spcPct val="95000"/>
              </a:lnSpc>
              <a:buClr>
                <a:srgbClr val="F40000"/>
              </a:buClr>
            </a:pPr>
            <a:r>
              <a:rPr lang="en-US" sz="1600" b="1">
                <a:latin typeface="Neue Haas Grotesk Text Pro" panose="020B0504020202020204" pitchFamily="34" charset="77"/>
                <a:cs typeface="Hellix SemiBold"/>
              </a:rPr>
              <a:t>SPARKLING</a:t>
            </a:r>
          </a:p>
        </p:txBody>
      </p:sp>
      <p:pic>
        <p:nvPicPr>
          <p:cNvPr id="13" name="Picture Placeholder 8">
            <a:extLst>
              <a:ext uri="{FF2B5EF4-FFF2-40B4-BE49-F238E27FC236}">
                <a16:creationId xmlns:a16="http://schemas.microsoft.com/office/drawing/2014/main" id="{9D87E67F-354C-783F-1609-A3FC9C88D05F}"/>
              </a:ext>
            </a:extLst>
          </p:cNvPr>
          <p:cNvPicPr>
            <a:picLocks noChangeAspect="1"/>
          </p:cNvPicPr>
          <p:nvPr/>
        </p:nvPicPr>
        <p:blipFill>
          <a:blip r:embed="rId2" cstate="screen">
            <a:extLst>
              <a:ext uri="{28A0092B-C50C-407E-A947-70E740481C1C}">
                <a14:useLocalDpi xmlns:a14="http://schemas.microsoft.com/office/drawing/2010/main"/>
              </a:ext>
            </a:extLst>
          </a:blip>
          <a:srcRect l="3648" r="3648"/>
          <a:stretch/>
        </p:blipFill>
        <p:spPr>
          <a:xfrm>
            <a:off x="5275422" y="331418"/>
            <a:ext cx="2114328" cy="6400800"/>
          </a:xfrm>
          <a:prstGeom prst="rect">
            <a:avLst/>
          </a:prstGeom>
        </p:spPr>
      </p:pic>
      <p:sp>
        <p:nvSpPr>
          <p:cNvPr id="14" name="object 10">
            <a:extLst>
              <a:ext uri="{FF2B5EF4-FFF2-40B4-BE49-F238E27FC236}">
                <a16:creationId xmlns:a16="http://schemas.microsoft.com/office/drawing/2014/main" id="{46E2ACFC-C50F-4BDD-78AA-0CEBBFEE8AA7}"/>
              </a:ext>
            </a:extLst>
          </p:cNvPr>
          <p:cNvSpPr txBox="1"/>
          <p:nvPr/>
        </p:nvSpPr>
        <p:spPr>
          <a:xfrm rot="16200000">
            <a:off x="3985515" y="4088168"/>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600" b="1" cap="all">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6" name="object 58">
            <a:extLst>
              <a:ext uri="{FF2B5EF4-FFF2-40B4-BE49-F238E27FC236}">
                <a16:creationId xmlns:a16="http://schemas.microsoft.com/office/drawing/2014/main" id="{636C81A9-BDC9-2A39-FD94-8ADA9154633E}"/>
              </a:ext>
            </a:extLst>
          </p:cNvPr>
          <p:cNvSpPr txBox="1"/>
          <p:nvPr/>
        </p:nvSpPr>
        <p:spPr>
          <a:xfrm>
            <a:off x="1609667" y="4605948"/>
            <a:ext cx="2782605" cy="238912"/>
          </a:xfrm>
          <a:prstGeom prst="rect">
            <a:avLst/>
          </a:prstGeom>
        </p:spPr>
        <p:txBody>
          <a:bodyPr vert="horz" wrap="square" lIns="0" tIns="17145" rIns="0" bIns="0" rtlCol="0" anchor="t" anchorCtr="0">
            <a:spAutoFit/>
          </a:bodyPr>
          <a:lstStyle/>
          <a:p>
            <a:pPr algn="ctr">
              <a:lnSpc>
                <a:spcPct val="90000"/>
              </a:lnSpc>
              <a:buClr>
                <a:srgbClr val="F40000"/>
              </a:buClr>
            </a:pPr>
            <a:r>
              <a:rPr lang="en-US" sz="1600" b="1">
                <a:latin typeface="Neue Haas Grotesk Text Pro" panose="020B0504020202020204" pitchFamily="34" charset="77"/>
                <a:cs typeface="Hellix SemiBold"/>
              </a:rPr>
              <a:t>Three broad styles</a:t>
            </a:r>
          </a:p>
        </p:txBody>
      </p:sp>
      <p:cxnSp>
        <p:nvCxnSpPr>
          <p:cNvPr id="17" name="Straight Connector 16">
            <a:extLst>
              <a:ext uri="{FF2B5EF4-FFF2-40B4-BE49-F238E27FC236}">
                <a16:creationId xmlns:a16="http://schemas.microsoft.com/office/drawing/2014/main" id="{F63FDD01-EB46-B5DB-5F16-F4F12AEF6111}"/>
              </a:ext>
            </a:extLst>
          </p:cNvPr>
          <p:cNvCxnSpPr>
            <a:cxnSpLocks/>
          </p:cNvCxnSpPr>
          <p:nvPr/>
        </p:nvCxnSpPr>
        <p:spPr>
          <a:xfrm flipV="1">
            <a:off x="1350123" y="3429000"/>
            <a:ext cx="0" cy="82706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884B1E8-C215-9898-0E04-919D2FCB53A7}"/>
              </a:ext>
            </a:extLst>
          </p:cNvPr>
          <p:cNvCxnSpPr>
            <a:cxnSpLocks/>
          </p:cNvCxnSpPr>
          <p:nvPr/>
        </p:nvCxnSpPr>
        <p:spPr>
          <a:xfrm flipV="1">
            <a:off x="2912193" y="3429000"/>
            <a:ext cx="0" cy="82706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0916B90-FADF-40C1-D6F0-8880181AB285}"/>
              </a:ext>
            </a:extLst>
          </p:cNvPr>
          <p:cNvCxnSpPr>
            <a:cxnSpLocks/>
          </p:cNvCxnSpPr>
          <p:nvPr/>
        </p:nvCxnSpPr>
        <p:spPr>
          <a:xfrm flipV="1">
            <a:off x="4479216" y="3429000"/>
            <a:ext cx="0" cy="82706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353340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Close-up of a vine with grapes&#10;&#10;Description automatically generated">
            <a:extLst>
              <a:ext uri="{FF2B5EF4-FFF2-40B4-BE49-F238E27FC236}">
                <a16:creationId xmlns:a16="http://schemas.microsoft.com/office/drawing/2014/main" id="{25A387EE-DAD8-8C3E-C9B9-C4EA17D0DC93}"/>
              </a:ext>
            </a:extLst>
          </p:cNvPr>
          <p:cNvPicPr>
            <a:picLocks noChangeAspect="1"/>
          </p:cNvPicPr>
          <p:nvPr/>
        </p:nvPicPr>
        <p:blipFill>
          <a:blip r:embed="rId2" cstate="screen">
            <a:extLst>
              <a:ext uri="{28A0092B-C50C-407E-A947-70E740481C1C}">
                <a14:useLocalDpi xmlns:a14="http://schemas.microsoft.com/office/drawing/2010/main"/>
              </a:ext>
            </a:extLst>
          </a:blip>
          <a:srcRect b="56490"/>
          <a:stretch>
            <a:fillRect/>
          </a:stretch>
        </p:blipFill>
        <p:spPr>
          <a:xfrm>
            <a:off x="400016" y="-605536"/>
            <a:ext cx="3862018" cy="2520520"/>
          </a:xfrm>
          <a:prstGeom prst="rect">
            <a:avLst/>
          </a:prstGeom>
        </p:spPr>
      </p:pic>
      <p:sp>
        <p:nvSpPr>
          <p:cNvPr id="3" name="Text Placeholder 2">
            <a:extLst>
              <a:ext uri="{FF2B5EF4-FFF2-40B4-BE49-F238E27FC236}">
                <a16:creationId xmlns:a16="http://schemas.microsoft.com/office/drawing/2014/main" id="{0144C9E7-7CCA-4FC6-CEE2-271D2CEAB32B}"/>
              </a:ext>
            </a:extLst>
          </p:cNvPr>
          <p:cNvSpPr>
            <a:spLocks noGrp="1"/>
          </p:cNvSpPr>
          <p:nvPr>
            <p:ph type="body" sz="quarter" idx="4294967295"/>
          </p:nvPr>
        </p:nvSpPr>
        <p:spPr>
          <a:xfrm>
            <a:off x="2317214" y="4533704"/>
            <a:ext cx="3413630" cy="1460500"/>
          </a:xfrm>
        </p:spPr>
        <p:txBody>
          <a:bodyPr/>
          <a:lstStyle/>
          <a:p>
            <a:pPr>
              <a:buClr>
                <a:schemeClr val="accent4"/>
              </a:buClr>
            </a:pPr>
            <a:r>
              <a:rPr lang="en-US"/>
              <a:t>Australia’s wine pioneers planted vines, expanded their vineyards and began exporting</a:t>
            </a:r>
          </a:p>
        </p:txBody>
      </p:sp>
      <p:cxnSp>
        <p:nvCxnSpPr>
          <p:cNvPr id="6" name="Straight Connector 5">
            <a:extLst>
              <a:ext uri="{FF2B5EF4-FFF2-40B4-BE49-F238E27FC236}">
                <a16:creationId xmlns:a16="http://schemas.microsoft.com/office/drawing/2014/main" id="{DD2A1874-A86A-87DD-A8A5-E6B3A0FAAA30}"/>
              </a:ext>
            </a:extLst>
          </p:cNvPr>
          <p:cNvCxnSpPr/>
          <p:nvPr/>
        </p:nvCxnSpPr>
        <p:spPr>
          <a:xfrm>
            <a:off x="1635760" y="337892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B3CE732A-16CE-07F2-B080-2E7C78189B18}"/>
              </a:ext>
            </a:extLst>
          </p:cNvPr>
          <p:cNvSpPr/>
          <p:nvPr/>
        </p:nvSpPr>
        <p:spPr>
          <a:xfrm>
            <a:off x="2695153"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8" name="Oval 7">
            <a:extLst>
              <a:ext uri="{FF2B5EF4-FFF2-40B4-BE49-F238E27FC236}">
                <a16:creationId xmlns:a16="http://schemas.microsoft.com/office/drawing/2014/main" id="{4520626D-7989-8389-1335-4E7EBA5AE5C7}"/>
              </a:ext>
            </a:extLst>
          </p:cNvPr>
          <p:cNvSpPr/>
          <p:nvPr/>
        </p:nvSpPr>
        <p:spPr>
          <a:xfrm>
            <a:off x="5807609"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12" name="Title 1">
            <a:extLst>
              <a:ext uri="{FF2B5EF4-FFF2-40B4-BE49-F238E27FC236}">
                <a16:creationId xmlns:a16="http://schemas.microsoft.com/office/drawing/2014/main" id="{BF4C77C5-6CE7-8A10-9827-1E20FEA124C5}"/>
              </a:ext>
            </a:extLst>
          </p:cNvPr>
          <p:cNvSpPr txBox="1"/>
          <p:nvPr/>
        </p:nvSpPr>
        <p:spPr>
          <a:xfrm>
            <a:off x="2159868" y="3795345"/>
            <a:ext cx="4105121"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2400" b="1">
                <a:solidFill>
                  <a:schemeClr val="accent1"/>
                </a:solidFill>
                <a:latin typeface="Neue Haas Grotesk Text Pro" panose="020B0504020202020204" pitchFamily="34" charset="77"/>
              </a:rPr>
              <a:t>The pioneer era:</a:t>
            </a:r>
            <a:br>
              <a:rPr lang="en-US" sz="2400" b="1">
                <a:solidFill>
                  <a:schemeClr val="accent1"/>
                </a:solidFill>
                <a:latin typeface="Neue Haas Grotesk Text Pro" panose="020B0504020202020204" pitchFamily="34" charset="77"/>
              </a:rPr>
            </a:br>
            <a:r>
              <a:rPr lang="en-US" sz="2400" b="1">
                <a:solidFill>
                  <a:schemeClr val="accent1"/>
                </a:solidFill>
                <a:latin typeface="Neue Haas Grotesk Text Pro" panose="020B0504020202020204" pitchFamily="34" charset="77"/>
              </a:rPr>
              <a:t>Late </a:t>
            </a:r>
            <a:r>
              <a:rPr lang="en-US" sz="2400" b="1" cap="none">
                <a:solidFill>
                  <a:schemeClr val="accent1"/>
                </a:solidFill>
                <a:latin typeface="Neue Haas Grotesk Text Pro" panose="020B0504020202020204" pitchFamily="34" charset="77"/>
              </a:rPr>
              <a:t>1700s, 1800s</a:t>
            </a:r>
            <a:endParaRPr lang="en-US" sz="2400" b="1">
              <a:solidFill>
                <a:schemeClr val="accent1"/>
              </a:solidFill>
              <a:latin typeface="Neue Haas Grotesk Text Pro" panose="020B0504020202020204" pitchFamily="34" charset="77"/>
            </a:endParaRPr>
          </a:p>
        </p:txBody>
      </p:sp>
      <p:sp>
        <p:nvSpPr>
          <p:cNvPr id="13" name="Text Placeholder 2">
            <a:extLst>
              <a:ext uri="{FF2B5EF4-FFF2-40B4-BE49-F238E27FC236}">
                <a16:creationId xmlns:a16="http://schemas.microsoft.com/office/drawing/2014/main" id="{0F7207DB-BC8F-A482-510E-1A0BE10ABC7D}"/>
              </a:ext>
            </a:extLst>
          </p:cNvPr>
          <p:cNvSpPr txBox="1"/>
          <p:nvPr/>
        </p:nvSpPr>
        <p:spPr>
          <a:xfrm>
            <a:off x="6161110" y="4530693"/>
            <a:ext cx="2587948"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en-US" sz="1600">
                <a:latin typeface="Neue Haas Grotesk Text Pro" panose="020B0504020202020204" pitchFamily="34" charset="77"/>
              </a:rPr>
              <a:t>Important regions were established, including the Hunter Valley, Tasmania, Yarra Valley, McLaren Vale, the Barossa and Rutherglen</a:t>
            </a:r>
            <a:endParaRPr lang="en-AU" sz="1600">
              <a:latin typeface="Neue Haas Grotesk Text Pro" panose="020B0504020202020204" pitchFamily="34" charset="77"/>
            </a:endParaRPr>
          </a:p>
        </p:txBody>
      </p:sp>
      <p:sp>
        <p:nvSpPr>
          <p:cNvPr id="2" name="Text Placeholder 2">
            <a:extLst>
              <a:ext uri="{FF2B5EF4-FFF2-40B4-BE49-F238E27FC236}">
                <a16:creationId xmlns:a16="http://schemas.microsoft.com/office/drawing/2014/main" id="{1F6BAFED-1FB9-765B-BA17-CDB72124FD81}"/>
              </a:ext>
            </a:extLst>
          </p:cNvPr>
          <p:cNvSpPr txBox="1"/>
          <p:nvPr/>
        </p:nvSpPr>
        <p:spPr>
          <a:xfrm>
            <a:off x="9411672" y="4530693"/>
            <a:ext cx="2155918"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800"/>
              </a:spcBef>
              <a:buFont typeface="Arial" panose="020B0604020202020204" pitchFamily="34" charset="0"/>
              <a:buChar char="•"/>
            </a:pPr>
            <a:r>
              <a:rPr lang="en-US" sz="1600">
                <a:latin typeface="Neue Haas Grotesk Text Pro" panose="020B0504020202020204" pitchFamily="34" charset="77"/>
              </a:rPr>
              <a:t>James Busby brought back hundreds of cuttings from Europe, which today are the source of precious old vines</a:t>
            </a:r>
            <a:endParaRPr lang="en-AU" sz="1600">
              <a:latin typeface="Neue Haas Grotesk Text Pro" panose="020B0504020202020204" pitchFamily="34" charset="77"/>
            </a:endParaRPr>
          </a:p>
        </p:txBody>
      </p:sp>
      <p:sp>
        <p:nvSpPr>
          <p:cNvPr id="4" name="Text Placeholder 2">
            <a:extLst>
              <a:ext uri="{FF2B5EF4-FFF2-40B4-BE49-F238E27FC236}">
                <a16:creationId xmlns:a16="http://schemas.microsoft.com/office/drawing/2014/main" id="{0315C67A-48F0-A4AC-8CEB-F9270A8C7A4E}"/>
              </a:ext>
            </a:extLst>
          </p:cNvPr>
          <p:cNvSpPr txBox="1"/>
          <p:nvPr/>
        </p:nvSpPr>
        <p:spPr>
          <a:xfrm>
            <a:off x="5134744" y="1121183"/>
            <a:ext cx="1765564" cy="1567751"/>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en-US" sz="1600">
                <a:latin typeface="Neue Haas Grotesk Text Pro" panose="020B0504020202020204" pitchFamily="34" charset="77"/>
              </a:rPr>
              <a:t>Driven by domestic and export demand, fortified wine dominated production and trade</a:t>
            </a:r>
            <a:endParaRPr lang="en-AU" sz="1600">
              <a:latin typeface="Neue Haas Grotesk Text Pro" panose="020B0504020202020204" pitchFamily="34" charset="77"/>
            </a:endParaRPr>
          </a:p>
        </p:txBody>
      </p:sp>
      <p:sp>
        <p:nvSpPr>
          <p:cNvPr id="5" name="Title 1">
            <a:extLst>
              <a:ext uri="{FF2B5EF4-FFF2-40B4-BE49-F238E27FC236}">
                <a16:creationId xmlns:a16="http://schemas.microsoft.com/office/drawing/2014/main" id="{91F17BFC-36A0-8065-06A4-8E74BF9F4FF6}"/>
              </a:ext>
            </a:extLst>
          </p:cNvPr>
          <p:cNvSpPr txBox="1"/>
          <p:nvPr/>
        </p:nvSpPr>
        <p:spPr>
          <a:xfrm>
            <a:off x="5306551" y="368300"/>
            <a:ext cx="4105121"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2400" b="1">
                <a:solidFill>
                  <a:schemeClr val="accent1"/>
                </a:solidFill>
                <a:latin typeface="Neue Haas Grotesk Text Pro" panose="020B0504020202020204" pitchFamily="34" charset="77"/>
              </a:rPr>
              <a:t>The fortified era:</a:t>
            </a:r>
            <a:br>
              <a:rPr lang="en-US" sz="2400" b="1">
                <a:solidFill>
                  <a:schemeClr val="accent1"/>
                </a:solidFill>
                <a:latin typeface="Neue Haas Grotesk Text Pro" panose="020B0504020202020204" pitchFamily="34" charset="77"/>
              </a:rPr>
            </a:br>
            <a:r>
              <a:rPr lang="en-US" sz="2400" b="1">
                <a:solidFill>
                  <a:schemeClr val="accent1"/>
                </a:solidFill>
                <a:latin typeface="Neue Haas Grotesk Text Pro" panose="020B0504020202020204" pitchFamily="34" charset="77"/>
              </a:rPr>
              <a:t>1900</a:t>
            </a:r>
            <a:r>
              <a:rPr lang="en-US" sz="2400" b="1" cap="none">
                <a:solidFill>
                  <a:schemeClr val="accent1"/>
                </a:solidFill>
                <a:latin typeface="Neue Haas Grotesk Text Pro" panose="020B0504020202020204" pitchFamily="34" charset="77"/>
              </a:rPr>
              <a:t> to 1940s</a:t>
            </a:r>
            <a:endParaRPr lang="en-US" sz="2400" b="1">
              <a:solidFill>
                <a:schemeClr val="accent1"/>
              </a:solidFill>
              <a:latin typeface="Neue Haas Grotesk Text Pro" panose="020B0504020202020204" pitchFamily="34" charset="77"/>
            </a:endParaRPr>
          </a:p>
        </p:txBody>
      </p:sp>
      <p:sp>
        <p:nvSpPr>
          <p:cNvPr id="9" name="Text Placeholder 2">
            <a:extLst>
              <a:ext uri="{FF2B5EF4-FFF2-40B4-BE49-F238E27FC236}">
                <a16:creationId xmlns:a16="http://schemas.microsoft.com/office/drawing/2014/main" id="{9B3CB3BD-98E2-06F0-1AB7-1C70644D58AB}"/>
              </a:ext>
            </a:extLst>
          </p:cNvPr>
          <p:cNvSpPr txBox="1"/>
          <p:nvPr/>
        </p:nvSpPr>
        <p:spPr>
          <a:xfrm>
            <a:off x="7092709" y="1121184"/>
            <a:ext cx="1765563" cy="2027909"/>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en-US" sz="1600">
                <a:latin typeface="Neue Haas Grotesk Text Pro" panose="020B0504020202020204" pitchFamily="34" charset="77"/>
              </a:rPr>
              <a:t>Rutherglen Muscats and Muscadelles were a highlight of this era</a:t>
            </a:r>
            <a:endParaRPr lang="en-AU" sz="1600">
              <a:latin typeface="Neue Haas Grotesk Text Pro" panose="020B0504020202020204" pitchFamily="34" charset="77"/>
            </a:endParaRPr>
          </a:p>
        </p:txBody>
      </p:sp>
      <p:sp>
        <p:nvSpPr>
          <p:cNvPr id="10" name="Text Placeholder 2">
            <a:extLst>
              <a:ext uri="{FF2B5EF4-FFF2-40B4-BE49-F238E27FC236}">
                <a16:creationId xmlns:a16="http://schemas.microsoft.com/office/drawing/2014/main" id="{02D3A200-D112-95FA-1ACA-90952D4C7D9F}"/>
              </a:ext>
            </a:extLst>
          </p:cNvPr>
          <p:cNvSpPr txBox="1"/>
          <p:nvPr/>
        </p:nvSpPr>
        <p:spPr>
          <a:xfrm>
            <a:off x="8911525" y="1108157"/>
            <a:ext cx="2696818" cy="2027909"/>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en-US" sz="1600">
                <a:latin typeface="Neue Haas Grotesk Text Pro" panose="020B0504020202020204" pitchFamily="34" charset="77"/>
              </a:rPr>
              <a:t>The thirst for fortified wines meant that old Shiraz, Mataró (Mourvèdre) and Grenache vines were maintained – to be rediscovered and treasured decades later</a:t>
            </a:r>
            <a:endParaRPr lang="en-AU" sz="1600">
              <a:latin typeface="Neue Haas Grotesk Text Pro" panose="020B0504020202020204" pitchFamily="34" charset="77"/>
            </a:endParaRPr>
          </a:p>
        </p:txBody>
      </p:sp>
      <p:sp>
        <p:nvSpPr>
          <p:cNvPr id="11" name="Title 1">
            <a:extLst>
              <a:ext uri="{FF2B5EF4-FFF2-40B4-BE49-F238E27FC236}">
                <a16:creationId xmlns:a16="http://schemas.microsoft.com/office/drawing/2014/main" id="{5254EC50-8434-8076-8FED-6A8EA4C268B0}"/>
              </a:ext>
            </a:extLst>
          </p:cNvPr>
          <p:cNvSpPr txBox="1"/>
          <p:nvPr/>
        </p:nvSpPr>
        <p:spPr>
          <a:xfrm>
            <a:off x="357572" y="2098196"/>
            <a:ext cx="5140923"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4000">
                <a:latin typeface="Neue Haas Grotesk Text Pro" panose="020B0504020202020204" pitchFamily="34" charset="77"/>
              </a:rPr>
              <a:t>THE HISTORY OF AUSTRALIAN WINE</a:t>
            </a:r>
          </a:p>
        </p:txBody>
      </p:sp>
      <p:pic>
        <p:nvPicPr>
          <p:cNvPr id="15" name="Picture 14" descr="Close-up of a vine with grapes&#10;&#10;Description automatically generated">
            <a:extLst>
              <a:ext uri="{FF2B5EF4-FFF2-40B4-BE49-F238E27FC236}">
                <a16:creationId xmlns:a16="http://schemas.microsoft.com/office/drawing/2014/main" id="{CED31A63-0C49-2A3F-025F-F94F5AD310AC}"/>
              </a:ext>
            </a:extLst>
          </p:cNvPr>
          <p:cNvPicPr>
            <a:picLocks noChangeAspect="1"/>
          </p:cNvPicPr>
          <p:nvPr/>
        </p:nvPicPr>
        <p:blipFill>
          <a:blip r:embed="rId2" cstate="screen">
            <a:extLst>
              <a:ext uri="{28A0092B-C50C-407E-A947-70E740481C1C}">
                <a14:useLocalDpi xmlns:a14="http://schemas.microsoft.com/office/drawing/2010/main"/>
              </a:ext>
            </a:extLst>
          </a:blip>
          <a:srcRect t="39800" b="30130"/>
          <a:stretch>
            <a:fillRect/>
          </a:stretch>
        </p:blipFill>
        <p:spPr>
          <a:xfrm>
            <a:off x="400016" y="5537331"/>
            <a:ext cx="3862018" cy="1741988"/>
          </a:xfrm>
          <a:prstGeom prst="rect">
            <a:avLst/>
          </a:prstGeom>
        </p:spPr>
      </p:pic>
    </p:spTree>
    <p:extLst>
      <p:ext uri="{BB962C8B-B14F-4D97-AF65-F5344CB8AC3E}">
        <p14:creationId xmlns:p14="http://schemas.microsoft.com/office/powerpoint/2010/main" val="77723906"/>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Straight Connector 17">
            <a:extLst>
              <a:ext uri="{FF2B5EF4-FFF2-40B4-BE49-F238E27FC236}">
                <a16:creationId xmlns:a16="http://schemas.microsoft.com/office/drawing/2014/main" id="{40B51D00-025F-8E8E-7356-F6A17FCD8AB1}"/>
              </a:ext>
            </a:extLst>
          </p:cNvPr>
          <p:cNvCxnSpPr>
            <a:cxnSpLocks/>
          </p:cNvCxnSpPr>
          <p:nvPr/>
        </p:nvCxnSpPr>
        <p:spPr>
          <a:xfrm>
            <a:off x="4924253" y="2334982"/>
            <a:ext cx="257497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9E047E4-9582-B3F3-BFB1-AA70615C79BA}"/>
              </a:ext>
            </a:extLst>
          </p:cNvPr>
          <p:cNvCxnSpPr>
            <a:cxnSpLocks/>
          </p:cNvCxnSpPr>
          <p:nvPr/>
        </p:nvCxnSpPr>
        <p:spPr>
          <a:xfrm>
            <a:off x="4924253" y="3828223"/>
            <a:ext cx="257497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942482B-3000-E3E8-0247-E5F244A01511}"/>
              </a:ext>
            </a:extLst>
          </p:cNvPr>
          <p:cNvCxnSpPr>
            <a:cxnSpLocks/>
          </p:cNvCxnSpPr>
          <p:nvPr/>
        </p:nvCxnSpPr>
        <p:spPr>
          <a:xfrm>
            <a:off x="4924253" y="5245962"/>
            <a:ext cx="26346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454123" y="522464"/>
            <a:ext cx="11283754" cy="1325562"/>
          </a:xfrm>
        </p:spPr>
        <p:txBody>
          <a:bodyPr/>
          <a:lstStyle/>
          <a:p>
            <a:r>
              <a:rPr lang="en-US" sz="5400">
                <a:solidFill>
                  <a:schemeClr val="accent2"/>
                </a:solidFill>
              </a:rPr>
              <a:t>KEY REGIONS</a:t>
            </a:r>
          </a:p>
        </p:txBody>
      </p:sp>
      <p:sp>
        <p:nvSpPr>
          <p:cNvPr id="4" name="object 58">
            <a:extLst>
              <a:ext uri="{FF2B5EF4-FFF2-40B4-BE49-F238E27FC236}">
                <a16:creationId xmlns:a16="http://schemas.microsoft.com/office/drawing/2014/main" id="{BA9BA230-6936-82BD-A9D3-1F0437E2E10C}"/>
              </a:ext>
            </a:extLst>
          </p:cNvPr>
          <p:cNvSpPr txBox="1"/>
          <p:nvPr/>
        </p:nvSpPr>
        <p:spPr>
          <a:xfrm>
            <a:off x="7832700" y="2168080"/>
            <a:ext cx="3678197" cy="982448"/>
          </a:xfrm>
          <a:prstGeom prst="rect">
            <a:avLst/>
          </a:prstGeom>
        </p:spPr>
        <p:txBody>
          <a:bodyPr vert="horz" wrap="square" lIns="0" tIns="17145" rIns="0" bIns="0" rtlCol="0" anchor="t" anchorCtr="0">
            <a:spAutoFit/>
          </a:bodyPr>
          <a:lstStyle/>
          <a:p>
            <a:pPr>
              <a:lnSpc>
                <a:spcPct val="98000"/>
              </a:lnSpc>
              <a:buClr>
                <a:srgbClr val="F40000"/>
              </a:buClr>
            </a:pPr>
            <a:r>
              <a:rPr lang="en-US" sz="1600">
                <a:latin typeface="Neue Haas Grotesk Text Pro" panose="020B0504020202020204" pitchFamily="34" charset="77"/>
                <a:cs typeface="Hellix SemiBold"/>
              </a:rPr>
              <a:t>Styles range from delicate and unoaked through to medium‑bodied wines with rich complexity. Typical flavours of melon, citrus and fig</a:t>
            </a:r>
          </a:p>
        </p:txBody>
      </p:sp>
      <p:sp>
        <p:nvSpPr>
          <p:cNvPr id="5" name="object 58">
            <a:extLst>
              <a:ext uri="{FF2B5EF4-FFF2-40B4-BE49-F238E27FC236}">
                <a16:creationId xmlns:a16="http://schemas.microsoft.com/office/drawing/2014/main" id="{CB301FF8-1B21-102A-8A65-2C2CE7794CDD}"/>
              </a:ext>
            </a:extLst>
          </p:cNvPr>
          <p:cNvSpPr txBox="1"/>
          <p:nvPr/>
        </p:nvSpPr>
        <p:spPr>
          <a:xfrm>
            <a:off x="7813100" y="1872721"/>
            <a:ext cx="3325159" cy="238912"/>
          </a:xfrm>
          <a:prstGeom prst="rect">
            <a:avLst/>
          </a:prstGeom>
        </p:spPr>
        <p:txBody>
          <a:bodyPr vert="horz" wrap="square" lIns="0" tIns="17145" rIns="0" bIns="0" rtlCol="0" anchor="t" anchorCtr="0">
            <a:spAutoFit/>
          </a:bodyPr>
          <a:lstStyle/>
          <a:p>
            <a:pPr>
              <a:lnSpc>
                <a:spcPct val="90000"/>
              </a:lnSpc>
              <a:buClr>
                <a:srgbClr val="F40000"/>
              </a:buClr>
            </a:pPr>
            <a:r>
              <a:rPr lang="en-AU" sz="1600" b="1">
                <a:latin typeface="Neue Haas Grotesk Text Pro" panose="020B0504020202020204" pitchFamily="34" charset="77"/>
                <a:cs typeface="Hellix SemiBold"/>
              </a:rPr>
              <a:t>MORNINGTON PENINSULA</a:t>
            </a:r>
            <a:endParaRPr lang="en-US" sz="1600" b="1">
              <a:latin typeface="Neue Haas Grotesk Text Pro" panose="020B0504020202020204" pitchFamily="34" charset="77"/>
              <a:cs typeface="Hellix SemiBold"/>
            </a:endParaRPr>
          </a:p>
        </p:txBody>
      </p:sp>
      <p:sp>
        <p:nvSpPr>
          <p:cNvPr id="6" name="object 58">
            <a:extLst>
              <a:ext uri="{FF2B5EF4-FFF2-40B4-BE49-F238E27FC236}">
                <a16:creationId xmlns:a16="http://schemas.microsoft.com/office/drawing/2014/main" id="{9C59EBFC-B14C-A124-B02E-98E5219794F5}"/>
              </a:ext>
            </a:extLst>
          </p:cNvPr>
          <p:cNvSpPr txBox="1"/>
          <p:nvPr/>
        </p:nvSpPr>
        <p:spPr>
          <a:xfrm>
            <a:off x="7836033" y="4852512"/>
            <a:ext cx="1881106" cy="238912"/>
          </a:xfrm>
          <a:prstGeom prst="rect">
            <a:avLst/>
          </a:prstGeom>
        </p:spPr>
        <p:txBody>
          <a:bodyPr vert="horz" wrap="square" lIns="0" tIns="17145" rIns="0" bIns="0" rtlCol="0" anchor="t" anchorCtr="0">
            <a:spAutoFit/>
          </a:bodyPr>
          <a:lstStyle/>
          <a:p>
            <a:pPr>
              <a:lnSpc>
                <a:spcPct val="90000"/>
              </a:lnSpc>
              <a:buClr>
                <a:srgbClr val="F40000"/>
              </a:buClr>
            </a:pPr>
            <a:r>
              <a:rPr lang="en-AU" sz="1600" b="1">
                <a:latin typeface="Neue Haas Grotesk Text Pro" panose="020B0504020202020204" pitchFamily="34" charset="77"/>
                <a:cs typeface="Hellix SemiBold"/>
              </a:rPr>
              <a:t>YARRA VALLEY</a:t>
            </a:r>
            <a:endParaRPr lang="en-US" sz="1600" b="1">
              <a:latin typeface="Neue Haas Grotesk Text Pro" panose="020B0504020202020204" pitchFamily="34" charset="77"/>
              <a:cs typeface="Hellix SemiBold"/>
            </a:endParaRPr>
          </a:p>
        </p:txBody>
      </p:sp>
      <p:sp>
        <p:nvSpPr>
          <p:cNvPr id="7" name="object 58">
            <a:extLst>
              <a:ext uri="{FF2B5EF4-FFF2-40B4-BE49-F238E27FC236}">
                <a16:creationId xmlns:a16="http://schemas.microsoft.com/office/drawing/2014/main" id="{285572A9-B380-E7E2-975C-5C95F54E42ED}"/>
              </a:ext>
            </a:extLst>
          </p:cNvPr>
          <p:cNvSpPr txBox="1"/>
          <p:nvPr/>
        </p:nvSpPr>
        <p:spPr>
          <a:xfrm>
            <a:off x="7836032" y="5173944"/>
            <a:ext cx="3829397" cy="741165"/>
          </a:xfrm>
          <a:prstGeom prst="rect">
            <a:avLst/>
          </a:prstGeom>
        </p:spPr>
        <p:txBody>
          <a:bodyPr vert="horz" wrap="square" lIns="0" tIns="17145" rIns="0" bIns="0" rtlCol="0" anchor="t" anchorCtr="0">
            <a:spAutoFit/>
          </a:bodyPr>
          <a:lstStyle/>
          <a:p>
            <a:pPr>
              <a:lnSpc>
                <a:spcPct val="98000"/>
              </a:lnSpc>
              <a:buClr>
                <a:srgbClr val="F40000"/>
              </a:buClr>
            </a:pPr>
            <a:r>
              <a:rPr lang="en-US" sz="1600">
                <a:latin typeface="Neue Haas Grotesk Text Pro" panose="020B0504020202020204" pitchFamily="34" charset="77"/>
                <a:cs typeface="Hellix SemiBold"/>
              </a:rPr>
              <a:t>Elegant and age-worthy cool-climate wines with high levels of acidity and flavours of citrus and stone fruit</a:t>
            </a:r>
          </a:p>
        </p:txBody>
      </p:sp>
      <p:sp>
        <p:nvSpPr>
          <p:cNvPr id="8" name="object 58">
            <a:extLst>
              <a:ext uri="{FF2B5EF4-FFF2-40B4-BE49-F238E27FC236}">
                <a16:creationId xmlns:a16="http://schemas.microsoft.com/office/drawing/2014/main" id="{142F6CBB-0999-5C14-9757-7747020AC7DE}"/>
              </a:ext>
            </a:extLst>
          </p:cNvPr>
          <p:cNvSpPr txBox="1"/>
          <p:nvPr/>
        </p:nvSpPr>
        <p:spPr>
          <a:xfrm>
            <a:off x="971011" y="1690688"/>
            <a:ext cx="2096301" cy="238912"/>
          </a:xfrm>
          <a:prstGeom prst="rect">
            <a:avLst/>
          </a:prstGeom>
        </p:spPr>
        <p:txBody>
          <a:bodyPr vert="horz" wrap="square" lIns="0" tIns="17145" rIns="0" bIns="0" rtlCol="0" anchor="t" anchorCtr="0">
            <a:spAutoFit/>
          </a:bodyPr>
          <a:lstStyle/>
          <a:p>
            <a:pPr>
              <a:lnSpc>
                <a:spcPct val="90000"/>
              </a:lnSpc>
              <a:buClr>
                <a:srgbClr val="F40000"/>
              </a:buClr>
            </a:pPr>
            <a:r>
              <a:rPr lang="en-AU" sz="1600" b="1">
                <a:latin typeface="Neue Haas Grotesk Text Pro" panose="020B0504020202020204" pitchFamily="34" charset="77"/>
                <a:cs typeface="Hellix SemiBold"/>
              </a:rPr>
              <a:t>ADELAIDE HILLS</a:t>
            </a:r>
            <a:endParaRPr lang="en-US" sz="1600" b="1">
              <a:latin typeface="Neue Haas Grotesk Text Pro" panose="020B0504020202020204" pitchFamily="34" charset="77"/>
              <a:cs typeface="Hellix SemiBold"/>
            </a:endParaRPr>
          </a:p>
        </p:txBody>
      </p:sp>
      <p:sp>
        <p:nvSpPr>
          <p:cNvPr id="9" name="object 58">
            <a:extLst>
              <a:ext uri="{FF2B5EF4-FFF2-40B4-BE49-F238E27FC236}">
                <a16:creationId xmlns:a16="http://schemas.microsoft.com/office/drawing/2014/main" id="{BD0FFDCF-DA0B-52F5-6DCC-D093B58B2D44}"/>
              </a:ext>
            </a:extLst>
          </p:cNvPr>
          <p:cNvSpPr txBox="1"/>
          <p:nvPr/>
        </p:nvSpPr>
        <p:spPr>
          <a:xfrm>
            <a:off x="962131" y="4890519"/>
            <a:ext cx="2096301" cy="238912"/>
          </a:xfrm>
          <a:prstGeom prst="rect">
            <a:avLst/>
          </a:prstGeom>
        </p:spPr>
        <p:txBody>
          <a:bodyPr vert="horz" wrap="square" lIns="0" tIns="17145" rIns="0" bIns="0" rtlCol="0" anchor="t" anchorCtr="0">
            <a:spAutoFit/>
          </a:bodyPr>
          <a:lstStyle/>
          <a:p>
            <a:pPr>
              <a:lnSpc>
                <a:spcPct val="90000"/>
              </a:lnSpc>
              <a:buClr>
                <a:srgbClr val="F40000"/>
              </a:buClr>
            </a:pPr>
            <a:r>
              <a:rPr lang="en-AU" sz="1600" b="1">
                <a:latin typeface="Neue Haas Grotesk Text Pro" panose="020B0504020202020204" pitchFamily="34" charset="77"/>
                <a:cs typeface="Hellix SemiBold"/>
              </a:rPr>
              <a:t>MARGARET RIVER</a:t>
            </a:r>
            <a:endParaRPr lang="en-US" sz="1600" b="1">
              <a:latin typeface="Neue Haas Grotesk Text Pro" panose="020B0504020202020204" pitchFamily="34" charset="77"/>
              <a:cs typeface="Hellix SemiBold"/>
            </a:endParaRPr>
          </a:p>
        </p:txBody>
      </p:sp>
      <p:sp>
        <p:nvSpPr>
          <p:cNvPr id="10" name="object 58">
            <a:extLst>
              <a:ext uri="{FF2B5EF4-FFF2-40B4-BE49-F238E27FC236}">
                <a16:creationId xmlns:a16="http://schemas.microsoft.com/office/drawing/2014/main" id="{7D211CF1-5133-E370-A7BD-A8470FF07087}"/>
              </a:ext>
            </a:extLst>
          </p:cNvPr>
          <p:cNvSpPr txBox="1"/>
          <p:nvPr/>
        </p:nvSpPr>
        <p:spPr>
          <a:xfrm>
            <a:off x="951435" y="5217097"/>
            <a:ext cx="4006459" cy="741165"/>
          </a:xfrm>
          <a:prstGeom prst="rect">
            <a:avLst/>
          </a:prstGeom>
        </p:spPr>
        <p:txBody>
          <a:bodyPr vert="horz" wrap="square" lIns="0" tIns="17145" rIns="0" bIns="0" rtlCol="0" anchor="t" anchorCtr="0">
            <a:spAutoFit/>
          </a:bodyPr>
          <a:lstStyle/>
          <a:p>
            <a:pPr>
              <a:lnSpc>
                <a:spcPct val="98000"/>
              </a:lnSpc>
              <a:buClr>
                <a:srgbClr val="F40000"/>
              </a:buClr>
            </a:pPr>
            <a:r>
              <a:rPr lang="en-US" sz="1600">
                <a:latin typeface="Neue Haas Grotesk Text Pro" panose="020B0504020202020204" pitchFamily="34" charset="77"/>
                <a:cs typeface="Hellix SemiBold"/>
              </a:rPr>
              <a:t>World-class, age-worthy wines with fruit ripeness, flavour depth and refreshing acidity</a:t>
            </a:r>
          </a:p>
        </p:txBody>
      </p:sp>
      <p:sp>
        <p:nvSpPr>
          <p:cNvPr id="11" name="object 58">
            <a:extLst>
              <a:ext uri="{FF2B5EF4-FFF2-40B4-BE49-F238E27FC236}">
                <a16:creationId xmlns:a16="http://schemas.microsoft.com/office/drawing/2014/main" id="{00FF2C2E-CA8C-576A-627A-F35B9741B27C}"/>
              </a:ext>
            </a:extLst>
          </p:cNvPr>
          <p:cNvSpPr txBox="1"/>
          <p:nvPr/>
        </p:nvSpPr>
        <p:spPr>
          <a:xfrm>
            <a:off x="951435" y="2019053"/>
            <a:ext cx="3788345" cy="741165"/>
          </a:xfrm>
          <a:prstGeom prst="rect">
            <a:avLst/>
          </a:prstGeom>
        </p:spPr>
        <p:txBody>
          <a:bodyPr vert="horz" wrap="square" lIns="0" tIns="17145" rIns="0" bIns="0" rtlCol="0" anchor="t" anchorCtr="0">
            <a:spAutoFit/>
          </a:bodyPr>
          <a:lstStyle/>
          <a:p>
            <a:pPr>
              <a:lnSpc>
                <a:spcPct val="98000"/>
              </a:lnSpc>
              <a:buClr>
                <a:srgbClr val="F40000"/>
              </a:buClr>
            </a:pPr>
            <a:r>
              <a:rPr lang="en-US" sz="1600">
                <a:latin typeface="Neue Haas Grotesk Text Pro" panose="020B0504020202020204" pitchFamily="34" charset="77"/>
                <a:cs typeface="Hellix SemiBold"/>
              </a:rPr>
              <a:t>Elegant, textured and lean, these wines stand up against the finest cool-climate Chardonnays in the world</a:t>
            </a:r>
          </a:p>
        </p:txBody>
      </p:sp>
      <p:sp>
        <p:nvSpPr>
          <p:cNvPr id="12" name="object 58">
            <a:extLst>
              <a:ext uri="{FF2B5EF4-FFF2-40B4-BE49-F238E27FC236}">
                <a16:creationId xmlns:a16="http://schemas.microsoft.com/office/drawing/2014/main" id="{6A9EAE73-81A3-7BF3-DCD3-A4404538C24D}"/>
              </a:ext>
            </a:extLst>
          </p:cNvPr>
          <p:cNvSpPr txBox="1"/>
          <p:nvPr/>
        </p:nvSpPr>
        <p:spPr>
          <a:xfrm>
            <a:off x="7826830" y="3536433"/>
            <a:ext cx="1294427" cy="238912"/>
          </a:xfrm>
          <a:prstGeom prst="rect">
            <a:avLst/>
          </a:prstGeom>
        </p:spPr>
        <p:txBody>
          <a:bodyPr vert="horz" wrap="square" lIns="0" tIns="17145" rIns="0" bIns="0" rtlCol="0" anchor="t" anchorCtr="0">
            <a:spAutoFit/>
          </a:bodyPr>
          <a:lstStyle/>
          <a:p>
            <a:pPr>
              <a:lnSpc>
                <a:spcPct val="90000"/>
              </a:lnSpc>
              <a:buClr>
                <a:srgbClr val="F40000"/>
              </a:buClr>
            </a:pPr>
            <a:r>
              <a:rPr lang="en-AU" sz="1600" b="1">
                <a:latin typeface="Neue Haas Grotesk Text Pro" panose="020B0504020202020204" pitchFamily="34" charset="77"/>
                <a:cs typeface="Hellix SemiBold"/>
              </a:rPr>
              <a:t>TASMANIA</a:t>
            </a:r>
            <a:endParaRPr lang="en-US" sz="1600" b="1">
              <a:latin typeface="Neue Haas Grotesk Text Pro" panose="020B0504020202020204" pitchFamily="34" charset="77"/>
              <a:cs typeface="Hellix SemiBold"/>
            </a:endParaRPr>
          </a:p>
        </p:txBody>
      </p:sp>
      <p:sp>
        <p:nvSpPr>
          <p:cNvPr id="13" name="object 58">
            <a:extLst>
              <a:ext uri="{FF2B5EF4-FFF2-40B4-BE49-F238E27FC236}">
                <a16:creationId xmlns:a16="http://schemas.microsoft.com/office/drawing/2014/main" id="{9E03F129-5DEB-192A-7C64-1CCAC324B6FD}"/>
              </a:ext>
            </a:extLst>
          </p:cNvPr>
          <p:cNvSpPr txBox="1"/>
          <p:nvPr/>
        </p:nvSpPr>
        <p:spPr>
          <a:xfrm>
            <a:off x="7826830" y="3879273"/>
            <a:ext cx="3838600" cy="499880"/>
          </a:xfrm>
          <a:prstGeom prst="rect">
            <a:avLst/>
          </a:prstGeom>
        </p:spPr>
        <p:txBody>
          <a:bodyPr vert="horz" wrap="square" lIns="0" tIns="17145" rIns="0" bIns="0" rtlCol="0" anchor="t" anchorCtr="0">
            <a:spAutoFit/>
          </a:bodyPr>
          <a:lstStyle/>
          <a:p>
            <a:pPr>
              <a:lnSpc>
                <a:spcPct val="98000"/>
              </a:lnSpc>
              <a:buClr>
                <a:srgbClr val="F40000"/>
              </a:buClr>
            </a:pPr>
            <a:r>
              <a:rPr lang="en-US" sz="1600">
                <a:latin typeface="Neue Haas Grotesk Text Pro" panose="020B0504020202020204" pitchFamily="34" charset="77"/>
                <a:cs typeface="Hellix SemiBold"/>
              </a:rPr>
              <a:t>Dry, delicate wines with piercing natural acidity and intense fine flavours</a:t>
            </a:r>
          </a:p>
        </p:txBody>
      </p:sp>
      <p:sp>
        <p:nvSpPr>
          <p:cNvPr id="14" name="object 58">
            <a:extLst>
              <a:ext uri="{FF2B5EF4-FFF2-40B4-BE49-F238E27FC236}">
                <a16:creationId xmlns:a16="http://schemas.microsoft.com/office/drawing/2014/main" id="{E688C2BE-A6D0-6C48-8CAC-334FB84DA5AD}"/>
              </a:ext>
            </a:extLst>
          </p:cNvPr>
          <p:cNvSpPr txBox="1"/>
          <p:nvPr/>
        </p:nvSpPr>
        <p:spPr>
          <a:xfrm>
            <a:off x="962132" y="3168556"/>
            <a:ext cx="2096301" cy="238912"/>
          </a:xfrm>
          <a:prstGeom prst="rect">
            <a:avLst/>
          </a:prstGeom>
        </p:spPr>
        <p:txBody>
          <a:bodyPr vert="horz" wrap="square" lIns="0" tIns="17145" rIns="0" bIns="0" rtlCol="0" anchor="t" anchorCtr="0">
            <a:spAutoFit/>
          </a:bodyPr>
          <a:lstStyle/>
          <a:p>
            <a:pPr>
              <a:lnSpc>
                <a:spcPct val="90000"/>
              </a:lnSpc>
              <a:buClr>
                <a:srgbClr val="F40000"/>
              </a:buClr>
            </a:pPr>
            <a:r>
              <a:rPr lang="en-AU" sz="1600" b="1">
                <a:latin typeface="Neue Haas Grotesk Text Pro" panose="020B0504020202020204" pitchFamily="34" charset="77"/>
                <a:cs typeface="Hellix SemiBold"/>
              </a:rPr>
              <a:t>HUNTER VALLEY</a:t>
            </a:r>
            <a:endParaRPr lang="en-US" sz="1600" b="1">
              <a:latin typeface="Neue Haas Grotesk Text Pro" panose="020B0504020202020204" pitchFamily="34" charset="77"/>
              <a:cs typeface="Hellix SemiBold"/>
            </a:endParaRPr>
          </a:p>
        </p:txBody>
      </p:sp>
      <p:sp>
        <p:nvSpPr>
          <p:cNvPr id="15" name="object 58">
            <a:extLst>
              <a:ext uri="{FF2B5EF4-FFF2-40B4-BE49-F238E27FC236}">
                <a16:creationId xmlns:a16="http://schemas.microsoft.com/office/drawing/2014/main" id="{635C3069-A1E2-28AC-CFF9-37CBF76B32D5}"/>
              </a:ext>
            </a:extLst>
          </p:cNvPr>
          <p:cNvSpPr txBox="1"/>
          <p:nvPr/>
        </p:nvSpPr>
        <p:spPr>
          <a:xfrm>
            <a:off x="971011" y="3499732"/>
            <a:ext cx="3399653" cy="982448"/>
          </a:xfrm>
          <a:prstGeom prst="rect">
            <a:avLst/>
          </a:prstGeom>
        </p:spPr>
        <p:txBody>
          <a:bodyPr vert="horz" wrap="square" lIns="0" tIns="17145" rIns="0" bIns="0" rtlCol="0" anchor="t" anchorCtr="0">
            <a:spAutoFit/>
          </a:bodyPr>
          <a:lstStyle/>
          <a:p>
            <a:pPr>
              <a:lnSpc>
                <a:spcPct val="98000"/>
              </a:lnSpc>
              <a:buClr>
                <a:srgbClr val="F40000"/>
              </a:buClr>
            </a:pPr>
            <a:r>
              <a:rPr lang="en-US" sz="1600">
                <a:latin typeface="Neue Haas Grotesk Text Pro" panose="020B0504020202020204" pitchFamily="34" charset="77"/>
                <a:cs typeface="Hellix SemiBold"/>
              </a:rPr>
              <a:t>The previously oaky and rich styles of this warm-climate region have evolved into elegant and restrained yet full-flavoured wines</a:t>
            </a:r>
          </a:p>
        </p:txBody>
      </p:sp>
      <p:pic>
        <p:nvPicPr>
          <p:cNvPr id="16" name="Picture Placeholder 8">
            <a:extLst>
              <a:ext uri="{FF2B5EF4-FFF2-40B4-BE49-F238E27FC236}">
                <a16:creationId xmlns:a16="http://schemas.microsoft.com/office/drawing/2014/main" id="{DA5FA859-C698-C6B5-E57B-647995451D2D}"/>
              </a:ext>
            </a:extLst>
          </p:cNvPr>
          <p:cNvPicPr>
            <a:picLocks noChangeAspect="1"/>
          </p:cNvPicPr>
          <p:nvPr/>
        </p:nvPicPr>
        <p:blipFill>
          <a:blip r:embed="rId2" cstate="screen">
            <a:extLst>
              <a:ext uri="{28A0092B-C50C-407E-A947-70E740481C1C}">
                <a14:useLocalDpi xmlns:a14="http://schemas.microsoft.com/office/drawing/2010/main"/>
              </a:ext>
            </a:extLst>
          </a:blip>
          <a:srcRect l="3648" r="3648"/>
          <a:stretch/>
        </p:blipFill>
        <p:spPr>
          <a:xfrm>
            <a:off x="5275422" y="331418"/>
            <a:ext cx="2114328" cy="6400800"/>
          </a:xfrm>
          <a:prstGeom prst="rect">
            <a:avLst/>
          </a:prstGeom>
        </p:spPr>
      </p:pic>
      <p:sp>
        <p:nvSpPr>
          <p:cNvPr id="3" name="object 10">
            <a:extLst>
              <a:ext uri="{FF2B5EF4-FFF2-40B4-BE49-F238E27FC236}">
                <a16:creationId xmlns:a16="http://schemas.microsoft.com/office/drawing/2014/main" id="{83ED6687-FCA5-30E9-73E6-CF531A8F445C}"/>
              </a:ext>
            </a:extLst>
          </p:cNvPr>
          <p:cNvSpPr txBox="1"/>
          <p:nvPr/>
        </p:nvSpPr>
        <p:spPr>
          <a:xfrm rot="16200000">
            <a:off x="3985515" y="4088168"/>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600" b="1" cap="all">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1093015861"/>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519904" y="771057"/>
            <a:ext cx="11918390" cy="689369"/>
          </a:xfrm>
          <a:prstGeom prst="rect">
            <a:avLst/>
          </a:prstGeom>
        </p:spPr>
        <p:txBody>
          <a:bodyPr vert="horz" wrap="none" lIns="0" tIns="11521" rIns="0" bIns="0" rtlCol="0">
            <a:noAutofit/>
          </a:bodyPr>
          <a:lstStyle/>
          <a:p>
            <a:pPr defTabSz="914453">
              <a:lnSpc>
                <a:spcPct val="80000"/>
              </a:lnSpc>
              <a:defRPr/>
            </a:pPr>
            <a:r>
              <a:rPr lang="en-AU" sz="6000" cap="all">
                <a:solidFill>
                  <a:schemeClr val="accent4"/>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Pinot noir</a:t>
            </a: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519904" y="2665232"/>
            <a:ext cx="493997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accent5"/>
              </a:buClr>
              <a:buFont typeface="Arial" panose="020B0604020202020204" pitchFamily="34" charset="0"/>
              <a:buChar char="•"/>
            </a:pPr>
            <a:r>
              <a:rPr lang="en-US" sz="1600">
                <a:solidFill>
                  <a:schemeClr val="bg1"/>
                </a:solidFill>
                <a:latin typeface="Neue Haas Grotesk Text Pro" panose="020B0504020202020204" pitchFamily="34" charset="77"/>
              </a:rPr>
              <a:t>Relative latecomer to the commercial wine community but now an integral variety</a:t>
            </a:r>
          </a:p>
          <a:p>
            <a:pPr>
              <a:spcBef>
                <a:spcPts val="800"/>
              </a:spcBef>
              <a:buClr>
                <a:schemeClr val="accent5"/>
              </a:buClr>
              <a:buFont typeface="Arial" panose="020B0604020202020204" pitchFamily="34" charset="0"/>
              <a:buChar char="•"/>
            </a:pPr>
            <a:r>
              <a:rPr lang="en-US" sz="1600">
                <a:solidFill>
                  <a:schemeClr val="bg1"/>
                </a:solidFill>
                <a:latin typeface="Neue Haas Grotesk Text Pro" panose="020B0504020202020204" pitchFamily="34" charset="77"/>
              </a:rPr>
              <a:t>One of the hardest grapes to grow</a:t>
            </a:r>
          </a:p>
          <a:p>
            <a:pPr>
              <a:spcBef>
                <a:spcPts val="800"/>
              </a:spcBef>
              <a:buClr>
                <a:schemeClr val="accent5"/>
              </a:buClr>
              <a:buFont typeface="Arial" panose="020B0604020202020204" pitchFamily="34" charset="0"/>
              <a:buChar char="•"/>
            </a:pPr>
            <a:r>
              <a:rPr lang="en-US" sz="1600">
                <a:solidFill>
                  <a:schemeClr val="bg1"/>
                </a:solidFill>
                <a:latin typeface="Neue Haas Grotesk Text Pro" panose="020B0504020202020204" pitchFamily="34" charset="77"/>
              </a:rPr>
              <a:t>Best examples come from cool‑climate regions</a:t>
            </a:r>
          </a:p>
          <a:p>
            <a:pPr>
              <a:spcBef>
                <a:spcPts val="800"/>
              </a:spcBef>
              <a:buClr>
                <a:schemeClr val="accent5"/>
              </a:buClr>
              <a:buFont typeface="Arial" panose="020B0604020202020204" pitchFamily="34" charset="0"/>
              <a:buChar char="•"/>
            </a:pPr>
            <a:r>
              <a:rPr lang="en-US" sz="1600">
                <a:solidFill>
                  <a:schemeClr val="bg1"/>
                </a:solidFill>
                <a:latin typeface="Neue Haas Grotesk Text Pro" panose="020B0504020202020204" pitchFamily="34" charset="77"/>
              </a:rPr>
              <a:t>Clonal diversity has been linked to an increase in wine quality and complexity</a:t>
            </a:r>
          </a:p>
        </p:txBody>
      </p:sp>
      <p:sp>
        <p:nvSpPr>
          <p:cNvPr id="2" name="object 4">
            <a:extLst>
              <a:ext uri="{FF2B5EF4-FFF2-40B4-BE49-F238E27FC236}">
                <a16:creationId xmlns:a16="http://schemas.microsoft.com/office/drawing/2014/main" id="{57CE5D63-59C4-C391-8D71-CEE501EF727A}"/>
              </a:ext>
            </a:extLst>
          </p:cNvPr>
          <p:cNvSpPr txBox="1"/>
          <p:nvPr/>
        </p:nvSpPr>
        <p:spPr>
          <a:xfrm>
            <a:off x="519904" y="1609028"/>
            <a:ext cx="11918390" cy="907601"/>
          </a:xfrm>
          <a:prstGeom prst="rect">
            <a:avLst/>
          </a:prstGeom>
        </p:spPr>
        <p:txBody>
          <a:bodyPr vert="horz" wrap="none" lIns="0" tIns="11521" rIns="0" bIns="0" rtlCol="0">
            <a:noAutofit/>
          </a:bodyPr>
          <a:lstStyle/>
          <a:p>
            <a:pPr defTabSz="914453">
              <a:lnSpc>
                <a:spcPct val="80000"/>
              </a:lnSpc>
              <a:defRPr/>
            </a:pPr>
            <a:r>
              <a:rPr lang="en-AU" sz="3200" cap="all">
                <a:solidFill>
                  <a:schemeClr val="accent5"/>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Cool-climate charm</a:t>
            </a:r>
          </a:p>
        </p:txBody>
      </p:sp>
      <p:pic>
        <p:nvPicPr>
          <p:cNvPr id="11" name="Picture Placeholder 10" descr="A bunch of grapes on a vine&#10;&#10;Description automatically generated">
            <a:extLst>
              <a:ext uri="{FF2B5EF4-FFF2-40B4-BE49-F238E27FC236}">
                <a16:creationId xmlns:a16="http://schemas.microsoft.com/office/drawing/2014/main" id="{7F073793-9A10-6F88-8C4C-911C0FADF84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209" r="16209"/>
          <a:stretch>
            <a:fillRect/>
          </a:stretch>
        </p:blipFill>
        <p:spPr/>
      </p:pic>
    </p:spTree>
    <p:extLst>
      <p:ext uri="{BB962C8B-B14F-4D97-AF65-F5344CB8AC3E}">
        <p14:creationId xmlns:p14="http://schemas.microsoft.com/office/powerpoint/2010/main" val="975497742"/>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13E6899F-3379-7695-55F9-E55DABF41224}"/>
              </a:ext>
            </a:extLst>
          </p:cNvPr>
          <p:cNvCxnSpPr>
            <a:cxnSpLocks/>
          </p:cNvCxnSpPr>
          <p:nvPr/>
        </p:nvCxnSpPr>
        <p:spPr>
          <a:xfrm>
            <a:off x="1828295" y="4256061"/>
            <a:ext cx="383982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AF2F898-5434-197F-F110-C30A1CE08BCD}"/>
              </a:ext>
            </a:extLst>
          </p:cNvPr>
          <p:cNvCxnSpPr>
            <a:cxnSpLocks/>
          </p:cNvCxnSpPr>
          <p:nvPr/>
        </p:nvCxnSpPr>
        <p:spPr>
          <a:xfrm>
            <a:off x="6384022" y="2553096"/>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405C4D6-3BC3-4C5D-D635-26753D81841F}"/>
              </a:ext>
            </a:extLst>
          </p:cNvPr>
          <p:cNvCxnSpPr>
            <a:cxnSpLocks/>
          </p:cNvCxnSpPr>
          <p:nvPr/>
        </p:nvCxnSpPr>
        <p:spPr>
          <a:xfrm>
            <a:off x="4513277" y="3014491"/>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F3F6570B-3E23-9CDC-48CE-EC1B4CD8B7A2}"/>
              </a:ext>
            </a:extLst>
          </p:cNvPr>
          <p:cNvSpPr/>
          <p:nvPr/>
        </p:nvSpPr>
        <p:spPr>
          <a:xfrm>
            <a:off x="7431657" y="1493240"/>
            <a:ext cx="2183626" cy="2183626"/>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p:txBody>
          <a:bodyPr/>
          <a:lstStyle/>
          <a:p>
            <a:r>
              <a:rPr lang="en-US" sz="4400">
                <a:solidFill>
                  <a:schemeClr val="accent4"/>
                </a:solidFill>
              </a:rPr>
              <a:t>Styles and </a:t>
            </a:r>
            <a:br>
              <a:rPr lang="en-US" sz="4400">
                <a:solidFill>
                  <a:schemeClr val="accent4"/>
                </a:solidFill>
              </a:rPr>
            </a:br>
            <a:r>
              <a:rPr lang="en-US" sz="4400">
                <a:solidFill>
                  <a:schemeClr val="accent4"/>
                </a:solidFill>
              </a:rPr>
              <a:t>characteristics</a:t>
            </a:r>
          </a:p>
        </p:txBody>
      </p:sp>
      <p:sp>
        <p:nvSpPr>
          <p:cNvPr id="4" name="object 58">
            <a:extLst>
              <a:ext uri="{FF2B5EF4-FFF2-40B4-BE49-F238E27FC236}">
                <a16:creationId xmlns:a16="http://schemas.microsoft.com/office/drawing/2014/main" id="{CBE4B37C-5FB7-3028-637B-1DFCB640B932}"/>
              </a:ext>
            </a:extLst>
          </p:cNvPr>
          <p:cNvSpPr txBox="1"/>
          <p:nvPr/>
        </p:nvSpPr>
        <p:spPr>
          <a:xfrm>
            <a:off x="8272900" y="4886130"/>
            <a:ext cx="1856334" cy="766813"/>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accent4"/>
              </a:buClr>
              <a:buFont typeface="Arial" panose="020B0604020202020204" pitchFamily="34" charset="0"/>
              <a:buChar char="•"/>
            </a:pPr>
            <a:r>
              <a:rPr lang="en-AU" sz="1600">
                <a:latin typeface="Neue Haas Grotesk Text Pro" panose="020B0504020202020204" pitchFamily="34" charset="77"/>
                <a:cs typeface="Hellix SemiBold"/>
              </a:rPr>
              <a:t>Cherry</a:t>
            </a:r>
          </a:p>
          <a:p>
            <a:pPr marL="285750" indent="-285750">
              <a:lnSpc>
                <a:spcPct val="98000"/>
              </a:lnSpc>
              <a:spcAft>
                <a:spcPts val="100"/>
              </a:spcAft>
              <a:buClr>
                <a:schemeClr val="accent4"/>
              </a:buClr>
              <a:buFont typeface="Arial" panose="020B0604020202020204" pitchFamily="34" charset="0"/>
              <a:buChar char="•"/>
            </a:pPr>
            <a:r>
              <a:rPr lang="en-AU" sz="1600">
                <a:latin typeface="Neue Haas Grotesk Text Pro" panose="020B0504020202020204" pitchFamily="34" charset="77"/>
                <a:cs typeface="Hellix SemiBold"/>
              </a:rPr>
              <a:t>Strawberry</a:t>
            </a:r>
          </a:p>
          <a:p>
            <a:pPr marL="285750" indent="-285750">
              <a:lnSpc>
                <a:spcPct val="98000"/>
              </a:lnSpc>
              <a:spcAft>
                <a:spcPts val="100"/>
              </a:spcAft>
              <a:buClr>
                <a:schemeClr val="accent4"/>
              </a:buClr>
              <a:buFont typeface="Arial" panose="020B0604020202020204" pitchFamily="34" charset="0"/>
              <a:buChar char="•"/>
            </a:pPr>
            <a:r>
              <a:rPr lang="en-AU" sz="1600">
                <a:latin typeface="Neue Haas Grotesk Text Pro" panose="020B0504020202020204" pitchFamily="34" charset="77"/>
                <a:cs typeface="Hellix SemiBold"/>
              </a:rPr>
              <a:t>Raspberry</a:t>
            </a:r>
          </a:p>
        </p:txBody>
      </p:sp>
      <p:sp>
        <p:nvSpPr>
          <p:cNvPr id="6" name="object 58">
            <a:extLst>
              <a:ext uri="{FF2B5EF4-FFF2-40B4-BE49-F238E27FC236}">
                <a16:creationId xmlns:a16="http://schemas.microsoft.com/office/drawing/2014/main" id="{E74EA04C-8582-B99D-EE6C-D2077712CEE7}"/>
              </a:ext>
            </a:extLst>
          </p:cNvPr>
          <p:cNvSpPr txBox="1"/>
          <p:nvPr/>
        </p:nvSpPr>
        <p:spPr>
          <a:xfrm>
            <a:off x="7638299" y="1933285"/>
            <a:ext cx="1857818" cy="1236236"/>
          </a:xfrm>
          <a:prstGeom prst="rect">
            <a:avLst/>
          </a:prstGeom>
        </p:spPr>
        <p:txBody>
          <a:bodyPr vert="horz" wrap="square" lIns="0" tIns="17145" rIns="0" bIns="0" rtlCol="0" anchor="ctr" anchorCtr="0">
            <a:spAutoFit/>
          </a:bodyPr>
          <a:lstStyle/>
          <a:p>
            <a:pPr algn="ctr">
              <a:lnSpc>
                <a:spcPct val="99000"/>
              </a:lnSpc>
              <a:buClr>
                <a:srgbClr val="F40000"/>
              </a:buClr>
            </a:pPr>
            <a:r>
              <a:rPr lang="en-US" sz="1600">
                <a:solidFill>
                  <a:schemeClr val="bg1"/>
                </a:solidFill>
                <a:latin typeface="Neue Haas Grotesk Text Pro" panose="020B0504020202020204" pitchFamily="34" charset="77"/>
                <a:cs typeface="Hellix SemiBold"/>
              </a:rPr>
              <a:t>PREMIUM </a:t>
            </a:r>
          </a:p>
          <a:p>
            <a:pPr algn="ctr">
              <a:lnSpc>
                <a:spcPct val="99000"/>
              </a:lnSpc>
              <a:buClr>
                <a:srgbClr val="F40000"/>
              </a:buClr>
            </a:pPr>
            <a:r>
              <a:rPr lang="en-US" sz="1600">
                <a:solidFill>
                  <a:schemeClr val="bg1"/>
                </a:solidFill>
                <a:latin typeface="Neue Haas Grotesk Text Pro" panose="020B0504020202020204" pitchFamily="34" charset="77"/>
                <a:cs typeface="Hellix SemiBold"/>
              </a:rPr>
              <a:t>WINES CHARACTERISED BY SUBTLETY </a:t>
            </a:r>
          </a:p>
          <a:p>
            <a:pPr algn="ctr">
              <a:lnSpc>
                <a:spcPct val="99000"/>
              </a:lnSpc>
              <a:buClr>
                <a:srgbClr val="F40000"/>
              </a:buClr>
            </a:pPr>
            <a:r>
              <a:rPr lang="en-US" sz="1600">
                <a:solidFill>
                  <a:schemeClr val="bg1"/>
                </a:solidFill>
                <a:latin typeface="Neue Haas Grotesk Text Pro" panose="020B0504020202020204" pitchFamily="34" charset="77"/>
                <a:cs typeface="Hellix SemiBold"/>
              </a:rPr>
              <a:t>AND FINESSE</a:t>
            </a:r>
          </a:p>
        </p:txBody>
      </p:sp>
      <p:sp>
        <p:nvSpPr>
          <p:cNvPr id="7" name="object 58">
            <a:extLst>
              <a:ext uri="{FF2B5EF4-FFF2-40B4-BE49-F238E27FC236}">
                <a16:creationId xmlns:a16="http://schemas.microsoft.com/office/drawing/2014/main" id="{442AEB22-1603-7312-8CE9-BDDFB37C08C9}"/>
              </a:ext>
            </a:extLst>
          </p:cNvPr>
          <p:cNvSpPr txBox="1"/>
          <p:nvPr/>
        </p:nvSpPr>
        <p:spPr>
          <a:xfrm>
            <a:off x="859687" y="4865443"/>
            <a:ext cx="1936268" cy="1125308"/>
          </a:xfrm>
          <a:prstGeom prst="rect">
            <a:avLst/>
          </a:prstGeom>
        </p:spPr>
        <p:txBody>
          <a:bodyPr vert="horz" wrap="square" lIns="0" tIns="17145" rIns="0" bIns="0" rtlCol="0" anchor="t" anchorCtr="0">
            <a:spAutoFit/>
          </a:bodyPr>
          <a:lstStyle/>
          <a:p>
            <a:pPr algn="ctr">
              <a:lnSpc>
                <a:spcPct val="90000"/>
              </a:lnSpc>
              <a:buClr>
                <a:srgbClr val="F40000"/>
              </a:buClr>
            </a:pPr>
            <a:r>
              <a:rPr lang="en-US" sz="1600" b="1">
                <a:latin typeface="Neue Haas Grotesk Text Pro" panose="020B0504020202020204" pitchFamily="34" charset="77"/>
                <a:cs typeface="Hellix SemiBold"/>
              </a:rPr>
              <a:t>Youthful</a:t>
            </a:r>
          </a:p>
          <a:p>
            <a:pPr algn="ctr">
              <a:lnSpc>
                <a:spcPct val="90000"/>
              </a:lnSpc>
              <a:buClr>
                <a:srgbClr val="F40000"/>
              </a:buClr>
            </a:pPr>
            <a:r>
              <a:rPr lang="en-US" sz="1600">
                <a:latin typeface="Neue Haas Grotesk Text Pro" panose="020B0504020202020204" pitchFamily="34" charset="77"/>
                <a:cs typeface="Hellix SemiBold"/>
              </a:rPr>
              <a:t>Fine cherry, red berry and herbal notes with silky or satiny texture</a:t>
            </a:r>
            <a:endParaRPr lang="en-AU" sz="1600">
              <a:latin typeface="Neue Haas Grotesk Text Pro" panose="020B0504020202020204" pitchFamily="34" charset="77"/>
              <a:cs typeface="Hellix SemiBold"/>
            </a:endParaRPr>
          </a:p>
        </p:txBody>
      </p:sp>
      <p:sp>
        <p:nvSpPr>
          <p:cNvPr id="9" name="object 58">
            <a:extLst>
              <a:ext uri="{FF2B5EF4-FFF2-40B4-BE49-F238E27FC236}">
                <a16:creationId xmlns:a16="http://schemas.microsoft.com/office/drawing/2014/main" id="{5972B3A5-744F-8D93-ECE2-472F97B2FE83}"/>
              </a:ext>
            </a:extLst>
          </p:cNvPr>
          <p:cNvSpPr txBox="1"/>
          <p:nvPr/>
        </p:nvSpPr>
        <p:spPr>
          <a:xfrm>
            <a:off x="2393291" y="2584078"/>
            <a:ext cx="1877412" cy="952953"/>
          </a:xfrm>
          <a:prstGeom prst="rect">
            <a:avLst/>
          </a:prstGeom>
        </p:spPr>
        <p:txBody>
          <a:bodyPr vert="horz" wrap="square" lIns="0" tIns="17145" rIns="0" bIns="0" rtlCol="0" anchor="b" anchorCtr="0">
            <a:spAutoFit/>
          </a:bodyPr>
          <a:lstStyle/>
          <a:p>
            <a:pPr algn="ctr">
              <a:lnSpc>
                <a:spcPct val="95000"/>
              </a:lnSpc>
              <a:buClr>
                <a:srgbClr val="F40000"/>
              </a:buClr>
            </a:pPr>
            <a:r>
              <a:rPr lang="en-US" sz="1600" b="1">
                <a:latin typeface="Neue Haas Grotesk Text Pro" panose="020B0504020202020204" pitchFamily="34" charset="77"/>
                <a:cs typeface="Hellix SemiBold"/>
              </a:rPr>
              <a:t>LIGHT-BODIED TO MEDIUM-BODIED AND RESTRAINED IN NATURE</a:t>
            </a:r>
          </a:p>
        </p:txBody>
      </p:sp>
      <p:sp>
        <p:nvSpPr>
          <p:cNvPr id="11" name="object 58">
            <a:extLst>
              <a:ext uri="{FF2B5EF4-FFF2-40B4-BE49-F238E27FC236}">
                <a16:creationId xmlns:a16="http://schemas.microsoft.com/office/drawing/2014/main" id="{8CD1B379-FC83-EE8F-B561-86945E280751}"/>
              </a:ext>
            </a:extLst>
          </p:cNvPr>
          <p:cNvSpPr txBox="1"/>
          <p:nvPr/>
        </p:nvSpPr>
        <p:spPr>
          <a:xfrm>
            <a:off x="3218192" y="4867986"/>
            <a:ext cx="1936268" cy="1125308"/>
          </a:xfrm>
          <a:prstGeom prst="rect">
            <a:avLst/>
          </a:prstGeom>
        </p:spPr>
        <p:txBody>
          <a:bodyPr vert="horz" wrap="square" lIns="0" tIns="17145" rIns="0" bIns="0" rtlCol="0" anchor="t" anchorCtr="0">
            <a:spAutoFit/>
          </a:bodyPr>
          <a:lstStyle/>
          <a:p>
            <a:pPr algn="ctr">
              <a:lnSpc>
                <a:spcPct val="90000"/>
              </a:lnSpc>
              <a:buClr>
                <a:srgbClr val="F40000"/>
              </a:buClr>
            </a:pPr>
            <a:r>
              <a:rPr lang="en-US" sz="1600" b="1">
                <a:latin typeface="Neue Haas Grotesk Text Pro" panose="020B0504020202020204" pitchFamily="34" charset="77"/>
                <a:cs typeface="Hellix SemiBold"/>
              </a:rPr>
              <a:t>Aged</a:t>
            </a:r>
          </a:p>
          <a:p>
            <a:pPr algn="ctr">
              <a:lnSpc>
                <a:spcPct val="90000"/>
              </a:lnSpc>
              <a:buClr>
                <a:srgbClr val="F40000"/>
              </a:buClr>
            </a:pPr>
            <a:r>
              <a:rPr lang="en-US" sz="1600">
                <a:latin typeface="Neue Haas Grotesk Text Pro" panose="020B0504020202020204" pitchFamily="34" charset="77"/>
                <a:cs typeface="Hellix SemiBold"/>
              </a:rPr>
              <a:t>Develops classic earthy or ‘forest floor’ savoury characters</a:t>
            </a:r>
            <a:endParaRPr lang="en-AU" sz="1600">
              <a:latin typeface="Neue Haas Grotesk Text Pro" panose="020B0504020202020204" pitchFamily="34" charset="77"/>
              <a:cs typeface="Hellix SemiBold"/>
            </a:endParaRPr>
          </a:p>
        </p:txBody>
      </p:sp>
      <p:cxnSp>
        <p:nvCxnSpPr>
          <p:cNvPr id="14" name="Straight Connector 13">
            <a:extLst>
              <a:ext uri="{FF2B5EF4-FFF2-40B4-BE49-F238E27FC236}">
                <a16:creationId xmlns:a16="http://schemas.microsoft.com/office/drawing/2014/main" id="{55A481D1-CE55-7F45-5152-69C8170030DA}"/>
              </a:ext>
            </a:extLst>
          </p:cNvPr>
          <p:cNvCxnSpPr>
            <a:cxnSpLocks/>
          </p:cNvCxnSpPr>
          <p:nvPr/>
        </p:nvCxnSpPr>
        <p:spPr>
          <a:xfrm flipV="1">
            <a:off x="1828295" y="4245624"/>
            <a:ext cx="0" cy="46344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15" name="Picture Placeholder 8">
            <a:extLst>
              <a:ext uri="{FF2B5EF4-FFF2-40B4-BE49-F238E27FC236}">
                <a16:creationId xmlns:a16="http://schemas.microsoft.com/office/drawing/2014/main" id="{0C9D700B-EAEF-1D1D-6696-A0D3C5ACE51D}"/>
              </a:ext>
            </a:extLst>
          </p:cNvPr>
          <p:cNvPicPr>
            <a:picLocks noChangeAspect="1"/>
          </p:cNvPicPr>
          <p:nvPr/>
        </p:nvPicPr>
        <p:blipFill>
          <a:blip r:embed="rId2" cstate="screen">
            <a:extLst>
              <a:ext uri="{28A0092B-C50C-407E-A947-70E740481C1C}">
                <a14:useLocalDpi xmlns:a14="http://schemas.microsoft.com/office/drawing/2010/main"/>
              </a:ext>
            </a:extLst>
          </a:blip>
          <a:srcRect l="8009" r="8009"/>
          <a:stretch/>
        </p:blipFill>
        <p:spPr>
          <a:xfrm>
            <a:off x="5187274" y="474127"/>
            <a:ext cx="2114328" cy="6400800"/>
          </a:xfrm>
          <a:prstGeom prst="rect">
            <a:avLst/>
          </a:prstGeom>
        </p:spPr>
      </p:pic>
      <p:sp>
        <p:nvSpPr>
          <p:cNvPr id="16" name="object 10">
            <a:extLst>
              <a:ext uri="{FF2B5EF4-FFF2-40B4-BE49-F238E27FC236}">
                <a16:creationId xmlns:a16="http://schemas.microsoft.com/office/drawing/2014/main" id="{ABB4ECEC-DEC5-E73D-4F99-14DF61CCA3BE}"/>
              </a:ext>
            </a:extLst>
          </p:cNvPr>
          <p:cNvSpPr txBox="1"/>
          <p:nvPr/>
        </p:nvSpPr>
        <p:spPr>
          <a:xfrm rot="16200000">
            <a:off x="3985515" y="403841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4400" b="1" cap="all">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17" name="Straight Connector 16">
            <a:extLst>
              <a:ext uri="{FF2B5EF4-FFF2-40B4-BE49-F238E27FC236}">
                <a16:creationId xmlns:a16="http://schemas.microsoft.com/office/drawing/2014/main" id="{162B350F-FD36-2A08-ECC5-A59B361EA6F0}"/>
              </a:ext>
            </a:extLst>
          </p:cNvPr>
          <p:cNvCxnSpPr>
            <a:cxnSpLocks/>
          </p:cNvCxnSpPr>
          <p:nvPr/>
        </p:nvCxnSpPr>
        <p:spPr>
          <a:xfrm>
            <a:off x="6753138" y="4709067"/>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 name="object 58">
            <a:extLst>
              <a:ext uri="{FF2B5EF4-FFF2-40B4-BE49-F238E27FC236}">
                <a16:creationId xmlns:a16="http://schemas.microsoft.com/office/drawing/2014/main" id="{F067EA68-3CB7-8717-FF6D-580F6BC9774D}"/>
              </a:ext>
            </a:extLst>
          </p:cNvPr>
          <p:cNvSpPr txBox="1"/>
          <p:nvPr/>
        </p:nvSpPr>
        <p:spPr>
          <a:xfrm>
            <a:off x="8272900" y="4560571"/>
            <a:ext cx="3246242" cy="263534"/>
          </a:xfrm>
          <a:prstGeom prst="rect">
            <a:avLst/>
          </a:prstGeom>
          <a:solidFill>
            <a:schemeClr val="bg1"/>
          </a:solidFill>
        </p:spPr>
        <p:txBody>
          <a:bodyPr vert="horz" wrap="square" lIns="0" tIns="17145" rIns="0" bIns="0" rtlCol="0">
            <a:spAutoFit/>
          </a:bodyPr>
          <a:lstStyle/>
          <a:p>
            <a:pPr>
              <a:buClr>
                <a:srgbClr val="F40000"/>
              </a:buClr>
            </a:pPr>
            <a:r>
              <a:rPr lang="en-US" sz="1600" b="1">
                <a:latin typeface="Neue Haas Grotesk Text Pro" panose="020B0504020202020204" pitchFamily="34" charset="77"/>
                <a:cs typeface="Hellix SemiBold"/>
              </a:rPr>
              <a:t>TYPICAL FLAVOURS</a:t>
            </a:r>
          </a:p>
        </p:txBody>
      </p:sp>
      <p:cxnSp>
        <p:nvCxnSpPr>
          <p:cNvPr id="24" name="Straight Connector 23">
            <a:extLst>
              <a:ext uri="{FF2B5EF4-FFF2-40B4-BE49-F238E27FC236}">
                <a16:creationId xmlns:a16="http://schemas.microsoft.com/office/drawing/2014/main" id="{B45F0676-E377-B27F-E5A0-D20576902A34}"/>
              </a:ext>
            </a:extLst>
          </p:cNvPr>
          <p:cNvCxnSpPr>
            <a:cxnSpLocks/>
          </p:cNvCxnSpPr>
          <p:nvPr/>
        </p:nvCxnSpPr>
        <p:spPr>
          <a:xfrm flipV="1">
            <a:off x="4135267" y="4245624"/>
            <a:ext cx="0" cy="46344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7559167"/>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B4E2DC78-25B7-00F4-41D6-4333A3CEB550}"/>
              </a:ext>
            </a:extLst>
          </p:cNvPr>
          <p:cNvCxnSpPr>
            <a:cxnSpLocks/>
          </p:cNvCxnSpPr>
          <p:nvPr/>
        </p:nvCxnSpPr>
        <p:spPr>
          <a:xfrm>
            <a:off x="4943564" y="2632505"/>
            <a:ext cx="257497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25685AE-59BC-0DCC-76B3-F7C1FF1FBA95}"/>
              </a:ext>
            </a:extLst>
          </p:cNvPr>
          <p:cNvCxnSpPr>
            <a:cxnSpLocks/>
          </p:cNvCxnSpPr>
          <p:nvPr/>
        </p:nvCxnSpPr>
        <p:spPr>
          <a:xfrm>
            <a:off x="4943564" y="4073954"/>
            <a:ext cx="257497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p:txBody>
          <a:bodyPr/>
          <a:lstStyle/>
          <a:p>
            <a:r>
              <a:rPr lang="en-US" sz="5400"/>
              <a:t>KEY REGIONS</a:t>
            </a:r>
          </a:p>
        </p:txBody>
      </p:sp>
      <p:sp>
        <p:nvSpPr>
          <p:cNvPr id="4" name="object 58">
            <a:extLst>
              <a:ext uri="{FF2B5EF4-FFF2-40B4-BE49-F238E27FC236}">
                <a16:creationId xmlns:a16="http://schemas.microsoft.com/office/drawing/2014/main" id="{61D039B5-3682-0799-14FC-41012C460519}"/>
              </a:ext>
            </a:extLst>
          </p:cNvPr>
          <p:cNvSpPr txBox="1"/>
          <p:nvPr/>
        </p:nvSpPr>
        <p:spPr>
          <a:xfrm>
            <a:off x="7727865" y="2223733"/>
            <a:ext cx="3540032" cy="1223733"/>
          </a:xfrm>
          <a:prstGeom prst="rect">
            <a:avLst/>
          </a:prstGeom>
        </p:spPr>
        <p:txBody>
          <a:bodyPr vert="horz" wrap="square" lIns="0" tIns="17145" rIns="0" bIns="0" rtlCol="0" anchor="t" anchorCtr="0">
            <a:spAutoFit/>
          </a:bodyPr>
          <a:lstStyle/>
          <a:p>
            <a:pPr>
              <a:lnSpc>
                <a:spcPct val="98000"/>
              </a:lnSpc>
              <a:buClr>
                <a:srgbClr val="F40000"/>
              </a:buClr>
            </a:pPr>
            <a:r>
              <a:rPr lang="en-US" sz="1600">
                <a:latin typeface="Neue Haas Grotesk Text Pro" panose="020B0504020202020204" pitchFamily="34" charset="77"/>
                <a:cs typeface="Hellix SemiBold"/>
              </a:rPr>
              <a:t>Ideal for producing high‑quality Pinot Noir due to its cool climate; typically light-bodied to medium‑bodied with delicate cherry and strawberry flavours</a:t>
            </a:r>
          </a:p>
        </p:txBody>
      </p:sp>
      <p:sp>
        <p:nvSpPr>
          <p:cNvPr id="5" name="object 58">
            <a:extLst>
              <a:ext uri="{FF2B5EF4-FFF2-40B4-BE49-F238E27FC236}">
                <a16:creationId xmlns:a16="http://schemas.microsoft.com/office/drawing/2014/main" id="{24AA21CD-F4B6-3002-841D-1346377A0ABD}"/>
              </a:ext>
            </a:extLst>
          </p:cNvPr>
          <p:cNvSpPr txBox="1"/>
          <p:nvPr/>
        </p:nvSpPr>
        <p:spPr>
          <a:xfrm>
            <a:off x="899614" y="3563814"/>
            <a:ext cx="3588728" cy="238912"/>
          </a:xfrm>
          <a:prstGeom prst="rect">
            <a:avLst/>
          </a:prstGeom>
        </p:spPr>
        <p:txBody>
          <a:bodyPr vert="horz" wrap="square" lIns="0" tIns="17145" rIns="0" bIns="0" rtlCol="0" anchor="t" anchorCtr="0">
            <a:spAutoFit/>
          </a:bodyPr>
          <a:lstStyle/>
          <a:p>
            <a:pPr>
              <a:lnSpc>
                <a:spcPct val="90000"/>
              </a:lnSpc>
              <a:buClr>
                <a:srgbClr val="F40000"/>
              </a:buClr>
            </a:pPr>
            <a:r>
              <a:rPr lang="en-AU" sz="1600" b="1">
                <a:latin typeface="Neue Haas Grotesk Text Pro" panose="020B0504020202020204" pitchFamily="34" charset="77"/>
                <a:cs typeface="Hellix SemiBold"/>
              </a:rPr>
              <a:t>MORNINGTON PENINSULA</a:t>
            </a:r>
            <a:endParaRPr lang="en-US" sz="1600" b="1">
              <a:latin typeface="Neue Haas Grotesk Text Pro" panose="020B0504020202020204" pitchFamily="34" charset="77"/>
              <a:cs typeface="Hellix SemiBold"/>
            </a:endParaRPr>
          </a:p>
        </p:txBody>
      </p:sp>
      <p:sp>
        <p:nvSpPr>
          <p:cNvPr id="6" name="object 58">
            <a:extLst>
              <a:ext uri="{FF2B5EF4-FFF2-40B4-BE49-F238E27FC236}">
                <a16:creationId xmlns:a16="http://schemas.microsoft.com/office/drawing/2014/main" id="{4C28F6FA-5C3B-F5D9-0B73-1191217C21DE}"/>
              </a:ext>
            </a:extLst>
          </p:cNvPr>
          <p:cNvSpPr txBox="1"/>
          <p:nvPr/>
        </p:nvSpPr>
        <p:spPr>
          <a:xfrm>
            <a:off x="899615" y="1942707"/>
            <a:ext cx="2096301" cy="238912"/>
          </a:xfrm>
          <a:prstGeom prst="rect">
            <a:avLst/>
          </a:prstGeom>
        </p:spPr>
        <p:txBody>
          <a:bodyPr vert="horz" wrap="square" lIns="0" tIns="17145" rIns="0" bIns="0" rtlCol="0" anchor="t" anchorCtr="0">
            <a:spAutoFit/>
          </a:bodyPr>
          <a:lstStyle/>
          <a:p>
            <a:pPr>
              <a:lnSpc>
                <a:spcPct val="90000"/>
              </a:lnSpc>
              <a:buClr>
                <a:srgbClr val="F40000"/>
              </a:buClr>
            </a:pPr>
            <a:r>
              <a:rPr lang="en-AU" sz="1600" b="1">
                <a:latin typeface="Neue Haas Grotesk Text Pro" panose="020B0504020202020204" pitchFamily="34" charset="77"/>
                <a:cs typeface="Hellix SemiBold"/>
              </a:rPr>
              <a:t>ADELAIDE HILLS</a:t>
            </a:r>
            <a:endParaRPr lang="en-US" sz="1600" b="1">
              <a:latin typeface="Neue Haas Grotesk Text Pro" panose="020B0504020202020204" pitchFamily="34" charset="77"/>
              <a:cs typeface="Hellix SemiBold"/>
            </a:endParaRPr>
          </a:p>
        </p:txBody>
      </p:sp>
      <p:sp>
        <p:nvSpPr>
          <p:cNvPr id="7" name="object 58">
            <a:extLst>
              <a:ext uri="{FF2B5EF4-FFF2-40B4-BE49-F238E27FC236}">
                <a16:creationId xmlns:a16="http://schemas.microsoft.com/office/drawing/2014/main" id="{BA7436F5-E5FD-DB1C-80E0-AF5B3D9749E4}"/>
              </a:ext>
            </a:extLst>
          </p:cNvPr>
          <p:cNvSpPr txBox="1"/>
          <p:nvPr/>
        </p:nvSpPr>
        <p:spPr>
          <a:xfrm>
            <a:off x="7727865" y="1900689"/>
            <a:ext cx="1324696" cy="238912"/>
          </a:xfrm>
          <a:prstGeom prst="rect">
            <a:avLst/>
          </a:prstGeom>
        </p:spPr>
        <p:txBody>
          <a:bodyPr vert="horz" wrap="square" lIns="0" tIns="17145" rIns="0" bIns="0" rtlCol="0" anchor="t" anchorCtr="0">
            <a:spAutoFit/>
          </a:bodyPr>
          <a:lstStyle/>
          <a:p>
            <a:pPr>
              <a:lnSpc>
                <a:spcPct val="90000"/>
              </a:lnSpc>
              <a:buClr>
                <a:srgbClr val="F40000"/>
              </a:buClr>
            </a:pPr>
            <a:r>
              <a:rPr lang="en-AU" sz="1600" b="1">
                <a:latin typeface="Neue Haas Grotesk Text Pro" panose="020B0504020202020204" pitchFamily="34" charset="77"/>
                <a:cs typeface="Hellix SemiBold"/>
              </a:rPr>
              <a:t>TASMANIA</a:t>
            </a:r>
            <a:endParaRPr lang="en-US" sz="1600" b="1">
              <a:latin typeface="Neue Haas Grotesk Text Pro" panose="020B0504020202020204" pitchFamily="34" charset="77"/>
              <a:cs typeface="Hellix SemiBold"/>
            </a:endParaRPr>
          </a:p>
        </p:txBody>
      </p:sp>
      <p:sp>
        <p:nvSpPr>
          <p:cNvPr id="8" name="object 58">
            <a:extLst>
              <a:ext uri="{FF2B5EF4-FFF2-40B4-BE49-F238E27FC236}">
                <a16:creationId xmlns:a16="http://schemas.microsoft.com/office/drawing/2014/main" id="{CDBA22F3-84D9-ECD6-B820-BDD4AB86EEDC}"/>
              </a:ext>
            </a:extLst>
          </p:cNvPr>
          <p:cNvSpPr txBox="1"/>
          <p:nvPr/>
        </p:nvSpPr>
        <p:spPr>
          <a:xfrm>
            <a:off x="899614" y="3978138"/>
            <a:ext cx="3653336" cy="982448"/>
          </a:xfrm>
          <a:prstGeom prst="rect">
            <a:avLst/>
          </a:prstGeom>
        </p:spPr>
        <p:txBody>
          <a:bodyPr vert="horz" wrap="square" lIns="0" tIns="17145" rIns="0" bIns="0" rtlCol="0" anchor="t" anchorCtr="0">
            <a:spAutoFit/>
          </a:bodyPr>
          <a:lstStyle/>
          <a:p>
            <a:pPr>
              <a:lnSpc>
                <a:spcPct val="98000"/>
              </a:lnSpc>
              <a:buClr>
                <a:srgbClr val="F40000"/>
              </a:buClr>
            </a:pPr>
            <a:r>
              <a:rPr lang="en-US" sz="1600">
                <a:latin typeface="Neue Haas Grotesk Text Pro" panose="020B0504020202020204" pitchFamily="34" charset="77"/>
                <a:cs typeface="Hellix SemiBold"/>
              </a:rPr>
              <a:t>Cool, seaside region producing medium‑bodied wines with characters </a:t>
            </a:r>
            <a:br>
              <a:rPr lang="en-US" sz="1600">
                <a:latin typeface="Neue Haas Grotesk Text Pro" panose="020B0504020202020204" pitchFamily="34" charset="77"/>
                <a:cs typeface="Hellix SemiBold"/>
              </a:rPr>
            </a:br>
            <a:r>
              <a:rPr lang="en-US" sz="1600">
                <a:latin typeface="Neue Haas Grotesk Text Pro" panose="020B0504020202020204" pitchFamily="34" charset="77"/>
                <a:cs typeface="Hellix SemiBold"/>
              </a:rPr>
              <a:t>of strawberry and cherry and a backbone of acidity </a:t>
            </a:r>
          </a:p>
        </p:txBody>
      </p:sp>
      <p:sp>
        <p:nvSpPr>
          <p:cNvPr id="9" name="object 58">
            <a:extLst>
              <a:ext uri="{FF2B5EF4-FFF2-40B4-BE49-F238E27FC236}">
                <a16:creationId xmlns:a16="http://schemas.microsoft.com/office/drawing/2014/main" id="{5D138773-D730-9B5C-9182-B6231AAC13B4}"/>
              </a:ext>
            </a:extLst>
          </p:cNvPr>
          <p:cNvSpPr txBox="1"/>
          <p:nvPr/>
        </p:nvSpPr>
        <p:spPr>
          <a:xfrm>
            <a:off x="899614" y="2237575"/>
            <a:ext cx="3798451" cy="741165"/>
          </a:xfrm>
          <a:prstGeom prst="rect">
            <a:avLst/>
          </a:prstGeom>
        </p:spPr>
        <p:txBody>
          <a:bodyPr vert="horz" wrap="square" lIns="0" tIns="17145" rIns="0" bIns="0" rtlCol="0" anchor="t" anchorCtr="0">
            <a:spAutoFit/>
          </a:bodyPr>
          <a:lstStyle/>
          <a:p>
            <a:pPr>
              <a:lnSpc>
                <a:spcPct val="98000"/>
              </a:lnSpc>
              <a:buClr>
                <a:srgbClr val="F40000"/>
              </a:buClr>
            </a:pPr>
            <a:r>
              <a:rPr lang="en-US" sz="1600">
                <a:latin typeface="Neue Haas Grotesk Text Pro" panose="020B0504020202020204" pitchFamily="34" charset="77"/>
                <a:cs typeface="Hellix SemiBold"/>
              </a:rPr>
              <a:t>The elevation and cool climate produces medium‑bodied styles with richer, ripe cherry and berry flavours</a:t>
            </a:r>
          </a:p>
        </p:txBody>
      </p:sp>
      <p:sp>
        <p:nvSpPr>
          <p:cNvPr id="10" name="object 58">
            <a:extLst>
              <a:ext uri="{FF2B5EF4-FFF2-40B4-BE49-F238E27FC236}">
                <a16:creationId xmlns:a16="http://schemas.microsoft.com/office/drawing/2014/main" id="{8D263572-1DD6-B844-C7D4-65C1E4245D92}"/>
              </a:ext>
            </a:extLst>
          </p:cNvPr>
          <p:cNvSpPr txBox="1"/>
          <p:nvPr/>
        </p:nvSpPr>
        <p:spPr>
          <a:xfrm>
            <a:off x="7727865" y="3802726"/>
            <a:ext cx="2096301" cy="238912"/>
          </a:xfrm>
          <a:prstGeom prst="rect">
            <a:avLst/>
          </a:prstGeom>
        </p:spPr>
        <p:txBody>
          <a:bodyPr vert="horz" wrap="square" lIns="0" tIns="17145" rIns="0" bIns="0" rtlCol="0" anchor="t" anchorCtr="0">
            <a:spAutoFit/>
          </a:bodyPr>
          <a:lstStyle/>
          <a:p>
            <a:pPr>
              <a:lnSpc>
                <a:spcPct val="90000"/>
              </a:lnSpc>
              <a:buClr>
                <a:srgbClr val="F40000"/>
              </a:buClr>
            </a:pPr>
            <a:r>
              <a:rPr lang="en-AU" sz="1600" b="1">
                <a:latin typeface="Neue Haas Grotesk Text Pro" panose="020B0504020202020204" pitchFamily="34" charset="77"/>
                <a:cs typeface="Hellix SemiBold"/>
              </a:rPr>
              <a:t>YARRA VALLEY</a:t>
            </a:r>
            <a:endParaRPr lang="en-US" sz="1600" b="1">
              <a:latin typeface="Neue Haas Grotesk Text Pro" panose="020B0504020202020204" pitchFamily="34" charset="77"/>
              <a:cs typeface="Hellix SemiBold"/>
            </a:endParaRPr>
          </a:p>
        </p:txBody>
      </p:sp>
      <p:sp>
        <p:nvSpPr>
          <p:cNvPr id="11" name="object 58">
            <a:extLst>
              <a:ext uri="{FF2B5EF4-FFF2-40B4-BE49-F238E27FC236}">
                <a16:creationId xmlns:a16="http://schemas.microsoft.com/office/drawing/2014/main" id="{54A9DA84-6623-6A4B-8C3F-5880C7D47E3B}"/>
              </a:ext>
            </a:extLst>
          </p:cNvPr>
          <p:cNvSpPr txBox="1"/>
          <p:nvPr/>
        </p:nvSpPr>
        <p:spPr>
          <a:xfrm>
            <a:off x="7727864" y="4062722"/>
            <a:ext cx="3874109" cy="1223733"/>
          </a:xfrm>
          <a:prstGeom prst="rect">
            <a:avLst/>
          </a:prstGeom>
        </p:spPr>
        <p:txBody>
          <a:bodyPr vert="horz" wrap="square" lIns="0" tIns="17145" rIns="0" bIns="0" rtlCol="0" anchor="t" anchorCtr="0">
            <a:spAutoFit/>
          </a:bodyPr>
          <a:lstStyle/>
          <a:p>
            <a:pPr>
              <a:lnSpc>
                <a:spcPct val="98000"/>
              </a:lnSpc>
              <a:buClr>
                <a:srgbClr val="F40000"/>
              </a:buClr>
            </a:pPr>
            <a:r>
              <a:rPr lang="en-US" sz="1600">
                <a:latin typeface="Neue Haas Grotesk Text Pro" panose="020B0504020202020204" pitchFamily="34" charset="77"/>
                <a:cs typeface="Hellix SemiBold"/>
              </a:rPr>
              <a:t>Produces various expressions due to different elevations and aspects; typically light-bodied to medium‑bodied, with flavours of cherry, strawberry and plum</a:t>
            </a:r>
          </a:p>
        </p:txBody>
      </p:sp>
      <p:pic>
        <p:nvPicPr>
          <p:cNvPr id="12" name="Picture Placeholder 8">
            <a:extLst>
              <a:ext uri="{FF2B5EF4-FFF2-40B4-BE49-F238E27FC236}">
                <a16:creationId xmlns:a16="http://schemas.microsoft.com/office/drawing/2014/main" id="{3B73C61F-AC13-7586-3262-774F1DB070EF}"/>
              </a:ext>
            </a:extLst>
          </p:cNvPr>
          <p:cNvPicPr>
            <a:picLocks noChangeAspect="1"/>
          </p:cNvPicPr>
          <p:nvPr/>
        </p:nvPicPr>
        <p:blipFill>
          <a:blip r:embed="rId2" cstate="screen">
            <a:extLst>
              <a:ext uri="{28A0092B-C50C-407E-A947-70E740481C1C}">
                <a14:useLocalDpi xmlns:a14="http://schemas.microsoft.com/office/drawing/2010/main"/>
              </a:ext>
            </a:extLst>
          </a:blip>
          <a:srcRect l="8009" r="8009"/>
          <a:stretch/>
        </p:blipFill>
        <p:spPr>
          <a:xfrm>
            <a:off x="5187274" y="474127"/>
            <a:ext cx="2114328" cy="6400800"/>
          </a:xfrm>
          <a:prstGeom prst="rect">
            <a:avLst/>
          </a:prstGeom>
        </p:spPr>
      </p:pic>
      <p:sp>
        <p:nvSpPr>
          <p:cNvPr id="13" name="object 10">
            <a:extLst>
              <a:ext uri="{FF2B5EF4-FFF2-40B4-BE49-F238E27FC236}">
                <a16:creationId xmlns:a16="http://schemas.microsoft.com/office/drawing/2014/main" id="{D3524000-460B-67AA-014D-34D79392D70D}"/>
              </a:ext>
            </a:extLst>
          </p:cNvPr>
          <p:cNvSpPr txBox="1"/>
          <p:nvPr/>
        </p:nvSpPr>
        <p:spPr>
          <a:xfrm rot="16200000">
            <a:off x="3985515" y="403841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4400" b="1" cap="all">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4104312649"/>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D6C6D7CD-855F-45D5-B346-71223F407688}"/>
              </a:ext>
            </a:extLst>
          </p:cNvPr>
          <p:cNvSpPr txBox="1"/>
          <p:nvPr/>
        </p:nvSpPr>
        <p:spPr>
          <a:xfrm>
            <a:off x="1480874" y="3506316"/>
            <a:ext cx="493997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pPr>
            <a:endParaRPr lang="en-US" sz="1600">
              <a:solidFill>
                <a:schemeClr val="bg1"/>
              </a:solidFill>
              <a:latin typeface="Neue Haas Grotesk Text Pro" panose="020B0504020202020204" pitchFamily="34" charset="77"/>
            </a:endParaRPr>
          </a:p>
        </p:txBody>
      </p:sp>
      <p:sp>
        <p:nvSpPr>
          <p:cNvPr id="2" name="object 4">
            <a:extLst>
              <a:ext uri="{FF2B5EF4-FFF2-40B4-BE49-F238E27FC236}">
                <a16:creationId xmlns:a16="http://schemas.microsoft.com/office/drawing/2014/main" id="{57CE5D63-59C4-C391-8D71-CEE501EF727A}"/>
              </a:ext>
            </a:extLst>
          </p:cNvPr>
          <p:cNvSpPr txBox="1"/>
          <p:nvPr/>
        </p:nvSpPr>
        <p:spPr>
          <a:xfrm>
            <a:off x="620175" y="1568901"/>
            <a:ext cx="11918390" cy="907601"/>
          </a:xfrm>
          <a:prstGeom prst="rect">
            <a:avLst/>
          </a:prstGeom>
        </p:spPr>
        <p:txBody>
          <a:bodyPr vert="horz" wrap="none" lIns="0" tIns="11521" rIns="0" bIns="0" rtlCol="0">
            <a:noAutofit/>
          </a:bodyPr>
          <a:lstStyle/>
          <a:p>
            <a:pPr defTabSz="914453">
              <a:lnSpc>
                <a:spcPct val="80000"/>
              </a:lnSpc>
              <a:defRPr/>
            </a:pPr>
            <a:r>
              <a:rPr lang="en-AU" sz="3200" cap="all">
                <a:solidFill>
                  <a:schemeClr val="accent5"/>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REBIRTH OF A CLASSIC</a:t>
            </a:r>
          </a:p>
        </p:txBody>
      </p:sp>
      <p:pic>
        <p:nvPicPr>
          <p:cNvPr id="13" name="Picture Placeholder 12" descr="A bunch of grapes on a vine&#10;&#10;Description automatically generated">
            <a:extLst>
              <a:ext uri="{FF2B5EF4-FFF2-40B4-BE49-F238E27FC236}">
                <a16:creationId xmlns:a16="http://schemas.microsoft.com/office/drawing/2014/main" id="{9F159C8C-3DD5-37E8-60E1-06B1F73046E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197" r="16197"/>
          <a:stretch>
            <a:fillRect/>
          </a:stretch>
        </p:blipFill>
        <p:spPr/>
      </p:pic>
      <p:sp>
        <p:nvSpPr>
          <p:cNvPr id="9" name="Title 8">
            <a:extLst>
              <a:ext uri="{FF2B5EF4-FFF2-40B4-BE49-F238E27FC236}">
                <a16:creationId xmlns:a16="http://schemas.microsoft.com/office/drawing/2014/main" id="{37E7D677-0764-ACA2-00D9-D00CF6F8B185}"/>
              </a:ext>
            </a:extLst>
          </p:cNvPr>
          <p:cNvSpPr>
            <a:spLocks noGrp="1"/>
          </p:cNvSpPr>
          <p:nvPr>
            <p:ph type="title"/>
          </p:nvPr>
        </p:nvSpPr>
        <p:spPr>
          <a:xfrm>
            <a:off x="620175" y="800033"/>
            <a:ext cx="5402508" cy="768868"/>
          </a:xfrm>
        </p:spPr>
        <p:txBody>
          <a:bodyPr/>
          <a:lstStyle/>
          <a:p>
            <a:r>
              <a:rPr lang="en-US" sz="5400">
                <a:solidFill>
                  <a:schemeClr val="accent4"/>
                </a:solidFill>
              </a:rPr>
              <a:t>GRENACHE</a:t>
            </a:r>
          </a:p>
        </p:txBody>
      </p:sp>
      <p:sp>
        <p:nvSpPr>
          <p:cNvPr id="11" name="Text Placeholder 10">
            <a:extLst>
              <a:ext uri="{FF2B5EF4-FFF2-40B4-BE49-F238E27FC236}">
                <a16:creationId xmlns:a16="http://schemas.microsoft.com/office/drawing/2014/main" id="{CCC2C95B-6AD6-C3BE-E379-81A209007774}"/>
              </a:ext>
            </a:extLst>
          </p:cNvPr>
          <p:cNvSpPr>
            <a:spLocks noGrp="1"/>
          </p:cNvSpPr>
          <p:nvPr>
            <p:ph type="body" sz="quarter" idx="11"/>
          </p:nvPr>
        </p:nvSpPr>
        <p:spPr>
          <a:xfrm>
            <a:off x="620175" y="2376214"/>
            <a:ext cx="4732001" cy="3244409"/>
          </a:xfrm>
        </p:spPr>
        <p:txBody>
          <a:bodyPr/>
          <a:lstStyle/>
          <a:p>
            <a:pPr marL="285750" indent="-285750">
              <a:spcBef>
                <a:spcPts val="800"/>
              </a:spcBef>
              <a:buClr>
                <a:schemeClr val="accent5"/>
              </a:buClr>
              <a:buFont typeface="Arial" panose="020B0604020202020204" pitchFamily="34" charset="0"/>
              <a:buChar char="•"/>
            </a:pPr>
            <a:r>
              <a:rPr lang="en-US" sz="1600">
                <a:solidFill>
                  <a:schemeClr val="bg1"/>
                </a:solidFill>
              </a:rPr>
              <a:t>One of the original varieties planted in Australia</a:t>
            </a:r>
          </a:p>
          <a:p>
            <a:pPr marL="285750" indent="-285750">
              <a:spcBef>
                <a:spcPts val="800"/>
              </a:spcBef>
              <a:buClr>
                <a:schemeClr val="accent5"/>
              </a:buClr>
              <a:buFont typeface="Arial" panose="020B0604020202020204" pitchFamily="34" charset="0"/>
              <a:buChar char="•"/>
            </a:pPr>
            <a:r>
              <a:rPr lang="en-US" sz="1600">
                <a:solidFill>
                  <a:schemeClr val="bg1"/>
                </a:solidFill>
              </a:rPr>
              <a:t>Australia boasts some of the oldest Grenache vines in the world</a:t>
            </a:r>
          </a:p>
          <a:p>
            <a:pPr marL="285750" indent="-285750">
              <a:spcBef>
                <a:spcPts val="800"/>
              </a:spcBef>
              <a:buClr>
                <a:schemeClr val="accent5"/>
              </a:buClr>
              <a:buFont typeface="Arial" panose="020B0604020202020204" pitchFamily="34" charset="0"/>
              <a:buChar char="•"/>
            </a:pPr>
            <a:r>
              <a:rPr lang="en-US" sz="1600">
                <a:solidFill>
                  <a:schemeClr val="bg1"/>
                </a:solidFill>
              </a:rPr>
              <a:t>A workhorse grape somewhat overlooked in the early years</a:t>
            </a:r>
          </a:p>
          <a:p>
            <a:pPr marL="285750" indent="-285750">
              <a:spcBef>
                <a:spcPts val="800"/>
              </a:spcBef>
              <a:buClr>
                <a:schemeClr val="accent5"/>
              </a:buClr>
              <a:buFont typeface="Arial" panose="020B0604020202020204" pitchFamily="34" charset="0"/>
              <a:buChar char="•"/>
            </a:pPr>
            <a:r>
              <a:rPr lang="en-US" sz="1600">
                <a:solidFill>
                  <a:schemeClr val="bg1"/>
                </a:solidFill>
              </a:rPr>
              <a:t>Today it’s enjoying a revival as winemakers recognise its exciting potential </a:t>
            </a:r>
          </a:p>
          <a:p>
            <a:pPr marL="285750" indent="-285750">
              <a:buClr>
                <a:schemeClr val="accent5"/>
              </a:buClr>
              <a:buFont typeface="Arial" panose="020B0604020202020204" pitchFamily="34" charset="0"/>
              <a:buChar char="•"/>
            </a:pPr>
            <a:endParaRPr lang="en-US" sz="1600"/>
          </a:p>
        </p:txBody>
      </p:sp>
    </p:spTree>
    <p:extLst>
      <p:ext uri="{BB962C8B-B14F-4D97-AF65-F5344CB8AC3E}">
        <p14:creationId xmlns:p14="http://schemas.microsoft.com/office/powerpoint/2010/main" val="2125851332"/>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5D031B7C-F261-3814-A42E-956330115537}"/>
              </a:ext>
            </a:extLst>
          </p:cNvPr>
          <p:cNvCxnSpPr>
            <a:cxnSpLocks/>
          </p:cNvCxnSpPr>
          <p:nvPr/>
        </p:nvCxnSpPr>
        <p:spPr>
          <a:xfrm>
            <a:off x="6283354" y="3291905"/>
            <a:ext cx="112412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AFF53F5-9609-3F97-4363-024B4803D8FF}"/>
              </a:ext>
            </a:extLst>
          </p:cNvPr>
          <p:cNvCxnSpPr>
            <a:cxnSpLocks/>
          </p:cNvCxnSpPr>
          <p:nvPr/>
        </p:nvCxnSpPr>
        <p:spPr>
          <a:xfrm>
            <a:off x="6283354" y="5087149"/>
            <a:ext cx="112412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60DFE35-271B-1834-98E1-2074BE7F1DEA}"/>
              </a:ext>
            </a:extLst>
          </p:cNvPr>
          <p:cNvCxnSpPr>
            <a:cxnSpLocks/>
          </p:cNvCxnSpPr>
          <p:nvPr/>
        </p:nvCxnSpPr>
        <p:spPr>
          <a:xfrm>
            <a:off x="2510448" y="4889590"/>
            <a:ext cx="3485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12377" y="584487"/>
            <a:ext cx="5770977" cy="1325562"/>
          </a:xfrm>
        </p:spPr>
        <p:txBody>
          <a:bodyPr/>
          <a:lstStyle/>
          <a:p>
            <a:r>
              <a:rPr lang="en-US" sz="4400">
                <a:solidFill>
                  <a:schemeClr val="accent4"/>
                </a:solidFill>
              </a:rPr>
              <a:t>Styles and characteristics</a:t>
            </a:r>
          </a:p>
        </p:txBody>
      </p:sp>
      <p:sp>
        <p:nvSpPr>
          <p:cNvPr id="6" name="object 58">
            <a:extLst>
              <a:ext uri="{FF2B5EF4-FFF2-40B4-BE49-F238E27FC236}">
                <a16:creationId xmlns:a16="http://schemas.microsoft.com/office/drawing/2014/main" id="{90574801-844C-B739-DDAD-5772BACF8B62}"/>
              </a:ext>
            </a:extLst>
          </p:cNvPr>
          <p:cNvSpPr txBox="1"/>
          <p:nvPr/>
        </p:nvSpPr>
        <p:spPr>
          <a:xfrm>
            <a:off x="3203179" y="5590321"/>
            <a:ext cx="1324141" cy="766813"/>
          </a:xfrm>
          <a:prstGeom prst="rect">
            <a:avLst/>
          </a:prstGeom>
        </p:spPr>
        <p:txBody>
          <a:bodyPr vert="horz" wrap="square" lIns="0" tIns="17145" rIns="0" bIns="0" rtlCol="0" anchor="t" anchorCtr="0">
            <a:spAutoFit/>
          </a:bodyPr>
          <a:lstStyle/>
          <a:p>
            <a:pPr marL="285750" indent="-285750">
              <a:lnSpc>
                <a:spcPct val="98000"/>
              </a:lnSpc>
              <a:spcAft>
                <a:spcPts val="100"/>
              </a:spcAft>
              <a:buClr>
                <a:schemeClr val="accent4"/>
              </a:buClr>
              <a:buFont typeface="Arial" panose="020B0604020202020204" pitchFamily="34" charset="0"/>
              <a:buChar char="•"/>
            </a:pPr>
            <a:r>
              <a:rPr lang="en-AU" sz="1600">
                <a:latin typeface="Neue Haas Grotesk Text Pro" panose="020B0504020202020204" pitchFamily="34" charset="77"/>
                <a:cs typeface="Hellix SemiBold"/>
              </a:rPr>
              <a:t>Cherry</a:t>
            </a:r>
          </a:p>
          <a:p>
            <a:pPr marL="285750" indent="-285750">
              <a:lnSpc>
                <a:spcPct val="98000"/>
              </a:lnSpc>
              <a:spcAft>
                <a:spcPts val="100"/>
              </a:spcAft>
              <a:buClr>
                <a:schemeClr val="accent4"/>
              </a:buClr>
              <a:buFont typeface="Arial" panose="020B0604020202020204" pitchFamily="34" charset="0"/>
              <a:buChar char="•"/>
            </a:pPr>
            <a:r>
              <a:rPr lang="en-AU" sz="1600">
                <a:latin typeface="Neue Haas Grotesk Text Pro" panose="020B0504020202020204" pitchFamily="34" charset="77"/>
                <a:cs typeface="Hellix SemiBold"/>
              </a:rPr>
              <a:t>Berry</a:t>
            </a:r>
          </a:p>
          <a:p>
            <a:pPr marL="285750" indent="-285750">
              <a:lnSpc>
                <a:spcPct val="98000"/>
              </a:lnSpc>
              <a:spcAft>
                <a:spcPts val="100"/>
              </a:spcAft>
              <a:buClr>
                <a:schemeClr val="accent4"/>
              </a:buClr>
              <a:buFont typeface="Arial" panose="020B0604020202020204" pitchFamily="34" charset="0"/>
              <a:buChar char="•"/>
            </a:pPr>
            <a:r>
              <a:rPr lang="en-AU" sz="1600">
                <a:latin typeface="Neue Haas Grotesk Text Pro" panose="020B0504020202020204" pitchFamily="34" charset="77"/>
                <a:cs typeface="Hellix SemiBold"/>
              </a:rPr>
              <a:t>Spice</a:t>
            </a:r>
          </a:p>
        </p:txBody>
      </p:sp>
      <p:sp>
        <p:nvSpPr>
          <p:cNvPr id="9" name="object 58">
            <a:extLst>
              <a:ext uri="{FF2B5EF4-FFF2-40B4-BE49-F238E27FC236}">
                <a16:creationId xmlns:a16="http://schemas.microsoft.com/office/drawing/2014/main" id="{2B4707A3-8D47-92B0-139A-8F1BB933B402}"/>
              </a:ext>
            </a:extLst>
          </p:cNvPr>
          <p:cNvSpPr txBox="1"/>
          <p:nvPr/>
        </p:nvSpPr>
        <p:spPr>
          <a:xfrm>
            <a:off x="512377" y="2068894"/>
            <a:ext cx="4014943" cy="1586973"/>
          </a:xfrm>
          <a:prstGeom prst="rect">
            <a:avLst/>
          </a:prstGeom>
        </p:spPr>
        <p:txBody>
          <a:bodyPr vert="horz" wrap="square" lIns="0" tIns="17145" rIns="0" bIns="0" rtlCol="0" anchor="ctr" anchorCtr="0">
            <a:spAutoFit/>
          </a:bodyPr>
          <a:lstStyle/>
          <a:p>
            <a:pPr marL="285750" indent="-285750">
              <a:lnSpc>
                <a:spcPct val="90000"/>
              </a:lnSpc>
              <a:spcAft>
                <a:spcPts val="1200"/>
              </a:spcAft>
              <a:buClr>
                <a:schemeClr val="accent4"/>
              </a:buClr>
              <a:buFont typeface="Arial" panose="020B0604020202020204" pitchFamily="34" charset="0"/>
              <a:buChar char="•"/>
            </a:pPr>
            <a:r>
              <a:rPr lang="en-US" sz="1600">
                <a:latin typeface="Neue Haas Grotesk Text Pro" panose="020B0504020202020204" pitchFamily="34" charset="77"/>
                <a:cs typeface="Hellix SemiBold"/>
              </a:rPr>
              <a:t>Typically medium-bodied to full-bodied</a:t>
            </a:r>
          </a:p>
          <a:p>
            <a:pPr marL="285750" indent="-285750">
              <a:lnSpc>
                <a:spcPct val="90000"/>
              </a:lnSpc>
              <a:spcAft>
                <a:spcPts val="1200"/>
              </a:spcAft>
              <a:buClr>
                <a:schemeClr val="accent4"/>
              </a:buClr>
              <a:buFont typeface="Arial" panose="020B0604020202020204" pitchFamily="34" charset="0"/>
              <a:buChar char="•"/>
            </a:pPr>
            <a:r>
              <a:rPr lang="en-US" sz="1600">
                <a:latin typeface="Neue Haas Grotesk Text Pro" panose="020B0504020202020204" pitchFamily="34" charset="77"/>
              </a:rPr>
              <a:t>Perfumed, elegant and food-friendly</a:t>
            </a:r>
          </a:p>
          <a:p>
            <a:pPr marL="285750" indent="-285750">
              <a:lnSpc>
                <a:spcPct val="90000"/>
              </a:lnSpc>
              <a:spcAft>
                <a:spcPts val="1200"/>
              </a:spcAft>
              <a:buClr>
                <a:schemeClr val="accent4"/>
              </a:buClr>
              <a:buFont typeface="Arial" panose="020B0604020202020204" pitchFamily="34" charset="0"/>
              <a:buChar char="•"/>
            </a:pPr>
            <a:r>
              <a:rPr lang="en-US" sz="1600">
                <a:latin typeface="Neue Haas Grotesk Text Pro" panose="020B0504020202020204" pitchFamily="34" charset="77"/>
              </a:rPr>
              <a:t>Today’s styles vary from rich and intense to lighter, brighter wines</a:t>
            </a:r>
            <a:endParaRPr lang="en-AU" sz="1600">
              <a:latin typeface="Neue Haas Grotesk Text Pro" panose="020B0504020202020204" pitchFamily="34" charset="77"/>
            </a:endParaRPr>
          </a:p>
          <a:p>
            <a:pPr marL="285750" indent="-285750">
              <a:lnSpc>
                <a:spcPct val="90000"/>
              </a:lnSpc>
              <a:buClr>
                <a:schemeClr val="accent4"/>
              </a:buClr>
              <a:buFont typeface="Arial" panose="020B0604020202020204" pitchFamily="34" charset="0"/>
              <a:buChar char="•"/>
            </a:pPr>
            <a:endParaRPr lang="en-US" sz="1600">
              <a:latin typeface="Neue Haas Grotesk Text Pro" panose="020B0504020202020204" pitchFamily="34" charset="77"/>
              <a:cs typeface="Hellix SemiBold"/>
            </a:endParaRPr>
          </a:p>
        </p:txBody>
      </p:sp>
      <p:sp>
        <p:nvSpPr>
          <p:cNvPr id="10" name="Title 1">
            <a:extLst>
              <a:ext uri="{FF2B5EF4-FFF2-40B4-BE49-F238E27FC236}">
                <a16:creationId xmlns:a16="http://schemas.microsoft.com/office/drawing/2014/main" id="{CAA4951C-8201-C66C-4634-13F198D8251E}"/>
              </a:ext>
            </a:extLst>
          </p:cNvPr>
          <p:cNvSpPr txBox="1"/>
          <p:nvPr/>
        </p:nvSpPr>
        <p:spPr>
          <a:xfrm>
            <a:off x="7621160" y="1326492"/>
            <a:ext cx="4144096" cy="665685"/>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4000">
                <a:solidFill>
                  <a:schemeClr val="accent4"/>
                </a:solidFill>
                <a:latin typeface="Neue Haas Grotesk Text Pro" panose="020B0504020202020204" pitchFamily="34" charset="77"/>
              </a:rPr>
              <a:t>KEY REGIONS</a:t>
            </a:r>
          </a:p>
        </p:txBody>
      </p:sp>
      <p:sp>
        <p:nvSpPr>
          <p:cNvPr id="11" name="object 58">
            <a:extLst>
              <a:ext uri="{FF2B5EF4-FFF2-40B4-BE49-F238E27FC236}">
                <a16:creationId xmlns:a16="http://schemas.microsoft.com/office/drawing/2014/main" id="{D2E14B3A-7305-E099-9271-02EDB6965F9C}"/>
              </a:ext>
            </a:extLst>
          </p:cNvPr>
          <p:cNvSpPr txBox="1"/>
          <p:nvPr/>
        </p:nvSpPr>
        <p:spPr>
          <a:xfrm>
            <a:off x="7643720" y="2360141"/>
            <a:ext cx="2096301" cy="238912"/>
          </a:xfrm>
          <a:prstGeom prst="rect">
            <a:avLst/>
          </a:prstGeom>
        </p:spPr>
        <p:txBody>
          <a:bodyPr vert="horz" wrap="square" lIns="0" tIns="17145" rIns="0" bIns="0" rtlCol="0" anchor="t" anchorCtr="0">
            <a:spAutoFit/>
          </a:bodyPr>
          <a:lstStyle/>
          <a:p>
            <a:pPr>
              <a:lnSpc>
                <a:spcPct val="90000"/>
              </a:lnSpc>
              <a:buClr>
                <a:srgbClr val="F40000"/>
              </a:buClr>
            </a:pPr>
            <a:r>
              <a:rPr lang="en-AU" sz="1600" b="1">
                <a:latin typeface="Neue Haas Grotesk Text Pro" panose="020B0504020202020204" pitchFamily="34" charset="77"/>
                <a:cs typeface="Hellix SemiBold"/>
              </a:rPr>
              <a:t>BAROSSA VALLEY</a:t>
            </a:r>
            <a:endParaRPr lang="en-US" sz="1600" b="1">
              <a:latin typeface="Neue Haas Grotesk Text Pro" panose="020B0504020202020204" pitchFamily="34" charset="77"/>
              <a:cs typeface="Hellix SemiBold"/>
            </a:endParaRPr>
          </a:p>
        </p:txBody>
      </p:sp>
      <p:sp>
        <p:nvSpPr>
          <p:cNvPr id="12" name="object 58">
            <a:extLst>
              <a:ext uri="{FF2B5EF4-FFF2-40B4-BE49-F238E27FC236}">
                <a16:creationId xmlns:a16="http://schemas.microsoft.com/office/drawing/2014/main" id="{A9EB16C6-F409-8126-0820-B3B2FD7D33E3}"/>
              </a:ext>
            </a:extLst>
          </p:cNvPr>
          <p:cNvSpPr txBox="1"/>
          <p:nvPr/>
        </p:nvSpPr>
        <p:spPr>
          <a:xfrm>
            <a:off x="7636956" y="2729580"/>
            <a:ext cx="4023741" cy="1223733"/>
          </a:xfrm>
          <a:prstGeom prst="rect">
            <a:avLst/>
          </a:prstGeom>
        </p:spPr>
        <p:txBody>
          <a:bodyPr vert="horz" wrap="square" lIns="0" tIns="17145" rIns="0" bIns="0" rtlCol="0" anchor="t" anchorCtr="0">
            <a:spAutoFit/>
          </a:bodyPr>
          <a:lstStyle/>
          <a:p>
            <a:pPr>
              <a:lnSpc>
                <a:spcPct val="98000"/>
              </a:lnSpc>
              <a:buClr>
                <a:srgbClr val="F40000"/>
              </a:buClr>
            </a:pPr>
            <a:r>
              <a:rPr lang="en-US" sz="1600">
                <a:latin typeface="Neue Haas Grotesk Text Pro" panose="020B0504020202020204" pitchFamily="34" charset="77"/>
                <a:cs typeface="Hellix SemiBold"/>
              </a:rPr>
              <a:t>Warm conditions and cool nights produce medium-bodied to full-bodied wines with rich texture and notes of red fruit, earth and white pepper; GSM blends often consist of Grenache from old vines</a:t>
            </a:r>
          </a:p>
        </p:txBody>
      </p:sp>
      <p:sp>
        <p:nvSpPr>
          <p:cNvPr id="13" name="object 58">
            <a:extLst>
              <a:ext uri="{FF2B5EF4-FFF2-40B4-BE49-F238E27FC236}">
                <a16:creationId xmlns:a16="http://schemas.microsoft.com/office/drawing/2014/main" id="{D16B635A-B385-614E-B304-6E2A9DBABDBA}"/>
              </a:ext>
            </a:extLst>
          </p:cNvPr>
          <p:cNvSpPr txBox="1"/>
          <p:nvPr/>
        </p:nvSpPr>
        <p:spPr>
          <a:xfrm>
            <a:off x="7653720" y="4398959"/>
            <a:ext cx="2096301" cy="238912"/>
          </a:xfrm>
          <a:prstGeom prst="rect">
            <a:avLst/>
          </a:prstGeom>
        </p:spPr>
        <p:txBody>
          <a:bodyPr vert="horz" wrap="square" lIns="0" tIns="17145" rIns="0" bIns="0" rtlCol="0" anchor="t" anchorCtr="0">
            <a:spAutoFit/>
          </a:bodyPr>
          <a:lstStyle/>
          <a:p>
            <a:pPr>
              <a:lnSpc>
                <a:spcPct val="90000"/>
              </a:lnSpc>
              <a:buClr>
                <a:srgbClr val="F40000"/>
              </a:buClr>
            </a:pPr>
            <a:r>
              <a:rPr lang="en-AU" sz="1600" b="1">
                <a:latin typeface="Neue Haas Grotesk Text Pro" panose="020B0504020202020204" pitchFamily="34" charset="77"/>
                <a:cs typeface="Hellix SemiBold"/>
              </a:rPr>
              <a:t>McLAREN VALE</a:t>
            </a:r>
            <a:endParaRPr lang="en-US" sz="1600" b="1">
              <a:latin typeface="Neue Haas Grotesk Text Pro" panose="020B0504020202020204" pitchFamily="34" charset="77"/>
              <a:cs typeface="Hellix SemiBold"/>
            </a:endParaRPr>
          </a:p>
        </p:txBody>
      </p:sp>
      <p:sp>
        <p:nvSpPr>
          <p:cNvPr id="14" name="object 58">
            <a:extLst>
              <a:ext uri="{FF2B5EF4-FFF2-40B4-BE49-F238E27FC236}">
                <a16:creationId xmlns:a16="http://schemas.microsoft.com/office/drawing/2014/main" id="{C9338B5F-FA60-B623-6EE4-A902FC605127}"/>
              </a:ext>
            </a:extLst>
          </p:cNvPr>
          <p:cNvSpPr txBox="1"/>
          <p:nvPr/>
        </p:nvSpPr>
        <p:spPr>
          <a:xfrm>
            <a:off x="7653720" y="4762434"/>
            <a:ext cx="3737533" cy="982448"/>
          </a:xfrm>
          <a:prstGeom prst="rect">
            <a:avLst/>
          </a:prstGeom>
        </p:spPr>
        <p:txBody>
          <a:bodyPr vert="horz" wrap="square" lIns="0" tIns="17145" rIns="0" bIns="0" rtlCol="0" anchor="t" anchorCtr="0">
            <a:spAutoFit/>
          </a:bodyPr>
          <a:lstStyle/>
          <a:p>
            <a:pPr>
              <a:lnSpc>
                <a:spcPct val="98000"/>
              </a:lnSpc>
              <a:buClr>
                <a:srgbClr val="F40000"/>
              </a:buClr>
            </a:pPr>
            <a:r>
              <a:rPr lang="en-US" sz="1600">
                <a:latin typeface="Neue Haas Grotesk Text Pro" panose="020B0504020202020204" pitchFamily="34" charset="77"/>
                <a:cs typeface="Hellix SemiBold"/>
              </a:rPr>
              <a:t>Medium-bodied to full‑bodied wines with rich texture, spice and ripe, juicy fruit; GSMs are full-bodied, with a juicy mouthfeel, fine tannins and great length</a:t>
            </a:r>
          </a:p>
        </p:txBody>
      </p:sp>
      <p:pic>
        <p:nvPicPr>
          <p:cNvPr id="15" name="Picture Placeholder 8">
            <a:extLst>
              <a:ext uri="{FF2B5EF4-FFF2-40B4-BE49-F238E27FC236}">
                <a16:creationId xmlns:a16="http://schemas.microsoft.com/office/drawing/2014/main" id="{0CF2D743-2E58-4DEE-49D0-4F8DB483A05A}"/>
              </a:ext>
            </a:extLst>
          </p:cNvPr>
          <p:cNvPicPr>
            <a:picLocks noChangeAspect="1"/>
          </p:cNvPicPr>
          <p:nvPr/>
        </p:nvPicPr>
        <p:blipFill>
          <a:blip r:embed="rId2" cstate="screen">
            <a:extLst>
              <a:ext uri="{28A0092B-C50C-407E-A947-70E740481C1C}">
                <a14:useLocalDpi xmlns:a14="http://schemas.microsoft.com/office/drawing/2010/main"/>
              </a:ext>
            </a:extLst>
          </a:blip>
          <a:srcRect l="8009" r="8009"/>
          <a:stretch/>
        </p:blipFill>
        <p:spPr>
          <a:xfrm>
            <a:off x="5187274" y="474127"/>
            <a:ext cx="2114328" cy="6400800"/>
          </a:xfrm>
          <a:prstGeom prst="rect">
            <a:avLst/>
          </a:prstGeom>
        </p:spPr>
      </p:pic>
      <p:sp>
        <p:nvSpPr>
          <p:cNvPr id="16" name="object 10">
            <a:extLst>
              <a:ext uri="{FF2B5EF4-FFF2-40B4-BE49-F238E27FC236}">
                <a16:creationId xmlns:a16="http://schemas.microsoft.com/office/drawing/2014/main" id="{140B1E9C-2F21-1926-D801-DD8B4A781607}"/>
              </a:ext>
            </a:extLst>
          </p:cNvPr>
          <p:cNvSpPr txBox="1"/>
          <p:nvPr/>
        </p:nvSpPr>
        <p:spPr>
          <a:xfrm rot="16200000">
            <a:off x="3985515" y="403841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GRENACHE</a:t>
            </a:r>
            <a:endParaRPr lang="en-AU" sz="4400" b="1" cap="all">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7" name="Oval 16">
            <a:extLst>
              <a:ext uri="{FF2B5EF4-FFF2-40B4-BE49-F238E27FC236}">
                <a16:creationId xmlns:a16="http://schemas.microsoft.com/office/drawing/2014/main" id="{D934502E-4272-96DB-9FE5-7DF0D63B44DB}"/>
              </a:ext>
            </a:extLst>
          </p:cNvPr>
          <p:cNvSpPr/>
          <p:nvPr/>
        </p:nvSpPr>
        <p:spPr>
          <a:xfrm>
            <a:off x="440946" y="3613876"/>
            <a:ext cx="2377338" cy="237733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19" name="object 58">
            <a:extLst>
              <a:ext uri="{FF2B5EF4-FFF2-40B4-BE49-F238E27FC236}">
                <a16:creationId xmlns:a16="http://schemas.microsoft.com/office/drawing/2014/main" id="{86B35A0B-2E60-AAAF-E35F-603079136806}"/>
              </a:ext>
            </a:extLst>
          </p:cNvPr>
          <p:cNvSpPr txBox="1"/>
          <p:nvPr/>
        </p:nvSpPr>
        <p:spPr>
          <a:xfrm>
            <a:off x="3170402" y="5272287"/>
            <a:ext cx="3246242" cy="263534"/>
          </a:xfrm>
          <a:prstGeom prst="rect">
            <a:avLst/>
          </a:prstGeom>
          <a:noFill/>
        </p:spPr>
        <p:txBody>
          <a:bodyPr vert="horz" wrap="square" lIns="0" tIns="17145" rIns="0" bIns="0" rtlCol="0">
            <a:spAutoFit/>
          </a:bodyPr>
          <a:lstStyle/>
          <a:p>
            <a:pPr>
              <a:buClr>
                <a:srgbClr val="F40000"/>
              </a:buClr>
            </a:pPr>
            <a:r>
              <a:rPr lang="en-US" sz="1600" b="1">
                <a:latin typeface="Neue Haas Grotesk Text Pro" panose="020B0504020202020204" pitchFamily="34" charset="77"/>
                <a:cs typeface="Hellix SemiBold"/>
              </a:rPr>
              <a:t>TYPICAL FLAVOURS</a:t>
            </a:r>
          </a:p>
        </p:txBody>
      </p:sp>
      <p:sp>
        <p:nvSpPr>
          <p:cNvPr id="5" name="object 58">
            <a:extLst>
              <a:ext uri="{FF2B5EF4-FFF2-40B4-BE49-F238E27FC236}">
                <a16:creationId xmlns:a16="http://schemas.microsoft.com/office/drawing/2014/main" id="{1D40BC85-A500-418F-D512-AB8E557B9D26}"/>
              </a:ext>
            </a:extLst>
          </p:cNvPr>
          <p:cNvSpPr txBox="1"/>
          <p:nvPr/>
        </p:nvSpPr>
        <p:spPr>
          <a:xfrm>
            <a:off x="675165" y="4047466"/>
            <a:ext cx="1835283" cy="1510157"/>
          </a:xfrm>
          <a:prstGeom prst="rect">
            <a:avLst/>
          </a:prstGeom>
        </p:spPr>
        <p:txBody>
          <a:bodyPr vert="horz" wrap="square" lIns="0" tIns="17145" rIns="0" bIns="0" rtlCol="0" anchor="ctr" anchorCtr="0">
            <a:spAutoFit/>
          </a:bodyPr>
          <a:lstStyle/>
          <a:p>
            <a:pPr algn="ctr">
              <a:lnSpc>
                <a:spcPct val="99000"/>
              </a:lnSpc>
              <a:buClr>
                <a:srgbClr val="F40000"/>
              </a:buClr>
            </a:pPr>
            <a:r>
              <a:rPr lang="en-US" sz="1400" b="1">
                <a:latin typeface="Neue Haas Grotesk Text Pro" panose="020B0504020202020204" pitchFamily="34" charset="77"/>
                <a:cs typeface="Hellix SemiBold"/>
              </a:rPr>
              <a:t>USED IN SEVERAL WAYS: AS A VARIETAL RED WINE, IN BLENDS, IN ROSÉS AND </a:t>
            </a:r>
          </a:p>
          <a:p>
            <a:pPr algn="ctr">
              <a:lnSpc>
                <a:spcPct val="99000"/>
              </a:lnSpc>
              <a:buClr>
                <a:srgbClr val="F40000"/>
              </a:buClr>
            </a:pPr>
            <a:r>
              <a:rPr lang="en-US" sz="1400" b="1">
                <a:latin typeface="Neue Haas Grotesk Text Pro" panose="020B0504020202020204" pitchFamily="34" charset="77"/>
                <a:cs typeface="Hellix SemiBold"/>
              </a:rPr>
              <a:t>IN FORTIFIED WINES</a:t>
            </a:r>
          </a:p>
        </p:txBody>
      </p:sp>
    </p:spTree>
    <p:extLst>
      <p:ext uri="{BB962C8B-B14F-4D97-AF65-F5344CB8AC3E}">
        <p14:creationId xmlns:p14="http://schemas.microsoft.com/office/powerpoint/2010/main" val="425939791"/>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645466" y="1767112"/>
            <a:ext cx="11918390" cy="689369"/>
          </a:xfrm>
          <a:prstGeom prst="rect">
            <a:avLst/>
          </a:prstGeom>
        </p:spPr>
        <p:txBody>
          <a:bodyPr vert="horz" wrap="none" lIns="0" tIns="11521" rIns="0" bIns="0" rtlCol="0">
            <a:noAutofit/>
          </a:bodyPr>
          <a:lstStyle/>
          <a:p>
            <a:pPr defTabSz="914453">
              <a:lnSpc>
                <a:spcPct val="80000"/>
              </a:lnSpc>
              <a:defRPr/>
            </a:pPr>
            <a:endParaRPr lang="en-AU" sz="6000" cap="all">
              <a:solidFill>
                <a:schemeClr val="bg2"/>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20175" y="2674713"/>
            <a:ext cx="493997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accent5"/>
              </a:buClr>
              <a:buFont typeface="Arial" panose="020B0604020202020204" pitchFamily="34" charset="0"/>
              <a:buChar char="•"/>
            </a:pPr>
            <a:r>
              <a:rPr lang="en-US" sz="1600">
                <a:solidFill>
                  <a:schemeClr val="bg1"/>
                </a:solidFill>
                <a:latin typeface="Neue Haas Grotesk Text Pro" panose="020B0504020202020204" pitchFamily="34" charset="77"/>
              </a:rPr>
              <a:t>Australia’s iconic grape and its most famous wine export</a:t>
            </a:r>
          </a:p>
          <a:p>
            <a:pPr>
              <a:spcBef>
                <a:spcPts val="800"/>
              </a:spcBef>
              <a:buClr>
                <a:schemeClr val="accent5"/>
              </a:buClr>
              <a:buFont typeface="Arial" panose="020B0604020202020204" pitchFamily="34" charset="0"/>
              <a:buChar char="•"/>
            </a:pPr>
            <a:r>
              <a:rPr lang="en-US" sz="1600">
                <a:solidFill>
                  <a:schemeClr val="bg1"/>
                </a:solidFill>
                <a:latin typeface="Neue Haas Grotesk Text Pro" panose="020B0504020202020204" pitchFamily="34" charset="77"/>
              </a:rPr>
              <a:t>Grown in almost every region and accounts for nearly one-quarter of total wine production</a:t>
            </a:r>
          </a:p>
          <a:p>
            <a:pPr>
              <a:spcBef>
                <a:spcPts val="800"/>
              </a:spcBef>
              <a:buClr>
                <a:schemeClr val="accent5"/>
              </a:buClr>
              <a:buFont typeface="Arial" panose="020B0604020202020204" pitchFamily="34" charset="0"/>
              <a:buChar char="•"/>
            </a:pPr>
            <a:r>
              <a:rPr lang="en-US" sz="1600">
                <a:solidFill>
                  <a:schemeClr val="bg1"/>
                </a:solidFill>
                <a:latin typeface="Neue Haas Grotesk Text Pro" panose="020B0504020202020204" pitchFamily="34" charset="77"/>
              </a:rPr>
              <a:t>Produced in a wide range of expressions, from affordable, quaffable reds to age-worthy classics </a:t>
            </a:r>
          </a:p>
          <a:p>
            <a:pPr>
              <a:spcBef>
                <a:spcPts val="800"/>
              </a:spcBef>
              <a:buClr>
                <a:schemeClr val="accent5"/>
              </a:buClr>
              <a:buFont typeface="Arial" panose="020B0604020202020204" pitchFamily="34" charset="0"/>
              <a:buChar char="•"/>
            </a:pPr>
            <a:r>
              <a:rPr lang="en-US" sz="1600">
                <a:solidFill>
                  <a:schemeClr val="bg1"/>
                </a:solidFill>
                <a:latin typeface="Neue Haas Grotesk Text Pro" panose="020B0504020202020204" pitchFamily="34" charset="77"/>
              </a:rPr>
              <a:t>Australia has one of the oldest continuously producing Shiraz vines in the world</a:t>
            </a:r>
          </a:p>
        </p:txBody>
      </p:sp>
      <p:sp>
        <p:nvSpPr>
          <p:cNvPr id="2" name="object 4">
            <a:extLst>
              <a:ext uri="{FF2B5EF4-FFF2-40B4-BE49-F238E27FC236}">
                <a16:creationId xmlns:a16="http://schemas.microsoft.com/office/drawing/2014/main" id="{57CE5D63-59C4-C391-8D71-CEE501EF727A}"/>
              </a:ext>
            </a:extLst>
          </p:cNvPr>
          <p:cNvSpPr txBox="1"/>
          <p:nvPr/>
        </p:nvSpPr>
        <p:spPr>
          <a:xfrm>
            <a:off x="620175" y="1548384"/>
            <a:ext cx="11918390" cy="907601"/>
          </a:xfrm>
          <a:prstGeom prst="rect">
            <a:avLst/>
          </a:prstGeom>
        </p:spPr>
        <p:txBody>
          <a:bodyPr vert="horz" wrap="none" lIns="0" tIns="11521" rIns="0" bIns="0" rtlCol="0">
            <a:noAutofit/>
          </a:bodyPr>
          <a:lstStyle/>
          <a:p>
            <a:pPr defTabSz="914453">
              <a:lnSpc>
                <a:spcPct val="80000"/>
              </a:lnSpc>
              <a:defRPr/>
            </a:pPr>
            <a:r>
              <a:rPr lang="en-AU" sz="2800" cap="all">
                <a:solidFill>
                  <a:schemeClr val="accent4"/>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An Australian legend</a:t>
            </a:r>
          </a:p>
        </p:txBody>
      </p:sp>
      <p:pic>
        <p:nvPicPr>
          <p:cNvPr id="11" name="Picture Placeholder 10" descr="A close-up of a vine&#10;&#10;Description automatically generated">
            <a:extLst>
              <a:ext uri="{FF2B5EF4-FFF2-40B4-BE49-F238E27FC236}">
                <a16:creationId xmlns:a16="http://schemas.microsoft.com/office/drawing/2014/main" id="{D0546B73-EB92-086C-1138-E1ECBE36CA9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7130" b="17130"/>
          <a:stretch>
            <a:fillRect/>
          </a:stretch>
        </p:blipFill>
        <p:spPr>
          <a:xfrm>
            <a:off x="6022683" y="388842"/>
            <a:ext cx="6169315" cy="6083199"/>
          </a:xfrm>
        </p:spPr>
      </p:pic>
      <p:sp>
        <p:nvSpPr>
          <p:cNvPr id="5" name="Title 4">
            <a:extLst>
              <a:ext uri="{FF2B5EF4-FFF2-40B4-BE49-F238E27FC236}">
                <a16:creationId xmlns:a16="http://schemas.microsoft.com/office/drawing/2014/main" id="{7BEFBB73-47D4-EE09-AA73-417E9F538CAE}"/>
              </a:ext>
            </a:extLst>
          </p:cNvPr>
          <p:cNvSpPr>
            <a:spLocks noGrp="1"/>
          </p:cNvSpPr>
          <p:nvPr>
            <p:ph type="title"/>
          </p:nvPr>
        </p:nvSpPr>
        <p:spPr/>
        <p:txBody>
          <a:bodyPr/>
          <a:lstStyle/>
          <a:p>
            <a:r>
              <a:rPr lang="en-AU" sz="5400" cap="all">
                <a:solidFill>
                  <a:schemeClr val="accent5"/>
                </a:solidFill>
                <a:uFill>
                  <a:solidFill>
                    <a:srgbClr val="F40000"/>
                  </a:solidFill>
                </a:uFill>
              </a:rPr>
              <a:t>SHIRAZ</a:t>
            </a:r>
            <a:br>
              <a:rPr lang="en-AU" sz="5400" cap="all">
                <a:solidFill>
                  <a:schemeClr val="accent5"/>
                </a:solidFill>
                <a:uFill>
                  <a:solidFill>
                    <a:srgbClr val="F40000"/>
                  </a:solidFill>
                </a:uFill>
              </a:rPr>
            </a:br>
            <a:endParaRPr lang="en-US">
              <a:solidFill>
                <a:schemeClr val="accent5"/>
              </a:solidFill>
            </a:endParaRPr>
          </a:p>
        </p:txBody>
      </p:sp>
    </p:spTree>
    <p:extLst>
      <p:ext uri="{BB962C8B-B14F-4D97-AF65-F5344CB8AC3E}">
        <p14:creationId xmlns:p14="http://schemas.microsoft.com/office/powerpoint/2010/main" val="2115802481"/>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Connector 23">
            <a:extLst>
              <a:ext uri="{FF2B5EF4-FFF2-40B4-BE49-F238E27FC236}">
                <a16:creationId xmlns:a16="http://schemas.microsoft.com/office/drawing/2014/main" id="{DC4117AD-48BD-E46D-CBA3-94425FE6BD70}"/>
              </a:ext>
            </a:extLst>
          </p:cNvPr>
          <p:cNvCxnSpPr>
            <a:cxnSpLocks/>
          </p:cNvCxnSpPr>
          <p:nvPr/>
        </p:nvCxnSpPr>
        <p:spPr>
          <a:xfrm flipV="1">
            <a:off x="1610686" y="2189330"/>
            <a:ext cx="4485314" cy="5546"/>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3709960-2299-8557-5E50-34F3C148A6BE}"/>
              </a:ext>
            </a:extLst>
          </p:cNvPr>
          <p:cNvCxnSpPr>
            <a:cxnSpLocks/>
          </p:cNvCxnSpPr>
          <p:nvPr/>
        </p:nvCxnSpPr>
        <p:spPr>
          <a:xfrm flipV="1">
            <a:off x="1610686" y="4211076"/>
            <a:ext cx="4485314" cy="5546"/>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B03AE03-1A12-4687-A730-9E7C760A6434}"/>
              </a:ext>
            </a:extLst>
          </p:cNvPr>
          <p:cNvCxnSpPr>
            <a:cxnSpLocks/>
          </p:cNvCxnSpPr>
          <p:nvPr/>
        </p:nvCxnSpPr>
        <p:spPr>
          <a:xfrm>
            <a:off x="6853806" y="4566977"/>
            <a:ext cx="83610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E6C28E18-5079-4104-40AC-DFCBDAF7EE0E}"/>
              </a:ext>
            </a:extLst>
          </p:cNvPr>
          <p:cNvSpPr/>
          <p:nvPr/>
        </p:nvSpPr>
        <p:spPr>
          <a:xfrm>
            <a:off x="7735055" y="1333129"/>
            <a:ext cx="2256385" cy="2256385"/>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p:txBody>
          <a:bodyPr/>
          <a:lstStyle/>
          <a:p>
            <a:r>
              <a:rPr lang="en-US" sz="4400"/>
              <a:t>Styles and </a:t>
            </a:r>
            <a:br>
              <a:rPr lang="en-US" sz="4400"/>
            </a:br>
            <a:r>
              <a:rPr lang="en-US" sz="4400"/>
              <a:t>characteristics</a:t>
            </a:r>
          </a:p>
        </p:txBody>
      </p:sp>
      <p:sp>
        <p:nvSpPr>
          <p:cNvPr id="5" name="object 58">
            <a:extLst>
              <a:ext uri="{FF2B5EF4-FFF2-40B4-BE49-F238E27FC236}">
                <a16:creationId xmlns:a16="http://schemas.microsoft.com/office/drawing/2014/main" id="{9F15D272-30DD-0CF9-9E3C-4AA951F9CA6D}"/>
              </a:ext>
            </a:extLst>
          </p:cNvPr>
          <p:cNvSpPr txBox="1"/>
          <p:nvPr/>
        </p:nvSpPr>
        <p:spPr>
          <a:xfrm>
            <a:off x="7902449" y="5084939"/>
            <a:ext cx="1509381" cy="766813"/>
          </a:xfrm>
          <a:prstGeom prst="rect">
            <a:avLst/>
          </a:prstGeom>
        </p:spPr>
        <p:txBody>
          <a:bodyPr vert="horz" wrap="square" lIns="0" tIns="17145" rIns="0" bIns="0" rtlCol="0" anchor="t" anchorCtr="0">
            <a:spAutoFit/>
          </a:bodyPr>
          <a:lstStyle/>
          <a:p>
            <a:pPr marL="285750" indent="-285750">
              <a:lnSpc>
                <a:spcPct val="98000"/>
              </a:lnSpc>
              <a:spcAft>
                <a:spcPts val="100"/>
              </a:spcAft>
              <a:buClr>
                <a:schemeClr val="accent1"/>
              </a:buClr>
              <a:buFont typeface="Arial" panose="020B0604020202020204" pitchFamily="34" charset="0"/>
              <a:buChar char="•"/>
            </a:pPr>
            <a:r>
              <a:rPr lang="en-AU" sz="1600">
                <a:latin typeface="Neue Haas Grotesk Text Pro" panose="020B0504020202020204" pitchFamily="34" charset="77"/>
                <a:cs typeface="Hellix SemiBold"/>
              </a:rPr>
              <a:t>Dark cherry</a:t>
            </a:r>
          </a:p>
          <a:p>
            <a:pPr marL="285750" indent="-285750">
              <a:lnSpc>
                <a:spcPct val="98000"/>
              </a:lnSpc>
              <a:spcAft>
                <a:spcPts val="100"/>
              </a:spcAft>
              <a:buClr>
                <a:schemeClr val="accent1"/>
              </a:buClr>
              <a:buFont typeface="Arial" panose="020B0604020202020204" pitchFamily="34" charset="0"/>
              <a:buChar char="•"/>
            </a:pPr>
            <a:r>
              <a:rPr lang="en-AU" sz="1600">
                <a:latin typeface="Neue Haas Grotesk Text Pro" panose="020B0504020202020204" pitchFamily="34" charset="77"/>
                <a:cs typeface="Hellix SemiBold"/>
              </a:rPr>
              <a:t>Plum</a:t>
            </a:r>
          </a:p>
          <a:p>
            <a:pPr marL="285750" indent="-285750">
              <a:lnSpc>
                <a:spcPct val="98000"/>
              </a:lnSpc>
              <a:spcAft>
                <a:spcPts val="100"/>
              </a:spcAft>
              <a:buClr>
                <a:schemeClr val="accent1"/>
              </a:buClr>
              <a:buFont typeface="Arial" panose="020B0604020202020204" pitchFamily="34" charset="0"/>
              <a:buChar char="•"/>
            </a:pPr>
            <a:r>
              <a:rPr lang="en-AU" sz="1600">
                <a:latin typeface="Neue Haas Grotesk Text Pro" panose="020B0504020202020204" pitchFamily="34" charset="77"/>
                <a:cs typeface="Hellix SemiBold"/>
              </a:rPr>
              <a:t>Chocolate</a:t>
            </a:r>
          </a:p>
        </p:txBody>
      </p:sp>
      <p:sp>
        <p:nvSpPr>
          <p:cNvPr id="7" name="object 58">
            <a:extLst>
              <a:ext uri="{FF2B5EF4-FFF2-40B4-BE49-F238E27FC236}">
                <a16:creationId xmlns:a16="http://schemas.microsoft.com/office/drawing/2014/main" id="{D6597F8C-DD41-690E-E6B9-4492E633930F}"/>
              </a:ext>
            </a:extLst>
          </p:cNvPr>
          <p:cNvSpPr txBox="1"/>
          <p:nvPr/>
        </p:nvSpPr>
        <p:spPr>
          <a:xfrm>
            <a:off x="7902449" y="1956757"/>
            <a:ext cx="1921599" cy="1083630"/>
          </a:xfrm>
          <a:prstGeom prst="rect">
            <a:avLst/>
          </a:prstGeom>
        </p:spPr>
        <p:txBody>
          <a:bodyPr vert="horz" wrap="square" lIns="0" tIns="17145" rIns="0" bIns="0" rtlCol="0" anchor="ctr" anchorCtr="0">
            <a:spAutoFit/>
          </a:bodyPr>
          <a:lstStyle/>
          <a:p>
            <a:pPr algn="ctr">
              <a:lnSpc>
                <a:spcPct val="99000"/>
              </a:lnSpc>
              <a:buClr>
                <a:srgbClr val="F40000"/>
              </a:buClr>
            </a:pPr>
            <a:r>
              <a:rPr lang="en-US" sz="1400" b="1">
                <a:solidFill>
                  <a:schemeClr val="bg1"/>
                </a:solidFill>
                <a:latin typeface="Neue Haas Grotesk Text Pro" panose="020B0504020202020204" pitchFamily="34" charset="77"/>
                <a:cs typeface="Hellix SemiBold"/>
              </a:rPr>
              <a:t>IDEAL BLENDING PARTNER – </a:t>
            </a:r>
            <a:br>
              <a:rPr lang="en-US" sz="1400" b="1">
                <a:solidFill>
                  <a:schemeClr val="bg1"/>
                </a:solidFill>
                <a:latin typeface="Neue Haas Grotesk Text Pro" panose="020B0504020202020204" pitchFamily="34" charset="77"/>
                <a:cs typeface="Hellix SemiBold"/>
              </a:rPr>
            </a:br>
            <a:r>
              <a:rPr lang="en-US" sz="1400" b="1">
                <a:solidFill>
                  <a:schemeClr val="bg1"/>
                </a:solidFill>
                <a:latin typeface="Neue Haas Grotesk Text Pro" panose="020B0504020202020204" pitchFamily="34" charset="77"/>
                <a:cs typeface="Hellix SemiBold"/>
              </a:rPr>
              <a:t>GSM, SHIRAZ CABERNET, SHIRAZ VIOGNIER</a:t>
            </a:r>
          </a:p>
        </p:txBody>
      </p:sp>
      <p:sp>
        <p:nvSpPr>
          <p:cNvPr id="8" name="object 58">
            <a:extLst>
              <a:ext uri="{FF2B5EF4-FFF2-40B4-BE49-F238E27FC236}">
                <a16:creationId xmlns:a16="http://schemas.microsoft.com/office/drawing/2014/main" id="{95462CAC-4F4C-9454-6DD0-3DBF644A8E50}"/>
              </a:ext>
            </a:extLst>
          </p:cNvPr>
          <p:cNvSpPr txBox="1"/>
          <p:nvPr/>
        </p:nvSpPr>
        <p:spPr>
          <a:xfrm>
            <a:off x="545953" y="4771262"/>
            <a:ext cx="2022480" cy="682110"/>
          </a:xfrm>
          <a:prstGeom prst="rect">
            <a:avLst/>
          </a:prstGeom>
        </p:spPr>
        <p:txBody>
          <a:bodyPr vert="horz" wrap="square" lIns="0" tIns="17145" rIns="0" bIns="0" rtlCol="0" anchor="t" anchorCtr="0">
            <a:spAutoFit/>
          </a:bodyPr>
          <a:lstStyle/>
          <a:p>
            <a:pPr algn="ctr">
              <a:lnSpc>
                <a:spcPct val="90000"/>
              </a:lnSpc>
              <a:buClr>
                <a:srgbClr val="F40000"/>
              </a:buClr>
            </a:pPr>
            <a:r>
              <a:rPr lang="en-US" sz="1600" b="1">
                <a:latin typeface="Neue Haas Grotesk Text Pro" panose="020B0504020202020204" pitchFamily="34" charset="77"/>
                <a:cs typeface="Hellix SemiBold"/>
              </a:rPr>
              <a:t>Youthful</a:t>
            </a:r>
          </a:p>
          <a:p>
            <a:pPr algn="ctr">
              <a:lnSpc>
                <a:spcPct val="90000"/>
              </a:lnSpc>
              <a:buClr>
                <a:srgbClr val="F40000"/>
              </a:buClr>
            </a:pPr>
            <a:r>
              <a:rPr lang="en-US" sz="1600">
                <a:latin typeface="Neue Haas Grotesk Text Pro" panose="020B0504020202020204" pitchFamily="34" charset="77"/>
                <a:cs typeface="Hellix SemiBold"/>
              </a:rPr>
              <a:t>Richly textured; ripe, </a:t>
            </a:r>
          </a:p>
          <a:p>
            <a:pPr algn="ctr">
              <a:lnSpc>
                <a:spcPct val="90000"/>
              </a:lnSpc>
              <a:buClr>
                <a:srgbClr val="F40000"/>
              </a:buClr>
            </a:pPr>
            <a:r>
              <a:rPr lang="en-US" sz="1600">
                <a:latin typeface="Neue Haas Grotesk Text Pro" panose="020B0504020202020204" pitchFamily="34" charset="77"/>
                <a:cs typeface="Hellix SemiBold"/>
              </a:rPr>
              <a:t>rich, dark fruits</a:t>
            </a:r>
            <a:endParaRPr lang="en-AU" sz="1600">
              <a:latin typeface="Neue Haas Grotesk Text Pro" panose="020B0504020202020204" pitchFamily="34" charset="77"/>
              <a:cs typeface="Hellix SemiBold"/>
            </a:endParaRPr>
          </a:p>
        </p:txBody>
      </p:sp>
      <p:sp>
        <p:nvSpPr>
          <p:cNvPr id="11" name="object 58">
            <a:extLst>
              <a:ext uri="{FF2B5EF4-FFF2-40B4-BE49-F238E27FC236}">
                <a16:creationId xmlns:a16="http://schemas.microsoft.com/office/drawing/2014/main" id="{88C392EF-A519-565E-CFDF-A48D96268C04}"/>
              </a:ext>
            </a:extLst>
          </p:cNvPr>
          <p:cNvSpPr txBox="1"/>
          <p:nvPr/>
        </p:nvSpPr>
        <p:spPr>
          <a:xfrm>
            <a:off x="3111033" y="4854020"/>
            <a:ext cx="1780021" cy="1346907"/>
          </a:xfrm>
          <a:prstGeom prst="rect">
            <a:avLst/>
          </a:prstGeom>
        </p:spPr>
        <p:txBody>
          <a:bodyPr vert="horz" wrap="square" lIns="0" tIns="17145" rIns="0" bIns="0" rtlCol="0" anchor="t" anchorCtr="0">
            <a:spAutoFit/>
          </a:bodyPr>
          <a:lstStyle/>
          <a:p>
            <a:pPr algn="ctr">
              <a:lnSpc>
                <a:spcPct val="90000"/>
              </a:lnSpc>
              <a:buClr>
                <a:srgbClr val="F40000"/>
              </a:buClr>
            </a:pPr>
            <a:r>
              <a:rPr lang="en-US" sz="1600" b="1">
                <a:latin typeface="Neue Haas Grotesk Text Pro" panose="020B0504020202020204" pitchFamily="34" charset="77"/>
                <a:cs typeface="Hellix SemiBold"/>
              </a:rPr>
              <a:t>Aged</a:t>
            </a:r>
          </a:p>
          <a:p>
            <a:pPr algn="ctr">
              <a:lnSpc>
                <a:spcPct val="90000"/>
              </a:lnSpc>
              <a:buClr>
                <a:srgbClr val="F40000"/>
              </a:buClr>
            </a:pPr>
            <a:r>
              <a:rPr lang="en-US" sz="1600">
                <a:latin typeface="Neue Haas Grotesk Text Pro" panose="020B0504020202020204" pitchFamily="34" charset="77"/>
                <a:cs typeface="Hellix SemiBold"/>
              </a:rPr>
              <a:t>Softer tannins; smoother character; spice, liquorice and earth characters</a:t>
            </a:r>
            <a:endParaRPr lang="en-AU" sz="1600">
              <a:latin typeface="Neue Haas Grotesk Text Pro" panose="020B0504020202020204" pitchFamily="34" charset="77"/>
              <a:cs typeface="Hellix SemiBold"/>
            </a:endParaRPr>
          </a:p>
        </p:txBody>
      </p:sp>
      <p:sp>
        <p:nvSpPr>
          <p:cNvPr id="12" name="object 58">
            <a:extLst>
              <a:ext uri="{FF2B5EF4-FFF2-40B4-BE49-F238E27FC236}">
                <a16:creationId xmlns:a16="http://schemas.microsoft.com/office/drawing/2014/main" id="{976B3C93-E72A-1708-A30E-BA6AD360220F}"/>
              </a:ext>
            </a:extLst>
          </p:cNvPr>
          <p:cNvSpPr txBox="1"/>
          <p:nvPr/>
        </p:nvSpPr>
        <p:spPr>
          <a:xfrm>
            <a:off x="9771262" y="5098403"/>
            <a:ext cx="1450576" cy="499880"/>
          </a:xfrm>
          <a:prstGeom prst="rect">
            <a:avLst/>
          </a:prstGeom>
        </p:spPr>
        <p:txBody>
          <a:bodyPr vert="horz" wrap="square" lIns="0" tIns="17145" rIns="0" bIns="0" rtlCol="0" anchor="t" anchorCtr="0">
            <a:spAutoFit/>
          </a:bodyPr>
          <a:lstStyle/>
          <a:p>
            <a:pPr marL="285750" indent="-285750">
              <a:lnSpc>
                <a:spcPct val="98000"/>
              </a:lnSpc>
              <a:spcAft>
                <a:spcPts val="100"/>
              </a:spcAft>
              <a:buClr>
                <a:schemeClr val="accent1"/>
              </a:buClr>
              <a:buFont typeface="Arial" panose="020B0604020202020204" pitchFamily="34" charset="0"/>
              <a:buChar char="•"/>
            </a:pPr>
            <a:r>
              <a:rPr lang="en-AU" sz="1600">
                <a:latin typeface="Neue Haas Grotesk Text Pro" panose="020B0504020202020204" pitchFamily="34" charset="77"/>
                <a:cs typeface="Hellix SemiBold"/>
              </a:rPr>
              <a:t>Ripe red fruits</a:t>
            </a:r>
          </a:p>
        </p:txBody>
      </p:sp>
      <p:sp>
        <p:nvSpPr>
          <p:cNvPr id="15" name="object 58">
            <a:extLst>
              <a:ext uri="{FF2B5EF4-FFF2-40B4-BE49-F238E27FC236}">
                <a16:creationId xmlns:a16="http://schemas.microsoft.com/office/drawing/2014/main" id="{E44DEB32-C198-0CFC-E5D5-7ED4B94702EB}"/>
              </a:ext>
            </a:extLst>
          </p:cNvPr>
          <p:cNvSpPr txBox="1"/>
          <p:nvPr/>
        </p:nvSpPr>
        <p:spPr>
          <a:xfrm>
            <a:off x="592183" y="2741223"/>
            <a:ext cx="2022480" cy="1125308"/>
          </a:xfrm>
          <a:prstGeom prst="rect">
            <a:avLst/>
          </a:prstGeom>
        </p:spPr>
        <p:txBody>
          <a:bodyPr vert="horz" wrap="square" lIns="0" tIns="17145" rIns="0" bIns="0" rtlCol="0" anchor="t" anchorCtr="0">
            <a:spAutoFit/>
          </a:bodyPr>
          <a:lstStyle/>
          <a:p>
            <a:pPr algn="ctr">
              <a:lnSpc>
                <a:spcPct val="90000"/>
              </a:lnSpc>
              <a:buClr>
                <a:srgbClr val="F40000"/>
              </a:buClr>
            </a:pPr>
            <a:r>
              <a:rPr lang="en-US" sz="1600" b="1">
                <a:latin typeface="Neue Haas Grotesk Text Pro" panose="020B0504020202020204" pitchFamily="34" charset="77"/>
                <a:cs typeface="Hellix SemiBold"/>
              </a:rPr>
              <a:t>Warm climate styles</a:t>
            </a:r>
          </a:p>
          <a:p>
            <a:pPr algn="ctr">
              <a:lnSpc>
                <a:spcPct val="90000"/>
              </a:lnSpc>
              <a:buClr>
                <a:srgbClr val="F40000"/>
              </a:buClr>
            </a:pPr>
            <a:r>
              <a:rPr lang="en-US" sz="1600">
                <a:latin typeface="Neue Haas Grotesk Text Pro" panose="020B0504020202020204" pitchFamily="34" charset="77"/>
                <a:cs typeface="Hellix SemiBold"/>
              </a:rPr>
              <a:t>Bold flavours, juicy jammy dark fruits, ripe tannins and seamless texture</a:t>
            </a:r>
          </a:p>
        </p:txBody>
      </p:sp>
      <p:sp>
        <p:nvSpPr>
          <p:cNvPr id="16" name="object 58">
            <a:extLst>
              <a:ext uri="{FF2B5EF4-FFF2-40B4-BE49-F238E27FC236}">
                <a16:creationId xmlns:a16="http://schemas.microsoft.com/office/drawing/2014/main" id="{2DDDFC13-EE66-B633-AFD7-684A1EA49DD1}"/>
              </a:ext>
            </a:extLst>
          </p:cNvPr>
          <p:cNvSpPr txBox="1"/>
          <p:nvPr/>
        </p:nvSpPr>
        <p:spPr>
          <a:xfrm>
            <a:off x="7902449" y="4825446"/>
            <a:ext cx="2094227" cy="238912"/>
          </a:xfrm>
          <a:prstGeom prst="rect">
            <a:avLst/>
          </a:prstGeom>
        </p:spPr>
        <p:txBody>
          <a:bodyPr vert="horz" wrap="square" lIns="0" tIns="17145" rIns="0" bIns="0" rtlCol="0" anchor="t" anchorCtr="0">
            <a:spAutoFit/>
          </a:bodyPr>
          <a:lstStyle/>
          <a:p>
            <a:pPr>
              <a:lnSpc>
                <a:spcPct val="90000"/>
              </a:lnSpc>
              <a:buClr>
                <a:srgbClr val="F40000"/>
              </a:buClr>
            </a:pPr>
            <a:r>
              <a:rPr lang="en-AU" sz="1600">
                <a:latin typeface="Neue Haas Grotesk Text Pro" panose="020B0504020202020204" pitchFamily="34" charset="77"/>
                <a:cs typeface="Hellix SemiBold"/>
              </a:rPr>
              <a:t>Warm climate</a:t>
            </a:r>
          </a:p>
        </p:txBody>
      </p:sp>
      <p:sp>
        <p:nvSpPr>
          <p:cNvPr id="18" name="object 58">
            <a:extLst>
              <a:ext uri="{FF2B5EF4-FFF2-40B4-BE49-F238E27FC236}">
                <a16:creationId xmlns:a16="http://schemas.microsoft.com/office/drawing/2014/main" id="{941FE382-59A1-2019-1B91-991EB6ED183C}"/>
              </a:ext>
            </a:extLst>
          </p:cNvPr>
          <p:cNvSpPr txBox="1"/>
          <p:nvPr/>
        </p:nvSpPr>
        <p:spPr>
          <a:xfrm>
            <a:off x="2927865" y="2799923"/>
            <a:ext cx="2146355" cy="682110"/>
          </a:xfrm>
          <a:prstGeom prst="rect">
            <a:avLst/>
          </a:prstGeom>
        </p:spPr>
        <p:txBody>
          <a:bodyPr vert="horz" wrap="square" lIns="0" tIns="17145" rIns="0" bIns="0" rtlCol="0" anchor="t" anchorCtr="0">
            <a:spAutoFit/>
          </a:bodyPr>
          <a:lstStyle/>
          <a:p>
            <a:pPr algn="ctr">
              <a:lnSpc>
                <a:spcPct val="90000"/>
              </a:lnSpc>
              <a:buClr>
                <a:srgbClr val="F40000"/>
              </a:buClr>
            </a:pPr>
            <a:r>
              <a:rPr lang="en-US" sz="1600" b="1">
                <a:latin typeface="Neue Haas Grotesk Text Pro" panose="020B0504020202020204" pitchFamily="34" charset="77"/>
                <a:cs typeface="Hellix SemiBold"/>
              </a:rPr>
              <a:t>Cooler climate styles</a:t>
            </a:r>
          </a:p>
          <a:p>
            <a:pPr algn="ctr">
              <a:lnSpc>
                <a:spcPct val="90000"/>
              </a:lnSpc>
              <a:buClr>
                <a:srgbClr val="F40000"/>
              </a:buClr>
            </a:pPr>
            <a:r>
              <a:rPr lang="en-US" sz="1600">
                <a:latin typeface="Neue Haas Grotesk Text Pro" panose="020B0504020202020204" pitchFamily="34" charset="77"/>
                <a:cs typeface="Hellix SemiBold"/>
              </a:rPr>
              <a:t>Elegant, food-friendly, medium-bodied</a:t>
            </a:r>
          </a:p>
        </p:txBody>
      </p:sp>
      <p:pic>
        <p:nvPicPr>
          <p:cNvPr id="4" name="Picture Placeholder 8">
            <a:extLst>
              <a:ext uri="{FF2B5EF4-FFF2-40B4-BE49-F238E27FC236}">
                <a16:creationId xmlns:a16="http://schemas.microsoft.com/office/drawing/2014/main" id="{C69C54A9-F55B-31F9-8AA7-D9EB45F2180F}"/>
              </a:ext>
            </a:extLst>
          </p:cNvPr>
          <p:cNvPicPr>
            <a:picLocks noChangeAspect="1"/>
          </p:cNvPicPr>
          <p:nvPr/>
        </p:nvPicPr>
        <p:blipFill>
          <a:blip r:embed="rId2" cstate="screen">
            <a:extLst>
              <a:ext uri="{28A0092B-C50C-407E-A947-70E740481C1C}">
                <a14:useLocalDpi xmlns:a14="http://schemas.microsoft.com/office/drawing/2010/main"/>
              </a:ext>
            </a:extLst>
          </a:blip>
          <a:srcRect l="8637" r="8637"/>
          <a:stretch/>
        </p:blipFill>
        <p:spPr>
          <a:xfrm>
            <a:off x="5041655" y="157089"/>
            <a:ext cx="2256385" cy="6830856"/>
          </a:xfrm>
          <a:prstGeom prst="rect">
            <a:avLst/>
          </a:prstGeom>
        </p:spPr>
      </p:pic>
      <p:sp>
        <p:nvSpPr>
          <p:cNvPr id="20" name="object 10">
            <a:extLst>
              <a:ext uri="{FF2B5EF4-FFF2-40B4-BE49-F238E27FC236}">
                <a16:creationId xmlns:a16="http://schemas.microsoft.com/office/drawing/2014/main" id="{A8C01080-AD4F-D996-1AB7-6911D2052DB1}"/>
              </a:ext>
            </a:extLst>
          </p:cNvPr>
          <p:cNvSpPr txBox="1"/>
          <p:nvPr/>
        </p:nvSpPr>
        <p:spPr>
          <a:xfrm rot="16200000">
            <a:off x="3984909" y="424111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1" name="object 58">
            <a:extLst>
              <a:ext uri="{FF2B5EF4-FFF2-40B4-BE49-F238E27FC236}">
                <a16:creationId xmlns:a16="http://schemas.microsoft.com/office/drawing/2014/main" id="{B6942429-8EFD-F66E-C0CD-AA9CE741D4C2}"/>
              </a:ext>
            </a:extLst>
          </p:cNvPr>
          <p:cNvSpPr txBox="1"/>
          <p:nvPr/>
        </p:nvSpPr>
        <p:spPr>
          <a:xfrm>
            <a:off x="7902449" y="4425750"/>
            <a:ext cx="3246242" cy="263534"/>
          </a:xfrm>
          <a:prstGeom prst="rect">
            <a:avLst/>
          </a:prstGeom>
          <a:noFill/>
        </p:spPr>
        <p:txBody>
          <a:bodyPr vert="horz" wrap="square" lIns="0" tIns="17145" rIns="0" bIns="0" rtlCol="0">
            <a:spAutoFit/>
          </a:bodyPr>
          <a:lstStyle/>
          <a:p>
            <a:pPr>
              <a:buClr>
                <a:srgbClr val="F40000"/>
              </a:buClr>
            </a:pPr>
            <a:r>
              <a:rPr lang="en-US" sz="1600" b="1">
                <a:latin typeface="Neue Haas Grotesk Text Pro" panose="020B0504020202020204" pitchFamily="34" charset="77"/>
                <a:cs typeface="Hellix SemiBold"/>
              </a:rPr>
              <a:t>TYPICAL FLAVOURS</a:t>
            </a:r>
          </a:p>
        </p:txBody>
      </p:sp>
      <p:sp>
        <p:nvSpPr>
          <p:cNvPr id="23" name="object 58">
            <a:extLst>
              <a:ext uri="{FF2B5EF4-FFF2-40B4-BE49-F238E27FC236}">
                <a16:creationId xmlns:a16="http://schemas.microsoft.com/office/drawing/2014/main" id="{E2974DC0-2605-7574-D77E-1AE5DC8C3B7F}"/>
              </a:ext>
            </a:extLst>
          </p:cNvPr>
          <p:cNvSpPr txBox="1"/>
          <p:nvPr/>
        </p:nvSpPr>
        <p:spPr>
          <a:xfrm>
            <a:off x="9771262" y="4833176"/>
            <a:ext cx="2094227" cy="238912"/>
          </a:xfrm>
          <a:prstGeom prst="rect">
            <a:avLst/>
          </a:prstGeom>
        </p:spPr>
        <p:txBody>
          <a:bodyPr vert="horz" wrap="square" lIns="0" tIns="17145" rIns="0" bIns="0" rtlCol="0" anchor="t" anchorCtr="0">
            <a:spAutoFit/>
          </a:bodyPr>
          <a:lstStyle/>
          <a:p>
            <a:pPr>
              <a:lnSpc>
                <a:spcPct val="90000"/>
              </a:lnSpc>
              <a:buClr>
                <a:srgbClr val="F40000"/>
              </a:buClr>
            </a:pPr>
            <a:r>
              <a:rPr lang="en-AU" sz="1600">
                <a:latin typeface="Neue Haas Grotesk Text Pro" panose="020B0504020202020204" pitchFamily="34" charset="77"/>
                <a:cs typeface="Hellix SemiBold"/>
              </a:rPr>
              <a:t>Cool climate</a:t>
            </a:r>
          </a:p>
        </p:txBody>
      </p:sp>
      <p:cxnSp>
        <p:nvCxnSpPr>
          <p:cNvPr id="25" name="Straight Connector 24">
            <a:extLst>
              <a:ext uri="{FF2B5EF4-FFF2-40B4-BE49-F238E27FC236}">
                <a16:creationId xmlns:a16="http://schemas.microsoft.com/office/drawing/2014/main" id="{EA445217-F6C7-CB49-C393-0DE8826FF1CC}"/>
              </a:ext>
            </a:extLst>
          </p:cNvPr>
          <p:cNvCxnSpPr>
            <a:cxnSpLocks/>
          </p:cNvCxnSpPr>
          <p:nvPr/>
        </p:nvCxnSpPr>
        <p:spPr>
          <a:xfrm flipV="1">
            <a:off x="1618570" y="2178893"/>
            <a:ext cx="0" cy="46344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A1DDB595-334E-CB3A-BD77-CD1D44FAD01B}"/>
              </a:ext>
            </a:extLst>
          </p:cNvPr>
          <p:cNvCxnSpPr>
            <a:cxnSpLocks/>
          </p:cNvCxnSpPr>
          <p:nvPr/>
        </p:nvCxnSpPr>
        <p:spPr>
          <a:xfrm flipV="1">
            <a:off x="4001044" y="2178893"/>
            <a:ext cx="0" cy="46344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1A01860-8130-2B95-0187-AD14209BF527}"/>
              </a:ext>
            </a:extLst>
          </p:cNvPr>
          <p:cNvCxnSpPr>
            <a:cxnSpLocks/>
          </p:cNvCxnSpPr>
          <p:nvPr/>
        </p:nvCxnSpPr>
        <p:spPr>
          <a:xfrm flipV="1">
            <a:off x="1618570" y="4200639"/>
            <a:ext cx="0" cy="46344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497464C-2787-9F97-5B2B-B93DFF05EB78}"/>
              </a:ext>
            </a:extLst>
          </p:cNvPr>
          <p:cNvCxnSpPr>
            <a:cxnSpLocks/>
          </p:cNvCxnSpPr>
          <p:nvPr/>
        </p:nvCxnSpPr>
        <p:spPr>
          <a:xfrm flipV="1">
            <a:off x="4001044" y="4200639"/>
            <a:ext cx="0" cy="46344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6405C53B-7339-25CA-73A0-F86ACF38955E}"/>
              </a:ext>
            </a:extLst>
          </p:cNvPr>
          <p:cNvCxnSpPr>
            <a:cxnSpLocks/>
          </p:cNvCxnSpPr>
          <p:nvPr/>
        </p:nvCxnSpPr>
        <p:spPr>
          <a:xfrm>
            <a:off x="6853806" y="2583631"/>
            <a:ext cx="83610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3904001"/>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Connector 23">
            <a:extLst>
              <a:ext uri="{FF2B5EF4-FFF2-40B4-BE49-F238E27FC236}">
                <a16:creationId xmlns:a16="http://schemas.microsoft.com/office/drawing/2014/main" id="{FA85BC11-7E24-B43A-4E9C-81A725BB8382}"/>
              </a:ext>
            </a:extLst>
          </p:cNvPr>
          <p:cNvCxnSpPr>
            <a:cxnSpLocks/>
          </p:cNvCxnSpPr>
          <p:nvPr/>
        </p:nvCxnSpPr>
        <p:spPr>
          <a:xfrm>
            <a:off x="6795083" y="5347153"/>
            <a:ext cx="83610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04AF7D2-FA3C-B766-D425-29892A55980F}"/>
              </a:ext>
            </a:extLst>
          </p:cNvPr>
          <p:cNvCxnSpPr>
            <a:cxnSpLocks/>
          </p:cNvCxnSpPr>
          <p:nvPr/>
        </p:nvCxnSpPr>
        <p:spPr>
          <a:xfrm>
            <a:off x="6795083" y="4248195"/>
            <a:ext cx="83610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C5E8410-09F1-0C3A-1FBA-91B8A38B86AD}"/>
              </a:ext>
            </a:extLst>
          </p:cNvPr>
          <p:cNvCxnSpPr>
            <a:cxnSpLocks/>
          </p:cNvCxnSpPr>
          <p:nvPr/>
        </p:nvCxnSpPr>
        <p:spPr>
          <a:xfrm>
            <a:off x="6186881" y="1966390"/>
            <a:ext cx="12751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D3B526-B885-3F16-625C-2343AE718D64}"/>
              </a:ext>
            </a:extLst>
          </p:cNvPr>
          <p:cNvCxnSpPr>
            <a:cxnSpLocks/>
          </p:cNvCxnSpPr>
          <p:nvPr/>
        </p:nvCxnSpPr>
        <p:spPr>
          <a:xfrm>
            <a:off x="4714613" y="1689553"/>
            <a:ext cx="12751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EAA51202-459B-16DF-2B5D-7FD6B0762C9A}"/>
              </a:ext>
            </a:extLst>
          </p:cNvPr>
          <p:cNvCxnSpPr>
            <a:cxnSpLocks/>
          </p:cNvCxnSpPr>
          <p:nvPr/>
        </p:nvCxnSpPr>
        <p:spPr>
          <a:xfrm>
            <a:off x="4572000" y="2746566"/>
            <a:ext cx="12751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7AB974A-DCC2-2089-7EBC-0DDFB6064729}"/>
              </a:ext>
            </a:extLst>
          </p:cNvPr>
          <p:cNvCxnSpPr>
            <a:cxnSpLocks/>
          </p:cNvCxnSpPr>
          <p:nvPr/>
        </p:nvCxnSpPr>
        <p:spPr>
          <a:xfrm>
            <a:off x="4429387" y="3929414"/>
            <a:ext cx="12751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A5119B6-D196-E57D-1E95-2FE9E5B9B8D6}"/>
              </a:ext>
            </a:extLst>
          </p:cNvPr>
          <p:cNvCxnSpPr>
            <a:cxnSpLocks/>
          </p:cNvCxnSpPr>
          <p:nvPr/>
        </p:nvCxnSpPr>
        <p:spPr>
          <a:xfrm>
            <a:off x="4538444" y="5061927"/>
            <a:ext cx="12751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p:txBody>
          <a:bodyPr/>
          <a:lstStyle/>
          <a:p>
            <a:r>
              <a:rPr lang="en-US" sz="5400"/>
              <a:t>KEY REGIONS</a:t>
            </a:r>
          </a:p>
        </p:txBody>
      </p:sp>
      <p:sp>
        <p:nvSpPr>
          <p:cNvPr id="4" name="object 58">
            <a:extLst>
              <a:ext uri="{FF2B5EF4-FFF2-40B4-BE49-F238E27FC236}">
                <a16:creationId xmlns:a16="http://schemas.microsoft.com/office/drawing/2014/main" id="{037BE07A-6C46-0B87-E599-B5AF7395C109}"/>
              </a:ext>
            </a:extLst>
          </p:cNvPr>
          <p:cNvSpPr txBox="1"/>
          <p:nvPr/>
        </p:nvSpPr>
        <p:spPr>
          <a:xfrm>
            <a:off x="7804050" y="1106974"/>
            <a:ext cx="2891261" cy="499880"/>
          </a:xfrm>
          <a:prstGeom prst="rect">
            <a:avLst/>
          </a:prstGeom>
        </p:spPr>
        <p:txBody>
          <a:bodyPr vert="horz" wrap="square" lIns="0" tIns="17145" rIns="0" bIns="0" rtlCol="0" anchor="t" anchorCtr="0">
            <a:spAutoFit/>
          </a:bodyPr>
          <a:lstStyle/>
          <a:p>
            <a:pPr>
              <a:lnSpc>
                <a:spcPct val="98000"/>
              </a:lnSpc>
              <a:buClr>
                <a:srgbClr val="F40000"/>
              </a:buClr>
            </a:pPr>
            <a:r>
              <a:rPr lang="en-US" sz="1600">
                <a:latin typeface="Neue Haas Grotesk Text Pro" panose="020B0504020202020204" pitchFamily="34" charset="77"/>
                <a:cs typeface="Hellix SemiBold"/>
              </a:rPr>
              <a:t>Elegant, savoury and spicy; deeply purple in colour </a:t>
            </a:r>
          </a:p>
        </p:txBody>
      </p:sp>
      <p:sp>
        <p:nvSpPr>
          <p:cNvPr id="5" name="object 58">
            <a:extLst>
              <a:ext uri="{FF2B5EF4-FFF2-40B4-BE49-F238E27FC236}">
                <a16:creationId xmlns:a16="http://schemas.microsoft.com/office/drawing/2014/main" id="{28FF84F5-7F14-9BD0-1E7B-A4E197042DD8}"/>
              </a:ext>
            </a:extLst>
          </p:cNvPr>
          <p:cNvSpPr txBox="1"/>
          <p:nvPr/>
        </p:nvSpPr>
        <p:spPr>
          <a:xfrm>
            <a:off x="1069061" y="4966680"/>
            <a:ext cx="1777948" cy="238912"/>
          </a:xfrm>
          <a:prstGeom prst="rect">
            <a:avLst/>
          </a:prstGeom>
        </p:spPr>
        <p:txBody>
          <a:bodyPr vert="horz" wrap="square" lIns="0" tIns="17145" rIns="0" bIns="0" rtlCol="0" anchor="t" anchorCtr="0">
            <a:spAutoFit/>
          </a:bodyPr>
          <a:lstStyle/>
          <a:p>
            <a:pPr>
              <a:lnSpc>
                <a:spcPct val="90000"/>
              </a:lnSpc>
              <a:buClr>
                <a:srgbClr val="F40000"/>
              </a:buClr>
            </a:pPr>
            <a:r>
              <a:rPr lang="en-AU" sz="1600" b="1">
                <a:latin typeface="Neue Haas Grotesk Text Pro" panose="020B0504020202020204" pitchFamily="34" charset="77"/>
                <a:cs typeface="Hellix SemiBold"/>
              </a:rPr>
              <a:t>CLARE VALLEY</a:t>
            </a:r>
            <a:endParaRPr lang="en-US" sz="1600" b="1">
              <a:latin typeface="Neue Haas Grotesk Text Pro" panose="020B0504020202020204" pitchFamily="34" charset="77"/>
              <a:cs typeface="Hellix SemiBold"/>
            </a:endParaRPr>
          </a:p>
        </p:txBody>
      </p:sp>
      <p:sp>
        <p:nvSpPr>
          <p:cNvPr id="6" name="object 58">
            <a:extLst>
              <a:ext uri="{FF2B5EF4-FFF2-40B4-BE49-F238E27FC236}">
                <a16:creationId xmlns:a16="http://schemas.microsoft.com/office/drawing/2014/main" id="{F3B8192F-8B51-501C-9EDF-BF68EB2DF2A3}"/>
              </a:ext>
            </a:extLst>
          </p:cNvPr>
          <p:cNvSpPr txBox="1"/>
          <p:nvPr/>
        </p:nvSpPr>
        <p:spPr>
          <a:xfrm>
            <a:off x="1069060" y="1569680"/>
            <a:ext cx="2096301" cy="238912"/>
          </a:xfrm>
          <a:prstGeom prst="rect">
            <a:avLst/>
          </a:prstGeom>
        </p:spPr>
        <p:txBody>
          <a:bodyPr vert="horz" wrap="square" lIns="0" tIns="17145" rIns="0" bIns="0" rtlCol="0" anchor="t" anchorCtr="0">
            <a:spAutoFit/>
          </a:bodyPr>
          <a:lstStyle/>
          <a:p>
            <a:pPr>
              <a:lnSpc>
                <a:spcPct val="90000"/>
              </a:lnSpc>
              <a:buClr>
                <a:srgbClr val="F40000"/>
              </a:buClr>
            </a:pPr>
            <a:r>
              <a:rPr lang="en-AU" sz="1600" b="1">
                <a:latin typeface="Neue Haas Grotesk Text Pro" panose="020B0504020202020204" pitchFamily="34" charset="77"/>
                <a:cs typeface="Hellix SemiBold"/>
              </a:rPr>
              <a:t>ADELAIDE HILLS</a:t>
            </a:r>
            <a:endParaRPr lang="en-US" sz="1600" b="1">
              <a:latin typeface="Neue Haas Grotesk Text Pro" panose="020B0504020202020204" pitchFamily="34" charset="77"/>
              <a:cs typeface="Hellix SemiBold"/>
            </a:endParaRPr>
          </a:p>
        </p:txBody>
      </p:sp>
      <p:sp>
        <p:nvSpPr>
          <p:cNvPr id="7" name="object 58">
            <a:extLst>
              <a:ext uri="{FF2B5EF4-FFF2-40B4-BE49-F238E27FC236}">
                <a16:creationId xmlns:a16="http://schemas.microsoft.com/office/drawing/2014/main" id="{009E16F3-C51E-A7B1-4656-E64349EAE466}"/>
              </a:ext>
            </a:extLst>
          </p:cNvPr>
          <p:cNvSpPr txBox="1"/>
          <p:nvPr/>
        </p:nvSpPr>
        <p:spPr>
          <a:xfrm>
            <a:off x="1069061" y="2929120"/>
            <a:ext cx="2669273" cy="499880"/>
          </a:xfrm>
          <a:prstGeom prst="rect">
            <a:avLst/>
          </a:prstGeom>
        </p:spPr>
        <p:txBody>
          <a:bodyPr vert="horz" wrap="square" lIns="0" tIns="17145" rIns="0" bIns="0" rtlCol="0" anchor="t" anchorCtr="0">
            <a:spAutoFit/>
          </a:bodyPr>
          <a:lstStyle/>
          <a:p>
            <a:pPr>
              <a:lnSpc>
                <a:spcPct val="98000"/>
              </a:lnSpc>
              <a:buClr>
                <a:srgbClr val="F40000"/>
              </a:buClr>
            </a:pPr>
            <a:r>
              <a:rPr lang="en-US" sz="1600">
                <a:latin typeface="Neue Haas Grotesk Text Pro" panose="020B0504020202020204" pitchFamily="34" charset="77"/>
                <a:cs typeface="Hellix SemiBold"/>
              </a:rPr>
              <a:t>Bold Shiraz bursting with flavour and character</a:t>
            </a:r>
          </a:p>
        </p:txBody>
      </p:sp>
      <p:sp>
        <p:nvSpPr>
          <p:cNvPr id="8" name="object 58">
            <a:extLst>
              <a:ext uri="{FF2B5EF4-FFF2-40B4-BE49-F238E27FC236}">
                <a16:creationId xmlns:a16="http://schemas.microsoft.com/office/drawing/2014/main" id="{B1139623-6651-2B73-2CA6-4F3AD48D5709}"/>
              </a:ext>
            </a:extLst>
          </p:cNvPr>
          <p:cNvSpPr txBox="1"/>
          <p:nvPr/>
        </p:nvSpPr>
        <p:spPr>
          <a:xfrm>
            <a:off x="1069061" y="1826299"/>
            <a:ext cx="3466584" cy="499880"/>
          </a:xfrm>
          <a:prstGeom prst="rect">
            <a:avLst/>
          </a:prstGeom>
        </p:spPr>
        <p:txBody>
          <a:bodyPr vert="horz" wrap="square" lIns="0" tIns="17145" rIns="0" bIns="0" rtlCol="0" anchor="t" anchorCtr="0">
            <a:spAutoFit/>
          </a:bodyPr>
          <a:lstStyle/>
          <a:p>
            <a:pPr>
              <a:lnSpc>
                <a:spcPct val="98000"/>
              </a:lnSpc>
              <a:buClr>
                <a:srgbClr val="F40000"/>
              </a:buClr>
            </a:pPr>
            <a:r>
              <a:rPr lang="en-US" sz="1600">
                <a:latin typeface="Neue Haas Grotesk Text Pro" panose="020B0504020202020204" pitchFamily="34" charset="77"/>
                <a:cs typeface="Hellix SemiBold"/>
              </a:rPr>
              <a:t>Moderate alcohol levels, pepper and spice aromas, fine tannins and acids</a:t>
            </a:r>
          </a:p>
        </p:txBody>
      </p:sp>
      <p:sp>
        <p:nvSpPr>
          <p:cNvPr id="9" name="object 58">
            <a:extLst>
              <a:ext uri="{FF2B5EF4-FFF2-40B4-BE49-F238E27FC236}">
                <a16:creationId xmlns:a16="http://schemas.microsoft.com/office/drawing/2014/main" id="{13F95180-ADB4-38CF-4064-997824510E53}"/>
              </a:ext>
            </a:extLst>
          </p:cNvPr>
          <p:cNvSpPr txBox="1"/>
          <p:nvPr/>
        </p:nvSpPr>
        <p:spPr>
          <a:xfrm>
            <a:off x="7804050" y="5225585"/>
            <a:ext cx="2096301" cy="238912"/>
          </a:xfrm>
          <a:prstGeom prst="rect">
            <a:avLst/>
          </a:prstGeom>
        </p:spPr>
        <p:txBody>
          <a:bodyPr vert="horz" wrap="square" lIns="0" tIns="17145" rIns="0" bIns="0" rtlCol="0" anchor="t" anchorCtr="0">
            <a:spAutoFit/>
          </a:bodyPr>
          <a:lstStyle/>
          <a:p>
            <a:pPr>
              <a:lnSpc>
                <a:spcPct val="90000"/>
              </a:lnSpc>
              <a:buClr>
                <a:srgbClr val="F40000"/>
              </a:buClr>
            </a:pPr>
            <a:r>
              <a:rPr lang="en-AU" sz="1600" b="1">
                <a:latin typeface="Neue Haas Grotesk Text Pro" panose="020B0504020202020204" pitchFamily="34" charset="77"/>
                <a:cs typeface="Hellix SemiBold"/>
              </a:rPr>
              <a:t>MOUNT BARKER</a:t>
            </a:r>
            <a:endParaRPr lang="en-US" sz="1600" b="1">
              <a:latin typeface="Neue Haas Grotesk Text Pro" panose="020B0504020202020204" pitchFamily="34" charset="77"/>
              <a:cs typeface="Hellix SemiBold"/>
            </a:endParaRPr>
          </a:p>
        </p:txBody>
      </p:sp>
      <p:sp>
        <p:nvSpPr>
          <p:cNvPr id="10" name="object 58">
            <a:extLst>
              <a:ext uri="{FF2B5EF4-FFF2-40B4-BE49-F238E27FC236}">
                <a16:creationId xmlns:a16="http://schemas.microsoft.com/office/drawing/2014/main" id="{2AB991A8-4E90-E692-351A-FF35BE409143}"/>
              </a:ext>
            </a:extLst>
          </p:cNvPr>
          <p:cNvSpPr txBox="1"/>
          <p:nvPr/>
        </p:nvSpPr>
        <p:spPr>
          <a:xfrm>
            <a:off x="7804050" y="5512576"/>
            <a:ext cx="3263774" cy="741165"/>
          </a:xfrm>
          <a:prstGeom prst="rect">
            <a:avLst/>
          </a:prstGeom>
        </p:spPr>
        <p:txBody>
          <a:bodyPr vert="horz" wrap="square" lIns="0" tIns="17145" rIns="0" bIns="0" rtlCol="0" anchor="t" anchorCtr="0">
            <a:spAutoFit/>
          </a:bodyPr>
          <a:lstStyle/>
          <a:p>
            <a:pPr>
              <a:lnSpc>
                <a:spcPct val="98000"/>
              </a:lnSpc>
              <a:buClr>
                <a:srgbClr val="F40000"/>
              </a:buClr>
            </a:pPr>
            <a:r>
              <a:rPr lang="en-US" sz="1600">
                <a:latin typeface="Neue Haas Grotesk Text Pro" panose="020B0504020202020204" pitchFamily="34" charset="77"/>
                <a:cs typeface="Hellix SemiBold"/>
              </a:rPr>
              <a:t>Silky, elegant Shiraz with notes of liquorice, black cherry and peppery spice</a:t>
            </a:r>
          </a:p>
        </p:txBody>
      </p:sp>
      <p:sp>
        <p:nvSpPr>
          <p:cNvPr id="11" name="object 58">
            <a:extLst>
              <a:ext uri="{FF2B5EF4-FFF2-40B4-BE49-F238E27FC236}">
                <a16:creationId xmlns:a16="http://schemas.microsoft.com/office/drawing/2014/main" id="{E193154E-30BC-AD69-B312-671B619C76A9}"/>
              </a:ext>
            </a:extLst>
          </p:cNvPr>
          <p:cNvSpPr txBox="1"/>
          <p:nvPr/>
        </p:nvSpPr>
        <p:spPr>
          <a:xfrm>
            <a:off x="1069060" y="2659081"/>
            <a:ext cx="2096301" cy="238912"/>
          </a:xfrm>
          <a:prstGeom prst="rect">
            <a:avLst/>
          </a:prstGeom>
        </p:spPr>
        <p:txBody>
          <a:bodyPr vert="horz" wrap="square" lIns="0" tIns="17145" rIns="0" bIns="0" rtlCol="0" anchor="t" anchorCtr="0">
            <a:spAutoFit/>
          </a:bodyPr>
          <a:lstStyle/>
          <a:p>
            <a:pPr>
              <a:lnSpc>
                <a:spcPct val="90000"/>
              </a:lnSpc>
              <a:buClr>
                <a:srgbClr val="F40000"/>
              </a:buClr>
            </a:pPr>
            <a:r>
              <a:rPr lang="en-AU" sz="1600" b="1">
                <a:latin typeface="Neue Haas Grotesk Text Pro" panose="020B0504020202020204" pitchFamily="34" charset="77"/>
                <a:cs typeface="Hellix SemiBold"/>
              </a:rPr>
              <a:t>BAROSSA VALLEY</a:t>
            </a:r>
            <a:endParaRPr lang="en-US" sz="1600" b="1">
              <a:latin typeface="Neue Haas Grotesk Text Pro" panose="020B0504020202020204" pitchFamily="34" charset="77"/>
              <a:cs typeface="Hellix SemiBold"/>
            </a:endParaRPr>
          </a:p>
        </p:txBody>
      </p:sp>
      <p:sp>
        <p:nvSpPr>
          <p:cNvPr id="12" name="object 58">
            <a:extLst>
              <a:ext uri="{FF2B5EF4-FFF2-40B4-BE49-F238E27FC236}">
                <a16:creationId xmlns:a16="http://schemas.microsoft.com/office/drawing/2014/main" id="{2F565A62-3E8E-3657-B945-6A162D7274FD}"/>
              </a:ext>
            </a:extLst>
          </p:cNvPr>
          <p:cNvSpPr txBox="1"/>
          <p:nvPr/>
        </p:nvSpPr>
        <p:spPr>
          <a:xfrm>
            <a:off x="1069061" y="3793029"/>
            <a:ext cx="2574845" cy="238912"/>
          </a:xfrm>
          <a:prstGeom prst="rect">
            <a:avLst/>
          </a:prstGeom>
        </p:spPr>
        <p:txBody>
          <a:bodyPr vert="horz" wrap="square" lIns="0" tIns="17145" rIns="0" bIns="0" rtlCol="0" anchor="t" anchorCtr="0">
            <a:spAutoFit/>
          </a:bodyPr>
          <a:lstStyle/>
          <a:p>
            <a:pPr>
              <a:lnSpc>
                <a:spcPct val="90000"/>
              </a:lnSpc>
              <a:buClr>
                <a:srgbClr val="F40000"/>
              </a:buClr>
            </a:pPr>
            <a:r>
              <a:rPr lang="en-AU" sz="1600" b="1">
                <a:latin typeface="Neue Haas Grotesk Text Pro" panose="020B0504020202020204" pitchFamily="34" charset="77"/>
                <a:cs typeface="Hellix SemiBold"/>
              </a:rPr>
              <a:t>CANBERRA DISTRICT</a:t>
            </a:r>
            <a:endParaRPr lang="en-US" sz="1600" b="1">
              <a:latin typeface="Neue Haas Grotesk Text Pro" panose="020B0504020202020204" pitchFamily="34" charset="77"/>
              <a:cs typeface="Hellix SemiBold"/>
            </a:endParaRPr>
          </a:p>
        </p:txBody>
      </p:sp>
      <p:sp>
        <p:nvSpPr>
          <p:cNvPr id="13" name="object 58">
            <a:extLst>
              <a:ext uri="{FF2B5EF4-FFF2-40B4-BE49-F238E27FC236}">
                <a16:creationId xmlns:a16="http://schemas.microsoft.com/office/drawing/2014/main" id="{13408633-8AA3-72AD-5821-C66C4BB5A989}"/>
              </a:ext>
            </a:extLst>
          </p:cNvPr>
          <p:cNvSpPr txBox="1"/>
          <p:nvPr/>
        </p:nvSpPr>
        <p:spPr>
          <a:xfrm>
            <a:off x="7804050" y="1849065"/>
            <a:ext cx="1643528" cy="238912"/>
          </a:xfrm>
          <a:prstGeom prst="rect">
            <a:avLst/>
          </a:prstGeom>
        </p:spPr>
        <p:txBody>
          <a:bodyPr vert="horz" wrap="square" lIns="0" tIns="17145" rIns="0" bIns="0" rtlCol="0" anchor="t" anchorCtr="0">
            <a:spAutoFit/>
          </a:bodyPr>
          <a:lstStyle/>
          <a:p>
            <a:pPr>
              <a:lnSpc>
                <a:spcPct val="90000"/>
              </a:lnSpc>
              <a:buClr>
                <a:srgbClr val="F40000"/>
              </a:buClr>
            </a:pPr>
            <a:r>
              <a:rPr lang="en-AU" sz="1600" b="1">
                <a:latin typeface="Neue Haas Grotesk Text Pro" panose="020B0504020202020204" pitchFamily="34" charset="77"/>
                <a:cs typeface="Hellix SemiBold"/>
              </a:rPr>
              <a:t>EDEN VALLEY</a:t>
            </a:r>
            <a:endParaRPr lang="en-US" sz="1600" b="1">
              <a:latin typeface="Neue Haas Grotesk Text Pro" panose="020B0504020202020204" pitchFamily="34" charset="77"/>
              <a:cs typeface="Hellix SemiBold"/>
            </a:endParaRPr>
          </a:p>
        </p:txBody>
      </p:sp>
      <p:sp>
        <p:nvSpPr>
          <p:cNvPr id="14" name="object 58">
            <a:extLst>
              <a:ext uri="{FF2B5EF4-FFF2-40B4-BE49-F238E27FC236}">
                <a16:creationId xmlns:a16="http://schemas.microsoft.com/office/drawing/2014/main" id="{BFA254B6-068B-B71F-5CB7-D29D51F0995A}"/>
              </a:ext>
            </a:extLst>
          </p:cNvPr>
          <p:cNvSpPr txBox="1"/>
          <p:nvPr/>
        </p:nvSpPr>
        <p:spPr>
          <a:xfrm>
            <a:off x="7804050" y="2976801"/>
            <a:ext cx="2096301" cy="238912"/>
          </a:xfrm>
          <a:prstGeom prst="rect">
            <a:avLst/>
          </a:prstGeom>
        </p:spPr>
        <p:txBody>
          <a:bodyPr vert="horz" wrap="square" lIns="0" tIns="17145" rIns="0" bIns="0" rtlCol="0" anchor="t" anchorCtr="0">
            <a:spAutoFit/>
          </a:bodyPr>
          <a:lstStyle/>
          <a:p>
            <a:pPr>
              <a:lnSpc>
                <a:spcPct val="90000"/>
              </a:lnSpc>
              <a:buClr>
                <a:srgbClr val="F40000"/>
              </a:buClr>
            </a:pPr>
            <a:r>
              <a:rPr lang="en-AU" sz="1600" b="1">
                <a:latin typeface="Neue Haas Grotesk Text Pro" panose="020B0504020202020204" pitchFamily="34" charset="77"/>
                <a:cs typeface="Hellix SemiBold"/>
              </a:rPr>
              <a:t>HUNTER VALLEY</a:t>
            </a:r>
            <a:endParaRPr lang="en-US" sz="1600" b="1">
              <a:latin typeface="Neue Haas Grotesk Text Pro" panose="020B0504020202020204" pitchFamily="34" charset="77"/>
              <a:cs typeface="Hellix SemiBold"/>
            </a:endParaRPr>
          </a:p>
        </p:txBody>
      </p:sp>
      <p:sp>
        <p:nvSpPr>
          <p:cNvPr id="15" name="object 58">
            <a:extLst>
              <a:ext uri="{FF2B5EF4-FFF2-40B4-BE49-F238E27FC236}">
                <a16:creationId xmlns:a16="http://schemas.microsoft.com/office/drawing/2014/main" id="{BC4DBB26-03A4-8415-1752-B57B0B02C0B4}"/>
              </a:ext>
            </a:extLst>
          </p:cNvPr>
          <p:cNvSpPr txBox="1"/>
          <p:nvPr/>
        </p:nvSpPr>
        <p:spPr>
          <a:xfrm>
            <a:off x="7804050" y="845866"/>
            <a:ext cx="2096301" cy="238912"/>
          </a:xfrm>
          <a:prstGeom prst="rect">
            <a:avLst/>
          </a:prstGeom>
        </p:spPr>
        <p:txBody>
          <a:bodyPr vert="horz" wrap="square" lIns="0" tIns="17145" rIns="0" bIns="0" rtlCol="0" anchor="t" anchorCtr="0">
            <a:spAutoFit/>
          </a:bodyPr>
          <a:lstStyle/>
          <a:p>
            <a:pPr>
              <a:lnSpc>
                <a:spcPct val="90000"/>
              </a:lnSpc>
              <a:buClr>
                <a:srgbClr val="F40000"/>
              </a:buClr>
            </a:pPr>
            <a:r>
              <a:rPr lang="en-AU" sz="1600" b="1">
                <a:latin typeface="Neue Haas Grotesk Text Pro" panose="020B0504020202020204" pitchFamily="34" charset="77"/>
                <a:cs typeface="Hellix SemiBold"/>
              </a:rPr>
              <a:t>THE GRAMPIANS</a:t>
            </a:r>
            <a:endParaRPr lang="en-US" sz="1600" b="1">
              <a:latin typeface="Neue Haas Grotesk Text Pro" panose="020B0504020202020204" pitchFamily="34" charset="77"/>
              <a:cs typeface="Hellix SemiBold"/>
            </a:endParaRPr>
          </a:p>
        </p:txBody>
      </p:sp>
      <p:sp>
        <p:nvSpPr>
          <p:cNvPr id="16" name="object 58">
            <a:extLst>
              <a:ext uri="{FF2B5EF4-FFF2-40B4-BE49-F238E27FC236}">
                <a16:creationId xmlns:a16="http://schemas.microsoft.com/office/drawing/2014/main" id="{802FA831-D204-53C0-777B-69645945FFF6}"/>
              </a:ext>
            </a:extLst>
          </p:cNvPr>
          <p:cNvSpPr txBox="1"/>
          <p:nvPr/>
        </p:nvSpPr>
        <p:spPr>
          <a:xfrm>
            <a:off x="7804050" y="4112528"/>
            <a:ext cx="2096301" cy="238912"/>
          </a:xfrm>
          <a:prstGeom prst="rect">
            <a:avLst/>
          </a:prstGeom>
        </p:spPr>
        <p:txBody>
          <a:bodyPr vert="horz" wrap="square" lIns="0" tIns="17145" rIns="0" bIns="0" rtlCol="0" anchor="t" anchorCtr="0">
            <a:spAutoFit/>
          </a:bodyPr>
          <a:lstStyle/>
          <a:p>
            <a:pPr>
              <a:lnSpc>
                <a:spcPct val="90000"/>
              </a:lnSpc>
              <a:buClr>
                <a:srgbClr val="F40000"/>
              </a:buClr>
            </a:pPr>
            <a:r>
              <a:rPr lang="en-AU" sz="1600" b="1">
                <a:latin typeface="Neue Haas Grotesk Text Pro" panose="020B0504020202020204" pitchFamily="34" charset="77"/>
                <a:cs typeface="Hellix SemiBold"/>
              </a:rPr>
              <a:t>McLAREN VALE</a:t>
            </a:r>
            <a:endParaRPr lang="en-US" sz="1600" b="1">
              <a:latin typeface="Neue Haas Grotesk Text Pro" panose="020B0504020202020204" pitchFamily="34" charset="77"/>
              <a:cs typeface="Hellix SemiBold"/>
            </a:endParaRPr>
          </a:p>
        </p:txBody>
      </p:sp>
      <p:sp>
        <p:nvSpPr>
          <p:cNvPr id="17" name="object 58">
            <a:extLst>
              <a:ext uri="{FF2B5EF4-FFF2-40B4-BE49-F238E27FC236}">
                <a16:creationId xmlns:a16="http://schemas.microsoft.com/office/drawing/2014/main" id="{D72011D9-1A47-E47E-AD9C-0224E83B5ABD}"/>
              </a:ext>
            </a:extLst>
          </p:cNvPr>
          <p:cNvSpPr txBox="1"/>
          <p:nvPr/>
        </p:nvSpPr>
        <p:spPr>
          <a:xfrm>
            <a:off x="1069061" y="4067356"/>
            <a:ext cx="3470236" cy="499880"/>
          </a:xfrm>
          <a:prstGeom prst="rect">
            <a:avLst/>
          </a:prstGeom>
        </p:spPr>
        <p:txBody>
          <a:bodyPr vert="horz" wrap="square" lIns="0" tIns="17145" rIns="0" bIns="0" rtlCol="0" anchor="t" anchorCtr="0">
            <a:spAutoFit/>
          </a:bodyPr>
          <a:lstStyle/>
          <a:p>
            <a:pPr>
              <a:lnSpc>
                <a:spcPct val="98000"/>
              </a:lnSpc>
              <a:buClr>
                <a:srgbClr val="F40000"/>
              </a:buClr>
            </a:pPr>
            <a:r>
              <a:rPr lang="en-US" sz="1600">
                <a:latin typeface="Neue Haas Grotesk Text Pro" panose="020B0504020202020204" pitchFamily="34" charset="77"/>
                <a:cs typeface="Hellix SemiBold"/>
              </a:rPr>
              <a:t>Powerful yet elegant Shiraz that’s spicy, balanced and full-flavoured </a:t>
            </a:r>
          </a:p>
        </p:txBody>
      </p:sp>
      <p:sp>
        <p:nvSpPr>
          <p:cNvPr id="18" name="object 58">
            <a:extLst>
              <a:ext uri="{FF2B5EF4-FFF2-40B4-BE49-F238E27FC236}">
                <a16:creationId xmlns:a16="http://schemas.microsoft.com/office/drawing/2014/main" id="{B5BAEAF3-15FB-0EC9-B810-3FA29E5BD895}"/>
              </a:ext>
            </a:extLst>
          </p:cNvPr>
          <p:cNvSpPr txBox="1"/>
          <p:nvPr/>
        </p:nvSpPr>
        <p:spPr>
          <a:xfrm>
            <a:off x="1069061" y="5210746"/>
            <a:ext cx="3900751" cy="741165"/>
          </a:xfrm>
          <a:prstGeom prst="rect">
            <a:avLst/>
          </a:prstGeom>
        </p:spPr>
        <p:txBody>
          <a:bodyPr vert="horz" wrap="square" lIns="0" tIns="17145" rIns="0" bIns="0" rtlCol="0" anchor="t" anchorCtr="0">
            <a:spAutoFit/>
          </a:bodyPr>
          <a:lstStyle/>
          <a:p>
            <a:pPr>
              <a:lnSpc>
                <a:spcPct val="98000"/>
              </a:lnSpc>
              <a:buClr>
                <a:srgbClr val="F40000"/>
              </a:buClr>
            </a:pPr>
            <a:r>
              <a:rPr lang="en-US" sz="1600">
                <a:latin typeface="Neue Haas Grotesk Text Pro" panose="020B0504020202020204" pitchFamily="34" charset="77"/>
                <a:cs typeface="Hellix SemiBold"/>
              </a:rPr>
              <a:t>Plush, full-bodied and richly textured, with flavours of blackberry, plum and liquorice</a:t>
            </a:r>
          </a:p>
        </p:txBody>
      </p:sp>
      <p:sp>
        <p:nvSpPr>
          <p:cNvPr id="19" name="object 58">
            <a:extLst>
              <a:ext uri="{FF2B5EF4-FFF2-40B4-BE49-F238E27FC236}">
                <a16:creationId xmlns:a16="http://schemas.microsoft.com/office/drawing/2014/main" id="{2B3132AE-BE26-C3BD-76A9-ED261BBBA05F}"/>
              </a:ext>
            </a:extLst>
          </p:cNvPr>
          <p:cNvSpPr txBox="1"/>
          <p:nvPr/>
        </p:nvSpPr>
        <p:spPr>
          <a:xfrm>
            <a:off x="7804050" y="2092441"/>
            <a:ext cx="3552862" cy="499880"/>
          </a:xfrm>
          <a:prstGeom prst="rect">
            <a:avLst/>
          </a:prstGeom>
        </p:spPr>
        <p:txBody>
          <a:bodyPr vert="horz" wrap="square" lIns="0" tIns="17145" rIns="0" bIns="0" rtlCol="0" anchor="t" anchorCtr="0">
            <a:spAutoFit/>
          </a:bodyPr>
          <a:lstStyle/>
          <a:p>
            <a:pPr>
              <a:lnSpc>
                <a:spcPct val="98000"/>
              </a:lnSpc>
              <a:buClr>
                <a:srgbClr val="F40000"/>
              </a:buClr>
            </a:pPr>
            <a:r>
              <a:rPr lang="en-US" sz="1600">
                <a:latin typeface="Neue Haas Grotesk Text Pro" panose="020B0504020202020204" pitchFamily="34" charset="77"/>
                <a:cs typeface="Hellix SemiBold"/>
              </a:rPr>
              <a:t>Medium-bodied to full-bodied with classic berry, sage and pepper notes</a:t>
            </a:r>
          </a:p>
        </p:txBody>
      </p:sp>
      <p:sp>
        <p:nvSpPr>
          <p:cNvPr id="20" name="object 58">
            <a:extLst>
              <a:ext uri="{FF2B5EF4-FFF2-40B4-BE49-F238E27FC236}">
                <a16:creationId xmlns:a16="http://schemas.microsoft.com/office/drawing/2014/main" id="{7DC49B88-DB12-A752-FACE-E00821750CD5}"/>
              </a:ext>
            </a:extLst>
          </p:cNvPr>
          <p:cNvSpPr txBox="1"/>
          <p:nvPr/>
        </p:nvSpPr>
        <p:spPr>
          <a:xfrm>
            <a:off x="7804050" y="4408162"/>
            <a:ext cx="3234301" cy="499880"/>
          </a:xfrm>
          <a:prstGeom prst="rect">
            <a:avLst/>
          </a:prstGeom>
        </p:spPr>
        <p:txBody>
          <a:bodyPr vert="horz" wrap="square" lIns="0" tIns="17145" rIns="0" bIns="0" rtlCol="0" anchor="t" anchorCtr="0">
            <a:spAutoFit/>
          </a:bodyPr>
          <a:lstStyle/>
          <a:p>
            <a:pPr>
              <a:lnSpc>
                <a:spcPct val="98000"/>
              </a:lnSpc>
              <a:buClr>
                <a:srgbClr val="F40000"/>
              </a:buClr>
            </a:pPr>
            <a:r>
              <a:rPr lang="en-US" sz="1600">
                <a:latin typeface="Neue Haas Grotesk Text Pro" panose="020B0504020202020204" pitchFamily="34" charset="77"/>
                <a:cs typeface="Hellix SemiBold"/>
              </a:rPr>
              <a:t>Full-bodied with rich blueberry fruit and chocolate characters</a:t>
            </a:r>
          </a:p>
        </p:txBody>
      </p:sp>
      <p:sp>
        <p:nvSpPr>
          <p:cNvPr id="21" name="object 58">
            <a:extLst>
              <a:ext uri="{FF2B5EF4-FFF2-40B4-BE49-F238E27FC236}">
                <a16:creationId xmlns:a16="http://schemas.microsoft.com/office/drawing/2014/main" id="{D0DCF563-BB0A-B4BA-A191-D19DB81E73E9}"/>
              </a:ext>
            </a:extLst>
          </p:cNvPr>
          <p:cNvSpPr txBox="1"/>
          <p:nvPr/>
        </p:nvSpPr>
        <p:spPr>
          <a:xfrm>
            <a:off x="7804050" y="3244074"/>
            <a:ext cx="3765650" cy="499880"/>
          </a:xfrm>
          <a:prstGeom prst="rect">
            <a:avLst/>
          </a:prstGeom>
        </p:spPr>
        <p:txBody>
          <a:bodyPr vert="horz" wrap="square" lIns="0" tIns="17145" rIns="0" bIns="0" rtlCol="0" anchor="t" anchorCtr="0">
            <a:spAutoFit/>
          </a:bodyPr>
          <a:lstStyle/>
          <a:p>
            <a:pPr>
              <a:lnSpc>
                <a:spcPct val="98000"/>
              </a:lnSpc>
              <a:buClr>
                <a:srgbClr val="F40000"/>
              </a:buClr>
            </a:pPr>
            <a:r>
              <a:rPr lang="en-US" sz="1600">
                <a:latin typeface="Neue Haas Grotesk Text Pro" panose="020B0504020202020204" pitchFamily="34" charset="77"/>
                <a:cs typeface="Hellix SemiBold"/>
              </a:rPr>
              <a:t>Evolved into medium-bodied wines that are savoury, complex and food-friendly</a:t>
            </a:r>
          </a:p>
        </p:txBody>
      </p:sp>
      <p:pic>
        <p:nvPicPr>
          <p:cNvPr id="22" name="Picture Placeholder 8">
            <a:extLst>
              <a:ext uri="{FF2B5EF4-FFF2-40B4-BE49-F238E27FC236}">
                <a16:creationId xmlns:a16="http://schemas.microsoft.com/office/drawing/2014/main" id="{60787AAB-031D-405A-4ABB-3E994A97065D}"/>
              </a:ext>
            </a:extLst>
          </p:cNvPr>
          <p:cNvPicPr>
            <a:picLocks noChangeAspect="1"/>
          </p:cNvPicPr>
          <p:nvPr/>
        </p:nvPicPr>
        <p:blipFill>
          <a:blip r:embed="rId2" cstate="screen">
            <a:extLst>
              <a:ext uri="{28A0092B-C50C-407E-A947-70E740481C1C}">
                <a14:useLocalDpi xmlns:a14="http://schemas.microsoft.com/office/drawing/2010/main"/>
              </a:ext>
            </a:extLst>
          </a:blip>
          <a:srcRect l="8637" r="8637"/>
          <a:stretch/>
        </p:blipFill>
        <p:spPr>
          <a:xfrm>
            <a:off x="5041655" y="157089"/>
            <a:ext cx="2256385" cy="6830856"/>
          </a:xfrm>
          <a:prstGeom prst="rect">
            <a:avLst/>
          </a:prstGeom>
        </p:spPr>
      </p:pic>
      <p:sp>
        <p:nvSpPr>
          <p:cNvPr id="23" name="object 10">
            <a:extLst>
              <a:ext uri="{FF2B5EF4-FFF2-40B4-BE49-F238E27FC236}">
                <a16:creationId xmlns:a16="http://schemas.microsoft.com/office/drawing/2014/main" id="{22E55CC6-A05D-4C50-EC44-CB7892AD15B0}"/>
              </a:ext>
            </a:extLst>
          </p:cNvPr>
          <p:cNvSpPr txBox="1"/>
          <p:nvPr/>
        </p:nvSpPr>
        <p:spPr>
          <a:xfrm rot="16200000">
            <a:off x="3984909" y="424111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6" name="Straight Connector 25">
            <a:extLst>
              <a:ext uri="{FF2B5EF4-FFF2-40B4-BE49-F238E27FC236}">
                <a16:creationId xmlns:a16="http://schemas.microsoft.com/office/drawing/2014/main" id="{73A97802-06DA-DB7B-CCF2-43AC20B632E2}"/>
              </a:ext>
            </a:extLst>
          </p:cNvPr>
          <p:cNvCxnSpPr>
            <a:cxnSpLocks/>
          </p:cNvCxnSpPr>
          <p:nvPr/>
        </p:nvCxnSpPr>
        <p:spPr>
          <a:xfrm>
            <a:off x="6795083" y="3090515"/>
            <a:ext cx="83610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A524496-B853-2D95-4D5C-3E501EC49E03}"/>
              </a:ext>
            </a:extLst>
          </p:cNvPr>
          <p:cNvCxnSpPr>
            <a:cxnSpLocks/>
          </p:cNvCxnSpPr>
          <p:nvPr/>
        </p:nvCxnSpPr>
        <p:spPr>
          <a:xfrm>
            <a:off x="6186881" y="959711"/>
            <a:ext cx="121640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3657479"/>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645466" y="1767112"/>
            <a:ext cx="11918390" cy="689369"/>
          </a:xfrm>
          <a:prstGeom prst="rect">
            <a:avLst/>
          </a:prstGeom>
        </p:spPr>
        <p:txBody>
          <a:bodyPr vert="horz" wrap="none" lIns="0" tIns="11521" rIns="0" bIns="0" rtlCol="0">
            <a:noAutofit/>
          </a:bodyPr>
          <a:lstStyle/>
          <a:p>
            <a:pPr defTabSz="914453">
              <a:lnSpc>
                <a:spcPct val="80000"/>
              </a:lnSpc>
              <a:defRPr/>
            </a:pPr>
            <a:endParaRPr lang="en-AU" sz="6000" cap="all">
              <a:solidFill>
                <a:schemeClr val="bg2"/>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20175" y="3670280"/>
            <a:ext cx="493997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accent5"/>
              </a:buClr>
              <a:buFont typeface="Arial" panose="020B0604020202020204" pitchFamily="34" charset="0"/>
              <a:buChar char="•"/>
            </a:pPr>
            <a:r>
              <a:rPr lang="en-US" sz="1600">
                <a:solidFill>
                  <a:schemeClr val="bg1"/>
                </a:solidFill>
                <a:latin typeface="Neue Haas Grotesk Text Pro" panose="020B0504020202020204" pitchFamily="34" charset="77"/>
              </a:rPr>
              <a:t>Australia’s third most planted grape variety</a:t>
            </a:r>
          </a:p>
          <a:p>
            <a:pPr>
              <a:spcBef>
                <a:spcPts val="800"/>
              </a:spcBef>
              <a:buClr>
                <a:schemeClr val="accent5"/>
              </a:buClr>
              <a:buFont typeface="Arial" panose="020B0604020202020204" pitchFamily="34" charset="0"/>
              <a:buChar char="•"/>
            </a:pPr>
            <a:r>
              <a:rPr lang="en-US" sz="1600">
                <a:solidFill>
                  <a:schemeClr val="bg1"/>
                </a:solidFill>
                <a:latin typeface="Neue Haas Grotesk Text Pro" panose="020B0504020202020204" pitchFamily="34" charset="77"/>
              </a:rPr>
              <a:t>Known for its intensity of colour, flavour, acidity and tannins, and its ability to age for many decades</a:t>
            </a:r>
          </a:p>
          <a:p>
            <a:pPr>
              <a:spcBef>
                <a:spcPts val="800"/>
              </a:spcBef>
              <a:buClr>
                <a:schemeClr val="accent5"/>
              </a:buClr>
              <a:buFont typeface="Arial" panose="020B0604020202020204" pitchFamily="34" charset="0"/>
              <a:buChar char="•"/>
            </a:pPr>
            <a:r>
              <a:rPr lang="en-US" sz="1600">
                <a:solidFill>
                  <a:schemeClr val="bg1"/>
                </a:solidFill>
                <a:latin typeface="Neue Haas Grotesk Text Pro" panose="020B0504020202020204" pitchFamily="34" charset="77"/>
              </a:rPr>
              <a:t>A fixture in a lot of Australia’s most historic and successful wines</a:t>
            </a:r>
          </a:p>
          <a:p>
            <a:pPr>
              <a:spcBef>
                <a:spcPts val="800"/>
              </a:spcBef>
              <a:buClr>
                <a:schemeClr val="accent5"/>
              </a:buClr>
              <a:buFont typeface="Arial" panose="020B0604020202020204" pitchFamily="34" charset="0"/>
              <a:buChar char="•"/>
            </a:pPr>
            <a:r>
              <a:rPr lang="en-US" sz="1600">
                <a:solidFill>
                  <a:schemeClr val="bg1"/>
                </a:solidFill>
                <a:latin typeface="Neue Haas Grotesk Text Pro" panose="020B0504020202020204" pitchFamily="34" charset="77"/>
              </a:rPr>
              <a:t>Grows best in warm to cool, dry regions</a:t>
            </a:r>
            <a:endParaRPr lang="en-AU" sz="1600">
              <a:solidFill>
                <a:schemeClr val="bg1"/>
              </a:solidFill>
              <a:latin typeface="Neue Haas Grotesk Text Pro" panose="020B0504020202020204" pitchFamily="34" charset="77"/>
            </a:endParaRPr>
          </a:p>
        </p:txBody>
      </p:sp>
      <p:sp>
        <p:nvSpPr>
          <p:cNvPr id="2" name="object 4">
            <a:extLst>
              <a:ext uri="{FF2B5EF4-FFF2-40B4-BE49-F238E27FC236}">
                <a16:creationId xmlns:a16="http://schemas.microsoft.com/office/drawing/2014/main" id="{57CE5D63-59C4-C391-8D71-CEE501EF727A}"/>
              </a:ext>
            </a:extLst>
          </p:cNvPr>
          <p:cNvSpPr txBox="1"/>
          <p:nvPr/>
        </p:nvSpPr>
        <p:spPr>
          <a:xfrm>
            <a:off x="645466" y="2280119"/>
            <a:ext cx="11918390" cy="907601"/>
          </a:xfrm>
          <a:prstGeom prst="rect">
            <a:avLst/>
          </a:prstGeom>
        </p:spPr>
        <p:txBody>
          <a:bodyPr vert="horz" wrap="none" lIns="0" tIns="11521" rIns="0" bIns="0" rtlCol="0">
            <a:noAutofit/>
          </a:bodyPr>
          <a:lstStyle/>
          <a:p>
            <a:pPr defTabSz="914453">
              <a:lnSpc>
                <a:spcPct val="80000"/>
              </a:lnSpc>
              <a:defRPr/>
            </a:pPr>
            <a:r>
              <a:rPr lang="en-AU" sz="3000" cap="all">
                <a:solidFill>
                  <a:schemeClr val="accent4"/>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Powerful and </a:t>
            </a:r>
          </a:p>
          <a:p>
            <a:pPr defTabSz="914453">
              <a:lnSpc>
                <a:spcPct val="80000"/>
              </a:lnSpc>
              <a:defRPr/>
            </a:pPr>
            <a:r>
              <a:rPr lang="en-AU" sz="3000" cap="all">
                <a:solidFill>
                  <a:schemeClr val="accent4"/>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age-worthy</a:t>
            </a:r>
          </a:p>
        </p:txBody>
      </p:sp>
      <p:pic>
        <p:nvPicPr>
          <p:cNvPr id="11" name="Picture Placeholder 10" descr="A bunch of grapes on a vine&#10;&#10;Description automatically generated">
            <a:extLst>
              <a:ext uri="{FF2B5EF4-FFF2-40B4-BE49-F238E27FC236}">
                <a16:creationId xmlns:a16="http://schemas.microsoft.com/office/drawing/2014/main" id="{9ABA7397-4F2E-8659-1BCE-463D68305F9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7130" b="17130"/>
          <a:stretch>
            <a:fillRect/>
          </a:stretch>
        </p:blipFill>
        <p:spPr>
          <a:xfrm>
            <a:off x="6016625" y="388938"/>
            <a:ext cx="6169025" cy="6083300"/>
          </a:xfrm>
        </p:spPr>
      </p:pic>
      <p:sp>
        <p:nvSpPr>
          <p:cNvPr id="5" name="Title 4">
            <a:extLst>
              <a:ext uri="{FF2B5EF4-FFF2-40B4-BE49-F238E27FC236}">
                <a16:creationId xmlns:a16="http://schemas.microsoft.com/office/drawing/2014/main" id="{949B7B70-91CD-2C1F-84F3-AD324E9362DC}"/>
              </a:ext>
            </a:extLst>
          </p:cNvPr>
          <p:cNvSpPr>
            <a:spLocks noGrp="1"/>
          </p:cNvSpPr>
          <p:nvPr>
            <p:ph type="title"/>
          </p:nvPr>
        </p:nvSpPr>
        <p:spPr/>
        <p:txBody>
          <a:bodyPr/>
          <a:lstStyle/>
          <a:p>
            <a:r>
              <a:rPr lang="en-AU" sz="5400" cap="all">
                <a:solidFill>
                  <a:schemeClr val="accent5"/>
                </a:solidFill>
                <a:uFill>
                  <a:solidFill>
                    <a:srgbClr val="F40000"/>
                  </a:solidFill>
                </a:uFill>
              </a:rPr>
              <a:t>Cabernet sauvignon</a:t>
            </a:r>
            <a:endParaRPr lang="en-US">
              <a:solidFill>
                <a:schemeClr val="accent5"/>
              </a:solidFill>
            </a:endParaRPr>
          </a:p>
        </p:txBody>
      </p:sp>
    </p:spTree>
    <p:extLst>
      <p:ext uri="{BB962C8B-B14F-4D97-AF65-F5344CB8AC3E}">
        <p14:creationId xmlns:p14="http://schemas.microsoft.com/office/powerpoint/2010/main" val="181898181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erson pouring wine into a glass&#10;&#10;Description automatically generated">
            <a:extLst>
              <a:ext uri="{FF2B5EF4-FFF2-40B4-BE49-F238E27FC236}">
                <a16:creationId xmlns:a16="http://schemas.microsoft.com/office/drawing/2014/main" id="{0708A9E6-68D0-4787-477A-FECE45566F9F}"/>
              </a:ext>
            </a:extLst>
          </p:cNvPr>
          <p:cNvPicPr>
            <a:picLocks noChangeAspect="1"/>
          </p:cNvPicPr>
          <p:nvPr/>
        </p:nvPicPr>
        <p:blipFill>
          <a:blip r:embed="rId2" cstate="screen">
            <a:extLst>
              <a:ext uri="{28A0092B-C50C-407E-A947-70E740481C1C}">
                <a14:useLocalDpi xmlns:a14="http://schemas.microsoft.com/office/drawing/2010/main"/>
              </a:ext>
            </a:extLst>
          </a:blip>
          <a:srcRect r="18625"/>
          <a:stretch>
            <a:fillRect/>
          </a:stretch>
        </p:blipFill>
        <p:spPr>
          <a:xfrm>
            <a:off x="6958739" y="0"/>
            <a:ext cx="4105120" cy="3361724"/>
          </a:xfrm>
          <a:prstGeom prst="rect">
            <a:avLst/>
          </a:prstGeom>
        </p:spPr>
      </p:pic>
      <p:sp>
        <p:nvSpPr>
          <p:cNvPr id="3" name="Text Placeholder 2">
            <a:extLst>
              <a:ext uri="{FF2B5EF4-FFF2-40B4-BE49-F238E27FC236}">
                <a16:creationId xmlns:a16="http://schemas.microsoft.com/office/drawing/2014/main" id="{0144C9E7-7CCA-4FC6-CEE2-271D2CEAB32B}"/>
              </a:ext>
            </a:extLst>
          </p:cNvPr>
          <p:cNvSpPr>
            <a:spLocks noGrp="1"/>
          </p:cNvSpPr>
          <p:nvPr>
            <p:ph type="body" sz="quarter" idx="4294967295"/>
          </p:nvPr>
        </p:nvSpPr>
        <p:spPr>
          <a:xfrm>
            <a:off x="2879528" y="4533704"/>
            <a:ext cx="2457529" cy="1460500"/>
          </a:xfrm>
        </p:spPr>
        <p:txBody>
          <a:bodyPr/>
          <a:lstStyle/>
          <a:p>
            <a:pPr>
              <a:spcBef>
                <a:spcPts val="800"/>
              </a:spcBef>
            </a:pPr>
            <a:r>
              <a:rPr lang="en-US" sz="1600"/>
              <a:t>Food and table‑wine culture grew, and trailblazing winemakers discovered or rediscovered an array of cool-climate regions</a:t>
            </a:r>
            <a:endParaRPr lang="en-AU" sz="1600"/>
          </a:p>
        </p:txBody>
      </p:sp>
      <p:cxnSp>
        <p:nvCxnSpPr>
          <p:cNvPr id="6" name="Straight Connector 5">
            <a:extLst>
              <a:ext uri="{FF2B5EF4-FFF2-40B4-BE49-F238E27FC236}">
                <a16:creationId xmlns:a16="http://schemas.microsoft.com/office/drawing/2014/main" id="{DD2A1874-A86A-87DD-A8A5-E6B3A0FAAA30}"/>
              </a:ext>
            </a:extLst>
          </p:cNvPr>
          <p:cNvCxnSpPr/>
          <p:nvPr/>
        </p:nvCxnSpPr>
        <p:spPr>
          <a:xfrm>
            <a:off x="0" y="337892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B3CE732A-16CE-07F2-B080-2E7C78189B18}"/>
              </a:ext>
            </a:extLst>
          </p:cNvPr>
          <p:cNvSpPr/>
          <p:nvPr/>
        </p:nvSpPr>
        <p:spPr>
          <a:xfrm>
            <a:off x="1444486"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8" name="Oval 7">
            <a:extLst>
              <a:ext uri="{FF2B5EF4-FFF2-40B4-BE49-F238E27FC236}">
                <a16:creationId xmlns:a16="http://schemas.microsoft.com/office/drawing/2014/main" id="{4520626D-7989-8389-1335-4E7EBA5AE5C7}"/>
              </a:ext>
            </a:extLst>
          </p:cNvPr>
          <p:cNvSpPr/>
          <p:nvPr/>
        </p:nvSpPr>
        <p:spPr>
          <a:xfrm>
            <a:off x="3359150"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12" name="Title 1">
            <a:extLst>
              <a:ext uri="{FF2B5EF4-FFF2-40B4-BE49-F238E27FC236}">
                <a16:creationId xmlns:a16="http://schemas.microsoft.com/office/drawing/2014/main" id="{BF4C77C5-6CE7-8A10-9827-1E20FEA124C5}"/>
              </a:ext>
            </a:extLst>
          </p:cNvPr>
          <p:cNvSpPr txBox="1"/>
          <p:nvPr/>
        </p:nvSpPr>
        <p:spPr>
          <a:xfrm>
            <a:off x="2722182" y="3795345"/>
            <a:ext cx="4105121" cy="665819"/>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2400" b="1">
                <a:solidFill>
                  <a:schemeClr val="accent1"/>
                </a:solidFill>
                <a:latin typeface="Neue Haas Grotesk Text Pro" panose="020B0504020202020204" pitchFamily="34" charset="77"/>
              </a:rPr>
              <a:t>The GOLDEn age:</a:t>
            </a:r>
            <a:br>
              <a:rPr lang="en-US" sz="2400" b="1">
                <a:solidFill>
                  <a:schemeClr val="accent1"/>
                </a:solidFill>
                <a:latin typeface="Neue Haas Grotesk Text Pro" panose="020B0504020202020204" pitchFamily="34" charset="77"/>
              </a:rPr>
            </a:br>
            <a:r>
              <a:rPr lang="en-US" sz="2400" b="1">
                <a:solidFill>
                  <a:schemeClr val="accent1"/>
                </a:solidFill>
                <a:latin typeface="Neue Haas Grotesk Text Pro" panose="020B0504020202020204" pitchFamily="34" charset="77"/>
              </a:rPr>
              <a:t>196</a:t>
            </a:r>
            <a:r>
              <a:rPr lang="en-US" sz="2400" b="1" cap="none">
                <a:solidFill>
                  <a:schemeClr val="accent1"/>
                </a:solidFill>
                <a:latin typeface="Neue Haas Grotesk Text Pro" panose="020B0504020202020204" pitchFamily="34" charset="77"/>
              </a:rPr>
              <a:t>0s to TODAY</a:t>
            </a:r>
            <a:endParaRPr lang="en-US" sz="2400" b="1">
              <a:solidFill>
                <a:schemeClr val="accent1"/>
              </a:solidFill>
              <a:latin typeface="Neue Haas Grotesk Text Pro" panose="020B0504020202020204" pitchFamily="34" charset="77"/>
            </a:endParaRPr>
          </a:p>
        </p:txBody>
      </p:sp>
      <p:sp>
        <p:nvSpPr>
          <p:cNvPr id="13" name="Text Placeholder 2">
            <a:extLst>
              <a:ext uri="{FF2B5EF4-FFF2-40B4-BE49-F238E27FC236}">
                <a16:creationId xmlns:a16="http://schemas.microsoft.com/office/drawing/2014/main" id="{0F7207DB-BC8F-A482-510E-1A0BE10ABC7D}"/>
              </a:ext>
            </a:extLst>
          </p:cNvPr>
          <p:cNvSpPr txBox="1"/>
          <p:nvPr/>
        </p:nvSpPr>
        <p:spPr>
          <a:xfrm>
            <a:off x="5616693" y="4530693"/>
            <a:ext cx="2054218"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en-US" sz="1600">
                <a:latin typeface="Neue Haas Grotesk Text Pro" panose="020B0504020202020204" pitchFamily="34" charset="77"/>
              </a:rPr>
              <a:t>Red wine sales boomed in the 1970s and demand for white wine rose in the 1980s</a:t>
            </a:r>
            <a:endParaRPr lang="en-AU" sz="1600">
              <a:latin typeface="Neue Haas Grotesk Text Pro" panose="020B0504020202020204" pitchFamily="34" charset="77"/>
            </a:endParaRPr>
          </a:p>
        </p:txBody>
      </p:sp>
      <p:sp>
        <p:nvSpPr>
          <p:cNvPr id="2" name="Text Placeholder 2">
            <a:extLst>
              <a:ext uri="{FF2B5EF4-FFF2-40B4-BE49-F238E27FC236}">
                <a16:creationId xmlns:a16="http://schemas.microsoft.com/office/drawing/2014/main" id="{1F6BAFED-1FB9-765B-BA17-CDB72124FD81}"/>
              </a:ext>
            </a:extLst>
          </p:cNvPr>
          <p:cNvSpPr txBox="1"/>
          <p:nvPr/>
        </p:nvSpPr>
        <p:spPr>
          <a:xfrm>
            <a:off x="7822738" y="4530693"/>
            <a:ext cx="1813745"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en-US" sz="1600">
                <a:latin typeface="Neue Haas Grotesk Text Pro" panose="020B0504020202020204" pitchFamily="34" charset="77"/>
              </a:rPr>
              <a:t>By the early 1980s, Australia was the 18th largest wine exporter; by the early 1990s it was sixth</a:t>
            </a:r>
            <a:endParaRPr lang="en-AU" sz="1600">
              <a:latin typeface="Neue Haas Grotesk Text Pro" panose="020B0504020202020204" pitchFamily="34" charset="77"/>
            </a:endParaRPr>
          </a:p>
        </p:txBody>
      </p:sp>
      <p:sp>
        <p:nvSpPr>
          <p:cNvPr id="4" name="Text Placeholder 2">
            <a:extLst>
              <a:ext uri="{FF2B5EF4-FFF2-40B4-BE49-F238E27FC236}">
                <a16:creationId xmlns:a16="http://schemas.microsoft.com/office/drawing/2014/main" id="{0315C67A-48F0-A4AC-8CEB-F9270A8C7A4E}"/>
              </a:ext>
            </a:extLst>
          </p:cNvPr>
          <p:cNvSpPr txBox="1"/>
          <p:nvPr/>
        </p:nvSpPr>
        <p:spPr>
          <a:xfrm>
            <a:off x="677312" y="1371939"/>
            <a:ext cx="2758615" cy="1747347"/>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en-US" sz="1600">
                <a:latin typeface="Neue Haas Grotesk Text Pro" panose="020B0504020202020204" pitchFamily="34" charset="77"/>
              </a:rPr>
              <a:t>Ambitious growers and winemakers defied consumer demands for fortifieds to produce tiny amounts of some of Australia’s finest table wines</a:t>
            </a:r>
            <a:endParaRPr lang="en-AU" sz="1600">
              <a:latin typeface="Neue Haas Grotesk Text Pro" panose="020B0504020202020204" pitchFamily="34" charset="77"/>
            </a:endParaRPr>
          </a:p>
        </p:txBody>
      </p:sp>
      <p:sp>
        <p:nvSpPr>
          <p:cNvPr id="5" name="Title 1">
            <a:extLst>
              <a:ext uri="{FF2B5EF4-FFF2-40B4-BE49-F238E27FC236}">
                <a16:creationId xmlns:a16="http://schemas.microsoft.com/office/drawing/2014/main" id="{91F17BFC-36A0-8065-06A4-8E74BF9F4FF6}"/>
              </a:ext>
            </a:extLst>
          </p:cNvPr>
          <p:cNvSpPr txBox="1"/>
          <p:nvPr/>
        </p:nvSpPr>
        <p:spPr>
          <a:xfrm>
            <a:off x="512059" y="625326"/>
            <a:ext cx="4105121" cy="682569"/>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2400" b="1">
                <a:solidFill>
                  <a:schemeClr val="accent1"/>
                </a:solidFill>
                <a:latin typeface="Neue Haas Grotesk Text Pro" panose="020B0504020202020204" pitchFamily="34" charset="77"/>
              </a:rPr>
              <a:t>The renaissance era:</a:t>
            </a:r>
            <a:br>
              <a:rPr lang="en-US" sz="2400" b="1">
                <a:solidFill>
                  <a:schemeClr val="accent1"/>
                </a:solidFill>
                <a:latin typeface="Neue Haas Grotesk Text Pro" panose="020B0504020202020204" pitchFamily="34" charset="77"/>
              </a:rPr>
            </a:br>
            <a:r>
              <a:rPr lang="en-US" sz="2400" b="1" cap="none">
                <a:solidFill>
                  <a:schemeClr val="accent1"/>
                </a:solidFill>
                <a:latin typeface="Neue Haas Grotesk Text Pro" panose="020B0504020202020204" pitchFamily="34" charset="77"/>
              </a:rPr>
              <a:t>1940s to 1960s</a:t>
            </a:r>
          </a:p>
        </p:txBody>
      </p:sp>
      <p:sp>
        <p:nvSpPr>
          <p:cNvPr id="9" name="Text Placeholder 2">
            <a:extLst>
              <a:ext uri="{FF2B5EF4-FFF2-40B4-BE49-F238E27FC236}">
                <a16:creationId xmlns:a16="http://schemas.microsoft.com/office/drawing/2014/main" id="{9B3CB3BD-98E2-06F0-1AB7-1C70644D58AB}"/>
              </a:ext>
            </a:extLst>
          </p:cNvPr>
          <p:cNvSpPr txBox="1"/>
          <p:nvPr/>
        </p:nvSpPr>
        <p:spPr>
          <a:xfrm>
            <a:off x="3775693" y="1371939"/>
            <a:ext cx="2320307"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en-US" sz="1600">
                <a:latin typeface="Neue Haas Grotesk Text Pro" panose="020B0504020202020204" pitchFamily="34" charset="77"/>
              </a:rPr>
              <a:t>The popularity of fortified wine reached its peak and people began to develop a taste for table wines</a:t>
            </a:r>
            <a:endParaRPr lang="en-AU" sz="1600">
              <a:latin typeface="Neue Haas Grotesk Text Pro" panose="020B0504020202020204" pitchFamily="34" charset="77"/>
            </a:endParaRPr>
          </a:p>
        </p:txBody>
      </p:sp>
      <p:sp>
        <p:nvSpPr>
          <p:cNvPr id="15" name="Text Placeholder 2">
            <a:extLst>
              <a:ext uri="{FF2B5EF4-FFF2-40B4-BE49-F238E27FC236}">
                <a16:creationId xmlns:a16="http://schemas.microsoft.com/office/drawing/2014/main" id="{87B50BE2-FEB0-EEDA-5798-8350D3454C38}"/>
              </a:ext>
            </a:extLst>
          </p:cNvPr>
          <p:cNvSpPr txBox="1"/>
          <p:nvPr/>
        </p:nvSpPr>
        <p:spPr>
          <a:xfrm>
            <a:off x="9788310" y="4530693"/>
            <a:ext cx="1997358"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en-US" sz="1600">
                <a:latin typeface="Neue Haas Grotesk Text Pro" panose="020B0504020202020204" pitchFamily="34" charset="77"/>
              </a:rPr>
              <a:t>Today the Australian wine community is diverse, unique and truly world class</a:t>
            </a:r>
            <a:endParaRPr lang="en-AU" sz="1600">
              <a:latin typeface="Neue Haas Grotesk Text Pro" panose="020B0504020202020204" pitchFamily="34" charset="77"/>
            </a:endParaRPr>
          </a:p>
        </p:txBody>
      </p:sp>
    </p:spTree>
    <p:extLst>
      <p:ext uri="{BB962C8B-B14F-4D97-AF65-F5344CB8AC3E}">
        <p14:creationId xmlns:p14="http://schemas.microsoft.com/office/powerpoint/2010/main" val="841129077"/>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5BFE455C-727B-D2D6-BA75-ED043D5B8A4E}"/>
              </a:ext>
            </a:extLst>
          </p:cNvPr>
          <p:cNvCxnSpPr>
            <a:cxnSpLocks/>
          </p:cNvCxnSpPr>
          <p:nvPr/>
        </p:nvCxnSpPr>
        <p:spPr>
          <a:xfrm>
            <a:off x="3557986" y="2838287"/>
            <a:ext cx="23898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317FCB6-4E68-44C8-7D07-D7105D864810}"/>
              </a:ext>
            </a:extLst>
          </p:cNvPr>
          <p:cNvCxnSpPr>
            <a:cxnSpLocks/>
          </p:cNvCxnSpPr>
          <p:nvPr/>
        </p:nvCxnSpPr>
        <p:spPr>
          <a:xfrm>
            <a:off x="3557986" y="4943924"/>
            <a:ext cx="23898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p:txBody>
          <a:bodyPr/>
          <a:lstStyle/>
          <a:p>
            <a:r>
              <a:rPr lang="en-US" sz="4400"/>
              <a:t>Styles and </a:t>
            </a:r>
            <a:br>
              <a:rPr lang="en-US" sz="4400"/>
            </a:br>
            <a:r>
              <a:rPr lang="en-US" sz="4400"/>
              <a:t>characteristics</a:t>
            </a:r>
          </a:p>
        </p:txBody>
      </p:sp>
      <p:sp>
        <p:nvSpPr>
          <p:cNvPr id="4" name="object 58">
            <a:extLst>
              <a:ext uri="{FF2B5EF4-FFF2-40B4-BE49-F238E27FC236}">
                <a16:creationId xmlns:a16="http://schemas.microsoft.com/office/drawing/2014/main" id="{08F2EA1D-C462-1709-13B3-B94CFF449B13}"/>
              </a:ext>
            </a:extLst>
          </p:cNvPr>
          <p:cNvSpPr txBox="1"/>
          <p:nvPr/>
        </p:nvSpPr>
        <p:spPr>
          <a:xfrm>
            <a:off x="7815581" y="4226579"/>
            <a:ext cx="1669709" cy="766813"/>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accent4"/>
              </a:buClr>
              <a:buFont typeface="Arial" panose="020B0604020202020204" pitchFamily="34" charset="0"/>
              <a:buChar char="•"/>
            </a:pPr>
            <a:r>
              <a:rPr lang="en-AU" sz="1600">
                <a:latin typeface="Neue Haas Grotesk Text Pro" panose="020B0504020202020204" pitchFamily="34" charset="77"/>
                <a:cs typeface="Hellix SemiBold"/>
              </a:rPr>
              <a:t>Blackberry</a:t>
            </a:r>
          </a:p>
          <a:p>
            <a:pPr marL="285750" indent="-285750">
              <a:lnSpc>
                <a:spcPct val="98000"/>
              </a:lnSpc>
              <a:spcAft>
                <a:spcPts val="100"/>
              </a:spcAft>
              <a:buClr>
                <a:schemeClr val="accent4"/>
              </a:buClr>
              <a:buFont typeface="Arial" panose="020B0604020202020204" pitchFamily="34" charset="0"/>
              <a:buChar char="•"/>
            </a:pPr>
            <a:r>
              <a:rPr lang="en-AU" sz="1600">
                <a:latin typeface="Neue Haas Grotesk Text Pro" panose="020B0504020202020204" pitchFamily="34" charset="77"/>
                <a:cs typeface="Hellix SemiBold"/>
              </a:rPr>
              <a:t>Cherry</a:t>
            </a:r>
          </a:p>
          <a:p>
            <a:pPr marL="285750" indent="-285750">
              <a:lnSpc>
                <a:spcPct val="98000"/>
              </a:lnSpc>
              <a:spcAft>
                <a:spcPts val="100"/>
              </a:spcAft>
              <a:buClr>
                <a:schemeClr val="accent4"/>
              </a:buClr>
              <a:buFont typeface="Arial" panose="020B0604020202020204" pitchFamily="34" charset="0"/>
              <a:buChar char="•"/>
            </a:pPr>
            <a:r>
              <a:rPr lang="en-AU" sz="1600">
                <a:latin typeface="Neue Haas Grotesk Text Pro" panose="020B0504020202020204" pitchFamily="34" charset="77"/>
                <a:cs typeface="Hellix SemiBold"/>
              </a:rPr>
              <a:t>Mint</a:t>
            </a:r>
          </a:p>
        </p:txBody>
      </p:sp>
      <p:sp>
        <p:nvSpPr>
          <p:cNvPr id="22" name="object 58">
            <a:extLst>
              <a:ext uri="{FF2B5EF4-FFF2-40B4-BE49-F238E27FC236}">
                <a16:creationId xmlns:a16="http://schemas.microsoft.com/office/drawing/2014/main" id="{C48A0281-EC37-0446-B71F-68AAA51D283A}"/>
              </a:ext>
            </a:extLst>
          </p:cNvPr>
          <p:cNvSpPr txBox="1"/>
          <p:nvPr/>
        </p:nvSpPr>
        <p:spPr>
          <a:xfrm>
            <a:off x="1592651" y="2316073"/>
            <a:ext cx="1710501" cy="1346907"/>
          </a:xfrm>
          <a:prstGeom prst="rect">
            <a:avLst/>
          </a:prstGeom>
        </p:spPr>
        <p:txBody>
          <a:bodyPr vert="horz" wrap="square" lIns="0" tIns="17145" rIns="0" bIns="0" rtlCol="0" anchor="t" anchorCtr="0">
            <a:spAutoFit/>
          </a:bodyPr>
          <a:lstStyle/>
          <a:p>
            <a:pPr algn="ctr">
              <a:lnSpc>
                <a:spcPct val="90000"/>
              </a:lnSpc>
              <a:buClr>
                <a:srgbClr val="F40000"/>
              </a:buClr>
            </a:pPr>
            <a:r>
              <a:rPr lang="en-US" sz="1600" b="1">
                <a:latin typeface="Neue Haas Grotesk Text Pro" panose="020B0504020202020204" pitchFamily="34" charset="77"/>
                <a:cs typeface="Hellix SemiBold"/>
              </a:rPr>
              <a:t>Youthful</a:t>
            </a:r>
          </a:p>
          <a:p>
            <a:pPr algn="ctr">
              <a:lnSpc>
                <a:spcPct val="90000"/>
              </a:lnSpc>
              <a:buClr>
                <a:srgbClr val="F40000"/>
              </a:buClr>
            </a:pPr>
            <a:r>
              <a:rPr lang="en-US" sz="1600">
                <a:latin typeface="Neue Haas Grotesk Text Pro" panose="020B0504020202020204" pitchFamily="34" charset="77"/>
                <a:cs typeface="Hellix SemiBold"/>
              </a:rPr>
              <a:t>Firm tannins, high acidity, flavours of cassis, blackberry </a:t>
            </a:r>
          </a:p>
          <a:p>
            <a:pPr algn="ctr">
              <a:lnSpc>
                <a:spcPct val="90000"/>
              </a:lnSpc>
              <a:buClr>
                <a:srgbClr val="F40000"/>
              </a:buClr>
            </a:pPr>
            <a:r>
              <a:rPr lang="en-US" sz="1600">
                <a:latin typeface="Neue Haas Grotesk Text Pro" panose="020B0504020202020204" pitchFamily="34" charset="77"/>
                <a:cs typeface="Hellix SemiBold"/>
              </a:rPr>
              <a:t>and herbs</a:t>
            </a:r>
            <a:endParaRPr lang="en-AU" sz="1600">
              <a:latin typeface="Neue Haas Grotesk Text Pro" panose="020B0504020202020204" pitchFamily="34" charset="77"/>
              <a:cs typeface="Hellix SemiBold"/>
            </a:endParaRPr>
          </a:p>
        </p:txBody>
      </p:sp>
      <p:sp>
        <p:nvSpPr>
          <p:cNvPr id="25" name="object 58">
            <a:extLst>
              <a:ext uri="{FF2B5EF4-FFF2-40B4-BE49-F238E27FC236}">
                <a16:creationId xmlns:a16="http://schemas.microsoft.com/office/drawing/2014/main" id="{77ACE83F-4F98-3F99-3ADA-5E682F7CCE70}"/>
              </a:ext>
            </a:extLst>
          </p:cNvPr>
          <p:cNvSpPr txBox="1"/>
          <p:nvPr/>
        </p:nvSpPr>
        <p:spPr>
          <a:xfrm>
            <a:off x="1523131" y="4458757"/>
            <a:ext cx="1780021" cy="1568506"/>
          </a:xfrm>
          <a:prstGeom prst="rect">
            <a:avLst/>
          </a:prstGeom>
        </p:spPr>
        <p:txBody>
          <a:bodyPr vert="horz" wrap="square" lIns="0" tIns="17145" rIns="0" bIns="0" rtlCol="0" anchor="t" anchorCtr="0">
            <a:spAutoFit/>
          </a:bodyPr>
          <a:lstStyle/>
          <a:p>
            <a:pPr algn="ctr">
              <a:lnSpc>
                <a:spcPct val="90000"/>
              </a:lnSpc>
              <a:buClr>
                <a:srgbClr val="F40000"/>
              </a:buClr>
            </a:pPr>
            <a:r>
              <a:rPr lang="en-US" sz="1600" b="1">
                <a:latin typeface="Neue Haas Grotesk Text Pro" panose="020B0504020202020204" pitchFamily="34" charset="77"/>
                <a:cs typeface="Hellix SemiBold"/>
              </a:rPr>
              <a:t>Aged</a:t>
            </a:r>
          </a:p>
          <a:p>
            <a:pPr algn="ctr">
              <a:lnSpc>
                <a:spcPct val="90000"/>
              </a:lnSpc>
              <a:buClr>
                <a:srgbClr val="F40000"/>
              </a:buClr>
            </a:pPr>
            <a:r>
              <a:rPr lang="en-US" sz="1600">
                <a:latin typeface="Neue Haas Grotesk Text Pro" panose="020B0504020202020204" pitchFamily="34" charset="77"/>
                <a:cs typeface="Hellix SemiBold"/>
              </a:rPr>
              <a:t>Tannins soften, mellow and smooth, characteristics of cedar, tobacco, earth, cocoa</a:t>
            </a:r>
            <a:endParaRPr lang="en-AU" sz="1600">
              <a:latin typeface="Neue Haas Grotesk Text Pro" panose="020B0504020202020204" pitchFamily="34" charset="77"/>
              <a:cs typeface="Hellix SemiBold"/>
            </a:endParaRPr>
          </a:p>
        </p:txBody>
      </p:sp>
      <p:sp>
        <p:nvSpPr>
          <p:cNvPr id="26" name="object 58">
            <a:extLst>
              <a:ext uri="{FF2B5EF4-FFF2-40B4-BE49-F238E27FC236}">
                <a16:creationId xmlns:a16="http://schemas.microsoft.com/office/drawing/2014/main" id="{F5C57B61-7972-19C7-C5C7-325A86664EAD}"/>
              </a:ext>
            </a:extLst>
          </p:cNvPr>
          <p:cNvSpPr txBox="1"/>
          <p:nvPr/>
        </p:nvSpPr>
        <p:spPr>
          <a:xfrm>
            <a:off x="7733094" y="1572715"/>
            <a:ext cx="3526012" cy="2319481"/>
          </a:xfrm>
          <a:prstGeom prst="rect">
            <a:avLst/>
          </a:prstGeom>
        </p:spPr>
        <p:txBody>
          <a:bodyPr vert="horz" wrap="square" lIns="0" tIns="17145" rIns="0" bIns="0" rtlCol="0" anchor="b" anchorCtr="0">
            <a:spAutoFit/>
          </a:bodyPr>
          <a:lstStyle/>
          <a:p>
            <a:pPr marL="285750" indent="-285750">
              <a:lnSpc>
                <a:spcPct val="90000"/>
              </a:lnSpc>
              <a:spcAft>
                <a:spcPts val="1200"/>
              </a:spcAft>
              <a:buClr>
                <a:schemeClr val="accent4"/>
              </a:buClr>
              <a:buFont typeface="Arial" panose="020B0604020202020204" pitchFamily="34" charset="0"/>
              <a:buChar char="•"/>
            </a:pPr>
            <a:r>
              <a:rPr lang="en-US" sz="1600">
                <a:latin typeface="Neue Haas Grotesk Text Pro" panose="020B0504020202020204" pitchFamily="34" charset="77"/>
              </a:rPr>
              <a:t>Australia is known for fuller-bodied, concentrated Cabernet, but also produces medium‑bodied, tannin‑driven styles</a:t>
            </a:r>
          </a:p>
          <a:p>
            <a:pPr marL="285750" indent="-285750">
              <a:lnSpc>
                <a:spcPct val="90000"/>
              </a:lnSpc>
              <a:spcAft>
                <a:spcPts val="1200"/>
              </a:spcAft>
              <a:buClr>
                <a:schemeClr val="accent4"/>
              </a:buClr>
              <a:buFont typeface="Arial" panose="020B0604020202020204" pitchFamily="34" charset="0"/>
              <a:buChar char="•"/>
            </a:pPr>
            <a:r>
              <a:rPr lang="en-US" sz="1600">
                <a:latin typeface="Neue Haas Grotesk Text Pro" panose="020B0504020202020204" pitchFamily="34" charset="77"/>
              </a:rPr>
              <a:t>Successful as both a single-variety wine and a dominant feature in classic blends</a:t>
            </a:r>
          </a:p>
          <a:p>
            <a:pPr marL="285750" indent="-285750">
              <a:lnSpc>
                <a:spcPct val="90000"/>
              </a:lnSpc>
              <a:spcAft>
                <a:spcPts val="1200"/>
              </a:spcAft>
              <a:buClr>
                <a:schemeClr val="accent4"/>
              </a:buClr>
              <a:buFont typeface="Arial" panose="020B0604020202020204" pitchFamily="34" charset="0"/>
              <a:buChar char="•"/>
            </a:pPr>
            <a:endParaRPr lang="en-US" sz="1600">
              <a:latin typeface="Neue Haas Grotesk Text Pro" panose="020B0504020202020204" pitchFamily="34" charset="77"/>
            </a:endParaRPr>
          </a:p>
        </p:txBody>
      </p:sp>
      <p:pic>
        <p:nvPicPr>
          <p:cNvPr id="5" name="Picture Placeholder 8">
            <a:extLst>
              <a:ext uri="{FF2B5EF4-FFF2-40B4-BE49-F238E27FC236}">
                <a16:creationId xmlns:a16="http://schemas.microsoft.com/office/drawing/2014/main" id="{77BDCCB6-A099-D721-438B-546C50E0237C}"/>
              </a:ext>
            </a:extLst>
          </p:cNvPr>
          <p:cNvPicPr>
            <a:picLocks noChangeAspect="1"/>
          </p:cNvPicPr>
          <p:nvPr/>
        </p:nvPicPr>
        <p:blipFill>
          <a:blip r:embed="rId2" cstate="screen">
            <a:extLst>
              <a:ext uri="{28A0092B-C50C-407E-A947-70E740481C1C}">
                <a14:useLocalDpi xmlns:a14="http://schemas.microsoft.com/office/drawing/2010/main"/>
              </a:ext>
            </a:extLst>
          </a:blip>
          <a:srcRect l="8637" r="8637"/>
          <a:stretch/>
        </p:blipFill>
        <p:spPr>
          <a:xfrm>
            <a:off x="5041655" y="157089"/>
            <a:ext cx="2256385" cy="6830856"/>
          </a:xfrm>
          <a:prstGeom prst="rect">
            <a:avLst/>
          </a:prstGeom>
        </p:spPr>
      </p:pic>
      <p:sp>
        <p:nvSpPr>
          <p:cNvPr id="6" name="object 10">
            <a:extLst>
              <a:ext uri="{FF2B5EF4-FFF2-40B4-BE49-F238E27FC236}">
                <a16:creationId xmlns:a16="http://schemas.microsoft.com/office/drawing/2014/main" id="{D18EE140-4703-7F2E-1D77-5840418CCAEE}"/>
              </a:ext>
            </a:extLst>
          </p:cNvPr>
          <p:cNvSpPr txBox="1"/>
          <p:nvPr/>
        </p:nvSpPr>
        <p:spPr>
          <a:xfrm rot="16200000">
            <a:off x="3984909" y="4069269"/>
            <a:ext cx="4652237" cy="903452"/>
          </a:xfrm>
          <a:prstGeom prst="rect">
            <a:avLst/>
          </a:prstGeom>
        </p:spPr>
        <p:txBody>
          <a:bodyPr vert="horz" wrap="square" lIns="0" tIns="12065" rIns="0" bIns="0" rtlCol="0">
            <a:spAutoFit/>
          </a:bodyPr>
          <a:lstStyle/>
          <a:p>
            <a:pPr algn="ctr" defTabSz="914453">
              <a:lnSpc>
                <a:spcPct val="80000"/>
              </a:lnSpc>
              <a:spcBef>
                <a:spcPct val="0"/>
              </a:spcBef>
            </a:pPr>
            <a:r>
              <a:rPr lang="en-AU" sz="3600" b="1">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600" b="1" cap="all">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7" name="object 58">
            <a:extLst>
              <a:ext uri="{FF2B5EF4-FFF2-40B4-BE49-F238E27FC236}">
                <a16:creationId xmlns:a16="http://schemas.microsoft.com/office/drawing/2014/main" id="{D2DF5891-08E5-0E75-D959-FC867BDE0CF9}"/>
              </a:ext>
            </a:extLst>
          </p:cNvPr>
          <p:cNvSpPr txBox="1"/>
          <p:nvPr/>
        </p:nvSpPr>
        <p:spPr>
          <a:xfrm>
            <a:off x="7815581" y="3923346"/>
            <a:ext cx="3246242" cy="263534"/>
          </a:xfrm>
          <a:prstGeom prst="rect">
            <a:avLst/>
          </a:prstGeom>
          <a:noFill/>
        </p:spPr>
        <p:txBody>
          <a:bodyPr vert="horz" wrap="square" lIns="0" tIns="17145" rIns="0" bIns="0" rtlCol="0">
            <a:spAutoFit/>
          </a:bodyPr>
          <a:lstStyle/>
          <a:p>
            <a:pPr>
              <a:buClr>
                <a:srgbClr val="F40000"/>
              </a:buClr>
            </a:pPr>
            <a:r>
              <a:rPr lang="en-US" sz="1600" b="1">
                <a:latin typeface="Neue Haas Grotesk Text Pro" panose="020B0504020202020204" pitchFamily="34" charset="77"/>
                <a:cs typeface="Hellix SemiBold"/>
              </a:rPr>
              <a:t>TYPICAL FLAVOURS</a:t>
            </a:r>
          </a:p>
        </p:txBody>
      </p:sp>
    </p:spTree>
    <p:extLst>
      <p:ext uri="{BB962C8B-B14F-4D97-AF65-F5344CB8AC3E}">
        <p14:creationId xmlns:p14="http://schemas.microsoft.com/office/powerpoint/2010/main" val="1828876261"/>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5ACBDF93-4D69-7998-3083-6554ABACF229}"/>
              </a:ext>
            </a:extLst>
          </p:cNvPr>
          <p:cNvCxnSpPr>
            <a:cxnSpLocks/>
          </p:cNvCxnSpPr>
          <p:nvPr/>
        </p:nvCxnSpPr>
        <p:spPr>
          <a:xfrm>
            <a:off x="4832059" y="2838287"/>
            <a:ext cx="11157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BA020CE-655C-33E8-E4C2-BE81CF7A8C2A}"/>
              </a:ext>
            </a:extLst>
          </p:cNvPr>
          <p:cNvCxnSpPr>
            <a:cxnSpLocks/>
          </p:cNvCxnSpPr>
          <p:nvPr/>
        </p:nvCxnSpPr>
        <p:spPr>
          <a:xfrm>
            <a:off x="4832059" y="4725810"/>
            <a:ext cx="11157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6C96233-FAA5-29EE-5B96-30FA609C8DF1}"/>
              </a:ext>
            </a:extLst>
          </p:cNvPr>
          <p:cNvCxnSpPr>
            <a:cxnSpLocks/>
          </p:cNvCxnSpPr>
          <p:nvPr/>
        </p:nvCxnSpPr>
        <p:spPr>
          <a:xfrm>
            <a:off x="6417579" y="3777854"/>
            <a:ext cx="11157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p:txBody>
          <a:bodyPr/>
          <a:lstStyle/>
          <a:p>
            <a:r>
              <a:rPr lang="en-US" sz="5400"/>
              <a:t>KEY REGIONS</a:t>
            </a:r>
          </a:p>
        </p:txBody>
      </p:sp>
      <p:sp>
        <p:nvSpPr>
          <p:cNvPr id="22" name="object 58">
            <a:extLst>
              <a:ext uri="{FF2B5EF4-FFF2-40B4-BE49-F238E27FC236}">
                <a16:creationId xmlns:a16="http://schemas.microsoft.com/office/drawing/2014/main" id="{38449BC5-CBF7-14A7-DFB6-781AD150E241}"/>
              </a:ext>
            </a:extLst>
          </p:cNvPr>
          <p:cNvSpPr txBox="1"/>
          <p:nvPr/>
        </p:nvSpPr>
        <p:spPr>
          <a:xfrm>
            <a:off x="7845817" y="3443112"/>
            <a:ext cx="3070207" cy="1706301"/>
          </a:xfrm>
          <a:prstGeom prst="rect">
            <a:avLst/>
          </a:prstGeom>
        </p:spPr>
        <p:txBody>
          <a:bodyPr vert="horz" wrap="square" lIns="0" tIns="17145" rIns="0" bIns="0" rtlCol="0" anchor="t" anchorCtr="0">
            <a:spAutoFit/>
          </a:bodyPr>
          <a:lstStyle/>
          <a:p>
            <a:pPr>
              <a:lnSpc>
                <a:spcPct val="98000"/>
              </a:lnSpc>
              <a:buClr>
                <a:srgbClr val="F40000"/>
              </a:buClr>
            </a:pPr>
            <a:r>
              <a:rPr lang="en-US" sz="1600">
                <a:latin typeface="Neue Haas Grotesk Text Pro" panose="020B0504020202020204" pitchFamily="34" charset="77"/>
                <a:cs typeface="Hellix SemiBold"/>
              </a:rPr>
              <a:t>Medium-bodied to full‑bodied; richer and more rounded </a:t>
            </a:r>
            <a:br>
              <a:rPr lang="en-US" sz="1600">
                <a:latin typeface="Neue Haas Grotesk Text Pro" panose="020B0504020202020204" pitchFamily="34" charset="77"/>
                <a:cs typeface="Hellix SemiBold"/>
              </a:rPr>
            </a:br>
            <a:r>
              <a:rPr lang="en-US" sz="1600">
                <a:latin typeface="Neue Haas Grotesk Text Pro" panose="020B0504020202020204" pitchFamily="34" charset="77"/>
                <a:cs typeface="Hellix SemiBold"/>
              </a:rPr>
              <a:t>in texture than those of Coonawarra; dark, blueberry fruit characters and bay leaf, bouquet garni or dried‑herb aromas</a:t>
            </a:r>
          </a:p>
        </p:txBody>
      </p:sp>
      <p:sp>
        <p:nvSpPr>
          <p:cNvPr id="23" name="object 58">
            <a:extLst>
              <a:ext uri="{FF2B5EF4-FFF2-40B4-BE49-F238E27FC236}">
                <a16:creationId xmlns:a16="http://schemas.microsoft.com/office/drawing/2014/main" id="{76D9A86E-BFDA-03C3-DCF7-CE512F67A43F}"/>
              </a:ext>
            </a:extLst>
          </p:cNvPr>
          <p:cNvSpPr txBox="1"/>
          <p:nvPr/>
        </p:nvSpPr>
        <p:spPr>
          <a:xfrm>
            <a:off x="1490213" y="4070972"/>
            <a:ext cx="2675388" cy="238912"/>
          </a:xfrm>
          <a:prstGeom prst="rect">
            <a:avLst/>
          </a:prstGeom>
        </p:spPr>
        <p:txBody>
          <a:bodyPr vert="horz" wrap="square" lIns="0" tIns="17145" rIns="0" bIns="0" rtlCol="0" anchor="t" anchorCtr="0">
            <a:spAutoFit/>
          </a:bodyPr>
          <a:lstStyle/>
          <a:p>
            <a:pPr>
              <a:lnSpc>
                <a:spcPct val="90000"/>
              </a:lnSpc>
              <a:buClr>
                <a:srgbClr val="F40000"/>
              </a:buClr>
            </a:pPr>
            <a:r>
              <a:rPr lang="en-AU" sz="1600" b="1">
                <a:latin typeface="Neue Haas Grotesk Text Pro" panose="020B0504020202020204" pitchFamily="34" charset="77"/>
                <a:cs typeface="Hellix SemiBold"/>
              </a:rPr>
              <a:t>LANGHORNE CREEK</a:t>
            </a:r>
            <a:endParaRPr lang="en-US" sz="1600" b="1">
              <a:latin typeface="Neue Haas Grotesk Text Pro" panose="020B0504020202020204" pitchFamily="34" charset="77"/>
              <a:cs typeface="Hellix SemiBold"/>
            </a:endParaRPr>
          </a:p>
        </p:txBody>
      </p:sp>
      <p:sp>
        <p:nvSpPr>
          <p:cNvPr id="24" name="object 58">
            <a:extLst>
              <a:ext uri="{FF2B5EF4-FFF2-40B4-BE49-F238E27FC236}">
                <a16:creationId xmlns:a16="http://schemas.microsoft.com/office/drawing/2014/main" id="{7925686C-1BC9-EC9F-8791-FAFB3663CCF5}"/>
              </a:ext>
            </a:extLst>
          </p:cNvPr>
          <p:cNvSpPr txBox="1"/>
          <p:nvPr/>
        </p:nvSpPr>
        <p:spPr>
          <a:xfrm>
            <a:off x="1490214" y="1941420"/>
            <a:ext cx="2096301" cy="238912"/>
          </a:xfrm>
          <a:prstGeom prst="rect">
            <a:avLst/>
          </a:prstGeom>
        </p:spPr>
        <p:txBody>
          <a:bodyPr vert="horz" wrap="square" lIns="0" tIns="17145" rIns="0" bIns="0" rtlCol="0" anchor="t" anchorCtr="0">
            <a:spAutoFit/>
          </a:bodyPr>
          <a:lstStyle/>
          <a:p>
            <a:pPr>
              <a:lnSpc>
                <a:spcPct val="90000"/>
              </a:lnSpc>
              <a:buClr>
                <a:srgbClr val="F40000"/>
              </a:buClr>
            </a:pPr>
            <a:r>
              <a:rPr lang="en-AU" sz="1600" b="1">
                <a:latin typeface="Neue Haas Grotesk Text Pro" panose="020B0504020202020204" pitchFamily="34" charset="77"/>
                <a:cs typeface="Hellix SemiBold"/>
              </a:rPr>
              <a:t>COONAWARRA</a:t>
            </a:r>
            <a:endParaRPr lang="en-US" sz="1600" b="1">
              <a:latin typeface="Neue Haas Grotesk Text Pro" panose="020B0504020202020204" pitchFamily="34" charset="77"/>
              <a:cs typeface="Hellix SemiBold"/>
            </a:endParaRPr>
          </a:p>
        </p:txBody>
      </p:sp>
      <p:sp>
        <p:nvSpPr>
          <p:cNvPr id="25" name="object 58">
            <a:extLst>
              <a:ext uri="{FF2B5EF4-FFF2-40B4-BE49-F238E27FC236}">
                <a16:creationId xmlns:a16="http://schemas.microsoft.com/office/drawing/2014/main" id="{26863EBE-EC88-2D67-A0C1-4FB9D78C4E32}"/>
              </a:ext>
            </a:extLst>
          </p:cNvPr>
          <p:cNvSpPr txBox="1"/>
          <p:nvPr/>
        </p:nvSpPr>
        <p:spPr>
          <a:xfrm>
            <a:off x="7845817" y="3004996"/>
            <a:ext cx="2257567" cy="238912"/>
          </a:xfrm>
          <a:prstGeom prst="rect">
            <a:avLst/>
          </a:prstGeom>
        </p:spPr>
        <p:txBody>
          <a:bodyPr vert="horz" wrap="square" lIns="0" tIns="17145" rIns="0" bIns="0" rtlCol="0" anchor="t" anchorCtr="0">
            <a:spAutoFit/>
          </a:bodyPr>
          <a:lstStyle/>
          <a:p>
            <a:pPr>
              <a:lnSpc>
                <a:spcPct val="90000"/>
              </a:lnSpc>
              <a:buClr>
                <a:srgbClr val="F40000"/>
              </a:buClr>
            </a:pPr>
            <a:r>
              <a:rPr lang="en-AU" sz="1600" b="1">
                <a:latin typeface="Neue Haas Grotesk Text Pro" panose="020B0504020202020204" pitchFamily="34" charset="77"/>
                <a:cs typeface="Hellix SemiBold"/>
              </a:rPr>
              <a:t>MARGARET RIVER</a:t>
            </a:r>
            <a:endParaRPr lang="en-US" sz="1600" b="1">
              <a:latin typeface="Neue Haas Grotesk Text Pro" panose="020B0504020202020204" pitchFamily="34" charset="77"/>
              <a:cs typeface="Hellix SemiBold"/>
            </a:endParaRPr>
          </a:p>
        </p:txBody>
      </p:sp>
      <p:sp>
        <p:nvSpPr>
          <p:cNvPr id="26" name="object 58">
            <a:extLst>
              <a:ext uri="{FF2B5EF4-FFF2-40B4-BE49-F238E27FC236}">
                <a16:creationId xmlns:a16="http://schemas.microsoft.com/office/drawing/2014/main" id="{82DB398F-970B-388D-541F-E0CB86F8BE1A}"/>
              </a:ext>
            </a:extLst>
          </p:cNvPr>
          <p:cNvSpPr txBox="1"/>
          <p:nvPr/>
        </p:nvSpPr>
        <p:spPr>
          <a:xfrm>
            <a:off x="1490212" y="4400621"/>
            <a:ext cx="2813339" cy="1465016"/>
          </a:xfrm>
          <a:prstGeom prst="rect">
            <a:avLst/>
          </a:prstGeom>
        </p:spPr>
        <p:txBody>
          <a:bodyPr vert="horz" wrap="square" lIns="0" tIns="17145" rIns="0" bIns="0" rtlCol="0" anchor="t" anchorCtr="0">
            <a:spAutoFit/>
          </a:bodyPr>
          <a:lstStyle/>
          <a:p>
            <a:pPr>
              <a:lnSpc>
                <a:spcPct val="98000"/>
              </a:lnSpc>
              <a:buClr>
                <a:srgbClr val="F40000"/>
              </a:buClr>
            </a:pPr>
            <a:r>
              <a:rPr lang="en-US" sz="1600">
                <a:latin typeface="Neue Haas Grotesk Text Pro" panose="020B0504020202020204" pitchFamily="34" charset="77"/>
                <a:cs typeface="Hellix SemiBold"/>
              </a:rPr>
              <a:t>Full-bodied, rich, flavourful wines with soft tannins and ripe black-fruit flavours. Signature style blends Australian Shiraz with Cabernet</a:t>
            </a:r>
          </a:p>
        </p:txBody>
      </p:sp>
      <p:sp>
        <p:nvSpPr>
          <p:cNvPr id="27" name="object 58">
            <a:extLst>
              <a:ext uri="{FF2B5EF4-FFF2-40B4-BE49-F238E27FC236}">
                <a16:creationId xmlns:a16="http://schemas.microsoft.com/office/drawing/2014/main" id="{3379BDBD-FB2D-68C6-9E53-7993FCA85B67}"/>
              </a:ext>
            </a:extLst>
          </p:cNvPr>
          <p:cNvSpPr txBox="1"/>
          <p:nvPr/>
        </p:nvSpPr>
        <p:spPr>
          <a:xfrm>
            <a:off x="1490213" y="2281273"/>
            <a:ext cx="3112207" cy="1465016"/>
          </a:xfrm>
          <a:prstGeom prst="rect">
            <a:avLst/>
          </a:prstGeom>
        </p:spPr>
        <p:txBody>
          <a:bodyPr vert="horz" wrap="square" lIns="0" tIns="17145" rIns="0" bIns="0" rtlCol="0" anchor="t" anchorCtr="0">
            <a:spAutoFit/>
          </a:bodyPr>
          <a:lstStyle/>
          <a:p>
            <a:pPr>
              <a:lnSpc>
                <a:spcPct val="98000"/>
              </a:lnSpc>
              <a:buClr>
                <a:srgbClr val="F40000"/>
              </a:buClr>
            </a:pPr>
            <a:r>
              <a:rPr lang="en-US" sz="1600">
                <a:latin typeface="Neue Haas Grotesk Text Pro" panose="020B0504020202020204" pitchFamily="34" charset="77"/>
                <a:cs typeface="Hellix SemiBold"/>
              </a:rPr>
              <a:t>Powerful, complex Cabernet wines; medium‑bodied to full-bodied with concentrated flavours of blackcurrant, mulberry, plum, blackberry and dark cherry </a:t>
            </a:r>
          </a:p>
        </p:txBody>
      </p:sp>
      <p:pic>
        <p:nvPicPr>
          <p:cNvPr id="4" name="Picture Placeholder 8">
            <a:extLst>
              <a:ext uri="{FF2B5EF4-FFF2-40B4-BE49-F238E27FC236}">
                <a16:creationId xmlns:a16="http://schemas.microsoft.com/office/drawing/2014/main" id="{67144119-B0F4-1505-EE76-5B021E106700}"/>
              </a:ext>
            </a:extLst>
          </p:cNvPr>
          <p:cNvPicPr>
            <a:picLocks noChangeAspect="1"/>
          </p:cNvPicPr>
          <p:nvPr/>
        </p:nvPicPr>
        <p:blipFill>
          <a:blip r:embed="rId2" cstate="screen">
            <a:extLst>
              <a:ext uri="{28A0092B-C50C-407E-A947-70E740481C1C}">
                <a14:useLocalDpi xmlns:a14="http://schemas.microsoft.com/office/drawing/2010/main"/>
              </a:ext>
            </a:extLst>
          </a:blip>
          <a:srcRect l="8637" r="8637"/>
          <a:stretch/>
        </p:blipFill>
        <p:spPr>
          <a:xfrm>
            <a:off x="5041655" y="157089"/>
            <a:ext cx="2256385" cy="6830856"/>
          </a:xfrm>
          <a:prstGeom prst="rect">
            <a:avLst/>
          </a:prstGeom>
        </p:spPr>
      </p:pic>
      <p:sp>
        <p:nvSpPr>
          <p:cNvPr id="5" name="object 10">
            <a:extLst>
              <a:ext uri="{FF2B5EF4-FFF2-40B4-BE49-F238E27FC236}">
                <a16:creationId xmlns:a16="http://schemas.microsoft.com/office/drawing/2014/main" id="{A0674004-529A-9FD8-2C89-C2B3F680017F}"/>
              </a:ext>
            </a:extLst>
          </p:cNvPr>
          <p:cNvSpPr txBox="1"/>
          <p:nvPr/>
        </p:nvSpPr>
        <p:spPr>
          <a:xfrm rot="16200000">
            <a:off x="3984909" y="3973217"/>
            <a:ext cx="4652237" cy="1095556"/>
          </a:xfrm>
          <a:prstGeom prst="rect">
            <a:avLst/>
          </a:prstGeom>
        </p:spPr>
        <p:txBody>
          <a:bodyPr vert="horz" wrap="square" lIns="0" tIns="12065" rIns="0" bIns="0" rtlCol="0">
            <a:spAutoFit/>
          </a:bodyPr>
          <a:lstStyle/>
          <a:p>
            <a:pPr algn="ctr" defTabSz="914453">
              <a:lnSpc>
                <a:spcPct val="80000"/>
              </a:lnSpc>
              <a:spcBef>
                <a:spcPct val="0"/>
              </a:spcBef>
            </a:pPr>
            <a:r>
              <a:rPr lang="en-AU" sz="4400" b="1">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4400" b="1" cap="all">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198697586"/>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6BE2631-3879-9D92-6176-44DC1180FD5E}"/>
              </a:ext>
            </a:extLst>
          </p:cNvPr>
          <p:cNvPicPr>
            <a:picLocks noGrp="1" noChangeAspect="1"/>
          </p:cNvPicPr>
          <p:nvPr>
            <p:ph type="pic" sz="quarter" idx="10"/>
          </p:nvPr>
        </p:nvPicPr>
        <p:blipFill>
          <a:blip r:embed="rId2"/>
          <a:srcRect t="17152" b="17152"/>
          <a:stretch/>
        </p:blipFill>
        <p:spPr>
          <a:xfrm>
            <a:off x="0" y="388842"/>
            <a:ext cx="6169315" cy="6083199"/>
          </a:xfrm>
        </p:spPr>
      </p:pic>
      <p:sp>
        <p:nvSpPr>
          <p:cNvPr id="3" name="Title 2">
            <a:extLst>
              <a:ext uri="{FF2B5EF4-FFF2-40B4-BE49-F238E27FC236}">
                <a16:creationId xmlns:a16="http://schemas.microsoft.com/office/drawing/2014/main" id="{C9E5F734-CA31-7ED6-FC03-E451E9BFF307}"/>
              </a:ext>
            </a:extLst>
          </p:cNvPr>
          <p:cNvSpPr>
            <a:spLocks noGrp="1"/>
          </p:cNvSpPr>
          <p:nvPr>
            <p:ph type="title"/>
          </p:nvPr>
        </p:nvSpPr>
        <p:spPr>
          <a:xfrm>
            <a:off x="6993069" y="610923"/>
            <a:ext cx="5198931" cy="1840003"/>
          </a:xfrm>
          <a:solidFill>
            <a:schemeClr val="tx1"/>
          </a:solidFill>
        </p:spPr>
        <p:txBody>
          <a:bodyPr/>
          <a:lstStyle/>
          <a:p>
            <a:pPr>
              <a:lnSpc>
                <a:spcPct val="100000"/>
              </a:lnSpc>
            </a:pPr>
            <a:r>
              <a:rPr lang="en-AU" sz="5400">
                <a:solidFill>
                  <a:schemeClr val="bg2"/>
                </a:solidFill>
                <a:cs typeface="Hellix"/>
              </a:rPr>
              <a:t>ALTERNATIVE VARIETIES:</a:t>
            </a:r>
            <a:br>
              <a:rPr lang="en-AU" sz="4000">
                <a:solidFill>
                  <a:schemeClr val="accent1"/>
                </a:solidFill>
                <a:cs typeface="Hellix"/>
              </a:rPr>
            </a:br>
            <a:r>
              <a:rPr lang="en-AU" sz="3200">
                <a:solidFill>
                  <a:schemeClr val="bg1"/>
                </a:solidFill>
                <a:cs typeface="Hellix"/>
              </a:rPr>
              <a:t>INNOVATION AND DIVERSITY</a:t>
            </a:r>
            <a:br>
              <a:rPr lang="en-AU" sz="4000">
                <a:solidFill>
                  <a:schemeClr val="bg1"/>
                </a:solidFill>
                <a:cs typeface="Hellix"/>
              </a:rPr>
            </a:br>
            <a:endParaRPr lang="en-US" sz="4000"/>
          </a:p>
        </p:txBody>
      </p:sp>
      <p:sp>
        <p:nvSpPr>
          <p:cNvPr id="4" name="Text Placeholder 3">
            <a:extLst>
              <a:ext uri="{FF2B5EF4-FFF2-40B4-BE49-F238E27FC236}">
                <a16:creationId xmlns:a16="http://schemas.microsoft.com/office/drawing/2014/main" id="{E313ECB7-AC99-DFF6-F86B-C08C5CCA1E59}"/>
              </a:ext>
            </a:extLst>
          </p:cNvPr>
          <p:cNvSpPr>
            <a:spLocks noGrp="1"/>
          </p:cNvSpPr>
          <p:nvPr>
            <p:ph type="body" sz="quarter" idx="11"/>
          </p:nvPr>
        </p:nvSpPr>
        <p:spPr>
          <a:xfrm>
            <a:off x="6993069" y="3804950"/>
            <a:ext cx="4105121" cy="5495616"/>
          </a:xfrm>
        </p:spPr>
        <p:txBody>
          <a:bodyPr/>
          <a:lstStyle/>
          <a:p>
            <a:pPr marL="285750" indent="-285750">
              <a:spcBef>
                <a:spcPts val="800"/>
              </a:spcBef>
              <a:buClr>
                <a:schemeClr val="accent3"/>
              </a:buClr>
              <a:buFont typeface="Arial" panose="020B0604020202020204" pitchFamily="34" charset="0"/>
              <a:buChar char="•"/>
            </a:pPr>
            <a:r>
              <a:rPr lang="en-US" sz="1600">
                <a:solidFill>
                  <a:schemeClr val="bg1"/>
                </a:solidFill>
              </a:rPr>
              <a:t>Southern Mediterranean varieties well suited to Australia’s climate, food and lifestyle</a:t>
            </a:r>
          </a:p>
          <a:p>
            <a:pPr marL="285750" indent="-285750">
              <a:spcBef>
                <a:spcPts val="800"/>
              </a:spcBef>
              <a:buClr>
                <a:schemeClr val="accent3"/>
              </a:buClr>
              <a:buFont typeface="Arial" panose="020B0604020202020204" pitchFamily="34" charset="0"/>
              <a:buChar char="•"/>
            </a:pPr>
            <a:r>
              <a:rPr lang="en-US" sz="1600">
                <a:solidFill>
                  <a:schemeClr val="bg1"/>
                </a:solidFill>
              </a:rPr>
              <a:t>Each year the number of alternative varieties being planted increases</a:t>
            </a:r>
          </a:p>
          <a:p>
            <a:pPr marL="285750" indent="-285750">
              <a:spcBef>
                <a:spcPts val="800"/>
              </a:spcBef>
              <a:buClr>
                <a:schemeClr val="accent3"/>
              </a:buClr>
              <a:buFont typeface="Arial" panose="020B0604020202020204" pitchFamily="34" charset="0"/>
              <a:buChar char="•"/>
            </a:pPr>
            <a:r>
              <a:rPr lang="en-US" sz="1600">
                <a:solidFill>
                  <a:schemeClr val="bg1"/>
                </a:solidFill>
              </a:rPr>
              <a:t>They currently account for only 4% of Australia’s wine-producing vineyards, but are attracting attention worldwide</a:t>
            </a:r>
          </a:p>
          <a:p>
            <a:pPr marL="285750" indent="-285750">
              <a:buClr>
                <a:schemeClr val="accent3"/>
              </a:buClr>
              <a:buFont typeface="Arial" panose="020B0604020202020204" pitchFamily="34" charset="0"/>
              <a:buChar char="•"/>
            </a:pPr>
            <a:endParaRPr lang="en-US" sz="1600"/>
          </a:p>
        </p:txBody>
      </p:sp>
    </p:spTree>
    <p:extLst>
      <p:ext uri="{BB962C8B-B14F-4D97-AF65-F5344CB8AC3E}">
        <p14:creationId xmlns:p14="http://schemas.microsoft.com/office/powerpoint/2010/main" val="467990295"/>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D99FB727-4B9F-5AF1-D5C0-F923A630551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253421" y="1702708"/>
            <a:ext cx="1080539" cy="2703637"/>
          </a:xfrm>
          <a:prstGeom prst="rect">
            <a:avLst/>
          </a:prstGeom>
        </p:spPr>
      </p:pic>
      <p:sp>
        <p:nvSpPr>
          <p:cNvPr id="2" name="object 37">
            <a:extLst>
              <a:ext uri="{FF2B5EF4-FFF2-40B4-BE49-F238E27FC236}">
                <a16:creationId xmlns:a16="http://schemas.microsoft.com/office/drawing/2014/main" id="{94D27B56-B3DE-134E-87C7-3C55337C2539}"/>
              </a:ext>
            </a:extLst>
          </p:cNvPr>
          <p:cNvSpPr txBox="1"/>
          <p:nvPr/>
        </p:nvSpPr>
        <p:spPr>
          <a:xfrm>
            <a:off x="451564" y="208488"/>
            <a:ext cx="3920047" cy="830997"/>
          </a:xfrm>
          <a:prstGeom prst="rect">
            <a:avLst/>
          </a:prstGeom>
        </p:spPr>
        <p:txBody>
          <a:bodyPr vert="horz" wrap="none" lIns="0" tIns="0" rIns="0" bIns="0" rtlCol="0">
            <a:spAutoFit/>
          </a:bodyPr>
          <a:lstStyle>
            <a:lvl1pPr>
              <a:defRPr sz="12500" b="1" i="0">
                <a:solidFill>
                  <a:schemeClr val="tx1"/>
                </a:solidFill>
                <a:latin typeface="Hellix"/>
                <a:ea typeface="+mj-ea"/>
                <a:cs typeface="Hellix"/>
              </a:defRPr>
            </a:lvl1pPr>
          </a:lstStyle>
          <a:p>
            <a:r>
              <a:rPr lang="en-US" sz="5400" b="0" spc="300">
                <a:solidFill>
                  <a:schemeClr val="accent3"/>
                </a:solidFill>
                <a:latin typeface="Neue Haas Grotesk Text Pro" panose="020B0504020202020204" pitchFamily="34" charset="77"/>
              </a:rPr>
              <a:t>VARIETIES</a:t>
            </a:r>
          </a:p>
        </p:txBody>
      </p:sp>
      <p:sp>
        <p:nvSpPr>
          <p:cNvPr id="3" name="object 37">
            <a:extLst>
              <a:ext uri="{FF2B5EF4-FFF2-40B4-BE49-F238E27FC236}">
                <a16:creationId xmlns:a16="http://schemas.microsoft.com/office/drawing/2014/main" id="{4D438C2A-B8D6-44AF-DFD6-3B95F52EDC76}"/>
              </a:ext>
            </a:extLst>
          </p:cNvPr>
          <p:cNvSpPr txBox="1"/>
          <p:nvPr/>
        </p:nvSpPr>
        <p:spPr>
          <a:xfrm>
            <a:off x="413752" y="854714"/>
            <a:ext cx="4473982" cy="830997"/>
          </a:xfrm>
          <a:prstGeom prst="rect">
            <a:avLst/>
          </a:prstGeom>
        </p:spPr>
        <p:txBody>
          <a:bodyPr vert="horz" wrap="none" lIns="0" tIns="0" rIns="0" bIns="0" rtlCol="0">
            <a:spAutoFit/>
          </a:bodyPr>
          <a:lstStyle>
            <a:lvl1pPr>
              <a:defRPr sz="12500" b="1" i="0">
                <a:solidFill>
                  <a:schemeClr val="tx1"/>
                </a:solidFill>
                <a:latin typeface="Hellix"/>
                <a:ea typeface="+mj-ea"/>
                <a:cs typeface="Hellix"/>
              </a:defRPr>
            </a:lvl1pPr>
          </a:lstStyle>
          <a:p>
            <a:r>
              <a:rPr lang="en-US" sz="5400" b="0">
                <a:solidFill>
                  <a:schemeClr val="accent2"/>
                </a:solidFill>
                <a:latin typeface="Neue Haas Grotesk Text Pro" panose="020B0504020202020204" pitchFamily="34" charset="77"/>
              </a:rPr>
              <a:t>ON THE RISE</a:t>
            </a:r>
          </a:p>
        </p:txBody>
      </p:sp>
      <p:sp>
        <p:nvSpPr>
          <p:cNvPr id="4" name="object 58">
            <a:extLst>
              <a:ext uri="{FF2B5EF4-FFF2-40B4-BE49-F238E27FC236}">
                <a16:creationId xmlns:a16="http://schemas.microsoft.com/office/drawing/2014/main" id="{954197B3-2884-3ED0-05FE-923CB23FC38A}"/>
              </a:ext>
            </a:extLst>
          </p:cNvPr>
          <p:cNvSpPr txBox="1"/>
          <p:nvPr/>
        </p:nvSpPr>
        <p:spPr>
          <a:xfrm>
            <a:off x="2664156" y="1969912"/>
            <a:ext cx="1517908" cy="1180708"/>
          </a:xfrm>
          <a:prstGeom prst="rect">
            <a:avLst/>
          </a:prstGeom>
        </p:spPr>
        <p:txBody>
          <a:bodyPr vert="horz" wrap="square" lIns="0" tIns="17145" rIns="0" bIns="0" rtlCol="0" anchor="t" anchorCtr="0">
            <a:spAutoFit/>
          </a:bodyPr>
          <a:lstStyle/>
          <a:p>
            <a:pPr>
              <a:lnSpc>
                <a:spcPct val="90000"/>
              </a:lnSpc>
              <a:buClr>
                <a:srgbClr val="F40000"/>
              </a:buClr>
            </a:pPr>
            <a:r>
              <a:rPr lang="en-US" sz="1400" b="1">
                <a:latin typeface="Neue Haas Grotesk Text Pro" panose="020B0504020202020204" pitchFamily="34" charset="77"/>
                <a:cs typeface="Hellix SemiBold"/>
              </a:rPr>
              <a:t>FIANO: </a:t>
            </a:r>
          </a:p>
          <a:p>
            <a:pPr>
              <a:lnSpc>
                <a:spcPct val="90000"/>
              </a:lnSpc>
              <a:buClr>
                <a:srgbClr val="F40000"/>
              </a:buClr>
            </a:pPr>
            <a:r>
              <a:rPr lang="en-US" sz="1400">
                <a:latin typeface="Neue Haas Grotesk Text Pro" panose="020B0504020202020204" pitchFamily="34" charset="77"/>
                <a:cs typeface="Hellix SemiBold"/>
              </a:rPr>
              <a:t>Crisp, fresh and aromatic; flavours range from citrus to stone fruit to hazelnut </a:t>
            </a:r>
          </a:p>
        </p:txBody>
      </p:sp>
      <p:sp>
        <p:nvSpPr>
          <p:cNvPr id="9" name="object 58">
            <a:extLst>
              <a:ext uri="{FF2B5EF4-FFF2-40B4-BE49-F238E27FC236}">
                <a16:creationId xmlns:a16="http://schemas.microsoft.com/office/drawing/2014/main" id="{2ECB5415-152F-A1DB-105C-7EC77FFBFE67}"/>
              </a:ext>
            </a:extLst>
          </p:cNvPr>
          <p:cNvSpPr txBox="1"/>
          <p:nvPr/>
        </p:nvSpPr>
        <p:spPr>
          <a:xfrm>
            <a:off x="1635544" y="4822578"/>
            <a:ext cx="1820719" cy="1180708"/>
          </a:xfrm>
          <a:prstGeom prst="rect">
            <a:avLst/>
          </a:prstGeom>
        </p:spPr>
        <p:txBody>
          <a:bodyPr vert="horz" wrap="square" lIns="0" tIns="17145" rIns="0" bIns="0" rtlCol="0" anchor="t" anchorCtr="0">
            <a:spAutoFit/>
          </a:bodyPr>
          <a:lstStyle/>
          <a:p>
            <a:pPr>
              <a:lnSpc>
                <a:spcPct val="90000"/>
              </a:lnSpc>
              <a:buClr>
                <a:srgbClr val="F40000"/>
              </a:buClr>
            </a:pPr>
            <a:r>
              <a:rPr lang="en-US" sz="1400" b="1">
                <a:latin typeface="Neue Haas Grotesk Text Pro" panose="020B0504020202020204" pitchFamily="34" charset="77"/>
                <a:cs typeface="Hellix SemiBold"/>
              </a:rPr>
              <a:t>GRÜNER VELTLINER: </a:t>
            </a:r>
            <a:r>
              <a:rPr lang="en-US" sz="1400">
                <a:latin typeface="Neue Haas Grotesk Text Pro" panose="020B0504020202020204" pitchFamily="34" charset="77"/>
                <a:cs typeface="Hellix SemiBold"/>
              </a:rPr>
              <a:t>Aromatic and refreshing; quite dry, </a:t>
            </a:r>
            <a:br>
              <a:rPr lang="en-US" sz="1400">
                <a:latin typeface="Neue Haas Grotesk Text Pro" panose="020B0504020202020204" pitchFamily="34" charset="77"/>
                <a:cs typeface="Hellix SemiBold"/>
              </a:rPr>
            </a:br>
            <a:r>
              <a:rPr lang="en-US" sz="1400">
                <a:latin typeface="Neue Haas Grotesk Text Pro" panose="020B0504020202020204" pitchFamily="34" charset="77"/>
                <a:cs typeface="Hellix SemiBold"/>
              </a:rPr>
              <a:t>savoury and somewhat fruity</a:t>
            </a:r>
          </a:p>
        </p:txBody>
      </p:sp>
      <p:pic>
        <p:nvPicPr>
          <p:cNvPr id="11" name="Picture 10">
            <a:extLst>
              <a:ext uri="{FF2B5EF4-FFF2-40B4-BE49-F238E27FC236}">
                <a16:creationId xmlns:a16="http://schemas.microsoft.com/office/drawing/2014/main" id="{3E36A63F-0A37-4FE8-7707-945801FB593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41783" y="1889773"/>
            <a:ext cx="879892" cy="2463245"/>
          </a:xfrm>
          <a:prstGeom prst="rect">
            <a:avLst/>
          </a:prstGeom>
        </p:spPr>
      </p:pic>
      <p:pic>
        <p:nvPicPr>
          <p:cNvPr id="12" name="Picture 11">
            <a:extLst>
              <a:ext uri="{FF2B5EF4-FFF2-40B4-BE49-F238E27FC236}">
                <a16:creationId xmlns:a16="http://schemas.microsoft.com/office/drawing/2014/main" id="{A591AECA-5484-E57A-38C3-8EC170B7A3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32553" y="3848334"/>
            <a:ext cx="879892" cy="2463245"/>
          </a:xfrm>
          <a:prstGeom prst="rect">
            <a:avLst/>
          </a:prstGeom>
        </p:spPr>
      </p:pic>
      <p:sp>
        <p:nvSpPr>
          <p:cNvPr id="13" name="TextBox 12">
            <a:extLst>
              <a:ext uri="{FF2B5EF4-FFF2-40B4-BE49-F238E27FC236}">
                <a16:creationId xmlns:a16="http://schemas.microsoft.com/office/drawing/2014/main" id="{E0D98896-7E5A-B182-272F-D88FA428FF82}"/>
              </a:ext>
            </a:extLst>
          </p:cNvPr>
          <p:cNvSpPr txBox="1"/>
          <p:nvPr/>
        </p:nvSpPr>
        <p:spPr>
          <a:xfrm rot="16200000">
            <a:off x="1821746" y="3280377"/>
            <a:ext cx="845103" cy="338554"/>
          </a:xfrm>
          <a:prstGeom prst="rect">
            <a:avLst/>
          </a:prstGeom>
          <a:noFill/>
        </p:spPr>
        <p:txBody>
          <a:bodyPr wrap="none" rtlCol="0">
            <a:spAutoFit/>
          </a:bodyPr>
          <a:lstStyle/>
          <a:p>
            <a:pPr algn="l"/>
            <a:r>
              <a:rPr lang="en-AU" sz="1600" b="1">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FIANO</a:t>
            </a:r>
          </a:p>
        </p:txBody>
      </p:sp>
      <p:sp>
        <p:nvSpPr>
          <p:cNvPr id="14" name="TextBox 13">
            <a:extLst>
              <a:ext uri="{FF2B5EF4-FFF2-40B4-BE49-F238E27FC236}">
                <a16:creationId xmlns:a16="http://schemas.microsoft.com/office/drawing/2014/main" id="{5A8F2A36-CDC1-09EE-6566-077970186B26}"/>
              </a:ext>
            </a:extLst>
          </p:cNvPr>
          <p:cNvSpPr txBox="1"/>
          <p:nvPr/>
        </p:nvSpPr>
        <p:spPr>
          <a:xfrm rot="16200000">
            <a:off x="3123778" y="5217019"/>
            <a:ext cx="1633781" cy="261610"/>
          </a:xfrm>
          <a:prstGeom prst="rect">
            <a:avLst/>
          </a:prstGeom>
          <a:noFill/>
        </p:spPr>
        <p:txBody>
          <a:bodyPr wrap="none" rtlCol="0">
            <a:spAutoFit/>
          </a:bodyPr>
          <a:lstStyle/>
          <a:p>
            <a:pPr algn="l"/>
            <a:r>
              <a:rPr lang="en-AU" sz="1100" b="1">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GRÜNER VELTLINER</a:t>
            </a:r>
          </a:p>
        </p:txBody>
      </p:sp>
      <p:sp>
        <p:nvSpPr>
          <p:cNvPr id="15" name="object 58">
            <a:extLst>
              <a:ext uri="{FF2B5EF4-FFF2-40B4-BE49-F238E27FC236}">
                <a16:creationId xmlns:a16="http://schemas.microsoft.com/office/drawing/2014/main" id="{46AA8E70-C895-E276-F8ED-1B8965E98614}"/>
              </a:ext>
            </a:extLst>
          </p:cNvPr>
          <p:cNvSpPr txBox="1"/>
          <p:nvPr/>
        </p:nvSpPr>
        <p:spPr>
          <a:xfrm>
            <a:off x="6037977" y="1969912"/>
            <a:ext cx="1313353" cy="1180708"/>
          </a:xfrm>
          <a:prstGeom prst="rect">
            <a:avLst/>
          </a:prstGeom>
        </p:spPr>
        <p:txBody>
          <a:bodyPr vert="horz" wrap="square" lIns="0" tIns="17145" rIns="0" bIns="0" rtlCol="0" anchor="t" anchorCtr="0">
            <a:spAutoFit/>
          </a:bodyPr>
          <a:lstStyle/>
          <a:p>
            <a:pPr>
              <a:lnSpc>
                <a:spcPct val="90000"/>
              </a:lnSpc>
              <a:buClr>
                <a:srgbClr val="F40000"/>
              </a:buClr>
            </a:pPr>
            <a:r>
              <a:rPr lang="en-US" sz="1400" b="1">
                <a:latin typeface="Neue Haas Grotesk Text Pro" panose="020B0504020202020204" pitchFamily="34" charset="77"/>
                <a:cs typeface="Hellix SemiBold"/>
              </a:rPr>
              <a:t>NEBBIOLO: </a:t>
            </a:r>
            <a:r>
              <a:rPr lang="en-US" sz="1400">
                <a:latin typeface="Neue Haas Grotesk Text Pro" panose="020B0504020202020204" pitchFamily="34" charset="77"/>
                <a:cs typeface="Hellix SemiBold"/>
              </a:rPr>
              <a:t>Fruit-pure and fresh to powerful, aged and age-worthy</a:t>
            </a:r>
          </a:p>
        </p:txBody>
      </p:sp>
      <p:sp>
        <p:nvSpPr>
          <p:cNvPr id="16" name="object 58">
            <a:extLst>
              <a:ext uri="{FF2B5EF4-FFF2-40B4-BE49-F238E27FC236}">
                <a16:creationId xmlns:a16="http://schemas.microsoft.com/office/drawing/2014/main" id="{8FFD1337-262F-4BF3-B8D5-F5E52F847E33}"/>
              </a:ext>
            </a:extLst>
          </p:cNvPr>
          <p:cNvSpPr txBox="1"/>
          <p:nvPr/>
        </p:nvSpPr>
        <p:spPr>
          <a:xfrm>
            <a:off x="5334056" y="4822578"/>
            <a:ext cx="1459847" cy="1180708"/>
          </a:xfrm>
          <a:prstGeom prst="rect">
            <a:avLst/>
          </a:prstGeom>
        </p:spPr>
        <p:txBody>
          <a:bodyPr vert="horz" wrap="square" lIns="0" tIns="17145" rIns="0" bIns="0" rtlCol="0" anchor="t" anchorCtr="0">
            <a:spAutoFit/>
          </a:bodyPr>
          <a:lstStyle/>
          <a:p>
            <a:pPr>
              <a:lnSpc>
                <a:spcPct val="90000"/>
              </a:lnSpc>
              <a:buClr>
                <a:srgbClr val="F40000"/>
              </a:buClr>
            </a:pPr>
            <a:r>
              <a:rPr lang="en-US" sz="1400" b="1">
                <a:latin typeface="Neue Haas Grotesk Text Pro" panose="020B0504020202020204" pitchFamily="34" charset="77"/>
                <a:cs typeface="Hellix SemiBold"/>
              </a:rPr>
              <a:t>NERO D’AVOLA: </a:t>
            </a:r>
            <a:r>
              <a:rPr lang="en-US" sz="1400">
                <a:latin typeface="Neue Haas Grotesk Text Pro" panose="020B0504020202020204" pitchFamily="34" charset="77"/>
                <a:cs typeface="Hellix SemiBold"/>
              </a:rPr>
              <a:t>Medium‑bodied, naturally fresh acidity, generous tannins, food-friendly</a:t>
            </a:r>
          </a:p>
        </p:txBody>
      </p:sp>
      <p:pic>
        <p:nvPicPr>
          <p:cNvPr id="17" name="Picture 16">
            <a:extLst>
              <a:ext uri="{FF2B5EF4-FFF2-40B4-BE49-F238E27FC236}">
                <a16:creationId xmlns:a16="http://schemas.microsoft.com/office/drawing/2014/main" id="{D6AEEC66-435C-A1FF-9DC4-4639D63D61B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084155" y="1808821"/>
            <a:ext cx="1080539" cy="2750117"/>
          </a:xfrm>
          <a:prstGeom prst="rect">
            <a:avLst/>
          </a:prstGeom>
        </p:spPr>
      </p:pic>
      <p:pic>
        <p:nvPicPr>
          <p:cNvPr id="18" name="Picture 17">
            <a:extLst>
              <a:ext uri="{FF2B5EF4-FFF2-40B4-BE49-F238E27FC236}">
                <a16:creationId xmlns:a16="http://schemas.microsoft.com/office/drawing/2014/main" id="{81E3CDC9-C575-88B3-3AD6-F79C95A8F65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749869" y="3752225"/>
            <a:ext cx="1080539" cy="2703637"/>
          </a:xfrm>
          <a:prstGeom prst="rect">
            <a:avLst/>
          </a:prstGeom>
        </p:spPr>
      </p:pic>
      <p:sp>
        <p:nvSpPr>
          <p:cNvPr id="19" name="TextBox 18">
            <a:extLst>
              <a:ext uri="{FF2B5EF4-FFF2-40B4-BE49-F238E27FC236}">
                <a16:creationId xmlns:a16="http://schemas.microsoft.com/office/drawing/2014/main" id="{69F20828-ECD2-55CD-CCB0-C9CC8E5A44AC}"/>
              </a:ext>
            </a:extLst>
          </p:cNvPr>
          <p:cNvSpPr txBox="1"/>
          <p:nvPr/>
        </p:nvSpPr>
        <p:spPr>
          <a:xfrm rot="16200000">
            <a:off x="4980830" y="3280377"/>
            <a:ext cx="1274580" cy="338554"/>
          </a:xfrm>
          <a:prstGeom prst="rect">
            <a:avLst/>
          </a:prstGeom>
          <a:noFill/>
        </p:spPr>
        <p:txBody>
          <a:bodyPr wrap="none" rtlCol="0">
            <a:spAutoFit/>
          </a:bodyPr>
          <a:lstStyle/>
          <a:p>
            <a:pPr algn="l"/>
            <a:r>
              <a:rPr lang="en-AU" sz="1600" b="1">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NEBBIOLO</a:t>
            </a:r>
          </a:p>
        </p:txBody>
      </p:sp>
      <p:sp>
        <p:nvSpPr>
          <p:cNvPr id="20" name="TextBox 19">
            <a:extLst>
              <a:ext uri="{FF2B5EF4-FFF2-40B4-BE49-F238E27FC236}">
                <a16:creationId xmlns:a16="http://schemas.microsoft.com/office/drawing/2014/main" id="{0A56D469-07FE-0EC5-D292-77446A1ED2E5}"/>
              </a:ext>
            </a:extLst>
          </p:cNvPr>
          <p:cNvSpPr txBox="1"/>
          <p:nvPr/>
        </p:nvSpPr>
        <p:spPr>
          <a:xfrm rot="16200000">
            <a:off x="6441753" y="5210078"/>
            <a:ext cx="1745478" cy="338554"/>
          </a:xfrm>
          <a:prstGeom prst="rect">
            <a:avLst/>
          </a:prstGeom>
          <a:noFill/>
        </p:spPr>
        <p:txBody>
          <a:bodyPr wrap="none" rtlCol="0">
            <a:spAutoFit/>
          </a:bodyPr>
          <a:lstStyle/>
          <a:p>
            <a:pPr algn="l"/>
            <a:r>
              <a:rPr lang="en-AU" sz="1600" b="1">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NERO D’AVOLA</a:t>
            </a:r>
          </a:p>
        </p:txBody>
      </p:sp>
      <p:sp>
        <p:nvSpPr>
          <p:cNvPr id="22" name="object 58">
            <a:extLst>
              <a:ext uri="{FF2B5EF4-FFF2-40B4-BE49-F238E27FC236}">
                <a16:creationId xmlns:a16="http://schemas.microsoft.com/office/drawing/2014/main" id="{3F9E0B14-470A-9D21-FEB9-ACDEAA95669A}"/>
              </a:ext>
            </a:extLst>
          </p:cNvPr>
          <p:cNvSpPr txBox="1"/>
          <p:nvPr/>
        </p:nvSpPr>
        <p:spPr>
          <a:xfrm>
            <a:off x="9241529" y="1969912"/>
            <a:ext cx="1407318" cy="986809"/>
          </a:xfrm>
          <a:prstGeom prst="rect">
            <a:avLst/>
          </a:prstGeom>
        </p:spPr>
        <p:txBody>
          <a:bodyPr vert="horz" wrap="square" lIns="0" tIns="17145" rIns="0" bIns="0" rtlCol="0" anchor="t" anchorCtr="0">
            <a:spAutoFit/>
          </a:bodyPr>
          <a:lstStyle/>
          <a:p>
            <a:pPr>
              <a:lnSpc>
                <a:spcPct val="90000"/>
              </a:lnSpc>
              <a:buClr>
                <a:srgbClr val="F40000"/>
              </a:buClr>
            </a:pPr>
            <a:r>
              <a:rPr lang="en-US" sz="1400" b="1">
                <a:latin typeface="Neue Haas Grotesk Text Pro" panose="020B0504020202020204" pitchFamily="34" charset="77"/>
                <a:cs typeface="Hellix SemiBold"/>
              </a:rPr>
              <a:t>SANGIOVESE: </a:t>
            </a:r>
            <a:r>
              <a:rPr lang="en-US" sz="1400">
                <a:latin typeface="Neue Haas Grotesk Text Pro" panose="020B0504020202020204" pitchFamily="34" charset="77"/>
                <a:cs typeface="Hellix SemiBold"/>
              </a:rPr>
              <a:t>Firm tannins; aromatic notes of plum, cherry, herbs</a:t>
            </a:r>
          </a:p>
        </p:txBody>
      </p:sp>
      <p:sp>
        <p:nvSpPr>
          <p:cNvPr id="23" name="object 58">
            <a:extLst>
              <a:ext uri="{FF2B5EF4-FFF2-40B4-BE49-F238E27FC236}">
                <a16:creationId xmlns:a16="http://schemas.microsoft.com/office/drawing/2014/main" id="{3207A9A2-DAB0-16FC-5610-A6D300AA6443}"/>
              </a:ext>
            </a:extLst>
          </p:cNvPr>
          <p:cNvSpPr txBox="1"/>
          <p:nvPr/>
        </p:nvSpPr>
        <p:spPr>
          <a:xfrm>
            <a:off x="8537608" y="4822578"/>
            <a:ext cx="1669534" cy="1180708"/>
          </a:xfrm>
          <a:prstGeom prst="rect">
            <a:avLst/>
          </a:prstGeom>
        </p:spPr>
        <p:txBody>
          <a:bodyPr vert="horz" wrap="square" lIns="0" tIns="17145" rIns="0" bIns="0" rtlCol="0" anchor="t" anchorCtr="0">
            <a:spAutoFit/>
          </a:bodyPr>
          <a:lstStyle/>
          <a:p>
            <a:pPr>
              <a:lnSpc>
                <a:spcPct val="90000"/>
              </a:lnSpc>
              <a:buClr>
                <a:srgbClr val="F40000"/>
              </a:buClr>
            </a:pPr>
            <a:r>
              <a:rPr lang="en-US" sz="1400" b="1">
                <a:latin typeface="Neue Haas Grotesk Text Pro" panose="020B0504020202020204" pitchFamily="34" charset="77"/>
                <a:cs typeface="Hellix SemiBold"/>
              </a:rPr>
              <a:t>VERMENTINO: </a:t>
            </a:r>
            <a:r>
              <a:rPr lang="en-US" sz="1400">
                <a:latin typeface="Neue Haas Grotesk Text Pro" panose="020B0504020202020204" pitchFamily="34" charset="77"/>
                <a:cs typeface="Hellix SemiBold"/>
              </a:rPr>
              <a:t>Ranges from fresh to textural; notes of almond, citrus, green apple and ‘sea spray’</a:t>
            </a:r>
          </a:p>
        </p:txBody>
      </p:sp>
      <p:sp>
        <p:nvSpPr>
          <p:cNvPr id="25" name="TextBox 24">
            <a:extLst>
              <a:ext uri="{FF2B5EF4-FFF2-40B4-BE49-F238E27FC236}">
                <a16:creationId xmlns:a16="http://schemas.microsoft.com/office/drawing/2014/main" id="{1864E0B4-EAD8-EB9B-4608-CF1EAD74D907}"/>
              </a:ext>
            </a:extLst>
          </p:cNvPr>
          <p:cNvSpPr txBox="1"/>
          <p:nvPr/>
        </p:nvSpPr>
        <p:spPr>
          <a:xfrm rot="16200000">
            <a:off x="8040369" y="3175242"/>
            <a:ext cx="1562607" cy="338554"/>
          </a:xfrm>
          <a:prstGeom prst="rect">
            <a:avLst/>
          </a:prstGeom>
          <a:noFill/>
        </p:spPr>
        <p:txBody>
          <a:bodyPr wrap="none" rtlCol="0">
            <a:spAutoFit/>
          </a:bodyPr>
          <a:lstStyle/>
          <a:p>
            <a:pPr algn="l"/>
            <a:r>
              <a:rPr lang="en-AU" sz="1600" b="1">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SANGIOVESE</a:t>
            </a:r>
          </a:p>
        </p:txBody>
      </p:sp>
      <p:sp>
        <p:nvSpPr>
          <p:cNvPr id="26" name="TextBox 25">
            <a:extLst>
              <a:ext uri="{FF2B5EF4-FFF2-40B4-BE49-F238E27FC236}">
                <a16:creationId xmlns:a16="http://schemas.microsoft.com/office/drawing/2014/main" id="{E0ED8729-282C-59DD-69FB-12CEE1336969}"/>
              </a:ext>
            </a:extLst>
          </p:cNvPr>
          <p:cNvSpPr txBox="1"/>
          <p:nvPr/>
        </p:nvSpPr>
        <p:spPr>
          <a:xfrm rot="16200000">
            <a:off x="9712372" y="5217019"/>
            <a:ext cx="1611339" cy="261610"/>
          </a:xfrm>
          <a:prstGeom prst="rect">
            <a:avLst/>
          </a:prstGeom>
          <a:noFill/>
        </p:spPr>
        <p:txBody>
          <a:bodyPr wrap="none" rtlCol="0">
            <a:spAutoFit/>
          </a:bodyPr>
          <a:lstStyle/>
          <a:p>
            <a:pPr algn="l"/>
            <a:r>
              <a:rPr lang="en-AU" sz="110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GRÜNER VELTLINER</a:t>
            </a:r>
          </a:p>
        </p:txBody>
      </p:sp>
      <p:pic>
        <p:nvPicPr>
          <p:cNvPr id="27" name="Picture 26">
            <a:extLst>
              <a:ext uri="{FF2B5EF4-FFF2-40B4-BE49-F238E27FC236}">
                <a16:creationId xmlns:a16="http://schemas.microsoft.com/office/drawing/2014/main" id="{FDBEC392-8B8F-D60C-7E53-47D3FA067D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36051" y="3848334"/>
            <a:ext cx="879892" cy="2463245"/>
          </a:xfrm>
          <a:prstGeom prst="rect">
            <a:avLst/>
          </a:prstGeom>
        </p:spPr>
      </p:pic>
      <p:sp>
        <p:nvSpPr>
          <p:cNvPr id="28" name="TextBox 27">
            <a:extLst>
              <a:ext uri="{FF2B5EF4-FFF2-40B4-BE49-F238E27FC236}">
                <a16:creationId xmlns:a16="http://schemas.microsoft.com/office/drawing/2014/main" id="{DC9001D7-0D0C-8B1A-EB2B-052FF17F0813}"/>
              </a:ext>
            </a:extLst>
          </p:cNvPr>
          <p:cNvSpPr txBox="1"/>
          <p:nvPr/>
        </p:nvSpPr>
        <p:spPr>
          <a:xfrm rot="16200000">
            <a:off x="9844108" y="5178547"/>
            <a:ext cx="1600118" cy="338554"/>
          </a:xfrm>
          <a:prstGeom prst="rect">
            <a:avLst/>
          </a:prstGeom>
          <a:noFill/>
        </p:spPr>
        <p:txBody>
          <a:bodyPr wrap="none" rtlCol="0">
            <a:spAutoFit/>
          </a:bodyPr>
          <a:lstStyle/>
          <a:p>
            <a:pPr algn="l"/>
            <a:r>
              <a:rPr lang="en-AU" sz="1600" b="1">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VERMENTINO</a:t>
            </a:r>
          </a:p>
        </p:txBody>
      </p:sp>
    </p:spTree>
    <p:extLst>
      <p:ext uri="{BB962C8B-B14F-4D97-AF65-F5344CB8AC3E}">
        <p14:creationId xmlns:p14="http://schemas.microsoft.com/office/powerpoint/2010/main" val="1197068376"/>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0C41355-E177-C2C0-B6D2-1699B72D6901}"/>
              </a:ext>
            </a:extLst>
          </p:cNvPr>
          <p:cNvPicPr>
            <a:picLocks noGrp="1" noChangeAspect="1"/>
          </p:cNvPicPr>
          <p:nvPr>
            <p:ph type="pic" sz="quarter" idx="10"/>
          </p:nvPr>
        </p:nvPicPr>
        <p:blipFill>
          <a:blip r:embed="rId2"/>
          <a:srcRect t="14495" b="39823"/>
          <a:stretch/>
        </p:blipFill>
        <p:spPr>
          <a:xfrm>
            <a:off x="0" y="2241550"/>
            <a:ext cx="6169315" cy="4230491"/>
          </a:xfrm>
        </p:spPr>
      </p:pic>
      <p:sp>
        <p:nvSpPr>
          <p:cNvPr id="3" name="Title 2">
            <a:extLst>
              <a:ext uri="{FF2B5EF4-FFF2-40B4-BE49-F238E27FC236}">
                <a16:creationId xmlns:a16="http://schemas.microsoft.com/office/drawing/2014/main" id="{7D0FD986-0DD7-57E1-9E11-37EDAEE27F70}"/>
              </a:ext>
            </a:extLst>
          </p:cNvPr>
          <p:cNvSpPr>
            <a:spLocks noGrp="1"/>
          </p:cNvSpPr>
          <p:nvPr>
            <p:ph type="title"/>
          </p:nvPr>
        </p:nvSpPr>
        <p:spPr>
          <a:xfrm>
            <a:off x="407989" y="496451"/>
            <a:ext cx="11784012" cy="1560301"/>
          </a:xfrm>
          <a:noFill/>
        </p:spPr>
        <p:txBody>
          <a:bodyPr anchor="ctr"/>
          <a:lstStyle/>
          <a:p>
            <a:r>
              <a:rPr lang="en-US" sz="5400">
                <a:solidFill>
                  <a:schemeClr val="bg2"/>
                </a:solidFill>
              </a:rPr>
              <a:t>Australian WINE: </a:t>
            </a:r>
            <a:r>
              <a:rPr lang="en-US" sz="5400">
                <a:solidFill>
                  <a:schemeClr val="accent3"/>
                </a:solidFill>
              </a:rPr>
              <a:t>AS DIVERSE AS THE COUNTRY THAT MADE IT</a:t>
            </a:r>
          </a:p>
        </p:txBody>
      </p:sp>
      <p:sp>
        <p:nvSpPr>
          <p:cNvPr id="4" name="Text Placeholder 3">
            <a:extLst>
              <a:ext uri="{FF2B5EF4-FFF2-40B4-BE49-F238E27FC236}">
                <a16:creationId xmlns:a16="http://schemas.microsoft.com/office/drawing/2014/main" id="{C4E70153-53DF-3E59-9E7A-D9F6530000AB}"/>
              </a:ext>
            </a:extLst>
          </p:cNvPr>
          <p:cNvSpPr>
            <a:spLocks noGrp="1"/>
          </p:cNvSpPr>
          <p:nvPr>
            <p:ph type="body" sz="quarter" idx="11"/>
          </p:nvPr>
        </p:nvSpPr>
        <p:spPr>
          <a:xfrm>
            <a:off x="6959600" y="2781801"/>
            <a:ext cx="4105121" cy="5495616"/>
          </a:xfrm>
        </p:spPr>
        <p:txBody>
          <a:bodyPr/>
          <a:lstStyle/>
          <a:p>
            <a:pPr marL="285750" marR="0" lvl="0" indent="-285750" algn="l" defTabSz="1007943" rtl="0" eaLnBrk="1" fontAlgn="auto" latinLnBrk="0" hangingPunct="1">
              <a:lnSpc>
                <a:spcPct val="100000"/>
              </a:lnSpc>
              <a:spcBef>
                <a:spcPts val="1400"/>
              </a:spcBef>
              <a:spcAft>
                <a:spcPct val="0"/>
              </a:spcAft>
              <a:buClr>
                <a:schemeClr val="accent3"/>
              </a:buClr>
              <a:buSzTx/>
              <a:buFont typeface="Arial" panose="020B0604020202020204" pitchFamily="34" charset="0"/>
              <a:buChar char="•"/>
              <a:defRPr/>
            </a:pPr>
            <a:r>
              <a:rPr kumimoji="0" lang="en-AU" sz="1600" u="none" strike="noStrike" kern="1200" cap="none" spc="0" normalizeH="0" baseline="0" noProof="0">
                <a:ln>
                  <a:noFill/>
                </a:ln>
                <a:solidFill>
                  <a:schemeClr val="bg1"/>
                </a:solidFill>
                <a:effectLst/>
                <a:uLnTx/>
                <a:uFillTx/>
              </a:rPr>
              <a:t>The first vines were planted in Australia in 1788; today there are 65 wine regions growing more than 150 grape varieties</a:t>
            </a:r>
          </a:p>
          <a:p>
            <a:pPr marL="285750" marR="0" lvl="0" indent="-285750" algn="l" defTabSz="1007943" rtl="0" eaLnBrk="1" fontAlgn="auto" latinLnBrk="0" hangingPunct="1">
              <a:lnSpc>
                <a:spcPct val="100000"/>
              </a:lnSpc>
              <a:spcBef>
                <a:spcPts val="1400"/>
              </a:spcBef>
              <a:spcAft>
                <a:spcPct val="0"/>
              </a:spcAft>
              <a:buClr>
                <a:schemeClr val="accent3"/>
              </a:buClr>
              <a:buSzTx/>
              <a:buFont typeface="Arial" panose="020B0604020202020204" pitchFamily="34" charset="0"/>
              <a:buChar char="•"/>
              <a:defRPr/>
            </a:pPr>
            <a:r>
              <a:rPr kumimoji="0" lang="en-AU" sz="1600" u="none" strike="noStrike" kern="1200" cap="none" spc="0" normalizeH="0" baseline="0" noProof="0">
                <a:ln>
                  <a:noFill/>
                </a:ln>
                <a:solidFill>
                  <a:schemeClr val="bg1"/>
                </a:solidFill>
                <a:effectLst/>
                <a:uLnTx/>
                <a:uFillTx/>
              </a:rPr>
              <a:t>Australia’s climate and soils are extremely diverse, and wine is produced across the country, although it’s concentrated around the southeast and southwest</a:t>
            </a:r>
          </a:p>
          <a:p>
            <a:pPr marL="285750" marR="0" lvl="0" indent="-285750" algn="l" defTabSz="1007943" rtl="0" eaLnBrk="1" fontAlgn="auto" latinLnBrk="0" hangingPunct="1">
              <a:lnSpc>
                <a:spcPct val="100000"/>
              </a:lnSpc>
              <a:spcBef>
                <a:spcPts val="1400"/>
              </a:spcBef>
              <a:spcAft>
                <a:spcPct val="0"/>
              </a:spcAft>
              <a:buClr>
                <a:schemeClr val="accent3"/>
              </a:buClr>
              <a:buSzTx/>
              <a:buFont typeface="Arial" panose="020B0604020202020204" pitchFamily="34" charset="0"/>
              <a:buChar char="•"/>
              <a:defRPr/>
            </a:pPr>
            <a:r>
              <a:rPr kumimoji="0" lang="en-AU" sz="1600" u="none" strike="noStrike" kern="1200" cap="none" spc="0" normalizeH="0" baseline="0" noProof="0">
                <a:ln>
                  <a:noFill/>
                </a:ln>
                <a:solidFill>
                  <a:schemeClr val="bg1"/>
                </a:solidFill>
                <a:effectLst/>
                <a:uLnTx/>
                <a:uFillTx/>
              </a:rPr>
              <a:t>Australia has been a land mass for over 100 million years, and its soils are some of the most ancient on Earth; soils vary greatly between and within regions</a:t>
            </a:r>
            <a:endParaRPr kumimoji="0" lang="en-US" sz="1600" u="none" strike="noStrike" kern="1200" cap="none" spc="0" normalizeH="0" baseline="0" noProof="0">
              <a:ln>
                <a:noFill/>
              </a:ln>
              <a:solidFill>
                <a:schemeClr val="bg1"/>
              </a:solidFill>
              <a:effectLst/>
              <a:uLnTx/>
              <a:uFillTx/>
            </a:endParaRPr>
          </a:p>
          <a:p>
            <a:pPr marL="285750" indent="-285750">
              <a:buClr>
                <a:schemeClr val="accent3"/>
              </a:buClr>
              <a:buFont typeface="Arial" panose="020B0604020202020204" pitchFamily="34" charset="0"/>
              <a:buChar char="•"/>
            </a:pPr>
            <a:endParaRPr lang="en-US"/>
          </a:p>
        </p:txBody>
      </p:sp>
      <p:sp>
        <p:nvSpPr>
          <p:cNvPr id="5" name="object 58">
            <a:extLst>
              <a:ext uri="{FF2B5EF4-FFF2-40B4-BE49-F238E27FC236}">
                <a16:creationId xmlns:a16="http://schemas.microsoft.com/office/drawing/2014/main" id="{6DFB0947-1272-2657-088D-59F8FA9F0C5E}"/>
              </a:ext>
            </a:extLst>
          </p:cNvPr>
          <p:cNvSpPr txBox="1"/>
          <p:nvPr/>
        </p:nvSpPr>
        <p:spPr>
          <a:xfrm>
            <a:off x="6959600" y="2204948"/>
            <a:ext cx="3682332" cy="280461"/>
          </a:xfrm>
          <a:prstGeom prst="rect">
            <a:avLst/>
          </a:prstGeom>
        </p:spPr>
        <p:txBody>
          <a:bodyPr vert="horz" wrap="square" lIns="0" tIns="17145" rIns="0" bIns="0" rtlCol="0" anchor="t" anchorCtr="0">
            <a:spAutoFit/>
          </a:bodyPr>
          <a:lstStyle/>
          <a:p>
            <a:pPr marL="0" marR="0" lvl="0" indent="0" algn="l" defTabSz="914400" rtl="0" eaLnBrk="1" fontAlgn="auto" latinLnBrk="0" hangingPunct="1">
              <a:lnSpc>
                <a:spcPct val="90000"/>
              </a:lnSpc>
              <a:spcBef>
                <a:spcPct val="0"/>
              </a:spcBef>
              <a:spcAft>
                <a:spcPct val="0"/>
              </a:spcAft>
              <a:buClr>
                <a:srgbClr val="F40000"/>
              </a:buClr>
              <a:buSzTx/>
              <a:buFontTx/>
              <a:buNone/>
              <a:defRPr/>
            </a:pPr>
            <a:r>
              <a:rPr kumimoji="0" lang="en-AU" sz="1900" b="1" u="none" strike="noStrike" kern="1200" cap="none" spc="0" normalizeH="0" baseline="0" noProof="0">
                <a:ln>
                  <a:noFill/>
                </a:ln>
                <a:solidFill>
                  <a:schemeClr val="bg1"/>
                </a:solidFill>
                <a:effectLst/>
                <a:uLnTx/>
                <a:uFillTx/>
                <a:latin typeface="Neue Haas Grotesk Text Pro" panose="020B0504020202020204" pitchFamily="34" charset="77"/>
                <a:ea typeface="Inter Display Medium" panose="02000503000000020004" pitchFamily="2" charset="0"/>
                <a:cs typeface="Inter Display Medium" panose="02000503000000020004" pitchFamily="2" charset="0"/>
              </a:rPr>
              <a:t>KEY POINTS TO REMEMBER:</a:t>
            </a:r>
          </a:p>
        </p:txBody>
      </p:sp>
    </p:spTree>
    <p:extLst>
      <p:ext uri="{BB962C8B-B14F-4D97-AF65-F5344CB8AC3E}">
        <p14:creationId xmlns:p14="http://schemas.microsoft.com/office/powerpoint/2010/main" val="2707692902"/>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E70153-53DF-3E59-9E7A-D9F6530000AB}"/>
              </a:ext>
            </a:extLst>
          </p:cNvPr>
          <p:cNvSpPr>
            <a:spLocks noGrp="1"/>
          </p:cNvSpPr>
          <p:nvPr>
            <p:ph type="body" sz="quarter" idx="11"/>
          </p:nvPr>
        </p:nvSpPr>
        <p:spPr>
          <a:xfrm>
            <a:off x="6959600" y="976423"/>
            <a:ext cx="4105121" cy="5495616"/>
          </a:xfrm>
        </p:spPr>
        <p:txBody>
          <a:bodyPr/>
          <a:lstStyle/>
          <a:p>
            <a:pPr marL="285750" marR="0" lvl="0" indent="-285750" algn="l" defTabSz="1007943" rtl="0" eaLnBrk="1" fontAlgn="auto" latinLnBrk="0" hangingPunct="1">
              <a:lnSpc>
                <a:spcPct val="100000"/>
              </a:lnSpc>
              <a:spcBef>
                <a:spcPts val="1400"/>
              </a:spcBef>
              <a:spcAft>
                <a:spcPct val="0"/>
              </a:spcAft>
              <a:buClr>
                <a:schemeClr val="accent5"/>
              </a:buClr>
              <a:buSzTx/>
              <a:buFont typeface="Arial" panose="020B0604020202020204" pitchFamily="34" charset="0"/>
              <a:buChar char="•"/>
              <a:defRPr/>
            </a:pPr>
            <a:r>
              <a:rPr kumimoji="0" lang="en-AU" sz="1600" u="none" strike="noStrike" kern="1200" cap="none" spc="0" normalizeH="0" baseline="0" noProof="0">
                <a:ln>
                  <a:noFill/>
                </a:ln>
                <a:solidFill>
                  <a:schemeClr val="bg1"/>
                </a:solidFill>
                <a:effectLst/>
                <a:uLnTx/>
                <a:uFillTx/>
              </a:rPr>
              <a:t>Latitude, maritime influences and elevation all contribute to a surprising diversity of climates – ranging from alpine zones, to Mediterranean areas, to the tropics, to the very dry centre</a:t>
            </a:r>
          </a:p>
          <a:p>
            <a:pPr marL="285750" marR="0" lvl="0" indent="-285750" algn="l" defTabSz="1007943" rtl="0" eaLnBrk="1" fontAlgn="auto" latinLnBrk="0" hangingPunct="1">
              <a:lnSpc>
                <a:spcPct val="100000"/>
              </a:lnSpc>
              <a:spcBef>
                <a:spcPts val="1400"/>
              </a:spcBef>
              <a:spcAft>
                <a:spcPct val="0"/>
              </a:spcAft>
              <a:buClr>
                <a:schemeClr val="accent5"/>
              </a:buClr>
              <a:buSzTx/>
              <a:buFont typeface="Arial" panose="020B0604020202020204" pitchFamily="34" charset="0"/>
              <a:buChar char="•"/>
              <a:defRPr/>
            </a:pPr>
            <a:r>
              <a:rPr kumimoji="0" lang="en-AU" sz="1600" u="none" strike="noStrike" kern="1200" cap="none" spc="0" normalizeH="0" baseline="0" noProof="0">
                <a:ln>
                  <a:noFill/>
                </a:ln>
                <a:solidFill>
                  <a:schemeClr val="bg1"/>
                </a:solidFill>
                <a:effectLst/>
                <a:uLnTx/>
                <a:uFillTx/>
              </a:rPr>
              <a:t>Each of Australia’s 65 wine regions has its own characteristics and wine styles; in general, higher-value premium wines come from smaller and cooler-climate regions</a:t>
            </a:r>
          </a:p>
          <a:p>
            <a:pPr marL="285750" marR="0" lvl="0" indent="-285750" algn="l" defTabSz="1007943" rtl="0" eaLnBrk="1" fontAlgn="auto" latinLnBrk="0" hangingPunct="1">
              <a:lnSpc>
                <a:spcPct val="100000"/>
              </a:lnSpc>
              <a:spcBef>
                <a:spcPts val="1400"/>
              </a:spcBef>
              <a:spcAft>
                <a:spcPct val="0"/>
              </a:spcAft>
              <a:buClr>
                <a:schemeClr val="accent5"/>
              </a:buClr>
              <a:buSzTx/>
              <a:buFont typeface="Arial" panose="020B0604020202020204" pitchFamily="34" charset="0"/>
              <a:buChar char="•"/>
              <a:defRPr/>
            </a:pPr>
            <a:r>
              <a:rPr kumimoji="0" lang="en-AU" sz="1600" u="none" strike="noStrike" kern="1200" cap="none" spc="0" normalizeH="0" baseline="0" noProof="0">
                <a:ln>
                  <a:noFill/>
                </a:ln>
                <a:solidFill>
                  <a:schemeClr val="bg1"/>
                </a:solidFill>
                <a:effectLst/>
                <a:uLnTx/>
                <a:uFillTx/>
              </a:rPr>
              <a:t>Australia’s most prominent varieties and wine styles are sparkling wines, Riesling, Semillon, Chardonnay, Pinot Noir, Grenache, Shiraz and Cabernet Sauvignon</a:t>
            </a:r>
          </a:p>
          <a:p>
            <a:pPr marL="285750" marR="0" lvl="0" indent="-285750" algn="l" defTabSz="1007943" rtl="0" eaLnBrk="1" fontAlgn="auto" latinLnBrk="0" hangingPunct="1">
              <a:lnSpc>
                <a:spcPct val="100000"/>
              </a:lnSpc>
              <a:spcBef>
                <a:spcPts val="1400"/>
              </a:spcBef>
              <a:spcAft>
                <a:spcPct val="0"/>
              </a:spcAft>
              <a:buClr>
                <a:schemeClr val="accent5"/>
              </a:buClr>
              <a:buSzTx/>
              <a:buFont typeface="Arial" panose="020B0604020202020204" pitchFamily="34" charset="0"/>
              <a:buChar char="•"/>
              <a:defRPr/>
            </a:pPr>
            <a:r>
              <a:rPr kumimoji="0" lang="en-AU" sz="1600" u="none" strike="noStrike" kern="1200" cap="none" spc="0" normalizeH="0" baseline="0" noProof="0">
                <a:ln>
                  <a:noFill/>
                </a:ln>
                <a:solidFill>
                  <a:schemeClr val="bg1"/>
                </a:solidFill>
                <a:effectLst/>
                <a:uLnTx/>
                <a:uFillTx/>
              </a:rPr>
              <a:t>Alternative varieties – largely Mediterranean vines – are rapidly growing in popularity, adding to the diversity of Australian wine</a:t>
            </a:r>
          </a:p>
        </p:txBody>
      </p:sp>
      <p:pic>
        <p:nvPicPr>
          <p:cNvPr id="3" name="Picture Placeholder 5">
            <a:extLst>
              <a:ext uri="{FF2B5EF4-FFF2-40B4-BE49-F238E27FC236}">
                <a16:creationId xmlns:a16="http://schemas.microsoft.com/office/drawing/2014/main" id="{AC855CA2-9BDD-1EED-9F56-E31BDFDC4024}"/>
              </a:ext>
            </a:extLst>
          </p:cNvPr>
          <p:cNvPicPr>
            <a:picLocks noGrp="1" noChangeAspect="1"/>
          </p:cNvPicPr>
          <p:nvPr>
            <p:ph type="pic" sz="quarter" idx="10"/>
          </p:nvPr>
        </p:nvPicPr>
        <p:blipFill>
          <a:blip r:embed="rId2"/>
          <a:srcRect l="735" r="23265"/>
          <a:stretch/>
        </p:blipFill>
        <p:spPr>
          <a:xfrm>
            <a:off x="0" y="388842"/>
            <a:ext cx="6169315" cy="6083199"/>
          </a:xfrm>
        </p:spPr>
      </p:pic>
    </p:spTree>
    <p:extLst>
      <p:ext uri="{BB962C8B-B14F-4D97-AF65-F5344CB8AC3E}">
        <p14:creationId xmlns:p14="http://schemas.microsoft.com/office/powerpoint/2010/main" val="3043444319"/>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2"/>
          <a:srcRect t="15751"/>
          <a:stretch/>
        </p:blipFill>
        <p:spPr>
          <a:xfrm>
            <a:off x="-18287" y="-1"/>
            <a:ext cx="12210288" cy="6858001"/>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AU" altLang="ja-JP" sz="5400" b="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THANK YOU</a:t>
            </a:r>
            <a:endParaRPr lang="ja-JP" altLang="en-US" sz="5400" b="0">
              <a:solidFill>
                <a:schemeClr val="bg1"/>
              </a:solidFill>
              <a:latin typeface="Neue Haas Grotesk Text Pro" panose="020B0504020202020204" pitchFamily="34" charset="77"/>
              <a:cs typeface="Inter Display" panose="02000503000000020004" pitchFamily="2" charset="0"/>
            </a:endParaRPr>
          </a:p>
          <a:p>
            <a:pPr marL="11522" algn="ctr">
              <a:spcBef>
                <a:spcPts val="91"/>
              </a:spcBef>
              <a:tabLst>
                <a:tab pos="1162574" algn="l"/>
                <a:tab pos="2432878" algn="l"/>
                <a:tab pos="3690509" algn="l"/>
                <a:tab pos="4919334" algn="l"/>
                <a:tab pos="6532419" algn="l"/>
                <a:tab pos="9045952" algn="l"/>
              </a:tabLst>
            </a:pPr>
            <a:endParaRPr lang="pt-BR" sz="5400" b="0" spc="272">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30CDB-6A13-9BE7-7934-215BA278D657}"/>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457BF2AD-4486-831B-A874-EFD1A4166134}"/>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054980B6-83DC-24F8-7F75-D3445EAC4B73}"/>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32988294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vineyard in the sun&#10;&#10;Description automatically generated">
            <a:extLst>
              <a:ext uri="{FF2B5EF4-FFF2-40B4-BE49-F238E27FC236}">
                <a16:creationId xmlns:a16="http://schemas.microsoft.com/office/drawing/2014/main" id="{BA169A57-9152-A2CA-543C-D397A3AA63C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6454" b="6454"/>
          <a:stretch>
            <a:fillRect/>
          </a:stretch>
        </p:blipFill>
        <p:spPr>
          <a:xfrm>
            <a:off x="-12591" y="0"/>
            <a:ext cx="12253960" cy="6858000"/>
          </a:xfrm>
        </p:spPr>
      </p:pic>
      <p:sp>
        <p:nvSpPr>
          <p:cNvPr id="2" name="Title 1">
            <a:extLst>
              <a:ext uri="{FF2B5EF4-FFF2-40B4-BE49-F238E27FC236}">
                <a16:creationId xmlns:a16="http://schemas.microsoft.com/office/drawing/2014/main" id="{897E4361-E6E7-5BB3-A55C-C27FA1F768F8}"/>
              </a:ext>
            </a:extLst>
          </p:cNvPr>
          <p:cNvSpPr>
            <a:spLocks noGrp="1"/>
          </p:cNvSpPr>
          <p:nvPr>
            <p:ph type="title"/>
          </p:nvPr>
        </p:nvSpPr>
        <p:spPr>
          <a:xfrm>
            <a:off x="407988" y="1578769"/>
            <a:ext cx="9828212" cy="1325562"/>
          </a:xfrm>
        </p:spPr>
        <p:txBody>
          <a:bodyPr/>
          <a:lstStyle/>
          <a:p>
            <a:r>
              <a:rPr lang="en-US" sz="5400">
                <a:solidFill>
                  <a:schemeClr val="accent1"/>
                </a:solidFill>
              </a:rPr>
              <a:t>Ancient and diverse</a:t>
            </a:r>
          </a:p>
        </p:txBody>
      </p:sp>
      <p:sp>
        <p:nvSpPr>
          <p:cNvPr id="4" name="Title 1">
            <a:extLst>
              <a:ext uri="{FF2B5EF4-FFF2-40B4-BE49-F238E27FC236}">
                <a16:creationId xmlns:a16="http://schemas.microsoft.com/office/drawing/2014/main" id="{8D3BEFC5-4AEA-3382-5D74-258F3B70CC80}"/>
              </a:ext>
            </a:extLst>
          </p:cNvPr>
          <p:cNvSpPr txBox="1"/>
          <p:nvPr/>
        </p:nvSpPr>
        <p:spPr>
          <a:xfrm>
            <a:off x="407988" y="542925"/>
            <a:ext cx="6158452"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3200">
                <a:solidFill>
                  <a:schemeClr val="accent4"/>
                </a:solidFill>
                <a:latin typeface="Neue Haas Grotesk Text Pro" panose="020B0504020202020204" pitchFamily="34" charset="77"/>
              </a:rPr>
              <a:t>Australia’s geography, climate and soils</a:t>
            </a:r>
          </a:p>
        </p:txBody>
      </p:sp>
    </p:spTree>
    <p:extLst>
      <p:ext uri="{BB962C8B-B14F-4D97-AF65-F5344CB8AC3E}">
        <p14:creationId xmlns:p14="http://schemas.microsoft.com/office/powerpoint/2010/main" val="276044266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CB1CA2F-0916-1CE6-1772-7F194B9D7BC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43891" y="-529121"/>
            <a:ext cx="10441185" cy="8157175"/>
          </a:xfrm>
          <a:prstGeom prst="rect">
            <a:avLst/>
          </a:prstGeom>
        </p:spPr>
      </p:pic>
      <p:sp>
        <p:nvSpPr>
          <p:cNvPr id="2" name="Title 1">
            <a:extLst>
              <a:ext uri="{FF2B5EF4-FFF2-40B4-BE49-F238E27FC236}">
                <a16:creationId xmlns:a16="http://schemas.microsoft.com/office/drawing/2014/main" id="{4CCCF687-4E79-695A-3540-CC261F046F74}"/>
              </a:ext>
            </a:extLst>
          </p:cNvPr>
          <p:cNvSpPr txBox="1"/>
          <p:nvPr/>
        </p:nvSpPr>
        <p:spPr>
          <a:xfrm>
            <a:off x="664546" y="1634959"/>
            <a:ext cx="3484072" cy="1015663"/>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2400" b="1" cap="none">
                <a:solidFill>
                  <a:schemeClr val="accent1"/>
                </a:solidFill>
                <a:latin typeface="Neue Haas Grotesk Text Pro" panose="020B0504020202020204" pitchFamily="34" charset="77"/>
              </a:rPr>
              <a:t>WORLD’S SIXTH-LARGEST COUNTRY, BIGGER THAN EUROPE</a:t>
            </a:r>
          </a:p>
        </p:txBody>
      </p:sp>
      <p:sp>
        <p:nvSpPr>
          <p:cNvPr id="3" name="TextBox 2">
            <a:extLst>
              <a:ext uri="{FF2B5EF4-FFF2-40B4-BE49-F238E27FC236}">
                <a16:creationId xmlns:a16="http://schemas.microsoft.com/office/drawing/2014/main" id="{9C868EA0-6601-D096-DA6F-11CFB1D544C5}"/>
              </a:ext>
            </a:extLst>
          </p:cNvPr>
          <p:cNvSpPr txBox="1"/>
          <p:nvPr/>
        </p:nvSpPr>
        <p:spPr>
          <a:xfrm>
            <a:off x="741967" y="3080823"/>
            <a:ext cx="3080734" cy="3046988"/>
          </a:xfrm>
          <a:prstGeom prst="rect">
            <a:avLst/>
          </a:prstGeom>
          <a:noFill/>
        </p:spPr>
        <p:txBody>
          <a:bodyPr wrap="square" rtlCol="0">
            <a:spAutoFit/>
          </a:bodyPr>
          <a:lstStyle/>
          <a:p>
            <a:pPr marL="285750" indent="-285750" algn="l">
              <a:buFont typeface="Arial" panose="020B0604020202020204" pitchFamily="34" charset="0"/>
              <a:buChar char="•"/>
            </a:pPr>
            <a:r>
              <a:rPr lang="en-US" sz="160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Geologically ancient and biologically diverse</a:t>
            </a:r>
          </a:p>
          <a:p>
            <a:pPr marL="285750" indent="-285750">
              <a:buFont typeface="Arial" panose="020B0604020202020204" pitchFamily="34" charset="0"/>
              <a:buChar char="•"/>
            </a:pPr>
            <a:r>
              <a:rPr lang="en-US" sz="160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Vineyards across the country, but concentrated in the southeast and southwest</a:t>
            </a:r>
          </a:p>
          <a:p>
            <a:pPr marL="285750" indent="-285750">
              <a:buFont typeface="Arial" panose="020B0604020202020204" pitchFamily="34" charset="0"/>
              <a:buChar char="•"/>
            </a:pPr>
            <a:r>
              <a:rPr lang="en-US" sz="160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The cold Southern Ocean keeps temperatures cool in the south, ideal for making wine</a:t>
            </a:r>
          </a:p>
          <a:p>
            <a:pPr marL="285750" indent="-285750">
              <a:buFont typeface="Arial" panose="020B0604020202020204" pitchFamily="34" charset="0"/>
              <a:buChar char="•"/>
            </a:pPr>
            <a:endParaRPr lang="en-US" sz="160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a:p>
            <a:pPr marL="285750" indent="-285750" algn="l">
              <a:buFont typeface="Arial" panose="020B0604020202020204" pitchFamily="34" charset="0"/>
              <a:buChar char="•"/>
            </a:pPr>
            <a:endParaRPr lang="en-US" sz="160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7" name="object 11">
            <a:extLst>
              <a:ext uri="{FF2B5EF4-FFF2-40B4-BE49-F238E27FC236}">
                <a16:creationId xmlns:a16="http://schemas.microsoft.com/office/drawing/2014/main" id="{6F290762-5784-1646-B9F4-9F3DD4E8B57B}"/>
              </a:ext>
            </a:extLst>
          </p:cNvPr>
          <p:cNvSpPr txBox="1"/>
          <p:nvPr/>
        </p:nvSpPr>
        <p:spPr>
          <a:xfrm>
            <a:off x="10422785" y="4995403"/>
            <a:ext cx="8764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a:solidFill>
                  <a:schemeClr val="tx1"/>
                </a:solidFill>
                <a:latin typeface="Neue Haas Grotesk Text Pro" panose="020B0504020202020204" pitchFamily="34" charset="77"/>
              </a:rPr>
              <a:t>Canberra</a:t>
            </a:r>
          </a:p>
        </p:txBody>
      </p:sp>
      <p:sp>
        <p:nvSpPr>
          <p:cNvPr id="8" name="object 11">
            <a:extLst>
              <a:ext uri="{FF2B5EF4-FFF2-40B4-BE49-F238E27FC236}">
                <a16:creationId xmlns:a16="http://schemas.microsoft.com/office/drawing/2014/main" id="{EE2CF27C-B0AE-8F11-512E-6D731C9D6992}"/>
              </a:ext>
            </a:extLst>
          </p:cNvPr>
          <p:cNvSpPr txBox="1"/>
          <p:nvPr/>
        </p:nvSpPr>
        <p:spPr>
          <a:xfrm>
            <a:off x="11050308" y="3494397"/>
            <a:ext cx="77725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a:solidFill>
                  <a:schemeClr val="tx1"/>
                </a:solidFill>
                <a:latin typeface="Neue Haas Grotesk Text Pro" panose="020B0504020202020204" pitchFamily="34" charset="77"/>
              </a:rPr>
              <a:t>Brisbane</a:t>
            </a:r>
          </a:p>
        </p:txBody>
      </p:sp>
      <p:sp>
        <p:nvSpPr>
          <p:cNvPr id="9" name="object 11">
            <a:extLst>
              <a:ext uri="{FF2B5EF4-FFF2-40B4-BE49-F238E27FC236}">
                <a16:creationId xmlns:a16="http://schemas.microsoft.com/office/drawing/2014/main" id="{9CBE1F80-F474-EC33-D856-19433E9139CE}"/>
              </a:ext>
            </a:extLst>
          </p:cNvPr>
          <p:cNvSpPr txBox="1"/>
          <p:nvPr/>
        </p:nvSpPr>
        <p:spPr>
          <a:xfrm>
            <a:off x="8552010" y="5618785"/>
            <a:ext cx="8764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a:solidFill>
                  <a:schemeClr val="tx1"/>
                </a:solidFill>
                <a:latin typeface="Neue Haas Grotesk Text Pro" panose="020B0504020202020204" pitchFamily="34" charset="77"/>
              </a:rPr>
              <a:t>Melbourne</a:t>
            </a:r>
          </a:p>
        </p:txBody>
      </p:sp>
      <p:sp>
        <p:nvSpPr>
          <p:cNvPr id="10" name="object 11">
            <a:extLst>
              <a:ext uri="{FF2B5EF4-FFF2-40B4-BE49-F238E27FC236}">
                <a16:creationId xmlns:a16="http://schemas.microsoft.com/office/drawing/2014/main" id="{298DA890-1B4C-8E6D-9FD0-759E7474F314}"/>
              </a:ext>
            </a:extLst>
          </p:cNvPr>
          <p:cNvSpPr txBox="1"/>
          <p:nvPr/>
        </p:nvSpPr>
        <p:spPr>
          <a:xfrm>
            <a:off x="7602654" y="4819853"/>
            <a:ext cx="76772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a:solidFill>
                  <a:schemeClr val="tx1"/>
                </a:solidFill>
                <a:latin typeface="Neue Haas Grotesk Text Pro" panose="020B0504020202020204" pitchFamily="34" charset="77"/>
              </a:rPr>
              <a:t>Adelaide</a:t>
            </a:r>
          </a:p>
        </p:txBody>
      </p:sp>
      <p:sp>
        <p:nvSpPr>
          <p:cNvPr id="11" name="object 11">
            <a:extLst>
              <a:ext uri="{FF2B5EF4-FFF2-40B4-BE49-F238E27FC236}">
                <a16:creationId xmlns:a16="http://schemas.microsoft.com/office/drawing/2014/main" id="{320037E9-F71E-0A01-764E-3FB59BBB587A}"/>
              </a:ext>
            </a:extLst>
          </p:cNvPr>
          <p:cNvSpPr txBox="1"/>
          <p:nvPr/>
        </p:nvSpPr>
        <p:spPr>
          <a:xfrm>
            <a:off x="9884415" y="6362448"/>
            <a:ext cx="5599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a:solidFill>
                  <a:schemeClr val="tx1"/>
                </a:solidFill>
                <a:latin typeface="Neue Haas Grotesk Text Pro" panose="020B0504020202020204" pitchFamily="34" charset="77"/>
              </a:rPr>
              <a:t>Hobart</a:t>
            </a:r>
          </a:p>
        </p:txBody>
      </p:sp>
      <p:sp>
        <p:nvSpPr>
          <p:cNvPr id="12" name="object 11">
            <a:extLst>
              <a:ext uri="{FF2B5EF4-FFF2-40B4-BE49-F238E27FC236}">
                <a16:creationId xmlns:a16="http://schemas.microsoft.com/office/drawing/2014/main" id="{9D0709BB-0F47-5327-1418-FCF4EF093591}"/>
              </a:ext>
            </a:extLst>
          </p:cNvPr>
          <p:cNvSpPr txBox="1"/>
          <p:nvPr/>
        </p:nvSpPr>
        <p:spPr>
          <a:xfrm>
            <a:off x="10567131" y="4680482"/>
            <a:ext cx="692260"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a:solidFill>
                  <a:schemeClr val="tx1"/>
                </a:solidFill>
                <a:latin typeface="Neue Haas Grotesk Text Pro" panose="020B0504020202020204" pitchFamily="34" charset="77"/>
              </a:rPr>
              <a:t>Sydney</a:t>
            </a:r>
          </a:p>
        </p:txBody>
      </p:sp>
      <p:sp>
        <p:nvSpPr>
          <p:cNvPr id="13" name="object 11">
            <a:extLst>
              <a:ext uri="{FF2B5EF4-FFF2-40B4-BE49-F238E27FC236}">
                <a16:creationId xmlns:a16="http://schemas.microsoft.com/office/drawing/2014/main" id="{5222E7E7-F5B8-21BB-7364-990B4A3B8A88}"/>
              </a:ext>
            </a:extLst>
          </p:cNvPr>
          <p:cNvSpPr txBox="1"/>
          <p:nvPr/>
        </p:nvSpPr>
        <p:spPr>
          <a:xfrm>
            <a:off x="6462469" y="454171"/>
            <a:ext cx="596154"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r"/>
            <a:r>
              <a:rPr lang="en-AU" sz="1000" b="0">
                <a:solidFill>
                  <a:schemeClr val="tx1"/>
                </a:solidFill>
                <a:latin typeface="Neue Haas Grotesk Text Pro" panose="020B0504020202020204" pitchFamily="34" charset="77"/>
              </a:rPr>
              <a:t>Darwin</a:t>
            </a:r>
          </a:p>
        </p:txBody>
      </p:sp>
      <p:sp>
        <p:nvSpPr>
          <p:cNvPr id="14" name="object 11">
            <a:extLst>
              <a:ext uri="{FF2B5EF4-FFF2-40B4-BE49-F238E27FC236}">
                <a16:creationId xmlns:a16="http://schemas.microsoft.com/office/drawing/2014/main" id="{014B6464-3D39-19CA-F748-2629DA328F07}"/>
              </a:ext>
            </a:extLst>
          </p:cNvPr>
          <p:cNvSpPr txBox="1"/>
          <p:nvPr/>
        </p:nvSpPr>
        <p:spPr>
          <a:xfrm>
            <a:off x="4226038" y="4344793"/>
            <a:ext cx="514708"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r"/>
            <a:r>
              <a:rPr lang="en-AU" sz="1000" b="0">
                <a:solidFill>
                  <a:schemeClr val="tx1"/>
                </a:solidFill>
                <a:latin typeface="Neue Haas Grotesk Text Pro" panose="020B0504020202020204" pitchFamily="34" charset="77"/>
              </a:rPr>
              <a:t>Perth</a:t>
            </a:r>
          </a:p>
        </p:txBody>
      </p:sp>
      <p:sp>
        <p:nvSpPr>
          <p:cNvPr id="15" name="object 11">
            <a:extLst>
              <a:ext uri="{FF2B5EF4-FFF2-40B4-BE49-F238E27FC236}">
                <a16:creationId xmlns:a16="http://schemas.microsoft.com/office/drawing/2014/main" id="{637D645E-0454-BE8B-FF52-686F832DBEAA}"/>
              </a:ext>
            </a:extLst>
          </p:cNvPr>
          <p:cNvSpPr txBox="1"/>
          <p:nvPr/>
        </p:nvSpPr>
        <p:spPr>
          <a:xfrm>
            <a:off x="4865733" y="3579997"/>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a:solidFill>
                  <a:schemeClr val="accent2"/>
                </a:solidFill>
                <a:latin typeface="Neue Haas Grotesk Text Pro" panose="020B0504020202020204" pitchFamily="34" charset="77"/>
              </a:rPr>
              <a:t>PORTUGAL</a:t>
            </a:r>
          </a:p>
        </p:txBody>
      </p:sp>
      <p:sp>
        <p:nvSpPr>
          <p:cNvPr id="16" name="object 11">
            <a:extLst>
              <a:ext uri="{FF2B5EF4-FFF2-40B4-BE49-F238E27FC236}">
                <a16:creationId xmlns:a16="http://schemas.microsoft.com/office/drawing/2014/main" id="{2D369184-35A5-9348-A7DB-0BF6480D5F17}"/>
              </a:ext>
            </a:extLst>
          </p:cNvPr>
          <p:cNvSpPr txBox="1"/>
          <p:nvPr/>
        </p:nvSpPr>
        <p:spPr>
          <a:xfrm>
            <a:off x="5873123" y="3649739"/>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a:solidFill>
                  <a:schemeClr val="accent2"/>
                </a:solidFill>
                <a:latin typeface="Neue Haas Grotesk Text Pro" panose="020B0504020202020204" pitchFamily="34" charset="77"/>
              </a:rPr>
              <a:t>SPAIN</a:t>
            </a:r>
          </a:p>
        </p:txBody>
      </p:sp>
      <p:sp>
        <p:nvSpPr>
          <p:cNvPr id="17" name="object 11">
            <a:extLst>
              <a:ext uri="{FF2B5EF4-FFF2-40B4-BE49-F238E27FC236}">
                <a16:creationId xmlns:a16="http://schemas.microsoft.com/office/drawing/2014/main" id="{AC962C97-5585-EE49-0F8F-3D19D6CF465D}"/>
              </a:ext>
            </a:extLst>
          </p:cNvPr>
          <p:cNvSpPr txBox="1"/>
          <p:nvPr/>
        </p:nvSpPr>
        <p:spPr>
          <a:xfrm>
            <a:off x="6857265" y="2766335"/>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a:solidFill>
                  <a:schemeClr val="accent2"/>
                </a:solidFill>
                <a:latin typeface="Neue Haas Grotesk Text Pro" panose="020B0504020202020204" pitchFamily="34" charset="77"/>
              </a:rPr>
              <a:t>FRANCE</a:t>
            </a:r>
          </a:p>
        </p:txBody>
      </p:sp>
      <p:sp>
        <p:nvSpPr>
          <p:cNvPr id="18" name="object 11">
            <a:extLst>
              <a:ext uri="{FF2B5EF4-FFF2-40B4-BE49-F238E27FC236}">
                <a16:creationId xmlns:a16="http://schemas.microsoft.com/office/drawing/2014/main" id="{CE95B6E2-A150-27C7-6323-86243BDC1A23}"/>
              </a:ext>
            </a:extLst>
          </p:cNvPr>
          <p:cNvSpPr txBox="1"/>
          <p:nvPr/>
        </p:nvSpPr>
        <p:spPr>
          <a:xfrm>
            <a:off x="7996391" y="2216145"/>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a:solidFill>
                  <a:schemeClr val="accent2"/>
                </a:solidFill>
                <a:latin typeface="Neue Haas Grotesk Text Pro" panose="020B0504020202020204" pitchFamily="34" charset="77"/>
              </a:rPr>
              <a:t>GERMANY</a:t>
            </a:r>
          </a:p>
        </p:txBody>
      </p:sp>
      <p:sp>
        <p:nvSpPr>
          <p:cNvPr id="19" name="object 11">
            <a:extLst>
              <a:ext uri="{FF2B5EF4-FFF2-40B4-BE49-F238E27FC236}">
                <a16:creationId xmlns:a16="http://schemas.microsoft.com/office/drawing/2014/main" id="{E65A648F-B1B9-DFED-3836-DE47657B0B1F}"/>
              </a:ext>
            </a:extLst>
          </p:cNvPr>
          <p:cNvSpPr txBox="1"/>
          <p:nvPr/>
        </p:nvSpPr>
        <p:spPr>
          <a:xfrm>
            <a:off x="6702283" y="1634959"/>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a:solidFill>
                  <a:schemeClr val="accent2"/>
                </a:solidFill>
                <a:latin typeface="Neue Haas Grotesk Text Pro" panose="020B0504020202020204" pitchFamily="34" charset="77"/>
              </a:rPr>
              <a:t>UK</a:t>
            </a:r>
          </a:p>
        </p:txBody>
      </p:sp>
      <p:sp>
        <p:nvSpPr>
          <p:cNvPr id="20" name="object 11">
            <a:extLst>
              <a:ext uri="{FF2B5EF4-FFF2-40B4-BE49-F238E27FC236}">
                <a16:creationId xmlns:a16="http://schemas.microsoft.com/office/drawing/2014/main" id="{5CF5D37F-8F6D-FBD6-FFB4-8C01D143D7C2}"/>
              </a:ext>
            </a:extLst>
          </p:cNvPr>
          <p:cNvSpPr txBox="1"/>
          <p:nvPr/>
        </p:nvSpPr>
        <p:spPr>
          <a:xfrm>
            <a:off x="6051354" y="1386986"/>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a:solidFill>
                  <a:schemeClr val="accent2"/>
                </a:solidFill>
                <a:latin typeface="Neue Haas Grotesk Text Pro" panose="020B0504020202020204" pitchFamily="34" charset="77"/>
              </a:rPr>
              <a:t>IRELAND</a:t>
            </a:r>
          </a:p>
        </p:txBody>
      </p:sp>
      <p:sp>
        <p:nvSpPr>
          <p:cNvPr id="21" name="object 11">
            <a:extLst>
              <a:ext uri="{FF2B5EF4-FFF2-40B4-BE49-F238E27FC236}">
                <a16:creationId xmlns:a16="http://schemas.microsoft.com/office/drawing/2014/main" id="{16DF9654-D526-DE2D-CFB7-D0E28629824D}"/>
              </a:ext>
            </a:extLst>
          </p:cNvPr>
          <p:cNvSpPr txBox="1"/>
          <p:nvPr/>
        </p:nvSpPr>
        <p:spPr>
          <a:xfrm>
            <a:off x="9213008" y="2254890"/>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a:solidFill>
                  <a:schemeClr val="accent2"/>
                </a:solidFill>
                <a:latin typeface="Neue Haas Grotesk Text Pro" panose="020B0504020202020204" pitchFamily="34" charset="77"/>
              </a:rPr>
              <a:t>POLAND</a:t>
            </a:r>
          </a:p>
        </p:txBody>
      </p:sp>
      <p:sp>
        <p:nvSpPr>
          <p:cNvPr id="22" name="object 11">
            <a:extLst>
              <a:ext uri="{FF2B5EF4-FFF2-40B4-BE49-F238E27FC236}">
                <a16:creationId xmlns:a16="http://schemas.microsoft.com/office/drawing/2014/main" id="{119954F9-00DD-9D15-ED3E-9A3D47AC9FB9}"/>
              </a:ext>
            </a:extLst>
          </p:cNvPr>
          <p:cNvSpPr txBox="1"/>
          <p:nvPr/>
        </p:nvSpPr>
        <p:spPr>
          <a:xfrm>
            <a:off x="8980533" y="1185507"/>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a:solidFill>
                  <a:schemeClr val="accent2"/>
                </a:solidFill>
                <a:latin typeface="Neue Haas Grotesk Text Pro" panose="020B0504020202020204" pitchFamily="34" charset="77"/>
              </a:rPr>
              <a:t>SWEDEN</a:t>
            </a:r>
          </a:p>
        </p:txBody>
      </p:sp>
      <p:sp>
        <p:nvSpPr>
          <p:cNvPr id="23" name="object 11">
            <a:extLst>
              <a:ext uri="{FF2B5EF4-FFF2-40B4-BE49-F238E27FC236}">
                <a16:creationId xmlns:a16="http://schemas.microsoft.com/office/drawing/2014/main" id="{C51BE116-7C27-0D11-7C74-743111C48355}"/>
              </a:ext>
            </a:extLst>
          </p:cNvPr>
          <p:cNvSpPr txBox="1"/>
          <p:nvPr/>
        </p:nvSpPr>
        <p:spPr>
          <a:xfrm>
            <a:off x="8143625" y="3882213"/>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a:solidFill>
                  <a:schemeClr val="accent2"/>
                </a:solidFill>
                <a:latin typeface="Neue Haas Grotesk Text Pro" panose="020B0504020202020204" pitchFamily="34" charset="77"/>
              </a:rPr>
              <a:t>ITALY</a:t>
            </a:r>
          </a:p>
        </p:txBody>
      </p:sp>
      <p:sp>
        <p:nvSpPr>
          <p:cNvPr id="24" name="object 11">
            <a:extLst>
              <a:ext uri="{FF2B5EF4-FFF2-40B4-BE49-F238E27FC236}">
                <a16:creationId xmlns:a16="http://schemas.microsoft.com/office/drawing/2014/main" id="{38940DF0-5D8E-4EC0-E033-8B99CF04BA23}"/>
              </a:ext>
            </a:extLst>
          </p:cNvPr>
          <p:cNvSpPr txBox="1"/>
          <p:nvPr/>
        </p:nvSpPr>
        <p:spPr>
          <a:xfrm>
            <a:off x="9143266" y="4680375"/>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a:solidFill>
                  <a:schemeClr val="accent2"/>
                </a:solidFill>
                <a:latin typeface="Neue Haas Grotesk Text Pro" panose="020B0504020202020204" pitchFamily="34" charset="77"/>
              </a:rPr>
              <a:t>GREECE</a:t>
            </a:r>
          </a:p>
        </p:txBody>
      </p:sp>
      <p:sp>
        <p:nvSpPr>
          <p:cNvPr id="25" name="object 11">
            <a:extLst>
              <a:ext uri="{FF2B5EF4-FFF2-40B4-BE49-F238E27FC236}">
                <a16:creationId xmlns:a16="http://schemas.microsoft.com/office/drawing/2014/main" id="{088DCFB0-326C-1737-FC52-65DC5B20B42D}"/>
              </a:ext>
            </a:extLst>
          </p:cNvPr>
          <p:cNvSpPr txBox="1"/>
          <p:nvPr/>
        </p:nvSpPr>
        <p:spPr>
          <a:xfrm>
            <a:off x="8376100" y="2998809"/>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a:solidFill>
                  <a:schemeClr val="accent2"/>
                </a:solidFill>
                <a:latin typeface="Neue Haas Grotesk Text Pro" panose="020B0504020202020204" pitchFamily="34" charset="77"/>
              </a:rPr>
              <a:t>AUSTRIA</a:t>
            </a:r>
          </a:p>
        </p:txBody>
      </p:sp>
      <p:sp>
        <p:nvSpPr>
          <p:cNvPr id="26" name="object 11">
            <a:extLst>
              <a:ext uri="{FF2B5EF4-FFF2-40B4-BE49-F238E27FC236}">
                <a16:creationId xmlns:a16="http://schemas.microsoft.com/office/drawing/2014/main" id="{0AE9A5CF-2A46-483F-E3A6-6B0BBA5B3CA1}"/>
              </a:ext>
            </a:extLst>
          </p:cNvPr>
          <p:cNvSpPr txBox="1"/>
          <p:nvPr/>
        </p:nvSpPr>
        <p:spPr>
          <a:xfrm>
            <a:off x="9801944" y="3479256"/>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a:solidFill>
                  <a:schemeClr val="accent2"/>
                </a:solidFill>
                <a:latin typeface="Neue Haas Grotesk Text Pro" panose="020B0504020202020204" pitchFamily="34" charset="77"/>
              </a:rPr>
              <a:t>ROMANIA</a:t>
            </a:r>
          </a:p>
        </p:txBody>
      </p:sp>
      <p:sp>
        <p:nvSpPr>
          <p:cNvPr id="28" name="TextBox 27">
            <a:extLst>
              <a:ext uri="{FF2B5EF4-FFF2-40B4-BE49-F238E27FC236}">
                <a16:creationId xmlns:a16="http://schemas.microsoft.com/office/drawing/2014/main" id="{8162D78B-9D1D-1A7E-DB7E-D22D3817626A}"/>
              </a:ext>
            </a:extLst>
          </p:cNvPr>
          <p:cNvSpPr txBox="1"/>
          <p:nvPr/>
        </p:nvSpPr>
        <p:spPr>
          <a:xfrm>
            <a:off x="664546" y="496557"/>
            <a:ext cx="6096000" cy="923330"/>
          </a:xfrm>
          <a:prstGeom prst="rect">
            <a:avLst/>
          </a:prstGeom>
          <a:noFill/>
        </p:spPr>
        <p:txBody>
          <a:bodyPr wrap="square">
            <a:spAutoFit/>
          </a:bodyPr>
          <a:lstStyle/>
          <a:p>
            <a:r>
              <a:rPr lang="en-US" sz="5400">
                <a:solidFill>
                  <a:schemeClr val="accent1"/>
                </a:solidFill>
                <a:latin typeface="Neue Haas Grotesk Text Pro" panose="020B0504020202020204" pitchFamily="34" charset="77"/>
              </a:rPr>
              <a:t>AUSTRALIA</a:t>
            </a:r>
            <a:endParaRPr lang="en-US" sz="5400">
              <a:latin typeface="Neue Haas Grotesk Text Pro" panose="020B0504020202020204" pitchFamily="34" charset="77"/>
            </a:endParaRPr>
          </a:p>
        </p:txBody>
      </p:sp>
    </p:spTree>
    <p:extLst>
      <p:ext uri="{BB962C8B-B14F-4D97-AF65-F5344CB8AC3E}">
        <p14:creationId xmlns:p14="http://schemas.microsoft.com/office/powerpoint/2010/main" val="77460138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of australia with black text&#10;&#10;Description automatically generated">
            <a:extLst>
              <a:ext uri="{FF2B5EF4-FFF2-40B4-BE49-F238E27FC236}">
                <a16:creationId xmlns:a16="http://schemas.microsoft.com/office/drawing/2014/main" id="{6A4F4023-9E6A-9C03-D191-73E71BB3D69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856043" y="-688405"/>
            <a:ext cx="8843174" cy="8090189"/>
          </a:xfrm>
          <a:prstGeom prst="rect">
            <a:avLst/>
          </a:prstGeom>
        </p:spPr>
      </p:pic>
      <p:sp>
        <p:nvSpPr>
          <p:cNvPr id="6" name="TextBox 5">
            <a:extLst>
              <a:ext uri="{FF2B5EF4-FFF2-40B4-BE49-F238E27FC236}">
                <a16:creationId xmlns:a16="http://schemas.microsoft.com/office/drawing/2014/main" id="{F7389061-BC6A-6AD2-2504-A7E4A8C15A6A}"/>
              </a:ext>
            </a:extLst>
          </p:cNvPr>
          <p:cNvSpPr txBox="1"/>
          <p:nvPr/>
        </p:nvSpPr>
        <p:spPr>
          <a:xfrm>
            <a:off x="374435" y="1575021"/>
            <a:ext cx="2255343" cy="4278094"/>
          </a:xfrm>
          <a:prstGeom prst="rect">
            <a:avLst/>
          </a:prstGeom>
          <a:noFill/>
        </p:spPr>
        <p:txBody>
          <a:bodyPr wrap="square">
            <a:spAutoFit/>
          </a:bodyPr>
          <a:lstStyle/>
          <a:p>
            <a:pPr defTabSz="195965"/>
            <a:r>
              <a:rPr lang="en-US" sz="800" b="1">
                <a:latin typeface="Neue Haas Grotesk Text Pro" panose="020B0504020202020204" pitchFamily="34" charset="77"/>
                <a:ea typeface="Inter Display" panose="02000503000000020004" pitchFamily="2" charset="0"/>
                <a:cs typeface="Inter Display" panose="02000503000000020004" pitchFamily="2" charset="0"/>
              </a:rPr>
              <a:t>WESTERN AUSTRALIA</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1	Swan District</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2	Perth Hills</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3	Peel</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4	Geographe</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5	Margaret River</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6	Blackwood Valley</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7	Pemberton</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8	Manjimup</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9	Great Southern</a:t>
            </a:r>
          </a:p>
          <a:p>
            <a:pPr defTabSz="195965"/>
            <a:endParaRPr lang="en-US" sz="800">
              <a:latin typeface="Neue Haas Grotesk Text Pro" panose="020B0504020202020204" pitchFamily="34" charset="77"/>
              <a:ea typeface="Inter Display" panose="02000503000000020004" pitchFamily="2" charset="0"/>
              <a:cs typeface="Inter Display" panose="02000503000000020004" pitchFamily="2" charset="0"/>
            </a:endParaRPr>
          </a:p>
          <a:p>
            <a:pPr defTabSz="195965"/>
            <a:r>
              <a:rPr lang="en-US" sz="800" b="1">
                <a:latin typeface="Neue Haas Grotesk Text Pro" panose="020B0504020202020204" pitchFamily="34" charset="77"/>
                <a:ea typeface="Inter Display" panose="02000503000000020004" pitchFamily="2" charset="0"/>
                <a:cs typeface="Inter Display" panose="02000503000000020004" pitchFamily="2" charset="0"/>
              </a:rPr>
              <a:t>SOUTH AUSTRALIA</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10	Southern Flinders Ranges</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11	Clare Valley</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12	Barossa Valley</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13	Eden Valley</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14	Riverland</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15	Adelaide Plains</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16	Adelaide Hills</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17	McLaren Vale</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18	Kangaroo Island</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19	Southern Fleurieu</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20	Currency Creek</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21	Langhorne Creek</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22	Padthaway</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23	Mount Benson</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24	Wrattonbully</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25	Robe</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26	Coonawarra</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27	Mount Gambier</a:t>
            </a:r>
          </a:p>
          <a:p>
            <a:pPr defTabSz="195965"/>
            <a:endParaRPr lang="en-US" sz="800">
              <a:latin typeface="Neue Haas Grotesk Text Pro" panose="020B0504020202020204" pitchFamily="34" charset="77"/>
              <a:ea typeface="Inter Display" panose="02000503000000020004" pitchFamily="2" charset="0"/>
              <a:cs typeface="Inter Display" panose="02000503000000020004" pitchFamily="2" charset="0"/>
            </a:endParaRPr>
          </a:p>
          <a:p>
            <a:pPr defTabSz="195965"/>
            <a:r>
              <a:rPr lang="en-US" sz="800" b="1">
                <a:latin typeface="Neue Haas Grotesk Text Pro" panose="020B0504020202020204" pitchFamily="34" charset="77"/>
                <a:ea typeface="Inter Display" panose="02000503000000020004" pitchFamily="2" charset="0"/>
                <a:cs typeface="Inter Display" panose="02000503000000020004" pitchFamily="2" charset="0"/>
              </a:rPr>
              <a:t>QUEENSLAND</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28	South Burnett</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29	Granite Belt</a:t>
            </a:r>
          </a:p>
        </p:txBody>
      </p:sp>
      <p:sp>
        <p:nvSpPr>
          <p:cNvPr id="9" name="TextBox 8">
            <a:extLst>
              <a:ext uri="{FF2B5EF4-FFF2-40B4-BE49-F238E27FC236}">
                <a16:creationId xmlns:a16="http://schemas.microsoft.com/office/drawing/2014/main" id="{189D3564-F87F-ED0E-0967-8858DBAB7073}"/>
              </a:ext>
            </a:extLst>
          </p:cNvPr>
          <p:cNvSpPr txBox="1"/>
          <p:nvPr/>
        </p:nvSpPr>
        <p:spPr>
          <a:xfrm>
            <a:off x="1967972" y="1575021"/>
            <a:ext cx="1490980" cy="5139869"/>
          </a:xfrm>
          <a:prstGeom prst="rect">
            <a:avLst/>
          </a:prstGeom>
          <a:noFill/>
        </p:spPr>
        <p:txBody>
          <a:bodyPr wrap="square">
            <a:spAutoFit/>
          </a:bodyPr>
          <a:lstStyle/>
          <a:p>
            <a:pPr defTabSz="195965"/>
            <a:r>
              <a:rPr lang="en-US" sz="800" b="1">
                <a:latin typeface="Neue Haas Grotesk Text Pro" panose="020B0504020202020204" pitchFamily="34" charset="77"/>
                <a:ea typeface="Inter Display" panose="02000503000000020004" pitchFamily="2" charset="0"/>
                <a:cs typeface="Inter Display" panose="02000503000000020004" pitchFamily="2" charset="0"/>
              </a:rPr>
              <a:t>NEW SOUTH WALES</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30	New England Australia</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31	Hastings River</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32	Hunter</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33	Mudgee</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34	Orange</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35	Cowra</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36	Riverina</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37	Hilltops</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38	Southern Highlands</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39	Gundagai</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40	Canberra District</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41	Shoalhaven Coast</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42	Tumbarumba</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43	Perricoota</a:t>
            </a:r>
          </a:p>
          <a:p>
            <a:pPr defTabSz="195965"/>
            <a:endParaRPr lang="en-US" sz="800">
              <a:latin typeface="Neue Haas Grotesk Text Pro" panose="020B0504020202020204" pitchFamily="34" charset="77"/>
              <a:ea typeface="Inter Display" panose="02000503000000020004" pitchFamily="2" charset="0"/>
              <a:cs typeface="Inter Display" panose="02000503000000020004" pitchFamily="2" charset="0"/>
            </a:endParaRPr>
          </a:p>
          <a:p>
            <a:pPr defTabSz="195965"/>
            <a:r>
              <a:rPr lang="en-US" sz="800" b="1">
                <a:latin typeface="Neue Haas Grotesk Text Pro" panose="020B0504020202020204" pitchFamily="34" charset="77"/>
                <a:ea typeface="Inter Display" panose="02000503000000020004" pitchFamily="2" charset="0"/>
                <a:cs typeface="Inter Display" panose="02000503000000020004" pitchFamily="2" charset="0"/>
              </a:rPr>
              <a:t>VICTORIA</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44	Murray Darling</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45	Swan Hill</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46	Goulburn Valley</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47	Rutherglen</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48	Glenrowan</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49	Beechworth</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50	King Valley</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51	Alpine Valleys</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52	Strathbogie Ranges</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53	Upper Goulburn</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54	Heathcote</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55	Bendigo</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56	Pyrenees</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57	Macedon Ranges</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58	Sunbury</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59	Grampians</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60	Henty</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61	Geelong</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62	Yarra Valley</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63	Mornington Peninsula</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64	Gippsland*</a:t>
            </a:r>
          </a:p>
          <a:p>
            <a:pPr defTabSz="195965"/>
            <a:endParaRPr lang="en-US" sz="800">
              <a:latin typeface="Neue Haas Grotesk Text Pro" panose="020B0504020202020204" pitchFamily="34" charset="77"/>
              <a:ea typeface="Inter Display" panose="02000503000000020004" pitchFamily="2" charset="0"/>
              <a:cs typeface="Inter Display" panose="02000503000000020004" pitchFamily="2" charset="0"/>
            </a:endParaRP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TASMANIA</a:t>
            </a:r>
          </a:p>
          <a:p>
            <a:pPr defTabSz="195965"/>
            <a:r>
              <a:rPr lang="en-US" sz="800">
                <a:latin typeface="Neue Haas Grotesk Text Pro" panose="020B0504020202020204" pitchFamily="34" charset="77"/>
                <a:ea typeface="Inter Display" panose="02000503000000020004" pitchFamily="2" charset="0"/>
                <a:cs typeface="Inter Display" panose="02000503000000020004" pitchFamily="2" charset="0"/>
              </a:rPr>
              <a:t>65	Tasmania*</a:t>
            </a:r>
            <a:endParaRPr lang="en-US" sz="800">
              <a:latin typeface="Neue Haas Grotesk Text Pro" panose="020B0504020202020204" pitchFamily="34" charset="77"/>
            </a:endParaRPr>
          </a:p>
        </p:txBody>
      </p:sp>
      <p:sp>
        <p:nvSpPr>
          <p:cNvPr id="10" name="object 4">
            <a:extLst>
              <a:ext uri="{FF2B5EF4-FFF2-40B4-BE49-F238E27FC236}">
                <a16:creationId xmlns:a16="http://schemas.microsoft.com/office/drawing/2014/main" id="{ED63674C-6EF1-4DC7-049E-94C85D6D3B13}"/>
              </a:ext>
            </a:extLst>
          </p:cNvPr>
          <p:cNvSpPr txBox="1"/>
          <p:nvPr/>
        </p:nvSpPr>
        <p:spPr>
          <a:xfrm>
            <a:off x="409737" y="385714"/>
            <a:ext cx="4078508" cy="1052785"/>
          </a:xfrm>
          <a:prstGeom prst="rect">
            <a:avLst/>
          </a:prstGeom>
        </p:spPr>
        <p:txBody>
          <a:bodyPr vert="horz" wrap="square" lIns="0" tIns="11521" rIns="0" bIns="0" rtlCol="0">
            <a:noAutofit/>
          </a:bodyPr>
          <a:lstStyle/>
          <a:p>
            <a:pPr defTabSz="829587">
              <a:lnSpc>
                <a:spcPct val="83000"/>
              </a:lnSpc>
              <a:tabLst>
                <a:tab pos="1156236" algn="l"/>
              </a:tabLst>
              <a:defRPr/>
            </a:pPr>
            <a:r>
              <a:rPr lang="en-AU" sz="400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rPr>
              <a:t>WINE REGIONS </a:t>
            </a:r>
          </a:p>
          <a:p>
            <a:pPr defTabSz="829587">
              <a:lnSpc>
                <a:spcPct val="83000"/>
              </a:lnSpc>
              <a:tabLst>
                <a:tab pos="1156236" algn="l"/>
              </a:tabLst>
              <a:defRPr/>
            </a:pPr>
            <a:r>
              <a:rPr lang="en-AU" sz="400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rPr>
              <a:t>OF AUSTRALIA</a:t>
            </a:r>
          </a:p>
        </p:txBody>
      </p:sp>
      <p:sp>
        <p:nvSpPr>
          <p:cNvPr id="24" name="TextBox 23">
            <a:extLst>
              <a:ext uri="{FF2B5EF4-FFF2-40B4-BE49-F238E27FC236}">
                <a16:creationId xmlns:a16="http://schemas.microsoft.com/office/drawing/2014/main" id="{8195C441-9E2D-3B44-CAB9-E16B7A5F424B}"/>
              </a:ext>
            </a:extLst>
          </p:cNvPr>
          <p:cNvSpPr txBox="1"/>
          <p:nvPr/>
        </p:nvSpPr>
        <p:spPr>
          <a:xfrm>
            <a:off x="378539" y="5960388"/>
            <a:ext cx="1363168" cy="427425"/>
          </a:xfrm>
          <a:prstGeom prst="rect">
            <a:avLst/>
          </a:prstGeom>
          <a:noFill/>
        </p:spPr>
        <p:txBody>
          <a:bodyPr wrap="square">
            <a:spAutoFit/>
          </a:bodyPr>
          <a:lstStyle/>
          <a:p>
            <a:pPr defTabSz="195965"/>
            <a:r>
              <a:rPr lang="en-US" sz="726">
                <a:latin typeface="Neue Haas Grotesk Text Pro" panose="020B0504020202020204" pitchFamily="34" charset="77"/>
                <a:ea typeface="Inter Display" panose="02000503000000020004" pitchFamily="2" charset="0"/>
                <a:cs typeface="Inter Display" panose="02000503000000020004" pitchFamily="2" charset="0"/>
              </a:rPr>
              <a:t>*South Eastern Australia </a:t>
            </a:r>
            <a:br>
              <a:rPr lang="en-US" sz="726">
                <a:latin typeface="Neue Haas Grotesk Text Pro" panose="020B0504020202020204" pitchFamily="34" charset="77"/>
                <a:ea typeface="Inter Display" panose="02000503000000020004" pitchFamily="2" charset="0"/>
                <a:cs typeface="Inter Display" panose="02000503000000020004" pitchFamily="2" charset="0"/>
              </a:rPr>
            </a:br>
            <a:r>
              <a:rPr lang="en-US" sz="726">
                <a:latin typeface="Neue Haas Grotesk Text Pro" panose="020B0504020202020204" pitchFamily="34" charset="77"/>
                <a:ea typeface="Inter Display" panose="02000503000000020004" pitchFamily="2" charset="0"/>
                <a:cs typeface="Inter Display" panose="02000503000000020004" pitchFamily="2" charset="0"/>
              </a:rPr>
              <a:t>and Gippsland are zones, </a:t>
            </a:r>
            <a:br>
              <a:rPr lang="en-US" sz="726">
                <a:latin typeface="Neue Haas Grotesk Text Pro" panose="020B0504020202020204" pitchFamily="34" charset="77"/>
                <a:ea typeface="Inter Display" panose="02000503000000020004" pitchFamily="2" charset="0"/>
                <a:cs typeface="Inter Display" panose="02000503000000020004" pitchFamily="2" charset="0"/>
              </a:rPr>
            </a:br>
            <a:r>
              <a:rPr lang="en-US" sz="726">
                <a:latin typeface="Neue Haas Grotesk Text Pro" panose="020B0504020202020204" pitchFamily="34" charset="77"/>
                <a:ea typeface="Inter Display" panose="02000503000000020004" pitchFamily="2" charset="0"/>
                <a:cs typeface="Inter Display" panose="02000503000000020004" pitchFamily="2" charset="0"/>
              </a:rPr>
              <a:t>Tasmania is a state.</a:t>
            </a:r>
          </a:p>
        </p:txBody>
      </p:sp>
    </p:spTree>
    <p:extLst>
      <p:ext uri="{BB962C8B-B14F-4D97-AF65-F5344CB8AC3E}">
        <p14:creationId xmlns:p14="http://schemas.microsoft.com/office/powerpoint/2010/main" val="4085648981"/>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a01bf3c254e66a8ff035a0daa24a837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5f4c17b482eae744918953ebd02d0c74"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AD41D159-1988-46AD-9913-B45DD900AF26}"/>
</file>

<file path=customXml/itemProps2.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3.xml><?xml version="1.0" encoding="utf-8"?>
<ds:datastoreItem xmlns:ds="http://schemas.openxmlformats.org/officeDocument/2006/customXml" ds:itemID="{3E451324-E14F-4696-933F-E4B906368CBA}">
  <ds:schemaRefs>
    <ds:schemaRef ds:uri="02256494-4976-4001-aedb-96463ae0d92e"/>
    <ds:schemaRef ds:uri="4e8dd08d-258d-47a9-9875-37f1ffd19f3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4208</Words>
  <Application>Microsoft Macintosh PowerPoint</Application>
  <PresentationFormat>Widescreen</PresentationFormat>
  <Paragraphs>781</Paragraphs>
  <Slides>67</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67</vt:i4>
      </vt:variant>
    </vt:vector>
  </HeadingPairs>
  <TitlesOfParts>
    <vt:vector size="73" baseType="lpstr">
      <vt:lpstr>Neue Haas Grotesk Text Pro</vt:lpstr>
      <vt:lpstr>Hellix</vt:lpstr>
      <vt:lpstr>Mistral</vt:lpstr>
      <vt:lpstr>Inter Display</vt:lpstr>
      <vt:lpstr>Arial</vt:lpstr>
      <vt:lpstr>Slide layouts</vt:lpstr>
      <vt:lpstr>PowerPoint Presentation</vt:lpstr>
      <vt:lpstr>PowerPoint Presentation</vt:lpstr>
      <vt:lpstr>PowerPoint Presentation</vt:lpstr>
      <vt:lpstr>TODAY  WE’LL  COVER</vt:lpstr>
      <vt:lpstr>PowerPoint Presentation</vt:lpstr>
      <vt:lpstr>PowerPoint Presentation</vt:lpstr>
      <vt:lpstr>Ancient and diverse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CONTINENTAL CLIMATE</vt:lpstr>
      <vt:lpstr>MARITIME CLIMATE</vt:lpstr>
      <vt:lpstr>MEDITERRANEAN CLIMATE</vt:lpstr>
      <vt:lpstr>PowerPoint Presentation</vt:lpstr>
      <vt:lpstr>PowerPoint Presentation</vt:lpstr>
      <vt:lpstr>GEOLOGICAL CLASSIFICATIONS</vt:lpstr>
      <vt:lpstr>PowerPoint Presentation</vt:lpstr>
      <vt:lpstr>PowerPoint Presentation</vt:lpstr>
      <vt:lpstr>PowerPoint Presentation</vt:lpstr>
      <vt:lpstr>ADELAIDE HILLS</vt:lpstr>
      <vt:lpstr>BAROSSA</vt:lpstr>
      <vt:lpstr>CLARE  VALLEY</vt:lpstr>
      <vt:lpstr>coonawarra</vt:lpstr>
      <vt:lpstr>Mclaren vale</vt:lpstr>
      <vt:lpstr>Margaret river</vt:lpstr>
      <vt:lpstr>Canberra district</vt:lpstr>
      <vt:lpstr>Hunter valley</vt:lpstr>
      <vt:lpstr>orange</vt:lpstr>
      <vt:lpstr>Mornington peninsula</vt:lpstr>
      <vt:lpstr>rutherglen</vt:lpstr>
      <vt:lpstr>Yarra  valley</vt:lpstr>
      <vt:lpstr>tasmania</vt:lpstr>
      <vt:lpstr>Noteworthy varieties and styles</vt:lpstr>
      <vt:lpstr>Sparkling wine</vt:lpstr>
      <vt:lpstr>KEY REGIONS</vt:lpstr>
      <vt:lpstr>PowerPoint Presentation</vt:lpstr>
      <vt:lpstr>Styles and characteristics</vt:lpstr>
      <vt:lpstr>KEY REGIONS</vt:lpstr>
      <vt:lpstr>PowerPoint Presentation</vt:lpstr>
      <vt:lpstr>Styles and  characteristics</vt:lpstr>
      <vt:lpstr>KEY REGIONS</vt:lpstr>
      <vt:lpstr>chardonnay </vt:lpstr>
      <vt:lpstr>Styles and  characteristics</vt:lpstr>
      <vt:lpstr>KEY REGIONS</vt:lpstr>
      <vt:lpstr>PowerPoint Presentation</vt:lpstr>
      <vt:lpstr>Styles and  characteristics</vt:lpstr>
      <vt:lpstr>KEY REGIONS</vt:lpstr>
      <vt:lpstr>GRENACHE</vt:lpstr>
      <vt:lpstr>Styles and characteristics</vt:lpstr>
      <vt:lpstr>SHIRAZ </vt:lpstr>
      <vt:lpstr>Styles and  characteristics</vt:lpstr>
      <vt:lpstr>KEY REGIONS</vt:lpstr>
      <vt:lpstr>Cabernet sauvignon</vt:lpstr>
      <vt:lpstr>Styles and  characteristics</vt:lpstr>
      <vt:lpstr>KEY REGIONS</vt:lpstr>
      <vt:lpstr>ALTERNATIVE VARIETIES: INNOVATION AND DIVERSITY </vt:lpstr>
      <vt:lpstr>PowerPoint Presentation</vt:lpstr>
      <vt:lpstr>Australian WINE: AS DIVERSE AS THE COUNTRY THAT MADE IT</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2025-11-07T00:08:06Z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2025-10-23T01:18:59Z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e67f3c92-9cc6-4628-a118-6498ecd6f1d6</vt:lpwstr>
  </property>
  <property fmtid="{D5CDD505-2E9C-101B-9397-08002B2CF9AE}" pid="11" name="MSIP_Label_8cf57b4f-1801-441a-a240-098885f2bcbe_ContentBits">
    <vt:lpwstr>0</vt:lpwstr>
  </property>
  <property fmtid="{D5CDD505-2E9C-101B-9397-08002B2CF9AE}" pid="12" name="MSIP_Label_8cf57b4f-1801-441a-a240-098885f2bcbe_Tag">
    <vt:lpwstr>50, 3, 0, 1</vt:lpwstr>
  </property>
</Properties>
</file>