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sldIdLst>
    <p:sldId id="256" r:id="rId5"/>
    <p:sldId id="258" r:id="rId6"/>
    <p:sldId id="391" r:id="rId7"/>
    <p:sldId id="361" r:id="rId8"/>
    <p:sldId id="316" r:id="rId9"/>
    <p:sldId id="318" r:id="rId10"/>
    <p:sldId id="392" r:id="rId11"/>
    <p:sldId id="393" r:id="rId12"/>
    <p:sldId id="450" r:id="rId13"/>
    <p:sldId id="394" r:id="rId14"/>
    <p:sldId id="395" r:id="rId15"/>
    <p:sldId id="396" r:id="rId16"/>
    <p:sldId id="397" r:id="rId17"/>
    <p:sldId id="399" r:id="rId18"/>
    <p:sldId id="400" r:id="rId19"/>
    <p:sldId id="454" r:id="rId20"/>
    <p:sldId id="401" r:id="rId21"/>
    <p:sldId id="402" r:id="rId22"/>
    <p:sldId id="403" r:id="rId23"/>
    <p:sldId id="404" r:id="rId24"/>
    <p:sldId id="405" r:id="rId25"/>
    <p:sldId id="406" r:id="rId26"/>
    <p:sldId id="407" r:id="rId27"/>
    <p:sldId id="408" r:id="rId28"/>
    <p:sldId id="453" r:id="rId29"/>
    <p:sldId id="410" r:id="rId30"/>
    <p:sldId id="411" r:id="rId31"/>
    <p:sldId id="412" r:id="rId32"/>
    <p:sldId id="413" r:id="rId33"/>
    <p:sldId id="414" r:id="rId34"/>
    <p:sldId id="415" r:id="rId35"/>
    <p:sldId id="416" r:id="rId36"/>
    <p:sldId id="417" r:id="rId37"/>
    <p:sldId id="418" r:id="rId38"/>
    <p:sldId id="419" r:id="rId39"/>
    <p:sldId id="420" r:id="rId40"/>
    <p:sldId id="421" r:id="rId41"/>
    <p:sldId id="422" r:id="rId42"/>
    <p:sldId id="423" r:id="rId43"/>
    <p:sldId id="424" r:id="rId44"/>
    <p:sldId id="425" r:id="rId45"/>
    <p:sldId id="426" r:id="rId46"/>
    <p:sldId id="427" r:id="rId47"/>
    <p:sldId id="428" r:id="rId48"/>
    <p:sldId id="429" r:id="rId49"/>
    <p:sldId id="430" r:id="rId50"/>
    <p:sldId id="431" r:id="rId51"/>
    <p:sldId id="432" r:id="rId52"/>
    <p:sldId id="433" r:id="rId53"/>
    <p:sldId id="434" r:id="rId54"/>
    <p:sldId id="435" r:id="rId55"/>
    <p:sldId id="436" r:id="rId56"/>
    <p:sldId id="437" r:id="rId57"/>
    <p:sldId id="438" r:id="rId58"/>
    <p:sldId id="439" r:id="rId59"/>
    <p:sldId id="440" r:id="rId60"/>
    <p:sldId id="441" r:id="rId61"/>
    <p:sldId id="442" r:id="rId62"/>
    <p:sldId id="443" r:id="rId63"/>
    <p:sldId id="444" r:id="rId64"/>
    <p:sldId id="445" r:id="rId65"/>
    <p:sldId id="446" r:id="rId66"/>
    <p:sldId id="447" r:id="rId67"/>
    <p:sldId id="451" r:id="rId68"/>
    <p:sldId id="452" r:id="rId69"/>
    <p:sldId id="390" r:id="rId70"/>
    <p:sldId id="257" r:id="rId71"/>
    <p:sldId id="311" r:id="rId72"/>
    <p:sldId id="314" r:id="rId73"/>
  </p:sldIdLst>
  <p:sldSz cx="10691813" cy="755967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90F"/>
    <a:srgbClr val="F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91" autoAdjust="0"/>
    <p:restoredTop sz="94660"/>
  </p:normalViewPr>
  <p:slideViewPr>
    <p:cSldViewPr snapToGrid="0">
      <p:cViewPr varScale="1">
        <p:scale>
          <a:sx n="58" d="100"/>
          <a:sy n="58" d="100"/>
        </p:scale>
        <p:origin x="1364" y="48"/>
      </p:cViewPr>
      <p:guideLst>
        <p:guide orient="horz" pos="2381"/>
        <p:guide pos="3367"/>
      </p:guideLst>
    </p:cSldViewPr>
  </p:slideViewPr>
  <p:notesTextViewPr>
    <p:cViewPr>
      <p:scale>
        <a:sx n="1" d="1"/>
        <a:sy n="1" d="1"/>
      </p:scale>
      <p:origin x="0" y="0"/>
    </p:cViewPr>
  </p:notesTextViewPr>
  <p:sorterViewPr>
    <p:cViewPr varScale="1">
      <p:scale>
        <a:sx n="1" d="1"/>
        <a:sy n="1" d="1"/>
      </p:scale>
      <p:origin x="0" y="-10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5F3AFB2-35B5-45EA-ADB7-99809B7977D8}"/>
              </a:ext>
            </a:extLst>
          </p:cNvPr>
          <p:cNvSpPr>
            <a:spLocks noGrp="1"/>
          </p:cNvSpPr>
          <p:nvPr>
            <p:ph type="pic" sz="quarter" idx="10"/>
          </p:nvPr>
        </p:nvSpPr>
        <p:spPr>
          <a:xfrm>
            <a:off x="0" y="428625"/>
            <a:ext cx="5410200" cy="6705600"/>
          </a:xfrm>
          <a:solidFill>
            <a:schemeClr val="bg1">
              <a:lumMod val="85000"/>
            </a:schemeClr>
          </a:solidFill>
        </p:spPr>
        <p:txBody>
          <a:bodyPr anchor="ctr" anchorCtr="0"/>
          <a:lstStyle>
            <a:lvl1pPr marL="0" indent="0" algn="ctr">
              <a:buNone/>
              <a:defRPr/>
            </a:lvl1pPr>
          </a:lstStyle>
          <a:p>
            <a:endParaRPr lang="en-AU"/>
          </a:p>
        </p:txBody>
      </p:sp>
      <p:sp>
        <p:nvSpPr>
          <p:cNvPr id="2" name="Title 1">
            <a:extLst>
              <a:ext uri="{FF2B5EF4-FFF2-40B4-BE49-F238E27FC236}">
                <a16:creationId xmlns:a16="http://schemas.microsoft.com/office/drawing/2014/main" id="{DDD710B8-9164-41B4-8DAE-ED192B72A716}"/>
              </a:ext>
            </a:extLst>
          </p:cNvPr>
          <p:cNvSpPr>
            <a:spLocks noGrp="1"/>
          </p:cNvSpPr>
          <p:nvPr>
            <p:ph type="title"/>
          </p:nvPr>
        </p:nvSpPr>
        <p:spPr>
          <a:xfrm>
            <a:off x="1" y="1002558"/>
            <a:ext cx="5400674" cy="1461188"/>
          </a:xfrm>
        </p:spPr>
        <p:txBody>
          <a:bodyPr/>
          <a:lstStyle>
            <a:lvl1pPr>
              <a:defRPr>
                <a:solidFill>
                  <a:schemeClr val="bg1"/>
                </a:solidFill>
              </a:defRPr>
            </a:lvl1pPr>
          </a:lstStyle>
          <a:p>
            <a:r>
              <a:rPr lang="en-US" dirty="0"/>
              <a:t>Click to edit Master title style</a:t>
            </a:r>
            <a:endParaRPr lang="en-AU" dirty="0"/>
          </a:p>
        </p:txBody>
      </p:sp>
      <p:sp>
        <p:nvSpPr>
          <p:cNvPr id="15" name="Text Placeholder 4">
            <a:extLst>
              <a:ext uri="{FF2B5EF4-FFF2-40B4-BE49-F238E27FC236}">
                <a16:creationId xmlns:a16="http://schemas.microsoft.com/office/drawing/2014/main" id="{84519159-7F80-4556-B96A-D53ECE54230E}"/>
              </a:ext>
            </a:extLst>
          </p:cNvPr>
          <p:cNvSpPr>
            <a:spLocks noGrp="1"/>
          </p:cNvSpPr>
          <p:nvPr>
            <p:ph type="body" sz="quarter" idx="11"/>
          </p:nvPr>
        </p:nvSpPr>
        <p:spPr>
          <a:xfrm>
            <a:off x="6000748" y="1076324"/>
            <a:ext cx="3599999" cy="60578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27271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st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3287693" y="955910"/>
            <a:ext cx="5220000" cy="1399166"/>
          </a:xfrm>
        </p:spPr>
        <p:txBody>
          <a:bodyPr lIns="0" tIns="0" rIns="0" bIns="0" anchor="t" anchorCtr="0"/>
          <a:lstStyle>
            <a:lvl1pPr>
              <a:lnSpc>
                <a:spcPct val="100000"/>
              </a:lnSpc>
              <a:defRPr sz="2600" b="1" i="0" cap="none">
                <a:solidFill>
                  <a:schemeClr val="tx1"/>
                </a:solidFill>
                <a:latin typeface="+mj-lt"/>
                <a:cs typeface="GT Walsheim Medium"/>
              </a:defRPr>
            </a:lvl1pPr>
          </a:lstStyle>
          <a:p>
            <a:r>
              <a:rPr lang="en-AU" dirty="0"/>
              <a:t>Click to add wine name</a:t>
            </a:r>
          </a:p>
        </p:txBody>
      </p:sp>
      <p:sp>
        <p:nvSpPr>
          <p:cNvPr id="10" name="Holder 3">
            <a:extLst>
              <a:ext uri="{FF2B5EF4-FFF2-40B4-BE49-F238E27FC236}">
                <a16:creationId xmlns:a16="http://schemas.microsoft.com/office/drawing/2014/main" id="{92469A0C-CF60-439D-BD30-B51F2F45D237}"/>
              </a:ext>
            </a:extLst>
          </p:cNvPr>
          <p:cNvSpPr>
            <a:spLocks noGrp="1"/>
          </p:cNvSpPr>
          <p:nvPr>
            <p:ph type="body" idx="10" hasCustomPrompt="1"/>
          </p:nvPr>
        </p:nvSpPr>
        <p:spPr>
          <a:xfrm>
            <a:off x="3287695" y="2571758"/>
            <a:ext cx="5220000" cy="271413"/>
          </a:xfrm>
        </p:spPr>
        <p:txBody>
          <a:bodyPr lIns="0" tIns="0" rIns="0" bIns="0"/>
          <a:lstStyle>
            <a:lvl1pPr marL="0" indent="0">
              <a:buNone/>
              <a:defRPr sz="1800" b="0" i="0">
                <a:solidFill>
                  <a:schemeClr val="tx1"/>
                </a:solidFill>
                <a:latin typeface="+mn-lt"/>
                <a:cs typeface="GT Walsheim Office"/>
              </a:defRPr>
            </a:lvl1pPr>
          </a:lstStyle>
          <a:p>
            <a:r>
              <a:rPr lang="en-AU" dirty="0"/>
              <a:t>Click to add location</a:t>
            </a:r>
          </a:p>
        </p:txBody>
      </p:sp>
      <p:sp>
        <p:nvSpPr>
          <p:cNvPr id="13" name="Holder 3">
            <a:extLst>
              <a:ext uri="{FF2B5EF4-FFF2-40B4-BE49-F238E27FC236}">
                <a16:creationId xmlns:a16="http://schemas.microsoft.com/office/drawing/2014/main" id="{FCF05362-2E30-4245-8F93-7DCA5A9B776F}"/>
              </a:ext>
            </a:extLst>
          </p:cNvPr>
          <p:cNvSpPr>
            <a:spLocks noGrp="1"/>
          </p:cNvSpPr>
          <p:nvPr>
            <p:ph type="body" idx="11"/>
          </p:nvPr>
        </p:nvSpPr>
        <p:spPr>
          <a:xfrm>
            <a:off x="3287695" y="3286125"/>
            <a:ext cx="5220000" cy="3900230"/>
          </a:xfrm>
        </p:spPr>
        <p:txBody>
          <a:bodyPr lIns="0" tIns="0" rIns="0" bIns="0"/>
          <a:lstStyle>
            <a:lvl1pPr marL="0" indent="0">
              <a:buNone/>
              <a:defRPr sz="1600" b="0" i="0">
                <a:solidFill>
                  <a:schemeClr val="tx1"/>
                </a:solidFill>
                <a:latin typeface="+mn-lt"/>
                <a:cs typeface="GT Walsheim Office"/>
              </a:defRPr>
            </a:lvl1pPr>
          </a:lstStyle>
          <a:p>
            <a:endParaRPr lang="en-AU" dirty="0"/>
          </a:p>
        </p:txBody>
      </p:sp>
    </p:spTree>
    <p:extLst>
      <p:ext uri="{BB962C8B-B14F-4D97-AF65-F5344CB8AC3E}">
        <p14:creationId xmlns:p14="http://schemas.microsoft.com/office/powerpoint/2010/main" val="213376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10B8-9164-41B4-8DAE-ED192B72A716}"/>
              </a:ext>
            </a:extLst>
          </p:cNvPr>
          <p:cNvSpPr>
            <a:spLocks noGrp="1"/>
          </p:cNvSpPr>
          <p:nvPr>
            <p:ph type="title"/>
          </p:nvPr>
        </p:nvSpPr>
        <p:spPr>
          <a:xfrm>
            <a:off x="1" y="1002558"/>
            <a:ext cx="5400674" cy="1461188"/>
          </a:xfrm>
        </p:spPr>
        <p:txBody>
          <a:bodyPr/>
          <a:lstStyle>
            <a:lvl1pPr>
              <a:defRPr>
                <a:solidFill>
                  <a:srgbClr val="E9490F"/>
                </a:solidFill>
              </a:defRPr>
            </a:lvl1pPr>
          </a:lstStyle>
          <a:p>
            <a:r>
              <a:rPr lang="en-US" dirty="0"/>
              <a:t>Click to edit Master title style</a:t>
            </a:r>
            <a:endParaRPr lang="en-AU" dirty="0"/>
          </a:p>
        </p:txBody>
      </p:sp>
      <p:sp>
        <p:nvSpPr>
          <p:cNvPr id="5" name="Text Placeholder 4">
            <a:extLst>
              <a:ext uri="{FF2B5EF4-FFF2-40B4-BE49-F238E27FC236}">
                <a16:creationId xmlns:a16="http://schemas.microsoft.com/office/drawing/2014/main" id="{9A7D96D8-D0DE-455F-8473-3B88D86D1600}"/>
              </a:ext>
            </a:extLst>
          </p:cNvPr>
          <p:cNvSpPr>
            <a:spLocks noGrp="1"/>
          </p:cNvSpPr>
          <p:nvPr>
            <p:ph type="body" sz="quarter" idx="10"/>
          </p:nvPr>
        </p:nvSpPr>
        <p:spPr>
          <a:xfrm>
            <a:off x="6000748" y="1076324"/>
            <a:ext cx="3599999" cy="60578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63016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445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359906" y="402483"/>
            <a:ext cx="9972000" cy="1461188"/>
          </a:xfrm>
          <a:prstGeom prst="rect">
            <a:avLst/>
          </a:prstGeom>
        </p:spPr>
        <p:txBody>
          <a:bodyPr vert="horz" lIns="0" tIns="0" rIns="0" bIns="0" rtlCol="0" anchor="t" anchorCtr="0">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359906" y="2012414"/>
            <a:ext cx="9972000" cy="479654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359906" y="7006699"/>
            <a:ext cx="2405658" cy="402483"/>
          </a:xfrm>
          <a:prstGeom prst="rect">
            <a:avLst/>
          </a:prstGeom>
        </p:spPr>
        <p:txBody>
          <a:bodyPr vert="horz" lIns="0" tIns="0" rIns="0" bIns="0" rtlCol="0" anchor="ctr"/>
          <a:lstStyle>
            <a:lvl1pPr algn="l">
              <a:defRPr sz="1000">
                <a:solidFill>
                  <a:schemeClr val="tx1"/>
                </a:solidFill>
              </a:defRPr>
            </a:lvl1pPr>
          </a:lstStyle>
          <a:p>
            <a:fld id="{42169B3B-8761-4204-AA5A-11BC84B55C93}" type="datetimeFigureOut">
              <a:rPr lang="en-AU" smtClean="0"/>
              <a:pPr/>
              <a:t>17/10/2023</a:t>
            </a:fld>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3541663" y="7006699"/>
            <a:ext cx="3608487" cy="402483"/>
          </a:xfrm>
          <a:prstGeom prst="rect">
            <a:avLst/>
          </a:prstGeom>
        </p:spPr>
        <p:txBody>
          <a:bodyPr vert="horz" lIns="0" tIns="0" rIns="0" bIns="0" rtlCol="0" anchor="ctr"/>
          <a:lstStyle>
            <a:lvl1pPr algn="ctr">
              <a:defRPr sz="1000">
                <a:solidFill>
                  <a:schemeClr val="tx1"/>
                </a:solidFill>
              </a:defRPr>
            </a:lvl1pPr>
          </a:lstStyle>
          <a:p>
            <a:endParaRPr lang="en-AU"/>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7926248" y="7006699"/>
            <a:ext cx="2405658" cy="402483"/>
          </a:xfrm>
          <a:prstGeom prst="rect">
            <a:avLst/>
          </a:prstGeom>
        </p:spPr>
        <p:txBody>
          <a:bodyPr vert="horz" lIns="0" tIns="0" rIns="0" bIns="0" rtlCol="0" anchor="ctr"/>
          <a:lstStyle>
            <a:lvl1pPr algn="r">
              <a:defRPr sz="1000">
                <a:solidFill>
                  <a:schemeClr val="tx1"/>
                </a:solidFill>
              </a:defRPr>
            </a:lvl1pPr>
          </a:lstStyle>
          <a:p>
            <a:fld id="{E6316B6A-336A-44FF-82DA-A4D1594FA055}" type="slidenum">
              <a:rPr lang="en-AU" smtClean="0"/>
              <a:pPr/>
              <a:t>‹#›</a:t>
            </a:fld>
            <a:endParaRPr lang="en-AU"/>
          </a:p>
        </p:txBody>
      </p:sp>
    </p:spTree>
    <p:extLst>
      <p:ext uri="{BB962C8B-B14F-4D97-AF65-F5344CB8AC3E}">
        <p14:creationId xmlns:p14="http://schemas.microsoft.com/office/powerpoint/2010/main" val="701075040"/>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57" r:id="rId3"/>
    <p:sldLayoutId id="2147483655" r:id="rId4"/>
  </p:sldLayoutIdLst>
  <p:txStyles>
    <p:titleStyle>
      <a:lvl1pPr algn="l" defTabSz="1007943" rtl="0" eaLnBrk="1" latinLnBrk="0" hangingPunct="1">
        <a:lnSpc>
          <a:spcPct val="80000"/>
        </a:lnSpc>
        <a:spcBef>
          <a:spcPct val="0"/>
        </a:spcBef>
        <a:buNone/>
        <a:defRPr sz="6000" b="1" kern="1200" cap="all" baseline="0">
          <a:solidFill>
            <a:srgbClr val="E9490F"/>
          </a:solidFill>
          <a:latin typeface="+mj-lt"/>
          <a:ea typeface="+mj-ea"/>
          <a:cs typeface="+mj-cs"/>
        </a:defRPr>
      </a:lvl1pPr>
    </p:titleStyle>
    <p:bodyStyle>
      <a:lvl1pPr marL="180000" indent="-180000" algn="l" defTabSz="1007943" rtl="0" eaLnBrk="1" latinLnBrk="0" hangingPunct="1">
        <a:lnSpc>
          <a:spcPct val="100000"/>
        </a:lnSpc>
        <a:spcBef>
          <a:spcPts val="600"/>
        </a:spcBef>
        <a:buClr>
          <a:srgbClr val="E9490F"/>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42C5E294-97F2-4F8D-AC5F-BEE4DB989B84}"/>
              </a:ext>
            </a:extLst>
          </p:cNvPr>
          <p:cNvSpPr txBox="1"/>
          <p:nvPr/>
        </p:nvSpPr>
        <p:spPr>
          <a:xfrm>
            <a:off x="-42668" y="1628243"/>
            <a:ext cx="11015468" cy="1023459"/>
          </a:xfrm>
          <a:prstGeom prst="rect">
            <a:avLst/>
          </a:prstGeom>
        </p:spPr>
        <p:txBody>
          <a:bodyPr vert="horz" wrap="none" lIns="0" tIns="12700" rIns="0" bIns="0" rtlCol="0">
            <a:noAutofit/>
          </a:bodyPr>
          <a:lstStyle/>
          <a:p>
            <a:pPr>
              <a:tabLst>
                <a:tab pos="1826895" algn="l"/>
                <a:tab pos="2731135" algn="l"/>
                <a:tab pos="3312160" algn="l"/>
                <a:tab pos="4130040" algn="l"/>
                <a:tab pos="5888355" algn="l"/>
                <a:tab pos="6730365" algn="l"/>
              </a:tabLst>
            </a:pPr>
            <a:r>
              <a:rPr lang="en-US" sz="7300" b="1" spc="3200" dirty="0">
                <a:solidFill>
                  <a:srgbClr val="E9490F"/>
                </a:solidFill>
                <a:latin typeface="+mj-lt"/>
                <a:cs typeface="Hellix"/>
              </a:rPr>
              <a:t>FONDEMENTS</a:t>
            </a:r>
          </a:p>
        </p:txBody>
      </p:sp>
      <p:sp>
        <p:nvSpPr>
          <p:cNvPr id="5" name="object 3">
            <a:extLst>
              <a:ext uri="{FF2B5EF4-FFF2-40B4-BE49-F238E27FC236}">
                <a16:creationId xmlns:a16="http://schemas.microsoft.com/office/drawing/2014/main" id="{FF2DFA6C-4C67-4C12-8ABA-FA9C493FE17E}"/>
              </a:ext>
            </a:extLst>
          </p:cNvPr>
          <p:cNvSpPr txBox="1"/>
          <p:nvPr/>
        </p:nvSpPr>
        <p:spPr>
          <a:xfrm>
            <a:off x="-33143" y="2738761"/>
            <a:ext cx="8004413" cy="632800"/>
          </a:xfrm>
          <a:prstGeom prst="rect">
            <a:avLst/>
          </a:prstGeom>
        </p:spPr>
        <p:txBody>
          <a:bodyPr vert="horz" wrap="none" lIns="0" tIns="12700" rIns="0" bIns="0" rtlCol="0">
            <a:noAutofit/>
          </a:bodyPr>
          <a:lstStyle/>
          <a:p>
            <a:pPr>
              <a:tabLst>
                <a:tab pos="1826895" algn="l"/>
                <a:tab pos="2731135" algn="l"/>
                <a:tab pos="3312160" algn="l"/>
                <a:tab pos="4130040" algn="l"/>
                <a:tab pos="5888355" algn="l"/>
                <a:tab pos="6730365" algn="l"/>
              </a:tabLst>
            </a:pPr>
            <a:r>
              <a:rPr lang="en-US" sz="4500" b="1" spc="500" dirty="0">
                <a:effectLst>
                  <a:outerShdw blurRad="1117600" dir="5400000" algn="ctr" rotWithShape="0">
                    <a:schemeClr val="bg1">
                      <a:alpha val="83000"/>
                    </a:schemeClr>
                  </a:outerShdw>
                </a:effectLst>
                <a:latin typeface="+mj-lt"/>
                <a:cs typeface="Hellix"/>
              </a:rPr>
              <a:t>DU VIN AUSTRALIEN</a:t>
            </a:r>
          </a:p>
        </p:txBody>
      </p:sp>
    </p:spTree>
    <p:extLst>
      <p:ext uri="{BB962C8B-B14F-4D97-AF65-F5344CB8AC3E}">
        <p14:creationId xmlns:p14="http://schemas.microsoft.com/office/powerpoint/2010/main" val="1789970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1A24173-4ED9-473E-B5E9-F0B8D5762C37}"/>
              </a:ext>
            </a:extLst>
          </p:cNvPr>
          <p:cNvSpPr txBox="1"/>
          <p:nvPr/>
        </p:nvSpPr>
        <p:spPr>
          <a:xfrm>
            <a:off x="-53921" y="3269357"/>
            <a:ext cx="4336525" cy="767588"/>
          </a:xfrm>
          <a:prstGeom prst="rect">
            <a:avLst/>
          </a:prstGeom>
        </p:spPr>
        <p:txBody>
          <a:bodyPr vert="horz" wrap="none" lIns="0" tIns="15875" rIns="0" bIns="0" rtlCol="0">
            <a:noAutofit/>
          </a:bodyPr>
          <a:lstStyle/>
          <a:p>
            <a:pPr>
              <a:lnSpc>
                <a:spcPct val="80000"/>
              </a:lnSpc>
            </a:pPr>
            <a:r>
              <a:rPr lang="en-AU" sz="5900" b="1" spc="1500" dirty="0">
                <a:solidFill>
                  <a:schemeClr val="bg1"/>
                </a:solidFill>
                <a:cs typeface="Hellix"/>
              </a:rPr>
              <a:t>FRANCE</a:t>
            </a:r>
            <a:endParaRPr lang="en-AU" sz="5900" spc="1500" dirty="0">
              <a:solidFill>
                <a:schemeClr val="bg1"/>
              </a:solidFill>
              <a:cs typeface="Hellix"/>
            </a:endParaRPr>
          </a:p>
        </p:txBody>
      </p:sp>
      <p:sp>
        <p:nvSpPr>
          <p:cNvPr id="3" name="object 58">
            <a:extLst>
              <a:ext uri="{FF2B5EF4-FFF2-40B4-BE49-F238E27FC236}">
                <a16:creationId xmlns:a16="http://schemas.microsoft.com/office/drawing/2014/main" id="{66149595-D8A4-4E8E-9AB2-C8B777C6C1E4}"/>
              </a:ext>
            </a:extLst>
          </p:cNvPr>
          <p:cNvSpPr txBox="1"/>
          <p:nvPr/>
        </p:nvSpPr>
        <p:spPr>
          <a:xfrm>
            <a:off x="4805734" y="2351745"/>
            <a:ext cx="2691434" cy="405111"/>
          </a:xfrm>
          <a:prstGeom prst="rect">
            <a:avLst/>
          </a:prstGeom>
        </p:spPr>
        <p:txBody>
          <a:bodyPr vert="horz" wrap="square" lIns="0" tIns="17145" rIns="0" bIns="0" rtlCol="0" anchor="t" anchorCtr="0">
            <a:spAutoFit/>
          </a:bodyPr>
          <a:lstStyle/>
          <a:p>
            <a:pPr algn="ctr">
              <a:lnSpc>
                <a:spcPct val="90000"/>
              </a:lnSpc>
              <a:buClr>
                <a:srgbClr val="F40000"/>
              </a:buClr>
            </a:pPr>
            <a:r>
              <a:rPr lang="en-AU" sz="2800" b="1" dirty="0">
                <a:solidFill>
                  <a:schemeClr val="bg1"/>
                </a:solidFill>
                <a:cs typeface="Hellix SemiBold"/>
              </a:rPr>
              <a:t>BOURGOGNE</a:t>
            </a:r>
            <a:endParaRPr lang="en-US" sz="2800" dirty="0">
              <a:solidFill>
                <a:schemeClr val="bg1"/>
              </a:solidFill>
              <a:cs typeface="Hellix SemiBold"/>
            </a:endParaRPr>
          </a:p>
        </p:txBody>
      </p:sp>
      <p:sp>
        <p:nvSpPr>
          <p:cNvPr id="4" name="object 58">
            <a:extLst>
              <a:ext uri="{FF2B5EF4-FFF2-40B4-BE49-F238E27FC236}">
                <a16:creationId xmlns:a16="http://schemas.microsoft.com/office/drawing/2014/main" id="{11C2E2BB-30C9-4437-BF6F-520FF60EC1AB}"/>
              </a:ext>
            </a:extLst>
          </p:cNvPr>
          <p:cNvSpPr txBox="1"/>
          <p:nvPr/>
        </p:nvSpPr>
        <p:spPr>
          <a:xfrm>
            <a:off x="5918006" y="4824067"/>
            <a:ext cx="466891" cy="201978"/>
          </a:xfrm>
          <a:prstGeom prst="rect">
            <a:avLst/>
          </a:prstGeom>
        </p:spPr>
        <p:txBody>
          <a:bodyPr vert="horz" wrap="square" lIns="0" tIns="17145" rIns="0" bIns="0" rtlCol="0" anchor="t" anchorCtr="0">
            <a:spAutoFit/>
          </a:bodyPr>
          <a:lstStyle/>
          <a:p>
            <a:pPr>
              <a:buClr>
                <a:srgbClr val="F40000"/>
              </a:buClr>
            </a:pPr>
            <a:r>
              <a:rPr lang="en-AU" sz="1200" b="1" dirty="0">
                <a:solidFill>
                  <a:schemeClr val="bg1"/>
                </a:solidFill>
                <a:cs typeface="Hellix SemiBold"/>
              </a:rPr>
              <a:t>LYON</a:t>
            </a:r>
            <a:endParaRPr lang="en-US" sz="1200" dirty="0">
              <a:solidFill>
                <a:schemeClr val="bg1"/>
              </a:solidFill>
              <a:cs typeface="Hellix SemiBold"/>
            </a:endParaRPr>
          </a:p>
        </p:txBody>
      </p:sp>
      <p:sp>
        <p:nvSpPr>
          <p:cNvPr id="5" name="object 58">
            <a:extLst>
              <a:ext uri="{FF2B5EF4-FFF2-40B4-BE49-F238E27FC236}">
                <a16:creationId xmlns:a16="http://schemas.microsoft.com/office/drawing/2014/main" id="{69ED2F10-0B81-4233-ADC1-FF0B5C5DBA6D}"/>
              </a:ext>
            </a:extLst>
          </p:cNvPr>
          <p:cNvSpPr txBox="1"/>
          <p:nvPr/>
        </p:nvSpPr>
        <p:spPr>
          <a:xfrm>
            <a:off x="6013423" y="2794657"/>
            <a:ext cx="466891" cy="201978"/>
          </a:xfrm>
          <a:prstGeom prst="rect">
            <a:avLst/>
          </a:prstGeom>
        </p:spPr>
        <p:txBody>
          <a:bodyPr vert="horz" wrap="square" lIns="0" tIns="17145" rIns="0" bIns="0" rtlCol="0" anchor="t" anchorCtr="0">
            <a:spAutoFit/>
          </a:bodyPr>
          <a:lstStyle/>
          <a:p>
            <a:pPr>
              <a:buClr>
                <a:srgbClr val="F40000"/>
              </a:buClr>
            </a:pPr>
            <a:r>
              <a:rPr lang="en-AU" sz="1200" b="1" dirty="0">
                <a:solidFill>
                  <a:schemeClr val="bg1"/>
                </a:solidFill>
                <a:cs typeface="Hellix SemiBold"/>
              </a:rPr>
              <a:t>DIJON</a:t>
            </a:r>
            <a:endParaRPr lang="en-US" sz="1200" dirty="0">
              <a:solidFill>
                <a:schemeClr val="bg1"/>
              </a:solidFill>
              <a:cs typeface="Hellix SemiBold"/>
            </a:endParaRPr>
          </a:p>
        </p:txBody>
      </p:sp>
      <p:sp>
        <p:nvSpPr>
          <p:cNvPr id="7" name="object 58">
            <a:extLst>
              <a:ext uri="{FF2B5EF4-FFF2-40B4-BE49-F238E27FC236}">
                <a16:creationId xmlns:a16="http://schemas.microsoft.com/office/drawing/2014/main" id="{9B7D3AC3-9C7A-47F8-A948-1C8E2490CEC7}"/>
              </a:ext>
            </a:extLst>
          </p:cNvPr>
          <p:cNvSpPr txBox="1"/>
          <p:nvPr/>
        </p:nvSpPr>
        <p:spPr>
          <a:xfrm>
            <a:off x="328242" y="2839989"/>
            <a:ext cx="673623" cy="201978"/>
          </a:xfrm>
          <a:prstGeom prst="rect">
            <a:avLst/>
          </a:prstGeom>
        </p:spPr>
        <p:txBody>
          <a:bodyPr vert="horz" wrap="square" lIns="0" tIns="17145" rIns="0" bIns="0" rtlCol="0" anchor="t" anchorCtr="0">
            <a:spAutoFit/>
          </a:bodyPr>
          <a:lstStyle/>
          <a:p>
            <a:pPr>
              <a:buClr>
                <a:srgbClr val="F40000"/>
              </a:buClr>
            </a:pPr>
            <a:r>
              <a:rPr lang="en-AU" sz="1200" b="1" dirty="0">
                <a:solidFill>
                  <a:schemeClr val="bg1"/>
                </a:solidFill>
                <a:cs typeface="Hellix SemiBold"/>
              </a:rPr>
              <a:t>NANTES</a:t>
            </a:r>
            <a:endParaRPr lang="en-US" sz="1200" dirty="0">
              <a:solidFill>
                <a:schemeClr val="bg1"/>
              </a:solidFill>
              <a:cs typeface="Hellix SemiBold"/>
            </a:endParaRPr>
          </a:p>
        </p:txBody>
      </p:sp>
      <p:sp>
        <p:nvSpPr>
          <p:cNvPr id="8" name="object 58">
            <a:extLst>
              <a:ext uri="{FF2B5EF4-FFF2-40B4-BE49-F238E27FC236}">
                <a16:creationId xmlns:a16="http://schemas.microsoft.com/office/drawing/2014/main" id="{201C1D26-8EE6-4C64-86B4-801CC4B7327F}"/>
              </a:ext>
            </a:extLst>
          </p:cNvPr>
          <p:cNvSpPr txBox="1"/>
          <p:nvPr/>
        </p:nvSpPr>
        <p:spPr>
          <a:xfrm>
            <a:off x="1009816" y="5940998"/>
            <a:ext cx="920112" cy="201978"/>
          </a:xfrm>
          <a:prstGeom prst="rect">
            <a:avLst/>
          </a:prstGeom>
        </p:spPr>
        <p:txBody>
          <a:bodyPr vert="horz" wrap="square" lIns="0" tIns="17145" rIns="0" bIns="0" rtlCol="0" anchor="t" anchorCtr="0">
            <a:spAutoFit/>
          </a:bodyPr>
          <a:lstStyle/>
          <a:p>
            <a:pPr>
              <a:buClr>
                <a:srgbClr val="F40000"/>
              </a:buClr>
            </a:pPr>
            <a:r>
              <a:rPr lang="en-AU" sz="1200" b="1" dirty="0">
                <a:solidFill>
                  <a:schemeClr val="bg1"/>
                </a:solidFill>
                <a:cs typeface="Hellix SemiBold"/>
              </a:rPr>
              <a:t>BORDEAUX</a:t>
            </a:r>
            <a:endParaRPr lang="en-US" sz="1200" dirty="0">
              <a:solidFill>
                <a:schemeClr val="bg1"/>
              </a:solidFill>
              <a:cs typeface="Hellix SemiBold"/>
            </a:endParaRPr>
          </a:p>
        </p:txBody>
      </p:sp>
      <p:sp>
        <p:nvSpPr>
          <p:cNvPr id="9" name="object 58">
            <a:extLst>
              <a:ext uri="{FF2B5EF4-FFF2-40B4-BE49-F238E27FC236}">
                <a16:creationId xmlns:a16="http://schemas.microsoft.com/office/drawing/2014/main" id="{10FE4614-7159-4E07-94A0-70504D3CD01E}"/>
              </a:ext>
            </a:extLst>
          </p:cNvPr>
          <p:cNvSpPr txBox="1"/>
          <p:nvPr/>
        </p:nvSpPr>
        <p:spPr>
          <a:xfrm>
            <a:off x="787674" y="5432114"/>
            <a:ext cx="2691434" cy="405111"/>
          </a:xfrm>
          <a:prstGeom prst="rect">
            <a:avLst/>
          </a:prstGeom>
        </p:spPr>
        <p:txBody>
          <a:bodyPr vert="horz" wrap="square" lIns="0" tIns="17145" rIns="0" bIns="0" rtlCol="0" anchor="t" anchorCtr="0">
            <a:spAutoFit/>
          </a:bodyPr>
          <a:lstStyle/>
          <a:p>
            <a:pPr algn="ctr">
              <a:lnSpc>
                <a:spcPct val="90000"/>
              </a:lnSpc>
              <a:buClr>
                <a:srgbClr val="F40000"/>
              </a:buClr>
            </a:pPr>
            <a:r>
              <a:rPr lang="en-AU" sz="2800" b="1" dirty="0">
                <a:solidFill>
                  <a:schemeClr val="bg1"/>
                </a:solidFill>
                <a:cs typeface="Hellix SemiBold"/>
              </a:rPr>
              <a:t>BORDEAUX</a:t>
            </a:r>
            <a:endParaRPr lang="en-US" sz="2800" dirty="0">
              <a:solidFill>
                <a:schemeClr val="bg1"/>
              </a:solidFill>
              <a:cs typeface="Hellix SemiBold"/>
            </a:endParaRPr>
          </a:p>
        </p:txBody>
      </p:sp>
      <p:sp>
        <p:nvSpPr>
          <p:cNvPr id="10" name="object 58">
            <a:extLst>
              <a:ext uri="{FF2B5EF4-FFF2-40B4-BE49-F238E27FC236}">
                <a16:creationId xmlns:a16="http://schemas.microsoft.com/office/drawing/2014/main" id="{418303EA-12C6-4F30-89A4-BA3564B4CCAE}"/>
              </a:ext>
            </a:extLst>
          </p:cNvPr>
          <p:cNvSpPr txBox="1"/>
          <p:nvPr/>
        </p:nvSpPr>
        <p:spPr>
          <a:xfrm>
            <a:off x="8446523" y="2919499"/>
            <a:ext cx="919727" cy="201978"/>
          </a:xfrm>
          <a:prstGeom prst="rect">
            <a:avLst/>
          </a:prstGeom>
        </p:spPr>
        <p:txBody>
          <a:bodyPr vert="horz" wrap="square" lIns="0" tIns="17145" rIns="0" bIns="0" rtlCol="0" anchor="t" anchorCtr="0">
            <a:spAutoFit/>
          </a:bodyPr>
          <a:lstStyle/>
          <a:p>
            <a:pPr>
              <a:buClr>
                <a:srgbClr val="F40000"/>
              </a:buClr>
            </a:pPr>
            <a:r>
              <a:rPr lang="en-AU" sz="1200" b="1" dirty="0">
                <a:cs typeface="Hellix SemiBold"/>
              </a:rPr>
              <a:t>ENVIRON</a:t>
            </a:r>
          </a:p>
        </p:txBody>
      </p:sp>
      <p:sp>
        <p:nvSpPr>
          <p:cNvPr id="11" name="object 58">
            <a:extLst>
              <a:ext uri="{FF2B5EF4-FFF2-40B4-BE49-F238E27FC236}">
                <a16:creationId xmlns:a16="http://schemas.microsoft.com/office/drawing/2014/main" id="{940FD760-9228-44E7-993C-B26735C8766A}"/>
              </a:ext>
            </a:extLst>
          </p:cNvPr>
          <p:cNvSpPr txBox="1"/>
          <p:nvPr/>
        </p:nvSpPr>
        <p:spPr>
          <a:xfrm>
            <a:off x="3763205" y="860650"/>
            <a:ext cx="697478" cy="278923"/>
          </a:xfrm>
          <a:prstGeom prst="rect">
            <a:avLst/>
          </a:prstGeom>
        </p:spPr>
        <p:txBody>
          <a:bodyPr vert="horz" wrap="square" lIns="0" tIns="17145" rIns="0" bIns="0" rtlCol="0" anchor="t" anchorCtr="0">
            <a:spAutoFit/>
          </a:bodyPr>
          <a:lstStyle/>
          <a:p>
            <a:pPr>
              <a:buClr>
                <a:srgbClr val="F40000"/>
              </a:buClr>
            </a:pPr>
            <a:r>
              <a:rPr lang="en-AU" sz="1700" b="1" dirty="0">
                <a:solidFill>
                  <a:schemeClr val="bg1"/>
                </a:solidFill>
                <a:cs typeface="Hellix SemiBold"/>
              </a:rPr>
              <a:t>PARIS</a:t>
            </a:r>
            <a:endParaRPr lang="en-US" sz="1700" dirty="0">
              <a:solidFill>
                <a:schemeClr val="bg1"/>
              </a:solidFill>
              <a:cs typeface="Hellix SemiBold"/>
            </a:endParaRPr>
          </a:p>
        </p:txBody>
      </p:sp>
      <p:sp>
        <p:nvSpPr>
          <p:cNvPr id="12" name="TextBox 11">
            <a:extLst>
              <a:ext uri="{FF2B5EF4-FFF2-40B4-BE49-F238E27FC236}">
                <a16:creationId xmlns:a16="http://schemas.microsoft.com/office/drawing/2014/main" id="{50E22CBB-69A9-4A14-84D6-303C2FB5576E}"/>
              </a:ext>
            </a:extLst>
          </p:cNvPr>
          <p:cNvSpPr txBox="1"/>
          <p:nvPr/>
        </p:nvSpPr>
        <p:spPr>
          <a:xfrm>
            <a:off x="8039493" y="3147996"/>
            <a:ext cx="2352137" cy="623904"/>
          </a:xfrm>
          <a:prstGeom prst="rect">
            <a:avLst/>
          </a:prstGeom>
          <a:solidFill>
            <a:schemeClr val="tx1"/>
          </a:solidFill>
        </p:spPr>
        <p:txBody>
          <a:bodyPr wrap="none" lIns="0" tIns="0" rIns="0" bIns="0" rtlCol="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AU" sz="4800" b="1" i="0" u="none" strike="noStrike" kern="1200" cap="none" spc="0" normalizeH="0" baseline="0" noProof="0" dirty="0">
                <a:ln>
                  <a:noFill/>
                </a:ln>
                <a:solidFill>
                  <a:srgbClr val="E9490F"/>
                </a:solidFill>
                <a:effectLst/>
                <a:uLnTx/>
                <a:uFillTx/>
                <a:latin typeface="Arial" panose="020B0604020202020204"/>
                <a:ea typeface="+mn-ea"/>
                <a:cs typeface="+mn-cs"/>
              </a:rPr>
              <a:t>145 000</a:t>
            </a:r>
            <a:endParaRPr kumimoji="0" lang="en-AU" sz="4800" b="0" i="0" u="none" strike="noStrike" kern="1200" cap="none" spc="0" normalizeH="0" baseline="30000" noProof="0" dirty="0">
              <a:ln>
                <a:noFill/>
              </a:ln>
              <a:solidFill>
                <a:srgbClr val="E9490F"/>
              </a:solidFill>
              <a:effectLst/>
              <a:uLnTx/>
              <a:uFillTx/>
              <a:latin typeface="Arial" panose="020B0604020202020204"/>
              <a:ea typeface="+mn-ea"/>
              <a:cs typeface="+mn-cs"/>
            </a:endParaRPr>
          </a:p>
        </p:txBody>
      </p:sp>
      <p:sp>
        <p:nvSpPr>
          <p:cNvPr id="13" name="object 58">
            <a:extLst>
              <a:ext uri="{FF2B5EF4-FFF2-40B4-BE49-F238E27FC236}">
                <a16:creationId xmlns:a16="http://schemas.microsoft.com/office/drawing/2014/main" id="{148D0488-7761-4568-9E83-8C42B538296A}"/>
              </a:ext>
            </a:extLst>
          </p:cNvPr>
          <p:cNvSpPr txBox="1"/>
          <p:nvPr/>
        </p:nvSpPr>
        <p:spPr>
          <a:xfrm>
            <a:off x="8384027" y="3812062"/>
            <a:ext cx="1165490" cy="232756"/>
          </a:xfrm>
          <a:prstGeom prst="rect">
            <a:avLst/>
          </a:prstGeom>
        </p:spPr>
        <p:txBody>
          <a:bodyPr vert="horz" wrap="square" lIns="0" tIns="17145" rIns="0" bIns="0" rtlCol="0" anchor="ctr"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400" b="1" i="0" u="none" strike="noStrike" kern="1200" cap="none" spc="0" normalizeH="0" baseline="0" noProof="0" dirty="0">
                <a:ln>
                  <a:noFill/>
                </a:ln>
                <a:effectLst/>
                <a:uLnTx/>
                <a:uFillTx/>
                <a:latin typeface="Arial" panose="020B0604020202020204"/>
                <a:ea typeface="+mn-ea"/>
                <a:cs typeface="Hellix SemiBold"/>
              </a:rPr>
              <a:t>HECTARES</a:t>
            </a:r>
            <a:endParaRPr kumimoji="0" lang="en-US" sz="1400" b="0" i="0" u="none" strike="noStrike" kern="1200" cap="none" spc="0" normalizeH="0" baseline="0" noProof="0" dirty="0">
              <a:ln>
                <a:noFill/>
              </a:ln>
              <a:effectLst/>
              <a:uLnTx/>
              <a:uFillTx/>
              <a:latin typeface="Arial" panose="020B0604020202020204"/>
              <a:ea typeface="+mn-ea"/>
              <a:cs typeface="Hellix SemiBold"/>
            </a:endParaRPr>
          </a:p>
        </p:txBody>
      </p:sp>
      <p:sp>
        <p:nvSpPr>
          <p:cNvPr id="14" name="object 58">
            <a:extLst>
              <a:ext uri="{FF2B5EF4-FFF2-40B4-BE49-F238E27FC236}">
                <a16:creationId xmlns:a16="http://schemas.microsoft.com/office/drawing/2014/main" id="{AC9EB883-10F2-44AC-94DF-88216560205F}"/>
              </a:ext>
            </a:extLst>
          </p:cNvPr>
          <p:cNvSpPr txBox="1"/>
          <p:nvPr/>
        </p:nvSpPr>
        <p:spPr>
          <a:xfrm>
            <a:off x="8384027" y="4778889"/>
            <a:ext cx="1634616" cy="879087"/>
          </a:xfrm>
          <a:prstGeom prst="rect">
            <a:avLst/>
          </a:prstGeom>
        </p:spPr>
        <p:txBody>
          <a:bodyPr vert="horz" wrap="square" lIns="0" tIns="17145" rIns="0" bIns="0" rtlCol="0" anchor="t" anchorCtr="0">
            <a:spAutoFit/>
          </a:bodyPr>
          <a:lstStyle/>
          <a:p>
            <a:pPr lvl="0">
              <a:buClr>
                <a:srgbClr val="F40000"/>
              </a:buClr>
              <a:defRPr/>
            </a:pPr>
            <a:r>
              <a:rPr kumimoji="0" lang="en-US" sz="1400" b="1" i="0" u="none" strike="noStrike" kern="1200" cap="none" spc="0" normalizeH="0" baseline="0" noProof="0" dirty="0">
                <a:ln>
                  <a:noFill/>
                </a:ln>
                <a:effectLst/>
                <a:uLnTx/>
                <a:uFillTx/>
                <a:latin typeface="Arial" panose="020B0604020202020204"/>
                <a:cs typeface="Hellix SemiBold"/>
              </a:rPr>
              <a:t>DU TERRITOIRE AUSTRALIEN EST </a:t>
            </a:r>
            <a:r>
              <a:rPr lang="en-US" sz="1400" b="1" dirty="0">
                <a:latin typeface="Arial" panose="020B0604020202020204"/>
                <a:cs typeface="Hellix SemiBold"/>
              </a:rPr>
              <a:t>CONSACRÉ AUX VIGNES</a:t>
            </a:r>
            <a:endParaRPr kumimoji="0" lang="en-US" sz="1400" b="0" i="0" u="none" strike="noStrike" kern="1200" cap="none" spc="0" normalizeH="0" baseline="0" noProof="0" dirty="0">
              <a:ln>
                <a:noFill/>
              </a:ln>
              <a:effectLst/>
              <a:uLnTx/>
              <a:uFillTx/>
              <a:latin typeface="Arial" panose="020B0604020202020204"/>
              <a:cs typeface="Hellix SemiBold"/>
            </a:endParaRPr>
          </a:p>
        </p:txBody>
      </p:sp>
      <p:sp>
        <p:nvSpPr>
          <p:cNvPr id="15" name="TextBox 14">
            <a:extLst>
              <a:ext uri="{FF2B5EF4-FFF2-40B4-BE49-F238E27FC236}">
                <a16:creationId xmlns:a16="http://schemas.microsoft.com/office/drawing/2014/main" id="{1D28D848-EA9E-4FB9-8E00-A973441832E2}"/>
              </a:ext>
            </a:extLst>
          </p:cNvPr>
          <p:cNvSpPr txBox="1"/>
          <p:nvPr/>
        </p:nvSpPr>
        <p:spPr>
          <a:xfrm>
            <a:off x="8112690" y="4182124"/>
            <a:ext cx="1397072" cy="482056"/>
          </a:xfrm>
          <a:prstGeom prst="rect">
            <a:avLst/>
          </a:prstGeom>
          <a:solidFill>
            <a:schemeClr val="tx1"/>
          </a:solidFill>
        </p:spPr>
        <p:txBody>
          <a:bodyPr wrap="none" lIns="0" tIns="0" rIns="0" bIns="0" rtlCol="0" anchor="ctr" anchorCtr="0">
            <a:noAutofit/>
          </a:bodyPr>
          <a:lstStyle/>
          <a:p>
            <a:pPr lvl="0" algn="ctr">
              <a:defRPr/>
            </a:pPr>
            <a:r>
              <a:rPr lang="en-AU" sz="3000" b="1" dirty="0">
                <a:solidFill>
                  <a:schemeClr val="bg1"/>
                </a:solidFill>
              </a:rPr>
              <a:t>0,02%</a:t>
            </a:r>
            <a:endParaRPr kumimoji="0" lang="en-AU" sz="3000" b="0" i="0" u="none" strike="noStrike" kern="1200" cap="none" spc="0" normalizeH="0" baseline="30000" noProof="0" dirty="0">
              <a:ln>
                <a:noFill/>
              </a:ln>
              <a:solidFill>
                <a:schemeClr val="bg1"/>
              </a:solidFill>
              <a:effectLst/>
              <a:uLnTx/>
              <a:uFillTx/>
              <a:latin typeface="Arial" panose="020B0604020202020204"/>
            </a:endParaRPr>
          </a:p>
        </p:txBody>
      </p:sp>
      <p:sp>
        <p:nvSpPr>
          <p:cNvPr id="16" name="object 58">
            <a:extLst>
              <a:ext uri="{FF2B5EF4-FFF2-40B4-BE49-F238E27FC236}">
                <a16:creationId xmlns:a16="http://schemas.microsoft.com/office/drawing/2014/main" id="{9C726CDE-7402-4933-AD73-49B56AC268D2}"/>
              </a:ext>
            </a:extLst>
          </p:cNvPr>
          <p:cNvSpPr txBox="1"/>
          <p:nvPr/>
        </p:nvSpPr>
        <p:spPr>
          <a:xfrm>
            <a:off x="8384027" y="5772686"/>
            <a:ext cx="1945107" cy="923458"/>
          </a:xfrm>
          <a:prstGeom prst="rect">
            <a:avLst/>
          </a:prstGeom>
        </p:spPr>
        <p:txBody>
          <a:bodyPr vert="horz" wrap="square" lIns="0" tIns="17145" rIns="0" bIns="0" rtlCol="0" anchor="t" anchorCtr="0">
            <a:spAutoFit/>
          </a:bodyPr>
          <a:lstStyle/>
          <a:p>
            <a:pPr lvl="0">
              <a:lnSpc>
                <a:spcPct val="92000"/>
              </a:lnSpc>
              <a:buClr>
                <a:srgbClr val="F40000"/>
              </a:buClr>
              <a:defRPr/>
            </a:pPr>
            <a:r>
              <a:rPr lang="en-US" sz="1600" dirty="0" err="1">
                <a:cs typeface="Hellix SemiBold"/>
              </a:rPr>
              <a:t>C’est</a:t>
            </a:r>
            <a:r>
              <a:rPr lang="en-US" sz="1600" dirty="0">
                <a:cs typeface="Hellix SemiBold"/>
              </a:rPr>
              <a:t> environ la </a:t>
            </a:r>
            <a:r>
              <a:rPr lang="en-US" sz="1600" dirty="0" err="1">
                <a:cs typeface="Hellix SemiBold"/>
              </a:rPr>
              <a:t>même</a:t>
            </a:r>
            <a:r>
              <a:rPr lang="en-US" sz="1600" dirty="0">
                <a:cs typeface="Hellix SemiBold"/>
              </a:rPr>
              <a:t> surface que Bordeaux et la Bourgogne </a:t>
            </a:r>
            <a:r>
              <a:rPr lang="en-US" sz="1600" dirty="0" err="1">
                <a:cs typeface="Hellix SemiBold"/>
              </a:rPr>
              <a:t>réunis</a:t>
            </a:r>
            <a:r>
              <a:rPr lang="en-US" sz="1600" dirty="0">
                <a:cs typeface="Hellix SemiBold"/>
              </a:rPr>
              <a:t>. </a:t>
            </a:r>
            <a:endParaRPr kumimoji="0" lang="en-US" sz="1600" i="0" u="none" strike="noStrike" kern="1200" cap="none" spc="0" normalizeH="0" baseline="0" noProof="0" dirty="0">
              <a:ln>
                <a:noFill/>
              </a:ln>
              <a:effectLst/>
              <a:uLnTx/>
              <a:uFillTx/>
              <a:latin typeface="Arial" panose="020B0604020202020204"/>
              <a:cs typeface="Hellix SemiBold"/>
            </a:endParaRPr>
          </a:p>
        </p:txBody>
      </p:sp>
    </p:spTree>
    <p:extLst>
      <p:ext uri="{BB962C8B-B14F-4D97-AF65-F5344CB8AC3E}">
        <p14:creationId xmlns:p14="http://schemas.microsoft.com/office/powerpoint/2010/main" val="3867189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E8745CF9-1841-4E79-84BE-89B6721355F3}"/>
              </a:ext>
            </a:extLst>
          </p:cNvPr>
          <p:cNvSpPr txBox="1"/>
          <p:nvPr/>
        </p:nvSpPr>
        <p:spPr>
          <a:xfrm>
            <a:off x="-27708" y="4548161"/>
            <a:ext cx="7754388" cy="879725"/>
          </a:xfrm>
          <a:prstGeom prst="rect">
            <a:avLst/>
          </a:prstGeom>
        </p:spPr>
        <p:txBody>
          <a:bodyPr vert="horz" wrap="square" lIns="0" tIns="12700" rIns="0" bIns="0" rtlCol="0">
            <a:noAutofit/>
          </a:bodyPr>
          <a:lstStyle/>
          <a:p>
            <a:pPr>
              <a:tabLst>
                <a:tab pos="1274445" algn="l"/>
              </a:tabLst>
            </a:pPr>
            <a:r>
              <a:rPr lang="fr-CA" sz="6000" b="1" spc="1600">
                <a:solidFill>
                  <a:schemeClr val="bg1"/>
                </a:solidFill>
                <a:latin typeface="+mj-lt"/>
                <a:cs typeface="Hellix"/>
              </a:rPr>
              <a:t>LA DIVERSITÉ</a:t>
            </a:r>
          </a:p>
        </p:txBody>
      </p:sp>
      <p:sp>
        <p:nvSpPr>
          <p:cNvPr id="5" name="object 4">
            <a:extLst>
              <a:ext uri="{FF2B5EF4-FFF2-40B4-BE49-F238E27FC236}">
                <a16:creationId xmlns:a16="http://schemas.microsoft.com/office/drawing/2014/main" id="{74588857-9853-4669-A0ED-EDC3ADC4DF7A}"/>
              </a:ext>
            </a:extLst>
          </p:cNvPr>
          <p:cNvSpPr txBox="1"/>
          <p:nvPr/>
        </p:nvSpPr>
        <p:spPr>
          <a:xfrm>
            <a:off x="-27709" y="5311956"/>
            <a:ext cx="7754388" cy="879725"/>
          </a:xfrm>
          <a:prstGeom prst="rect">
            <a:avLst/>
          </a:prstGeom>
        </p:spPr>
        <p:txBody>
          <a:bodyPr vert="horz" wrap="square" lIns="0" tIns="12700" rIns="0" bIns="0" rtlCol="0">
            <a:noAutofit/>
          </a:bodyPr>
          <a:lstStyle/>
          <a:p>
            <a:pPr>
              <a:tabLst>
                <a:tab pos="1274445" algn="l"/>
              </a:tabLst>
            </a:pPr>
            <a:r>
              <a:rPr lang="fr-CA" sz="6000" b="1" spc="1800">
                <a:solidFill>
                  <a:schemeClr val="bg1"/>
                </a:solidFill>
                <a:latin typeface="+mj-lt"/>
                <a:cs typeface="Hellix"/>
              </a:rPr>
              <a:t>DES CLIMATS</a:t>
            </a:r>
          </a:p>
        </p:txBody>
      </p:sp>
      <p:sp>
        <p:nvSpPr>
          <p:cNvPr id="7" name="object 4">
            <a:extLst>
              <a:ext uri="{FF2B5EF4-FFF2-40B4-BE49-F238E27FC236}">
                <a16:creationId xmlns:a16="http://schemas.microsoft.com/office/drawing/2014/main" id="{EA924A81-6F2A-42FD-9BC2-5B7657E493BF}"/>
              </a:ext>
            </a:extLst>
          </p:cNvPr>
          <p:cNvSpPr txBox="1"/>
          <p:nvPr/>
        </p:nvSpPr>
        <p:spPr>
          <a:xfrm>
            <a:off x="-29698" y="6202257"/>
            <a:ext cx="7555408" cy="527464"/>
          </a:xfrm>
          <a:prstGeom prst="rect">
            <a:avLst/>
          </a:prstGeom>
          <a:solidFill>
            <a:srgbClr val="E9490F"/>
          </a:solidFill>
        </p:spPr>
        <p:txBody>
          <a:bodyPr vert="horz" wrap="none" lIns="0" tIns="12700" rIns="0" bIns="0" rtlCol="0">
            <a:noAutofit/>
          </a:bodyPr>
          <a:lstStyle/>
          <a:p>
            <a:pPr>
              <a:tabLst>
                <a:tab pos="1274445" algn="l"/>
              </a:tabLst>
            </a:pPr>
            <a:r>
              <a:rPr lang="fr-CA" sz="3600" b="1" dirty="0">
                <a:solidFill>
                  <a:schemeClr val="bg1"/>
                </a:solidFill>
                <a:latin typeface="+mj-lt"/>
                <a:cs typeface="Hellix"/>
              </a:rPr>
              <a:t>DES RÉGIONS AUSTRALIENNES</a:t>
            </a:r>
          </a:p>
        </p:txBody>
      </p:sp>
      <p:sp>
        <p:nvSpPr>
          <p:cNvPr id="8" name="Content Placeholder 2">
            <a:extLst>
              <a:ext uri="{FF2B5EF4-FFF2-40B4-BE49-F238E27FC236}">
                <a16:creationId xmlns:a16="http://schemas.microsoft.com/office/drawing/2014/main" id="{016F4293-64F2-4A6D-8969-2191A81B5E49}"/>
              </a:ext>
            </a:extLst>
          </p:cNvPr>
          <p:cNvSpPr txBox="1">
            <a:spLocks/>
          </p:cNvSpPr>
          <p:nvPr/>
        </p:nvSpPr>
        <p:spPr>
          <a:xfrm>
            <a:off x="6001037" y="982980"/>
            <a:ext cx="3632491" cy="3414197"/>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La latitude, les influences maritimes et l’altitude contribuent à l’étonnante diversité des climats </a:t>
            </a:r>
          </a:p>
          <a:p>
            <a:pPr>
              <a:spcBef>
                <a:spcPts val="800"/>
              </a:spcBef>
              <a:buClr>
                <a:srgbClr val="E9490F"/>
              </a:buClr>
            </a:pPr>
            <a:r>
              <a:rPr lang="fr-CA" dirty="0">
                <a:solidFill>
                  <a:schemeClr val="bg1"/>
                </a:solidFill>
              </a:rPr>
              <a:t>Les régions viticoles les plus réputées sont situées dans les zones tempérées du pays</a:t>
            </a:r>
          </a:p>
          <a:p>
            <a:pPr>
              <a:spcBef>
                <a:spcPts val="800"/>
              </a:spcBef>
              <a:buClr>
                <a:srgbClr val="E9490F"/>
              </a:buClr>
            </a:pPr>
            <a:r>
              <a:rPr lang="fr-CA" dirty="0">
                <a:solidFill>
                  <a:schemeClr val="bg1"/>
                </a:solidFill>
              </a:rPr>
              <a:t>Principalement: New South Wales, South </a:t>
            </a:r>
            <a:r>
              <a:rPr lang="fr-CA" dirty="0" err="1">
                <a:solidFill>
                  <a:schemeClr val="bg1"/>
                </a:solidFill>
              </a:rPr>
              <a:t>Australia</a:t>
            </a:r>
            <a:r>
              <a:rPr lang="fr-CA" dirty="0">
                <a:solidFill>
                  <a:schemeClr val="bg1"/>
                </a:solidFill>
              </a:rPr>
              <a:t>, Tasmanie, Victoria et  Western </a:t>
            </a:r>
            <a:r>
              <a:rPr lang="fr-CA" dirty="0" err="1">
                <a:solidFill>
                  <a:schemeClr val="bg1"/>
                </a:solidFill>
              </a:rPr>
              <a:t>Australia</a:t>
            </a:r>
            <a:endParaRPr lang="fr-CA" dirty="0">
              <a:solidFill>
                <a:schemeClr val="bg1"/>
              </a:solidFill>
            </a:endParaRPr>
          </a:p>
        </p:txBody>
      </p:sp>
    </p:spTree>
    <p:extLst>
      <p:ext uri="{BB962C8B-B14F-4D97-AF65-F5344CB8AC3E}">
        <p14:creationId xmlns:p14="http://schemas.microsoft.com/office/powerpoint/2010/main" val="2966874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1F0DCD65-1B4E-4718-8463-FAE9F5BE25FF}"/>
              </a:ext>
            </a:extLst>
          </p:cNvPr>
          <p:cNvSpPr txBox="1"/>
          <p:nvPr/>
        </p:nvSpPr>
        <p:spPr>
          <a:xfrm>
            <a:off x="3031824" y="3448795"/>
            <a:ext cx="1452069" cy="163506"/>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sz="950" b="1" i="0" u="none" strike="noStrike" kern="1200" cap="none" spc="0" normalizeH="0" baseline="0" noProof="0" dirty="0">
                <a:ln>
                  <a:noFill/>
                </a:ln>
                <a:solidFill>
                  <a:schemeClr val="bg1"/>
                </a:solidFill>
                <a:effectLst/>
                <a:uLnTx/>
                <a:uFillTx/>
                <a:latin typeface="Arial" panose="020B0604020202020204"/>
                <a:ea typeface="+mn-ea"/>
              </a:rPr>
              <a:t>WESTERN AUSTRALIA</a:t>
            </a:r>
          </a:p>
        </p:txBody>
      </p:sp>
      <p:sp>
        <p:nvSpPr>
          <p:cNvPr id="3" name="object 15">
            <a:extLst>
              <a:ext uri="{FF2B5EF4-FFF2-40B4-BE49-F238E27FC236}">
                <a16:creationId xmlns:a16="http://schemas.microsoft.com/office/drawing/2014/main" id="{55FBBBDD-0FBF-4939-B658-184029298139}"/>
              </a:ext>
            </a:extLst>
          </p:cNvPr>
          <p:cNvSpPr txBox="1"/>
          <p:nvPr/>
        </p:nvSpPr>
        <p:spPr>
          <a:xfrm>
            <a:off x="5644931" y="2201355"/>
            <a:ext cx="836896" cy="309700"/>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NORTHERN TERRITORY</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 name="object 17">
            <a:extLst>
              <a:ext uri="{FF2B5EF4-FFF2-40B4-BE49-F238E27FC236}">
                <a16:creationId xmlns:a16="http://schemas.microsoft.com/office/drawing/2014/main" id="{3528C20C-B344-4D85-B301-A262478CC76A}"/>
              </a:ext>
            </a:extLst>
          </p:cNvPr>
          <p:cNvSpPr txBox="1"/>
          <p:nvPr/>
        </p:nvSpPr>
        <p:spPr>
          <a:xfrm>
            <a:off x="5573472" y="3914597"/>
            <a:ext cx="1189364" cy="163506"/>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SOUTH </a:t>
            </a:r>
            <a:r>
              <a:rPr kumimoji="0" lang="en-US" sz="950" b="1" i="0" u="none" strike="noStrike" kern="1200" cap="none" spc="0" normalizeH="0" baseline="0" noProof="0" dirty="0">
                <a:ln>
                  <a:noFill/>
                </a:ln>
                <a:solidFill>
                  <a:schemeClr val="bg1"/>
                </a:solidFill>
                <a:effectLst/>
                <a:uLnTx/>
                <a:uFillTx/>
                <a:latin typeface="Arial" panose="020B0604020202020204"/>
                <a:ea typeface="+mn-ea"/>
                <a:cs typeface="Hellix"/>
              </a:rPr>
              <a:t>A</a:t>
            </a: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USTRALIA</a:t>
            </a:r>
            <a:endParaRPr kumimoji="0"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5" name="object 19">
            <a:extLst>
              <a:ext uri="{FF2B5EF4-FFF2-40B4-BE49-F238E27FC236}">
                <a16:creationId xmlns:a16="http://schemas.microsoft.com/office/drawing/2014/main" id="{9A27A903-BEA0-42D7-9629-26CE125741E0}"/>
              </a:ext>
            </a:extLst>
          </p:cNvPr>
          <p:cNvSpPr txBox="1"/>
          <p:nvPr/>
        </p:nvSpPr>
        <p:spPr>
          <a:xfrm>
            <a:off x="7357387" y="2888161"/>
            <a:ext cx="979792" cy="163506"/>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QUEENSLAND</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6" name="object 20">
            <a:extLst>
              <a:ext uri="{FF2B5EF4-FFF2-40B4-BE49-F238E27FC236}">
                <a16:creationId xmlns:a16="http://schemas.microsoft.com/office/drawing/2014/main" id="{F612EFD2-7FD7-48C6-8073-7A0075179442}"/>
              </a:ext>
            </a:extLst>
          </p:cNvPr>
          <p:cNvSpPr txBox="1"/>
          <p:nvPr/>
        </p:nvSpPr>
        <p:spPr>
          <a:xfrm>
            <a:off x="7213298" y="6848192"/>
            <a:ext cx="699693" cy="169605"/>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TASMANIA</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7" name="object 93">
            <a:extLst>
              <a:ext uri="{FF2B5EF4-FFF2-40B4-BE49-F238E27FC236}">
                <a16:creationId xmlns:a16="http://schemas.microsoft.com/office/drawing/2014/main" id="{E5599B59-0797-4CAE-A082-B6571A066F80}"/>
              </a:ext>
            </a:extLst>
          </p:cNvPr>
          <p:cNvSpPr txBox="1"/>
          <p:nvPr/>
        </p:nvSpPr>
        <p:spPr>
          <a:xfrm>
            <a:off x="7597401" y="4738750"/>
            <a:ext cx="1219885" cy="159018"/>
          </a:xfrm>
          <a:prstGeom prst="rect">
            <a:avLst/>
          </a:prstGeom>
          <a:solidFill>
            <a:schemeClr val="tx1"/>
          </a:solidFill>
        </p:spPr>
        <p:txBody>
          <a:bodyPr vert="horz" wrap="none" lIns="0" tIns="1270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50" b="1" i="0" u="none" strike="noStrike" kern="1200" cap="none" spc="0" normalizeH="0" baseline="0" noProof="0" dirty="0">
                <a:ln>
                  <a:noFill/>
                </a:ln>
                <a:solidFill>
                  <a:schemeClr val="bg1"/>
                </a:solidFill>
                <a:effectLst/>
                <a:uLnTx/>
                <a:uFillTx/>
                <a:latin typeface="Arial" panose="020B0604020202020204"/>
                <a:ea typeface="+mn-ea"/>
                <a:cs typeface="Hellix"/>
              </a:rPr>
              <a:t>NEW SOUTH WALE</a:t>
            </a: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S</a:t>
            </a:r>
            <a:endParaRPr kumimoji="0" sz="11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8" name="object 20">
            <a:extLst>
              <a:ext uri="{FF2B5EF4-FFF2-40B4-BE49-F238E27FC236}">
                <a16:creationId xmlns:a16="http://schemas.microsoft.com/office/drawing/2014/main" id="{71BBF13E-39D5-42FB-9A57-83CC9EAA6888}"/>
              </a:ext>
            </a:extLst>
          </p:cNvPr>
          <p:cNvSpPr txBox="1"/>
          <p:nvPr/>
        </p:nvSpPr>
        <p:spPr>
          <a:xfrm>
            <a:off x="8337179" y="6122948"/>
            <a:ext cx="699693" cy="169605"/>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VICTORIA</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9" name="object 20">
            <a:extLst>
              <a:ext uri="{FF2B5EF4-FFF2-40B4-BE49-F238E27FC236}">
                <a16:creationId xmlns:a16="http://schemas.microsoft.com/office/drawing/2014/main" id="{69E1CBBD-B9E5-431C-A4CE-F2802CAE0F4E}"/>
              </a:ext>
            </a:extLst>
          </p:cNvPr>
          <p:cNvSpPr txBox="1"/>
          <p:nvPr/>
        </p:nvSpPr>
        <p:spPr>
          <a:xfrm>
            <a:off x="8897122" y="5634948"/>
            <a:ext cx="1057188" cy="132729"/>
          </a:xfrm>
          <a:prstGeom prst="rect">
            <a:avLst/>
          </a:prstGeom>
        </p:spPr>
        <p:txBody>
          <a:bodyPr vert="horz" wrap="square" lIns="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effectLst/>
                <a:uLnTx/>
                <a:uFillTx/>
                <a:latin typeface="Arial" panose="020B0604020202020204"/>
                <a:ea typeface="+mn-ea"/>
                <a:cs typeface="Hellix"/>
              </a:rPr>
              <a:t>AUSTRALIAN</a:t>
            </a:r>
            <a:endParaRPr kumimoji="0" lang="en-AU" sz="750" b="0" i="0" u="none" strike="noStrike" kern="1200" cap="none" spc="0" normalizeH="0" baseline="0" noProof="0" dirty="0">
              <a:ln>
                <a:noFill/>
              </a:ln>
              <a:effectLst/>
              <a:uLnTx/>
              <a:uFillTx/>
              <a:latin typeface="Arial" panose="020B0604020202020204"/>
              <a:ea typeface="+mn-ea"/>
              <a:cs typeface="Hellix"/>
            </a:endParaRPr>
          </a:p>
        </p:txBody>
      </p:sp>
      <p:sp>
        <p:nvSpPr>
          <p:cNvPr id="10" name="object 20">
            <a:extLst>
              <a:ext uri="{FF2B5EF4-FFF2-40B4-BE49-F238E27FC236}">
                <a16:creationId xmlns:a16="http://schemas.microsoft.com/office/drawing/2014/main" id="{78BDADD6-A65F-4327-97DD-0BDA9D983239}"/>
              </a:ext>
            </a:extLst>
          </p:cNvPr>
          <p:cNvSpPr txBox="1"/>
          <p:nvPr/>
        </p:nvSpPr>
        <p:spPr>
          <a:xfrm>
            <a:off x="8897122" y="5742488"/>
            <a:ext cx="1057188" cy="132729"/>
          </a:xfrm>
          <a:prstGeom prst="rect">
            <a:avLst/>
          </a:prstGeom>
        </p:spPr>
        <p:txBody>
          <a:bodyPr vert="horz" wrap="square" lIns="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effectLst/>
                <a:uLnTx/>
                <a:uFillTx/>
                <a:latin typeface="Arial" panose="020B0604020202020204"/>
                <a:ea typeface="+mn-ea"/>
                <a:cs typeface="Hellix"/>
              </a:rPr>
              <a:t>CAPITAL TERRITORY</a:t>
            </a:r>
            <a:endParaRPr kumimoji="0" lang="en-AU" sz="750" b="0" i="0" u="none" strike="noStrike" kern="1200" cap="none" spc="0" normalizeH="0" baseline="0" noProof="0" dirty="0">
              <a:ln>
                <a:noFill/>
              </a:ln>
              <a:effectLst/>
              <a:uLnTx/>
              <a:uFillTx/>
              <a:latin typeface="Arial" panose="020B0604020202020204"/>
              <a:ea typeface="+mn-ea"/>
              <a:cs typeface="Hellix"/>
            </a:endParaRPr>
          </a:p>
        </p:txBody>
      </p:sp>
      <p:sp>
        <p:nvSpPr>
          <p:cNvPr id="11" name="object 11">
            <a:extLst>
              <a:ext uri="{FF2B5EF4-FFF2-40B4-BE49-F238E27FC236}">
                <a16:creationId xmlns:a16="http://schemas.microsoft.com/office/drawing/2014/main" id="{2CCFF813-6AFE-4BF1-8BAE-A3BA1A6B989B}"/>
              </a:ext>
            </a:extLst>
          </p:cNvPr>
          <p:cNvSpPr txBox="1"/>
          <p:nvPr/>
        </p:nvSpPr>
        <p:spPr>
          <a:xfrm>
            <a:off x="7952977" y="5318107"/>
            <a:ext cx="876443"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CANBERRA</a:t>
            </a:r>
            <a:endParaRPr sz="1000" dirty="0">
              <a:solidFill>
                <a:schemeClr val="tx1"/>
              </a:solidFill>
            </a:endParaRPr>
          </a:p>
        </p:txBody>
      </p:sp>
      <p:sp>
        <p:nvSpPr>
          <p:cNvPr id="12" name="object 11">
            <a:extLst>
              <a:ext uri="{FF2B5EF4-FFF2-40B4-BE49-F238E27FC236}">
                <a16:creationId xmlns:a16="http://schemas.microsoft.com/office/drawing/2014/main" id="{30B8A77B-1A2A-4FFC-A90A-F1D13250F212}"/>
              </a:ext>
            </a:extLst>
          </p:cNvPr>
          <p:cNvSpPr txBox="1"/>
          <p:nvPr/>
        </p:nvSpPr>
        <p:spPr>
          <a:xfrm flipH="1">
            <a:off x="965980" y="764244"/>
            <a:ext cx="1249787"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39ºC / 102ºF</a:t>
            </a:r>
            <a:endParaRPr sz="1400" b="0" dirty="0">
              <a:solidFill>
                <a:schemeClr val="tx1"/>
              </a:solidFill>
            </a:endParaRPr>
          </a:p>
        </p:txBody>
      </p:sp>
      <p:sp>
        <p:nvSpPr>
          <p:cNvPr id="14" name="object 11">
            <a:extLst>
              <a:ext uri="{FF2B5EF4-FFF2-40B4-BE49-F238E27FC236}">
                <a16:creationId xmlns:a16="http://schemas.microsoft.com/office/drawing/2014/main" id="{B2DE469D-4C73-4434-97E2-05D79FE5C7FE}"/>
              </a:ext>
            </a:extLst>
          </p:cNvPr>
          <p:cNvSpPr txBox="1"/>
          <p:nvPr/>
        </p:nvSpPr>
        <p:spPr>
          <a:xfrm>
            <a:off x="9646900" y="3933149"/>
            <a:ext cx="777259"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BRISBANE</a:t>
            </a:r>
            <a:endParaRPr sz="1000" dirty="0">
              <a:solidFill>
                <a:schemeClr val="tx1"/>
              </a:solidFill>
            </a:endParaRPr>
          </a:p>
        </p:txBody>
      </p:sp>
      <p:sp>
        <p:nvSpPr>
          <p:cNvPr id="15" name="object 11">
            <a:extLst>
              <a:ext uri="{FF2B5EF4-FFF2-40B4-BE49-F238E27FC236}">
                <a16:creationId xmlns:a16="http://schemas.microsoft.com/office/drawing/2014/main" id="{81201A14-6B80-47EC-B461-372905716A81}"/>
              </a:ext>
            </a:extLst>
          </p:cNvPr>
          <p:cNvSpPr txBox="1"/>
          <p:nvPr/>
        </p:nvSpPr>
        <p:spPr>
          <a:xfrm>
            <a:off x="7357387" y="5789616"/>
            <a:ext cx="876443"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MELBOURNE</a:t>
            </a:r>
          </a:p>
        </p:txBody>
      </p:sp>
      <p:sp>
        <p:nvSpPr>
          <p:cNvPr id="16" name="object 11">
            <a:extLst>
              <a:ext uri="{FF2B5EF4-FFF2-40B4-BE49-F238E27FC236}">
                <a16:creationId xmlns:a16="http://schemas.microsoft.com/office/drawing/2014/main" id="{AD77AD1A-B676-4E42-B29D-602F4245D4E9}"/>
              </a:ext>
            </a:extLst>
          </p:cNvPr>
          <p:cNvSpPr txBox="1"/>
          <p:nvPr/>
        </p:nvSpPr>
        <p:spPr>
          <a:xfrm>
            <a:off x="6902059" y="5249913"/>
            <a:ext cx="767729"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ADELAIDE</a:t>
            </a:r>
          </a:p>
        </p:txBody>
      </p:sp>
      <p:sp>
        <p:nvSpPr>
          <p:cNvPr id="17" name="object 11">
            <a:extLst>
              <a:ext uri="{FF2B5EF4-FFF2-40B4-BE49-F238E27FC236}">
                <a16:creationId xmlns:a16="http://schemas.microsoft.com/office/drawing/2014/main" id="{8C5E8809-A7B1-4FDE-8BBB-E46C62F617AC}"/>
              </a:ext>
            </a:extLst>
          </p:cNvPr>
          <p:cNvSpPr txBox="1"/>
          <p:nvPr/>
        </p:nvSpPr>
        <p:spPr>
          <a:xfrm>
            <a:off x="8337179" y="7062299"/>
            <a:ext cx="559943"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HOBART</a:t>
            </a:r>
            <a:endParaRPr sz="1000" dirty="0">
              <a:solidFill>
                <a:schemeClr val="tx1"/>
              </a:solidFill>
            </a:endParaRPr>
          </a:p>
        </p:txBody>
      </p:sp>
      <p:sp>
        <p:nvSpPr>
          <p:cNvPr id="18" name="object 11">
            <a:extLst>
              <a:ext uri="{FF2B5EF4-FFF2-40B4-BE49-F238E27FC236}">
                <a16:creationId xmlns:a16="http://schemas.microsoft.com/office/drawing/2014/main" id="{CDB57597-57E9-4760-927A-ADE5D354836D}"/>
              </a:ext>
            </a:extLst>
          </p:cNvPr>
          <p:cNvSpPr txBox="1"/>
          <p:nvPr/>
        </p:nvSpPr>
        <p:spPr>
          <a:xfrm>
            <a:off x="9088756" y="5222078"/>
            <a:ext cx="692260"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SYDNEY</a:t>
            </a:r>
            <a:endParaRPr sz="1000" dirty="0">
              <a:solidFill>
                <a:schemeClr val="tx1"/>
              </a:solidFill>
            </a:endParaRPr>
          </a:p>
        </p:txBody>
      </p:sp>
      <p:sp>
        <p:nvSpPr>
          <p:cNvPr id="19" name="object 11">
            <a:extLst>
              <a:ext uri="{FF2B5EF4-FFF2-40B4-BE49-F238E27FC236}">
                <a16:creationId xmlns:a16="http://schemas.microsoft.com/office/drawing/2014/main" id="{15588035-DA9D-4FB6-B034-A282D93DFC75}"/>
              </a:ext>
            </a:extLst>
          </p:cNvPr>
          <p:cNvSpPr txBox="1"/>
          <p:nvPr/>
        </p:nvSpPr>
        <p:spPr>
          <a:xfrm>
            <a:off x="634669" y="127966"/>
            <a:ext cx="1249789" cy="186590"/>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100" dirty="0" err="1">
                <a:solidFill>
                  <a:schemeClr val="tx1"/>
                </a:solidFill>
              </a:rPr>
              <a:t>Température</a:t>
            </a:r>
            <a:endParaRPr sz="1100" dirty="0">
              <a:solidFill>
                <a:schemeClr val="tx1"/>
              </a:solidFill>
            </a:endParaRPr>
          </a:p>
        </p:txBody>
      </p:sp>
      <p:sp>
        <p:nvSpPr>
          <p:cNvPr id="20" name="object 4">
            <a:extLst>
              <a:ext uri="{FF2B5EF4-FFF2-40B4-BE49-F238E27FC236}">
                <a16:creationId xmlns:a16="http://schemas.microsoft.com/office/drawing/2014/main" id="{237FA4E1-B230-4C4D-9DDF-268B49C6B2D9}"/>
              </a:ext>
            </a:extLst>
          </p:cNvPr>
          <p:cNvSpPr txBox="1"/>
          <p:nvPr/>
        </p:nvSpPr>
        <p:spPr>
          <a:xfrm>
            <a:off x="-23853" y="5734538"/>
            <a:ext cx="5597325" cy="623910"/>
          </a:xfrm>
          <a:prstGeom prst="rect">
            <a:avLst/>
          </a:prstGeom>
        </p:spPr>
        <p:txBody>
          <a:bodyPr vert="horz" wrap="square" lIns="0" tIns="12700" rIns="0" bIns="0" rtlCol="0">
            <a:noAutofit/>
          </a:bodyPr>
          <a:lstStyle/>
          <a:p>
            <a:pPr>
              <a:tabLst>
                <a:tab pos="1274445" algn="l"/>
              </a:tabLst>
            </a:pPr>
            <a:r>
              <a:rPr lang="en-AU" sz="4000" b="1" spc="800" dirty="0">
                <a:latin typeface="+mj-lt"/>
                <a:cs typeface="Hellix"/>
              </a:rPr>
              <a:t>TEMPÉRATURE </a:t>
            </a:r>
          </a:p>
        </p:txBody>
      </p:sp>
      <p:sp>
        <p:nvSpPr>
          <p:cNvPr id="21" name="object 4">
            <a:extLst>
              <a:ext uri="{FF2B5EF4-FFF2-40B4-BE49-F238E27FC236}">
                <a16:creationId xmlns:a16="http://schemas.microsoft.com/office/drawing/2014/main" id="{21A418D3-5565-4E3D-8BDF-7FA484ECF387}"/>
              </a:ext>
            </a:extLst>
          </p:cNvPr>
          <p:cNvSpPr txBox="1"/>
          <p:nvPr/>
        </p:nvSpPr>
        <p:spPr>
          <a:xfrm>
            <a:off x="79510" y="7007324"/>
            <a:ext cx="5176299" cy="403289"/>
          </a:xfrm>
          <a:prstGeom prst="rect">
            <a:avLst/>
          </a:prstGeom>
        </p:spPr>
        <p:txBody>
          <a:bodyPr vert="horz" wrap="none" lIns="0" tIns="12700" rIns="0" bIns="0" rtlCol="0">
            <a:noAutofit/>
          </a:bodyPr>
          <a:lstStyle/>
          <a:p>
            <a:pPr>
              <a:tabLst>
                <a:tab pos="1274445" algn="l"/>
              </a:tabLst>
            </a:pPr>
            <a:r>
              <a:rPr lang="en-AU" sz="1600" b="1" dirty="0">
                <a:solidFill>
                  <a:schemeClr val="bg1"/>
                </a:solidFill>
                <a:latin typeface="+mj-lt"/>
                <a:cs typeface="Hellix"/>
              </a:rPr>
              <a:t>MOYENNE ANNUELLE SUR 30 ANS, 1976-2005</a:t>
            </a:r>
          </a:p>
        </p:txBody>
      </p:sp>
      <p:sp>
        <p:nvSpPr>
          <p:cNvPr id="23" name="object 4">
            <a:extLst>
              <a:ext uri="{FF2B5EF4-FFF2-40B4-BE49-F238E27FC236}">
                <a16:creationId xmlns:a16="http://schemas.microsoft.com/office/drawing/2014/main" id="{ECDF7279-8785-4323-8B76-1A20CD8F32DD}"/>
              </a:ext>
            </a:extLst>
          </p:cNvPr>
          <p:cNvSpPr txBox="1"/>
          <p:nvPr/>
        </p:nvSpPr>
        <p:spPr>
          <a:xfrm>
            <a:off x="-28434" y="6305860"/>
            <a:ext cx="6667773" cy="623910"/>
          </a:xfrm>
          <a:prstGeom prst="rect">
            <a:avLst/>
          </a:prstGeom>
        </p:spPr>
        <p:txBody>
          <a:bodyPr vert="horz" wrap="square" lIns="0" tIns="12700" rIns="0" bIns="0" rtlCol="0">
            <a:noAutofit/>
          </a:bodyPr>
          <a:lstStyle/>
          <a:p>
            <a:pPr>
              <a:tabLst>
                <a:tab pos="1274445" algn="l"/>
              </a:tabLst>
            </a:pPr>
            <a:r>
              <a:rPr lang="en-AU" sz="4600" b="1" spc="1000" dirty="0">
                <a:solidFill>
                  <a:schemeClr val="bg1"/>
                </a:solidFill>
                <a:latin typeface="+mj-lt"/>
                <a:cs typeface="Hellix"/>
              </a:rPr>
              <a:t>MINIMUM</a:t>
            </a:r>
          </a:p>
        </p:txBody>
      </p:sp>
      <p:sp>
        <p:nvSpPr>
          <p:cNvPr id="24" name="object 11">
            <a:extLst>
              <a:ext uri="{FF2B5EF4-FFF2-40B4-BE49-F238E27FC236}">
                <a16:creationId xmlns:a16="http://schemas.microsoft.com/office/drawing/2014/main" id="{4F9AC460-3F0B-4895-ACC3-57F386B03FDB}"/>
              </a:ext>
            </a:extLst>
          </p:cNvPr>
          <p:cNvSpPr txBox="1"/>
          <p:nvPr/>
        </p:nvSpPr>
        <p:spPr>
          <a:xfrm rot="16200000">
            <a:off x="9693353" y="6529399"/>
            <a:ext cx="1461611" cy="140423"/>
          </a:xfrm>
          <a:prstGeom prst="rect">
            <a:avLst/>
          </a:prstGeom>
        </p:spPr>
        <p:txBody>
          <a:bodyPr vert="horz" wrap="none" lIns="0" tIns="17145" rIns="0" bIns="0" rtlCol="0">
            <a:noAutofit/>
          </a:bodyPr>
          <a:lstStyle>
            <a:defPPr>
              <a:defRPr lang="en-US"/>
            </a:defPPr>
            <a:lvl1pPr algn="ctr">
              <a:defRPr sz="950" b="1">
                <a:solidFill>
                  <a:srgbClr val="FFFFFF"/>
                </a:solidFill>
                <a:cs typeface="Hellix"/>
              </a:defRPr>
            </a:lvl1pPr>
          </a:lstStyle>
          <a:p>
            <a:pPr algn="l"/>
            <a:r>
              <a:rPr lang="en-AU" sz="800" dirty="0">
                <a:solidFill>
                  <a:schemeClr val="tx1"/>
                </a:solidFill>
              </a:rPr>
              <a:t>Source: </a:t>
            </a:r>
            <a:r>
              <a:rPr lang="en-AU" sz="800" b="0" dirty="0">
                <a:solidFill>
                  <a:schemeClr val="tx1"/>
                </a:solidFill>
              </a:rPr>
              <a:t>Bureau of Meteorology</a:t>
            </a:r>
            <a:endParaRPr sz="800" b="0" dirty="0">
              <a:solidFill>
                <a:schemeClr val="tx1"/>
              </a:solidFill>
            </a:endParaRPr>
          </a:p>
        </p:txBody>
      </p:sp>
      <p:sp>
        <p:nvSpPr>
          <p:cNvPr id="25" name="object 11">
            <a:extLst>
              <a:ext uri="{FF2B5EF4-FFF2-40B4-BE49-F238E27FC236}">
                <a16:creationId xmlns:a16="http://schemas.microsoft.com/office/drawing/2014/main" id="{ACF52C9B-F1AE-4A62-8938-10474B40F5CF}"/>
              </a:ext>
            </a:extLst>
          </p:cNvPr>
          <p:cNvSpPr txBox="1"/>
          <p:nvPr/>
        </p:nvSpPr>
        <p:spPr>
          <a:xfrm flipH="1">
            <a:off x="965980" y="1032176"/>
            <a:ext cx="1249786"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36ºC / 97ºF</a:t>
            </a:r>
            <a:endParaRPr sz="1400" b="0" dirty="0">
              <a:solidFill>
                <a:schemeClr val="tx1"/>
              </a:solidFill>
            </a:endParaRPr>
          </a:p>
        </p:txBody>
      </p:sp>
      <p:sp>
        <p:nvSpPr>
          <p:cNvPr id="26" name="object 11">
            <a:extLst>
              <a:ext uri="{FF2B5EF4-FFF2-40B4-BE49-F238E27FC236}">
                <a16:creationId xmlns:a16="http://schemas.microsoft.com/office/drawing/2014/main" id="{BC2854DA-D8D8-49B2-8146-7EFBCE71E935}"/>
              </a:ext>
            </a:extLst>
          </p:cNvPr>
          <p:cNvSpPr txBox="1"/>
          <p:nvPr/>
        </p:nvSpPr>
        <p:spPr>
          <a:xfrm flipH="1">
            <a:off x="965980" y="1300108"/>
            <a:ext cx="1249785"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33ºC / 92ºF</a:t>
            </a:r>
            <a:endParaRPr sz="1400" b="0" dirty="0">
              <a:solidFill>
                <a:schemeClr val="tx1"/>
              </a:solidFill>
            </a:endParaRPr>
          </a:p>
        </p:txBody>
      </p:sp>
      <p:sp>
        <p:nvSpPr>
          <p:cNvPr id="27" name="object 11">
            <a:extLst>
              <a:ext uri="{FF2B5EF4-FFF2-40B4-BE49-F238E27FC236}">
                <a16:creationId xmlns:a16="http://schemas.microsoft.com/office/drawing/2014/main" id="{B05298F7-0720-4E5E-A966-921FB0DB0EBD}"/>
              </a:ext>
            </a:extLst>
          </p:cNvPr>
          <p:cNvSpPr txBox="1"/>
          <p:nvPr/>
        </p:nvSpPr>
        <p:spPr>
          <a:xfrm flipH="1">
            <a:off x="965980" y="1568040"/>
            <a:ext cx="1249783"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30ºC / 86ºF</a:t>
            </a:r>
            <a:endParaRPr sz="1400" b="0" dirty="0">
              <a:solidFill>
                <a:schemeClr val="tx1"/>
              </a:solidFill>
            </a:endParaRPr>
          </a:p>
        </p:txBody>
      </p:sp>
      <p:sp>
        <p:nvSpPr>
          <p:cNvPr id="28" name="object 11">
            <a:extLst>
              <a:ext uri="{FF2B5EF4-FFF2-40B4-BE49-F238E27FC236}">
                <a16:creationId xmlns:a16="http://schemas.microsoft.com/office/drawing/2014/main" id="{7BEC20B5-98E3-4CC1-AE32-ABD9BD6259E1}"/>
              </a:ext>
            </a:extLst>
          </p:cNvPr>
          <p:cNvSpPr txBox="1"/>
          <p:nvPr/>
        </p:nvSpPr>
        <p:spPr>
          <a:xfrm flipH="1">
            <a:off x="965980" y="1835972"/>
            <a:ext cx="1324292"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27ºC / 81ºF</a:t>
            </a:r>
            <a:endParaRPr sz="1400" b="0" dirty="0">
              <a:solidFill>
                <a:schemeClr val="tx1"/>
              </a:solidFill>
            </a:endParaRPr>
          </a:p>
        </p:txBody>
      </p:sp>
      <p:sp>
        <p:nvSpPr>
          <p:cNvPr id="29" name="object 11">
            <a:extLst>
              <a:ext uri="{FF2B5EF4-FFF2-40B4-BE49-F238E27FC236}">
                <a16:creationId xmlns:a16="http://schemas.microsoft.com/office/drawing/2014/main" id="{F50E3F12-2F0B-45E1-9203-883622DB1706}"/>
              </a:ext>
            </a:extLst>
          </p:cNvPr>
          <p:cNvSpPr txBox="1"/>
          <p:nvPr/>
        </p:nvSpPr>
        <p:spPr>
          <a:xfrm flipH="1">
            <a:off x="965980" y="2103904"/>
            <a:ext cx="1249782"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24ºC / 75ºF</a:t>
            </a:r>
            <a:endParaRPr sz="1400" b="0" dirty="0">
              <a:solidFill>
                <a:schemeClr val="tx1"/>
              </a:solidFill>
            </a:endParaRPr>
          </a:p>
        </p:txBody>
      </p:sp>
      <p:sp>
        <p:nvSpPr>
          <p:cNvPr id="30" name="object 11">
            <a:extLst>
              <a:ext uri="{FF2B5EF4-FFF2-40B4-BE49-F238E27FC236}">
                <a16:creationId xmlns:a16="http://schemas.microsoft.com/office/drawing/2014/main" id="{B730B6BA-40C9-4581-9D6F-42DDF3C6BBA2}"/>
              </a:ext>
            </a:extLst>
          </p:cNvPr>
          <p:cNvSpPr txBox="1"/>
          <p:nvPr/>
        </p:nvSpPr>
        <p:spPr>
          <a:xfrm flipH="1">
            <a:off x="965980" y="2371836"/>
            <a:ext cx="1324291"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21ºC / 70ºF</a:t>
            </a:r>
            <a:endParaRPr sz="1400" b="0" dirty="0">
              <a:solidFill>
                <a:schemeClr val="tx1"/>
              </a:solidFill>
            </a:endParaRPr>
          </a:p>
        </p:txBody>
      </p:sp>
      <p:sp>
        <p:nvSpPr>
          <p:cNvPr id="31" name="object 11">
            <a:extLst>
              <a:ext uri="{FF2B5EF4-FFF2-40B4-BE49-F238E27FC236}">
                <a16:creationId xmlns:a16="http://schemas.microsoft.com/office/drawing/2014/main" id="{7FB5AFCB-7F79-41CC-BCDC-5E86DB47EC03}"/>
              </a:ext>
            </a:extLst>
          </p:cNvPr>
          <p:cNvSpPr txBox="1"/>
          <p:nvPr/>
        </p:nvSpPr>
        <p:spPr>
          <a:xfrm flipH="1">
            <a:off x="965980" y="2639768"/>
            <a:ext cx="1388653"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18ºC / 64ºF</a:t>
            </a:r>
            <a:endParaRPr sz="1400" b="0" dirty="0">
              <a:solidFill>
                <a:schemeClr val="tx1"/>
              </a:solidFill>
            </a:endParaRPr>
          </a:p>
        </p:txBody>
      </p:sp>
      <p:sp>
        <p:nvSpPr>
          <p:cNvPr id="32" name="object 11">
            <a:extLst>
              <a:ext uri="{FF2B5EF4-FFF2-40B4-BE49-F238E27FC236}">
                <a16:creationId xmlns:a16="http://schemas.microsoft.com/office/drawing/2014/main" id="{57C8780A-3B03-4ED3-AF9E-CA5D0796B464}"/>
              </a:ext>
            </a:extLst>
          </p:cNvPr>
          <p:cNvSpPr txBox="1"/>
          <p:nvPr/>
        </p:nvSpPr>
        <p:spPr>
          <a:xfrm flipH="1">
            <a:off x="965980" y="2907700"/>
            <a:ext cx="1324289"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15ºC / 59ºF</a:t>
            </a:r>
            <a:endParaRPr sz="1400" b="0" dirty="0">
              <a:solidFill>
                <a:schemeClr val="tx1"/>
              </a:solidFill>
            </a:endParaRPr>
          </a:p>
        </p:txBody>
      </p:sp>
      <p:sp>
        <p:nvSpPr>
          <p:cNvPr id="33" name="object 11">
            <a:extLst>
              <a:ext uri="{FF2B5EF4-FFF2-40B4-BE49-F238E27FC236}">
                <a16:creationId xmlns:a16="http://schemas.microsoft.com/office/drawing/2014/main" id="{861A3D16-C76B-4F5E-A79A-80F0C1461168}"/>
              </a:ext>
            </a:extLst>
          </p:cNvPr>
          <p:cNvSpPr txBox="1"/>
          <p:nvPr/>
        </p:nvSpPr>
        <p:spPr>
          <a:xfrm flipH="1">
            <a:off x="965980" y="3175632"/>
            <a:ext cx="1249781"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12ºC / 54ºF</a:t>
            </a:r>
            <a:endParaRPr sz="1400" b="0" dirty="0">
              <a:solidFill>
                <a:schemeClr val="tx1"/>
              </a:solidFill>
            </a:endParaRPr>
          </a:p>
        </p:txBody>
      </p:sp>
      <p:sp>
        <p:nvSpPr>
          <p:cNvPr id="34" name="object 11">
            <a:extLst>
              <a:ext uri="{FF2B5EF4-FFF2-40B4-BE49-F238E27FC236}">
                <a16:creationId xmlns:a16="http://schemas.microsoft.com/office/drawing/2014/main" id="{1B6816E5-84C4-47E7-83DD-112167745138}"/>
              </a:ext>
            </a:extLst>
          </p:cNvPr>
          <p:cNvSpPr txBox="1"/>
          <p:nvPr/>
        </p:nvSpPr>
        <p:spPr>
          <a:xfrm flipH="1">
            <a:off x="965980" y="3443564"/>
            <a:ext cx="1324287"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9ºC / 49ºF</a:t>
            </a:r>
            <a:endParaRPr sz="1400" b="0" dirty="0">
              <a:solidFill>
                <a:schemeClr val="tx1"/>
              </a:solidFill>
            </a:endParaRPr>
          </a:p>
        </p:txBody>
      </p:sp>
      <p:sp>
        <p:nvSpPr>
          <p:cNvPr id="35" name="object 11">
            <a:extLst>
              <a:ext uri="{FF2B5EF4-FFF2-40B4-BE49-F238E27FC236}">
                <a16:creationId xmlns:a16="http://schemas.microsoft.com/office/drawing/2014/main" id="{DD7BD477-C460-4BDC-82CC-DA4DFADADB1F}"/>
              </a:ext>
            </a:extLst>
          </p:cNvPr>
          <p:cNvSpPr txBox="1"/>
          <p:nvPr/>
        </p:nvSpPr>
        <p:spPr>
          <a:xfrm flipH="1">
            <a:off x="965980" y="3711496"/>
            <a:ext cx="1388652"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6ºC / 43ºF</a:t>
            </a:r>
            <a:endParaRPr sz="1400" b="0" dirty="0">
              <a:solidFill>
                <a:schemeClr val="tx1"/>
              </a:solidFill>
            </a:endParaRPr>
          </a:p>
        </p:txBody>
      </p:sp>
      <p:sp>
        <p:nvSpPr>
          <p:cNvPr id="36" name="object 11">
            <a:extLst>
              <a:ext uri="{FF2B5EF4-FFF2-40B4-BE49-F238E27FC236}">
                <a16:creationId xmlns:a16="http://schemas.microsoft.com/office/drawing/2014/main" id="{B47BFDC7-9D1A-405D-B576-BD4DA53FFF7D}"/>
              </a:ext>
            </a:extLst>
          </p:cNvPr>
          <p:cNvSpPr txBox="1"/>
          <p:nvPr/>
        </p:nvSpPr>
        <p:spPr>
          <a:xfrm flipH="1">
            <a:off x="965980" y="3979428"/>
            <a:ext cx="1324286"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3ºC / 37ºF</a:t>
            </a:r>
            <a:endParaRPr sz="1400" b="0" dirty="0">
              <a:solidFill>
                <a:schemeClr val="tx1"/>
              </a:solidFill>
            </a:endParaRPr>
          </a:p>
        </p:txBody>
      </p:sp>
      <p:sp>
        <p:nvSpPr>
          <p:cNvPr id="37" name="object 11">
            <a:extLst>
              <a:ext uri="{FF2B5EF4-FFF2-40B4-BE49-F238E27FC236}">
                <a16:creationId xmlns:a16="http://schemas.microsoft.com/office/drawing/2014/main" id="{1D931464-4F73-43CC-80E0-DED07217CA17}"/>
              </a:ext>
            </a:extLst>
          </p:cNvPr>
          <p:cNvSpPr txBox="1"/>
          <p:nvPr/>
        </p:nvSpPr>
        <p:spPr>
          <a:xfrm flipH="1">
            <a:off x="965980" y="4247360"/>
            <a:ext cx="1388651"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0ºC / 32ºF</a:t>
            </a:r>
            <a:endParaRPr sz="1400" b="0" dirty="0">
              <a:solidFill>
                <a:schemeClr val="tx1"/>
              </a:solidFill>
            </a:endParaRPr>
          </a:p>
        </p:txBody>
      </p:sp>
      <p:sp>
        <p:nvSpPr>
          <p:cNvPr id="38" name="object 11">
            <a:extLst>
              <a:ext uri="{FF2B5EF4-FFF2-40B4-BE49-F238E27FC236}">
                <a16:creationId xmlns:a16="http://schemas.microsoft.com/office/drawing/2014/main" id="{C3FEB029-4917-471E-BE8B-CE99C4384668}"/>
              </a:ext>
            </a:extLst>
          </p:cNvPr>
          <p:cNvSpPr txBox="1"/>
          <p:nvPr/>
        </p:nvSpPr>
        <p:spPr>
          <a:xfrm flipH="1">
            <a:off x="965980" y="4515289"/>
            <a:ext cx="1388649"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-3ºC / 27ºF</a:t>
            </a:r>
            <a:endParaRPr sz="1400" b="0" dirty="0">
              <a:solidFill>
                <a:schemeClr val="tx1"/>
              </a:solidFill>
            </a:endParaRPr>
          </a:p>
        </p:txBody>
      </p:sp>
      <p:sp>
        <p:nvSpPr>
          <p:cNvPr id="40" name="object 11">
            <a:extLst>
              <a:ext uri="{FF2B5EF4-FFF2-40B4-BE49-F238E27FC236}">
                <a16:creationId xmlns:a16="http://schemas.microsoft.com/office/drawing/2014/main" id="{DB93ADF1-7CFF-40FE-9899-06D18C8C5641}"/>
              </a:ext>
            </a:extLst>
          </p:cNvPr>
          <p:cNvSpPr txBox="1"/>
          <p:nvPr/>
        </p:nvSpPr>
        <p:spPr>
          <a:xfrm>
            <a:off x="4698662" y="532877"/>
            <a:ext cx="596154"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DARWIN</a:t>
            </a:r>
            <a:endParaRPr sz="1000" dirty="0">
              <a:solidFill>
                <a:schemeClr val="tx1"/>
              </a:solidFill>
            </a:endParaRPr>
          </a:p>
        </p:txBody>
      </p:sp>
      <p:sp>
        <p:nvSpPr>
          <p:cNvPr id="41" name="object 11">
            <a:extLst>
              <a:ext uri="{FF2B5EF4-FFF2-40B4-BE49-F238E27FC236}">
                <a16:creationId xmlns:a16="http://schemas.microsoft.com/office/drawing/2014/main" id="{01EF381F-E80D-4297-8E19-AFEEBD3C28D9}"/>
              </a:ext>
            </a:extLst>
          </p:cNvPr>
          <p:cNvSpPr txBox="1"/>
          <p:nvPr/>
        </p:nvSpPr>
        <p:spPr>
          <a:xfrm>
            <a:off x="2221811" y="4825599"/>
            <a:ext cx="514708"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PERTH</a:t>
            </a:r>
          </a:p>
        </p:txBody>
      </p:sp>
    </p:spTree>
    <p:extLst>
      <p:ext uri="{BB962C8B-B14F-4D97-AF65-F5344CB8AC3E}">
        <p14:creationId xmlns:p14="http://schemas.microsoft.com/office/powerpoint/2010/main" val="594929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bject 11">
            <a:extLst>
              <a:ext uri="{FF2B5EF4-FFF2-40B4-BE49-F238E27FC236}">
                <a16:creationId xmlns:a16="http://schemas.microsoft.com/office/drawing/2014/main" id="{A5EE4532-E2F5-4573-B3C6-6678005FD262}"/>
              </a:ext>
            </a:extLst>
          </p:cNvPr>
          <p:cNvSpPr txBox="1"/>
          <p:nvPr/>
        </p:nvSpPr>
        <p:spPr>
          <a:xfrm flipH="1">
            <a:off x="1044920" y="1084849"/>
            <a:ext cx="1255831"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3200 / 126</a:t>
            </a:r>
            <a:endParaRPr sz="1400" b="0" dirty="0">
              <a:solidFill>
                <a:schemeClr val="tx1"/>
              </a:solidFill>
            </a:endParaRPr>
          </a:p>
        </p:txBody>
      </p:sp>
      <p:sp>
        <p:nvSpPr>
          <p:cNvPr id="13" name="object 11">
            <a:extLst>
              <a:ext uri="{FF2B5EF4-FFF2-40B4-BE49-F238E27FC236}">
                <a16:creationId xmlns:a16="http://schemas.microsoft.com/office/drawing/2014/main" id="{B220D0C4-AA89-4239-A029-AA9106D31573}"/>
              </a:ext>
            </a:extLst>
          </p:cNvPr>
          <p:cNvSpPr txBox="1"/>
          <p:nvPr/>
        </p:nvSpPr>
        <p:spPr>
          <a:xfrm flipH="1">
            <a:off x="1044920" y="1351975"/>
            <a:ext cx="1117463"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2400 / 94.5</a:t>
            </a:r>
            <a:endParaRPr sz="1400" b="0" dirty="0">
              <a:solidFill>
                <a:schemeClr val="tx1"/>
              </a:solidFill>
            </a:endParaRPr>
          </a:p>
        </p:txBody>
      </p:sp>
      <p:sp>
        <p:nvSpPr>
          <p:cNvPr id="14" name="object 11">
            <a:extLst>
              <a:ext uri="{FF2B5EF4-FFF2-40B4-BE49-F238E27FC236}">
                <a16:creationId xmlns:a16="http://schemas.microsoft.com/office/drawing/2014/main" id="{8235422B-8236-4D10-91BA-FE022EC148A9}"/>
              </a:ext>
            </a:extLst>
          </p:cNvPr>
          <p:cNvSpPr txBox="1"/>
          <p:nvPr/>
        </p:nvSpPr>
        <p:spPr>
          <a:xfrm flipH="1">
            <a:off x="1044920" y="1619100"/>
            <a:ext cx="1117461"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2000 / 78.7</a:t>
            </a:r>
            <a:endParaRPr sz="1400" b="0" dirty="0">
              <a:solidFill>
                <a:schemeClr val="tx1"/>
              </a:solidFill>
            </a:endParaRPr>
          </a:p>
        </p:txBody>
      </p:sp>
      <p:sp>
        <p:nvSpPr>
          <p:cNvPr id="15" name="object 11">
            <a:extLst>
              <a:ext uri="{FF2B5EF4-FFF2-40B4-BE49-F238E27FC236}">
                <a16:creationId xmlns:a16="http://schemas.microsoft.com/office/drawing/2014/main" id="{80C4FDEB-8D43-49E5-931D-DC66DA09E338}"/>
              </a:ext>
            </a:extLst>
          </p:cNvPr>
          <p:cNvSpPr txBox="1"/>
          <p:nvPr/>
        </p:nvSpPr>
        <p:spPr>
          <a:xfrm flipH="1">
            <a:off x="1044920" y="1886225"/>
            <a:ext cx="1117459"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1600 / 63</a:t>
            </a:r>
            <a:endParaRPr sz="1400" b="0" dirty="0">
              <a:solidFill>
                <a:schemeClr val="tx1"/>
              </a:solidFill>
            </a:endParaRPr>
          </a:p>
        </p:txBody>
      </p:sp>
      <p:sp>
        <p:nvSpPr>
          <p:cNvPr id="16" name="object 11">
            <a:extLst>
              <a:ext uri="{FF2B5EF4-FFF2-40B4-BE49-F238E27FC236}">
                <a16:creationId xmlns:a16="http://schemas.microsoft.com/office/drawing/2014/main" id="{419A7C7C-B172-469D-9F5A-1C9128EAA22D}"/>
              </a:ext>
            </a:extLst>
          </p:cNvPr>
          <p:cNvSpPr txBox="1"/>
          <p:nvPr/>
        </p:nvSpPr>
        <p:spPr>
          <a:xfrm flipH="1">
            <a:off x="1044921" y="2153350"/>
            <a:ext cx="966992"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1200 / 47.2</a:t>
            </a:r>
            <a:endParaRPr sz="1400" b="0" dirty="0">
              <a:solidFill>
                <a:schemeClr val="tx1"/>
              </a:solidFill>
            </a:endParaRPr>
          </a:p>
        </p:txBody>
      </p:sp>
      <p:sp>
        <p:nvSpPr>
          <p:cNvPr id="17" name="object 11">
            <a:extLst>
              <a:ext uri="{FF2B5EF4-FFF2-40B4-BE49-F238E27FC236}">
                <a16:creationId xmlns:a16="http://schemas.microsoft.com/office/drawing/2014/main" id="{B54FD701-7FC1-45F1-8640-39E971F502B6}"/>
              </a:ext>
            </a:extLst>
          </p:cNvPr>
          <p:cNvSpPr txBox="1"/>
          <p:nvPr/>
        </p:nvSpPr>
        <p:spPr>
          <a:xfrm flipH="1">
            <a:off x="1044921" y="2420475"/>
            <a:ext cx="1117458"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100 / 39.40</a:t>
            </a:r>
            <a:endParaRPr sz="1400" b="0" dirty="0">
              <a:solidFill>
                <a:schemeClr val="tx1"/>
              </a:solidFill>
            </a:endParaRPr>
          </a:p>
        </p:txBody>
      </p:sp>
      <p:sp>
        <p:nvSpPr>
          <p:cNvPr id="18" name="object 11">
            <a:extLst>
              <a:ext uri="{FF2B5EF4-FFF2-40B4-BE49-F238E27FC236}">
                <a16:creationId xmlns:a16="http://schemas.microsoft.com/office/drawing/2014/main" id="{1D862F0D-5AE3-43E8-8B2C-C7BC1071781D}"/>
              </a:ext>
            </a:extLst>
          </p:cNvPr>
          <p:cNvSpPr txBox="1"/>
          <p:nvPr/>
        </p:nvSpPr>
        <p:spPr>
          <a:xfrm flipH="1">
            <a:off x="1044920" y="2687600"/>
            <a:ext cx="1117457"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800 / 31.5</a:t>
            </a:r>
            <a:endParaRPr sz="1400" b="0" dirty="0">
              <a:solidFill>
                <a:schemeClr val="tx1"/>
              </a:solidFill>
            </a:endParaRPr>
          </a:p>
        </p:txBody>
      </p:sp>
      <p:sp>
        <p:nvSpPr>
          <p:cNvPr id="19" name="object 11">
            <a:extLst>
              <a:ext uri="{FF2B5EF4-FFF2-40B4-BE49-F238E27FC236}">
                <a16:creationId xmlns:a16="http://schemas.microsoft.com/office/drawing/2014/main" id="{CDCB7EB2-45F4-46EF-8423-B08E47A55D12}"/>
              </a:ext>
            </a:extLst>
          </p:cNvPr>
          <p:cNvSpPr txBox="1"/>
          <p:nvPr/>
        </p:nvSpPr>
        <p:spPr>
          <a:xfrm flipH="1">
            <a:off x="1044921" y="2954725"/>
            <a:ext cx="979792"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600 / 23.6</a:t>
            </a:r>
            <a:endParaRPr sz="1400" b="0" dirty="0">
              <a:solidFill>
                <a:schemeClr val="tx1"/>
              </a:solidFill>
            </a:endParaRPr>
          </a:p>
        </p:txBody>
      </p:sp>
      <p:sp>
        <p:nvSpPr>
          <p:cNvPr id="20" name="object 11">
            <a:extLst>
              <a:ext uri="{FF2B5EF4-FFF2-40B4-BE49-F238E27FC236}">
                <a16:creationId xmlns:a16="http://schemas.microsoft.com/office/drawing/2014/main" id="{2B0601AC-68ED-41C4-93E3-8BD28E2A2C6F}"/>
              </a:ext>
            </a:extLst>
          </p:cNvPr>
          <p:cNvSpPr txBox="1"/>
          <p:nvPr/>
        </p:nvSpPr>
        <p:spPr>
          <a:xfrm flipH="1">
            <a:off x="1044921" y="3221850"/>
            <a:ext cx="979792"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500 / 19.7</a:t>
            </a:r>
            <a:endParaRPr sz="1400" b="0" dirty="0">
              <a:solidFill>
                <a:schemeClr val="tx1"/>
              </a:solidFill>
            </a:endParaRPr>
          </a:p>
        </p:txBody>
      </p:sp>
      <p:sp>
        <p:nvSpPr>
          <p:cNvPr id="21" name="object 11">
            <a:extLst>
              <a:ext uri="{FF2B5EF4-FFF2-40B4-BE49-F238E27FC236}">
                <a16:creationId xmlns:a16="http://schemas.microsoft.com/office/drawing/2014/main" id="{210FCE27-7C86-40C3-8978-F4E4BF4F6A07}"/>
              </a:ext>
            </a:extLst>
          </p:cNvPr>
          <p:cNvSpPr txBox="1"/>
          <p:nvPr/>
        </p:nvSpPr>
        <p:spPr>
          <a:xfrm flipH="1">
            <a:off x="1044920" y="3488975"/>
            <a:ext cx="979790"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400 / 15.7</a:t>
            </a:r>
            <a:endParaRPr sz="1400" b="0" dirty="0">
              <a:solidFill>
                <a:schemeClr val="tx1"/>
              </a:solidFill>
            </a:endParaRPr>
          </a:p>
        </p:txBody>
      </p:sp>
      <p:sp>
        <p:nvSpPr>
          <p:cNvPr id="22" name="object 11">
            <a:extLst>
              <a:ext uri="{FF2B5EF4-FFF2-40B4-BE49-F238E27FC236}">
                <a16:creationId xmlns:a16="http://schemas.microsoft.com/office/drawing/2014/main" id="{3E6CC4C5-9F05-4FBB-B539-57C4B688ABAD}"/>
              </a:ext>
            </a:extLst>
          </p:cNvPr>
          <p:cNvSpPr txBox="1"/>
          <p:nvPr/>
        </p:nvSpPr>
        <p:spPr>
          <a:xfrm flipH="1">
            <a:off x="1044920" y="3756100"/>
            <a:ext cx="979788"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300 / 11.8</a:t>
            </a:r>
            <a:endParaRPr sz="1400" b="0" dirty="0">
              <a:solidFill>
                <a:schemeClr val="tx1"/>
              </a:solidFill>
            </a:endParaRPr>
          </a:p>
        </p:txBody>
      </p:sp>
      <p:sp>
        <p:nvSpPr>
          <p:cNvPr id="23" name="object 11">
            <a:extLst>
              <a:ext uri="{FF2B5EF4-FFF2-40B4-BE49-F238E27FC236}">
                <a16:creationId xmlns:a16="http://schemas.microsoft.com/office/drawing/2014/main" id="{809FFDF6-C7BB-4324-BD3D-3AEBFEA330D8}"/>
              </a:ext>
            </a:extLst>
          </p:cNvPr>
          <p:cNvSpPr txBox="1"/>
          <p:nvPr/>
        </p:nvSpPr>
        <p:spPr>
          <a:xfrm flipH="1">
            <a:off x="1044921" y="4023225"/>
            <a:ext cx="1117456"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200 / 7.9</a:t>
            </a:r>
            <a:endParaRPr sz="1400" b="0" dirty="0">
              <a:solidFill>
                <a:schemeClr val="tx1"/>
              </a:solidFill>
            </a:endParaRPr>
          </a:p>
        </p:txBody>
      </p:sp>
      <p:sp>
        <p:nvSpPr>
          <p:cNvPr id="24" name="object 11">
            <a:extLst>
              <a:ext uri="{FF2B5EF4-FFF2-40B4-BE49-F238E27FC236}">
                <a16:creationId xmlns:a16="http://schemas.microsoft.com/office/drawing/2014/main" id="{EEACC6D7-BD86-452C-91A9-3BFD0EE85D92}"/>
              </a:ext>
            </a:extLst>
          </p:cNvPr>
          <p:cNvSpPr txBox="1"/>
          <p:nvPr/>
        </p:nvSpPr>
        <p:spPr>
          <a:xfrm flipH="1">
            <a:off x="1044920" y="4290353"/>
            <a:ext cx="642901" cy="232756"/>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400" b="0" dirty="0">
                <a:solidFill>
                  <a:schemeClr val="tx1"/>
                </a:solidFill>
              </a:rPr>
              <a:t>0 / 0</a:t>
            </a:r>
            <a:endParaRPr sz="1400" b="0" dirty="0">
              <a:solidFill>
                <a:schemeClr val="tx1"/>
              </a:solidFill>
            </a:endParaRPr>
          </a:p>
        </p:txBody>
      </p:sp>
      <p:sp>
        <p:nvSpPr>
          <p:cNvPr id="36" name="object 4">
            <a:extLst>
              <a:ext uri="{FF2B5EF4-FFF2-40B4-BE49-F238E27FC236}">
                <a16:creationId xmlns:a16="http://schemas.microsoft.com/office/drawing/2014/main" id="{F727EB7C-C2CF-41A6-A4BE-E26FD2F758BE}"/>
              </a:ext>
            </a:extLst>
          </p:cNvPr>
          <p:cNvSpPr txBox="1"/>
          <p:nvPr/>
        </p:nvSpPr>
        <p:spPr>
          <a:xfrm>
            <a:off x="-23853" y="5734538"/>
            <a:ext cx="3358279" cy="623910"/>
          </a:xfrm>
          <a:prstGeom prst="rect">
            <a:avLst/>
          </a:prstGeom>
        </p:spPr>
        <p:txBody>
          <a:bodyPr vert="horz" wrap="square" lIns="0" tIns="12700" rIns="0" bIns="0" rtlCol="0">
            <a:noAutofit/>
          </a:bodyPr>
          <a:lstStyle/>
          <a:p>
            <a:pPr>
              <a:tabLst>
                <a:tab pos="1274445" algn="l"/>
              </a:tabLst>
            </a:pPr>
            <a:endParaRPr lang="en-AU" sz="4600" b="1" spc="600" dirty="0">
              <a:latin typeface="+mj-lt"/>
              <a:cs typeface="Hellix"/>
            </a:endParaRPr>
          </a:p>
        </p:txBody>
      </p:sp>
      <p:sp>
        <p:nvSpPr>
          <p:cNvPr id="37" name="object 4">
            <a:extLst>
              <a:ext uri="{FF2B5EF4-FFF2-40B4-BE49-F238E27FC236}">
                <a16:creationId xmlns:a16="http://schemas.microsoft.com/office/drawing/2014/main" id="{FFE4E5DF-8C5A-4D4A-89D3-6BC6E89A4E1A}"/>
              </a:ext>
            </a:extLst>
          </p:cNvPr>
          <p:cNvSpPr txBox="1"/>
          <p:nvPr/>
        </p:nvSpPr>
        <p:spPr>
          <a:xfrm>
            <a:off x="79510" y="7007324"/>
            <a:ext cx="5176299" cy="403289"/>
          </a:xfrm>
          <a:prstGeom prst="rect">
            <a:avLst/>
          </a:prstGeom>
        </p:spPr>
        <p:txBody>
          <a:bodyPr vert="horz" wrap="none" lIns="0" tIns="1270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tab pos="1274445" algn="l"/>
              </a:tabLst>
              <a:defRPr/>
            </a:pPr>
            <a:r>
              <a:rPr kumimoji="0" lang="en-AU" sz="1600" b="1" i="0" u="none" strike="noStrike" kern="1200" cap="none" spc="0" normalizeH="0" baseline="0" noProof="0" dirty="0">
                <a:ln>
                  <a:noFill/>
                </a:ln>
                <a:solidFill>
                  <a:prstClr val="white"/>
                </a:solidFill>
                <a:effectLst/>
                <a:uLnTx/>
                <a:uFillTx/>
                <a:latin typeface="Arial"/>
                <a:ea typeface="+mn-ea"/>
                <a:cs typeface="Hellix"/>
              </a:rPr>
              <a:t>MOYENNE SUR 30 ANS, 1976-2005</a:t>
            </a:r>
          </a:p>
        </p:txBody>
      </p:sp>
      <p:sp>
        <p:nvSpPr>
          <p:cNvPr id="38" name="object 4">
            <a:extLst>
              <a:ext uri="{FF2B5EF4-FFF2-40B4-BE49-F238E27FC236}">
                <a16:creationId xmlns:a16="http://schemas.microsoft.com/office/drawing/2014/main" id="{7A0E87B4-A98F-49E6-9709-1D4D78154B04}"/>
              </a:ext>
            </a:extLst>
          </p:cNvPr>
          <p:cNvSpPr txBox="1"/>
          <p:nvPr/>
        </p:nvSpPr>
        <p:spPr>
          <a:xfrm>
            <a:off x="-52287" y="6305860"/>
            <a:ext cx="6667773" cy="623910"/>
          </a:xfrm>
          <a:prstGeom prst="rect">
            <a:avLst/>
          </a:prstGeom>
        </p:spPr>
        <p:txBody>
          <a:bodyPr vert="horz" wrap="square" lIns="0" tIns="12700" rIns="0" bIns="0" rtlCol="0">
            <a:noAutofit/>
          </a:bodyPr>
          <a:lstStyle/>
          <a:p>
            <a:pPr>
              <a:tabLst>
                <a:tab pos="1274445" algn="l"/>
              </a:tabLst>
            </a:pPr>
            <a:r>
              <a:rPr lang="en-AU" sz="4200" b="1" spc="800" dirty="0">
                <a:solidFill>
                  <a:schemeClr val="bg1"/>
                </a:solidFill>
                <a:latin typeface="+mj-lt"/>
                <a:cs typeface="Hellix"/>
              </a:rPr>
              <a:t>PRÉCIPITATIONS</a:t>
            </a:r>
          </a:p>
        </p:txBody>
      </p:sp>
      <p:sp>
        <p:nvSpPr>
          <p:cNvPr id="39" name="object 11">
            <a:extLst>
              <a:ext uri="{FF2B5EF4-FFF2-40B4-BE49-F238E27FC236}">
                <a16:creationId xmlns:a16="http://schemas.microsoft.com/office/drawing/2014/main" id="{7EC1CAA0-CC1A-4F60-BBBA-02A78D828C07}"/>
              </a:ext>
            </a:extLst>
          </p:cNvPr>
          <p:cNvSpPr txBox="1"/>
          <p:nvPr/>
        </p:nvSpPr>
        <p:spPr>
          <a:xfrm>
            <a:off x="3031824" y="3448795"/>
            <a:ext cx="1452069" cy="163506"/>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sz="950" b="1" i="0" u="none" strike="noStrike" kern="1200" cap="none" spc="0" normalizeH="0" baseline="0" noProof="0" dirty="0">
                <a:ln>
                  <a:noFill/>
                </a:ln>
                <a:solidFill>
                  <a:schemeClr val="bg1"/>
                </a:solidFill>
                <a:effectLst/>
                <a:uLnTx/>
                <a:uFillTx/>
                <a:latin typeface="Arial" panose="020B0604020202020204"/>
                <a:ea typeface="+mn-ea"/>
              </a:rPr>
              <a:t>WESTERN AUSTRALIA</a:t>
            </a:r>
          </a:p>
        </p:txBody>
      </p:sp>
      <p:sp>
        <p:nvSpPr>
          <p:cNvPr id="40" name="object 15">
            <a:extLst>
              <a:ext uri="{FF2B5EF4-FFF2-40B4-BE49-F238E27FC236}">
                <a16:creationId xmlns:a16="http://schemas.microsoft.com/office/drawing/2014/main" id="{C634F7B5-7C51-466A-B018-4E639F0A3F5F}"/>
              </a:ext>
            </a:extLst>
          </p:cNvPr>
          <p:cNvSpPr txBox="1"/>
          <p:nvPr/>
        </p:nvSpPr>
        <p:spPr>
          <a:xfrm>
            <a:off x="5644931" y="2201355"/>
            <a:ext cx="836896" cy="309700"/>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NORTHERN TERRITORY</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1" name="object 17">
            <a:extLst>
              <a:ext uri="{FF2B5EF4-FFF2-40B4-BE49-F238E27FC236}">
                <a16:creationId xmlns:a16="http://schemas.microsoft.com/office/drawing/2014/main" id="{7675093E-F8FE-4DAE-9514-BC233BE93248}"/>
              </a:ext>
            </a:extLst>
          </p:cNvPr>
          <p:cNvSpPr txBox="1"/>
          <p:nvPr/>
        </p:nvSpPr>
        <p:spPr>
          <a:xfrm>
            <a:off x="5573472" y="3914597"/>
            <a:ext cx="1189364" cy="163506"/>
          </a:xfrm>
          <a:prstGeom prst="rect">
            <a:avLst/>
          </a:prstGeom>
        </p:spPr>
        <p:txBody>
          <a:bodyPr vert="horz" wrap="square" lIns="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SOUTH </a:t>
            </a:r>
            <a:r>
              <a:rPr kumimoji="0" lang="en-US" sz="950" b="1" i="0" u="none" strike="noStrike" kern="1200" cap="none" spc="0" normalizeH="0" baseline="0" noProof="0" dirty="0">
                <a:ln>
                  <a:noFill/>
                </a:ln>
                <a:solidFill>
                  <a:schemeClr val="bg1"/>
                </a:solidFill>
                <a:effectLst/>
                <a:uLnTx/>
                <a:uFillTx/>
                <a:latin typeface="Arial" panose="020B0604020202020204"/>
                <a:ea typeface="+mn-ea"/>
                <a:cs typeface="Hellix"/>
              </a:rPr>
              <a:t>A</a:t>
            </a: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USTRALIA</a:t>
            </a:r>
            <a:endParaRPr kumimoji="0"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2" name="object 19">
            <a:extLst>
              <a:ext uri="{FF2B5EF4-FFF2-40B4-BE49-F238E27FC236}">
                <a16:creationId xmlns:a16="http://schemas.microsoft.com/office/drawing/2014/main" id="{C5CB08F7-159B-4936-83A8-ACF565A7B923}"/>
              </a:ext>
            </a:extLst>
          </p:cNvPr>
          <p:cNvSpPr txBox="1"/>
          <p:nvPr/>
        </p:nvSpPr>
        <p:spPr>
          <a:xfrm>
            <a:off x="7357387" y="2888161"/>
            <a:ext cx="979792" cy="163506"/>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QUEENSLAND</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3" name="object 20">
            <a:extLst>
              <a:ext uri="{FF2B5EF4-FFF2-40B4-BE49-F238E27FC236}">
                <a16:creationId xmlns:a16="http://schemas.microsoft.com/office/drawing/2014/main" id="{35C811FD-6B0D-43CF-80F6-C7947D8D0CF8}"/>
              </a:ext>
            </a:extLst>
          </p:cNvPr>
          <p:cNvSpPr txBox="1"/>
          <p:nvPr/>
        </p:nvSpPr>
        <p:spPr>
          <a:xfrm>
            <a:off x="7213298" y="6848192"/>
            <a:ext cx="699693" cy="169605"/>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TASMANIA</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4" name="object 93">
            <a:extLst>
              <a:ext uri="{FF2B5EF4-FFF2-40B4-BE49-F238E27FC236}">
                <a16:creationId xmlns:a16="http://schemas.microsoft.com/office/drawing/2014/main" id="{F1BFC1E4-49B7-4CFB-B268-744B7F9D3859}"/>
              </a:ext>
            </a:extLst>
          </p:cNvPr>
          <p:cNvSpPr txBox="1"/>
          <p:nvPr/>
        </p:nvSpPr>
        <p:spPr>
          <a:xfrm>
            <a:off x="7597401" y="4738750"/>
            <a:ext cx="1219885" cy="159018"/>
          </a:xfrm>
          <a:prstGeom prst="rect">
            <a:avLst/>
          </a:prstGeom>
          <a:solidFill>
            <a:schemeClr val="tx1"/>
          </a:solidFill>
        </p:spPr>
        <p:txBody>
          <a:bodyPr vert="horz" wrap="none" lIns="0" tIns="1270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50" b="1" i="0" u="none" strike="noStrike" kern="1200" cap="none" spc="0" normalizeH="0" baseline="0" noProof="0" dirty="0">
                <a:ln>
                  <a:noFill/>
                </a:ln>
                <a:solidFill>
                  <a:schemeClr val="bg1"/>
                </a:solidFill>
                <a:effectLst/>
                <a:uLnTx/>
                <a:uFillTx/>
                <a:latin typeface="Arial" panose="020B0604020202020204"/>
                <a:ea typeface="+mn-ea"/>
                <a:cs typeface="Hellix"/>
              </a:rPr>
              <a:t>NEW SOUTH WALE</a:t>
            </a: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S</a:t>
            </a:r>
            <a:endParaRPr kumimoji="0" sz="11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5" name="object 20">
            <a:extLst>
              <a:ext uri="{FF2B5EF4-FFF2-40B4-BE49-F238E27FC236}">
                <a16:creationId xmlns:a16="http://schemas.microsoft.com/office/drawing/2014/main" id="{026BA81A-ED41-4616-8A23-B3F38238B241}"/>
              </a:ext>
            </a:extLst>
          </p:cNvPr>
          <p:cNvSpPr txBox="1"/>
          <p:nvPr/>
        </p:nvSpPr>
        <p:spPr>
          <a:xfrm>
            <a:off x="8038726" y="6122948"/>
            <a:ext cx="699693" cy="169605"/>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VICTORIA</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6" name="object 20">
            <a:extLst>
              <a:ext uri="{FF2B5EF4-FFF2-40B4-BE49-F238E27FC236}">
                <a16:creationId xmlns:a16="http://schemas.microsoft.com/office/drawing/2014/main" id="{B03D34D5-5A78-412E-B4D0-40D779E01025}"/>
              </a:ext>
            </a:extLst>
          </p:cNvPr>
          <p:cNvSpPr txBox="1"/>
          <p:nvPr/>
        </p:nvSpPr>
        <p:spPr>
          <a:xfrm>
            <a:off x="8655928" y="5634948"/>
            <a:ext cx="1057188" cy="132729"/>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solidFill>
                  <a:schemeClr val="bg1"/>
                </a:solidFill>
                <a:effectLst/>
                <a:uLnTx/>
                <a:uFillTx/>
                <a:latin typeface="Arial" panose="020B0604020202020204"/>
                <a:ea typeface="+mn-ea"/>
                <a:cs typeface="Hellix"/>
              </a:rPr>
              <a:t>AUSTRALIAN</a:t>
            </a:r>
            <a:endParaRPr kumimoji="0" lang="en-AU" sz="7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7" name="object 20">
            <a:extLst>
              <a:ext uri="{FF2B5EF4-FFF2-40B4-BE49-F238E27FC236}">
                <a16:creationId xmlns:a16="http://schemas.microsoft.com/office/drawing/2014/main" id="{038BD56E-26AB-441C-907C-212DF166B507}"/>
              </a:ext>
            </a:extLst>
          </p:cNvPr>
          <p:cNvSpPr txBox="1"/>
          <p:nvPr/>
        </p:nvSpPr>
        <p:spPr>
          <a:xfrm>
            <a:off x="8655928" y="5742488"/>
            <a:ext cx="1057188" cy="132729"/>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solidFill>
                  <a:schemeClr val="bg1"/>
                </a:solidFill>
                <a:effectLst/>
                <a:uLnTx/>
                <a:uFillTx/>
                <a:latin typeface="Arial" panose="020B0604020202020204"/>
                <a:ea typeface="+mn-ea"/>
                <a:cs typeface="Hellix"/>
              </a:rPr>
              <a:t>CAPITAL TERRITORY</a:t>
            </a:r>
            <a:endParaRPr kumimoji="0" lang="en-AU" sz="7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8" name="object 11">
            <a:extLst>
              <a:ext uri="{FF2B5EF4-FFF2-40B4-BE49-F238E27FC236}">
                <a16:creationId xmlns:a16="http://schemas.microsoft.com/office/drawing/2014/main" id="{7F8085F5-52ED-48C7-9B13-5332EA8E5396}"/>
              </a:ext>
            </a:extLst>
          </p:cNvPr>
          <p:cNvSpPr txBox="1"/>
          <p:nvPr/>
        </p:nvSpPr>
        <p:spPr>
          <a:xfrm>
            <a:off x="7952977" y="5318107"/>
            <a:ext cx="876443"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CANBERRA</a:t>
            </a:r>
            <a:endParaRPr sz="1000" dirty="0">
              <a:solidFill>
                <a:schemeClr val="tx1"/>
              </a:solidFill>
            </a:endParaRPr>
          </a:p>
        </p:txBody>
      </p:sp>
      <p:sp>
        <p:nvSpPr>
          <p:cNvPr id="49" name="object 11">
            <a:extLst>
              <a:ext uri="{FF2B5EF4-FFF2-40B4-BE49-F238E27FC236}">
                <a16:creationId xmlns:a16="http://schemas.microsoft.com/office/drawing/2014/main" id="{2C443283-B4D4-4168-AB02-2B44C3A48263}"/>
              </a:ext>
            </a:extLst>
          </p:cNvPr>
          <p:cNvSpPr txBox="1"/>
          <p:nvPr/>
        </p:nvSpPr>
        <p:spPr>
          <a:xfrm>
            <a:off x="4698662" y="532877"/>
            <a:ext cx="596154"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DARWIN</a:t>
            </a:r>
            <a:endParaRPr sz="1000" dirty="0">
              <a:solidFill>
                <a:schemeClr val="tx1"/>
              </a:solidFill>
            </a:endParaRPr>
          </a:p>
        </p:txBody>
      </p:sp>
      <p:sp>
        <p:nvSpPr>
          <p:cNvPr id="50" name="object 11">
            <a:extLst>
              <a:ext uri="{FF2B5EF4-FFF2-40B4-BE49-F238E27FC236}">
                <a16:creationId xmlns:a16="http://schemas.microsoft.com/office/drawing/2014/main" id="{A9A69E37-62C8-4F98-8758-EA3883162DC7}"/>
              </a:ext>
            </a:extLst>
          </p:cNvPr>
          <p:cNvSpPr txBox="1"/>
          <p:nvPr/>
        </p:nvSpPr>
        <p:spPr>
          <a:xfrm>
            <a:off x="9646900" y="3933149"/>
            <a:ext cx="777259"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BRISBANE</a:t>
            </a:r>
            <a:endParaRPr sz="1000" dirty="0">
              <a:solidFill>
                <a:schemeClr val="tx1"/>
              </a:solidFill>
            </a:endParaRPr>
          </a:p>
        </p:txBody>
      </p:sp>
      <p:sp>
        <p:nvSpPr>
          <p:cNvPr id="51" name="object 11">
            <a:extLst>
              <a:ext uri="{FF2B5EF4-FFF2-40B4-BE49-F238E27FC236}">
                <a16:creationId xmlns:a16="http://schemas.microsoft.com/office/drawing/2014/main" id="{A3D37777-ABCD-4EAF-A6F0-7BE18163D02C}"/>
              </a:ext>
            </a:extLst>
          </p:cNvPr>
          <p:cNvSpPr txBox="1"/>
          <p:nvPr/>
        </p:nvSpPr>
        <p:spPr>
          <a:xfrm>
            <a:off x="7357387" y="5789616"/>
            <a:ext cx="876443"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MELBOURNE</a:t>
            </a:r>
          </a:p>
        </p:txBody>
      </p:sp>
      <p:sp>
        <p:nvSpPr>
          <p:cNvPr id="52" name="object 11">
            <a:extLst>
              <a:ext uri="{FF2B5EF4-FFF2-40B4-BE49-F238E27FC236}">
                <a16:creationId xmlns:a16="http://schemas.microsoft.com/office/drawing/2014/main" id="{540034CF-598D-4F1C-B07B-CADFDBE80998}"/>
              </a:ext>
            </a:extLst>
          </p:cNvPr>
          <p:cNvSpPr txBox="1"/>
          <p:nvPr/>
        </p:nvSpPr>
        <p:spPr>
          <a:xfrm>
            <a:off x="6902059" y="5249913"/>
            <a:ext cx="767729"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ADELAIDE</a:t>
            </a:r>
          </a:p>
        </p:txBody>
      </p:sp>
      <p:sp>
        <p:nvSpPr>
          <p:cNvPr id="53" name="object 11">
            <a:extLst>
              <a:ext uri="{FF2B5EF4-FFF2-40B4-BE49-F238E27FC236}">
                <a16:creationId xmlns:a16="http://schemas.microsoft.com/office/drawing/2014/main" id="{47E1607A-1FD8-4387-8F60-EFA81A7DE3DC}"/>
              </a:ext>
            </a:extLst>
          </p:cNvPr>
          <p:cNvSpPr txBox="1"/>
          <p:nvPr/>
        </p:nvSpPr>
        <p:spPr>
          <a:xfrm>
            <a:off x="8337179" y="7062299"/>
            <a:ext cx="559943"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HOBART</a:t>
            </a:r>
            <a:endParaRPr sz="1000" dirty="0">
              <a:solidFill>
                <a:schemeClr val="tx1"/>
              </a:solidFill>
            </a:endParaRPr>
          </a:p>
        </p:txBody>
      </p:sp>
      <p:sp>
        <p:nvSpPr>
          <p:cNvPr id="54" name="object 11">
            <a:extLst>
              <a:ext uri="{FF2B5EF4-FFF2-40B4-BE49-F238E27FC236}">
                <a16:creationId xmlns:a16="http://schemas.microsoft.com/office/drawing/2014/main" id="{19F39813-2210-4415-943E-7659542D78F6}"/>
              </a:ext>
            </a:extLst>
          </p:cNvPr>
          <p:cNvSpPr txBox="1"/>
          <p:nvPr/>
        </p:nvSpPr>
        <p:spPr>
          <a:xfrm>
            <a:off x="9088756" y="5222078"/>
            <a:ext cx="692260"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SYDNEY</a:t>
            </a:r>
            <a:endParaRPr sz="1000" dirty="0">
              <a:solidFill>
                <a:schemeClr val="tx1"/>
              </a:solidFill>
            </a:endParaRPr>
          </a:p>
        </p:txBody>
      </p:sp>
      <p:sp>
        <p:nvSpPr>
          <p:cNvPr id="55" name="object 11">
            <a:extLst>
              <a:ext uri="{FF2B5EF4-FFF2-40B4-BE49-F238E27FC236}">
                <a16:creationId xmlns:a16="http://schemas.microsoft.com/office/drawing/2014/main" id="{5696A0D8-11D1-4A53-B766-EA7B2803990E}"/>
              </a:ext>
            </a:extLst>
          </p:cNvPr>
          <p:cNvSpPr txBox="1"/>
          <p:nvPr/>
        </p:nvSpPr>
        <p:spPr>
          <a:xfrm rot="16200000">
            <a:off x="9693353" y="6529399"/>
            <a:ext cx="1461611" cy="140423"/>
          </a:xfrm>
          <a:prstGeom prst="rect">
            <a:avLst/>
          </a:prstGeom>
        </p:spPr>
        <p:txBody>
          <a:bodyPr vert="horz" wrap="none" lIns="0" tIns="17145" rIns="0" bIns="0" rtlCol="0">
            <a:noAutofit/>
          </a:bodyPr>
          <a:lstStyle>
            <a:defPPr>
              <a:defRPr lang="en-US"/>
            </a:defPPr>
            <a:lvl1pPr algn="ctr">
              <a:defRPr sz="950" b="1">
                <a:solidFill>
                  <a:srgbClr val="FFFFFF"/>
                </a:solidFill>
                <a:cs typeface="Hellix"/>
              </a:defRPr>
            </a:lvl1pPr>
          </a:lstStyle>
          <a:p>
            <a:pPr algn="l"/>
            <a:r>
              <a:rPr lang="en-AU" sz="800" dirty="0">
                <a:solidFill>
                  <a:schemeClr val="tx1"/>
                </a:solidFill>
              </a:rPr>
              <a:t>Source: </a:t>
            </a:r>
            <a:r>
              <a:rPr lang="en-AU" sz="800" b="0" dirty="0">
                <a:solidFill>
                  <a:schemeClr val="tx1"/>
                </a:solidFill>
              </a:rPr>
              <a:t>Bureau of Meteorology</a:t>
            </a:r>
            <a:endParaRPr sz="800" b="0" dirty="0">
              <a:solidFill>
                <a:schemeClr val="tx1"/>
              </a:solidFill>
            </a:endParaRPr>
          </a:p>
        </p:txBody>
      </p:sp>
      <p:sp>
        <p:nvSpPr>
          <p:cNvPr id="56" name="object 11">
            <a:extLst>
              <a:ext uri="{FF2B5EF4-FFF2-40B4-BE49-F238E27FC236}">
                <a16:creationId xmlns:a16="http://schemas.microsoft.com/office/drawing/2014/main" id="{C52DB4B0-4D37-4738-AEDC-6D0A7432C121}"/>
              </a:ext>
            </a:extLst>
          </p:cNvPr>
          <p:cNvSpPr txBox="1"/>
          <p:nvPr/>
        </p:nvSpPr>
        <p:spPr>
          <a:xfrm>
            <a:off x="2221811" y="4825599"/>
            <a:ext cx="514708" cy="171201"/>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PERTH</a:t>
            </a:r>
          </a:p>
        </p:txBody>
      </p:sp>
      <p:sp>
        <p:nvSpPr>
          <p:cNvPr id="57" name="object 11">
            <a:extLst>
              <a:ext uri="{FF2B5EF4-FFF2-40B4-BE49-F238E27FC236}">
                <a16:creationId xmlns:a16="http://schemas.microsoft.com/office/drawing/2014/main" id="{07311858-B922-2B40-9D42-77887C6B891C}"/>
              </a:ext>
            </a:extLst>
          </p:cNvPr>
          <p:cNvSpPr txBox="1"/>
          <p:nvPr/>
        </p:nvSpPr>
        <p:spPr>
          <a:xfrm>
            <a:off x="634669" y="465401"/>
            <a:ext cx="2397155" cy="355867"/>
          </a:xfrm>
          <a:prstGeom prst="rect">
            <a:avLst/>
          </a:prstGeom>
        </p:spPr>
        <p:txBody>
          <a:bodyPr vert="horz" wrap="square" lIns="0" tIns="17145" rIns="0" bIns="0" rtlCol="0">
            <a:spAutoFit/>
          </a:bodyPr>
          <a:lstStyle>
            <a:defPPr>
              <a:defRPr lang="en-US"/>
            </a:defPPr>
            <a:lvl1pPr algn="ctr">
              <a:defRPr sz="950" b="1">
                <a:solidFill>
                  <a:srgbClr val="FFFFFF"/>
                </a:solidFill>
                <a:cs typeface="Hellix"/>
              </a:defRPr>
            </a:lvl1pPr>
          </a:lstStyle>
          <a:p>
            <a:pPr algn="l"/>
            <a:r>
              <a:rPr lang="en-AU" sz="1100" dirty="0" err="1">
                <a:solidFill>
                  <a:schemeClr val="tx1"/>
                </a:solidFill>
              </a:rPr>
              <a:t>Précipitations</a:t>
            </a:r>
            <a:r>
              <a:rPr lang="en-AU" sz="1100" dirty="0">
                <a:solidFill>
                  <a:schemeClr val="tx1"/>
                </a:solidFill>
              </a:rPr>
              <a:t> </a:t>
            </a:r>
            <a:r>
              <a:rPr lang="en-AU" sz="1100" dirty="0" err="1">
                <a:solidFill>
                  <a:schemeClr val="tx1"/>
                </a:solidFill>
              </a:rPr>
              <a:t>annuelles</a:t>
            </a:r>
            <a:endParaRPr lang="en-AU" sz="1100" dirty="0">
              <a:solidFill>
                <a:schemeClr val="tx1"/>
              </a:solidFill>
            </a:endParaRPr>
          </a:p>
          <a:p>
            <a:pPr algn="l"/>
            <a:r>
              <a:rPr lang="en-AU" sz="1100" dirty="0" err="1">
                <a:solidFill>
                  <a:schemeClr val="tx1"/>
                </a:solidFill>
              </a:rPr>
              <a:t>millimètres</a:t>
            </a:r>
            <a:r>
              <a:rPr lang="en-AU" sz="1100" dirty="0">
                <a:solidFill>
                  <a:schemeClr val="tx1"/>
                </a:solidFill>
              </a:rPr>
              <a:t> / </a:t>
            </a:r>
            <a:r>
              <a:rPr lang="en-AU" sz="1100" dirty="0" err="1">
                <a:solidFill>
                  <a:schemeClr val="tx1"/>
                </a:solidFill>
              </a:rPr>
              <a:t>pouces</a:t>
            </a:r>
            <a:endParaRPr sz="1100" dirty="0">
              <a:solidFill>
                <a:schemeClr val="tx1"/>
              </a:solidFill>
            </a:endParaRPr>
          </a:p>
        </p:txBody>
      </p:sp>
    </p:spTree>
    <p:extLst>
      <p:ext uri="{BB962C8B-B14F-4D97-AF65-F5344CB8AC3E}">
        <p14:creationId xmlns:p14="http://schemas.microsoft.com/office/powerpoint/2010/main" val="1060652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10">
            <a:extLst>
              <a:ext uri="{FF2B5EF4-FFF2-40B4-BE49-F238E27FC236}">
                <a16:creationId xmlns:a16="http://schemas.microsoft.com/office/drawing/2014/main" id="{C148C66D-D96B-49CA-8B5D-5C3985272450}"/>
              </a:ext>
            </a:extLst>
          </p:cNvPr>
          <p:cNvSpPr txBox="1"/>
          <p:nvPr/>
        </p:nvSpPr>
        <p:spPr>
          <a:xfrm>
            <a:off x="87230" y="2382660"/>
            <a:ext cx="3626134" cy="1397177"/>
          </a:xfrm>
          <a:prstGeom prst="rect">
            <a:avLst/>
          </a:prstGeom>
        </p:spPr>
        <p:txBody>
          <a:bodyPr vert="horz" wrap="square" lIns="0" tIns="12065" rIns="0" bIns="0" rtlCol="0">
            <a:spAutoFit/>
          </a:bodyPr>
          <a:lstStyle/>
          <a:p>
            <a:pPr defTabSz="914217"/>
            <a:r>
              <a:rPr lang="fr-CA" sz="9000" dirty="0">
                <a:solidFill>
                  <a:srgbClr val="E9490F"/>
                </a:solidFill>
                <a:latin typeface="Mistral" panose="03090702030407020403" pitchFamily="66" charset="0"/>
                <a:cs typeface="Colors Of Autumn"/>
              </a:rPr>
              <a:t>LATITUDE</a:t>
            </a:r>
          </a:p>
        </p:txBody>
      </p:sp>
      <p:sp>
        <p:nvSpPr>
          <p:cNvPr id="5" name="object 4">
            <a:extLst>
              <a:ext uri="{FF2B5EF4-FFF2-40B4-BE49-F238E27FC236}">
                <a16:creationId xmlns:a16="http://schemas.microsoft.com/office/drawing/2014/main" id="{14FF1765-73AA-489F-9F5D-620CB945CF5E}"/>
              </a:ext>
            </a:extLst>
          </p:cNvPr>
          <p:cNvSpPr txBox="1"/>
          <p:nvPr/>
        </p:nvSpPr>
        <p:spPr>
          <a:xfrm>
            <a:off x="5280962" y="1345386"/>
            <a:ext cx="5542295" cy="984501"/>
          </a:xfrm>
          <a:prstGeom prst="rect">
            <a:avLst/>
          </a:prstGeom>
        </p:spPr>
        <p:txBody>
          <a:bodyPr vert="horz" wrap="none" lIns="0" tIns="12700" rIns="0" bIns="0" rtlCol="0">
            <a:noAutofit/>
          </a:bodyPr>
          <a:lstStyle/>
          <a:p>
            <a:pPr>
              <a:tabLst>
                <a:tab pos="1274445" algn="l"/>
              </a:tabLst>
            </a:pPr>
            <a:r>
              <a:rPr lang="fr-CA" sz="5600" b="1" spc="600" dirty="0">
                <a:latin typeface="+mj-lt"/>
                <a:cs typeface="Hellix"/>
              </a:rPr>
              <a:t>LA SOURCE</a:t>
            </a:r>
          </a:p>
        </p:txBody>
      </p:sp>
      <p:sp>
        <p:nvSpPr>
          <p:cNvPr id="6" name="object 4">
            <a:extLst>
              <a:ext uri="{FF2B5EF4-FFF2-40B4-BE49-F238E27FC236}">
                <a16:creationId xmlns:a16="http://schemas.microsoft.com/office/drawing/2014/main" id="{489D5869-2A65-438B-B701-0D90AD9E1A34}"/>
              </a:ext>
            </a:extLst>
          </p:cNvPr>
          <p:cNvSpPr txBox="1"/>
          <p:nvPr/>
        </p:nvSpPr>
        <p:spPr>
          <a:xfrm>
            <a:off x="5327145" y="2232367"/>
            <a:ext cx="5542295" cy="984501"/>
          </a:xfrm>
          <a:prstGeom prst="rect">
            <a:avLst/>
          </a:prstGeom>
        </p:spPr>
        <p:txBody>
          <a:bodyPr vert="horz" wrap="none" lIns="0" tIns="12700" rIns="0" bIns="0" rtlCol="0">
            <a:noAutofit/>
          </a:bodyPr>
          <a:lstStyle/>
          <a:p>
            <a:pPr>
              <a:tabLst>
                <a:tab pos="1274445" algn="l"/>
              </a:tabLst>
            </a:pPr>
            <a:r>
              <a:rPr lang="fr-CA" sz="5600" b="1" spc="600" dirty="0">
                <a:latin typeface="+mj-lt"/>
                <a:cs typeface="Hellix"/>
              </a:rPr>
              <a:t>D’UN CLIMAT</a:t>
            </a:r>
          </a:p>
        </p:txBody>
      </p:sp>
      <p:sp>
        <p:nvSpPr>
          <p:cNvPr id="7" name="object 4">
            <a:extLst>
              <a:ext uri="{FF2B5EF4-FFF2-40B4-BE49-F238E27FC236}">
                <a16:creationId xmlns:a16="http://schemas.microsoft.com/office/drawing/2014/main" id="{66E4AF4C-B143-4082-8F8F-21FED773A50E}"/>
              </a:ext>
            </a:extLst>
          </p:cNvPr>
          <p:cNvSpPr txBox="1"/>
          <p:nvPr/>
        </p:nvSpPr>
        <p:spPr>
          <a:xfrm>
            <a:off x="5280965" y="3118192"/>
            <a:ext cx="5542295" cy="984501"/>
          </a:xfrm>
          <a:prstGeom prst="rect">
            <a:avLst/>
          </a:prstGeom>
        </p:spPr>
        <p:txBody>
          <a:bodyPr vert="horz" wrap="none" lIns="0" tIns="12700" rIns="0" bIns="0" rtlCol="0">
            <a:noAutofit/>
          </a:bodyPr>
          <a:lstStyle/>
          <a:p>
            <a:pPr>
              <a:tabLst>
                <a:tab pos="1274445" algn="l"/>
              </a:tabLst>
            </a:pPr>
            <a:r>
              <a:rPr lang="fr-CA" sz="5600" b="1" spc="600" dirty="0">
                <a:latin typeface="+mj-lt"/>
                <a:cs typeface="Hellix"/>
              </a:rPr>
              <a:t>FRAIS</a:t>
            </a:r>
          </a:p>
        </p:txBody>
      </p:sp>
      <p:sp>
        <p:nvSpPr>
          <p:cNvPr id="8" name="object 4">
            <a:extLst>
              <a:ext uri="{FF2B5EF4-FFF2-40B4-BE49-F238E27FC236}">
                <a16:creationId xmlns:a16="http://schemas.microsoft.com/office/drawing/2014/main" id="{B4583537-6E04-4AD1-8E30-65CB6DF6182E}"/>
              </a:ext>
            </a:extLst>
          </p:cNvPr>
          <p:cNvSpPr txBox="1"/>
          <p:nvPr/>
        </p:nvSpPr>
        <p:spPr>
          <a:xfrm>
            <a:off x="0" y="370235"/>
            <a:ext cx="3780008" cy="623910"/>
          </a:xfrm>
          <a:prstGeom prst="rect">
            <a:avLst/>
          </a:prstGeom>
        </p:spPr>
        <p:txBody>
          <a:bodyPr vert="horz" wrap="none" lIns="0" tIns="12700" rIns="0" bIns="0" rtlCol="0">
            <a:noAutofit/>
          </a:bodyPr>
          <a:lstStyle/>
          <a:p>
            <a:pPr>
              <a:tabLst>
                <a:tab pos="1274445" algn="l"/>
              </a:tabLst>
            </a:pPr>
            <a:r>
              <a:rPr lang="fr-CA" sz="3500" b="1" spc="150">
                <a:solidFill>
                  <a:schemeClr val="bg1"/>
                </a:solidFill>
                <a:latin typeface="+mj-lt"/>
                <a:cs typeface="Hellix"/>
              </a:rPr>
              <a:t>FACTEURS CLÉS</a:t>
            </a:r>
          </a:p>
        </p:txBody>
      </p:sp>
      <p:sp>
        <p:nvSpPr>
          <p:cNvPr id="9" name="object 4">
            <a:extLst>
              <a:ext uri="{FF2B5EF4-FFF2-40B4-BE49-F238E27FC236}">
                <a16:creationId xmlns:a16="http://schemas.microsoft.com/office/drawing/2014/main" id="{3587A7A9-69D6-48D1-BE2B-324342310B30}"/>
              </a:ext>
            </a:extLst>
          </p:cNvPr>
          <p:cNvSpPr txBox="1"/>
          <p:nvPr/>
        </p:nvSpPr>
        <p:spPr>
          <a:xfrm>
            <a:off x="0" y="924884"/>
            <a:ext cx="1709785" cy="355850"/>
          </a:xfrm>
          <a:prstGeom prst="rect">
            <a:avLst/>
          </a:prstGeom>
          <a:solidFill>
            <a:srgbClr val="E9490F"/>
          </a:solidFill>
        </p:spPr>
        <p:txBody>
          <a:bodyPr vert="horz" wrap="none" lIns="0" tIns="12700" rIns="0" bIns="0" rtlCol="0">
            <a:noAutofit/>
          </a:bodyPr>
          <a:lstStyle/>
          <a:p>
            <a:pPr>
              <a:tabLst>
                <a:tab pos="1274445" algn="l"/>
              </a:tabLst>
            </a:pPr>
            <a:r>
              <a:rPr lang="fr-CA" sz="1900" b="1" dirty="0">
                <a:solidFill>
                  <a:schemeClr val="bg1"/>
                </a:solidFill>
                <a:latin typeface="+mj-lt"/>
                <a:cs typeface="Hellix"/>
              </a:rPr>
              <a:t>DES CLIMATS</a:t>
            </a:r>
          </a:p>
        </p:txBody>
      </p:sp>
      <p:sp>
        <p:nvSpPr>
          <p:cNvPr id="10" name="object 4">
            <a:extLst>
              <a:ext uri="{FF2B5EF4-FFF2-40B4-BE49-F238E27FC236}">
                <a16:creationId xmlns:a16="http://schemas.microsoft.com/office/drawing/2014/main" id="{05418C42-7BF6-48EF-803B-8F0A458D6B0F}"/>
              </a:ext>
            </a:extLst>
          </p:cNvPr>
          <p:cNvSpPr txBox="1"/>
          <p:nvPr/>
        </p:nvSpPr>
        <p:spPr>
          <a:xfrm>
            <a:off x="0" y="1183708"/>
            <a:ext cx="3379440" cy="355850"/>
          </a:xfrm>
          <a:prstGeom prst="rect">
            <a:avLst/>
          </a:prstGeom>
          <a:solidFill>
            <a:srgbClr val="E9490F"/>
          </a:solidFill>
        </p:spPr>
        <p:txBody>
          <a:bodyPr vert="horz" wrap="none" lIns="0" tIns="12700" rIns="0" bIns="0" rtlCol="0">
            <a:noAutofit/>
          </a:bodyPr>
          <a:lstStyle/>
          <a:p>
            <a:pPr>
              <a:tabLst>
                <a:tab pos="1274445" algn="l"/>
              </a:tabLst>
            </a:pPr>
            <a:r>
              <a:rPr lang="fr-CA" sz="1900" b="1">
                <a:solidFill>
                  <a:schemeClr val="bg1"/>
                </a:solidFill>
                <a:latin typeface="+mj-lt"/>
                <a:cs typeface="Hellix"/>
              </a:rPr>
              <a:t>DES PRINCIPALES RÉGIONS</a:t>
            </a:r>
          </a:p>
        </p:txBody>
      </p:sp>
      <p:sp>
        <p:nvSpPr>
          <p:cNvPr id="11" name="TextBox 10">
            <a:extLst>
              <a:ext uri="{FF2B5EF4-FFF2-40B4-BE49-F238E27FC236}">
                <a16:creationId xmlns:a16="http://schemas.microsoft.com/office/drawing/2014/main" id="{91013A7C-CB39-415D-85D9-B3C518B6A67E}"/>
              </a:ext>
            </a:extLst>
          </p:cNvPr>
          <p:cNvSpPr txBox="1"/>
          <p:nvPr/>
        </p:nvSpPr>
        <p:spPr>
          <a:xfrm>
            <a:off x="1729447" y="5341785"/>
            <a:ext cx="3208116" cy="2339102"/>
          </a:xfrm>
          <a:prstGeom prst="rect">
            <a:avLst/>
          </a:prstGeom>
          <a:noFill/>
        </p:spPr>
        <p:txBody>
          <a:bodyPr wrap="square" lIns="0" tIns="0" rIns="0" bIns="0" rtlCol="0">
            <a:spAutoFit/>
          </a:bodyPr>
          <a:lstStyle/>
          <a:p>
            <a:r>
              <a:rPr lang="fr-CA" sz="1900" b="1">
                <a:solidFill>
                  <a:schemeClr val="bg1"/>
                </a:solidFill>
              </a:rPr>
              <a:t>Les zones de latitudes plus élevées, plus éloignées de l’équateur, sont plus fraîches: c’est pourquoi </a:t>
            </a:r>
            <a:br>
              <a:rPr lang="fr-CA" sz="1900" b="1">
                <a:solidFill>
                  <a:schemeClr val="bg1"/>
                </a:solidFill>
              </a:rPr>
            </a:br>
            <a:r>
              <a:rPr lang="fr-CA" sz="1900" b="1">
                <a:solidFill>
                  <a:schemeClr val="bg1"/>
                </a:solidFill>
              </a:rPr>
              <a:t>le sud de l’Australie est beaucoup plus frais que </a:t>
            </a:r>
            <a:br>
              <a:rPr lang="fr-CA" sz="1900" b="1">
                <a:solidFill>
                  <a:schemeClr val="bg1"/>
                </a:solidFill>
              </a:rPr>
            </a:br>
            <a:r>
              <a:rPr lang="fr-CA" sz="1900" b="1">
                <a:solidFill>
                  <a:schemeClr val="bg1"/>
                </a:solidFill>
              </a:rPr>
              <a:t>le nord</a:t>
            </a:r>
            <a:br>
              <a:rPr lang="fr-CA" sz="1900" b="1">
                <a:solidFill>
                  <a:schemeClr val="bg1"/>
                </a:solidFill>
              </a:rPr>
            </a:br>
            <a:endParaRPr lang="fr-CA" sz="1900" b="1">
              <a:solidFill>
                <a:schemeClr val="bg1"/>
              </a:solidFill>
            </a:endParaRPr>
          </a:p>
        </p:txBody>
      </p:sp>
      <p:sp>
        <p:nvSpPr>
          <p:cNvPr id="12" name="TextBox 11">
            <a:extLst>
              <a:ext uri="{FF2B5EF4-FFF2-40B4-BE49-F238E27FC236}">
                <a16:creationId xmlns:a16="http://schemas.microsoft.com/office/drawing/2014/main" id="{E0D790E9-84FA-4588-B79A-5F98B9406456}"/>
              </a:ext>
            </a:extLst>
          </p:cNvPr>
          <p:cNvSpPr txBox="1"/>
          <p:nvPr/>
        </p:nvSpPr>
        <p:spPr>
          <a:xfrm>
            <a:off x="6081159" y="5439340"/>
            <a:ext cx="3208116" cy="1532959"/>
          </a:xfrm>
          <a:prstGeom prst="rect">
            <a:avLst/>
          </a:prstGeom>
          <a:noFill/>
        </p:spPr>
        <p:txBody>
          <a:bodyPr wrap="square" lIns="0" tIns="0" rIns="0" bIns="0" rtlCol="0">
            <a:noAutofit/>
          </a:bodyPr>
          <a:lstStyle/>
          <a:p>
            <a:pPr>
              <a:lnSpc>
                <a:spcPct val="95000"/>
              </a:lnSpc>
            </a:pPr>
            <a:r>
              <a:rPr lang="fr-CA" b="1" dirty="0"/>
              <a:t>LES VENTS FROIDS VENANT DE L’OCÉAN AUSTRAL MODÈRENT LE CLIMAT DE PLUSIEURS DES RÉGIONS LES PLUS CONNUES DE L’AUSTRALIE</a:t>
            </a:r>
          </a:p>
        </p:txBody>
      </p:sp>
    </p:spTree>
    <p:extLst>
      <p:ext uri="{BB962C8B-B14F-4D97-AF65-F5344CB8AC3E}">
        <p14:creationId xmlns:p14="http://schemas.microsoft.com/office/powerpoint/2010/main" val="4048730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10">
            <a:extLst>
              <a:ext uri="{FF2B5EF4-FFF2-40B4-BE49-F238E27FC236}">
                <a16:creationId xmlns:a16="http://schemas.microsoft.com/office/drawing/2014/main" id="{15B17A99-8660-4F9A-8ADA-ED986A4CACD2}"/>
              </a:ext>
            </a:extLst>
          </p:cNvPr>
          <p:cNvSpPr txBox="1"/>
          <p:nvPr/>
        </p:nvSpPr>
        <p:spPr>
          <a:xfrm>
            <a:off x="5521675" y="1165434"/>
            <a:ext cx="5323573" cy="1688026"/>
          </a:xfrm>
          <a:prstGeom prst="rect">
            <a:avLst/>
          </a:prstGeom>
        </p:spPr>
        <p:txBody>
          <a:bodyPr vert="horz" wrap="none" lIns="0" tIns="12065" rIns="0" bIns="0" rtlCol="0">
            <a:spAutoFit/>
          </a:bodyPr>
          <a:lstStyle/>
          <a:p>
            <a:pPr defTabSz="914217">
              <a:lnSpc>
                <a:spcPct val="80000"/>
              </a:lnSpc>
            </a:pPr>
            <a:r>
              <a:rPr lang="fr-CA" sz="6400">
                <a:solidFill>
                  <a:srgbClr val="E9490F"/>
                </a:solidFill>
                <a:latin typeface="Mistral" panose="03090702030407020403" pitchFamily="66" charset="0"/>
                <a:cs typeface="Colors Of Autumn"/>
              </a:rPr>
              <a:t>CARACTÉRISTIQUES</a:t>
            </a:r>
          </a:p>
          <a:p>
            <a:pPr defTabSz="914217">
              <a:lnSpc>
                <a:spcPct val="80000"/>
              </a:lnSpc>
            </a:pPr>
            <a:r>
              <a:rPr lang="fr-CA" sz="6400">
                <a:solidFill>
                  <a:srgbClr val="E9490F"/>
                </a:solidFill>
                <a:latin typeface="Mistral" panose="03090702030407020403" pitchFamily="66" charset="0"/>
                <a:cs typeface="Colors Of Autumn"/>
              </a:rPr>
              <a:t>  GÉOGRAPHIQUES</a:t>
            </a:r>
          </a:p>
        </p:txBody>
      </p:sp>
      <p:sp>
        <p:nvSpPr>
          <p:cNvPr id="5" name="Content Placeholder 2">
            <a:extLst>
              <a:ext uri="{FF2B5EF4-FFF2-40B4-BE49-F238E27FC236}">
                <a16:creationId xmlns:a16="http://schemas.microsoft.com/office/drawing/2014/main" id="{C0439795-7F79-458F-BB5A-F4DEB7A99974}"/>
              </a:ext>
            </a:extLst>
          </p:cNvPr>
          <p:cNvSpPr txBox="1">
            <a:spLocks/>
          </p:cNvSpPr>
          <p:nvPr/>
        </p:nvSpPr>
        <p:spPr>
          <a:xfrm>
            <a:off x="6013010" y="4632071"/>
            <a:ext cx="4216839" cy="2512077"/>
          </a:xfrm>
          <a:prstGeom prst="rect">
            <a:avLst/>
          </a:prstGeom>
        </p:spPr>
        <p:txBody>
          <a:bodyPr anchor="t" anchorCtr="0"/>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90000"/>
              </a:lnSpc>
              <a:buClr>
                <a:srgbClr val="E9490F"/>
              </a:buClr>
              <a:buNone/>
            </a:pPr>
            <a:r>
              <a:rPr lang="fr-CA" b="1" dirty="0">
                <a:solidFill>
                  <a:schemeClr val="bg1"/>
                </a:solidFill>
              </a:rPr>
              <a:t>TROIS CHAÎNES DE MONTAGNES INFLUENCENT LE CLIMAT </a:t>
            </a:r>
            <a:br>
              <a:rPr lang="fr-CA" b="1" dirty="0">
                <a:solidFill>
                  <a:schemeClr val="bg1"/>
                </a:solidFill>
              </a:rPr>
            </a:br>
            <a:r>
              <a:rPr lang="fr-CA" b="1" dirty="0">
                <a:solidFill>
                  <a:schemeClr val="bg1"/>
                </a:solidFill>
              </a:rPr>
              <a:t>ET LA MÉTÉO:</a:t>
            </a:r>
          </a:p>
          <a:p>
            <a:pPr>
              <a:lnSpc>
                <a:spcPct val="90000"/>
              </a:lnSpc>
              <a:buClr>
                <a:srgbClr val="E9490F"/>
              </a:buClr>
            </a:pPr>
            <a:r>
              <a:rPr lang="fr-CA" b="1" dirty="0">
                <a:solidFill>
                  <a:schemeClr val="bg1"/>
                </a:solidFill>
              </a:rPr>
              <a:t>ESCARPEMENT DE DARLING (WA)</a:t>
            </a:r>
          </a:p>
          <a:p>
            <a:pPr>
              <a:lnSpc>
                <a:spcPct val="90000"/>
              </a:lnSpc>
              <a:buClr>
                <a:srgbClr val="E9490F"/>
              </a:buClr>
            </a:pPr>
            <a:r>
              <a:rPr lang="fr-CA" b="1" dirty="0">
                <a:solidFill>
                  <a:schemeClr val="bg1"/>
                </a:solidFill>
              </a:rPr>
              <a:t>CHAÎNE DU MONT LOFTY (SA)</a:t>
            </a:r>
          </a:p>
          <a:p>
            <a:pPr>
              <a:lnSpc>
                <a:spcPct val="90000"/>
              </a:lnSpc>
              <a:buClr>
                <a:srgbClr val="E9490F"/>
              </a:buClr>
            </a:pPr>
            <a:r>
              <a:rPr lang="fr-CA" b="1" dirty="0">
                <a:solidFill>
                  <a:schemeClr val="bg1"/>
                </a:solidFill>
              </a:rPr>
              <a:t>CORDILLÈRE AUSTRALIENNE (QLD, NSW, VIC)</a:t>
            </a:r>
          </a:p>
        </p:txBody>
      </p:sp>
      <p:sp>
        <p:nvSpPr>
          <p:cNvPr id="7" name="TextBox 6">
            <a:extLst>
              <a:ext uri="{FF2B5EF4-FFF2-40B4-BE49-F238E27FC236}">
                <a16:creationId xmlns:a16="http://schemas.microsoft.com/office/drawing/2014/main" id="{ED0AB1CD-51D9-4A5B-AA9C-AD885471D085}"/>
              </a:ext>
            </a:extLst>
          </p:cNvPr>
          <p:cNvSpPr txBox="1"/>
          <p:nvPr/>
        </p:nvSpPr>
        <p:spPr>
          <a:xfrm>
            <a:off x="2992877" y="6000982"/>
            <a:ext cx="1352550" cy="742950"/>
          </a:xfrm>
          <a:prstGeom prst="rect">
            <a:avLst/>
          </a:prstGeom>
          <a:noFill/>
        </p:spPr>
        <p:txBody>
          <a:bodyPr wrap="none" lIns="0" tIns="0" rIns="0" bIns="0" rtlCol="0" anchor="b" anchorCtr="0">
            <a:noAutofit/>
          </a:bodyPr>
          <a:lstStyle/>
          <a:p>
            <a:pPr>
              <a:lnSpc>
                <a:spcPct val="75000"/>
              </a:lnSpc>
            </a:pPr>
            <a:r>
              <a:rPr lang="fr-CA" sz="3200" b="1"/>
              <a:t>1000</a:t>
            </a:r>
            <a:r>
              <a:rPr lang="fr-CA" b="1"/>
              <a:t> </a:t>
            </a:r>
            <a:r>
              <a:rPr lang="fr-CA" sz="2400" b="1"/>
              <a:t>ET</a:t>
            </a:r>
          </a:p>
          <a:p>
            <a:pPr>
              <a:lnSpc>
                <a:spcPct val="75000"/>
              </a:lnSpc>
            </a:pPr>
            <a:r>
              <a:rPr lang="fr-CA" sz="3200" b="1"/>
              <a:t>1200M</a:t>
            </a:r>
          </a:p>
        </p:txBody>
      </p:sp>
      <p:sp>
        <p:nvSpPr>
          <p:cNvPr id="8" name="TextBox 7">
            <a:extLst>
              <a:ext uri="{FF2B5EF4-FFF2-40B4-BE49-F238E27FC236}">
                <a16:creationId xmlns:a16="http://schemas.microsoft.com/office/drawing/2014/main" id="{4982B18D-BA1C-417F-A61B-593724F2AED2}"/>
              </a:ext>
            </a:extLst>
          </p:cNvPr>
          <p:cNvSpPr txBox="1"/>
          <p:nvPr/>
        </p:nvSpPr>
        <p:spPr>
          <a:xfrm>
            <a:off x="2846070" y="6743932"/>
            <a:ext cx="1442501" cy="262057"/>
          </a:xfrm>
          <a:prstGeom prst="rect">
            <a:avLst/>
          </a:prstGeom>
          <a:noFill/>
        </p:spPr>
        <p:txBody>
          <a:bodyPr wrap="none" lIns="0" tIns="0" rIns="0" bIns="0" rtlCol="0">
            <a:noAutofit/>
          </a:bodyPr>
          <a:lstStyle/>
          <a:p>
            <a:pPr algn="ctr">
              <a:lnSpc>
                <a:spcPct val="80000"/>
              </a:lnSpc>
            </a:pPr>
            <a:r>
              <a:rPr lang="fr-CA" sz="1500" b="1"/>
              <a:t>(3281–3937pieds)</a:t>
            </a:r>
            <a:endParaRPr lang="fr-CA" sz="1500"/>
          </a:p>
        </p:txBody>
      </p:sp>
      <p:sp>
        <p:nvSpPr>
          <p:cNvPr id="9" name="object 37">
            <a:extLst>
              <a:ext uri="{FF2B5EF4-FFF2-40B4-BE49-F238E27FC236}">
                <a16:creationId xmlns:a16="http://schemas.microsoft.com/office/drawing/2014/main" id="{2021C995-545B-4002-9FEA-6D4B07473893}"/>
              </a:ext>
            </a:extLst>
          </p:cNvPr>
          <p:cNvSpPr txBox="1">
            <a:spLocks/>
          </p:cNvSpPr>
          <p:nvPr/>
        </p:nvSpPr>
        <p:spPr>
          <a:xfrm>
            <a:off x="45971" y="908259"/>
            <a:ext cx="5060847" cy="886140"/>
          </a:xfrm>
          <a:prstGeom prst="rect">
            <a:avLst/>
          </a:prstGeom>
        </p:spPr>
        <p:txBody>
          <a:bodyPr vert="horz" wrap="square" lIns="0" tIns="85090" rIns="0" bIns="0" rtlCol="0">
            <a:sp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6500" kern="0" spc="900" dirty="0">
                <a:solidFill>
                  <a:srgbClr val="E9490F"/>
                </a:solidFill>
                <a:latin typeface="+mj-lt"/>
              </a:rPr>
              <a:t>ALTITUDE</a:t>
            </a:r>
            <a:endParaRPr kumimoji="0" lang="fr-CA" sz="6500" b="1" i="0" u="none" strike="noStrike" kern="0" cap="none" spc="900" normalizeH="0" dirty="0">
              <a:ln>
                <a:noFill/>
              </a:ln>
              <a:solidFill>
                <a:srgbClr val="E9490F"/>
              </a:solidFill>
              <a:effectLst/>
              <a:uLnTx/>
              <a:uFillTx/>
              <a:latin typeface="+mj-lt"/>
            </a:endParaRPr>
          </a:p>
        </p:txBody>
      </p:sp>
      <p:sp>
        <p:nvSpPr>
          <p:cNvPr id="10" name="TextBox 9">
            <a:extLst>
              <a:ext uri="{FF2B5EF4-FFF2-40B4-BE49-F238E27FC236}">
                <a16:creationId xmlns:a16="http://schemas.microsoft.com/office/drawing/2014/main" id="{D47E0DFE-83BB-4DDC-9C86-DB037FB1F7DC}"/>
              </a:ext>
            </a:extLst>
          </p:cNvPr>
          <p:cNvSpPr txBox="1"/>
          <p:nvPr/>
        </p:nvSpPr>
        <p:spPr>
          <a:xfrm>
            <a:off x="830484" y="4121679"/>
            <a:ext cx="3514943" cy="1461939"/>
          </a:xfrm>
          <a:prstGeom prst="rect">
            <a:avLst/>
          </a:prstGeom>
          <a:noFill/>
        </p:spPr>
        <p:txBody>
          <a:bodyPr wrap="square" lIns="0" tIns="0" rIns="0" bIns="0" rtlCol="0">
            <a:spAutoFit/>
          </a:bodyPr>
          <a:lstStyle/>
          <a:p>
            <a:r>
              <a:rPr lang="fr-CA" sz="1900" b="1" dirty="0"/>
              <a:t>Les températures baissent d’environ 0,65°C (3,3ºF) par 100 mètres (328ft) d’altitude; les régions australiennes les plus élevées sont entre</a:t>
            </a:r>
          </a:p>
        </p:txBody>
      </p:sp>
    </p:spTree>
    <p:extLst>
      <p:ext uri="{BB962C8B-B14F-4D97-AF65-F5344CB8AC3E}">
        <p14:creationId xmlns:p14="http://schemas.microsoft.com/office/powerpoint/2010/main" val="1133252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FF6FD2AC-F241-484C-A4A5-FF5E52918867}"/>
              </a:ext>
            </a:extLst>
          </p:cNvPr>
          <p:cNvSpPr txBox="1"/>
          <p:nvPr/>
        </p:nvSpPr>
        <p:spPr>
          <a:xfrm>
            <a:off x="3088974" y="3372595"/>
            <a:ext cx="1452069" cy="163506"/>
          </a:xfrm>
          <a:prstGeom prst="rect">
            <a:avLst/>
          </a:prstGeom>
          <a:solidFill>
            <a:schemeClr val="tx1"/>
          </a:solidFill>
        </p:spPr>
        <p:txBody>
          <a:bodyPr vert="horz" wrap="square" lIns="36000" tIns="17145" rIns="0" bIns="0" rtlCol="0">
            <a:spAutoFit/>
          </a:bodyPr>
          <a:lstStyle>
            <a:defPPr>
              <a:defRPr lang="en-US"/>
            </a:defPPr>
            <a:lvl1pPr algn="ctr">
              <a:defRPr sz="950" b="1">
                <a:solidFill>
                  <a:srgbClr val="FFFFFF"/>
                </a:solidFill>
                <a:cs typeface="Helli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50" b="1" i="0" u="none" strike="noStrike" kern="1200" cap="none" spc="0" normalizeH="0" baseline="0" noProof="0" dirty="0">
                <a:ln>
                  <a:noFill/>
                </a:ln>
                <a:solidFill>
                  <a:schemeClr val="bg1"/>
                </a:solidFill>
                <a:effectLst/>
                <a:uLnTx/>
                <a:uFillTx/>
                <a:latin typeface="Arial" panose="020B0604020202020204"/>
                <a:ea typeface="+mn-ea"/>
              </a:rPr>
              <a:t>WESTERN AUSTRALIA</a:t>
            </a:r>
          </a:p>
        </p:txBody>
      </p:sp>
      <p:sp>
        <p:nvSpPr>
          <p:cNvPr id="3" name="object 15">
            <a:extLst>
              <a:ext uri="{FF2B5EF4-FFF2-40B4-BE49-F238E27FC236}">
                <a16:creationId xmlns:a16="http://schemas.microsoft.com/office/drawing/2014/main" id="{89F2A1C2-7B84-4D98-B74F-D4C039EFD428}"/>
              </a:ext>
            </a:extLst>
          </p:cNvPr>
          <p:cNvSpPr txBox="1"/>
          <p:nvPr/>
        </p:nvSpPr>
        <p:spPr>
          <a:xfrm>
            <a:off x="5485323" y="2096580"/>
            <a:ext cx="836896" cy="309700"/>
          </a:xfrm>
          <a:prstGeom prst="rect">
            <a:avLst/>
          </a:prstGeom>
          <a:solidFill>
            <a:schemeClr val="tx1"/>
          </a:solidFill>
        </p:spPr>
        <p:txBody>
          <a:bodyPr vert="horz" wrap="square" lIns="3600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NORTHERN TERRITORY</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4" name="object 17">
            <a:extLst>
              <a:ext uri="{FF2B5EF4-FFF2-40B4-BE49-F238E27FC236}">
                <a16:creationId xmlns:a16="http://schemas.microsoft.com/office/drawing/2014/main" id="{5938873F-68F5-4E86-BB8B-CCA10CCD2851}"/>
              </a:ext>
            </a:extLst>
          </p:cNvPr>
          <p:cNvSpPr txBox="1"/>
          <p:nvPr/>
        </p:nvSpPr>
        <p:spPr>
          <a:xfrm>
            <a:off x="5516322" y="3838397"/>
            <a:ext cx="1189364" cy="163506"/>
          </a:xfrm>
          <a:prstGeom prst="rect">
            <a:avLst/>
          </a:prstGeom>
          <a:solidFill>
            <a:schemeClr val="tx1"/>
          </a:solidFill>
        </p:spPr>
        <p:txBody>
          <a:bodyPr vert="horz" wrap="square" lIns="3600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SOUTH </a:t>
            </a:r>
            <a:r>
              <a:rPr kumimoji="0" lang="en-US" sz="950" b="1" i="0" u="none" strike="noStrike" kern="1200" cap="none" spc="0" normalizeH="0" baseline="0" noProof="0" dirty="0">
                <a:ln>
                  <a:noFill/>
                </a:ln>
                <a:solidFill>
                  <a:schemeClr val="bg1"/>
                </a:solidFill>
                <a:effectLst/>
                <a:uLnTx/>
                <a:uFillTx/>
                <a:latin typeface="Arial" panose="020B0604020202020204"/>
                <a:ea typeface="+mn-ea"/>
                <a:cs typeface="Hellix"/>
              </a:rPr>
              <a:t>A</a:t>
            </a: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USTRALIA</a:t>
            </a:r>
            <a:endParaRPr kumimoji="0"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5" name="object 19">
            <a:extLst>
              <a:ext uri="{FF2B5EF4-FFF2-40B4-BE49-F238E27FC236}">
                <a16:creationId xmlns:a16="http://schemas.microsoft.com/office/drawing/2014/main" id="{AD81A242-8140-481F-9B65-17AE5BB84A0F}"/>
              </a:ext>
            </a:extLst>
          </p:cNvPr>
          <p:cNvSpPr txBox="1"/>
          <p:nvPr/>
        </p:nvSpPr>
        <p:spPr>
          <a:xfrm>
            <a:off x="7296910" y="3259636"/>
            <a:ext cx="979792" cy="163506"/>
          </a:xfrm>
          <a:prstGeom prst="rect">
            <a:avLst/>
          </a:prstGeom>
          <a:solidFill>
            <a:schemeClr val="tx1"/>
          </a:solidFill>
        </p:spPr>
        <p:txBody>
          <a:bodyPr vert="horz" wrap="square" lIns="3600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QUEENSLAND</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6" name="object 20">
            <a:extLst>
              <a:ext uri="{FF2B5EF4-FFF2-40B4-BE49-F238E27FC236}">
                <a16:creationId xmlns:a16="http://schemas.microsoft.com/office/drawing/2014/main" id="{7298E9A5-0377-4868-A830-42AED537DA3F}"/>
              </a:ext>
            </a:extLst>
          </p:cNvPr>
          <p:cNvSpPr txBox="1"/>
          <p:nvPr/>
        </p:nvSpPr>
        <p:spPr>
          <a:xfrm>
            <a:off x="7389511" y="6936299"/>
            <a:ext cx="699693" cy="169605"/>
          </a:xfrm>
          <a:prstGeom prst="rect">
            <a:avLst/>
          </a:prstGeom>
          <a:solidFill>
            <a:schemeClr val="tx1"/>
          </a:solidFill>
        </p:spPr>
        <p:txBody>
          <a:bodyPr vert="horz" wrap="square" lIns="3600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TASMANIA</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7" name="object 93">
            <a:extLst>
              <a:ext uri="{FF2B5EF4-FFF2-40B4-BE49-F238E27FC236}">
                <a16:creationId xmlns:a16="http://schemas.microsoft.com/office/drawing/2014/main" id="{4A50B08A-DB15-4B9B-9FCF-ECF1DD46A988}"/>
              </a:ext>
            </a:extLst>
          </p:cNvPr>
          <p:cNvSpPr txBox="1"/>
          <p:nvPr/>
        </p:nvSpPr>
        <p:spPr>
          <a:xfrm>
            <a:off x="7579225" y="4738750"/>
            <a:ext cx="1256237" cy="159018"/>
          </a:xfrm>
          <a:prstGeom prst="rect">
            <a:avLst/>
          </a:prstGeom>
          <a:solidFill>
            <a:schemeClr val="tx1"/>
          </a:solidFill>
        </p:spPr>
        <p:txBody>
          <a:bodyPr vert="horz" wrap="none" lIns="36000" tIns="1270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50" b="1" i="0" u="none" strike="noStrike" kern="1200" cap="none" spc="0" normalizeH="0" baseline="0" noProof="0" dirty="0">
                <a:ln>
                  <a:noFill/>
                </a:ln>
                <a:solidFill>
                  <a:schemeClr val="bg1"/>
                </a:solidFill>
                <a:effectLst/>
                <a:uLnTx/>
                <a:uFillTx/>
                <a:latin typeface="Arial" panose="020B0604020202020204"/>
                <a:ea typeface="+mn-ea"/>
                <a:cs typeface="Hellix"/>
              </a:rPr>
              <a:t>NEW SOUTH WALE</a:t>
            </a: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S</a:t>
            </a:r>
            <a:endParaRPr kumimoji="0" sz="11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8" name="object 20">
            <a:extLst>
              <a:ext uri="{FF2B5EF4-FFF2-40B4-BE49-F238E27FC236}">
                <a16:creationId xmlns:a16="http://schemas.microsoft.com/office/drawing/2014/main" id="{5207C38F-69FF-4315-87C6-A626F74A024F}"/>
              </a:ext>
            </a:extLst>
          </p:cNvPr>
          <p:cNvSpPr txBox="1"/>
          <p:nvPr/>
        </p:nvSpPr>
        <p:spPr>
          <a:xfrm>
            <a:off x="8100639" y="6201529"/>
            <a:ext cx="699693" cy="169605"/>
          </a:xfrm>
          <a:prstGeom prst="rect">
            <a:avLst/>
          </a:prstGeom>
          <a:solidFill>
            <a:schemeClr val="tx1"/>
          </a:solidFill>
        </p:spPr>
        <p:txBody>
          <a:bodyPr vert="horz" wrap="square" lIns="3600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950" b="1" i="0" u="none" strike="noStrike" kern="1200" cap="none" spc="0" normalizeH="0" baseline="0" noProof="0" dirty="0">
                <a:ln>
                  <a:noFill/>
                </a:ln>
                <a:solidFill>
                  <a:schemeClr val="bg1"/>
                </a:solidFill>
                <a:effectLst/>
                <a:uLnTx/>
                <a:uFillTx/>
                <a:latin typeface="Arial" panose="020B0604020202020204"/>
                <a:ea typeface="+mn-ea"/>
                <a:cs typeface="Hellix"/>
              </a:rPr>
              <a:t>VICTORIA</a:t>
            </a:r>
            <a:endParaRPr kumimoji="0" lang="en-AU" sz="9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9" name="object 20">
            <a:extLst>
              <a:ext uri="{FF2B5EF4-FFF2-40B4-BE49-F238E27FC236}">
                <a16:creationId xmlns:a16="http://schemas.microsoft.com/office/drawing/2014/main" id="{F8AA1793-F2E6-42B6-981B-E85427BC60C2}"/>
              </a:ext>
            </a:extLst>
          </p:cNvPr>
          <p:cNvSpPr txBox="1"/>
          <p:nvPr/>
        </p:nvSpPr>
        <p:spPr>
          <a:xfrm>
            <a:off x="8515437" y="5720670"/>
            <a:ext cx="715649" cy="132729"/>
          </a:xfrm>
          <a:prstGeom prst="rect">
            <a:avLst/>
          </a:prstGeom>
          <a:solidFill>
            <a:schemeClr val="tx1"/>
          </a:solidFill>
        </p:spPr>
        <p:txBody>
          <a:bodyPr vert="horz" wrap="square" lIns="36000" tIns="17145"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solidFill>
                  <a:schemeClr val="bg1"/>
                </a:solidFill>
                <a:effectLst/>
                <a:uLnTx/>
                <a:uFillTx/>
                <a:latin typeface="Arial" panose="020B0604020202020204"/>
                <a:ea typeface="+mn-ea"/>
                <a:cs typeface="Hellix"/>
              </a:rPr>
              <a:t>AUSTRALIAN</a:t>
            </a:r>
            <a:endParaRPr kumimoji="0" lang="en-AU" sz="7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0" name="object 20">
            <a:extLst>
              <a:ext uri="{FF2B5EF4-FFF2-40B4-BE49-F238E27FC236}">
                <a16:creationId xmlns:a16="http://schemas.microsoft.com/office/drawing/2014/main" id="{22AAB938-E1E7-43B8-8DD4-47E38F0A2067}"/>
              </a:ext>
            </a:extLst>
          </p:cNvPr>
          <p:cNvSpPr txBox="1"/>
          <p:nvPr/>
        </p:nvSpPr>
        <p:spPr>
          <a:xfrm>
            <a:off x="8515437" y="5876336"/>
            <a:ext cx="1057188" cy="115416"/>
          </a:xfrm>
          <a:prstGeom prst="rect">
            <a:avLst/>
          </a:prstGeom>
          <a:solidFill>
            <a:schemeClr val="tx1"/>
          </a:solidFill>
        </p:spPr>
        <p:txBody>
          <a:bodyPr vert="horz" wrap="square" lIns="3600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solidFill>
                  <a:schemeClr val="bg1"/>
                </a:solidFill>
                <a:effectLst/>
                <a:uLnTx/>
                <a:uFillTx/>
                <a:latin typeface="Arial" panose="020B0604020202020204"/>
                <a:ea typeface="+mn-ea"/>
                <a:cs typeface="Hellix"/>
              </a:rPr>
              <a:t>CAPITAL TERRITORY</a:t>
            </a:r>
            <a:endParaRPr kumimoji="0" lang="en-AU" sz="7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1" name="object 11">
            <a:extLst>
              <a:ext uri="{FF2B5EF4-FFF2-40B4-BE49-F238E27FC236}">
                <a16:creationId xmlns:a16="http://schemas.microsoft.com/office/drawing/2014/main" id="{8EDFAE01-3A97-46AC-A462-E856D83F8E86}"/>
              </a:ext>
            </a:extLst>
          </p:cNvPr>
          <p:cNvSpPr txBox="1"/>
          <p:nvPr/>
        </p:nvSpPr>
        <p:spPr>
          <a:xfrm>
            <a:off x="9709972" y="7178690"/>
            <a:ext cx="732672" cy="140423"/>
          </a:xfrm>
          <a:prstGeom prst="rect">
            <a:avLst/>
          </a:prstGeom>
        </p:spPr>
        <p:txBody>
          <a:bodyPr vert="horz" wrap="none" lIns="0" tIns="17145" rIns="0" bIns="0" rtlCol="0">
            <a:noAutofit/>
          </a:bodyPr>
          <a:lstStyle>
            <a:defPPr>
              <a:defRPr lang="en-US"/>
            </a:defPPr>
            <a:lvl1pPr algn="ctr">
              <a:defRPr sz="950" b="1">
                <a:solidFill>
                  <a:srgbClr val="FFFFFF"/>
                </a:solidFill>
                <a:cs typeface="Hellix"/>
              </a:defRPr>
            </a:lvl1pPr>
          </a:lstStyle>
          <a:p>
            <a:pPr algn="l"/>
            <a:r>
              <a:rPr lang="en-AU" sz="800" b="0" dirty="0">
                <a:solidFill>
                  <a:schemeClr val="tx1"/>
                </a:solidFill>
              </a:rPr>
              <a:t>*Indicative only</a:t>
            </a:r>
            <a:endParaRPr sz="800" b="0" dirty="0">
              <a:solidFill>
                <a:schemeClr val="tx1"/>
              </a:solidFill>
            </a:endParaRPr>
          </a:p>
        </p:txBody>
      </p:sp>
      <p:sp>
        <p:nvSpPr>
          <p:cNvPr id="12" name="object 4">
            <a:extLst>
              <a:ext uri="{FF2B5EF4-FFF2-40B4-BE49-F238E27FC236}">
                <a16:creationId xmlns:a16="http://schemas.microsoft.com/office/drawing/2014/main" id="{692B4AA8-DB40-4FF5-9443-327B195295F8}"/>
              </a:ext>
            </a:extLst>
          </p:cNvPr>
          <p:cNvSpPr txBox="1"/>
          <p:nvPr/>
        </p:nvSpPr>
        <p:spPr>
          <a:xfrm>
            <a:off x="-79509" y="145765"/>
            <a:ext cx="5595831" cy="623910"/>
          </a:xfrm>
          <a:prstGeom prst="rect">
            <a:avLst/>
          </a:prstGeom>
        </p:spPr>
        <p:txBody>
          <a:bodyPr vert="horz" wrap="square" lIns="0" tIns="12700" rIns="0" bIns="0" rtlCol="0">
            <a:noAutofit/>
          </a:bodyPr>
          <a:lstStyle/>
          <a:p>
            <a:pPr>
              <a:tabLst>
                <a:tab pos="1274445" algn="l"/>
              </a:tabLst>
            </a:pPr>
            <a:r>
              <a:rPr lang="en-AU" sz="4200" b="1" dirty="0">
                <a:solidFill>
                  <a:schemeClr val="bg1"/>
                </a:solidFill>
                <a:latin typeface="+mj-lt"/>
                <a:cs typeface="Hellix"/>
              </a:rPr>
              <a:t>CARACTÉRISTIQUES </a:t>
            </a:r>
          </a:p>
        </p:txBody>
      </p:sp>
      <p:sp>
        <p:nvSpPr>
          <p:cNvPr id="13" name="object 4">
            <a:extLst>
              <a:ext uri="{FF2B5EF4-FFF2-40B4-BE49-F238E27FC236}">
                <a16:creationId xmlns:a16="http://schemas.microsoft.com/office/drawing/2014/main" id="{F166957F-2162-4D26-BDF0-3BE124BB1D0A}"/>
              </a:ext>
            </a:extLst>
          </p:cNvPr>
          <p:cNvSpPr txBox="1"/>
          <p:nvPr/>
        </p:nvSpPr>
        <p:spPr>
          <a:xfrm>
            <a:off x="-52287" y="680721"/>
            <a:ext cx="5221644" cy="623910"/>
          </a:xfrm>
          <a:prstGeom prst="rect">
            <a:avLst/>
          </a:prstGeom>
        </p:spPr>
        <p:txBody>
          <a:bodyPr vert="horz" wrap="square" lIns="0" tIns="12700" rIns="0" bIns="0" rtlCol="0">
            <a:noAutofit/>
          </a:bodyPr>
          <a:lstStyle/>
          <a:p>
            <a:pPr>
              <a:tabLst>
                <a:tab pos="1274445" algn="l"/>
              </a:tabLst>
            </a:pPr>
            <a:r>
              <a:rPr lang="en-AU" sz="4200" b="1" spc="200" dirty="0">
                <a:latin typeface="+mj-lt"/>
                <a:cs typeface="Hellix"/>
              </a:rPr>
              <a:t>GÉOGRAPHIQUES</a:t>
            </a:r>
          </a:p>
        </p:txBody>
      </p:sp>
      <p:sp>
        <p:nvSpPr>
          <p:cNvPr id="14" name="object 58">
            <a:extLst>
              <a:ext uri="{FF2B5EF4-FFF2-40B4-BE49-F238E27FC236}">
                <a16:creationId xmlns:a16="http://schemas.microsoft.com/office/drawing/2014/main" id="{C1CB8CB3-3774-43F0-AAE5-75D5827ABD95}"/>
              </a:ext>
            </a:extLst>
          </p:cNvPr>
          <p:cNvSpPr txBox="1"/>
          <p:nvPr/>
        </p:nvSpPr>
        <p:spPr>
          <a:xfrm>
            <a:off x="2469291" y="4231496"/>
            <a:ext cx="2691434" cy="1014508"/>
          </a:xfrm>
          <a:prstGeom prst="rect">
            <a:avLst/>
          </a:prstGeom>
        </p:spPr>
        <p:txBody>
          <a:bodyPr vert="horz" wrap="square" lIns="0" tIns="17145" rIns="0" bIns="0" rtlCol="0" anchor="t" anchorCtr="0">
            <a:spAutoFit/>
          </a:bodyPr>
          <a:lstStyle/>
          <a:p>
            <a:pPr algn="ctr">
              <a:lnSpc>
                <a:spcPct val="90000"/>
              </a:lnSpc>
              <a:buClr>
                <a:srgbClr val="F40000"/>
              </a:buClr>
            </a:pPr>
            <a:r>
              <a:rPr lang="en-AU" sz="2400" b="1" dirty="0">
                <a:latin typeface="CAPUT" pitchFamily="2" charset="77"/>
                <a:cs typeface="Hellix SemiBold"/>
              </a:rPr>
              <a:t>ESCARPEMENT DE DARLING  </a:t>
            </a:r>
          </a:p>
          <a:p>
            <a:pPr algn="ctr">
              <a:lnSpc>
                <a:spcPct val="90000"/>
              </a:lnSpc>
              <a:buClr>
                <a:srgbClr val="F40000"/>
              </a:buClr>
            </a:pPr>
            <a:r>
              <a:rPr lang="en-AU" sz="2400" b="1" dirty="0">
                <a:latin typeface="CAPUT" pitchFamily="2" charset="77"/>
                <a:cs typeface="Hellix SemiBold"/>
              </a:rPr>
              <a:t> </a:t>
            </a:r>
            <a:endParaRPr lang="en-US" sz="2400" dirty="0">
              <a:latin typeface="CAPUT" pitchFamily="2" charset="77"/>
              <a:cs typeface="Hellix SemiBold"/>
            </a:endParaRPr>
          </a:p>
        </p:txBody>
      </p:sp>
      <p:sp>
        <p:nvSpPr>
          <p:cNvPr id="15" name="object 58">
            <a:extLst>
              <a:ext uri="{FF2B5EF4-FFF2-40B4-BE49-F238E27FC236}">
                <a16:creationId xmlns:a16="http://schemas.microsoft.com/office/drawing/2014/main" id="{43CA3C17-886A-4F6B-8BEE-7E614FCD65F6}"/>
              </a:ext>
            </a:extLst>
          </p:cNvPr>
          <p:cNvSpPr txBox="1"/>
          <p:nvPr/>
        </p:nvSpPr>
        <p:spPr>
          <a:xfrm>
            <a:off x="5443318" y="2598280"/>
            <a:ext cx="2691434" cy="691343"/>
          </a:xfrm>
          <a:prstGeom prst="rect">
            <a:avLst/>
          </a:prstGeom>
        </p:spPr>
        <p:txBody>
          <a:bodyPr vert="horz" wrap="square" lIns="0" tIns="17145" rIns="0" bIns="0" rtlCol="0" anchor="t" anchorCtr="0">
            <a:spAutoFit/>
          </a:bodyPr>
          <a:lstStyle/>
          <a:p>
            <a:pPr algn="ctr">
              <a:lnSpc>
                <a:spcPct val="90000"/>
              </a:lnSpc>
              <a:buClr>
                <a:srgbClr val="F40000"/>
              </a:buClr>
            </a:pPr>
            <a:r>
              <a:rPr lang="en-AU" sz="2400" b="1" dirty="0">
                <a:latin typeface="CAPUT" pitchFamily="2" charset="77"/>
                <a:cs typeface="Hellix SemiBold"/>
              </a:rPr>
              <a:t>CORDILLÈRE AUSTRALIENNE</a:t>
            </a:r>
            <a:endParaRPr lang="en-US" sz="2400" dirty="0">
              <a:latin typeface="CAPUT" pitchFamily="2" charset="77"/>
              <a:cs typeface="Hellix SemiBold"/>
            </a:endParaRPr>
          </a:p>
        </p:txBody>
      </p:sp>
      <p:sp>
        <p:nvSpPr>
          <p:cNvPr id="16" name="object 58">
            <a:extLst>
              <a:ext uri="{FF2B5EF4-FFF2-40B4-BE49-F238E27FC236}">
                <a16:creationId xmlns:a16="http://schemas.microsoft.com/office/drawing/2014/main" id="{27EC9CB0-097E-4F7B-B442-D015F1373422}"/>
              </a:ext>
            </a:extLst>
          </p:cNvPr>
          <p:cNvSpPr txBox="1"/>
          <p:nvPr/>
        </p:nvSpPr>
        <p:spPr>
          <a:xfrm>
            <a:off x="5169357" y="4127499"/>
            <a:ext cx="2691434" cy="691343"/>
          </a:xfrm>
          <a:prstGeom prst="rect">
            <a:avLst/>
          </a:prstGeom>
        </p:spPr>
        <p:txBody>
          <a:bodyPr vert="horz" wrap="square" lIns="0" tIns="17145" rIns="0" bIns="0" rtlCol="0" anchor="t" anchorCtr="0">
            <a:spAutoFit/>
          </a:bodyPr>
          <a:lstStyle/>
          <a:p>
            <a:pPr algn="ctr">
              <a:lnSpc>
                <a:spcPct val="90000"/>
              </a:lnSpc>
              <a:buClr>
                <a:srgbClr val="F40000"/>
              </a:buClr>
            </a:pPr>
            <a:r>
              <a:rPr lang="en-AU" sz="2400" b="1" dirty="0">
                <a:latin typeface="CAPUT" pitchFamily="2" charset="77"/>
                <a:cs typeface="Hellix SemiBold"/>
              </a:rPr>
              <a:t>CHAÎNE DU MONT LOFTY</a:t>
            </a:r>
          </a:p>
        </p:txBody>
      </p:sp>
    </p:spTree>
    <p:extLst>
      <p:ext uri="{BB962C8B-B14F-4D97-AF65-F5344CB8AC3E}">
        <p14:creationId xmlns:p14="http://schemas.microsoft.com/office/powerpoint/2010/main" val="2782059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94E7CBA1-CD98-4971-93D4-B56295D12D48}"/>
              </a:ext>
            </a:extLst>
          </p:cNvPr>
          <p:cNvSpPr txBox="1"/>
          <p:nvPr/>
        </p:nvSpPr>
        <p:spPr>
          <a:xfrm>
            <a:off x="7292396" y="2449403"/>
            <a:ext cx="2561795" cy="764853"/>
          </a:xfrm>
          <a:prstGeom prst="rect">
            <a:avLst/>
          </a:prstGeom>
        </p:spPr>
        <p:txBody>
          <a:bodyPr vert="horz" wrap="square" lIns="0" tIns="12700" rIns="0" bIns="0" rtlCol="0">
            <a:noAutofit/>
          </a:bodyPr>
          <a:lstStyle/>
          <a:p>
            <a:pPr algn="ctr">
              <a:lnSpc>
                <a:spcPct val="86000"/>
              </a:lnSpc>
              <a:tabLst>
                <a:tab pos="1274445" algn="l"/>
              </a:tabLst>
            </a:pPr>
            <a:r>
              <a:rPr lang="en-AU" sz="2800" b="1" dirty="0">
                <a:solidFill>
                  <a:schemeClr val="bg1"/>
                </a:solidFill>
                <a:latin typeface="+mj-lt"/>
                <a:cs typeface="Hellix"/>
              </a:rPr>
              <a:t>CLARE VALLEY </a:t>
            </a:r>
          </a:p>
        </p:txBody>
      </p:sp>
      <p:sp>
        <p:nvSpPr>
          <p:cNvPr id="5" name="object 58">
            <a:extLst>
              <a:ext uri="{FF2B5EF4-FFF2-40B4-BE49-F238E27FC236}">
                <a16:creationId xmlns:a16="http://schemas.microsoft.com/office/drawing/2014/main" id="{57B665EE-12DC-44A2-8492-37D60F3BD032}"/>
              </a:ext>
            </a:extLst>
          </p:cNvPr>
          <p:cNvSpPr txBox="1"/>
          <p:nvPr/>
        </p:nvSpPr>
        <p:spPr>
          <a:xfrm>
            <a:off x="-226330" y="3721736"/>
            <a:ext cx="7387081" cy="685093"/>
          </a:xfrm>
          <a:prstGeom prst="rect">
            <a:avLst/>
          </a:prstGeom>
        </p:spPr>
        <p:txBody>
          <a:bodyPr vert="horz" wrap="none" lIns="0" tIns="17145" rIns="0" bIns="0" rtlCol="0" anchor="ctr" anchorCtr="0">
            <a:noAutofit/>
          </a:bodyPr>
          <a:lstStyle/>
          <a:p>
            <a:pPr algn="ctr">
              <a:buClr>
                <a:srgbClr val="F40000"/>
              </a:buClr>
            </a:pPr>
            <a:r>
              <a:rPr lang="en-AU" sz="6400" b="1" spc="900" dirty="0">
                <a:solidFill>
                  <a:srgbClr val="E9490F"/>
                </a:solidFill>
                <a:cs typeface="Hellix SemiBold"/>
              </a:rPr>
              <a:t>CONTINENTAL</a:t>
            </a:r>
          </a:p>
        </p:txBody>
      </p:sp>
      <p:sp>
        <p:nvSpPr>
          <p:cNvPr id="6" name="TextBox 5">
            <a:extLst>
              <a:ext uri="{FF2B5EF4-FFF2-40B4-BE49-F238E27FC236}">
                <a16:creationId xmlns:a16="http://schemas.microsoft.com/office/drawing/2014/main" id="{7D77C4A3-D854-42DA-84B6-81869E85F114}"/>
              </a:ext>
            </a:extLst>
          </p:cNvPr>
          <p:cNvSpPr txBox="1"/>
          <p:nvPr/>
        </p:nvSpPr>
        <p:spPr>
          <a:xfrm>
            <a:off x="435556" y="1675836"/>
            <a:ext cx="3370634" cy="1266826"/>
          </a:xfrm>
          <a:prstGeom prst="rect">
            <a:avLst/>
          </a:prstGeom>
          <a:noFill/>
        </p:spPr>
        <p:txBody>
          <a:bodyPr wrap="square" lIns="0" tIns="0" rIns="0" bIns="0" rtlCol="0">
            <a:noAutofit/>
          </a:bodyPr>
          <a:lstStyle/>
          <a:p>
            <a:r>
              <a:rPr lang="fr-CA" dirty="0">
                <a:solidFill>
                  <a:schemeClr val="bg1"/>
                </a:solidFill>
              </a:rPr>
              <a:t>Les régions situées au cœur de larges masses continentales ont souvent des étés plus chauds et des hivers plus froids.</a:t>
            </a:r>
          </a:p>
        </p:txBody>
      </p:sp>
      <p:sp>
        <p:nvSpPr>
          <p:cNvPr id="7" name="object 4">
            <a:extLst>
              <a:ext uri="{FF2B5EF4-FFF2-40B4-BE49-F238E27FC236}">
                <a16:creationId xmlns:a16="http://schemas.microsoft.com/office/drawing/2014/main" id="{7088F423-4213-43FD-B149-CD033A7B6BD1}"/>
              </a:ext>
            </a:extLst>
          </p:cNvPr>
          <p:cNvSpPr txBox="1"/>
          <p:nvPr/>
        </p:nvSpPr>
        <p:spPr>
          <a:xfrm>
            <a:off x="7224602" y="3780851"/>
            <a:ext cx="2697381" cy="764853"/>
          </a:xfrm>
          <a:prstGeom prst="rect">
            <a:avLst/>
          </a:prstGeom>
        </p:spPr>
        <p:txBody>
          <a:bodyPr vert="horz" wrap="square" lIns="0" tIns="12700" rIns="0" bIns="0" rtlCol="0">
            <a:noAutofit/>
          </a:bodyPr>
          <a:lstStyle/>
          <a:p>
            <a:pPr algn="ctr">
              <a:lnSpc>
                <a:spcPct val="86000"/>
              </a:lnSpc>
              <a:tabLst>
                <a:tab pos="1274445" algn="l"/>
              </a:tabLst>
            </a:pPr>
            <a:r>
              <a:rPr lang="en-AU" sz="2800" b="1" dirty="0">
                <a:solidFill>
                  <a:schemeClr val="bg1"/>
                </a:solidFill>
                <a:latin typeface="+mj-lt"/>
                <a:cs typeface="Hellix"/>
              </a:rPr>
              <a:t>RUTHERGLEN</a:t>
            </a:r>
          </a:p>
        </p:txBody>
      </p:sp>
      <p:sp>
        <p:nvSpPr>
          <p:cNvPr id="8" name="object 4">
            <a:extLst>
              <a:ext uri="{FF2B5EF4-FFF2-40B4-BE49-F238E27FC236}">
                <a16:creationId xmlns:a16="http://schemas.microsoft.com/office/drawing/2014/main" id="{CD4CAB93-79A5-4B15-A368-CCF1D569AF1C}"/>
              </a:ext>
            </a:extLst>
          </p:cNvPr>
          <p:cNvSpPr txBox="1"/>
          <p:nvPr/>
        </p:nvSpPr>
        <p:spPr>
          <a:xfrm>
            <a:off x="7635240" y="4846320"/>
            <a:ext cx="1967909" cy="221302"/>
          </a:xfrm>
          <a:prstGeom prst="rect">
            <a:avLst/>
          </a:prstGeom>
        </p:spPr>
        <p:txBody>
          <a:bodyPr vert="horz" wrap="square" lIns="0" tIns="12700" rIns="0" bIns="0" rtlCol="0">
            <a:noAutofit/>
          </a:bodyPr>
          <a:lstStyle/>
          <a:p>
            <a:pPr algn="ctr">
              <a:lnSpc>
                <a:spcPct val="80000"/>
              </a:lnSpc>
              <a:tabLst>
                <a:tab pos="1274445" algn="l"/>
              </a:tabLst>
            </a:pPr>
            <a:r>
              <a:rPr lang="en-AU" b="1" dirty="0">
                <a:solidFill>
                  <a:schemeClr val="bg1"/>
                </a:solidFill>
                <a:latin typeface="+mj-lt"/>
                <a:cs typeface="Hellix"/>
              </a:rPr>
              <a:t>DES PARTIES DU </a:t>
            </a:r>
          </a:p>
        </p:txBody>
      </p:sp>
      <p:sp>
        <p:nvSpPr>
          <p:cNvPr id="9" name="object 4">
            <a:extLst>
              <a:ext uri="{FF2B5EF4-FFF2-40B4-BE49-F238E27FC236}">
                <a16:creationId xmlns:a16="http://schemas.microsoft.com/office/drawing/2014/main" id="{9BBAD7BF-0EB4-4307-AAAC-FF377C24A44F}"/>
              </a:ext>
            </a:extLst>
          </p:cNvPr>
          <p:cNvSpPr txBox="1"/>
          <p:nvPr/>
        </p:nvSpPr>
        <p:spPr>
          <a:xfrm>
            <a:off x="7543437" y="6317450"/>
            <a:ext cx="2059712" cy="764853"/>
          </a:xfrm>
          <a:prstGeom prst="rect">
            <a:avLst/>
          </a:prstGeom>
        </p:spPr>
        <p:txBody>
          <a:bodyPr vert="horz" wrap="square" lIns="0" tIns="12700" rIns="0" bIns="0" rtlCol="0">
            <a:noAutofit/>
          </a:bodyPr>
          <a:lstStyle/>
          <a:p>
            <a:pPr algn="ctr">
              <a:lnSpc>
                <a:spcPct val="86000"/>
              </a:lnSpc>
              <a:tabLst>
                <a:tab pos="1274445" algn="l"/>
              </a:tabLst>
            </a:pPr>
            <a:r>
              <a:rPr lang="en-AU" sz="2400" b="1" dirty="0">
                <a:solidFill>
                  <a:schemeClr val="bg1"/>
                </a:solidFill>
                <a:latin typeface="+mj-lt"/>
                <a:cs typeface="Hellix"/>
              </a:rPr>
              <a:t>DISTRICT DE </a:t>
            </a:r>
            <a:r>
              <a:rPr lang="en-AU" sz="2800" b="1" dirty="0">
                <a:solidFill>
                  <a:schemeClr val="bg1"/>
                </a:solidFill>
                <a:latin typeface="+mj-lt"/>
                <a:cs typeface="Hellix"/>
              </a:rPr>
              <a:t>CANBERRA</a:t>
            </a:r>
          </a:p>
          <a:p>
            <a:pPr algn="ctr">
              <a:lnSpc>
                <a:spcPct val="86000"/>
              </a:lnSpc>
              <a:tabLst>
                <a:tab pos="1274445" algn="l"/>
              </a:tabLst>
            </a:pPr>
            <a:endParaRPr lang="en-AU" sz="2800" b="1" dirty="0">
              <a:solidFill>
                <a:schemeClr val="bg1"/>
              </a:solidFill>
              <a:latin typeface="+mj-lt"/>
              <a:cs typeface="Hellix"/>
            </a:endParaRPr>
          </a:p>
        </p:txBody>
      </p:sp>
      <p:sp>
        <p:nvSpPr>
          <p:cNvPr id="10" name="object 4">
            <a:extLst>
              <a:ext uri="{FF2B5EF4-FFF2-40B4-BE49-F238E27FC236}">
                <a16:creationId xmlns:a16="http://schemas.microsoft.com/office/drawing/2014/main" id="{62A01EC8-51E1-47F6-925E-7D641B3AA39D}"/>
              </a:ext>
            </a:extLst>
          </p:cNvPr>
          <p:cNvSpPr txBox="1"/>
          <p:nvPr/>
        </p:nvSpPr>
        <p:spPr>
          <a:xfrm>
            <a:off x="7292396" y="5049150"/>
            <a:ext cx="2561795" cy="764854"/>
          </a:xfrm>
          <a:prstGeom prst="rect">
            <a:avLst/>
          </a:prstGeom>
        </p:spPr>
        <p:txBody>
          <a:bodyPr vert="horz" wrap="square" lIns="0" tIns="12700" rIns="0" bIns="0" rtlCol="0">
            <a:noAutofit/>
          </a:bodyPr>
          <a:lstStyle/>
          <a:p>
            <a:pPr algn="ctr">
              <a:lnSpc>
                <a:spcPct val="86000"/>
              </a:lnSpc>
              <a:tabLst>
                <a:tab pos="1274445" algn="l"/>
              </a:tabLst>
            </a:pPr>
            <a:r>
              <a:rPr lang="en-AU" sz="2800" b="1" dirty="0">
                <a:solidFill>
                  <a:schemeClr val="bg1"/>
                </a:solidFill>
                <a:latin typeface="+mj-lt"/>
                <a:cs typeface="Hellix"/>
              </a:rPr>
              <a:t>GREAT SOUTHERN</a:t>
            </a:r>
          </a:p>
        </p:txBody>
      </p:sp>
      <p:sp>
        <p:nvSpPr>
          <p:cNvPr id="11" name="object 58">
            <a:extLst>
              <a:ext uri="{FF2B5EF4-FFF2-40B4-BE49-F238E27FC236}">
                <a16:creationId xmlns:a16="http://schemas.microsoft.com/office/drawing/2014/main" id="{F4C7DF80-A1B0-40E0-BAA9-9513ACDBD9B0}"/>
              </a:ext>
            </a:extLst>
          </p:cNvPr>
          <p:cNvSpPr txBox="1"/>
          <p:nvPr/>
        </p:nvSpPr>
        <p:spPr>
          <a:xfrm>
            <a:off x="-144665" y="3440431"/>
            <a:ext cx="1588655" cy="422909"/>
          </a:xfrm>
          <a:prstGeom prst="rect">
            <a:avLst/>
          </a:prstGeom>
        </p:spPr>
        <p:txBody>
          <a:bodyPr vert="horz" wrap="none" lIns="0" tIns="17145" rIns="0" bIns="0" rtlCol="0" anchor="ctr" anchorCtr="0">
            <a:noAutofit/>
          </a:bodyPr>
          <a:lstStyle/>
          <a:p>
            <a:pPr algn="ctr">
              <a:lnSpc>
                <a:spcPct val="70000"/>
              </a:lnSpc>
              <a:buClr>
                <a:srgbClr val="F40000"/>
              </a:buClr>
            </a:pPr>
            <a:r>
              <a:rPr lang="en-AU" sz="2400" b="1" spc="150" dirty="0">
                <a:cs typeface="Hellix SemiBold"/>
              </a:rPr>
              <a:t>CLIMAT</a:t>
            </a:r>
          </a:p>
        </p:txBody>
      </p:sp>
    </p:spTree>
    <p:extLst>
      <p:ext uri="{BB962C8B-B14F-4D97-AF65-F5344CB8AC3E}">
        <p14:creationId xmlns:p14="http://schemas.microsoft.com/office/powerpoint/2010/main" val="4285605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1CC50D3-9033-48D1-83E4-DF4798064F58}"/>
              </a:ext>
            </a:extLst>
          </p:cNvPr>
          <p:cNvSpPr txBox="1"/>
          <p:nvPr/>
        </p:nvSpPr>
        <p:spPr>
          <a:xfrm>
            <a:off x="7512337" y="3187132"/>
            <a:ext cx="1976583" cy="764853"/>
          </a:xfrm>
          <a:prstGeom prst="rect">
            <a:avLst/>
          </a:prstGeom>
        </p:spPr>
        <p:txBody>
          <a:bodyPr vert="horz" wrap="square" lIns="0" tIns="12700" rIns="0" bIns="0" rtlCol="0">
            <a:noAutofit/>
          </a:bodyPr>
          <a:lstStyle/>
          <a:p>
            <a:pPr>
              <a:lnSpc>
                <a:spcPct val="86000"/>
              </a:lnSpc>
              <a:tabLst>
                <a:tab pos="1274445" algn="l"/>
              </a:tabLst>
            </a:pPr>
            <a:r>
              <a:rPr lang="en-AU" sz="2800" b="1" dirty="0">
                <a:latin typeface="+mj-lt"/>
                <a:cs typeface="Hellix"/>
              </a:rPr>
              <a:t>ADELAIDE HILLS</a:t>
            </a:r>
          </a:p>
        </p:txBody>
      </p:sp>
      <p:sp>
        <p:nvSpPr>
          <p:cNvPr id="5" name="object 58">
            <a:extLst>
              <a:ext uri="{FF2B5EF4-FFF2-40B4-BE49-F238E27FC236}">
                <a16:creationId xmlns:a16="http://schemas.microsoft.com/office/drawing/2014/main" id="{36EDFCDB-CC56-4387-BFFC-4AD8C98888E5}"/>
              </a:ext>
            </a:extLst>
          </p:cNvPr>
          <p:cNvSpPr txBox="1"/>
          <p:nvPr/>
        </p:nvSpPr>
        <p:spPr>
          <a:xfrm>
            <a:off x="0" y="3880642"/>
            <a:ext cx="7100762" cy="633775"/>
          </a:xfrm>
          <a:prstGeom prst="rect">
            <a:avLst/>
          </a:prstGeom>
        </p:spPr>
        <p:txBody>
          <a:bodyPr vert="horz" wrap="none" lIns="0" tIns="17145" rIns="0" bIns="0" rtlCol="0" anchor="ctr" anchorCtr="0">
            <a:noAutofit/>
          </a:bodyPr>
          <a:lstStyle/>
          <a:p>
            <a:pPr>
              <a:buClr>
                <a:srgbClr val="F40000"/>
              </a:buClr>
            </a:pPr>
            <a:r>
              <a:rPr lang="en-AU" sz="6400" b="1" spc="2500" dirty="0">
                <a:solidFill>
                  <a:schemeClr val="bg1"/>
                </a:solidFill>
                <a:cs typeface="Hellix SemiBold"/>
              </a:rPr>
              <a:t>MARITIME</a:t>
            </a:r>
          </a:p>
        </p:txBody>
      </p:sp>
      <p:sp>
        <p:nvSpPr>
          <p:cNvPr id="6" name="TextBox 5">
            <a:extLst>
              <a:ext uri="{FF2B5EF4-FFF2-40B4-BE49-F238E27FC236}">
                <a16:creationId xmlns:a16="http://schemas.microsoft.com/office/drawing/2014/main" id="{E6AFF5FB-069A-4A12-9271-6D4A3DDF3AC1}"/>
              </a:ext>
            </a:extLst>
          </p:cNvPr>
          <p:cNvSpPr txBox="1"/>
          <p:nvPr/>
        </p:nvSpPr>
        <p:spPr>
          <a:xfrm>
            <a:off x="417083" y="1675835"/>
            <a:ext cx="3286699" cy="1446055"/>
          </a:xfrm>
          <a:prstGeom prst="rect">
            <a:avLst/>
          </a:prstGeom>
          <a:noFill/>
        </p:spPr>
        <p:txBody>
          <a:bodyPr wrap="square" lIns="0" tIns="0" rIns="0" bIns="0" rtlCol="0">
            <a:noAutofit/>
          </a:bodyPr>
          <a:lstStyle/>
          <a:p>
            <a:r>
              <a:rPr lang="fr-CA" dirty="0">
                <a:solidFill>
                  <a:schemeClr val="bg1"/>
                </a:solidFill>
              </a:rPr>
              <a:t>Dans les régions côtières, les variations de températures sont plus modérées et les précipitations réparties plus également au cours de l’année. </a:t>
            </a:r>
          </a:p>
        </p:txBody>
      </p:sp>
      <p:sp>
        <p:nvSpPr>
          <p:cNvPr id="7" name="object 4">
            <a:extLst>
              <a:ext uri="{FF2B5EF4-FFF2-40B4-BE49-F238E27FC236}">
                <a16:creationId xmlns:a16="http://schemas.microsoft.com/office/drawing/2014/main" id="{B64B1C23-CC1E-4653-A37E-A3C4890863AB}"/>
              </a:ext>
            </a:extLst>
          </p:cNvPr>
          <p:cNvSpPr txBox="1"/>
          <p:nvPr/>
        </p:nvSpPr>
        <p:spPr>
          <a:xfrm>
            <a:off x="7512337" y="4300997"/>
            <a:ext cx="2709215" cy="426841"/>
          </a:xfrm>
          <a:prstGeom prst="rect">
            <a:avLst/>
          </a:prstGeom>
        </p:spPr>
        <p:txBody>
          <a:bodyPr vert="horz" wrap="square" lIns="0" tIns="12700" rIns="0" bIns="0" rtlCol="0">
            <a:noAutofit/>
          </a:bodyPr>
          <a:lstStyle/>
          <a:p>
            <a:pPr>
              <a:lnSpc>
                <a:spcPct val="86000"/>
              </a:lnSpc>
              <a:tabLst>
                <a:tab pos="1274445" algn="l"/>
              </a:tabLst>
            </a:pPr>
            <a:r>
              <a:rPr lang="en-AU" sz="2800" b="1" dirty="0">
                <a:latin typeface="+mj-lt"/>
                <a:cs typeface="Hellix"/>
              </a:rPr>
              <a:t>COONAWARRA</a:t>
            </a:r>
          </a:p>
        </p:txBody>
      </p:sp>
      <p:sp>
        <p:nvSpPr>
          <p:cNvPr id="8" name="object 4">
            <a:extLst>
              <a:ext uri="{FF2B5EF4-FFF2-40B4-BE49-F238E27FC236}">
                <a16:creationId xmlns:a16="http://schemas.microsoft.com/office/drawing/2014/main" id="{CFBAC3FE-B6D7-4549-8654-FC9CA1B6519E}"/>
              </a:ext>
            </a:extLst>
          </p:cNvPr>
          <p:cNvSpPr txBox="1"/>
          <p:nvPr/>
        </p:nvSpPr>
        <p:spPr>
          <a:xfrm>
            <a:off x="7512337" y="6126072"/>
            <a:ext cx="2059712" cy="413276"/>
          </a:xfrm>
          <a:prstGeom prst="rect">
            <a:avLst/>
          </a:prstGeom>
        </p:spPr>
        <p:txBody>
          <a:bodyPr vert="horz" wrap="square" lIns="0" tIns="12700" rIns="0" bIns="0" rtlCol="0">
            <a:noAutofit/>
          </a:bodyPr>
          <a:lstStyle/>
          <a:p>
            <a:pPr>
              <a:lnSpc>
                <a:spcPct val="86000"/>
              </a:lnSpc>
              <a:tabLst>
                <a:tab pos="1274445" algn="l"/>
              </a:tabLst>
            </a:pPr>
            <a:r>
              <a:rPr lang="en-AU" sz="2800" b="1" dirty="0">
                <a:latin typeface="+mj-lt"/>
                <a:cs typeface="Hellix"/>
              </a:rPr>
              <a:t>TASMANIE</a:t>
            </a:r>
          </a:p>
        </p:txBody>
      </p:sp>
      <p:sp>
        <p:nvSpPr>
          <p:cNvPr id="9" name="object 4">
            <a:extLst>
              <a:ext uri="{FF2B5EF4-FFF2-40B4-BE49-F238E27FC236}">
                <a16:creationId xmlns:a16="http://schemas.microsoft.com/office/drawing/2014/main" id="{DCCCF2D3-BB08-4D6F-A232-3BEFA4F9C622}"/>
              </a:ext>
            </a:extLst>
          </p:cNvPr>
          <p:cNvSpPr txBox="1"/>
          <p:nvPr/>
        </p:nvSpPr>
        <p:spPr>
          <a:xfrm>
            <a:off x="7512337" y="5012206"/>
            <a:ext cx="2561795" cy="764854"/>
          </a:xfrm>
          <a:prstGeom prst="rect">
            <a:avLst/>
          </a:prstGeom>
        </p:spPr>
        <p:txBody>
          <a:bodyPr vert="horz" wrap="square" lIns="0" tIns="12700" rIns="0" bIns="0" rtlCol="0">
            <a:noAutofit/>
          </a:bodyPr>
          <a:lstStyle/>
          <a:p>
            <a:pPr>
              <a:lnSpc>
                <a:spcPct val="86000"/>
              </a:lnSpc>
              <a:tabLst>
                <a:tab pos="1274445" algn="l"/>
              </a:tabLst>
            </a:pPr>
            <a:r>
              <a:rPr lang="en-AU" sz="2800" b="1" dirty="0">
                <a:latin typeface="+mj-lt"/>
                <a:cs typeface="Hellix"/>
              </a:rPr>
              <a:t>MORNINGTON PENINSULA</a:t>
            </a:r>
          </a:p>
        </p:txBody>
      </p:sp>
      <p:sp>
        <p:nvSpPr>
          <p:cNvPr id="10" name="object 58">
            <a:extLst>
              <a:ext uri="{FF2B5EF4-FFF2-40B4-BE49-F238E27FC236}">
                <a16:creationId xmlns:a16="http://schemas.microsoft.com/office/drawing/2014/main" id="{409C0FF7-1638-436C-B9CD-FBD6031C512F}"/>
              </a:ext>
            </a:extLst>
          </p:cNvPr>
          <p:cNvSpPr txBox="1"/>
          <p:nvPr/>
        </p:nvSpPr>
        <p:spPr>
          <a:xfrm>
            <a:off x="-142473" y="3589020"/>
            <a:ext cx="1588655" cy="362965"/>
          </a:xfrm>
          <a:prstGeom prst="rect">
            <a:avLst/>
          </a:prstGeom>
        </p:spPr>
        <p:txBody>
          <a:bodyPr vert="horz" wrap="none" lIns="0" tIns="17145" rIns="0" bIns="0" rtlCol="0" anchor="ctr" anchorCtr="0">
            <a:noAutofit/>
          </a:bodyPr>
          <a:lstStyle/>
          <a:p>
            <a:pPr algn="ctr">
              <a:lnSpc>
                <a:spcPct val="70000"/>
              </a:lnSpc>
              <a:buClr>
                <a:srgbClr val="F40000"/>
              </a:buClr>
            </a:pPr>
            <a:r>
              <a:rPr lang="en-AU" sz="2400" b="1" spc="150" dirty="0">
                <a:solidFill>
                  <a:schemeClr val="bg1"/>
                </a:solidFill>
                <a:cs typeface="Hellix SemiBold"/>
              </a:rPr>
              <a:t>CLIMAT</a:t>
            </a:r>
          </a:p>
        </p:txBody>
      </p:sp>
    </p:spTree>
    <p:extLst>
      <p:ext uri="{BB962C8B-B14F-4D97-AF65-F5344CB8AC3E}">
        <p14:creationId xmlns:p14="http://schemas.microsoft.com/office/powerpoint/2010/main" val="3170593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7B7A76BD-A0A7-4EF7-A911-B01493B7AE37}"/>
              </a:ext>
            </a:extLst>
          </p:cNvPr>
          <p:cNvSpPr txBox="1"/>
          <p:nvPr/>
        </p:nvSpPr>
        <p:spPr>
          <a:xfrm>
            <a:off x="7373227" y="2726493"/>
            <a:ext cx="2561795" cy="764853"/>
          </a:xfrm>
          <a:prstGeom prst="rect">
            <a:avLst/>
          </a:prstGeom>
        </p:spPr>
        <p:txBody>
          <a:bodyPr vert="horz" wrap="square" lIns="0" tIns="12700" rIns="0" bIns="0" rtlCol="0">
            <a:noAutofit/>
          </a:bodyPr>
          <a:lstStyle/>
          <a:p>
            <a:pPr algn="ctr">
              <a:lnSpc>
                <a:spcPct val="86000"/>
              </a:lnSpc>
              <a:tabLst>
                <a:tab pos="1274445" algn="l"/>
              </a:tabLst>
            </a:pPr>
            <a:r>
              <a:rPr lang="en-AU" sz="2800" b="1" dirty="0">
                <a:solidFill>
                  <a:schemeClr val="bg1"/>
                </a:solidFill>
                <a:latin typeface="+mj-lt"/>
                <a:cs typeface="Hellix"/>
              </a:rPr>
              <a:t>BAROSSA VALLEY </a:t>
            </a:r>
          </a:p>
        </p:txBody>
      </p:sp>
      <p:sp>
        <p:nvSpPr>
          <p:cNvPr id="5" name="object 58">
            <a:extLst>
              <a:ext uri="{FF2B5EF4-FFF2-40B4-BE49-F238E27FC236}">
                <a16:creationId xmlns:a16="http://schemas.microsoft.com/office/drawing/2014/main" id="{7DA65D51-7ABC-4937-ACA2-9264715408C1}"/>
              </a:ext>
            </a:extLst>
          </p:cNvPr>
          <p:cNvSpPr txBox="1"/>
          <p:nvPr/>
        </p:nvSpPr>
        <p:spPr>
          <a:xfrm>
            <a:off x="-290825" y="3430298"/>
            <a:ext cx="7583046" cy="699077"/>
          </a:xfrm>
          <a:prstGeom prst="rect">
            <a:avLst/>
          </a:prstGeom>
        </p:spPr>
        <p:txBody>
          <a:bodyPr vert="horz" wrap="none" lIns="0" tIns="17145" rIns="0" bIns="0" rtlCol="0" anchor="ctr" anchorCtr="0">
            <a:noAutofit/>
          </a:bodyPr>
          <a:lstStyle/>
          <a:p>
            <a:pPr algn="ctr">
              <a:buClr>
                <a:srgbClr val="F40000"/>
              </a:buClr>
            </a:pPr>
            <a:r>
              <a:rPr lang="en-AU" sz="6300" b="1" dirty="0">
                <a:solidFill>
                  <a:srgbClr val="E9490F"/>
                </a:solidFill>
                <a:cs typeface="Hellix SemiBold"/>
              </a:rPr>
              <a:t>MÉDITERRANÉEN</a:t>
            </a:r>
          </a:p>
        </p:txBody>
      </p:sp>
      <p:sp>
        <p:nvSpPr>
          <p:cNvPr id="6" name="TextBox 5">
            <a:extLst>
              <a:ext uri="{FF2B5EF4-FFF2-40B4-BE49-F238E27FC236}">
                <a16:creationId xmlns:a16="http://schemas.microsoft.com/office/drawing/2014/main" id="{CA2ADE0E-323F-41F3-A666-135E11FA6986}"/>
              </a:ext>
            </a:extLst>
          </p:cNvPr>
          <p:cNvSpPr txBox="1"/>
          <p:nvPr/>
        </p:nvSpPr>
        <p:spPr>
          <a:xfrm>
            <a:off x="186290" y="614063"/>
            <a:ext cx="3314408" cy="1427581"/>
          </a:xfrm>
          <a:prstGeom prst="rect">
            <a:avLst/>
          </a:prstGeom>
          <a:noFill/>
        </p:spPr>
        <p:txBody>
          <a:bodyPr wrap="square" lIns="0" tIns="0" rIns="0" bIns="0" rtlCol="0">
            <a:noAutofit/>
          </a:bodyPr>
          <a:lstStyle/>
          <a:p>
            <a:r>
              <a:rPr lang="fr-CA" dirty="0">
                <a:solidFill>
                  <a:schemeClr val="bg1"/>
                </a:solidFill>
              </a:rPr>
              <a:t>Semblable au climat maritime, mais avec des étés plutôt chauds et secs. Écarts modérés entre les mois les plus chauds et les plus frais.</a:t>
            </a:r>
          </a:p>
        </p:txBody>
      </p:sp>
      <p:sp>
        <p:nvSpPr>
          <p:cNvPr id="7" name="object 4">
            <a:extLst>
              <a:ext uri="{FF2B5EF4-FFF2-40B4-BE49-F238E27FC236}">
                <a16:creationId xmlns:a16="http://schemas.microsoft.com/office/drawing/2014/main" id="{17D735BA-1FC6-45EB-8246-51EB574F0241}"/>
              </a:ext>
            </a:extLst>
          </p:cNvPr>
          <p:cNvSpPr txBox="1"/>
          <p:nvPr/>
        </p:nvSpPr>
        <p:spPr>
          <a:xfrm>
            <a:off x="7441021" y="3840357"/>
            <a:ext cx="2426206" cy="353703"/>
          </a:xfrm>
          <a:prstGeom prst="rect">
            <a:avLst/>
          </a:prstGeom>
        </p:spPr>
        <p:txBody>
          <a:bodyPr vert="horz" wrap="square" lIns="0" tIns="12700" rIns="0" bIns="0" rtlCol="0">
            <a:noAutofit/>
          </a:bodyPr>
          <a:lstStyle/>
          <a:p>
            <a:pPr algn="ctr">
              <a:lnSpc>
                <a:spcPct val="86000"/>
              </a:lnSpc>
              <a:tabLst>
                <a:tab pos="1274445" algn="l"/>
              </a:tabLst>
            </a:pPr>
            <a:r>
              <a:rPr lang="en-AU" sz="2800" b="1" dirty="0">
                <a:solidFill>
                  <a:schemeClr val="bg1"/>
                </a:solidFill>
                <a:latin typeface="+mj-lt"/>
                <a:cs typeface="Hellix"/>
              </a:rPr>
              <a:t>GEOGRAPHE</a:t>
            </a:r>
          </a:p>
        </p:txBody>
      </p:sp>
      <p:sp>
        <p:nvSpPr>
          <p:cNvPr id="8" name="object 4">
            <a:extLst>
              <a:ext uri="{FF2B5EF4-FFF2-40B4-BE49-F238E27FC236}">
                <a16:creationId xmlns:a16="http://schemas.microsoft.com/office/drawing/2014/main" id="{4286F215-B27C-4C8D-8390-5F87327CAEA2}"/>
              </a:ext>
            </a:extLst>
          </p:cNvPr>
          <p:cNvSpPr txBox="1"/>
          <p:nvPr/>
        </p:nvSpPr>
        <p:spPr>
          <a:xfrm>
            <a:off x="7409522" y="6452590"/>
            <a:ext cx="2489205" cy="479984"/>
          </a:xfrm>
          <a:prstGeom prst="rect">
            <a:avLst/>
          </a:prstGeom>
        </p:spPr>
        <p:txBody>
          <a:bodyPr vert="horz" wrap="square" lIns="0" tIns="12700" rIns="0" bIns="0" rtlCol="0">
            <a:noAutofit/>
          </a:bodyPr>
          <a:lstStyle/>
          <a:p>
            <a:pPr algn="ctr">
              <a:lnSpc>
                <a:spcPct val="86000"/>
              </a:lnSpc>
              <a:tabLst>
                <a:tab pos="1274445" algn="l"/>
              </a:tabLst>
            </a:pPr>
            <a:r>
              <a:rPr lang="en-AU" sz="1500" b="1" dirty="0">
                <a:solidFill>
                  <a:schemeClr val="bg1"/>
                </a:solidFill>
                <a:latin typeface="+mj-lt"/>
                <a:cs typeface="Hellix"/>
              </a:rPr>
              <a:t>(+ FORTES INFLUENCES MARITIMES)</a:t>
            </a:r>
          </a:p>
        </p:txBody>
      </p:sp>
      <p:sp>
        <p:nvSpPr>
          <p:cNvPr id="9" name="object 4">
            <a:extLst>
              <a:ext uri="{FF2B5EF4-FFF2-40B4-BE49-F238E27FC236}">
                <a16:creationId xmlns:a16="http://schemas.microsoft.com/office/drawing/2014/main" id="{41BA85C3-02A0-446E-920A-8BEA3989610E}"/>
              </a:ext>
            </a:extLst>
          </p:cNvPr>
          <p:cNvSpPr txBox="1"/>
          <p:nvPr/>
        </p:nvSpPr>
        <p:spPr>
          <a:xfrm>
            <a:off x="7624268" y="5709120"/>
            <a:ext cx="2059712" cy="764853"/>
          </a:xfrm>
          <a:prstGeom prst="rect">
            <a:avLst/>
          </a:prstGeom>
        </p:spPr>
        <p:txBody>
          <a:bodyPr vert="horz" wrap="square" lIns="0" tIns="12700" rIns="0" bIns="0" rtlCol="0">
            <a:noAutofit/>
          </a:bodyPr>
          <a:lstStyle/>
          <a:p>
            <a:pPr algn="ctr">
              <a:lnSpc>
                <a:spcPct val="86000"/>
              </a:lnSpc>
              <a:tabLst>
                <a:tab pos="1274445" algn="l"/>
              </a:tabLst>
            </a:pPr>
            <a:r>
              <a:rPr lang="en-AU" sz="2800" b="1" dirty="0">
                <a:solidFill>
                  <a:schemeClr val="bg1"/>
                </a:solidFill>
                <a:latin typeface="+mj-lt"/>
                <a:cs typeface="Hellix"/>
              </a:rPr>
              <a:t>MARGARET</a:t>
            </a:r>
          </a:p>
          <a:p>
            <a:pPr algn="ctr">
              <a:lnSpc>
                <a:spcPct val="86000"/>
              </a:lnSpc>
              <a:tabLst>
                <a:tab pos="1274445" algn="l"/>
              </a:tabLst>
            </a:pPr>
            <a:r>
              <a:rPr lang="en-AU" sz="2800" b="1" dirty="0">
                <a:solidFill>
                  <a:schemeClr val="bg1"/>
                </a:solidFill>
                <a:latin typeface="+mj-lt"/>
                <a:cs typeface="Hellix"/>
              </a:rPr>
              <a:t>RIVER</a:t>
            </a:r>
          </a:p>
        </p:txBody>
      </p:sp>
      <p:sp>
        <p:nvSpPr>
          <p:cNvPr id="10" name="object 4">
            <a:extLst>
              <a:ext uri="{FF2B5EF4-FFF2-40B4-BE49-F238E27FC236}">
                <a16:creationId xmlns:a16="http://schemas.microsoft.com/office/drawing/2014/main" id="{A91F8C2B-6B3D-4C45-8619-CADBD54087A4}"/>
              </a:ext>
            </a:extLst>
          </p:cNvPr>
          <p:cNvSpPr txBox="1"/>
          <p:nvPr/>
        </p:nvSpPr>
        <p:spPr>
          <a:xfrm>
            <a:off x="7373227" y="4583017"/>
            <a:ext cx="2561795" cy="764854"/>
          </a:xfrm>
          <a:prstGeom prst="rect">
            <a:avLst/>
          </a:prstGeom>
        </p:spPr>
        <p:txBody>
          <a:bodyPr vert="horz" wrap="square" lIns="0" tIns="12700" rIns="0" bIns="0" rtlCol="0">
            <a:noAutofit/>
          </a:bodyPr>
          <a:lstStyle/>
          <a:p>
            <a:pPr algn="ctr">
              <a:lnSpc>
                <a:spcPct val="86000"/>
              </a:lnSpc>
              <a:tabLst>
                <a:tab pos="1274445" algn="l"/>
              </a:tabLst>
            </a:pPr>
            <a:r>
              <a:rPr lang="en-AU" sz="2800" b="1" dirty="0">
                <a:solidFill>
                  <a:schemeClr val="bg1"/>
                </a:solidFill>
                <a:latin typeface="+mj-lt"/>
                <a:cs typeface="Hellix"/>
              </a:rPr>
              <a:t>McLAREN VALE</a:t>
            </a:r>
          </a:p>
        </p:txBody>
      </p:sp>
      <p:sp>
        <p:nvSpPr>
          <p:cNvPr id="11" name="object 58">
            <a:extLst>
              <a:ext uri="{FF2B5EF4-FFF2-40B4-BE49-F238E27FC236}">
                <a16:creationId xmlns:a16="http://schemas.microsoft.com/office/drawing/2014/main" id="{4EEC4DB7-BA36-4871-BA31-8921D9B5F8C1}"/>
              </a:ext>
            </a:extLst>
          </p:cNvPr>
          <p:cNvSpPr txBox="1"/>
          <p:nvPr/>
        </p:nvSpPr>
        <p:spPr>
          <a:xfrm>
            <a:off x="-211971" y="3046863"/>
            <a:ext cx="1588655" cy="512313"/>
          </a:xfrm>
          <a:prstGeom prst="rect">
            <a:avLst/>
          </a:prstGeom>
        </p:spPr>
        <p:txBody>
          <a:bodyPr vert="horz" wrap="none" lIns="0" tIns="17145" rIns="0" bIns="0" rtlCol="0" anchor="ctr" anchorCtr="0">
            <a:noAutofit/>
          </a:bodyPr>
          <a:lstStyle/>
          <a:p>
            <a:pPr algn="ctr">
              <a:lnSpc>
                <a:spcPct val="70000"/>
              </a:lnSpc>
              <a:buClr>
                <a:srgbClr val="F40000"/>
              </a:buClr>
            </a:pPr>
            <a:r>
              <a:rPr lang="en-AU" sz="2300" b="1" dirty="0">
                <a:solidFill>
                  <a:schemeClr val="bg1"/>
                </a:solidFill>
                <a:cs typeface="Hellix SemiBold"/>
              </a:rPr>
              <a:t>CLIMAT</a:t>
            </a:r>
          </a:p>
        </p:txBody>
      </p:sp>
    </p:spTree>
    <p:extLst>
      <p:ext uri="{BB962C8B-B14F-4D97-AF65-F5344CB8AC3E}">
        <p14:creationId xmlns:p14="http://schemas.microsoft.com/office/powerpoint/2010/main" val="1940317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8AA61B1-A102-4A69-9F61-2EA28279B795}"/>
              </a:ext>
            </a:extLst>
          </p:cNvPr>
          <p:cNvSpPr txBox="1">
            <a:spLocks/>
          </p:cNvSpPr>
          <p:nvPr/>
        </p:nvSpPr>
        <p:spPr>
          <a:xfrm>
            <a:off x="5324474" y="3524250"/>
            <a:ext cx="3476626" cy="3630930"/>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nSpc>
                <a:spcPct val="98000"/>
              </a:lnSpc>
              <a:spcBef>
                <a:spcPts val="0"/>
              </a:spcBef>
              <a:buNone/>
            </a:pPr>
            <a:r>
              <a:rPr lang="fr-CA" sz="1600" dirty="0"/>
              <a:t>Le climat et les paysages uniques de l’Australie ont favorisé l’émergence d’une communauté fièrement indépendante de fermiers, d’œnologues et de vignerons. Avec plus de 100 cépages cultivés dans 65 régions viticoles distinctes, nous avons toute la liberté de produire des vins exceptionnels qui nous ressemblent. En n’étant pas liés par les traditions, nous continuons à repousser les limites afin de créer les vins les plus diversifiés et les plus excitants au monde. À notre manière.</a:t>
            </a:r>
          </a:p>
        </p:txBody>
      </p:sp>
    </p:spTree>
    <p:extLst>
      <p:ext uri="{BB962C8B-B14F-4D97-AF65-F5344CB8AC3E}">
        <p14:creationId xmlns:p14="http://schemas.microsoft.com/office/powerpoint/2010/main" val="3167386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3EB20E-3CD6-494E-91A2-46EBAAEAE132}"/>
              </a:ext>
            </a:extLst>
          </p:cNvPr>
          <p:cNvSpPr txBox="1"/>
          <p:nvPr/>
        </p:nvSpPr>
        <p:spPr>
          <a:xfrm>
            <a:off x="7609037" y="521165"/>
            <a:ext cx="2630343" cy="428219"/>
          </a:xfrm>
          <a:prstGeom prst="rect">
            <a:avLst/>
          </a:prstGeom>
          <a:noFill/>
        </p:spPr>
        <p:txBody>
          <a:bodyPr wrap="none" lIns="0" tIns="0" rIns="0" bIns="0" rtlCol="0">
            <a:noAutofit/>
          </a:bodyPr>
          <a:lstStyle/>
          <a:p>
            <a:pPr algn="r">
              <a:lnSpc>
                <a:spcPct val="75000"/>
              </a:lnSpc>
            </a:pPr>
            <a:r>
              <a:rPr lang="en-AU" sz="4400" b="1" dirty="0">
                <a:solidFill>
                  <a:schemeClr val="bg1"/>
                </a:solidFill>
              </a:rPr>
              <a:t>AUTOMNE</a:t>
            </a:r>
          </a:p>
        </p:txBody>
      </p:sp>
      <p:sp>
        <p:nvSpPr>
          <p:cNvPr id="8" name="TextBox 7">
            <a:extLst>
              <a:ext uri="{FF2B5EF4-FFF2-40B4-BE49-F238E27FC236}">
                <a16:creationId xmlns:a16="http://schemas.microsoft.com/office/drawing/2014/main" id="{D053C8CF-5F32-4C1F-8D2E-C3CDF3ABF478}"/>
              </a:ext>
            </a:extLst>
          </p:cNvPr>
          <p:cNvSpPr txBox="1"/>
          <p:nvPr/>
        </p:nvSpPr>
        <p:spPr>
          <a:xfrm>
            <a:off x="8440231" y="1011357"/>
            <a:ext cx="1799149" cy="271082"/>
          </a:xfrm>
          <a:prstGeom prst="rect">
            <a:avLst/>
          </a:prstGeom>
          <a:noFill/>
        </p:spPr>
        <p:txBody>
          <a:bodyPr wrap="none" lIns="0" tIns="0" rIns="0" bIns="0" rtlCol="0">
            <a:noAutofit/>
          </a:bodyPr>
          <a:lstStyle/>
          <a:p>
            <a:pPr algn="r">
              <a:lnSpc>
                <a:spcPct val="80000"/>
              </a:lnSpc>
            </a:pPr>
            <a:r>
              <a:rPr lang="en-AU" b="1" dirty="0">
                <a:solidFill>
                  <a:schemeClr val="bg1"/>
                </a:solidFill>
              </a:rPr>
              <a:t>(MARS – MAI)</a:t>
            </a:r>
          </a:p>
        </p:txBody>
      </p:sp>
      <p:sp>
        <p:nvSpPr>
          <p:cNvPr id="12" name="object 4">
            <a:extLst>
              <a:ext uri="{FF2B5EF4-FFF2-40B4-BE49-F238E27FC236}">
                <a16:creationId xmlns:a16="http://schemas.microsoft.com/office/drawing/2014/main" id="{45C7FAF3-043F-4A09-8A1B-ADC23A987E51}"/>
              </a:ext>
            </a:extLst>
          </p:cNvPr>
          <p:cNvSpPr txBox="1"/>
          <p:nvPr/>
        </p:nvSpPr>
        <p:spPr>
          <a:xfrm>
            <a:off x="0" y="2686201"/>
            <a:ext cx="5542295" cy="984501"/>
          </a:xfrm>
          <a:prstGeom prst="rect">
            <a:avLst/>
          </a:prstGeom>
        </p:spPr>
        <p:txBody>
          <a:bodyPr vert="horz" wrap="none" lIns="0" tIns="12700" rIns="0" bIns="0" rtlCol="0">
            <a:noAutofit/>
          </a:bodyPr>
          <a:lstStyle/>
          <a:p>
            <a:pPr>
              <a:tabLst>
                <a:tab pos="1274445" algn="l"/>
              </a:tabLst>
            </a:pPr>
            <a:r>
              <a:rPr lang="en-AU" sz="6200" b="1" dirty="0">
                <a:solidFill>
                  <a:srgbClr val="E9490F"/>
                </a:solidFill>
                <a:latin typeface="+mj-lt"/>
                <a:cs typeface="Hellix"/>
              </a:rPr>
              <a:t>AUSTRALIE</a:t>
            </a:r>
            <a:r>
              <a:rPr lang="en-AU" sz="6200" b="1" dirty="0">
                <a:solidFill>
                  <a:schemeClr val="accent1"/>
                </a:solidFill>
                <a:latin typeface="+mj-lt"/>
                <a:cs typeface="Hellix"/>
              </a:rPr>
              <a:t> </a:t>
            </a:r>
          </a:p>
        </p:txBody>
      </p:sp>
      <p:sp>
        <p:nvSpPr>
          <p:cNvPr id="13" name="object 4">
            <a:extLst>
              <a:ext uri="{FF2B5EF4-FFF2-40B4-BE49-F238E27FC236}">
                <a16:creationId xmlns:a16="http://schemas.microsoft.com/office/drawing/2014/main" id="{73C0C98A-D03E-418D-9A7A-65F0C4076432}"/>
              </a:ext>
            </a:extLst>
          </p:cNvPr>
          <p:cNvSpPr txBox="1"/>
          <p:nvPr/>
        </p:nvSpPr>
        <p:spPr>
          <a:xfrm>
            <a:off x="-45050" y="622300"/>
            <a:ext cx="6664430" cy="2506193"/>
          </a:xfrm>
          <a:prstGeom prst="rect">
            <a:avLst/>
          </a:prstGeom>
        </p:spPr>
        <p:txBody>
          <a:bodyPr vert="horz" wrap="square" lIns="0" tIns="12700" rIns="0" bIns="0" rtlCol="0">
            <a:noAutofit/>
          </a:bodyPr>
          <a:lstStyle/>
          <a:p>
            <a:pPr>
              <a:lnSpc>
                <a:spcPct val="80000"/>
              </a:lnSpc>
              <a:tabLst>
                <a:tab pos="1274445" algn="l"/>
              </a:tabLst>
            </a:pPr>
            <a:r>
              <a:rPr lang="en-AU" sz="6000" b="1" spc="900" dirty="0">
                <a:solidFill>
                  <a:schemeClr val="bg1"/>
                </a:solidFill>
                <a:latin typeface="+mj-lt"/>
                <a:cs typeface="Hellix"/>
              </a:rPr>
              <a:t>LES QUATRE </a:t>
            </a:r>
            <a:r>
              <a:rPr lang="en-AU" sz="6000" b="1" spc="1250" dirty="0">
                <a:solidFill>
                  <a:schemeClr val="bg1"/>
                </a:solidFill>
                <a:latin typeface="+mj-lt"/>
                <a:cs typeface="Hellix"/>
              </a:rPr>
              <a:t>SAISONS </a:t>
            </a:r>
            <a:br>
              <a:rPr lang="en-AU" sz="6000" b="1" spc="1250" dirty="0">
                <a:solidFill>
                  <a:schemeClr val="bg1"/>
                </a:solidFill>
                <a:latin typeface="+mj-lt"/>
                <a:cs typeface="Hellix"/>
              </a:rPr>
            </a:br>
            <a:r>
              <a:rPr lang="en-AU" sz="6000" b="1" spc="1250" dirty="0">
                <a:solidFill>
                  <a:schemeClr val="bg1"/>
                </a:solidFill>
                <a:latin typeface="+mj-lt"/>
                <a:cs typeface="Hellix"/>
              </a:rPr>
              <a:t>DU VIN EN</a:t>
            </a:r>
          </a:p>
        </p:txBody>
      </p:sp>
      <p:sp>
        <p:nvSpPr>
          <p:cNvPr id="16" name="TextBox 15">
            <a:extLst>
              <a:ext uri="{FF2B5EF4-FFF2-40B4-BE49-F238E27FC236}">
                <a16:creationId xmlns:a16="http://schemas.microsoft.com/office/drawing/2014/main" id="{9D65D582-0985-49E1-AFA6-07D856B90324}"/>
              </a:ext>
            </a:extLst>
          </p:cNvPr>
          <p:cNvSpPr txBox="1"/>
          <p:nvPr/>
        </p:nvSpPr>
        <p:spPr>
          <a:xfrm>
            <a:off x="7074917" y="2377377"/>
            <a:ext cx="1926557" cy="428219"/>
          </a:xfrm>
          <a:prstGeom prst="rect">
            <a:avLst/>
          </a:prstGeom>
          <a:noFill/>
        </p:spPr>
        <p:txBody>
          <a:bodyPr wrap="none" lIns="0" tIns="0" rIns="0" bIns="0" rtlCol="0">
            <a:noAutofit/>
          </a:bodyPr>
          <a:lstStyle/>
          <a:p>
            <a:pPr algn="r">
              <a:lnSpc>
                <a:spcPct val="75000"/>
              </a:lnSpc>
            </a:pPr>
            <a:r>
              <a:rPr lang="en-AU" sz="4400" b="1" dirty="0">
                <a:solidFill>
                  <a:schemeClr val="bg1"/>
                </a:solidFill>
              </a:rPr>
              <a:t>ÉTÉ </a:t>
            </a:r>
          </a:p>
        </p:txBody>
      </p:sp>
      <p:sp>
        <p:nvSpPr>
          <p:cNvPr id="17" name="TextBox 16">
            <a:extLst>
              <a:ext uri="{FF2B5EF4-FFF2-40B4-BE49-F238E27FC236}">
                <a16:creationId xmlns:a16="http://schemas.microsoft.com/office/drawing/2014/main" id="{EA0D2E5C-1898-41FE-933C-C3FFAFF3821B}"/>
              </a:ext>
            </a:extLst>
          </p:cNvPr>
          <p:cNvSpPr txBox="1"/>
          <p:nvPr/>
        </p:nvSpPr>
        <p:spPr>
          <a:xfrm>
            <a:off x="6082937" y="4221344"/>
            <a:ext cx="2918537" cy="428219"/>
          </a:xfrm>
          <a:prstGeom prst="rect">
            <a:avLst/>
          </a:prstGeom>
          <a:noFill/>
        </p:spPr>
        <p:txBody>
          <a:bodyPr wrap="none" lIns="0" tIns="0" rIns="0" bIns="0" rtlCol="0">
            <a:noAutofit/>
          </a:bodyPr>
          <a:lstStyle/>
          <a:p>
            <a:pPr algn="r">
              <a:lnSpc>
                <a:spcPct val="75000"/>
              </a:lnSpc>
            </a:pPr>
            <a:r>
              <a:rPr lang="en-AU" sz="4400" b="1" dirty="0">
                <a:solidFill>
                  <a:schemeClr val="bg1"/>
                </a:solidFill>
              </a:rPr>
              <a:t>PRINTEMPS</a:t>
            </a:r>
          </a:p>
        </p:txBody>
      </p:sp>
      <p:sp>
        <p:nvSpPr>
          <p:cNvPr id="18" name="TextBox 17">
            <a:extLst>
              <a:ext uri="{FF2B5EF4-FFF2-40B4-BE49-F238E27FC236}">
                <a16:creationId xmlns:a16="http://schemas.microsoft.com/office/drawing/2014/main" id="{1E772E8B-AFF8-4037-A122-C248005B8596}"/>
              </a:ext>
            </a:extLst>
          </p:cNvPr>
          <p:cNvSpPr txBox="1"/>
          <p:nvPr/>
        </p:nvSpPr>
        <p:spPr>
          <a:xfrm>
            <a:off x="4992909" y="6067815"/>
            <a:ext cx="2630343" cy="428219"/>
          </a:xfrm>
          <a:prstGeom prst="rect">
            <a:avLst/>
          </a:prstGeom>
          <a:noFill/>
        </p:spPr>
        <p:txBody>
          <a:bodyPr wrap="none" lIns="0" tIns="0" rIns="0" bIns="0" rtlCol="0">
            <a:noAutofit/>
          </a:bodyPr>
          <a:lstStyle/>
          <a:p>
            <a:pPr algn="r">
              <a:lnSpc>
                <a:spcPct val="75000"/>
              </a:lnSpc>
            </a:pPr>
            <a:r>
              <a:rPr lang="en-AU" sz="4400" b="1" dirty="0">
                <a:solidFill>
                  <a:schemeClr val="bg1"/>
                </a:solidFill>
              </a:rPr>
              <a:t>HIVER</a:t>
            </a:r>
          </a:p>
        </p:txBody>
      </p:sp>
      <p:sp>
        <p:nvSpPr>
          <p:cNvPr id="19" name="TextBox 18">
            <a:extLst>
              <a:ext uri="{FF2B5EF4-FFF2-40B4-BE49-F238E27FC236}">
                <a16:creationId xmlns:a16="http://schemas.microsoft.com/office/drawing/2014/main" id="{B0EEA669-7488-4EE6-9ED0-9B242DDAFE2A}"/>
              </a:ext>
            </a:extLst>
          </p:cNvPr>
          <p:cNvSpPr txBox="1"/>
          <p:nvPr/>
        </p:nvSpPr>
        <p:spPr>
          <a:xfrm>
            <a:off x="8312823" y="1234923"/>
            <a:ext cx="1926557" cy="457200"/>
          </a:xfrm>
          <a:prstGeom prst="rect">
            <a:avLst/>
          </a:prstGeom>
          <a:noFill/>
        </p:spPr>
        <p:txBody>
          <a:bodyPr wrap="none" lIns="0" tIns="0" rIns="0" bIns="0" rtlCol="0">
            <a:noAutofit/>
          </a:bodyPr>
          <a:lstStyle/>
          <a:p>
            <a:pPr algn="r">
              <a:lnSpc>
                <a:spcPct val="80000"/>
              </a:lnSpc>
            </a:pPr>
            <a:r>
              <a:rPr lang="en-AU" dirty="0">
                <a:solidFill>
                  <a:schemeClr val="bg1"/>
                </a:solidFill>
              </a:rPr>
              <a:t>VÉRAISON ET</a:t>
            </a:r>
            <a:br>
              <a:rPr lang="en-AU" dirty="0">
                <a:solidFill>
                  <a:schemeClr val="bg1"/>
                </a:solidFill>
              </a:rPr>
            </a:br>
            <a:r>
              <a:rPr lang="en-AU" dirty="0">
                <a:solidFill>
                  <a:schemeClr val="bg1"/>
                </a:solidFill>
              </a:rPr>
              <a:t>VENDANGES</a:t>
            </a:r>
          </a:p>
        </p:txBody>
      </p:sp>
      <p:sp>
        <p:nvSpPr>
          <p:cNvPr id="20" name="TextBox 19">
            <a:extLst>
              <a:ext uri="{FF2B5EF4-FFF2-40B4-BE49-F238E27FC236}">
                <a16:creationId xmlns:a16="http://schemas.microsoft.com/office/drawing/2014/main" id="{F2B2487D-5197-47B8-AFEF-E8FB11189683}"/>
              </a:ext>
            </a:extLst>
          </p:cNvPr>
          <p:cNvSpPr txBox="1"/>
          <p:nvPr/>
        </p:nvSpPr>
        <p:spPr>
          <a:xfrm>
            <a:off x="6619380" y="2857411"/>
            <a:ext cx="3085880" cy="271082"/>
          </a:xfrm>
          <a:prstGeom prst="rect">
            <a:avLst/>
          </a:prstGeom>
          <a:noFill/>
        </p:spPr>
        <p:txBody>
          <a:bodyPr wrap="none" lIns="0" tIns="0" rIns="0" bIns="0" rtlCol="0">
            <a:noAutofit/>
          </a:bodyPr>
          <a:lstStyle/>
          <a:p>
            <a:pPr algn="r">
              <a:lnSpc>
                <a:spcPct val="80000"/>
              </a:lnSpc>
            </a:pPr>
            <a:r>
              <a:rPr lang="en-AU" b="1" dirty="0">
                <a:solidFill>
                  <a:schemeClr val="bg1"/>
                </a:solidFill>
              </a:rPr>
              <a:t>(DÉCEMBRE – FÉVRIER)</a:t>
            </a:r>
          </a:p>
        </p:txBody>
      </p:sp>
      <p:sp>
        <p:nvSpPr>
          <p:cNvPr id="21" name="TextBox 20">
            <a:extLst>
              <a:ext uri="{FF2B5EF4-FFF2-40B4-BE49-F238E27FC236}">
                <a16:creationId xmlns:a16="http://schemas.microsoft.com/office/drawing/2014/main" id="{081A2A77-4B26-4652-BDBB-0963ED6641E5}"/>
              </a:ext>
            </a:extLst>
          </p:cNvPr>
          <p:cNvSpPr txBox="1"/>
          <p:nvPr/>
        </p:nvSpPr>
        <p:spPr>
          <a:xfrm>
            <a:off x="5288951" y="4699522"/>
            <a:ext cx="3424329" cy="271082"/>
          </a:xfrm>
          <a:prstGeom prst="rect">
            <a:avLst/>
          </a:prstGeom>
          <a:noFill/>
        </p:spPr>
        <p:txBody>
          <a:bodyPr wrap="none" lIns="0" tIns="0" rIns="0" bIns="0" rtlCol="0">
            <a:noAutofit/>
          </a:bodyPr>
          <a:lstStyle/>
          <a:p>
            <a:pPr algn="r">
              <a:lnSpc>
                <a:spcPct val="80000"/>
              </a:lnSpc>
            </a:pPr>
            <a:r>
              <a:rPr lang="en-AU" b="1" dirty="0">
                <a:solidFill>
                  <a:schemeClr val="bg1"/>
                </a:solidFill>
              </a:rPr>
              <a:t>(SEPTEMBRE – NOVEMBRE)</a:t>
            </a:r>
          </a:p>
        </p:txBody>
      </p:sp>
      <p:sp>
        <p:nvSpPr>
          <p:cNvPr id="22" name="TextBox 21">
            <a:extLst>
              <a:ext uri="{FF2B5EF4-FFF2-40B4-BE49-F238E27FC236}">
                <a16:creationId xmlns:a16="http://schemas.microsoft.com/office/drawing/2014/main" id="{520F5AEE-0187-4B48-9B24-7614BCDB36DB}"/>
              </a:ext>
            </a:extLst>
          </p:cNvPr>
          <p:cNvSpPr txBox="1"/>
          <p:nvPr/>
        </p:nvSpPr>
        <p:spPr>
          <a:xfrm>
            <a:off x="5824103" y="6541971"/>
            <a:ext cx="1799149" cy="271082"/>
          </a:xfrm>
          <a:prstGeom prst="rect">
            <a:avLst/>
          </a:prstGeom>
          <a:noFill/>
        </p:spPr>
        <p:txBody>
          <a:bodyPr wrap="none" lIns="0" tIns="0" rIns="0" bIns="0" rtlCol="0">
            <a:noAutofit/>
          </a:bodyPr>
          <a:lstStyle/>
          <a:p>
            <a:pPr algn="r">
              <a:lnSpc>
                <a:spcPct val="80000"/>
              </a:lnSpc>
            </a:pPr>
            <a:r>
              <a:rPr lang="en-AU" b="1" dirty="0">
                <a:solidFill>
                  <a:schemeClr val="bg1"/>
                </a:solidFill>
              </a:rPr>
              <a:t>(JUIN – AOÛT)</a:t>
            </a:r>
          </a:p>
        </p:txBody>
      </p:sp>
      <p:sp>
        <p:nvSpPr>
          <p:cNvPr id="23" name="TextBox 22">
            <a:extLst>
              <a:ext uri="{FF2B5EF4-FFF2-40B4-BE49-F238E27FC236}">
                <a16:creationId xmlns:a16="http://schemas.microsoft.com/office/drawing/2014/main" id="{A5536DBD-8404-4361-A210-1D7AB192F386}"/>
              </a:ext>
            </a:extLst>
          </p:cNvPr>
          <p:cNvSpPr txBox="1"/>
          <p:nvPr/>
        </p:nvSpPr>
        <p:spPr>
          <a:xfrm>
            <a:off x="7778703" y="3084783"/>
            <a:ext cx="1926557" cy="457200"/>
          </a:xfrm>
          <a:prstGeom prst="rect">
            <a:avLst/>
          </a:prstGeom>
          <a:noFill/>
        </p:spPr>
        <p:txBody>
          <a:bodyPr wrap="none" lIns="0" tIns="0" rIns="0" bIns="0" rtlCol="0">
            <a:noAutofit/>
          </a:bodyPr>
          <a:lstStyle/>
          <a:p>
            <a:pPr algn="r">
              <a:lnSpc>
                <a:spcPct val="80000"/>
              </a:lnSpc>
            </a:pPr>
            <a:r>
              <a:rPr lang="en-AU" dirty="0">
                <a:solidFill>
                  <a:schemeClr val="bg1"/>
                </a:solidFill>
              </a:rPr>
              <a:t>NOUAISON</a:t>
            </a:r>
          </a:p>
          <a:p>
            <a:pPr algn="r">
              <a:lnSpc>
                <a:spcPct val="80000"/>
              </a:lnSpc>
            </a:pPr>
            <a:r>
              <a:rPr lang="en-AU" dirty="0">
                <a:solidFill>
                  <a:schemeClr val="bg1"/>
                </a:solidFill>
              </a:rPr>
              <a:t>ET VÉRAISON</a:t>
            </a:r>
          </a:p>
        </p:txBody>
      </p:sp>
      <p:sp>
        <p:nvSpPr>
          <p:cNvPr id="24" name="TextBox 23">
            <a:extLst>
              <a:ext uri="{FF2B5EF4-FFF2-40B4-BE49-F238E27FC236}">
                <a16:creationId xmlns:a16="http://schemas.microsoft.com/office/drawing/2014/main" id="{DAB1C922-38CE-47BC-B8B4-9A1E891E221B}"/>
              </a:ext>
            </a:extLst>
          </p:cNvPr>
          <p:cNvSpPr txBox="1"/>
          <p:nvPr/>
        </p:nvSpPr>
        <p:spPr>
          <a:xfrm>
            <a:off x="6082936" y="4923948"/>
            <a:ext cx="2786744" cy="457200"/>
          </a:xfrm>
          <a:prstGeom prst="rect">
            <a:avLst/>
          </a:prstGeom>
          <a:noFill/>
        </p:spPr>
        <p:txBody>
          <a:bodyPr wrap="none" lIns="0" tIns="0" rIns="0" bIns="0" rtlCol="0">
            <a:noAutofit/>
          </a:bodyPr>
          <a:lstStyle/>
          <a:p>
            <a:pPr algn="r">
              <a:lnSpc>
                <a:spcPct val="80000"/>
              </a:lnSpc>
            </a:pPr>
            <a:r>
              <a:rPr lang="en-US" dirty="0">
                <a:solidFill>
                  <a:schemeClr val="bg1"/>
                </a:solidFill>
              </a:rPr>
              <a:t>DÉBOURREMENT, </a:t>
            </a:r>
            <a:br>
              <a:rPr lang="en-US" dirty="0">
                <a:solidFill>
                  <a:schemeClr val="bg1"/>
                </a:solidFill>
              </a:rPr>
            </a:br>
            <a:r>
              <a:rPr lang="en-US" dirty="0">
                <a:solidFill>
                  <a:schemeClr val="bg1"/>
                </a:solidFill>
              </a:rPr>
              <a:t>CROISSANCE ET FLORAISON, </a:t>
            </a:r>
            <a:endParaRPr lang="en-AU" dirty="0">
              <a:solidFill>
                <a:schemeClr val="bg1"/>
              </a:solidFill>
            </a:endParaRPr>
          </a:p>
        </p:txBody>
      </p:sp>
      <p:sp>
        <p:nvSpPr>
          <p:cNvPr id="25" name="TextBox 24">
            <a:extLst>
              <a:ext uri="{FF2B5EF4-FFF2-40B4-BE49-F238E27FC236}">
                <a16:creationId xmlns:a16="http://schemas.microsoft.com/office/drawing/2014/main" id="{A09ACF79-FD63-4A51-94C0-73F8C672A49E}"/>
              </a:ext>
            </a:extLst>
          </p:cNvPr>
          <p:cNvSpPr txBox="1"/>
          <p:nvPr/>
        </p:nvSpPr>
        <p:spPr>
          <a:xfrm flipH="1">
            <a:off x="5582014" y="6769824"/>
            <a:ext cx="2041238" cy="457200"/>
          </a:xfrm>
          <a:prstGeom prst="rect">
            <a:avLst/>
          </a:prstGeom>
          <a:noFill/>
        </p:spPr>
        <p:txBody>
          <a:bodyPr wrap="none" lIns="0" tIns="0" rIns="0" bIns="0" rtlCol="0">
            <a:noAutofit/>
          </a:bodyPr>
          <a:lstStyle/>
          <a:p>
            <a:pPr algn="r">
              <a:lnSpc>
                <a:spcPct val="80000"/>
              </a:lnSpc>
            </a:pPr>
            <a:r>
              <a:rPr lang="en-AU" dirty="0">
                <a:solidFill>
                  <a:schemeClr val="bg1"/>
                </a:solidFill>
              </a:rPr>
              <a:t>TAILLE ET</a:t>
            </a:r>
          </a:p>
          <a:p>
            <a:pPr algn="r">
              <a:lnSpc>
                <a:spcPct val="80000"/>
              </a:lnSpc>
            </a:pPr>
            <a:r>
              <a:rPr lang="en-AU" dirty="0">
                <a:solidFill>
                  <a:schemeClr val="bg1"/>
                </a:solidFill>
              </a:rPr>
              <a:t>DORMANCE</a:t>
            </a:r>
          </a:p>
        </p:txBody>
      </p:sp>
    </p:spTree>
    <p:extLst>
      <p:ext uri="{BB962C8B-B14F-4D97-AF65-F5344CB8AC3E}">
        <p14:creationId xmlns:p14="http://schemas.microsoft.com/office/powerpoint/2010/main" val="4009003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AA0C5EE-FFCD-4C50-BA24-21D9577A0EA8}"/>
              </a:ext>
            </a:extLst>
          </p:cNvPr>
          <p:cNvSpPr txBox="1">
            <a:spLocks/>
          </p:cNvSpPr>
          <p:nvPr/>
        </p:nvSpPr>
        <p:spPr>
          <a:xfrm>
            <a:off x="6108165" y="3647556"/>
            <a:ext cx="4270275" cy="347483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900"/>
              </a:spcBef>
              <a:buClr>
                <a:srgbClr val="E9490F"/>
              </a:buClr>
            </a:pPr>
            <a:r>
              <a:rPr lang="fr-CA" dirty="0"/>
              <a:t>L’Australie est une masse continentale distincte depuis plus de 100 millions d’années </a:t>
            </a:r>
          </a:p>
          <a:p>
            <a:pPr>
              <a:spcBef>
                <a:spcPts val="900"/>
              </a:spcBef>
              <a:buClr>
                <a:srgbClr val="E9490F"/>
              </a:buClr>
            </a:pPr>
            <a:r>
              <a:rPr lang="fr-CA" dirty="0"/>
              <a:t>Ses sols sont parmi les plus anciens sur Terre</a:t>
            </a:r>
          </a:p>
          <a:p>
            <a:pPr>
              <a:spcBef>
                <a:spcPts val="900"/>
              </a:spcBef>
              <a:buClr>
                <a:srgbClr val="E9490F"/>
              </a:buClr>
            </a:pPr>
            <a:r>
              <a:rPr lang="fr-CA" dirty="0"/>
              <a:t>On y trouve aussi des sols sablonneux et calcaires plus récents et des sols volcaniques fertiles</a:t>
            </a:r>
          </a:p>
          <a:p>
            <a:pPr>
              <a:spcBef>
                <a:spcPts val="900"/>
              </a:spcBef>
              <a:buClr>
                <a:srgbClr val="E9490F"/>
              </a:buClr>
            </a:pPr>
            <a:r>
              <a:rPr lang="fr-CA" dirty="0"/>
              <a:t>Les types de sols variant beaucoup entre les régions et au sein des régions – et même d’un seul vignoble</a:t>
            </a:r>
          </a:p>
        </p:txBody>
      </p:sp>
      <p:sp>
        <p:nvSpPr>
          <p:cNvPr id="5" name="object 10">
            <a:extLst>
              <a:ext uri="{FF2B5EF4-FFF2-40B4-BE49-F238E27FC236}">
                <a16:creationId xmlns:a16="http://schemas.microsoft.com/office/drawing/2014/main" id="{45DBFEE1-708A-4B05-9D32-4B62C81D424C}"/>
              </a:ext>
            </a:extLst>
          </p:cNvPr>
          <p:cNvSpPr txBox="1"/>
          <p:nvPr/>
        </p:nvSpPr>
        <p:spPr>
          <a:xfrm rot="21406409">
            <a:off x="1236634" y="1675428"/>
            <a:ext cx="8460496" cy="1383327"/>
          </a:xfrm>
          <a:prstGeom prst="rect">
            <a:avLst/>
          </a:prstGeom>
        </p:spPr>
        <p:txBody>
          <a:bodyPr vert="horz" wrap="square" lIns="0" tIns="12065" rIns="0" bIns="0" rtlCol="0">
            <a:spAutoFit/>
          </a:bodyPr>
          <a:lstStyle/>
          <a:p>
            <a:pPr defTabSz="914217">
              <a:lnSpc>
                <a:spcPct val="80000"/>
              </a:lnSpc>
            </a:pPr>
            <a:r>
              <a:rPr lang="en-AU" sz="5400" b="1" spc="600" dirty="0">
                <a:solidFill>
                  <a:schemeClr val="bg1"/>
                </a:solidFill>
                <a:latin typeface="Mistral" panose="03090702030407020403" pitchFamily="66" charset="0"/>
                <a:cs typeface="Colors Of Autumn"/>
              </a:rPr>
              <a:t>LES SOLS ANCIENS</a:t>
            </a:r>
            <a:br>
              <a:rPr lang="en-AU" sz="5400" b="1" spc="600" dirty="0">
                <a:solidFill>
                  <a:schemeClr val="bg1"/>
                </a:solidFill>
                <a:latin typeface="Mistral" panose="03090702030407020403" pitchFamily="66" charset="0"/>
                <a:cs typeface="Colors Of Autumn"/>
              </a:rPr>
            </a:br>
            <a:r>
              <a:rPr lang="en-AU" sz="5400" b="1" spc="600" dirty="0">
                <a:solidFill>
                  <a:schemeClr val="bg1"/>
                </a:solidFill>
                <a:latin typeface="Mistral" panose="03090702030407020403" pitchFamily="66" charset="0"/>
                <a:cs typeface="Colors Of Autumn"/>
              </a:rPr>
              <a:t>DE L’AUSTRALIE</a:t>
            </a:r>
          </a:p>
        </p:txBody>
      </p:sp>
    </p:spTree>
    <p:extLst>
      <p:ext uri="{BB962C8B-B14F-4D97-AF65-F5344CB8AC3E}">
        <p14:creationId xmlns:p14="http://schemas.microsoft.com/office/powerpoint/2010/main" val="3693134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58">
            <a:extLst>
              <a:ext uri="{FF2B5EF4-FFF2-40B4-BE49-F238E27FC236}">
                <a16:creationId xmlns:a16="http://schemas.microsoft.com/office/drawing/2014/main" id="{3162624D-0F7D-4D79-AB4C-CCE05F502D21}"/>
              </a:ext>
            </a:extLst>
          </p:cNvPr>
          <p:cNvSpPr txBox="1"/>
          <p:nvPr/>
        </p:nvSpPr>
        <p:spPr>
          <a:xfrm>
            <a:off x="771715" y="4493480"/>
            <a:ext cx="2185026" cy="972959"/>
          </a:xfrm>
          <a:prstGeom prst="rect">
            <a:avLst/>
          </a:prstGeom>
        </p:spPr>
        <p:txBody>
          <a:bodyPr vert="horz" wrap="square" lIns="0" tIns="17145" rIns="0" bIns="0" rtlCol="0" anchor="b" anchorCtr="0">
            <a:spAutoFit/>
          </a:bodyPr>
          <a:lstStyle/>
          <a:p>
            <a:pPr>
              <a:lnSpc>
                <a:spcPct val="90000"/>
              </a:lnSpc>
            </a:pPr>
            <a:r>
              <a:rPr lang="en-AU" sz="2300" b="1" dirty="0">
                <a:solidFill>
                  <a:schemeClr val="bg1"/>
                </a:solidFill>
                <a:cs typeface="Hellix SemiBold"/>
              </a:rPr>
              <a:t>SÉDIMENTS MARINS (CALCAIRE)</a:t>
            </a:r>
            <a:endParaRPr lang="en-US" sz="2300" b="1" dirty="0">
              <a:solidFill>
                <a:schemeClr val="bg1"/>
              </a:solidFill>
              <a:cs typeface="Hellix SemiBold"/>
            </a:endParaRPr>
          </a:p>
        </p:txBody>
      </p:sp>
      <p:sp>
        <p:nvSpPr>
          <p:cNvPr id="5" name="TextBox 4">
            <a:extLst>
              <a:ext uri="{FF2B5EF4-FFF2-40B4-BE49-F238E27FC236}">
                <a16:creationId xmlns:a16="http://schemas.microsoft.com/office/drawing/2014/main" id="{19D17C7B-76CC-4E05-A201-2082A1DC8C40}"/>
              </a:ext>
            </a:extLst>
          </p:cNvPr>
          <p:cNvSpPr txBox="1"/>
          <p:nvPr/>
        </p:nvSpPr>
        <p:spPr>
          <a:xfrm>
            <a:off x="7911665" y="5035375"/>
            <a:ext cx="1989961" cy="1926117"/>
          </a:xfrm>
          <a:prstGeom prst="rect">
            <a:avLst/>
          </a:prstGeom>
          <a:noFill/>
        </p:spPr>
        <p:txBody>
          <a:bodyPr wrap="square" lIns="0" tIns="0" rIns="0" bIns="0" rtlCol="0">
            <a:noAutofit/>
          </a:bodyPr>
          <a:lstStyle/>
          <a:p>
            <a:pPr>
              <a:spcAft>
                <a:spcPts val="600"/>
              </a:spcAft>
            </a:pPr>
            <a:r>
              <a:rPr lang="en-AU" dirty="0">
                <a:solidFill>
                  <a:schemeClr val="bg1"/>
                </a:solidFill>
              </a:rPr>
              <a:t>Barossa Valley, Eden Valley, Clare Valley, Adelaide Hills, </a:t>
            </a:r>
            <a:r>
              <a:rPr lang="en-AU" dirty="0" err="1">
                <a:solidFill>
                  <a:schemeClr val="bg1"/>
                </a:solidFill>
              </a:rPr>
              <a:t>Fleurieu</a:t>
            </a:r>
            <a:r>
              <a:rPr lang="en-AU" dirty="0">
                <a:solidFill>
                  <a:schemeClr val="bg1"/>
                </a:solidFill>
              </a:rPr>
              <a:t> Peninsula, Kangaroo Island</a:t>
            </a:r>
          </a:p>
        </p:txBody>
      </p:sp>
      <p:sp>
        <p:nvSpPr>
          <p:cNvPr id="6" name="object 4">
            <a:extLst>
              <a:ext uri="{FF2B5EF4-FFF2-40B4-BE49-F238E27FC236}">
                <a16:creationId xmlns:a16="http://schemas.microsoft.com/office/drawing/2014/main" id="{059C7EDE-E2B8-4B62-90BA-6A22157C55F1}"/>
              </a:ext>
            </a:extLst>
          </p:cNvPr>
          <p:cNvSpPr txBox="1"/>
          <p:nvPr/>
        </p:nvSpPr>
        <p:spPr>
          <a:xfrm>
            <a:off x="0" y="1450590"/>
            <a:ext cx="7259782" cy="642511"/>
          </a:xfrm>
          <a:prstGeom prst="rect">
            <a:avLst/>
          </a:prstGeom>
        </p:spPr>
        <p:txBody>
          <a:bodyPr vert="horz" wrap="none" lIns="0" tIns="12700" rIns="0" bIns="0" rtlCol="0">
            <a:noAutofit/>
          </a:bodyPr>
          <a:lstStyle/>
          <a:p>
            <a:pPr>
              <a:lnSpc>
                <a:spcPct val="80000"/>
              </a:lnSpc>
              <a:tabLst>
                <a:tab pos="1274445" algn="l"/>
              </a:tabLst>
            </a:pPr>
            <a:r>
              <a:rPr lang="en-AU" sz="6600" b="1" spc="800" dirty="0">
                <a:solidFill>
                  <a:srgbClr val="E9490F"/>
                </a:solidFill>
                <a:latin typeface="+mj-lt"/>
                <a:cs typeface="Hellix"/>
              </a:rPr>
              <a:t>GÉOLOGIQUES</a:t>
            </a:r>
          </a:p>
        </p:txBody>
      </p:sp>
      <p:sp>
        <p:nvSpPr>
          <p:cNvPr id="7" name="object 4">
            <a:extLst>
              <a:ext uri="{FF2B5EF4-FFF2-40B4-BE49-F238E27FC236}">
                <a16:creationId xmlns:a16="http://schemas.microsoft.com/office/drawing/2014/main" id="{15C57D0F-A1B7-4E06-93EE-E0123BCDEAE2}"/>
              </a:ext>
            </a:extLst>
          </p:cNvPr>
          <p:cNvSpPr txBox="1"/>
          <p:nvPr/>
        </p:nvSpPr>
        <p:spPr>
          <a:xfrm>
            <a:off x="-682" y="724470"/>
            <a:ext cx="9090913" cy="642511"/>
          </a:xfrm>
          <a:prstGeom prst="rect">
            <a:avLst/>
          </a:prstGeom>
        </p:spPr>
        <p:txBody>
          <a:bodyPr vert="horz" wrap="none" lIns="0" tIns="12700" rIns="0" bIns="0" rtlCol="0">
            <a:noAutofit/>
          </a:bodyPr>
          <a:lstStyle/>
          <a:p>
            <a:pPr>
              <a:lnSpc>
                <a:spcPct val="80000"/>
              </a:lnSpc>
              <a:tabLst>
                <a:tab pos="1274445" algn="l"/>
              </a:tabLst>
            </a:pPr>
            <a:r>
              <a:rPr lang="en-AU" sz="6600" b="1" spc="100" dirty="0">
                <a:latin typeface="+mj-lt"/>
                <a:cs typeface="Hellix"/>
              </a:rPr>
              <a:t>CLASSIFICATIONS</a:t>
            </a:r>
          </a:p>
        </p:txBody>
      </p:sp>
      <p:sp>
        <p:nvSpPr>
          <p:cNvPr id="8" name="object 58">
            <a:extLst>
              <a:ext uri="{FF2B5EF4-FFF2-40B4-BE49-F238E27FC236}">
                <a16:creationId xmlns:a16="http://schemas.microsoft.com/office/drawing/2014/main" id="{E658A038-A89D-4539-807B-7966E3834958}"/>
              </a:ext>
            </a:extLst>
          </p:cNvPr>
          <p:cNvSpPr txBox="1"/>
          <p:nvPr/>
        </p:nvSpPr>
        <p:spPr>
          <a:xfrm>
            <a:off x="3219353" y="5130578"/>
            <a:ext cx="1463485" cy="335861"/>
          </a:xfrm>
          <a:prstGeom prst="rect">
            <a:avLst/>
          </a:prstGeom>
        </p:spPr>
        <p:txBody>
          <a:bodyPr vert="horz" wrap="square" lIns="0" tIns="17145" rIns="0" bIns="0" rtlCol="0" anchor="b" anchorCtr="0">
            <a:spAutoFit/>
          </a:bodyPr>
          <a:lstStyle/>
          <a:p>
            <a:pPr>
              <a:lnSpc>
                <a:spcPct val="90000"/>
              </a:lnSpc>
            </a:pPr>
            <a:r>
              <a:rPr lang="en-AU" sz="2300" b="1" dirty="0">
                <a:solidFill>
                  <a:schemeClr val="bg1"/>
                </a:solidFill>
                <a:cs typeface="Hellix SemiBold"/>
              </a:rPr>
              <a:t>GRANIT</a:t>
            </a:r>
            <a:endParaRPr lang="en-US" sz="2300" b="1" dirty="0">
              <a:solidFill>
                <a:schemeClr val="bg1"/>
              </a:solidFill>
              <a:cs typeface="Hellix SemiBold"/>
            </a:endParaRPr>
          </a:p>
        </p:txBody>
      </p:sp>
      <p:sp>
        <p:nvSpPr>
          <p:cNvPr id="9" name="object 58">
            <a:extLst>
              <a:ext uri="{FF2B5EF4-FFF2-40B4-BE49-F238E27FC236}">
                <a16:creationId xmlns:a16="http://schemas.microsoft.com/office/drawing/2014/main" id="{85749C4C-03E6-4B65-9C25-1A9461216729}"/>
              </a:ext>
            </a:extLst>
          </p:cNvPr>
          <p:cNvSpPr txBox="1"/>
          <p:nvPr/>
        </p:nvSpPr>
        <p:spPr>
          <a:xfrm>
            <a:off x="5659091" y="4530424"/>
            <a:ext cx="1989961" cy="654410"/>
          </a:xfrm>
          <a:prstGeom prst="rect">
            <a:avLst/>
          </a:prstGeom>
        </p:spPr>
        <p:txBody>
          <a:bodyPr vert="horz" wrap="square" lIns="0" tIns="17145" rIns="0" bIns="0" rtlCol="0" anchor="b" anchorCtr="0">
            <a:spAutoFit/>
          </a:bodyPr>
          <a:lstStyle/>
          <a:p>
            <a:pPr>
              <a:lnSpc>
                <a:spcPct val="90000"/>
              </a:lnSpc>
            </a:pPr>
            <a:r>
              <a:rPr lang="en-AU" sz="2300" b="1" dirty="0">
                <a:solidFill>
                  <a:schemeClr val="bg1"/>
                </a:solidFill>
                <a:cs typeface="Hellix SemiBold"/>
              </a:rPr>
              <a:t>VOLCANIQUE (BASALTE)</a:t>
            </a:r>
            <a:endParaRPr lang="en-US" sz="2300" b="1" dirty="0">
              <a:solidFill>
                <a:schemeClr val="bg1"/>
              </a:solidFill>
              <a:cs typeface="Hellix SemiBold"/>
            </a:endParaRPr>
          </a:p>
        </p:txBody>
      </p:sp>
      <p:sp>
        <p:nvSpPr>
          <p:cNvPr id="10" name="object 58">
            <a:extLst>
              <a:ext uri="{FF2B5EF4-FFF2-40B4-BE49-F238E27FC236}">
                <a16:creationId xmlns:a16="http://schemas.microsoft.com/office/drawing/2014/main" id="{17C85D2D-2CBB-4421-BE90-7745F57327EF}"/>
              </a:ext>
            </a:extLst>
          </p:cNvPr>
          <p:cNvSpPr txBox="1"/>
          <p:nvPr/>
        </p:nvSpPr>
        <p:spPr>
          <a:xfrm>
            <a:off x="7911665" y="3593797"/>
            <a:ext cx="2912696" cy="1291507"/>
          </a:xfrm>
          <a:prstGeom prst="rect">
            <a:avLst/>
          </a:prstGeom>
        </p:spPr>
        <p:txBody>
          <a:bodyPr vert="horz" wrap="square" lIns="0" tIns="17145" rIns="0" bIns="0" rtlCol="0" anchor="b" anchorCtr="0">
            <a:spAutoFit/>
          </a:bodyPr>
          <a:lstStyle/>
          <a:p>
            <a:pPr>
              <a:lnSpc>
                <a:spcPct val="90000"/>
              </a:lnSpc>
            </a:pPr>
            <a:r>
              <a:rPr lang="en-AU" sz="2300" b="1" dirty="0">
                <a:solidFill>
                  <a:schemeClr val="bg1"/>
                </a:solidFill>
                <a:cs typeface="Hellix SemiBold"/>
              </a:rPr>
              <a:t>COUCHES MÉTAMORPHIQUES DU PRÉCAMBRIEN ET DU CAMBRIEN</a:t>
            </a:r>
            <a:endParaRPr lang="en-US" sz="2300" b="1" dirty="0">
              <a:solidFill>
                <a:schemeClr val="bg1"/>
              </a:solidFill>
              <a:cs typeface="Hellix SemiBold"/>
            </a:endParaRPr>
          </a:p>
        </p:txBody>
      </p:sp>
      <p:sp>
        <p:nvSpPr>
          <p:cNvPr id="11" name="TextBox 10">
            <a:extLst>
              <a:ext uri="{FF2B5EF4-FFF2-40B4-BE49-F238E27FC236}">
                <a16:creationId xmlns:a16="http://schemas.microsoft.com/office/drawing/2014/main" id="{4B901EA2-D6D4-413D-9E35-8A916C0EA6E1}"/>
              </a:ext>
            </a:extLst>
          </p:cNvPr>
          <p:cNvSpPr txBox="1"/>
          <p:nvPr/>
        </p:nvSpPr>
        <p:spPr>
          <a:xfrm>
            <a:off x="5659092" y="5317639"/>
            <a:ext cx="1989961" cy="1480619"/>
          </a:xfrm>
          <a:prstGeom prst="rect">
            <a:avLst/>
          </a:prstGeom>
          <a:noFill/>
        </p:spPr>
        <p:txBody>
          <a:bodyPr wrap="square" lIns="0" tIns="0" rIns="0" bIns="0" rtlCol="0">
            <a:noAutofit/>
          </a:bodyPr>
          <a:lstStyle/>
          <a:p>
            <a:pPr>
              <a:spcAft>
                <a:spcPts val="600"/>
              </a:spcAft>
            </a:pPr>
            <a:r>
              <a:rPr lang="en-US" dirty="0">
                <a:solidFill>
                  <a:schemeClr val="bg1"/>
                </a:solidFill>
              </a:rPr>
              <a:t>Centre de Victoria, </a:t>
            </a:r>
            <a:r>
              <a:rPr lang="en-US" dirty="0" err="1">
                <a:solidFill>
                  <a:schemeClr val="bg1"/>
                </a:solidFill>
              </a:rPr>
              <a:t>nord</a:t>
            </a:r>
            <a:r>
              <a:rPr lang="en-US" dirty="0">
                <a:solidFill>
                  <a:schemeClr val="bg1"/>
                </a:solidFill>
              </a:rPr>
              <a:t> de la </a:t>
            </a:r>
            <a:r>
              <a:rPr lang="en-US" dirty="0" err="1">
                <a:solidFill>
                  <a:schemeClr val="bg1"/>
                </a:solidFill>
              </a:rPr>
              <a:t>Tasmanie</a:t>
            </a:r>
            <a:r>
              <a:rPr lang="en-US" dirty="0">
                <a:solidFill>
                  <a:schemeClr val="bg1"/>
                </a:solidFill>
              </a:rPr>
              <a:t>, Hunter Valley, Orange</a:t>
            </a:r>
            <a:endParaRPr lang="en-AU" dirty="0">
              <a:solidFill>
                <a:schemeClr val="bg1"/>
              </a:solidFill>
            </a:endParaRPr>
          </a:p>
        </p:txBody>
      </p:sp>
      <p:sp>
        <p:nvSpPr>
          <p:cNvPr id="12" name="TextBox 11">
            <a:extLst>
              <a:ext uri="{FF2B5EF4-FFF2-40B4-BE49-F238E27FC236}">
                <a16:creationId xmlns:a16="http://schemas.microsoft.com/office/drawing/2014/main" id="{7E108F8A-6454-459A-A2C0-449F763A1CC1}"/>
              </a:ext>
            </a:extLst>
          </p:cNvPr>
          <p:cNvSpPr txBox="1"/>
          <p:nvPr/>
        </p:nvSpPr>
        <p:spPr>
          <a:xfrm>
            <a:off x="3219353" y="5599117"/>
            <a:ext cx="1989961" cy="1300739"/>
          </a:xfrm>
          <a:prstGeom prst="rect">
            <a:avLst/>
          </a:prstGeom>
          <a:noFill/>
        </p:spPr>
        <p:txBody>
          <a:bodyPr wrap="square" lIns="0" tIns="0" rIns="0" bIns="0" rtlCol="0">
            <a:noAutofit/>
          </a:bodyPr>
          <a:lstStyle/>
          <a:p>
            <a:pPr>
              <a:spcAft>
                <a:spcPts val="600"/>
              </a:spcAft>
            </a:pPr>
            <a:r>
              <a:rPr lang="en-US" dirty="0">
                <a:solidFill>
                  <a:schemeClr val="bg1"/>
                </a:solidFill>
              </a:rPr>
              <a:t>Margaret River, Mount Barker, Grampians, </a:t>
            </a:r>
            <a:br>
              <a:rPr lang="en-US" dirty="0">
                <a:solidFill>
                  <a:schemeClr val="bg1"/>
                </a:solidFill>
              </a:rPr>
            </a:br>
            <a:r>
              <a:rPr lang="en-US" dirty="0" err="1">
                <a:solidFill>
                  <a:schemeClr val="bg1"/>
                </a:solidFill>
              </a:rPr>
              <a:t>nord-est</a:t>
            </a:r>
            <a:r>
              <a:rPr lang="en-US" dirty="0">
                <a:solidFill>
                  <a:schemeClr val="bg1"/>
                </a:solidFill>
              </a:rPr>
              <a:t> de Victoria</a:t>
            </a:r>
            <a:endParaRPr lang="en-AU" dirty="0">
              <a:solidFill>
                <a:schemeClr val="bg1"/>
              </a:solidFill>
            </a:endParaRPr>
          </a:p>
        </p:txBody>
      </p:sp>
      <p:sp>
        <p:nvSpPr>
          <p:cNvPr id="13" name="TextBox 12">
            <a:extLst>
              <a:ext uri="{FF2B5EF4-FFF2-40B4-BE49-F238E27FC236}">
                <a16:creationId xmlns:a16="http://schemas.microsoft.com/office/drawing/2014/main" id="{8B76EF65-7469-4E09-AEEC-B1200F0B6BE6}"/>
              </a:ext>
            </a:extLst>
          </p:cNvPr>
          <p:cNvSpPr txBox="1"/>
          <p:nvPr/>
        </p:nvSpPr>
        <p:spPr>
          <a:xfrm>
            <a:off x="771715" y="5599117"/>
            <a:ext cx="1902905" cy="1226011"/>
          </a:xfrm>
          <a:prstGeom prst="rect">
            <a:avLst/>
          </a:prstGeom>
          <a:noFill/>
        </p:spPr>
        <p:txBody>
          <a:bodyPr wrap="square" lIns="0" tIns="0" rIns="0" bIns="0" rtlCol="0">
            <a:noAutofit/>
          </a:bodyPr>
          <a:lstStyle/>
          <a:p>
            <a:pPr>
              <a:spcAft>
                <a:spcPts val="600"/>
              </a:spcAft>
            </a:pPr>
            <a:r>
              <a:rPr lang="en-US" dirty="0">
                <a:solidFill>
                  <a:schemeClr val="bg1"/>
                </a:solidFill>
              </a:rPr>
              <a:t>Sud-</a:t>
            </a:r>
            <a:r>
              <a:rPr lang="en-US" dirty="0" err="1">
                <a:solidFill>
                  <a:schemeClr val="bg1"/>
                </a:solidFill>
              </a:rPr>
              <a:t>est</a:t>
            </a:r>
            <a:r>
              <a:rPr lang="en-US" dirty="0">
                <a:solidFill>
                  <a:schemeClr val="bg1"/>
                </a:solidFill>
              </a:rPr>
              <a:t> </a:t>
            </a:r>
            <a:br>
              <a:rPr lang="en-US" dirty="0">
                <a:solidFill>
                  <a:schemeClr val="bg1"/>
                </a:solidFill>
              </a:rPr>
            </a:br>
            <a:r>
              <a:rPr lang="en-US" dirty="0">
                <a:solidFill>
                  <a:schemeClr val="bg1"/>
                </a:solidFill>
              </a:rPr>
              <a:t>South Australia, </a:t>
            </a:r>
            <a:r>
              <a:rPr lang="en-US" dirty="0" err="1">
                <a:solidFill>
                  <a:schemeClr val="bg1"/>
                </a:solidFill>
              </a:rPr>
              <a:t>ouest</a:t>
            </a:r>
            <a:r>
              <a:rPr lang="en-US" dirty="0">
                <a:solidFill>
                  <a:schemeClr val="bg1"/>
                </a:solidFill>
              </a:rPr>
              <a:t> de Victoria, Murray Valley</a:t>
            </a:r>
            <a:endParaRPr lang="en-AU" dirty="0">
              <a:solidFill>
                <a:schemeClr val="bg1"/>
              </a:solidFill>
            </a:endParaRPr>
          </a:p>
        </p:txBody>
      </p:sp>
    </p:spTree>
    <p:extLst>
      <p:ext uri="{BB962C8B-B14F-4D97-AF65-F5344CB8AC3E}">
        <p14:creationId xmlns:p14="http://schemas.microsoft.com/office/powerpoint/2010/main" val="1176491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58">
            <a:extLst>
              <a:ext uri="{FF2B5EF4-FFF2-40B4-BE49-F238E27FC236}">
                <a16:creationId xmlns:a16="http://schemas.microsoft.com/office/drawing/2014/main" id="{7EC8F242-97FB-40B7-AC14-A35115194629}"/>
              </a:ext>
            </a:extLst>
          </p:cNvPr>
          <p:cNvSpPr txBox="1"/>
          <p:nvPr/>
        </p:nvSpPr>
        <p:spPr>
          <a:xfrm>
            <a:off x="0" y="720090"/>
            <a:ext cx="6768246" cy="1358091"/>
          </a:xfrm>
          <a:prstGeom prst="rect">
            <a:avLst/>
          </a:prstGeom>
        </p:spPr>
        <p:txBody>
          <a:bodyPr vert="horz" wrap="none" lIns="0" tIns="17145" rIns="0" bIns="0" rtlCol="0" anchor="ctr" anchorCtr="0">
            <a:noAutofit/>
          </a:bodyPr>
          <a:lstStyle/>
          <a:p>
            <a:pPr>
              <a:lnSpc>
                <a:spcPct val="75000"/>
              </a:lnSpc>
              <a:buClr>
                <a:srgbClr val="F40000"/>
              </a:buClr>
            </a:pPr>
            <a:r>
              <a:rPr lang="en-AU" sz="5700" b="1" spc="600" dirty="0">
                <a:solidFill>
                  <a:schemeClr val="bg1"/>
                </a:solidFill>
                <a:cs typeface="Hellix SemiBold"/>
              </a:rPr>
              <a:t>PRINCIPAUX</a:t>
            </a:r>
          </a:p>
          <a:p>
            <a:pPr>
              <a:lnSpc>
                <a:spcPct val="75000"/>
              </a:lnSpc>
              <a:buClr>
                <a:srgbClr val="F40000"/>
              </a:buClr>
            </a:pPr>
            <a:r>
              <a:rPr lang="en-AU" sz="5700" b="1" spc="600" dirty="0">
                <a:solidFill>
                  <a:schemeClr val="bg1"/>
                </a:solidFill>
                <a:cs typeface="Hellix SemiBold"/>
              </a:rPr>
              <a:t>TYPES DE SOLS</a:t>
            </a:r>
          </a:p>
        </p:txBody>
      </p:sp>
      <p:sp>
        <p:nvSpPr>
          <p:cNvPr id="5" name="object 58">
            <a:extLst>
              <a:ext uri="{FF2B5EF4-FFF2-40B4-BE49-F238E27FC236}">
                <a16:creationId xmlns:a16="http://schemas.microsoft.com/office/drawing/2014/main" id="{8B4CED26-4518-455D-8DD2-62AFB670CC4B}"/>
              </a:ext>
            </a:extLst>
          </p:cNvPr>
          <p:cNvSpPr txBox="1"/>
          <p:nvPr/>
        </p:nvSpPr>
        <p:spPr>
          <a:xfrm>
            <a:off x="0" y="1844884"/>
            <a:ext cx="4664363" cy="512313"/>
          </a:xfrm>
          <a:prstGeom prst="rect">
            <a:avLst/>
          </a:prstGeom>
        </p:spPr>
        <p:txBody>
          <a:bodyPr vert="horz" wrap="none" lIns="0" tIns="17145" rIns="0" bIns="0" rtlCol="0" anchor="ctr" anchorCtr="0">
            <a:noAutofit/>
          </a:bodyPr>
          <a:lstStyle/>
          <a:p>
            <a:pPr>
              <a:lnSpc>
                <a:spcPct val="70000"/>
              </a:lnSpc>
              <a:buClr>
                <a:srgbClr val="F40000"/>
              </a:buClr>
            </a:pPr>
            <a:r>
              <a:rPr lang="en-AU" sz="1900" b="1" dirty="0">
                <a:cs typeface="Hellix SemiBold"/>
              </a:rPr>
              <a:t>DES RÉGIONS VITICOLES AUSTRALIENNES</a:t>
            </a:r>
          </a:p>
        </p:txBody>
      </p:sp>
      <p:sp>
        <p:nvSpPr>
          <p:cNvPr id="7" name="object 4">
            <a:extLst>
              <a:ext uri="{FF2B5EF4-FFF2-40B4-BE49-F238E27FC236}">
                <a16:creationId xmlns:a16="http://schemas.microsoft.com/office/drawing/2014/main" id="{2D0AF0D9-C405-4BDF-B172-023834ACB84C}"/>
              </a:ext>
            </a:extLst>
          </p:cNvPr>
          <p:cNvSpPr txBox="1"/>
          <p:nvPr/>
        </p:nvSpPr>
        <p:spPr>
          <a:xfrm>
            <a:off x="7223760" y="3190986"/>
            <a:ext cx="3154680" cy="514963"/>
          </a:xfrm>
          <a:prstGeom prst="rect">
            <a:avLst/>
          </a:prstGeom>
        </p:spPr>
        <p:txBody>
          <a:bodyPr vert="horz" wrap="none" lIns="0" tIns="12700" rIns="0" bIns="0" rtlCol="0">
            <a:noAutofit/>
          </a:bodyPr>
          <a:lstStyle/>
          <a:p>
            <a:pPr>
              <a:lnSpc>
                <a:spcPct val="80000"/>
              </a:lnSpc>
              <a:tabLst>
                <a:tab pos="1274445" algn="l"/>
              </a:tabLst>
            </a:pPr>
            <a:r>
              <a:rPr lang="en-AU" sz="5400" b="1" spc="1600" dirty="0">
                <a:solidFill>
                  <a:srgbClr val="E9490F"/>
                </a:solidFill>
                <a:latin typeface="+mj-lt"/>
                <a:cs typeface="Hellix"/>
              </a:rPr>
              <a:t>SABLE</a:t>
            </a:r>
          </a:p>
        </p:txBody>
      </p:sp>
      <p:sp>
        <p:nvSpPr>
          <p:cNvPr id="8" name="TextBox 7">
            <a:extLst>
              <a:ext uri="{FF2B5EF4-FFF2-40B4-BE49-F238E27FC236}">
                <a16:creationId xmlns:a16="http://schemas.microsoft.com/office/drawing/2014/main" id="{92E85129-461B-46BC-93C6-A7C2D399C856}"/>
              </a:ext>
            </a:extLst>
          </p:cNvPr>
          <p:cNvSpPr txBox="1"/>
          <p:nvPr/>
        </p:nvSpPr>
        <p:spPr>
          <a:xfrm>
            <a:off x="7486650" y="3862969"/>
            <a:ext cx="2971800" cy="1217034"/>
          </a:xfrm>
          <a:prstGeom prst="rect">
            <a:avLst/>
          </a:prstGeom>
          <a:noFill/>
        </p:spPr>
        <p:txBody>
          <a:bodyPr wrap="square" lIns="0" tIns="0" rIns="0" bIns="0" rtlCol="0">
            <a:noAutofit/>
          </a:bodyPr>
          <a:lstStyle/>
          <a:p>
            <a:pPr>
              <a:spcAft>
                <a:spcPts val="600"/>
              </a:spcAft>
            </a:pPr>
            <a:r>
              <a:rPr lang="en-US" sz="2000" dirty="0"/>
              <a:t>Sols </a:t>
            </a:r>
            <a:r>
              <a:rPr lang="en-US" sz="2000" dirty="0" err="1"/>
              <a:t>gréseux</a:t>
            </a:r>
            <a:r>
              <a:rPr lang="en-US" sz="2000" dirty="0"/>
              <a:t> et bien </a:t>
            </a:r>
            <a:r>
              <a:rPr lang="en-US" sz="2000" dirty="0" err="1"/>
              <a:t>drainants</a:t>
            </a:r>
            <a:r>
              <a:rPr lang="en-US" sz="2000" dirty="0"/>
              <a:t> qui </a:t>
            </a:r>
            <a:r>
              <a:rPr lang="en-US" sz="2000" dirty="0" err="1"/>
              <a:t>gardent</a:t>
            </a:r>
            <a:r>
              <a:rPr lang="en-US" sz="2000" dirty="0"/>
              <a:t> la </a:t>
            </a:r>
            <a:r>
              <a:rPr lang="en-US" sz="2000" dirty="0" err="1"/>
              <a:t>chaleur</a:t>
            </a:r>
            <a:r>
              <a:rPr lang="en-US" sz="2000" dirty="0"/>
              <a:t>. Facile </a:t>
            </a:r>
            <a:r>
              <a:rPr lang="en-US" sz="2000" dirty="0" err="1"/>
              <a:t>à</a:t>
            </a:r>
            <a:r>
              <a:rPr lang="en-US" sz="2000" dirty="0"/>
              <a:t> </a:t>
            </a:r>
            <a:r>
              <a:rPr lang="en-US" sz="2000" dirty="0" err="1"/>
              <a:t>travailler</a:t>
            </a:r>
            <a:r>
              <a:rPr lang="en-US" sz="2000" dirty="0"/>
              <a:t>, </a:t>
            </a:r>
            <a:r>
              <a:rPr lang="en-US" sz="2000" dirty="0" err="1"/>
              <a:t>peut</a:t>
            </a:r>
            <a:r>
              <a:rPr lang="en-US" sz="2000" dirty="0"/>
              <a:t> </a:t>
            </a:r>
            <a:r>
              <a:rPr lang="en-US" sz="2000" dirty="0" err="1"/>
              <a:t>manquer</a:t>
            </a:r>
            <a:r>
              <a:rPr lang="en-US" sz="2000" dirty="0"/>
              <a:t> de nutriments</a:t>
            </a:r>
            <a:endParaRPr lang="en-AU" sz="2000" dirty="0"/>
          </a:p>
        </p:txBody>
      </p:sp>
      <p:sp>
        <p:nvSpPr>
          <p:cNvPr id="9" name="object 4">
            <a:extLst>
              <a:ext uri="{FF2B5EF4-FFF2-40B4-BE49-F238E27FC236}">
                <a16:creationId xmlns:a16="http://schemas.microsoft.com/office/drawing/2014/main" id="{8398467B-4D8B-41AB-B220-76A91095998D}"/>
              </a:ext>
            </a:extLst>
          </p:cNvPr>
          <p:cNvSpPr txBox="1"/>
          <p:nvPr/>
        </p:nvSpPr>
        <p:spPr>
          <a:xfrm>
            <a:off x="5382472" y="5605979"/>
            <a:ext cx="3647227" cy="514963"/>
          </a:xfrm>
          <a:prstGeom prst="rect">
            <a:avLst/>
          </a:prstGeom>
        </p:spPr>
        <p:txBody>
          <a:bodyPr vert="horz" wrap="none" lIns="0" tIns="12700" rIns="0" bIns="0" rtlCol="0">
            <a:noAutofit/>
          </a:bodyPr>
          <a:lstStyle/>
          <a:p>
            <a:pPr>
              <a:lnSpc>
                <a:spcPct val="80000"/>
              </a:lnSpc>
              <a:tabLst>
                <a:tab pos="1274445" algn="l"/>
              </a:tabLst>
            </a:pPr>
            <a:r>
              <a:rPr lang="en-AU" sz="5400" b="1" spc="1600" dirty="0">
                <a:latin typeface="+mj-lt"/>
                <a:cs typeface="Hellix"/>
              </a:rPr>
              <a:t>ARGILE</a:t>
            </a:r>
          </a:p>
        </p:txBody>
      </p:sp>
      <p:sp>
        <p:nvSpPr>
          <p:cNvPr id="10" name="TextBox 9">
            <a:extLst>
              <a:ext uri="{FF2B5EF4-FFF2-40B4-BE49-F238E27FC236}">
                <a16:creationId xmlns:a16="http://schemas.microsoft.com/office/drawing/2014/main" id="{B3A94E65-34B0-408C-B4CA-1257208DD479}"/>
              </a:ext>
            </a:extLst>
          </p:cNvPr>
          <p:cNvSpPr txBox="1"/>
          <p:nvPr/>
        </p:nvSpPr>
        <p:spPr>
          <a:xfrm>
            <a:off x="6138452" y="6272276"/>
            <a:ext cx="3343225" cy="1039402"/>
          </a:xfrm>
          <a:prstGeom prst="rect">
            <a:avLst/>
          </a:prstGeom>
          <a:noFill/>
        </p:spPr>
        <p:txBody>
          <a:bodyPr wrap="square" lIns="0" tIns="0" rIns="0" bIns="0" rtlCol="0">
            <a:noAutofit/>
          </a:bodyPr>
          <a:lstStyle/>
          <a:p>
            <a:pPr>
              <a:spcAft>
                <a:spcPts val="600"/>
              </a:spcAft>
            </a:pPr>
            <a:r>
              <a:rPr lang="en-US" sz="2000" dirty="0"/>
              <a:t>Sols </a:t>
            </a:r>
            <a:r>
              <a:rPr lang="en-US" sz="2000" dirty="0" err="1"/>
              <a:t>lourds</a:t>
            </a:r>
            <a:r>
              <a:rPr lang="en-US" sz="2000" dirty="0"/>
              <a:t>, </a:t>
            </a:r>
            <a:r>
              <a:rPr lang="en-US" sz="2000" dirty="0" err="1"/>
              <a:t>peu</a:t>
            </a:r>
            <a:r>
              <a:rPr lang="en-US" sz="2000" dirty="0"/>
              <a:t> </a:t>
            </a:r>
            <a:r>
              <a:rPr lang="en-US" sz="2000" dirty="0" err="1"/>
              <a:t>drainants</a:t>
            </a:r>
            <a:r>
              <a:rPr lang="en-US" sz="2000" dirty="0"/>
              <a:t>, très </a:t>
            </a:r>
            <a:r>
              <a:rPr lang="en-US" sz="2000" dirty="0" err="1"/>
              <a:t>durs</a:t>
            </a:r>
            <a:r>
              <a:rPr lang="en-US" sz="2000" dirty="0"/>
              <a:t> </a:t>
            </a:r>
            <a:r>
              <a:rPr lang="en-US" sz="2000" dirty="0" err="1"/>
              <a:t>quand</a:t>
            </a:r>
            <a:r>
              <a:rPr lang="en-US" sz="2000" dirty="0"/>
              <a:t> </a:t>
            </a:r>
            <a:r>
              <a:rPr lang="en-US" sz="2000" dirty="0" err="1"/>
              <a:t>ils</a:t>
            </a:r>
            <a:r>
              <a:rPr lang="en-US" sz="2000" dirty="0"/>
              <a:t> </a:t>
            </a:r>
            <a:r>
              <a:rPr lang="en-US" sz="2000" dirty="0" err="1"/>
              <a:t>sont</a:t>
            </a:r>
            <a:r>
              <a:rPr lang="en-US" sz="2000" dirty="0"/>
              <a:t> secs, avec </a:t>
            </a:r>
            <a:r>
              <a:rPr lang="en-US" sz="2000" dirty="0" err="1"/>
              <a:t>une</a:t>
            </a:r>
            <a:r>
              <a:rPr lang="en-US" sz="2000" dirty="0"/>
              <a:t> tendance </a:t>
            </a:r>
            <a:r>
              <a:rPr lang="en-US" sz="2000" dirty="0" err="1"/>
              <a:t>à</a:t>
            </a:r>
            <a:r>
              <a:rPr lang="en-US" sz="2000" dirty="0"/>
              <a:t> </a:t>
            </a:r>
            <a:r>
              <a:rPr lang="en-US" sz="2000" dirty="0" err="1"/>
              <a:t>rester</a:t>
            </a:r>
            <a:r>
              <a:rPr lang="en-US" sz="2000" dirty="0"/>
              <a:t> plus frais</a:t>
            </a:r>
            <a:endParaRPr lang="en-AU" sz="2000" dirty="0"/>
          </a:p>
        </p:txBody>
      </p:sp>
    </p:spTree>
    <p:extLst>
      <p:ext uri="{BB962C8B-B14F-4D97-AF65-F5344CB8AC3E}">
        <p14:creationId xmlns:p14="http://schemas.microsoft.com/office/powerpoint/2010/main" val="749415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31A9AED9-89A9-4C3F-8F2A-9562C1EC3F11}"/>
              </a:ext>
            </a:extLst>
          </p:cNvPr>
          <p:cNvSpPr txBox="1"/>
          <p:nvPr/>
        </p:nvSpPr>
        <p:spPr>
          <a:xfrm>
            <a:off x="6083034" y="563748"/>
            <a:ext cx="3758195" cy="514963"/>
          </a:xfrm>
          <a:prstGeom prst="rect">
            <a:avLst/>
          </a:prstGeom>
        </p:spPr>
        <p:txBody>
          <a:bodyPr vert="horz" wrap="none" lIns="0" tIns="12700" rIns="0" bIns="0" rtlCol="0">
            <a:noAutofit/>
          </a:bodyPr>
          <a:lstStyle/>
          <a:p>
            <a:pPr>
              <a:lnSpc>
                <a:spcPct val="80000"/>
              </a:lnSpc>
              <a:tabLst>
                <a:tab pos="1274445" algn="l"/>
              </a:tabLst>
            </a:pPr>
            <a:r>
              <a:rPr lang="fr-CA" sz="5400" b="1" spc="1600">
                <a:latin typeface="+mj-lt"/>
                <a:cs typeface="Hellix"/>
              </a:rPr>
              <a:t>LOAM</a:t>
            </a:r>
          </a:p>
        </p:txBody>
      </p:sp>
      <p:sp>
        <p:nvSpPr>
          <p:cNvPr id="5" name="TextBox 4">
            <a:extLst>
              <a:ext uri="{FF2B5EF4-FFF2-40B4-BE49-F238E27FC236}">
                <a16:creationId xmlns:a16="http://schemas.microsoft.com/office/drawing/2014/main" id="{C701CCF9-ADE9-4369-BFD3-24DFC53352D7}"/>
              </a:ext>
            </a:extLst>
          </p:cNvPr>
          <p:cNvSpPr txBox="1"/>
          <p:nvPr/>
        </p:nvSpPr>
        <p:spPr>
          <a:xfrm>
            <a:off x="6083035" y="1235872"/>
            <a:ext cx="4030783" cy="1974414"/>
          </a:xfrm>
          <a:prstGeom prst="rect">
            <a:avLst/>
          </a:prstGeom>
          <a:noFill/>
        </p:spPr>
        <p:txBody>
          <a:bodyPr wrap="square" lIns="0" tIns="0" rIns="0" bIns="0" rtlCol="0">
            <a:noAutofit/>
          </a:bodyPr>
          <a:lstStyle/>
          <a:p>
            <a:pPr>
              <a:spcAft>
                <a:spcPts val="600"/>
              </a:spcAft>
            </a:pPr>
            <a:r>
              <a:rPr lang="fr-CA" sz="2000"/>
              <a:t>Parts égales de limons, d’argile et de sable, avec de la matière organique. Sols bien drainés et fertiles qui favorisent la vigueur de la vigne et demandent une taille rigoureuse.  </a:t>
            </a:r>
          </a:p>
        </p:txBody>
      </p:sp>
      <p:sp>
        <p:nvSpPr>
          <p:cNvPr id="6" name="object 4">
            <a:extLst>
              <a:ext uri="{FF2B5EF4-FFF2-40B4-BE49-F238E27FC236}">
                <a16:creationId xmlns:a16="http://schemas.microsoft.com/office/drawing/2014/main" id="{FF4AEDEE-3043-439D-97B4-11863D01FDFA}"/>
              </a:ext>
            </a:extLst>
          </p:cNvPr>
          <p:cNvSpPr txBox="1"/>
          <p:nvPr/>
        </p:nvSpPr>
        <p:spPr>
          <a:xfrm>
            <a:off x="411361" y="5660887"/>
            <a:ext cx="2163636" cy="514963"/>
          </a:xfrm>
          <a:prstGeom prst="rect">
            <a:avLst/>
          </a:prstGeom>
        </p:spPr>
        <p:txBody>
          <a:bodyPr vert="horz" wrap="none" lIns="0" tIns="12700" rIns="0" bIns="0" rtlCol="0">
            <a:noAutofit/>
          </a:bodyPr>
          <a:lstStyle/>
          <a:p>
            <a:pPr>
              <a:lnSpc>
                <a:spcPct val="80000"/>
              </a:lnSpc>
              <a:tabLst>
                <a:tab pos="1274445" algn="l"/>
              </a:tabLst>
            </a:pPr>
            <a:r>
              <a:rPr lang="fr-CA" sz="5400" b="1" spc="1600" dirty="0">
                <a:solidFill>
                  <a:srgbClr val="E9490F"/>
                </a:solidFill>
                <a:latin typeface="+mj-lt"/>
                <a:cs typeface="Hellix"/>
              </a:rPr>
              <a:t>LIMONS</a:t>
            </a:r>
          </a:p>
        </p:txBody>
      </p:sp>
      <p:sp>
        <p:nvSpPr>
          <p:cNvPr id="7" name="TextBox 6">
            <a:extLst>
              <a:ext uri="{FF2B5EF4-FFF2-40B4-BE49-F238E27FC236}">
                <a16:creationId xmlns:a16="http://schemas.microsoft.com/office/drawing/2014/main" id="{C58477B7-5F0E-4795-9FA3-D25B221432F9}"/>
              </a:ext>
            </a:extLst>
          </p:cNvPr>
          <p:cNvSpPr txBox="1"/>
          <p:nvPr/>
        </p:nvSpPr>
        <p:spPr>
          <a:xfrm>
            <a:off x="1095021" y="6333446"/>
            <a:ext cx="4250885" cy="1046475"/>
          </a:xfrm>
          <a:prstGeom prst="rect">
            <a:avLst/>
          </a:prstGeom>
          <a:noFill/>
        </p:spPr>
        <p:txBody>
          <a:bodyPr wrap="square" lIns="0" tIns="0" rIns="0" bIns="0" rtlCol="0">
            <a:noAutofit/>
          </a:bodyPr>
          <a:lstStyle/>
          <a:p>
            <a:pPr>
              <a:spcAft>
                <a:spcPts val="600"/>
              </a:spcAft>
            </a:pPr>
            <a:r>
              <a:rPr lang="fr-CA" sz="2000"/>
              <a:t>Sols fins et doux qui retiennent bien l’eau et sont souvent plus riches en nutriments que les sols sablonneux</a:t>
            </a:r>
          </a:p>
        </p:txBody>
      </p:sp>
    </p:spTree>
    <p:extLst>
      <p:ext uri="{BB962C8B-B14F-4D97-AF65-F5344CB8AC3E}">
        <p14:creationId xmlns:p14="http://schemas.microsoft.com/office/powerpoint/2010/main" val="233224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object 58">
            <a:extLst>
              <a:ext uri="{FF2B5EF4-FFF2-40B4-BE49-F238E27FC236}">
                <a16:creationId xmlns:a16="http://schemas.microsoft.com/office/drawing/2014/main" id="{9A0F79D0-CE08-428A-853E-33C8BF02E910}"/>
              </a:ext>
            </a:extLst>
          </p:cNvPr>
          <p:cNvSpPr txBox="1"/>
          <p:nvPr/>
        </p:nvSpPr>
        <p:spPr>
          <a:xfrm>
            <a:off x="4095750" y="5901192"/>
            <a:ext cx="1609725" cy="263534"/>
          </a:xfrm>
          <a:prstGeom prst="rect">
            <a:avLst/>
          </a:prstGeom>
        </p:spPr>
        <p:txBody>
          <a:bodyPr vert="horz" wrap="none" lIns="0" tIns="17145" rIns="0" bIns="0" rtlCol="0" anchor="t" anchorCtr="0">
            <a:spAutoFit/>
          </a:bodyPr>
          <a:lstStyle/>
          <a:p>
            <a:pPr marL="0" marR="0" lvl="0" indent="0" algn="r"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McLAREN VALE</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13" name="object 4">
            <a:extLst>
              <a:ext uri="{FF2B5EF4-FFF2-40B4-BE49-F238E27FC236}">
                <a16:creationId xmlns:a16="http://schemas.microsoft.com/office/drawing/2014/main" id="{9A8E2E8B-7454-42F3-B8D7-6BEA2E261992}"/>
              </a:ext>
            </a:extLst>
          </p:cNvPr>
          <p:cNvSpPr txBox="1"/>
          <p:nvPr/>
        </p:nvSpPr>
        <p:spPr>
          <a:xfrm>
            <a:off x="-68327" y="800667"/>
            <a:ext cx="10691813" cy="889974"/>
          </a:xfrm>
          <a:prstGeom prst="rect">
            <a:avLst/>
          </a:prstGeom>
        </p:spPr>
        <p:txBody>
          <a:bodyPr vert="horz" wrap="none" lIns="0" tIns="15875"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7400" b="1" i="0" u="none" strike="noStrike" kern="1200" cap="none" spc="450" normalizeH="0" noProof="0" dirty="0">
                <a:ln>
                  <a:noFill/>
                </a:ln>
                <a:effectLst/>
                <a:uLnTx/>
                <a:uFillTx/>
                <a:latin typeface="Arial" panose="020B0604020202020204"/>
                <a:ea typeface="+mn-ea"/>
                <a:cs typeface="Hellix"/>
              </a:rPr>
              <a:t>R  </a:t>
            </a:r>
            <a:r>
              <a:rPr kumimoji="0" lang="en-AU" sz="7400" b="1" i="0" u="none" strike="noStrike" kern="1200" cap="none" spc="450" normalizeH="0" noProof="0" dirty="0" err="1">
                <a:ln>
                  <a:noFill/>
                </a:ln>
                <a:effectLst/>
                <a:uLnTx/>
                <a:uFillTx/>
                <a:latin typeface="Arial" panose="020B0604020202020204"/>
                <a:ea typeface="+mn-ea"/>
                <a:cs typeface="Hellix"/>
              </a:rPr>
              <a:t>É</a:t>
            </a:r>
            <a:r>
              <a:rPr kumimoji="0" lang="en-AU" sz="7400" b="1" i="0" u="none" strike="noStrike" kern="1200" cap="none" spc="450" normalizeH="0" noProof="0" dirty="0">
                <a:ln>
                  <a:noFill/>
                </a:ln>
                <a:effectLst/>
                <a:uLnTx/>
                <a:uFillTx/>
                <a:latin typeface="Arial" panose="020B0604020202020204"/>
                <a:ea typeface="+mn-ea"/>
                <a:cs typeface="Hellix"/>
              </a:rPr>
              <a:t>  G  I  O  N  S</a:t>
            </a:r>
            <a:endParaRPr kumimoji="0" sz="7400" b="0" i="0" u="none" strike="noStrike" kern="1200" cap="none" spc="450" normalizeH="0" noProof="0" dirty="0">
              <a:ln>
                <a:noFill/>
              </a:ln>
              <a:effectLst/>
              <a:uLnTx/>
              <a:uFillTx/>
              <a:latin typeface="Arial" panose="020B0604020202020204"/>
              <a:ea typeface="+mn-ea"/>
              <a:cs typeface="Hellix"/>
            </a:endParaRPr>
          </a:p>
        </p:txBody>
      </p:sp>
      <p:sp>
        <p:nvSpPr>
          <p:cNvPr id="14" name="object 58">
            <a:extLst>
              <a:ext uri="{FF2B5EF4-FFF2-40B4-BE49-F238E27FC236}">
                <a16:creationId xmlns:a16="http://schemas.microsoft.com/office/drawing/2014/main" id="{EE08AE8D-0D7C-4E5A-9926-5950B2974BF0}"/>
              </a:ext>
            </a:extLst>
          </p:cNvPr>
          <p:cNvSpPr txBox="1"/>
          <p:nvPr/>
        </p:nvSpPr>
        <p:spPr>
          <a:xfrm>
            <a:off x="4730384" y="5624967"/>
            <a:ext cx="1022716" cy="263534"/>
          </a:xfrm>
          <a:prstGeom prst="rect">
            <a:avLst/>
          </a:prstGeom>
        </p:spPr>
        <p:txBody>
          <a:bodyPr vert="horz" wrap="none" lIns="0" tIns="17145" rIns="0" bIns="0" rtlCol="0" anchor="t" anchorCtr="0">
            <a:spAutoFit/>
          </a:bodyPr>
          <a:lstStyle/>
          <a:p>
            <a:pPr marL="0" marR="0" lvl="0" indent="0" algn="r"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BAROSSA</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15" name="object 58">
            <a:extLst>
              <a:ext uri="{FF2B5EF4-FFF2-40B4-BE49-F238E27FC236}">
                <a16:creationId xmlns:a16="http://schemas.microsoft.com/office/drawing/2014/main" id="{EF7CEC62-3E29-42FE-96D8-FC9E41195514}"/>
              </a:ext>
            </a:extLst>
          </p:cNvPr>
          <p:cNvSpPr txBox="1"/>
          <p:nvPr/>
        </p:nvSpPr>
        <p:spPr>
          <a:xfrm>
            <a:off x="1393713" y="5882535"/>
            <a:ext cx="1921810" cy="263534"/>
          </a:xfrm>
          <a:prstGeom prst="rect">
            <a:avLst/>
          </a:prstGeom>
        </p:spPr>
        <p:txBody>
          <a:bodyPr vert="horz" wrap="squar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MARGARET RIVER</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16" name="object 58">
            <a:extLst>
              <a:ext uri="{FF2B5EF4-FFF2-40B4-BE49-F238E27FC236}">
                <a16:creationId xmlns:a16="http://schemas.microsoft.com/office/drawing/2014/main" id="{92AE61CB-1D6D-4625-9735-FD795B762D10}"/>
              </a:ext>
            </a:extLst>
          </p:cNvPr>
          <p:cNvSpPr txBox="1"/>
          <p:nvPr/>
        </p:nvSpPr>
        <p:spPr>
          <a:xfrm>
            <a:off x="4295776" y="5110617"/>
            <a:ext cx="809624" cy="509755"/>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CLARE</a:t>
            </a:r>
          </a:p>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VALLEY</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17" name="object 58">
            <a:extLst>
              <a:ext uri="{FF2B5EF4-FFF2-40B4-BE49-F238E27FC236}">
                <a16:creationId xmlns:a16="http://schemas.microsoft.com/office/drawing/2014/main" id="{FD4CBABB-CAD4-40C4-898F-BAAF9653D207}"/>
              </a:ext>
            </a:extLst>
          </p:cNvPr>
          <p:cNvSpPr txBox="1"/>
          <p:nvPr/>
        </p:nvSpPr>
        <p:spPr>
          <a:xfrm>
            <a:off x="3971926" y="6215517"/>
            <a:ext cx="1752600" cy="263534"/>
          </a:xfrm>
          <a:prstGeom prst="rect">
            <a:avLst/>
          </a:prstGeom>
        </p:spPr>
        <p:txBody>
          <a:bodyPr vert="horz" wrap="none" lIns="0" tIns="17145" rIns="0" bIns="0" rtlCol="0" anchor="t" anchorCtr="0">
            <a:spAutoFit/>
          </a:bodyPr>
          <a:lstStyle/>
          <a:p>
            <a:pPr marL="0" marR="0" lvl="0" indent="0" algn="r"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ADELAIDE HILLS</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18" name="object 58">
            <a:extLst>
              <a:ext uri="{FF2B5EF4-FFF2-40B4-BE49-F238E27FC236}">
                <a16:creationId xmlns:a16="http://schemas.microsoft.com/office/drawing/2014/main" id="{FC598538-D38A-475F-B561-739787012F06}"/>
              </a:ext>
            </a:extLst>
          </p:cNvPr>
          <p:cNvSpPr txBox="1"/>
          <p:nvPr/>
        </p:nvSpPr>
        <p:spPr>
          <a:xfrm>
            <a:off x="4381302" y="6510792"/>
            <a:ext cx="1524199" cy="263534"/>
          </a:xfrm>
          <a:prstGeom prst="rect">
            <a:avLst/>
          </a:prstGeom>
        </p:spPr>
        <p:txBody>
          <a:bodyPr vert="horz" wrap="none" lIns="0" tIns="17145" rIns="0" bIns="0" rtlCol="0" anchor="t" anchorCtr="0">
            <a:spAutoFit/>
          </a:bodyPr>
          <a:lstStyle/>
          <a:p>
            <a:pPr marL="0" marR="0" lvl="0" indent="0" algn="r"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COONAWARRA</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19" name="object 58">
            <a:extLst>
              <a:ext uri="{FF2B5EF4-FFF2-40B4-BE49-F238E27FC236}">
                <a16:creationId xmlns:a16="http://schemas.microsoft.com/office/drawing/2014/main" id="{E2FF0865-A377-4198-A0FD-6033AFCE1899}"/>
              </a:ext>
            </a:extLst>
          </p:cNvPr>
          <p:cNvSpPr txBox="1"/>
          <p:nvPr/>
        </p:nvSpPr>
        <p:spPr>
          <a:xfrm>
            <a:off x="5095875" y="6853692"/>
            <a:ext cx="1447799" cy="509755"/>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MORNINGTON</a:t>
            </a:r>
          </a:p>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PENINSULA</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20" name="object 58">
            <a:extLst>
              <a:ext uri="{FF2B5EF4-FFF2-40B4-BE49-F238E27FC236}">
                <a16:creationId xmlns:a16="http://schemas.microsoft.com/office/drawing/2014/main" id="{D8759A2F-B4D9-47EB-8B4E-8C66D6195AAE}"/>
              </a:ext>
            </a:extLst>
          </p:cNvPr>
          <p:cNvSpPr txBox="1"/>
          <p:nvPr/>
        </p:nvSpPr>
        <p:spPr>
          <a:xfrm>
            <a:off x="7905750" y="6596517"/>
            <a:ext cx="1053943" cy="263534"/>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TASMANIE</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21" name="object 58">
            <a:extLst>
              <a:ext uri="{FF2B5EF4-FFF2-40B4-BE49-F238E27FC236}">
                <a16:creationId xmlns:a16="http://schemas.microsoft.com/office/drawing/2014/main" id="{B0F75C39-A45A-4D9C-BA2D-929CA4B5402E}"/>
              </a:ext>
            </a:extLst>
          </p:cNvPr>
          <p:cNvSpPr txBox="1"/>
          <p:nvPr/>
        </p:nvSpPr>
        <p:spPr>
          <a:xfrm>
            <a:off x="7419975" y="6253617"/>
            <a:ext cx="1562100" cy="263534"/>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YARRA VALLEY</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22" name="object 58">
            <a:extLst>
              <a:ext uri="{FF2B5EF4-FFF2-40B4-BE49-F238E27FC236}">
                <a16:creationId xmlns:a16="http://schemas.microsoft.com/office/drawing/2014/main" id="{29F613FA-DEAF-494D-85FD-A1046D9261EE}"/>
              </a:ext>
            </a:extLst>
          </p:cNvPr>
          <p:cNvSpPr txBox="1"/>
          <p:nvPr/>
        </p:nvSpPr>
        <p:spPr>
          <a:xfrm>
            <a:off x="7639050" y="5920242"/>
            <a:ext cx="1420261" cy="263534"/>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RUTHERGLEN</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23" name="object 58">
            <a:extLst>
              <a:ext uri="{FF2B5EF4-FFF2-40B4-BE49-F238E27FC236}">
                <a16:creationId xmlns:a16="http://schemas.microsoft.com/office/drawing/2014/main" id="{3DAD3B5E-3C19-486F-AF3B-F2317AD0CD39}"/>
              </a:ext>
            </a:extLst>
          </p:cNvPr>
          <p:cNvSpPr txBox="1"/>
          <p:nvPr/>
        </p:nvSpPr>
        <p:spPr>
          <a:xfrm>
            <a:off x="7905750" y="5539242"/>
            <a:ext cx="2162836" cy="263534"/>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CANBERRA DISTRICT</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24" name="object 58">
            <a:extLst>
              <a:ext uri="{FF2B5EF4-FFF2-40B4-BE49-F238E27FC236}">
                <a16:creationId xmlns:a16="http://schemas.microsoft.com/office/drawing/2014/main" id="{50C86282-A7D8-4ABE-A198-E24A502FAFF3}"/>
              </a:ext>
            </a:extLst>
          </p:cNvPr>
          <p:cNvSpPr txBox="1"/>
          <p:nvPr/>
        </p:nvSpPr>
        <p:spPr>
          <a:xfrm>
            <a:off x="8277225" y="5186817"/>
            <a:ext cx="899285" cy="263534"/>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ORANGE</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25" name="object 58">
            <a:extLst>
              <a:ext uri="{FF2B5EF4-FFF2-40B4-BE49-F238E27FC236}">
                <a16:creationId xmlns:a16="http://schemas.microsoft.com/office/drawing/2014/main" id="{A7EFD5F7-057F-470A-A35A-D167D19861C8}"/>
              </a:ext>
            </a:extLst>
          </p:cNvPr>
          <p:cNvSpPr txBox="1"/>
          <p:nvPr/>
        </p:nvSpPr>
        <p:spPr>
          <a:xfrm>
            <a:off x="8296276" y="4596267"/>
            <a:ext cx="851195" cy="509755"/>
          </a:xfrm>
          <a:prstGeom prst="rect">
            <a:avLst/>
          </a:prstGeom>
        </p:spPr>
        <p:txBody>
          <a:bodyPr vert="horz" wrap="none" lIns="0" tIns="17145" rIns="0" bIns="0" rtlCol="0" anchor="t" anchorCtr="0">
            <a:spAutoFit/>
          </a:bodyPr>
          <a:lstStyle/>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HUNTER</a:t>
            </a:r>
          </a:p>
          <a:p>
            <a:pPr marL="0" marR="0" lvl="0" indent="0" algn="l" defTabSz="914400" rtl="0" eaLnBrk="1" fontAlgn="auto" latinLnBrk="0" hangingPunct="1">
              <a:lnSpc>
                <a:spcPct val="100000"/>
              </a:lnSpc>
              <a:spcBef>
                <a:spcPts val="0"/>
              </a:spcBef>
              <a:spcAft>
                <a:spcPts val="0"/>
              </a:spcAft>
              <a:buClr>
                <a:srgbClr val="F40000"/>
              </a:buClr>
              <a:buSzTx/>
              <a:buFontTx/>
              <a:buNone/>
              <a:tabLst/>
              <a:defRPr/>
            </a:pPr>
            <a:r>
              <a:rPr kumimoji="0" lang="en-AU" sz="1600" b="1" i="0" u="none" strike="noStrike" kern="1200" cap="none" spc="0" normalizeH="0" baseline="0" noProof="0" dirty="0">
                <a:ln>
                  <a:noFill/>
                </a:ln>
                <a:effectLst/>
                <a:uLnTx/>
                <a:uFillTx/>
                <a:latin typeface="Arial" panose="020B0604020202020204"/>
                <a:ea typeface="+mn-ea"/>
                <a:cs typeface="Hellix SemiBold"/>
              </a:rPr>
              <a:t>VALLEY</a:t>
            </a:r>
            <a:endParaRPr kumimoji="0" lang="en-US" sz="1600" b="0" i="0" u="none" strike="noStrike" kern="1200" cap="none" spc="0" normalizeH="0" baseline="0" noProof="0" dirty="0">
              <a:ln>
                <a:noFill/>
              </a:ln>
              <a:effectLst/>
              <a:uLnTx/>
              <a:uFillTx/>
              <a:latin typeface="Arial" panose="020B0604020202020204"/>
              <a:ea typeface="+mn-ea"/>
              <a:cs typeface="Hellix SemiBold"/>
            </a:endParaRPr>
          </a:p>
        </p:txBody>
      </p:sp>
      <p:sp>
        <p:nvSpPr>
          <p:cNvPr id="26" name="object 4">
            <a:extLst>
              <a:ext uri="{FF2B5EF4-FFF2-40B4-BE49-F238E27FC236}">
                <a16:creationId xmlns:a16="http://schemas.microsoft.com/office/drawing/2014/main" id="{6A50AB6C-5DAA-428D-8240-46585855B25C}"/>
              </a:ext>
            </a:extLst>
          </p:cNvPr>
          <p:cNvSpPr txBox="1"/>
          <p:nvPr/>
        </p:nvSpPr>
        <p:spPr>
          <a:xfrm>
            <a:off x="-28598" y="267271"/>
            <a:ext cx="4000524" cy="380429"/>
          </a:xfrm>
          <a:prstGeom prst="rect">
            <a:avLst/>
          </a:prstGeom>
        </p:spPr>
        <p:txBody>
          <a:bodyPr vert="horz" wrap="none" lIns="0" tIns="1270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tab pos="1274445" algn="l"/>
              </a:tabLst>
              <a:defRPr/>
            </a:pPr>
            <a:r>
              <a:rPr kumimoji="0" lang="en-AU" sz="3400" b="1" i="0" u="none" strike="noStrike" kern="1200" cap="none" spc="0" normalizeH="0" baseline="0" noProof="0" dirty="0">
                <a:ln>
                  <a:noFill/>
                </a:ln>
                <a:solidFill>
                  <a:schemeClr val="bg1"/>
                </a:solidFill>
                <a:effectLst/>
                <a:uLnTx/>
                <a:uFillTx/>
                <a:latin typeface="Arial" panose="020B0604020202020204"/>
                <a:ea typeface="+mn-ea"/>
                <a:cs typeface="Hellix"/>
              </a:rPr>
              <a:t>LES PRINCIPALES</a:t>
            </a:r>
          </a:p>
        </p:txBody>
      </p:sp>
    </p:spTree>
    <p:extLst>
      <p:ext uri="{BB962C8B-B14F-4D97-AF65-F5344CB8AC3E}">
        <p14:creationId xmlns:p14="http://schemas.microsoft.com/office/powerpoint/2010/main" val="3580278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C905396C-CBA5-4A4C-AE3A-004F7B90EC93}"/>
              </a:ext>
            </a:extLst>
          </p:cNvPr>
          <p:cNvSpPr txBox="1">
            <a:spLocks/>
          </p:cNvSpPr>
          <p:nvPr/>
        </p:nvSpPr>
        <p:spPr>
          <a:xfrm>
            <a:off x="-92360" y="3369935"/>
            <a:ext cx="7107167" cy="2264147"/>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1900">
                <a:solidFill>
                  <a:schemeClr val="bg1"/>
                </a:solidFill>
                <a:latin typeface="+mj-lt"/>
              </a:rPr>
              <a:t>ADELAIDE </a:t>
            </a:r>
            <a:br>
              <a:rPr lang="fr-CA" sz="8800" kern="0" spc="1900">
                <a:solidFill>
                  <a:schemeClr val="bg1"/>
                </a:solidFill>
                <a:latin typeface="+mj-lt"/>
              </a:rPr>
            </a:br>
            <a:r>
              <a:rPr lang="fr-CA" sz="8800" kern="0" spc="1900">
                <a:solidFill>
                  <a:schemeClr val="bg1"/>
                </a:solidFill>
                <a:latin typeface="+mj-lt"/>
              </a:rPr>
              <a:t>HILLS</a:t>
            </a:r>
            <a:endParaRPr kumimoji="0" lang="fr-CA" sz="8800" b="1" i="0" u="none" strike="noStrike" kern="0" cap="none" spc="1900" normalizeH="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DDD062D9-8389-45B9-9E98-5EB291812E7D}"/>
              </a:ext>
            </a:extLst>
          </p:cNvPr>
          <p:cNvSpPr txBox="1"/>
          <p:nvPr/>
        </p:nvSpPr>
        <p:spPr>
          <a:xfrm>
            <a:off x="1227259" y="1149819"/>
            <a:ext cx="1672958" cy="1245341"/>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fr-CA" sz="1400"/>
              <a:t>UNE DES </a:t>
            </a:r>
            <a:br>
              <a:rPr lang="fr-CA" sz="1400"/>
            </a:br>
            <a:r>
              <a:rPr lang="fr-CA" sz="1400"/>
              <a:t>RÉGIONS LES PLUS FRAÎCHES ET LES PLUS </a:t>
            </a:r>
            <a:br>
              <a:rPr lang="fr-CA" sz="1400"/>
            </a:br>
            <a:r>
              <a:rPr lang="fr-CA" sz="1400"/>
              <a:t>EN ALTITUDE D’AUSTRALIE</a:t>
            </a:r>
          </a:p>
        </p:txBody>
      </p:sp>
      <p:sp>
        <p:nvSpPr>
          <p:cNvPr id="6" name="object 58">
            <a:extLst>
              <a:ext uri="{FF2B5EF4-FFF2-40B4-BE49-F238E27FC236}">
                <a16:creationId xmlns:a16="http://schemas.microsoft.com/office/drawing/2014/main" id="{5945F765-15B8-4F8B-8667-EC5D57E25FF9}"/>
              </a:ext>
            </a:extLst>
          </p:cNvPr>
          <p:cNvSpPr txBox="1"/>
          <p:nvPr/>
        </p:nvSpPr>
        <p:spPr>
          <a:xfrm>
            <a:off x="8026160" y="5369700"/>
            <a:ext cx="2021969" cy="1687000"/>
          </a:xfrm>
          <a:prstGeom prst="rect">
            <a:avLst/>
          </a:prstGeom>
        </p:spPr>
        <p:txBody>
          <a:bodyPr vert="horz" wrap="square" lIns="0" tIns="17145" rIns="0" bIns="0" rtlCol="0" anchor="t" anchorCtr="0">
            <a:noAutofit/>
          </a:bodyPr>
          <a:lstStyle/>
          <a:p>
            <a:pPr marL="180975" indent="-180975">
              <a:spcAft>
                <a:spcPts val="300"/>
              </a:spcAft>
              <a:buClr>
                <a:srgbClr val="E9490F"/>
              </a:buClr>
              <a:buFont typeface="Arial" panose="020B0604020202020204" pitchFamily="34" charset="0"/>
              <a:buChar char="-"/>
            </a:pPr>
            <a:r>
              <a:rPr lang="fr-CA" sz="1600" dirty="0">
                <a:cs typeface="Hellix SemiBold"/>
              </a:rPr>
              <a:t>Sauvignon Blanc</a:t>
            </a:r>
          </a:p>
          <a:p>
            <a:pPr marL="180975" indent="-180975">
              <a:spcAft>
                <a:spcPts val="300"/>
              </a:spcAft>
              <a:buClr>
                <a:srgbClr val="E9490F"/>
              </a:buClr>
              <a:buFont typeface="Arial" panose="020B0604020202020204" pitchFamily="34" charset="0"/>
              <a:buChar char="-"/>
            </a:pPr>
            <a:r>
              <a:rPr lang="fr-CA" sz="1600" dirty="0">
                <a:cs typeface="Hellix SemiBold"/>
              </a:rPr>
              <a:t>Chardonnay</a:t>
            </a:r>
          </a:p>
          <a:p>
            <a:pPr marL="180975" indent="-180975">
              <a:spcAft>
                <a:spcPts val="300"/>
              </a:spcAft>
              <a:buClr>
                <a:srgbClr val="E9490F"/>
              </a:buClr>
              <a:buFont typeface="Arial" panose="020B0604020202020204" pitchFamily="34" charset="0"/>
              <a:buChar char="-"/>
            </a:pPr>
            <a:r>
              <a:rPr lang="fr-CA" sz="1600" dirty="0">
                <a:cs typeface="Hellix SemiBold"/>
              </a:rPr>
              <a:t>Pinot Noir</a:t>
            </a:r>
          </a:p>
          <a:p>
            <a:pPr marL="180975" indent="-180975">
              <a:spcAft>
                <a:spcPts val="300"/>
              </a:spcAft>
              <a:buClr>
                <a:srgbClr val="E9490F"/>
              </a:buClr>
              <a:buFont typeface="Arial" panose="020B0604020202020204" pitchFamily="34" charset="0"/>
              <a:buChar char="-"/>
            </a:pPr>
            <a:r>
              <a:rPr lang="fr-CA" sz="1600" dirty="0" err="1">
                <a:cs typeface="Hellix SemiBold"/>
              </a:rPr>
              <a:t>Shiraz</a:t>
            </a:r>
            <a:endParaRPr lang="fr-CA" sz="1600" dirty="0">
              <a:cs typeface="Hellix SemiBold"/>
            </a:endParaRPr>
          </a:p>
          <a:p>
            <a:pPr marL="180975" indent="-180975">
              <a:spcAft>
                <a:spcPts val="300"/>
              </a:spcAft>
              <a:buClr>
                <a:srgbClr val="E9490F"/>
              </a:buClr>
              <a:buFont typeface="Arial" panose="020B0604020202020204" pitchFamily="34" charset="0"/>
              <a:buChar char="-"/>
            </a:pPr>
            <a:r>
              <a:rPr lang="fr-CA" sz="1600" dirty="0">
                <a:cs typeface="Hellix SemiBold"/>
              </a:rPr>
              <a:t>Plusieurs cépages alternatifs</a:t>
            </a:r>
          </a:p>
        </p:txBody>
      </p:sp>
      <p:sp>
        <p:nvSpPr>
          <p:cNvPr id="7" name="object 58">
            <a:extLst>
              <a:ext uri="{FF2B5EF4-FFF2-40B4-BE49-F238E27FC236}">
                <a16:creationId xmlns:a16="http://schemas.microsoft.com/office/drawing/2014/main" id="{7761520F-B6DF-4960-957B-564F8C26EFE0}"/>
              </a:ext>
            </a:extLst>
          </p:cNvPr>
          <p:cNvSpPr txBox="1"/>
          <p:nvPr/>
        </p:nvSpPr>
        <p:spPr>
          <a:xfrm>
            <a:off x="3846609" y="1027286"/>
            <a:ext cx="2581899"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UNE NOUVELLE VIE </a:t>
            </a:r>
          </a:p>
        </p:txBody>
      </p:sp>
      <p:sp>
        <p:nvSpPr>
          <p:cNvPr id="10" name="object 58">
            <a:extLst>
              <a:ext uri="{FF2B5EF4-FFF2-40B4-BE49-F238E27FC236}">
                <a16:creationId xmlns:a16="http://schemas.microsoft.com/office/drawing/2014/main" id="{E956ABFE-FA4C-4B3B-A3F3-68C62E5CDFA1}"/>
              </a:ext>
            </a:extLst>
          </p:cNvPr>
          <p:cNvSpPr txBox="1"/>
          <p:nvPr/>
        </p:nvSpPr>
        <p:spPr>
          <a:xfrm>
            <a:off x="7456995" y="1027286"/>
            <a:ext cx="891018"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CLIMAT</a:t>
            </a:r>
          </a:p>
        </p:txBody>
      </p:sp>
      <p:sp>
        <p:nvSpPr>
          <p:cNvPr id="11" name="object 58">
            <a:extLst>
              <a:ext uri="{FF2B5EF4-FFF2-40B4-BE49-F238E27FC236}">
                <a16:creationId xmlns:a16="http://schemas.microsoft.com/office/drawing/2014/main" id="{A9330406-A80E-4F8C-BF19-3D4528A611AA}"/>
              </a:ext>
            </a:extLst>
          </p:cNvPr>
          <p:cNvSpPr txBox="1"/>
          <p:nvPr/>
        </p:nvSpPr>
        <p:spPr>
          <a:xfrm>
            <a:off x="7456995" y="1341591"/>
            <a:ext cx="2219858"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MARITIME MODÉRÉ</a:t>
            </a:r>
          </a:p>
        </p:txBody>
      </p:sp>
      <p:sp>
        <p:nvSpPr>
          <p:cNvPr id="12" name="object 58">
            <a:extLst>
              <a:ext uri="{FF2B5EF4-FFF2-40B4-BE49-F238E27FC236}">
                <a16:creationId xmlns:a16="http://schemas.microsoft.com/office/drawing/2014/main" id="{788ED939-98E3-40FE-BC87-B48A6386B742}"/>
              </a:ext>
            </a:extLst>
          </p:cNvPr>
          <p:cNvSpPr txBox="1"/>
          <p:nvPr/>
        </p:nvSpPr>
        <p:spPr>
          <a:xfrm>
            <a:off x="8059837" y="5079773"/>
            <a:ext cx="1705649" cy="263534"/>
          </a:xfrm>
          <a:prstGeom prst="rect">
            <a:avLst/>
          </a:prstGeom>
        </p:spPr>
        <p:txBody>
          <a:bodyPr vert="horz" wrap="none" lIns="0" tIns="17145" rIns="0" bIns="0" rtlCol="0">
            <a:noAutofit/>
          </a:bodyPr>
          <a:lstStyle/>
          <a:p>
            <a:pPr>
              <a:buClr>
                <a:srgbClr val="F40000"/>
              </a:buClr>
            </a:pPr>
            <a:r>
              <a:rPr lang="fr-CA" sz="1400" b="1" spc="100">
                <a:solidFill>
                  <a:schemeClr val="bg1"/>
                </a:solidFill>
                <a:cs typeface="Hellix SemiBold"/>
              </a:rPr>
              <a:t>CÉPAGES</a:t>
            </a:r>
          </a:p>
        </p:txBody>
      </p:sp>
      <p:sp>
        <p:nvSpPr>
          <p:cNvPr id="15" name="object 58">
            <a:extLst>
              <a:ext uri="{FF2B5EF4-FFF2-40B4-BE49-F238E27FC236}">
                <a16:creationId xmlns:a16="http://schemas.microsoft.com/office/drawing/2014/main" id="{404B15E7-112D-409D-91D5-45A314E98BC9}"/>
              </a:ext>
            </a:extLst>
          </p:cNvPr>
          <p:cNvSpPr txBox="1"/>
          <p:nvPr/>
        </p:nvSpPr>
        <p:spPr>
          <a:xfrm>
            <a:off x="7976713" y="1636253"/>
            <a:ext cx="2021969" cy="571310"/>
          </a:xfrm>
          <a:prstGeom prst="rect">
            <a:avLst/>
          </a:prstGeom>
        </p:spPr>
        <p:txBody>
          <a:bodyPr vert="horz" wrap="square" lIns="0" tIns="17145" rIns="0" bIns="0" rtlCol="0" anchor="t" anchorCtr="0">
            <a:spAutoFit/>
          </a:bodyPr>
          <a:lstStyle/>
          <a:p>
            <a:pPr>
              <a:buClr>
                <a:srgbClr val="F40000"/>
              </a:buClr>
            </a:pPr>
            <a:r>
              <a:rPr lang="fr-CA">
                <a:cs typeface="Hellix SemiBold"/>
              </a:rPr>
              <a:t>avec un caractère de climat frais</a:t>
            </a:r>
          </a:p>
        </p:txBody>
      </p:sp>
      <p:sp>
        <p:nvSpPr>
          <p:cNvPr id="16" name="object 58">
            <a:extLst>
              <a:ext uri="{FF2B5EF4-FFF2-40B4-BE49-F238E27FC236}">
                <a16:creationId xmlns:a16="http://schemas.microsoft.com/office/drawing/2014/main" id="{F1B6679F-A7C4-4F2F-9931-340ECA26E329}"/>
              </a:ext>
            </a:extLst>
          </p:cNvPr>
          <p:cNvSpPr txBox="1"/>
          <p:nvPr/>
        </p:nvSpPr>
        <p:spPr>
          <a:xfrm>
            <a:off x="4214087" y="1325436"/>
            <a:ext cx="2465316" cy="1679306"/>
          </a:xfrm>
          <a:prstGeom prst="rect">
            <a:avLst/>
          </a:prstGeom>
        </p:spPr>
        <p:txBody>
          <a:bodyPr vert="horz" wrap="square" lIns="0" tIns="17145" rIns="0" bIns="0" rtlCol="0" anchor="t" anchorCtr="0">
            <a:spAutoFit/>
          </a:bodyPr>
          <a:lstStyle/>
          <a:p>
            <a:pPr>
              <a:buClr>
                <a:srgbClr val="F40000"/>
              </a:buClr>
            </a:pPr>
            <a:r>
              <a:rPr lang="fr-CA" dirty="0">
                <a:cs typeface="Hellix SemiBold"/>
              </a:rPr>
              <a:t>depuis les années 1970, quand les vignes ont été replantées. Devenu une région-clé de l’évolution du vin australien.  </a:t>
            </a:r>
          </a:p>
        </p:txBody>
      </p:sp>
    </p:spTree>
    <p:extLst>
      <p:ext uri="{BB962C8B-B14F-4D97-AF65-F5344CB8AC3E}">
        <p14:creationId xmlns:p14="http://schemas.microsoft.com/office/powerpoint/2010/main" val="1128179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5AD05F87-E559-435F-9D61-1FACF4C86CBC}"/>
              </a:ext>
            </a:extLst>
          </p:cNvPr>
          <p:cNvSpPr txBox="1">
            <a:spLocks/>
          </p:cNvSpPr>
          <p:nvPr/>
        </p:nvSpPr>
        <p:spPr>
          <a:xfrm>
            <a:off x="-83124" y="3480768"/>
            <a:ext cx="7107167" cy="1125308"/>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2100">
                <a:solidFill>
                  <a:schemeClr val="bg1"/>
                </a:solidFill>
                <a:latin typeface="+mj-lt"/>
              </a:rPr>
              <a:t>BAROSSA</a:t>
            </a:r>
            <a:endParaRPr kumimoji="0" lang="fr-CA" sz="8800" b="1" i="0" u="none" strike="noStrike" kern="0" cap="none" spc="2100" normalizeH="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FB7D868F-0022-40AE-AA0F-0E59713D487D}"/>
              </a:ext>
            </a:extLst>
          </p:cNvPr>
          <p:cNvSpPr txBox="1"/>
          <p:nvPr/>
        </p:nvSpPr>
        <p:spPr>
          <a:xfrm>
            <a:off x="4459985" y="5576742"/>
            <a:ext cx="1488231" cy="1040670"/>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fr-CA" sz="1400"/>
              <a:t>ON Y TROUVE CERTAINES DES PLUS VIEILLES VIGNES DU MONDE</a:t>
            </a:r>
          </a:p>
        </p:txBody>
      </p:sp>
      <p:sp>
        <p:nvSpPr>
          <p:cNvPr id="6" name="object 58">
            <a:extLst>
              <a:ext uri="{FF2B5EF4-FFF2-40B4-BE49-F238E27FC236}">
                <a16:creationId xmlns:a16="http://schemas.microsoft.com/office/drawing/2014/main" id="{7E5DF803-D986-44DB-AD7A-0CD1A29C5F5B}"/>
              </a:ext>
            </a:extLst>
          </p:cNvPr>
          <p:cNvSpPr txBox="1"/>
          <p:nvPr/>
        </p:nvSpPr>
        <p:spPr>
          <a:xfrm>
            <a:off x="7798142" y="1095123"/>
            <a:ext cx="2090923" cy="832920"/>
          </a:xfrm>
          <a:prstGeom prst="rect">
            <a:avLst/>
          </a:prstGeom>
        </p:spPr>
        <p:txBody>
          <a:bodyPr vert="horz" wrap="square" lIns="0" tIns="17145" rIns="0" bIns="0" rtlCol="0" anchor="t" anchorCtr="0">
            <a:spAutoFit/>
          </a:bodyPr>
          <a:lstStyle/>
          <a:p>
            <a:pPr marL="180975" indent="-180975">
              <a:spcAft>
                <a:spcPts val="300"/>
              </a:spcAft>
              <a:buClr>
                <a:srgbClr val="E9490F"/>
              </a:buClr>
              <a:buFont typeface="Arial" panose="020B0604020202020204" pitchFamily="34" charset="0"/>
              <a:buChar char="-"/>
            </a:pPr>
            <a:r>
              <a:rPr lang="fr-CA" sz="1600" dirty="0" err="1">
                <a:cs typeface="Hellix SemiBold"/>
              </a:rPr>
              <a:t>Shiraz</a:t>
            </a:r>
            <a:endParaRPr lang="fr-CA" sz="1600" dirty="0">
              <a:cs typeface="Hellix SemiBold"/>
            </a:endParaRPr>
          </a:p>
          <a:p>
            <a:pPr marL="180975" indent="-180975">
              <a:spcAft>
                <a:spcPts val="300"/>
              </a:spcAft>
              <a:buClr>
                <a:srgbClr val="E9490F"/>
              </a:buClr>
              <a:buFont typeface="Arial" panose="020B0604020202020204" pitchFamily="34" charset="0"/>
              <a:buChar char="-"/>
            </a:pPr>
            <a:r>
              <a:rPr lang="fr-CA" sz="1600" dirty="0">
                <a:cs typeface="Hellix SemiBold"/>
              </a:rPr>
              <a:t>Cabernet Sauvignon</a:t>
            </a:r>
          </a:p>
          <a:p>
            <a:pPr marL="180975" indent="-180975">
              <a:spcAft>
                <a:spcPts val="300"/>
              </a:spcAft>
              <a:buClr>
                <a:srgbClr val="E9490F"/>
              </a:buClr>
              <a:buFont typeface="Arial" panose="020B0604020202020204" pitchFamily="34" charset="0"/>
              <a:buChar char="-"/>
            </a:pPr>
            <a:r>
              <a:rPr lang="fr-CA" sz="1600" dirty="0">
                <a:cs typeface="Hellix SemiBold"/>
              </a:rPr>
              <a:t>Grenache </a:t>
            </a:r>
          </a:p>
        </p:txBody>
      </p:sp>
      <p:sp>
        <p:nvSpPr>
          <p:cNvPr id="7" name="object 58">
            <a:extLst>
              <a:ext uri="{FF2B5EF4-FFF2-40B4-BE49-F238E27FC236}">
                <a16:creationId xmlns:a16="http://schemas.microsoft.com/office/drawing/2014/main" id="{3AF94B8B-CF6F-437F-9FC5-0F4C48D6C87E}"/>
              </a:ext>
            </a:extLst>
          </p:cNvPr>
          <p:cNvSpPr txBox="1"/>
          <p:nvPr/>
        </p:nvSpPr>
        <p:spPr>
          <a:xfrm>
            <a:off x="7419421" y="5276263"/>
            <a:ext cx="210160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BAROSSA VALLEY</a:t>
            </a:r>
          </a:p>
        </p:txBody>
      </p:sp>
      <p:sp>
        <p:nvSpPr>
          <p:cNvPr id="8" name="object 58">
            <a:extLst>
              <a:ext uri="{FF2B5EF4-FFF2-40B4-BE49-F238E27FC236}">
                <a16:creationId xmlns:a16="http://schemas.microsoft.com/office/drawing/2014/main" id="{133200F3-C119-488C-93D6-5D9FEAD31182}"/>
              </a:ext>
            </a:extLst>
          </p:cNvPr>
          <p:cNvSpPr txBox="1"/>
          <p:nvPr/>
        </p:nvSpPr>
        <p:spPr>
          <a:xfrm>
            <a:off x="7864846" y="603098"/>
            <a:ext cx="139922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a:solidFill>
                  <a:schemeClr val="bg1"/>
                </a:solidFill>
                <a:cs typeface="Hellix SemiBold"/>
              </a:rPr>
              <a:t>CÉPAGES DE</a:t>
            </a:r>
          </a:p>
        </p:txBody>
      </p:sp>
      <p:sp>
        <p:nvSpPr>
          <p:cNvPr id="9" name="object 58">
            <a:extLst>
              <a:ext uri="{FF2B5EF4-FFF2-40B4-BE49-F238E27FC236}">
                <a16:creationId xmlns:a16="http://schemas.microsoft.com/office/drawing/2014/main" id="{F6A7A9F3-0D59-4523-8F26-092EEA380F34}"/>
              </a:ext>
            </a:extLst>
          </p:cNvPr>
          <p:cNvSpPr txBox="1"/>
          <p:nvPr/>
        </p:nvSpPr>
        <p:spPr>
          <a:xfrm>
            <a:off x="7864846" y="828404"/>
            <a:ext cx="1838319"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a:solidFill>
                  <a:schemeClr val="bg1"/>
                </a:solidFill>
                <a:cs typeface="Hellix SemiBold"/>
              </a:rPr>
              <a:t>BAROSSA VALLEY</a:t>
            </a:r>
          </a:p>
        </p:txBody>
      </p:sp>
      <p:sp>
        <p:nvSpPr>
          <p:cNvPr id="11" name="object 58">
            <a:extLst>
              <a:ext uri="{FF2B5EF4-FFF2-40B4-BE49-F238E27FC236}">
                <a16:creationId xmlns:a16="http://schemas.microsoft.com/office/drawing/2014/main" id="{627529EF-4B61-4680-8555-A0212FF453CA}"/>
              </a:ext>
            </a:extLst>
          </p:cNvPr>
          <p:cNvSpPr txBox="1"/>
          <p:nvPr/>
        </p:nvSpPr>
        <p:spPr>
          <a:xfrm>
            <a:off x="7773408" y="6623297"/>
            <a:ext cx="2282822" cy="571310"/>
          </a:xfrm>
          <a:prstGeom prst="rect">
            <a:avLst/>
          </a:prstGeom>
        </p:spPr>
        <p:txBody>
          <a:bodyPr vert="horz" wrap="square" lIns="0" tIns="17145" rIns="0" bIns="0" rtlCol="0" anchor="t" anchorCtr="0">
            <a:spAutoFit/>
          </a:bodyPr>
          <a:lstStyle/>
          <a:p>
            <a:pPr>
              <a:buClr>
                <a:srgbClr val="F40000"/>
              </a:buClr>
            </a:pPr>
            <a:r>
              <a:rPr lang="fr-CA">
                <a:cs typeface="Hellix SemiBold"/>
              </a:rPr>
              <a:t>Climat plus frais, avec divers mésoclimats</a:t>
            </a:r>
          </a:p>
        </p:txBody>
      </p:sp>
      <p:sp>
        <p:nvSpPr>
          <p:cNvPr id="12" name="object 58">
            <a:extLst>
              <a:ext uri="{FF2B5EF4-FFF2-40B4-BE49-F238E27FC236}">
                <a16:creationId xmlns:a16="http://schemas.microsoft.com/office/drawing/2014/main" id="{370CB20A-FB5D-4592-84D3-9E152B985BA1}"/>
              </a:ext>
            </a:extLst>
          </p:cNvPr>
          <p:cNvSpPr txBox="1"/>
          <p:nvPr/>
        </p:nvSpPr>
        <p:spPr>
          <a:xfrm>
            <a:off x="987743" y="5889495"/>
            <a:ext cx="1786334" cy="571310"/>
          </a:xfrm>
          <a:prstGeom prst="rect">
            <a:avLst/>
          </a:prstGeom>
        </p:spPr>
        <p:txBody>
          <a:bodyPr vert="horz" wrap="square" lIns="0" tIns="17145" rIns="0" bIns="0" rtlCol="0" anchor="t" anchorCtr="0">
            <a:spAutoFit/>
          </a:bodyPr>
          <a:lstStyle/>
          <a:p>
            <a:pPr>
              <a:buClr>
                <a:srgbClr val="F40000"/>
              </a:buClr>
            </a:pPr>
            <a:r>
              <a:rPr lang="fr-CA">
                <a:cs typeface="Hellix SemiBold"/>
              </a:rPr>
              <a:t>et très célèbre de l’Australie viticole</a:t>
            </a:r>
          </a:p>
        </p:txBody>
      </p:sp>
      <p:sp>
        <p:nvSpPr>
          <p:cNvPr id="13" name="object 58">
            <a:extLst>
              <a:ext uri="{FF2B5EF4-FFF2-40B4-BE49-F238E27FC236}">
                <a16:creationId xmlns:a16="http://schemas.microsoft.com/office/drawing/2014/main" id="{6A920239-2CBC-43B9-AC68-52CB9285894B}"/>
              </a:ext>
            </a:extLst>
          </p:cNvPr>
          <p:cNvSpPr txBox="1"/>
          <p:nvPr/>
        </p:nvSpPr>
        <p:spPr>
          <a:xfrm>
            <a:off x="7419421" y="6313650"/>
            <a:ext cx="1624180"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EDEN VALLEY</a:t>
            </a:r>
          </a:p>
        </p:txBody>
      </p:sp>
      <p:sp>
        <p:nvSpPr>
          <p:cNvPr id="14" name="object 58">
            <a:extLst>
              <a:ext uri="{FF2B5EF4-FFF2-40B4-BE49-F238E27FC236}">
                <a16:creationId xmlns:a16="http://schemas.microsoft.com/office/drawing/2014/main" id="{9B8FF6F8-2940-4D12-A644-5E2D61083745}"/>
              </a:ext>
            </a:extLst>
          </p:cNvPr>
          <p:cNvSpPr txBox="1"/>
          <p:nvPr/>
        </p:nvSpPr>
        <p:spPr>
          <a:xfrm>
            <a:off x="658402" y="5585977"/>
            <a:ext cx="244501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RÉGION HISTORIQUE</a:t>
            </a:r>
          </a:p>
        </p:txBody>
      </p:sp>
      <p:sp>
        <p:nvSpPr>
          <p:cNvPr id="15" name="object 58">
            <a:extLst>
              <a:ext uri="{FF2B5EF4-FFF2-40B4-BE49-F238E27FC236}">
                <a16:creationId xmlns:a16="http://schemas.microsoft.com/office/drawing/2014/main" id="{3E1B886E-D008-461C-8D8F-8E1E629E319F}"/>
              </a:ext>
            </a:extLst>
          </p:cNvPr>
          <p:cNvSpPr txBox="1"/>
          <p:nvPr/>
        </p:nvSpPr>
        <p:spPr>
          <a:xfrm>
            <a:off x="7894073" y="2037936"/>
            <a:ext cx="1514598"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a:solidFill>
                  <a:schemeClr val="bg1"/>
                </a:solidFill>
                <a:cs typeface="Hellix SemiBold"/>
              </a:rPr>
              <a:t>EDEN VALLEY</a:t>
            </a:r>
          </a:p>
        </p:txBody>
      </p:sp>
      <p:sp>
        <p:nvSpPr>
          <p:cNvPr id="16" name="object 58">
            <a:extLst>
              <a:ext uri="{FF2B5EF4-FFF2-40B4-BE49-F238E27FC236}">
                <a16:creationId xmlns:a16="http://schemas.microsoft.com/office/drawing/2014/main" id="{C6915C67-274A-477A-B036-A11AFD7300EE}"/>
              </a:ext>
            </a:extLst>
          </p:cNvPr>
          <p:cNvSpPr txBox="1"/>
          <p:nvPr/>
        </p:nvSpPr>
        <p:spPr>
          <a:xfrm>
            <a:off x="7840783" y="2310995"/>
            <a:ext cx="2090923" cy="1117614"/>
          </a:xfrm>
          <a:prstGeom prst="rect">
            <a:avLst/>
          </a:prstGeom>
        </p:spPr>
        <p:txBody>
          <a:bodyPr vert="horz" wrap="square" lIns="0" tIns="17145" rIns="0" bIns="0" rtlCol="0" anchor="t" anchorCtr="0">
            <a:spAutoFit/>
          </a:bodyPr>
          <a:lstStyle/>
          <a:p>
            <a:pPr marL="180975" indent="-180975">
              <a:spcAft>
                <a:spcPts val="300"/>
              </a:spcAft>
              <a:buClr>
                <a:srgbClr val="E9490F"/>
              </a:buClr>
              <a:buFont typeface="Arial" panose="020B0604020202020204" pitchFamily="34" charset="0"/>
              <a:buChar char="-"/>
            </a:pPr>
            <a:r>
              <a:rPr lang="fr-CA" sz="1600">
                <a:cs typeface="Hellix SemiBold"/>
              </a:rPr>
              <a:t>Riesling</a:t>
            </a:r>
          </a:p>
          <a:p>
            <a:pPr marL="180975" indent="-180975">
              <a:spcAft>
                <a:spcPts val="300"/>
              </a:spcAft>
              <a:buClr>
                <a:srgbClr val="E9490F"/>
              </a:buClr>
              <a:buFont typeface="Arial" panose="020B0604020202020204" pitchFamily="34" charset="0"/>
              <a:buChar char="-"/>
            </a:pPr>
            <a:r>
              <a:rPr lang="fr-CA" sz="1600">
                <a:cs typeface="Hellix SemiBold"/>
              </a:rPr>
              <a:t>Chardonnay</a:t>
            </a:r>
          </a:p>
          <a:p>
            <a:pPr marL="180975" indent="-180975">
              <a:spcAft>
                <a:spcPts val="300"/>
              </a:spcAft>
              <a:buClr>
                <a:srgbClr val="E9490F"/>
              </a:buClr>
              <a:buFont typeface="Arial" panose="020B0604020202020204" pitchFamily="34" charset="0"/>
              <a:buChar char="-"/>
            </a:pPr>
            <a:r>
              <a:rPr lang="fr-CA" sz="1600">
                <a:cs typeface="Hellix SemiBold"/>
              </a:rPr>
              <a:t>Shiraz</a:t>
            </a:r>
          </a:p>
          <a:p>
            <a:pPr marL="180975" indent="-180975">
              <a:spcAft>
                <a:spcPts val="300"/>
              </a:spcAft>
              <a:buClr>
                <a:srgbClr val="E9490F"/>
              </a:buClr>
              <a:buFont typeface="Arial" panose="020B0604020202020204" pitchFamily="34" charset="0"/>
              <a:buChar char="-"/>
            </a:pPr>
            <a:r>
              <a:rPr lang="fr-CA" sz="1600">
                <a:cs typeface="Hellix SemiBold"/>
              </a:rPr>
              <a:t>Cabernet Sauvignon</a:t>
            </a:r>
          </a:p>
        </p:txBody>
      </p:sp>
      <p:sp>
        <p:nvSpPr>
          <p:cNvPr id="17" name="object 58">
            <a:extLst>
              <a:ext uri="{FF2B5EF4-FFF2-40B4-BE49-F238E27FC236}">
                <a16:creationId xmlns:a16="http://schemas.microsoft.com/office/drawing/2014/main" id="{DC3955C2-479D-4D45-912A-0DDB8A2A4141}"/>
              </a:ext>
            </a:extLst>
          </p:cNvPr>
          <p:cNvSpPr txBox="1"/>
          <p:nvPr/>
        </p:nvSpPr>
        <p:spPr>
          <a:xfrm>
            <a:off x="7773408" y="5576385"/>
            <a:ext cx="2282822" cy="571310"/>
          </a:xfrm>
          <a:prstGeom prst="rect">
            <a:avLst/>
          </a:prstGeom>
        </p:spPr>
        <p:txBody>
          <a:bodyPr vert="horz" wrap="square" lIns="0" tIns="17145" rIns="0" bIns="0" rtlCol="0" anchor="t" anchorCtr="0">
            <a:spAutoFit/>
          </a:bodyPr>
          <a:lstStyle/>
          <a:p>
            <a:pPr>
              <a:buClr>
                <a:srgbClr val="F40000"/>
              </a:buClr>
            </a:pPr>
            <a:r>
              <a:rPr lang="fr-CA">
                <a:cs typeface="Hellix SemiBold"/>
              </a:rPr>
              <a:t>climat chaud et méditerranéen</a:t>
            </a:r>
          </a:p>
        </p:txBody>
      </p:sp>
    </p:spTree>
    <p:extLst>
      <p:ext uri="{BB962C8B-B14F-4D97-AF65-F5344CB8AC3E}">
        <p14:creationId xmlns:p14="http://schemas.microsoft.com/office/powerpoint/2010/main" val="2199222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D98CDA67-F5F2-4A3D-ABEB-138B1690E783}"/>
              </a:ext>
            </a:extLst>
          </p:cNvPr>
          <p:cNvSpPr txBox="1">
            <a:spLocks/>
          </p:cNvSpPr>
          <p:nvPr/>
        </p:nvSpPr>
        <p:spPr>
          <a:xfrm>
            <a:off x="-83124" y="3363922"/>
            <a:ext cx="7107167" cy="2262807"/>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1800">
                <a:solidFill>
                  <a:schemeClr val="bg1"/>
                </a:solidFill>
                <a:latin typeface="+mj-lt"/>
              </a:rPr>
              <a:t>CLARE </a:t>
            </a:r>
          </a:p>
          <a:p>
            <a:pPr lvl="0">
              <a:lnSpc>
                <a:spcPct val="80000"/>
              </a:lnSpc>
              <a:tabLst>
                <a:tab pos="3303270" algn="l"/>
                <a:tab pos="8077200" algn="l"/>
              </a:tabLst>
              <a:defRPr/>
            </a:pPr>
            <a:r>
              <a:rPr lang="fr-CA" sz="8800" kern="0" spc="1800">
                <a:solidFill>
                  <a:schemeClr val="bg1"/>
                </a:solidFill>
                <a:latin typeface="+mj-lt"/>
              </a:rPr>
              <a:t>VALLEY</a:t>
            </a:r>
            <a:endParaRPr kumimoji="0" lang="fr-CA" sz="8800" b="1" i="0" u="none" strike="noStrike" kern="0" cap="none" spc="1800" normalizeH="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CBA0CF1A-9AF6-44F4-B33D-BC7073416BDA}"/>
              </a:ext>
            </a:extLst>
          </p:cNvPr>
          <p:cNvSpPr txBox="1"/>
          <p:nvPr/>
        </p:nvSpPr>
        <p:spPr>
          <a:xfrm>
            <a:off x="8036623" y="5742612"/>
            <a:ext cx="1275075" cy="1304844"/>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a:cs typeface="Hellix SemiBold"/>
              </a:rPr>
              <a:t>Riesling</a:t>
            </a:r>
          </a:p>
          <a:p>
            <a:pPr marL="180975" indent="-180975">
              <a:spcAft>
                <a:spcPts val="700"/>
              </a:spcAft>
              <a:buClr>
                <a:srgbClr val="E9490F"/>
              </a:buClr>
              <a:buFont typeface="Arial" panose="020B0604020202020204" pitchFamily="34" charset="0"/>
              <a:buChar char="-"/>
            </a:pPr>
            <a:r>
              <a:rPr lang="fr-CA" dirty="0" err="1">
                <a:cs typeface="Hellix SemiBold"/>
              </a:rPr>
              <a:t>Shiraz</a:t>
            </a:r>
            <a:endParaRPr lang="fr-CA" dirty="0">
              <a:cs typeface="Hellix SemiBold"/>
            </a:endParaRPr>
          </a:p>
          <a:p>
            <a:pPr marL="180975" indent="-180975">
              <a:spcAft>
                <a:spcPts val="700"/>
              </a:spcAft>
              <a:buClr>
                <a:srgbClr val="E9490F"/>
              </a:buClr>
              <a:buFont typeface="Arial" panose="020B0604020202020204" pitchFamily="34" charset="0"/>
              <a:buChar char="-"/>
            </a:pPr>
            <a:r>
              <a:rPr lang="fr-CA" dirty="0">
                <a:cs typeface="Hellix SemiBold"/>
              </a:rPr>
              <a:t>Cabernet </a:t>
            </a:r>
            <a:br>
              <a:rPr lang="fr-CA" dirty="0">
                <a:cs typeface="Hellix SemiBold"/>
              </a:rPr>
            </a:br>
            <a:r>
              <a:rPr lang="fr-CA" dirty="0">
                <a:cs typeface="Hellix SemiBold"/>
              </a:rPr>
              <a:t>Sauvignon</a:t>
            </a:r>
          </a:p>
        </p:txBody>
      </p:sp>
      <p:sp>
        <p:nvSpPr>
          <p:cNvPr id="6" name="object 58">
            <a:extLst>
              <a:ext uri="{FF2B5EF4-FFF2-40B4-BE49-F238E27FC236}">
                <a16:creationId xmlns:a16="http://schemas.microsoft.com/office/drawing/2014/main" id="{55FEBCEE-74C1-4FF8-AB44-AAA0C4D87F3E}"/>
              </a:ext>
            </a:extLst>
          </p:cNvPr>
          <p:cNvSpPr txBox="1"/>
          <p:nvPr/>
        </p:nvSpPr>
        <p:spPr>
          <a:xfrm>
            <a:off x="3750102" y="1333338"/>
            <a:ext cx="2544810"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dirty="0">
                <a:solidFill>
                  <a:schemeClr val="bg1"/>
                </a:solidFill>
                <a:cs typeface="Hellix SemiBold"/>
              </a:rPr>
              <a:t>RÉPUTATION MONDIALE</a:t>
            </a:r>
          </a:p>
        </p:txBody>
      </p:sp>
      <p:sp>
        <p:nvSpPr>
          <p:cNvPr id="7" name="object 58">
            <a:extLst>
              <a:ext uri="{FF2B5EF4-FFF2-40B4-BE49-F238E27FC236}">
                <a16:creationId xmlns:a16="http://schemas.microsoft.com/office/drawing/2014/main" id="{1B71417D-9170-48E6-A84E-F588D6DC49A8}"/>
              </a:ext>
            </a:extLst>
          </p:cNvPr>
          <p:cNvSpPr txBox="1"/>
          <p:nvPr/>
        </p:nvSpPr>
        <p:spPr>
          <a:xfrm>
            <a:off x="8055282" y="5447337"/>
            <a:ext cx="97688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a:solidFill>
                  <a:schemeClr val="bg1"/>
                </a:solidFill>
                <a:cs typeface="Hellix SemiBold"/>
              </a:rPr>
              <a:t>CÉPAGES</a:t>
            </a:r>
          </a:p>
        </p:txBody>
      </p:sp>
      <p:sp>
        <p:nvSpPr>
          <p:cNvPr id="9" name="object 58">
            <a:extLst>
              <a:ext uri="{FF2B5EF4-FFF2-40B4-BE49-F238E27FC236}">
                <a16:creationId xmlns:a16="http://schemas.microsoft.com/office/drawing/2014/main" id="{CE0E375B-926E-4B29-985D-78BE583B10E6}"/>
              </a:ext>
            </a:extLst>
          </p:cNvPr>
          <p:cNvSpPr txBox="1"/>
          <p:nvPr/>
        </p:nvSpPr>
        <p:spPr>
          <a:xfrm>
            <a:off x="4102076" y="1643858"/>
            <a:ext cx="2687344" cy="1125308"/>
          </a:xfrm>
          <a:prstGeom prst="rect">
            <a:avLst/>
          </a:prstGeom>
        </p:spPr>
        <p:txBody>
          <a:bodyPr vert="horz" wrap="square" lIns="0" tIns="17145" rIns="0" bIns="0" rtlCol="0" anchor="t" anchorCtr="0">
            <a:spAutoFit/>
          </a:bodyPr>
          <a:lstStyle/>
          <a:p>
            <a:pPr>
              <a:buClr>
                <a:srgbClr val="F40000"/>
              </a:buClr>
            </a:pPr>
            <a:r>
              <a:rPr lang="fr-CA">
                <a:cs typeface="Hellix SemiBold"/>
              </a:rPr>
              <a:t>en matière de Riesling: une référence de styles classiques au fort potentiel de vieillissement</a:t>
            </a:r>
          </a:p>
        </p:txBody>
      </p:sp>
      <p:sp>
        <p:nvSpPr>
          <p:cNvPr id="10" name="object 58">
            <a:extLst>
              <a:ext uri="{FF2B5EF4-FFF2-40B4-BE49-F238E27FC236}">
                <a16:creationId xmlns:a16="http://schemas.microsoft.com/office/drawing/2014/main" id="{150BAC9E-20F8-4B15-AA09-9B0BE3AECE64}"/>
              </a:ext>
            </a:extLst>
          </p:cNvPr>
          <p:cNvSpPr txBox="1"/>
          <p:nvPr/>
        </p:nvSpPr>
        <p:spPr>
          <a:xfrm>
            <a:off x="600715" y="854368"/>
            <a:ext cx="2465446" cy="1245341"/>
          </a:xfrm>
          <a:prstGeom prst="rect">
            <a:avLst/>
          </a:prstGeom>
        </p:spPr>
        <p:txBody>
          <a:bodyPr vert="horz" wrap="square" lIns="0" tIns="17145" rIns="0" bIns="0" rtlCol="0" anchor="b" anchorCtr="0">
            <a:spAutoFit/>
          </a:bodyPr>
          <a:lstStyle/>
          <a:p>
            <a:pPr algn="ctr">
              <a:lnSpc>
                <a:spcPct val="95000"/>
              </a:lnSpc>
              <a:buClr>
                <a:srgbClr val="F40000"/>
              </a:buClr>
            </a:pPr>
            <a:r>
              <a:rPr lang="fr-CA" sz="1400" b="1">
                <a:cs typeface="Hellix SemiBold"/>
              </a:rPr>
              <a:t>UNE BASE SOLIDE DE PRODUCTEURS CLASSIQUES ET TRADITIONNELS, MAIS AUSSI UN HISTORIQUE D’EXPÉRIMENTATION</a:t>
            </a:r>
          </a:p>
        </p:txBody>
      </p:sp>
      <p:sp>
        <p:nvSpPr>
          <p:cNvPr id="11" name="object 58">
            <a:extLst>
              <a:ext uri="{FF2B5EF4-FFF2-40B4-BE49-F238E27FC236}">
                <a16:creationId xmlns:a16="http://schemas.microsoft.com/office/drawing/2014/main" id="{F33F937E-2F69-457F-89DD-8D6F75B30071}"/>
              </a:ext>
            </a:extLst>
          </p:cNvPr>
          <p:cNvSpPr txBox="1"/>
          <p:nvPr/>
        </p:nvSpPr>
        <p:spPr>
          <a:xfrm>
            <a:off x="7253978" y="1018577"/>
            <a:ext cx="2570958"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CLIMAT CONTINENTAL</a:t>
            </a:r>
          </a:p>
        </p:txBody>
      </p:sp>
      <p:sp>
        <p:nvSpPr>
          <p:cNvPr id="12" name="object 58">
            <a:extLst>
              <a:ext uri="{FF2B5EF4-FFF2-40B4-BE49-F238E27FC236}">
                <a16:creationId xmlns:a16="http://schemas.microsoft.com/office/drawing/2014/main" id="{10AA725F-A957-464B-B50F-8FC26B32B45F}"/>
              </a:ext>
            </a:extLst>
          </p:cNvPr>
          <p:cNvSpPr txBox="1"/>
          <p:nvPr/>
        </p:nvSpPr>
        <p:spPr>
          <a:xfrm>
            <a:off x="7774898" y="1643858"/>
            <a:ext cx="2050038" cy="1125308"/>
          </a:xfrm>
          <a:prstGeom prst="rect">
            <a:avLst/>
          </a:prstGeom>
        </p:spPr>
        <p:txBody>
          <a:bodyPr vert="horz" wrap="square" lIns="0" tIns="17145" rIns="0" bIns="0" rtlCol="0" anchor="t" anchorCtr="0">
            <a:spAutoFit/>
          </a:bodyPr>
          <a:lstStyle/>
          <a:p>
            <a:pPr>
              <a:buClr>
                <a:srgbClr val="F40000"/>
              </a:buClr>
            </a:pPr>
            <a:r>
              <a:rPr lang="fr-CA" dirty="0">
                <a:cs typeface="Hellix SemiBold"/>
              </a:rPr>
              <a:t>avec de fortes oscillations diurnes de températures et des brises fraîches</a:t>
            </a:r>
          </a:p>
        </p:txBody>
      </p:sp>
      <p:sp>
        <p:nvSpPr>
          <p:cNvPr id="13" name="object 58">
            <a:extLst>
              <a:ext uri="{FF2B5EF4-FFF2-40B4-BE49-F238E27FC236}">
                <a16:creationId xmlns:a16="http://schemas.microsoft.com/office/drawing/2014/main" id="{820C9B2F-F73A-477E-817D-F040451A178B}"/>
              </a:ext>
            </a:extLst>
          </p:cNvPr>
          <p:cNvSpPr txBox="1"/>
          <p:nvPr/>
        </p:nvSpPr>
        <p:spPr>
          <a:xfrm>
            <a:off x="7253979" y="1333338"/>
            <a:ext cx="2544810"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MODÉRÉMENT CHAUD</a:t>
            </a:r>
          </a:p>
        </p:txBody>
      </p:sp>
    </p:spTree>
    <p:extLst>
      <p:ext uri="{BB962C8B-B14F-4D97-AF65-F5344CB8AC3E}">
        <p14:creationId xmlns:p14="http://schemas.microsoft.com/office/powerpoint/2010/main" val="2771689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34DC3818-14DB-41EB-89F6-CDAE70C72BE8}"/>
              </a:ext>
            </a:extLst>
          </p:cNvPr>
          <p:cNvSpPr txBox="1">
            <a:spLocks/>
          </p:cNvSpPr>
          <p:nvPr/>
        </p:nvSpPr>
        <p:spPr>
          <a:xfrm>
            <a:off x="-73599" y="3118818"/>
            <a:ext cx="10774937" cy="1125308"/>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700">
                <a:solidFill>
                  <a:schemeClr val="bg1"/>
                </a:solidFill>
                <a:latin typeface="+mj-lt"/>
              </a:rPr>
              <a:t>COONAWARRA</a:t>
            </a:r>
            <a:endParaRPr kumimoji="0" lang="fr-CA" sz="8800" b="1" i="0" u="none" strike="noStrike" kern="0" cap="none" spc="700" normalizeH="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030AC52D-BFDD-442B-B82B-17D9A6156DA3}"/>
              </a:ext>
            </a:extLst>
          </p:cNvPr>
          <p:cNvSpPr txBox="1"/>
          <p:nvPr/>
        </p:nvSpPr>
        <p:spPr>
          <a:xfrm>
            <a:off x="4431410" y="5586266"/>
            <a:ext cx="1488231" cy="1040670"/>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fr-CA" sz="1400" dirty="0"/>
              <a:t>UN SOL CÉLÈBRE: LA TERRA ROSSA</a:t>
            </a:r>
          </a:p>
          <a:p>
            <a:pPr>
              <a:lnSpc>
                <a:spcPct val="95000"/>
              </a:lnSpc>
            </a:pPr>
            <a:r>
              <a:rPr lang="fr-CA" sz="1400" dirty="0"/>
              <a:t>(« TERRE ROUGE »)</a:t>
            </a:r>
          </a:p>
        </p:txBody>
      </p:sp>
      <p:sp>
        <p:nvSpPr>
          <p:cNvPr id="6" name="object 58">
            <a:extLst>
              <a:ext uri="{FF2B5EF4-FFF2-40B4-BE49-F238E27FC236}">
                <a16:creationId xmlns:a16="http://schemas.microsoft.com/office/drawing/2014/main" id="{6D965DBC-A6C2-4546-99E8-DF04213B42D3}"/>
              </a:ext>
            </a:extLst>
          </p:cNvPr>
          <p:cNvSpPr txBox="1"/>
          <p:nvPr/>
        </p:nvSpPr>
        <p:spPr>
          <a:xfrm>
            <a:off x="7138952" y="5269261"/>
            <a:ext cx="1292271"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CLIMAT</a:t>
            </a:r>
          </a:p>
        </p:txBody>
      </p:sp>
      <p:sp>
        <p:nvSpPr>
          <p:cNvPr id="7" name="object 58">
            <a:extLst>
              <a:ext uri="{FF2B5EF4-FFF2-40B4-BE49-F238E27FC236}">
                <a16:creationId xmlns:a16="http://schemas.microsoft.com/office/drawing/2014/main" id="{D84118A1-84B6-45BE-AF1D-16F1B8B5617A}"/>
              </a:ext>
            </a:extLst>
          </p:cNvPr>
          <p:cNvSpPr txBox="1"/>
          <p:nvPr/>
        </p:nvSpPr>
        <p:spPr>
          <a:xfrm>
            <a:off x="8058810" y="955101"/>
            <a:ext cx="101282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dirty="0">
                <a:solidFill>
                  <a:schemeClr val="bg1"/>
                </a:solidFill>
                <a:cs typeface="Hellix SemiBold"/>
              </a:rPr>
              <a:t>CÉPAGES</a:t>
            </a:r>
          </a:p>
        </p:txBody>
      </p:sp>
      <p:sp>
        <p:nvSpPr>
          <p:cNvPr id="8" name="object 58">
            <a:extLst>
              <a:ext uri="{FF2B5EF4-FFF2-40B4-BE49-F238E27FC236}">
                <a16:creationId xmlns:a16="http://schemas.microsoft.com/office/drawing/2014/main" id="{6A6E2430-6507-4CAA-B7FE-A6CA453AFAFC}"/>
              </a:ext>
            </a:extLst>
          </p:cNvPr>
          <p:cNvSpPr txBox="1"/>
          <p:nvPr/>
        </p:nvSpPr>
        <p:spPr>
          <a:xfrm>
            <a:off x="1436827" y="5889045"/>
            <a:ext cx="2282822" cy="848309"/>
          </a:xfrm>
          <a:prstGeom prst="rect">
            <a:avLst/>
          </a:prstGeom>
        </p:spPr>
        <p:txBody>
          <a:bodyPr vert="horz" wrap="square" lIns="0" tIns="17145" rIns="0" bIns="0" rtlCol="0" anchor="t" anchorCtr="0">
            <a:spAutoFit/>
          </a:bodyPr>
          <a:lstStyle/>
          <a:p>
            <a:pPr>
              <a:buClr>
                <a:srgbClr val="F40000"/>
              </a:buClr>
            </a:pPr>
            <a:r>
              <a:rPr lang="fr-CA">
                <a:cs typeface="Hellix SemiBold"/>
              </a:rPr>
              <a:t>pour ses rouges haut de gamme, au fort potential de garde</a:t>
            </a:r>
          </a:p>
        </p:txBody>
      </p:sp>
      <p:sp>
        <p:nvSpPr>
          <p:cNvPr id="9" name="object 58">
            <a:extLst>
              <a:ext uri="{FF2B5EF4-FFF2-40B4-BE49-F238E27FC236}">
                <a16:creationId xmlns:a16="http://schemas.microsoft.com/office/drawing/2014/main" id="{4FD32165-7867-41EB-83E0-508B47D07B10}"/>
              </a:ext>
            </a:extLst>
          </p:cNvPr>
          <p:cNvSpPr txBox="1"/>
          <p:nvPr/>
        </p:nvSpPr>
        <p:spPr>
          <a:xfrm>
            <a:off x="1084279" y="5582110"/>
            <a:ext cx="1296971"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RENOMMÉ</a:t>
            </a:r>
          </a:p>
        </p:txBody>
      </p:sp>
      <p:sp>
        <p:nvSpPr>
          <p:cNvPr id="10" name="object 58">
            <a:extLst>
              <a:ext uri="{FF2B5EF4-FFF2-40B4-BE49-F238E27FC236}">
                <a16:creationId xmlns:a16="http://schemas.microsoft.com/office/drawing/2014/main" id="{C4FDE0D3-4B99-427A-8F1C-21178BE62158}"/>
              </a:ext>
            </a:extLst>
          </p:cNvPr>
          <p:cNvSpPr txBox="1"/>
          <p:nvPr/>
        </p:nvSpPr>
        <p:spPr>
          <a:xfrm>
            <a:off x="8058809" y="1247606"/>
            <a:ext cx="1399227" cy="1279196"/>
          </a:xfrm>
          <a:prstGeom prst="rect">
            <a:avLst/>
          </a:prstGeom>
        </p:spPr>
        <p:txBody>
          <a:bodyPr vert="horz" wrap="square" lIns="0" tIns="17145" rIns="0" bIns="0" rtlCol="0" anchor="t" anchorCtr="0">
            <a:spAutoFit/>
          </a:bodyPr>
          <a:lstStyle/>
          <a:p>
            <a:pPr marL="180975" indent="-180975">
              <a:spcAft>
                <a:spcPts val="600"/>
              </a:spcAft>
              <a:buClr>
                <a:srgbClr val="E9490F"/>
              </a:buClr>
              <a:buFont typeface="Arial" panose="020B0604020202020204" pitchFamily="34" charset="0"/>
              <a:buChar char="-"/>
            </a:pPr>
            <a:r>
              <a:rPr lang="fr-CA" dirty="0">
                <a:cs typeface="Hellix SemiBold"/>
              </a:rPr>
              <a:t>Cabernet Sauvignon</a:t>
            </a:r>
          </a:p>
          <a:p>
            <a:pPr marL="180975" indent="-180975">
              <a:spcAft>
                <a:spcPts val="600"/>
              </a:spcAft>
              <a:buClr>
                <a:srgbClr val="E9490F"/>
              </a:buClr>
              <a:buFont typeface="Arial" panose="020B0604020202020204" pitchFamily="34" charset="0"/>
              <a:buChar char="-"/>
            </a:pPr>
            <a:r>
              <a:rPr lang="fr-CA" dirty="0" err="1">
                <a:cs typeface="Hellix SemiBold"/>
              </a:rPr>
              <a:t>Shiraz</a:t>
            </a:r>
            <a:endParaRPr lang="fr-CA" dirty="0">
              <a:cs typeface="Hellix SemiBold"/>
            </a:endParaRPr>
          </a:p>
          <a:p>
            <a:pPr marL="180975" indent="-180975">
              <a:spcAft>
                <a:spcPts val="600"/>
              </a:spcAft>
              <a:buClr>
                <a:srgbClr val="E9490F"/>
              </a:buClr>
              <a:buFont typeface="Arial" panose="020B0604020202020204" pitchFamily="34" charset="0"/>
              <a:buChar char="-"/>
            </a:pPr>
            <a:r>
              <a:rPr lang="fr-CA" dirty="0">
                <a:cs typeface="Hellix SemiBold"/>
              </a:rPr>
              <a:t>Merlot</a:t>
            </a:r>
          </a:p>
        </p:txBody>
      </p:sp>
      <p:sp>
        <p:nvSpPr>
          <p:cNvPr id="11" name="object 58">
            <a:extLst>
              <a:ext uri="{FF2B5EF4-FFF2-40B4-BE49-F238E27FC236}">
                <a16:creationId xmlns:a16="http://schemas.microsoft.com/office/drawing/2014/main" id="{C4F32527-C972-4B1F-A03B-5423BA6DB2D5}"/>
              </a:ext>
            </a:extLst>
          </p:cNvPr>
          <p:cNvSpPr txBox="1"/>
          <p:nvPr/>
        </p:nvSpPr>
        <p:spPr>
          <a:xfrm>
            <a:off x="7496447" y="6199199"/>
            <a:ext cx="2282822" cy="571310"/>
          </a:xfrm>
          <a:prstGeom prst="rect">
            <a:avLst/>
          </a:prstGeom>
        </p:spPr>
        <p:txBody>
          <a:bodyPr vert="horz" wrap="square" lIns="0" tIns="17145" rIns="0" bIns="0" rtlCol="0" anchor="t" anchorCtr="0">
            <a:spAutoFit/>
          </a:bodyPr>
          <a:lstStyle/>
          <a:p>
            <a:pPr>
              <a:buClr>
                <a:srgbClr val="F40000"/>
              </a:buClr>
            </a:pPr>
            <a:r>
              <a:rPr lang="fr-CA" dirty="0">
                <a:cs typeface="Hellix SemiBold"/>
              </a:rPr>
              <a:t>avec un été sec et relativement frais</a:t>
            </a:r>
          </a:p>
        </p:txBody>
      </p:sp>
      <p:sp>
        <p:nvSpPr>
          <p:cNvPr id="12" name="object 58">
            <a:extLst>
              <a:ext uri="{FF2B5EF4-FFF2-40B4-BE49-F238E27FC236}">
                <a16:creationId xmlns:a16="http://schemas.microsoft.com/office/drawing/2014/main" id="{2D1A1C3D-E507-4C90-83C6-68C2BBBE16A9}"/>
              </a:ext>
            </a:extLst>
          </p:cNvPr>
          <p:cNvSpPr txBox="1"/>
          <p:nvPr/>
        </p:nvSpPr>
        <p:spPr>
          <a:xfrm>
            <a:off x="7138953" y="5582110"/>
            <a:ext cx="1439304"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OCÉANIQUE</a:t>
            </a:r>
          </a:p>
        </p:txBody>
      </p:sp>
      <p:sp>
        <p:nvSpPr>
          <p:cNvPr id="13" name="object 58">
            <a:extLst>
              <a:ext uri="{FF2B5EF4-FFF2-40B4-BE49-F238E27FC236}">
                <a16:creationId xmlns:a16="http://schemas.microsoft.com/office/drawing/2014/main" id="{EB919DEC-1B2C-4C7C-ACF8-6F7834D551B7}"/>
              </a:ext>
            </a:extLst>
          </p:cNvPr>
          <p:cNvSpPr txBox="1"/>
          <p:nvPr/>
        </p:nvSpPr>
        <p:spPr>
          <a:xfrm>
            <a:off x="7138952" y="5898570"/>
            <a:ext cx="1004449"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MODÉRÉ</a:t>
            </a:r>
          </a:p>
        </p:txBody>
      </p:sp>
    </p:spTree>
    <p:extLst>
      <p:ext uri="{BB962C8B-B14F-4D97-AF65-F5344CB8AC3E}">
        <p14:creationId xmlns:p14="http://schemas.microsoft.com/office/powerpoint/2010/main" val="115975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BF8402-2F9A-493F-B3F3-FF2C8A032ACB}"/>
              </a:ext>
            </a:extLst>
          </p:cNvPr>
          <p:cNvSpPr txBox="1">
            <a:spLocks/>
          </p:cNvSpPr>
          <p:nvPr/>
        </p:nvSpPr>
        <p:spPr>
          <a:xfrm>
            <a:off x="6086673" y="1945028"/>
            <a:ext cx="3933627" cy="4817722"/>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900"/>
              </a:spcBef>
              <a:buClr>
                <a:srgbClr val="E9490F"/>
              </a:buClr>
            </a:pPr>
            <a:r>
              <a:rPr lang="fr-CA" dirty="0">
                <a:solidFill>
                  <a:schemeClr val="bg1"/>
                </a:solidFill>
              </a:rPr>
              <a:t>L’univers du vin australien est un des plus diversifiés au monde, avec plus de 100 cépages cultivés dans 65 régions viticoles. </a:t>
            </a:r>
          </a:p>
          <a:p>
            <a:pPr>
              <a:spcBef>
                <a:spcPts val="900"/>
              </a:spcBef>
              <a:buClr>
                <a:srgbClr val="E9490F"/>
              </a:buClr>
            </a:pPr>
            <a:r>
              <a:rPr lang="fr-CA" dirty="0">
                <a:solidFill>
                  <a:schemeClr val="bg1"/>
                </a:solidFill>
              </a:rPr>
              <a:t>La communauté viticole australienne est réputée pour sa créativité et son caractère novateur.</a:t>
            </a:r>
          </a:p>
          <a:p>
            <a:pPr>
              <a:spcBef>
                <a:spcPts val="900"/>
              </a:spcBef>
              <a:buClr>
                <a:srgbClr val="E9490F"/>
              </a:buClr>
            </a:pPr>
            <a:r>
              <a:rPr lang="fr-CA" dirty="0">
                <a:solidFill>
                  <a:schemeClr val="bg1"/>
                </a:solidFill>
              </a:rPr>
              <a:t>Les vins australiens sont une expression authentique des gens qui les produisent et de la diversité des sols et des climats du pays.</a:t>
            </a:r>
          </a:p>
          <a:p>
            <a:pPr>
              <a:spcBef>
                <a:spcPts val="900"/>
              </a:spcBef>
              <a:buClr>
                <a:srgbClr val="E9490F"/>
              </a:buClr>
            </a:pPr>
            <a:r>
              <a:rPr lang="fr-CA" dirty="0">
                <a:solidFill>
                  <a:schemeClr val="bg1"/>
                </a:solidFill>
              </a:rPr>
              <a:t>Les producteurs de vin australiens ont un grand savoir-faire et créent des vins qualitatifs qui se classent parmi les meilleurs du monde.  </a:t>
            </a:r>
          </a:p>
        </p:txBody>
      </p:sp>
      <p:sp>
        <p:nvSpPr>
          <p:cNvPr id="6" name="object 4">
            <a:extLst>
              <a:ext uri="{FF2B5EF4-FFF2-40B4-BE49-F238E27FC236}">
                <a16:creationId xmlns:a16="http://schemas.microsoft.com/office/drawing/2014/main" id="{47977BB0-9554-4D06-89D0-913255E34010}"/>
              </a:ext>
            </a:extLst>
          </p:cNvPr>
          <p:cNvSpPr txBox="1"/>
          <p:nvPr/>
        </p:nvSpPr>
        <p:spPr>
          <a:xfrm>
            <a:off x="-57149" y="1455588"/>
            <a:ext cx="4495800" cy="2525861"/>
          </a:xfrm>
          <a:prstGeom prst="rect">
            <a:avLst/>
          </a:prstGeom>
        </p:spPr>
        <p:txBody>
          <a:bodyPr vert="horz" wrap="square" lIns="0" tIns="12700" rIns="0" bIns="0" rtlCol="0">
            <a:noAutofit/>
          </a:bodyPr>
          <a:lstStyle/>
          <a:p>
            <a:pPr>
              <a:lnSpc>
                <a:spcPct val="83000"/>
              </a:lnSpc>
              <a:tabLst>
                <a:tab pos="1274445" algn="l"/>
              </a:tabLst>
            </a:pPr>
            <a:r>
              <a:rPr lang="en-AU" sz="6100" b="1" spc="500" dirty="0">
                <a:solidFill>
                  <a:schemeClr val="bg1"/>
                </a:solidFill>
                <a:latin typeface="+mj-lt"/>
                <a:cs typeface="Hellix"/>
              </a:rPr>
              <a:t>TIRÉS  </a:t>
            </a:r>
            <a:br>
              <a:rPr lang="en-AU" sz="6100" b="1" spc="500" dirty="0">
                <a:solidFill>
                  <a:schemeClr val="bg1"/>
                </a:solidFill>
                <a:latin typeface="+mj-lt"/>
                <a:cs typeface="Hellix"/>
              </a:rPr>
            </a:br>
            <a:r>
              <a:rPr lang="en-AU" sz="6100" b="1" spc="500" dirty="0">
                <a:solidFill>
                  <a:schemeClr val="bg1"/>
                </a:solidFill>
                <a:latin typeface="+mj-lt"/>
                <a:cs typeface="Hellix"/>
              </a:rPr>
              <a:t>DE LA NATURE</a:t>
            </a:r>
          </a:p>
        </p:txBody>
      </p:sp>
      <p:sp>
        <p:nvSpPr>
          <p:cNvPr id="7" name="object 58">
            <a:extLst>
              <a:ext uri="{FF2B5EF4-FFF2-40B4-BE49-F238E27FC236}">
                <a16:creationId xmlns:a16="http://schemas.microsoft.com/office/drawing/2014/main" id="{17424451-30D4-4639-A6DE-2DB1EA146B8C}"/>
              </a:ext>
            </a:extLst>
          </p:cNvPr>
          <p:cNvSpPr txBox="1"/>
          <p:nvPr/>
        </p:nvSpPr>
        <p:spPr>
          <a:xfrm>
            <a:off x="76200" y="906162"/>
            <a:ext cx="4362451" cy="417813"/>
          </a:xfrm>
          <a:prstGeom prst="rect">
            <a:avLst/>
          </a:prstGeom>
          <a:solidFill>
            <a:schemeClr val="tx1"/>
          </a:solidFill>
        </p:spPr>
        <p:txBody>
          <a:bodyPr vert="horz" wrap="none" lIns="0" tIns="17145" rIns="0" bIns="0" rtlCol="0" anchor="ctr">
            <a:noAutofit/>
          </a:bodyPr>
          <a:lstStyle/>
          <a:p>
            <a:r>
              <a:rPr lang="en-AU" sz="3100" b="1" spc="250" dirty="0">
                <a:solidFill>
                  <a:schemeClr val="bg1"/>
                </a:solidFill>
                <a:cs typeface="Hellix SemiBold"/>
              </a:rPr>
              <a:t>DES VINS UNIQUES</a:t>
            </a:r>
          </a:p>
        </p:txBody>
      </p:sp>
    </p:spTree>
    <p:extLst>
      <p:ext uri="{BB962C8B-B14F-4D97-AF65-F5344CB8AC3E}">
        <p14:creationId xmlns:p14="http://schemas.microsoft.com/office/powerpoint/2010/main" val="3540552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7FA0FE61-55B5-485A-B54A-36C05690C007}"/>
              </a:ext>
            </a:extLst>
          </p:cNvPr>
          <p:cNvSpPr txBox="1">
            <a:spLocks/>
          </p:cNvSpPr>
          <p:nvPr/>
        </p:nvSpPr>
        <p:spPr>
          <a:xfrm>
            <a:off x="-73598" y="3562156"/>
            <a:ext cx="6277830" cy="2310374"/>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2000">
                <a:solidFill>
                  <a:schemeClr val="bg1"/>
                </a:solidFill>
                <a:latin typeface="+mj-lt"/>
              </a:rPr>
              <a:t>McLAREN </a:t>
            </a:r>
          </a:p>
          <a:p>
            <a:pPr lvl="0">
              <a:lnSpc>
                <a:spcPct val="80000"/>
              </a:lnSpc>
              <a:tabLst>
                <a:tab pos="3303270" algn="l"/>
                <a:tab pos="8077200" algn="l"/>
              </a:tabLst>
              <a:defRPr/>
            </a:pPr>
            <a:r>
              <a:rPr lang="fr-CA" sz="8800" kern="0" spc="2000">
                <a:solidFill>
                  <a:schemeClr val="bg1"/>
                </a:solidFill>
                <a:latin typeface="+mj-lt"/>
              </a:rPr>
              <a:t>VALE</a:t>
            </a:r>
            <a:endParaRPr kumimoji="0" lang="fr-CA" sz="8800" b="1" i="0" u="none" strike="noStrike" kern="0" cap="none" spc="2000" normalizeH="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642F7740-6B63-4567-96C7-558A1CA1A0A1}"/>
              </a:ext>
            </a:extLst>
          </p:cNvPr>
          <p:cNvSpPr txBox="1"/>
          <p:nvPr/>
        </p:nvSpPr>
        <p:spPr>
          <a:xfrm>
            <a:off x="1443167" y="1308450"/>
            <a:ext cx="1209671" cy="870366"/>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9000"/>
              </a:lnSpc>
            </a:pPr>
            <a:r>
              <a:rPr lang="fr-CA" sz="1400"/>
              <a:t>LE BERCEAU DU VIN EN AUSTRALIE DU SUD</a:t>
            </a:r>
          </a:p>
        </p:txBody>
      </p:sp>
      <p:sp>
        <p:nvSpPr>
          <p:cNvPr id="6" name="object 58">
            <a:extLst>
              <a:ext uri="{FF2B5EF4-FFF2-40B4-BE49-F238E27FC236}">
                <a16:creationId xmlns:a16="http://schemas.microsoft.com/office/drawing/2014/main" id="{58CC42D0-86AD-4E50-8FD7-67359E4E6169}"/>
              </a:ext>
            </a:extLst>
          </p:cNvPr>
          <p:cNvSpPr txBox="1"/>
          <p:nvPr/>
        </p:nvSpPr>
        <p:spPr>
          <a:xfrm>
            <a:off x="7614544" y="1024922"/>
            <a:ext cx="86651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CLIMAT</a:t>
            </a:r>
          </a:p>
        </p:txBody>
      </p:sp>
      <p:sp>
        <p:nvSpPr>
          <p:cNvPr id="7" name="object 58">
            <a:extLst>
              <a:ext uri="{FF2B5EF4-FFF2-40B4-BE49-F238E27FC236}">
                <a16:creationId xmlns:a16="http://schemas.microsoft.com/office/drawing/2014/main" id="{4BFF01C7-945B-433A-B230-170CFE6F4480}"/>
              </a:ext>
            </a:extLst>
          </p:cNvPr>
          <p:cNvSpPr txBox="1"/>
          <p:nvPr/>
        </p:nvSpPr>
        <p:spPr>
          <a:xfrm>
            <a:off x="8054374" y="5429192"/>
            <a:ext cx="104357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dirty="0">
                <a:solidFill>
                  <a:schemeClr val="bg1"/>
                </a:solidFill>
                <a:cs typeface="Hellix SemiBold"/>
              </a:rPr>
              <a:t>CÉPAGES</a:t>
            </a:r>
          </a:p>
        </p:txBody>
      </p:sp>
      <p:sp>
        <p:nvSpPr>
          <p:cNvPr id="8" name="object 58">
            <a:extLst>
              <a:ext uri="{FF2B5EF4-FFF2-40B4-BE49-F238E27FC236}">
                <a16:creationId xmlns:a16="http://schemas.microsoft.com/office/drawing/2014/main" id="{E8022BF9-0562-4D3B-9715-D92FAE6BE6E4}"/>
              </a:ext>
            </a:extLst>
          </p:cNvPr>
          <p:cNvSpPr txBox="1"/>
          <p:nvPr/>
        </p:nvSpPr>
        <p:spPr>
          <a:xfrm>
            <a:off x="7939229" y="1961684"/>
            <a:ext cx="2282822" cy="848309"/>
          </a:xfrm>
          <a:prstGeom prst="rect">
            <a:avLst/>
          </a:prstGeom>
        </p:spPr>
        <p:txBody>
          <a:bodyPr vert="horz" wrap="square" lIns="0" tIns="17145" rIns="0" bIns="0" rtlCol="0" anchor="t" anchorCtr="0">
            <a:spAutoFit/>
          </a:bodyPr>
          <a:lstStyle/>
          <a:p>
            <a:pPr>
              <a:buClr>
                <a:srgbClr val="F40000"/>
              </a:buClr>
            </a:pPr>
            <a:r>
              <a:rPr lang="fr-CA" dirty="0">
                <a:cs typeface="Hellix SemiBold"/>
              </a:rPr>
              <a:t>Avec plusieurs microclimats et </a:t>
            </a:r>
            <a:r>
              <a:rPr lang="fr-CA" dirty="0" err="1">
                <a:cs typeface="Hellix SemiBold"/>
              </a:rPr>
              <a:t>mésoclimats</a:t>
            </a:r>
            <a:endParaRPr lang="fr-CA" dirty="0">
              <a:cs typeface="Hellix SemiBold"/>
            </a:endParaRPr>
          </a:p>
        </p:txBody>
      </p:sp>
      <p:sp>
        <p:nvSpPr>
          <p:cNvPr id="9" name="object 58">
            <a:extLst>
              <a:ext uri="{FF2B5EF4-FFF2-40B4-BE49-F238E27FC236}">
                <a16:creationId xmlns:a16="http://schemas.microsoft.com/office/drawing/2014/main" id="{B216172E-5CF0-4B13-8079-F6F7870C0D50}"/>
              </a:ext>
            </a:extLst>
          </p:cNvPr>
          <p:cNvSpPr txBox="1"/>
          <p:nvPr/>
        </p:nvSpPr>
        <p:spPr>
          <a:xfrm>
            <a:off x="3882896" y="1024922"/>
            <a:ext cx="2148448"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UNE COMMUNAUTÉ</a:t>
            </a:r>
          </a:p>
        </p:txBody>
      </p:sp>
      <p:sp>
        <p:nvSpPr>
          <p:cNvPr id="10" name="object 58">
            <a:extLst>
              <a:ext uri="{FF2B5EF4-FFF2-40B4-BE49-F238E27FC236}">
                <a16:creationId xmlns:a16="http://schemas.microsoft.com/office/drawing/2014/main" id="{B53EA663-7F33-4AA1-A4CE-CB0C84E46CBA}"/>
              </a:ext>
            </a:extLst>
          </p:cNvPr>
          <p:cNvSpPr txBox="1"/>
          <p:nvPr/>
        </p:nvSpPr>
        <p:spPr>
          <a:xfrm>
            <a:off x="8045137" y="5707765"/>
            <a:ext cx="1399227" cy="1304844"/>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err="1">
                <a:cs typeface="Hellix SemiBold"/>
              </a:rPr>
              <a:t>Shiraz</a:t>
            </a:r>
            <a:endParaRPr lang="fr-CA" dirty="0">
              <a:cs typeface="Hellix SemiBold"/>
            </a:endParaRPr>
          </a:p>
          <a:p>
            <a:pPr marL="180975" indent="-180975">
              <a:spcAft>
                <a:spcPts val="700"/>
              </a:spcAft>
              <a:buClr>
                <a:srgbClr val="E9490F"/>
              </a:buClr>
              <a:buFont typeface="Arial" panose="020B0604020202020204" pitchFamily="34" charset="0"/>
              <a:buChar char="-"/>
            </a:pPr>
            <a:r>
              <a:rPr lang="fr-CA" dirty="0">
                <a:cs typeface="Hellix SemiBold"/>
              </a:rPr>
              <a:t>Cabernet Sauvignon</a:t>
            </a:r>
          </a:p>
          <a:p>
            <a:pPr marL="180975" indent="-180975">
              <a:spcAft>
                <a:spcPts val="700"/>
              </a:spcAft>
              <a:buClr>
                <a:srgbClr val="E9490F"/>
              </a:buClr>
              <a:buFont typeface="Arial" panose="020B0604020202020204" pitchFamily="34" charset="0"/>
              <a:buChar char="-"/>
            </a:pPr>
            <a:r>
              <a:rPr lang="fr-CA" dirty="0">
                <a:cs typeface="Hellix SemiBold"/>
              </a:rPr>
              <a:t>Grenache</a:t>
            </a:r>
          </a:p>
        </p:txBody>
      </p:sp>
      <p:sp>
        <p:nvSpPr>
          <p:cNvPr id="11" name="object 58">
            <a:extLst>
              <a:ext uri="{FF2B5EF4-FFF2-40B4-BE49-F238E27FC236}">
                <a16:creationId xmlns:a16="http://schemas.microsoft.com/office/drawing/2014/main" id="{28388575-7639-4684-B5F4-084BEF8BE5D0}"/>
              </a:ext>
            </a:extLst>
          </p:cNvPr>
          <p:cNvSpPr txBox="1"/>
          <p:nvPr/>
        </p:nvSpPr>
        <p:spPr>
          <a:xfrm>
            <a:off x="7625974" y="1341352"/>
            <a:ext cx="2002162"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MÉDITERRANÉEN</a:t>
            </a:r>
          </a:p>
        </p:txBody>
      </p:sp>
      <p:sp>
        <p:nvSpPr>
          <p:cNvPr id="12" name="object 58">
            <a:extLst>
              <a:ext uri="{FF2B5EF4-FFF2-40B4-BE49-F238E27FC236}">
                <a16:creationId xmlns:a16="http://schemas.microsoft.com/office/drawing/2014/main" id="{4C783FBE-6957-4B49-9602-A4F96A95D536}"/>
              </a:ext>
            </a:extLst>
          </p:cNvPr>
          <p:cNvSpPr txBox="1"/>
          <p:nvPr/>
        </p:nvSpPr>
        <p:spPr>
          <a:xfrm>
            <a:off x="7648834" y="1656869"/>
            <a:ext cx="1004449"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dirty="0">
                <a:solidFill>
                  <a:schemeClr val="bg1"/>
                </a:solidFill>
                <a:cs typeface="Hellix SemiBold"/>
              </a:rPr>
              <a:t>CHAUD</a:t>
            </a:r>
          </a:p>
        </p:txBody>
      </p:sp>
      <p:sp>
        <p:nvSpPr>
          <p:cNvPr id="13" name="object 58">
            <a:extLst>
              <a:ext uri="{FF2B5EF4-FFF2-40B4-BE49-F238E27FC236}">
                <a16:creationId xmlns:a16="http://schemas.microsoft.com/office/drawing/2014/main" id="{266C583F-7800-4977-9A5C-4BC74B3577D9}"/>
              </a:ext>
            </a:extLst>
          </p:cNvPr>
          <p:cNvSpPr txBox="1"/>
          <p:nvPr/>
        </p:nvSpPr>
        <p:spPr>
          <a:xfrm>
            <a:off x="3845952" y="1341352"/>
            <a:ext cx="1638319"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a:solidFill>
                  <a:schemeClr val="bg1"/>
                </a:solidFill>
                <a:cs typeface="Hellix SemiBold"/>
              </a:rPr>
              <a:t>PROGRESSISTE</a:t>
            </a:r>
          </a:p>
        </p:txBody>
      </p:sp>
      <p:sp>
        <p:nvSpPr>
          <p:cNvPr id="14" name="object 58">
            <a:extLst>
              <a:ext uri="{FF2B5EF4-FFF2-40B4-BE49-F238E27FC236}">
                <a16:creationId xmlns:a16="http://schemas.microsoft.com/office/drawing/2014/main" id="{5EFCF97E-559D-4B95-81A8-6E7994EC5F88}"/>
              </a:ext>
            </a:extLst>
          </p:cNvPr>
          <p:cNvSpPr txBox="1"/>
          <p:nvPr/>
        </p:nvSpPr>
        <p:spPr>
          <a:xfrm>
            <a:off x="4201301" y="1633742"/>
            <a:ext cx="2565940" cy="848309"/>
          </a:xfrm>
          <a:prstGeom prst="rect">
            <a:avLst/>
          </a:prstGeom>
        </p:spPr>
        <p:txBody>
          <a:bodyPr vert="horz" wrap="square" lIns="0" tIns="17145" rIns="0" bIns="0" rtlCol="0" anchor="t" anchorCtr="0">
            <a:spAutoFit/>
          </a:bodyPr>
          <a:lstStyle/>
          <a:p>
            <a:pPr>
              <a:buClr>
                <a:srgbClr val="F40000"/>
              </a:buClr>
            </a:pPr>
            <a:r>
              <a:rPr lang="fr-CA">
                <a:cs typeface="Hellix SemiBold"/>
              </a:rPr>
              <a:t>et particulièrement axée sur la protection de l’environnement</a:t>
            </a:r>
          </a:p>
        </p:txBody>
      </p:sp>
    </p:spTree>
    <p:extLst>
      <p:ext uri="{BB962C8B-B14F-4D97-AF65-F5344CB8AC3E}">
        <p14:creationId xmlns:p14="http://schemas.microsoft.com/office/powerpoint/2010/main" val="2864817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3B744B8B-01A7-43CD-B3B8-8E71E8D01375}"/>
              </a:ext>
            </a:extLst>
          </p:cNvPr>
          <p:cNvSpPr txBox="1">
            <a:spLocks/>
          </p:cNvSpPr>
          <p:nvPr/>
        </p:nvSpPr>
        <p:spPr>
          <a:xfrm>
            <a:off x="-73907" y="2684864"/>
            <a:ext cx="8284148" cy="946232"/>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78000"/>
              </a:lnSpc>
              <a:tabLst>
                <a:tab pos="3303270" algn="l"/>
                <a:tab pos="8077200" algn="l"/>
              </a:tabLst>
              <a:defRPr/>
            </a:pPr>
            <a:r>
              <a:rPr lang="fr-CA" sz="8800" kern="0" spc="500" dirty="0">
                <a:solidFill>
                  <a:srgbClr val="E9490F"/>
                </a:solidFill>
                <a:latin typeface="+mj-lt"/>
              </a:rPr>
              <a:t>MARGARET</a:t>
            </a:r>
          </a:p>
        </p:txBody>
      </p:sp>
      <p:sp>
        <p:nvSpPr>
          <p:cNvPr id="5" name="object 58">
            <a:extLst>
              <a:ext uri="{FF2B5EF4-FFF2-40B4-BE49-F238E27FC236}">
                <a16:creationId xmlns:a16="http://schemas.microsoft.com/office/drawing/2014/main" id="{E2BC1C71-5E01-48D3-9093-0F6B3A510711}"/>
              </a:ext>
            </a:extLst>
          </p:cNvPr>
          <p:cNvSpPr txBox="1"/>
          <p:nvPr/>
        </p:nvSpPr>
        <p:spPr>
          <a:xfrm>
            <a:off x="8045138" y="1025114"/>
            <a:ext cx="1013344"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dirty="0">
                <a:solidFill>
                  <a:schemeClr val="bg1"/>
                </a:solidFill>
                <a:cs typeface="Hellix SemiBold"/>
              </a:rPr>
              <a:t>CÉPAGES</a:t>
            </a:r>
          </a:p>
        </p:txBody>
      </p:sp>
      <p:sp>
        <p:nvSpPr>
          <p:cNvPr id="6" name="object 58">
            <a:extLst>
              <a:ext uri="{FF2B5EF4-FFF2-40B4-BE49-F238E27FC236}">
                <a16:creationId xmlns:a16="http://schemas.microsoft.com/office/drawing/2014/main" id="{A4770B9E-44F1-4CEC-93F2-BF38235FBD8B}"/>
              </a:ext>
            </a:extLst>
          </p:cNvPr>
          <p:cNvSpPr txBox="1"/>
          <p:nvPr/>
        </p:nvSpPr>
        <p:spPr>
          <a:xfrm>
            <a:off x="4045019" y="5413675"/>
            <a:ext cx="1559793"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GÉOGRAPHIE</a:t>
            </a:r>
          </a:p>
        </p:txBody>
      </p:sp>
      <p:sp>
        <p:nvSpPr>
          <p:cNvPr id="7" name="object 58">
            <a:extLst>
              <a:ext uri="{FF2B5EF4-FFF2-40B4-BE49-F238E27FC236}">
                <a16:creationId xmlns:a16="http://schemas.microsoft.com/office/drawing/2014/main" id="{47EAF972-7C84-4E59-9D30-E70597F57177}"/>
              </a:ext>
            </a:extLst>
          </p:cNvPr>
          <p:cNvSpPr txBox="1"/>
          <p:nvPr/>
        </p:nvSpPr>
        <p:spPr>
          <a:xfrm>
            <a:off x="8045137" y="1304330"/>
            <a:ext cx="1895600" cy="1858842"/>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a:cs typeface="Hellix SemiBold"/>
              </a:rPr>
              <a:t>Assemblages de Sémillon et de Sauvignon blanc</a:t>
            </a:r>
          </a:p>
          <a:p>
            <a:pPr marL="180975" indent="-180975">
              <a:spcAft>
                <a:spcPts val="700"/>
              </a:spcAft>
              <a:buClr>
                <a:srgbClr val="E9490F"/>
              </a:buClr>
              <a:buFont typeface="Arial" panose="020B0604020202020204" pitchFamily="34" charset="0"/>
              <a:buChar char="-"/>
            </a:pPr>
            <a:r>
              <a:rPr lang="fr-CA" dirty="0">
                <a:cs typeface="Hellix SemiBold"/>
              </a:rPr>
              <a:t>Chardonnay</a:t>
            </a:r>
          </a:p>
          <a:p>
            <a:pPr marL="180975" indent="-180975">
              <a:spcAft>
                <a:spcPts val="700"/>
              </a:spcAft>
              <a:buClr>
                <a:srgbClr val="E9490F"/>
              </a:buClr>
              <a:buFont typeface="Arial" panose="020B0604020202020204" pitchFamily="34" charset="0"/>
              <a:buChar char="-"/>
            </a:pPr>
            <a:r>
              <a:rPr lang="fr-CA" dirty="0">
                <a:cs typeface="Hellix SemiBold"/>
              </a:rPr>
              <a:t>Cabernet Sauvignon</a:t>
            </a:r>
          </a:p>
        </p:txBody>
      </p:sp>
      <p:sp>
        <p:nvSpPr>
          <p:cNvPr id="8" name="object 58">
            <a:extLst>
              <a:ext uri="{FF2B5EF4-FFF2-40B4-BE49-F238E27FC236}">
                <a16:creationId xmlns:a16="http://schemas.microsoft.com/office/drawing/2014/main" id="{C55DAB64-0E66-43CC-A28C-635138E3DF25}"/>
              </a:ext>
            </a:extLst>
          </p:cNvPr>
          <p:cNvSpPr txBox="1"/>
          <p:nvPr/>
        </p:nvSpPr>
        <p:spPr>
          <a:xfrm>
            <a:off x="7332641" y="5425246"/>
            <a:ext cx="2002162"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MÉDITERRANÉEN,</a:t>
            </a:r>
          </a:p>
        </p:txBody>
      </p:sp>
      <p:sp>
        <p:nvSpPr>
          <p:cNvPr id="9" name="object 58">
            <a:extLst>
              <a:ext uri="{FF2B5EF4-FFF2-40B4-BE49-F238E27FC236}">
                <a16:creationId xmlns:a16="http://schemas.microsoft.com/office/drawing/2014/main" id="{613AD904-2494-40C5-ADA3-FBBE8DF86115}"/>
              </a:ext>
            </a:extLst>
          </p:cNvPr>
          <p:cNvSpPr txBox="1"/>
          <p:nvPr/>
        </p:nvSpPr>
        <p:spPr>
          <a:xfrm>
            <a:off x="7332642" y="5740763"/>
            <a:ext cx="877600"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CLIMAT</a:t>
            </a:r>
          </a:p>
        </p:txBody>
      </p:sp>
      <p:sp>
        <p:nvSpPr>
          <p:cNvPr id="10" name="object 58">
            <a:extLst>
              <a:ext uri="{FF2B5EF4-FFF2-40B4-BE49-F238E27FC236}">
                <a16:creationId xmlns:a16="http://schemas.microsoft.com/office/drawing/2014/main" id="{28A70259-6C95-496C-AF70-41B967C33952}"/>
              </a:ext>
            </a:extLst>
          </p:cNvPr>
          <p:cNvSpPr txBox="1"/>
          <p:nvPr/>
        </p:nvSpPr>
        <p:spPr>
          <a:xfrm>
            <a:off x="4065225" y="5733284"/>
            <a:ext cx="95410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ISOLÉE</a:t>
            </a:r>
          </a:p>
        </p:txBody>
      </p:sp>
      <p:sp>
        <p:nvSpPr>
          <p:cNvPr id="11" name="object 58">
            <a:extLst>
              <a:ext uri="{FF2B5EF4-FFF2-40B4-BE49-F238E27FC236}">
                <a16:creationId xmlns:a16="http://schemas.microsoft.com/office/drawing/2014/main" id="{0B238A17-4A0A-4B5F-B2CB-7EB746AF12A0}"/>
              </a:ext>
            </a:extLst>
          </p:cNvPr>
          <p:cNvSpPr txBox="1"/>
          <p:nvPr/>
        </p:nvSpPr>
        <p:spPr>
          <a:xfrm>
            <a:off x="7662342" y="6047199"/>
            <a:ext cx="2565940" cy="848309"/>
          </a:xfrm>
          <a:prstGeom prst="rect">
            <a:avLst/>
          </a:prstGeom>
        </p:spPr>
        <p:txBody>
          <a:bodyPr vert="horz" wrap="square" lIns="0" tIns="17145" rIns="0" bIns="0" rtlCol="0" anchor="t" anchorCtr="0">
            <a:spAutoFit/>
          </a:bodyPr>
          <a:lstStyle/>
          <a:p>
            <a:pPr>
              <a:buClr>
                <a:srgbClr val="F40000"/>
              </a:buClr>
            </a:pPr>
            <a:r>
              <a:rPr lang="fr-CA">
                <a:cs typeface="Hellix SemiBold"/>
              </a:rPr>
              <a:t>aux fortes influences maritimes: l’océan se trouve sur trois côtés</a:t>
            </a:r>
          </a:p>
        </p:txBody>
      </p:sp>
      <p:sp>
        <p:nvSpPr>
          <p:cNvPr id="12" name="object 58">
            <a:extLst>
              <a:ext uri="{FF2B5EF4-FFF2-40B4-BE49-F238E27FC236}">
                <a16:creationId xmlns:a16="http://schemas.microsoft.com/office/drawing/2014/main" id="{0F2BCA77-9F96-4DE8-A686-981092CBB20A}"/>
              </a:ext>
            </a:extLst>
          </p:cNvPr>
          <p:cNvSpPr txBox="1"/>
          <p:nvPr/>
        </p:nvSpPr>
        <p:spPr>
          <a:xfrm>
            <a:off x="4737712" y="6048021"/>
            <a:ext cx="1641133" cy="848309"/>
          </a:xfrm>
          <a:prstGeom prst="rect">
            <a:avLst/>
          </a:prstGeom>
        </p:spPr>
        <p:txBody>
          <a:bodyPr vert="horz" wrap="square" lIns="0" tIns="17145" rIns="0" bIns="0" rtlCol="0" anchor="t" anchorCtr="0">
            <a:spAutoFit/>
          </a:bodyPr>
          <a:lstStyle/>
          <a:p>
            <a:pPr>
              <a:buClr>
                <a:srgbClr val="F40000"/>
              </a:buClr>
            </a:pPr>
            <a:r>
              <a:rPr lang="fr-CA">
                <a:cs typeface="Hellix SemiBold"/>
              </a:rPr>
              <a:t>aux conditions idéales pour la viticulture</a:t>
            </a:r>
          </a:p>
        </p:txBody>
      </p:sp>
      <p:sp>
        <p:nvSpPr>
          <p:cNvPr id="13" name="object 58">
            <a:extLst>
              <a:ext uri="{FF2B5EF4-FFF2-40B4-BE49-F238E27FC236}">
                <a16:creationId xmlns:a16="http://schemas.microsoft.com/office/drawing/2014/main" id="{3113889A-FDB5-4EDC-ACF1-440780A418E7}"/>
              </a:ext>
            </a:extLst>
          </p:cNvPr>
          <p:cNvSpPr txBox="1"/>
          <p:nvPr/>
        </p:nvSpPr>
        <p:spPr>
          <a:xfrm>
            <a:off x="706143" y="5843816"/>
            <a:ext cx="2265658" cy="1271117"/>
          </a:xfrm>
          <a:prstGeom prst="rect">
            <a:avLst/>
          </a:prstGeom>
        </p:spPr>
        <p:txBody>
          <a:bodyPr vert="horz" wrap="square" lIns="0" tIns="17145" rIns="0" bIns="0" rtlCol="0" anchor="t" anchorCtr="0">
            <a:spAutoFit/>
          </a:bodyPr>
          <a:lstStyle/>
          <a:p>
            <a:pPr algn="ctr">
              <a:lnSpc>
                <a:spcPct val="97000"/>
              </a:lnSpc>
              <a:buClr>
                <a:srgbClr val="F40000"/>
              </a:buClr>
            </a:pPr>
            <a:r>
              <a:rPr lang="fr-CA" sz="1400" b="1" dirty="0">
                <a:cs typeface="Hellix SemiBold"/>
              </a:rPr>
              <a:t>UNE DES PLUS JEUNES RÉGIONS VITICOLES </a:t>
            </a:r>
            <a:br>
              <a:rPr lang="fr-CA" sz="1400" b="1" dirty="0">
                <a:cs typeface="Hellix SemiBold"/>
              </a:rPr>
            </a:br>
            <a:r>
              <a:rPr lang="fr-CA" sz="1400" b="1" dirty="0">
                <a:cs typeface="Hellix SemiBold"/>
              </a:rPr>
              <a:t>DE LA PLANÈTE, </a:t>
            </a:r>
            <a:br>
              <a:rPr lang="fr-CA" sz="1400" b="1" dirty="0">
                <a:cs typeface="Hellix SemiBold"/>
              </a:rPr>
            </a:br>
            <a:r>
              <a:rPr lang="fr-CA" sz="1400" b="1" dirty="0">
                <a:cs typeface="Hellix SemiBold"/>
              </a:rPr>
              <a:t>MARGARET RIVER </a:t>
            </a:r>
            <a:br>
              <a:rPr lang="fr-CA" sz="1400" b="1" dirty="0">
                <a:cs typeface="Hellix SemiBold"/>
              </a:rPr>
            </a:br>
            <a:r>
              <a:rPr lang="fr-CA" sz="1400" b="1" dirty="0">
                <a:cs typeface="Hellix SemiBold"/>
              </a:rPr>
              <a:t>S’EST VITE BÂTI UNE RÉPUTATION MONDIALE</a:t>
            </a:r>
          </a:p>
        </p:txBody>
      </p:sp>
      <p:sp>
        <p:nvSpPr>
          <p:cNvPr id="14" name="object 37">
            <a:extLst>
              <a:ext uri="{FF2B5EF4-FFF2-40B4-BE49-F238E27FC236}">
                <a16:creationId xmlns:a16="http://schemas.microsoft.com/office/drawing/2014/main" id="{DFBB2C89-1DB6-4D0F-94FF-3CC1441B7C0F}"/>
              </a:ext>
            </a:extLst>
          </p:cNvPr>
          <p:cNvSpPr txBox="1">
            <a:spLocks/>
          </p:cNvSpPr>
          <p:nvPr/>
        </p:nvSpPr>
        <p:spPr>
          <a:xfrm>
            <a:off x="-78073" y="3667183"/>
            <a:ext cx="7005346" cy="1158967"/>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2100">
                <a:solidFill>
                  <a:schemeClr val="bg1"/>
                </a:solidFill>
                <a:latin typeface="+mj-lt"/>
              </a:rPr>
              <a:t>RIVER</a:t>
            </a:r>
            <a:endParaRPr kumimoji="0" lang="fr-CA" sz="8800" b="1" i="0" u="none" strike="noStrike" kern="0" cap="none" spc="2100" normalizeH="0">
              <a:ln>
                <a:noFill/>
              </a:ln>
              <a:solidFill>
                <a:schemeClr val="bg1"/>
              </a:solidFill>
              <a:effectLst/>
              <a:uLnTx/>
              <a:uFillTx/>
              <a:latin typeface="+mj-lt"/>
            </a:endParaRPr>
          </a:p>
        </p:txBody>
      </p:sp>
    </p:spTree>
    <p:extLst>
      <p:ext uri="{BB962C8B-B14F-4D97-AF65-F5344CB8AC3E}">
        <p14:creationId xmlns:p14="http://schemas.microsoft.com/office/powerpoint/2010/main" val="3354362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05AD97B4-680D-4D81-90C3-C3E46F959A27}"/>
              </a:ext>
            </a:extLst>
          </p:cNvPr>
          <p:cNvSpPr txBox="1">
            <a:spLocks/>
          </p:cNvSpPr>
          <p:nvPr/>
        </p:nvSpPr>
        <p:spPr>
          <a:xfrm>
            <a:off x="-59601" y="2536927"/>
            <a:ext cx="7379563" cy="1019073"/>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8800" kern="0" spc="350" dirty="0">
                <a:solidFill>
                  <a:srgbClr val="E9490F"/>
                </a:solidFill>
                <a:latin typeface="+mj-lt"/>
              </a:rPr>
              <a:t>CANBERRA</a:t>
            </a:r>
            <a:r>
              <a:rPr lang="en-US" sz="8800" kern="0" spc="350" dirty="0">
                <a:solidFill>
                  <a:schemeClr val="accent1"/>
                </a:solidFill>
                <a:latin typeface="+mj-lt"/>
              </a:rPr>
              <a:t> </a:t>
            </a:r>
          </a:p>
        </p:txBody>
      </p:sp>
      <p:sp>
        <p:nvSpPr>
          <p:cNvPr id="5" name="object 58">
            <a:extLst>
              <a:ext uri="{FF2B5EF4-FFF2-40B4-BE49-F238E27FC236}">
                <a16:creationId xmlns:a16="http://schemas.microsoft.com/office/drawing/2014/main" id="{6CBA9027-27BF-4CB2-8342-552D3022A7DB}"/>
              </a:ext>
            </a:extLst>
          </p:cNvPr>
          <p:cNvSpPr txBox="1"/>
          <p:nvPr/>
        </p:nvSpPr>
        <p:spPr>
          <a:xfrm>
            <a:off x="4781550" y="5773392"/>
            <a:ext cx="1488231" cy="675185"/>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en-US" sz="1500" dirty="0"/>
              <a:t>VIGNOBLES SITUÉS DANS L’ACT ET NSW</a:t>
            </a:r>
          </a:p>
        </p:txBody>
      </p:sp>
      <p:sp>
        <p:nvSpPr>
          <p:cNvPr id="6" name="object 58">
            <a:extLst>
              <a:ext uri="{FF2B5EF4-FFF2-40B4-BE49-F238E27FC236}">
                <a16:creationId xmlns:a16="http://schemas.microsoft.com/office/drawing/2014/main" id="{F7F3F435-EF82-49E4-B098-17DB579881EF}"/>
              </a:ext>
            </a:extLst>
          </p:cNvPr>
          <p:cNvSpPr txBox="1"/>
          <p:nvPr/>
        </p:nvSpPr>
        <p:spPr>
          <a:xfrm>
            <a:off x="7443200" y="5599999"/>
            <a:ext cx="1614523"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600" b="1" dirty="0">
                <a:solidFill>
                  <a:schemeClr val="bg1"/>
                </a:solidFill>
                <a:cs typeface="Hellix SemiBold"/>
              </a:rPr>
              <a:t>UN CLIMAT AUX</a:t>
            </a:r>
          </a:p>
        </p:txBody>
      </p:sp>
      <p:sp>
        <p:nvSpPr>
          <p:cNvPr id="7" name="object 58">
            <a:extLst>
              <a:ext uri="{FF2B5EF4-FFF2-40B4-BE49-F238E27FC236}">
                <a16:creationId xmlns:a16="http://schemas.microsoft.com/office/drawing/2014/main" id="{83441AEA-7D45-412B-B160-C35645A44674}"/>
              </a:ext>
            </a:extLst>
          </p:cNvPr>
          <p:cNvSpPr txBox="1"/>
          <p:nvPr/>
        </p:nvSpPr>
        <p:spPr>
          <a:xfrm>
            <a:off x="8054374" y="1467758"/>
            <a:ext cx="1003349"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400" b="1" spc="100" dirty="0">
                <a:solidFill>
                  <a:schemeClr val="bg1"/>
                </a:solidFill>
                <a:cs typeface="Hellix SemiBold"/>
              </a:rPr>
              <a:t>CÉPAGES</a:t>
            </a:r>
          </a:p>
        </p:txBody>
      </p:sp>
      <p:sp>
        <p:nvSpPr>
          <p:cNvPr id="8" name="object 58">
            <a:extLst>
              <a:ext uri="{FF2B5EF4-FFF2-40B4-BE49-F238E27FC236}">
                <a16:creationId xmlns:a16="http://schemas.microsoft.com/office/drawing/2014/main" id="{9371918E-4491-472A-850E-4422C0C87619}"/>
              </a:ext>
            </a:extLst>
          </p:cNvPr>
          <p:cNvSpPr txBox="1"/>
          <p:nvPr/>
        </p:nvSpPr>
        <p:spPr>
          <a:xfrm>
            <a:off x="1230164" y="5599999"/>
            <a:ext cx="1894585"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600" b="1" spc="100" dirty="0">
                <a:solidFill>
                  <a:schemeClr val="bg1"/>
                </a:solidFill>
                <a:cs typeface="Hellix SemiBold"/>
              </a:rPr>
              <a:t>   ASSEZ JEUNE</a:t>
            </a:r>
          </a:p>
        </p:txBody>
      </p:sp>
      <p:sp>
        <p:nvSpPr>
          <p:cNvPr id="9" name="object 58">
            <a:extLst>
              <a:ext uri="{FF2B5EF4-FFF2-40B4-BE49-F238E27FC236}">
                <a16:creationId xmlns:a16="http://schemas.microsoft.com/office/drawing/2014/main" id="{C263A792-FBA5-4E98-84AF-B1BCFCF2EA28}"/>
              </a:ext>
            </a:extLst>
          </p:cNvPr>
          <p:cNvSpPr txBox="1"/>
          <p:nvPr/>
        </p:nvSpPr>
        <p:spPr>
          <a:xfrm>
            <a:off x="8042251" y="1766191"/>
            <a:ext cx="1399227" cy="648254"/>
          </a:xfrm>
          <a:prstGeom prst="rect">
            <a:avLst/>
          </a:prstGeom>
        </p:spPr>
        <p:txBody>
          <a:bodyPr vert="horz" wrap="square" lIns="0" tIns="17145" rIns="0" bIns="0" rtlCol="0" anchor="t" anchorCtr="0">
            <a:spAutoFit/>
          </a:bodyPr>
          <a:lstStyle/>
          <a:p>
            <a:pPr marL="180975" indent="-180975">
              <a:spcAft>
                <a:spcPts val="600"/>
              </a:spcAft>
              <a:buClr>
                <a:srgbClr val="E9490F"/>
              </a:buClr>
              <a:buFont typeface="Arial" panose="020B0604020202020204" pitchFamily="34" charset="0"/>
              <a:buChar char="-"/>
            </a:pPr>
            <a:r>
              <a:rPr lang="en-AU" dirty="0">
                <a:cs typeface="Hellix SemiBold"/>
              </a:rPr>
              <a:t>Riesling</a:t>
            </a:r>
          </a:p>
          <a:p>
            <a:pPr marL="180975" indent="-180975">
              <a:spcAft>
                <a:spcPts val="600"/>
              </a:spcAft>
              <a:buClr>
                <a:srgbClr val="E9490F"/>
              </a:buClr>
              <a:buFont typeface="Arial" panose="020B0604020202020204" pitchFamily="34" charset="0"/>
              <a:buChar char="-"/>
            </a:pPr>
            <a:r>
              <a:rPr lang="en-AU" dirty="0">
                <a:cs typeface="Hellix SemiBold"/>
              </a:rPr>
              <a:t>Shiraz</a:t>
            </a:r>
            <a:endParaRPr lang="en-US" dirty="0">
              <a:cs typeface="Hellix SemiBold"/>
            </a:endParaRPr>
          </a:p>
        </p:txBody>
      </p:sp>
      <p:sp>
        <p:nvSpPr>
          <p:cNvPr id="10" name="object 58">
            <a:extLst>
              <a:ext uri="{FF2B5EF4-FFF2-40B4-BE49-F238E27FC236}">
                <a16:creationId xmlns:a16="http://schemas.microsoft.com/office/drawing/2014/main" id="{2BB2103B-FC79-4944-BDBA-95FF14FA9C3F}"/>
              </a:ext>
            </a:extLst>
          </p:cNvPr>
          <p:cNvSpPr txBox="1"/>
          <p:nvPr/>
        </p:nvSpPr>
        <p:spPr>
          <a:xfrm>
            <a:off x="1652187" y="5907073"/>
            <a:ext cx="1992888" cy="571310"/>
          </a:xfrm>
          <a:prstGeom prst="rect">
            <a:avLst/>
          </a:prstGeom>
        </p:spPr>
        <p:txBody>
          <a:bodyPr vert="horz" wrap="square" lIns="0" tIns="17145" rIns="0" bIns="0" rtlCol="0" anchor="t" anchorCtr="0">
            <a:spAutoFit/>
          </a:bodyPr>
          <a:lstStyle/>
          <a:p>
            <a:pPr>
              <a:buClr>
                <a:srgbClr val="F40000"/>
              </a:buClr>
            </a:pPr>
            <a:r>
              <a:rPr lang="en-US" dirty="0" err="1">
                <a:cs typeface="Hellix SemiBold"/>
              </a:rPr>
              <a:t>région</a:t>
            </a:r>
            <a:r>
              <a:rPr lang="en-US" dirty="0">
                <a:cs typeface="Hellix SemiBold"/>
              </a:rPr>
              <a:t> </a:t>
            </a:r>
            <a:r>
              <a:rPr lang="en-US" dirty="0" err="1">
                <a:cs typeface="Hellix SemiBold"/>
              </a:rPr>
              <a:t>axée</a:t>
            </a:r>
            <a:r>
              <a:rPr lang="en-US" dirty="0">
                <a:cs typeface="Hellix SemiBold"/>
              </a:rPr>
              <a:t> sur les </a:t>
            </a:r>
            <a:r>
              <a:rPr lang="en-US" dirty="0" err="1">
                <a:cs typeface="Hellix SemiBold"/>
              </a:rPr>
              <a:t>vins</a:t>
            </a:r>
            <a:r>
              <a:rPr lang="en-US" dirty="0">
                <a:cs typeface="Hellix SemiBold"/>
              </a:rPr>
              <a:t> </a:t>
            </a:r>
            <a:r>
              <a:rPr lang="en-US" dirty="0" err="1">
                <a:cs typeface="Hellix SemiBold"/>
              </a:rPr>
              <a:t>qualitatifs</a:t>
            </a:r>
            <a:endParaRPr lang="en-US" dirty="0">
              <a:cs typeface="Hellix SemiBold"/>
            </a:endParaRPr>
          </a:p>
        </p:txBody>
      </p:sp>
      <p:sp>
        <p:nvSpPr>
          <p:cNvPr id="11" name="object 58">
            <a:extLst>
              <a:ext uri="{FF2B5EF4-FFF2-40B4-BE49-F238E27FC236}">
                <a16:creationId xmlns:a16="http://schemas.microsoft.com/office/drawing/2014/main" id="{25F60CB9-8402-41C7-8122-9FCC5137D38A}"/>
              </a:ext>
            </a:extLst>
          </p:cNvPr>
          <p:cNvSpPr txBox="1"/>
          <p:nvPr/>
        </p:nvSpPr>
        <p:spPr>
          <a:xfrm>
            <a:off x="7443200" y="6238619"/>
            <a:ext cx="1614523"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600" b="1" dirty="0">
                <a:solidFill>
                  <a:schemeClr val="bg1"/>
                </a:solidFill>
                <a:cs typeface="Hellix SemiBold"/>
              </a:rPr>
              <a:t>CONTINENTAUX</a:t>
            </a:r>
          </a:p>
        </p:txBody>
      </p:sp>
      <p:sp>
        <p:nvSpPr>
          <p:cNvPr id="12" name="object 58">
            <a:extLst>
              <a:ext uri="{FF2B5EF4-FFF2-40B4-BE49-F238E27FC236}">
                <a16:creationId xmlns:a16="http://schemas.microsoft.com/office/drawing/2014/main" id="{8AB9EB43-4C77-43C7-9951-11A9D2F0A5C3}"/>
              </a:ext>
            </a:extLst>
          </p:cNvPr>
          <p:cNvSpPr txBox="1"/>
          <p:nvPr/>
        </p:nvSpPr>
        <p:spPr>
          <a:xfrm>
            <a:off x="7431770" y="5919309"/>
            <a:ext cx="1199113"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600" b="1" dirty="0">
                <a:solidFill>
                  <a:schemeClr val="bg1"/>
                </a:solidFill>
                <a:cs typeface="Hellix SemiBold"/>
              </a:rPr>
              <a:t>EXTRÊMES</a:t>
            </a:r>
          </a:p>
        </p:txBody>
      </p:sp>
      <p:sp>
        <p:nvSpPr>
          <p:cNvPr id="13" name="object 37">
            <a:extLst>
              <a:ext uri="{FF2B5EF4-FFF2-40B4-BE49-F238E27FC236}">
                <a16:creationId xmlns:a16="http://schemas.microsoft.com/office/drawing/2014/main" id="{01934BDB-CB0B-4CA9-B9CE-90EF379F5427}"/>
              </a:ext>
            </a:extLst>
          </p:cNvPr>
          <p:cNvSpPr txBox="1">
            <a:spLocks/>
          </p:cNvSpPr>
          <p:nvPr/>
        </p:nvSpPr>
        <p:spPr>
          <a:xfrm>
            <a:off x="-78073" y="3570692"/>
            <a:ext cx="7005346" cy="1158967"/>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8800" kern="0" spc="2100" dirty="0">
                <a:solidFill>
                  <a:schemeClr val="bg1"/>
                </a:solidFill>
                <a:latin typeface="+mj-lt"/>
              </a:rPr>
              <a:t>DISTRICT</a:t>
            </a:r>
            <a:endParaRPr kumimoji="0" lang="en-AU" sz="8800" b="1" i="0" u="none" strike="noStrike" kern="0" cap="none" spc="2100" normalizeH="0" noProof="0" dirty="0">
              <a:ln>
                <a:noFill/>
              </a:ln>
              <a:solidFill>
                <a:schemeClr val="bg1"/>
              </a:solidFill>
              <a:effectLst/>
              <a:uLnTx/>
              <a:uFillTx/>
              <a:latin typeface="+mj-lt"/>
            </a:endParaRPr>
          </a:p>
        </p:txBody>
      </p:sp>
    </p:spTree>
    <p:extLst>
      <p:ext uri="{BB962C8B-B14F-4D97-AF65-F5344CB8AC3E}">
        <p14:creationId xmlns:p14="http://schemas.microsoft.com/office/powerpoint/2010/main" val="54416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8376EA5E-624B-49C5-8371-E787A43EFFEC}"/>
              </a:ext>
            </a:extLst>
          </p:cNvPr>
          <p:cNvSpPr txBox="1">
            <a:spLocks/>
          </p:cNvSpPr>
          <p:nvPr/>
        </p:nvSpPr>
        <p:spPr>
          <a:xfrm>
            <a:off x="-78075" y="3362588"/>
            <a:ext cx="7077629" cy="1094530"/>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8800" kern="0" spc="3900" dirty="0">
                <a:solidFill>
                  <a:schemeClr val="bg1"/>
                </a:solidFill>
                <a:latin typeface="+mj-lt"/>
              </a:rPr>
              <a:t>HUNTER </a:t>
            </a:r>
          </a:p>
          <a:p>
            <a:pPr lvl="0">
              <a:lnSpc>
                <a:spcPct val="80000"/>
              </a:lnSpc>
              <a:tabLst>
                <a:tab pos="3303270" algn="l"/>
                <a:tab pos="8077200" algn="l"/>
              </a:tabLst>
              <a:defRPr/>
            </a:pPr>
            <a:endParaRPr lang="en-US" sz="8800" kern="0" spc="3900" dirty="0">
              <a:solidFill>
                <a:schemeClr val="bg1"/>
              </a:solidFill>
              <a:latin typeface="+mj-lt"/>
            </a:endParaRPr>
          </a:p>
        </p:txBody>
      </p:sp>
      <p:sp>
        <p:nvSpPr>
          <p:cNvPr id="5" name="object 58">
            <a:extLst>
              <a:ext uri="{FF2B5EF4-FFF2-40B4-BE49-F238E27FC236}">
                <a16:creationId xmlns:a16="http://schemas.microsoft.com/office/drawing/2014/main" id="{F1E2BF34-6AE6-4A6E-896D-AA86ECF3FC45}"/>
              </a:ext>
            </a:extLst>
          </p:cNvPr>
          <p:cNvSpPr txBox="1"/>
          <p:nvPr/>
        </p:nvSpPr>
        <p:spPr>
          <a:xfrm>
            <a:off x="1386478" y="845043"/>
            <a:ext cx="1488231" cy="1333057"/>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en-US" sz="1500" dirty="0"/>
              <a:t>LA PLUS ANCIENNE RÉGION VITICOLE COMMERCIALE D’AUSTRALIE</a:t>
            </a:r>
          </a:p>
        </p:txBody>
      </p:sp>
      <p:sp>
        <p:nvSpPr>
          <p:cNvPr id="6" name="object 58">
            <a:extLst>
              <a:ext uri="{FF2B5EF4-FFF2-40B4-BE49-F238E27FC236}">
                <a16:creationId xmlns:a16="http://schemas.microsoft.com/office/drawing/2014/main" id="{43B22D2B-001E-4CF6-A914-C678ACB29204}"/>
              </a:ext>
            </a:extLst>
          </p:cNvPr>
          <p:cNvSpPr txBox="1"/>
          <p:nvPr/>
        </p:nvSpPr>
        <p:spPr>
          <a:xfrm>
            <a:off x="7456412" y="1064494"/>
            <a:ext cx="1299462"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600" b="1" spc="100" dirty="0">
                <a:solidFill>
                  <a:schemeClr val="bg1"/>
                </a:solidFill>
                <a:cs typeface="Hellix SemiBold"/>
              </a:rPr>
              <a:t>UN CLIMAT</a:t>
            </a:r>
          </a:p>
        </p:txBody>
      </p:sp>
      <p:sp>
        <p:nvSpPr>
          <p:cNvPr id="7" name="object 58">
            <a:extLst>
              <a:ext uri="{FF2B5EF4-FFF2-40B4-BE49-F238E27FC236}">
                <a16:creationId xmlns:a16="http://schemas.microsoft.com/office/drawing/2014/main" id="{573F4291-13B1-4C81-9210-C3B7BDB3899C}"/>
              </a:ext>
            </a:extLst>
          </p:cNvPr>
          <p:cNvSpPr txBox="1"/>
          <p:nvPr/>
        </p:nvSpPr>
        <p:spPr>
          <a:xfrm>
            <a:off x="8054375" y="5275277"/>
            <a:ext cx="1175144"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600" b="1" spc="100" dirty="0">
                <a:solidFill>
                  <a:schemeClr val="bg1"/>
                </a:solidFill>
                <a:cs typeface="Hellix SemiBold"/>
              </a:rPr>
              <a:t>CÉPAGES</a:t>
            </a:r>
          </a:p>
        </p:txBody>
      </p:sp>
      <p:sp>
        <p:nvSpPr>
          <p:cNvPr id="9" name="object 58">
            <a:extLst>
              <a:ext uri="{FF2B5EF4-FFF2-40B4-BE49-F238E27FC236}">
                <a16:creationId xmlns:a16="http://schemas.microsoft.com/office/drawing/2014/main" id="{D2860C4A-BB5C-4BC5-BC05-CCD02114B485}"/>
              </a:ext>
            </a:extLst>
          </p:cNvPr>
          <p:cNvSpPr txBox="1"/>
          <p:nvPr/>
        </p:nvSpPr>
        <p:spPr>
          <a:xfrm>
            <a:off x="8033016" y="5573710"/>
            <a:ext cx="1526621" cy="1027845"/>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en-AU" dirty="0" err="1">
                <a:cs typeface="Hellix SemiBold"/>
              </a:rPr>
              <a:t>Sémillon</a:t>
            </a:r>
            <a:endParaRPr lang="en-AU" dirty="0">
              <a:cs typeface="Hellix SemiBold"/>
            </a:endParaRPr>
          </a:p>
          <a:p>
            <a:pPr marL="180975" indent="-180975">
              <a:spcAft>
                <a:spcPts val="700"/>
              </a:spcAft>
              <a:buClr>
                <a:srgbClr val="E9490F"/>
              </a:buClr>
              <a:buFont typeface="Arial" panose="020B0604020202020204" pitchFamily="34" charset="0"/>
              <a:buChar char="-"/>
            </a:pPr>
            <a:r>
              <a:rPr lang="en-AU" dirty="0">
                <a:cs typeface="Hellix SemiBold"/>
              </a:rPr>
              <a:t>Chardonnay</a:t>
            </a:r>
          </a:p>
          <a:p>
            <a:pPr marL="180975" indent="-180975">
              <a:spcAft>
                <a:spcPts val="700"/>
              </a:spcAft>
              <a:buClr>
                <a:srgbClr val="E9490F"/>
              </a:buClr>
              <a:buFont typeface="Arial" panose="020B0604020202020204" pitchFamily="34" charset="0"/>
              <a:buChar char="-"/>
            </a:pPr>
            <a:r>
              <a:rPr lang="en-AU" dirty="0">
                <a:cs typeface="Hellix SemiBold"/>
              </a:rPr>
              <a:t>Shiraz</a:t>
            </a:r>
            <a:endParaRPr lang="en-US" dirty="0">
              <a:cs typeface="Hellix SemiBold"/>
            </a:endParaRPr>
          </a:p>
        </p:txBody>
      </p:sp>
      <p:sp>
        <p:nvSpPr>
          <p:cNvPr id="11" name="object 58">
            <a:extLst>
              <a:ext uri="{FF2B5EF4-FFF2-40B4-BE49-F238E27FC236}">
                <a16:creationId xmlns:a16="http://schemas.microsoft.com/office/drawing/2014/main" id="{BCDB0731-1D84-4A34-A2F1-E01AEE1C8008}"/>
              </a:ext>
            </a:extLst>
          </p:cNvPr>
          <p:cNvSpPr txBox="1"/>
          <p:nvPr/>
        </p:nvSpPr>
        <p:spPr>
          <a:xfrm>
            <a:off x="7456412" y="1383804"/>
            <a:ext cx="1509972"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en-US" sz="1600" b="1" dirty="0">
                <a:solidFill>
                  <a:schemeClr val="bg1"/>
                </a:solidFill>
                <a:cs typeface="Hellix SemiBold"/>
              </a:rPr>
              <a:t>SUBTROPICAL</a:t>
            </a:r>
          </a:p>
        </p:txBody>
      </p:sp>
      <p:sp>
        <p:nvSpPr>
          <p:cNvPr id="12" name="object 58">
            <a:extLst>
              <a:ext uri="{FF2B5EF4-FFF2-40B4-BE49-F238E27FC236}">
                <a16:creationId xmlns:a16="http://schemas.microsoft.com/office/drawing/2014/main" id="{33190B56-24C7-47B1-9A49-5127CFD9D647}"/>
              </a:ext>
            </a:extLst>
          </p:cNvPr>
          <p:cNvSpPr txBox="1"/>
          <p:nvPr/>
        </p:nvSpPr>
        <p:spPr>
          <a:xfrm>
            <a:off x="4249532" y="1061272"/>
            <a:ext cx="1649130" cy="912942"/>
          </a:xfrm>
          <a:prstGeom prst="rect">
            <a:avLst/>
          </a:prstGeom>
        </p:spPr>
        <p:txBody>
          <a:bodyPr vert="horz" wrap="square" lIns="0" tIns="17145" rIns="0" bIns="0" rtlCol="0" anchor="t" anchorCtr="0">
            <a:spAutoFit/>
          </a:bodyPr>
          <a:lstStyle/>
          <a:p>
            <a:pPr algn="ctr">
              <a:lnSpc>
                <a:spcPct val="97000"/>
              </a:lnSpc>
              <a:buClr>
                <a:srgbClr val="F40000"/>
              </a:buClr>
            </a:pPr>
            <a:r>
              <a:rPr lang="en-US" sz="1500" b="1" dirty="0">
                <a:cs typeface="Hellix SemiBold"/>
              </a:rPr>
              <a:t>PLUSIEURS DES PLUS VIEILLES VIGNES </a:t>
            </a:r>
            <a:br>
              <a:rPr lang="en-US" sz="1500" b="1" dirty="0">
                <a:cs typeface="Hellix SemiBold"/>
              </a:rPr>
            </a:br>
            <a:r>
              <a:rPr lang="en-US" sz="1500" b="1" dirty="0">
                <a:cs typeface="Hellix SemiBold"/>
              </a:rPr>
              <a:t>DU MONDE</a:t>
            </a:r>
          </a:p>
        </p:txBody>
      </p:sp>
      <p:sp>
        <p:nvSpPr>
          <p:cNvPr id="13" name="object 58">
            <a:extLst>
              <a:ext uri="{FF2B5EF4-FFF2-40B4-BE49-F238E27FC236}">
                <a16:creationId xmlns:a16="http://schemas.microsoft.com/office/drawing/2014/main" id="{E5DEBF4C-B9D3-4CA7-8FDE-6BD0914F1BB6}"/>
              </a:ext>
            </a:extLst>
          </p:cNvPr>
          <p:cNvSpPr txBox="1"/>
          <p:nvPr/>
        </p:nvSpPr>
        <p:spPr>
          <a:xfrm>
            <a:off x="7904905" y="1672601"/>
            <a:ext cx="1581560" cy="848309"/>
          </a:xfrm>
          <a:prstGeom prst="rect">
            <a:avLst/>
          </a:prstGeom>
        </p:spPr>
        <p:txBody>
          <a:bodyPr vert="horz" wrap="square" lIns="0" tIns="17145" rIns="0" bIns="0" rtlCol="0" anchor="t" anchorCtr="0">
            <a:spAutoFit/>
          </a:bodyPr>
          <a:lstStyle/>
          <a:p>
            <a:pPr>
              <a:buClr>
                <a:srgbClr val="F40000"/>
              </a:buClr>
            </a:pPr>
            <a:r>
              <a:rPr lang="en-US" dirty="0">
                <a:cs typeface="Hellix SemiBold"/>
              </a:rPr>
              <a:t>avec des influences </a:t>
            </a:r>
            <a:r>
              <a:rPr lang="en-US" dirty="0" err="1">
                <a:cs typeface="Hellix SemiBold"/>
              </a:rPr>
              <a:t>océaniques</a:t>
            </a:r>
            <a:endParaRPr lang="en-US" dirty="0">
              <a:cs typeface="Hellix SemiBold"/>
            </a:endParaRPr>
          </a:p>
        </p:txBody>
      </p:sp>
      <p:sp>
        <p:nvSpPr>
          <p:cNvPr id="14" name="object 37">
            <a:extLst>
              <a:ext uri="{FF2B5EF4-FFF2-40B4-BE49-F238E27FC236}">
                <a16:creationId xmlns:a16="http://schemas.microsoft.com/office/drawing/2014/main" id="{991938E4-AB6A-4741-9B21-1FA2E631B5E0}"/>
              </a:ext>
            </a:extLst>
          </p:cNvPr>
          <p:cNvSpPr txBox="1">
            <a:spLocks/>
          </p:cNvSpPr>
          <p:nvPr/>
        </p:nvSpPr>
        <p:spPr>
          <a:xfrm>
            <a:off x="-68210" y="4392466"/>
            <a:ext cx="5414116" cy="1209412"/>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en-US" sz="8800" kern="0" spc="1300" dirty="0">
                <a:solidFill>
                  <a:schemeClr val="bg1"/>
                </a:solidFill>
                <a:latin typeface="+mj-lt"/>
              </a:rPr>
              <a:t>VALLEY</a:t>
            </a:r>
          </a:p>
        </p:txBody>
      </p:sp>
    </p:spTree>
    <p:extLst>
      <p:ext uri="{BB962C8B-B14F-4D97-AF65-F5344CB8AC3E}">
        <p14:creationId xmlns:p14="http://schemas.microsoft.com/office/powerpoint/2010/main" val="2587055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9C3D10DB-E11C-4E1E-92C1-4C8D3DCE024F}"/>
              </a:ext>
            </a:extLst>
          </p:cNvPr>
          <p:cNvSpPr txBox="1">
            <a:spLocks/>
          </p:cNvSpPr>
          <p:nvPr/>
        </p:nvSpPr>
        <p:spPr>
          <a:xfrm>
            <a:off x="-78075" y="3482656"/>
            <a:ext cx="7892039" cy="1094530"/>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3600">
                <a:solidFill>
                  <a:schemeClr val="bg1"/>
                </a:solidFill>
                <a:latin typeface="+mj-lt"/>
              </a:rPr>
              <a:t>ORANGE</a:t>
            </a:r>
          </a:p>
        </p:txBody>
      </p:sp>
      <p:sp>
        <p:nvSpPr>
          <p:cNvPr id="5" name="object 58">
            <a:extLst>
              <a:ext uri="{FF2B5EF4-FFF2-40B4-BE49-F238E27FC236}">
                <a16:creationId xmlns:a16="http://schemas.microsoft.com/office/drawing/2014/main" id="{885E4410-CE9C-4145-B4C3-66D6D36B5F55}"/>
              </a:ext>
            </a:extLst>
          </p:cNvPr>
          <p:cNvSpPr txBox="1"/>
          <p:nvPr/>
        </p:nvSpPr>
        <p:spPr>
          <a:xfrm>
            <a:off x="4446270" y="5463664"/>
            <a:ext cx="1520190" cy="1113766"/>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fr-CA" sz="1500"/>
              <a:t>PARMI LES PLUS HAUTES ALTITUDES DE L’AUSTRALIE VITICOLE</a:t>
            </a:r>
          </a:p>
        </p:txBody>
      </p:sp>
      <p:sp>
        <p:nvSpPr>
          <p:cNvPr id="6" name="object 58">
            <a:extLst>
              <a:ext uri="{FF2B5EF4-FFF2-40B4-BE49-F238E27FC236}">
                <a16:creationId xmlns:a16="http://schemas.microsoft.com/office/drawing/2014/main" id="{F4957287-38A9-44A6-BA44-4D1C5D8420C2}"/>
              </a:ext>
            </a:extLst>
          </p:cNvPr>
          <p:cNvSpPr txBox="1"/>
          <p:nvPr/>
        </p:nvSpPr>
        <p:spPr>
          <a:xfrm>
            <a:off x="7170083" y="5387308"/>
            <a:ext cx="1342389"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dirty="0">
                <a:solidFill>
                  <a:schemeClr val="bg1"/>
                </a:solidFill>
                <a:cs typeface="Hellix SemiBold"/>
              </a:rPr>
              <a:t>UN CLIMAT</a:t>
            </a:r>
          </a:p>
        </p:txBody>
      </p:sp>
      <p:sp>
        <p:nvSpPr>
          <p:cNvPr id="7" name="object 58">
            <a:extLst>
              <a:ext uri="{FF2B5EF4-FFF2-40B4-BE49-F238E27FC236}">
                <a16:creationId xmlns:a16="http://schemas.microsoft.com/office/drawing/2014/main" id="{1CC530E2-564D-4A48-BD37-F1A20AFB113E}"/>
              </a:ext>
            </a:extLst>
          </p:cNvPr>
          <p:cNvSpPr txBox="1"/>
          <p:nvPr/>
        </p:nvSpPr>
        <p:spPr>
          <a:xfrm>
            <a:off x="8063611" y="952948"/>
            <a:ext cx="981713"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a:solidFill>
                  <a:schemeClr val="bg1"/>
                </a:solidFill>
                <a:cs typeface="Hellix SemiBold"/>
              </a:rPr>
              <a:t>CÉPAGES</a:t>
            </a:r>
          </a:p>
        </p:txBody>
      </p:sp>
      <p:sp>
        <p:nvSpPr>
          <p:cNvPr id="8" name="object 58">
            <a:extLst>
              <a:ext uri="{FF2B5EF4-FFF2-40B4-BE49-F238E27FC236}">
                <a16:creationId xmlns:a16="http://schemas.microsoft.com/office/drawing/2014/main" id="{4D0BE996-BFA0-47DE-A7DE-4DD9FF023393}"/>
              </a:ext>
            </a:extLst>
          </p:cNvPr>
          <p:cNvSpPr txBox="1"/>
          <p:nvPr/>
        </p:nvSpPr>
        <p:spPr>
          <a:xfrm>
            <a:off x="8042252" y="1251092"/>
            <a:ext cx="1969966" cy="1671611"/>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a:cs typeface="Hellix SemiBold"/>
              </a:rPr>
              <a:t>Chardonnay</a:t>
            </a:r>
          </a:p>
          <a:p>
            <a:pPr marL="180975" indent="-180975">
              <a:spcAft>
                <a:spcPts val="700"/>
              </a:spcAft>
              <a:buClr>
                <a:srgbClr val="E9490F"/>
              </a:buClr>
              <a:buFont typeface="Arial" panose="020B0604020202020204" pitchFamily="34" charset="0"/>
              <a:buChar char="-"/>
            </a:pPr>
            <a:r>
              <a:rPr lang="fr-CA" dirty="0">
                <a:cs typeface="Hellix SemiBold"/>
              </a:rPr>
              <a:t>Sauvignon Blanc</a:t>
            </a:r>
          </a:p>
          <a:p>
            <a:pPr marL="180975" indent="-180975">
              <a:spcAft>
                <a:spcPts val="700"/>
              </a:spcAft>
              <a:buClr>
                <a:srgbClr val="E9490F"/>
              </a:buClr>
              <a:buFont typeface="Arial" panose="020B0604020202020204" pitchFamily="34" charset="0"/>
              <a:buChar char="-"/>
            </a:pPr>
            <a:r>
              <a:rPr lang="fr-CA" dirty="0" err="1">
                <a:cs typeface="Hellix SemiBold"/>
              </a:rPr>
              <a:t>Shiraz</a:t>
            </a:r>
            <a:endParaRPr lang="fr-CA" dirty="0">
              <a:cs typeface="Hellix SemiBold"/>
            </a:endParaRPr>
          </a:p>
          <a:p>
            <a:pPr marL="180975" indent="-180975">
              <a:spcAft>
                <a:spcPts val="700"/>
              </a:spcAft>
              <a:buClr>
                <a:srgbClr val="E9490F"/>
              </a:buClr>
              <a:buFont typeface="Arial" panose="020B0604020202020204" pitchFamily="34" charset="0"/>
              <a:buChar char="-"/>
            </a:pPr>
            <a:r>
              <a:rPr lang="fr-CA" dirty="0">
                <a:cs typeface="Hellix SemiBold"/>
              </a:rPr>
              <a:t>Cabernet Sauvignon</a:t>
            </a:r>
          </a:p>
        </p:txBody>
      </p:sp>
      <p:sp>
        <p:nvSpPr>
          <p:cNvPr id="9" name="object 58">
            <a:extLst>
              <a:ext uri="{FF2B5EF4-FFF2-40B4-BE49-F238E27FC236}">
                <a16:creationId xmlns:a16="http://schemas.microsoft.com/office/drawing/2014/main" id="{8E80E784-BA7F-479F-AE4F-1B77892544A4}"/>
              </a:ext>
            </a:extLst>
          </p:cNvPr>
          <p:cNvSpPr txBox="1"/>
          <p:nvPr/>
        </p:nvSpPr>
        <p:spPr>
          <a:xfrm>
            <a:off x="7158653" y="5706618"/>
            <a:ext cx="1182780"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250" b="1" dirty="0">
                <a:solidFill>
                  <a:schemeClr val="bg1"/>
                </a:solidFill>
                <a:cs typeface="Hellix SemiBold"/>
              </a:rPr>
              <a:t>CONTINENTAL</a:t>
            </a:r>
          </a:p>
        </p:txBody>
      </p:sp>
      <p:sp>
        <p:nvSpPr>
          <p:cNvPr id="10" name="object 58">
            <a:extLst>
              <a:ext uri="{FF2B5EF4-FFF2-40B4-BE49-F238E27FC236}">
                <a16:creationId xmlns:a16="http://schemas.microsoft.com/office/drawing/2014/main" id="{5DDA6E0D-28EB-4614-83C9-2FC0D537E4A1}"/>
              </a:ext>
            </a:extLst>
          </p:cNvPr>
          <p:cNvSpPr txBox="1"/>
          <p:nvPr/>
        </p:nvSpPr>
        <p:spPr>
          <a:xfrm>
            <a:off x="1114680" y="6013817"/>
            <a:ext cx="1718024" cy="1125308"/>
          </a:xfrm>
          <a:prstGeom prst="rect">
            <a:avLst/>
          </a:prstGeom>
        </p:spPr>
        <p:txBody>
          <a:bodyPr vert="horz" wrap="square" lIns="0" tIns="17145" rIns="0" bIns="0" rtlCol="0" anchor="t" anchorCtr="0">
            <a:spAutoFit/>
          </a:bodyPr>
          <a:lstStyle/>
          <a:p>
            <a:pPr>
              <a:buClr>
                <a:srgbClr val="F40000"/>
              </a:buClr>
            </a:pPr>
            <a:r>
              <a:rPr lang="fr-CA">
                <a:cs typeface="Hellix SemiBold"/>
              </a:rPr>
              <a:t>produisant une gamme croissante de vins qualitatifs</a:t>
            </a:r>
          </a:p>
        </p:txBody>
      </p:sp>
      <p:sp>
        <p:nvSpPr>
          <p:cNvPr id="11" name="object 58">
            <a:extLst>
              <a:ext uri="{FF2B5EF4-FFF2-40B4-BE49-F238E27FC236}">
                <a16:creationId xmlns:a16="http://schemas.microsoft.com/office/drawing/2014/main" id="{BF1EB0C1-F1D8-494E-87E9-820FE7FBC068}"/>
              </a:ext>
            </a:extLst>
          </p:cNvPr>
          <p:cNvSpPr txBox="1"/>
          <p:nvPr/>
        </p:nvSpPr>
        <p:spPr>
          <a:xfrm>
            <a:off x="751975" y="5387308"/>
            <a:ext cx="188962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a:solidFill>
                  <a:schemeClr val="bg1"/>
                </a:solidFill>
                <a:cs typeface="Hellix SemiBold"/>
              </a:rPr>
              <a:t>CLIMAT FRAIS,</a:t>
            </a:r>
          </a:p>
        </p:txBody>
      </p:sp>
      <p:sp>
        <p:nvSpPr>
          <p:cNvPr id="12" name="object 58">
            <a:extLst>
              <a:ext uri="{FF2B5EF4-FFF2-40B4-BE49-F238E27FC236}">
                <a16:creationId xmlns:a16="http://schemas.microsoft.com/office/drawing/2014/main" id="{31591402-A1B7-4088-9399-E710C9B35034}"/>
              </a:ext>
            </a:extLst>
          </p:cNvPr>
          <p:cNvSpPr txBox="1"/>
          <p:nvPr/>
        </p:nvSpPr>
        <p:spPr>
          <a:xfrm>
            <a:off x="751975" y="5704103"/>
            <a:ext cx="2287254"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00">
                <a:solidFill>
                  <a:schemeClr val="bg1"/>
                </a:solidFill>
                <a:cs typeface="Hellix SemiBold"/>
              </a:rPr>
              <a:t>RÉGION MONTANTE</a:t>
            </a:r>
          </a:p>
        </p:txBody>
      </p:sp>
      <p:sp>
        <p:nvSpPr>
          <p:cNvPr id="13" name="object 58">
            <a:extLst>
              <a:ext uri="{FF2B5EF4-FFF2-40B4-BE49-F238E27FC236}">
                <a16:creationId xmlns:a16="http://schemas.microsoft.com/office/drawing/2014/main" id="{40F4E0F1-B286-4078-BD6A-517A2822E205}"/>
              </a:ext>
            </a:extLst>
          </p:cNvPr>
          <p:cNvSpPr txBox="1"/>
          <p:nvPr/>
        </p:nvSpPr>
        <p:spPr>
          <a:xfrm>
            <a:off x="7536812" y="6018337"/>
            <a:ext cx="2475406" cy="848309"/>
          </a:xfrm>
          <a:prstGeom prst="rect">
            <a:avLst/>
          </a:prstGeom>
        </p:spPr>
        <p:txBody>
          <a:bodyPr vert="horz" wrap="square" lIns="0" tIns="17145" rIns="0" bIns="0" rtlCol="0" anchor="t" anchorCtr="0">
            <a:spAutoFit/>
          </a:bodyPr>
          <a:lstStyle/>
          <a:p>
            <a:pPr>
              <a:buClr>
                <a:srgbClr val="F40000"/>
              </a:buClr>
            </a:pPr>
            <a:r>
              <a:rPr lang="fr-CA" dirty="0">
                <a:cs typeface="Hellix SemiBold"/>
              </a:rPr>
              <a:t>aux chaudes journées d’été, aux nuits fraîches et aux automnes secs</a:t>
            </a:r>
          </a:p>
        </p:txBody>
      </p:sp>
    </p:spTree>
    <p:extLst>
      <p:ext uri="{BB962C8B-B14F-4D97-AF65-F5344CB8AC3E}">
        <p14:creationId xmlns:p14="http://schemas.microsoft.com/office/powerpoint/2010/main" val="1730780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D323F60F-68D8-49E9-9537-ECDC085DC843}"/>
              </a:ext>
            </a:extLst>
          </p:cNvPr>
          <p:cNvSpPr txBox="1">
            <a:spLocks/>
          </p:cNvSpPr>
          <p:nvPr/>
        </p:nvSpPr>
        <p:spPr>
          <a:xfrm>
            <a:off x="-42471" y="4607508"/>
            <a:ext cx="6755966" cy="1124852"/>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a:solidFill>
                  <a:schemeClr val="bg1"/>
                </a:solidFill>
                <a:latin typeface="+mj-lt"/>
              </a:rPr>
              <a:t>PENINSULA</a:t>
            </a:r>
          </a:p>
        </p:txBody>
      </p:sp>
      <p:sp>
        <p:nvSpPr>
          <p:cNvPr id="5" name="object 58">
            <a:extLst>
              <a:ext uri="{FF2B5EF4-FFF2-40B4-BE49-F238E27FC236}">
                <a16:creationId xmlns:a16="http://schemas.microsoft.com/office/drawing/2014/main" id="{841F3C7D-B9D8-43BD-8E89-E282D3778C0D}"/>
              </a:ext>
            </a:extLst>
          </p:cNvPr>
          <p:cNvSpPr txBox="1"/>
          <p:nvPr/>
        </p:nvSpPr>
        <p:spPr>
          <a:xfrm>
            <a:off x="1201008" y="1038116"/>
            <a:ext cx="1718023" cy="1333057"/>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fr-CA" sz="1500"/>
              <a:t>PETITE RÉGION CÔTIÈRE BORDÉE PAR TROIS SURROUNDED BY THREE BODIES OF WATER</a:t>
            </a:r>
          </a:p>
        </p:txBody>
      </p:sp>
      <p:sp>
        <p:nvSpPr>
          <p:cNvPr id="7" name="object 58">
            <a:extLst>
              <a:ext uri="{FF2B5EF4-FFF2-40B4-BE49-F238E27FC236}">
                <a16:creationId xmlns:a16="http://schemas.microsoft.com/office/drawing/2014/main" id="{CE47180F-81A6-40C1-AAAA-02BF6A8E0C3D}"/>
              </a:ext>
            </a:extLst>
          </p:cNvPr>
          <p:cNvSpPr txBox="1"/>
          <p:nvPr/>
        </p:nvSpPr>
        <p:spPr>
          <a:xfrm>
            <a:off x="8054376" y="5600593"/>
            <a:ext cx="1043575"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dirty="0">
                <a:solidFill>
                  <a:schemeClr val="bg1"/>
                </a:solidFill>
                <a:cs typeface="Hellix SemiBold"/>
              </a:rPr>
              <a:t>CÉPAGES</a:t>
            </a:r>
          </a:p>
        </p:txBody>
      </p:sp>
      <p:sp>
        <p:nvSpPr>
          <p:cNvPr id="8" name="object 58">
            <a:extLst>
              <a:ext uri="{FF2B5EF4-FFF2-40B4-BE49-F238E27FC236}">
                <a16:creationId xmlns:a16="http://schemas.microsoft.com/office/drawing/2014/main" id="{3C2CAF1E-BAC6-471A-B18B-85529C50875C}"/>
              </a:ext>
            </a:extLst>
          </p:cNvPr>
          <p:cNvSpPr txBox="1"/>
          <p:nvPr/>
        </p:nvSpPr>
        <p:spPr>
          <a:xfrm>
            <a:off x="8054376" y="5933066"/>
            <a:ext cx="1969966" cy="1027845"/>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a:cs typeface="Hellix SemiBold"/>
              </a:rPr>
              <a:t>Pinot Noir</a:t>
            </a:r>
          </a:p>
          <a:p>
            <a:pPr marL="180975" indent="-180975">
              <a:spcAft>
                <a:spcPts val="700"/>
              </a:spcAft>
              <a:buClr>
                <a:srgbClr val="E9490F"/>
              </a:buClr>
              <a:buFont typeface="Arial" panose="020B0604020202020204" pitchFamily="34" charset="0"/>
              <a:buChar char="-"/>
            </a:pPr>
            <a:r>
              <a:rPr lang="fr-CA" dirty="0">
                <a:cs typeface="Hellix SemiBold"/>
              </a:rPr>
              <a:t>Chardonnay</a:t>
            </a:r>
          </a:p>
          <a:p>
            <a:pPr marL="180975" indent="-180975">
              <a:spcAft>
                <a:spcPts val="700"/>
              </a:spcAft>
              <a:buClr>
                <a:srgbClr val="E9490F"/>
              </a:buClr>
              <a:buFont typeface="Arial" panose="020B0604020202020204" pitchFamily="34" charset="0"/>
              <a:buChar char="-"/>
            </a:pPr>
            <a:r>
              <a:rPr lang="fr-CA" dirty="0">
                <a:cs typeface="Hellix SemiBold"/>
              </a:rPr>
              <a:t>Pinot gris/</a:t>
            </a:r>
            <a:r>
              <a:rPr lang="fr-CA" dirty="0" err="1">
                <a:cs typeface="Hellix SemiBold"/>
              </a:rPr>
              <a:t>Grigio</a:t>
            </a:r>
            <a:endParaRPr lang="fr-CA" dirty="0">
              <a:cs typeface="Hellix SemiBold"/>
            </a:endParaRPr>
          </a:p>
        </p:txBody>
      </p:sp>
      <p:sp>
        <p:nvSpPr>
          <p:cNvPr id="10" name="object 58">
            <a:extLst>
              <a:ext uri="{FF2B5EF4-FFF2-40B4-BE49-F238E27FC236}">
                <a16:creationId xmlns:a16="http://schemas.microsoft.com/office/drawing/2014/main" id="{3E0C2E4E-B725-43DB-8E28-BC81F7A4E923}"/>
              </a:ext>
            </a:extLst>
          </p:cNvPr>
          <p:cNvSpPr txBox="1"/>
          <p:nvPr/>
        </p:nvSpPr>
        <p:spPr>
          <a:xfrm>
            <a:off x="4365389" y="1441110"/>
            <a:ext cx="2144631" cy="1125308"/>
          </a:xfrm>
          <a:prstGeom prst="rect">
            <a:avLst/>
          </a:prstGeom>
        </p:spPr>
        <p:txBody>
          <a:bodyPr vert="horz" wrap="square" lIns="0" tIns="17145" rIns="0" bIns="0" rtlCol="0" anchor="t" anchorCtr="0">
            <a:spAutoFit/>
          </a:bodyPr>
          <a:lstStyle/>
          <a:p>
            <a:pPr>
              <a:buClr>
                <a:srgbClr val="F40000"/>
              </a:buClr>
            </a:pPr>
            <a:r>
              <a:rPr lang="fr-CA">
                <a:cs typeface="Hellix SemiBold"/>
              </a:rPr>
              <a:t>et petits vignobles produisant des vins de climat frais exceptionnels</a:t>
            </a:r>
          </a:p>
        </p:txBody>
      </p:sp>
      <p:sp>
        <p:nvSpPr>
          <p:cNvPr id="11" name="object 58">
            <a:extLst>
              <a:ext uri="{FF2B5EF4-FFF2-40B4-BE49-F238E27FC236}">
                <a16:creationId xmlns:a16="http://schemas.microsoft.com/office/drawing/2014/main" id="{DFB684B5-9DCD-4E84-9C29-8569B1CB7C19}"/>
              </a:ext>
            </a:extLst>
          </p:cNvPr>
          <p:cNvSpPr txBox="1"/>
          <p:nvPr/>
        </p:nvSpPr>
        <p:spPr>
          <a:xfrm>
            <a:off x="4010016" y="1139976"/>
            <a:ext cx="2528204"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a:solidFill>
                  <a:schemeClr val="bg1"/>
                </a:solidFill>
                <a:cs typeface="Hellix SemiBold"/>
              </a:rPr>
              <a:t>DOMAINES ARTISANS</a:t>
            </a:r>
          </a:p>
        </p:txBody>
      </p:sp>
      <p:sp>
        <p:nvSpPr>
          <p:cNvPr id="12" name="object 58">
            <a:extLst>
              <a:ext uri="{FF2B5EF4-FFF2-40B4-BE49-F238E27FC236}">
                <a16:creationId xmlns:a16="http://schemas.microsoft.com/office/drawing/2014/main" id="{CD5E4CEC-8607-48CB-A5A1-AE69C5EFD39B}"/>
              </a:ext>
            </a:extLst>
          </p:cNvPr>
          <p:cNvSpPr txBox="1"/>
          <p:nvPr/>
        </p:nvSpPr>
        <p:spPr>
          <a:xfrm>
            <a:off x="7956378" y="1753659"/>
            <a:ext cx="1928882" cy="1125308"/>
          </a:xfrm>
          <a:prstGeom prst="rect">
            <a:avLst/>
          </a:prstGeom>
        </p:spPr>
        <p:txBody>
          <a:bodyPr vert="horz" wrap="square" lIns="0" tIns="17145" rIns="0" bIns="0" rtlCol="0" anchor="t" anchorCtr="0">
            <a:spAutoFit/>
          </a:bodyPr>
          <a:lstStyle/>
          <a:p>
            <a:pPr>
              <a:buClr>
                <a:srgbClr val="F40000"/>
              </a:buClr>
            </a:pPr>
            <a:r>
              <a:rPr lang="fr-CA">
                <a:cs typeface="Hellix SemiBold"/>
              </a:rPr>
              <a:t>avec toute une gamme de mésoclimats et de microclimats</a:t>
            </a:r>
          </a:p>
        </p:txBody>
      </p:sp>
      <p:sp>
        <p:nvSpPr>
          <p:cNvPr id="13" name="object 58">
            <a:extLst>
              <a:ext uri="{FF2B5EF4-FFF2-40B4-BE49-F238E27FC236}">
                <a16:creationId xmlns:a16="http://schemas.microsoft.com/office/drawing/2014/main" id="{3EB71F7A-EFB5-4B92-9BE4-B7638274668C}"/>
              </a:ext>
            </a:extLst>
          </p:cNvPr>
          <p:cNvSpPr txBox="1"/>
          <p:nvPr/>
        </p:nvSpPr>
        <p:spPr>
          <a:xfrm>
            <a:off x="7594916" y="1450346"/>
            <a:ext cx="1266212"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dirty="0">
                <a:solidFill>
                  <a:schemeClr val="bg1"/>
                </a:solidFill>
                <a:cs typeface="Hellix SemiBold"/>
              </a:rPr>
              <a:t>MARITIME</a:t>
            </a:r>
          </a:p>
        </p:txBody>
      </p:sp>
      <p:sp>
        <p:nvSpPr>
          <p:cNvPr id="14" name="object 58">
            <a:extLst>
              <a:ext uri="{FF2B5EF4-FFF2-40B4-BE49-F238E27FC236}">
                <a16:creationId xmlns:a16="http://schemas.microsoft.com/office/drawing/2014/main" id="{DF15F4DD-E664-443C-8218-F7ED80F7B6E8}"/>
              </a:ext>
            </a:extLst>
          </p:cNvPr>
          <p:cNvSpPr txBox="1"/>
          <p:nvPr/>
        </p:nvSpPr>
        <p:spPr>
          <a:xfrm>
            <a:off x="7606346" y="1137797"/>
            <a:ext cx="1596860"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a:solidFill>
                  <a:schemeClr val="bg1"/>
                </a:solidFill>
                <a:cs typeface="Hellix SemiBold"/>
              </a:rPr>
              <a:t>VRAI CLIMAT</a:t>
            </a:r>
          </a:p>
        </p:txBody>
      </p:sp>
      <p:sp>
        <p:nvSpPr>
          <p:cNvPr id="15" name="object 37">
            <a:extLst>
              <a:ext uri="{FF2B5EF4-FFF2-40B4-BE49-F238E27FC236}">
                <a16:creationId xmlns:a16="http://schemas.microsoft.com/office/drawing/2014/main" id="{4397BB4B-EA95-4792-BE8A-63EACA80C9B2}"/>
              </a:ext>
            </a:extLst>
          </p:cNvPr>
          <p:cNvSpPr txBox="1">
            <a:spLocks/>
          </p:cNvSpPr>
          <p:nvPr/>
        </p:nvSpPr>
        <p:spPr>
          <a:xfrm>
            <a:off x="-70179" y="3580286"/>
            <a:ext cx="8761597" cy="1044819"/>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800">
                <a:solidFill>
                  <a:schemeClr val="bg1"/>
                </a:solidFill>
                <a:latin typeface="+mj-lt"/>
              </a:rPr>
              <a:t>MORNINGTON </a:t>
            </a:r>
          </a:p>
        </p:txBody>
      </p:sp>
    </p:spTree>
    <p:extLst>
      <p:ext uri="{BB962C8B-B14F-4D97-AF65-F5344CB8AC3E}">
        <p14:creationId xmlns:p14="http://schemas.microsoft.com/office/powerpoint/2010/main" val="2899376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58">
            <a:extLst>
              <a:ext uri="{FF2B5EF4-FFF2-40B4-BE49-F238E27FC236}">
                <a16:creationId xmlns:a16="http://schemas.microsoft.com/office/drawing/2014/main" id="{A8B719F1-BFDF-44BC-860C-11BBB1371276}"/>
              </a:ext>
            </a:extLst>
          </p:cNvPr>
          <p:cNvSpPr txBox="1"/>
          <p:nvPr/>
        </p:nvSpPr>
        <p:spPr>
          <a:xfrm>
            <a:off x="8054376" y="961410"/>
            <a:ext cx="103699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dirty="0">
                <a:solidFill>
                  <a:schemeClr val="bg1"/>
                </a:solidFill>
                <a:cs typeface="Hellix SemiBold"/>
              </a:rPr>
              <a:t>CÉPAGES</a:t>
            </a:r>
          </a:p>
        </p:txBody>
      </p:sp>
      <p:sp>
        <p:nvSpPr>
          <p:cNvPr id="5" name="object 58">
            <a:extLst>
              <a:ext uri="{FF2B5EF4-FFF2-40B4-BE49-F238E27FC236}">
                <a16:creationId xmlns:a16="http://schemas.microsoft.com/office/drawing/2014/main" id="{4B805034-900D-4369-B97B-E0FD4C7A8B90}"/>
              </a:ext>
            </a:extLst>
          </p:cNvPr>
          <p:cNvSpPr txBox="1"/>
          <p:nvPr/>
        </p:nvSpPr>
        <p:spPr>
          <a:xfrm>
            <a:off x="8042253" y="1259843"/>
            <a:ext cx="1969966" cy="1581843"/>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a:cs typeface="Hellix SemiBold"/>
              </a:rPr>
              <a:t>Muscat et Muscadelle </a:t>
            </a:r>
            <a:br>
              <a:rPr lang="fr-CA" dirty="0">
                <a:cs typeface="Hellix SemiBold"/>
              </a:rPr>
            </a:br>
            <a:r>
              <a:rPr lang="fr-CA" dirty="0">
                <a:cs typeface="Hellix SemiBold"/>
              </a:rPr>
              <a:t>(vins fortifiés)</a:t>
            </a:r>
          </a:p>
          <a:p>
            <a:pPr marL="180975" indent="-180975">
              <a:spcAft>
                <a:spcPts val="700"/>
              </a:spcAft>
              <a:buClr>
                <a:srgbClr val="E9490F"/>
              </a:buClr>
              <a:buFont typeface="Arial" panose="020B0604020202020204" pitchFamily="34" charset="0"/>
              <a:buChar char="-"/>
            </a:pPr>
            <a:r>
              <a:rPr lang="fr-CA" dirty="0" err="1">
                <a:cs typeface="Hellix SemiBold"/>
              </a:rPr>
              <a:t>Shiraz</a:t>
            </a:r>
            <a:endParaRPr lang="fr-CA" dirty="0">
              <a:cs typeface="Hellix SemiBold"/>
            </a:endParaRPr>
          </a:p>
          <a:p>
            <a:pPr marL="180975" indent="-180975">
              <a:spcAft>
                <a:spcPts val="700"/>
              </a:spcAft>
              <a:buClr>
                <a:srgbClr val="E9490F"/>
              </a:buClr>
              <a:buFont typeface="Arial" panose="020B0604020202020204" pitchFamily="34" charset="0"/>
              <a:buChar char="-"/>
            </a:pPr>
            <a:r>
              <a:rPr lang="fr-CA" dirty="0" err="1">
                <a:cs typeface="Hellix SemiBold"/>
              </a:rPr>
              <a:t>Durif</a:t>
            </a:r>
            <a:r>
              <a:rPr lang="fr-CA" dirty="0">
                <a:cs typeface="Hellix SemiBold"/>
              </a:rPr>
              <a:t> </a:t>
            </a:r>
          </a:p>
        </p:txBody>
      </p:sp>
      <p:sp>
        <p:nvSpPr>
          <p:cNvPr id="6" name="object 58">
            <a:extLst>
              <a:ext uri="{FF2B5EF4-FFF2-40B4-BE49-F238E27FC236}">
                <a16:creationId xmlns:a16="http://schemas.microsoft.com/office/drawing/2014/main" id="{A247F522-7924-418E-8E80-667399486281}"/>
              </a:ext>
            </a:extLst>
          </p:cNvPr>
          <p:cNvSpPr txBox="1"/>
          <p:nvPr/>
        </p:nvSpPr>
        <p:spPr>
          <a:xfrm>
            <a:off x="1262838" y="6023917"/>
            <a:ext cx="1668734" cy="571310"/>
          </a:xfrm>
          <a:prstGeom prst="rect">
            <a:avLst/>
          </a:prstGeom>
        </p:spPr>
        <p:txBody>
          <a:bodyPr vert="horz" wrap="square" lIns="0" tIns="17145" rIns="0" bIns="0" rtlCol="0" anchor="t" anchorCtr="0">
            <a:spAutoFit/>
          </a:bodyPr>
          <a:lstStyle/>
          <a:p>
            <a:pPr>
              <a:buClr>
                <a:srgbClr val="F40000"/>
              </a:buClr>
            </a:pPr>
            <a:r>
              <a:rPr lang="fr-CA">
                <a:cs typeface="Hellix SemiBold"/>
              </a:rPr>
              <a:t>et chef-lieu des vins fortifiés</a:t>
            </a:r>
          </a:p>
        </p:txBody>
      </p:sp>
      <p:sp>
        <p:nvSpPr>
          <p:cNvPr id="7" name="object 58">
            <a:extLst>
              <a:ext uri="{FF2B5EF4-FFF2-40B4-BE49-F238E27FC236}">
                <a16:creationId xmlns:a16="http://schemas.microsoft.com/office/drawing/2014/main" id="{73EFAA1F-74DD-4839-B300-7BB59BF43A03}"/>
              </a:ext>
            </a:extLst>
          </p:cNvPr>
          <p:cNvSpPr txBox="1"/>
          <p:nvPr/>
        </p:nvSpPr>
        <p:spPr>
          <a:xfrm>
            <a:off x="740339" y="5701689"/>
            <a:ext cx="227435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500" b="1" spc="50">
                <a:solidFill>
                  <a:schemeClr val="bg1"/>
                </a:solidFill>
                <a:cs typeface="Hellix SemiBold"/>
              </a:rPr>
              <a:t>RÉGION HISTORIQUE</a:t>
            </a:r>
          </a:p>
        </p:txBody>
      </p:sp>
      <p:sp>
        <p:nvSpPr>
          <p:cNvPr id="8" name="object 58">
            <a:extLst>
              <a:ext uri="{FF2B5EF4-FFF2-40B4-BE49-F238E27FC236}">
                <a16:creationId xmlns:a16="http://schemas.microsoft.com/office/drawing/2014/main" id="{472D5F79-122B-4761-B55E-18CECA38824B}"/>
              </a:ext>
            </a:extLst>
          </p:cNvPr>
          <p:cNvSpPr txBox="1"/>
          <p:nvPr/>
        </p:nvSpPr>
        <p:spPr>
          <a:xfrm>
            <a:off x="7481621" y="6014682"/>
            <a:ext cx="2318160" cy="1125308"/>
          </a:xfrm>
          <a:prstGeom prst="rect">
            <a:avLst/>
          </a:prstGeom>
        </p:spPr>
        <p:txBody>
          <a:bodyPr vert="horz" wrap="square" lIns="0" tIns="17145" rIns="0" bIns="0" rtlCol="0" anchor="t" anchorCtr="0">
            <a:spAutoFit/>
          </a:bodyPr>
          <a:lstStyle/>
          <a:p>
            <a:pPr>
              <a:buClr>
                <a:srgbClr val="F40000"/>
              </a:buClr>
            </a:pPr>
            <a:r>
              <a:rPr lang="fr-CA" dirty="0">
                <a:cs typeface="Hellix SemiBold"/>
              </a:rPr>
              <a:t>bénéficiant de la fraîcheur provenant du piémont des Alpes victoriennes</a:t>
            </a:r>
          </a:p>
        </p:txBody>
      </p:sp>
      <p:sp>
        <p:nvSpPr>
          <p:cNvPr id="9" name="object 58">
            <a:extLst>
              <a:ext uri="{FF2B5EF4-FFF2-40B4-BE49-F238E27FC236}">
                <a16:creationId xmlns:a16="http://schemas.microsoft.com/office/drawing/2014/main" id="{85337997-7381-41A9-B694-8949C2D44A14}"/>
              </a:ext>
            </a:extLst>
          </p:cNvPr>
          <p:cNvSpPr txBox="1"/>
          <p:nvPr/>
        </p:nvSpPr>
        <p:spPr>
          <a:xfrm>
            <a:off x="7126738" y="5701689"/>
            <a:ext cx="123987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500" b="1" spc="50" dirty="0">
                <a:solidFill>
                  <a:schemeClr val="bg1"/>
                </a:solidFill>
                <a:cs typeface="Hellix SemiBold"/>
              </a:rPr>
              <a:t>CLASSIQUE</a:t>
            </a:r>
          </a:p>
        </p:txBody>
      </p:sp>
      <p:sp>
        <p:nvSpPr>
          <p:cNvPr id="10" name="object 58">
            <a:extLst>
              <a:ext uri="{FF2B5EF4-FFF2-40B4-BE49-F238E27FC236}">
                <a16:creationId xmlns:a16="http://schemas.microsoft.com/office/drawing/2014/main" id="{E99D8B8B-A0F3-4C91-85AB-FDD2152C8B36}"/>
              </a:ext>
            </a:extLst>
          </p:cNvPr>
          <p:cNvSpPr txBox="1"/>
          <p:nvPr/>
        </p:nvSpPr>
        <p:spPr>
          <a:xfrm>
            <a:off x="7126738" y="5398820"/>
            <a:ext cx="2885481"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a:solidFill>
                  <a:schemeClr val="bg1"/>
                </a:solidFill>
                <a:cs typeface="Hellix SemiBold"/>
              </a:rPr>
              <a:t>CLIMAT CONTINENTAL</a:t>
            </a:r>
          </a:p>
        </p:txBody>
      </p:sp>
      <p:sp>
        <p:nvSpPr>
          <p:cNvPr id="11" name="object 37">
            <a:extLst>
              <a:ext uri="{FF2B5EF4-FFF2-40B4-BE49-F238E27FC236}">
                <a16:creationId xmlns:a16="http://schemas.microsoft.com/office/drawing/2014/main" id="{518A17F3-FD6E-46CE-9172-E227C5C8C716}"/>
              </a:ext>
            </a:extLst>
          </p:cNvPr>
          <p:cNvSpPr txBox="1">
            <a:spLocks/>
          </p:cNvSpPr>
          <p:nvPr/>
        </p:nvSpPr>
        <p:spPr>
          <a:xfrm>
            <a:off x="-84241" y="3483547"/>
            <a:ext cx="8761597" cy="1044819"/>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1200">
                <a:solidFill>
                  <a:schemeClr val="bg1"/>
                </a:solidFill>
                <a:latin typeface="+mj-lt"/>
              </a:rPr>
              <a:t>RUTHERGLEN</a:t>
            </a:r>
          </a:p>
        </p:txBody>
      </p:sp>
      <p:sp>
        <p:nvSpPr>
          <p:cNvPr id="12" name="object 58">
            <a:extLst>
              <a:ext uri="{FF2B5EF4-FFF2-40B4-BE49-F238E27FC236}">
                <a16:creationId xmlns:a16="http://schemas.microsoft.com/office/drawing/2014/main" id="{10B804A3-1B30-4F8B-B8E3-E80F45E934D5}"/>
              </a:ext>
            </a:extLst>
          </p:cNvPr>
          <p:cNvSpPr txBox="1"/>
          <p:nvPr/>
        </p:nvSpPr>
        <p:spPr>
          <a:xfrm>
            <a:off x="3953073" y="5627553"/>
            <a:ext cx="2170636" cy="1245341"/>
          </a:xfrm>
          <a:prstGeom prst="rect">
            <a:avLst/>
          </a:prstGeom>
        </p:spPr>
        <p:txBody>
          <a:bodyPr vert="horz" wrap="square" lIns="0" tIns="17145" rIns="0" bIns="0" rtlCol="0" anchor="b" anchorCtr="0">
            <a:spAutoFit/>
          </a:bodyPr>
          <a:lstStyle/>
          <a:p>
            <a:pPr algn="ctr">
              <a:lnSpc>
                <a:spcPct val="95000"/>
              </a:lnSpc>
              <a:buClr>
                <a:srgbClr val="F40000"/>
              </a:buClr>
            </a:pPr>
            <a:r>
              <a:rPr lang="fr-CA" sz="1400" b="1" dirty="0">
                <a:cs typeface="Hellix SemiBold"/>
              </a:rPr>
              <a:t>DES VIGNERONS DE CINQUIÈME ET SIXIÈME GÉNÉRATIONS PRODUISANT DE NOMBREUX VINS PRIMÉS</a:t>
            </a:r>
          </a:p>
        </p:txBody>
      </p:sp>
    </p:spTree>
    <p:extLst>
      <p:ext uri="{BB962C8B-B14F-4D97-AF65-F5344CB8AC3E}">
        <p14:creationId xmlns:p14="http://schemas.microsoft.com/office/powerpoint/2010/main" val="1843500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356391A1-9FE4-412C-9DBE-D6E758A3EB76}"/>
              </a:ext>
            </a:extLst>
          </p:cNvPr>
          <p:cNvSpPr txBox="1">
            <a:spLocks/>
          </p:cNvSpPr>
          <p:nvPr/>
        </p:nvSpPr>
        <p:spPr>
          <a:xfrm>
            <a:off x="-70178" y="4515515"/>
            <a:ext cx="4910035" cy="1124852"/>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1300">
                <a:solidFill>
                  <a:schemeClr val="bg1"/>
                </a:solidFill>
                <a:latin typeface="+mj-lt"/>
              </a:rPr>
              <a:t>VALLEY</a:t>
            </a:r>
          </a:p>
        </p:txBody>
      </p:sp>
      <p:sp>
        <p:nvSpPr>
          <p:cNvPr id="5" name="object 58">
            <a:extLst>
              <a:ext uri="{FF2B5EF4-FFF2-40B4-BE49-F238E27FC236}">
                <a16:creationId xmlns:a16="http://schemas.microsoft.com/office/drawing/2014/main" id="{6508A4E5-9A3D-4B7F-9A86-C723B673BE9D}"/>
              </a:ext>
            </a:extLst>
          </p:cNvPr>
          <p:cNvSpPr txBox="1"/>
          <p:nvPr/>
        </p:nvSpPr>
        <p:spPr>
          <a:xfrm>
            <a:off x="769609" y="1248171"/>
            <a:ext cx="1718023" cy="894476"/>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fr-CA" sz="1500"/>
              <a:t>BERCEAU DE L’INDUSTRIE DU VITICOLE</a:t>
            </a:r>
            <a:br>
              <a:rPr lang="fr-CA" sz="1500"/>
            </a:br>
            <a:r>
              <a:rPr lang="fr-CA" sz="1500"/>
              <a:t> DE VICTORIA</a:t>
            </a:r>
          </a:p>
        </p:txBody>
      </p:sp>
      <p:sp>
        <p:nvSpPr>
          <p:cNvPr id="6" name="object 58">
            <a:extLst>
              <a:ext uri="{FF2B5EF4-FFF2-40B4-BE49-F238E27FC236}">
                <a16:creationId xmlns:a16="http://schemas.microsoft.com/office/drawing/2014/main" id="{B8CBE0D4-E169-47B3-B00B-5AA6A4CEE031}"/>
              </a:ext>
            </a:extLst>
          </p:cNvPr>
          <p:cNvSpPr txBox="1"/>
          <p:nvPr/>
        </p:nvSpPr>
        <p:spPr>
          <a:xfrm>
            <a:off x="7841941" y="5341934"/>
            <a:ext cx="101918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dirty="0">
                <a:solidFill>
                  <a:schemeClr val="bg1"/>
                </a:solidFill>
                <a:cs typeface="Hellix SemiBold"/>
              </a:rPr>
              <a:t>CÉPAGES</a:t>
            </a:r>
          </a:p>
        </p:txBody>
      </p:sp>
      <p:sp>
        <p:nvSpPr>
          <p:cNvPr id="7" name="object 58">
            <a:extLst>
              <a:ext uri="{FF2B5EF4-FFF2-40B4-BE49-F238E27FC236}">
                <a16:creationId xmlns:a16="http://schemas.microsoft.com/office/drawing/2014/main" id="{97E729CB-DBD5-4254-9EA8-3F8100B3DB66}"/>
              </a:ext>
            </a:extLst>
          </p:cNvPr>
          <p:cNvSpPr txBox="1"/>
          <p:nvPr/>
        </p:nvSpPr>
        <p:spPr>
          <a:xfrm>
            <a:off x="7829818" y="5631131"/>
            <a:ext cx="2268276" cy="1394613"/>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a:cs typeface="Hellix SemiBold"/>
              </a:rPr>
              <a:t>Chardonnay</a:t>
            </a:r>
          </a:p>
          <a:p>
            <a:pPr marL="180975" indent="-180975">
              <a:spcAft>
                <a:spcPts val="700"/>
              </a:spcAft>
              <a:buClr>
                <a:srgbClr val="E9490F"/>
              </a:buClr>
              <a:buFont typeface="Arial" panose="020B0604020202020204" pitchFamily="34" charset="0"/>
              <a:buChar char="-"/>
            </a:pPr>
            <a:r>
              <a:rPr lang="fr-CA" dirty="0">
                <a:cs typeface="Hellix SemiBold"/>
              </a:rPr>
              <a:t>Pinot noir</a:t>
            </a:r>
          </a:p>
          <a:p>
            <a:pPr marL="180975" indent="-180975">
              <a:spcAft>
                <a:spcPts val="700"/>
              </a:spcAft>
              <a:buClr>
                <a:srgbClr val="E9490F"/>
              </a:buClr>
              <a:buFont typeface="Arial" panose="020B0604020202020204" pitchFamily="34" charset="0"/>
              <a:buChar char="-"/>
            </a:pPr>
            <a:r>
              <a:rPr lang="fr-CA" dirty="0" err="1">
                <a:cs typeface="Hellix SemiBold"/>
              </a:rPr>
              <a:t>Shiraz</a:t>
            </a:r>
            <a:endParaRPr lang="fr-CA" dirty="0">
              <a:cs typeface="Hellix SemiBold"/>
            </a:endParaRPr>
          </a:p>
          <a:p>
            <a:pPr marL="180975" indent="-180975">
              <a:spcAft>
                <a:spcPts val="700"/>
              </a:spcAft>
              <a:buClr>
                <a:srgbClr val="E9490F"/>
              </a:buClr>
              <a:buFont typeface="Arial" panose="020B0604020202020204" pitchFamily="34" charset="0"/>
              <a:buChar char="-"/>
            </a:pPr>
            <a:r>
              <a:rPr lang="fr-CA" dirty="0">
                <a:cs typeface="Hellix SemiBold"/>
              </a:rPr>
              <a:t>Cabernet Sauvignon</a:t>
            </a:r>
          </a:p>
        </p:txBody>
      </p:sp>
      <p:sp>
        <p:nvSpPr>
          <p:cNvPr id="8" name="object 58">
            <a:extLst>
              <a:ext uri="{FF2B5EF4-FFF2-40B4-BE49-F238E27FC236}">
                <a16:creationId xmlns:a16="http://schemas.microsoft.com/office/drawing/2014/main" id="{0B471AA0-B990-444E-9B9A-FFEA594AB38B}"/>
              </a:ext>
            </a:extLst>
          </p:cNvPr>
          <p:cNvSpPr txBox="1"/>
          <p:nvPr/>
        </p:nvSpPr>
        <p:spPr>
          <a:xfrm>
            <a:off x="3956429" y="1441110"/>
            <a:ext cx="2528204" cy="848309"/>
          </a:xfrm>
          <a:prstGeom prst="rect">
            <a:avLst/>
          </a:prstGeom>
        </p:spPr>
        <p:txBody>
          <a:bodyPr vert="horz" wrap="square" lIns="0" tIns="17145" rIns="0" bIns="0" rtlCol="0" anchor="t" anchorCtr="0">
            <a:spAutoFit/>
          </a:bodyPr>
          <a:lstStyle/>
          <a:p>
            <a:pPr>
              <a:buClr>
                <a:srgbClr val="F40000"/>
              </a:buClr>
            </a:pPr>
            <a:r>
              <a:rPr lang="fr-CA">
                <a:cs typeface="Hellix SemiBold"/>
              </a:rPr>
              <a:t>et climat continental aux importantes variations mésoclimatiques </a:t>
            </a:r>
          </a:p>
        </p:txBody>
      </p:sp>
      <p:sp>
        <p:nvSpPr>
          <p:cNvPr id="9" name="object 58">
            <a:extLst>
              <a:ext uri="{FF2B5EF4-FFF2-40B4-BE49-F238E27FC236}">
                <a16:creationId xmlns:a16="http://schemas.microsoft.com/office/drawing/2014/main" id="{8E19A1FE-9857-49FC-A788-FC59610C9B5C}"/>
              </a:ext>
            </a:extLst>
          </p:cNvPr>
          <p:cNvSpPr txBox="1"/>
          <p:nvPr/>
        </p:nvSpPr>
        <p:spPr>
          <a:xfrm>
            <a:off x="3612699" y="1137797"/>
            <a:ext cx="2528204"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500" b="1" spc="100" dirty="0">
                <a:solidFill>
                  <a:schemeClr val="bg1"/>
                </a:solidFill>
                <a:cs typeface="Hellix SemiBold"/>
              </a:rPr>
              <a:t>PAYSAGES DIVERSIFIÉS</a:t>
            </a:r>
          </a:p>
        </p:txBody>
      </p:sp>
      <p:sp>
        <p:nvSpPr>
          <p:cNvPr id="10" name="object 58">
            <a:extLst>
              <a:ext uri="{FF2B5EF4-FFF2-40B4-BE49-F238E27FC236}">
                <a16:creationId xmlns:a16="http://schemas.microsoft.com/office/drawing/2014/main" id="{D6F7913A-58B1-4B99-9853-4710292BDCE3}"/>
              </a:ext>
            </a:extLst>
          </p:cNvPr>
          <p:cNvSpPr txBox="1"/>
          <p:nvPr/>
        </p:nvSpPr>
        <p:spPr>
          <a:xfrm>
            <a:off x="7642293" y="1747337"/>
            <a:ext cx="2268277" cy="1125308"/>
          </a:xfrm>
          <a:prstGeom prst="rect">
            <a:avLst/>
          </a:prstGeom>
        </p:spPr>
        <p:txBody>
          <a:bodyPr vert="horz" wrap="square" lIns="0" tIns="17145" rIns="0" bIns="0" rtlCol="0" anchor="t" anchorCtr="0">
            <a:spAutoFit/>
          </a:bodyPr>
          <a:lstStyle/>
          <a:p>
            <a:pPr>
              <a:buClr>
                <a:srgbClr val="F40000"/>
              </a:buClr>
            </a:pPr>
            <a:r>
              <a:rPr lang="fr-CA">
                <a:cs typeface="Hellix SemiBold"/>
              </a:rPr>
              <a:t>dont les vignerons mettent à profit des techniques classiques et hors normes</a:t>
            </a:r>
          </a:p>
        </p:txBody>
      </p:sp>
      <p:sp>
        <p:nvSpPr>
          <p:cNvPr id="11" name="object 58">
            <a:extLst>
              <a:ext uri="{FF2B5EF4-FFF2-40B4-BE49-F238E27FC236}">
                <a16:creationId xmlns:a16="http://schemas.microsoft.com/office/drawing/2014/main" id="{6B597A6A-6A0B-4943-9FD9-B0D60B3FAFB9}"/>
              </a:ext>
            </a:extLst>
          </p:cNvPr>
          <p:cNvSpPr txBox="1"/>
          <p:nvPr/>
        </p:nvSpPr>
        <p:spPr>
          <a:xfrm>
            <a:off x="7315033" y="1448904"/>
            <a:ext cx="281185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500" b="1" spc="50">
                <a:solidFill>
                  <a:schemeClr val="bg1"/>
                </a:solidFill>
                <a:cs typeface="Hellix SemiBold"/>
              </a:rPr>
              <a:t>FRAÎCHE ET INNOVATRICE</a:t>
            </a:r>
          </a:p>
        </p:txBody>
      </p:sp>
      <p:sp>
        <p:nvSpPr>
          <p:cNvPr id="12" name="object 58">
            <a:extLst>
              <a:ext uri="{FF2B5EF4-FFF2-40B4-BE49-F238E27FC236}">
                <a16:creationId xmlns:a16="http://schemas.microsoft.com/office/drawing/2014/main" id="{819D162B-D536-4653-8AD0-0898B7FC2A07}"/>
              </a:ext>
            </a:extLst>
          </p:cNvPr>
          <p:cNvSpPr txBox="1"/>
          <p:nvPr/>
        </p:nvSpPr>
        <p:spPr>
          <a:xfrm>
            <a:off x="7296561" y="1135200"/>
            <a:ext cx="1025137"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a:solidFill>
                  <a:schemeClr val="bg1"/>
                </a:solidFill>
                <a:cs typeface="Hellix SemiBold"/>
              </a:rPr>
              <a:t>RÉGION</a:t>
            </a:r>
          </a:p>
        </p:txBody>
      </p:sp>
      <p:sp>
        <p:nvSpPr>
          <p:cNvPr id="13" name="object 37">
            <a:extLst>
              <a:ext uri="{FF2B5EF4-FFF2-40B4-BE49-F238E27FC236}">
                <a16:creationId xmlns:a16="http://schemas.microsoft.com/office/drawing/2014/main" id="{05A30B26-58CC-4BD7-940B-EF30E3B7714E}"/>
              </a:ext>
            </a:extLst>
          </p:cNvPr>
          <p:cNvSpPr txBox="1">
            <a:spLocks/>
          </p:cNvSpPr>
          <p:nvPr/>
        </p:nvSpPr>
        <p:spPr>
          <a:xfrm>
            <a:off x="-51707" y="3515634"/>
            <a:ext cx="6738834" cy="1044819"/>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5000">
                <a:solidFill>
                  <a:schemeClr val="bg1"/>
                </a:solidFill>
                <a:latin typeface="+mj-lt"/>
              </a:rPr>
              <a:t>YARRA</a:t>
            </a:r>
          </a:p>
        </p:txBody>
      </p:sp>
    </p:spTree>
    <p:extLst>
      <p:ext uri="{BB962C8B-B14F-4D97-AF65-F5344CB8AC3E}">
        <p14:creationId xmlns:p14="http://schemas.microsoft.com/office/powerpoint/2010/main" val="2724778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object 58">
            <a:extLst>
              <a:ext uri="{FF2B5EF4-FFF2-40B4-BE49-F238E27FC236}">
                <a16:creationId xmlns:a16="http://schemas.microsoft.com/office/drawing/2014/main" id="{225BE153-4B2A-4068-A9DB-19A8B76A4098}"/>
              </a:ext>
            </a:extLst>
          </p:cNvPr>
          <p:cNvSpPr txBox="1"/>
          <p:nvPr/>
        </p:nvSpPr>
        <p:spPr>
          <a:xfrm>
            <a:off x="4579255" y="5408159"/>
            <a:ext cx="1581398" cy="1450012"/>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5000"/>
              </a:lnSpc>
            </a:pPr>
            <a:r>
              <a:rPr lang="fr-CA" sz="1400" dirty="0"/>
              <a:t>UNE ÎLE À LA NATURE INTACTE ET UNE DES MEILLEURES RÉGIONS DE CLIMAT FRAIS D’AUSTRALIE</a:t>
            </a:r>
          </a:p>
        </p:txBody>
      </p:sp>
      <p:sp>
        <p:nvSpPr>
          <p:cNvPr id="13" name="object 58">
            <a:extLst>
              <a:ext uri="{FF2B5EF4-FFF2-40B4-BE49-F238E27FC236}">
                <a16:creationId xmlns:a16="http://schemas.microsoft.com/office/drawing/2014/main" id="{34DFE692-8642-495A-B4AC-B7129626772D}"/>
              </a:ext>
            </a:extLst>
          </p:cNvPr>
          <p:cNvSpPr txBox="1"/>
          <p:nvPr/>
        </p:nvSpPr>
        <p:spPr>
          <a:xfrm>
            <a:off x="8072850" y="963898"/>
            <a:ext cx="1018523"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400" b="1" spc="100" dirty="0">
                <a:solidFill>
                  <a:schemeClr val="bg1"/>
                </a:solidFill>
                <a:cs typeface="Hellix SemiBold"/>
              </a:rPr>
              <a:t>CÉPAGES</a:t>
            </a:r>
          </a:p>
        </p:txBody>
      </p:sp>
      <p:sp>
        <p:nvSpPr>
          <p:cNvPr id="14" name="object 58">
            <a:extLst>
              <a:ext uri="{FF2B5EF4-FFF2-40B4-BE49-F238E27FC236}">
                <a16:creationId xmlns:a16="http://schemas.microsoft.com/office/drawing/2014/main" id="{F154586D-7DDB-4BFE-AF0C-26E3717D7E6D}"/>
              </a:ext>
            </a:extLst>
          </p:cNvPr>
          <p:cNvSpPr txBox="1"/>
          <p:nvPr/>
        </p:nvSpPr>
        <p:spPr>
          <a:xfrm>
            <a:off x="8033019" y="1243859"/>
            <a:ext cx="1616099" cy="1027845"/>
          </a:xfrm>
          <a:prstGeom prst="rect">
            <a:avLst/>
          </a:prstGeom>
        </p:spPr>
        <p:txBody>
          <a:bodyPr vert="horz" wrap="square" lIns="0" tIns="17145" rIns="0" bIns="0" rtlCol="0" anchor="t" anchorCtr="0">
            <a:spAutoFit/>
          </a:bodyPr>
          <a:lstStyle/>
          <a:p>
            <a:pPr marL="180975" indent="-180975">
              <a:spcAft>
                <a:spcPts val="700"/>
              </a:spcAft>
              <a:buClr>
                <a:srgbClr val="E9490F"/>
              </a:buClr>
              <a:buFont typeface="Arial" panose="020B0604020202020204" pitchFamily="34" charset="0"/>
              <a:buChar char="-"/>
            </a:pPr>
            <a:r>
              <a:rPr lang="fr-CA" dirty="0">
                <a:cs typeface="Hellix SemiBold"/>
              </a:rPr>
              <a:t>Pinot Noir</a:t>
            </a:r>
          </a:p>
          <a:p>
            <a:pPr marL="180975" indent="-180975">
              <a:spcAft>
                <a:spcPts val="700"/>
              </a:spcAft>
              <a:buClr>
                <a:srgbClr val="E9490F"/>
              </a:buClr>
              <a:buFont typeface="Arial" panose="020B0604020202020204" pitchFamily="34" charset="0"/>
              <a:buChar char="-"/>
            </a:pPr>
            <a:r>
              <a:rPr lang="fr-CA" dirty="0">
                <a:cs typeface="Hellix SemiBold"/>
              </a:rPr>
              <a:t>Chardonnay</a:t>
            </a:r>
          </a:p>
          <a:p>
            <a:pPr marL="180975" indent="-180975">
              <a:spcAft>
                <a:spcPts val="700"/>
              </a:spcAft>
              <a:buClr>
                <a:srgbClr val="E9490F"/>
              </a:buClr>
              <a:buFont typeface="Arial" panose="020B0604020202020204" pitchFamily="34" charset="0"/>
              <a:buChar char="-"/>
            </a:pPr>
            <a:r>
              <a:rPr lang="fr-CA" dirty="0">
                <a:cs typeface="Hellix SemiBold"/>
              </a:rPr>
              <a:t>Riesling</a:t>
            </a:r>
          </a:p>
        </p:txBody>
      </p:sp>
      <p:sp>
        <p:nvSpPr>
          <p:cNvPr id="15" name="object 58">
            <a:extLst>
              <a:ext uri="{FF2B5EF4-FFF2-40B4-BE49-F238E27FC236}">
                <a16:creationId xmlns:a16="http://schemas.microsoft.com/office/drawing/2014/main" id="{682E9D87-F0B4-460B-97D5-67D07EF914FB}"/>
              </a:ext>
            </a:extLst>
          </p:cNvPr>
          <p:cNvSpPr txBox="1"/>
          <p:nvPr/>
        </p:nvSpPr>
        <p:spPr>
          <a:xfrm>
            <a:off x="7769309" y="5912741"/>
            <a:ext cx="2528204" cy="294311"/>
          </a:xfrm>
          <a:prstGeom prst="rect">
            <a:avLst/>
          </a:prstGeom>
        </p:spPr>
        <p:txBody>
          <a:bodyPr vert="horz" wrap="square" lIns="0" tIns="17145" rIns="0" bIns="0" rtlCol="0" anchor="t" anchorCtr="0">
            <a:spAutoFit/>
          </a:bodyPr>
          <a:lstStyle/>
          <a:p>
            <a:pPr>
              <a:buClr>
                <a:srgbClr val="F40000"/>
              </a:buClr>
            </a:pPr>
            <a:r>
              <a:rPr lang="fr-CA">
                <a:cs typeface="Hellix SemiBold"/>
              </a:rPr>
              <a:t>le plus frais de l’Australie</a:t>
            </a:r>
          </a:p>
        </p:txBody>
      </p:sp>
      <p:sp>
        <p:nvSpPr>
          <p:cNvPr id="16" name="object 58">
            <a:extLst>
              <a:ext uri="{FF2B5EF4-FFF2-40B4-BE49-F238E27FC236}">
                <a16:creationId xmlns:a16="http://schemas.microsoft.com/office/drawing/2014/main" id="{7CFC001A-3194-4BBC-AA9E-E58840320578}"/>
              </a:ext>
            </a:extLst>
          </p:cNvPr>
          <p:cNvSpPr txBox="1"/>
          <p:nvPr/>
        </p:nvSpPr>
        <p:spPr>
          <a:xfrm>
            <a:off x="1118688" y="5918509"/>
            <a:ext cx="2711655" cy="1402307"/>
          </a:xfrm>
          <a:prstGeom prst="rect">
            <a:avLst/>
          </a:prstGeom>
        </p:spPr>
        <p:txBody>
          <a:bodyPr vert="horz" wrap="square" lIns="0" tIns="17145" rIns="0" bIns="0" rtlCol="0" anchor="t" anchorCtr="0">
            <a:spAutoFit/>
          </a:bodyPr>
          <a:lstStyle/>
          <a:p>
            <a:pPr>
              <a:buClr>
                <a:srgbClr val="F40000"/>
              </a:buClr>
            </a:pPr>
            <a:r>
              <a:rPr lang="fr-CA">
                <a:cs typeface="Hellix SemiBold"/>
              </a:rPr>
              <a:t>née dans les années 1970 et s’étant bâtie une reputation internationale, en particulier pour </a:t>
            </a:r>
            <a:br>
              <a:rPr lang="fr-CA">
                <a:cs typeface="Hellix SemiBold"/>
              </a:rPr>
            </a:br>
            <a:r>
              <a:rPr lang="fr-CA">
                <a:cs typeface="Hellix SemiBold"/>
              </a:rPr>
              <a:t>les vins mousseux</a:t>
            </a:r>
          </a:p>
        </p:txBody>
      </p:sp>
      <p:sp>
        <p:nvSpPr>
          <p:cNvPr id="17" name="object 58">
            <a:extLst>
              <a:ext uri="{FF2B5EF4-FFF2-40B4-BE49-F238E27FC236}">
                <a16:creationId xmlns:a16="http://schemas.microsoft.com/office/drawing/2014/main" id="{22293AEA-0C22-4614-BA42-B779592C00C9}"/>
              </a:ext>
            </a:extLst>
          </p:cNvPr>
          <p:cNvSpPr txBox="1"/>
          <p:nvPr/>
        </p:nvSpPr>
        <p:spPr>
          <a:xfrm>
            <a:off x="757083" y="5602003"/>
            <a:ext cx="124275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dirty="0">
                <a:solidFill>
                  <a:schemeClr val="bg1"/>
                </a:solidFill>
                <a:cs typeface="Hellix SemiBold"/>
              </a:rPr>
              <a:t>MODERNE</a:t>
            </a:r>
          </a:p>
        </p:txBody>
      </p:sp>
      <p:sp>
        <p:nvSpPr>
          <p:cNvPr id="18" name="object 58">
            <a:extLst>
              <a:ext uri="{FF2B5EF4-FFF2-40B4-BE49-F238E27FC236}">
                <a16:creationId xmlns:a16="http://schemas.microsoft.com/office/drawing/2014/main" id="{E82A3696-7FCC-4AB9-B57A-1C595C944DFE}"/>
              </a:ext>
            </a:extLst>
          </p:cNvPr>
          <p:cNvSpPr txBox="1"/>
          <p:nvPr/>
        </p:nvSpPr>
        <p:spPr>
          <a:xfrm>
            <a:off x="711363" y="5285497"/>
            <a:ext cx="1920004"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dirty="0">
                <a:solidFill>
                  <a:schemeClr val="bg1"/>
                </a:solidFill>
                <a:cs typeface="Hellix SemiBold"/>
              </a:rPr>
              <a:t>UNE INDUSTRIE</a:t>
            </a:r>
          </a:p>
        </p:txBody>
      </p:sp>
      <p:sp>
        <p:nvSpPr>
          <p:cNvPr id="19" name="object 37">
            <a:extLst>
              <a:ext uri="{FF2B5EF4-FFF2-40B4-BE49-F238E27FC236}">
                <a16:creationId xmlns:a16="http://schemas.microsoft.com/office/drawing/2014/main" id="{2C803ECB-38DA-4BDD-BA56-32F89AE69ED0}"/>
              </a:ext>
            </a:extLst>
          </p:cNvPr>
          <p:cNvSpPr txBox="1">
            <a:spLocks/>
          </p:cNvSpPr>
          <p:nvPr/>
        </p:nvSpPr>
        <p:spPr>
          <a:xfrm>
            <a:off x="-51709" y="2691986"/>
            <a:ext cx="7453578" cy="1044819"/>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80000"/>
              </a:lnSpc>
              <a:tabLst>
                <a:tab pos="3303270" algn="l"/>
                <a:tab pos="8077200" algn="l"/>
              </a:tabLst>
              <a:defRPr/>
            </a:pPr>
            <a:r>
              <a:rPr lang="fr-CA" sz="8800" kern="0" spc="1500">
                <a:solidFill>
                  <a:schemeClr val="bg1"/>
                </a:solidFill>
                <a:latin typeface="+mj-lt"/>
              </a:rPr>
              <a:t>TASMANIE</a:t>
            </a:r>
          </a:p>
        </p:txBody>
      </p:sp>
      <p:sp>
        <p:nvSpPr>
          <p:cNvPr id="20" name="object 58">
            <a:extLst>
              <a:ext uri="{FF2B5EF4-FFF2-40B4-BE49-F238E27FC236}">
                <a16:creationId xmlns:a16="http://schemas.microsoft.com/office/drawing/2014/main" id="{9E945BA9-02D2-4C98-B623-AF61F7691B8D}"/>
              </a:ext>
            </a:extLst>
          </p:cNvPr>
          <p:cNvSpPr txBox="1"/>
          <p:nvPr/>
        </p:nvSpPr>
        <p:spPr>
          <a:xfrm>
            <a:off x="7356149" y="5602003"/>
            <a:ext cx="1250166"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dirty="0">
                <a:solidFill>
                  <a:schemeClr val="bg1"/>
                </a:solidFill>
                <a:cs typeface="Hellix SemiBold"/>
              </a:rPr>
              <a:t>MARITIME</a:t>
            </a:r>
          </a:p>
        </p:txBody>
      </p:sp>
      <p:sp>
        <p:nvSpPr>
          <p:cNvPr id="21" name="object 58">
            <a:extLst>
              <a:ext uri="{FF2B5EF4-FFF2-40B4-BE49-F238E27FC236}">
                <a16:creationId xmlns:a16="http://schemas.microsoft.com/office/drawing/2014/main" id="{DD363806-AE31-4721-8DAE-184B515FA2DA}"/>
              </a:ext>
            </a:extLst>
          </p:cNvPr>
          <p:cNvSpPr txBox="1"/>
          <p:nvPr/>
        </p:nvSpPr>
        <p:spPr>
          <a:xfrm>
            <a:off x="7401869" y="5294124"/>
            <a:ext cx="2399973" cy="263534"/>
          </a:xfrm>
          <a:prstGeom prst="rect">
            <a:avLst/>
          </a:prstGeom>
          <a:solidFill>
            <a:schemeClr val="tx1">
              <a:lumMod val="95000"/>
              <a:lumOff val="5000"/>
            </a:schemeClr>
          </a:solidFill>
        </p:spPr>
        <p:txBody>
          <a:bodyPr vert="horz" wrap="none" lIns="0" tIns="17145" rIns="0" bIns="0" rtlCol="0">
            <a:noAutofit/>
          </a:bodyPr>
          <a:lstStyle/>
          <a:p>
            <a:pPr>
              <a:buClr>
                <a:srgbClr val="F40000"/>
              </a:buClr>
            </a:pPr>
            <a:r>
              <a:rPr lang="fr-CA" sz="1600" b="1" spc="150">
                <a:solidFill>
                  <a:schemeClr val="bg1"/>
                </a:solidFill>
                <a:cs typeface="Hellix SemiBold"/>
              </a:rPr>
              <a:t>CLIMAT MODÉRÉ ET</a:t>
            </a:r>
          </a:p>
        </p:txBody>
      </p:sp>
    </p:spTree>
    <p:extLst>
      <p:ext uri="{BB962C8B-B14F-4D97-AF65-F5344CB8AC3E}">
        <p14:creationId xmlns:p14="http://schemas.microsoft.com/office/powerpoint/2010/main" val="4005580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04DBEBB4-31B3-4574-B922-8936CEA51B12}"/>
              </a:ext>
            </a:extLst>
          </p:cNvPr>
          <p:cNvSpPr txBox="1"/>
          <p:nvPr/>
        </p:nvSpPr>
        <p:spPr>
          <a:xfrm>
            <a:off x="64655" y="2706607"/>
            <a:ext cx="3288145" cy="491773"/>
          </a:xfrm>
          <a:prstGeom prst="rect">
            <a:avLst/>
          </a:prstGeom>
        </p:spPr>
        <p:txBody>
          <a:bodyPr vert="horz" wrap="none" lIns="0" tIns="12700" rIns="0" bIns="0" rtlCol="0">
            <a:noAutofit/>
          </a:bodyPr>
          <a:lstStyle/>
          <a:p>
            <a:pPr>
              <a:tabLst>
                <a:tab pos="1274445" algn="l"/>
              </a:tabLst>
            </a:pPr>
            <a:r>
              <a:rPr lang="en-AU" sz="2800" b="1" dirty="0">
                <a:solidFill>
                  <a:schemeClr val="bg1"/>
                </a:solidFill>
                <a:latin typeface="+mj-lt"/>
                <a:cs typeface="Hellix"/>
              </a:rPr>
              <a:t>REMARQUABLES</a:t>
            </a:r>
          </a:p>
        </p:txBody>
      </p:sp>
      <p:sp>
        <p:nvSpPr>
          <p:cNvPr id="5" name="object 4">
            <a:extLst>
              <a:ext uri="{FF2B5EF4-FFF2-40B4-BE49-F238E27FC236}">
                <a16:creationId xmlns:a16="http://schemas.microsoft.com/office/drawing/2014/main" id="{5C8B9334-4516-4ACD-A583-FA9E4D5F631D}"/>
              </a:ext>
            </a:extLst>
          </p:cNvPr>
          <p:cNvSpPr txBox="1"/>
          <p:nvPr/>
        </p:nvSpPr>
        <p:spPr>
          <a:xfrm>
            <a:off x="-36944" y="3322134"/>
            <a:ext cx="7445889" cy="1914884"/>
          </a:xfrm>
          <a:prstGeom prst="rect">
            <a:avLst/>
          </a:prstGeom>
        </p:spPr>
        <p:txBody>
          <a:bodyPr vert="horz" wrap="none" lIns="0" tIns="15875" rIns="0" bIns="0" rtlCol="0">
            <a:noAutofit/>
          </a:bodyPr>
          <a:lstStyle/>
          <a:p>
            <a:pPr>
              <a:lnSpc>
                <a:spcPct val="80000"/>
              </a:lnSpc>
            </a:pPr>
            <a:r>
              <a:rPr lang="en-AU" sz="7800" b="1" spc="400" dirty="0">
                <a:solidFill>
                  <a:schemeClr val="bg1"/>
                </a:solidFill>
                <a:latin typeface="+mj-lt"/>
                <a:cs typeface="Hellix"/>
              </a:rPr>
              <a:t>CÉPAGES</a:t>
            </a:r>
          </a:p>
          <a:p>
            <a:pPr>
              <a:lnSpc>
                <a:spcPct val="80000"/>
              </a:lnSpc>
            </a:pPr>
            <a:r>
              <a:rPr lang="en-AU" sz="7800" b="1" spc="400" dirty="0">
                <a:solidFill>
                  <a:schemeClr val="bg1"/>
                </a:solidFill>
                <a:latin typeface="+mj-lt"/>
                <a:cs typeface="Hellix"/>
              </a:rPr>
              <a:t>ET STYLES</a:t>
            </a:r>
            <a:endParaRPr lang="en-AU" sz="7800" spc="400" dirty="0">
              <a:solidFill>
                <a:schemeClr val="bg1"/>
              </a:solidFill>
              <a:latin typeface="+mj-lt"/>
              <a:cs typeface="Hellix"/>
            </a:endParaRPr>
          </a:p>
        </p:txBody>
      </p:sp>
    </p:spTree>
    <p:extLst>
      <p:ext uri="{BB962C8B-B14F-4D97-AF65-F5344CB8AC3E}">
        <p14:creationId xmlns:p14="http://schemas.microsoft.com/office/powerpoint/2010/main" val="330645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BD5FE643-2AB4-4F92-B130-976351FBF70C}"/>
              </a:ext>
            </a:extLst>
          </p:cNvPr>
          <p:cNvSpPr txBox="1">
            <a:spLocks/>
          </p:cNvSpPr>
          <p:nvPr/>
        </p:nvSpPr>
        <p:spPr>
          <a:xfrm>
            <a:off x="317333" y="765071"/>
            <a:ext cx="1388201" cy="936154"/>
          </a:xfrm>
          <a:prstGeom prst="rect">
            <a:avLst/>
          </a:prstGeom>
        </p:spPr>
        <p:txBody>
          <a:bodyPr vert="horz" wrap="none" lIns="0" tIns="12700" rIns="0" bIns="0" rtlCol="0">
            <a:spAutoFit/>
          </a:bodyPr>
          <a:lst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a:lstStyle>
          <a:p>
            <a:pPr>
              <a:spcBef>
                <a:spcPts val="0"/>
              </a:spcBef>
            </a:pPr>
            <a:r>
              <a:rPr lang="en-AU" sz="7500" u="sng" dirty="0">
                <a:solidFill>
                  <a:schemeClr val="bg1"/>
                </a:solidFill>
                <a:uFill>
                  <a:solidFill>
                    <a:srgbClr val="E9490F"/>
                  </a:solidFill>
                </a:uFill>
              </a:rPr>
              <a:t>Au</a:t>
            </a:r>
          </a:p>
        </p:txBody>
      </p:sp>
      <p:sp>
        <p:nvSpPr>
          <p:cNvPr id="8" name="Content Placeholder 2">
            <a:extLst>
              <a:ext uri="{FF2B5EF4-FFF2-40B4-BE49-F238E27FC236}">
                <a16:creationId xmlns:a16="http://schemas.microsoft.com/office/drawing/2014/main" id="{D31F7684-EE7F-49B7-BD3D-AC78E552D918}"/>
              </a:ext>
            </a:extLst>
          </p:cNvPr>
          <p:cNvSpPr txBox="1">
            <a:spLocks/>
          </p:cNvSpPr>
          <p:nvPr/>
        </p:nvSpPr>
        <p:spPr>
          <a:xfrm>
            <a:off x="7355054" y="4130100"/>
            <a:ext cx="2503321" cy="2590740"/>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t>L’histoire du vin </a:t>
            </a:r>
            <a:br>
              <a:rPr lang="fr-CA" dirty="0"/>
            </a:br>
            <a:r>
              <a:rPr lang="fr-CA" dirty="0"/>
              <a:t>en Australie</a:t>
            </a:r>
          </a:p>
          <a:p>
            <a:pPr>
              <a:spcBef>
                <a:spcPts val="800"/>
              </a:spcBef>
              <a:buClr>
                <a:srgbClr val="E9490F"/>
              </a:buClr>
            </a:pPr>
            <a:r>
              <a:rPr lang="fr-CA" dirty="0"/>
              <a:t>La géographie, le climat et les sols</a:t>
            </a:r>
          </a:p>
          <a:p>
            <a:pPr>
              <a:spcBef>
                <a:spcPts val="800"/>
              </a:spcBef>
              <a:buClr>
                <a:srgbClr val="E9490F"/>
              </a:buClr>
            </a:pPr>
            <a:r>
              <a:rPr lang="fr-CA" dirty="0"/>
              <a:t>Des régions remarquables</a:t>
            </a:r>
          </a:p>
          <a:p>
            <a:pPr>
              <a:spcBef>
                <a:spcPts val="800"/>
              </a:spcBef>
              <a:buClr>
                <a:srgbClr val="E9490F"/>
              </a:buClr>
            </a:pPr>
            <a:r>
              <a:rPr lang="fr-CA" dirty="0"/>
              <a:t>Les principaux cépages et styles</a:t>
            </a:r>
          </a:p>
        </p:txBody>
      </p:sp>
      <p:sp>
        <p:nvSpPr>
          <p:cNvPr id="9" name="object 3">
            <a:extLst>
              <a:ext uri="{FF2B5EF4-FFF2-40B4-BE49-F238E27FC236}">
                <a16:creationId xmlns:a16="http://schemas.microsoft.com/office/drawing/2014/main" id="{53EEED99-C9F1-409C-8492-359B9F094DB8}"/>
              </a:ext>
            </a:extLst>
          </p:cNvPr>
          <p:cNvSpPr txBox="1">
            <a:spLocks/>
          </p:cNvSpPr>
          <p:nvPr/>
        </p:nvSpPr>
        <p:spPr>
          <a:xfrm>
            <a:off x="317333" y="3193946"/>
            <a:ext cx="7245961" cy="936154"/>
          </a:xfrm>
          <a:prstGeom prst="rect">
            <a:avLst/>
          </a:prstGeom>
        </p:spPr>
        <p:txBody>
          <a:bodyPr vert="horz" wrap="square" lIns="0" tIns="12700" rIns="0" bIns="0" rtlCol="0">
            <a:spAutoFit/>
          </a:bodyPr>
          <a:lst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a:lstStyle>
          <a:p>
            <a:pPr>
              <a:spcBef>
                <a:spcPts val="0"/>
              </a:spcBef>
            </a:pPr>
            <a:r>
              <a:rPr lang="en-AU" sz="7500" dirty="0">
                <a:solidFill>
                  <a:schemeClr val="bg1"/>
                </a:solidFill>
                <a:uFill>
                  <a:solidFill>
                    <a:srgbClr val="F40000"/>
                  </a:solidFill>
                </a:uFill>
              </a:rPr>
              <a:t>programme</a:t>
            </a:r>
          </a:p>
        </p:txBody>
      </p:sp>
      <p:sp>
        <p:nvSpPr>
          <p:cNvPr id="10" name="object 3">
            <a:extLst>
              <a:ext uri="{FF2B5EF4-FFF2-40B4-BE49-F238E27FC236}">
                <a16:creationId xmlns:a16="http://schemas.microsoft.com/office/drawing/2014/main" id="{08916970-B260-40F2-9956-6145640634D3}"/>
              </a:ext>
            </a:extLst>
          </p:cNvPr>
          <p:cNvSpPr txBox="1">
            <a:spLocks/>
          </p:cNvSpPr>
          <p:nvPr/>
        </p:nvSpPr>
        <p:spPr>
          <a:xfrm>
            <a:off x="-82717" y="5632346"/>
            <a:ext cx="5289910" cy="936154"/>
          </a:xfrm>
          <a:prstGeom prst="rect">
            <a:avLst/>
          </a:prstGeom>
        </p:spPr>
        <p:txBody>
          <a:bodyPr vert="horz" wrap="none" lIns="0" tIns="12700" rIns="0" bIns="0" rtlCol="0">
            <a:spAutoFit/>
          </a:bodyPr>
          <a:lst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a:lstStyle>
          <a:p>
            <a:pPr>
              <a:spcBef>
                <a:spcPts val="0"/>
              </a:spcBef>
            </a:pPr>
            <a:r>
              <a:rPr lang="en-AU" sz="7500" dirty="0">
                <a:solidFill>
                  <a:schemeClr val="bg1"/>
                </a:solidFill>
                <a:uFill>
                  <a:solidFill>
                    <a:srgbClr val="F40000"/>
                  </a:solidFill>
                </a:uFill>
              </a:rPr>
              <a:t>Du jour…</a:t>
            </a:r>
          </a:p>
        </p:txBody>
      </p:sp>
    </p:spTree>
    <p:extLst>
      <p:ext uri="{BB962C8B-B14F-4D97-AF65-F5344CB8AC3E}">
        <p14:creationId xmlns:p14="http://schemas.microsoft.com/office/powerpoint/2010/main" val="2111910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4ADD9CD8-3D71-4E48-A64B-009B6F40CAF1}"/>
              </a:ext>
            </a:extLst>
          </p:cNvPr>
          <p:cNvSpPr txBox="1"/>
          <p:nvPr/>
        </p:nvSpPr>
        <p:spPr>
          <a:xfrm>
            <a:off x="3613437" y="1595730"/>
            <a:ext cx="7078376" cy="879725"/>
          </a:xfrm>
          <a:prstGeom prst="rect">
            <a:avLst/>
          </a:prstGeom>
        </p:spPr>
        <p:txBody>
          <a:bodyPr vert="horz" wrap="none" lIns="0" tIns="12700" rIns="0" bIns="0" rtlCol="0">
            <a:noAutofit/>
          </a:bodyPr>
          <a:lstStyle/>
          <a:p>
            <a:pPr>
              <a:tabLst>
                <a:tab pos="1274445" algn="l"/>
              </a:tabLst>
            </a:pPr>
            <a:r>
              <a:rPr lang="fr-CA" sz="4800" b="1" spc="350" dirty="0">
                <a:solidFill>
                  <a:srgbClr val="E9490F"/>
                </a:solidFill>
                <a:latin typeface="+mj-lt"/>
                <a:cs typeface="Hellix"/>
              </a:rPr>
              <a:t>VINS MOUSSEUX:</a:t>
            </a:r>
          </a:p>
        </p:txBody>
      </p:sp>
      <p:sp>
        <p:nvSpPr>
          <p:cNvPr id="7" name="Content Placeholder 2">
            <a:extLst>
              <a:ext uri="{FF2B5EF4-FFF2-40B4-BE49-F238E27FC236}">
                <a16:creationId xmlns:a16="http://schemas.microsoft.com/office/drawing/2014/main" id="{E8FD70B5-97B0-4341-A3EF-8B6EC61CE211}"/>
              </a:ext>
            </a:extLst>
          </p:cNvPr>
          <p:cNvSpPr txBox="1">
            <a:spLocks/>
          </p:cNvSpPr>
          <p:nvPr/>
        </p:nvSpPr>
        <p:spPr>
          <a:xfrm>
            <a:off x="4640190" y="4158256"/>
            <a:ext cx="4568679" cy="2419251"/>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L’Australie produit des vins mousseux depuis la fin du 19</a:t>
            </a:r>
            <a:r>
              <a:rPr lang="fr-CA" baseline="30000" dirty="0">
                <a:solidFill>
                  <a:schemeClr val="bg1"/>
                </a:solidFill>
              </a:rPr>
              <a:t>e</a:t>
            </a:r>
            <a:r>
              <a:rPr lang="fr-CA" dirty="0">
                <a:solidFill>
                  <a:schemeClr val="bg1"/>
                </a:solidFill>
              </a:rPr>
              <a:t> siècle </a:t>
            </a:r>
            <a:r>
              <a:rPr lang="fr-CA" dirty="0" err="1">
                <a:solidFill>
                  <a:schemeClr val="bg1"/>
                </a:solidFill>
              </a:rPr>
              <a:t>Today</a:t>
            </a:r>
            <a:r>
              <a:rPr lang="fr-CA" dirty="0">
                <a:solidFill>
                  <a:schemeClr val="bg1"/>
                </a:solidFill>
              </a:rPr>
              <a:t>,</a:t>
            </a:r>
          </a:p>
          <a:p>
            <a:pPr>
              <a:spcBef>
                <a:spcPts val="800"/>
              </a:spcBef>
              <a:buClr>
                <a:srgbClr val="E9490F"/>
              </a:buClr>
            </a:pPr>
            <a:r>
              <a:rPr lang="fr-CA" dirty="0">
                <a:solidFill>
                  <a:schemeClr val="bg1"/>
                </a:solidFill>
              </a:rPr>
              <a:t>L’Australie est parmi les meilleurs au monde dans toute une gamme de styles</a:t>
            </a:r>
          </a:p>
          <a:p>
            <a:pPr>
              <a:spcBef>
                <a:spcPts val="800"/>
              </a:spcBef>
              <a:buClr>
                <a:srgbClr val="E9490F"/>
              </a:buClr>
            </a:pPr>
            <a:r>
              <a:rPr lang="fr-CA" dirty="0">
                <a:solidFill>
                  <a:schemeClr val="bg1"/>
                </a:solidFill>
              </a:rPr>
              <a:t>Les mousseux sont une part mineure mais significative de la production </a:t>
            </a:r>
          </a:p>
          <a:p>
            <a:pPr>
              <a:spcBef>
                <a:spcPts val="800"/>
              </a:spcBef>
              <a:buClr>
                <a:srgbClr val="E9490F"/>
              </a:buClr>
            </a:pPr>
            <a:r>
              <a:rPr lang="fr-CA" dirty="0">
                <a:solidFill>
                  <a:schemeClr val="bg1"/>
                </a:solidFill>
              </a:rPr>
              <a:t>Forte croissance récente</a:t>
            </a:r>
          </a:p>
        </p:txBody>
      </p:sp>
      <p:sp>
        <p:nvSpPr>
          <p:cNvPr id="12" name="object 4">
            <a:extLst>
              <a:ext uri="{FF2B5EF4-FFF2-40B4-BE49-F238E27FC236}">
                <a16:creationId xmlns:a16="http://schemas.microsoft.com/office/drawing/2014/main" id="{69F6E04D-DBB9-4B27-8B19-35B1836F8E62}"/>
              </a:ext>
            </a:extLst>
          </p:cNvPr>
          <p:cNvSpPr txBox="1"/>
          <p:nvPr/>
        </p:nvSpPr>
        <p:spPr>
          <a:xfrm>
            <a:off x="3650381" y="2317302"/>
            <a:ext cx="6583509" cy="879725"/>
          </a:xfrm>
          <a:prstGeom prst="rect">
            <a:avLst/>
          </a:prstGeom>
        </p:spPr>
        <p:txBody>
          <a:bodyPr vert="horz" wrap="none" lIns="0" tIns="12700" rIns="0" bIns="0" rtlCol="0">
            <a:noAutofit/>
          </a:bodyPr>
          <a:lstStyle/>
          <a:p>
            <a:pPr>
              <a:tabLst>
                <a:tab pos="1274445" algn="l"/>
              </a:tabLst>
            </a:pPr>
            <a:r>
              <a:rPr lang="fr-CA" sz="4800" b="1" spc="900">
                <a:solidFill>
                  <a:schemeClr val="bg1"/>
                </a:solidFill>
                <a:latin typeface="+mj-lt"/>
                <a:cs typeface="Hellix"/>
              </a:rPr>
              <a:t>À LA HAUTEUR</a:t>
            </a:r>
          </a:p>
        </p:txBody>
      </p:sp>
      <p:sp>
        <p:nvSpPr>
          <p:cNvPr id="13" name="object 4">
            <a:extLst>
              <a:ext uri="{FF2B5EF4-FFF2-40B4-BE49-F238E27FC236}">
                <a16:creationId xmlns:a16="http://schemas.microsoft.com/office/drawing/2014/main" id="{4E4EE198-C647-4DF6-9933-8DD162E53743}"/>
              </a:ext>
            </a:extLst>
          </p:cNvPr>
          <p:cNvSpPr txBox="1"/>
          <p:nvPr/>
        </p:nvSpPr>
        <p:spPr>
          <a:xfrm>
            <a:off x="3650381" y="3018864"/>
            <a:ext cx="6583509" cy="879725"/>
          </a:xfrm>
          <a:prstGeom prst="rect">
            <a:avLst/>
          </a:prstGeom>
        </p:spPr>
        <p:txBody>
          <a:bodyPr vert="horz" wrap="none" lIns="0" tIns="12700" rIns="0" bIns="0" rtlCol="0">
            <a:noAutofit/>
          </a:bodyPr>
          <a:lstStyle/>
          <a:p>
            <a:pPr>
              <a:tabLst>
                <a:tab pos="1274445" algn="l"/>
              </a:tabLst>
            </a:pPr>
            <a:r>
              <a:rPr lang="fr-CA" sz="4800" b="1" spc="550">
                <a:solidFill>
                  <a:schemeClr val="bg1"/>
                </a:solidFill>
                <a:latin typeface="+mj-lt"/>
                <a:cs typeface="Hellix"/>
              </a:rPr>
              <a:t>DES MEILLEURS</a:t>
            </a:r>
          </a:p>
        </p:txBody>
      </p:sp>
    </p:spTree>
    <p:extLst>
      <p:ext uri="{BB962C8B-B14F-4D97-AF65-F5344CB8AC3E}">
        <p14:creationId xmlns:p14="http://schemas.microsoft.com/office/powerpoint/2010/main" val="3535762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CA6B8ED8-2984-406F-A68D-E2C228C06D30}"/>
              </a:ext>
            </a:extLst>
          </p:cNvPr>
          <p:cNvSpPr txBox="1">
            <a:spLocks/>
          </p:cNvSpPr>
          <p:nvPr/>
        </p:nvSpPr>
        <p:spPr>
          <a:xfrm>
            <a:off x="6381568" y="1716747"/>
            <a:ext cx="4188162" cy="714042"/>
          </a:xfrm>
          <a:prstGeom prst="rect">
            <a:avLst/>
          </a:prstGeom>
        </p:spPr>
        <p:txBody>
          <a:bodyPr vert="horz" wrap="none" lIns="0" tIns="0" rIns="0" bIns="0" rtlCol="0">
            <a:noAutofit/>
          </a:bodyPr>
          <a:lstStyle>
            <a:lvl1pPr>
              <a:defRPr sz="12500" b="1" i="0">
                <a:solidFill>
                  <a:schemeClr val="tx1"/>
                </a:solidFill>
                <a:latin typeface="Hellix"/>
                <a:ea typeface="+mj-ea"/>
                <a:cs typeface="Hellix"/>
              </a:defRPr>
            </a:lvl1pPr>
          </a:lstStyle>
          <a:p>
            <a:pPr>
              <a:lnSpc>
                <a:spcPct val="80000"/>
              </a:lnSpc>
            </a:pPr>
            <a:r>
              <a:rPr lang="fr-CA" sz="5800" spc="700">
                <a:latin typeface="+mn-lt"/>
              </a:rPr>
              <a:t>RÉGIONS</a:t>
            </a:r>
          </a:p>
        </p:txBody>
      </p:sp>
      <p:sp>
        <p:nvSpPr>
          <p:cNvPr id="5" name="object 10">
            <a:extLst>
              <a:ext uri="{FF2B5EF4-FFF2-40B4-BE49-F238E27FC236}">
                <a16:creationId xmlns:a16="http://schemas.microsoft.com/office/drawing/2014/main" id="{85A66789-7AB2-4E61-8765-1AAEE610EA6A}"/>
              </a:ext>
            </a:extLst>
          </p:cNvPr>
          <p:cNvSpPr txBox="1"/>
          <p:nvPr/>
        </p:nvSpPr>
        <p:spPr>
          <a:xfrm rot="21185170">
            <a:off x="1239205" y="1192753"/>
            <a:ext cx="3223109" cy="1027845"/>
          </a:xfrm>
          <a:prstGeom prst="rect">
            <a:avLst/>
          </a:prstGeom>
        </p:spPr>
        <p:txBody>
          <a:bodyPr vert="horz" wrap="square" lIns="0" tIns="12065" rIns="0" bIns="0" rtlCol="0">
            <a:spAutoFit/>
          </a:bodyPr>
          <a:lstStyle/>
          <a:p>
            <a:pPr algn="ctr" defTabSz="914217">
              <a:lnSpc>
                <a:spcPct val="80000"/>
              </a:lnSpc>
            </a:pPr>
            <a:r>
              <a:rPr lang="fr-CA" sz="4000" b="1" dirty="0">
                <a:solidFill>
                  <a:schemeClr val="bg1"/>
                </a:solidFill>
                <a:latin typeface="Mistral" panose="03090702030407020403" pitchFamily="66" charset="0"/>
                <a:cs typeface="Colors Of Autumn"/>
              </a:rPr>
              <a:t> STYLES ET</a:t>
            </a:r>
          </a:p>
          <a:p>
            <a:pPr algn="ctr" defTabSz="914217">
              <a:lnSpc>
                <a:spcPct val="80000"/>
              </a:lnSpc>
            </a:pPr>
            <a:r>
              <a:rPr lang="fr-CA" sz="4000" b="1" dirty="0">
                <a:solidFill>
                  <a:schemeClr val="bg1"/>
                </a:solidFill>
                <a:latin typeface="Mistral" panose="03090702030407020403" pitchFamily="66" charset="0"/>
                <a:cs typeface="Colors Of Autumn"/>
              </a:rPr>
              <a:t>CARACTÉRISTIQUES</a:t>
            </a:r>
          </a:p>
        </p:txBody>
      </p:sp>
      <p:sp>
        <p:nvSpPr>
          <p:cNvPr id="9" name="object 58">
            <a:extLst>
              <a:ext uri="{FF2B5EF4-FFF2-40B4-BE49-F238E27FC236}">
                <a16:creationId xmlns:a16="http://schemas.microsoft.com/office/drawing/2014/main" id="{216C9009-5410-487C-9D32-FD8E54EC006F}"/>
              </a:ext>
            </a:extLst>
          </p:cNvPr>
          <p:cNvSpPr txBox="1"/>
          <p:nvPr/>
        </p:nvSpPr>
        <p:spPr>
          <a:xfrm>
            <a:off x="1960093" y="4701718"/>
            <a:ext cx="2369238" cy="232756"/>
          </a:xfrm>
          <a:prstGeom prst="rect">
            <a:avLst/>
          </a:prstGeom>
          <a:solidFill>
            <a:schemeClr val="tx1"/>
          </a:solidFill>
        </p:spPr>
        <p:txBody>
          <a:bodyPr vert="horz" wrap="none" lIns="0" tIns="17145" rIns="0" bIns="0" rtlCol="0">
            <a:spAutoFit/>
          </a:bodyPr>
          <a:lstStyle/>
          <a:p>
            <a:pPr algn="ctr">
              <a:buClr>
                <a:srgbClr val="F40000"/>
              </a:buClr>
            </a:pPr>
            <a:r>
              <a:rPr lang="fr-CA" sz="1400" b="1" spc="100" dirty="0">
                <a:solidFill>
                  <a:schemeClr val="bg1"/>
                </a:solidFill>
                <a:cs typeface="Hellix SemiBold"/>
              </a:rPr>
              <a:t>TROIS GRANDS STYLES</a:t>
            </a:r>
          </a:p>
        </p:txBody>
      </p:sp>
      <p:sp>
        <p:nvSpPr>
          <p:cNvPr id="10" name="object 58">
            <a:extLst>
              <a:ext uri="{FF2B5EF4-FFF2-40B4-BE49-F238E27FC236}">
                <a16:creationId xmlns:a16="http://schemas.microsoft.com/office/drawing/2014/main" id="{E5F3A422-0877-4D2D-A8CD-826A6878DCDB}"/>
              </a:ext>
            </a:extLst>
          </p:cNvPr>
          <p:cNvSpPr txBox="1"/>
          <p:nvPr/>
        </p:nvSpPr>
        <p:spPr>
          <a:xfrm>
            <a:off x="1478510" y="2978153"/>
            <a:ext cx="2094227" cy="211212"/>
          </a:xfrm>
          <a:prstGeom prst="rect">
            <a:avLst/>
          </a:prstGeom>
        </p:spPr>
        <p:txBody>
          <a:bodyPr vert="horz" wrap="square" lIns="0" tIns="17145" rIns="0" bIns="0" rtlCol="0" anchor="t" anchorCtr="0">
            <a:spAutoFit/>
          </a:bodyPr>
          <a:lstStyle/>
          <a:p>
            <a:pPr algn="ctr">
              <a:lnSpc>
                <a:spcPct val="90000"/>
              </a:lnSpc>
              <a:buClr>
                <a:srgbClr val="F40000"/>
              </a:buClr>
            </a:pPr>
            <a:r>
              <a:rPr lang="fr-CA" sz="1400" b="1">
                <a:cs typeface="Hellix SemiBold"/>
              </a:rPr>
              <a:t>BRUT</a:t>
            </a:r>
          </a:p>
        </p:txBody>
      </p:sp>
      <p:sp>
        <p:nvSpPr>
          <p:cNvPr id="11" name="object 58">
            <a:extLst>
              <a:ext uri="{FF2B5EF4-FFF2-40B4-BE49-F238E27FC236}">
                <a16:creationId xmlns:a16="http://schemas.microsoft.com/office/drawing/2014/main" id="{F526E906-6AD3-4D31-9FD9-E88A5832C626}"/>
              </a:ext>
            </a:extLst>
          </p:cNvPr>
          <p:cNvSpPr txBox="1"/>
          <p:nvPr/>
        </p:nvSpPr>
        <p:spPr>
          <a:xfrm>
            <a:off x="1484938" y="3198247"/>
            <a:ext cx="2094227" cy="986809"/>
          </a:xfrm>
          <a:prstGeom prst="rect">
            <a:avLst/>
          </a:prstGeom>
        </p:spPr>
        <p:txBody>
          <a:bodyPr vert="horz" wrap="square" lIns="0" tIns="17145" rIns="0" bIns="0" rtlCol="0" anchor="t" anchorCtr="0">
            <a:spAutoFit/>
          </a:bodyPr>
          <a:lstStyle/>
          <a:p>
            <a:pPr algn="ctr">
              <a:lnSpc>
                <a:spcPct val="90000"/>
              </a:lnSpc>
              <a:buClr>
                <a:srgbClr val="F40000"/>
              </a:buClr>
            </a:pPr>
            <a:r>
              <a:rPr lang="fr-CA" sz="1400" dirty="0">
                <a:cs typeface="Hellix SemiBold"/>
              </a:rPr>
              <a:t>Le style le plus populaire: notes de biscuit, de pâte à pain, de pain grillé, de pomme et de pamplemousse</a:t>
            </a:r>
          </a:p>
        </p:txBody>
      </p:sp>
      <p:sp>
        <p:nvSpPr>
          <p:cNvPr id="14" name="object 58">
            <a:extLst>
              <a:ext uri="{FF2B5EF4-FFF2-40B4-BE49-F238E27FC236}">
                <a16:creationId xmlns:a16="http://schemas.microsoft.com/office/drawing/2014/main" id="{DFB2DB6F-DFDF-4FC7-BE9F-613DE563B27A}"/>
              </a:ext>
            </a:extLst>
          </p:cNvPr>
          <p:cNvSpPr txBox="1"/>
          <p:nvPr/>
        </p:nvSpPr>
        <p:spPr>
          <a:xfrm>
            <a:off x="293366" y="5501772"/>
            <a:ext cx="2094227" cy="405111"/>
          </a:xfrm>
          <a:prstGeom prst="rect">
            <a:avLst/>
          </a:prstGeom>
        </p:spPr>
        <p:txBody>
          <a:bodyPr vert="horz" wrap="square" lIns="0" tIns="17145" rIns="0" bIns="0" rtlCol="0" anchor="t" anchorCtr="0">
            <a:spAutoFit/>
          </a:bodyPr>
          <a:lstStyle/>
          <a:p>
            <a:pPr algn="ctr">
              <a:lnSpc>
                <a:spcPct val="90000"/>
              </a:lnSpc>
              <a:buClr>
                <a:srgbClr val="F40000"/>
              </a:buClr>
            </a:pPr>
            <a:r>
              <a:rPr lang="fr-CA" sz="1400" b="1" dirty="0">
                <a:cs typeface="Hellix SemiBold"/>
              </a:rPr>
              <a:t>ROUGES PÉTILLANTS (SURTOUT SHIRAZ)</a:t>
            </a:r>
          </a:p>
        </p:txBody>
      </p:sp>
      <p:sp>
        <p:nvSpPr>
          <p:cNvPr id="15" name="object 58">
            <a:extLst>
              <a:ext uri="{FF2B5EF4-FFF2-40B4-BE49-F238E27FC236}">
                <a16:creationId xmlns:a16="http://schemas.microsoft.com/office/drawing/2014/main" id="{1E98E1C4-B71B-40D9-9C8E-D87DD56F64C8}"/>
              </a:ext>
            </a:extLst>
          </p:cNvPr>
          <p:cNvSpPr txBox="1"/>
          <p:nvPr/>
        </p:nvSpPr>
        <p:spPr>
          <a:xfrm>
            <a:off x="2534859" y="5516381"/>
            <a:ext cx="2094227" cy="211212"/>
          </a:xfrm>
          <a:prstGeom prst="rect">
            <a:avLst/>
          </a:prstGeom>
        </p:spPr>
        <p:txBody>
          <a:bodyPr vert="horz" wrap="square" lIns="0" tIns="17145" rIns="0" bIns="0" rtlCol="0" anchor="t" anchorCtr="0">
            <a:spAutoFit/>
          </a:bodyPr>
          <a:lstStyle/>
          <a:p>
            <a:pPr algn="ctr">
              <a:lnSpc>
                <a:spcPct val="90000"/>
              </a:lnSpc>
              <a:buClr>
                <a:srgbClr val="F40000"/>
              </a:buClr>
            </a:pPr>
            <a:r>
              <a:rPr lang="fr-CA" sz="1400" b="1" dirty="0">
                <a:cs typeface="Hellix SemiBold"/>
              </a:rPr>
              <a:t>ROSÉ MOUSSEUX</a:t>
            </a:r>
          </a:p>
        </p:txBody>
      </p:sp>
      <p:sp>
        <p:nvSpPr>
          <p:cNvPr id="16" name="object 58">
            <a:extLst>
              <a:ext uri="{FF2B5EF4-FFF2-40B4-BE49-F238E27FC236}">
                <a16:creationId xmlns:a16="http://schemas.microsoft.com/office/drawing/2014/main" id="{B0D6E740-E265-45FA-BE60-289008E8D306}"/>
              </a:ext>
            </a:extLst>
          </p:cNvPr>
          <p:cNvSpPr txBox="1"/>
          <p:nvPr/>
        </p:nvSpPr>
        <p:spPr>
          <a:xfrm>
            <a:off x="401602" y="5925355"/>
            <a:ext cx="1896225" cy="986809"/>
          </a:xfrm>
          <a:prstGeom prst="rect">
            <a:avLst/>
          </a:prstGeom>
        </p:spPr>
        <p:txBody>
          <a:bodyPr vert="horz" wrap="square" lIns="0" tIns="17145" rIns="0" bIns="0" rtlCol="0" anchor="t" anchorCtr="0">
            <a:spAutoFit/>
          </a:bodyPr>
          <a:lstStyle/>
          <a:p>
            <a:pPr algn="ctr">
              <a:lnSpc>
                <a:spcPct val="90000"/>
              </a:lnSpc>
              <a:buClr>
                <a:srgbClr val="F40000"/>
              </a:buClr>
            </a:pPr>
            <a:r>
              <a:rPr lang="fr-CA" sz="1400" dirty="0">
                <a:cs typeface="Hellix SemiBold"/>
              </a:rPr>
              <a:t>un style unique à l’Australie: robe pourpre, fruité, généreux et rafraîchissant</a:t>
            </a:r>
          </a:p>
        </p:txBody>
      </p:sp>
      <p:sp>
        <p:nvSpPr>
          <p:cNvPr id="17" name="object 58">
            <a:extLst>
              <a:ext uri="{FF2B5EF4-FFF2-40B4-BE49-F238E27FC236}">
                <a16:creationId xmlns:a16="http://schemas.microsoft.com/office/drawing/2014/main" id="{AFB13032-B6AE-4B29-B9BE-A2C1A0014A36}"/>
              </a:ext>
            </a:extLst>
          </p:cNvPr>
          <p:cNvSpPr txBox="1"/>
          <p:nvPr/>
        </p:nvSpPr>
        <p:spPr>
          <a:xfrm>
            <a:off x="2733779" y="5743885"/>
            <a:ext cx="1673433" cy="1180708"/>
          </a:xfrm>
          <a:prstGeom prst="rect">
            <a:avLst/>
          </a:prstGeom>
        </p:spPr>
        <p:txBody>
          <a:bodyPr vert="horz" wrap="square" lIns="0" tIns="17145" rIns="0" bIns="0" rtlCol="0" anchor="t" anchorCtr="0">
            <a:spAutoFit/>
          </a:bodyPr>
          <a:lstStyle/>
          <a:p>
            <a:pPr algn="ctr">
              <a:lnSpc>
                <a:spcPct val="90000"/>
              </a:lnSpc>
              <a:buClr>
                <a:srgbClr val="F40000"/>
              </a:buClr>
            </a:pPr>
            <a:r>
              <a:rPr lang="fr-CA" sz="1400" dirty="0">
                <a:cs typeface="Hellix SemiBold"/>
              </a:rPr>
              <a:t>Une spécialité appréciée, avec des notes florales (rose) et de fruits rouges (fraise, framboise, groseille)</a:t>
            </a:r>
          </a:p>
        </p:txBody>
      </p:sp>
      <p:sp>
        <p:nvSpPr>
          <p:cNvPr id="18" name="object 58">
            <a:extLst>
              <a:ext uri="{FF2B5EF4-FFF2-40B4-BE49-F238E27FC236}">
                <a16:creationId xmlns:a16="http://schemas.microsoft.com/office/drawing/2014/main" id="{36EC7E18-76C0-4AD6-BD64-D23EDC81D346}"/>
              </a:ext>
            </a:extLst>
          </p:cNvPr>
          <p:cNvSpPr txBox="1"/>
          <p:nvPr/>
        </p:nvSpPr>
        <p:spPr>
          <a:xfrm>
            <a:off x="7640118" y="3047719"/>
            <a:ext cx="2201112" cy="1073051"/>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Une des régions les plus intéressantes pour les mousseux australiens, avec des vins vifs, de climat frais, subtils et stylés</a:t>
            </a:r>
          </a:p>
        </p:txBody>
      </p:sp>
      <p:sp>
        <p:nvSpPr>
          <p:cNvPr id="20" name="object 58">
            <a:extLst>
              <a:ext uri="{FF2B5EF4-FFF2-40B4-BE49-F238E27FC236}">
                <a16:creationId xmlns:a16="http://schemas.microsoft.com/office/drawing/2014/main" id="{5FDFAB8F-C778-4610-94E9-5115B628200E}"/>
              </a:ext>
            </a:extLst>
          </p:cNvPr>
          <p:cNvSpPr txBox="1"/>
          <p:nvPr/>
        </p:nvSpPr>
        <p:spPr>
          <a:xfrm>
            <a:off x="7366574" y="2788018"/>
            <a:ext cx="1896225"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ADELAIDE HILLS</a:t>
            </a:r>
          </a:p>
        </p:txBody>
      </p:sp>
      <p:sp>
        <p:nvSpPr>
          <p:cNvPr id="22" name="object 58">
            <a:extLst>
              <a:ext uri="{FF2B5EF4-FFF2-40B4-BE49-F238E27FC236}">
                <a16:creationId xmlns:a16="http://schemas.microsoft.com/office/drawing/2014/main" id="{048B46B5-D1BB-410B-AB79-83E7C9A09AD4}"/>
              </a:ext>
            </a:extLst>
          </p:cNvPr>
          <p:cNvSpPr txBox="1"/>
          <p:nvPr/>
        </p:nvSpPr>
        <p:spPr>
          <a:xfrm>
            <a:off x="6556483" y="4836633"/>
            <a:ext cx="1294427"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TASMANIE</a:t>
            </a:r>
          </a:p>
        </p:txBody>
      </p:sp>
      <p:sp>
        <p:nvSpPr>
          <p:cNvPr id="23" name="object 58">
            <a:extLst>
              <a:ext uri="{FF2B5EF4-FFF2-40B4-BE49-F238E27FC236}">
                <a16:creationId xmlns:a16="http://schemas.microsoft.com/office/drawing/2014/main" id="{1674CE4D-E1ED-47D1-8D99-20C590D437F2}"/>
              </a:ext>
            </a:extLst>
          </p:cNvPr>
          <p:cNvSpPr txBox="1"/>
          <p:nvPr/>
        </p:nvSpPr>
        <p:spPr>
          <a:xfrm>
            <a:off x="8589056" y="4836633"/>
            <a:ext cx="1896225"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YARRA VALLEY</a:t>
            </a:r>
          </a:p>
        </p:txBody>
      </p:sp>
      <p:sp>
        <p:nvSpPr>
          <p:cNvPr id="29" name="object 37">
            <a:extLst>
              <a:ext uri="{FF2B5EF4-FFF2-40B4-BE49-F238E27FC236}">
                <a16:creationId xmlns:a16="http://schemas.microsoft.com/office/drawing/2014/main" id="{1C9B3F4B-69BF-4343-92BD-60CAFDAF4410}"/>
              </a:ext>
            </a:extLst>
          </p:cNvPr>
          <p:cNvSpPr txBox="1">
            <a:spLocks/>
          </p:cNvSpPr>
          <p:nvPr/>
        </p:nvSpPr>
        <p:spPr>
          <a:xfrm>
            <a:off x="6381568" y="1002497"/>
            <a:ext cx="3908643" cy="714042"/>
          </a:xfrm>
          <a:prstGeom prst="rect">
            <a:avLst/>
          </a:prstGeom>
        </p:spPr>
        <p:txBody>
          <a:bodyPr vert="horz" wrap="none" lIns="0" tIns="0" rIns="0" bIns="0" rtlCol="0">
            <a:noAutofit/>
          </a:bodyPr>
          <a:lstStyle>
            <a:lvl1pPr>
              <a:defRPr sz="12500" b="1" i="0">
                <a:solidFill>
                  <a:schemeClr val="tx1"/>
                </a:solidFill>
                <a:latin typeface="Hellix"/>
                <a:ea typeface="+mj-ea"/>
                <a:cs typeface="Hellix"/>
              </a:defRPr>
            </a:lvl1pPr>
          </a:lstStyle>
          <a:p>
            <a:pPr>
              <a:lnSpc>
                <a:spcPct val="80000"/>
              </a:lnSpc>
            </a:pPr>
            <a:r>
              <a:rPr lang="fr-CA" sz="4400" spc="300" dirty="0">
                <a:solidFill>
                  <a:srgbClr val="E9490F"/>
                </a:solidFill>
                <a:latin typeface="+mn-lt"/>
              </a:rPr>
              <a:t>PRINCIPALES</a:t>
            </a:r>
          </a:p>
        </p:txBody>
      </p:sp>
      <p:sp>
        <p:nvSpPr>
          <p:cNvPr id="30" name="object 58">
            <a:extLst>
              <a:ext uri="{FF2B5EF4-FFF2-40B4-BE49-F238E27FC236}">
                <a16:creationId xmlns:a16="http://schemas.microsoft.com/office/drawing/2014/main" id="{32546D79-5E33-4AE7-94B4-594F5C68CF9D}"/>
              </a:ext>
            </a:extLst>
          </p:cNvPr>
          <p:cNvSpPr txBox="1"/>
          <p:nvPr/>
        </p:nvSpPr>
        <p:spPr>
          <a:xfrm>
            <a:off x="8840664" y="5085494"/>
            <a:ext cx="1449547" cy="1073051"/>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Le climat frais et les sols ont attiré des producteurs de mousseux exceptionnels</a:t>
            </a:r>
          </a:p>
        </p:txBody>
      </p:sp>
      <p:sp>
        <p:nvSpPr>
          <p:cNvPr id="31" name="object 58">
            <a:extLst>
              <a:ext uri="{FF2B5EF4-FFF2-40B4-BE49-F238E27FC236}">
                <a16:creationId xmlns:a16="http://schemas.microsoft.com/office/drawing/2014/main" id="{BDBCAD49-7797-4B04-91DB-D9F3B11F4888}"/>
              </a:ext>
            </a:extLst>
          </p:cNvPr>
          <p:cNvSpPr txBox="1"/>
          <p:nvPr/>
        </p:nvSpPr>
        <p:spPr>
          <a:xfrm>
            <a:off x="6711597" y="5085494"/>
            <a:ext cx="1968092"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Produit des vins d’une structure et d’un style impeccables, en grande partie des vins haut de gamme en méthode traditionnelle</a:t>
            </a:r>
          </a:p>
        </p:txBody>
      </p:sp>
    </p:spTree>
    <p:extLst>
      <p:ext uri="{BB962C8B-B14F-4D97-AF65-F5344CB8AC3E}">
        <p14:creationId xmlns:p14="http://schemas.microsoft.com/office/powerpoint/2010/main" val="368518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17873578-42F1-48B2-8410-53202CD8CB16}"/>
              </a:ext>
            </a:extLst>
          </p:cNvPr>
          <p:cNvSpPr txBox="1"/>
          <p:nvPr/>
        </p:nvSpPr>
        <p:spPr>
          <a:xfrm>
            <a:off x="843286" y="2071209"/>
            <a:ext cx="5520570" cy="669972"/>
          </a:xfrm>
          <a:prstGeom prst="rect">
            <a:avLst/>
          </a:prstGeom>
        </p:spPr>
        <p:txBody>
          <a:bodyPr vert="horz" wrap="square" lIns="0" tIns="12700" rIns="0" bIns="0" rtlCol="0">
            <a:noAutofit/>
          </a:bodyPr>
          <a:lstStyle/>
          <a:p>
            <a:pPr>
              <a:lnSpc>
                <a:spcPct val="80000"/>
              </a:lnSpc>
              <a:tabLst>
                <a:tab pos="1274445" algn="l"/>
              </a:tabLst>
            </a:pPr>
            <a:r>
              <a:rPr lang="fr-CA" sz="5500" b="1" spc="800" dirty="0">
                <a:solidFill>
                  <a:srgbClr val="E9490F"/>
                </a:solidFill>
                <a:latin typeface="+mj-lt"/>
                <a:cs typeface="Hellix"/>
              </a:rPr>
              <a:t>RIESLING:</a:t>
            </a:r>
          </a:p>
        </p:txBody>
      </p:sp>
      <p:sp>
        <p:nvSpPr>
          <p:cNvPr id="5" name="object 4">
            <a:extLst>
              <a:ext uri="{FF2B5EF4-FFF2-40B4-BE49-F238E27FC236}">
                <a16:creationId xmlns:a16="http://schemas.microsoft.com/office/drawing/2014/main" id="{1A92ECA3-163A-4ED9-8B0B-6A88060AC98D}"/>
              </a:ext>
            </a:extLst>
          </p:cNvPr>
          <p:cNvSpPr txBox="1"/>
          <p:nvPr/>
        </p:nvSpPr>
        <p:spPr>
          <a:xfrm>
            <a:off x="870994" y="2799606"/>
            <a:ext cx="10799440" cy="669972"/>
          </a:xfrm>
          <a:prstGeom prst="rect">
            <a:avLst/>
          </a:prstGeom>
        </p:spPr>
        <p:txBody>
          <a:bodyPr vert="horz" wrap="square" lIns="0" tIns="12700" rIns="0" bIns="0" rtlCol="0">
            <a:noAutofit/>
          </a:bodyPr>
          <a:lstStyle/>
          <a:p>
            <a:pPr>
              <a:lnSpc>
                <a:spcPct val="80000"/>
              </a:lnSpc>
              <a:tabLst>
                <a:tab pos="1274445" algn="l"/>
              </a:tabLst>
            </a:pPr>
            <a:r>
              <a:rPr lang="fr-CA" sz="5500" b="1" spc="200">
                <a:solidFill>
                  <a:schemeClr val="bg1"/>
                </a:solidFill>
                <a:latin typeface="+mj-lt"/>
                <a:cs typeface="Hellix"/>
              </a:rPr>
              <a:t>DIVERSIFIÉ ET DISTINCTIF</a:t>
            </a:r>
          </a:p>
        </p:txBody>
      </p:sp>
      <p:sp>
        <p:nvSpPr>
          <p:cNvPr id="6" name="Content Placeholder 2">
            <a:extLst>
              <a:ext uri="{FF2B5EF4-FFF2-40B4-BE49-F238E27FC236}">
                <a16:creationId xmlns:a16="http://schemas.microsoft.com/office/drawing/2014/main" id="{E9B724C7-8CC1-4B1E-BEA7-0D69B7D1B102}"/>
              </a:ext>
            </a:extLst>
          </p:cNvPr>
          <p:cNvSpPr txBox="1">
            <a:spLocks/>
          </p:cNvSpPr>
          <p:nvPr/>
        </p:nvSpPr>
        <p:spPr>
          <a:xfrm>
            <a:off x="6107876" y="4025091"/>
            <a:ext cx="4024413" cy="347483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L’Australie est un des principaux producteurs mondiaux de Riesling</a:t>
            </a:r>
          </a:p>
          <a:p>
            <a:pPr>
              <a:spcBef>
                <a:spcPts val="800"/>
              </a:spcBef>
              <a:buClr>
                <a:srgbClr val="E9490F"/>
              </a:buClr>
            </a:pPr>
            <a:r>
              <a:rPr lang="fr-CA" dirty="0">
                <a:solidFill>
                  <a:schemeClr val="bg1"/>
                </a:solidFill>
              </a:rPr>
              <a:t>Long historique en Australie: actuellement un de ses cépages les plus renommés </a:t>
            </a:r>
          </a:p>
          <a:p>
            <a:pPr>
              <a:spcBef>
                <a:spcPts val="800"/>
              </a:spcBef>
              <a:buClr>
                <a:srgbClr val="E9490F"/>
              </a:buClr>
            </a:pPr>
            <a:r>
              <a:rPr lang="fr-CA" dirty="0">
                <a:solidFill>
                  <a:schemeClr val="bg1"/>
                </a:solidFill>
              </a:rPr>
              <a:t>Cultivé dans la plupart des régions: les meilleurs sont issus de climats frais </a:t>
            </a:r>
          </a:p>
          <a:p>
            <a:pPr>
              <a:spcBef>
                <a:spcPts val="800"/>
              </a:spcBef>
              <a:buClr>
                <a:srgbClr val="E9490F"/>
              </a:buClr>
            </a:pPr>
            <a:r>
              <a:rPr lang="fr-CA" dirty="0">
                <a:solidFill>
                  <a:schemeClr val="bg1"/>
                </a:solidFill>
              </a:rPr>
              <a:t>Fréquemment produit suivant une approche minimaliste</a:t>
            </a:r>
          </a:p>
        </p:txBody>
      </p:sp>
    </p:spTree>
    <p:extLst>
      <p:ext uri="{BB962C8B-B14F-4D97-AF65-F5344CB8AC3E}">
        <p14:creationId xmlns:p14="http://schemas.microsoft.com/office/powerpoint/2010/main" val="907713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C66C1629-3DE4-485B-BC10-82C0E0860B77}"/>
              </a:ext>
            </a:extLst>
          </p:cNvPr>
          <p:cNvSpPr txBox="1">
            <a:spLocks/>
          </p:cNvSpPr>
          <p:nvPr/>
        </p:nvSpPr>
        <p:spPr>
          <a:xfrm>
            <a:off x="-36944" y="295563"/>
            <a:ext cx="7404687" cy="1209964"/>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72000"/>
              </a:lnSpc>
              <a:tabLst>
                <a:tab pos="3303270" algn="l"/>
                <a:tab pos="8077200" algn="l"/>
              </a:tabLst>
              <a:defRPr/>
            </a:pPr>
            <a:r>
              <a:rPr lang="en-US" sz="5000" kern="0" spc="500" dirty="0">
                <a:latin typeface="+mj-lt"/>
              </a:rPr>
              <a:t>STYLES</a:t>
            </a:r>
            <a:r>
              <a:rPr lang="en-US" sz="5000" kern="0" spc="500" dirty="0">
                <a:solidFill>
                  <a:schemeClr val="bg1"/>
                </a:solidFill>
                <a:latin typeface="+mj-lt"/>
              </a:rPr>
              <a:t> ET </a:t>
            </a:r>
          </a:p>
          <a:p>
            <a:pPr lvl="0">
              <a:lnSpc>
                <a:spcPct val="72000"/>
              </a:lnSpc>
              <a:tabLst>
                <a:tab pos="3303270" algn="l"/>
                <a:tab pos="8077200" algn="l"/>
              </a:tabLst>
              <a:defRPr/>
            </a:pPr>
            <a:r>
              <a:rPr lang="en-US" sz="5000" kern="0" spc="500" dirty="0">
                <a:solidFill>
                  <a:schemeClr val="bg1"/>
                </a:solidFill>
                <a:latin typeface="+mj-lt"/>
              </a:rPr>
              <a:t>CARACTÉRISTIQUES</a:t>
            </a:r>
            <a:endParaRPr kumimoji="0" lang="en-AU" sz="5000" b="1" i="0" u="none" strike="noStrike" kern="0" cap="none" spc="500" normalizeH="0" noProof="0" dirty="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833AC26D-114F-483B-848D-A303CD515E3E}"/>
              </a:ext>
            </a:extLst>
          </p:cNvPr>
          <p:cNvSpPr txBox="1"/>
          <p:nvPr/>
        </p:nvSpPr>
        <p:spPr>
          <a:xfrm>
            <a:off x="7349271" y="2773612"/>
            <a:ext cx="1709463" cy="962443"/>
          </a:xfrm>
          <a:prstGeom prst="rect">
            <a:avLst/>
          </a:prstGeom>
        </p:spPr>
        <p:txBody>
          <a:bodyPr vert="horz" wrap="square" lIns="0" tIns="17145" rIns="0" bIns="0" rtlCol="0" anchor="ctr" anchorCtr="0">
            <a:spAutoFit/>
          </a:bodyPr>
          <a:lstStyle>
            <a:defPPr>
              <a:defRPr lang="en-US"/>
            </a:defPPr>
            <a:lvl1pPr algn="ctr">
              <a:lnSpc>
                <a:spcPct val="90000"/>
              </a:lnSpc>
              <a:buClr>
                <a:srgbClr val="F40000"/>
              </a:buClr>
              <a:defRPr sz="1300" b="1">
                <a:solidFill>
                  <a:schemeClr val="bg1"/>
                </a:solidFill>
                <a:cs typeface="Hellix SemiBold"/>
              </a:defRPr>
            </a:lvl1pPr>
          </a:lstStyle>
          <a:p>
            <a:pPr>
              <a:lnSpc>
                <a:spcPct val="91000"/>
              </a:lnSpc>
            </a:pPr>
            <a:r>
              <a:rPr lang="en-US" sz="1350" dirty="0"/>
              <a:t>LE PLUS SOUVENT DES VINS SECS, AVEC UNE PART </a:t>
            </a:r>
            <a:br>
              <a:rPr lang="en-US" sz="1350" dirty="0"/>
            </a:br>
            <a:r>
              <a:rPr lang="en-US" sz="1350" dirty="0"/>
              <a:t>DE VINS DEMI-SECS OU DOUX</a:t>
            </a:r>
          </a:p>
        </p:txBody>
      </p:sp>
      <p:sp>
        <p:nvSpPr>
          <p:cNvPr id="6" name="object 58">
            <a:extLst>
              <a:ext uri="{FF2B5EF4-FFF2-40B4-BE49-F238E27FC236}">
                <a16:creationId xmlns:a16="http://schemas.microsoft.com/office/drawing/2014/main" id="{F6983CE2-CAFE-4D6D-8D8E-AD70A491A100}"/>
              </a:ext>
            </a:extLst>
          </p:cNvPr>
          <p:cNvSpPr txBox="1"/>
          <p:nvPr/>
        </p:nvSpPr>
        <p:spPr>
          <a:xfrm>
            <a:off x="6791757" y="5465783"/>
            <a:ext cx="1011495" cy="448200"/>
          </a:xfrm>
          <a:prstGeom prst="rect">
            <a:avLst/>
          </a:prstGeom>
          <a:solidFill>
            <a:schemeClr val="bg1"/>
          </a:solidFill>
        </p:spPr>
        <p:txBody>
          <a:bodyPr vert="horz" wrap="none" lIns="0" tIns="17145" rIns="0" bIns="0" rtlCol="0">
            <a:spAutoFit/>
          </a:bodyPr>
          <a:lstStyle/>
          <a:p>
            <a:pPr algn="ctr">
              <a:buClr>
                <a:srgbClr val="F40000"/>
              </a:buClr>
            </a:pPr>
            <a:r>
              <a:rPr lang="en-US" sz="1400" b="1" spc="100" dirty="0">
                <a:solidFill>
                  <a:srgbClr val="E9490F"/>
                </a:solidFill>
                <a:cs typeface="Hellix SemiBold"/>
              </a:rPr>
              <a:t>ARÔMES </a:t>
            </a:r>
          </a:p>
          <a:p>
            <a:pPr algn="ctr">
              <a:buClr>
                <a:srgbClr val="F40000"/>
              </a:buClr>
            </a:pPr>
            <a:r>
              <a:rPr lang="en-US" sz="1400" b="1" spc="100" dirty="0">
                <a:solidFill>
                  <a:srgbClr val="E9490F"/>
                </a:solidFill>
                <a:cs typeface="Hellix SemiBold"/>
              </a:rPr>
              <a:t>TYPIQUES</a:t>
            </a:r>
          </a:p>
        </p:txBody>
      </p:sp>
      <p:sp>
        <p:nvSpPr>
          <p:cNvPr id="7" name="object 58">
            <a:extLst>
              <a:ext uri="{FF2B5EF4-FFF2-40B4-BE49-F238E27FC236}">
                <a16:creationId xmlns:a16="http://schemas.microsoft.com/office/drawing/2014/main" id="{83B73DC8-6CC6-4E08-AEDA-99C552D3BA18}"/>
              </a:ext>
            </a:extLst>
          </p:cNvPr>
          <p:cNvSpPr txBox="1"/>
          <p:nvPr/>
        </p:nvSpPr>
        <p:spPr>
          <a:xfrm>
            <a:off x="8561576" y="5403280"/>
            <a:ext cx="1011494" cy="721608"/>
          </a:xfrm>
          <a:prstGeom prst="rect">
            <a:avLst/>
          </a:prstGeom>
        </p:spPr>
        <p:txBody>
          <a:bodyPr vert="horz" wrap="square" lIns="0" tIns="17145" rIns="0" bIns="0" rtlCol="0" anchor="ctr" anchorCtr="0">
            <a:spAutoFit/>
          </a:bodyPr>
          <a:lstStyle/>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Agrumes</a:t>
            </a:r>
            <a:endParaRPr lang="en-AU" sz="1500" dirty="0">
              <a:cs typeface="Hellix SemiBold"/>
            </a:endParaRPr>
          </a:p>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Pomme</a:t>
            </a:r>
            <a:endParaRPr lang="en-AU" sz="1500" dirty="0">
              <a:cs typeface="Hellix SemiBold"/>
            </a:endParaRPr>
          </a:p>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Miel</a:t>
            </a:r>
            <a:endParaRPr lang="en-AU" sz="1500" dirty="0">
              <a:cs typeface="Hellix SemiBold"/>
            </a:endParaRPr>
          </a:p>
        </p:txBody>
      </p:sp>
      <p:sp>
        <p:nvSpPr>
          <p:cNvPr id="8" name="object 58">
            <a:extLst>
              <a:ext uri="{FF2B5EF4-FFF2-40B4-BE49-F238E27FC236}">
                <a16:creationId xmlns:a16="http://schemas.microsoft.com/office/drawing/2014/main" id="{BE48B5A1-D4E9-4675-A982-190DFB0C8D41}"/>
              </a:ext>
            </a:extLst>
          </p:cNvPr>
          <p:cNvSpPr txBox="1"/>
          <p:nvPr/>
        </p:nvSpPr>
        <p:spPr>
          <a:xfrm>
            <a:off x="974591" y="5384808"/>
            <a:ext cx="1163781" cy="217367"/>
          </a:xfrm>
          <a:prstGeom prst="rect">
            <a:avLst/>
          </a:prstGeom>
          <a:solidFill>
            <a:schemeClr val="tx1"/>
          </a:solidFill>
        </p:spPr>
        <p:txBody>
          <a:bodyPr vert="horz" wrap="none" lIns="0" tIns="17145" rIns="0" bIns="0" rtlCol="0">
            <a:spAutoFit/>
          </a:bodyPr>
          <a:lstStyle/>
          <a:p>
            <a:pPr algn="ctr">
              <a:buClr>
                <a:srgbClr val="F40000"/>
              </a:buClr>
            </a:pPr>
            <a:r>
              <a:rPr lang="en-US" sz="1300" b="1" dirty="0">
                <a:solidFill>
                  <a:schemeClr val="bg1"/>
                </a:solidFill>
                <a:cs typeface="Hellix SemiBold"/>
              </a:rPr>
              <a:t>EN JEUNESSE</a:t>
            </a:r>
          </a:p>
        </p:txBody>
      </p:sp>
      <p:sp>
        <p:nvSpPr>
          <p:cNvPr id="9" name="object 58">
            <a:extLst>
              <a:ext uri="{FF2B5EF4-FFF2-40B4-BE49-F238E27FC236}">
                <a16:creationId xmlns:a16="http://schemas.microsoft.com/office/drawing/2014/main" id="{6719015D-C739-43AF-9D44-8749EC4DA626}"/>
              </a:ext>
            </a:extLst>
          </p:cNvPr>
          <p:cNvSpPr txBox="1"/>
          <p:nvPr/>
        </p:nvSpPr>
        <p:spPr>
          <a:xfrm>
            <a:off x="2699925" y="5638972"/>
            <a:ext cx="1710501" cy="418961"/>
          </a:xfrm>
          <a:prstGeom prst="rect">
            <a:avLst/>
          </a:prstGeom>
        </p:spPr>
        <p:txBody>
          <a:bodyPr vert="horz" wrap="square" lIns="0" tIns="17145" rIns="0" bIns="0" rtlCol="0" anchor="t" anchorCtr="0">
            <a:spAutoFit/>
          </a:bodyPr>
          <a:lstStyle/>
          <a:p>
            <a:pPr algn="ctr">
              <a:lnSpc>
                <a:spcPct val="90000"/>
              </a:lnSpc>
              <a:buClr>
                <a:srgbClr val="F40000"/>
              </a:buClr>
            </a:pPr>
            <a:r>
              <a:rPr lang="en-AU" sz="1450" dirty="0" err="1">
                <a:cs typeface="Hellix SemiBold"/>
              </a:rPr>
              <a:t>Mielleux</a:t>
            </a:r>
            <a:r>
              <a:rPr lang="en-AU" sz="1450" dirty="0">
                <a:cs typeface="Hellix SemiBold"/>
              </a:rPr>
              <a:t>, </a:t>
            </a:r>
            <a:r>
              <a:rPr lang="en-AU" sz="1450" dirty="0" err="1">
                <a:cs typeface="Hellix SemiBold"/>
              </a:rPr>
              <a:t>ronds</a:t>
            </a:r>
            <a:r>
              <a:rPr lang="en-AU" sz="1450" dirty="0">
                <a:cs typeface="Hellix SemiBold"/>
              </a:rPr>
              <a:t> </a:t>
            </a:r>
            <a:br>
              <a:rPr lang="en-AU" sz="1450" dirty="0">
                <a:cs typeface="Hellix SemiBold"/>
              </a:rPr>
            </a:br>
            <a:r>
              <a:rPr lang="en-AU" sz="1450" dirty="0">
                <a:cs typeface="Hellix SemiBold"/>
              </a:rPr>
              <a:t>et riches</a:t>
            </a:r>
          </a:p>
        </p:txBody>
      </p:sp>
      <p:sp>
        <p:nvSpPr>
          <p:cNvPr id="10" name="object 58">
            <a:extLst>
              <a:ext uri="{FF2B5EF4-FFF2-40B4-BE49-F238E27FC236}">
                <a16:creationId xmlns:a16="http://schemas.microsoft.com/office/drawing/2014/main" id="{9846687F-3B9C-4207-BC35-CA1E4734227B}"/>
              </a:ext>
            </a:extLst>
          </p:cNvPr>
          <p:cNvSpPr txBox="1"/>
          <p:nvPr/>
        </p:nvSpPr>
        <p:spPr>
          <a:xfrm>
            <a:off x="2865174" y="5384808"/>
            <a:ext cx="1360052" cy="217367"/>
          </a:xfrm>
          <a:prstGeom prst="rect">
            <a:avLst/>
          </a:prstGeom>
          <a:solidFill>
            <a:schemeClr val="tx1"/>
          </a:solidFill>
        </p:spPr>
        <p:txBody>
          <a:bodyPr vert="horz" wrap="none" lIns="0" tIns="17145" rIns="0" bIns="0" rtlCol="0">
            <a:spAutoFit/>
          </a:bodyPr>
          <a:lstStyle/>
          <a:p>
            <a:pPr algn="ctr">
              <a:buClr>
                <a:srgbClr val="F40000"/>
              </a:buClr>
            </a:pPr>
            <a:r>
              <a:rPr lang="en-US" sz="1300" b="1" dirty="0">
                <a:solidFill>
                  <a:schemeClr val="bg1"/>
                </a:solidFill>
                <a:cs typeface="Hellix SemiBold"/>
              </a:rPr>
              <a:t>AVEC LA GARDE</a:t>
            </a:r>
          </a:p>
        </p:txBody>
      </p:sp>
      <p:sp>
        <p:nvSpPr>
          <p:cNvPr id="11" name="object 58">
            <a:extLst>
              <a:ext uri="{FF2B5EF4-FFF2-40B4-BE49-F238E27FC236}">
                <a16:creationId xmlns:a16="http://schemas.microsoft.com/office/drawing/2014/main" id="{B704E116-F87A-4BB2-A592-64D9E144496E}"/>
              </a:ext>
            </a:extLst>
          </p:cNvPr>
          <p:cNvSpPr txBox="1"/>
          <p:nvPr/>
        </p:nvSpPr>
        <p:spPr>
          <a:xfrm>
            <a:off x="1696492" y="2916193"/>
            <a:ext cx="1967984" cy="835998"/>
          </a:xfrm>
          <a:prstGeom prst="rect">
            <a:avLst/>
          </a:prstGeom>
        </p:spPr>
        <p:txBody>
          <a:bodyPr vert="horz" wrap="square" lIns="0" tIns="17145" rIns="0" bIns="0" rtlCol="0" anchor="b" anchorCtr="0">
            <a:spAutoFit/>
          </a:bodyPr>
          <a:lstStyle/>
          <a:p>
            <a:pPr algn="ctr">
              <a:lnSpc>
                <a:spcPct val="95000"/>
              </a:lnSpc>
              <a:buClr>
                <a:srgbClr val="F40000"/>
              </a:buClr>
            </a:pPr>
            <a:r>
              <a:rPr lang="en-US" sz="1400" b="1" dirty="0">
                <a:cs typeface="Hellix SemiBold"/>
              </a:rPr>
              <a:t>AROMATIQUES, LÉGERS OU PLUS STRUCTURÉS, FORTE ACIDITÉ</a:t>
            </a:r>
          </a:p>
        </p:txBody>
      </p:sp>
      <p:sp>
        <p:nvSpPr>
          <p:cNvPr id="12" name="object 58">
            <a:extLst>
              <a:ext uri="{FF2B5EF4-FFF2-40B4-BE49-F238E27FC236}">
                <a16:creationId xmlns:a16="http://schemas.microsoft.com/office/drawing/2014/main" id="{55B58F4B-762C-4284-BFB5-B54F16EB5531}"/>
              </a:ext>
            </a:extLst>
          </p:cNvPr>
          <p:cNvSpPr txBox="1"/>
          <p:nvPr/>
        </p:nvSpPr>
        <p:spPr>
          <a:xfrm>
            <a:off x="700452" y="5638972"/>
            <a:ext cx="1710501" cy="418961"/>
          </a:xfrm>
          <a:prstGeom prst="rect">
            <a:avLst/>
          </a:prstGeom>
        </p:spPr>
        <p:txBody>
          <a:bodyPr vert="horz" wrap="square" lIns="0" tIns="17145" rIns="0" bIns="0" rtlCol="0" anchor="t" anchorCtr="0">
            <a:spAutoFit/>
          </a:bodyPr>
          <a:lstStyle/>
          <a:p>
            <a:pPr algn="ctr">
              <a:lnSpc>
                <a:spcPct val="90000"/>
              </a:lnSpc>
              <a:buClr>
                <a:srgbClr val="F40000"/>
              </a:buClr>
            </a:pPr>
            <a:r>
              <a:rPr lang="en-AU" sz="1450" dirty="0" err="1">
                <a:cs typeface="Hellix SemiBold"/>
              </a:rPr>
              <a:t>Vifs</a:t>
            </a:r>
            <a:r>
              <a:rPr lang="en-AU" sz="1450" dirty="0">
                <a:cs typeface="Hellix SemiBold"/>
              </a:rPr>
              <a:t>, frais, </a:t>
            </a:r>
            <a:br>
              <a:rPr lang="en-AU" sz="1450" dirty="0">
                <a:cs typeface="Hellix SemiBold"/>
              </a:rPr>
            </a:br>
            <a:r>
              <a:rPr lang="en-AU" sz="1450" dirty="0" err="1">
                <a:cs typeface="Hellix SemiBold"/>
              </a:rPr>
              <a:t>faciles</a:t>
            </a:r>
            <a:r>
              <a:rPr lang="en-AU" sz="1450" dirty="0">
                <a:cs typeface="Hellix SemiBold"/>
              </a:rPr>
              <a:t> </a:t>
            </a:r>
            <a:r>
              <a:rPr lang="en-AU" sz="1450" dirty="0" err="1">
                <a:cs typeface="Hellix SemiBold"/>
              </a:rPr>
              <a:t>à</a:t>
            </a:r>
            <a:r>
              <a:rPr lang="en-AU" sz="1450" dirty="0">
                <a:cs typeface="Hellix SemiBold"/>
              </a:rPr>
              <a:t> </a:t>
            </a:r>
            <a:r>
              <a:rPr lang="en-AU" sz="1450" dirty="0" err="1">
                <a:cs typeface="Hellix SemiBold"/>
              </a:rPr>
              <a:t>boire</a:t>
            </a:r>
            <a:endParaRPr lang="en-AU" sz="1450" dirty="0">
              <a:cs typeface="Hellix SemiBold"/>
            </a:endParaRPr>
          </a:p>
        </p:txBody>
      </p:sp>
    </p:spTree>
    <p:extLst>
      <p:ext uri="{BB962C8B-B14F-4D97-AF65-F5344CB8AC3E}">
        <p14:creationId xmlns:p14="http://schemas.microsoft.com/office/powerpoint/2010/main" val="2455771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58">
            <a:extLst>
              <a:ext uri="{FF2B5EF4-FFF2-40B4-BE49-F238E27FC236}">
                <a16:creationId xmlns:a16="http://schemas.microsoft.com/office/drawing/2014/main" id="{F7A3F5AE-F6DF-418D-AA1C-DE57D87EFF0D}"/>
              </a:ext>
            </a:extLst>
          </p:cNvPr>
          <p:cNvSpPr txBox="1"/>
          <p:nvPr/>
        </p:nvSpPr>
        <p:spPr>
          <a:xfrm>
            <a:off x="7360637" y="2547295"/>
            <a:ext cx="1968092" cy="861903"/>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Rieslings très intenses qui sont frais et nerveux en jeunesse et qui vieillissent superbement</a:t>
            </a:r>
          </a:p>
        </p:txBody>
      </p:sp>
      <p:sp>
        <p:nvSpPr>
          <p:cNvPr id="6" name="object 58">
            <a:extLst>
              <a:ext uri="{FF2B5EF4-FFF2-40B4-BE49-F238E27FC236}">
                <a16:creationId xmlns:a16="http://schemas.microsoft.com/office/drawing/2014/main" id="{EC037317-BFAF-4336-8E56-94401C4CFAE1}"/>
              </a:ext>
            </a:extLst>
          </p:cNvPr>
          <p:cNvSpPr txBox="1"/>
          <p:nvPr/>
        </p:nvSpPr>
        <p:spPr>
          <a:xfrm>
            <a:off x="7126429" y="2329249"/>
            <a:ext cx="2239244"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GREAT SOUTHERN</a:t>
            </a:r>
          </a:p>
        </p:txBody>
      </p:sp>
      <p:sp>
        <p:nvSpPr>
          <p:cNvPr id="7" name="object 58">
            <a:extLst>
              <a:ext uri="{FF2B5EF4-FFF2-40B4-BE49-F238E27FC236}">
                <a16:creationId xmlns:a16="http://schemas.microsoft.com/office/drawing/2014/main" id="{5F90DB76-0DE4-4716-9ACC-C823B9D90161}"/>
              </a:ext>
            </a:extLst>
          </p:cNvPr>
          <p:cNvSpPr txBox="1"/>
          <p:nvPr/>
        </p:nvSpPr>
        <p:spPr>
          <a:xfrm>
            <a:off x="8439918" y="4354077"/>
            <a:ext cx="1294427"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TASMANIA</a:t>
            </a:r>
          </a:p>
        </p:txBody>
      </p:sp>
      <p:sp>
        <p:nvSpPr>
          <p:cNvPr id="8" name="object 58">
            <a:extLst>
              <a:ext uri="{FF2B5EF4-FFF2-40B4-BE49-F238E27FC236}">
                <a16:creationId xmlns:a16="http://schemas.microsoft.com/office/drawing/2014/main" id="{78E26B20-C935-4474-AB13-B9CA779FD133}"/>
              </a:ext>
            </a:extLst>
          </p:cNvPr>
          <p:cNvSpPr txBox="1"/>
          <p:nvPr/>
        </p:nvSpPr>
        <p:spPr>
          <a:xfrm>
            <a:off x="6781265" y="4363596"/>
            <a:ext cx="1449547" cy="765209"/>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SOUTH </a:t>
            </a:r>
          </a:p>
          <a:p>
            <a:pPr>
              <a:lnSpc>
                <a:spcPct val="90000"/>
              </a:lnSpc>
              <a:buClr>
                <a:srgbClr val="F40000"/>
              </a:buClr>
            </a:pPr>
            <a:r>
              <a:rPr lang="fr-CA" b="1">
                <a:cs typeface="Hellix SemiBold"/>
              </a:rPr>
              <a:t>WESTERN </a:t>
            </a:r>
          </a:p>
          <a:p>
            <a:pPr>
              <a:lnSpc>
                <a:spcPct val="90000"/>
              </a:lnSpc>
              <a:buClr>
                <a:srgbClr val="F40000"/>
              </a:buClr>
            </a:pPr>
            <a:r>
              <a:rPr lang="fr-CA" b="1">
                <a:cs typeface="Hellix SemiBold"/>
              </a:rPr>
              <a:t>VICTORIA </a:t>
            </a:r>
          </a:p>
        </p:txBody>
      </p:sp>
      <p:sp>
        <p:nvSpPr>
          <p:cNvPr id="9" name="object 37">
            <a:extLst>
              <a:ext uri="{FF2B5EF4-FFF2-40B4-BE49-F238E27FC236}">
                <a16:creationId xmlns:a16="http://schemas.microsoft.com/office/drawing/2014/main" id="{C9985F22-F857-4349-95CC-D48359488688}"/>
              </a:ext>
            </a:extLst>
          </p:cNvPr>
          <p:cNvSpPr txBox="1">
            <a:spLocks/>
          </p:cNvSpPr>
          <p:nvPr/>
        </p:nvSpPr>
        <p:spPr>
          <a:xfrm>
            <a:off x="-51388" y="450368"/>
            <a:ext cx="7094163"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fr-CA" sz="5800" spc="1200">
                <a:latin typeface="+mn-lt"/>
              </a:rPr>
              <a:t>LES</a:t>
            </a:r>
            <a:r>
              <a:rPr lang="fr-CA" sz="5800" spc="1200">
                <a:solidFill>
                  <a:schemeClr val="bg1"/>
                </a:solidFill>
                <a:latin typeface="+mn-lt"/>
              </a:rPr>
              <a:t>RÉGIONS </a:t>
            </a:r>
          </a:p>
        </p:txBody>
      </p:sp>
      <p:sp>
        <p:nvSpPr>
          <p:cNvPr id="10" name="object 58">
            <a:extLst>
              <a:ext uri="{FF2B5EF4-FFF2-40B4-BE49-F238E27FC236}">
                <a16:creationId xmlns:a16="http://schemas.microsoft.com/office/drawing/2014/main" id="{9A608152-5890-4F87-AE66-E8FC04BA646F}"/>
              </a:ext>
            </a:extLst>
          </p:cNvPr>
          <p:cNvSpPr txBox="1"/>
          <p:nvPr/>
        </p:nvSpPr>
        <p:spPr>
          <a:xfrm>
            <a:off x="8679689" y="4617598"/>
            <a:ext cx="1449547" cy="1495346"/>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Belle longueur, avec des notes minérales et des arômes d’agrumes, ainsi qu’une grande acidité naturelle</a:t>
            </a:r>
          </a:p>
        </p:txBody>
      </p:sp>
      <p:sp>
        <p:nvSpPr>
          <p:cNvPr id="11" name="object 58">
            <a:extLst>
              <a:ext uri="{FF2B5EF4-FFF2-40B4-BE49-F238E27FC236}">
                <a16:creationId xmlns:a16="http://schemas.microsoft.com/office/drawing/2014/main" id="{E63FDBDC-5B13-41BB-87AC-362109392EA1}"/>
              </a:ext>
            </a:extLst>
          </p:cNvPr>
          <p:cNvSpPr txBox="1"/>
          <p:nvPr/>
        </p:nvSpPr>
        <p:spPr>
          <a:xfrm>
            <a:off x="6956182" y="5154123"/>
            <a:ext cx="1192072" cy="861903"/>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Fins, avec des notes de lime, bon potentiel de garde </a:t>
            </a:r>
          </a:p>
        </p:txBody>
      </p:sp>
      <p:sp>
        <p:nvSpPr>
          <p:cNvPr id="12" name="object 58">
            <a:extLst>
              <a:ext uri="{FF2B5EF4-FFF2-40B4-BE49-F238E27FC236}">
                <a16:creationId xmlns:a16="http://schemas.microsoft.com/office/drawing/2014/main" id="{D49616EB-6E28-4F7C-831F-942E78321930}"/>
              </a:ext>
            </a:extLst>
          </p:cNvPr>
          <p:cNvSpPr txBox="1"/>
          <p:nvPr/>
        </p:nvSpPr>
        <p:spPr>
          <a:xfrm>
            <a:off x="739262" y="2499281"/>
            <a:ext cx="1361031" cy="515910"/>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CANBERRA DISTRICT</a:t>
            </a:r>
          </a:p>
        </p:txBody>
      </p:sp>
      <p:sp>
        <p:nvSpPr>
          <p:cNvPr id="13" name="object 58">
            <a:extLst>
              <a:ext uri="{FF2B5EF4-FFF2-40B4-BE49-F238E27FC236}">
                <a16:creationId xmlns:a16="http://schemas.microsoft.com/office/drawing/2014/main" id="{9009AE8E-367F-40BF-B38B-EA926E6247F2}"/>
              </a:ext>
            </a:extLst>
          </p:cNvPr>
          <p:cNvSpPr txBox="1"/>
          <p:nvPr/>
        </p:nvSpPr>
        <p:spPr>
          <a:xfrm>
            <a:off x="2751163" y="2537503"/>
            <a:ext cx="1896225"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CLARE VALLEY</a:t>
            </a:r>
          </a:p>
        </p:txBody>
      </p:sp>
      <p:sp>
        <p:nvSpPr>
          <p:cNvPr id="14" name="object 58">
            <a:extLst>
              <a:ext uri="{FF2B5EF4-FFF2-40B4-BE49-F238E27FC236}">
                <a16:creationId xmlns:a16="http://schemas.microsoft.com/office/drawing/2014/main" id="{E4483212-3584-4A1D-BBF5-1957D1D87855}"/>
              </a:ext>
            </a:extLst>
          </p:cNvPr>
          <p:cNvSpPr txBox="1"/>
          <p:nvPr/>
        </p:nvSpPr>
        <p:spPr>
          <a:xfrm>
            <a:off x="1489294" y="5243631"/>
            <a:ext cx="1694488"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EDEN VALLEY</a:t>
            </a:r>
          </a:p>
        </p:txBody>
      </p:sp>
      <p:sp>
        <p:nvSpPr>
          <p:cNvPr id="18" name="object 58">
            <a:extLst>
              <a:ext uri="{FF2B5EF4-FFF2-40B4-BE49-F238E27FC236}">
                <a16:creationId xmlns:a16="http://schemas.microsoft.com/office/drawing/2014/main" id="{12FBF899-7286-4FF1-B37F-845E01055200}"/>
              </a:ext>
            </a:extLst>
          </p:cNvPr>
          <p:cNvSpPr txBox="1"/>
          <p:nvPr/>
        </p:nvSpPr>
        <p:spPr>
          <a:xfrm>
            <a:off x="1748636" y="5502318"/>
            <a:ext cx="1968092"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Style minéral typique du schiste, arômes intenses de lime et de fleurs blanches, peut prendre plus d’une décennie à se bonifier</a:t>
            </a:r>
          </a:p>
        </p:txBody>
      </p:sp>
      <p:sp>
        <p:nvSpPr>
          <p:cNvPr id="19" name="object 58">
            <a:extLst>
              <a:ext uri="{FF2B5EF4-FFF2-40B4-BE49-F238E27FC236}">
                <a16:creationId xmlns:a16="http://schemas.microsoft.com/office/drawing/2014/main" id="{4F9FE176-8AD0-4501-A488-934444C11E26}"/>
              </a:ext>
            </a:extLst>
          </p:cNvPr>
          <p:cNvSpPr txBox="1"/>
          <p:nvPr/>
        </p:nvSpPr>
        <p:spPr>
          <a:xfrm>
            <a:off x="3008745" y="2776406"/>
            <a:ext cx="1699267" cy="1495346"/>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Parmi les meilleurs Rieslings d’Australie: notes typiques de citron et de lime, avec une richesse de fruit et une grande persistance</a:t>
            </a:r>
          </a:p>
        </p:txBody>
      </p:sp>
      <p:sp>
        <p:nvSpPr>
          <p:cNvPr id="20" name="object 58">
            <a:extLst>
              <a:ext uri="{FF2B5EF4-FFF2-40B4-BE49-F238E27FC236}">
                <a16:creationId xmlns:a16="http://schemas.microsoft.com/office/drawing/2014/main" id="{581352B8-A3DE-4DA1-8017-3B76B7496B6C}"/>
              </a:ext>
            </a:extLst>
          </p:cNvPr>
          <p:cNvSpPr txBox="1"/>
          <p:nvPr/>
        </p:nvSpPr>
        <p:spPr>
          <a:xfrm>
            <a:off x="916047" y="3008820"/>
            <a:ext cx="1591289"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a:cs typeface="Hellix SemiBold"/>
              </a:rPr>
              <a:t>Habituellement vif et sec, avec un certain retour des styles demi-secs: excellent potentiel de garde</a:t>
            </a:r>
          </a:p>
        </p:txBody>
      </p:sp>
    </p:spTree>
    <p:extLst>
      <p:ext uri="{BB962C8B-B14F-4D97-AF65-F5344CB8AC3E}">
        <p14:creationId xmlns:p14="http://schemas.microsoft.com/office/powerpoint/2010/main" val="3633441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14AB5B60-F086-48D4-84FE-CA2B25CF9AFE}"/>
              </a:ext>
            </a:extLst>
          </p:cNvPr>
          <p:cNvSpPr txBox="1"/>
          <p:nvPr/>
        </p:nvSpPr>
        <p:spPr>
          <a:xfrm>
            <a:off x="3811334" y="1007847"/>
            <a:ext cx="5513641" cy="669972"/>
          </a:xfrm>
          <a:prstGeom prst="rect">
            <a:avLst/>
          </a:prstGeom>
        </p:spPr>
        <p:txBody>
          <a:bodyPr vert="horz" wrap="square" lIns="0" tIns="12700" rIns="0" bIns="0" rtlCol="0">
            <a:noAutofit/>
          </a:bodyPr>
          <a:lstStyle/>
          <a:p>
            <a:pPr>
              <a:lnSpc>
                <a:spcPct val="80000"/>
              </a:lnSpc>
              <a:tabLst>
                <a:tab pos="1274445" algn="l"/>
              </a:tabLst>
            </a:pPr>
            <a:r>
              <a:rPr lang="en-AU" sz="5400" b="1" spc="1300" dirty="0">
                <a:solidFill>
                  <a:srgbClr val="E9490F"/>
                </a:solidFill>
                <a:latin typeface="+mj-lt"/>
                <a:cs typeface="Hellix"/>
              </a:rPr>
              <a:t>SÉMILLON:</a:t>
            </a:r>
          </a:p>
        </p:txBody>
      </p:sp>
      <p:sp>
        <p:nvSpPr>
          <p:cNvPr id="5" name="object 4">
            <a:extLst>
              <a:ext uri="{FF2B5EF4-FFF2-40B4-BE49-F238E27FC236}">
                <a16:creationId xmlns:a16="http://schemas.microsoft.com/office/drawing/2014/main" id="{037B1D82-6530-4535-86F4-7B6CECC954CE}"/>
              </a:ext>
            </a:extLst>
          </p:cNvPr>
          <p:cNvSpPr txBox="1"/>
          <p:nvPr/>
        </p:nvSpPr>
        <p:spPr>
          <a:xfrm>
            <a:off x="3830383" y="1696869"/>
            <a:ext cx="6637591" cy="2141706"/>
          </a:xfrm>
          <a:prstGeom prst="rect">
            <a:avLst/>
          </a:prstGeom>
        </p:spPr>
        <p:txBody>
          <a:bodyPr vert="horz" wrap="square" lIns="0" tIns="12700" rIns="0" bIns="0" rtlCol="0">
            <a:noAutofit/>
          </a:bodyPr>
          <a:lstStyle/>
          <a:p>
            <a:pPr>
              <a:lnSpc>
                <a:spcPct val="85000"/>
              </a:lnSpc>
              <a:tabLst>
                <a:tab pos="1274445" algn="l"/>
              </a:tabLst>
            </a:pPr>
            <a:r>
              <a:rPr lang="en-US" sz="5400" b="1" spc="300" dirty="0">
                <a:solidFill>
                  <a:schemeClr val="bg1"/>
                </a:solidFill>
                <a:latin typeface="+mj-lt"/>
                <a:cs typeface="Hellix"/>
              </a:rPr>
              <a:t>EXPRESSION</a:t>
            </a:r>
          </a:p>
          <a:p>
            <a:pPr>
              <a:lnSpc>
                <a:spcPct val="85000"/>
              </a:lnSpc>
              <a:tabLst>
                <a:tab pos="1274445" algn="l"/>
              </a:tabLst>
            </a:pPr>
            <a:r>
              <a:rPr lang="en-US" sz="5400" b="1" spc="300" dirty="0">
                <a:solidFill>
                  <a:schemeClr val="bg1"/>
                </a:solidFill>
                <a:latin typeface="+mj-lt"/>
                <a:cs typeface="Hellix"/>
              </a:rPr>
              <a:t>UNIQUE D’UN VRAI CLASSIQUE</a:t>
            </a:r>
            <a:endParaRPr lang="en-AU" sz="5400" b="1" spc="300" dirty="0">
              <a:solidFill>
                <a:schemeClr val="bg1"/>
              </a:solidFill>
              <a:latin typeface="+mj-lt"/>
              <a:cs typeface="Hellix"/>
            </a:endParaRPr>
          </a:p>
        </p:txBody>
      </p:sp>
      <p:sp>
        <p:nvSpPr>
          <p:cNvPr id="6" name="Content Placeholder 2">
            <a:extLst>
              <a:ext uri="{FF2B5EF4-FFF2-40B4-BE49-F238E27FC236}">
                <a16:creationId xmlns:a16="http://schemas.microsoft.com/office/drawing/2014/main" id="{F87D7A3E-6DDB-4175-82A0-F07209BA4F29}"/>
              </a:ext>
            </a:extLst>
          </p:cNvPr>
          <p:cNvSpPr txBox="1">
            <a:spLocks/>
          </p:cNvSpPr>
          <p:nvPr/>
        </p:nvSpPr>
        <p:spPr>
          <a:xfrm>
            <a:off x="4651197" y="4166594"/>
            <a:ext cx="4367073" cy="2404284"/>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Un long historique en Australie</a:t>
            </a:r>
          </a:p>
          <a:p>
            <a:pPr>
              <a:spcBef>
                <a:spcPts val="800"/>
              </a:spcBef>
              <a:buClr>
                <a:srgbClr val="E9490F"/>
              </a:buClr>
            </a:pPr>
            <a:r>
              <a:rPr lang="fr-CA" dirty="0">
                <a:solidFill>
                  <a:schemeClr val="bg1"/>
                </a:solidFill>
              </a:rPr>
              <a:t>Un cépage délicat et polyvalent, produit dans toute une gamme de styles </a:t>
            </a:r>
          </a:p>
          <a:p>
            <a:pPr>
              <a:spcBef>
                <a:spcPts val="800"/>
              </a:spcBef>
              <a:buClr>
                <a:srgbClr val="E9490F"/>
              </a:buClr>
            </a:pPr>
            <a:r>
              <a:rPr lang="fr-CA" dirty="0">
                <a:solidFill>
                  <a:schemeClr val="bg1"/>
                </a:solidFill>
              </a:rPr>
              <a:t>Long potentiel de garde</a:t>
            </a:r>
          </a:p>
          <a:p>
            <a:pPr>
              <a:spcBef>
                <a:spcPts val="800"/>
              </a:spcBef>
              <a:buClr>
                <a:srgbClr val="E9490F"/>
              </a:buClr>
            </a:pPr>
            <a:r>
              <a:rPr lang="fr-CA" dirty="0">
                <a:solidFill>
                  <a:schemeClr val="bg1"/>
                </a:solidFill>
              </a:rPr>
              <a:t>Se prête bien au botrytis (pourriture noble), ce qui produit des vins liquoreux parmi les plus appréciés d’Australie </a:t>
            </a:r>
          </a:p>
        </p:txBody>
      </p:sp>
    </p:spTree>
    <p:extLst>
      <p:ext uri="{BB962C8B-B14F-4D97-AF65-F5344CB8AC3E}">
        <p14:creationId xmlns:p14="http://schemas.microsoft.com/office/powerpoint/2010/main" val="1738923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E1390F84-EDF2-4547-BA96-740EDC99AA23}"/>
              </a:ext>
            </a:extLst>
          </p:cNvPr>
          <p:cNvSpPr txBox="1">
            <a:spLocks/>
          </p:cNvSpPr>
          <p:nvPr/>
        </p:nvSpPr>
        <p:spPr>
          <a:xfrm>
            <a:off x="-36944" y="295563"/>
            <a:ext cx="7404687" cy="1209964"/>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72000"/>
              </a:lnSpc>
              <a:tabLst>
                <a:tab pos="3303270" algn="l"/>
                <a:tab pos="8077200" algn="l"/>
              </a:tabLst>
              <a:defRPr/>
            </a:pPr>
            <a:r>
              <a:rPr lang="en-US" sz="5000" kern="0" spc="500" dirty="0">
                <a:latin typeface="+mj-lt"/>
              </a:rPr>
              <a:t>STYLES</a:t>
            </a:r>
            <a:r>
              <a:rPr lang="en-US" sz="5000" kern="0" spc="500" dirty="0">
                <a:solidFill>
                  <a:schemeClr val="bg1"/>
                </a:solidFill>
                <a:latin typeface="+mj-lt"/>
              </a:rPr>
              <a:t> ET </a:t>
            </a:r>
          </a:p>
          <a:p>
            <a:pPr lvl="0">
              <a:lnSpc>
                <a:spcPct val="72000"/>
              </a:lnSpc>
              <a:tabLst>
                <a:tab pos="3303270" algn="l"/>
                <a:tab pos="8077200" algn="l"/>
              </a:tabLst>
              <a:defRPr/>
            </a:pPr>
            <a:r>
              <a:rPr lang="en-US" sz="5000" kern="0" spc="500" dirty="0">
                <a:solidFill>
                  <a:schemeClr val="bg1"/>
                </a:solidFill>
                <a:latin typeface="+mj-lt"/>
              </a:rPr>
              <a:t>CARACTÉRISTIQUES</a:t>
            </a:r>
            <a:endParaRPr kumimoji="0" lang="en-AU" sz="5000" b="1" i="0" u="none" strike="noStrike" kern="0" cap="none" spc="500" normalizeH="0" noProof="0" dirty="0">
              <a:ln>
                <a:noFill/>
              </a:ln>
              <a:solidFill>
                <a:schemeClr val="bg1"/>
              </a:solidFill>
              <a:effectLst/>
              <a:uLnTx/>
              <a:uFillTx/>
              <a:latin typeface="+mj-lt"/>
            </a:endParaRPr>
          </a:p>
        </p:txBody>
      </p:sp>
      <p:sp>
        <p:nvSpPr>
          <p:cNvPr id="7" name="object 58">
            <a:extLst>
              <a:ext uri="{FF2B5EF4-FFF2-40B4-BE49-F238E27FC236}">
                <a16:creationId xmlns:a16="http://schemas.microsoft.com/office/drawing/2014/main" id="{134D7241-CAB4-46C9-ADD6-0283DDA783BB}"/>
              </a:ext>
            </a:extLst>
          </p:cNvPr>
          <p:cNvSpPr txBox="1"/>
          <p:nvPr/>
        </p:nvSpPr>
        <p:spPr>
          <a:xfrm>
            <a:off x="1287672" y="5982295"/>
            <a:ext cx="1011495" cy="721608"/>
          </a:xfrm>
          <a:prstGeom prst="rect">
            <a:avLst/>
          </a:prstGeom>
        </p:spPr>
        <p:txBody>
          <a:bodyPr vert="horz" wrap="square" lIns="0" tIns="17145" rIns="0" bIns="0" rtlCol="0" anchor="ctr" anchorCtr="0">
            <a:spAutoFit/>
          </a:bodyPr>
          <a:lstStyle/>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Agrumes</a:t>
            </a:r>
            <a:endParaRPr lang="en-AU" sz="1500" dirty="0">
              <a:cs typeface="Hellix SemiBold"/>
            </a:endParaRPr>
          </a:p>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Pomme</a:t>
            </a:r>
            <a:endParaRPr lang="en-AU" sz="1500" dirty="0">
              <a:cs typeface="Hellix SemiBold"/>
            </a:endParaRPr>
          </a:p>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Miel</a:t>
            </a:r>
            <a:endParaRPr lang="en-AU" sz="1500" dirty="0">
              <a:cs typeface="Hellix SemiBold"/>
            </a:endParaRPr>
          </a:p>
        </p:txBody>
      </p:sp>
      <p:sp>
        <p:nvSpPr>
          <p:cNvPr id="8" name="object 58">
            <a:extLst>
              <a:ext uri="{FF2B5EF4-FFF2-40B4-BE49-F238E27FC236}">
                <a16:creationId xmlns:a16="http://schemas.microsoft.com/office/drawing/2014/main" id="{DA6DE97A-9577-4ADF-86CA-4EDD4F9DDCA9}"/>
              </a:ext>
            </a:extLst>
          </p:cNvPr>
          <p:cNvSpPr txBox="1"/>
          <p:nvPr/>
        </p:nvSpPr>
        <p:spPr>
          <a:xfrm>
            <a:off x="669789" y="4930399"/>
            <a:ext cx="1163781" cy="217367"/>
          </a:xfrm>
          <a:prstGeom prst="rect">
            <a:avLst/>
          </a:prstGeom>
          <a:solidFill>
            <a:schemeClr val="tx1"/>
          </a:solidFill>
        </p:spPr>
        <p:txBody>
          <a:bodyPr vert="horz" wrap="none" lIns="0" tIns="17145" rIns="0" bIns="0" rtlCol="0">
            <a:spAutoFit/>
          </a:bodyPr>
          <a:lstStyle/>
          <a:p>
            <a:pPr algn="ctr">
              <a:buClr>
                <a:srgbClr val="F40000"/>
              </a:buClr>
            </a:pPr>
            <a:r>
              <a:rPr lang="en-US" sz="1300" b="1" dirty="0">
                <a:solidFill>
                  <a:schemeClr val="bg1"/>
                </a:solidFill>
                <a:cs typeface="Hellix SemiBold"/>
              </a:rPr>
              <a:t>EN JEUNESSE</a:t>
            </a:r>
          </a:p>
        </p:txBody>
      </p:sp>
      <p:sp>
        <p:nvSpPr>
          <p:cNvPr id="9" name="object 58">
            <a:extLst>
              <a:ext uri="{FF2B5EF4-FFF2-40B4-BE49-F238E27FC236}">
                <a16:creationId xmlns:a16="http://schemas.microsoft.com/office/drawing/2014/main" id="{00678557-6612-4ECC-A9D0-6D105720F4DD}"/>
              </a:ext>
            </a:extLst>
          </p:cNvPr>
          <p:cNvSpPr txBox="1"/>
          <p:nvPr/>
        </p:nvSpPr>
        <p:spPr>
          <a:xfrm>
            <a:off x="2557221" y="5183666"/>
            <a:ext cx="1710501" cy="619785"/>
          </a:xfrm>
          <a:prstGeom prst="rect">
            <a:avLst/>
          </a:prstGeom>
        </p:spPr>
        <p:txBody>
          <a:bodyPr vert="horz" wrap="square" lIns="0" tIns="17145" rIns="0" bIns="0" rtlCol="0" anchor="t" anchorCtr="0">
            <a:spAutoFit/>
          </a:bodyPr>
          <a:lstStyle/>
          <a:p>
            <a:pPr algn="ctr">
              <a:lnSpc>
                <a:spcPct val="90000"/>
              </a:lnSpc>
              <a:buClr>
                <a:srgbClr val="F40000"/>
              </a:buClr>
            </a:pPr>
            <a:r>
              <a:rPr lang="en-US" sz="1450" dirty="0">
                <a:cs typeface="Hellix SemiBold"/>
              </a:rPr>
              <a:t>Plus riche, avec des notes de </a:t>
            </a:r>
            <a:r>
              <a:rPr lang="en-US" sz="1450" dirty="0" err="1">
                <a:cs typeface="Hellix SemiBold"/>
              </a:rPr>
              <a:t>miel</a:t>
            </a:r>
            <a:r>
              <a:rPr lang="en-US" sz="1450" dirty="0">
                <a:cs typeface="Hellix SemiBold"/>
              </a:rPr>
              <a:t> </a:t>
            </a:r>
            <a:br>
              <a:rPr lang="en-US" sz="1450" dirty="0">
                <a:cs typeface="Hellix SemiBold"/>
              </a:rPr>
            </a:br>
            <a:r>
              <a:rPr lang="en-US" sz="1450" dirty="0">
                <a:cs typeface="Hellix SemiBold"/>
              </a:rPr>
              <a:t>et de pain </a:t>
            </a:r>
            <a:r>
              <a:rPr lang="en-US" sz="1450" dirty="0" err="1">
                <a:cs typeface="Hellix SemiBold"/>
              </a:rPr>
              <a:t>grillé</a:t>
            </a:r>
            <a:endParaRPr lang="en-AU" sz="1450" dirty="0">
              <a:cs typeface="Hellix SemiBold"/>
            </a:endParaRPr>
          </a:p>
        </p:txBody>
      </p:sp>
      <p:sp>
        <p:nvSpPr>
          <p:cNvPr id="10" name="object 58">
            <a:extLst>
              <a:ext uri="{FF2B5EF4-FFF2-40B4-BE49-F238E27FC236}">
                <a16:creationId xmlns:a16="http://schemas.microsoft.com/office/drawing/2014/main" id="{CDE38E9D-D03E-41B5-B3E2-C1E161048F82}"/>
              </a:ext>
            </a:extLst>
          </p:cNvPr>
          <p:cNvSpPr txBox="1"/>
          <p:nvPr/>
        </p:nvSpPr>
        <p:spPr>
          <a:xfrm>
            <a:off x="2731704" y="4934007"/>
            <a:ext cx="1360052" cy="217367"/>
          </a:xfrm>
          <a:prstGeom prst="rect">
            <a:avLst/>
          </a:prstGeom>
          <a:solidFill>
            <a:schemeClr val="tx1"/>
          </a:solidFill>
        </p:spPr>
        <p:txBody>
          <a:bodyPr vert="horz" wrap="none" lIns="0" tIns="17145" rIns="0" bIns="0" rtlCol="0">
            <a:spAutoFit/>
          </a:bodyPr>
          <a:lstStyle/>
          <a:p>
            <a:pPr algn="ctr">
              <a:buClr>
                <a:srgbClr val="F40000"/>
              </a:buClr>
            </a:pPr>
            <a:r>
              <a:rPr lang="en-US" sz="1300" b="1" dirty="0">
                <a:solidFill>
                  <a:schemeClr val="bg1"/>
                </a:solidFill>
                <a:cs typeface="Hellix SemiBold"/>
              </a:rPr>
              <a:t>AVEC LA GARDE</a:t>
            </a:r>
          </a:p>
        </p:txBody>
      </p:sp>
      <p:sp>
        <p:nvSpPr>
          <p:cNvPr id="11" name="object 58">
            <a:extLst>
              <a:ext uri="{FF2B5EF4-FFF2-40B4-BE49-F238E27FC236}">
                <a16:creationId xmlns:a16="http://schemas.microsoft.com/office/drawing/2014/main" id="{CEAD3B9F-689F-4D5E-A874-2507840AC424}"/>
              </a:ext>
            </a:extLst>
          </p:cNvPr>
          <p:cNvSpPr txBox="1"/>
          <p:nvPr/>
        </p:nvSpPr>
        <p:spPr>
          <a:xfrm>
            <a:off x="1226898" y="3256351"/>
            <a:ext cx="1294887" cy="777521"/>
          </a:xfrm>
          <a:prstGeom prst="rect">
            <a:avLst/>
          </a:prstGeom>
        </p:spPr>
        <p:txBody>
          <a:bodyPr vert="horz" wrap="square" lIns="0" tIns="17145" rIns="0" bIns="0" rtlCol="0" anchor="ctr" anchorCtr="0">
            <a:spAutoFit/>
          </a:bodyPr>
          <a:lstStyle/>
          <a:p>
            <a:pPr algn="ctr">
              <a:lnSpc>
                <a:spcPct val="95000"/>
              </a:lnSpc>
              <a:buClr>
                <a:srgbClr val="F40000"/>
              </a:buClr>
            </a:pPr>
            <a:r>
              <a:rPr lang="en-US" sz="1300" b="1" dirty="0">
                <a:solidFill>
                  <a:schemeClr val="bg1"/>
                </a:solidFill>
                <a:cs typeface="Hellix SemiBold"/>
              </a:rPr>
              <a:t>VINS SECS LÉGERS OU PLUS STRUCTURÉS</a:t>
            </a:r>
          </a:p>
        </p:txBody>
      </p:sp>
      <p:sp>
        <p:nvSpPr>
          <p:cNvPr id="12" name="object 58">
            <a:extLst>
              <a:ext uri="{FF2B5EF4-FFF2-40B4-BE49-F238E27FC236}">
                <a16:creationId xmlns:a16="http://schemas.microsoft.com/office/drawing/2014/main" id="{9F8F67DC-885F-427D-AC75-11AB9B527915}"/>
              </a:ext>
            </a:extLst>
          </p:cNvPr>
          <p:cNvSpPr txBox="1"/>
          <p:nvPr/>
        </p:nvSpPr>
        <p:spPr>
          <a:xfrm>
            <a:off x="404888" y="5175327"/>
            <a:ext cx="1710501" cy="418961"/>
          </a:xfrm>
          <a:prstGeom prst="rect">
            <a:avLst/>
          </a:prstGeom>
        </p:spPr>
        <p:txBody>
          <a:bodyPr vert="horz" wrap="square" lIns="0" tIns="17145" rIns="0" bIns="0" rtlCol="0" anchor="t" anchorCtr="0">
            <a:spAutoFit/>
          </a:bodyPr>
          <a:lstStyle/>
          <a:p>
            <a:pPr algn="ctr">
              <a:lnSpc>
                <a:spcPct val="90000"/>
              </a:lnSpc>
              <a:buClr>
                <a:srgbClr val="F40000"/>
              </a:buClr>
            </a:pPr>
            <a:r>
              <a:rPr lang="en-AU" sz="1450" dirty="0" err="1">
                <a:cs typeface="Hellix SemiBold"/>
              </a:rPr>
              <a:t>Vif</a:t>
            </a:r>
            <a:r>
              <a:rPr lang="en-AU" sz="1450" dirty="0">
                <a:cs typeface="Hellix SemiBold"/>
              </a:rPr>
              <a:t>, frais </a:t>
            </a:r>
            <a:br>
              <a:rPr lang="en-AU" sz="1450" dirty="0">
                <a:cs typeface="Hellix SemiBold"/>
              </a:rPr>
            </a:br>
            <a:r>
              <a:rPr lang="en-AU" sz="1450" dirty="0">
                <a:cs typeface="Hellix SemiBold"/>
              </a:rPr>
              <a:t>et </a:t>
            </a:r>
            <a:r>
              <a:rPr lang="en-AU" sz="1450" dirty="0" err="1">
                <a:cs typeface="Hellix SemiBold"/>
              </a:rPr>
              <a:t>citronné</a:t>
            </a:r>
            <a:r>
              <a:rPr lang="en-AU" sz="1450" dirty="0">
                <a:cs typeface="Hellix SemiBold"/>
              </a:rPr>
              <a:t>, </a:t>
            </a:r>
          </a:p>
        </p:txBody>
      </p:sp>
      <p:sp>
        <p:nvSpPr>
          <p:cNvPr id="13" name="object 58">
            <a:extLst>
              <a:ext uri="{FF2B5EF4-FFF2-40B4-BE49-F238E27FC236}">
                <a16:creationId xmlns:a16="http://schemas.microsoft.com/office/drawing/2014/main" id="{77E92289-D8F1-4269-A1F4-CACBBC03DC43}"/>
              </a:ext>
            </a:extLst>
          </p:cNvPr>
          <p:cNvSpPr txBox="1"/>
          <p:nvPr/>
        </p:nvSpPr>
        <p:spPr>
          <a:xfrm>
            <a:off x="3250061" y="6049256"/>
            <a:ext cx="1011495" cy="448200"/>
          </a:xfrm>
          <a:prstGeom prst="rect">
            <a:avLst/>
          </a:prstGeom>
          <a:solidFill>
            <a:schemeClr val="bg1"/>
          </a:solidFill>
        </p:spPr>
        <p:txBody>
          <a:bodyPr vert="horz" wrap="none" lIns="0" tIns="17145" rIns="0" bIns="0" rtlCol="0">
            <a:spAutoFit/>
          </a:bodyPr>
          <a:lstStyle/>
          <a:p>
            <a:pPr algn="ctr">
              <a:buClr>
                <a:srgbClr val="F40000"/>
              </a:buClr>
            </a:pPr>
            <a:r>
              <a:rPr lang="en-US" sz="1400" b="1" spc="100" dirty="0">
                <a:solidFill>
                  <a:srgbClr val="E9490F"/>
                </a:solidFill>
                <a:cs typeface="Hellix SemiBold"/>
              </a:rPr>
              <a:t>ARÔMES </a:t>
            </a:r>
          </a:p>
          <a:p>
            <a:pPr algn="ctr">
              <a:buClr>
                <a:srgbClr val="F40000"/>
              </a:buClr>
            </a:pPr>
            <a:r>
              <a:rPr lang="en-US" sz="1400" b="1" spc="100" dirty="0">
                <a:solidFill>
                  <a:srgbClr val="E9490F"/>
                </a:solidFill>
                <a:cs typeface="Hellix SemiBold"/>
              </a:rPr>
              <a:t>TYPIQUES</a:t>
            </a:r>
          </a:p>
        </p:txBody>
      </p:sp>
      <p:sp>
        <p:nvSpPr>
          <p:cNvPr id="14" name="object 58">
            <a:extLst>
              <a:ext uri="{FF2B5EF4-FFF2-40B4-BE49-F238E27FC236}">
                <a16:creationId xmlns:a16="http://schemas.microsoft.com/office/drawing/2014/main" id="{90D22CA3-5A25-4839-9396-CA8D4B1CB65C}"/>
              </a:ext>
            </a:extLst>
          </p:cNvPr>
          <p:cNvSpPr txBox="1"/>
          <p:nvPr/>
        </p:nvSpPr>
        <p:spPr>
          <a:xfrm>
            <a:off x="7418159" y="4309068"/>
            <a:ext cx="1529266" cy="232756"/>
          </a:xfrm>
          <a:prstGeom prst="rect">
            <a:avLst/>
          </a:prstGeom>
          <a:solidFill>
            <a:schemeClr val="tx1"/>
          </a:solidFill>
        </p:spPr>
        <p:txBody>
          <a:bodyPr vert="horz" wrap="none" lIns="0" tIns="17145" rIns="0" bIns="0" rtlCol="0">
            <a:spAutoFit/>
          </a:bodyPr>
          <a:lstStyle/>
          <a:p>
            <a:pPr algn="ctr">
              <a:buClr>
                <a:srgbClr val="F40000"/>
              </a:buClr>
            </a:pPr>
            <a:r>
              <a:rPr lang="en-US" sz="1400" b="1" spc="100" dirty="0">
                <a:solidFill>
                  <a:schemeClr val="bg1"/>
                </a:solidFill>
                <a:cs typeface="Hellix SemiBold"/>
              </a:rPr>
              <a:t>ASSEMBLAGES</a:t>
            </a:r>
          </a:p>
        </p:txBody>
      </p:sp>
      <p:sp>
        <p:nvSpPr>
          <p:cNvPr id="15" name="object 58">
            <a:extLst>
              <a:ext uri="{FF2B5EF4-FFF2-40B4-BE49-F238E27FC236}">
                <a16:creationId xmlns:a16="http://schemas.microsoft.com/office/drawing/2014/main" id="{50076B44-AAF7-4942-BA47-865259102E77}"/>
              </a:ext>
            </a:extLst>
          </p:cNvPr>
          <p:cNvSpPr txBox="1"/>
          <p:nvPr/>
        </p:nvSpPr>
        <p:spPr>
          <a:xfrm>
            <a:off x="2724968" y="3063344"/>
            <a:ext cx="2094227" cy="405111"/>
          </a:xfrm>
          <a:prstGeom prst="rect">
            <a:avLst/>
          </a:prstGeom>
        </p:spPr>
        <p:txBody>
          <a:bodyPr vert="horz" wrap="square" lIns="0" tIns="17145" rIns="0" bIns="0" rtlCol="0" anchor="t" anchorCtr="0">
            <a:spAutoFit/>
          </a:bodyPr>
          <a:lstStyle/>
          <a:p>
            <a:pPr algn="ctr">
              <a:lnSpc>
                <a:spcPct val="90000"/>
              </a:lnSpc>
              <a:buClr>
                <a:srgbClr val="F40000"/>
              </a:buClr>
            </a:pPr>
            <a:r>
              <a:rPr lang="en-AU" sz="1400" b="1" dirty="0">
                <a:cs typeface="Hellix SemiBold"/>
              </a:rPr>
              <a:t>QUATRE STYLES DISTINCTS:</a:t>
            </a:r>
          </a:p>
        </p:txBody>
      </p:sp>
      <p:sp>
        <p:nvSpPr>
          <p:cNvPr id="16" name="object 58">
            <a:extLst>
              <a:ext uri="{FF2B5EF4-FFF2-40B4-BE49-F238E27FC236}">
                <a16:creationId xmlns:a16="http://schemas.microsoft.com/office/drawing/2014/main" id="{F6932EDA-B440-4BDD-928C-53377D8CE67B}"/>
              </a:ext>
            </a:extLst>
          </p:cNvPr>
          <p:cNvSpPr txBox="1"/>
          <p:nvPr/>
        </p:nvSpPr>
        <p:spPr>
          <a:xfrm>
            <a:off x="2946051" y="3487495"/>
            <a:ext cx="1896225" cy="599010"/>
          </a:xfrm>
          <a:prstGeom prst="rect">
            <a:avLst/>
          </a:prstGeom>
        </p:spPr>
        <p:txBody>
          <a:bodyPr vert="horz" wrap="square" lIns="0" tIns="17145" rIns="0" bIns="0" rtlCol="0" anchor="t" anchorCtr="0">
            <a:spAutoFit/>
          </a:bodyPr>
          <a:lstStyle/>
          <a:p>
            <a:pPr algn="ctr">
              <a:lnSpc>
                <a:spcPct val="90000"/>
              </a:lnSpc>
              <a:buClr>
                <a:srgbClr val="F40000"/>
              </a:buClr>
            </a:pPr>
            <a:r>
              <a:rPr lang="en-US" sz="1400" dirty="0">
                <a:cs typeface="Hellix SemiBold"/>
              </a:rPr>
              <a:t>NON-BOISÉ, BOISÉ, ASSEMBLAGES, LIQUOREUX</a:t>
            </a:r>
          </a:p>
        </p:txBody>
      </p:sp>
      <p:sp>
        <p:nvSpPr>
          <p:cNvPr id="17" name="object 58">
            <a:extLst>
              <a:ext uri="{FF2B5EF4-FFF2-40B4-BE49-F238E27FC236}">
                <a16:creationId xmlns:a16="http://schemas.microsoft.com/office/drawing/2014/main" id="{0B4FF9E8-9530-4789-999D-93AA0160C704}"/>
              </a:ext>
            </a:extLst>
          </p:cNvPr>
          <p:cNvSpPr txBox="1"/>
          <p:nvPr/>
        </p:nvSpPr>
        <p:spPr>
          <a:xfrm>
            <a:off x="6903720" y="2940073"/>
            <a:ext cx="2446020" cy="211212"/>
          </a:xfrm>
          <a:prstGeom prst="rect">
            <a:avLst/>
          </a:prstGeom>
        </p:spPr>
        <p:txBody>
          <a:bodyPr vert="horz" wrap="square" lIns="0" tIns="17145" rIns="0" bIns="0" rtlCol="0" anchor="t" anchorCtr="0">
            <a:spAutoFit/>
          </a:bodyPr>
          <a:lstStyle/>
          <a:p>
            <a:pPr algn="ctr">
              <a:lnSpc>
                <a:spcPct val="90000"/>
              </a:lnSpc>
              <a:buClr>
                <a:srgbClr val="F40000"/>
              </a:buClr>
            </a:pPr>
            <a:r>
              <a:rPr lang="en-AU" sz="1400" b="1" dirty="0">
                <a:cs typeface="Hellix SemiBold"/>
              </a:rPr>
              <a:t>FRÉQUEMMENT ASSEMBLÉ</a:t>
            </a:r>
          </a:p>
        </p:txBody>
      </p:sp>
      <p:sp>
        <p:nvSpPr>
          <p:cNvPr id="18" name="object 58">
            <a:extLst>
              <a:ext uri="{FF2B5EF4-FFF2-40B4-BE49-F238E27FC236}">
                <a16:creationId xmlns:a16="http://schemas.microsoft.com/office/drawing/2014/main" id="{C326F92B-D775-4E2B-89B4-C4CAA833E995}"/>
              </a:ext>
            </a:extLst>
          </p:cNvPr>
          <p:cNvSpPr txBox="1"/>
          <p:nvPr/>
        </p:nvSpPr>
        <p:spPr>
          <a:xfrm>
            <a:off x="7189794" y="3124368"/>
            <a:ext cx="1985991" cy="792909"/>
          </a:xfrm>
          <a:prstGeom prst="rect">
            <a:avLst/>
          </a:prstGeom>
        </p:spPr>
        <p:txBody>
          <a:bodyPr vert="horz" wrap="square" lIns="0" tIns="17145" rIns="0" bIns="0" rtlCol="0" anchor="t" anchorCtr="0">
            <a:spAutoFit/>
          </a:bodyPr>
          <a:lstStyle/>
          <a:p>
            <a:pPr algn="ctr">
              <a:lnSpc>
                <a:spcPct val="90000"/>
              </a:lnSpc>
              <a:buClr>
                <a:srgbClr val="F40000"/>
              </a:buClr>
            </a:pPr>
            <a:r>
              <a:rPr lang="en-US" sz="1400" dirty="0">
                <a:cs typeface="Hellix SemiBold"/>
              </a:rPr>
              <a:t>AVEC D’AUTRES CÉPAGES, NOTAMMENT LE SAUVIGNON BLANC</a:t>
            </a:r>
          </a:p>
        </p:txBody>
      </p:sp>
      <p:sp>
        <p:nvSpPr>
          <p:cNvPr id="19" name="object 58">
            <a:extLst>
              <a:ext uri="{FF2B5EF4-FFF2-40B4-BE49-F238E27FC236}">
                <a16:creationId xmlns:a16="http://schemas.microsoft.com/office/drawing/2014/main" id="{99389476-26FA-43F9-839E-74870A1E5D97}"/>
              </a:ext>
            </a:extLst>
          </p:cNvPr>
          <p:cNvSpPr txBox="1"/>
          <p:nvPr/>
        </p:nvSpPr>
        <p:spPr>
          <a:xfrm>
            <a:off x="6469756" y="4814830"/>
            <a:ext cx="2094227" cy="405111"/>
          </a:xfrm>
          <a:prstGeom prst="rect">
            <a:avLst/>
          </a:prstGeom>
        </p:spPr>
        <p:txBody>
          <a:bodyPr vert="horz" wrap="square" lIns="0" tIns="17145" rIns="0" bIns="0" rtlCol="0" anchor="t" anchorCtr="0">
            <a:spAutoFit/>
          </a:bodyPr>
          <a:lstStyle/>
          <a:p>
            <a:pPr algn="ctr">
              <a:lnSpc>
                <a:spcPct val="90000"/>
              </a:lnSpc>
              <a:buClr>
                <a:srgbClr val="F40000"/>
              </a:buClr>
            </a:pPr>
            <a:r>
              <a:rPr lang="en-AU" sz="1400" b="1" dirty="0">
                <a:cs typeface="Hellix SemiBold"/>
              </a:rPr>
              <a:t>LE SÉMILLON APPORTE </a:t>
            </a:r>
            <a:endParaRPr lang="en-US" sz="1400" b="1" dirty="0">
              <a:cs typeface="Hellix SemiBold"/>
            </a:endParaRPr>
          </a:p>
        </p:txBody>
      </p:sp>
      <p:sp>
        <p:nvSpPr>
          <p:cNvPr id="20" name="object 58">
            <a:extLst>
              <a:ext uri="{FF2B5EF4-FFF2-40B4-BE49-F238E27FC236}">
                <a16:creationId xmlns:a16="http://schemas.microsoft.com/office/drawing/2014/main" id="{FC6EA292-B7A2-42D3-85CC-5D208A6864C1}"/>
              </a:ext>
            </a:extLst>
          </p:cNvPr>
          <p:cNvSpPr txBox="1"/>
          <p:nvPr/>
        </p:nvSpPr>
        <p:spPr>
          <a:xfrm>
            <a:off x="6627518" y="5240367"/>
            <a:ext cx="1815645" cy="1180708"/>
          </a:xfrm>
          <a:prstGeom prst="rect">
            <a:avLst/>
          </a:prstGeom>
        </p:spPr>
        <p:txBody>
          <a:bodyPr vert="horz" wrap="square" lIns="0" tIns="17145" rIns="0" bIns="0" rtlCol="0" anchor="t" anchorCtr="0">
            <a:spAutoFit/>
          </a:bodyPr>
          <a:lstStyle/>
          <a:p>
            <a:pPr algn="ctr">
              <a:lnSpc>
                <a:spcPct val="90000"/>
              </a:lnSpc>
              <a:buClr>
                <a:srgbClr val="F40000"/>
              </a:buClr>
            </a:pPr>
            <a:r>
              <a:rPr lang="en-US" sz="1400" dirty="0">
                <a:cs typeface="Hellix SemiBold"/>
              </a:rPr>
              <a:t>DE LA RONDEUR ET UN CARACTÈRE AROMATIQUE QUI CONTRASTE AVEC LA VIVACITÉ DU SAUVIGNON BLANC</a:t>
            </a:r>
          </a:p>
        </p:txBody>
      </p:sp>
      <p:sp>
        <p:nvSpPr>
          <p:cNvPr id="21" name="object 58">
            <a:extLst>
              <a:ext uri="{FF2B5EF4-FFF2-40B4-BE49-F238E27FC236}">
                <a16:creationId xmlns:a16="http://schemas.microsoft.com/office/drawing/2014/main" id="{859CC086-428A-4BED-AF28-B423B577110F}"/>
              </a:ext>
            </a:extLst>
          </p:cNvPr>
          <p:cNvSpPr txBox="1"/>
          <p:nvPr/>
        </p:nvSpPr>
        <p:spPr>
          <a:xfrm>
            <a:off x="8606383" y="4848945"/>
            <a:ext cx="1815646" cy="405111"/>
          </a:xfrm>
          <a:prstGeom prst="rect">
            <a:avLst/>
          </a:prstGeom>
        </p:spPr>
        <p:txBody>
          <a:bodyPr vert="horz" wrap="square" lIns="0" tIns="17145" rIns="0" bIns="0" rtlCol="0" anchor="t" anchorCtr="0">
            <a:spAutoFit/>
          </a:bodyPr>
          <a:lstStyle/>
          <a:p>
            <a:pPr algn="ctr">
              <a:lnSpc>
                <a:spcPct val="90000"/>
              </a:lnSpc>
              <a:buClr>
                <a:srgbClr val="F40000"/>
              </a:buClr>
            </a:pPr>
            <a:r>
              <a:rPr lang="en-AU" sz="1400" b="1" dirty="0">
                <a:cs typeface="Hellix SemiBold"/>
              </a:rPr>
              <a:t>VIFS, NETS, ÉLÉGANTS</a:t>
            </a:r>
          </a:p>
        </p:txBody>
      </p:sp>
      <p:sp>
        <p:nvSpPr>
          <p:cNvPr id="22" name="object 58">
            <a:extLst>
              <a:ext uri="{FF2B5EF4-FFF2-40B4-BE49-F238E27FC236}">
                <a16:creationId xmlns:a16="http://schemas.microsoft.com/office/drawing/2014/main" id="{58FCBD71-3146-4960-B6E0-0C0BBF1F3C52}"/>
              </a:ext>
            </a:extLst>
          </p:cNvPr>
          <p:cNvSpPr txBox="1"/>
          <p:nvPr/>
        </p:nvSpPr>
        <p:spPr>
          <a:xfrm>
            <a:off x="8605740" y="5231131"/>
            <a:ext cx="1896225" cy="1180708"/>
          </a:xfrm>
          <a:prstGeom prst="rect">
            <a:avLst/>
          </a:prstGeom>
        </p:spPr>
        <p:txBody>
          <a:bodyPr vert="horz" wrap="square" lIns="0" tIns="17145" rIns="0" bIns="0" rtlCol="0" anchor="t" anchorCtr="0">
            <a:spAutoFit/>
          </a:bodyPr>
          <a:lstStyle/>
          <a:p>
            <a:pPr algn="ctr">
              <a:lnSpc>
                <a:spcPct val="90000"/>
              </a:lnSpc>
              <a:buClr>
                <a:srgbClr val="F40000"/>
              </a:buClr>
            </a:pPr>
            <a:r>
              <a:rPr lang="en-US" sz="1400" dirty="0">
                <a:cs typeface="Hellix SemiBold"/>
              </a:rPr>
              <a:t>ET AXÉS SUR LE FRUIT, GÉNÉRALEMENT PRODUITS POUR ÊTRE BUS EN JEUNESSE</a:t>
            </a:r>
          </a:p>
        </p:txBody>
      </p:sp>
    </p:spTree>
    <p:extLst>
      <p:ext uri="{BB962C8B-B14F-4D97-AF65-F5344CB8AC3E}">
        <p14:creationId xmlns:p14="http://schemas.microsoft.com/office/powerpoint/2010/main" val="2045505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bject 37">
            <a:extLst>
              <a:ext uri="{FF2B5EF4-FFF2-40B4-BE49-F238E27FC236}">
                <a16:creationId xmlns:a16="http://schemas.microsoft.com/office/drawing/2014/main" id="{AA0E6582-3F1A-416E-999A-8773243A94FC}"/>
              </a:ext>
            </a:extLst>
          </p:cNvPr>
          <p:cNvSpPr txBox="1">
            <a:spLocks/>
          </p:cNvSpPr>
          <p:nvPr/>
        </p:nvSpPr>
        <p:spPr>
          <a:xfrm>
            <a:off x="-51388" y="450368"/>
            <a:ext cx="7094163"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fr-FR" sz="5800" spc="1200">
                <a:latin typeface="+mn-lt"/>
              </a:rPr>
              <a:t>LES</a:t>
            </a:r>
            <a:r>
              <a:rPr lang="fr-FR" sz="5800" spc="1200">
                <a:solidFill>
                  <a:schemeClr val="bg1"/>
                </a:solidFill>
                <a:latin typeface="+mn-lt"/>
              </a:rPr>
              <a:t>RÉGIONS </a:t>
            </a:r>
          </a:p>
        </p:txBody>
      </p:sp>
      <p:sp>
        <p:nvSpPr>
          <p:cNvPr id="8" name="object 58">
            <a:extLst>
              <a:ext uri="{FF2B5EF4-FFF2-40B4-BE49-F238E27FC236}">
                <a16:creationId xmlns:a16="http://schemas.microsoft.com/office/drawing/2014/main" id="{C41ACB49-8DFA-489C-8AA2-7219C27571F2}"/>
              </a:ext>
            </a:extLst>
          </p:cNvPr>
          <p:cNvSpPr txBox="1"/>
          <p:nvPr/>
        </p:nvSpPr>
        <p:spPr>
          <a:xfrm>
            <a:off x="7020759" y="3097571"/>
            <a:ext cx="1975459" cy="1284198"/>
          </a:xfrm>
          <a:prstGeom prst="rect">
            <a:avLst/>
          </a:prstGeom>
        </p:spPr>
        <p:txBody>
          <a:bodyPr vert="horz" wrap="square" lIns="0" tIns="17145" rIns="0" bIns="0" rtlCol="0" anchor="t" anchorCtr="0">
            <a:spAutoFit/>
          </a:bodyPr>
          <a:lstStyle/>
          <a:p>
            <a:pPr>
              <a:lnSpc>
                <a:spcPct val="98000"/>
              </a:lnSpc>
              <a:buClr>
                <a:srgbClr val="F40000"/>
              </a:buClr>
            </a:pPr>
            <a:r>
              <a:rPr lang="fr-FR" sz="1400" dirty="0">
                <a:cs typeface="Hellix SemiBold"/>
              </a:rPr>
              <a:t>Les assemblages de Sémillon et de Sauvignon blanc sont une spécialité appréciée pour son caractère éclatant et croquant</a:t>
            </a:r>
          </a:p>
        </p:txBody>
      </p:sp>
      <p:sp>
        <p:nvSpPr>
          <p:cNvPr id="9" name="object 58">
            <a:extLst>
              <a:ext uri="{FF2B5EF4-FFF2-40B4-BE49-F238E27FC236}">
                <a16:creationId xmlns:a16="http://schemas.microsoft.com/office/drawing/2014/main" id="{EB026612-128B-4F7B-8436-87F6DE20F30C}"/>
              </a:ext>
            </a:extLst>
          </p:cNvPr>
          <p:cNvSpPr txBox="1"/>
          <p:nvPr/>
        </p:nvSpPr>
        <p:spPr>
          <a:xfrm>
            <a:off x="6738502" y="2823164"/>
            <a:ext cx="2239244" cy="266611"/>
          </a:xfrm>
          <a:prstGeom prst="rect">
            <a:avLst/>
          </a:prstGeom>
        </p:spPr>
        <p:txBody>
          <a:bodyPr vert="horz" wrap="square" lIns="0" tIns="17145" rIns="0" bIns="0" rtlCol="0" anchor="t" anchorCtr="0">
            <a:spAutoFit/>
          </a:bodyPr>
          <a:lstStyle/>
          <a:p>
            <a:pPr>
              <a:lnSpc>
                <a:spcPct val="90000"/>
              </a:lnSpc>
              <a:buClr>
                <a:srgbClr val="F40000"/>
              </a:buClr>
            </a:pPr>
            <a:r>
              <a:rPr lang="fr-FR" b="1">
                <a:cs typeface="Hellix SemiBold"/>
              </a:rPr>
              <a:t>MARGARET RIVER</a:t>
            </a:r>
          </a:p>
        </p:txBody>
      </p:sp>
      <p:sp>
        <p:nvSpPr>
          <p:cNvPr id="10" name="object 58">
            <a:extLst>
              <a:ext uri="{FF2B5EF4-FFF2-40B4-BE49-F238E27FC236}">
                <a16:creationId xmlns:a16="http://schemas.microsoft.com/office/drawing/2014/main" id="{7C052615-F30F-4DDA-A278-A7F3B7F04688}"/>
              </a:ext>
            </a:extLst>
          </p:cNvPr>
          <p:cNvSpPr txBox="1"/>
          <p:nvPr/>
        </p:nvSpPr>
        <p:spPr>
          <a:xfrm>
            <a:off x="8094167" y="5139169"/>
            <a:ext cx="1294427" cy="266611"/>
          </a:xfrm>
          <a:prstGeom prst="rect">
            <a:avLst/>
          </a:prstGeom>
        </p:spPr>
        <p:txBody>
          <a:bodyPr vert="horz" wrap="square" lIns="0" tIns="17145" rIns="0" bIns="0" rtlCol="0" anchor="t" anchorCtr="0">
            <a:spAutoFit/>
          </a:bodyPr>
          <a:lstStyle/>
          <a:p>
            <a:pPr>
              <a:lnSpc>
                <a:spcPct val="90000"/>
              </a:lnSpc>
              <a:buClr>
                <a:srgbClr val="F40000"/>
              </a:buClr>
            </a:pPr>
            <a:r>
              <a:rPr lang="fr-FR" b="1">
                <a:cs typeface="Hellix SemiBold"/>
              </a:rPr>
              <a:t>RIVERINA</a:t>
            </a:r>
          </a:p>
        </p:txBody>
      </p:sp>
      <p:sp>
        <p:nvSpPr>
          <p:cNvPr id="11" name="object 58">
            <a:extLst>
              <a:ext uri="{FF2B5EF4-FFF2-40B4-BE49-F238E27FC236}">
                <a16:creationId xmlns:a16="http://schemas.microsoft.com/office/drawing/2014/main" id="{0C5242EB-7EA5-4F6F-A6DF-69B02AA51667}"/>
              </a:ext>
            </a:extLst>
          </p:cNvPr>
          <p:cNvSpPr txBox="1"/>
          <p:nvPr/>
        </p:nvSpPr>
        <p:spPr>
          <a:xfrm>
            <a:off x="8287758" y="5393454"/>
            <a:ext cx="1585917" cy="1073051"/>
          </a:xfrm>
          <a:prstGeom prst="rect">
            <a:avLst/>
          </a:prstGeom>
        </p:spPr>
        <p:txBody>
          <a:bodyPr vert="horz" wrap="square" lIns="0" tIns="17145" rIns="0" bIns="0" rtlCol="0" anchor="t" anchorCtr="0">
            <a:spAutoFit/>
          </a:bodyPr>
          <a:lstStyle/>
          <a:p>
            <a:pPr>
              <a:lnSpc>
                <a:spcPct val="98000"/>
              </a:lnSpc>
              <a:buClr>
                <a:srgbClr val="F40000"/>
              </a:buClr>
            </a:pPr>
            <a:r>
              <a:rPr lang="fr-FR" sz="1400" dirty="0">
                <a:cs typeface="Hellix SemiBold"/>
              </a:rPr>
              <a:t>produit des liquoreux botrytisés merveilleusement doux, intenses et complexes</a:t>
            </a:r>
          </a:p>
        </p:txBody>
      </p:sp>
      <p:sp>
        <p:nvSpPr>
          <p:cNvPr id="12" name="object 58">
            <a:extLst>
              <a:ext uri="{FF2B5EF4-FFF2-40B4-BE49-F238E27FC236}">
                <a16:creationId xmlns:a16="http://schemas.microsoft.com/office/drawing/2014/main" id="{6E8F5714-FA91-4BDC-938F-829AF8B7162B}"/>
              </a:ext>
            </a:extLst>
          </p:cNvPr>
          <p:cNvSpPr txBox="1"/>
          <p:nvPr/>
        </p:nvSpPr>
        <p:spPr>
          <a:xfrm>
            <a:off x="942458" y="2387164"/>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FR" b="1">
                <a:cs typeface="Hellix SemiBold"/>
              </a:rPr>
              <a:t>BAROSSA VALLEY</a:t>
            </a:r>
          </a:p>
        </p:txBody>
      </p:sp>
      <p:sp>
        <p:nvSpPr>
          <p:cNvPr id="13" name="object 58">
            <a:extLst>
              <a:ext uri="{FF2B5EF4-FFF2-40B4-BE49-F238E27FC236}">
                <a16:creationId xmlns:a16="http://schemas.microsoft.com/office/drawing/2014/main" id="{31D7D497-0EA0-4A36-82C5-132A878019EC}"/>
              </a:ext>
            </a:extLst>
          </p:cNvPr>
          <p:cNvSpPr txBox="1"/>
          <p:nvPr/>
        </p:nvSpPr>
        <p:spPr>
          <a:xfrm>
            <a:off x="2109529" y="4722545"/>
            <a:ext cx="1956849" cy="266611"/>
          </a:xfrm>
          <a:prstGeom prst="rect">
            <a:avLst/>
          </a:prstGeom>
        </p:spPr>
        <p:txBody>
          <a:bodyPr vert="horz" wrap="square" lIns="0" tIns="17145" rIns="0" bIns="0" rtlCol="0" anchor="t" anchorCtr="0">
            <a:spAutoFit/>
          </a:bodyPr>
          <a:lstStyle/>
          <a:p>
            <a:pPr>
              <a:lnSpc>
                <a:spcPct val="90000"/>
              </a:lnSpc>
              <a:buClr>
                <a:srgbClr val="F40000"/>
              </a:buClr>
            </a:pPr>
            <a:r>
              <a:rPr lang="fr-FR" b="1">
                <a:cs typeface="Hellix SemiBold"/>
              </a:rPr>
              <a:t>HUNTER VALLEY</a:t>
            </a:r>
          </a:p>
        </p:txBody>
      </p:sp>
      <p:sp>
        <p:nvSpPr>
          <p:cNvPr id="14" name="object 58">
            <a:extLst>
              <a:ext uri="{FF2B5EF4-FFF2-40B4-BE49-F238E27FC236}">
                <a16:creationId xmlns:a16="http://schemas.microsoft.com/office/drawing/2014/main" id="{78996790-4932-4C8F-8B0B-820AB5E35AFA}"/>
              </a:ext>
            </a:extLst>
          </p:cNvPr>
          <p:cNvSpPr txBox="1"/>
          <p:nvPr/>
        </p:nvSpPr>
        <p:spPr>
          <a:xfrm>
            <a:off x="2391444" y="4991021"/>
            <a:ext cx="1868526" cy="1495346"/>
          </a:xfrm>
          <a:prstGeom prst="rect">
            <a:avLst/>
          </a:prstGeom>
        </p:spPr>
        <p:txBody>
          <a:bodyPr vert="horz" wrap="square" lIns="0" tIns="17145" rIns="0" bIns="0" rtlCol="0" anchor="t" anchorCtr="0">
            <a:spAutoFit/>
          </a:bodyPr>
          <a:lstStyle/>
          <a:p>
            <a:pPr>
              <a:lnSpc>
                <a:spcPct val="98000"/>
              </a:lnSpc>
              <a:buClr>
                <a:srgbClr val="F40000"/>
              </a:buClr>
            </a:pPr>
            <a:r>
              <a:rPr lang="fr-FR" sz="1400" dirty="0">
                <a:cs typeface="Hellix SemiBold"/>
              </a:rPr>
              <a:t>Les Sémillons </a:t>
            </a:r>
            <a:br>
              <a:rPr lang="fr-FR" sz="1400" dirty="0">
                <a:cs typeface="Hellix SemiBold"/>
              </a:rPr>
            </a:br>
            <a:r>
              <a:rPr lang="fr-FR" sz="1400" dirty="0">
                <a:cs typeface="Hellix SemiBold"/>
              </a:rPr>
              <a:t>non-boisés de la Hunter Valley sont uniques au monde et peuvent se bonifier pendant 20 ans et (beaucoup) plus</a:t>
            </a:r>
          </a:p>
        </p:txBody>
      </p:sp>
      <p:sp>
        <p:nvSpPr>
          <p:cNvPr id="15" name="object 58">
            <a:extLst>
              <a:ext uri="{FF2B5EF4-FFF2-40B4-BE49-F238E27FC236}">
                <a16:creationId xmlns:a16="http://schemas.microsoft.com/office/drawing/2014/main" id="{B2EE86F6-05F8-4B3B-A861-61D5FC2A7792}"/>
              </a:ext>
            </a:extLst>
          </p:cNvPr>
          <p:cNvSpPr txBox="1"/>
          <p:nvPr/>
        </p:nvSpPr>
        <p:spPr>
          <a:xfrm>
            <a:off x="1155846" y="2677666"/>
            <a:ext cx="2096301" cy="1284198"/>
          </a:xfrm>
          <a:prstGeom prst="rect">
            <a:avLst/>
          </a:prstGeom>
        </p:spPr>
        <p:txBody>
          <a:bodyPr vert="horz" wrap="square" lIns="0" tIns="17145" rIns="0" bIns="0" rtlCol="0" anchor="t" anchorCtr="0">
            <a:spAutoFit/>
          </a:bodyPr>
          <a:lstStyle/>
          <a:p>
            <a:pPr>
              <a:lnSpc>
                <a:spcPct val="98000"/>
              </a:lnSpc>
              <a:buClr>
                <a:srgbClr val="F40000"/>
              </a:buClr>
            </a:pPr>
            <a:r>
              <a:rPr lang="fr-FR" sz="1400">
                <a:cs typeface="Hellix SemiBold"/>
              </a:rPr>
              <a:t>Des styles habituellement plus riches et plus mûrs, souvent vinifiés en barrique, bien que les vins ont tendance à devenir plus frais et délicats</a:t>
            </a:r>
          </a:p>
        </p:txBody>
      </p:sp>
    </p:spTree>
    <p:extLst>
      <p:ext uri="{BB962C8B-B14F-4D97-AF65-F5344CB8AC3E}">
        <p14:creationId xmlns:p14="http://schemas.microsoft.com/office/powerpoint/2010/main" val="2090375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5789F4C2-6187-4D99-9661-821741FA63FC}"/>
              </a:ext>
            </a:extLst>
          </p:cNvPr>
          <p:cNvSpPr txBox="1"/>
          <p:nvPr/>
        </p:nvSpPr>
        <p:spPr>
          <a:xfrm>
            <a:off x="938535" y="2071209"/>
            <a:ext cx="6961441" cy="669972"/>
          </a:xfrm>
          <a:prstGeom prst="rect">
            <a:avLst/>
          </a:prstGeom>
        </p:spPr>
        <p:txBody>
          <a:bodyPr vert="horz" wrap="none" lIns="0" tIns="12700" rIns="0" bIns="0" rtlCol="0">
            <a:noAutofit/>
          </a:bodyPr>
          <a:lstStyle/>
          <a:p>
            <a:pPr>
              <a:lnSpc>
                <a:spcPct val="80000"/>
              </a:lnSpc>
              <a:tabLst>
                <a:tab pos="1274445" algn="l"/>
              </a:tabLst>
            </a:pPr>
            <a:r>
              <a:rPr lang="fr-CA" sz="5500" b="1" spc="1000" dirty="0">
                <a:solidFill>
                  <a:srgbClr val="E9490F"/>
                </a:solidFill>
                <a:latin typeface="+mj-lt"/>
                <a:cs typeface="Hellix"/>
              </a:rPr>
              <a:t>CHARDONNAY:</a:t>
            </a:r>
          </a:p>
        </p:txBody>
      </p:sp>
      <p:sp>
        <p:nvSpPr>
          <p:cNvPr id="5" name="object 4">
            <a:extLst>
              <a:ext uri="{FF2B5EF4-FFF2-40B4-BE49-F238E27FC236}">
                <a16:creationId xmlns:a16="http://schemas.microsoft.com/office/drawing/2014/main" id="{E481B62B-4707-47FA-B31D-5DBABDD82B7B}"/>
              </a:ext>
            </a:extLst>
          </p:cNvPr>
          <p:cNvSpPr txBox="1"/>
          <p:nvPr/>
        </p:nvSpPr>
        <p:spPr>
          <a:xfrm>
            <a:off x="946038" y="2808842"/>
            <a:ext cx="9893412" cy="669972"/>
          </a:xfrm>
          <a:prstGeom prst="rect">
            <a:avLst/>
          </a:prstGeom>
        </p:spPr>
        <p:txBody>
          <a:bodyPr vert="horz" wrap="none" lIns="0" tIns="12700" rIns="0" bIns="0" rtlCol="0">
            <a:noAutofit/>
          </a:bodyPr>
          <a:lstStyle/>
          <a:p>
            <a:pPr>
              <a:lnSpc>
                <a:spcPct val="80000"/>
              </a:lnSpc>
              <a:tabLst>
                <a:tab pos="1274445" algn="l"/>
              </a:tabLst>
            </a:pPr>
            <a:r>
              <a:rPr lang="fr-CA" sz="5200" b="1">
                <a:solidFill>
                  <a:schemeClr val="bg1"/>
                </a:solidFill>
                <a:latin typeface="+mj-lt"/>
                <a:cs typeface="Hellix"/>
              </a:rPr>
              <a:t>LE BLANC CLASSIQUE</a:t>
            </a:r>
          </a:p>
        </p:txBody>
      </p:sp>
      <p:sp>
        <p:nvSpPr>
          <p:cNvPr id="6" name="Content Placeholder 2">
            <a:extLst>
              <a:ext uri="{FF2B5EF4-FFF2-40B4-BE49-F238E27FC236}">
                <a16:creationId xmlns:a16="http://schemas.microsoft.com/office/drawing/2014/main" id="{D6C6D7CD-855F-45D5-B346-71223F407688}"/>
              </a:ext>
            </a:extLst>
          </p:cNvPr>
          <p:cNvSpPr txBox="1">
            <a:spLocks/>
          </p:cNvSpPr>
          <p:nvPr/>
        </p:nvSpPr>
        <p:spPr>
          <a:xfrm>
            <a:off x="6025614" y="3546476"/>
            <a:ext cx="4024413" cy="3662306"/>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Le cépage le plus planté: plus de la moitié des blancs produits en Australie</a:t>
            </a:r>
          </a:p>
          <a:p>
            <a:pPr>
              <a:spcBef>
                <a:spcPts val="800"/>
              </a:spcBef>
              <a:buClr>
                <a:srgbClr val="E9490F"/>
              </a:buClr>
            </a:pPr>
            <a:r>
              <a:rPr lang="fr-CA" dirty="0">
                <a:solidFill>
                  <a:schemeClr val="bg1"/>
                </a:solidFill>
              </a:rPr>
              <a:t>L’Australie compte certaines des plus vieilles vignes au monde </a:t>
            </a:r>
          </a:p>
          <a:p>
            <a:pPr>
              <a:spcBef>
                <a:spcPts val="800"/>
              </a:spcBef>
              <a:buClr>
                <a:srgbClr val="E9490F"/>
              </a:buClr>
            </a:pPr>
            <a:r>
              <a:rPr lang="fr-CA" dirty="0">
                <a:solidFill>
                  <a:schemeClr val="bg1"/>
                </a:solidFill>
              </a:rPr>
              <a:t>Ce cépage polyvalent est vinifié de toutes sortes de façons pour créer différentes expressions </a:t>
            </a:r>
          </a:p>
          <a:p>
            <a:pPr>
              <a:spcBef>
                <a:spcPts val="800"/>
              </a:spcBef>
              <a:buClr>
                <a:srgbClr val="E9490F"/>
              </a:buClr>
            </a:pPr>
            <a:r>
              <a:rPr lang="fr-CA" dirty="0">
                <a:solidFill>
                  <a:schemeClr val="bg1"/>
                </a:solidFill>
              </a:rPr>
              <a:t>Des vins ronds et boisés des années 1980 et 1990, on est passé à des styles plus élégants et équilibrés</a:t>
            </a:r>
          </a:p>
        </p:txBody>
      </p:sp>
    </p:spTree>
    <p:extLst>
      <p:ext uri="{BB962C8B-B14F-4D97-AF65-F5344CB8AC3E}">
        <p14:creationId xmlns:p14="http://schemas.microsoft.com/office/powerpoint/2010/main" val="969979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58">
            <a:extLst>
              <a:ext uri="{FF2B5EF4-FFF2-40B4-BE49-F238E27FC236}">
                <a16:creationId xmlns:a16="http://schemas.microsoft.com/office/drawing/2014/main" id="{F9B28536-2C92-473A-910A-557069664563}"/>
              </a:ext>
            </a:extLst>
          </p:cNvPr>
          <p:cNvSpPr txBox="1"/>
          <p:nvPr/>
        </p:nvSpPr>
        <p:spPr>
          <a:xfrm>
            <a:off x="8663115" y="5409641"/>
            <a:ext cx="1543875" cy="721608"/>
          </a:xfrm>
          <a:prstGeom prst="rect">
            <a:avLst/>
          </a:prstGeom>
        </p:spPr>
        <p:txBody>
          <a:bodyPr vert="horz" wrap="square" lIns="0" tIns="17145" rIns="0" bIns="0" rtlCol="0" anchor="ctr" anchorCtr="0">
            <a:spAutoFit/>
          </a:bodyPr>
          <a:lstStyle/>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Agrumes</a:t>
            </a:r>
            <a:endParaRPr lang="en-AU" sz="1500" dirty="0">
              <a:cs typeface="Hellix SemiBold"/>
            </a:endParaRPr>
          </a:p>
          <a:p>
            <a:pPr marL="180975" indent="-180975">
              <a:lnSpc>
                <a:spcPct val="98000"/>
              </a:lnSpc>
              <a:spcAft>
                <a:spcPts val="100"/>
              </a:spcAft>
              <a:buClr>
                <a:srgbClr val="E9490F"/>
              </a:buClr>
              <a:buFont typeface="Arial" panose="020B0604020202020204" pitchFamily="34" charset="0"/>
              <a:buChar char="-"/>
            </a:pPr>
            <a:r>
              <a:rPr lang="en-AU" sz="1500" dirty="0">
                <a:cs typeface="Hellix SemiBold"/>
              </a:rPr>
              <a:t>Fruits </a:t>
            </a:r>
            <a:r>
              <a:rPr lang="en-AU" sz="1500" dirty="0" err="1">
                <a:cs typeface="Hellix SemiBold"/>
              </a:rPr>
              <a:t>à</a:t>
            </a:r>
            <a:r>
              <a:rPr lang="en-AU" sz="1500" dirty="0">
                <a:cs typeface="Hellix SemiBold"/>
              </a:rPr>
              <a:t> </a:t>
            </a:r>
            <a:r>
              <a:rPr lang="en-AU" sz="1500" dirty="0" err="1">
                <a:cs typeface="Hellix SemiBold"/>
              </a:rPr>
              <a:t>noyaux</a:t>
            </a:r>
            <a:endParaRPr lang="en-AU" sz="1500" dirty="0">
              <a:cs typeface="Hellix SemiBold"/>
            </a:endParaRPr>
          </a:p>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noix</a:t>
            </a:r>
            <a:endParaRPr lang="en-AU" sz="1500" dirty="0">
              <a:cs typeface="Hellix SemiBold"/>
            </a:endParaRPr>
          </a:p>
        </p:txBody>
      </p:sp>
      <p:sp>
        <p:nvSpPr>
          <p:cNvPr id="5" name="object 58">
            <a:extLst>
              <a:ext uri="{FF2B5EF4-FFF2-40B4-BE49-F238E27FC236}">
                <a16:creationId xmlns:a16="http://schemas.microsoft.com/office/drawing/2014/main" id="{CC0D2A2E-C1D8-4CD4-82F8-8AD2B62BAF75}"/>
              </a:ext>
            </a:extLst>
          </p:cNvPr>
          <p:cNvSpPr txBox="1"/>
          <p:nvPr/>
        </p:nvSpPr>
        <p:spPr>
          <a:xfrm>
            <a:off x="774459" y="3482921"/>
            <a:ext cx="1051737" cy="207364"/>
          </a:xfrm>
          <a:prstGeom prst="rect">
            <a:avLst/>
          </a:prstGeom>
        </p:spPr>
        <p:txBody>
          <a:bodyPr vert="horz" wrap="square" lIns="0" tIns="17145" rIns="0" bIns="0" rtlCol="0" anchor="b" anchorCtr="0">
            <a:spAutoFit/>
          </a:bodyPr>
          <a:lstStyle/>
          <a:p>
            <a:pPr algn="ctr">
              <a:lnSpc>
                <a:spcPct val="95000"/>
              </a:lnSpc>
              <a:buClr>
                <a:srgbClr val="F40000"/>
              </a:buClr>
            </a:pPr>
            <a:r>
              <a:rPr lang="en-US" sz="1300" b="1" dirty="0">
                <a:solidFill>
                  <a:schemeClr val="bg1"/>
                </a:solidFill>
                <a:cs typeface="Hellix SemiBold"/>
              </a:rPr>
              <a:t>NON-BOISÉ</a:t>
            </a:r>
          </a:p>
        </p:txBody>
      </p:sp>
      <p:sp>
        <p:nvSpPr>
          <p:cNvPr id="6" name="object 58">
            <a:extLst>
              <a:ext uri="{FF2B5EF4-FFF2-40B4-BE49-F238E27FC236}">
                <a16:creationId xmlns:a16="http://schemas.microsoft.com/office/drawing/2014/main" id="{1068636F-BA12-436A-AF97-37B6F86F1477}"/>
              </a:ext>
            </a:extLst>
          </p:cNvPr>
          <p:cNvSpPr txBox="1"/>
          <p:nvPr/>
        </p:nvSpPr>
        <p:spPr>
          <a:xfrm>
            <a:off x="6898939" y="5487915"/>
            <a:ext cx="1011495" cy="448200"/>
          </a:xfrm>
          <a:prstGeom prst="rect">
            <a:avLst/>
          </a:prstGeom>
          <a:solidFill>
            <a:schemeClr val="bg1"/>
          </a:solidFill>
        </p:spPr>
        <p:txBody>
          <a:bodyPr vert="horz" wrap="none" lIns="0" tIns="17145" rIns="0" bIns="0" rtlCol="0">
            <a:spAutoFit/>
          </a:bodyPr>
          <a:lstStyle/>
          <a:p>
            <a:pPr algn="ctr">
              <a:buClr>
                <a:srgbClr val="F40000"/>
              </a:buClr>
            </a:pPr>
            <a:r>
              <a:rPr lang="en-US" sz="1400" b="1" spc="100" dirty="0">
                <a:solidFill>
                  <a:srgbClr val="E9490F"/>
                </a:solidFill>
                <a:cs typeface="Hellix SemiBold"/>
              </a:rPr>
              <a:t>ARÔMES</a:t>
            </a:r>
          </a:p>
          <a:p>
            <a:pPr algn="ctr">
              <a:buClr>
                <a:srgbClr val="F40000"/>
              </a:buClr>
            </a:pPr>
            <a:r>
              <a:rPr lang="en-US" sz="1400" b="1" spc="100" dirty="0">
                <a:solidFill>
                  <a:srgbClr val="E9490F"/>
                </a:solidFill>
                <a:cs typeface="Hellix SemiBold"/>
              </a:rPr>
              <a:t>TYPIQUES</a:t>
            </a:r>
          </a:p>
        </p:txBody>
      </p:sp>
      <p:sp>
        <p:nvSpPr>
          <p:cNvPr id="7" name="object 58">
            <a:extLst>
              <a:ext uri="{FF2B5EF4-FFF2-40B4-BE49-F238E27FC236}">
                <a16:creationId xmlns:a16="http://schemas.microsoft.com/office/drawing/2014/main" id="{02BB5E07-39A8-47F4-956A-E024169E7564}"/>
              </a:ext>
            </a:extLst>
          </p:cNvPr>
          <p:cNvSpPr txBox="1"/>
          <p:nvPr/>
        </p:nvSpPr>
        <p:spPr>
          <a:xfrm>
            <a:off x="2054275" y="4675805"/>
            <a:ext cx="2337178" cy="217367"/>
          </a:xfrm>
          <a:prstGeom prst="rect">
            <a:avLst/>
          </a:prstGeom>
          <a:solidFill>
            <a:schemeClr val="tx1"/>
          </a:solidFill>
        </p:spPr>
        <p:txBody>
          <a:bodyPr vert="horz" wrap="none" lIns="0" tIns="17145" rIns="0" bIns="0" rtlCol="0">
            <a:spAutoFit/>
          </a:bodyPr>
          <a:lstStyle/>
          <a:p>
            <a:pPr algn="ctr">
              <a:buClr>
                <a:srgbClr val="F40000"/>
              </a:buClr>
            </a:pPr>
            <a:r>
              <a:rPr lang="en-US" sz="1300" b="1" spc="150" dirty="0">
                <a:solidFill>
                  <a:schemeClr val="bg1"/>
                </a:solidFill>
                <a:cs typeface="Hellix SemiBold"/>
              </a:rPr>
              <a:t>TROIS GRANDS STYLES</a:t>
            </a:r>
          </a:p>
        </p:txBody>
      </p:sp>
      <p:sp>
        <p:nvSpPr>
          <p:cNvPr id="8" name="object 58">
            <a:extLst>
              <a:ext uri="{FF2B5EF4-FFF2-40B4-BE49-F238E27FC236}">
                <a16:creationId xmlns:a16="http://schemas.microsoft.com/office/drawing/2014/main" id="{8C8407B9-8BDE-4F0B-A1C1-70D4F71CCE4E}"/>
              </a:ext>
            </a:extLst>
          </p:cNvPr>
          <p:cNvSpPr txBox="1"/>
          <p:nvPr/>
        </p:nvSpPr>
        <p:spPr>
          <a:xfrm>
            <a:off x="1699835" y="5293654"/>
            <a:ext cx="1974900" cy="211212"/>
          </a:xfrm>
          <a:prstGeom prst="rect">
            <a:avLst/>
          </a:prstGeom>
        </p:spPr>
        <p:txBody>
          <a:bodyPr vert="horz" wrap="none" lIns="0" tIns="17145" rIns="0" bIns="0" rtlCol="0" anchor="t" anchorCtr="0">
            <a:noAutofit/>
          </a:bodyPr>
          <a:lstStyle/>
          <a:p>
            <a:pPr algn="ctr">
              <a:lnSpc>
                <a:spcPct val="90000"/>
              </a:lnSpc>
              <a:buClr>
                <a:srgbClr val="F40000"/>
              </a:buClr>
            </a:pPr>
            <a:r>
              <a:rPr lang="en-AU" sz="1400" b="1" dirty="0">
                <a:cs typeface="Hellix SemiBold"/>
              </a:rPr>
              <a:t>LES STYLES VONT</a:t>
            </a:r>
          </a:p>
        </p:txBody>
      </p:sp>
      <p:sp>
        <p:nvSpPr>
          <p:cNvPr id="9" name="object 58">
            <a:extLst>
              <a:ext uri="{FF2B5EF4-FFF2-40B4-BE49-F238E27FC236}">
                <a16:creationId xmlns:a16="http://schemas.microsoft.com/office/drawing/2014/main" id="{3171B8D7-FA4D-494B-9401-21D1C0EB6DA1}"/>
              </a:ext>
            </a:extLst>
          </p:cNvPr>
          <p:cNvSpPr txBox="1"/>
          <p:nvPr/>
        </p:nvSpPr>
        <p:spPr>
          <a:xfrm>
            <a:off x="1312559" y="5488493"/>
            <a:ext cx="2782605" cy="986809"/>
          </a:xfrm>
          <a:prstGeom prst="rect">
            <a:avLst/>
          </a:prstGeom>
        </p:spPr>
        <p:txBody>
          <a:bodyPr vert="horz" wrap="square" lIns="0" tIns="17145" rIns="0" bIns="0" rtlCol="0" anchor="t" anchorCtr="0">
            <a:spAutoFit/>
          </a:bodyPr>
          <a:lstStyle/>
          <a:p>
            <a:pPr algn="ctr">
              <a:lnSpc>
                <a:spcPct val="90000"/>
              </a:lnSpc>
              <a:buClr>
                <a:srgbClr val="F40000"/>
              </a:buClr>
            </a:pPr>
            <a:r>
              <a:rPr lang="en-US" sz="1400" dirty="0">
                <a:cs typeface="Hellix SemiBold"/>
              </a:rPr>
              <a:t>DE VINS NETS ET LÉGERS, DANS LES CLIMATS FRAIS, </a:t>
            </a:r>
            <a:r>
              <a:rPr lang="en-US" sz="1400" dirty="0" err="1">
                <a:cs typeface="Hellix SemiBold"/>
              </a:rPr>
              <a:t>À</a:t>
            </a:r>
            <a:r>
              <a:rPr lang="en-US" sz="1400" dirty="0">
                <a:cs typeface="Hellix SemiBold"/>
              </a:rPr>
              <a:t> DES VERSIONS PLUS RICHES, AMPLES ET MÛRES DANS LES RÉGIONS PLUS CHAUDES</a:t>
            </a:r>
          </a:p>
        </p:txBody>
      </p:sp>
      <p:sp>
        <p:nvSpPr>
          <p:cNvPr id="10" name="object 37">
            <a:extLst>
              <a:ext uri="{FF2B5EF4-FFF2-40B4-BE49-F238E27FC236}">
                <a16:creationId xmlns:a16="http://schemas.microsoft.com/office/drawing/2014/main" id="{91FE10DF-A93D-452D-9E75-2A6FBCF3FEDE}"/>
              </a:ext>
            </a:extLst>
          </p:cNvPr>
          <p:cNvSpPr txBox="1">
            <a:spLocks/>
          </p:cNvSpPr>
          <p:nvPr/>
        </p:nvSpPr>
        <p:spPr>
          <a:xfrm>
            <a:off x="-36944" y="295563"/>
            <a:ext cx="7404687" cy="1209964"/>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72000"/>
              </a:lnSpc>
              <a:tabLst>
                <a:tab pos="3303270" algn="l"/>
                <a:tab pos="8077200" algn="l"/>
              </a:tabLst>
              <a:defRPr/>
            </a:pPr>
            <a:r>
              <a:rPr lang="en-US" sz="5000" kern="0" spc="500" dirty="0">
                <a:latin typeface="+mj-lt"/>
              </a:rPr>
              <a:t>STYLES</a:t>
            </a:r>
            <a:r>
              <a:rPr lang="en-US" sz="5000" kern="0" spc="500" dirty="0">
                <a:solidFill>
                  <a:schemeClr val="bg1"/>
                </a:solidFill>
                <a:latin typeface="+mj-lt"/>
              </a:rPr>
              <a:t> ET </a:t>
            </a:r>
          </a:p>
          <a:p>
            <a:pPr lvl="0">
              <a:lnSpc>
                <a:spcPct val="72000"/>
              </a:lnSpc>
              <a:tabLst>
                <a:tab pos="3303270" algn="l"/>
                <a:tab pos="8077200" algn="l"/>
              </a:tabLst>
              <a:defRPr/>
            </a:pPr>
            <a:r>
              <a:rPr lang="en-US" sz="5000" kern="0" spc="500" dirty="0">
                <a:solidFill>
                  <a:schemeClr val="bg1"/>
                </a:solidFill>
                <a:latin typeface="+mj-lt"/>
              </a:rPr>
              <a:t>CARACTÉRISTIQUES</a:t>
            </a:r>
            <a:endParaRPr kumimoji="0" lang="en-AU" sz="5000" b="1" i="0" u="none" strike="noStrike" kern="0" cap="none" spc="500" normalizeH="0" noProof="0" dirty="0">
              <a:ln>
                <a:noFill/>
              </a:ln>
              <a:solidFill>
                <a:schemeClr val="bg1"/>
              </a:solidFill>
              <a:effectLst/>
              <a:uLnTx/>
              <a:uFillTx/>
              <a:latin typeface="+mj-lt"/>
            </a:endParaRPr>
          </a:p>
        </p:txBody>
      </p:sp>
      <p:sp>
        <p:nvSpPr>
          <p:cNvPr id="11" name="object 58">
            <a:extLst>
              <a:ext uri="{FF2B5EF4-FFF2-40B4-BE49-F238E27FC236}">
                <a16:creationId xmlns:a16="http://schemas.microsoft.com/office/drawing/2014/main" id="{78BB9C32-8160-432E-8877-A85CE225894B}"/>
              </a:ext>
            </a:extLst>
          </p:cNvPr>
          <p:cNvSpPr txBox="1"/>
          <p:nvPr/>
        </p:nvSpPr>
        <p:spPr>
          <a:xfrm>
            <a:off x="7186974" y="2357484"/>
            <a:ext cx="1967984" cy="1450012"/>
          </a:xfrm>
          <a:prstGeom prst="rect">
            <a:avLst/>
          </a:prstGeom>
        </p:spPr>
        <p:txBody>
          <a:bodyPr vert="horz" wrap="square" lIns="0" tIns="17145" rIns="0" bIns="0" rtlCol="0" anchor="b" anchorCtr="0">
            <a:spAutoFit/>
          </a:bodyPr>
          <a:lstStyle/>
          <a:p>
            <a:pPr algn="ctr">
              <a:lnSpc>
                <a:spcPct val="95000"/>
              </a:lnSpc>
              <a:buClr>
                <a:srgbClr val="F40000"/>
              </a:buClr>
            </a:pPr>
            <a:r>
              <a:rPr lang="en-US" sz="1400" b="1" dirty="0">
                <a:cs typeface="Hellix SemiBold"/>
              </a:rPr>
              <a:t>LES VIGNERONS AUSTRALIENS SE SONT OUVERTS </a:t>
            </a:r>
            <a:br>
              <a:rPr lang="en-US" sz="1400" b="1" dirty="0">
                <a:cs typeface="Hellix SemiBold"/>
              </a:rPr>
            </a:br>
            <a:r>
              <a:rPr lang="en-US" sz="1400" b="1" dirty="0" err="1">
                <a:cs typeface="Hellix SemiBold"/>
              </a:rPr>
              <a:t>À</a:t>
            </a:r>
            <a:r>
              <a:rPr lang="en-US" sz="1400" b="1" dirty="0">
                <a:cs typeface="Hellix SemiBold"/>
              </a:rPr>
              <a:t> TOUTES </a:t>
            </a:r>
            <a:br>
              <a:rPr lang="en-US" sz="1400" b="1" dirty="0">
                <a:cs typeface="Hellix SemiBold"/>
              </a:rPr>
            </a:br>
            <a:r>
              <a:rPr lang="en-US" sz="1400" b="1" dirty="0">
                <a:cs typeface="Hellix SemiBold"/>
              </a:rPr>
              <a:t>LES POSSIBILITÉS OFFERTES PAR </a:t>
            </a:r>
            <a:br>
              <a:rPr lang="en-US" sz="1400" b="1" dirty="0">
                <a:cs typeface="Hellix SemiBold"/>
              </a:rPr>
            </a:br>
            <a:r>
              <a:rPr lang="en-US" sz="1400" b="1" dirty="0">
                <a:cs typeface="Hellix SemiBold"/>
              </a:rPr>
              <a:t>CE CÉPAGE</a:t>
            </a:r>
          </a:p>
        </p:txBody>
      </p:sp>
      <p:sp>
        <p:nvSpPr>
          <p:cNvPr id="12" name="object 58">
            <a:extLst>
              <a:ext uri="{FF2B5EF4-FFF2-40B4-BE49-F238E27FC236}">
                <a16:creationId xmlns:a16="http://schemas.microsoft.com/office/drawing/2014/main" id="{599B05CA-ACD0-45F7-B488-28E226150686}"/>
              </a:ext>
            </a:extLst>
          </p:cNvPr>
          <p:cNvSpPr txBox="1"/>
          <p:nvPr/>
        </p:nvSpPr>
        <p:spPr>
          <a:xfrm>
            <a:off x="2101179" y="3482921"/>
            <a:ext cx="834506" cy="207364"/>
          </a:xfrm>
          <a:prstGeom prst="rect">
            <a:avLst/>
          </a:prstGeom>
        </p:spPr>
        <p:txBody>
          <a:bodyPr vert="horz" wrap="square" lIns="0" tIns="17145" rIns="0" bIns="0" rtlCol="0" anchor="b" anchorCtr="0">
            <a:spAutoFit/>
          </a:bodyPr>
          <a:lstStyle/>
          <a:p>
            <a:pPr algn="ctr">
              <a:lnSpc>
                <a:spcPct val="95000"/>
              </a:lnSpc>
              <a:buClr>
                <a:srgbClr val="F40000"/>
              </a:buClr>
            </a:pPr>
            <a:r>
              <a:rPr lang="en-US" sz="1300" b="1" dirty="0">
                <a:solidFill>
                  <a:schemeClr val="bg1"/>
                </a:solidFill>
                <a:cs typeface="Hellix SemiBold"/>
              </a:rPr>
              <a:t>BOISÉ</a:t>
            </a:r>
          </a:p>
        </p:txBody>
      </p:sp>
      <p:sp>
        <p:nvSpPr>
          <p:cNvPr id="13" name="object 58">
            <a:extLst>
              <a:ext uri="{FF2B5EF4-FFF2-40B4-BE49-F238E27FC236}">
                <a16:creationId xmlns:a16="http://schemas.microsoft.com/office/drawing/2014/main" id="{0726A13C-85B5-47A3-A3AC-73626182DF24}"/>
              </a:ext>
            </a:extLst>
          </p:cNvPr>
          <p:cNvSpPr txBox="1"/>
          <p:nvPr/>
        </p:nvSpPr>
        <p:spPr>
          <a:xfrm>
            <a:off x="3192548" y="3482921"/>
            <a:ext cx="1093124" cy="207364"/>
          </a:xfrm>
          <a:prstGeom prst="rect">
            <a:avLst/>
          </a:prstGeom>
        </p:spPr>
        <p:txBody>
          <a:bodyPr vert="horz" wrap="square" lIns="0" tIns="17145" rIns="0" bIns="0" rtlCol="0" anchor="b" anchorCtr="0">
            <a:spAutoFit/>
          </a:bodyPr>
          <a:lstStyle/>
          <a:p>
            <a:pPr algn="ctr">
              <a:lnSpc>
                <a:spcPct val="95000"/>
              </a:lnSpc>
              <a:buClr>
                <a:srgbClr val="F40000"/>
              </a:buClr>
            </a:pPr>
            <a:r>
              <a:rPr lang="en-US" sz="1300" b="1" dirty="0">
                <a:solidFill>
                  <a:schemeClr val="bg1"/>
                </a:solidFill>
                <a:cs typeface="Hellix SemiBold"/>
              </a:rPr>
              <a:t>MOUSSEUX</a:t>
            </a:r>
          </a:p>
        </p:txBody>
      </p:sp>
    </p:spTree>
    <p:extLst>
      <p:ext uri="{BB962C8B-B14F-4D97-AF65-F5344CB8AC3E}">
        <p14:creationId xmlns:p14="http://schemas.microsoft.com/office/powerpoint/2010/main" val="336128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87EDFF17-E007-4CF5-9B45-AD6B0A8F0BA4}"/>
              </a:ext>
            </a:extLst>
          </p:cNvPr>
          <p:cNvSpPr txBox="1"/>
          <p:nvPr/>
        </p:nvSpPr>
        <p:spPr>
          <a:xfrm>
            <a:off x="393534" y="1762396"/>
            <a:ext cx="3387891" cy="470150"/>
          </a:xfrm>
          <a:prstGeom prst="rect">
            <a:avLst/>
          </a:prstGeom>
        </p:spPr>
        <p:txBody>
          <a:bodyPr vert="horz" wrap="square" lIns="0" tIns="12700" rIns="0" bIns="0" rtlCol="0">
            <a:noAutofit/>
          </a:bodyPr>
          <a:lstStyle/>
          <a:p>
            <a:pPr>
              <a:tabLst>
                <a:tab pos="1274445" algn="l"/>
              </a:tabLst>
            </a:pPr>
            <a:r>
              <a:rPr lang="fr-CA" sz="3200" b="1">
                <a:solidFill>
                  <a:schemeClr val="bg1"/>
                </a:solidFill>
                <a:latin typeface="+mj-lt"/>
                <a:cs typeface="Hellix"/>
              </a:rPr>
              <a:t>L’HISTOIRE DU</a:t>
            </a:r>
          </a:p>
        </p:txBody>
      </p:sp>
      <p:sp>
        <p:nvSpPr>
          <p:cNvPr id="8" name="object 4">
            <a:extLst>
              <a:ext uri="{FF2B5EF4-FFF2-40B4-BE49-F238E27FC236}">
                <a16:creationId xmlns:a16="http://schemas.microsoft.com/office/drawing/2014/main" id="{8548D8AF-ED4E-462B-94D8-B78EFBF9B442}"/>
              </a:ext>
            </a:extLst>
          </p:cNvPr>
          <p:cNvSpPr txBox="1"/>
          <p:nvPr/>
        </p:nvSpPr>
        <p:spPr>
          <a:xfrm>
            <a:off x="441159" y="2650901"/>
            <a:ext cx="1549566" cy="470150"/>
          </a:xfrm>
          <a:prstGeom prst="rect">
            <a:avLst/>
          </a:prstGeom>
        </p:spPr>
        <p:txBody>
          <a:bodyPr vert="horz" wrap="square" lIns="0" tIns="12700" rIns="0" bIns="0" rtlCol="0">
            <a:noAutofit/>
          </a:bodyPr>
          <a:lstStyle/>
          <a:p>
            <a:pPr>
              <a:tabLst>
                <a:tab pos="1274445" algn="l"/>
              </a:tabLst>
            </a:pPr>
            <a:endParaRPr lang="fr-CA" sz="3200" b="1" spc="100">
              <a:solidFill>
                <a:schemeClr val="bg1"/>
              </a:solidFill>
              <a:latin typeface="+mj-lt"/>
              <a:cs typeface="Hellix"/>
            </a:endParaRPr>
          </a:p>
        </p:txBody>
      </p:sp>
      <p:sp>
        <p:nvSpPr>
          <p:cNvPr id="9" name="object 4">
            <a:extLst>
              <a:ext uri="{FF2B5EF4-FFF2-40B4-BE49-F238E27FC236}">
                <a16:creationId xmlns:a16="http://schemas.microsoft.com/office/drawing/2014/main" id="{ABD57DE4-FB75-4223-98F5-B4CC8A96B8BA}"/>
              </a:ext>
            </a:extLst>
          </p:cNvPr>
          <p:cNvSpPr txBox="1"/>
          <p:nvPr/>
        </p:nvSpPr>
        <p:spPr>
          <a:xfrm>
            <a:off x="155658" y="2206648"/>
            <a:ext cx="3465366" cy="470150"/>
          </a:xfrm>
          <a:prstGeom prst="rect">
            <a:avLst/>
          </a:prstGeom>
        </p:spPr>
        <p:txBody>
          <a:bodyPr vert="horz" wrap="square" lIns="0" tIns="12700" rIns="0" bIns="0" rtlCol="0">
            <a:noAutofit/>
          </a:bodyPr>
          <a:lstStyle/>
          <a:p>
            <a:pPr>
              <a:tabLst>
                <a:tab pos="1274445" algn="l"/>
              </a:tabLst>
            </a:pPr>
            <a:r>
              <a:rPr lang="fr-CA" sz="3200" b="1">
                <a:solidFill>
                  <a:schemeClr val="bg1"/>
                </a:solidFill>
                <a:latin typeface="+mj-lt"/>
                <a:cs typeface="Hellix"/>
              </a:rPr>
              <a:t>VIN AUSTRALIEN</a:t>
            </a:r>
          </a:p>
        </p:txBody>
      </p:sp>
      <p:sp>
        <p:nvSpPr>
          <p:cNvPr id="10" name="TextBox 9">
            <a:extLst>
              <a:ext uri="{FF2B5EF4-FFF2-40B4-BE49-F238E27FC236}">
                <a16:creationId xmlns:a16="http://schemas.microsoft.com/office/drawing/2014/main" id="{B0F2842D-634D-4EF2-8D0E-F592E0B44F7B}"/>
              </a:ext>
            </a:extLst>
          </p:cNvPr>
          <p:cNvSpPr txBox="1"/>
          <p:nvPr/>
        </p:nvSpPr>
        <p:spPr>
          <a:xfrm>
            <a:off x="4255009" y="1210216"/>
            <a:ext cx="4596096" cy="542926"/>
          </a:xfrm>
          <a:prstGeom prst="rect">
            <a:avLst/>
          </a:prstGeom>
          <a:noFill/>
        </p:spPr>
        <p:txBody>
          <a:bodyPr wrap="none" lIns="0" tIns="0" rIns="0" bIns="0" rtlCol="0">
            <a:noAutofit/>
          </a:bodyPr>
          <a:lstStyle/>
          <a:p>
            <a:pPr>
              <a:lnSpc>
                <a:spcPct val="80000"/>
              </a:lnSpc>
            </a:pPr>
            <a:r>
              <a:rPr lang="fr-CA" sz="3200" b="1"/>
              <a:t>DE</a:t>
            </a:r>
            <a:r>
              <a:rPr lang="fr-CA" sz="3700" b="1"/>
              <a:t> </a:t>
            </a:r>
            <a:r>
              <a:rPr lang="fr-CA" sz="4400" b="1"/>
              <a:t>1900</a:t>
            </a:r>
            <a:r>
              <a:rPr lang="fr-CA" sz="5000" b="1"/>
              <a:t> </a:t>
            </a:r>
            <a:r>
              <a:rPr lang="fr-CA" sz="3200" b="1"/>
              <a:t>AUX ANNÉES </a:t>
            </a:r>
            <a:r>
              <a:rPr lang="fr-CA" sz="4400" b="1"/>
              <a:t>1940</a:t>
            </a:r>
          </a:p>
        </p:txBody>
      </p:sp>
      <p:sp>
        <p:nvSpPr>
          <p:cNvPr id="13" name="TextBox 12">
            <a:extLst>
              <a:ext uri="{FF2B5EF4-FFF2-40B4-BE49-F238E27FC236}">
                <a16:creationId xmlns:a16="http://schemas.microsoft.com/office/drawing/2014/main" id="{A5859479-85C0-4435-B2B0-0025954F5040}"/>
              </a:ext>
            </a:extLst>
          </p:cNvPr>
          <p:cNvSpPr txBox="1"/>
          <p:nvPr/>
        </p:nvSpPr>
        <p:spPr>
          <a:xfrm>
            <a:off x="2790824" y="4917672"/>
            <a:ext cx="5934076" cy="561976"/>
          </a:xfrm>
          <a:prstGeom prst="rect">
            <a:avLst/>
          </a:prstGeom>
          <a:noFill/>
        </p:spPr>
        <p:txBody>
          <a:bodyPr wrap="none" lIns="0" tIns="0" rIns="0" bIns="0" rtlCol="0">
            <a:noAutofit/>
          </a:bodyPr>
          <a:lstStyle/>
          <a:p>
            <a:pPr>
              <a:lnSpc>
                <a:spcPct val="80000"/>
              </a:lnSpc>
            </a:pPr>
            <a:r>
              <a:rPr lang="fr-CA" sz="4400" b="1"/>
              <a:t>FIN</a:t>
            </a:r>
            <a:r>
              <a:rPr lang="fr-CA" sz="5000" b="1"/>
              <a:t> 18</a:t>
            </a:r>
            <a:r>
              <a:rPr lang="fr-CA" sz="5000" b="1" baseline="30000"/>
              <a:t>e</a:t>
            </a:r>
            <a:r>
              <a:rPr lang="fr-CA" sz="5000" b="1"/>
              <a:t> et 19</a:t>
            </a:r>
            <a:r>
              <a:rPr lang="fr-CA" sz="5000" b="1" baseline="30000"/>
              <a:t>e</a:t>
            </a:r>
            <a:r>
              <a:rPr lang="fr-CA" sz="5000" b="1"/>
              <a:t> </a:t>
            </a:r>
            <a:r>
              <a:rPr lang="fr-CA" sz="4400" b="1"/>
              <a:t>SIÈCLES</a:t>
            </a:r>
            <a:endParaRPr lang="fr-CA" sz="4400"/>
          </a:p>
        </p:txBody>
      </p:sp>
      <p:sp>
        <p:nvSpPr>
          <p:cNvPr id="24" name="object 4">
            <a:extLst>
              <a:ext uri="{FF2B5EF4-FFF2-40B4-BE49-F238E27FC236}">
                <a16:creationId xmlns:a16="http://schemas.microsoft.com/office/drawing/2014/main" id="{62D09A53-3D9E-405C-B0E3-0A5664A12162}"/>
              </a:ext>
            </a:extLst>
          </p:cNvPr>
          <p:cNvSpPr txBox="1"/>
          <p:nvPr/>
        </p:nvSpPr>
        <p:spPr>
          <a:xfrm>
            <a:off x="4617368" y="751949"/>
            <a:ext cx="4868007" cy="470150"/>
          </a:xfrm>
          <a:prstGeom prst="rect">
            <a:avLst/>
          </a:prstGeom>
        </p:spPr>
        <p:txBody>
          <a:bodyPr vert="horz" wrap="square" lIns="0" tIns="12700" rIns="0" bIns="0" rtlCol="0">
            <a:noAutofit/>
          </a:bodyPr>
          <a:lstStyle/>
          <a:p>
            <a:pPr>
              <a:tabLst>
                <a:tab pos="1274445" algn="l"/>
              </a:tabLst>
            </a:pPr>
            <a:r>
              <a:rPr lang="fr-CA" sz="2800" b="1">
                <a:latin typeface="+mj-lt"/>
                <a:cs typeface="Hellix"/>
              </a:rPr>
              <a:t>L’ÈRE DES VINS FORTIFIÉS:</a:t>
            </a:r>
          </a:p>
        </p:txBody>
      </p:sp>
      <p:sp>
        <p:nvSpPr>
          <p:cNvPr id="26" name="object 4">
            <a:extLst>
              <a:ext uri="{FF2B5EF4-FFF2-40B4-BE49-F238E27FC236}">
                <a16:creationId xmlns:a16="http://schemas.microsoft.com/office/drawing/2014/main" id="{A43B6071-D724-478E-AD78-7E28DFB7D778}"/>
              </a:ext>
            </a:extLst>
          </p:cNvPr>
          <p:cNvSpPr txBox="1"/>
          <p:nvPr/>
        </p:nvSpPr>
        <p:spPr>
          <a:xfrm>
            <a:off x="2794714" y="4457675"/>
            <a:ext cx="4240070" cy="470150"/>
          </a:xfrm>
          <a:prstGeom prst="rect">
            <a:avLst/>
          </a:prstGeom>
        </p:spPr>
        <p:txBody>
          <a:bodyPr vert="horz" wrap="square" lIns="0" tIns="12700" rIns="0" bIns="0" rtlCol="0">
            <a:noAutofit/>
          </a:bodyPr>
          <a:lstStyle/>
          <a:p>
            <a:pPr>
              <a:tabLst>
                <a:tab pos="1274445" algn="l"/>
              </a:tabLst>
            </a:pPr>
            <a:r>
              <a:rPr lang="fr-CA" sz="2800" b="1">
                <a:latin typeface="+mj-lt"/>
                <a:cs typeface="Hellix"/>
              </a:rPr>
              <a:t>L’ÈRE DES PIONNIERS:</a:t>
            </a:r>
          </a:p>
        </p:txBody>
      </p:sp>
      <p:sp>
        <p:nvSpPr>
          <p:cNvPr id="27" name="Content Placeholder 2">
            <a:extLst>
              <a:ext uri="{FF2B5EF4-FFF2-40B4-BE49-F238E27FC236}">
                <a16:creationId xmlns:a16="http://schemas.microsoft.com/office/drawing/2014/main" id="{B12C0273-AA1C-44EF-BA2D-1060D7A997CD}"/>
              </a:ext>
            </a:extLst>
          </p:cNvPr>
          <p:cNvSpPr txBox="1">
            <a:spLocks/>
          </p:cNvSpPr>
          <p:nvPr/>
        </p:nvSpPr>
        <p:spPr>
          <a:xfrm>
            <a:off x="8274969" y="5531830"/>
            <a:ext cx="2235117" cy="1387877"/>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a:t>James Busby ramène d’Europe des centaines de boutures qui sont </a:t>
            </a:r>
            <a:br>
              <a:rPr lang="fr-CA" sz="1400"/>
            </a:br>
            <a:r>
              <a:rPr lang="fr-CA" sz="1400"/>
              <a:t>à l’origiene des précieuses vieilles vignes d’aujourd’hui. </a:t>
            </a:r>
          </a:p>
        </p:txBody>
      </p:sp>
      <p:sp>
        <p:nvSpPr>
          <p:cNvPr id="29" name="Content Placeholder 2">
            <a:extLst>
              <a:ext uri="{FF2B5EF4-FFF2-40B4-BE49-F238E27FC236}">
                <a16:creationId xmlns:a16="http://schemas.microsoft.com/office/drawing/2014/main" id="{37E3603E-B5E3-49B3-891A-81E39536E590}"/>
              </a:ext>
            </a:extLst>
          </p:cNvPr>
          <p:cNvSpPr txBox="1">
            <a:spLocks/>
          </p:cNvSpPr>
          <p:nvPr/>
        </p:nvSpPr>
        <p:spPr>
          <a:xfrm>
            <a:off x="5827107" y="5531830"/>
            <a:ext cx="2314826" cy="1387877"/>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D’importantes régions prennent forme, dont Hunter Valley, la Tasmanie, Yarra Valley, McLaren Vale, </a:t>
            </a:r>
            <a:r>
              <a:rPr lang="fr-CA" sz="1400" dirty="0" err="1"/>
              <a:t>Barossa</a:t>
            </a:r>
            <a:r>
              <a:rPr lang="fr-CA" sz="1400" dirty="0"/>
              <a:t> et Rutherglen</a:t>
            </a:r>
          </a:p>
        </p:txBody>
      </p:sp>
      <p:sp>
        <p:nvSpPr>
          <p:cNvPr id="30" name="Content Placeholder 2">
            <a:extLst>
              <a:ext uri="{FF2B5EF4-FFF2-40B4-BE49-F238E27FC236}">
                <a16:creationId xmlns:a16="http://schemas.microsoft.com/office/drawing/2014/main" id="{9C201811-94A9-4FF1-B5F9-5A1C30C3E730}"/>
              </a:ext>
            </a:extLst>
          </p:cNvPr>
          <p:cNvSpPr txBox="1">
            <a:spLocks/>
          </p:cNvSpPr>
          <p:nvPr/>
        </p:nvSpPr>
        <p:spPr>
          <a:xfrm>
            <a:off x="3934890" y="5531830"/>
            <a:ext cx="1974420" cy="1744440"/>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Les pionniers du vin australien plantent des vignes, agrandissent </a:t>
            </a:r>
            <a:br>
              <a:rPr lang="fr-CA" sz="1400" dirty="0"/>
            </a:br>
            <a:r>
              <a:rPr lang="fr-CA" sz="1400" dirty="0"/>
              <a:t>leurs vignobles </a:t>
            </a:r>
            <a:br>
              <a:rPr lang="fr-CA" sz="1400" dirty="0"/>
            </a:br>
            <a:r>
              <a:rPr lang="fr-CA" sz="1400" dirty="0"/>
              <a:t>et commencent </a:t>
            </a:r>
            <a:br>
              <a:rPr lang="fr-CA" sz="1400" dirty="0"/>
            </a:br>
            <a:r>
              <a:rPr lang="fr-CA" sz="1400" dirty="0"/>
              <a:t>à exporter. </a:t>
            </a:r>
          </a:p>
        </p:txBody>
      </p:sp>
      <p:sp>
        <p:nvSpPr>
          <p:cNvPr id="31" name="Content Placeholder 2">
            <a:extLst>
              <a:ext uri="{FF2B5EF4-FFF2-40B4-BE49-F238E27FC236}">
                <a16:creationId xmlns:a16="http://schemas.microsoft.com/office/drawing/2014/main" id="{8519252A-3403-4554-BBBD-AC138634D1A4}"/>
              </a:ext>
            </a:extLst>
          </p:cNvPr>
          <p:cNvSpPr txBox="1">
            <a:spLocks/>
          </p:cNvSpPr>
          <p:nvPr/>
        </p:nvSpPr>
        <p:spPr>
          <a:xfrm>
            <a:off x="4507702" y="1817010"/>
            <a:ext cx="1773282" cy="154787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Les vins fortifiés dominent la production et le commerce tant intérieur qu’extérieur</a:t>
            </a:r>
          </a:p>
        </p:txBody>
      </p:sp>
      <p:sp>
        <p:nvSpPr>
          <p:cNvPr id="32" name="Content Placeholder 2">
            <a:extLst>
              <a:ext uri="{FF2B5EF4-FFF2-40B4-BE49-F238E27FC236}">
                <a16:creationId xmlns:a16="http://schemas.microsoft.com/office/drawing/2014/main" id="{B2E33999-2621-4A3A-8FAA-8C99A32A71B1}"/>
              </a:ext>
            </a:extLst>
          </p:cNvPr>
          <p:cNvSpPr txBox="1">
            <a:spLocks/>
          </p:cNvSpPr>
          <p:nvPr/>
        </p:nvSpPr>
        <p:spPr>
          <a:xfrm>
            <a:off x="6164730" y="1822961"/>
            <a:ext cx="1773281" cy="1304041"/>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Les Muscats et Muscadelles de Rutherglen sont parmi les vedettes de l’époque</a:t>
            </a:r>
          </a:p>
        </p:txBody>
      </p:sp>
      <p:sp>
        <p:nvSpPr>
          <p:cNvPr id="33" name="Content Placeholder 2">
            <a:extLst>
              <a:ext uri="{FF2B5EF4-FFF2-40B4-BE49-F238E27FC236}">
                <a16:creationId xmlns:a16="http://schemas.microsoft.com/office/drawing/2014/main" id="{82749710-9F97-4AE2-AAFB-B366B66461BE}"/>
              </a:ext>
            </a:extLst>
          </p:cNvPr>
          <p:cNvSpPr txBox="1">
            <a:spLocks/>
          </p:cNvSpPr>
          <p:nvPr/>
        </p:nvSpPr>
        <p:spPr>
          <a:xfrm>
            <a:off x="7808997" y="1805324"/>
            <a:ext cx="2701089" cy="1534210"/>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L’engouement pour les vins fortifiés a permis que les vieilles vignes de </a:t>
            </a:r>
            <a:r>
              <a:rPr lang="fr-CA" sz="1400" dirty="0" err="1"/>
              <a:t>Shiraz</a:t>
            </a:r>
            <a:r>
              <a:rPr lang="fr-CA" sz="1400" dirty="0"/>
              <a:t>, de Mataró (Mourvèdre) et de Grenache soient conservées, pour ensuite être remises en valeur plus tard </a:t>
            </a:r>
          </a:p>
        </p:txBody>
      </p:sp>
    </p:spTree>
    <p:extLst>
      <p:ext uri="{BB962C8B-B14F-4D97-AF65-F5344CB8AC3E}">
        <p14:creationId xmlns:p14="http://schemas.microsoft.com/office/powerpoint/2010/main" val="4200523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4DAF471C-BB81-4D36-B27F-9573263CD399}"/>
              </a:ext>
            </a:extLst>
          </p:cNvPr>
          <p:cNvSpPr txBox="1">
            <a:spLocks/>
          </p:cNvSpPr>
          <p:nvPr/>
        </p:nvSpPr>
        <p:spPr>
          <a:xfrm>
            <a:off x="-51388" y="450368"/>
            <a:ext cx="7094163"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fr-CA" sz="5800" spc="1200">
                <a:latin typeface="+mn-lt"/>
              </a:rPr>
              <a:t>LES</a:t>
            </a:r>
            <a:r>
              <a:rPr lang="fr-CA" sz="5800" spc="1200">
                <a:solidFill>
                  <a:schemeClr val="bg1"/>
                </a:solidFill>
                <a:latin typeface="+mn-lt"/>
              </a:rPr>
              <a:t>RÉGIONS </a:t>
            </a:r>
          </a:p>
        </p:txBody>
      </p:sp>
      <p:sp>
        <p:nvSpPr>
          <p:cNvPr id="5" name="object 58">
            <a:extLst>
              <a:ext uri="{FF2B5EF4-FFF2-40B4-BE49-F238E27FC236}">
                <a16:creationId xmlns:a16="http://schemas.microsoft.com/office/drawing/2014/main" id="{7C9F3D8C-AD5D-416C-A10A-4767CDEA3B61}"/>
              </a:ext>
            </a:extLst>
          </p:cNvPr>
          <p:cNvSpPr txBox="1"/>
          <p:nvPr/>
        </p:nvSpPr>
        <p:spPr>
          <a:xfrm>
            <a:off x="7487550" y="2527330"/>
            <a:ext cx="2110118"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a:cs typeface="Hellix SemiBold"/>
              </a:rPr>
              <a:t>Gamme de styles allant des vins délicats et non-boisés aux vins plus substantiels et complexes, notes typiques de melon, d’agrumes et de figues</a:t>
            </a:r>
          </a:p>
        </p:txBody>
      </p:sp>
      <p:sp>
        <p:nvSpPr>
          <p:cNvPr id="6" name="object 58">
            <a:extLst>
              <a:ext uri="{FF2B5EF4-FFF2-40B4-BE49-F238E27FC236}">
                <a16:creationId xmlns:a16="http://schemas.microsoft.com/office/drawing/2014/main" id="{1EE127ED-7B1E-4796-BF21-C5DC9C8B9A1E}"/>
              </a:ext>
            </a:extLst>
          </p:cNvPr>
          <p:cNvSpPr txBox="1"/>
          <p:nvPr/>
        </p:nvSpPr>
        <p:spPr>
          <a:xfrm>
            <a:off x="7192124" y="2004921"/>
            <a:ext cx="2239244" cy="515910"/>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MORNINGTON PENINSULA</a:t>
            </a:r>
          </a:p>
        </p:txBody>
      </p:sp>
      <p:sp>
        <p:nvSpPr>
          <p:cNvPr id="7" name="object 58">
            <a:extLst>
              <a:ext uri="{FF2B5EF4-FFF2-40B4-BE49-F238E27FC236}">
                <a16:creationId xmlns:a16="http://schemas.microsoft.com/office/drawing/2014/main" id="{2059D632-48A7-4465-B7BD-0AA932FFE7CA}"/>
              </a:ext>
            </a:extLst>
          </p:cNvPr>
          <p:cNvSpPr txBox="1"/>
          <p:nvPr/>
        </p:nvSpPr>
        <p:spPr>
          <a:xfrm>
            <a:off x="8472343" y="4432241"/>
            <a:ext cx="1881106"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YARRA VALLEY</a:t>
            </a:r>
          </a:p>
        </p:txBody>
      </p:sp>
      <p:sp>
        <p:nvSpPr>
          <p:cNvPr id="8" name="object 58">
            <a:extLst>
              <a:ext uri="{FF2B5EF4-FFF2-40B4-BE49-F238E27FC236}">
                <a16:creationId xmlns:a16="http://schemas.microsoft.com/office/drawing/2014/main" id="{4DB9C381-71E0-400C-B34D-9A689DAE9B33}"/>
              </a:ext>
            </a:extLst>
          </p:cNvPr>
          <p:cNvSpPr txBox="1"/>
          <p:nvPr/>
        </p:nvSpPr>
        <p:spPr>
          <a:xfrm>
            <a:off x="8715991" y="4680380"/>
            <a:ext cx="1502597"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Vins de garde élégants de climats frais, belle acidité, arômes d’agrumes et de fruits à noyaux</a:t>
            </a:r>
          </a:p>
        </p:txBody>
      </p:sp>
      <p:sp>
        <p:nvSpPr>
          <p:cNvPr id="9" name="object 58">
            <a:extLst>
              <a:ext uri="{FF2B5EF4-FFF2-40B4-BE49-F238E27FC236}">
                <a16:creationId xmlns:a16="http://schemas.microsoft.com/office/drawing/2014/main" id="{999033F6-DC32-4088-9687-D2D804064A23}"/>
              </a:ext>
            </a:extLst>
          </p:cNvPr>
          <p:cNvSpPr txBox="1"/>
          <p:nvPr/>
        </p:nvSpPr>
        <p:spPr>
          <a:xfrm>
            <a:off x="563768" y="2680622"/>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ADELAIDE HILLS</a:t>
            </a:r>
          </a:p>
        </p:txBody>
      </p:sp>
      <p:sp>
        <p:nvSpPr>
          <p:cNvPr id="10" name="object 58">
            <a:extLst>
              <a:ext uri="{FF2B5EF4-FFF2-40B4-BE49-F238E27FC236}">
                <a16:creationId xmlns:a16="http://schemas.microsoft.com/office/drawing/2014/main" id="{7FC63C0B-AC26-4C97-AD00-5D6C586D6A7A}"/>
              </a:ext>
            </a:extLst>
          </p:cNvPr>
          <p:cNvSpPr txBox="1"/>
          <p:nvPr/>
        </p:nvSpPr>
        <p:spPr>
          <a:xfrm>
            <a:off x="1677122" y="5053393"/>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MARGARET RIVER</a:t>
            </a:r>
          </a:p>
        </p:txBody>
      </p:sp>
      <p:sp>
        <p:nvSpPr>
          <p:cNvPr id="11" name="object 58">
            <a:extLst>
              <a:ext uri="{FF2B5EF4-FFF2-40B4-BE49-F238E27FC236}">
                <a16:creationId xmlns:a16="http://schemas.microsoft.com/office/drawing/2014/main" id="{61150E8C-722E-4DBD-B0AC-7300E1F22C12}"/>
              </a:ext>
            </a:extLst>
          </p:cNvPr>
          <p:cNvSpPr txBox="1"/>
          <p:nvPr/>
        </p:nvSpPr>
        <p:spPr>
          <a:xfrm>
            <a:off x="1956495" y="5320769"/>
            <a:ext cx="1956849"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Vins de longue garde </a:t>
            </a:r>
            <a:r>
              <a:rPr lang="fr-CA" sz="1400">
                <a:cs typeface="Hellix SemiBold"/>
              </a:rPr>
              <a:t>de classe </a:t>
            </a:r>
            <a:r>
              <a:rPr lang="fr-CA" sz="1400" dirty="0">
                <a:cs typeface="Hellix SemiBold"/>
              </a:rPr>
              <a:t>mondiale, caractérisés par un fruit mûr, une belle profondeur et une acidité rafraîchissante</a:t>
            </a:r>
          </a:p>
        </p:txBody>
      </p:sp>
      <p:sp>
        <p:nvSpPr>
          <p:cNvPr id="12" name="object 58">
            <a:extLst>
              <a:ext uri="{FF2B5EF4-FFF2-40B4-BE49-F238E27FC236}">
                <a16:creationId xmlns:a16="http://schemas.microsoft.com/office/drawing/2014/main" id="{4AB7FAE5-0386-4741-B956-A0CC77104A91}"/>
              </a:ext>
            </a:extLst>
          </p:cNvPr>
          <p:cNvSpPr txBox="1"/>
          <p:nvPr/>
        </p:nvSpPr>
        <p:spPr>
          <a:xfrm>
            <a:off x="864973" y="2940487"/>
            <a:ext cx="1795096" cy="1495346"/>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Alliant élégance, présence et vivacité, ces vins peuvent se mesurer aux meilleurs Chardonnays </a:t>
            </a:r>
            <a:br>
              <a:rPr lang="fr-CA" sz="1400" dirty="0">
                <a:cs typeface="Hellix SemiBold"/>
              </a:rPr>
            </a:br>
            <a:r>
              <a:rPr lang="fr-CA" sz="1400" dirty="0">
                <a:cs typeface="Hellix SemiBold"/>
              </a:rPr>
              <a:t>de climat frais </a:t>
            </a:r>
            <a:br>
              <a:rPr lang="fr-CA" sz="1400" dirty="0">
                <a:cs typeface="Hellix SemiBold"/>
              </a:rPr>
            </a:br>
            <a:r>
              <a:rPr lang="fr-CA" sz="1400" dirty="0">
                <a:cs typeface="Hellix SemiBold"/>
              </a:rPr>
              <a:t>du monde entier</a:t>
            </a:r>
          </a:p>
        </p:txBody>
      </p:sp>
      <p:sp>
        <p:nvSpPr>
          <p:cNvPr id="13" name="object 58">
            <a:extLst>
              <a:ext uri="{FF2B5EF4-FFF2-40B4-BE49-F238E27FC236}">
                <a16:creationId xmlns:a16="http://schemas.microsoft.com/office/drawing/2014/main" id="{BE9C86F5-9DC3-4439-8DC8-DD51000E281E}"/>
              </a:ext>
            </a:extLst>
          </p:cNvPr>
          <p:cNvSpPr txBox="1"/>
          <p:nvPr/>
        </p:nvSpPr>
        <p:spPr>
          <a:xfrm>
            <a:off x="6618802" y="4432241"/>
            <a:ext cx="1294427"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TASMANIE</a:t>
            </a:r>
          </a:p>
        </p:txBody>
      </p:sp>
      <p:sp>
        <p:nvSpPr>
          <p:cNvPr id="14" name="object 58">
            <a:extLst>
              <a:ext uri="{FF2B5EF4-FFF2-40B4-BE49-F238E27FC236}">
                <a16:creationId xmlns:a16="http://schemas.microsoft.com/office/drawing/2014/main" id="{5FE8994C-ECDC-4D96-906F-4090E6B1BB02}"/>
              </a:ext>
            </a:extLst>
          </p:cNvPr>
          <p:cNvSpPr txBox="1"/>
          <p:nvPr/>
        </p:nvSpPr>
        <p:spPr>
          <a:xfrm>
            <a:off x="6895854" y="4680380"/>
            <a:ext cx="1435680"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a:cs typeface="Hellix SemiBold"/>
              </a:rPr>
              <a:t>Vins secs et délicats avec une vive acidité naturelle et des saveurs raffinées et intenses</a:t>
            </a:r>
          </a:p>
        </p:txBody>
      </p:sp>
      <p:sp>
        <p:nvSpPr>
          <p:cNvPr id="15" name="object 58">
            <a:extLst>
              <a:ext uri="{FF2B5EF4-FFF2-40B4-BE49-F238E27FC236}">
                <a16:creationId xmlns:a16="http://schemas.microsoft.com/office/drawing/2014/main" id="{91136CD3-8CB7-450F-B409-43B4749DA46F}"/>
              </a:ext>
            </a:extLst>
          </p:cNvPr>
          <p:cNvSpPr txBox="1"/>
          <p:nvPr/>
        </p:nvSpPr>
        <p:spPr>
          <a:xfrm>
            <a:off x="2858283" y="2680622"/>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HUNTER VALLEY</a:t>
            </a:r>
          </a:p>
        </p:txBody>
      </p:sp>
      <p:sp>
        <p:nvSpPr>
          <p:cNvPr id="16" name="object 58">
            <a:extLst>
              <a:ext uri="{FF2B5EF4-FFF2-40B4-BE49-F238E27FC236}">
                <a16:creationId xmlns:a16="http://schemas.microsoft.com/office/drawing/2014/main" id="{ED8AD83A-6CA8-4A9F-8E3A-C0073EB83895}"/>
              </a:ext>
            </a:extLst>
          </p:cNvPr>
          <p:cNvSpPr txBox="1"/>
          <p:nvPr/>
        </p:nvSpPr>
        <p:spPr>
          <a:xfrm>
            <a:off x="3140467" y="2939722"/>
            <a:ext cx="1699757" cy="1706493"/>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Le style autrefois boisé et riche de cette région au climat relativement chaud </a:t>
            </a:r>
            <a:br>
              <a:rPr lang="fr-CA" sz="1400" dirty="0">
                <a:cs typeface="Hellix SemiBold"/>
              </a:rPr>
            </a:br>
            <a:r>
              <a:rPr lang="fr-CA" sz="1400" dirty="0">
                <a:cs typeface="Hellix SemiBold"/>
              </a:rPr>
              <a:t>a cédé la place à </a:t>
            </a:r>
            <a:br>
              <a:rPr lang="fr-CA" sz="1400" dirty="0">
                <a:cs typeface="Hellix SemiBold"/>
              </a:rPr>
            </a:br>
            <a:r>
              <a:rPr lang="fr-CA" sz="1400" dirty="0">
                <a:cs typeface="Hellix SemiBold"/>
              </a:rPr>
              <a:t>des vins élégants, équilibrés et savoureux</a:t>
            </a:r>
          </a:p>
        </p:txBody>
      </p:sp>
    </p:spTree>
    <p:extLst>
      <p:ext uri="{BB962C8B-B14F-4D97-AF65-F5344CB8AC3E}">
        <p14:creationId xmlns:p14="http://schemas.microsoft.com/office/powerpoint/2010/main" val="3325440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4206CA04-CC70-45EB-9813-F553BF2F4271}"/>
              </a:ext>
            </a:extLst>
          </p:cNvPr>
          <p:cNvSpPr txBox="1"/>
          <p:nvPr/>
        </p:nvSpPr>
        <p:spPr>
          <a:xfrm>
            <a:off x="3826630" y="657467"/>
            <a:ext cx="6287188" cy="669972"/>
          </a:xfrm>
          <a:prstGeom prst="rect">
            <a:avLst/>
          </a:prstGeom>
        </p:spPr>
        <p:txBody>
          <a:bodyPr vert="horz" wrap="square" lIns="0" tIns="12700" rIns="0" bIns="0" rtlCol="0">
            <a:noAutofit/>
          </a:bodyPr>
          <a:lstStyle/>
          <a:p>
            <a:pPr>
              <a:lnSpc>
                <a:spcPct val="80000"/>
              </a:lnSpc>
              <a:tabLst>
                <a:tab pos="1274445" algn="l"/>
              </a:tabLst>
            </a:pPr>
            <a:r>
              <a:rPr lang="fr-FR" sz="5400" b="1" spc="1250" dirty="0">
                <a:solidFill>
                  <a:srgbClr val="E9490F"/>
                </a:solidFill>
                <a:latin typeface="+mj-lt"/>
                <a:cs typeface="Hellix"/>
              </a:rPr>
              <a:t>PINOT</a:t>
            </a:r>
            <a:r>
              <a:rPr lang="fr-FR" sz="5500" b="1" spc="1250" dirty="0">
                <a:solidFill>
                  <a:srgbClr val="E9490F"/>
                </a:solidFill>
                <a:latin typeface="+mj-lt"/>
                <a:cs typeface="Hellix"/>
              </a:rPr>
              <a:t> NOIR:</a:t>
            </a:r>
          </a:p>
        </p:txBody>
      </p:sp>
      <p:sp>
        <p:nvSpPr>
          <p:cNvPr id="5" name="object 4">
            <a:extLst>
              <a:ext uri="{FF2B5EF4-FFF2-40B4-BE49-F238E27FC236}">
                <a16:creationId xmlns:a16="http://schemas.microsoft.com/office/drawing/2014/main" id="{FBFD39FD-1EB2-4401-9ACB-DA69B3073217}"/>
              </a:ext>
            </a:extLst>
          </p:cNvPr>
          <p:cNvSpPr txBox="1"/>
          <p:nvPr/>
        </p:nvSpPr>
        <p:spPr>
          <a:xfrm>
            <a:off x="3826630" y="1216149"/>
            <a:ext cx="6462679" cy="1331535"/>
          </a:xfrm>
          <a:prstGeom prst="rect">
            <a:avLst/>
          </a:prstGeom>
        </p:spPr>
        <p:txBody>
          <a:bodyPr vert="horz" wrap="square" lIns="0" tIns="12700" rIns="0" bIns="0" rtlCol="0">
            <a:noAutofit/>
          </a:bodyPr>
          <a:lstStyle/>
          <a:p>
            <a:pPr>
              <a:lnSpc>
                <a:spcPct val="85000"/>
              </a:lnSpc>
              <a:tabLst>
                <a:tab pos="1274445" algn="l"/>
              </a:tabLst>
            </a:pPr>
            <a:r>
              <a:rPr lang="fr-FR" sz="5400" b="1" spc="500">
                <a:solidFill>
                  <a:schemeClr val="bg1"/>
                </a:solidFill>
                <a:latin typeface="+mj-lt"/>
                <a:cs typeface="Hellix"/>
              </a:rPr>
              <a:t>UN CHARMEUR DES CLIMATS FRAIS</a:t>
            </a:r>
          </a:p>
        </p:txBody>
      </p:sp>
      <p:sp>
        <p:nvSpPr>
          <p:cNvPr id="6" name="Content Placeholder 2">
            <a:extLst>
              <a:ext uri="{FF2B5EF4-FFF2-40B4-BE49-F238E27FC236}">
                <a16:creationId xmlns:a16="http://schemas.microsoft.com/office/drawing/2014/main" id="{D075ACC3-9B7B-4F78-A788-F681E0679234}"/>
              </a:ext>
            </a:extLst>
          </p:cNvPr>
          <p:cNvSpPr txBox="1">
            <a:spLocks/>
          </p:cNvSpPr>
          <p:nvPr/>
        </p:nvSpPr>
        <p:spPr>
          <a:xfrm>
            <a:off x="4640159" y="3632058"/>
            <a:ext cx="4024413" cy="3008888"/>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FR" dirty="0">
                <a:solidFill>
                  <a:schemeClr val="bg1"/>
                </a:solidFill>
              </a:rPr>
              <a:t>Arrivé sur le tard dans la production commerciale, mais maintenant devenu un cépage courant </a:t>
            </a:r>
          </a:p>
          <a:p>
            <a:pPr>
              <a:spcBef>
                <a:spcPts val="800"/>
              </a:spcBef>
              <a:buClr>
                <a:srgbClr val="E9490F"/>
              </a:buClr>
            </a:pPr>
            <a:r>
              <a:rPr lang="fr-FR" dirty="0">
                <a:solidFill>
                  <a:schemeClr val="bg1"/>
                </a:solidFill>
              </a:rPr>
              <a:t>Un raisin difficile à cultiver</a:t>
            </a:r>
          </a:p>
          <a:p>
            <a:pPr>
              <a:spcBef>
                <a:spcPts val="800"/>
              </a:spcBef>
              <a:buClr>
                <a:srgbClr val="E9490F"/>
              </a:buClr>
            </a:pPr>
            <a:r>
              <a:rPr lang="fr-FR" dirty="0">
                <a:solidFill>
                  <a:schemeClr val="bg1"/>
                </a:solidFill>
              </a:rPr>
              <a:t>Les meilleurs exemples proviennent de climats frais</a:t>
            </a:r>
          </a:p>
          <a:p>
            <a:pPr>
              <a:spcBef>
                <a:spcPts val="800"/>
              </a:spcBef>
              <a:buClr>
                <a:srgbClr val="E9490F"/>
              </a:buClr>
            </a:pPr>
            <a:r>
              <a:rPr lang="fr-FR" dirty="0">
                <a:solidFill>
                  <a:schemeClr val="bg1"/>
                </a:solidFill>
              </a:rPr>
              <a:t>La diversité des clones a été liée à une plus grande qualité et une plus grande complexité des vins </a:t>
            </a:r>
          </a:p>
        </p:txBody>
      </p:sp>
    </p:spTree>
    <p:extLst>
      <p:ext uri="{BB962C8B-B14F-4D97-AF65-F5344CB8AC3E}">
        <p14:creationId xmlns:p14="http://schemas.microsoft.com/office/powerpoint/2010/main" val="2491349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A1D44EBC-75F4-489E-BCDC-A106C915653D}"/>
              </a:ext>
            </a:extLst>
          </p:cNvPr>
          <p:cNvSpPr txBox="1">
            <a:spLocks/>
          </p:cNvSpPr>
          <p:nvPr/>
        </p:nvSpPr>
        <p:spPr>
          <a:xfrm>
            <a:off x="-36944" y="295563"/>
            <a:ext cx="7404687" cy="1209964"/>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72000"/>
              </a:lnSpc>
              <a:tabLst>
                <a:tab pos="3303270" algn="l"/>
                <a:tab pos="8077200" algn="l"/>
              </a:tabLst>
              <a:defRPr/>
            </a:pPr>
            <a:r>
              <a:rPr lang="fr-CA" sz="5000" kern="0" spc="500">
                <a:latin typeface="+mj-lt"/>
              </a:rPr>
              <a:t>STYLES</a:t>
            </a:r>
            <a:r>
              <a:rPr lang="fr-CA" sz="5000" kern="0" spc="500">
                <a:solidFill>
                  <a:schemeClr val="bg1"/>
                </a:solidFill>
                <a:latin typeface="+mj-lt"/>
              </a:rPr>
              <a:t> ET </a:t>
            </a:r>
          </a:p>
          <a:p>
            <a:pPr lvl="0">
              <a:lnSpc>
                <a:spcPct val="72000"/>
              </a:lnSpc>
              <a:tabLst>
                <a:tab pos="3303270" algn="l"/>
                <a:tab pos="8077200" algn="l"/>
              </a:tabLst>
              <a:defRPr/>
            </a:pPr>
            <a:r>
              <a:rPr lang="fr-CA" sz="5000" kern="0" spc="500">
                <a:solidFill>
                  <a:schemeClr val="bg1"/>
                </a:solidFill>
                <a:latin typeface="+mj-lt"/>
              </a:rPr>
              <a:t>CARACTÉRISTIQUES</a:t>
            </a:r>
            <a:endParaRPr kumimoji="0" lang="fr-CA" sz="5000" b="1" i="0" u="none" strike="noStrike" kern="0" cap="none" spc="500" normalizeH="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C132A52C-3AE1-40C2-9E6F-8B76C668CC18}"/>
              </a:ext>
            </a:extLst>
          </p:cNvPr>
          <p:cNvSpPr txBox="1"/>
          <p:nvPr/>
        </p:nvSpPr>
        <p:spPr>
          <a:xfrm>
            <a:off x="8567208" y="5420898"/>
            <a:ext cx="1238267" cy="721608"/>
          </a:xfrm>
          <a:prstGeom prst="rect">
            <a:avLst/>
          </a:prstGeom>
        </p:spPr>
        <p:txBody>
          <a:bodyPr vert="horz" wrap="square" lIns="0" tIns="17145" rIns="0" bIns="0" rtlCol="0" anchor="ctr" anchorCtr="0">
            <a:spAutoFit/>
          </a:bodyPr>
          <a:lstStyle/>
          <a:p>
            <a:pPr marL="180975" indent="-180975">
              <a:lnSpc>
                <a:spcPct val="98000"/>
              </a:lnSpc>
              <a:spcAft>
                <a:spcPts val="100"/>
              </a:spcAft>
              <a:buClr>
                <a:srgbClr val="E9490F"/>
              </a:buClr>
              <a:buFont typeface="Arial" panose="020B0604020202020204" pitchFamily="34" charset="0"/>
              <a:buChar char="-"/>
            </a:pPr>
            <a:r>
              <a:rPr lang="fr-CA" sz="1500" dirty="0">
                <a:cs typeface="Hellix SemiBold"/>
              </a:rPr>
              <a:t>Cerise</a:t>
            </a:r>
          </a:p>
          <a:p>
            <a:pPr marL="180975" indent="-180975">
              <a:lnSpc>
                <a:spcPct val="98000"/>
              </a:lnSpc>
              <a:spcAft>
                <a:spcPts val="100"/>
              </a:spcAft>
              <a:buClr>
                <a:srgbClr val="E9490F"/>
              </a:buClr>
              <a:buFont typeface="Arial" panose="020B0604020202020204" pitchFamily="34" charset="0"/>
              <a:buChar char="-"/>
            </a:pPr>
            <a:r>
              <a:rPr lang="fr-CA" sz="1500" dirty="0">
                <a:cs typeface="Hellix SemiBold"/>
              </a:rPr>
              <a:t>Fraise</a:t>
            </a:r>
          </a:p>
          <a:p>
            <a:pPr marL="180975" indent="-180975">
              <a:lnSpc>
                <a:spcPct val="98000"/>
              </a:lnSpc>
              <a:spcAft>
                <a:spcPts val="100"/>
              </a:spcAft>
              <a:buClr>
                <a:srgbClr val="E9490F"/>
              </a:buClr>
              <a:buFont typeface="Arial" panose="020B0604020202020204" pitchFamily="34" charset="0"/>
              <a:buChar char="-"/>
            </a:pPr>
            <a:r>
              <a:rPr lang="fr-CA" sz="1500" dirty="0">
                <a:cs typeface="Hellix SemiBold"/>
              </a:rPr>
              <a:t>Framboise</a:t>
            </a:r>
          </a:p>
        </p:txBody>
      </p:sp>
      <p:sp>
        <p:nvSpPr>
          <p:cNvPr id="6" name="object 58">
            <a:extLst>
              <a:ext uri="{FF2B5EF4-FFF2-40B4-BE49-F238E27FC236}">
                <a16:creationId xmlns:a16="http://schemas.microsoft.com/office/drawing/2014/main" id="{9D26746D-6B00-4007-AFAC-9239FBEB9D4D}"/>
              </a:ext>
            </a:extLst>
          </p:cNvPr>
          <p:cNvSpPr txBox="1"/>
          <p:nvPr/>
        </p:nvSpPr>
        <p:spPr>
          <a:xfrm>
            <a:off x="993062" y="5383376"/>
            <a:ext cx="1163781" cy="217367"/>
          </a:xfrm>
          <a:prstGeom prst="rect">
            <a:avLst/>
          </a:prstGeom>
          <a:solidFill>
            <a:schemeClr val="tx1"/>
          </a:solidFill>
        </p:spPr>
        <p:txBody>
          <a:bodyPr vert="horz" wrap="none" lIns="0" tIns="17145" rIns="0" bIns="0" rtlCol="0">
            <a:spAutoFit/>
          </a:bodyPr>
          <a:lstStyle/>
          <a:p>
            <a:pPr algn="ctr">
              <a:buClr>
                <a:srgbClr val="F40000"/>
              </a:buClr>
            </a:pPr>
            <a:r>
              <a:rPr lang="fr-CA" sz="1300" b="1">
                <a:solidFill>
                  <a:schemeClr val="bg1"/>
                </a:solidFill>
                <a:cs typeface="Hellix SemiBold"/>
              </a:rPr>
              <a:t>EN JEUNESSE</a:t>
            </a:r>
          </a:p>
        </p:txBody>
      </p:sp>
      <p:sp>
        <p:nvSpPr>
          <p:cNvPr id="7" name="object 58">
            <a:extLst>
              <a:ext uri="{FF2B5EF4-FFF2-40B4-BE49-F238E27FC236}">
                <a16:creationId xmlns:a16="http://schemas.microsoft.com/office/drawing/2014/main" id="{43A0FDFD-C2BC-4CBC-841B-A5B5DB7CE094}"/>
              </a:ext>
            </a:extLst>
          </p:cNvPr>
          <p:cNvSpPr txBox="1"/>
          <p:nvPr/>
        </p:nvSpPr>
        <p:spPr>
          <a:xfrm>
            <a:off x="7353294" y="2791159"/>
            <a:ext cx="1695456" cy="870366"/>
          </a:xfrm>
          <a:prstGeom prst="rect">
            <a:avLst/>
          </a:prstGeom>
        </p:spPr>
        <p:txBody>
          <a:bodyPr vert="horz" wrap="square" lIns="0" tIns="17145" rIns="0" bIns="0" rtlCol="0" anchor="ctr" anchorCtr="0">
            <a:spAutoFit/>
          </a:bodyPr>
          <a:lstStyle/>
          <a:p>
            <a:pPr algn="ctr">
              <a:lnSpc>
                <a:spcPct val="99000"/>
              </a:lnSpc>
              <a:buClr>
                <a:srgbClr val="F40000"/>
              </a:buClr>
            </a:pPr>
            <a:r>
              <a:rPr lang="fr-CA" sz="1400" b="1">
                <a:solidFill>
                  <a:schemeClr val="bg1"/>
                </a:solidFill>
                <a:cs typeface="Hellix SemiBold"/>
              </a:rPr>
              <a:t>VINS QUALITATIFS, AXÉS SUR </a:t>
            </a:r>
            <a:br>
              <a:rPr lang="fr-CA" sz="1400" b="1">
                <a:solidFill>
                  <a:schemeClr val="bg1"/>
                </a:solidFill>
                <a:cs typeface="Hellix SemiBold"/>
              </a:rPr>
            </a:br>
            <a:r>
              <a:rPr lang="fr-CA" sz="1400" b="1">
                <a:solidFill>
                  <a:schemeClr val="bg1"/>
                </a:solidFill>
                <a:cs typeface="Hellix SemiBold"/>
              </a:rPr>
              <a:t>LA SUBTILITÉ </a:t>
            </a:r>
            <a:br>
              <a:rPr lang="fr-CA" sz="1400" b="1">
                <a:solidFill>
                  <a:schemeClr val="bg1"/>
                </a:solidFill>
                <a:cs typeface="Hellix SemiBold"/>
              </a:rPr>
            </a:br>
            <a:r>
              <a:rPr lang="fr-CA" sz="1400" b="1">
                <a:solidFill>
                  <a:schemeClr val="bg1"/>
                </a:solidFill>
                <a:cs typeface="Hellix SemiBold"/>
              </a:rPr>
              <a:t>ET LA FINESSE</a:t>
            </a:r>
          </a:p>
        </p:txBody>
      </p:sp>
      <p:sp>
        <p:nvSpPr>
          <p:cNvPr id="8" name="object 58">
            <a:extLst>
              <a:ext uri="{FF2B5EF4-FFF2-40B4-BE49-F238E27FC236}">
                <a16:creationId xmlns:a16="http://schemas.microsoft.com/office/drawing/2014/main" id="{42A3E053-9D36-4204-914D-C7FE1A88ABCA}"/>
              </a:ext>
            </a:extLst>
          </p:cNvPr>
          <p:cNvSpPr txBox="1"/>
          <p:nvPr/>
        </p:nvSpPr>
        <p:spPr>
          <a:xfrm>
            <a:off x="709098" y="5632262"/>
            <a:ext cx="1710501" cy="1222258"/>
          </a:xfrm>
          <a:prstGeom prst="rect">
            <a:avLst/>
          </a:prstGeom>
        </p:spPr>
        <p:txBody>
          <a:bodyPr vert="horz" wrap="square" lIns="0" tIns="17145" rIns="0" bIns="0" rtlCol="0" anchor="t" anchorCtr="0">
            <a:spAutoFit/>
          </a:bodyPr>
          <a:lstStyle/>
          <a:p>
            <a:pPr algn="ctr">
              <a:lnSpc>
                <a:spcPct val="90000"/>
              </a:lnSpc>
              <a:buClr>
                <a:srgbClr val="F40000"/>
              </a:buClr>
            </a:pPr>
            <a:r>
              <a:rPr lang="fr-CA" sz="1450">
                <a:cs typeface="Hellix SemiBold"/>
              </a:rPr>
              <a:t>Notes fines de cerise, de petits fruits et de fines herbes, avec une texture soyeuse, voire satinée </a:t>
            </a:r>
          </a:p>
        </p:txBody>
      </p:sp>
      <p:sp>
        <p:nvSpPr>
          <p:cNvPr id="9" name="object 58">
            <a:extLst>
              <a:ext uri="{FF2B5EF4-FFF2-40B4-BE49-F238E27FC236}">
                <a16:creationId xmlns:a16="http://schemas.microsoft.com/office/drawing/2014/main" id="{88940B16-AE50-4194-AA44-76279636429D}"/>
              </a:ext>
            </a:extLst>
          </p:cNvPr>
          <p:cNvSpPr txBox="1"/>
          <p:nvPr/>
        </p:nvSpPr>
        <p:spPr>
          <a:xfrm>
            <a:off x="6796822" y="5492060"/>
            <a:ext cx="1011495" cy="448200"/>
          </a:xfrm>
          <a:prstGeom prst="rect">
            <a:avLst/>
          </a:prstGeom>
          <a:solidFill>
            <a:schemeClr val="bg1"/>
          </a:solidFill>
        </p:spPr>
        <p:txBody>
          <a:bodyPr vert="horz" wrap="none" lIns="0" tIns="17145" rIns="0" bIns="0" rtlCol="0">
            <a:spAutoFit/>
          </a:bodyPr>
          <a:lstStyle/>
          <a:p>
            <a:pPr algn="ctr">
              <a:buClr>
                <a:srgbClr val="F40000"/>
              </a:buClr>
            </a:pPr>
            <a:r>
              <a:rPr lang="fr-CA" sz="1400" b="1" spc="100" dirty="0">
                <a:solidFill>
                  <a:srgbClr val="E9490F"/>
                </a:solidFill>
                <a:cs typeface="Hellix SemiBold"/>
              </a:rPr>
              <a:t>ARÔMES </a:t>
            </a:r>
          </a:p>
          <a:p>
            <a:pPr algn="ctr">
              <a:buClr>
                <a:srgbClr val="F40000"/>
              </a:buClr>
            </a:pPr>
            <a:r>
              <a:rPr lang="fr-CA" sz="1400" b="1" spc="100" dirty="0">
                <a:solidFill>
                  <a:srgbClr val="E9490F"/>
                </a:solidFill>
                <a:cs typeface="Hellix SemiBold"/>
              </a:rPr>
              <a:t>TYPIQUES</a:t>
            </a:r>
          </a:p>
        </p:txBody>
      </p:sp>
      <p:sp>
        <p:nvSpPr>
          <p:cNvPr id="12" name="object 58">
            <a:extLst>
              <a:ext uri="{FF2B5EF4-FFF2-40B4-BE49-F238E27FC236}">
                <a16:creationId xmlns:a16="http://schemas.microsoft.com/office/drawing/2014/main" id="{A4ED2524-B3EC-4E0F-AA60-12BBBC05C127}"/>
              </a:ext>
            </a:extLst>
          </p:cNvPr>
          <p:cNvSpPr txBox="1"/>
          <p:nvPr/>
        </p:nvSpPr>
        <p:spPr>
          <a:xfrm>
            <a:off x="1760279" y="2693724"/>
            <a:ext cx="1877412" cy="1040670"/>
          </a:xfrm>
          <a:prstGeom prst="rect">
            <a:avLst/>
          </a:prstGeom>
        </p:spPr>
        <p:txBody>
          <a:bodyPr vert="horz" wrap="square" lIns="0" tIns="17145" rIns="0" bIns="0" rtlCol="0" anchor="b" anchorCtr="0">
            <a:spAutoFit/>
          </a:bodyPr>
          <a:lstStyle/>
          <a:p>
            <a:pPr algn="ctr">
              <a:lnSpc>
                <a:spcPct val="95000"/>
              </a:lnSpc>
              <a:buClr>
                <a:srgbClr val="F40000"/>
              </a:buClr>
            </a:pPr>
            <a:r>
              <a:rPr lang="fr-CA" sz="1400" b="1">
                <a:cs typeface="Hellix SemiBold"/>
              </a:rPr>
              <a:t>VINS LÉGERS OU MOYENNEMENT CORSÉS, AVEC DE LA RETENUE ET DE L’ÉLÉGANCE</a:t>
            </a:r>
          </a:p>
        </p:txBody>
      </p:sp>
      <p:sp>
        <p:nvSpPr>
          <p:cNvPr id="13" name="object 58">
            <a:extLst>
              <a:ext uri="{FF2B5EF4-FFF2-40B4-BE49-F238E27FC236}">
                <a16:creationId xmlns:a16="http://schemas.microsoft.com/office/drawing/2014/main" id="{FC33E218-E7BD-4D75-AA79-4B51D017DEC8}"/>
              </a:ext>
            </a:extLst>
          </p:cNvPr>
          <p:cNvSpPr txBox="1"/>
          <p:nvPr/>
        </p:nvSpPr>
        <p:spPr>
          <a:xfrm>
            <a:off x="2731628" y="5383376"/>
            <a:ext cx="1637372" cy="217367"/>
          </a:xfrm>
          <a:prstGeom prst="rect">
            <a:avLst/>
          </a:prstGeom>
          <a:solidFill>
            <a:schemeClr val="tx1"/>
          </a:solidFill>
        </p:spPr>
        <p:txBody>
          <a:bodyPr vert="horz" wrap="none" lIns="0" tIns="17145" rIns="0" bIns="0" rtlCol="0">
            <a:spAutoFit/>
          </a:bodyPr>
          <a:lstStyle/>
          <a:p>
            <a:pPr algn="ctr">
              <a:buClr>
                <a:srgbClr val="F40000"/>
              </a:buClr>
            </a:pPr>
            <a:r>
              <a:rPr lang="fr-CA" sz="1300" b="1">
                <a:solidFill>
                  <a:schemeClr val="bg1"/>
                </a:solidFill>
                <a:cs typeface="Hellix SemiBold"/>
              </a:rPr>
              <a:t>AVEC DE LA GARDE</a:t>
            </a:r>
          </a:p>
        </p:txBody>
      </p:sp>
      <p:sp>
        <p:nvSpPr>
          <p:cNvPr id="14" name="object 58">
            <a:extLst>
              <a:ext uri="{FF2B5EF4-FFF2-40B4-BE49-F238E27FC236}">
                <a16:creationId xmlns:a16="http://schemas.microsoft.com/office/drawing/2014/main" id="{0600D618-714A-4A97-85B1-D94272F67F78}"/>
              </a:ext>
            </a:extLst>
          </p:cNvPr>
          <p:cNvSpPr txBox="1"/>
          <p:nvPr/>
        </p:nvSpPr>
        <p:spPr>
          <a:xfrm>
            <a:off x="2773506" y="5632262"/>
            <a:ext cx="1567888" cy="1222258"/>
          </a:xfrm>
          <a:prstGeom prst="rect">
            <a:avLst/>
          </a:prstGeom>
        </p:spPr>
        <p:txBody>
          <a:bodyPr vert="horz" wrap="square" lIns="0" tIns="17145" rIns="0" bIns="0" rtlCol="0" anchor="t" anchorCtr="0">
            <a:spAutoFit/>
          </a:bodyPr>
          <a:lstStyle/>
          <a:p>
            <a:pPr algn="ctr">
              <a:lnSpc>
                <a:spcPct val="90000"/>
              </a:lnSpc>
              <a:buClr>
                <a:srgbClr val="F40000"/>
              </a:buClr>
            </a:pPr>
            <a:r>
              <a:rPr lang="fr-CA" sz="1450">
                <a:cs typeface="Hellix SemiBold"/>
              </a:rPr>
              <a:t>Exprime des notes classiques </a:t>
            </a:r>
            <a:br>
              <a:rPr lang="fr-CA" sz="1450">
                <a:cs typeface="Hellix SemiBold"/>
              </a:rPr>
            </a:br>
            <a:r>
              <a:rPr lang="fr-CA" sz="1450">
                <a:cs typeface="Hellix SemiBold"/>
              </a:rPr>
              <a:t>de sous-bois, d’herbes et d’épices </a:t>
            </a:r>
            <a:br>
              <a:rPr lang="fr-CA" sz="1450">
                <a:cs typeface="Hellix SemiBold"/>
              </a:rPr>
            </a:br>
            <a:endParaRPr lang="fr-CA" sz="1450">
              <a:cs typeface="Hellix SemiBold"/>
            </a:endParaRPr>
          </a:p>
        </p:txBody>
      </p:sp>
    </p:spTree>
    <p:extLst>
      <p:ext uri="{BB962C8B-B14F-4D97-AF65-F5344CB8AC3E}">
        <p14:creationId xmlns:p14="http://schemas.microsoft.com/office/powerpoint/2010/main" val="3505951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E023F2A9-435A-4564-8B73-C6C5DBB46C45}"/>
              </a:ext>
            </a:extLst>
          </p:cNvPr>
          <p:cNvSpPr txBox="1">
            <a:spLocks/>
          </p:cNvSpPr>
          <p:nvPr/>
        </p:nvSpPr>
        <p:spPr>
          <a:xfrm>
            <a:off x="-51388" y="450368"/>
            <a:ext cx="7094163"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fr-CA" sz="5800" spc="1200">
                <a:latin typeface="+mn-lt"/>
              </a:rPr>
              <a:t>LES</a:t>
            </a:r>
            <a:r>
              <a:rPr lang="fr-CA" sz="5800" spc="1200">
                <a:solidFill>
                  <a:schemeClr val="bg1"/>
                </a:solidFill>
                <a:latin typeface="+mn-lt"/>
              </a:rPr>
              <a:t>RÉGIONS </a:t>
            </a:r>
          </a:p>
        </p:txBody>
      </p:sp>
      <p:sp>
        <p:nvSpPr>
          <p:cNvPr id="5" name="object 58">
            <a:extLst>
              <a:ext uri="{FF2B5EF4-FFF2-40B4-BE49-F238E27FC236}">
                <a16:creationId xmlns:a16="http://schemas.microsoft.com/office/drawing/2014/main" id="{2ECA6CD6-50B5-4797-BC6D-07BD740CF655}"/>
              </a:ext>
            </a:extLst>
          </p:cNvPr>
          <p:cNvSpPr txBox="1"/>
          <p:nvPr/>
        </p:nvSpPr>
        <p:spPr>
          <a:xfrm>
            <a:off x="6955799" y="2492598"/>
            <a:ext cx="2016668" cy="1495346"/>
          </a:xfrm>
          <a:prstGeom prst="rect">
            <a:avLst/>
          </a:prstGeom>
        </p:spPr>
        <p:txBody>
          <a:bodyPr vert="horz" wrap="square" lIns="0" tIns="17145" rIns="0" bIns="0" rtlCol="0" anchor="t" anchorCtr="0">
            <a:spAutoFit/>
          </a:bodyPr>
          <a:lstStyle/>
          <a:p>
            <a:pPr>
              <a:lnSpc>
                <a:spcPct val="98000"/>
              </a:lnSpc>
              <a:buClr>
                <a:srgbClr val="F40000"/>
              </a:buClr>
            </a:pPr>
            <a:r>
              <a:rPr lang="fr-CA" sz="1400">
                <a:cs typeface="Hellix SemiBold"/>
              </a:rPr>
              <a:t>Idéal pour la production de pinot noir de grande qualité, grâce à la fraîcheur du climat: vins légers ou moyennement corsés, arômes délicats de cerise et de fraise </a:t>
            </a:r>
          </a:p>
        </p:txBody>
      </p:sp>
      <p:sp>
        <p:nvSpPr>
          <p:cNvPr id="6" name="object 58">
            <a:extLst>
              <a:ext uri="{FF2B5EF4-FFF2-40B4-BE49-F238E27FC236}">
                <a16:creationId xmlns:a16="http://schemas.microsoft.com/office/drawing/2014/main" id="{79F263BA-B41F-4F94-9F50-B65E1E83E6C6}"/>
              </a:ext>
            </a:extLst>
          </p:cNvPr>
          <p:cNvSpPr txBox="1"/>
          <p:nvPr/>
        </p:nvSpPr>
        <p:spPr>
          <a:xfrm>
            <a:off x="2014327" y="4601545"/>
            <a:ext cx="1624299" cy="515910"/>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MORNINGTON PENINSULA</a:t>
            </a:r>
          </a:p>
        </p:txBody>
      </p:sp>
      <p:sp>
        <p:nvSpPr>
          <p:cNvPr id="7" name="object 58">
            <a:extLst>
              <a:ext uri="{FF2B5EF4-FFF2-40B4-BE49-F238E27FC236}">
                <a16:creationId xmlns:a16="http://schemas.microsoft.com/office/drawing/2014/main" id="{EB20E422-66AE-4AFF-8382-20125DB68376}"/>
              </a:ext>
            </a:extLst>
          </p:cNvPr>
          <p:cNvSpPr txBox="1"/>
          <p:nvPr/>
        </p:nvSpPr>
        <p:spPr>
          <a:xfrm>
            <a:off x="908344" y="2231025"/>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ADELAIDE HILLS</a:t>
            </a:r>
          </a:p>
        </p:txBody>
      </p:sp>
      <p:sp>
        <p:nvSpPr>
          <p:cNvPr id="8" name="object 58">
            <a:extLst>
              <a:ext uri="{FF2B5EF4-FFF2-40B4-BE49-F238E27FC236}">
                <a16:creationId xmlns:a16="http://schemas.microsoft.com/office/drawing/2014/main" id="{964D5EE8-BBB0-478F-93B3-DFE9CCE86EE6}"/>
              </a:ext>
            </a:extLst>
          </p:cNvPr>
          <p:cNvSpPr txBox="1"/>
          <p:nvPr/>
        </p:nvSpPr>
        <p:spPr>
          <a:xfrm>
            <a:off x="6692469" y="2222233"/>
            <a:ext cx="1324696"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TASMANIA</a:t>
            </a:r>
          </a:p>
        </p:txBody>
      </p:sp>
      <p:sp>
        <p:nvSpPr>
          <p:cNvPr id="9" name="object 58">
            <a:extLst>
              <a:ext uri="{FF2B5EF4-FFF2-40B4-BE49-F238E27FC236}">
                <a16:creationId xmlns:a16="http://schemas.microsoft.com/office/drawing/2014/main" id="{8B683EF5-1B89-4C2B-AB2D-A07E87A45B9F}"/>
              </a:ext>
            </a:extLst>
          </p:cNvPr>
          <p:cNvSpPr txBox="1"/>
          <p:nvPr/>
        </p:nvSpPr>
        <p:spPr>
          <a:xfrm>
            <a:off x="2223531" y="5108219"/>
            <a:ext cx="1942070" cy="1284198"/>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Région côtière au climat frais produisant des vins relativement corsés aux notes de cerise et de fraise, avec une bonne trame d’acidité</a:t>
            </a:r>
          </a:p>
        </p:txBody>
      </p:sp>
      <p:sp>
        <p:nvSpPr>
          <p:cNvPr id="10" name="object 58">
            <a:extLst>
              <a:ext uri="{FF2B5EF4-FFF2-40B4-BE49-F238E27FC236}">
                <a16:creationId xmlns:a16="http://schemas.microsoft.com/office/drawing/2014/main" id="{14A20B64-2C32-4484-A602-70A9EC19D431}"/>
              </a:ext>
            </a:extLst>
          </p:cNvPr>
          <p:cNvSpPr txBox="1"/>
          <p:nvPr/>
        </p:nvSpPr>
        <p:spPr>
          <a:xfrm>
            <a:off x="1116513" y="2525344"/>
            <a:ext cx="2016668" cy="1073051"/>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L’altitude et le climat frais produisent un des styles équilibrés, avec des notes riches et mûres de cerise et de petits fruits</a:t>
            </a:r>
          </a:p>
        </p:txBody>
      </p:sp>
      <p:sp>
        <p:nvSpPr>
          <p:cNvPr id="11" name="object 58">
            <a:extLst>
              <a:ext uri="{FF2B5EF4-FFF2-40B4-BE49-F238E27FC236}">
                <a16:creationId xmlns:a16="http://schemas.microsoft.com/office/drawing/2014/main" id="{E36258A1-8AA7-4E7B-8464-6747A76FD7A0}"/>
              </a:ext>
            </a:extLst>
          </p:cNvPr>
          <p:cNvSpPr txBox="1"/>
          <p:nvPr/>
        </p:nvSpPr>
        <p:spPr>
          <a:xfrm>
            <a:off x="7768327" y="4911103"/>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YARRA VALLEY</a:t>
            </a:r>
          </a:p>
        </p:txBody>
      </p:sp>
      <p:sp>
        <p:nvSpPr>
          <p:cNvPr id="12" name="object 58">
            <a:extLst>
              <a:ext uri="{FF2B5EF4-FFF2-40B4-BE49-F238E27FC236}">
                <a16:creationId xmlns:a16="http://schemas.microsoft.com/office/drawing/2014/main" id="{72040A80-2473-4140-89DF-DDD70E5F6E4B}"/>
              </a:ext>
            </a:extLst>
          </p:cNvPr>
          <p:cNvSpPr txBox="1"/>
          <p:nvPr/>
        </p:nvSpPr>
        <p:spPr>
          <a:xfrm>
            <a:off x="8020851" y="5176847"/>
            <a:ext cx="1777948" cy="1917641"/>
          </a:xfrm>
          <a:prstGeom prst="rect">
            <a:avLst/>
          </a:prstGeom>
        </p:spPr>
        <p:txBody>
          <a:bodyPr vert="horz" wrap="square" lIns="0" tIns="17145" rIns="0" bIns="0" rtlCol="0" anchor="t" anchorCtr="0">
            <a:spAutoFit/>
          </a:bodyPr>
          <a:lstStyle/>
          <a:p>
            <a:pPr>
              <a:lnSpc>
                <a:spcPct val="98000"/>
              </a:lnSpc>
              <a:buClr>
                <a:srgbClr val="F40000"/>
              </a:buClr>
            </a:pPr>
            <a:r>
              <a:rPr lang="fr-CA" sz="1400">
                <a:cs typeface="Hellix SemiBold"/>
              </a:rPr>
              <a:t>Diversité d’expression, grâce aux combinaisons varies d’expositions et d’altitudes: vins légers ou moyennement corsés avec des notes de cerise, de fraise et de prune</a:t>
            </a:r>
          </a:p>
        </p:txBody>
      </p:sp>
    </p:spTree>
    <p:extLst>
      <p:ext uri="{BB962C8B-B14F-4D97-AF65-F5344CB8AC3E}">
        <p14:creationId xmlns:p14="http://schemas.microsoft.com/office/powerpoint/2010/main" val="13032683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A6A7DB3A-4A07-4C1D-A13C-C369B4AC502D}"/>
              </a:ext>
            </a:extLst>
          </p:cNvPr>
          <p:cNvSpPr txBox="1"/>
          <p:nvPr/>
        </p:nvSpPr>
        <p:spPr>
          <a:xfrm>
            <a:off x="3826630" y="1239934"/>
            <a:ext cx="5640643" cy="669972"/>
          </a:xfrm>
          <a:prstGeom prst="rect">
            <a:avLst/>
          </a:prstGeom>
        </p:spPr>
        <p:txBody>
          <a:bodyPr vert="horz" wrap="square" lIns="0" tIns="12700" rIns="0" bIns="0" rtlCol="0">
            <a:noAutofit/>
          </a:bodyPr>
          <a:lstStyle/>
          <a:p>
            <a:pPr>
              <a:lnSpc>
                <a:spcPct val="80000"/>
              </a:lnSpc>
              <a:tabLst>
                <a:tab pos="1274445" algn="l"/>
              </a:tabLst>
            </a:pPr>
            <a:r>
              <a:rPr lang="fr-CA" sz="5400" b="1" spc="600" dirty="0">
                <a:solidFill>
                  <a:srgbClr val="E9490F"/>
                </a:solidFill>
                <a:latin typeface="+mj-lt"/>
                <a:cs typeface="Hellix"/>
              </a:rPr>
              <a:t>GRENACHE:</a:t>
            </a:r>
            <a:endParaRPr lang="fr-CA" sz="5500" b="1" spc="600" dirty="0">
              <a:solidFill>
                <a:srgbClr val="E9490F"/>
              </a:solidFill>
              <a:latin typeface="+mj-lt"/>
              <a:cs typeface="Hellix"/>
            </a:endParaRPr>
          </a:p>
        </p:txBody>
      </p:sp>
      <p:sp>
        <p:nvSpPr>
          <p:cNvPr id="5" name="object 4">
            <a:extLst>
              <a:ext uri="{FF2B5EF4-FFF2-40B4-BE49-F238E27FC236}">
                <a16:creationId xmlns:a16="http://schemas.microsoft.com/office/drawing/2014/main" id="{9D314E40-BC7D-4049-9373-E7494D25598B}"/>
              </a:ext>
            </a:extLst>
          </p:cNvPr>
          <p:cNvSpPr txBox="1"/>
          <p:nvPr/>
        </p:nvSpPr>
        <p:spPr>
          <a:xfrm>
            <a:off x="3817394" y="1903683"/>
            <a:ext cx="6874419" cy="1331535"/>
          </a:xfrm>
          <a:prstGeom prst="rect">
            <a:avLst/>
          </a:prstGeom>
        </p:spPr>
        <p:txBody>
          <a:bodyPr vert="horz" wrap="square" lIns="0" tIns="12700" rIns="0" bIns="0" rtlCol="0">
            <a:noAutofit/>
          </a:bodyPr>
          <a:lstStyle/>
          <a:p>
            <a:pPr>
              <a:lnSpc>
                <a:spcPct val="85000"/>
              </a:lnSpc>
              <a:tabLst>
                <a:tab pos="1274445" algn="l"/>
              </a:tabLst>
            </a:pPr>
            <a:r>
              <a:rPr lang="fr-CA" sz="4800" b="1" spc="800">
                <a:solidFill>
                  <a:schemeClr val="bg1"/>
                </a:solidFill>
                <a:latin typeface="+mj-lt"/>
                <a:cs typeface="Hellix"/>
              </a:rPr>
              <a:t>RENAISSANCE D’UN CLASSIQUE</a:t>
            </a:r>
          </a:p>
        </p:txBody>
      </p:sp>
      <p:sp>
        <p:nvSpPr>
          <p:cNvPr id="6" name="Content Placeholder 2">
            <a:extLst>
              <a:ext uri="{FF2B5EF4-FFF2-40B4-BE49-F238E27FC236}">
                <a16:creationId xmlns:a16="http://schemas.microsoft.com/office/drawing/2014/main" id="{C8E8E15A-1A34-40FA-8513-653110A2AEE0}"/>
              </a:ext>
            </a:extLst>
          </p:cNvPr>
          <p:cNvSpPr txBox="1">
            <a:spLocks/>
          </p:cNvSpPr>
          <p:nvPr/>
        </p:nvSpPr>
        <p:spPr>
          <a:xfrm>
            <a:off x="4649684" y="3641583"/>
            <a:ext cx="4817589" cy="3008888"/>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Un des cépages historiques des vignobles australiens </a:t>
            </a:r>
          </a:p>
          <a:p>
            <a:pPr>
              <a:spcBef>
                <a:spcPts val="800"/>
              </a:spcBef>
              <a:buClr>
                <a:srgbClr val="E9490F"/>
              </a:buClr>
            </a:pPr>
            <a:r>
              <a:rPr lang="fr-CA" dirty="0">
                <a:solidFill>
                  <a:schemeClr val="bg1"/>
                </a:solidFill>
              </a:rPr>
              <a:t>L’Australie compte certaines des plus vieilles vignes de Grenache au monde </a:t>
            </a:r>
          </a:p>
          <a:p>
            <a:pPr>
              <a:spcBef>
                <a:spcPts val="800"/>
              </a:spcBef>
              <a:buClr>
                <a:srgbClr val="E9490F"/>
              </a:buClr>
            </a:pPr>
            <a:r>
              <a:rPr lang="fr-CA" dirty="0">
                <a:solidFill>
                  <a:schemeClr val="bg1"/>
                </a:solidFill>
              </a:rPr>
              <a:t>Son utilisation à toutes les sauces lui a enlevé un peu de son lustre </a:t>
            </a:r>
          </a:p>
          <a:p>
            <a:pPr>
              <a:spcBef>
                <a:spcPts val="800"/>
              </a:spcBef>
              <a:buClr>
                <a:srgbClr val="E9490F"/>
              </a:buClr>
            </a:pPr>
            <a:r>
              <a:rPr lang="fr-CA" dirty="0">
                <a:solidFill>
                  <a:schemeClr val="bg1"/>
                </a:solidFill>
              </a:rPr>
              <a:t>Il revit grâce à des vignerons qui reconnaissent désormais son potentiel</a:t>
            </a:r>
          </a:p>
        </p:txBody>
      </p:sp>
    </p:spTree>
    <p:extLst>
      <p:ext uri="{BB962C8B-B14F-4D97-AF65-F5344CB8AC3E}">
        <p14:creationId xmlns:p14="http://schemas.microsoft.com/office/powerpoint/2010/main" val="1658587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585FA27C-C49F-478C-9036-AADC8C5646BC}"/>
              </a:ext>
            </a:extLst>
          </p:cNvPr>
          <p:cNvSpPr txBox="1">
            <a:spLocks/>
          </p:cNvSpPr>
          <p:nvPr/>
        </p:nvSpPr>
        <p:spPr>
          <a:xfrm>
            <a:off x="6381568" y="1559729"/>
            <a:ext cx="4188162"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fr-CA" sz="5800" spc="700">
                <a:latin typeface="+mn-lt"/>
              </a:rPr>
              <a:t>RÉGIONS</a:t>
            </a:r>
          </a:p>
        </p:txBody>
      </p:sp>
      <p:sp>
        <p:nvSpPr>
          <p:cNvPr id="5" name="object 10">
            <a:extLst>
              <a:ext uri="{FF2B5EF4-FFF2-40B4-BE49-F238E27FC236}">
                <a16:creationId xmlns:a16="http://schemas.microsoft.com/office/drawing/2014/main" id="{8C3A9D7F-1B20-434A-84E7-EC7FE1A4B877}"/>
              </a:ext>
            </a:extLst>
          </p:cNvPr>
          <p:cNvSpPr txBox="1"/>
          <p:nvPr/>
        </p:nvSpPr>
        <p:spPr>
          <a:xfrm rot="21305445">
            <a:off x="1340602" y="5377275"/>
            <a:ext cx="3601636" cy="912429"/>
          </a:xfrm>
          <a:prstGeom prst="rect">
            <a:avLst/>
          </a:prstGeom>
        </p:spPr>
        <p:txBody>
          <a:bodyPr vert="horz" wrap="square" lIns="0" tIns="12065" rIns="0" bIns="0" rtlCol="0">
            <a:spAutoFit/>
          </a:bodyPr>
          <a:lstStyle/>
          <a:p>
            <a:pPr algn="ctr" defTabSz="914217">
              <a:lnSpc>
                <a:spcPct val="80000"/>
              </a:lnSpc>
            </a:pPr>
            <a:r>
              <a:rPr lang="fr-CA" b="1" dirty="0">
                <a:solidFill>
                  <a:schemeClr val="bg1"/>
                </a:solidFill>
                <a:latin typeface="Mistral" panose="03090702030407020403" pitchFamily="66" charset="0"/>
                <a:cs typeface="Colors Of Autumn"/>
              </a:rPr>
              <a:t>AUJOURD’HUI, LES STYLES VONT DES VINS RICHES ET INTENSES </a:t>
            </a:r>
            <a:br>
              <a:rPr lang="fr-CA" b="1" dirty="0">
                <a:solidFill>
                  <a:schemeClr val="bg1"/>
                </a:solidFill>
                <a:latin typeface="Mistral" panose="03090702030407020403" pitchFamily="66" charset="0"/>
                <a:cs typeface="Colors Of Autumn"/>
              </a:rPr>
            </a:br>
            <a:r>
              <a:rPr lang="fr-CA" b="1" dirty="0">
                <a:solidFill>
                  <a:schemeClr val="bg1"/>
                </a:solidFill>
                <a:latin typeface="Mistral" panose="03090702030407020403" pitchFamily="66" charset="0"/>
                <a:cs typeface="Colors Of Autumn"/>
              </a:rPr>
              <a:t>À DES CUVÉES PLUS LÉGÈRES </a:t>
            </a:r>
            <a:br>
              <a:rPr lang="fr-CA" b="1" dirty="0">
                <a:solidFill>
                  <a:schemeClr val="bg1"/>
                </a:solidFill>
                <a:latin typeface="Mistral" panose="03090702030407020403" pitchFamily="66" charset="0"/>
                <a:cs typeface="Colors Of Autumn"/>
              </a:rPr>
            </a:br>
            <a:r>
              <a:rPr lang="fr-CA" b="1" dirty="0">
                <a:solidFill>
                  <a:schemeClr val="bg1"/>
                </a:solidFill>
                <a:latin typeface="Mistral" panose="03090702030407020403" pitchFamily="66" charset="0"/>
                <a:cs typeface="Colors Of Autumn"/>
              </a:rPr>
              <a:t>ET CHANTANTES</a:t>
            </a:r>
          </a:p>
        </p:txBody>
      </p:sp>
      <p:sp>
        <p:nvSpPr>
          <p:cNvPr id="6" name="object 37">
            <a:extLst>
              <a:ext uri="{FF2B5EF4-FFF2-40B4-BE49-F238E27FC236}">
                <a16:creationId xmlns:a16="http://schemas.microsoft.com/office/drawing/2014/main" id="{3B6E8CD1-F231-4695-88C6-0CD08B33E4C1}"/>
              </a:ext>
            </a:extLst>
          </p:cNvPr>
          <p:cNvSpPr txBox="1">
            <a:spLocks/>
          </p:cNvSpPr>
          <p:nvPr/>
        </p:nvSpPr>
        <p:spPr>
          <a:xfrm>
            <a:off x="6381568" y="845687"/>
            <a:ext cx="2207488"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fr-CA" sz="5800" spc="1600" dirty="0">
                <a:solidFill>
                  <a:srgbClr val="E9490F"/>
                </a:solidFill>
                <a:latin typeface="+mn-lt"/>
              </a:rPr>
              <a:t>LES </a:t>
            </a:r>
          </a:p>
        </p:txBody>
      </p:sp>
      <p:sp>
        <p:nvSpPr>
          <p:cNvPr id="7" name="object 58">
            <a:extLst>
              <a:ext uri="{FF2B5EF4-FFF2-40B4-BE49-F238E27FC236}">
                <a16:creationId xmlns:a16="http://schemas.microsoft.com/office/drawing/2014/main" id="{189A61E3-1A5A-41AE-92B9-3DCAC20B6CCB}"/>
              </a:ext>
            </a:extLst>
          </p:cNvPr>
          <p:cNvSpPr txBox="1"/>
          <p:nvPr/>
        </p:nvSpPr>
        <p:spPr>
          <a:xfrm>
            <a:off x="1088736" y="2084942"/>
            <a:ext cx="1515568" cy="1403782"/>
          </a:xfrm>
          <a:prstGeom prst="rect">
            <a:avLst/>
          </a:prstGeom>
        </p:spPr>
        <p:txBody>
          <a:bodyPr vert="horz" wrap="square" lIns="0" tIns="17145" rIns="0" bIns="0" rtlCol="0" anchor="ctr" anchorCtr="0">
            <a:spAutoFit/>
          </a:bodyPr>
          <a:lstStyle/>
          <a:p>
            <a:pPr algn="ctr">
              <a:lnSpc>
                <a:spcPct val="99000"/>
              </a:lnSpc>
              <a:buClr>
                <a:srgbClr val="F40000"/>
              </a:buClr>
            </a:pPr>
            <a:r>
              <a:rPr lang="fr-CA" sz="1300" b="1">
                <a:solidFill>
                  <a:schemeClr val="bg1"/>
                </a:solidFill>
                <a:cs typeface="Hellix SemiBold"/>
              </a:rPr>
              <a:t>PLUSIEURS APPROCHES: VINS DE CÉPAGE ROUGES ASSEMBLAGES, ROSÉS ET VINS FORTIFIÉS</a:t>
            </a:r>
          </a:p>
        </p:txBody>
      </p:sp>
      <p:sp>
        <p:nvSpPr>
          <p:cNvPr id="8" name="object 58">
            <a:extLst>
              <a:ext uri="{FF2B5EF4-FFF2-40B4-BE49-F238E27FC236}">
                <a16:creationId xmlns:a16="http://schemas.microsoft.com/office/drawing/2014/main" id="{4444DA1B-3D37-4AA3-87FA-D314734465B7}"/>
              </a:ext>
            </a:extLst>
          </p:cNvPr>
          <p:cNvSpPr txBox="1"/>
          <p:nvPr/>
        </p:nvSpPr>
        <p:spPr>
          <a:xfrm>
            <a:off x="850140" y="4500196"/>
            <a:ext cx="1179774" cy="721608"/>
          </a:xfrm>
          <a:prstGeom prst="rect">
            <a:avLst/>
          </a:prstGeom>
        </p:spPr>
        <p:txBody>
          <a:bodyPr vert="horz" wrap="square" lIns="0" tIns="17145" rIns="0" bIns="0" rtlCol="0" anchor="t" anchorCtr="0">
            <a:spAutoFit/>
          </a:bodyPr>
          <a:lstStyle/>
          <a:p>
            <a:pPr marL="180975" indent="-180975">
              <a:lnSpc>
                <a:spcPct val="98000"/>
              </a:lnSpc>
              <a:spcAft>
                <a:spcPts val="100"/>
              </a:spcAft>
              <a:buClr>
                <a:srgbClr val="E9490F"/>
              </a:buClr>
              <a:buFont typeface="Arial" panose="020B0604020202020204" pitchFamily="34" charset="0"/>
              <a:buChar char="-"/>
            </a:pPr>
            <a:r>
              <a:rPr lang="fr-CA" sz="1500" dirty="0">
                <a:cs typeface="Hellix SemiBold"/>
              </a:rPr>
              <a:t>Cerise</a:t>
            </a:r>
          </a:p>
          <a:p>
            <a:pPr marL="180975" indent="-180975">
              <a:lnSpc>
                <a:spcPct val="98000"/>
              </a:lnSpc>
              <a:spcAft>
                <a:spcPts val="100"/>
              </a:spcAft>
              <a:buClr>
                <a:srgbClr val="E9490F"/>
              </a:buClr>
              <a:buFont typeface="Arial" panose="020B0604020202020204" pitchFamily="34" charset="0"/>
              <a:buChar char="-"/>
            </a:pPr>
            <a:r>
              <a:rPr lang="fr-CA" sz="1500" dirty="0">
                <a:cs typeface="Hellix SemiBold"/>
              </a:rPr>
              <a:t>Petits fruits</a:t>
            </a:r>
          </a:p>
          <a:p>
            <a:pPr marL="180975" indent="-180975">
              <a:lnSpc>
                <a:spcPct val="98000"/>
              </a:lnSpc>
              <a:spcAft>
                <a:spcPts val="100"/>
              </a:spcAft>
              <a:buClr>
                <a:srgbClr val="E9490F"/>
              </a:buClr>
              <a:buFont typeface="Arial" panose="020B0604020202020204" pitchFamily="34" charset="0"/>
              <a:buChar char="-"/>
            </a:pPr>
            <a:r>
              <a:rPr lang="fr-CA" sz="1500" dirty="0">
                <a:cs typeface="Hellix SemiBold"/>
              </a:rPr>
              <a:t>Épices</a:t>
            </a:r>
          </a:p>
        </p:txBody>
      </p:sp>
      <p:sp>
        <p:nvSpPr>
          <p:cNvPr id="9" name="object 58">
            <a:extLst>
              <a:ext uri="{FF2B5EF4-FFF2-40B4-BE49-F238E27FC236}">
                <a16:creationId xmlns:a16="http://schemas.microsoft.com/office/drawing/2014/main" id="{1F11DAAE-1E63-4058-AD98-CD94734C5302}"/>
              </a:ext>
            </a:extLst>
          </p:cNvPr>
          <p:cNvSpPr txBox="1"/>
          <p:nvPr/>
        </p:nvSpPr>
        <p:spPr>
          <a:xfrm>
            <a:off x="802420" y="4070468"/>
            <a:ext cx="1011495" cy="448200"/>
          </a:xfrm>
          <a:prstGeom prst="rect">
            <a:avLst/>
          </a:prstGeom>
        </p:spPr>
        <p:txBody>
          <a:bodyPr vert="horz" wrap="none" lIns="0" tIns="17145" rIns="0" bIns="0" rtlCol="0">
            <a:spAutoFit/>
          </a:bodyPr>
          <a:lstStyle/>
          <a:p>
            <a:pPr algn="ctr">
              <a:buClr>
                <a:srgbClr val="F40000"/>
              </a:buClr>
            </a:pPr>
            <a:r>
              <a:rPr lang="fr-CA" sz="1400" b="1" spc="100">
                <a:solidFill>
                  <a:srgbClr val="E9490F"/>
                </a:solidFill>
                <a:cs typeface="Hellix SemiBold"/>
              </a:rPr>
              <a:t>ARÔMES </a:t>
            </a:r>
          </a:p>
          <a:p>
            <a:pPr algn="ctr">
              <a:buClr>
                <a:srgbClr val="F40000"/>
              </a:buClr>
            </a:pPr>
            <a:r>
              <a:rPr lang="fr-CA" sz="1400" b="1" spc="100">
                <a:solidFill>
                  <a:srgbClr val="E9490F"/>
                </a:solidFill>
                <a:cs typeface="Hellix SemiBold"/>
              </a:rPr>
              <a:t>TYPIQUES</a:t>
            </a:r>
          </a:p>
        </p:txBody>
      </p:sp>
      <p:sp>
        <p:nvSpPr>
          <p:cNvPr id="14" name="object 58">
            <a:extLst>
              <a:ext uri="{FF2B5EF4-FFF2-40B4-BE49-F238E27FC236}">
                <a16:creationId xmlns:a16="http://schemas.microsoft.com/office/drawing/2014/main" id="{F6BACFAA-6733-417D-B34C-798572B4DDE0}"/>
              </a:ext>
            </a:extLst>
          </p:cNvPr>
          <p:cNvSpPr txBox="1"/>
          <p:nvPr/>
        </p:nvSpPr>
        <p:spPr>
          <a:xfrm>
            <a:off x="7158532" y="2668319"/>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BAROSSA VALLEY</a:t>
            </a:r>
          </a:p>
        </p:txBody>
      </p:sp>
      <p:sp>
        <p:nvSpPr>
          <p:cNvPr id="15" name="object 58">
            <a:extLst>
              <a:ext uri="{FF2B5EF4-FFF2-40B4-BE49-F238E27FC236}">
                <a16:creationId xmlns:a16="http://schemas.microsoft.com/office/drawing/2014/main" id="{61ED6C5C-F5A3-4900-BCB8-431E7A734A2D}"/>
              </a:ext>
            </a:extLst>
          </p:cNvPr>
          <p:cNvSpPr txBox="1"/>
          <p:nvPr/>
        </p:nvSpPr>
        <p:spPr>
          <a:xfrm>
            <a:off x="7435786" y="2925406"/>
            <a:ext cx="2649021" cy="1706493"/>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Les journées chaudes et les nuits fraîches produisent des vins moyennement ou très corsés, riches en texture et en notes de fruit rouge, de sous-bois et de poivre blanc. Les assemblages GSM utilisent souvent des Grenaches de vieilles vignes. </a:t>
            </a:r>
          </a:p>
        </p:txBody>
      </p:sp>
      <p:sp>
        <p:nvSpPr>
          <p:cNvPr id="16" name="object 58">
            <a:extLst>
              <a:ext uri="{FF2B5EF4-FFF2-40B4-BE49-F238E27FC236}">
                <a16:creationId xmlns:a16="http://schemas.microsoft.com/office/drawing/2014/main" id="{38CC53C9-BE62-4600-8579-FE979F64F83E}"/>
              </a:ext>
            </a:extLst>
          </p:cNvPr>
          <p:cNvSpPr txBox="1"/>
          <p:nvPr/>
        </p:nvSpPr>
        <p:spPr>
          <a:xfrm>
            <a:off x="7988507" y="5122973"/>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McLAREN VALE</a:t>
            </a:r>
          </a:p>
        </p:txBody>
      </p:sp>
      <p:sp>
        <p:nvSpPr>
          <p:cNvPr id="17" name="object 58">
            <a:extLst>
              <a:ext uri="{FF2B5EF4-FFF2-40B4-BE49-F238E27FC236}">
                <a16:creationId xmlns:a16="http://schemas.microsoft.com/office/drawing/2014/main" id="{630E796E-E7CF-4ACF-B060-0AC33F4F465D}"/>
              </a:ext>
            </a:extLst>
          </p:cNvPr>
          <p:cNvSpPr txBox="1"/>
          <p:nvPr/>
        </p:nvSpPr>
        <p:spPr>
          <a:xfrm>
            <a:off x="8204506" y="5357898"/>
            <a:ext cx="2001676" cy="1495346"/>
          </a:xfrm>
          <a:prstGeom prst="rect">
            <a:avLst/>
          </a:prstGeom>
        </p:spPr>
        <p:txBody>
          <a:bodyPr vert="horz" wrap="square" lIns="0" tIns="17145" rIns="0" bIns="0" rtlCol="0" anchor="t" anchorCtr="0">
            <a:spAutoFit/>
          </a:bodyPr>
          <a:lstStyle/>
          <a:p>
            <a:pPr>
              <a:lnSpc>
                <a:spcPct val="98000"/>
              </a:lnSpc>
              <a:buClr>
                <a:srgbClr val="F40000"/>
              </a:buClr>
            </a:pPr>
            <a:r>
              <a:rPr lang="fr-CA" sz="1400">
                <a:cs typeface="Hellix SemiBold"/>
              </a:rPr>
              <a:t>Vins assez corsés avec une texture riche, de l’épice et un fruit mûr et juteux: les GSM sont corsés, avec un beau fruité, des tannins fins et une bonne longueur </a:t>
            </a:r>
          </a:p>
        </p:txBody>
      </p:sp>
      <p:sp>
        <p:nvSpPr>
          <p:cNvPr id="18" name="object 58">
            <a:extLst>
              <a:ext uri="{FF2B5EF4-FFF2-40B4-BE49-F238E27FC236}">
                <a16:creationId xmlns:a16="http://schemas.microsoft.com/office/drawing/2014/main" id="{2F683C7D-B529-418A-9B0F-2CBDDAF38819}"/>
              </a:ext>
            </a:extLst>
          </p:cNvPr>
          <p:cNvSpPr txBox="1"/>
          <p:nvPr/>
        </p:nvSpPr>
        <p:spPr>
          <a:xfrm>
            <a:off x="2774259" y="3315079"/>
            <a:ext cx="1710501" cy="405111"/>
          </a:xfrm>
          <a:prstGeom prst="rect">
            <a:avLst/>
          </a:prstGeom>
        </p:spPr>
        <p:txBody>
          <a:bodyPr vert="horz" wrap="square" lIns="0" tIns="17145" rIns="0" bIns="0" rtlCol="0" anchor="ctr" anchorCtr="0">
            <a:spAutoFit/>
          </a:bodyPr>
          <a:lstStyle/>
          <a:p>
            <a:pPr algn="ctr">
              <a:lnSpc>
                <a:spcPct val="90000"/>
              </a:lnSpc>
              <a:buClr>
                <a:srgbClr val="F40000"/>
              </a:buClr>
            </a:pPr>
            <a:r>
              <a:rPr lang="fr-CA" sz="1400">
                <a:cs typeface="Hellix SemiBold"/>
              </a:rPr>
              <a:t>Moyennement corsé à très corsé</a:t>
            </a:r>
          </a:p>
        </p:txBody>
      </p:sp>
      <p:sp>
        <p:nvSpPr>
          <p:cNvPr id="19" name="object 4">
            <a:extLst>
              <a:ext uri="{FF2B5EF4-FFF2-40B4-BE49-F238E27FC236}">
                <a16:creationId xmlns:a16="http://schemas.microsoft.com/office/drawing/2014/main" id="{92BE02EB-84EB-457A-92E8-CF7547F5236F}"/>
              </a:ext>
            </a:extLst>
          </p:cNvPr>
          <p:cNvSpPr txBox="1"/>
          <p:nvPr/>
        </p:nvSpPr>
        <p:spPr>
          <a:xfrm>
            <a:off x="1" y="386322"/>
            <a:ext cx="2401121" cy="434038"/>
          </a:xfrm>
          <a:prstGeom prst="rect">
            <a:avLst/>
          </a:prstGeom>
          <a:solidFill>
            <a:schemeClr val="tx1"/>
          </a:solidFill>
        </p:spPr>
        <p:txBody>
          <a:bodyPr vert="horz" wrap="none" lIns="0" tIns="12700" rIns="0" bIns="0" rtlCol="0" anchor="ctr">
            <a:noAutofit/>
          </a:bodyPr>
          <a:lstStyle/>
          <a:p>
            <a:pPr>
              <a:tabLst>
                <a:tab pos="1274445" algn="l"/>
              </a:tabLst>
            </a:pPr>
            <a:r>
              <a:rPr lang="fr-CA" sz="3200" b="1" dirty="0">
                <a:solidFill>
                  <a:schemeClr val="bg1"/>
                </a:solidFill>
                <a:latin typeface="+mj-lt"/>
                <a:cs typeface="Hellix"/>
              </a:rPr>
              <a:t> STYLES ET</a:t>
            </a:r>
          </a:p>
        </p:txBody>
      </p:sp>
      <p:sp>
        <p:nvSpPr>
          <p:cNvPr id="20" name="object 4">
            <a:extLst>
              <a:ext uri="{FF2B5EF4-FFF2-40B4-BE49-F238E27FC236}">
                <a16:creationId xmlns:a16="http://schemas.microsoft.com/office/drawing/2014/main" id="{A113B78D-1DB0-4945-AE62-1388FB8A60DC}"/>
              </a:ext>
            </a:extLst>
          </p:cNvPr>
          <p:cNvSpPr txBox="1"/>
          <p:nvPr/>
        </p:nvSpPr>
        <p:spPr>
          <a:xfrm>
            <a:off x="0" y="914480"/>
            <a:ext cx="4328717" cy="434038"/>
          </a:xfrm>
          <a:prstGeom prst="rect">
            <a:avLst/>
          </a:prstGeom>
          <a:solidFill>
            <a:schemeClr val="tx1"/>
          </a:solidFill>
        </p:spPr>
        <p:txBody>
          <a:bodyPr vert="horz" wrap="none" lIns="0" tIns="12700" rIns="0" bIns="0" rtlCol="0" anchor="ctr">
            <a:noAutofit/>
          </a:bodyPr>
          <a:lstStyle/>
          <a:p>
            <a:pPr>
              <a:tabLst>
                <a:tab pos="1274445" algn="l"/>
              </a:tabLst>
            </a:pPr>
            <a:r>
              <a:rPr lang="fr-CA" sz="3200" b="1" dirty="0">
                <a:solidFill>
                  <a:schemeClr val="bg1"/>
                </a:solidFill>
                <a:latin typeface="+mj-lt"/>
                <a:cs typeface="Hellix"/>
              </a:rPr>
              <a:t> CARACTÉRISTIQUES</a:t>
            </a:r>
          </a:p>
        </p:txBody>
      </p:sp>
      <p:sp>
        <p:nvSpPr>
          <p:cNvPr id="21" name="object 58">
            <a:extLst>
              <a:ext uri="{FF2B5EF4-FFF2-40B4-BE49-F238E27FC236}">
                <a16:creationId xmlns:a16="http://schemas.microsoft.com/office/drawing/2014/main" id="{5F471BA5-5B1E-4DAB-8EB0-8BBC04D1EEFF}"/>
              </a:ext>
            </a:extLst>
          </p:cNvPr>
          <p:cNvSpPr txBox="1"/>
          <p:nvPr/>
        </p:nvSpPr>
        <p:spPr>
          <a:xfrm>
            <a:off x="2774259" y="3934676"/>
            <a:ext cx="1710501" cy="405111"/>
          </a:xfrm>
          <a:prstGeom prst="rect">
            <a:avLst/>
          </a:prstGeom>
        </p:spPr>
        <p:txBody>
          <a:bodyPr vert="horz" wrap="square" lIns="0" tIns="17145" rIns="0" bIns="0" rtlCol="0" anchor="ctr" anchorCtr="0">
            <a:spAutoFit/>
          </a:bodyPr>
          <a:lstStyle/>
          <a:p>
            <a:pPr algn="ctr">
              <a:lnSpc>
                <a:spcPct val="90000"/>
              </a:lnSpc>
              <a:buClr>
                <a:srgbClr val="F40000"/>
              </a:buClr>
            </a:pPr>
            <a:r>
              <a:rPr lang="fr-CA" sz="1400">
                <a:cs typeface="Hellix SemiBold"/>
              </a:rPr>
              <a:t>Parfumé, élégant et faits pour la table</a:t>
            </a:r>
          </a:p>
        </p:txBody>
      </p:sp>
    </p:spTree>
    <p:extLst>
      <p:ext uri="{BB962C8B-B14F-4D97-AF65-F5344CB8AC3E}">
        <p14:creationId xmlns:p14="http://schemas.microsoft.com/office/powerpoint/2010/main" val="521627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8EF45929-147F-423C-9F5C-C9D8B654D29E}"/>
              </a:ext>
            </a:extLst>
          </p:cNvPr>
          <p:cNvSpPr txBox="1"/>
          <p:nvPr/>
        </p:nvSpPr>
        <p:spPr>
          <a:xfrm>
            <a:off x="834048" y="2080443"/>
            <a:ext cx="3959625" cy="669972"/>
          </a:xfrm>
          <a:prstGeom prst="rect">
            <a:avLst/>
          </a:prstGeom>
        </p:spPr>
        <p:txBody>
          <a:bodyPr vert="horz" wrap="none" lIns="0" tIns="12700" rIns="0" bIns="0" rtlCol="0">
            <a:noAutofit/>
          </a:bodyPr>
          <a:lstStyle/>
          <a:p>
            <a:pPr>
              <a:lnSpc>
                <a:spcPct val="80000"/>
              </a:lnSpc>
              <a:tabLst>
                <a:tab pos="1274445" algn="l"/>
              </a:tabLst>
            </a:pPr>
            <a:r>
              <a:rPr lang="en-AU" sz="5400" b="1" spc="950" dirty="0">
                <a:solidFill>
                  <a:srgbClr val="E9490F"/>
                </a:solidFill>
                <a:latin typeface="+mj-lt"/>
                <a:cs typeface="Hellix"/>
              </a:rPr>
              <a:t>SHIRAZ</a:t>
            </a:r>
            <a:r>
              <a:rPr lang="en-AU" sz="5400" b="1" spc="950" dirty="0">
                <a:solidFill>
                  <a:schemeClr val="accent1"/>
                </a:solidFill>
                <a:latin typeface="+mj-lt"/>
                <a:cs typeface="Hellix"/>
              </a:rPr>
              <a:t>:</a:t>
            </a:r>
            <a:endParaRPr lang="en-AU" sz="5500" b="1" spc="950" dirty="0">
              <a:solidFill>
                <a:schemeClr val="accent1"/>
              </a:solidFill>
              <a:latin typeface="+mj-lt"/>
              <a:cs typeface="Hellix"/>
            </a:endParaRPr>
          </a:p>
        </p:txBody>
      </p:sp>
      <p:sp>
        <p:nvSpPr>
          <p:cNvPr id="5" name="object 4">
            <a:extLst>
              <a:ext uri="{FF2B5EF4-FFF2-40B4-BE49-F238E27FC236}">
                <a16:creationId xmlns:a16="http://schemas.microsoft.com/office/drawing/2014/main" id="{6987B1A9-FFF9-46C8-9E95-FEF517B35ACE}"/>
              </a:ext>
            </a:extLst>
          </p:cNvPr>
          <p:cNvSpPr txBox="1"/>
          <p:nvPr/>
        </p:nvSpPr>
        <p:spPr>
          <a:xfrm>
            <a:off x="843280" y="2741557"/>
            <a:ext cx="9848533" cy="806592"/>
          </a:xfrm>
          <a:prstGeom prst="rect">
            <a:avLst/>
          </a:prstGeom>
        </p:spPr>
        <p:txBody>
          <a:bodyPr vert="horz" wrap="none" lIns="0" tIns="12700" rIns="0" bIns="0" rtlCol="0">
            <a:noAutofit/>
          </a:bodyPr>
          <a:lstStyle/>
          <a:p>
            <a:pPr>
              <a:lnSpc>
                <a:spcPct val="85000"/>
              </a:lnSpc>
              <a:tabLst>
                <a:tab pos="1274445" algn="l"/>
              </a:tabLst>
            </a:pPr>
            <a:r>
              <a:rPr lang="en-AU" sz="5400" b="1" spc="250" dirty="0">
                <a:solidFill>
                  <a:schemeClr val="bg1"/>
                </a:solidFill>
                <a:latin typeface="+mj-lt"/>
                <a:cs typeface="Hellix"/>
              </a:rPr>
              <a:t>UN SYMBOLE AUSTRALIEN</a:t>
            </a:r>
          </a:p>
        </p:txBody>
      </p:sp>
      <p:sp>
        <p:nvSpPr>
          <p:cNvPr id="6" name="Content Placeholder 2">
            <a:extLst>
              <a:ext uri="{FF2B5EF4-FFF2-40B4-BE49-F238E27FC236}">
                <a16:creationId xmlns:a16="http://schemas.microsoft.com/office/drawing/2014/main" id="{C94142D8-CA67-47F5-86CB-2E704B2E5250}"/>
              </a:ext>
            </a:extLst>
          </p:cNvPr>
          <p:cNvSpPr txBox="1">
            <a:spLocks/>
          </p:cNvSpPr>
          <p:nvPr/>
        </p:nvSpPr>
        <p:spPr>
          <a:xfrm>
            <a:off x="6013532" y="3735170"/>
            <a:ext cx="4257302" cy="3729324"/>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Le cépage emblématique de l’Australie et son produit d’exportation le plus célèbre </a:t>
            </a:r>
          </a:p>
          <a:p>
            <a:pPr>
              <a:spcBef>
                <a:spcPts val="800"/>
              </a:spcBef>
              <a:buClr>
                <a:srgbClr val="E9490F"/>
              </a:buClr>
            </a:pPr>
            <a:r>
              <a:rPr lang="fr-CA" dirty="0">
                <a:solidFill>
                  <a:schemeClr val="bg1"/>
                </a:solidFill>
              </a:rPr>
              <a:t>Cultivé dans Presque toutes les régions, il représente environ le quart de toute la production de vin</a:t>
            </a:r>
          </a:p>
          <a:p>
            <a:pPr>
              <a:spcBef>
                <a:spcPts val="800"/>
              </a:spcBef>
              <a:buClr>
                <a:srgbClr val="E9490F"/>
              </a:buClr>
            </a:pPr>
            <a:r>
              <a:rPr lang="fr-CA" dirty="0">
                <a:solidFill>
                  <a:schemeClr val="bg1"/>
                </a:solidFill>
              </a:rPr>
              <a:t>Produit dans un vaste registre de style, du vin gouleyant et accessible aux vins de garde classiques</a:t>
            </a:r>
          </a:p>
          <a:p>
            <a:pPr>
              <a:spcBef>
                <a:spcPts val="800"/>
              </a:spcBef>
              <a:buClr>
                <a:srgbClr val="E9490F"/>
              </a:buClr>
            </a:pPr>
            <a:r>
              <a:rPr lang="fr-CA" dirty="0">
                <a:solidFill>
                  <a:schemeClr val="bg1"/>
                </a:solidFill>
              </a:rPr>
              <a:t>L’Australie compte un des plus vieux vignobles de </a:t>
            </a:r>
            <a:r>
              <a:rPr lang="fr-CA" dirty="0" err="1">
                <a:solidFill>
                  <a:schemeClr val="bg1"/>
                </a:solidFill>
              </a:rPr>
              <a:t>Shiraz</a:t>
            </a:r>
            <a:r>
              <a:rPr lang="fr-CA" dirty="0">
                <a:solidFill>
                  <a:schemeClr val="bg1"/>
                </a:solidFill>
              </a:rPr>
              <a:t> en production continue sur la planète</a:t>
            </a:r>
          </a:p>
        </p:txBody>
      </p:sp>
    </p:spTree>
    <p:extLst>
      <p:ext uri="{BB962C8B-B14F-4D97-AF65-F5344CB8AC3E}">
        <p14:creationId xmlns:p14="http://schemas.microsoft.com/office/powerpoint/2010/main" val="1710967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AD25A19A-5289-4527-984C-AF2444A21D79}"/>
              </a:ext>
            </a:extLst>
          </p:cNvPr>
          <p:cNvSpPr txBox="1">
            <a:spLocks/>
          </p:cNvSpPr>
          <p:nvPr/>
        </p:nvSpPr>
        <p:spPr>
          <a:xfrm>
            <a:off x="-36944" y="295563"/>
            <a:ext cx="7404687" cy="1209964"/>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72000"/>
              </a:lnSpc>
              <a:tabLst>
                <a:tab pos="3303270" algn="l"/>
                <a:tab pos="8077200" algn="l"/>
              </a:tabLst>
              <a:defRPr/>
            </a:pPr>
            <a:r>
              <a:rPr lang="en-US" sz="5000" kern="0" spc="500" dirty="0">
                <a:latin typeface="+mj-lt"/>
              </a:rPr>
              <a:t>STYLES</a:t>
            </a:r>
            <a:r>
              <a:rPr lang="en-US" sz="5000" kern="0" spc="500" dirty="0">
                <a:solidFill>
                  <a:schemeClr val="bg1"/>
                </a:solidFill>
                <a:latin typeface="+mj-lt"/>
              </a:rPr>
              <a:t> ET </a:t>
            </a:r>
          </a:p>
          <a:p>
            <a:pPr lvl="0">
              <a:lnSpc>
                <a:spcPct val="72000"/>
              </a:lnSpc>
              <a:tabLst>
                <a:tab pos="3303270" algn="l"/>
                <a:tab pos="8077200" algn="l"/>
              </a:tabLst>
              <a:defRPr/>
            </a:pPr>
            <a:r>
              <a:rPr lang="en-US" sz="5000" kern="0" spc="500" dirty="0">
                <a:solidFill>
                  <a:schemeClr val="bg1"/>
                </a:solidFill>
                <a:latin typeface="+mj-lt"/>
              </a:rPr>
              <a:t>CARACTÉRISTIQUES</a:t>
            </a:r>
            <a:endParaRPr kumimoji="0" lang="en-AU" sz="5000" b="1" i="0" u="none" strike="noStrike" kern="0" cap="none" spc="500" normalizeH="0" noProof="0" dirty="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48A1586D-F639-479F-BAEE-D98D104D843B}"/>
              </a:ext>
            </a:extLst>
          </p:cNvPr>
          <p:cNvSpPr txBox="1"/>
          <p:nvPr/>
        </p:nvSpPr>
        <p:spPr>
          <a:xfrm>
            <a:off x="8482630" y="4770451"/>
            <a:ext cx="1238267" cy="721608"/>
          </a:xfrm>
          <a:prstGeom prst="rect">
            <a:avLst/>
          </a:prstGeom>
        </p:spPr>
        <p:txBody>
          <a:bodyPr vert="horz" wrap="square" lIns="0" tIns="17145" rIns="0" bIns="0" rtlCol="0" anchor="t" anchorCtr="0">
            <a:spAutoFit/>
          </a:bodyPr>
          <a:lstStyle/>
          <a:p>
            <a:pPr marL="180975" indent="-180975">
              <a:lnSpc>
                <a:spcPct val="98000"/>
              </a:lnSpc>
              <a:spcAft>
                <a:spcPts val="100"/>
              </a:spcAft>
              <a:buClr>
                <a:srgbClr val="E9490F"/>
              </a:buClr>
              <a:buFont typeface="Arial" panose="020B0604020202020204" pitchFamily="34" charset="0"/>
              <a:buChar char="-"/>
            </a:pPr>
            <a:r>
              <a:rPr lang="en-AU" sz="1500" dirty="0">
                <a:cs typeface="Hellix SemiBold"/>
              </a:rPr>
              <a:t>Cerise noire</a:t>
            </a:r>
          </a:p>
          <a:p>
            <a:pPr marL="180975" indent="-180975">
              <a:lnSpc>
                <a:spcPct val="98000"/>
              </a:lnSpc>
              <a:spcAft>
                <a:spcPts val="100"/>
              </a:spcAft>
              <a:buClr>
                <a:srgbClr val="E9490F"/>
              </a:buClr>
              <a:buFont typeface="Arial" panose="020B0604020202020204" pitchFamily="34" charset="0"/>
              <a:buChar char="-"/>
            </a:pPr>
            <a:r>
              <a:rPr lang="en-AU" sz="1500" dirty="0">
                <a:cs typeface="Hellix SemiBold"/>
              </a:rPr>
              <a:t>Prune</a:t>
            </a:r>
          </a:p>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Chocolat</a:t>
            </a:r>
            <a:endParaRPr lang="en-AU" sz="1500" dirty="0">
              <a:cs typeface="Hellix SemiBold"/>
            </a:endParaRPr>
          </a:p>
        </p:txBody>
      </p:sp>
      <p:sp>
        <p:nvSpPr>
          <p:cNvPr id="6" name="object 58">
            <a:extLst>
              <a:ext uri="{FF2B5EF4-FFF2-40B4-BE49-F238E27FC236}">
                <a16:creationId xmlns:a16="http://schemas.microsoft.com/office/drawing/2014/main" id="{093446C1-1917-4D72-BC00-75B0EFF3F947}"/>
              </a:ext>
            </a:extLst>
          </p:cNvPr>
          <p:cNvSpPr txBox="1"/>
          <p:nvPr/>
        </p:nvSpPr>
        <p:spPr>
          <a:xfrm>
            <a:off x="970970" y="5601206"/>
            <a:ext cx="1163781" cy="217367"/>
          </a:xfrm>
          <a:prstGeom prst="rect">
            <a:avLst/>
          </a:prstGeom>
          <a:solidFill>
            <a:schemeClr val="tx1"/>
          </a:solidFill>
        </p:spPr>
        <p:txBody>
          <a:bodyPr vert="horz" wrap="none" lIns="0" tIns="17145" rIns="0" bIns="0" rtlCol="0">
            <a:spAutoFit/>
          </a:bodyPr>
          <a:lstStyle/>
          <a:p>
            <a:pPr algn="ctr">
              <a:buClr>
                <a:srgbClr val="F40000"/>
              </a:buClr>
            </a:pPr>
            <a:r>
              <a:rPr lang="en-US" sz="1300" b="1" dirty="0">
                <a:solidFill>
                  <a:schemeClr val="bg1"/>
                </a:solidFill>
                <a:cs typeface="Hellix SemiBold"/>
              </a:rPr>
              <a:t>EN JEUNESSE</a:t>
            </a:r>
          </a:p>
        </p:txBody>
      </p:sp>
      <p:sp>
        <p:nvSpPr>
          <p:cNvPr id="7" name="object 58">
            <a:extLst>
              <a:ext uri="{FF2B5EF4-FFF2-40B4-BE49-F238E27FC236}">
                <a16:creationId xmlns:a16="http://schemas.microsoft.com/office/drawing/2014/main" id="{65C7817B-334B-4EFC-BA9B-39D500AC026C}"/>
              </a:ext>
            </a:extLst>
          </p:cNvPr>
          <p:cNvSpPr txBox="1"/>
          <p:nvPr/>
        </p:nvSpPr>
        <p:spPr>
          <a:xfrm>
            <a:off x="7493734" y="2357053"/>
            <a:ext cx="1441677" cy="1205715"/>
          </a:xfrm>
          <a:prstGeom prst="rect">
            <a:avLst/>
          </a:prstGeom>
        </p:spPr>
        <p:txBody>
          <a:bodyPr vert="horz" wrap="square" lIns="0" tIns="17145" rIns="0" bIns="0" rtlCol="0" anchor="ctr" anchorCtr="0">
            <a:spAutoFit/>
          </a:bodyPr>
          <a:lstStyle/>
          <a:p>
            <a:pPr algn="ctr">
              <a:lnSpc>
                <a:spcPct val="99000"/>
              </a:lnSpc>
              <a:buClr>
                <a:srgbClr val="F40000"/>
              </a:buClr>
            </a:pPr>
            <a:r>
              <a:rPr lang="en-US" sz="1300" b="1" dirty="0">
                <a:solidFill>
                  <a:schemeClr val="bg1"/>
                </a:solidFill>
                <a:cs typeface="Hellix SemiBold"/>
              </a:rPr>
              <a:t>EXCELLENT EN ASSEMBLAGES:</a:t>
            </a:r>
            <a:br>
              <a:rPr lang="en-US" sz="1300" b="1" dirty="0">
                <a:solidFill>
                  <a:schemeClr val="bg1"/>
                </a:solidFill>
                <a:cs typeface="Hellix SemiBold"/>
              </a:rPr>
            </a:br>
            <a:r>
              <a:rPr lang="en-US" sz="1300" b="1" dirty="0">
                <a:solidFill>
                  <a:schemeClr val="bg1"/>
                </a:solidFill>
                <a:cs typeface="Hellix SemiBold"/>
              </a:rPr>
              <a:t>GSM, SHIRAZ CABERNET, SHIRAZ VIOGNIER</a:t>
            </a:r>
          </a:p>
        </p:txBody>
      </p:sp>
      <p:sp>
        <p:nvSpPr>
          <p:cNvPr id="8" name="object 58">
            <a:extLst>
              <a:ext uri="{FF2B5EF4-FFF2-40B4-BE49-F238E27FC236}">
                <a16:creationId xmlns:a16="http://schemas.microsoft.com/office/drawing/2014/main" id="{7B030CF5-E86A-4F91-A60E-DFC396FC9435}"/>
              </a:ext>
            </a:extLst>
          </p:cNvPr>
          <p:cNvSpPr txBox="1"/>
          <p:nvPr/>
        </p:nvSpPr>
        <p:spPr>
          <a:xfrm>
            <a:off x="697608" y="5850092"/>
            <a:ext cx="1710501" cy="418961"/>
          </a:xfrm>
          <a:prstGeom prst="rect">
            <a:avLst/>
          </a:prstGeom>
        </p:spPr>
        <p:txBody>
          <a:bodyPr vert="horz" wrap="square" lIns="0" tIns="17145" rIns="0" bIns="0" rtlCol="0" anchor="t" anchorCtr="0">
            <a:spAutoFit/>
          </a:bodyPr>
          <a:lstStyle/>
          <a:p>
            <a:pPr algn="ctr">
              <a:lnSpc>
                <a:spcPct val="90000"/>
              </a:lnSpc>
              <a:buClr>
                <a:srgbClr val="F40000"/>
              </a:buClr>
            </a:pPr>
            <a:r>
              <a:rPr lang="en-US" sz="1450" dirty="0">
                <a:cs typeface="Hellix SemiBold"/>
              </a:rPr>
              <a:t>Texture riche, fruits noirs </a:t>
            </a:r>
            <a:r>
              <a:rPr lang="en-US" sz="1450" dirty="0" err="1">
                <a:cs typeface="Hellix SemiBold"/>
              </a:rPr>
              <a:t>mûrs</a:t>
            </a:r>
            <a:r>
              <a:rPr lang="en-US" sz="1450" dirty="0">
                <a:cs typeface="Hellix SemiBold"/>
              </a:rPr>
              <a:t> et riches</a:t>
            </a:r>
            <a:endParaRPr lang="en-AU" sz="1450" dirty="0">
              <a:cs typeface="Hellix SemiBold"/>
            </a:endParaRPr>
          </a:p>
        </p:txBody>
      </p:sp>
      <p:sp>
        <p:nvSpPr>
          <p:cNvPr id="9" name="object 58">
            <a:extLst>
              <a:ext uri="{FF2B5EF4-FFF2-40B4-BE49-F238E27FC236}">
                <a16:creationId xmlns:a16="http://schemas.microsoft.com/office/drawing/2014/main" id="{762D21E5-1044-45AE-870F-98525A08C0EE}"/>
              </a:ext>
            </a:extLst>
          </p:cNvPr>
          <p:cNvSpPr txBox="1"/>
          <p:nvPr/>
        </p:nvSpPr>
        <p:spPr>
          <a:xfrm>
            <a:off x="6764217" y="5492060"/>
            <a:ext cx="1160583" cy="448200"/>
          </a:xfrm>
          <a:prstGeom prst="rect">
            <a:avLst/>
          </a:prstGeom>
          <a:solidFill>
            <a:schemeClr val="bg1"/>
          </a:solidFill>
        </p:spPr>
        <p:txBody>
          <a:bodyPr vert="horz" wrap="square" lIns="0" tIns="17145" rIns="0" bIns="0" rtlCol="0">
            <a:spAutoFit/>
          </a:bodyPr>
          <a:lstStyle/>
          <a:p>
            <a:pPr algn="ctr">
              <a:buClr>
                <a:srgbClr val="F40000"/>
              </a:buClr>
            </a:pPr>
            <a:r>
              <a:rPr lang="en-US" sz="1400" b="1" spc="100" dirty="0">
                <a:solidFill>
                  <a:srgbClr val="E9490F"/>
                </a:solidFill>
                <a:cs typeface="Hellix SemiBold"/>
              </a:rPr>
              <a:t>ARÔMES </a:t>
            </a:r>
          </a:p>
          <a:p>
            <a:pPr algn="ctr">
              <a:buClr>
                <a:srgbClr val="F40000"/>
              </a:buClr>
            </a:pPr>
            <a:r>
              <a:rPr lang="en-US" sz="1400" b="1" spc="100" dirty="0">
                <a:solidFill>
                  <a:srgbClr val="E9490F"/>
                </a:solidFill>
                <a:cs typeface="Hellix SemiBold"/>
              </a:rPr>
              <a:t>TYPIQUES</a:t>
            </a:r>
          </a:p>
        </p:txBody>
      </p:sp>
      <p:sp>
        <p:nvSpPr>
          <p:cNvPr id="11" name="object 58">
            <a:extLst>
              <a:ext uri="{FF2B5EF4-FFF2-40B4-BE49-F238E27FC236}">
                <a16:creationId xmlns:a16="http://schemas.microsoft.com/office/drawing/2014/main" id="{97CBBF52-E156-471D-BD97-FDDE1836C4FA}"/>
              </a:ext>
            </a:extLst>
          </p:cNvPr>
          <p:cNvSpPr txBox="1"/>
          <p:nvPr/>
        </p:nvSpPr>
        <p:spPr>
          <a:xfrm>
            <a:off x="2734001" y="5595810"/>
            <a:ext cx="1637372" cy="217367"/>
          </a:xfrm>
          <a:prstGeom prst="rect">
            <a:avLst/>
          </a:prstGeom>
          <a:solidFill>
            <a:schemeClr val="tx1"/>
          </a:solidFill>
        </p:spPr>
        <p:txBody>
          <a:bodyPr vert="horz" wrap="none" lIns="0" tIns="17145" rIns="0" bIns="0" rtlCol="0">
            <a:spAutoFit/>
          </a:bodyPr>
          <a:lstStyle/>
          <a:p>
            <a:pPr algn="ctr">
              <a:buClr>
                <a:srgbClr val="F40000"/>
              </a:buClr>
            </a:pPr>
            <a:r>
              <a:rPr lang="en-US" sz="1300" b="1" dirty="0">
                <a:solidFill>
                  <a:schemeClr val="bg1"/>
                </a:solidFill>
                <a:cs typeface="Hellix SemiBold"/>
              </a:rPr>
              <a:t>AVEC DE LA GARDE</a:t>
            </a:r>
          </a:p>
        </p:txBody>
      </p:sp>
      <p:sp>
        <p:nvSpPr>
          <p:cNvPr id="12" name="object 58">
            <a:extLst>
              <a:ext uri="{FF2B5EF4-FFF2-40B4-BE49-F238E27FC236}">
                <a16:creationId xmlns:a16="http://schemas.microsoft.com/office/drawing/2014/main" id="{004F3B7B-EB2F-4062-B226-F1D65BE66E5F}"/>
              </a:ext>
            </a:extLst>
          </p:cNvPr>
          <p:cNvSpPr txBox="1"/>
          <p:nvPr/>
        </p:nvSpPr>
        <p:spPr>
          <a:xfrm>
            <a:off x="2662671" y="5844696"/>
            <a:ext cx="1852179" cy="1021433"/>
          </a:xfrm>
          <a:prstGeom prst="rect">
            <a:avLst/>
          </a:prstGeom>
        </p:spPr>
        <p:txBody>
          <a:bodyPr vert="horz" wrap="square" lIns="0" tIns="17145" rIns="0" bIns="0" rtlCol="0" anchor="t" anchorCtr="0">
            <a:spAutoFit/>
          </a:bodyPr>
          <a:lstStyle/>
          <a:p>
            <a:pPr algn="ctr">
              <a:lnSpc>
                <a:spcPct val="90000"/>
              </a:lnSpc>
              <a:buClr>
                <a:srgbClr val="F40000"/>
              </a:buClr>
            </a:pPr>
            <a:r>
              <a:rPr lang="en-US" sz="1450" dirty="0">
                <a:cs typeface="Hellix SemiBold"/>
              </a:rPr>
              <a:t>Tannins </a:t>
            </a:r>
            <a:r>
              <a:rPr lang="en-US" sz="1450" dirty="0" err="1">
                <a:cs typeface="Hellix SemiBold"/>
              </a:rPr>
              <a:t>assouplis</a:t>
            </a:r>
            <a:r>
              <a:rPr lang="en-US" sz="1450" dirty="0">
                <a:cs typeface="Hellix SemiBold"/>
              </a:rPr>
              <a:t>, </a:t>
            </a:r>
            <a:r>
              <a:rPr lang="en-US" sz="1450" dirty="0" err="1">
                <a:cs typeface="Hellix SemiBold"/>
              </a:rPr>
              <a:t>caractère</a:t>
            </a:r>
            <a:r>
              <a:rPr lang="en-US" sz="1450" dirty="0">
                <a:cs typeface="Hellix SemiBold"/>
              </a:rPr>
              <a:t> </a:t>
            </a:r>
            <a:r>
              <a:rPr lang="en-US" sz="1450" dirty="0" err="1">
                <a:cs typeface="Hellix SemiBold"/>
              </a:rPr>
              <a:t>adouci</a:t>
            </a:r>
            <a:r>
              <a:rPr lang="en-US" sz="1450" dirty="0">
                <a:cs typeface="Hellix SemiBold"/>
              </a:rPr>
              <a:t>, notes </a:t>
            </a:r>
            <a:r>
              <a:rPr lang="en-US" sz="1450" dirty="0" err="1">
                <a:cs typeface="Hellix SemiBold"/>
              </a:rPr>
              <a:t>d’épices</a:t>
            </a:r>
            <a:r>
              <a:rPr lang="en-US" sz="1450" dirty="0">
                <a:cs typeface="Hellix SemiBold"/>
              </a:rPr>
              <a:t>, </a:t>
            </a:r>
            <a:br>
              <a:rPr lang="en-US" sz="1450" dirty="0">
                <a:cs typeface="Hellix SemiBold"/>
              </a:rPr>
            </a:br>
            <a:r>
              <a:rPr lang="en-US" sz="1450" dirty="0">
                <a:cs typeface="Hellix SemiBold"/>
              </a:rPr>
              <a:t>de </a:t>
            </a:r>
            <a:r>
              <a:rPr lang="en-US" sz="1450" dirty="0" err="1">
                <a:cs typeface="Hellix SemiBold"/>
              </a:rPr>
              <a:t>réglisse</a:t>
            </a:r>
            <a:r>
              <a:rPr lang="en-US" sz="1450" dirty="0">
                <a:cs typeface="Hellix SemiBold"/>
              </a:rPr>
              <a:t> et </a:t>
            </a:r>
            <a:br>
              <a:rPr lang="en-US" sz="1450" dirty="0">
                <a:cs typeface="Hellix SemiBold"/>
              </a:rPr>
            </a:br>
            <a:r>
              <a:rPr lang="en-US" sz="1450" dirty="0">
                <a:cs typeface="Hellix SemiBold"/>
              </a:rPr>
              <a:t>de sous-</a:t>
            </a:r>
            <a:r>
              <a:rPr lang="en-US" sz="1450" dirty="0" err="1">
                <a:cs typeface="Hellix SemiBold"/>
              </a:rPr>
              <a:t>bois</a:t>
            </a:r>
            <a:endParaRPr lang="en-AU" sz="1450" dirty="0">
              <a:cs typeface="Hellix SemiBold"/>
            </a:endParaRPr>
          </a:p>
        </p:txBody>
      </p:sp>
      <p:sp>
        <p:nvSpPr>
          <p:cNvPr id="13" name="object 58">
            <a:extLst>
              <a:ext uri="{FF2B5EF4-FFF2-40B4-BE49-F238E27FC236}">
                <a16:creationId xmlns:a16="http://schemas.microsoft.com/office/drawing/2014/main" id="{33157BB8-DA65-4673-82BD-016007B25DB8}"/>
              </a:ext>
            </a:extLst>
          </p:cNvPr>
          <p:cNvSpPr txBox="1"/>
          <p:nvPr/>
        </p:nvSpPr>
        <p:spPr>
          <a:xfrm>
            <a:off x="8165674" y="6305190"/>
            <a:ext cx="1450576" cy="469744"/>
          </a:xfrm>
          <a:prstGeom prst="rect">
            <a:avLst/>
          </a:prstGeom>
        </p:spPr>
        <p:txBody>
          <a:bodyPr vert="horz" wrap="square" lIns="0" tIns="17145" rIns="0" bIns="0" rtlCol="0" anchor="t" anchorCtr="0">
            <a:spAutoFit/>
          </a:bodyPr>
          <a:lstStyle/>
          <a:p>
            <a:pPr marL="180975" indent="-180975">
              <a:lnSpc>
                <a:spcPct val="98000"/>
              </a:lnSpc>
              <a:spcAft>
                <a:spcPts val="100"/>
              </a:spcAft>
              <a:buClr>
                <a:srgbClr val="E9490F"/>
              </a:buClr>
              <a:buFont typeface="Arial" panose="020B0604020202020204" pitchFamily="34" charset="0"/>
              <a:buChar char="-"/>
            </a:pPr>
            <a:r>
              <a:rPr lang="en-AU" sz="1500" dirty="0">
                <a:cs typeface="Hellix SemiBold"/>
              </a:rPr>
              <a:t>Fruits rouges </a:t>
            </a:r>
            <a:r>
              <a:rPr lang="en-AU" sz="1500" dirty="0" err="1">
                <a:cs typeface="Hellix SemiBold"/>
              </a:rPr>
              <a:t>mûrs</a:t>
            </a:r>
            <a:endParaRPr lang="en-AU" sz="1500" dirty="0">
              <a:cs typeface="Hellix SemiBold"/>
            </a:endParaRPr>
          </a:p>
        </p:txBody>
      </p:sp>
      <p:sp>
        <p:nvSpPr>
          <p:cNvPr id="14" name="object 58">
            <a:extLst>
              <a:ext uri="{FF2B5EF4-FFF2-40B4-BE49-F238E27FC236}">
                <a16:creationId xmlns:a16="http://schemas.microsoft.com/office/drawing/2014/main" id="{22CAACA2-388C-4D27-91F4-4B87E3699534}"/>
              </a:ext>
            </a:extLst>
          </p:cNvPr>
          <p:cNvSpPr txBox="1"/>
          <p:nvPr/>
        </p:nvSpPr>
        <p:spPr>
          <a:xfrm>
            <a:off x="3513331" y="3779076"/>
            <a:ext cx="814325" cy="232756"/>
          </a:xfrm>
          <a:prstGeom prst="rect">
            <a:avLst/>
          </a:prstGeom>
          <a:solidFill>
            <a:schemeClr val="bg1"/>
          </a:solidFill>
        </p:spPr>
        <p:txBody>
          <a:bodyPr vert="horz" wrap="none" lIns="0" tIns="17145" rIns="0" bIns="0" rtlCol="0">
            <a:spAutoFit/>
          </a:bodyPr>
          <a:lstStyle/>
          <a:p>
            <a:pPr algn="ctr">
              <a:buClr>
                <a:srgbClr val="F40000"/>
              </a:buClr>
            </a:pPr>
            <a:r>
              <a:rPr lang="en-US" sz="1400" b="1" spc="150" dirty="0">
                <a:solidFill>
                  <a:srgbClr val="E9490F"/>
                </a:solidFill>
                <a:cs typeface="Hellix SemiBold"/>
              </a:rPr>
              <a:t>STYLES</a:t>
            </a:r>
          </a:p>
        </p:txBody>
      </p:sp>
      <p:sp>
        <p:nvSpPr>
          <p:cNvPr id="15" name="object 58">
            <a:extLst>
              <a:ext uri="{FF2B5EF4-FFF2-40B4-BE49-F238E27FC236}">
                <a16:creationId xmlns:a16="http://schemas.microsoft.com/office/drawing/2014/main" id="{256002EF-38E9-4507-A4B4-0CAC7F3D6C6C}"/>
              </a:ext>
            </a:extLst>
          </p:cNvPr>
          <p:cNvSpPr txBox="1"/>
          <p:nvPr/>
        </p:nvSpPr>
        <p:spPr>
          <a:xfrm>
            <a:off x="1205707" y="2352244"/>
            <a:ext cx="2094227" cy="238912"/>
          </a:xfrm>
          <a:prstGeom prst="rect">
            <a:avLst/>
          </a:prstGeom>
        </p:spPr>
        <p:txBody>
          <a:bodyPr vert="horz" wrap="none" lIns="0" tIns="17145" rIns="0" bIns="0" rtlCol="0" anchor="t" anchorCtr="0">
            <a:noAutofit/>
          </a:bodyPr>
          <a:lstStyle/>
          <a:p>
            <a:pPr algn="ctr">
              <a:lnSpc>
                <a:spcPct val="90000"/>
              </a:lnSpc>
              <a:buClr>
                <a:srgbClr val="F40000"/>
              </a:buClr>
            </a:pPr>
            <a:r>
              <a:rPr lang="en-AU" sz="1600" b="1" dirty="0">
                <a:cs typeface="Hellix SemiBold"/>
              </a:rPr>
              <a:t>CLIMATS CHAUDS</a:t>
            </a:r>
          </a:p>
        </p:txBody>
      </p:sp>
      <p:sp>
        <p:nvSpPr>
          <p:cNvPr id="16" name="object 58">
            <a:extLst>
              <a:ext uri="{FF2B5EF4-FFF2-40B4-BE49-F238E27FC236}">
                <a16:creationId xmlns:a16="http://schemas.microsoft.com/office/drawing/2014/main" id="{B9EFFD36-DB51-406F-8B1E-F752BBC2F97B}"/>
              </a:ext>
            </a:extLst>
          </p:cNvPr>
          <p:cNvSpPr txBox="1"/>
          <p:nvPr/>
        </p:nvSpPr>
        <p:spPr>
          <a:xfrm>
            <a:off x="1205707" y="2564034"/>
            <a:ext cx="2094227" cy="986809"/>
          </a:xfrm>
          <a:prstGeom prst="rect">
            <a:avLst/>
          </a:prstGeom>
        </p:spPr>
        <p:txBody>
          <a:bodyPr vert="horz" wrap="square" lIns="0" tIns="17145" rIns="0" bIns="0" rtlCol="0" anchor="t" anchorCtr="0">
            <a:spAutoFit/>
          </a:bodyPr>
          <a:lstStyle/>
          <a:p>
            <a:pPr algn="ctr">
              <a:lnSpc>
                <a:spcPct val="90000"/>
              </a:lnSpc>
              <a:buClr>
                <a:srgbClr val="F40000"/>
              </a:buClr>
            </a:pPr>
            <a:r>
              <a:rPr lang="en-US" sz="1400" dirty="0">
                <a:cs typeface="Hellix SemiBold"/>
              </a:rPr>
              <a:t>SAVEURS AFFIRMÉES, FRUITS NOIRS ET CONFIRTURE, TANNINS MÛRS ET TEXTURE RONDE ET GÉNÉREUSE</a:t>
            </a:r>
          </a:p>
        </p:txBody>
      </p:sp>
      <p:sp>
        <p:nvSpPr>
          <p:cNvPr id="17" name="object 58">
            <a:extLst>
              <a:ext uri="{FF2B5EF4-FFF2-40B4-BE49-F238E27FC236}">
                <a16:creationId xmlns:a16="http://schemas.microsoft.com/office/drawing/2014/main" id="{70E0D764-A78A-4767-808C-B9F8C258BC11}"/>
              </a:ext>
            </a:extLst>
          </p:cNvPr>
          <p:cNvSpPr txBox="1"/>
          <p:nvPr/>
        </p:nvSpPr>
        <p:spPr>
          <a:xfrm>
            <a:off x="8139790" y="4568475"/>
            <a:ext cx="2094227" cy="211212"/>
          </a:xfrm>
          <a:prstGeom prst="rect">
            <a:avLst/>
          </a:prstGeom>
        </p:spPr>
        <p:txBody>
          <a:bodyPr vert="horz" wrap="square" lIns="0" tIns="17145" rIns="0" bIns="0" rtlCol="0" anchor="t" anchorCtr="0">
            <a:spAutoFit/>
          </a:bodyPr>
          <a:lstStyle/>
          <a:p>
            <a:pPr algn="ctr">
              <a:lnSpc>
                <a:spcPct val="90000"/>
              </a:lnSpc>
              <a:buClr>
                <a:srgbClr val="F40000"/>
              </a:buClr>
            </a:pPr>
            <a:r>
              <a:rPr lang="en-AU" sz="1400" b="1" dirty="0">
                <a:cs typeface="Hellix SemiBold"/>
              </a:rPr>
              <a:t>CLIMATS CHAUDS</a:t>
            </a:r>
          </a:p>
        </p:txBody>
      </p:sp>
      <p:sp>
        <p:nvSpPr>
          <p:cNvPr id="18" name="object 58">
            <a:extLst>
              <a:ext uri="{FF2B5EF4-FFF2-40B4-BE49-F238E27FC236}">
                <a16:creationId xmlns:a16="http://schemas.microsoft.com/office/drawing/2014/main" id="{303CEB25-2FBD-4CC2-9B4D-AEF1A3519790}"/>
              </a:ext>
            </a:extLst>
          </p:cNvPr>
          <p:cNvSpPr txBox="1"/>
          <p:nvPr/>
        </p:nvSpPr>
        <p:spPr>
          <a:xfrm>
            <a:off x="7813674" y="6112450"/>
            <a:ext cx="2094227" cy="211212"/>
          </a:xfrm>
          <a:prstGeom prst="rect">
            <a:avLst/>
          </a:prstGeom>
        </p:spPr>
        <p:txBody>
          <a:bodyPr vert="horz" wrap="square" lIns="0" tIns="17145" rIns="0" bIns="0" rtlCol="0" anchor="t" anchorCtr="0">
            <a:spAutoFit/>
          </a:bodyPr>
          <a:lstStyle/>
          <a:p>
            <a:pPr algn="ctr">
              <a:lnSpc>
                <a:spcPct val="90000"/>
              </a:lnSpc>
              <a:buClr>
                <a:srgbClr val="F40000"/>
              </a:buClr>
            </a:pPr>
            <a:r>
              <a:rPr lang="en-AU" sz="1400" b="1" dirty="0">
                <a:cs typeface="Hellix SemiBold"/>
              </a:rPr>
              <a:t>COOL CLIMATE</a:t>
            </a:r>
          </a:p>
        </p:txBody>
      </p:sp>
      <p:sp>
        <p:nvSpPr>
          <p:cNvPr id="19" name="object 58">
            <a:extLst>
              <a:ext uri="{FF2B5EF4-FFF2-40B4-BE49-F238E27FC236}">
                <a16:creationId xmlns:a16="http://schemas.microsoft.com/office/drawing/2014/main" id="{9904A828-E5FC-4485-A052-043843F25971}"/>
              </a:ext>
            </a:extLst>
          </p:cNvPr>
          <p:cNvSpPr txBox="1"/>
          <p:nvPr/>
        </p:nvSpPr>
        <p:spPr>
          <a:xfrm>
            <a:off x="1276086" y="4397561"/>
            <a:ext cx="2782605" cy="405111"/>
          </a:xfrm>
          <a:prstGeom prst="rect">
            <a:avLst/>
          </a:prstGeom>
        </p:spPr>
        <p:txBody>
          <a:bodyPr vert="horz" wrap="square" lIns="0" tIns="17145" rIns="0" bIns="0" rtlCol="0" anchor="t" anchorCtr="0">
            <a:spAutoFit/>
          </a:bodyPr>
          <a:lstStyle/>
          <a:p>
            <a:pPr algn="ctr">
              <a:lnSpc>
                <a:spcPct val="90000"/>
              </a:lnSpc>
              <a:buClr>
                <a:srgbClr val="F40000"/>
              </a:buClr>
            </a:pPr>
            <a:r>
              <a:rPr lang="en-US" sz="1400" dirty="0">
                <a:cs typeface="Hellix SemiBold"/>
              </a:rPr>
              <a:t>ÉLÉGANT, MOYENNEMENT CORSÉS, BONS POUR LA TABLE</a:t>
            </a:r>
          </a:p>
        </p:txBody>
      </p:sp>
      <p:sp>
        <p:nvSpPr>
          <p:cNvPr id="20" name="object 58">
            <a:extLst>
              <a:ext uri="{FF2B5EF4-FFF2-40B4-BE49-F238E27FC236}">
                <a16:creationId xmlns:a16="http://schemas.microsoft.com/office/drawing/2014/main" id="{7AA0978B-C9F9-44F5-B807-BE1CD6F7A278}"/>
              </a:ext>
            </a:extLst>
          </p:cNvPr>
          <p:cNvSpPr txBox="1"/>
          <p:nvPr/>
        </p:nvSpPr>
        <p:spPr>
          <a:xfrm>
            <a:off x="1620275" y="4181960"/>
            <a:ext cx="2094227" cy="238912"/>
          </a:xfrm>
          <a:prstGeom prst="rect">
            <a:avLst/>
          </a:prstGeom>
        </p:spPr>
        <p:txBody>
          <a:bodyPr vert="horz" wrap="none" lIns="0" tIns="17145" rIns="0" bIns="0" rtlCol="0" anchor="t" anchorCtr="0">
            <a:noAutofit/>
          </a:bodyPr>
          <a:lstStyle/>
          <a:p>
            <a:pPr algn="ctr">
              <a:lnSpc>
                <a:spcPct val="90000"/>
              </a:lnSpc>
              <a:buClr>
                <a:srgbClr val="F40000"/>
              </a:buClr>
            </a:pPr>
            <a:r>
              <a:rPr lang="en-AU" sz="1600" b="1" dirty="0">
                <a:cs typeface="Hellix SemiBold"/>
              </a:rPr>
              <a:t>CLIMATS FRAIS</a:t>
            </a:r>
          </a:p>
        </p:txBody>
      </p:sp>
    </p:spTree>
    <p:extLst>
      <p:ext uri="{BB962C8B-B14F-4D97-AF65-F5344CB8AC3E}">
        <p14:creationId xmlns:p14="http://schemas.microsoft.com/office/powerpoint/2010/main" val="430386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2C13A481-E7F5-4300-B6FF-178E97C44D6C}"/>
              </a:ext>
            </a:extLst>
          </p:cNvPr>
          <p:cNvSpPr txBox="1">
            <a:spLocks/>
          </p:cNvSpPr>
          <p:nvPr/>
        </p:nvSpPr>
        <p:spPr>
          <a:xfrm>
            <a:off x="-51388" y="450368"/>
            <a:ext cx="7094163"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en-US" sz="5800" spc="1200" dirty="0">
                <a:latin typeface="+mn-lt"/>
              </a:rPr>
              <a:t>KEY</a:t>
            </a:r>
            <a:r>
              <a:rPr lang="en-US" sz="5800" spc="1200" dirty="0">
                <a:solidFill>
                  <a:schemeClr val="bg1"/>
                </a:solidFill>
                <a:latin typeface="+mn-lt"/>
              </a:rPr>
              <a:t>REGIONS </a:t>
            </a:r>
          </a:p>
        </p:txBody>
      </p:sp>
      <p:sp>
        <p:nvSpPr>
          <p:cNvPr id="5" name="object 58">
            <a:extLst>
              <a:ext uri="{FF2B5EF4-FFF2-40B4-BE49-F238E27FC236}">
                <a16:creationId xmlns:a16="http://schemas.microsoft.com/office/drawing/2014/main" id="{36D759AD-97D8-41DC-BE82-0441B32FB9C0}"/>
              </a:ext>
            </a:extLst>
          </p:cNvPr>
          <p:cNvSpPr txBox="1"/>
          <p:nvPr/>
        </p:nvSpPr>
        <p:spPr>
          <a:xfrm>
            <a:off x="6630763" y="2213473"/>
            <a:ext cx="1652492" cy="861903"/>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Élégants</a:t>
            </a:r>
            <a:r>
              <a:rPr lang="en-US" sz="1400" dirty="0">
                <a:cs typeface="Hellix SemiBold"/>
              </a:rPr>
              <a:t>, notes </a:t>
            </a:r>
            <a:r>
              <a:rPr lang="en-US" sz="1400" dirty="0" err="1">
                <a:cs typeface="Hellix SemiBold"/>
              </a:rPr>
              <a:t>d’herbes</a:t>
            </a:r>
            <a:r>
              <a:rPr lang="en-US" sz="1400" dirty="0">
                <a:cs typeface="Hellix SemiBold"/>
              </a:rPr>
              <a:t> et </a:t>
            </a:r>
            <a:r>
              <a:rPr lang="en-US" sz="1400" dirty="0" err="1">
                <a:cs typeface="Hellix SemiBold"/>
              </a:rPr>
              <a:t>d’épices</a:t>
            </a:r>
            <a:r>
              <a:rPr lang="en-US" sz="1400" dirty="0">
                <a:cs typeface="Hellix SemiBold"/>
              </a:rPr>
              <a:t>, couleur </a:t>
            </a:r>
            <a:r>
              <a:rPr lang="en-US" sz="1400" dirty="0" err="1">
                <a:cs typeface="Hellix SemiBold"/>
              </a:rPr>
              <a:t>violacée</a:t>
            </a:r>
            <a:r>
              <a:rPr lang="en-US" sz="1400" dirty="0">
                <a:cs typeface="Hellix SemiBold"/>
              </a:rPr>
              <a:t> profonde</a:t>
            </a:r>
          </a:p>
        </p:txBody>
      </p:sp>
      <p:sp>
        <p:nvSpPr>
          <p:cNvPr id="6" name="object 58">
            <a:extLst>
              <a:ext uri="{FF2B5EF4-FFF2-40B4-BE49-F238E27FC236}">
                <a16:creationId xmlns:a16="http://schemas.microsoft.com/office/drawing/2014/main" id="{0626C217-6A5A-492E-AA28-17D3C6098D9D}"/>
              </a:ext>
            </a:extLst>
          </p:cNvPr>
          <p:cNvSpPr txBox="1"/>
          <p:nvPr/>
        </p:nvSpPr>
        <p:spPr>
          <a:xfrm>
            <a:off x="983321" y="5598553"/>
            <a:ext cx="1777948"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CLARE VALLEY</a:t>
            </a:r>
            <a:endParaRPr lang="en-US" b="1" dirty="0">
              <a:cs typeface="Hellix SemiBold"/>
            </a:endParaRPr>
          </a:p>
        </p:txBody>
      </p:sp>
      <p:sp>
        <p:nvSpPr>
          <p:cNvPr id="7" name="object 58">
            <a:extLst>
              <a:ext uri="{FF2B5EF4-FFF2-40B4-BE49-F238E27FC236}">
                <a16:creationId xmlns:a16="http://schemas.microsoft.com/office/drawing/2014/main" id="{0F1779AA-12EE-4EF1-A8F0-09F27872E75C}"/>
              </a:ext>
            </a:extLst>
          </p:cNvPr>
          <p:cNvSpPr txBox="1"/>
          <p:nvPr/>
        </p:nvSpPr>
        <p:spPr>
          <a:xfrm>
            <a:off x="462951" y="2217259"/>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ADELAIDE HILLS</a:t>
            </a:r>
            <a:endParaRPr lang="en-US" b="1" dirty="0">
              <a:cs typeface="Hellix SemiBold"/>
            </a:endParaRPr>
          </a:p>
        </p:txBody>
      </p:sp>
      <p:sp>
        <p:nvSpPr>
          <p:cNvPr id="9" name="object 58">
            <a:extLst>
              <a:ext uri="{FF2B5EF4-FFF2-40B4-BE49-F238E27FC236}">
                <a16:creationId xmlns:a16="http://schemas.microsoft.com/office/drawing/2014/main" id="{89EEAF2C-EA81-40AB-9D6D-842968E388D0}"/>
              </a:ext>
            </a:extLst>
          </p:cNvPr>
          <p:cNvSpPr txBox="1"/>
          <p:nvPr/>
        </p:nvSpPr>
        <p:spPr>
          <a:xfrm>
            <a:off x="3140884" y="2668681"/>
            <a:ext cx="1751508" cy="650756"/>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Caractère</a:t>
            </a:r>
            <a:r>
              <a:rPr lang="en-US" sz="1400" dirty="0">
                <a:cs typeface="Hellix SemiBold"/>
              </a:rPr>
              <a:t> </a:t>
            </a:r>
            <a:r>
              <a:rPr lang="en-US" sz="1400" dirty="0" err="1">
                <a:cs typeface="Hellix SemiBold"/>
              </a:rPr>
              <a:t>affirmé,généreux</a:t>
            </a:r>
            <a:r>
              <a:rPr lang="en-US" sz="1400" dirty="0">
                <a:cs typeface="Hellix SemiBold"/>
              </a:rPr>
              <a:t> et </a:t>
            </a:r>
            <a:r>
              <a:rPr lang="en-US" sz="1400" dirty="0" err="1">
                <a:cs typeface="Hellix SemiBold"/>
              </a:rPr>
              <a:t>débordants</a:t>
            </a:r>
            <a:r>
              <a:rPr lang="en-US" sz="1400" dirty="0">
                <a:cs typeface="Hellix SemiBold"/>
              </a:rPr>
              <a:t> de </a:t>
            </a:r>
            <a:r>
              <a:rPr lang="en-US" sz="1400" dirty="0" err="1">
                <a:cs typeface="Hellix SemiBold"/>
              </a:rPr>
              <a:t>saveur</a:t>
            </a:r>
            <a:endParaRPr lang="en-US" sz="1400" dirty="0">
              <a:cs typeface="Hellix SemiBold"/>
            </a:endParaRPr>
          </a:p>
        </p:txBody>
      </p:sp>
      <p:sp>
        <p:nvSpPr>
          <p:cNvPr id="10" name="object 58">
            <a:extLst>
              <a:ext uri="{FF2B5EF4-FFF2-40B4-BE49-F238E27FC236}">
                <a16:creationId xmlns:a16="http://schemas.microsoft.com/office/drawing/2014/main" id="{79327FDB-56B5-4DF9-8F5F-A9726AC67012}"/>
              </a:ext>
            </a:extLst>
          </p:cNvPr>
          <p:cNvSpPr txBox="1"/>
          <p:nvPr/>
        </p:nvSpPr>
        <p:spPr>
          <a:xfrm>
            <a:off x="724202" y="2464527"/>
            <a:ext cx="1751508" cy="861903"/>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Taux</a:t>
            </a:r>
            <a:r>
              <a:rPr lang="en-US" sz="1400" dirty="0">
                <a:cs typeface="Hellix SemiBold"/>
              </a:rPr>
              <a:t> </a:t>
            </a:r>
            <a:r>
              <a:rPr lang="en-US" sz="1400" dirty="0" err="1">
                <a:cs typeface="Hellix SemiBold"/>
              </a:rPr>
              <a:t>d’alcool</a:t>
            </a:r>
            <a:r>
              <a:rPr lang="en-US" sz="1400" dirty="0">
                <a:cs typeface="Hellix SemiBold"/>
              </a:rPr>
              <a:t> </a:t>
            </a:r>
            <a:r>
              <a:rPr lang="en-US" sz="1400" dirty="0" err="1">
                <a:cs typeface="Hellix SemiBold"/>
              </a:rPr>
              <a:t>modéré</a:t>
            </a:r>
            <a:r>
              <a:rPr lang="en-US" sz="1400" dirty="0">
                <a:cs typeface="Hellix SemiBold"/>
              </a:rPr>
              <a:t>, notes de poivre et </a:t>
            </a:r>
            <a:r>
              <a:rPr lang="en-US" sz="1400" dirty="0" err="1">
                <a:cs typeface="Hellix SemiBold"/>
              </a:rPr>
              <a:t>d’épices</a:t>
            </a:r>
            <a:r>
              <a:rPr lang="en-US" sz="1400" dirty="0">
                <a:cs typeface="Hellix SemiBold"/>
              </a:rPr>
              <a:t>, tannins fins et bonne </a:t>
            </a:r>
            <a:r>
              <a:rPr lang="en-US" sz="1400" dirty="0" err="1">
                <a:cs typeface="Hellix SemiBold"/>
              </a:rPr>
              <a:t>acidité</a:t>
            </a:r>
            <a:r>
              <a:rPr lang="en-US" sz="1400" dirty="0">
                <a:cs typeface="Hellix SemiBold"/>
              </a:rPr>
              <a:t> </a:t>
            </a:r>
          </a:p>
        </p:txBody>
      </p:sp>
      <p:sp>
        <p:nvSpPr>
          <p:cNvPr id="11" name="object 58">
            <a:extLst>
              <a:ext uri="{FF2B5EF4-FFF2-40B4-BE49-F238E27FC236}">
                <a16:creationId xmlns:a16="http://schemas.microsoft.com/office/drawing/2014/main" id="{0584BB53-1D6C-4166-AC02-72C3E90AB598}"/>
              </a:ext>
            </a:extLst>
          </p:cNvPr>
          <p:cNvSpPr txBox="1"/>
          <p:nvPr/>
        </p:nvSpPr>
        <p:spPr>
          <a:xfrm>
            <a:off x="8458980" y="5369522"/>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MOUNT BARKER</a:t>
            </a:r>
            <a:endParaRPr lang="en-US" b="1" dirty="0">
              <a:cs typeface="Hellix SemiBold"/>
            </a:endParaRPr>
          </a:p>
        </p:txBody>
      </p:sp>
      <p:sp>
        <p:nvSpPr>
          <p:cNvPr id="12" name="object 58">
            <a:extLst>
              <a:ext uri="{FF2B5EF4-FFF2-40B4-BE49-F238E27FC236}">
                <a16:creationId xmlns:a16="http://schemas.microsoft.com/office/drawing/2014/main" id="{BCCE5916-9BA0-4687-AD97-10A0B4809912}"/>
              </a:ext>
            </a:extLst>
          </p:cNvPr>
          <p:cNvSpPr txBox="1"/>
          <p:nvPr/>
        </p:nvSpPr>
        <p:spPr>
          <a:xfrm>
            <a:off x="8719377" y="5639108"/>
            <a:ext cx="1475747" cy="1284198"/>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Soyeux</a:t>
            </a:r>
            <a:r>
              <a:rPr lang="en-US" sz="1400" dirty="0">
                <a:cs typeface="Hellix SemiBold"/>
              </a:rPr>
              <a:t> et </a:t>
            </a:r>
            <a:r>
              <a:rPr lang="en-US" sz="1400" dirty="0" err="1">
                <a:cs typeface="Hellix SemiBold"/>
              </a:rPr>
              <a:t>élégants</a:t>
            </a:r>
            <a:r>
              <a:rPr lang="en-US" sz="1400" dirty="0">
                <a:cs typeface="Hellix SemiBold"/>
              </a:rPr>
              <a:t>, avec des notes de </a:t>
            </a:r>
            <a:r>
              <a:rPr lang="en-US" sz="1400" dirty="0" err="1">
                <a:cs typeface="Hellix SemiBold"/>
              </a:rPr>
              <a:t>réglisse</a:t>
            </a:r>
            <a:r>
              <a:rPr lang="en-US" sz="1400" dirty="0">
                <a:cs typeface="Hellix SemiBold"/>
              </a:rPr>
              <a:t>, de cerise noire et </a:t>
            </a:r>
            <a:r>
              <a:rPr lang="en-US" sz="1400" dirty="0" err="1">
                <a:cs typeface="Hellix SemiBold"/>
              </a:rPr>
              <a:t>d’épices</a:t>
            </a:r>
            <a:r>
              <a:rPr lang="en-US" sz="1400" dirty="0">
                <a:cs typeface="Hellix SemiBold"/>
              </a:rPr>
              <a:t> </a:t>
            </a:r>
            <a:r>
              <a:rPr lang="en-US" sz="1400" dirty="0" err="1">
                <a:cs typeface="Hellix SemiBold"/>
              </a:rPr>
              <a:t>poivrées</a:t>
            </a:r>
            <a:endParaRPr lang="en-US" sz="1400" dirty="0">
              <a:cs typeface="Hellix SemiBold"/>
            </a:endParaRPr>
          </a:p>
        </p:txBody>
      </p:sp>
      <p:sp>
        <p:nvSpPr>
          <p:cNvPr id="13" name="object 58">
            <a:extLst>
              <a:ext uri="{FF2B5EF4-FFF2-40B4-BE49-F238E27FC236}">
                <a16:creationId xmlns:a16="http://schemas.microsoft.com/office/drawing/2014/main" id="{2347C004-FE8F-44CC-9DB5-28766CAAA914}"/>
              </a:ext>
            </a:extLst>
          </p:cNvPr>
          <p:cNvSpPr txBox="1"/>
          <p:nvPr/>
        </p:nvSpPr>
        <p:spPr>
          <a:xfrm>
            <a:off x="2849116" y="2402070"/>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BAROSSA VALLEY</a:t>
            </a:r>
            <a:endParaRPr lang="en-US" b="1" dirty="0">
              <a:cs typeface="Hellix SemiBold"/>
            </a:endParaRPr>
          </a:p>
        </p:txBody>
      </p:sp>
      <p:sp>
        <p:nvSpPr>
          <p:cNvPr id="14" name="object 58">
            <a:extLst>
              <a:ext uri="{FF2B5EF4-FFF2-40B4-BE49-F238E27FC236}">
                <a16:creationId xmlns:a16="http://schemas.microsoft.com/office/drawing/2014/main" id="{3950F07C-3C52-43F5-A544-9E3C1C18438A}"/>
              </a:ext>
            </a:extLst>
          </p:cNvPr>
          <p:cNvSpPr txBox="1"/>
          <p:nvPr/>
        </p:nvSpPr>
        <p:spPr>
          <a:xfrm>
            <a:off x="1682402" y="3960705"/>
            <a:ext cx="2574845"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CANBERRA DISTRICT</a:t>
            </a:r>
            <a:endParaRPr lang="en-US" b="1" dirty="0">
              <a:cs typeface="Hellix SemiBold"/>
            </a:endParaRPr>
          </a:p>
        </p:txBody>
      </p:sp>
      <p:sp>
        <p:nvSpPr>
          <p:cNvPr id="15" name="object 58">
            <a:extLst>
              <a:ext uri="{FF2B5EF4-FFF2-40B4-BE49-F238E27FC236}">
                <a16:creationId xmlns:a16="http://schemas.microsoft.com/office/drawing/2014/main" id="{50E11A64-AA71-48BE-AE44-B1E9BB460079}"/>
              </a:ext>
            </a:extLst>
          </p:cNvPr>
          <p:cNvSpPr txBox="1"/>
          <p:nvPr/>
        </p:nvSpPr>
        <p:spPr>
          <a:xfrm>
            <a:off x="8479137" y="1778284"/>
            <a:ext cx="1643528"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EDEN VALLEY</a:t>
            </a:r>
            <a:endParaRPr lang="en-US" b="1" dirty="0">
              <a:cs typeface="Hellix SemiBold"/>
            </a:endParaRPr>
          </a:p>
        </p:txBody>
      </p:sp>
      <p:sp>
        <p:nvSpPr>
          <p:cNvPr id="16" name="object 58">
            <a:extLst>
              <a:ext uri="{FF2B5EF4-FFF2-40B4-BE49-F238E27FC236}">
                <a16:creationId xmlns:a16="http://schemas.microsoft.com/office/drawing/2014/main" id="{3F3A3842-60AD-496B-94AE-129A7D02C7F4}"/>
              </a:ext>
            </a:extLst>
          </p:cNvPr>
          <p:cNvSpPr txBox="1"/>
          <p:nvPr/>
        </p:nvSpPr>
        <p:spPr>
          <a:xfrm>
            <a:off x="7204600" y="3731603"/>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HUNTER VALLEY</a:t>
            </a:r>
            <a:endParaRPr lang="en-US" b="1" dirty="0">
              <a:cs typeface="Hellix SemiBold"/>
            </a:endParaRPr>
          </a:p>
        </p:txBody>
      </p:sp>
      <p:sp>
        <p:nvSpPr>
          <p:cNvPr id="17" name="object 58">
            <a:extLst>
              <a:ext uri="{FF2B5EF4-FFF2-40B4-BE49-F238E27FC236}">
                <a16:creationId xmlns:a16="http://schemas.microsoft.com/office/drawing/2014/main" id="{374284E1-653F-4475-BC44-BB8578C28124}"/>
              </a:ext>
            </a:extLst>
          </p:cNvPr>
          <p:cNvSpPr txBox="1"/>
          <p:nvPr/>
        </p:nvSpPr>
        <p:spPr>
          <a:xfrm>
            <a:off x="6362679" y="1959376"/>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THE GRAMPIANS</a:t>
            </a:r>
            <a:endParaRPr lang="en-US" b="1" dirty="0">
              <a:cs typeface="Hellix SemiBold"/>
            </a:endParaRPr>
          </a:p>
        </p:txBody>
      </p:sp>
      <p:sp>
        <p:nvSpPr>
          <p:cNvPr id="18" name="object 58">
            <a:extLst>
              <a:ext uri="{FF2B5EF4-FFF2-40B4-BE49-F238E27FC236}">
                <a16:creationId xmlns:a16="http://schemas.microsoft.com/office/drawing/2014/main" id="{EA7C1A45-5F21-4411-815A-390D1345887F}"/>
              </a:ext>
            </a:extLst>
          </p:cNvPr>
          <p:cNvSpPr txBox="1"/>
          <p:nvPr/>
        </p:nvSpPr>
        <p:spPr>
          <a:xfrm>
            <a:off x="6382836" y="5387994"/>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en-AU" b="1" dirty="0">
                <a:cs typeface="Hellix SemiBold"/>
              </a:rPr>
              <a:t>McLAREN VALE</a:t>
            </a:r>
            <a:endParaRPr lang="en-US" b="1" dirty="0">
              <a:cs typeface="Hellix SemiBold"/>
            </a:endParaRPr>
          </a:p>
        </p:txBody>
      </p:sp>
      <p:sp>
        <p:nvSpPr>
          <p:cNvPr id="20" name="object 58">
            <a:extLst>
              <a:ext uri="{FF2B5EF4-FFF2-40B4-BE49-F238E27FC236}">
                <a16:creationId xmlns:a16="http://schemas.microsoft.com/office/drawing/2014/main" id="{8424FABF-AECE-42F6-9D59-1426529813AC}"/>
              </a:ext>
            </a:extLst>
          </p:cNvPr>
          <p:cNvSpPr txBox="1"/>
          <p:nvPr/>
        </p:nvSpPr>
        <p:spPr>
          <a:xfrm>
            <a:off x="1946817" y="4201267"/>
            <a:ext cx="2273486" cy="650756"/>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Puissants</a:t>
            </a:r>
            <a:r>
              <a:rPr lang="en-US" sz="1400" dirty="0">
                <a:cs typeface="Hellix SemiBold"/>
              </a:rPr>
              <a:t> </a:t>
            </a:r>
            <a:r>
              <a:rPr lang="en-US" sz="1400" dirty="0" err="1">
                <a:cs typeface="Hellix SemiBold"/>
              </a:rPr>
              <a:t>mais</a:t>
            </a:r>
            <a:r>
              <a:rPr lang="en-US" sz="1400" dirty="0">
                <a:cs typeface="Hellix SemiBold"/>
              </a:rPr>
              <a:t> </a:t>
            </a:r>
            <a:r>
              <a:rPr lang="en-US" sz="1400" dirty="0" err="1">
                <a:cs typeface="Hellix SemiBold"/>
              </a:rPr>
              <a:t>élégants</a:t>
            </a:r>
            <a:r>
              <a:rPr lang="en-US" sz="1400" dirty="0">
                <a:cs typeface="Hellix SemiBold"/>
              </a:rPr>
              <a:t>, </a:t>
            </a:r>
            <a:r>
              <a:rPr lang="en-US" sz="1400" dirty="0" err="1">
                <a:cs typeface="Hellix SemiBold"/>
              </a:rPr>
              <a:t>épicés</a:t>
            </a:r>
            <a:r>
              <a:rPr lang="en-US" sz="1400" dirty="0">
                <a:cs typeface="Hellix SemiBold"/>
              </a:rPr>
              <a:t>, </a:t>
            </a:r>
            <a:r>
              <a:rPr lang="en-US" sz="1400" dirty="0" err="1">
                <a:cs typeface="Hellix SemiBold"/>
              </a:rPr>
              <a:t>équilibrés</a:t>
            </a:r>
            <a:r>
              <a:rPr lang="en-US" sz="1400" dirty="0">
                <a:cs typeface="Hellix SemiBold"/>
              </a:rPr>
              <a:t> et </a:t>
            </a:r>
            <a:r>
              <a:rPr lang="en-US" sz="1400" dirty="0" err="1">
                <a:cs typeface="Hellix SemiBold"/>
              </a:rPr>
              <a:t>savoureux</a:t>
            </a:r>
            <a:r>
              <a:rPr lang="en-US" sz="1400" dirty="0">
                <a:cs typeface="Hellix SemiBold"/>
              </a:rPr>
              <a:t> </a:t>
            </a:r>
          </a:p>
        </p:txBody>
      </p:sp>
      <p:sp>
        <p:nvSpPr>
          <p:cNvPr id="21" name="object 58">
            <a:extLst>
              <a:ext uri="{FF2B5EF4-FFF2-40B4-BE49-F238E27FC236}">
                <a16:creationId xmlns:a16="http://schemas.microsoft.com/office/drawing/2014/main" id="{C63368CE-4ADA-4BD8-AB5F-65A7BF39CDCD}"/>
              </a:ext>
            </a:extLst>
          </p:cNvPr>
          <p:cNvSpPr txBox="1"/>
          <p:nvPr/>
        </p:nvSpPr>
        <p:spPr>
          <a:xfrm>
            <a:off x="1272702" y="5841020"/>
            <a:ext cx="1942070" cy="861903"/>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Ronds</a:t>
            </a:r>
            <a:r>
              <a:rPr lang="en-US" sz="1400" dirty="0">
                <a:cs typeface="Hellix SemiBold"/>
              </a:rPr>
              <a:t>, </a:t>
            </a:r>
            <a:r>
              <a:rPr lang="en-US" sz="1400" dirty="0" err="1">
                <a:cs typeface="Hellix SemiBold"/>
              </a:rPr>
              <a:t>amples</a:t>
            </a:r>
            <a:r>
              <a:rPr lang="en-US" sz="1400" dirty="0">
                <a:cs typeface="Hellix SemiBold"/>
              </a:rPr>
              <a:t> et </a:t>
            </a:r>
            <a:r>
              <a:rPr lang="en-US" sz="1400" dirty="0" err="1">
                <a:cs typeface="Hellix SemiBold"/>
              </a:rPr>
              <a:t>texturés</a:t>
            </a:r>
            <a:r>
              <a:rPr lang="en-US" sz="1400" dirty="0">
                <a:cs typeface="Hellix SemiBold"/>
              </a:rPr>
              <a:t>, avec des notes de </a:t>
            </a:r>
            <a:r>
              <a:rPr lang="en-US" sz="1400" dirty="0" err="1">
                <a:cs typeface="Hellix SemiBold"/>
              </a:rPr>
              <a:t>mûre</a:t>
            </a:r>
            <a:r>
              <a:rPr lang="en-US" sz="1400" dirty="0">
                <a:cs typeface="Hellix SemiBold"/>
              </a:rPr>
              <a:t>, de prune et de </a:t>
            </a:r>
            <a:r>
              <a:rPr lang="en-US" sz="1400" dirty="0" err="1">
                <a:cs typeface="Hellix SemiBold"/>
              </a:rPr>
              <a:t>réglisse</a:t>
            </a:r>
            <a:endParaRPr lang="en-US" sz="1400" dirty="0">
              <a:cs typeface="Hellix SemiBold"/>
            </a:endParaRPr>
          </a:p>
        </p:txBody>
      </p:sp>
      <p:sp>
        <p:nvSpPr>
          <p:cNvPr id="22" name="object 58">
            <a:extLst>
              <a:ext uri="{FF2B5EF4-FFF2-40B4-BE49-F238E27FC236}">
                <a16:creationId xmlns:a16="http://schemas.microsoft.com/office/drawing/2014/main" id="{152CFBB9-A782-42FE-9DAE-41D579450F13}"/>
              </a:ext>
            </a:extLst>
          </p:cNvPr>
          <p:cNvSpPr txBox="1"/>
          <p:nvPr/>
        </p:nvSpPr>
        <p:spPr>
          <a:xfrm>
            <a:off x="8744588" y="2017701"/>
            <a:ext cx="1484273" cy="1073051"/>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Généreux</a:t>
            </a:r>
            <a:r>
              <a:rPr lang="en-US" sz="1400" dirty="0">
                <a:cs typeface="Hellix SemiBold"/>
              </a:rPr>
              <a:t>, </a:t>
            </a:r>
            <a:r>
              <a:rPr lang="en-US" sz="1400" dirty="0" err="1">
                <a:cs typeface="Hellix SemiBold"/>
              </a:rPr>
              <a:t>parfois</a:t>
            </a:r>
            <a:r>
              <a:rPr lang="en-US" sz="1400" dirty="0">
                <a:cs typeface="Hellix SemiBold"/>
              </a:rPr>
              <a:t> </a:t>
            </a:r>
            <a:r>
              <a:rPr lang="en-US" sz="1400" dirty="0" err="1">
                <a:cs typeface="Hellix SemiBold"/>
              </a:rPr>
              <a:t>corsés</a:t>
            </a:r>
            <a:r>
              <a:rPr lang="en-US" sz="1400" dirty="0">
                <a:cs typeface="Hellix SemiBold"/>
              </a:rPr>
              <a:t>, notes </a:t>
            </a:r>
            <a:r>
              <a:rPr lang="en-US" sz="1400" dirty="0" err="1">
                <a:cs typeface="Hellix SemiBold"/>
              </a:rPr>
              <a:t>classiques</a:t>
            </a:r>
            <a:r>
              <a:rPr lang="en-US" sz="1400" dirty="0">
                <a:cs typeface="Hellix SemiBold"/>
              </a:rPr>
              <a:t> de petits fruits, de </a:t>
            </a:r>
            <a:r>
              <a:rPr lang="en-US" sz="1400" dirty="0" err="1">
                <a:cs typeface="Hellix SemiBold"/>
              </a:rPr>
              <a:t>sauge</a:t>
            </a:r>
            <a:r>
              <a:rPr lang="en-US" sz="1400" dirty="0">
                <a:cs typeface="Hellix SemiBold"/>
              </a:rPr>
              <a:t> et de poivre</a:t>
            </a:r>
          </a:p>
        </p:txBody>
      </p:sp>
      <p:sp>
        <p:nvSpPr>
          <p:cNvPr id="23" name="object 58">
            <a:extLst>
              <a:ext uri="{FF2B5EF4-FFF2-40B4-BE49-F238E27FC236}">
                <a16:creationId xmlns:a16="http://schemas.microsoft.com/office/drawing/2014/main" id="{308B6E6F-D603-4E7B-9AEA-E5C171A9B6C2}"/>
              </a:ext>
            </a:extLst>
          </p:cNvPr>
          <p:cNvSpPr txBox="1"/>
          <p:nvPr/>
        </p:nvSpPr>
        <p:spPr>
          <a:xfrm>
            <a:off x="6719955" y="5636133"/>
            <a:ext cx="1217401" cy="1073051"/>
          </a:xfrm>
          <a:prstGeom prst="rect">
            <a:avLst/>
          </a:prstGeom>
        </p:spPr>
        <p:txBody>
          <a:bodyPr vert="horz" wrap="square" lIns="0" tIns="17145" rIns="0" bIns="0" rtlCol="0" anchor="t" anchorCtr="0">
            <a:spAutoFit/>
          </a:bodyPr>
          <a:lstStyle/>
          <a:p>
            <a:pPr>
              <a:lnSpc>
                <a:spcPct val="98000"/>
              </a:lnSpc>
              <a:buClr>
                <a:srgbClr val="F40000"/>
              </a:buClr>
            </a:pPr>
            <a:r>
              <a:rPr lang="en-US" sz="1400" dirty="0">
                <a:cs typeface="Hellix SemiBold"/>
              </a:rPr>
              <a:t>Bien </a:t>
            </a:r>
            <a:r>
              <a:rPr lang="en-US" sz="1400" dirty="0" err="1">
                <a:cs typeface="Hellix SemiBold"/>
              </a:rPr>
              <a:t>corsés</a:t>
            </a:r>
            <a:r>
              <a:rPr lang="en-US" sz="1400" dirty="0">
                <a:cs typeface="Hellix SemiBold"/>
              </a:rPr>
              <a:t>, avec de riches notes de </a:t>
            </a:r>
            <a:r>
              <a:rPr lang="en-US" sz="1400" dirty="0" err="1">
                <a:cs typeface="Hellix SemiBold"/>
              </a:rPr>
              <a:t>bleuets</a:t>
            </a:r>
            <a:r>
              <a:rPr lang="en-US" sz="1400" dirty="0">
                <a:cs typeface="Hellix SemiBold"/>
              </a:rPr>
              <a:t> et de </a:t>
            </a:r>
            <a:r>
              <a:rPr lang="en-US" sz="1400" dirty="0" err="1">
                <a:cs typeface="Hellix SemiBold"/>
              </a:rPr>
              <a:t>chocolat</a:t>
            </a:r>
            <a:endParaRPr lang="en-US" sz="1400" dirty="0">
              <a:cs typeface="Hellix SemiBold"/>
            </a:endParaRPr>
          </a:p>
        </p:txBody>
      </p:sp>
      <p:sp>
        <p:nvSpPr>
          <p:cNvPr id="24" name="object 58">
            <a:extLst>
              <a:ext uri="{FF2B5EF4-FFF2-40B4-BE49-F238E27FC236}">
                <a16:creationId xmlns:a16="http://schemas.microsoft.com/office/drawing/2014/main" id="{60314279-F28A-490D-BC5B-211B9C1C936D}"/>
              </a:ext>
            </a:extLst>
          </p:cNvPr>
          <p:cNvSpPr txBox="1"/>
          <p:nvPr/>
        </p:nvSpPr>
        <p:spPr>
          <a:xfrm>
            <a:off x="7506841" y="3961409"/>
            <a:ext cx="2273486" cy="1073051"/>
          </a:xfrm>
          <a:prstGeom prst="rect">
            <a:avLst/>
          </a:prstGeom>
        </p:spPr>
        <p:txBody>
          <a:bodyPr vert="horz" wrap="square" lIns="0" tIns="17145" rIns="0" bIns="0" rtlCol="0" anchor="t" anchorCtr="0">
            <a:spAutoFit/>
          </a:bodyPr>
          <a:lstStyle/>
          <a:p>
            <a:pPr>
              <a:lnSpc>
                <a:spcPct val="98000"/>
              </a:lnSpc>
              <a:buClr>
                <a:srgbClr val="F40000"/>
              </a:buClr>
            </a:pPr>
            <a:r>
              <a:rPr lang="en-US" sz="1400" dirty="0" err="1">
                <a:cs typeface="Hellix SemiBold"/>
              </a:rPr>
              <a:t>Évolution</a:t>
            </a:r>
            <a:r>
              <a:rPr lang="en-US" sz="1400" dirty="0">
                <a:cs typeface="Hellix SemiBold"/>
              </a:rPr>
              <a:t> </a:t>
            </a:r>
            <a:r>
              <a:rPr lang="en-US" sz="1400" dirty="0" err="1">
                <a:cs typeface="Hellix SemiBold"/>
              </a:rPr>
              <a:t>vers</a:t>
            </a:r>
            <a:r>
              <a:rPr lang="en-US" sz="1400" dirty="0">
                <a:cs typeface="Hellix SemiBold"/>
              </a:rPr>
              <a:t> des </a:t>
            </a:r>
            <a:r>
              <a:rPr lang="en-US" sz="1400" dirty="0" err="1">
                <a:cs typeface="Hellix SemiBold"/>
              </a:rPr>
              <a:t>vins</a:t>
            </a:r>
            <a:r>
              <a:rPr lang="en-US" sz="1400" dirty="0">
                <a:cs typeface="Hellix SemiBold"/>
              </a:rPr>
              <a:t> plus fins, </a:t>
            </a:r>
            <a:r>
              <a:rPr lang="en-US" sz="1400" dirty="0" err="1">
                <a:cs typeface="Hellix SemiBold"/>
              </a:rPr>
              <a:t>moyennement</a:t>
            </a:r>
            <a:r>
              <a:rPr lang="en-US" sz="1400" dirty="0">
                <a:cs typeface="Hellix SemiBold"/>
              </a:rPr>
              <a:t> </a:t>
            </a:r>
            <a:r>
              <a:rPr lang="en-US" sz="1400" dirty="0" err="1">
                <a:cs typeface="Hellix SemiBold"/>
              </a:rPr>
              <a:t>corsés</a:t>
            </a:r>
            <a:r>
              <a:rPr lang="en-US" sz="1400" dirty="0">
                <a:cs typeface="Hellix SemiBold"/>
              </a:rPr>
              <a:t>, complexes, aux notes de fines </a:t>
            </a:r>
            <a:r>
              <a:rPr lang="en-US" sz="1400" dirty="0" err="1">
                <a:cs typeface="Hellix SemiBold"/>
              </a:rPr>
              <a:t>herbes</a:t>
            </a:r>
            <a:r>
              <a:rPr lang="en-US" sz="1400" dirty="0">
                <a:cs typeface="Hellix SemiBold"/>
              </a:rPr>
              <a:t> et faits </a:t>
            </a:r>
            <a:br>
              <a:rPr lang="en-US" sz="1400" dirty="0">
                <a:cs typeface="Hellix SemiBold"/>
              </a:rPr>
            </a:br>
            <a:r>
              <a:rPr lang="en-US" sz="1400" dirty="0">
                <a:cs typeface="Hellix SemiBold"/>
              </a:rPr>
              <a:t>pour la table.</a:t>
            </a:r>
          </a:p>
        </p:txBody>
      </p:sp>
    </p:spTree>
    <p:extLst>
      <p:ext uri="{BB962C8B-B14F-4D97-AF65-F5344CB8AC3E}">
        <p14:creationId xmlns:p14="http://schemas.microsoft.com/office/powerpoint/2010/main" val="2353595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6704C675-68B3-49AD-B506-7A9031006FA4}"/>
              </a:ext>
            </a:extLst>
          </p:cNvPr>
          <p:cNvSpPr txBox="1"/>
          <p:nvPr/>
        </p:nvSpPr>
        <p:spPr>
          <a:xfrm>
            <a:off x="879472" y="1923729"/>
            <a:ext cx="9830811" cy="879725"/>
          </a:xfrm>
          <a:prstGeom prst="rect">
            <a:avLst/>
          </a:prstGeom>
        </p:spPr>
        <p:txBody>
          <a:bodyPr vert="horz" wrap="none" lIns="0" tIns="12700" rIns="0" bIns="0" rtlCol="0">
            <a:noAutofit/>
          </a:bodyPr>
          <a:lstStyle/>
          <a:p>
            <a:pPr>
              <a:tabLst>
                <a:tab pos="1274445" algn="l"/>
              </a:tabLst>
            </a:pPr>
            <a:r>
              <a:rPr lang="en-AU" sz="5100" b="1" spc="500" dirty="0">
                <a:solidFill>
                  <a:srgbClr val="E9490F"/>
                </a:solidFill>
                <a:latin typeface="+mj-lt"/>
                <a:cs typeface="Hellix"/>
              </a:rPr>
              <a:t>CABERNET SAUVIGNON:</a:t>
            </a:r>
          </a:p>
        </p:txBody>
      </p:sp>
      <p:sp>
        <p:nvSpPr>
          <p:cNvPr id="5" name="Content Placeholder 2">
            <a:extLst>
              <a:ext uri="{FF2B5EF4-FFF2-40B4-BE49-F238E27FC236}">
                <a16:creationId xmlns:a16="http://schemas.microsoft.com/office/drawing/2014/main" id="{18D60285-6457-487B-8866-08EB3294B76D}"/>
              </a:ext>
            </a:extLst>
          </p:cNvPr>
          <p:cNvSpPr txBox="1">
            <a:spLocks/>
          </p:cNvSpPr>
          <p:nvPr/>
        </p:nvSpPr>
        <p:spPr>
          <a:xfrm>
            <a:off x="6024779" y="3909146"/>
            <a:ext cx="4347658" cy="2898054"/>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Le troisième cépage en importance en Australie </a:t>
            </a:r>
          </a:p>
          <a:p>
            <a:pPr>
              <a:spcBef>
                <a:spcPts val="800"/>
              </a:spcBef>
              <a:buClr>
                <a:srgbClr val="E9490F"/>
              </a:buClr>
            </a:pPr>
            <a:r>
              <a:rPr lang="fr-CA" dirty="0">
                <a:solidFill>
                  <a:schemeClr val="bg1"/>
                </a:solidFill>
              </a:rPr>
              <a:t>Connu pour sa couleur et ses saveurs intenses, son acidité et ses tannins, ainsi que son fort potentiel de garde</a:t>
            </a:r>
          </a:p>
          <a:p>
            <a:pPr>
              <a:spcBef>
                <a:spcPts val="800"/>
              </a:spcBef>
              <a:buClr>
                <a:srgbClr val="E9490F"/>
              </a:buClr>
            </a:pPr>
            <a:r>
              <a:rPr lang="fr-CA" dirty="0">
                <a:solidFill>
                  <a:schemeClr val="bg1"/>
                </a:solidFill>
              </a:rPr>
              <a:t>Est au cœur de bien des cuvées historiques et réputées </a:t>
            </a:r>
          </a:p>
          <a:p>
            <a:pPr>
              <a:spcBef>
                <a:spcPts val="800"/>
              </a:spcBef>
              <a:buClr>
                <a:srgbClr val="E9490F"/>
              </a:buClr>
            </a:pPr>
            <a:r>
              <a:rPr lang="fr-CA" dirty="0">
                <a:solidFill>
                  <a:schemeClr val="bg1"/>
                </a:solidFill>
              </a:rPr>
              <a:t>Se plaît dans les climats secs, qu’ils soient plus frais ou plus chauds</a:t>
            </a:r>
          </a:p>
        </p:txBody>
      </p:sp>
      <p:sp>
        <p:nvSpPr>
          <p:cNvPr id="6" name="object 4">
            <a:extLst>
              <a:ext uri="{FF2B5EF4-FFF2-40B4-BE49-F238E27FC236}">
                <a16:creationId xmlns:a16="http://schemas.microsoft.com/office/drawing/2014/main" id="{E9A52D20-B974-4D40-8C07-D2A3F6CADB72}"/>
              </a:ext>
            </a:extLst>
          </p:cNvPr>
          <p:cNvSpPr txBox="1"/>
          <p:nvPr/>
        </p:nvSpPr>
        <p:spPr>
          <a:xfrm>
            <a:off x="861002" y="2643807"/>
            <a:ext cx="9830812" cy="879725"/>
          </a:xfrm>
          <a:prstGeom prst="rect">
            <a:avLst/>
          </a:prstGeom>
        </p:spPr>
        <p:txBody>
          <a:bodyPr vert="horz" wrap="none" lIns="0" tIns="12700" rIns="0" bIns="0" rtlCol="0">
            <a:noAutofit/>
          </a:bodyPr>
          <a:lstStyle/>
          <a:p>
            <a:pPr>
              <a:tabLst>
                <a:tab pos="1274445" algn="l"/>
              </a:tabLst>
            </a:pPr>
            <a:r>
              <a:rPr lang="en-AU" sz="5100" b="1" dirty="0">
                <a:solidFill>
                  <a:schemeClr val="bg1"/>
                </a:solidFill>
                <a:latin typeface="+mj-lt"/>
                <a:cs typeface="Hellix"/>
              </a:rPr>
              <a:t>PUISSANT ET POUR LA CAVE</a:t>
            </a:r>
          </a:p>
        </p:txBody>
      </p:sp>
    </p:spTree>
    <p:extLst>
      <p:ext uri="{BB962C8B-B14F-4D97-AF65-F5344CB8AC3E}">
        <p14:creationId xmlns:p14="http://schemas.microsoft.com/office/powerpoint/2010/main" val="145523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70E6375-09FD-442C-AEA0-14D46324EB6D}"/>
              </a:ext>
            </a:extLst>
          </p:cNvPr>
          <p:cNvSpPr txBox="1"/>
          <p:nvPr/>
        </p:nvSpPr>
        <p:spPr>
          <a:xfrm>
            <a:off x="1419654" y="1406478"/>
            <a:ext cx="8614362" cy="542926"/>
          </a:xfrm>
          <a:prstGeom prst="rect">
            <a:avLst/>
          </a:prstGeom>
          <a:noFill/>
        </p:spPr>
        <p:txBody>
          <a:bodyPr wrap="none" lIns="0" tIns="0" rIns="0" bIns="0" rtlCol="0">
            <a:noAutofit/>
          </a:bodyPr>
          <a:lstStyle/>
          <a:p>
            <a:pPr>
              <a:lnSpc>
                <a:spcPct val="80000"/>
              </a:lnSpc>
            </a:pPr>
            <a:r>
              <a:rPr kumimoji="0" lang="fr-CA" sz="3200" b="1" i="0" u="none" strike="noStrike" kern="1200" cap="none" spc="0" normalizeH="0" baseline="0" noProof="0">
                <a:ln>
                  <a:noFill/>
                </a:ln>
                <a:solidFill>
                  <a:prstClr val="black"/>
                </a:solidFill>
                <a:effectLst/>
                <a:uLnTx/>
                <a:uFillTx/>
                <a:latin typeface="Arial"/>
                <a:ea typeface="+mn-ea"/>
                <a:cs typeface="+mn-cs"/>
              </a:rPr>
              <a:t>DES ANNÉES </a:t>
            </a:r>
            <a:r>
              <a:rPr lang="fr-CA" sz="4400" b="1"/>
              <a:t>1960</a:t>
            </a:r>
            <a:r>
              <a:rPr lang="fr-CA" sz="5000" b="1"/>
              <a:t> </a:t>
            </a:r>
            <a:r>
              <a:rPr lang="fr-CA" sz="3200" b="1"/>
              <a:t>À </a:t>
            </a:r>
            <a:r>
              <a:rPr lang="fr-CA" sz="4400" b="1"/>
              <a:t>AUJOURD’HUI</a:t>
            </a:r>
            <a:endParaRPr lang="fr-CA" sz="4400" b="1" dirty="0"/>
          </a:p>
        </p:txBody>
      </p:sp>
      <p:sp>
        <p:nvSpPr>
          <p:cNvPr id="17" name="object 4">
            <a:extLst>
              <a:ext uri="{FF2B5EF4-FFF2-40B4-BE49-F238E27FC236}">
                <a16:creationId xmlns:a16="http://schemas.microsoft.com/office/drawing/2014/main" id="{05D75691-034B-46EB-AEEB-9FAE1850A64D}"/>
              </a:ext>
            </a:extLst>
          </p:cNvPr>
          <p:cNvSpPr txBox="1"/>
          <p:nvPr/>
        </p:nvSpPr>
        <p:spPr>
          <a:xfrm>
            <a:off x="1471740" y="948542"/>
            <a:ext cx="3460477" cy="470150"/>
          </a:xfrm>
          <a:prstGeom prst="rect">
            <a:avLst/>
          </a:prstGeom>
        </p:spPr>
        <p:txBody>
          <a:bodyPr vert="horz" wrap="square" lIns="0" tIns="12700" rIns="0" bIns="0" rtlCol="0">
            <a:noAutofit/>
          </a:bodyPr>
          <a:lstStyle/>
          <a:p>
            <a:pPr>
              <a:tabLst>
                <a:tab pos="1274445" algn="l"/>
              </a:tabLst>
            </a:pPr>
            <a:r>
              <a:rPr lang="fr-CA" sz="2800" b="1">
                <a:latin typeface="+mj-lt"/>
                <a:cs typeface="Hellix"/>
              </a:rPr>
              <a:t>L’ÂGE D’OR:</a:t>
            </a:r>
            <a:endParaRPr lang="fr-CA" sz="2800" b="1" dirty="0">
              <a:latin typeface="+mj-lt"/>
              <a:cs typeface="Hellix"/>
            </a:endParaRPr>
          </a:p>
        </p:txBody>
      </p:sp>
      <p:sp>
        <p:nvSpPr>
          <p:cNvPr id="19" name="Content Placeholder 2">
            <a:extLst>
              <a:ext uri="{FF2B5EF4-FFF2-40B4-BE49-F238E27FC236}">
                <a16:creationId xmlns:a16="http://schemas.microsoft.com/office/drawing/2014/main" id="{40789B25-C3D4-405B-9CFC-EC95EF7E1FB9}"/>
              </a:ext>
            </a:extLst>
          </p:cNvPr>
          <p:cNvSpPr txBox="1">
            <a:spLocks/>
          </p:cNvSpPr>
          <p:nvPr/>
        </p:nvSpPr>
        <p:spPr>
          <a:xfrm>
            <a:off x="1674754" y="2003944"/>
            <a:ext cx="2250556" cy="154787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La culture du vin et de la gastronomie se développe et des vignerons innovateurs découvrent ou redécouvrent des régions au climat frais</a:t>
            </a:r>
          </a:p>
        </p:txBody>
      </p:sp>
      <p:sp>
        <p:nvSpPr>
          <p:cNvPr id="21" name="TextBox 20">
            <a:extLst>
              <a:ext uri="{FF2B5EF4-FFF2-40B4-BE49-F238E27FC236}">
                <a16:creationId xmlns:a16="http://schemas.microsoft.com/office/drawing/2014/main" id="{2FBE8658-7A3E-4530-9773-19DEACC57C64}"/>
              </a:ext>
            </a:extLst>
          </p:cNvPr>
          <p:cNvSpPr txBox="1"/>
          <p:nvPr/>
        </p:nvSpPr>
        <p:spPr>
          <a:xfrm>
            <a:off x="463296" y="4757068"/>
            <a:ext cx="5876544" cy="1197058"/>
          </a:xfrm>
          <a:prstGeom prst="rect">
            <a:avLst/>
          </a:prstGeom>
          <a:noFill/>
        </p:spPr>
        <p:txBody>
          <a:bodyPr wrap="none" lIns="0" tIns="0" rIns="0" bIns="0" rtlCol="0">
            <a:noAutofit/>
          </a:bodyPr>
          <a:lstStyle/>
          <a:p>
            <a:pPr>
              <a:lnSpc>
                <a:spcPct val="55000"/>
              </a:lnSpc>
            </a:pPr>
            <a:r>
              <a:rPr kumimoji="0" lang="fr-CA" sz="3200" b="1" i="0" u="none" strike="noStrike" kern="1200" cap="none" spc="0" normalizeH="0" baseline="0" noProof="0">
                <a:ln>
                  <a:noFill/>
                </a:ln>
                <a:solidFill>
                  <a:prstClr val="black"/>
                </a:solidFill>
                <a:effectLst/>
                <a:uLnTx/>
                <a:uFillTx/>
                <a:latin typeface="Arial"/>
                <a:ea typeface="+mn-ea"/>
                <a:cs typeface="+mn-cs"/>
              </a:rPr>
              <a:t>DES ANNÉES </a:t>
            </a:r>
            <a:r>
              <a:rPr lang="fr-CA" sz="4400" b="1"/>
              <a:t>1940</a:t>
            </a:r>
            <a:r>
              <a:rPr lang="fr-CA" sz="5000" b="1"/>
              <a:t> </a:t>
            </a:r>
            <a:br>
              <a:rPr lang="fr-CA" sz="5000" b="1"/>
            </a:br>
            <a:r>
              <a:rPr lang="fr-CA" sz="5000" b="1"/>
              <a:t>       </a:t>
            </a:r>
            <a:r>
              <a:rPr lang="fr-CA" sz="3200" b="1"/>
              <a:t>AUX ANNÉES </a:t>
            </a:r>
            <a:r>
              <a:rPr lang="fr-CA" sz="4400" b="1"/>
              <a:t>1960</a:t>
            </a:r>
            <a:endParaRPr lang="fr-CA" sz="4400" b="1" dirty="0"/>
          </a:p>
        </p:txBody>
      </p:sp>
      <p:sp>
        <p:nvSpPr>
          <p:cNvPr id="22" name="object 4">
            <a:extLst>
              <a:ext uri="{FF2B5EF4-FFF2-40B4-BE49-F238E27FC236}">
                <a16:creationId xmlns:a16="http://schemas.microsoft.com/office/drawing/2014/main" id="{67809DBC-BC40-4FF6-9861-D8CF25C871B8}"/>
              </a:ext>
            </a:extLst>
          </p:cNvPr>
          <p:cNvSpPr txBox="1"/>
          <p:nvPr/>
        </p:nvSpPr>
        <p:spPr>
          <a:xfrm>
            <a:off x="1148467" y="4158036"/>
            <a:ext cx="4559605" cy="761619"/>
          </a:xfrm>
          <a:prstGeom prst="rect">
            <a:avLst/>
          </a:prstGeom>
        </p:spPr>
        <p:txBody>
          <a:bodyPr vert="horz" wrap="square" lIns="0" tIns="12700" rIns="0" bIns="0" rtlCol="0">
            <a:noAutofit/>
          </a:bodyPr>
          <a:lstStyle/>
          <a:p>
            <a:pPr>
              <a:tabLst>
                <a:tab pos="1274445" algn="l"/>
              </a:tabLst>
            </a:pPr>
            <a:r>
              <a:rPr lang="fr-CA" sz="2800" b="1">
                <a:latin typeface="+mj-lt"/>
                <a:cs typeface="Hellix"/>
              </a:rPr>
              <a:t>LA RENAISSANCE:</a:t>
            </a:r>
            <a:endParaRPr lang="fr-CA" sz="2800" b="1" dirty="0">
              <a:latin typeface="+mj-lt"/>
              <a:cs typeface="Hellix"/>
            </a:endParaRPr>
          </a:p>
        </p:txBody>
      </p:sp>
      <p:sp>
        <p:nvSpPr>
          <p:cNvPr id="23" name="Content Placeholder 2">
            <a:extLst>
              <a:ext uri="{FF2B5EF4-FFF2-40B4-BE49-F238E27FC236}">
                <a16:creationId xmlns:a16="http://schemas.microsoft.com/office/drawing/2014/main" id="{AAF5AF44-91E8-44A3-B40C-F63F484F4BCC}"/>
              </a:ext>
            </a:extLst>
          </p:cNvPr>
          <p:cNvSpPr txBox="1">
            <a:spLocks/>
          </p:cNvSpPr>
          <p:nvPr/>
        </p:nvSpPr>
        <p:spPr>
          <a:xfrm>
            <a:off x="3934767" y="2003944"/>
            <a:ext cx="2199332" cy="104668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Les ventes de vins rouges explosent dans les années 1970 et pour le blanc dans les années 80</a:t>
            </a:r>
          </a:p>
        </p:txBody>
      </p:sp>
      <p:sp>
        <p:nvSpPr>
          <p:cNvPr id="24" name="Content Placeholder 2">
            <a:extLst>
              <a:ext uri="{FF2B5EF4-FFF2-40B4-BE49-F238E27FC236}">
                <a16:creationId xmlns:a16="http://schemas.microsoft.com/office/drawing/2014/main" id="{67D429EC-817F-47A9-B16C-F98B6E601F92}"/>
              </a:ext>
            </a:extLst>
          </p:cNvPr>
          <p:cNvSpPr txBox="1">
            <a:spLocks/>
          </p:cNvSpPr>
          <p:nvPr/>
        </p:nvSpPr>
        <p:spPr>
          <a:xfrm>
            <a:off x="6154496" y="2003944"/>
            <a:ext cx="2199332" cy="1299326"/>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Au début des années 1980, l’Australie était le 18</a:t>
            </a:r>
            <a:r>
              <a:rPr lang="fr-CA" sz="1400" baseline="30000" dirty="0"/>
              <a:t>e</a:t>
            </a:r>
            <a:r>
              <a:rPr lang="fr-CA" sz="1400" dirty="0"/>
              <a:t> pays exportateur de vin: au début des années 1990, le pays était au 6</a:t>
            </a:r>
            <a:r>
              <a:rPr lang="fr-CA" sz="1400" baseline="30000" dirty="0"/>
              <a:t>e</a:t>
            </a:r>
            <a:r>
              <a:rPr lang="fr-CA" sz="1400" dirty="0"/>
              <a:t> rang</a:t>
            </a:r>
          </a:p>
        </p:txBody>
      </p:sp>
      <p:sp>
        <p:nvSpPr>
          <p:cNvPr id="25" name="Content Placeholder 2">
            <a:extLst>
              <a:ext uri="{FF2B5EF4-FFF2-40B4-BE49-F238E27FC236}">
                <a16:creationId xmlns:a16="http://schemas.microsoft.com/office/drawing/2014/main" id="{C8246AE5-7AE0-44F2-814C-CA89B1B24D6C}"/>
              </a:ext>
            </a:extLst>
          </p:cNvPr>
          <p:cNvSpPr txBox="1">
            <a:spLocks/>
          </p:cNvSpPr>
          <p:nvPr/>
        </p:nvSpPr>
        <p:spPr>
          <a:xfrm>
            <a:off x="8277154" y="2003944"/>
            <a:ext cx="2021147" cy="154787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dirty="0"/>
              <a:t>Aujourd’hui, la communauté du vin australienne  est diversifiée, unique et de classe mondiale</a:t>
            </a:r>
          </a:p>
        </p:txBody>
      </p:sp>
      <p:sp>
        <p:nvSpPr>
          <p:cNvPr id="26" name="Content Placeholder 2">
            <a:extLst>
              <a:ext uri="{FF2B5EF4-FFF2-40B4-BE49-F238E27FC236}">
                <a16:creationId xmlns:a16="http://schemas.microsoft.com/office/drawing/2014/main" id="{B38C4773-8854-40E1-A2BA-B19522521B66}"/>
              </a:ext>
            </a:extLst>
          </p:cNvPr>
          <p:cNvSpPr txBox="1">
            <a:spLocks/>
          </p:cNvSpPr>
          <p:nvPr/>
        </p:nvSpPr>
        <p:spPr>
          <a:xfrm>
            <a:off x="1360023" y="5513657"/>
            <a:ext cx="2611467" cy="1547875"/>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a:t>Des vignerons ambitions vont à l’encontre de la forte demande pour les vins fortifiés et produisent en petites quantités certains des meilleurs vins de table d’Australie</a:t>
            </a:r>
            <a:br>
              <a:rPr lang="fr-CA" sz="1400"/>
            </a:br>
            <a:endParaRPr lang="fr-CA" sz="1400" dirty="0"/>
          </a:p>
        </p:txBody>
      </p:sp>
      <p:sp>
        <p:nvSpPr>
          <p:cNvPr id="27" name="Content Placeholder 2">
            <a:extLst>
              <a:ext uri="{FF2B5EF4-FFF2-40B4-BE49-F238E27FC236}">
                <a16:creationId xmlns:a16="http://schemas.microsoft.com/office/drawing/2014/main" id="{DFD1CFD9-A083-44DA-8775-72D371868688}"/>
              </a:ext>
            </a:extLst>
          </p:cNvPr>
          <p:cNvSpPr txBox="1">
            <a:spLocks/>
          </p:cNvSpPr>
          <p:nvPr/>
        </p:nvSpPr>
        <p:spPr>
          <a:xfrm>
            <a:off x="4065313" y="5513657"/>
            <a:ext cx="2066925" cy="1197058"/>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sz="1400"/>
              <a:t>La popularité des vins fortifiés attaint un sommet et les consommateurs se mettent à apprécier les vins de table. </a:t>
            </a:r>
            <a:endParaRPr lang="fr-CA" sz="1400" dirty="0"/>
          </a:p>
        </p:txBody>
      </p:sp>
    </p:spTree>
    <p:extLst>
      <p:ext uri="{BB962C8B-B14F-4D97-AF65-F5344CB8AC3E}">
        <p14:creationId xmlns:p14="http://schemas.microsoft.com/office/powerpoint/2010/main" val="3489256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3BE930E1-6842-4AC0-81D2-76F280FE0AF6}"/>
              </a:ext>
            </a:extLst>
          </p:cNvPr>
          <p:cNvSpPr txBox="1">
            <a:spLocks/>
          </p:cNvSpPr>
          <p:nvPr/>
        </p:nvSpPr>
        <p:spPr>
          <a:xfrm>
            <a:off x="-36944" y="295563"/>
            <a:ext cx="7404687" cy="1209964"/>
          </a:xfrm>
          <a:prstGeom prst="rect">
            <a:avLst/>
          </a:prstGeom>
        </p:spPr>
        <p:txBody>
          <a:bodyPr vert="horz" wrap="none" lIns="0" tIns="85090" rIns="0" bIns="0" rtlCol="0">
            <a:noAutofit/>
          </a:bodyPr>
          <a:lstStyle>
            <a:lvl1pPr>
              <a:defRPr sz="12500" b="1" i="0">
                <a:solidFill>
                  <a:schemeClr val="tx1"/>
                </a:solidFill>
                <a:latin typeface="Hellix"/>
                <a:ea typeface="+mj-ea"/>
                <a:cs typeface="Hellix"/>
              </a:defRPr>
            </a:lvl1pPr>
          </a:lstStyle>
          <a:p>
            <a:pPr lvl="0">
              <a:lnSpc>
                <a:spcPct val="72000"/>
              </a:lnSpc>
              <a:tabLst>
                <a:tab pos="3303270" algn="l"/>
                <a:tab pos="8077200" algn="l"/>
              </a:tabLst>
              <a:defRPr/>
            </a:pPr>
            <a:r>
              <a:rPr lang="en-US" sz="5000" kern="0" spc="500" dirty="0">
                <a:latin typeface="+mj-lt"/>
              </a:rPr>
              <a:t>STYLES</a:t>
            </a:r>
            <a:r>
              <a:rPr lang="en-US" sz="5000" kern="0" spc="500" dirty="0">
                <a:solidFill>
                  <a:schemeClr val="bg1"/>
                </a:solidFill>
                <a:latin typeface="+mj-lt"/>
              </a:rPr>
              <a:t> ET </a:t>
            </a:r>
          </a:p>
          <a:p>
            <a:pPr lvl="0">
              <a:lnSpc>
                <a:spcPct val="72000"/>
              </a:lnSpc>
              <a:tabLst>
                <a:tab pos="3303270" algn="l"/>
                <a:tab pos="8077200" algn="l"/>
              </a:tabLst>
              <a:defRPr/>
            </a:pPr>
            <a:r>
              <a:rPr lang="en-US" sz="5000" kern="0" spc="500" dirty="0">
                <a:solidFill>
                  <a:schemeClr val="bg1"/>
                </a:solidFill>
                <a:latin typeface="+mj-lt"/>
              </a:rPr>
              <a:t>CARACTÉRISTIQUES</a:t>
            </a:r>
            <a:endParaRPr kumimoji="0" lang="en-AU" sz="5000" b="1" i="0" u="none" strike="noStrike" kern="0" cap="none" spc="500" normalizeH="0" noProof="0" dirty="0">
              <a:ln>
                <a:noFill/>
              </a:ln>
              <a:solidFill>
                <a:schemeClr val="bg1"/>
              </a:solidFill>
              <a:effectLst/>
              <a:uLnTx/>
              <a:uFillTx/>
              <a:latin typeface="+mj-lt"/>
            </a:endParaRPr>
          </a:p>
        </p:txBody>
      </p:sp>
      <p:sp>
        <p:nvSpPr>
          <p:cNvPr id="5" name="object 58">
            <a:extLst>
              <a:ext uri="{FF2B5EF4-FFF2-40B4-BE49-F238E27FC236}">
                <a16:creationId xmlns:a16="http://schemas.microsoft.com/office/drawing/2014/main" id="{95FC9F1C-DEBB-430E-A836-8F920A2E88CB}"/>
              </a:ext>
            </a:extLst>
          </p:cNvPr>
          <p:cNvSpPr txBox="1"/>
          <p:nvPr/>
        </p:nvSpPr>
        <p:spPr>
          <a:xfrm>
            <a:off x="8571664" y="5396957"/>
            <a:ext cx="1238267" cy="721608"/>
          </a:xfrm>
          <a:prstGeom prst="rect">
            <a:avLst/>
          </a:prstGeom>
        </p:spPr>
        <p:txBody>
          <a:bodyPr vert="horz" wrap="square" lIns="0" tIns="17145" rIns="0" bIns="0" rtlCol="0" anchor="ctr" anchorCtr="0">
            <a:spAutoFit/>
          </a:bodyPr>
          <a:lstStyle/>
          <a:p>
            <a:pPr marL="180975" indent="-180975">
              <a:lnSpc>
                <a:spcPct val="98000"/>
              </a:lnSpc>
              <a:spcAft>
                <a:spcPts val="100"/>
              </a:spcAft>
              <a:buClr>
                <a:srgbClr val="E9490F"/>
              </a:buClr>
              <a:buFont typeface="Arial" panose="020B0604020202020204" pitchFamily="34" charset="0"/>
              <a:buChar char="-"/>
            </a:pPr>
            <a:r>
              <a:rPr lang="en-AU" sz="1500" dirty="0" err="1">
                <a:cs typeface="Hellix SemiBold"/>
              </a:rPr>
              <a:t>Mûre</a:t>
            </a:r>
            <a:endParaRPr lang="en-AU" sz="1500" dirty="0">
              <a:cs typeface="Hellix SemiBold"/>
            </a:endParaRPr>
          </a:p>
          <a:p>
            <a:pPr marL="180975" indent="-180975">
              <a:lnSpc>
                <a:spcPct val="98000"/>
              </a:lnSpc>
              <a:spcAft>
                <a:spcPts val="100"/>
              </a:spcAft>
              <a:buClr>
                <a:srgbClr val="E9490F"/>
              </a:buClr>
              <a:buFont typeface="Arial" panose="020B0604020202020204" pitchFamily="34" charset="0"/>
              <a:buChar char="-"/>
            </a:pPr>
            <a:r>
              <a:rPr lang="en-AU" sz="1500" dirty="0">
                <a:cs typeface="Hellix SemiBold"/>
              </a:rPr>
              <a:t>Cerise</a:t>
            </a:r>
          </a:p>
          <a:p>
            <a:pPr marL="180975" indent="-180975">
              <a:lnSpc>
                <a:spcPct val="98000"/>
              </a:lnSpc>
              <a:spcAft>
                <a:spcPts val="100"/>
              </a:spcAft>
              <a:buClr>
                <a:srgbClr val="E9490F"/>
              </a:buClr>
              <a:buFont typeface="Arial" panose="020B0604020202020204" pitchFamily="34" charset="0"/>
              <a:buChar char="-"/>
            </a:pPr>
            <a:r>
              <a:rPr lang="en-AU" sz="1500" dirty="0">
                <a:cs typeface="Hellix SemiBold"/>
              </a:rPr>
              <a:t>Menthe</a:t>
            </a:r>
          </a:p>
        </p:txBody>
      </p:sp>
      <p:sp>
        <p:nvSpPr>
          <p:cNvPr id="6" name="object 58">
            <a:extLst>
              <a:ext uri="{FF2B5EF4-FFF2-40B4-BE49-F238E27FC236}">
                <a16:creationId xmlns:a16="http://schemas.microsoft.com/office/drawing/2014/main" id="{FBE740DB-43DE-455C-A175-B46AF1D34EEE}"/>
              </a:ext>
            </a:extLst>
          </p:cNvPr>
          <p:cNvSpPr txBox="1"/>
          <p:nvPr/>
        </p:nvSpPr>
        <p:spPr>
          <a:xfrm>
            <a:off x="987594" y="5473588"/>
            <a:ext cx="1163781" cy="217367"/>
          </a:xfrm>
          <a:prstGeom prst="rect">
            <a:avLst/>
          </a:prstGeom>
          <a:solidFill>
            <a:schemeClr val="tx1"/>
          </a:solidFill>
        </p:spPr>
        <p:txBody>
          <a:bodyPr vert="horz" wrap="none" lIns="0" tIns="17145" rIns="0" bIns="0" rtlCol="0">
            <a:spAutoFit/>
          </a:bodyPr>
          <a:lstStyle/>
          <a:p>
            <a:pPr algn="ctr">
              <a:buClr>
                <a:srgbClr val="F40000"/>
              </a:buClr>
            </a:pPr>
            <a:r>
              <a:rPr lang="en-US" sz="1300" b="1" dirty="0">
                <a:solidFill>
                  <a:schemeClr val="bg1"/>
                </a:solidFill>
                <a:cs typeface="Hellix SemiBold"/>
              </a:rPr>
              <a:t>EN JEUNESSE</a:t>
            </a:r>
          </a:p>
        </p:txBody>
      </p:sp>
      <p:sp>
        <p:nvSpPr>
          <p:cNvPr id="7" name="object 58">
            <a:extLst>
              <a:ext uri="{FF2B5EF4-FFF2-40B4-BE49-F238E27FC236}">
                <a16:creationId xmlns:a16="http://schemas.microsoft.com/office/drawing/2014/main" id="{BC124D10-3499-4D4F-A60A-63E5CE5ED3A4}"/>
              </a:ext>
            </a:extLst>
          </p:cNvPr>
          <p:cNvSpPr txBox="1"/>
          <p:nvPr/>
        </p:nvSpPr>
        <p:spPr>
          <a:xfrm>
            <a:off x="7466025" y="2686037"/>
            <a:ext cx="1484012" cy="1403782"/>
          </a:xfrm>
          <a:prstGeom prst="rect">
            <a:avLst/>
          </a:prstGeom>
        </p:spPr>
        <p:txBody>
          <a:bodyPr vert="horz" wrap="square" lIns="0" tIns="17145" rIns="0" bIns="0" rtlCol="0" anchor="ctr" anchorCtr="0">
            <a:spAutoFit/>
          </a:bodyPr>
          <a:lstStyle/>
          <a:p>
            <a:pPr algn="ctr">
              <a:lnSpc>
                <a:spcPct val="99000"/>
              </a:lnSpc>
              <a:buClr>
                <a:srgbClr val="F40000"/>
              </a:buClr>
            </a:pPr>
            <a:r>
              <a:rPr lang="en-US" sz="1300" b="1" dirty="0">
                <a:solidFill>
                  <a:schemeClr val="bg1"/>
                </a:solidFill>
                <a:cs typeface="Hellix SemiBold"/>
              </a:rPr>
              <a:t>UTILISÉ AVEC SUCCÈS COMME VIN DE CÉPAGE ET AUSSI </a:t>
            </a:r>
            <a:br>
              <a:rPr lang="en-US" sz="1300" b="1" dirty="0">
                <a:solidFill>
                  <a:schemeClr val="bg1"/>
                </a:solidFill>
                <a:cs typeface="Hellix SemiBold"/>
              </a:rPr>
            </a:br>
            <a:r>
              <a:rPr lang="en-US" sz="1300" b="1" dirty="0">
                <a:solidFill>
                  <a:schemeClr val="bg1"/>
                </a:solidFill>
                <a:cs typeface="Hellix SemiBold"/>
              </a:rPr>
              <a:t>AU COEUR D’ASSEMBLAGES CLASSIQUES</a:t>
            </a:r>
          </a:p>
        </p:txBody>
      </p:sp>
      <p:sp>
        <p:nvSpPr>
          <p:cNvPr id="8" name="object 58">
            <a:extLst>
              <a:ext uri="{FF2B5EF4-FFF2-40B4-BE49-F238E27FC236}">
                <a16:creationId xmlns:a16="http://schemas.microsoft.com/office/drawing/2014/main" id="{13827036-902E-482E-8DE4-9FC19B3A5E45}"/>
              </a:ext>
            </a:extLst>
          </p:cNvPr>
          <p:cNvSpPr txBox="1"/>
          <p:nvPr/>
        </p:nvSpPr>
        <p:spPr>
          <a:xfrm>
            <a:off x="714231" y="5730053"/>
            <a:ext cx="1710501" cy="820609"/>
          </a:xfrm>
          <a:prstGeom prst="rect">
            <a:avLst/>
          </a:prstGeom>
        </p:spPr>
        <p:txBody>
          <a:bodyPr vert="horz" wrap="square" lIns="0" tIns="17145" rIns="0" bIns="0" rtlCol="0" anchor="t" anchorCtr="0">
            <a:spAutoFit/>
          </a:bodyPr>
          <a:lstStyle/>
          <a:p>
            <a:pPr algn="ctr">
              <a:lnSpc>
                <a:spcPct val="90000"/>
              </a:lnSpc>
              <a:buClr>
                <a:srgbClr val="F40000"/>
              </a:buClr>
            </a:pPr>
            <a:r>
              <a:rPr lang="en-US" sz="1450" dirty="0">
                <a:cs typeface="Hellix SemiBold"/>
              </a:rPr>
              <a:t>Tannins </a:t>
            </a:r>
            <a:r>
              <a:rPr lang="en-US" sz="1450" dirty="0" err="1">
                <a:cs typeface="Hellix SemiBold"/>
              </a:rPr>
              <a:t>fermes</a:t>
            </a:r>
            <a:r>
              <a:rPr lang="en-US" sz="1450" dirty="0">
                <a:cs typeface="Hellix SemiBold"/>
              </a:rPr>
              <a:t>, bonne </a:t>
            </a:r>
            <a:r>
              <a:rPr lang="en-US" sz="1450" dirty="0" err="1">
                <a:cs typeface="Hellix SemiBold"/>
              </a:rPr>
              <a:t>acidité</a:t>
            </a:r>
            <a:r>
              <a:rPr lang="en-US" sz="1450" dirty="0">
                <a:cs typeface="Hellix SemiBold"/>
              </a:rPr>
              <a:t>, notes de cassis, de </a:t>
            </a:r>
            <a:r>
              <a:rPr lang="en-US" sz="1450" dirty="0" err="1">
                <a:cs typeface="Hellix SemiBold"/>
              </a:rPr>
              <a:t>mûres</a:t>
            </a:r>
            <a:r>
              <a:rPr lang="en-US" sz="1450" dirty="0">
                <a:cs typeface="Hellix SemiBold"/>
              </a:rPr>
              <a:t> et de fines </a:t>
            </a:r>
            <a:r>
              <a:rPr lang="en-US" sz="1450" dirty="0" err="1">
                <a:cs typeface="Hellix SemiBold"/>
              </a:rPr>
              <a:t>herbes</a:t>
            </a:r>
            <a:endParaRPr lang="en-AU" sz="1450" dirty="0">
              <a:cs typeface="Hellix SemiBold"/>
            </a:endParaRPr>
          </a:p>
        </p:txBody>
      </p:sp>
      <p:sp>
        <p:nvSpPr>
          <p:cNvPr id="9" name="object 58">
            <a:extLst>
              <a:ext uri="{FF2B5EF4-FFF2-40B4-BE49-F238E27FC236}">
                <a16:creationId xmlns:a16="http://schemas.microsoft.com/office/drawing/2014/main" id="{5A8EB5A8-96F6-42FA-9E2E-DADAC49BF790}"/>
              </a:ext>
            </a:extLst>
          </p:cNvPr>
          <p:cNvSpPr txBox="1"/>
          <p:nvPr/>
        </p:nvSpPr>
        <p:spPr>
          <a:xfrm>
            <a:off x="6765565" y="5492060"/>
            <a:ext cx="1074012" cy="448200"/>
          </a:xfrm>
          <a:prstGeom prst="rect">
            <a:avLst/>
          </a:prstGeom>
          <a:solidFill>
            <a:schemeClr val="bg1"/>
          </a:solidFill>
        </p:spPr>
        <p:txBody>
          <a:bodyPr vert="horz" wrap="none" lIns="0" tIns="17145" rIns="0" bIns="0" rtlCol="0">
            <a:spAutoFit/>
          </a:bodyPr>
          <a:lstStyle/>
          <a:p>
            <a:pPr algn="ctr">
              <a:buClr>
                <a:srgbClr val="F40000"/>
              </a:buClr>
            </a:pPr>
            <a:r>
              <a:rPr lang="en-US" sz="1400" b="1" spc="100" dirty="0">
                <a:solidFill>
                  <a:srgbClr val="E9490F"/>
                </a:solidFill>
                <a:cs typeface="Hellix SemiBold"/>
              </a:rPr>
              <a:t>ARÔMES</a:t>
            </a:r>
            <a:br>
              <a:rPr lang="en-US" sz="1400" b="1" spc="100" dirty="0">
                <a:solidFill>
                  <a:srgbClr val="E9490F"/>
                </a:solidFill>
                <a:cs typeface="Hellix SemiBold"/>
              </a:rPr>
            </a:br>
            <a:r>
              <a:rPr lang="en-US" sz="1400" b="1" spc="100" dirty="0">
                <a:solidFill>
                  <a:srgbClr val="E9490F"/>
                </a:solidFill>
                <a:cs typeface="Hellix SemiBold"/>
              </a:rPr>
              <a:t>TYPIQUES </a:t>
            </a:r>
          </a:p>
        </p:txBody>
      </p:sp>
      <p:sp>
        <p:nvSpPr>
          <p:cNvPr id="10" name="object 58">
            <a:extLst>
              <a:ext uri="{FF2B5EF4-FFF2-40B4-BE49-F238E27FC236}">
                <a16:creationId xmlns:a16="http://schemas.microsoft.com/office/drawing/2014/main" id="{B41FB139-9954-4D2C-9DD9-C3BDEF9B49DC}"/>
              </a:ext>
            </a:extLst>
          </p:cNvPr>
          <p:cNvSpPr txBox="1"/>
          <p:nvPr/>
        </p:nvSpPr>
        <p:spPr>
          <a:xfrm>
            <a:off x="2731833" y="5473587"/>
            <a:ext cx="1710500" cy="217367"/>
          </a:xfrm>
          <a:prstGeom prst="rect">
            <a:avLst/>
          </a:prstGeom>
          <a:solidFill>
            <a:schemeClr val="tx1"/>
          </a:solidFill>
        </p:spPr>
        <p:txBody>
          <a:bodyPr vert="horz" wrap="square" lIns="0" tIns="17145" rIns="0" bIns="0" rtlCol="0">
            <a:spAutoFit/>
          </a:bodyPr>
          <a:lstStyle/>
          <a:p>
            <a:pPr algn="ctr">
              <a:buClr>
                <a:srgbClr val="F40000"/>
              </a:buClr>
            </a:pPr>
            <a:r>
              <a:rPr lang="en-US" sz="1300" b="1" dirty="0">
                <a:solidFill>
                  <a:schemeClr val="bg1"/>
                </a:solidFill>
                <a:cs typeface="Hellix SemiBold"/>
              </a:rPr>
              <a:t>AVEC DE LA GARDE</a:t>
            </a:r>
          </a:p>
        </p:txBody>
      </p:sp>
      <p:sp>
        <p:nvSpPr>
          <p:cNvPr id="11" name="object 58">
            <a:extLst>
              <a:ext uri="{FF2B5EF4-FFF2-40B4-BE49-F238E27FC236}">
                <a16:creationId xmlns:a16="http://schemas.microsoft.com/office/drawing/2014/main" id="{25432BA2-2D4C-401D-8C13-729F4F011E0C}"/>
              </a:ext>
            </a:extLst>
          </p:cNvPr>
          <p:cNvSpPr txBox="1"/>
          <p:nvPr/>
        </p:nvSpPr>
        <p:spPr>
          <a:xfrm>
            <a:off x="2660297" y="5730053"/>
            <a:ext cx="1780021" cy="1021433"/>
          </a:xfrm>
          <a:prstGeom prst="rect">
            <a:avLst/>
          </a:prstGeom>
        </p:spPr>
        <p:txBody>
          <a:bodyPr vert="horz" wrap="square" lIns="0" tIns="17145" rIns="0" bIns="0" rtlCol="0" anchor="t" anchorCtr="0">
            <a:spAutoFit/>
          </a:bodyPr>
          <a:lstStyle/>
          <a:p>
            <a:pPr algn="ctr">
              <a:lnSpc>
                <a:spcPct val="90000"/>
              </a:lnSpc>
              <a:buClr>
                <a:srgbClr val="F40000"/>
              </a:buClr>
            </a:pPr>
            <a:r>
              <a:rPr lang="en-US" sz="1450" dirty="0">
                <a:cs typeface="Hellix SemiBold"/>
              </a:rPr>
              <a:t>Tannins </a:t>
            </a:r>
            <a:r>
              <a:rPr lang="en-US" sz="1450" dirty="0" err="1">
                <a:cs typeface="Hellix SemiBold"/>
              </a:rPr>
              <a:t>assouplis</a:t>
            </a:r>
            <a:r>
              <a:rPr lang="en-US" sz="1450" dirty="0">
                <a:cs typeface="Hellix SemiBold"/>
              </a:rPr>
              <a:t>, </a:t>
            </a:r>
            <a:r>
              <a:rPr lang="en-US" sz="1450" dirty="0" err="1">
                <a:cs typeface="Hellix SemiBold"/>
              </a:rPr>
              <a:t>vins</a:t>
            </a:r>
            <a:r>
              <a:rPr lang="en-US" sz="1450" dirty="0">
                <a:cs typeface="Hellix SemiBold"/>
              </a:rPr>
              <a:t> plus </a:t>
            </a:r>
            <a:r>
              <a:rPr lang="en-US" sz="1450" dirty="0" err="1">
                <a:cs typeface="Hellix SemiBold"/>
              </a:rPr>
              <a:t>arrondis</a:t>
            </a:r>
            <a:r>
              <a:rPr lang="en-US" sz="1450" dirty="0">
                <a:cs typeface="Hellix SemiBold"/>
              </a:rPr>
              <a:t>, </a:t>
            </a:r>
            <a:r>
              <a:rPr lang="en-US" sz="1450" dirty="0" err="1">
                <a:cs typeface="Hellix SemiBold"/>
              </a:rPr>
              <a:t>caractérisés</a:t>
            </a:r>
            <a:r>
              <a:rPr lang="en-US" sz="1450" dirty="0">
                <a:cs typeface="Hellix SemiBold"/>
              </a:rPr>
              <a:t> par le </a:t>
            </a:r>
            <a:r>
              <a:rPr lang="en-US" sz="1450" dirty="0" err="1">
                <a:cs typeface="Hellix SemiBold"/>
              </a:rPr>
              <a:t>cèdre</a:t>
            </a:r>
            <a:r>
              <a:rPr lang="en-US" sz="1450" dirty="0">
                <a:cs typeface="Hellix SemiBold"/>
              </a:rPr>
              <a:t>, le </a:t>
            </a:r>
            <a:r>
              <a:rPr lang="en-US" sz="1450" dirty="0" err="1">
                <a:cs typeface="Hellix SemiBold"/>
              </a:rPr>
              <a:t>tabac</a:t>
            </a:r>
            <a:r>
              <a:rPr lang="en-US" sz="1450" dirty="0">
                <a:cs typeface="Hellix SemiBold"/>
              </a:rPr>
              <a:t>, le sous-</a:t>
            </a:r>
            <a:r>
              <a:rPr lang="en-US" sz="1450" dirty="0" err="1">
                <a:cs typeface="Hellix SemiBold"/>
              </a:rPr>
              <a:t>bois</a:t>
            </a:r>
            <a:r>
              <a:rPr lang="en-US" sz="1450" dirty="0">
                <a:cs typeface="Hellix SemiBold"/>
              </a:rPr>
              <a:t>, le cacao</a:t>
            </a:r>
            <a:endParaRPr lang="en-AU" sz="1450" dirty="0">
              <a:cs typeface="Hellix SemiBold"/>
            </a:endParaRPr>
          </a:p>
        </p:txBody>
      </p:sp>
      <p:sp>
        <p:nvSpPr>
          <p:cNvPr id="12" name="object 58">
            <a:extLst>
              <a:ext uri="{FF2B5EF4-FFF2-40B4-BE49-F238E27FC236}">
                <a16:creationId xmlns:a16="http://schemas.microsoft.com/office/drawing/2014/main" id="{F780B710-1831-4374-B105-0A0BE49B4892}"/>
              </a:ext>
            </a:extLst>
          </p:cNvPr>
          <p:cNvSpPr txBox="1"/>
          <p:nvPr/>
        </p:nvSpPr>
        <p:spPr>
          <a:xfrm>
            <a:off x="1418949" y="2391515"/>
            <a:ext cx="2579804" cy="1654684"/>
          </a:xfrm>
          <a:prstGeom prst="rect">
            <a:avLst/>
          </a:prstGeom>
        </p:spPr>
        <p:txBody>
          <a:bodyPr vert="horz" wrap="square" lIns="0" tIns="17145" rIns="0" bIns="0" rtlCol="0" anchor="b" anchorCtr="0">
            <a:spAutoFit/>
          </a:bodyPr>
          <a:lstStyle/>
          <a:p>
            <a:pPr algn="ctr">
              <a:lnSpc>
                <a:spcPct val="95000"/>
              </a:lnSpc>
              <a:buClr>
                <a:srgbClr val="F40000"/>
              </a:buClr>
            </a:pPr>
            <a:r>
              <a:rPr lang="en-US" sz="1400" b="1" dirty="0">
                <a:cs typeface="Hellix SemiBold"/>
              </a:rPr>
              <a:t>SI L’AUSTRALIE EST CONNUE POUR SES CABERNETS CONCENTRÉS ET CORSÉS, LE PAYS PRODUIT AUSSI DES STYLES PLUS LÉGERS, AUX TANNINS STRUCTURÉS</a:t>
            </a:r>
            <a:br>
              <a:rPr lang="en-US" sz="1400" b="1" dirty="0">
                <a:cs typeface="Hellix SemiBold"/>
              </a:rPr>
            </a:br>
            <a:endParaRPr lang="en-US" sz="1400" b="1" dirty="0">
              <a:cs typeface="Hellix SemiBold"/>
            </a:endParaRPr>
          </a:p>
        </p:txBody>
      </p:sp>
    </p:spTree>
    <p:extLst>
      <p:ext uri="{BB962C8B-B14F-4D97-AF65-F5344CB8AC3E}">
        <p14:creationId xmlns:p14="http://schemas.microsoft.com/office/powerpoint/2010/main" val="392608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BAA4F7CF-F289-4951-BF92-0DD18673630E}"/>
              </a:ext>
            </a:extLst>
          </p:cNvPr>
          <p:cNvSpPr txBox="1">
            <a:spLocks/>
          </p:cNvSpPr>
          <p:nvPr/>
        </p:nvSpPr>
        <p:spPr>
          <a:xfrm>
            <a:off x="-51388" y="450368"/>
            <a:ext cx="7094163" cy="714042"/>
          </a:xfrm>
          <a:prstGeom prst="rect">
            <a:avLst/>
          </a:prstGeom>
        </p:spPr>
        <p:txBody>
          <a:bodyPr vert="horz" wrap="square" lIns="0" tIns="0" rIns="0" bIns="0" rtlCol="0">
            <a:spAutoFit/>
          </a:bodyPr>
          <a:lstStyle>
            <a:lvl1pPr>
              <a:defRPr sz="12500" b="1" i="0">
                <a:solidFill>
                  <a:schemeClr val="tx1"/>
                </a:solidFill>
                <a:latin typeface="Hellix"/>
                <a:ea typeface="+mj-ea"/>
                <a:cs typeface="Hellix"/>
              </a:defRPr>
            </a:lvl1pPr>
          </a:lstStyle>
          <a:p>
            <a:pPr>
              <a:lnSpc>
                <a:spcPct val="80000"/>
              </a:lnSpc>
            </a:pPr>
            <a:r>
              <a:rPr lang="fr-CA" sz="5800" spc="1200">
                <a:latin typeface="+mn-lt"/>
              </a:rPr>
              <a:t>LES</a:t>
            </a:r>
            <a:r>
              <a:rPr lang="fr-CA" sz="5800" spc="1200">
                <a:solidFill>
                  <a:schemeClr val="bg1"/>
                </a:solidFill>
                <a:latin typeface="+mn-lt"/>
              </a:rPr>
              <a:t>RÉGIONS </a:t>
            </a:r>
          </a:p>
        </p:txBody>
      </p:sp>
      <p:sp>
        <p:nvSpPr>
          <p:cNvPr id="5" name="object 58">
            <a:extLst>
              <a:ext uri="{FF2B5EF4-FFF2-40B4-BE49-F238E27FC236}">
                <a16:creationId xmlns:a16="http://schemas.microsoft.com/office/drawing/2014/main" id="{08BBB8CF-64AF-4498-8533-1C4425F547F6}"/>
              </a:ext>
            </a:extLst>
          </p:cNvPr>
          <p:cNvSpPr txBox="1"/>
          <p:nvPr/>
        </p:nvSpPr>
        <p:spPr>
          <a:xfrm>
            <a:off x="7546348" y="3467899"/>
            <a:ext cx="1751508" cy="1706493"/>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Bonne présence en bouche, plus riche et plus rond qu’à </a:t>
            </a:r>
            <a:r>
              <a:rPr lang="fr-CA" sz="1400" dirty="0" err="1">
                <a:cs typeface="Hellix SemiBold"/>
              </a:rPr>
              <a:t>Coonawarra</a:t>
            </a:r>
            <a:r>
              <a:rPr lang="fr-CA" sz="1400" dirty="0">
                <a:cs typeface="Hellix SemiBold"/>
              </a:rPr>
              <a:t>, fruits noirs comme le bleuet et le laurier et notes de fines herbes fraîches ou séchées</a:t>
            </a:r>
          </a:p>
        </p:txBody>
      </p:sp>
      <p:sp>
        <p:nvSpPr>
          <p:cNvPr id="6" name="object 58">
            <a:extLst>
              <a:ext uri="{FF2B5EF4-FFF2-40B4-BE49-F238E27FC236}">
                <a16:creationId xmlns:a16="http://schemas.microsoft.com/office/drawing/2014/main" id="{FD117807-3A8C-4CAB-86FF-4BBAD6EEA9D6}"/>
              </a:ext>
            </a:extLst>
          </p:cNvPr>
          <p:cNvSpPr txBox="1"/>
          <p:nvPr/>
        </p:nvSpPr>
        <p:spPr>
          <a:xfrm>
            <a:off x="2037399" y="4758524"/>
            <a:ext cx="1624299" cy="515910"/>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LANGHORNE CREEK</a:t>
            </a:r>
          </a:p>
        </p:txBody>
      </p:sp>
      <p:sp>
        <p:nvSpPr>
          <p:cNvPr id="7" name="object 58">
            <a:extLst>
              <a:ext uri="{FF2B5EF4-FFF2-40B4-BE49-F238E27FC236}">
                <a16:creationId xmlns:a16="http://schemas.microsoft.com/office/drawing/2014/main" id="{16111E69-D685-4CCC-A6AE-C2E1CC931EE1}"/>
              </a:ext>
            </a:extLst>
          </p:cNvPr>
          <p:cNvSpPr txBox="1"/>
          <p:nvPr/>
        </p:nvSpPr>
        <p:spPr>
          <a:xfrm>
            <a:off x="1118268" y="2237743"/>
            <a:ext cx="2096301"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COONAWARRA</a:t>
            </a:r>
          </a:p>
        </p:txBody>
      </p:sp>
      <p:sp>
        <p:nvSpPr>
          <p:cNvPr id="8" name="object 58">
            <a:extLst>
              <a:ext uri="{FF2B5EF4-FFF2-40B4-BE49-F238E27FC236}">
                <a16:creationId xmlns:a16="http://schemas.microsoft.com/office/drawing/2014/main" id="{414D6171-F89F-439E-8111-5C79E1DF7FD1}"/>
              </a:ext>
            </a:extLst>
          </p:cNvPr>
          <p:cNvSpPr txBox="1"/>
          <p:nvPr/>
        </p:nvSpPr>
        <p:spPr>
          <a:xfrm>
            <a:off x="7354677" y="3201288"/>
            <a:ext cx="2257567" cy="266611"/>
          </a:xfrm>
          <a:prstGeom prst="rect">
            <a:avLst/>
          </a:prstGeom>
        </p:spPr>
        <p:txBody>
          <a:bodyPr vert="horz" wrap="square" lIns="0" tIns="17145" rIns="0" bIns="0" rtlCol="0" anchor="t" anchorCtr="0">
            <a:spAutoFit/>
          </a:bodyPr>
          <a:lstStyle/>
          <a:p>
            <a:pPr>
              <a:lnSpc>
                <a:spcPct val="90000"/>
              </a:lnSpc>
              <a:buClr>
                <a:srgbClr val="F40000"/>
              </a:buClr>
            </a:pPr>
            <a:r>
              <a:rPr lang="fr-CA" b="1">
                <a:cs typeface="Hellix SemiBold"/>
              </a:rPr>
              <a:t>MARGARET RIVER</a:t>
            </a:r>
          </a:p>
        </p:txBody>
      </p:sp>
      <p:sp>
        <p:nvSpPr>
          <p:cNvPr id="9" name="object 58">
            <a:extLst>
              <a:ext uri="{FF2B5EF4-FFF2-40B4-BE49-F238E27FC236}">
                <a16:creationId xmlns:a16="http://schemas.microsoft.com/office/drawing/2014/main" id="{78E52912-3F76-4512-AC59-F6CEBA258938}"/>
              </a:ext>
            </a:extLst>
          </p:cNvPr>
          <p:cNvSpPr txBox="1"/>
          <p:nvPr/>
        </p:nvSpPr>
        <p:spPr>
          <a:xfrm>
            <a:off x="2223531" y="5278446"/>
            <a:ext cx="1942070" cy="1495346"/>
          </a:xfrm>
          <a:prstGeom prst="rect">
            <a:avLst/>
          </a:prstGeom>
        </p:spPr>
        <p:txBody>
          <a:bodyPr vert="horz" wrap="square" lIns="0" tIns="17145" rIns="0" bIns="0" rtlCol="0" anchor="t" anchorCtr="0">
            <a:spAutoFit/>
          </a:bodyPr>
          <a:lstStyle/>
          <a:p>
            <a:pPr>
              <a:lnSpc>
                <a:spcPct val="98000"/>
              </a:lnSpc>
              <a:buClr>
                <a:srgbClr val="F40000"/>
              </a:buClr>
            </a:pPr>
            <a:r>
              <a:rPr lang="fr-CA" sz="1400" dirty="0">
                <a:cs typeface="Hellix SemiBold"/>
              </a:rPr>
              <a:t>Corsés, riches et savoureux avec des tannins veloutés et des notes de fruits noirs mûrs. Un style typique: l’assemblage de Cabernet et de </a:t>
            </a:r>
            <a:r>
              <a:rPr lang="fr-CA" sz="1400" dirty="0" err="1">
                <a:cs typeface="Hellix SemiBold"/>
              </a:rPr>
              <a:t>Shiraz</a:t>
            </a:r>
            <a:endParaRPr lang="fr-CA" sz="1400" dirty="0">
              <a:cs typeface="Hellix SemiBold"/>
            </a:endParaRPr>
          </a:p>
        </p:txBody>
      </p:sp>
      <p:sp>
        <p:nvSpPr>
          <p:cNvPr id="10" name="object 58">
            <a:extLst>
              <a:ext uri="{FF2B5EF4-FFF2-40B4-BE49-F238E27FC236}">
                <a16:creationId xmlns:a16="http://schemas.microsoft.com/office/drawing/2014/main" id="{58E465DC-E31E-44A4-8EFE-7296EFFD6A74}"/>
              </a:ext>
            </a:extLst>
          </p:cNvPr>
          <p:cNvSpPr txBox="1"/>
          <p:nvPr/>
        </p:nvSpPr>
        <p:spPr>
          <a:xfrm>
            <a:off x="1328947" y="2502896"/>
            <a:ext cx="2257568" cy="1073051"/>
          </a:xfrm>
          <a:prstGeom prst="rect">
            <a:avLst/>
          </a:prstGeom>
        </p:spPr>
        <p:txBody>
          <a:bodyPr vert="horz" wrap="square" lIns="0" tIns="17145" rIns="0" bIns="0" rtlCol="0" anchor="t" anchorCtr="0">
            <a:spAutoFit/>
          </a:bodyPr>
          <a:lstStyle/>
          <a:p>
            <a:pPr>
              <a:lnSpc>
                <a:spcPct val="98000"/>
              </a:lnSpc>
              <a:buClr>
                <a:srgbClr val="F40000"/>
              </a:buClr>
            </a:pPr>
            <a:r>
              <a:rPr lang="fr-CA" sz="1400">
                <a:cs typeface="Hellix SemiBold"/>
              </a:rPr>
              <a:t>Cabernets complexes, plutôt corsés, avec des arômes concentrés de cassis, de mûre, de prune et de cerise noire</a:t>
            </a:r>
          </a:p>
        </p:txBody>
      </p:sp>
    </p:spTree>
    <p:extLst>
      <p:ext uri="{BB962C8B-B14F-4D97-AF65-F5344CB8AC3E}">
        <p14:creationId xmlns:p14="http://schemas.microsoft.com/office/powerpoint/2010/main" val="38591838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CDC3E749-E117-462B-8AE8-A84917060833}"/>
              </a:ext>
            </a:extLst>
          </p:cNvPr>
          <p:cNvSpPr txBox="1"/>
          <p:nvPr/>
        </p:nvSpPr>
        <p:spPr>
          <a:xfrm>
            <a:off x="3124668" y="946437"/>
            <a:ext cx="5882172" cy="1266007"/>
          </a:xfrm>
          <a:prstGeom prst="rect">
            <a:avLst/>
          </a:prstGeom>
        </p:spPr>
        <p:txBody>
          <a:bodyPr vert="horz" wrap="square" lIns="0" tIns="12700" rIns="0" bIns="0" rtlCol="0">
            <a:noAutofit/>
          </a:bodyPr>
          <a:lstStyle/>
          <a:p>
            <a:pPr>
              <a:lnSpc>
                <a:spcPct val="80000"/>
              </a:lnSpc>
              <a:tabLst>
                <a:tab pos="1274445" algn="l"/>
              </a:tabLst>
            </a:pPr>
            <a:r>
              <a:rPr lang="en-AU" sz="5400" b="1" spc="600" dirty="0">
                <a:solidFill>
                  <a:srgbClr val="E9490F"/>
                </a:solidFill>
                <a:latin typeface="+mj-lt"/>
                <a:cs typeface="Hellix"/>
              </a:rPr>
              <a:t>CÉPAGES ALTERNATIFS:</a:t>
            </a:r>
            <a:endParaRPr lang="en-AU" sz="5500" b="1" spc="600" dirty="0">
              <a:solidFill>
                <a:srgbClr val="E9490F"/>
              </a:solidFill>
              <a:latin typeface="+mj-lt"/>
              <a:cs typeface="Hellix"/>
            </a:endParaRPr>
          </a:p>
        </p:txBody>
      </p:sp>
      <p:sp>
        <p:nvSpPr>
          <p:cNvPr id="5" name="object 4">
            <a:extLst>
              <a:ext uri="{FF2B5EF4-FFF2-40B4-BE49-F238E27FC236}">
                <a16:creationId xmlns:a16="http://schemas.microsoft.com/office/drawing/2014/main" id="{E51F634A-0E39-482F-8D45-D30F26E040F6}"/>
              </a:ext>
            </a:extLst>
          </p:cNvPr>
          <p:cNvSpPr txBox="1"/>
          <p:nvPr/>
        </p:nvSpPr>
        <p:spPr>
          <a:xfrm>
            <a:off x="3124668" y="2327336"/>
            <a:ext cx="7931261" cy="1452501"/>
          </a:xfrm>
          <a:prstGeom prst="rect">
            <a:avLst/>
          </a:prstGeom>
        </p:spPr>
        <p:txBody>
          <a:bodyPr vert="horz" wrap="square" lIns="0" tIns="12700" rIns="0" bIns="0" rtlCol="0">
            <a:noAutofit/>
          </a:bodyPr>
          <a:lstStyle/>
          <a:p>
            <a:pPr>
              <a:lnSpc>
                <a:spcPct val="85000"/>
              </a:lnSpc>
              <a:tabLst>
                <a:tab pos="1274445" algn="l"/>
              </a:tabLst>
            </a:pPr>
            <a:r>
              <a:rPr lang="en-AU" sz="5400" b="1" spc="1500" dirty="0">
                <a:solidFill>
                  <a:schemeClr val="bg1"/>
                </a:solidFill>
                <a:latin typeface="+mj-lt"/>
                <a:cs typeface="Hellix"/>
              </a:rPr>
              <a:t>INNOVATION </a:t>
            </a:r>
            <a:br>
              <a:rPr lang="en-AU" sz="5400" b="1" spc="1500" dirty="0">
                <a:solidFill>
                  <a:schemeClr val="bg1"/>
                </a:solidFill>
                <a:latin typeface="+mj-lt"/>
                <a:cs typeface="Hellix"/>
              </a:rPr>
            </a:br>
            <a:r>
              <a:rPr lang="en-AU" sz="5400" b="1" spc="1500" dirty="0">
                <a:solidFill>
                  <a:schemeClr val="bg1"/>
                </a:solidFill>
                <a:latin typeface="+mj-lt"/>
                <a:cs typeface="Hellix"/>
              </a:rPr>
              <a:t>ET DIVERSITÉ</a:t>
            </a:r>
          </a:p>
        </p:txBody>
      </p:sp>
      <p:sp>
        <p:nvSpPr>
          <p:cNvPr id="6" name="Content Placeholder 2">
            <a:extLst>
              <a:ext uri="{FF2B5EF4-FFF2-40B4-BE49-F238E27FC236}">
                <a16:creationId xmlns:a16="http://schemas.microsoft.com/office/drawing/2014/main" id="{C306F8E8-FAF2-449F-A8EF-2046B5054BFA}"/>
              </a:ext>
            </a:extLst>
          </p:cNvPr>
          <p:cNvSpPr txBox="1">
            <a:spLocks/>
          </p:cNvSpPr>
          <p:nvPr/>
        </p:nvSpPr>
        <p:spPr>
          <a:xfrm>
            <a:off x="4630345" y="3983330"/>
            <a:ext cx="4153727" cy="3008888"/>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spcBef>
                <a:spcPts val="800"/>
              </a:spcBef>
              <a:buClr>
                <a:srgbClr val="E9490F"/>
              </a:buClr>
            </a:pPr>
            <a:r>
              <a:rPr lang="fr-CA" dirty="0">
                <a:solidFill>
                  <a:schemeClr val="bg1"/>
                </a:solidFill>
              </a:rPr>
              <a:t>Des cépages du sud méditerranéen, bien adaptés au climat australien, à sa gastronomie et à son style de vie</a:t>
            </a:r>
          </a:p>
          <a:p>
            <a:pPr>
              <a:spcBef>
                <a:spcPts val="800"/>
              </a:spcBef>
              <a:buClr>
                <a:srgbClr val="E9490F"/>
              </a:buClr>
            </a:pPr>
            <a:r>
              <a:rPr lang="fr-CA" dirty="0">
                <a:solidFill>
                  <a:schemeClr val="bg1"/>
                </a:solidFill>
              </a:rPr>
              <a:t>Le nombre de cépages alternatifs plantés augmente chaque année</a:t>
            </a:r>
          </a:p>
          <a:p>
            <a:pPr>
              <a:spcBef>
                <a:spcPts val="800"/>
              </a:spcBef>
              <a:buClr>
                <a:srgbClr val="E9490F"/>
              </a:buClr>
            </a:pPr>
            <a:r>
              <a:rPr lang="fr-CA" dirty="0">
                <a:solidFill>
                  <a:schemeClr val="bg1"/>
                </a:solidFill>
              </a:rPr>
              <a:t>Seulement 4% de la surface de vignes en production en Australie, mais beaucoup d’intérêt à l’échelle internationale </a:t>
            </a:r>
          </a:p>
        </p:txBody>
      </p:sp>
    </p:spTree>
    <p:extLst>
      <p:ext uri="{BB962C8B-B14F-4D97-AF65-F5344CB8AC3E}">
        <p14:creationId xmlns:p14="http://schemas.microsoft.com/office/powerpoint/2010/main" val="4223130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823590E9-B514-4A7D-9ABE-45711335ECBD}"/>
              </a:ext>
            </a:extLst>
          </p:cNvPr>
          <p:cNvSpPr txBox="1">
            <a:spLocks/>
          </p:cNvSpPr>
          <p:nvPr/>
        </p:nvSpPr>
        <p:spPr>
          <a:xfrm>
            <a:off x="-27708" y="208488"/>
            <a:ext cx="6109365" cy="954107"/>
          </a:xfrm>
          <a:prstGeom prst="rect">
            <a:avLst/>
          </a:prstGeom>
        </p:spPr>
        <p:txBody>
          <a:bodyPr vert="horz" wrap="none" lIns="0" tIns="0" rIns="0" bIns="0" rtlCol="0">
            <a:spAutoFit/>
          </a:bodyPr>
          <a:lstStyle>
            <a:lvl1pPr>
              <a:defRPr sz="12500" b="1" i="0">
                <a:solidFill>
                  <a:schemeClr val="tx1"/>
                </a:solidFill>
                <a:latin typeface="Hellix"/>
                <a:ea typeface="+mj-ea"/>
                <a:cs typeface="Hellix"/>
              </a:defRPr>
            </a:lvl1pPr>
          </a:lstStyle>
          <a:p>
            <a:r>
              <a:rPr lang="fr-CA" sz="6200" spc="300">
                <a:solidFill>
                  <a:schemeClr val="bg1"/>
                </a:solidFill>
                <a:latin typeface="+mn-lt"/>
              </a:rPr>
              <a:t>DES CÉPAGES</a:t>
            </a:r>
          </a:p>
        </p:txBody>
      </p:sp>
      <p:sp>
        <p:nvSpPr>
          <p:cNvPr id="5" name="object 37">
            <a:extLst>
              <a:ext uri="{FF2B5EF4-FFF2-40B4-BE49-F238E27FC236}">
                <a16:creationId xmlns:a16="http://schemas.microsoft.com/office/drawing/2014/main" id="{0079DD05-399F-4208-8A1F-D592589771D6}"/>
              </a:ext>
            </a:extLst>
          </p:cNvPr>
          <p:cNvSpPr txBox="1">
            <a:spLocks/>
          </p:cNvSpPr>
          <p:nvPr/>
        </p:nvSpPr>
        <p:spPr>
          <a:xfrm>
            <a:off x="-65520" y="854714"/>
            <a:ext cx="11033470" cy="1323439"/>
          </a:xfrm>
          <a:prstGeom prst="rect">
            <a:avLst/>
          </a:prstGeom>
        </p:spPr>
        <p:txBody>
          <a:bodyPr vert="horz" wrap="none" lIns="0" tIns="0" rIns="0" bIns="0" rtlCol="0">
            <a:spAutoFit/>
          </a:bodyPr>
          <a:lstStyle>
            <a:lvl1pPr>
              <a:defRPr sz="12500" b="1" i="0">
                <a:solidFill>
                  <a:schemeClr val="tx1"/>
                </a:solidFill>
                <a:latin typeface="Hellix"/>
                <a:ea typeface="+mj-ea"/>
                <a:cs typeface="Hellix"/>
              </a:defRPr>
            </a:lvl1pPr>
          </a:lstStyle>
          <a:p>
            <a:r>
              <a:rPr lang="fr-CA" sz="8600" spc="2350" dirty="0">
                <a:solidFill>
                  <a:srgbClr val="E9490F"/>
                </a:solidFill>
                <a:latin typeface="+mn-lt"/>
              </a:rPr>
              <a:t>QUI MONTENT</a:t>
            </a:r>
          </a:p>
        </p:txBody>
      </p:sp>
      <p:sp>
        <p:nvSpPr>
          <p:cNvPr id="6" name="object 58">
            <a:extLst>
              <a:ext uri="{FF2B5EF4-FFF2-40B4-BE49-F238E27FC236}">
                <a16:creationId xmlns:a16="http://schemas.microsoft.com/office/drawing/2014/main" id="{4DBD8F1C-BB8E-44F2-B82F-B1149A9E6D0E}"/>
              </a:ext>
            </a:extLst>
          </p:cNvPr>
          <p:cNvSpPr txBox="1"/>
          <p:nvPr/>
        </p:nvSpPr>
        <p:spPr>
          <a:xfrm>
            <a:off x="991755" y="2611338"/>
            <a:ext cx="2745855" cy="599010"/>
          </a:xfrm>
          <a:prstGeom prst="rect">
            <a:avLst/>
          </a:prstGeom>
        </p:spPr>
        <p:txBody>
          <a:bodyPr vert="horz" wrap="square" lIns="0" tIns="17145" rIns="0" bIns="0" rtlCol="0" anchor="t" anchorCtr="0">
            <a:spAutoFit/>
          </a:bodyPr>
          <a:lstStyle/>
          <a:p>
            <a:pPr>
              <a:lnSpc>
                <a:spcPct val="90000"/>
              </a:lnSpc>
              <a:buClr>
                <a:srgbClr val="F40000"/>
              </a:buClr>
            </a:pPr>
            <a:r>
              <a:rPr lang="fr-CA" sz="1400" b="1" dirty="0">
                <a:cs typeface="Hellix SemiBold"/>
              </a:rPr>
              <a:t>FIANO: </a:t>
            </a:r>
            <a:r>
              <a:rPr lang="fr-CA" sz="1400" dirty="0">
                <a:cs typeface="Hellix SemiBold"/>
              </a:rPr>
              <a:t>Frais, vif et parfumé, avec des notes allant des agrumes aux fruits à noyaux et à la noisette. </a:t>
            </a:r>
          </a:p>
        </p:txBody>
      </p:sp>
      <p:sp>
        <p:nvSpPr>
          <p:cNvPr id="7" name="object 58">
            <a:extLst>
              <a:ext uri="{FF2B5EF4-FFF2-40B4-BE49-F238E27FC236}">
                <a16:creationId xmlns:a16="http://schemas.microsoft.com/office/drawing/2014/main" id="{B21CE428-18BF-4605-B998-4FEC6A23A104}"/>
              </a:ext>
            </a:extLst>
          </p:cNvPr>
          <p:cNvSpPr txBox="1"/>
          <p:nvPr/>
        </p:nvSpPr>
        <p:spPr>
          <a:xfrm>
            <a:off x="4224781" y="2611338"/>
            <a:ext cx="2621351" cy="792909"/>
          </a:xfrm>
          <a:prstGeom prst="rect">
            <a:avLst/>
          </a:prstGeom>
        </p:spPr>
        <p:txBody>
          <a:bodyPr vert="horz" wrap="square" lIns="0" tIns="17145" rIns="0" bIns="0" rtlCol="0" anchor="t" anchorCtr="0">
            <a:spAutoFit/>
          </a:bodyPr>
          <a:lstStyle/>
          <a:p>
            <a:pPr>
              <a:lnSpc>
                <a:spcPct val="90000"/>
              </a:lnSpc>
              <a:buClr>
                <a:srgbClr val="F40000"/>
              </a:buClr>
            </a:pPr>
            <a:r>
              <a:rPr lang="fr-CA" sz="1400" b="1" dirty="0">
                <a:cs typeface="Hellix SemiBold"/>
              </a:rPr>
              <a:t>NEBBIOLO: </a:t>
            </a:r>
            <a:r>
              <a:rPr lang="fr-CA" sz="1400" dirty="0">
                <a:cs typeface="Hellix SemiBold"/>
              </a:rPr>
              <a:t>Des vins de fruit pur et frais aux versions puissantes, avec élevage </a:t>
            </a:r>
            <a:br>
              <a:rPr lang="fr-CA" sz="1400" dirty="0">
                <a:cs typeface="Hellix SemiBold"/>
              </a:rPr>
            </a:br>
            <a:r>
              <a:rPr lang="fr-CA" sz="1400" dirty="0">
                <a:cs typeface="Hellix SemiBold"/>
              </a:rPr>
              <a:t>et potentiel de garde</a:t>
            </a:r>
          </a:p>
        </p:txBody>
      </p:sp>
      <p:sp>
        <p:nvSpPr>
          <p:cNvPr id="8" name="object 58">
            <a:extLst>
              <a:ext uri="{FF2B5EF4-FFF2-40B4-BE49-F238E27FC236}">
                <a16:creationId xmlns:a16="http://schemas.microsoft.com/office/drawing/2014/main" id="{F564CD8C-6029-4E18-824E-AF233AD34C17}"/>
              </a:ext>
            </a:extLst>
          </p:cNvPr>
          <p:cNvSpPr txBox="1"/>
          <p:nvPr/>
        </p:nvSpPr>
        <p:spPr>
          <a:xfrm>
            <a:off x="7361892" y="2611338"/>
            <a:ext cx="2548093" cy="599010"/>
          </a:xfrm>
          <a:prstGeom prst="rect">
            <a:avLst/>
          </a:prstGeom>
        </p:spPr>
        <p:txBody>
          <a:bodyPr vert="horz" wrap="square" lIns="0" tIns="17145" rIns="0" bIns="0" rtlCol="0" anchor="t" anchorCtr="0">
            <a:spAutoFit/>
          </a:bodyPr>
          <a:lstStyle/>
          <a:p>
            <a:pPr>
              <a:lnSpc>
                <a:spcPct val="90000"/>
              </a:lnSpc>
              <a:buClr>
                <a:srgbClr val="F40000"/>
              </a:buClr>
            </a:pPr>
            <a:r>
              <a:rPr lang="fr-CA" sz="1400" b="1">
                <a:cs typeface="Hellix SemiBold"/>
              </a:rPr>
              <a:t>SANGIOVESE: </a:t>
            </a:r>
            <a:r>
              <a:rPr lang="fr-CA" sz="1400">
                <a:cs typeface="Hellix SemiBold"/>
              </a:rPr>
              <a:t>Tannins fermes, notes parfumées de prune, </a:t>
            </a:r>
            <a:br>
              <a:rPr lang="fr-CA" sz="1400">
                <a:cs typeface="Hellix SemiBold"/>
              </a:rPr>
            </a:br>
            <a:r>
              <a:rPr lang="fr-CA" sz="1400">
                <a:cs typeface="Hellix SemiBold"/>
              </a:rPr>
              <a:t>de cerise et de fines herbes</a:t>
            </a:r>
          </a:p>
        </p:txBody>
      </p:sp>
      <p:sp>
        <p:nvSpPr>
          <p:cNvPr id="9" name="object 58">
            <a:extLst>
              <a:ext uri="{FF2B5EF4-FFF2-40B4-BE49-F238E27FC236}">
                <a16:creationId xmlns:a16="http://schemas.microsoft.com/office/drawing/2014/main" id="{3F036038-2CB4-4C99-9742-41567644E870}"/>
              </a:ext>
            </a:extLst>
          </p:cNvPr>
          <p:cNvSpPr txBox="1"/>
          <p:nvPr/>
        </p:nvSpPr>
        <p:spPr>
          <a:xfrm>
            <a:off x="7657010" y="6542304"/>
            <a:ext cx="2634967" cy="792909"/>
          </a:xfrm>
          <a:prstGeom prst="rect">
            <a:avLst/>
          </a:prstGeom>
        </p:spPr>
        <p:txBody>
          <a:bodyPr vert="horz" wrap="square" lIns="0" tIns="17145" rIns="0" bIns="0" rtlCol="0" anchor="t" anchorCtr="0">
            <a:spAutoFit/>
          </a:bodyPr>
          <a:lstStyle/>
          <a:p>
            <a:pPr>
              <a:lnSpc>
                <a:spcPct val="90000"/>
              </a:lnSpc>
              <a:buClr>
                <a:srgbClr val="F40000"/>
              </a:buClr>
            </a:pPr>
            <a:r>
              <a:rPr lang="fr-CA" sz="1400" b="1">
                <a:cs typeface="Hellix SemiBold"/>
              </a:rPr>
              <a:t>VERMENTINO: </a:t>
            </a:r>
            <a:r>
              <a:rPr lang="fr-CA" sz="1400">
                <a:cs typeface="Hellix SemiBold"/>
              </a:rPr>
              <a:t>Styles frais ou plus riches en texture, notes d’amande, d’agrumes, de pomme verte et d’air salin.</a:t>
            </a:r>
          </a:p>
        </p:txBody>
      </p:sp>
      <p:sp>
        <p:nvSpPr>
          <p:cNvPr id="10" name="object 58">
            <a:extLst>
              <a:ext uri="{FF2B5EF4-FFF2-40B4-BE49-F238E27FC236}">
                <a16:creationId xmlns:a16="http://schemas.microsoft.com/office/drawing/2014/main" id="{6B3E0F9D-C9A8-4276-8B12-F1547583B489}"/>
              </a:ext>
            </a:extLst>
          </p:cNvPr>
          <p:cNvSpPr txBox="1"/>
          <p:nvPr/>
        </p:nvSpPr>
        <p:spPr>
          <a:xfrm>
            <a:off x="4079041" y="6542304"/>
            <a:ext cx="2767091" cy="599010"/>
          </a:xfrm>
          <a:prstGeom prst="rect">
            <a:avLst/>
          </a:prstGeom>
        </p:spPr>
        <p:txBody>
          <a:bodyPr vert="horz" wrap="square" lIns="0" tIns="17145" rIns="0" bIns="0" rtlCol="0" anchor="t" anchorCtr="0">
            <a:spAutoFit/>
          </a:bodyPr>
          <a:lstStyle/>
          <a:p>
            <a:pPr>
              <a:lnSpc>
                <a:spcPct val="90000"/>
              </a:lnSpc>
              <a:buClr>
                <a:srgbClr val="F40000"/>
              </a:buClr>
            </a:pPr>
            <a:r>
              <a:rPr lang="fr-CA" sz="1400" b="1">
                <a:cs typeface="Hellix SemiBold"/>
              </a:rPr>
              <a:t>NERO D’AVOLA: </a:t>
            </a:r>
            <a:r>
              <a:rPr lang="fr-CA" sz="1400">
                <a:cs typeface="Hellix SemiBold"/>
              </a:rPr>
              <a:t>Moyennement corsé, fraîcheur et acidité naturelle, tannins généreux, vin pour la table</a:t>
            </a:r>
          </a:p>
        </p:txBody>
      </p:sp>
      <p:sp>
        <p:nvSpPr>
          <p:cNvPr id="11" name="object 58">
            <a:extLst>
              <a:ext uri="{FF2B5EF4-FFF2-40B4-BE49-F238E27FC236}">
                <a16:creationId xmlns:a16="http://schemas.microsoft.com/office/drawing/2014/main" id="{9A6CEBFD-2C08-4818-B4F2-E102A754D7F5}"/>
              </a:ext>
            </a:extLst>
          </p:cNvPr>
          <p:cNvSpPr txBox="1"/>
          <p:nvPr/>
        </p:nvSpPr>
        <p:spPr>
          <a:xfrm>
            <a:off x="800106" y="6542304"/>
            <a:ext cx="2634967" cy="599010"/>
          </a:xfrm>
          <a:prstGeom prst="rect">
            <a:avLst/>
          </a:prstGeom>
        </p:spPr>
        <p:txBody>
          <a:bodyPr vert="horz" wrap="square" lIns="0" tIns="17145" rIns="0" bIns="0" rtlCol="0" anchor="t" anchorCtr="0">
            <a:spAutoFit/>
          </a:bodyPr>
          <a:lstStyle/>
          <a:p>
            <a:pPr>
              <a:lnSpc>
                <a:spcPct val="90000"/>
              </a:lnSpc>
              <a:buClr>
                <a:srgbClr val="F40000"/>
              </a:buClr>
            </a:pPr>
            <a:r>
              <a:rPr lang="fr-CA" sz="1400" b="1">
                <a:cs typeface="Hellix SemiBold"/>
              </a:rPr>
              <a:t>GRÜNER VELTLINER: </a:t>
            </a:r>
            <a:r>
              <a:rPr lang="fr-CA" sz="1400">
                <a:cs typeface="Hellix SemiBold"/>
              </a:rPr>
              <a:t>Aromatique et frais, bien sec, surtout minéral et un peu fruité</a:t>
            </a:r>
          </a:p>
        </p:txBody>
      </p:sp>
    </p:spTree>
    <p:extLst>
      <p:ext uri="{BB962C8B-B14F-4D97-AF65-F5344CB8AC3E}">
        <p14:creationId xmlns:p14="http://schemas.microsoft.com/office/powerpoint/2010/main" val="1864355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66CFD588-0A37-4077-A39C-F880940BFF42}"/>
              </a:ext>
            </a:extLst>
          </p:cNvPr>
          <p:cNvSpPr txBox="1"/>
          <p:nvPr/>
        </p:nvSpPr>
        <p:spPr>
          <a:xfrm>
            <a:off x="424472" y="899343"/>
            <a:ext cx="9909835" cy="669972"/>
          </a:xfrm>
          <a:prstGeom prst="rect">
            <a:avLst/>
          </a:prstGeom>
        </p:spPr>
        <p:txBody>
          <a:bodyPr vert="horz" wrap="none" lIns="0" tIns="1270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tab pos="1274445" algn="l"/>
              </a:tabLst>
              <a:defRPr/>
            </a:pPr>
            <a:r>
              <a:rPr kumimoji="0" lang="en-AU" sz="6400" b="1" i="0" u="none" strike="noStrike" kern="1200" cap="none" spc="750" normalizeH="0" baseline="0" noProof="0" dirty="0">
                <a:ln>
                  <a:noFill/>
                </a:ln>
                <a:solidFill>
                  <a:srgbClr val="E9490F"/>
                </a:solidFill>
                <a:effectLst/>
                <a:uLnTx/>
                <a:uFillTx/>
                <a:latin typeface="Arial" panose="020B0604020202020204"/>
                <a:ea typeface="+mn-ea"/>
                <a:cs typeface="Hellix"/>
              </a:rPr>
              <a:t>LE VIN AUSTRALIEN:</a:t>
            </a:r>
          </a:p>
        </p:txBody>
      </p:sp>
      <p:sp>
        <p:nvSpPr>
          <p:cNvPr id="5" name="object 4">
            <a:extLst>
              <a:ext uri="{FF2B5EF4-FFF2-40B4-BE49-F238E27FC236}">
                <a16:creationId xmlns:a16="http://schemas.microsoft.com/office/drawing/2014/main" id="{CF836FD4-72AA-4973-84FC-BBF96AAD9649}"/>
              </a:ext>
            </a:extLst>
          </p:cNvPr>
          <p:cNvSpPr txBox="1"/>
          <p:nvPr/>
        </p:nvSpPr>
        <p:spPr>
          <a:xfrm>
            <a:off x="433705" y="1636656"/>
            <a:ext cx="4995545" cy="1735193"/>
          </a:xfrm>
          <a:prstGeom prst="rect">
            <a:avLst/>
          </a:prstGeom>
        </p:spPr>
        <p:txBody>
          <a:bodyPr vert="horz" wrap="square" lIns="0" tIns="12700" rIns="0" bIns="0" rtlCol="0">
            <a:noAutofit/>
          </a:bodyPr>
          <a:lstStyle/>
          <a:p>
            <a:pPr marL="0" marR="0" lvl="0" indent="0" algn="l" defTabSz="914400" rtl="0" eaLnBrk="1" fontAlgn="auto" latinLnBrk="0" hangingPunct="1">
              <a:lnSpc>
                <a:spcPct val="82000"/>
              </a:lnSpc>
              <a:spcBef>
                <a:spcPts val="0"/>
              </a:spcBef>
              <a:spcAft>
                <a:spcPts val="0"/>
              </a:spcAft>
              <a:buClrTx/>
              <a:buSzTx/>
              <a:buFontTx/>
              <a:buNone/>
              <a:tabLst>
                <a:tab pos="1274445" algn="l"/>
              </a:tabLst>
              <a:defRPr/>
            </a:pPr>
            <a:r>
              <a:rPr lang="en-AU" sz="4400" b="1" spc="300" dirty="0">
                <a:solidFill>
                  <a:schemeClr val="bg1"/>
                </a:solidFill>
                <a:latin typeface="Arial" panose="020B0604020202020204"/>
                <a:cs typeface="Hellix"/>
              </a:rPr>
              <a:t>TOUTE LA DIVERSITÉ D’UN PAYS</a:t>
            </a:r>
            <a:endParaRPr kumimoji="0" lang="en-AU" sz="4400" b="1" i="0" u="none" strike="noStrike" kern="1200" cap="none" spc="300" normalizeH="0" baseline="0" noProof="0" dirty="0">
              <a:ln>
                <a:noFill/>
              </a:ln>
              <a:solidFill>
                <a:schemeClr val="bg1"/>
              </a:solidFill>
              <a:effectLst/>
              <a:uLnTx/>
              <a:uFillTx/>
              <a:latin typeface="Arial" panose="020B0604020202020204"/>
              <a:ea typeface="+mn-ea"/>
              <a:cs typeface="Hellix"/>
            </a:endParaRPr>
          </a:p>
        </p:txBody>
      </p:sp>
      <p:sp>
        <p:nvSpPr>
          <p:cNvPr id="6" name="Content Placeholder 2">
            <a:extLst>
              <a:ext uri="{FF2B5EF4-FFF2-40B4-BE49-F238E27FC236}">
                <a16:creationId xmlns:a16="http://schemas.microsoft.com/office/drawing/2014/main" id="{CE863B51-284C-4526-A279-AE0A787AD6D4}"/>
              </a:ext>
            </a:extLst>
          </p:cNvPr>
          <p:cNvSpPr txBox="1">
            <a:spLocks/>
          </p:cNvSpPr>
          <p:nvPr/>
        </p:nvSpPr>
        <p:spPr>
          <a:xfrm>
            <a:off x="6175457" y="2502329"/>
            <a:ext cx="3806743" cy="4660471"/>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180000" marR="0" lvl="0" indent="-180000" algn="l" defTabSz="1007943" rtl="0" eaLnBrk="1" fontAlgn="auto" latinLnBrk="0" hangingPunct="1">
              <a:lnSpc>
                <a:spcPct val="100000"/>
              </a:lnSpc>
              <a:spcBef>
                <a:spcPts val="1400"/>
              </a:spcBef>
              <a:spcAft>
                <a:spcPts val="0"/>
              </a:spcAft>
              <a:buClr>
                <a:srgbClr val="E9490F"/>
              </a:buClr>
              <a:buSzTx/>
              <a:buFont typeface="Arial" panose="020B0604020202020204" pitchFamily="34" charset="0"/>
              <a:buChar char="-"/>
              <a:tabLst/>
              <a:defRPr/>
            </a:pPr>
            <a:r>
              <a:rPr lang="fr-CA" sz="1700" dirty="0">
                <a:solidFill>
                  <a:schemeClr val="bg1"/>
                </a:solidFill>
                <a:latin typeface="Arial" panose="020B0604020202020204"/>
              </a:rPr>
              <a:t>C’est en 1788 que les premières vignes ont été plantées en Australie. Aujourd’hui, 65 régions viticoles produisent plus de 100 cépages. </a:t>
            </a:r>
          </a:p>
          <a:p>
            <a:pPr marL="180000" marR="0" lvl="0" indent="-180000" algn="l" defTabSz="1007943" rtl="0" eaLnBrk="1" fontAlgn="auto" latinLnBrk="0" hangingPunct="1">
              <a:lnSpc>
                <a:spcPct val="100000"/>
              </a:lnSpc>
              <a:spcBef>
                <a:spcPts val="1400"/>
              </a:spcBef>
              <a:spcAft>
                <a:spcPts val="0"/>
              </a:spcAft>
              <a:buClr>
                <a:srgbClr val="E9490F"/>
              </a:buClr>
              <a:buSzTx/>
              <a:buFont typeface="Arial" panose="020B0604020202020204" pitchFamily="34" charset="0"/>
              <a:buChar char="-"/>
              <a:tabLst/>
              <a:defRPr/>
            </a:pP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Le climat et les sols de l’Australie sont extrêmement diversifiés et on produit du vin partout sur le territoire, bien que surtout dans le sud-est et le sud-ouest. </a:t>
            </a:r>
          </a:p>
          <a:p>
            <a:pPr marL="180000" marR="0" lvl="0" indent="-180000" algn="l" defTabSz="1007943" rtl="0" eaLnBrk="1" fontAlgn="auto" latinLnBrk="0" hangingPunct="1">
              <a:lnSpc>
                <a:spcPct val="100000"/>
              </a:lnSpc>
              <a:spcBef>
                <a:spcPts val="1400"/>
              </a:spcBef>
              <a:spcAft>
                <a:spcPts val="0"/>
              </a:spcAft>
              <a:buClr>
                <a:srgbClr val="E9490F"/>
              </a:buClr>
              <a:buSzTx/>
              <a:buFont typeface="Arial" panose="020B0604020202020204" pitchFamily="34" charset="0"/>
              <a:buChar char="-"/>
              <a:tabLst/>
              <a:defRPr/>
            </a:pP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La masse terrestre de l’Australie a pris forme il y a plus de 100 millions d’années et ses sols sont parmi les plus anciens de la planète</a:t>
            </a:r>
            <a:r>
              <a:rPr lang="fr-CA" sz="1700" dirty="0">
                <a:solidFill>
                  <a:schemeClr val="bg1"/>
                </a:solidFill>
                <a:latin typeface="Arial" panose="020B0604020202020204"/>
              </a:rPr>
              <a:t>. Les sols diffèrent grandement d’une région à l’autre et au sein de chaque région.</a:t>
            </a: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 </a:t>
            </a:r>
          </a:p>
        </p:txBody>
      </p:sp>
      <p:sp>
        <p:nvSpPr>
          <p:cNvPr id="7" name="object 58">
            <a:extLst>
              <a:ext uri="{FF2B5EF4-FFF2-40B4-BE49-F238E27FC236}">
                <a16:creationId xmlns:a16="http://schemas.microsoft.com/office/drawing/2014/main" id="{035A1D48-FD64-46B6-B601-D52944A388F9}"/>
              </a:ext>
            </a:extLst>
          </p:cNvPr>
          <p:cNvSpPr txBox="1"/>
          <p:nvPr/>
        </p:nvSpPr>
        <p:spPr>
          <a:xfrm>
            <a:off x="6214142" y="2221868"/>
            <a:ext cx="4043965" cy="280461"/>
          </a:xfrm>
          <a:prstGeom prst="rect">
            <a:avLst/>
          </a:prstGeom>
        </p:spPr>
        <p:txBody>
          <a:bodyPr vert="horz" wrap="square" lIns="0" tIns="17145" rIns="0" bIns="0" rtlCol="0" anchor="t" anchorCtr="0">
            <a:spAutoFit/>
          </a:bodyPr>
          <a:lstStyle/>
          <a:p>
            <a:pPr marL="0" marR="0" lvl="0" indent="0" algn="l" defTabSz="914400" rtl="0" eaLnBrk="1" fontAlgn="auto" latinLnBrk="0" hangingPunct="1">
              <a:lnSpc>
                <a:spcPct val="90000"/>
              </a:lnSpc>
              <a:spcBef>
                <a:spcPts val="0"/>
              </a:spcBef>
              <a:spcAft>
                <a:spcPts val="0"/>
              </a:spcAft>
              <a:buClr>
                <a:srgbClr val="F40000"/>
              </a:buClr>
              <a:buSzTx/>
              <a:buFontTx/>
              <a:buNone/>
              <a:tabLst/>
              <a:defRPr/>
            </a:pPr>
            <a:r>
              <a:rPr kumimoji="0" lang="en-AU" sz="1900" b="1" i="0" u="none" strike="noStrike" kern="1200" cap="none" spc="0" normalizeH="0" baseline="0" noProof="0" dirty="0">
                <a:ln>
                  <a:noFill/>
                </a:ln>
                <a:solidFill>
                  <a:schemeClr val="bg1"/>
                </a:solidFill>
                <a:effectLst/>
                <a:uLnTx/>
                <a:uFillTx/>
                <a:latin typeface="Arial" panose="020B0604020202020204"/>
                <a:ea typeface="+mn-ea"/>
                <a:cs typeface="Hellix SemiBold"/>
              </a:rPr>
              <a:t>PRINCIPAUX POINTS </a:t>
            </a:r>
            <a:r>
              <a:rPr kumimoji="0" lang="en-AU" sz="1900" b="1" i="0" u="none" strike="noStrike" kern="1200" cap="none" spc="0" normalizeH="0" baseline="0" noProof="0" dirty="0" err="1">
                <a:ln>
                  <a:noFill/>
                </a:ln>
                <a:solidFill>
                  <a:schemeClr val="bg1"/>
                </a:solidFill>
                <a:effectLst/>
                <a:uLnTx/>
                <a:uFillTx/>
                <a:latin typeface="Arial" panose="020B0604020202020204"/>
                <a:ea typeface="+mn-ea"/>
                <a:cs typeface="Hellix SemiBold"/>
              </a:rPr>
              <a:t>À</a:t>
            </a:r>
            <a:r>
              <a:rPr kumimoji="0" lang="en-AU" sz="1900" b="1" i="0" u="none" strike="noStrike" kern="1200" cap="none" spc="0" normalizeH="0" baseline="0" noProof="0" dirty="0">
                <a:ln>
                  <a:noFill/>
                </a:ln>
                <a:solidFill>
                  <a:schemeClr val="bg1"/>
                </a:solidFill>
                <a:effectLst/>
                <a:uLnTx/>
                <a:uFillTx/>
                <a:latin typeface="Arial" panose="020B0604020202020204"/>
                <a:ea typeface="+mn-ea"/>
                <a:cs typeface="Hellix SemiBold"/>
              </a:rPr>
              <a:t> RETENIR:</a:t>
            </a:r>
          </a:p>
        </p:txBody>
      </p:sp>
    </p:spTree>
    <p:extLst>
      <p:ext uri="{BB962C8B-B14F-4D97-AF65-F5344CB8AC3E}">
        <p14:creationId xmlns:p14="http://schemas.microsoft.com/office/powerpoint/2010/main" val="160033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F986116-BE47-4ADC-8606-954A9706F4DE}"/>
              </a:ext>
            </a:extLst>
          </p:cNvPr>
          <p:cNvSpPr txBox="1">
            <a:spLocks/>
          </p:cNvSpPr>
          <p:nvPr/>
        </p:nvSpPr>
        <p:spPr>
          <a:xfrm>
            <a:off x="6175457" y="925830"/>
            <a:ext cx="4025818" cy="6297929"/>
          </a:xfrm>
          <a:prstGeom prst="rect">
            <a:avLst/>
          </a:prstGeom>
          <a:noFill/>
        </p:spPr>
        <p:txBody>
          <a:bodyPr/>
          <a:lstStyle>
            <a:lvl1pPr marL="180000" indent="-180000" algn="l" defTabSz="1007943" rtl="0" eaLnBrk="1" latinLnBrk="0" hangingPunct="1">
              <a:lnSpc>
                <a:spcPct val="100000"/>
              </a:lnSpc>
              <a:spcBef>
                <a:spcPts val="600"/>
              </a:spcBef>
              <a:buClr>
                <a:srgbClr val="F40000"/>
              </a:buClr>
              <a:buFont typeface="Arial" panose="020B0604020202020204" pitchFamily="34" charset="0"/>
              <a:buChar char="-"/>
              <a:defRPr sz="1800" kern="1200">
                <a:solidFill>
                  <a:schemeClr val="tx1"/>
                </a:solidFill>
                <a:latin typeface="+mn-lt"/>
                <a:ea typeface="+mn-ea"/>
                <a:cs typeface="+mn-cs"/>
              </a:defRPr>
            </a:lvl1pPr>
            <a:lvl2pPr marL="36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2pPr>
            <a:lvl3pPr marL="54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3pPr>
            <a:lvl4pPr marL="72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4pPr>
            <a:lvl5pPr marL="900000" indent="-180000" algn="l" defTabSz="1007943" rtl="0" eaLnBrk="1" latinLnBrk="0" hangingPunct="1">
              <a:lnSpc>
                <a:spcPct val="100000"/>
              </a:lnSpc>
              <a:spcBef>
                <a:spcPts val="0"/>
              </a:spcBef>
              <a:buClrTx/>
              <a:buFont typeface="Arial" panose="020B0604020202020204" pitchFamily="34" charset="0"/>
              <a:buChar char="-"/>
              <a:defRPr sz="18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180000" marR="0" lvl="0" indent="-180000" algn="l" defTabSz="1007943" rtl="0" eaLnBrk="1" fontAlgn="auto" latinLnBrk="0" hangingPunct="1">
              <a:lnSpc>
                <a:spcPct val="100000"/>
              </a:lnSpc>
              <a:spcBef>
                <a:spcPts val="1400"/>
              </a:spcBef>
              <a:spcAft>
                <a:spcPts val="0"/>
              </a:spcAft>
              <a:buClr>
                <a:srgbClr val="E9490F"/>
              </a:buClr>
              <a:buSzTx/>
              <a:buFont typeface="Arial" panose="020B0604020202020204" pitchFamily="34" charset="0"/>
              <a:buChar char="-"/>
              <a:tabLst/>
              <a:defRPr/>
            </a:pP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La latitude, les influences maritimes et l’altitude contribuent </a:t>
            </a:r>
            <a:r>
              <a:rPr lang="fr-CA" sz="1700" dirty="0">
                <a:solidFill>
                  <a:schemeClr val="bg1"/>
                </a:solidFill>
                <a:latin typeface="Arial" panose="020B0604020202020204"/>
              </a:rPr>
              <a:t>toutes à créer une étonnante diversité de climats qui va des zones alpines </a:t>
            </a: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à des climats méditerranéens, voire tropicaux </a:t>
            </a:r>
            <a:b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dans les zones arides du centre. </a:t>
            </a:r>
          </a:p>
          <a:p>
            <a:pPr marL="180000" marR="0" lvl="0" indent="-180000" algn="l" defTabSz="1007943" rtl="0" eaLnBrk="1" fontAlgn="auto" latinLnBrk="0" hangingPunct="1">
              <a:lnSpc>
                <a:spcPct val="100000"/>
              </a:lnSpc>
              <a:spcBef>
                <a:spcPts val="1400"/>
              </a:spcBef>
              <a:spcAft>
                <a:spcPts val="0"/>
              </a:spcAft>
              <a:buClr>
                <a:srgbClr val="E9490F"/>
              </a:buClr>
              <a:buSzTx/>
              <a:buFont typeface="Arial" panose="020B0604020202020204" pitchFamily="34" charset="0"/>
              <a:buChar char="-"/>
              <a:tabLst/>
              <a:defRPr/>
            </a:pP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Chacune des 65 régions viticoles de l’Australie a ses propres caractéristiques et ses styles de vins</a:t>
            </a:r>
            <a:r>
              <a:rPr lang="fr-CA" sz="1700" dirty="0">
                <a:solidFill>
                  <a:schemeClr val="bg1"/>
                </a:solidFill>
                <a:latin typeface="Arial" panose="020B0604020202020204"/>
              </a:rPr>
              <a:t>. Généralement, les vins haut de gamme proviennent de régions plus petites et plus fraîches.</a:t>
            </a:r>
          </a:p>
          <a:p>
            <a:pPr marL="180000" marR="0" lvl="0" indent="-180000" algn="l" defTabSz="1007943" rtl="0" eaLnBrk="1" fontAlgn="auto" latinLnBrk="0" hangingPunct="1">
              <a:lnSpc>
                <a:spcPct val="100000"/>
              </a:lnSpc>
              <a:spcBef>
                <a:spcPts val="1400"/>
              </a:spcBef>
              <a:spcAft>
                <a:spcPts val="0"/>
              </a:spcAft>
              <a:buClr>
                <a:srgbClr val="E9490F"/>
              </a:buClr>
              <a:buSzTx/>
              <a:buFont typeface="Arial" panose="020B0604020202020204" pitchFamily="34" charset="0"/>
              <a:buChar char="-"/>
              <a:tabLst/>
              <a:defRPr/>
            </a:pP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Les principaux styles et cépages sont les vins mousseux, le Riesling, le Sémillon, le Chardonnay, le Pinot Noir, le Grenache, le </a:t>
            </a:r>
            <a:r>
              <a:rPr kumimoji="0" lang="fr-CA" sz="1700" b="0" i="0" u="none" strike="noStrike" kern="1200" cap="none" spc="0" normalizeH="0" baseline="0" noProof="0" dirty="0" err="1">
                <a:ln>
                  <a:noFill/>
                </a:ln>
                <a:solidFill>
                  <a:schemeClr val="bg1"/>
                </a:solidFill>
                <a:effectLst/>
                <a:uLnTx/>
                <a:uFillTx/>
                <a:latin typeface="Arial" panose="020B0604020202020204"/>
                <a:ea typeface="+mn-ea"/>
                <a:cs typeface="+mn-cs"/>
              </a:rPr>
              <a:t>Shiraz</a:t>
            </a: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 et le  Cabernet </a:t>
            </a:r>
            <a:r>
              <a:rPr lang="fr-CA" sz="1700" dirty="0">
                <a:solidFill>
                  <a:schemeClr val="bg1"/>
                </a:solidFill>
                <a:latin typeface="Arial" panose="020B0604020202020204"/>
              </a:rPr>
              <a:t>s</a:t>
            </a:r>
            <a:r>
              <a:rPr kumimoji="0" lang="fr-CA" sz="1700" b="0" i="0" u="none" strike="noStrike" kern="1200" cap="none" spc="0" normalizeH="0" baseline="0" noProof="0" dirty="0" err="1">
                <a:ln>
                  <a:noFill/>
                </a:ln>
                <a:solidFill>
                  <a:schemeClr val="bg1"/>
                </a:solidFill>
                <a:effectLst/>
                <a:uLnTx/>
                <a:uFillTx/>
                <a:latin typeface="Arial" panose="020B0604020202020204"/>
                <a:ea typeface="+mn-ea"/>
                <a:cs typeface="+mn-cs"/>
              </a:rPr>
              <a:t>auvignon</a:t>
            </a:r>
            <a:endPar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180000" marR="0" lvl="0" indent="-180000" algn="l" defTabSz="1007943" rtl="0" eaLnBrk="1" fontAlgn="auto" latinLnBrk="0" hangingPunct="1">
              <a:lnSpc>
                <a:spcPct val="100000"/>
              </a:lnSpc>
              <a:spcBef>
                <a:spcPts val="1400"/>
              </a:spcBef>
              <a:spcAft>
                <a:spcPts val="0"/>
              </a:spcAft>
              <a:buClr>
                <a:srgbClr val="E9490F"/>
              </a:buClr>
              <a:buSzTx/>
              <a:buFont typeface="Arial" panose="020B0604020202020204" pitchFamily="34" charset="0"/>
              <a:buChar char="-"/>
              <a:tabLst/>
              <a:defRPr/>
            </a:pPr>
            <a:r>
              <a:rPr kumimoji="0" lang="fr-CA" sz="1700" b="0" i="0" u="none" strike="noStrike" kern="1200" cap="none" spc="0" normalizeH="0" baseline="0" noProof="0" dirty="0">
                <a:ln>
                  <a:noFill/>
                </a:ln>
                <a:solidFill>
                  <a:schemeClr val="bg1"/>
                </a:solidFill>
                <a:effectLst/>
                <a:uLnTx/>
                <a:uFillTx/>
                <a:latin typeface="Arial" panose="020B0604020202020204"/>
                <a:ea typeface="+mn-ea"/>
                <a:cs typeface="+mn-cs"/>
              </a:rPr>
              <a:t>Les cépages alternatifs – majoritairement d’origine méditerranéenne - gagnent rapidement en popularité, ce qui ajoute de la diversité</a:t>
            </a:r>
          </a:p>
        </p:txBody>
      </p:sp>
    </p:spTree>
    <p:extLst>
      <p:ext uri="{BB962C8B-B14F-4D97-AF65-F5344CB8AC3E}">
        <p14:creationId xmlns:p14="http://schemas.microsoft.com/office/powerpoint/2010/main" val="1932617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831AF3A-D889-4ECF-BE88-EAD01527B5A4}"/>
              </a:ext>
            </a:extLst>
          </p:cNvPr>
          <p:cNvSpPr txBox="1">
            <a:spLocks/>
          </p:cNvSpPr>
          <p:nvPr/>
        </p:nvSpPr>
        <p:spPr>
          <a:xfrm>
            <a:off x="-109537" y="3099632"/>
            <a:ext cx="11006136" cy="1243930"/>
          </a:xfrm>
          <a:prstGeom prst="rect">
            <a:avLst/>
          </a:prstGeom>
        </p:spPr>
        <p:txBody>
          <a:bodyPr vert="horz" wrap="none" lIns="0" tIns="12700" rIns="0" bIns="0" rtlCol="0">
            <a:noAutofit/>
          </a:bodyPr>
          <a:lstStyle>
            <a:lvl1pPr algn="l" defTabSz="1007943" rtl="0" eaLnBrk="1" latinLnBrk="0" hangingPunct="1">
              <a:lnSpc>
                <a:spcPct val="80000"/>
              </a:lnSpc>
              <a:spcBef>
                <a:spcPct val="0"/>
              </a:spcBef>
              <a:buNone/>
              <a:defRPr sz="6000" b="1" kern="1200" cap="all" baseline="0">
                <a:solidFill>
                  <a:srgbClr val="F40000"/>
                </a:solidFill>
                <a:latin typeface="+mj-lt"/>
                <a:ea typeface="+mj-ea"/>
                <a:cs typeface="+mj-cs"/>
              </a:defRPr>
            </a:lvl1pPr>
          </a:lstStyle>
          <a:p>
            <a:pPr marL="12700" algn="ctr">
              <a:spcBef>
                <a:spcPts val="100"/>
              </a:spcBef>
              <a:tabLst>
                <a:tab pos="1281430" algn="l"/>
                <a:tab pos="2681605" algn="l"/>
                <a:tab pos="4067810" algn="l"/>
                <a:tab pos="5422265" algn="l"/>
                <a:tab pos="7200265" algn="l"/>
                <a:tab pos="9970770" algn="l"/>
              </a:tabLst>
            </a:pPr>
            <a:r>
              <a:rPr lang="pt-BR" sz="10000" spc="300" dirty="0" err="1">
                <a:solidFill>
                  <a:schemeClr val="bg1"/>
                </a:solidFill>
              </a:rPr>
              <a:t>Merci</a:t>
            </a:r>
            <a:endParaRPr lang="pt-BR" sz="10000" spc="300" dirty="0">
              <a:solidFill>
                <a:schemeClr val="bg1"/>
              </a:solidFill>
            </a:endParaRPr>
          </a:p>
        </p:txBody>
      </p:sp>
    </p:spTree>
    <p:extLst>
      <p:ext uri="{BB962C8B-B14F-4D97-AF65-F5344CB8AC3E}">
        <p14:creationId xmlns:p14="http://schemas.microsoft.com/office/powerpoint/2010/main" val="3925065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C04C2A8-665F-41B8-BD06-1B6FB8EF837F}"/>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0087525C-1FD7-4EC6-8B3B-EB0366042310}"/>
              </a:ext>
            </a:extLst>
          </p:cNvPr>
          <p:cNvSpPr>
            <a:spLocks noGrp="1"/>
          </p:cNvSpPr>
          <p:nvPr>
            <p:ph type="title"/>
          </p:nvPr>
        </p:nvSpPr>
        <p:spPr/>
        <p:txBody>
          <a:bodyPr/>
          <a:lstStyle/>
          <a:p>
            <a:r>
              <a:rPr lang="en-AU" dirty="0"/>
              <a:t>slide </a:t>
            </a:r>
            <a:r>
              <a:rPr lang="en-AU" dirty="0">
                <a:solidFill>
                  <a:srgbClr val="E9490F"/>
                </a:solidFill>
              </a:rPr>
              <a:t>title </a:t>
            </a:r>
            <a:r>
              <a:rPr lang="en-AU" dirty="0"/>
              <a:t>goes here</a:t>
            </a:r>
          </a:p>
        </p:txBody>
      </p:sp>
      <p:sp>
        <p:nvSpPr>
          <p:cNvPr id="4" name="Content Placeholder 3">
            <a:extLst>
              <a:ext uri="{FF2B5EF4-FFF2-40B4-BE49-F238E27FC236}">
                <a16:creationId xmlns:a16="http://schemas.microsoft.com/office/drawing/2014/main" id="{64DD0960-9D49-4868-BB1A-FC0F5C6EFF82}"/>
              </a:ext>
            </a:extLst>
          </p:cNvPr>
          <p:cNvSpPr>
            <a:spLocks noGrp="1"/>
          </p:cNvSpPr>
          <p:nvPr>
            <p:ph idx="4294967295"/>
          </p:nvPr>
        </p:nvSpPr>
        <p:spPr>
          <a:xfrm>
            <a:off x="6000749" y="1076325"/>
            <a:ext cx="3600000" cy="6057900"/>
          </a:xfrm>
        </p:spPr>
        <p:txBody>
          <a:bodyPr/>
          <a:lstStyle/>
          <a:p>
            <a:pPr>
              <a:buClr>
                <a:srgbClr val="E9490F"/>
              </a:buClr>
            </a:pPr>
            <a:r>
              <a:rPr lang="en-AU" dirty="0"/>
              <a:t>Insert text here</a:t>
            </a:r>
          </a:p>
          <a:p>
            <a:pPr>
              <a:buClr>
                <a:srgbClr val="E9490F"/>
              </a:buClr>
            </a:pPr>
            <a:r>
              <a:rPr lang="en-AU" dirty="0"/>
              <a:t>Insert text here</a:t>
            </a:r>
          </a:p>
          <a:p>
            <a:pPr>
              <a:buClr>
                <a:srgbClr val="E9490F"/>
              </a:buClr>
            </a:pPr>
            <a:r>
              <a:rPr lang="en-AU" dirty="0"/>
              <a:t>Insert text here</a:t>
            </a:r>
          </a:p>
          <a:p>
            <a:pPr>
              <a:buClr>
                <a:srgbClr val="E9490F"/>
              </a:buClr>
            </a:pPr>
            <a:r>
              <a:rPr lang="en-AU" dirty="0"/>
              <a:t>Insert text here</a:t>
            </a:r>
          </a:p>
          <a:p>
            <a:pPr>
              <a:buClr>
                <a:srgbClr val="E9490F"/>
              </a:buClr>
            </a:pPr>
            <a:r>
              <a:rPr lang="en-AU" dirty="0"/>
              <a:t>Insert text here</a:t>
            </a:r>
          </a:p>
          <a:p>
            <a:pPr>
              <a:buClr>
                <a:srgbClr val="E9490F"/>
              </a:buClr>
            </a:pPr>
            <a:r>
              <a:rPr lang="en-AU" dirty="0"/>
              <a:t>Insert text here</a:t>
            </a:r>
          </a:p>
          <a:p>
            <a:pPr>
              <a:buClr>
                <a:srgbClr val="E9490F"/>
              </a:buClr>
            </a:pPr>
            <a:r>
              <a:rPr lang="en-AU" dirty="0"/>
              <a:t>Insert text here</a:t>
            </a:r>
          </a:p>
          <a:p>
            <a:pPr>
              <a:buClr>
                <a:srgbClr val="E9490F"/>
              </a:buClr>
            </a:pPr>
            <a:endParaRPr lang="en-AU" dirty="0"/>
          </a:p>
        </p:txBody>
      </p:sp>
    </p:spTree>
    <p:extLst>
      <p:ext uri="{BB962C8B-B14F-4D97-AF65-F5344CB8AC3E}">
        <p14:creationId xmlns:p14="http://schemas.microsoft.com/office/powerpoint/2010/main" val="219324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0E79F-99B0-490C-B975-EB94F057B3BB}"/>
              </a:ext>
            </a:extLst>
          </p:cNvPr>
          <p:cNvSpPr>
            <a:spLocks noGrp="1"/>
          </p:cNvSpPr>
          <p:nvPr>
            <p:ph type="title"/>
          </p:nvPr>
        </p:nvSpPr>
        <p:spPr/>
        <p:txBody>
          <a:bodyPr/>
          <a:lstStyle/>
          <a:p>
            <a:r>
              <a:rPr lang="en-AU"/>
              <a:t>Wine name goes here</a:t>
            </a:r>
            <a:endParaRPr lang="en-AU" dirty="0"/>
          </a:p>
        </p:txBody>
      </p:sp>
      <p:sp>
        <p:nvSpPr>
          <p:cNvPr id="6" name="Text Placeholder 5">
            <a:extLst>
              <a:ext uri="{FF2B5EF4-FFF2-40B4-BE49-F238E27FC236}">
                <a16:creationId xmlns:a16="http://schemas.microsoft.com/office/drawing/2014/main" id="{AF63FCEB-7C4B-40C3-8224-02303FD2D843}"/>
              </a:ext>
            </a:extLst>
          </p:cNvPr>
          <p:cNvSpPr>
            <a:spLocks noGrp="1"/>
          </p:cNvSpPr>
          <p:nvPr>
            <p:ph type="body" idx="10"/>
          </p:nvPr>
        </p:nvSpPr>
        <p:spPr/>
        <p:txBody>
          <a:bodyPr/>
          <a:lstStyle/>
          <a:p>
            <a:r>
              <a:rPr lang="en-AU"/>
              <a:t>Location goes here</a:t>
            </a:r>
            <a:endParaRPr lang="en-AU" dirty="0"/>
          </a:p>
        </p:txBody>
      </p:sp>
      <p:sp>
        <p:nvSpPr>
          <p:cNvPr id="11" name="Text Placeholder 10">
            <a:extLst>
              <a:ext uri="{FF2B5EF4-FFF2-40B4-BE49-F238E27FC236}">
                <a16:creationId xmlns:a16="http://schemas.microsoft.com/office/drawing/2014/main" id="{32238683-5AA5-4801-A48D-2798FBFB65BB}"/>
              </a:ext>
            </a:extLst>
          </p:cNvPr>
          <p:cNvSpPr>
            <a:spLocks noGrp="1"/>
          </p:cNvSpPr>
          <p:nvPr>
            <p:ph type="body" idx="11"/>
          </p:nvPr>
        </p:nvSpPr>
        <p:spPr/>
        <p:txBody>
          <a:bodyPr/>
          <a:lstStyle/>
          <a:p>
            <a:r>
              <a:rPr lang="en-AU"/>
              <a:t>Any other information goes here</a:t>
            </a:r>
            <a:endParaRPr lang="en-AU" dirty="0"/>
          </a:p>
        </p:txBody>
      </p:sp>
      <p:pic>
        <p:nvPicPr>
          <p:cNvPr id="12" name="Picture 11">
            <a:extLst>
              <a:ext uri="{FF2B5EF4-FFF2-40B4-BE49-F238E27FC236}">
                <a16:creationId xmlns:a16="http://schemas.microsoft.com/office/drawing/2014/main" id="{C4AE34E7-C999-4141-A0E9-2AF3140E9653}"/>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3136" b="98490" l="7930" r="89868">
                        <a14:foregroundMark x1="58150" y1="40534" x2="61674" y2="9408"/>
                        <a14:foregroundMark x1="61674" y1="9408" x2="48899" y2="20557"/>
                        <a14:foregroundMark x1="48899" y1="20557" x2="49780" y2="39141"/>
                        <a14:foregroundMark x1="59912" y1="7201" x2="36123" y2="13240"/>
                        <a14:foregroundMark x1="36123" y1="13240" x2="36123" y2="13937"/>
                        <a14:foregroundMark x1="39207" y1="6156" x2="59912" y2="6156"/>
                        <a14:foregroundMark x1="55066" y1="3252" x2="58150" y2="4413"/>
                        <a14:foregroundMark x1="7930" y1="49129" x2="11894" y2="51568"/>
                        <a14:foregroundMark x1="27753" y1="77120" x2="28194" y2="86992"/>
                        <a14:foregroundMark x1="28194" y1="86992" x2="50220" y2="93031"/>
                        <a14:foregroundMark x1="50220" y1="93031" x2="68282" y2="85714"/>
                        <a14:foregroundMark x1="68282" y1="85714" x2="61233" y2="76771"/>
                        <a14:foregroundMark x1="61233" y1="76771" x2="59471" y2="76190"/>
                        <a14:foregroundMark x1="42291" y1="15099" x2="42731" y2="23229"/>
                        <a14:foregroundMark x1="42731" y1="23229" x2="21586" y2="40534"/>
                        <a14:foregroundMark x1="21586" y1="40534" x2="18943" y2="45993"/>
                        <a14:foregroundMark x1="27313" y1="91173" x2="52423" y2="96051"/>
                        <a14:foregroundMark x1="52423" y1="96051" x2="77093" y2="94541"/>
                        <a14:foregroundMark x1="25991" y1="93612" x2="53304" y2="98490"/>
                        <a14:foregroundMark x1="53304" y1="98490" x2="58150" y2="98490"/>
                        <a14:foregroundMark x1="75771" y1="34030" x2="75771" y2="46225"/>
                      </a14:backgroundRemoval>
                    </a14:imgEffect>
                  </a14:imgLayer>
                </a14:imgProps>
              </a:ext>
              <a:ext uri="{28A0092B-C50C-407E-A947-70E740481C1C}">
                <a14:useLocalDpi xmlns:a14="http://schemas.microsoft.com/office/drawing/2010/main"/>
              </a:ext>
            </a:extLst>
          </a:blip>
          <a:stretch>
            <a:fillRect/>
          </a:stretch>
        </p:blipFill>
        <p:spPr>
          <a:xfrm>
            <a:off x="8734118" y="2127908"/>
            <a:ext cx="1292586" cy="4921487"/>
          </a:xfrm>
          <a:prstGeom prst="rect">
            <a:avLst/>
          </a:prstGeom>
        </p:spPr>
      </p:pic>
    </p:spTree>
    <p:extLst>
      <p:ext uri="{BB962C8B-B14F-4D97-AF65-F5344CB8AC3E}">
        <p14:creationId xmlns:p14="http://schemas.microsoft.com/office/powerpoint/2010/main" val="309458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40E79F-99B0-490C-B975-EB94F057B3BB}"/>
              </a:ext>
            </a:extLst>
          </p:cNvPr>
          <p:cNvSpPr>
            <a:spLocks noGrp="1"/>
          </p:cNvSpPr>
          <p:nvPr>
            <p:ph type="title"/>
          </p:nvPr>
        </p:nvSpPr>
        <p:spPr/>
        <p:txBody>
          <a:bodyPr/>
          <a:lstStyle/>
          <a:p>
            <a:r>
              <a:rPr lang="en-AU"/>
              <a:t>Tyrrell's Wines Winemaker's Selection Vat 8 Hunter </a:t>
            </a:r>
            <a:br>
              <a:rPr lang="en-AU"/>
            </a:br>
            <a:r>
              <a:rPr lang="en-AU"/>
              <a:t>Shiraz Cabernet 2014</a:t>
            </a:r>
            <a:endParaRPr lang="en-AU" dirty="0"/>
          </a:p>
        </p:txBody>
      </p:sp>
      <p:sp>
        <p:nvSpPr>
          <p:cNvPr id="6" name="Text Placeholder 5">
            <a:extLst>
              <a:ext uri="{FF2B5EF4-FFF2-40B4-BE49-F238E27FC236}">
                <a16:creationId xmlns:a16="http://schemas.microsoft.com/office/drawing/2014/main" id="{AF63FCEB-7C4B-40C3-8224-02303FD2D843}"/>
              </a:ext>
            </a:extLst>
          </p:cNvPr>
          <p:cNvSpPr>
            <a:spLocks noGrp="1"/>
          </p:cNvSpPr>
          <p:nvPr>
            <p:ph type="body" idx="10"/>
          </p:nvPr>
        </p:nvSpPr>
        <p:spPr/>
        <p:txBody>
          <a:bodyPr/>
          <a:lstStyle/>
          <a:p>
            <a:r>
              <a:rPr lang="en-AU"/>
              <a:t>Hunter Valley, New South Wales</a:t>
            </a:r>
            <a:endParaRPr lang="en-AU" dirty="0"/>
          </a:p>
        </p:txBody>
      </p:sp>
      <p:sp>
        <p:nvSpPr>
          <p:cNvPr id="11" name="Text Placeholder 10">
            <a:extLst>
              <a:ext uri="{FF2B5EF4-FFF2-40B4-BE49-F238E27FC236}">
                <a16:creationId xmlns:a16="http://schemas.microsoft.com/office/drawing/2014/main" id="{32238683-5AA5-4801-A48D-2798FBFB65BB}"/>
              </a:ext>
            </a:extLst>
          </p:cNvPr>
          <p:cNvSpPr>
            <a:spLocks noGrp="1"/>
          </p:cNvSpPr>
          <p:nvPr>
            <p:ph type="body" idx="11"/>
          </p:nvPr>
        </p:nvSpPr>
        <p:spPr/>
        <p:txBody>
          <a:bodyPr/>
          <a:lstStyle/>
          <a:p>
            <a:r>
              <a:rPr lang="en-AU"/>
              <a:t>95+ Points - Gary Walsh, Wine Front</a:t>
            </a:r>
          </a:p>
          <a:p>
            <a:r>
              <a:rPr lang="en-AU"/>
              <a:t>95 Points - www.jamessuckling.com</a:t>
            </a:r>
          </a:p>
          <a:p>
            <a:r>
              <a:rPr lang="en-AU"/>
              <a:t>4.5 stars out of 5 - Winewise                                                      </a:t>
            </a:r>
          </a:p>
          <a:p>
            <a:r>
              <a:rPr lang="en-AU"/>
              <a:t>91 Points - Huon Hooke, The Real Review                         </a:t>
            </a:r>
          </a:p>
          <a:p>
            <a:r>
              <a:rPr lang="en-AU"/>
              <a:t>91 Points - National Liquor News                                                                                  </a:t>
            </a:r>
          </a:p>
          <a:p>
            <a:r>
              <a:rPr lang="en-AU"/>
              <a:t>1 Gold, 9 Bronze Medals </a:t>
            </a:r>
            <a:endParaRPr lang="en-AU" dirty="0"/>
          </a:p>
        </p:txBody>
      </p:sp>
      <p:pic>
        <p:nvPicPr>
          <p:cNvPr id="7" name="Picture 6">
            <a:extLst>
              <a:ext uri="{FF2B5EF4-FFF2-40B4-BE49-F238E27FC236}">
                <a16:creationId xmlns:a16="http://schemas.microsoft.com/office/drawing/2014/main" id="{BA127D26-E0EB-471D-AD8E-AEFC50155E18}"/>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3136" b="98490" l="7930" r="89868">
                        <a14:foregroundMark x1="58150" y1="40534" x2="61674" y2="9408"/>
                        <a14:foregroundMark x1="61674" y1="9408" x2="48899" y2="20557"/>
                        <a14:foregroundMark x1="48899" y1="20557" x2="49780" y2="39141"/>
                        <a14:foregroundMark x1="59912" y1="7201" x2="36123" y2="13240"/>
                        <a14:foregroundMark x1="36123" y1="13240" x2="36123" y2="13937"/>
                        <a14:foregroundMark x1="39207" y1="6156" x2="59912" y2="6156"/>
                        <a14:foregroundMark x1="55066" y1="3252" x2="58150" y2="4413"/>
                        <a14:foregroundMark x1="7930" y1="49129" x2="11894" y2="51568"/>
                        <a14:foregroundMark x1="27753" y1="77120" x2="28194" y2="86992"/>
                        <a14:foregroundMark x1="28194" y1="86992" x2="50220" y2="93031"/>
                        <a14:foregroundMark x1="50220" y1="93031" x2="68282" y2="85714"/>
                        <a14:foregroundMark x1="68282" y1="85714" x2="61233" y2="76771"/>
                        <a14:foregroundMark x1="61233" y1="76771" x2="59471" y2="76190"/>
                        <a14:foregroundMark x1="42291" y1="15099" x2="42731" y2="23229"/>
                        <a14:foregroundMark x1="42731" y1="23229" x2="21586" y2="40534"/>
                        <a14:foregroundMark x1="21586" y1="40534" x2="18943" y2="45993"/>
                        <a14:foregroundMark x1="27313" y1="91173" x2="52423" y2="96051"/>
                        <a14:foregroundMark x1="52423" y1="96051" x2="77093" y2="94541"/>
                        <a14:foregroundMark x1="25991" y1="93612" x2="53304" y2="98490"/>
                        <a14:foregroundMark x1="53304" y1="98490" x2="58150" y2="98490"/>
                        <a14:foregroundMark x1="75771" y1="34030" x2="75771" y2="46225"/>
                      </a14:backgroundRemoval>
                    </a14:imgEffect>
                  </a14:imgLayer>
                </a14:imgProps>
              </a:ext>
              <a:ext uri="{28A0092B-C50C-407E-A947-70E740481C1C}">
                <a14:useLocalDpi xmlns:a14="http://schemas.microsoft.com/office/drawing/2010/main"/>
              </a:ext>
            </a:extLst>
          </a:blip>
          <a:stretch>
            <a:fillRect/>
          </a:stretch>
        </p:blipFill>
        <p:spPr>
          <a:xfrm>
            <a:off x="8734118" y="2127908"/>
            <a:ext cx="1292586" cy="4921487"/>
          </a:xfrm>
          <a:prstGeom prst="rect">
            <a:avLst/>
          </a:prstGeom>
        </p:spPr>
      </p:pic>
    </p:spTree>
    <p:extLst>
      <p:ext uri="{BB962C8B-B14F-4D97-AF65-F5344CB8AC3E}">
        <p14:creationId xmlns:p14="http://schemas.microsoft.com/office/powerpoint/2010/main" val="274810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1A4740D9-C95B-4EB7-8A8A-73E55933D35F}"/>
              </a:ext>
            </a:extLst>
          </p:cNvPr>
          <p:cNvSpPr txBox="1"/>
          <p:nvPr/>
        </p:nvSpPr>
        <p:spPr>
          <a:xfrm>
            <a:off x="1" y="2340880"/>
            <a:ext cx="4874606" cy="455692"/>
          </a:xfrm>
          <a:prstGeom prst="rect">
            <a:avLst/>
          </a:prstGeom>
          <a:solidFill>
            <a:schemeClr val="tx1"/>
          </a:solidFill>
        </p:spPr>
        <p:txBody>
          <a:bodyPr vert="horz" wrap="none" lIns="0" tIns="12700" rIns="0" bIns="0" rtlCol="0">
            <a:noAutofit/>
          </a:bodyPr>
          <a:lstStyle/>
          <a:p>
            <a:pPr>
              <a:tabLst>
                <a:tab pos="1274445" algn="l"/>
              </a:tabLst>
            </a:pPr>
            <a:r>
              <a:rPr lang="en-AU" sz="3200" b="1" dirty="0">
                <a:solidFill>
                  <a:schemeClr val="bg1"/>
                </a:solidFill>
                <a:latin typeface="+mj-lt"/>
                <a:cs typeface="Hellix"/>
              </a:rPr>
              <a:t>GÉOGRAPHIE, CLIMATS</a:t>
            </a:r>
          </a:p>
        </p:txBody>
      </p:sp>
      <p:sp>
        <p:nvSpPr>
          <p:cNvPr id="5" name="object 4">
            <a:extLst>
              <a:ext uri="{FF2B5EF4-FFF2-40B4-BE49-F238E27FC236}">
                <a16:creationId xmlns:a16="http://schemas.microsoft.com/office/drawing/2014/main" id="{66CB35D7-4E73-44FA-9B99-F9A1B64D89BF}"/>
              </a:ext>
            </a:extLst>
          </p:cNvPr>
          <p:cNvSpPr txBox="1"/>
          <p:nvPr/>
        </p:nvSpPr>
        <p:spPr>
          <a:xfrm>
            <a:off x="-75044" y="3779607"/>
            <a:ext cx="6731876" cy="2925993"/>
          </a:xfrm>
          <a:prstGeom prst="rect">
            <a:avLst/>
          </a:prstGeom>
        </p:spPr>
        <p:txBody>
          <a:bodyPr vert="horz" wrap="square" lIns="0" tIns="12700" rIns="0" bIns="0" rtlCol="0">
            <a:noAutofit/>
          </a:bodyPr>
          <a:lstStyle/>
          <a:p>
            <a:pPr>
              <a:lnSpc>
                <a:spcPct val="80000"/>
              </a:lnSpc>
              <a:tabLst>
                <a:tab pos="1274445" algn="l"/>
              </a:tabLst>
            </a:pPr>
            <a:r>
              <a:rPr lang="en-AU" sz="7900" b="1" spc="300" dirty="0">
                <a:solidFill>
                  <a:schemeClr val="bg1"/>
                </a:solidFill>
                <a:latin typeface="+mj-lt"/>
                <a:cs typeface="Hellix"/>
              </a:rPr>
              <a:t>DES</a:t>
            </a:r>
          </a:p>
          <a:p>
            <a:pPr>
              <a:lnSpc>
                <a:spcPct val="80000"/>
              </a:lnSpc>
              <a:tabLst>
                <a:tab pos="1274445" algn="l"/>
              </a:tabLst>
            </a:pPr>
            <a:r>
              <a:rPr lang="en-AU" sz="7900" b="1" spc="300" dirty="0">
                <a:solidFill>
                  <a:schemeClr val="bg1"/>
                </a:solidFill>
                <a:latin typeface="+mj-lt"/>
                <a:cs typeface="Hellix"/>
              </a:rPr>
              <a:t>RICHESSES</a:t>
            </a:r>
          </a:p>
          <a:p>
            <a:pPr>
              <a:lnSpc>
                <a:spcPct val="80000"/>
              </a:lnSpc>
              <a:tabLst>
                <a:tab pos="1274445" algn="l"/>
              </a:tabLst>
            </a:pPr>
            <a:r>
              <a:rPr lang="en-AU" sz="7900" b="1" spc="300" dirty="0">
                <a:solidFill>
                  <a:schemeClr val="bg1"/>
                </a:solidFill>
                <a:latin typeface="+mj-lt"/>
                <a:cs typeface="Hellix"/>
              </a:rPr>
              <a:t>ANCIENNES</a:t>
            </a:r>
          </a:p>
        </p:txBody>
      </p:sp>
      <p:sp>
        <p:nvSpPr>
          <p:cNvPr id="6" name="object 4">
            <a:extLst>
              <a:ext uri="{FF2B5EF4-FFF2-40B4-BE49-F238E27FC236}">
                <a16:creationId xmlns:a16="http://schemas.microsoft.com/office/drawing/2014/main" id="{632F547A-0C20-4586-BC09-68CAD04A4E64}"/>
              </a:ext>
            </a:extLst>
          </p:cNvPr>
          <p:cNvSpPr txBox="1"/>
          <p:nvPr/>
        </p:nvSpPr>
        <p:spPr>
          <a:xfrm>
            <a:off x="0" y="2871100"/>
            <a:ext cx="4703568" cy="493791"/>
          </a:xfrm>
          <a:prstGeom prst="rect">
            <a:avLst/>
          </a:prstGeom>
          <a:solidFill>
            <a:schemeClr val="tx1"/>
          </a:solidFill>
        </p:spPr>
        <p:txBody>
          <a:bodyPr vert="horz" wrap="none" lIns="0" tIns="12700" rIns="0" bIns="0" rtlCol="0">
            <a:noAutofit/>
          </a:bodyPr>
          <a:lstStyle/>
          <a:p>
            <a:pPr>
              <a:tabLst>
                <a:tab pos="1274445" algn="l"/>
              </a:tabLst>
            </a:pPr>
            <a:r>
              <a:rPr lang="en-AU" sz="2800" b="1" dirty="0">
                <a:solidFill>
                  <a:schemeClr val="bg1"/>
                </a:solidFill>
                <a:latin typeface="+mj-lt"/>
                <a:cs typeface="Hellix"/>
              </a:rPr>
              <a:t>ET SOLS DE L’AUSTRALIE: </a:t>
            </a:r>
          </a:p>
        </p:txBody>
      </p:sp>
    </p:spTree>
    <p:extLst>
      <p:ext uri="{BB962C8B-B14F-4D97-AF65-F5344CB8AC3E}">
        <p14:creationId xmlns:p14="http://schemas.microsoft.com/office/powerpoint/2010/main" val="46331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6518D2F8-F020-430B-BBCD-78BBC2542377}"/>
              </a:ext>
            </a:extLst>
          </p:cNvPr>
          <p:cNvSpPr txBox="1"/>
          <p:nvPr/>
        </p:nvSpPr>
        <p:spPr>
          <a:xfrm>
            <a:off x="4973212" y="4162279"/>
            <a:ext cx="432552"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ESPAGNE</a:t>
            </a:r>
            <a:endParaRPr sz="600" dirty="0">
              <a:solidFill>
                <a:schemeClr val="bg1"/>
              </a:solidFill>
            </a:endParaRPr>
          </a:p>
        </p:txBody>
      </p:sp>
      <p:sp>
        <p:nvSpPr>
          <p:cNvPr id="3" name="object 11">
            <a:extLst>
              <a:ext uri="{FF2B5EF4-FFF2-40B4-BE49-F238E27FC236}">
                <a16:creationId xmlns:a16="http://schemas.microsoft.com/office/drawing/2014/main" id="{13D7D59F-7943-43E2-A5DF-D1E218AE706C}"/>
              </a:ext>
            </a:extLst>
          </p:cNvPr>
          <p:cNvSpPr txBox="1"/>
          <p:nvPr/>
        </p:nvSpPr>
        <p:spPr>
          <a:xfrm>
            <a:off x="4170025" y="4044322"/>
            <a:ext cx="543290"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PORTUGAL</a:t>
            </a:r>
            <a:endParaRPr sz="600" dirty="0">
              <a:solidFill>
                <a:schemeClr val="bg1"/>
              </a:solidFill>
            </a:endParaRPr>
          </a:p>
        </p:txBody>
      </p:sp>
      <p:sp>
        <p:nvSpPr>
          <p:cNvPr id="4" name="object 11">
            <a:extLst>
              <a:ext uri="{FF2B5EF4-FFF2-40B4-BE49-F238E27FC236}">
                <a16:creationId xmlns:a16="http://schemas.microsoft.com/office/drawing/2014/main" id="{C994EEBE-F173-46E0-A23B-524203FB7AB4}"/>
              </a:ext>
            </a:extLst>
          </p:cNvPr>
          <p:cNvSpPr txBox="1"/>
          <p:nvPr/>
        </p:nvSpPr>
        <p:spPr>
          <a:xfrm>
            <a:off x="6069342" y="3251576"/>
            <a:ext cx="369913"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FRANCE</a:t>
            </a:r>
            <a:endParaRPr sz="600" dirty="0">
              <a:solidFill>
                <a:schemeClr val="bg1"/>
              </a:solidFill>
            </a:endParaRPr>
          </a:p>
        </p:txBody>
      </p:sp>
      <p:sp>
        <p:nvSpPr>
          <p:cNvPr id="5" name="object 11">
            <a:extLst>
              <a:ext uri="{FF2B5EF4-FFF2-40B4-BE49-F238E27FC236}">
                <a16:creationId xmlns:a16="http://schemas.microsoft.com/office/drawing/2014/main" id="{BDECC061-AD56-4CBA-B92C-84EE544F2450}"/>
              </a:ext>
            </a:extLst>
          </p:cNvPr>
          <p:cNvSpPr txBox="1"/>
          <p:nvPr/>
        </p:nvSpPr>
        <p:spPr>
          <a:xfrm>
            <a:off x="5167225" y="1790654"/>
            <a:ext cx="477117"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IRLANDE</a:t>
            </a:r>
            <a:endParaRPr sz="600" dirty="0">
              <a:solidFill>
                <a:schemeClr val="bg1"/>
              </a:solidFill>
            </a:endParaRPr>
          </a:p>
        </p:txBody>
      </p:sp>
      <p:sp>
        <p:nvSpPr>
          <p:cNvPr id="6" name="object 11">
            <a:extLst>
              <a:ext uri="{FF2B5EF4-FFF2-40B4-BE49-F238E27FC236}">
                <a16:creationId xmlns:a16="http://schemas.microsoft.com/office/drawing/2014/main" id="{8F45CF98-2060-4F57-A477-D51BD767CFE4}"/>
              </a:ext>
            </a:extLst>
          </p:cNvPr>
          <p:cNvSpPr txBox="1"/>
          <p:nvPr/>
        </p:nvSpPr>
        <p:spPr>
          <a:xfrm>
            <a:off x="5894428" y="2088384"/>
            <a:ext cx="216470"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R-U</a:t>
            </a:r>
            <a:endParaRPr sz="600" dirty="0">
              <a:solidFill>
                <a:schemeClr val="bg1"/>
              </a:solidFill>
            </a:endParaRPr>
          </a:p>
        </p:txBody>
      </p:sp>
      <p:sp>
        <p:nvSpPr>
          <p:cNvPr id="7" name="object 11">
            <a:extLst>
              <a:ext uri="{FF2B5EF4-FFF2-40B4-BE49-F238E27FC236}">
                <a16:creationId xmlns:a16="http://schemas.microsoft.com/office/drawing/2014/main" id="{958FE4A6-42CC-4FC2-B38A-E7A7BDC433E0}"/>
              </a:ext>
            </a:extLst>
          </p:cNvPr>
          <p:cNvSpPr txBox="1"/>
          <p:nvPr/>
        </p:nvSpPr>
        <p:spPr>
          <a:xfrm>
            <a:off x="8125350" y="1689671"/>
            <a:ext cx="345317"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SUÈDE</a:t>
            </a:r>
          </a:p>
        </p:txBody>
      </p:sp>
      <p:sp>
        <p:nvSpPr>
          <p:cNvPr id="8" name="object 11">
            <a:extLst>
              <a:ext uri="{FF2B5EF4-FFF2-40B4-BE49-F238E27FC236}">
                <a16:creationId xmlns:a16="http://schemas.microsoft.com/office/drawing/2014/main" id="{9B18C5BF-89F9-4EBD-9AE7-E02157BD9974}"/>
              </a:ext>
            </a:extLst>
          </p:cNvPr>
          <p:cNvSpPr txBox="1"/>
          <p:nvPr/>
        </p:nvSpPr>
        <p:spPr>
          <a:xfrm>
            <a:off x="7010243" y="2777285"/>
            <a:ext cx="706609"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ALLEMAGNE</a:t>
            </a:r>
            <a:endParaRPr sz="600" dirty="0">
              <a:solidFill>
                <a:schemeClr val="bg1"/>
              </a:solidFill>
            </a:endParaRPr>
          </a:p>
        </p:txBody>
      </p:sp>
      <p:sp>
        <p:nvSpPr>
          <p:cNvPr id="9" name="object 11">
            <a:extLst>
              <a:ext uri="{FF2B5EF4-FFF2-40B4-BE49-F238E27FC236}">
                <a16:creationId xmlns:a16="http://schemas.microsoft.com/office/drawing/2014/main" id="{4AAE91F1-9E7A-4688-8339-4B298C82FEC6}"/>
              </a:ext>
            </a:extLst>
          </p:cNvPr>
          <p:cNvSpPr txBox="1"/>
          <p:nvPr/>
        </p:nvSpPr>
        <p:spPr>
          <a:xfrm>
            <a:off x="8433620" y="2892929"/>
            <a:ext cx="384491"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POLOGNE</a:t>
            </a:r>
          </a:p>
        </p:txBody>
      </p:sp>
      <p:sp>
        <p:nvSpPr>
          <p:cNvPr id="11" name="object 11">
            <a:extLst>
              <a:ext uri="{FF2B5EF4-FFF2-40B4-BE49-F238E27FC236}">
                <a16:creationId xmlns:a16="http://schemas.microsoft.com/office/drawing/2014/main" id="{7B788842-7C6D-4727-A6B0-EFAA21DCB571}"/>
              </a:ext>
            </a:extLst>
          </p:cNvPr>
          <p:cNvSpPr txBox="1"/>
          <p:nvPr/>
        </p:nvSpPr>
        <p:spPr>
          <a:xfrm>
            <a:off x="7581858" y="3621991"/>
            <a:ext cx="470391"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AUTRICHE</a:t>
            </a:r>
            <a:endParaRPr sz="600" dirty="0">
              <a:solidFill>
                <a:schemeClr val="bg1"/>
              </a:solidFill>
            </a:endParaRPr>
          </a:p>
        </p:txBody>
      </p:sp>
      <p:sp>
        <p:nvSpPr>
          <p:cNvPr id="12" name="object 11">
            <a:extLst>
              <a:ext uri="{FF2B5EF4-FFF2-40B4-BE49-F238E27FC236}">
                <a16:creationId xmlns:a16="http://schemas.microsoft.com/office/drawing/2014/main" id="{950926E9-672E-406C-ABF8-F8DF11A884F6}"/>
              </a:ext>
            </a:extLst>
          </p:cNvPr>
          <p:cNvSpPr txBox="1"/>
          <p:nvPr/>
        </p:nvSpPr>
        <p:spPr>
          <a:xfrm>
            <a:off x="7282134" y="4301508"/>
            <a:ext cx="306886"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ITALIE</a:t>
            </a:r>
            <a:endParaRPr sz="600" dirty="0">
              <a:solidFill>
                <a:schemeClr val="bg1"/>
              </a:solidFill>
            </a:endParaRPr>
          </a:p>
        </p:txBody>
      </p:sp>
      <p:sp>
        <p:nvSpPr>
          <p:cNvPr id="13" name="object 11">
            <a:extLst>
              <a:ext uri="{FF2B5EF4-FFF2-40B4-BE49-F238E27FC236}">
                <a16:creationId xmlns:a16="http://schemas.microsoft.com/office/drawing/2014/main" id="{B049F3BB-4361-48D5-9A1C-3A0E26D3501B}"/>
              </a:ext>
            </a:extLst>
          </p:cNvPr>
          <p:cNvSpPr txBox="1"/>
          <p:nvPr/>
        </p:nvSpPr>
        <p:spPr>
          <a:xfrm>
            <a:off x="8141049" y="3865746"/>
            <a:ext cx="432162"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HONGRIE</a:t>
            </a:r>
            <a:endParaRPr sz="600" dirty="0">
              <a:solidFill>
                <a:schemeClr val="bg1"/>
              </a:solidFill>
            </a:endParaRPr>
          </a:p>
        </p:txBody>
      </p:sp>
      <p:sp>
        <p:nvSpPr>
          <p:cNvPr id="14" name="object 11">
            <a:extLst>
              <a:ext uri="{FF2B5EF4-FFF2-40B4-BE49-F238E27FC236}">
                <a16:creationId xmlns:a16="http://schemas.microsoft.com/office/drawing/2014/main" id="{091A8630-AA62-470B-91F4-0518A8613DE1}"/>
              </a:ext>
            </a:extLst>
          </p:cNvPr>
          <p:cNvSpPr txBox="1"/>
          <p:nvPr/>
        </p:nvSpPr>
        <p:spPr>
          <a:xfrm>
            <a:off x="9126575" y="3634950"/>
            <a:ext cx="408125" cy="109644"/>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UKRAINE</a:t>
            </a:r>
            <a:endParaRPr sz="600" dirty="0">
              <a:solidFill>
                <a:schemeClr val="bg1"/>
              </a:solidFill>
            </a:endParaRPr>
          </a:p>
        </p:txBody>
      </p:sp>
      <p:sp>
        <p:nvSpPr>
          <p:cNvPr id="15" name="object 11">
            <a:extLst>
              <a:ext uri="{FF2B5EF4-FFF2-40B4-BE49-F238E27FC236}">
                <a16:creationId xmlns:a16="http://schemas.microsoft.com/office/drawing/2014/main" id="{F4E47325-833D-435E-8834-EC315677B594}"/>
              </a:ext>
            </a:extLst>
          </p:cNvPr>
          <p:cNvSpPr txBox="1"/>
          <p:nvPr/>
        </p:nvSpPr>
        <p:spPr>
          <a:xfrm>
            <a:off x="8808547" y="4162279"/>
            <a:ext cx="542502"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ROUMANIE</a:t>
            </a:r>
            <a:endParaRPr sz="600" dirty="0">
              <a:solidFill>
                <a:schemeClr val="bg1"/>
              </a:solidFill>
            </a:endParaRPr>
          </a:p>
        </p:txBody>
      </p:sp>
      <p:sp>
        <p:nvSpPr>
          <p:cNvPr id="18" name="object 11">
            <a:extLst>
              <a:ext uri="{FF2B5EF4-FFF2-40B4-BE49-F238E27FC236}">
                <a16:creationId xmlns:a16="http://schemas.microsoft.com/office/drawing/2014/main" id="{10185A64-91C7-4F18-BE34-41B5B34452F4}"/>
              </a:ext>
            </a:extLst>
          </p:cNvPr>
          <p:cNvSpPr txBox="1"/>
          <p:nvPr/>
        </p:nvSpPr>
        <p:spPr>
          <a:xfrm>
            <a:off x="8193008" y="5235212"/>
            <a:ext cx="351677" cy="109645"/>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r>
              <a:rPr lang="en-AU" sz="600" dirty="0">
                <a:solidFill>
                  <a:schemeClr val="bg1"/>
                </a:solidFill>
              </a:rPr>
              <a:t>GRÈCE</a:t>
            </a:r>
            <a:endParaRPr sz="600" dirty="0">
              <a:solidFill>
                <a:schemeClr val="bg1"/>
              </a:solidFill>
            </a:endParaRPr>
          </a:p>
        </p:txBody>
      </p:sp>
      <p:sp>
        <p:nvSpPr>
          <p:cNvPr id="20" name="object 10">
            <a:extLst>
              <a:ext uri="{FF2B5EF4-FFF2-40B4-BE49-F238E27FC236}">
                <a16:creationId xmlns:a16="http://schemas.microsoft.com/office/drawing/2014/main" id="{0D9B999A-8BC8-4FF3-9862-CF30F32EDFEC}"/>
              </a:ext>
            </a:extLst>
          </p:cNvPr>
          <p:cNvSpPr txBox="1"/>
          <p:nvPr/>
        </p:nvSpPr>
        <p:spPr>
          <a:xfrm rot="21393679">
            <a:off x="158996" y="1892740"/>
            <a:ext cx="4558128" cy="898579"/>
          </a:xfrm>
          <a:prstGeom prst="rect">
            <a:avLst/>
          </a:prstGeom>
        </p:spPr>
        <p:txBody>
          <a:bodyPr vert="horz" wrap="square" lIns="0" tIns="12065" rIns="0" bIns="0" rtlCol="0">
            <a:spAutoFit/>
          </a:bodyPr>
          <a:lstStyle/>
          <a:p>
            <a:pPr defTabSz="914217">
              <a:lnSpc>
                <a:spcPct val="80000"/>
              </a:lnSpc>
            </a:pPr>
            <a:r>
              <a:rPr lang="en-US" sz="2400" b="1" dirty="0">
                <a:solidFill>
                  <a:schemeClr val="bg1"/>
                </a:solidFill>
                <a:latin typeface="Arial" panose="020B0604020202020204" pitchFamily="34" charset="0"/>
                <a:cs typeface="Arial" panose="020B0604020202020204" pitchFamily="34" charset="0"/>
              </a:rPr>
              <a:t>LE 6</a:t>
            </a:r>
            <a:r>
              <a:rPr lang="en-US" sz="2400" b="1" baseline="30000" dirty="0">
                <a:solidFill>
                  <a:schemeClr val="bg1"/>
                </a:solidFill>
                <a:latin typeface="Arial" panose="020B0604020202020204" pitchFamily="34" charset="0"/>
                <a:cs typeface="Arial" panose="020B0604020202020204" pitchFamily="34" charset="0"/>
              </a:rPr>
              <a:t>e</a:t>
            </a:r>
            <a:r>
              <a:rPr lang="en-US" sz="2400" b="1" dirty="0">
                <a:solidFill>
                  <a:schemeClr val="bg1"/>
                </a:solidFill>
                <a:latin typeface="Arial" panose="020B0604020202020204" pitchFamily="34" charset="0"/>
                <a:cs typeface="Arial" panose="020B0604020202020204" pitchFamily="34" charset="0"/>
              </a:rPr>
              <a:t> PLUS GRAND </a:t>
            </a:r>
            <a:br>
              <a:rPr lang="en-US" sz="24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PAYS DU MONDE,  </a:t>
            </a:r>
          </a:p>
          <a:p>
            <a:pPr defTabSz="914217">
              <a:lnSpc>
                <a:spcPct val="80000"/>
              </a:lnSpc>
            </a:pPr>
            <a:r>
              <a:rPr lang="en-US" sz="2400" b="1" dirty="0">
                <a:solidFill>
                  <a:schemeClr val="bg1"/>
                </a:solidFill>
                <a:latin typeface="Arial" panose="020B0604020202020204" pitchFamily="34" charset="0"/>
                <a:cs typeface="Arial" panose="020B0604020202020204" pitchFamily="34" charset="0"/>
              </a:rPr>
              <a:t>PLUS GRAND QUE L’EUROPE</a:t>
            </a:r>
            <a:endParaRPr lang="en-AU" sz="2400" b="1" dirty="0">
              <a:solidFill>
                <a:schemeClr val="bg1"/>
              </a:solidFill>
              <a:latin typeface="Arial" panose="020B0604020202020204" pitchFamily="34" charset="0"/>
              <a:cs typeface="Arial" panose="020B0604020202020204" pitchFamily="34" charset="0"/>
            </a:endParaRPr>
          </a:p>
        </p:txBody>
      </p:sp>
      <p:sp>
        <p:nvSpPr>
          <p:cNvPr id="21" name="object 11">
            <a:extLst>
              <a:ext uri="{FF2B5EF4-FFF2-40B4-BE49-F238E27FC236}">
                <a16:creationId xmlns:a16="http://schemas.microsoft.com/office/drawing/2014/main" id="{03DC1E46-488A-4E2D-AE43-509365DDF747}"/>
              </a:ext>
            </a:extLst>
          </p:cNvPr>
          <p:cNvSpPr txBox="1"/>
          <p:nvPr/>
        </p:nvSpPr>
        <p:spPr>
          <a:xfrm>
            <a:off x="3401162" y="4739925"/>
            <a:ext cx="434414" cy="171201"/>
          </a:xfrm>
          <a:prstGeom prst="rect">
            <a:avLst/>
          </a:prstGeom>
          <a:noFill/>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PERTH</a:t>
            </a:r>
            <a:endParaRPr sz="1000" dirty="0">
              <a:solidFill>
                <a:schemeClr val="tx1"/>
              </a:solidFill>
            </a:endParaRPr>
          </a:p>
        </p:txBody>
      </p:sp>
      <p:sp>
        <p:nvSpPr>
          <p:cNvPr id="22" name="object 11">
            <a:extLst>
              <a:ext uri="{FF2B5EF4-FFF2-40B4-BE49-F238E27FC236}">
                <a16:creationId xmlns:a16="http://schemas.microsoft.com/office/drawing/2014/main" id="{403F1870-6FC9-47BA-B376-13183DB105DE}"/>
              </a:ext>
            </a:extLst>
          </p:cNvPr>
          <p:cNvSpPr txBox="1"/>
          <p:nvPr/>
        </p:nvSpPr>
        <p:spPr>
          <a:xfrm>
            <a:off x="5456564" y="995097"/>
            <a:ext cx="528991"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DARWIN</a:t>
            </a:r>
            <a:endParaRPr sz="1000" dirty="0">
              <a:solidFill>
                <a:schemeClr val="tx1"/>
              </a:solidFill>
            </a:endParaRPr>
          </a:p>
        </p:txBody>
      </p:sp>
      <p:sp>
        <p:nvSpPr>
          <p:cNvPr id="23" name="object 11">
            <a:extLst>
              <a:ext uri="{FF2B5EF4-FFF2-40B4-BE49-F238E27FC236}">
                <a16:creationId xmlns:a16="http://schemas.microsoft.com/office/drawing/2014/main" id="{FE2D65C9-8007-4751-81A8-EAF08A1D414E}"/>
              </a:ext>
            </a:extLst>
          </p:cNvPr>
          <p:cNvSpPr txBox="1"/>
          <p:nvPr/>
        </p:nvSpPr>
        <p:spPr>
          <a:xfrm>
            <a:off x="9801874" y="3928370"/>
            <a:ext cx="670055"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BRISBANE</a:t>
            </a:r>
            <a:endParaRPr sz="1000" dirty="0">
              <a:solidFill>
                <a:schemeClr val="tx1"/>
              </a:solidFill>
            </a:endParaRPr>
          </a:p>
        </p:txBody>
      </p:sp>
      <p:sp>
        <p:nvSpPr>
          <p:cNvPr id="25" name="object 11">
            <a:extLst>
              <a:ext uri="{FF2B5EF4-FFF2-40B4-BE49-F238E27FC236}">
                <a16:creationId xmlns:a16="http://schemas.microsoft.com/office/drawing/2014/main" id="{C870F99B-C103-4F6F-B1DC-7DA0011BD910}"/>
              </a:ext>
            </a:extLst>
          </p:cNvPr>
          <p:cNvSpPr txBox="1"/>
          <p:nvPr/>
        </p:nvSpPr>
        <p:spPr>
          <a:xfrm>
            <a:off x="9212354" y="5368463"/>
            <a:ext cx="735779"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CANBERRA</a:t>
            </a:r>
            <a:endParaRPr sz="1000" dirty="0">
              <a:solidFill>
                <a:schemeClr val="tx1"/>
              </a:solidFill>
            </a:endParaRPr>
          </a:p>
        </p:txBody>
      </p:sp>
      <p:sp>
        <p:nvSpPr>
          <p:cNvPr id="26" name="object 11">
            <a:extLst>
              <a:ext uri="{FF2B5EF4-FFF2-40B4-BE49-F238E27FC236}">
                <a16:creationId xmlns:a16="http://schemas.microsoft.com/office/drawing/2014/main" id="{37AFA9DB-FB82-4DD9-A20F-D458222026FF}"/>
              </a:ext>
            </a:extLst>
          </p:cNvPr>
          <p:cNvSpPr txBox="1"/>
          <p:nvPr/>
        </p:nvSpPr>
        <p:spPr>
          <a:xfrm>
            <a:off x="7169386" y="5935376"/>
            <a:ext cx="827150"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MELBOURNE</a:t>
            </a:r>
          </a:p>
        </p:txBody>
      </p:sp>
      <p:sp>
        <p:nvSpPr>
          <p:cNvPr id="27" name="object 11">
            <a:extLst>
              <a:ext uri="{FF2B5EF4-FFF2-40B4-BE49-F238E27FC236}">
                <a16:creationId xmlns:a16="http://schemas.microsoft.com/office/drawing/2014/main" id="{9F7F4652-E32D-4985-B86A-596912E2C720}"/>
              </a:ext>
            </a:extLst>
          </p:cNvPr>
          <p:cNvSpPr txBox="1"/>
          <p:nvPr/>
        </p:nvSpPr>
        <p:spPr>
          <a:xfrm>
            <a:off x="6354614" y="5195813"/>
            <a:ext cx="655629"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ADELAIDE</a:t>
            </a:r>
          </a:p>
        </p:txBody>
      </p:sp>
      <p:sp>
        <p:nvSpPr>
          <p:cNvPr id="28" name="object 11">
            <a:extLst>
              <a:ext uri="{FF2B5EF4-FFF2-40B4-BE49-F238E27FC236}">
                <a16:creationId xmlns:a16="http://schemas.microsoft.com/office/drawing/2014/main" id="{8590124F-95FC-42EE-A411-23E490335537}"/>
              </a:ext>
            </a:extLst>
          </p:cNvPr>
          <p:cNvSpPr txBox="1"/>
          <p:nvPr/>
        </p:nvSpPr>
        <p:spPr>
          <a:xfrm>
            <a:off x="8536887" y="6807378"/>
            <a:ext cx="559943"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HOBART</a:t>
            </a:r>
            <a:endParaRPr sz="1000" dirty="0">
              <a:solidFill>
                <a:schemeClr val="tx1"/>
              </a:solidFill>
            </a:endParaRPr>
          </a:p>
        </p:txBody>
      </p:sp>
      <p:sp>
        <p:nvSpPr>
          <p:cNvPr id="29" name="object 11">
            <a:extLst>
              <a:ext uri="{FF2B5EF4-FFF2-40B4-BE49-F238E27FC236}">
                <a16:creationId xmlns:a16="http://schemas.microsoft.com/office/drawing/2014/main" id="{93CC8099-6C30-4617-BBEE-05F02714428A}"/>
              </a:ext>
            </a:extLst>
          </p:cNvPr>
          <p:cNvSpPr txBox="1"/>
          <p:nvPr/>
        </p:nvSpPr>
        <p:spPr>
          <a:xfrm>
            <a:off x="9351049" y="5071706"/>
            <a:ext cx="525785"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SYDNEY</a:t>
            </a:r>
            <a:endParaRPr sz="1000" dirty="0">
              <a:solidFill>
                <a:schemeClr val="tx1"/>
              </a:solidFill>
            </a:endParaRPr>
          </a:p>
        </p:txBody>
      </p:sp>
      <p:sp>
        <p:nvSpPr>
          <p:cNvPr id="30" name="object 11">
            <a:extLst>
              <a:ext uri="{FF2B5EF4-FFF2-40B4-BE49-F238E27FC236}">
                <a16:creationId xmlns:a16="http://schemas.microsoft.com/office/drawing/2014/main" id="{523E324E-291C-420B-B1F8-EE708496404A}"/>
              </a:ext>
            </a:extLst>
          </p:cNvPr>
          <p:cNvSpPr txBox="1"/>
          <p:nvPr/>
        </p:nvSpPr>
        <p:spPr>
          <a:xfrm>
            <a:off x="9709972" y="7178690"/>
            <a:ext cx="732672" cy="140423"/>
          </a:xfrm>
          <a:prstGeom prst="rect">
            <a:avLst/>
          </a:prstGeom>
        </p:spPr>
        <p:txBody>
          <a:bodyPr vert="horz" wrap="none" lIns="0" tIns="17145" rIns="0" bIns="0" rtlCol="0">
            <a:noAutofit/>
          </a:bodyPr>
          <a:lstStyle>
            <a:defPPr>
              <a:defRPr lang="en-US"/>
            </a:defPPr>
            <a:lvl1pPr algn="ctr">
              <a:defRPr sz="950" b="1">
                <a:solidFill>
                  <a:srgbClr val="FFFFFF"/>
                </a:solidFill>
                <a:cs typeface="Hellix"/>
              </a:defRPr>
            </a:lvl1pPr>
          </a:lstStyle>
          <a:p>
            <a:pPr algn="l"/>
            <a:r>
              <a:rPr lang="en-AU" sz="800" b="0" dirty="0">
                <a:solidFill>
                  <a:schemeClr val="tx1"/>
                </a:solidFill>
              </a:rPr>
              <a:t>*Indicative only</a:t>
            </a:r>
            <a:endParaRPr sz="800" b="0" dirty="0">
              <a:solidFill>
                <a:schemeClr val="tx1"/>
              </a:solidFill>
            </a:endParaRPr>
          </a:p>
        </p:txBody>
      </p:sp>
      <p:sp>
        <p:nvSpPr>
          <p:cNvPr id="31" name="object 4">
            <a:extLst>
              <a:ext uri="{FF2B5EF4-FFF2-40B4-BE49-F238E27FC236}">
                <a16:creationId xmlns:a16="http://schemas.microsoft.com/office/drawing/2014/main" id="{2DF6B71B-2571-48B2-807E-E7AC89530D2C}"/>
              </a:ext>
            </a:extLst>
          </p:cNvPr>
          <p:cNvSpPr txBox="1"/>
          <p:nvPr/>
        </p:nvSpPr>
        <p:spPr>
          <a:xfrm>
            <a:off x="149809" y="3978404"/>
            <a:ext cx="3113740"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GÉOLOGIE ANCIENNE</a:t>
            </a:r>
          </a:p>
        </p:txBody>
      </p:sp>
      <p:sp>
        <p:nvSpPr>
          <p:cNvPr id="32" name="object 4">
            <a:extLst>
              <a:ext uri="{FF2B5EF4-FFF2-40B4-BE49-F238E27FC236}">
                <a16:creationId xmlns:a16="http://schemas.microsoft.com/office/drawing/2014/main" id="{84AC29BE-0ED4-4568-8611-A5303F769028}"/>
              </a:ext>
            </a:extLst>
          </p:cNvPr>
          <p:cNvSpPr txBox="1"/>
          <p:nvPr/>
        </p:nvSpPr>
        <p:spPr>
          <a:xfrm>
            <a:off x="149810" y="4237160"/>
            <a:ext cx="2590802"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ET BIODIVERSITÉ</a:t>
            </a:r>
          </a:p>
        </p:txBody>
      </p:sp>
      <p:sp>
        <p:nvSpPr>
          <p:cNvPr id="33" name="object 4">
            <a:extLst>
              <a:ext uri="{FF2B5EF4-FFF2-40B4-BE49-F238E27FC236}">
                <a16:creationId xmlns:a16="http://schemas.microsoft.com/office/drawing/2014/main" id="{9A4A1D1D-4907-40C3-A933-85405BBDAD87}"/>
              </a:ext>
            </a:extLst>
          </p:cNvPr>
          <p:cNvSpPr txBox="1"/>
          <p:nvPr/>
        </p:nvSpPr>
        <p:spPr>
          <a:xfrm>
            <a:off x="149809" y="4749011"/>
            <a:ext cx="3113740"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DES VIGNOBLES </a:t>
            </a:r>
          </a:p>
        </p:txBody>
      </p:sp>
      <p:sp>
        <p:nvSpPr>
          <p:cNvPr id="34" name="object 4">
            <a:extLst>
              <a:ext uri="{FF2B5EF4-FFF2-40B4-BE49-F238E27FC236}">
                <a16:creationId xmlns:a16="http://schemas.microsoft.com/office/drawing/2014/main" id="{A9AAC453-7E34-43E5-85A5-AEA05E7D109A}"/>
              </a:ext>
            </a:extLst>
          </p:cNvPr>
          <p:cNvSpPr txBox="1"/>
          <p:nvPr/>
        </p:nvSpPr>
        <p:spPr>
          <a:xfrm>
            <a:off x="149809" y="5019370"/>
            <a:ext cx="2590802"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PARTOUT, MAIS</a:t>
            </a:r>
          </a:p>
        </p:txBody>
      </p:sp>
      <p:sp>
        <p:nvSpPr>
          <p:cNvPr id="35" name="object 4">
            <a:extLst>
              <a:ext uri="{FF2B5EF4-FFF2-40B4-BE49-F238E27FC236}">
                <a16:creationId xmlns:a16="http://schemas.microsoft.com/office/drawing/2014/main" id="{AEBFFF37-73FE-47E4-A829-4AA1042F8661}"/>
              </a:ext>
            </a:extLst>
          </p:cNvPr>
          <p:cNvSpPr txBox="1"/>
          <p:nvPr/>
        </p:nvSpPr>
        <p:spPr>
          <a:xfrm>
            <a:off x="149809" y="5287463"/>
            <a:ext cx="3113740"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CONCENTRÉS DANS LE</a:t>
            </a:r>
          </a:p>
        </p:txBody>
      </p:sp>
      <p:sp>
        <p:nvSpPr>
          <p:cNvPr id="36" name="object 4">
            <a:extLst>
              <a:ext uri="{FF2B5EF4-FFF2-40B4-BE49-F238E27FC236}">
                <a16:creationId xmlns:a16="http://schemas.microsoft.com/office/drawing/2014/main" id="{F7591C9F-6C41-46B8-B2B2-37AB98222909}"/>
              </a:ext>
            </a:extLst>
          </p:cNvPr>
          <p:cNvSpPr txBox="1"/>
          <p:nvPr/>
        </p:nvSpPr>
        <p:spPr>
          <a:xfrm>
            <a:off x="149809" y="5546269"/>
            <a:ext cx="3914777"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SUD-EST ET LE  SUD-OUEST</a:t>
            </a:r>
          </a:p>
        </p:txBody>
      </p:sp>
      <p:sp>
        <p:nvSpPr>
          <p:cNvPr id="37" name="object 4">
            <a:extLst>
              <a:ext uri="{FF2B5EF4-FFF2-40B4-BE49-F238E27FC236}">
                <a16:creationId xmlns:a16="http://schemas.microsoft.com/office/drawing/2014/main" id="{2808D18F-001A-4BE9-A9D0-5D3B77AC8AEC}"/>
              </a:ext>
            </a:extLst>
          </p:cNvPr>
          <p:cNvSpPr txBox="1"/>
          <p:nvPr/>
        </p:nvSpPr>
        <p:spPr>
          <a:xfrm>
            <a:off x="149809" y="6042319"/>
            <a:ext cx="3698874"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FROID, L’OCÉAN AUSTRAL</a:t>
            </a:r>
          </a:p>
        </p:txBody>
      </p:sp>
      <p:sp>
        <p:nvSpPr>
          <p:cNvPr id="38" name="object 4">
            <a:extLst>
              <a:ext uri="{FF2B5EF4-FFF2-40B4-BE49-F238E27FC236}">
                <a16:creationId xmlns:a16="http://schemas.microsoft.com/office/drawing/2014/main" id="{9278AD97-B0C4-4200-818C-67C4196B07FF}"/>
              </a:ext>
            </a:extLst>
          </p:cNvPr>
          <p:cNvSpPr txBox="1"/>
          <p:nvPr/>
        </p:nvSpPr>
        <p:spPr>
          <a:xfrm>
            <a:off x="149809" y="6324160"/>
            <a:ext cx="3914777"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GARDE LE SUD FRAIS, </a:t>
            </a:r>
          </a:p>
        </p:txBody>
      </p:sp>
      <p:sp>
        <p:nvSpPr>
          <p:cNvPr id="39" name="object 4">
            <a:extLst>
              <a:ext uri="{FF2B5EF4-FFF2-40B4-BE49-F238E27FC236}">
                <a16:creationId xmlns:a16="http://schemas.microsoft.com/office/drawing/2014/main" id="{AA3F7AF1-7B05-4AE8-8035-398C09153998}"/>
              </a:ext>
            </a:extLst>
          </p:cNvPr>
          <p:cNvSpPr txBox="1"/>
          <p:nvPr/>
        </p:nvSpPr>
        <p:spPr>
          <a:xfrm>
            <a:off x="149809" y="6596476"/>
            <a:ext cx="3231429"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CE QUI EST IDÉAL POUR</a:t>
            </a:r>
          </a:p>
        </p:txBody>
      </p:sp>
      <p:sp>
        <p:nvSpPr>
          <p:cNvPr id="40" name="object 4">
            <a:extLst>
              <a:ext uri="{FF2B5EF4-FFF2-40B4-BE49-F238E27FC236}">
                <a16:creationId xmlns:a16="http://schemas.microsoft.com/office/drawing/2014/main" id="{7D372D9C-4B2D-4B96-92D0-D7BB6A3FC045}"/>
              </a:ext>
            </a:extLst>
          </p:cNvPr>
          <p:cNvSpPr txBox="1"/>
          <p:nvPr/>
        </p:nvSpPr>
        <p:spPr>
          <a:xfrm>
            <a:off x="149809" y="6862612"/>
            <a:ext cx="2353361" cy="334740"/>
          </a:xfrm>
          <a:prstGeom prst="rect">
            <a:avLst/>
          </a:prstGeom>
          <a:solidFill>
            <a:schemeClr val="tx1"/>
          </a:solidFill>
        </p:spPr>
        <p:txBody>
          <a:bodyPr vert="horz" wrap="none" lIns="36000" tIns="12700" rIns="0" bIns="0" rtlCol="0">
            <a:noAutofit/>
          </a:bodyPr>
          <a:lstStyle/>
          <a:p>
            <a:pPr>
              <a:tabLst>
                <a:tab pos="1274445" algn="l"/>
              </a:tabLst>
            </a:pPr>
            <a:r>
              <a:rPr lang="en-US" sz="1900" b="1" dirty="0">
                <a:solidFill>
                  <a:schemeClr val="bg1"/>
                </a:solidFill>
                <a:latin typeface="+mj-lt"/>
                <a:cs typeface="Hellix"/>
              </a:rPr>
              <a:t>PRODUIRE  DU VIN</a:t>
            </a:r>
          </a:p>
        </p:txBody>
      </p:sp>
    </p:spTree>
    <p:extLst>
      <p:ext uri="{BB962C8B-B14F-4D97-AF65-F5344CB8AC3E}">
        <p14:creationId xmlns:p14="http://schemas.microsoft.com/office/powerpoint/2010/main" val="2170948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11">
            <a:extLst>
              <a:ext uri="{FF2B5EF4-FFF2-40B4-BE49-F238E27FC236}">
                <a16:creationId xmlns:a16="http://schemas.microsoft.com/office/drawing/2014/main" id="{6ECDE98F-EAAD-4858-AD6B-DE2D607BFEFA}"/>
              </a:ext>
            </a:extLst>
          </p:cNvPr>
          <p:cNvSpPr txBox="1"/>
          <p:nvPr/>
        </p:nvSpPr>
        <p:spPr>
          <a:xfrm>
            <a:off x="9317129" y="5427995"/>
            <a:ext cx="735779"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CANBERRA</a:t>
            </a:r>
            <a:endParaRPr sz="1000" dirty="0">
              <a:solidFill>
                <a:schemeClr val="tx1"/>
              </a:solidFill>
            </a:endParaRPr>
          </a:p>
        </p:txBody>
      </p:sp>
      <p:sp>
        <p:nvSpPr>
          <p:cNvPr id="12" name="object 11">
            <a:extLst>
              <a:ext uri="{FF2B5EF4-FFF2-40B4-BE49-F238E27FC236}">
                <a16:creationId xmlns:a16="http://schemas.microsoft.com/office/drawing/2014/main" id="{976E6B8B-3214-4D49-8A7A-C8A22D9E672B}"/>
              </a:ext>
            </a:extLst>
          </p:cNvPr>
          <p:cNvSpPr txBox="1"/>
          <p:nvPr/>
        </p:nvSpPr>
        <p:spPr>
          <a:xfrm>
            <a:off x="4108149" y="3677395"/>
            <a:ext cx="1452069" cy="155812"/>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chemeClr val="bg1"/>
                </a:solidFill>
                <a:effectLst/>
                <a:uLnTx/>
                <a:uFillTx/>
                <a:latin typeface="Arial" panose="020B0604020202020204"/>
                <a:ea typeface="+mn-ea"/>
              </a:rPr>
              <a:t>WESTERN AUSTRALIA</a:t>
            </a:r>
          </a:p>
        </p:txBody>
      </p:sp>
      <p:sp>
        <p:nvSpPr>
          <p:cNvPr id="13" name="object 15">
            <a:extLst>
              <a:ext uri="{FF2B5EF4-FFF2-40B4-BE49-F238E27FC236}">
                <a16:creationId xmlns:a16="http://schemas.microsoft.com/office/drawing/2014/main" id="{F69EEA5D-F11E-4508-9DE5-0C04DA0E2A03}"/>
              </a:ext>
            </a:extLst>
          </p:cNvPr>
          <p:cNvSpPr txBox="1"/>
          <p:nvPr/>
        </p:nvSpPr>
        <p:spPr>
          <a:xfrm>
            <a:off x="6245006" y="1848930"/>
            <a:ext cx="836896" cy="294311"/>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chemeClr val="bg1"/>
                </a:solidFill>
                <a:effectLst/>
                <a:uLnTx/>
                <a:uFillTx/>
                <a:latin typeface="Arial" panose="020B0604020202020204"/>
                <a:ea typeface="+mn-ea"/>
                <a:cs typeface="Hellix"/>
              </a:rPr>
              <a:t>NORTHERN TERRITORY</a:t>
            </a:r>
            <a:endParaRPr kumimoji="0" lang="en-AU" sz="9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4" name="object 17">
            <a:extLst>
              <a:ext uri="{FF2B5EF4-FFF2-40B4-BE49-F238E27FC236}">
                <a16:creationId xmlns:a16="http://schemas.microsoft.com/office/drawing/2014/main" id="{09B9A6AB-DFFF-4D96-99F0-5389414093DD}"/>
              </a:ext>
            </a:extLst>
          </p:cNvPr>
          <p:cNvSpPr txBox="1"/>
          <p:nvPr/>
        </p:nvSpPr>
        <p:spPr>
          <a:xfrm>
            <a:off x="6364047" y="4114622"/>
            <a:ext cx="1189364" cy="155812"/>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chemeClr val="bg1"/>
                </a:solidFill>
                <a:effectLst/>
                <a:uLnTx/>
                <a:uFillTx/>
                <a:latin typeface="Arial" panose="020B0604020202020204"/>
                <a:ea typeface="+mn-ea"/>
                <a:cs typeface="Hellix"/>
              </a:rPr>
              <a:t>SOUTH </a:t>
            </a:r>
            <a:r>
              <a:rPr kumimoji="0" lang="en-US" sz="900" b="1" i="0" u="none" strike="noStrike" kern="1200" cap="none" spc="0" normalizeH="0" baseline="0" noProof="0" dirty="0">
                <a:ln>
                  <a:noFill/>
                </a:ln>
                <a:solidFill>
                  <a:schemeClr val="bg1"/>
                </a:solidFill>
                <a:effectLst/>
                <a:uLnTx/>
                <a:uFillTx/>
                <a:latin typeface="Arial" panose="020B0604020202020204"/>
                <a:ea typeface="+mn-ea"/>
                <a:cs typeface="Hellix"/>
              </a:rPr>
              <a:t>A</a:t>
            </a:r>
            <a:r>
              <a:rPr kumimoji="0" lang="en-AU" sz="900" b="1" i="0" u="none" strike="noStrike" kern="1200" cap="none" spc="0" normalizeH="0" baseline="0" noProof="0" dirty="0">
                <a:ln>
                  <a:noFill/>
                </a:ln>
                <a:solidFill>
                  <a:schemeClr val="bg1"/>
                </a:solidFill>
                <a:effectLst/>
                <a:uLnTx/>
                <a:uFillTx/>
                <a:latin typeface="Arial" panose="020B0604020202020204"/>
                <a:ea typeface="+mn-ea"/>
                <a:cs typeface="Hellix"/>
              </a:rPr>
              <a:t>USTRALIA</a:t>
            </a:r>
            <a:endParaRPr kumimoji="0" sz="9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5" name="object 19">
            <a:extLst>
              <a:ext uri="{FF2B5EF4-FFF2-40B4-BE49-F238E27FC236}">
                <a16:creationId xmlns:a16="http://schemas.microsoft.com/office/drawing/2014/main" id="{CA490E75-6694-4454-8F6D-24169E15428C}"/>
              </a:ext>
            </a:extLst>
          </p:cNvPr>
          <p:cNvSpPr txBox="1"/>
          <p:nvPr/>
        </p:nvSpPr>
        <p:spPr>
          <a:xfrm>
            <a:off x="8271787" y="3631111"/>
            <a:ext cx="979792" cy="155812"/>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chemeClr val="bg1"/>
                </a:solidFill>
                <a:effectLst/>
                <a:uLnTx/>
                <a:uFillTx/>
                <a:latin typeface="Arial" panose="020B0604020202020204"/>
                <a:ea typeface="+mn-ea"/>
                <a:cs typeface="Hellix"/>
              </a:rPr>
              <a:t>QUEENSLAND</a:t>
            </a:r>
            <a:endParaRPr kumimoji="0" lang="en-AU" sz="9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6" name="object 20">
            <a:extLst>
              <a:ext uri="{FF2B5EF4-FFF2-40B4-BE49-F238E27FC236}">
                <a16:creationId xmlns:a16="http://schemas.microsoft.com/office/drawing/2014/main" id="{F5CD6562-FBF8-4592-A2D6-EB5A07A7A7E9}"/>
              </a:ext>
            </a:extLst>
          </p:cNvPr>
          <p:cNvSpPr txBox="1"/>
          <p:nvPr/>
        </p:nvSpPr>
        <p:spPr>
          <a:xfrm>
            <a:off x="7801467" y="6645786"/>
            <a:ext cx="699693" cy="155812"/>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chemeClr val="bg1"/>
                </a:solidFill>
                <a:effectLst/>
                <a:uLnTx/>
                <a:uFillTx/>
                <a:latin typeface="Arial" panose="020B0604020202020204"/>
                <a:ea typeface="+mn-ea"/>
                <a:cs typeface="Hellix"/>
              </a:rPr>
              <a:t>TASMANIA</a:t>
            </a:r>
            <a:endParaRPr kumimoji="0" lang="en-AU" sz="9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7" name="object 93">
            <a:extLst>
              <a:ext uri="{FF2B5EF4-FFF2-40B4-BE49-F238E27FC236}">
                <a16:creationId xmlns:a16="http://schemas.microsoft.com/office/drawing/2014/main" id="{8BE1058C-3390-4F59-B4F6-8F3924D7B052}"/>
              </a:ext>
            </a:extLst>
          </p:cNvPr>
          <p:cNvSpPr txBox="1"/>
          <p:nvPr/>
        </p:nvSpPr>
        <p:spPr>
          <a:xfrm>
            <a:off x="8039837" y="4491100"/>
            <a:ext cx="1154162" cy="151323"/>
          </a:xfrm>
          <a:prstGeom prst="rect">
            <a:avLst/>
          </a:prstGeom>
          <a:solidFill>
            <a:schemeClr val="tx1"/>
          </a:solidFill>
        </p:spPr>
        <p:txBody>
          <a:bodyPr vert="horz" wrap="none" lIns="0" tIns="1270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900" b="1" i="0" u="none" strike="noStrike" kern="1200" cap="none" spc="0" normalizeH="0" baseline="0" noProof="0" dirty="0">
                <a:ln>
                  <a:noFill/>
                </a:ln>
                <a:solidFill>
                  <a:schemeClr val="bg1"/>
                </a:solidFill>
                <a:effectLst/>
                <a:uLnTx/>
                <a:uFillTx/>
                <a:latin typeface="Arial" panose="020B0604020202020204"/>
                <a:ea typeface="+mn-ea"/>
                <a:cs typeface="Hellix"/>
              </a:rPr>
              <a:t>NEW SOUTH WALE</a:t>
            </a:r>
            <a:r>
              <a:rPr kumimoji="0" lang="en-AU" sz="900" b="1" i="0" u="none" strike="noStrike" kern="1200" cap="none" spc="0" normalizeH="0" baseline="0" noProof="0" dirty="0">
                <a:ln>
                  <a:noFill/>
                </a:ln>
                <a:solidFill>
                  <a:schemeClr val="bg1"/>
                </a:solidFill>
                <a:effectLst/>
                <a:uLnTx/>
                <a:uFillTx/>
                <a:latin typeface="Arial" panose="020B0604020202020204"/>
                <a:ea typeface="+mn-ea"/>
                <a:cs typeface="Hellix"/>
              </a:rPr>
              <a:t>S</a:t>
            </a:r>
            <a:endParaRPr kumimoji="0" sz="9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8" name="object 20">
            <a:extLst>
              <a:ext uri="{FF2B5EF4-FFF2-40B4-BE49-F238E27FC236}">
                <a16:creationId xmlns:a16="http://schemas.microsoft.com/office/drawing/2014/main" id="{E4DA0160-7C0E-4239-9079-B08D9662313F}"/>
              </a:ext>
            </a:extLst>
          </p:cNvPr>
          <p:cNvSpPr txBox="1"/>
          <p:nvPr/>
        </p:nvSpPr>
        <p:spPr>
          <a:xfrm>
            <a:off x="8951223" y="6017218"/>
            <a:ext cx="699693" cy="155812"/>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1" i="0" u="none" strike="noStrike" kern="1200" cap="none" spc="0" normalizeH="0" baseline="0" noProof="0" dirty="0">
                <a:ln>
                  <a:noFill/>
                </a:ln>
                <a:solidFill>
                  <a:schemeClr val="bg1"/>
                </a:solidFill>
                <a:effectLst/>
                <a:uLnTx/>
                <a:uFillTx/>
                <a:latin typeface="Arial" panose="020B0604020202020204"/>
                <a:ea typeface="+mn-ea"/>
                <a:cs typeface="Hellix"/>
              </a:rPr>
              <a:t>VICTORIA</a:t>
            </a:r>
            <a:endParaRPr kumimoji="0" lang="en-AU" sz="90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19" name="object 20">
            <a:extLst>
              <a:ext uri="{FF2B5EF4-FFF2-40B4-BE49-F238E27FC236}">
                <a16:creationId xmlns:a16="http://schemas.microsoft.com/office/drawing/2014/main" id="{5A92F08C-7C09-469D-85E5-0E789FDAC02E}"/>
              </a:ext>
            </a:extLst>
          </p:cNvPr>
          <p:cNvSpPr txBox="1"/>
          <p:nvPr/>
        </p:nvSpPr>
        <p:spPr>
          <a:xfrm>
            <a:off x="9222666" y="5620661"/>
            <a:ext cx="1057188" cy="132729"/>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solidFill>
                  <a:schemeClr val="bg1"/>
                </a:solidFill>
                <a:effectLst/>
                <a:uLnTx/>
                <a:uFillTx/>
                <a:latin typeface="Arial" panose="020B0604020202020204"/>
                <a:ea typeface="+mn-ea"/>
                <a:cs typeface="Hellix"/>
              </a:rPr>
              <a:t>AUSTRALIAN</a:t>
            </a:r>
            <a:endParaRPr kumimoji="0" lang="en-AU" sz="7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20" name="object 20">
            <a:extLst>
              <a:ext uri="{FF2B5EF4-FFF2-40B4-BE49-F238E27FC236}">
                <a16:creationId xmlns:a16="http://schemas.microsoft.com/office/drawing/2014/main" id="{6BB7A525-0452-4F4B-A663-AB1B75F86E22}"/>
              </a:ext>
            </a:extLst>
          </p:cNvPr>
          <p:cNvSpPr txBox="1"/>
          <p:nvPr/>
        </p:nvSpPr>
        <p:spPr>
          <a:xfrm>
            <a:off x="9222666" y="5747251"/>
            <a:ext cx="1057188" cy="132729"/>
          </a:xfrm>
          <a:prstGeom prst="rect">
            <a:avLst/>
          </a:prstGeom>
          <a:solidFill>
            <a:schemeClr val="tx1"/>
          </a:solidFill>
        </p:spPr>
        <p:txBody>
          <a:bodyPr vert="horz" wrap="square" lIns="0" tIns="1714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50" b="1" i="0" u="none" strike="noStrike" kern="1200" cap="none" spc="0" normalizeH="0" baseline="0" noProof="0" dirty="0">
                <a:ln>
                  <a:noFill/>
                </a:ln>
                <a:solidFill>
                  <a:schemeClr val="bg1"/>
                </a:solidFill>
                <a:effectLst/>
                <a:uLnTx/>
                <a:uFillTx/>
                <a:latin typeface="Arial" panose="020B0604020202020204"/>
                <a:ea typeface="+mn-ea"/>
                <a:cs typeface="Hellix"/>
              </a:rPr>
              <a:t>CAPITAL TERRITORY</a:t>
            </a:r>
            <a:endParaRPr kumimoji="0" lang="en-AU" sz="750" b="0" i="0" u="none" strike="noStrike" kern="1200" cap="none" spc="0" normalizeH="0" baseline="0" noProof="0" dirty="0">
              <a:ln>
                <a:noFill/>
              </a:ln>
              <a:solidFill>
                <a:schemeClr val="bg1"/>
              </a:solidFill>
              <a:effectLst/>
              <a:uLnTx/>
              <a:uFillTx/>
              <a:latin typeface="Arial" panose="020B0604020202020204"/>
              <a:ea typeface="+mn-ea"/>
              <a:cs typeface="Hellix"/>
            </a:endParaRPr>
          </a:p>
        </p:txBody>
      </p:sp>
      <p:sp>
        <p:nvSpPr>
          <p:cNvPr id="21" name="object 11">
            <a:extLst>
              <a:ext uri="{FF2B5EF4-FFF2-40B4-BE49-F238E27FC236}">
                <a16:creationId xmlns:a16="http://schemas.microsoft.com/office/drawing/2014/main" id="{B95F45BC-FDA7-4436-9052-C2AEF6EF05E1}"/>
              </a:ext>
            </a:extLst>
          </p:cNvPr>
          <p:cNvSpPr txBox="1"/>
          <p:nvPr/>
        </p:nvSpPr>
        <p:spPr>
          <a:xfrm>
            <a:off x="3576653" y="4802684"/>
            <a:ext cx="434414"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PERTH</a:t>
            </a:r>
            <a:endParaRPr sz="1000" dirty="0">
              <a:solidFill>
                <a:schemeClr val="tx1"/>
              </a:solidFill>
            </a:endParaRPr>
          </a:p>
        </p:txBody>
      </p:sp>
      <p:sp>
        <p:nvSpPr>
          <p:cNvPr id="22" name="object 11">
            <a:extLst>
              <a:ext uri="{FF2B5EF4-FFF2-40B4-BE49-F238E27FC236}">
                <a16:creationId xmlns:a16="http://schemas.microsoft.com/office/drawing/2014/main" id="{6A30F0F7-41FA-4222-A490-4353D78008C4}"/>
              </a:ext>
            </a:extLst>
          </p:cNvPr>
          <p:cNvSpPr txBox="1"/>
          <p:nvPr/>
        </p:nvSpPr>
        <p:spPr>
          <a:xfrm>
            <a:off x="5588042" y="1137178"/>
            <a:ext cx="528991"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DARWIN</a:t>
            </a:r>
            <a:endParaRPr sz="1000" dirty="0">
              <a:solidFill>
                <a:schemeClr val="tx1"/>
              </a:solidFill>
            </a:endParaRPr>
          </a:p>
        </p:txBody>
      </p:sp>
      <p:sp>
        <p:nvSpPr>
          <p:cNvPr id="23" name="object 11">
            <a:extLst>
              <a:ext uri="{FF2B5EF4-FFF2-40B4-BE49-F238E27FC236}">
                <a16:creationId xmlns:a16="http://schemas.microsoft.com/office/drawing/2014/main" id="{1A1D0E86-D650-413A-9178-3BC7EAA4E9D1}"/>
              </a:ext>
            </a:extLst>
          </p:cNvPr>
          <p:cNvSpPr txBox="1"/>
          <p:nvPr/>
        </p:nvSpPr>
        <p:spPr>
          <a:xfrm>
            <a:off x="9837730" y="3996759"/>
            <a:ext cx="670055"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BRISBANE</a:t>
            </a:r>
            <a:endParaRPr sz="1000" dirty="0">
              <a:solidFill>
                <a:schemeClr val="tx1"/>
              </a:solidFill>
            </a:endParaRPr>
          </a:p>
        </p:txBody>
      </p:sp>
      <p:sp>
        <p:nvSpPr>
          <p:cNvPr id="25" name="object 11">
            <a:extLst>
              <a:ext uri="{FF2B5EF4-FFF2-40B4-BE49-F238E27FC236}">
                <a16:creationId xmlns:a16="http://schemas.microsoft.com/office/drawing/2014/main" id="{44591D46-EC64-430B-A4B3-1FC2779B8809}"/>
              </a:ext>
            </a:extLst>
          </p:cNvPr>
          <p:cNvSpPr txBox="1"/>
          <p:nvPr/>
        </p:nvSpPr>
        <p:spPr>
          <a:xfrm>
            <a:off x="7300864" y="5977208"/>
            <a:ext cx="827150"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MELBOURNE</a:t>
            </a:r>
          </a:p>
        </p:txBody>
      </p:sp>
      <p:sp>
        <p:nvSpPr>
          <p:cNvPr id="26" name="object 11">
            <a:extLst>
              <a:ext uri="{FF2B5EF4-FFF2-40B4-BE49-F238E27FC236}">
                <a16:creationId xmlns:a16="http://schemas.microsoft.com/office/drawing/2014/main" id="{4C014871-0DB0-4883-8226-D5E94C15F81D}"/>
              </a:ext>
            </a:extLst>
          </p:cNvPr>
          <p:cNvSpPr txBox="1"/>
          <p:nvPr/>
        </p:nvSpPr>
        <p:spPr>
          <a:xfrm>
            <a:off x="6372542" y="5261549"/>
            <a:ext cx="655629"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r"/>
            <a:r>
              <a:rPr lang="en-AU" sz="1000" dirty="0">
                <a:solidFill>
                  <a:schemeClr val="tx1"/>
                </a:solidFill>
              </a:rPr>
              <a:t>ADELAIDE</a:t>
            </a:r>
          </a:p>
        </p:txBody>
      </p:sp>
      <p:sp>
        <p:nvSpPr>
          <p:cNvPr id="27" name="object 11">
            <a:extLst>
              <a:ext uri="{FF2B5EF4-FFF2-40B4-BE49-F238E27FC236}">
                <a16:creationId xmlns:a16="http://schemas.microsoft.com/office/drawing/2014/main" id="{EDEB4DA1-E1CC-47AF-8E83-30582D9118FD}"/>
              </a:ext>
            </a:extLst>
          </p:cNvPr>
          <p:cNvSpPr txBox="1"/>
          <p:nvPr/>
        </p:nvSpPr>
        <p:spPr>
          <a:xfrm>
            <a:off x="8608600" y="6819308"/>
            <a:ext cx="559943"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HOBART</a:t>
            </a:r>
            <a:endParaRPr sz="1000" dirty="0">
              <a:solidFill>
                <a:schemeClr val="tx1"/>
              </a:solidFill>
            </a:endParaRPr>
          </a:p>
        </p:txBody>
      </p:sp>
      <p:sp>
        <p:nvSpPr>
          <p:cNvPr id="28" name="object 11">
            <a:extLst>
              <a:ext uri="{FF2B5EF4-FFF2-40B4-BE49-F238E27FC236}">
                <a16:creationId xmlns:a16="http://schemas.microsoft.com/office/drawing/2014/main" id="{9BF6C245-3E06-41D8-BE72-66AA2F7DB6AD}"/>
              </a:ext>
            </a:extLst>
          </p:cNvPr>
          <p:cNvSpPr txBox="1"/>
          <p:nvPr/>
        </p:nvSpPr>
        <p:spPr>
          <a:xfrm>
            <a:off x="9398857" y="5116188"/>
            <a:ext cx="525785" cy="171201"/>
          </a:xfrm>
          <a:prstGeom prst="rect">
            <a:avLst/>
          </a:prstGeom>
        </p:spPr>
        <p:txBody>
          <a:bodyPr vert="horz" wrap="none" lIns="0" tIns="17145" rIns="0" bIns="0" rtlCol="0">
            <a:spAutoFit/>
          </a:bodyPr>
          <a:lstStyle>
            <a:defPPr>
              <a:defRPr lang="en-US"/>
            </a:defPPr>
            <a:lvl1pPr algn="ctr">
              <a:defRPr sz="950" b="1">
                <a:solidFill>
                  <a:srgbClr val="FFFFFF"/>
                </a:solidFill>
                <a:cs typeface="Hellix"/>
              </a:defRPr>
            </a:lvl1pPr>
          </a:lstStyle>
          <a:p>
            <a:pPr algn="l"/>
            <a:r>
              <a:rPr lang="en-AU" sz="1000" dirty="0">
                <a:solidFill>
                  <a:schemeClr val="tx1"/>
                </a:solidFill>
              </a:rPr>
              <a:t>SYDNEY</a:t>
            </a:r>
            <a:endParaRPr sz="1000" dirty="0">
              <a:solidFill>
                <a:schemeClr val="tx1"/>
              </a:solidFill>
            </a:endParaRPr>
          </a:p>
        </p:txBody>
      </p:sp>
      <p:sp>
        <p:nvSpPr>
          <p:cNvPr id="29" name="object 10">
            <a:extLst>
              <a:ext uri="{FF2B5EF4-FFF2-40B4-BE49-F238E27FC236}">
                <a16:creationId xmlns:a16="http://schemas.microsoft.com/office/drawing/2014/main" id="{FA9B9DF3-5C93-4F43-9405-638FA5D7C8A3}"/>
              </a:ext>
            </a:extLst>
          </p:cNvPr>
          <p:cNvSpPr txBox="1"/>
          <p:nvPr/>
        </p:nvSpPr>
        <p:spPr>
          <a:xfrm rot="21393679">
            <a:off x="6030960" y="2926097"/>
            <a:ext cx="2473434" cy="744691"/>
          </a:xfrm>
          <a:prstGeom prst="rect">
            <a:avLst/>
          </a:prstGeom>
        </p:spPr>
        <p:txBody>
          <a:bodyPr vert="horz" wrap="none" lIns="0" tIns="12065" rIns="0" bIns="0" rtlCol="0">
            <a:spAutoFit/>
          </a:bodyPr>
          <a:lstStyle/>
          <a:p>
            <a:pPr algn="ctr" defTabSz="914217">
              <a:lnSpc>
                <a:spcPct val="80000"/>
              </a:lnSpc>
            </a:pPr>
            <a:r>
              <a:rPr lang="en-US" sz="5600" b="1" dirty="0">
                <a:solidFill>
                  <a:schemeClr val="bg1"/>
                </a:solidFill>
                <a:latin typeface="Mistral" panose="03090702030407020403" pitchFamily="66" charset="0"/>
                <a:cs typeface="Colors Of Autumn"/>
              </a:rPr>
              <a:t>AUSTRALIA</a:t>
            </a:r>
            <a:endParaRPr lang="en-AU" sz="5600" b="1" dirty="0">
              <a:solidFill>
                <a:schemeClr val="bg1"/>
              </a:solidFill>
              <a:latin typeface="Mistral" panose="03090702030407020403" pitchFamily="66" charset="0"/>
              <a:cs typeface="Colors Of Autumn"/>
            </a:endParaRPr>
          </a:p>
        </p:txBody>
      </p:sp>
      <p:sp>
        <p:nvSpPr>
          <p:cNvPr id="30" name="object 10">
            <a:extLst>
              <a:ext uri="{FF2B5EF4-FFF2-40B4-BE49-F238E27FC236}">
                <a16:creationId xmlns:a16="http://schemas.microsoft.com/office/drawing/2014/main" id="{62850800-E118-455A-9DF0-282C9465CF45}"/>
              </a:ext>
            </a:extLst>
          </p:cNvPr>
          <p:cNvSpPr txBox="1"/>
          <p:nvPr/>
        </p:nvSpPr>
        <p:spPr>
          <a:xfrm rot="21393679">
            <a:off x="5650009" y="2391450"/>
            <a:ext cx="3444854" cy="535403"/>
          </a:xfrm>
          <a:prstGeom prst="rect">
            <a:avLst/>
          </a:prstGeom>
        </p:spPr>
        <p:txBody>
          <a:bodyPr vert="horz" wrap="none" lIns="0" tIns="12065" rIns="0" bIns="0" rtlCol="0">
            <a:spAutoFit/>
          </a:bodyPr>
          <a:lstStyle/>
          <a:p>
            <a:pPr algn="ctr" defTabSz="914217">
              <a:lnSpc>
                <a:spcPct val="80000"/>
              </a:lnSpc>
            </a:pPr>
            <a:r>
              <a:rPr lang="en-US" sz="4000" b="1" dirty="0">
                <a:solidFill>
                  <a:schemeClr val="bg1"/>
                </a:solidFill>
                <a:latin typeface="Mistral" panose="03090702030407020403" pitchFamily="66" charset="0"/>
                <a:cs typeface="Colors Of Autumn"/>
              </a:rPr>
              <a:t>WINE REGIONS OF  </a:t>
            </a:r>
          </a:p>
        </p:txBody>
      </p:sp>
      <p:sp>
        <p:nvSpPr>
          <p:cNvPr id="31" name="object 11">
            <a:extLst>
              <a:ext uri="{FF2B5EF4-FFF2-40B4-BE49-F238E27FC236}">
                <a16:creationId xmlns:a16="http://schemas.microsoft.com/office/drawing/2014/main" id="{523ACFE8-D544-4A62-A601-D69DDCA34891}"/>
              </a:ext>
            </a:extLst>
          </p:cNvPr>
          <p:cNvSpPr txBox="1"/>
          <p:nvPr/>
        </p:nvSpPr>
        <p:spPr>
          <a:xfrm flipH="1">
            <a:off x="606624" y="585679"/>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Swan District</a:t>
            </a:r>
          </a:p>
        </p:txBody>
      </p:sp>
      <p:sp>
        <p:nvSpPr>
          <p:cNvPr id="32" name="object 11">
            <a:extLst>
              <a:ext uri="{FF2B5EF4-FFF2-40B4-BE49-F238E27FC236}">
                <a16:creationId xmlns:a16="http://schemas.microsoft.com/office/drawing/2014/main" id="{B4DC63AE-B07A-425D-B5FE-4351A35FB5A2}"/>
              </a:ext>
            </a:extLst>
          </p:cNvPr>
          <p:cNvSpPr txBox="1"/>
          <p:nvPr/>
        </p:nvSpPr>
        <p:spPr>
          <a:xfrm>
            <a:off x="374459" y="373971"/>
            <a:ext cx="1452069" cy="171201"/>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a:noFill/>
                </a:ln>
                <a:solidFill>
                  <a:schemeClr val="bg1"/>
                </a:solidFill>
                <a:effectLst/>
                <a:uLnTx/>
                <a:uFillTx/>
                <a:latin typeface="Arial" panose="020B0604020202020204"/>
                <a:ea typeface="+mn-ea"/>
              </a:rPr>
              <a:t>WESTERN AUSTRALIA</a:t>
            </a:r>
          </a:p>
        </p:txBody>
      </p:sp>
      <p:sp>
        <p:nvSpPr>
          <p:cNvPr id="33" name="object 11">
            <a:extLst>
              <a:ext uri="{FF2B5EF4-FFF2-40B4-BE49-F238E27FC236}">
                <a16:creationId xmlns:a16="http://schemas.microsoft.com/office/drawing/2014/main" id="{69DDD30F-FAFA-47B0-B928-ABFAE268A457}"/>
              </a:ext>
            </a:extLst>
          </p:cNvPr>
          <p:cNvSpPr txBox="1"/>
          <p:nvPr/>
        </p:nvSpPr>
        <p:spPr>
          <a:xfrm>
            <a:off x="1948817" y="373971"/>
            <a:ext cx="1452069" cy="171201"/>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chemeClr val="bg1"/>
                </a:solidFill>
                <a:effectLst/>
                <a:uLnTx/>
                <a:uFillTx/>
                <a:latin typeface="Arial" panose="020B0604020202020204"/>
                <a:ea typeface="+mn-ea"/>
              </a:rPr>
              <a:t>NEW SOUTH WALES</a:t>
            </a:r>
          </a:p>
        </p:txBody>
      </p:sp>
      <p:sp>
        <p:nvSpPr>
          <p:cNvPr id="34" name="object 11">
            <a:extLst>
              <a:ext uri="{FF2B5EF4-FFF2-40B4-BE49-F238E27FC236}">
                <a16:creationId xmlns:a16="http://schemas.microsoft.com/office/drawing/2014/main" id="{2395F56C-D97C-46FC-BF70-9C2FE287FC11}"/>
              </a:ext>
            </a:extLst>
          </p:cNvPr>
          <p:cNvSpPr txBox="1"/>
          <p:nvPr/>
        </p:nvSpPr>
        <p:spPr>
          <a:xfrm>
            <a:off x="390360" y="2208921"/>
            <a:ext cx="1452069" cy="171201"/>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chemeClr val="bg1"/>
                </a:solidFill>
                <a:effectLst/>
                <a:uLnTx/>
                <a:uFillTx/>
                <a:latin typeface="Arial" panose="020B0604020202020204"/>
                <a:ea typeface="+mn-ea"/>
              </a:rPr>
              <a:t>SOUTH AUSTRALIA</a:t>
            </a:r>
          </a:p>
        </p:txBody>
      </p:sp>
      <p:sp>
        <p:nvSpPr>
          <p:cNvPr id="35" name="object 11">
            <a:extLst>
              <a:ext uri="{FF2B5EF4-FFF2-40B4-BE49-F238E27FC236}">
                <a16:creationId xmlns:a16="http://schemas.microsoft.com/office/drawing/2014/main" id="{C2FBBA80-BF55-4967-8D80-A59B386E50AA}"/>
              </a:ext>
            </a:extLst>
          </p:cNvPr>
          <p:cNvSpPr txBox="1"/>
          <p:nvPr/>
        </p:nvSpPr>
        <p:spPr>
          <a:xfrm>
            <a:off x="374459" y="5732454"/>
            <a:ext cx="1024973" cy="171201"/>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chemeClr val="bg1"/>
                </a:solidFill>
                <a:effectLst/>
                <a:uLnTx/>
                <a:uFillTx/>
                <a:latin typeface="Arial" panose="020B0604020202020204"/>
                <a:ea typeface="+mn-ea"/>
              </a:rPr>
              <a:t>QUEENSLAND</a:t>
            </a:r>
          </a:p>
        </p:txBody>
      </p:sp>
      <p:sp>
        <p:nvSpPr>
          <p:cNvPr id="36" name="object 11">
            <a:extLst>
              <a:ext uri="{FF2B5EF4-FFF2-40B4-BE49-F238E27FC236}">
                <a16:creationId xmlns:a16="http://schemas.microsoft.com/office/drawing/2014/main" id="{AEF356DD-D062-498B-A88B-408B16C30CE9}"/>
              </a:ext>
            </a:extLst>
          </p:cNvPr>
          <p:cNvSpPr txBox="1"/>
          <p:nvPr/>
        </p:nvSpPr>
        <p:spPr>
          <a:xfrm>
            <a:off x="1956768" y="3047633"/>
            <a:ext cx="1024973" cy="171201"/>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chemeClr val="bg1"/>
                </a:solidFill>
                <a:effectLst/>
                <a:uLnTx/>
                <a:uFillTx/>
                <a:latin typeface="Arial" panose="020B0604020202020204"/>
                <a:ea typeface="+mn-ea"/>
              </a:rPr>
              <a:t>VICTORIA</a:t>
            </a:r>
          </a:p>
        </p:txBody>
      </p:sp>
      <p:sp>
        <p:nvSpPr>
          <p:cNvPr id="37" name="object 11">
            <a:extLst>
              <a:ext uri="{FF2B5EF4-FFF2-40B4-BE49-F238E27FC236}">
                <a16:creationId xmlns:a16="http://schemas.microsoft.com/office/drawing/2014/main" id="{06E5305C-C142-4050-94C0-A7F2228CB695}"/>
              </a:ext>
            </a:extLst>
          </p:cNvPr>
          <p:cNvSpPr txBox="1"/>
          <p:nvPr/>
        </p:nvSpPr>
        <p:spPr>
          <a:xfrm>
            <a:off x="1945792" y="6901061"/>
            <a:ext cx="1024973" cy="171201"/>
          </a:xfrm>
          <a:prstGeom prst="rect">
            <a:avLst/>
          </a:prstGeom>
          <a:solidFill>
            <a:schemeClr val="tx1"/>
          </a:solidFill>
        </p:spPr>
        <p:txBody>
          <a:bodyPr vert="horz" wrap="square" lIns="0" tIns="17145" rIns="0" bIns="0" rtlCol="0">
            <a:spAutoFit/>
          </a:bodyPr>
          <a:lstStyle>
            <a:defPPr>
              <a:defRPr lang="en-US"/>
            </a:defPPr>
            <a:lvl1pPr algn="ctr">
              <a:defRPr sz="950" b="1">
                <a:solidFill>
                  <a:srgbClr val="FFFFFF"/>
                </a:solidFill>
                <a:cs typeface="Hellix"/>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schemeClr val="bg1"/>
                </a:solidFill>
                <a:effectLst/>
                <a:uLnTx/>
                <a:uFillTx/>
                <a:latin typeface="Arial" panose="020B0604020202020204"/>
                <a:ea typeface="+mn-ea"/>
              </a:rPr>
              <a:t>TASMANIA</a:t>
            </a:r>
          </a:p>
        </p:txBody>
      </p:sp>
      <p:sp>
        <p:nvSpPr>
          <p:cNvPr id="38" name="object 11">
            <a:extLst>
              <a:ext uri="{FF2B5EF4-FFF2-40B4-BE49-F238E27FC236}">
                <a16:creationId xmlns:a16="http://schemas.microsoft.com/office/drawing/2014/main" id="{3E91C051-2E8B-4C7B-A61F-2A92EF74FD93}"/>
              </a:ext>
            </a:extLst>
          </p:cNvPr>
          <p:cNvSpPr txBox="1"/>
          <p:nvPr/>
        </p:nvSpPr>
        <p:spPr>
          <a:xfrm flipH="1">
            <a:off x="606624" y="75649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Perth Hills</a:t>
            </a:r>
          </a:p>
        </p:txBody>
      </p:sp>
      <p:sp>
        <p:nvSpPr>
          <p:cNvPr id="39" name="object 11">
            <a:extLst>
              <a:ext uri="{FF2B5EF4-FFF2-40B4-BE49-F238E27FC236}">
                <a16:creationId xmlns:a16="http://schemas.microsoft.com/office/drawing/2014/main" id="{7687D88E-72BC-4CAA-913D-325AE39614D8}"/>
              </a:ext>
            </a:extLst>
          </p:cNvPr>
          <p:cNvSpPr txBox="1"/>
          <p:nvPr/>
        </p:nvSpPr>
        <p:spPr>
          <a:xfrm flipH="1">
            <a:off x="606624" y="927301"/>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Peel</a:t>
            </a:r>
          </a:p>
        </p:txBody>
      </p:sp>
      <p:sp>
        <p:nvSpPr>
          <p:cNvPr id="40" name="object 11">
            <a:extLst>
              <a:ext uri="{FF2B5EF4-FFF2-40B4-BE49-F238E27FC236}">
                <a16:creationId xmlns:a16="http://schemas.microsoft.com/office/drawing/2014/main" id="{892A64A9-4CD9-4983-B394-1193F614ED58}"/>
              </a:ext>
            </a:extLst>
          </p:cNvPr>
          <p:cNvSpPr txBox="1"/>
          <p:nvPr/>
        </p:nvSpPr>
        <p:spPr>
          <a:xfrm flipH="1">
            <a:off x="606624" y="109811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err="1">
                <a:solidFill>
                  <a:schemeClr val="tx1"/>
                </a:solidFill>
              </a:rPr>
              <a:t>Geographe</a:t>
            </a:r>
            <a:endParaRPr lang="en-AU" sz="1000" b="0" dirty="0">
              <a:solidFill>
                <a:schemeClr val="tx1"/>
              </a:solidFill>
            </a:endParaRPr>
          </a:p>
        </p:txBody>
      </p:sp>
      <p:sp>
        <p:nvSpPr>
          <p:cNvPr id="41" name="object 11">
            <a:extLst>
              <a:ext uri="{FF2B5EF4-FFF2-40B4-BE49-F238E27FC236}">
                <a16:creationId xmlns:a16="http://schemas.microsoft.com/office/drawing/2014/main" id="{F2DB9B41-086B-4E4B-9FD3-340F1BD888A8}"/>
              </a:ext>
            </a:extLst>
          </p:cNvPr>
          <p:cNvSpPr txBox="1"/>
          <p:nvPr/>
        </p:nvSpPr>
        <p:spPr>
          <a:xfrm flipH="1">
            <a:off x="606624" y="1268923"/>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Margaret River</a:t>
            </a:r>
          </a:p>
        </p:txBody>
      </p:sp>
      <p:sp>
        <p:nvSpPr>
          <p:cNvPr id="42" name="object 11">
            <a:extLst>
              <a:ext uri="{FF2B5EF4-FFF2-40B4-BE49-F238E27FC236}">
                <a16:creationId xmlns:a16="http://schemas.microsoft.com/office/drawing/2014/main" id="{F68E0550-98FC-49A6-93A7-8CCD8CB11F6E}"/>
              </a:ext>
            </a:extLst>
          </p:cNvPr>
          <p:cNvSpPr txBox="1"/>
          <p:nvPr/>
        </p:nvSpPr>
        <p:spPr>
          <a:xfrm flipH="1">
            <a:off x="606624" y="143973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Blackwood Valley</a:t>
            </a:r>
          </a:p>
        </p:txBody>
      </p:sp>
      <p:sp>
        <p:nvSpPr>
          <p:cNvPr id="43" name="object 11">
            <a:extLst>
              <a:ext uri="{FF2B5EF4-FFF2-40B4-BE49-F238E27FC236}">
                <a16:creationId xmlns:a16="http://schemas.microsoft.com/office/drawing/2014/main" id="{14F8CD0B-56B7-40A6-808F-94A593B242E3}"/>
              </a:ext>
            </a:extLst>
          </p:cNvPr>
          <p:cNvSpPr txBox="1"/>
          <p:nvPr/>
        </p:nvSpPr>
        <p:spPr>
          <a:xfrm flipH="1">
            <a:off x="606624" y="1610545"/>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Pemberton</a:t>
            </a:r>
          </a:p>
        </p:txBody>
      </p:sp>
      <p:sp>
        <p:nvSpPr>
          <p:cNvPr id="44" name="object 11">
            <a:extLst>
              <a:ext uri="{FF2B5EF4-FFF2-40B4-BE49-F238E27FC236}">
                <a16:creationId xmlns:a16="http://schemas.microsoft.com/office/drawing/2014/main" id="{9C038D87-FFD7-4305-BCBE-D702B83598F1}"/>
              </a:ext>
            </a:extLst>
          </p:cNvPr>
          <p:cNvSpPr txBox="1"/>
          <p:nvPr/>
        </p:nvSpPr>
        <p:spPr>
          <a:xfrm flipH="1">
            <a:off x="606624" y="178135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Manjimup</a:t>
            </a:r>
          </a:p>
        </p:txBody>
      </p:sp>
      <p:sp>
        <p:nvSpPr>
          <p:cNvPr id="45" name="object 11">
            <a:extLst>
              <a:ext uri="{FF2B5EF4-FFF2-40B4-BE49-F238E27FC236}">
                <a16:creationId xmlns:a16="http://schemas.microsoft.com/office/drawing/2014/main" id="{97B54B02-D579-4DAF-9555-DCEB45E4B4FB}"/>
              </a:ext>
            </a:extLst>
          </p:cNvPr>
          <p:cNvSpPr txBox="1"/>
          <p:nvPr/>
        </p:nvSpPr>
        <p:spPr>
          <a:xfrm flipH="1">
            <a:off x="606624" y="195216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Great Southern</a:t>
            </a:r>
          </a:p>
        </p:txBody>
      </p:sp>
      <p:sp>
        <p:nvSpPr>
          <p:cNvPr id="50" name="object 11">
            <a:extLst>
              <a:ext uri="{FF2B5EF4-FFF2-40B4-BE49-F238E27FC236}">
                <a16:creationId xmlns:a16="http://schemas.microsoft.com/office/drawing/2014/main" id="{A4362C51-01A3-405A-8495-863345106980}"/>
              </a:ext>
            </a:extLst>
          </p:cNvPr>
          <p:cNvSpPr txBox="1"/>
          <p:nvPr/>
        </p:nvSpPr>
        <p:spPr>
          <a:xfrm flipH="1">
            <a:off x="606623" y="2409458"/>
            <a:ext cx="1203125" cy="310265"/>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Southern Flinders</a:t>
            </a:r>
          </a:p>
          <a:p>
            <a:pPr algn="l"/>
            <a:r>
              <a:rPr lang="en-AU" sz="1000" b="0" dirty="0">
                <a:solidFill>
                  <a:schemeClr val="tx1"/>
                </a:solidFill>
              </a:rPr>
              <a:t>Ranges</a:t>
            </a:r>
          </a:p>
        </p:txBody>
      </p:sp>
      <p:sp>
        <p:nvSpPr>
          <p:cNvPr id="51" name="object 11">
            <a:extLst>
              <a:ext uri="{FF2B5EF4-FFF2-40B4-BE49-F238E27FC236}">
                <a16:creationId xmlns:a16="http://schemas.microsoft.com/office/drawing/2014/main" id="{9C3CA61A-C7AB-4203-AA42-6BC90DC6E4AF}"/>
              </a:ext>
            </a:extLst>
          </p:cNvPr>
          <p:cNvSpPr txBox="1"/>
          <p:nvPr/>
        </p:nvSpPr>
        <p:spPr>
          <a:xfrm flipH="1">
            <a:off x="606624" y="273974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Clare Valley</a:t>
            </a:r>
          </a:p>
        </p:txBody>
      </p:sp>
      <p:sp>
        <p:nvSpPr>
          <p:cNvPr id="52" name="object 11">
            <a:extLst>
              <a:ext uri="{FF2B5EF4-FFF2-40B4-BE49-F238E27FC236}">
                <a16:creationId xmlns:a16="http://schemas.microsoft.com/office/drawing/2014/main" id="{A58B031F-DAB4-4A92-BEC8-660899CCA11A}"/>
              </a:ext>
            </a:extLst>
          </p:cNvPr>
          <p:cNvSpPr txBox="1"/>
          <p:nvPr/>
        </p:nvSpPr>
        <p:spPr>
          <a:xfrm flipH="1">
            <a:off x="606624" y="291038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Barossa Valley</a:t>
            </a:r>
          </a:p>
        </p:txBody>
      </p:sp>
      <p:sp>
        <p:nvSpPr>
          <p:cNvPr id="53" name="object 11">
            <a:extLst>
              <a:ext uri="{FF2B5EF4-FFF2-40B4-BE49-F238E27FC236}">
                <a16:creationId xmlns:a16="http://schemas.microsoft.com/office/drawing/2014/main" id="{582E978E-7391-42CB-9CE5-16A71E2158AD}"/>
              </a:ext>
            </a:extLst>
          </p:cNvPr>
          <p:cNvSpPr txBox="1"/>
          <p:nvPr/>
        </p:nvSpPr>
        <p:spPr>
          <a:xfrm flipH="1">
            <a:off x="606624" y="308101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Eden Valley</a:t>
            </a:r>
          </a:p>
        </p:txBody>
      </p:sp>
      <p:sp>
        <p:nvSpPr>
          <p:cNvPr id="54" name="object 11">
            <a:extLst>
              <a:ext uri="{FF2B5EF4-FFF2-40B4-BE49-F238E27FC236}">
                <a16:creationId xmlns:a16="http://schemas.microsoft.com/office/drawing/2014/main" id="{2A9CBB67-B837-4B13-A23B-9FFF907044A7}"/>
              </a:ext>
            </a:extLst>
          </p:cNvPr>
          <p:cNvSpPr txBox="1"/>
          <p:nvPr/>
        </p:nvSpPr>
        <p:spPr>
          <a:xfrm flipH="1">
            <a:off x="606624" y="325165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Riverland</a:t>
            </a:r>
          </a:p>
        </p:txBody>
      </p:sp>
      <p:sp>
        <p:nvSpPr>
          <p:cNvPr id="55" name="object 11">
            <a:extLst>
              <a:ext uri="{FF2B5EF4-FFF2-40B4-BE49-F238E27FC236}">
                <a16:creationId xmlns:a16="http://schemas.microsoft.com/office/drawing/2014/main" id="{C8EA10BA-1738-434F-A20E-D17A46DD25FE}"/>
              </a:ext>
            </a:extLst>
          </p:cNvPr>
          <p:cNvSpPr txBox="1"/>
          <p:nvPr/>
        </p:nvSpPr>
        <p:spPr>
          <a:xfrm flipH="1">
            <a:off x="606624" y="3422288"/>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Adelaide Plains</a:t>
            </a:r>
          </a:p>
        </p:txBody>
      </p:sp>
      <p:sp>
        <p:nvSpPr>
          <p:cNvPr id="56" name="object 11">
            <a:extLst>
              <a:ext uri="{FF2B5EF4-FFF2-40B4-BE49-F238E27FC236}">
                <a16:creationId xmlns:a16="http://schemas.microsoft.com/office/drawing/2014/main" id="{F54314C2-0269-4DB1-A269-0D4170292231}"/>
              </a:ext>
            </a:extLst>
          </p:cNvPr>
          <p:cNvSpPr txBox="1"/>
          <p:nvPr/>
        </p:nvSpPr>
        <p:spPr>
          <a:xfrm flipH="1">
            <a:off x="606624" y="359292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Adelaide Hills</a:t>
            </a:r>
          </a:p>
        </p:txBody>
      </p:sp>
      <p:sp>
        <p:nvSpPr>
          <p:cNvPr id="57" name="object 11">
            <a:extLst>
              <a:ext uri="{FF2B5EF4-FFF2-40B4-BE49-F238E27FC236}">
                <a16:creationId xmlns:a16="http://schemas.microsoft.com/office/drawing/2014/main" id="{50B6A994-0B76-4DCD-B99A-37C63C923776}"/>
              </a:ext>
            </a:extLst>
          </p:cNvPr>
          <p:cNvSpPr txBox="1"/>
          <p:nvPr/>
        </p:nvSpPr>
        <p:spPr>
          <a:xfrm flipH="1">
            <a:off x="606624" y="376356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McLaren Vale</a:t>
            </a:r>
          </a:p>
        </p:txBody>
      </p:sp>
      <p:sp>
        <p:nvSpPr>
          <p:cNvPr id="58" name="object 11">
            <a:extLst>
              <a:ext uri="{FF2B5EF4-FFF2-40B4-BE49-F238E27FC236}">
                <a16:creationId xmlns:a16="http://schemas.microsoft.com/office/drawing/2014/main" id="{49FC994B-86D3-44CA-95A5-C671C89B1654}"/>
              </a:ext>
            </a:extLst>
          </p:cNvPr>
          <p:cNvSpPr txBox="1"/>
          <p:nvPr/>
        </p:nvSpPr>
        <p:spPr>
          <a:xfrm flipH="1">
            <a:off x="606624" y="393419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Kangaroo Island</a:t>
            </a:r>
          </a:p>
        </p:txBody>
      </p:sp>
      <p:sp>
        <p:nvSpPr>
          <p:cNvPr id="59" name="object 11">
            <a:extLst>
              <a:ext uri="{FF2B5EF4-FFF2-40B4-BE49-F238E27FC236}">
                <a16:creationId xmlns:a16="http://schemas.microsoft.com/office/drawing/2014/main" id="{3B6438C5-5CA5-4A40-8E4E-D1D14F4812A4}"/>
              </a:ext>
            </a:extLst>
          </p:cNvPr>
          <p:cNvSpPr txBox="1"/>
          <p:nvPr/>
        </p:nvSpPr>
        <p:spPr>
          <a:xfrm flipH="1">
            <a:off x="606624" y="410483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Southern </a:t>
            </a:r>
            <a:r>
              <a:rPr lang="en-AU" sz="1000" b="0" dirty="0" err="1">
                <a:solidFill>
                  <a:schemeClr val="tx1"/>
                </a:solidFill>
              </a:rPr>
              <a:t>Fleurieu</a:t>
            </a:r>
            <a:endParaRPr lang="en-AU" sz="1000" b="0" dirty="0">
              <a:solidFill>
                <a:schemeClr val="tx1"/>
              </a:solidFill>
            </a:endParaRPr>
          </a:p>
        </p:txBody>
      </p:sp>
      <p:sp>
        <p:nvSpPr>
          <p:cNvPr id="60" name="object 11">
            <a:extLst>
              <a:ext uri="{FF2B5EF4-FFF2-40B4-BE49-F238E27FC236}">
                <a16:creationId xmlns:a16="http://schemas.microsoft.com/office/drawing/2014/main" id="{1750611A-F409-47B3-8FF9-C067B91698B2}"/>
              </a:ext>
            </a:extLst>
          </p:cNvPr>
          <p:cNvSpPr txBox="1"/>
          <p:nvPr/>
        </p:nvSpPr>
        <p:spPr>
          <a:xfrm flipH="1">
            <a:off x="606624" y="4275468"/>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Currency Creek</a:t>
            </a:r>
          </a:p>
        </p:txBody>
      </p:sp>
      <p:sp>
        <p:nvSpPr>
          <p:cNvPr id="61" name="object 11">
            <a:extLst>
              <a:ext uri="{FF2B5EF4-FFF2-40B4-BE49-F238E27FC236}">
                <a16:creationId xmlns:a16="http://schemas.microsoft.com/office/drawing/2014/main" id="{245673E9-AC9E-4B9C-B6E2-74E94B17A675}"/>
              </a:ext>
            </a:extLst>
          </p:cNvPr>
          <p:cNvSpPr txBox="1"/>
          <p:nvPr/>
        </p:nvSpPr>
        <p:spPr>
          <a:xfrm flipH="1">
            <a:off x="606624" y="444610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Langhorne Creek</a:t>
            </a:r>
          </a:p>
        </p:txBody>
      </p:sp>
      <p:sp>
        <p:nvSpPr>
          <p:cNvPr id="62" name="object 11">
            <a:extLst>
              <a:ext uri="{FF2B5EF4-FFF2-40B4-BE49-F238E27FC236}">
                <a16:creationId xmlns:a16="http://schemas.microsoft.com/office/drawing/2014/main" id="{2085A646-9225-4582-916B-1D16717965AC}"/>
              </a:ext>
            </a:extLst>
          </p:cNvPr>
          <p:cNvSpPr txBox="1"/>
          <p:nvPr/>
        </p:nvSpPr>
        <p:spPr>
          <a:xfrm flipH="1">
            <a:off x="606624" y="461674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Padthaway</a:t>
            </a:r>
          </a:p>
        </p:txBody>
      </p:sp>
      <p:sp>
        <p:nvSpPr>
          <p:cNvPr id="63" name="object 11">
            <a:extLst>
              <a:ext uri="{FF2B5EF4-FFF2-40B4-BE49-F238E27FC236}">
                <a16:creationId xmlns:a16="http://schemas.microsoft.com/office/drawing/2014/main" id="{D8F92AFD-4AB2-45D1-8EC6-90B97DF2C1F9}"/>
              </a:ext>
            </a:extLst>
          </p:cNvPr>
          <p:cNvSpPr txBox="1"/>
          <p:nvPr/>
        </p:nvSpPr>
        <p:spPr>
          <a:xfrm flipH="1">
            <a:off x="606624" y="478737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Mount Benson</a:t>
            </a:r>
          </a:p>
        </p:txBody>
      </p:sp>
      <p:sp>
        <p:nvSpPr>
          <p:cNvPr id="64" name="object 11">
            <a:extLst>
              <a:ext uri="{FF2B5EF4-FFF2-40B4-BE49-F238E27FC236}">
                <a16:creationId xmlns:a16="http://schemas.microsoft.com/office/drawing/2014/main" id="{C4A01169-782C-4315-A356-6BA414C92099}"/>
              </a:ext>
            </a:extLst>
          </p:cNvPr>
          <p:cNvSpPr txBox="1"/>
          <p:nvPr/>
        </p:nvSpPr>
        <p:spPr>
          <a:xfrm flipH="1">
            <a:off x="606624" y="495801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err="1">
                <a:solidFill>
                  <a:schemeClr val="tx1"/>
                </a:solidFill>
              </a:rPr>
              <a:t>Wrattonbully</a:t>
            </a:r>
            <a:endParaRPr lang="en-AU" sz="1000" b="0" dirty="0">
              <a:solidFill>
                <a:schemeClr val="tx1"/>
              </a:solidFill>
            </a:endParaRPr>
          </a:p>
        </p:txBody>
      </p:sp>
      <p:sp>
        <p:nvSpPr>
          <p:cNvPr id="65" name="object 11">
            <a:extLst>
              <a:ext uri="{FF2B5EF4-FFF2-40B4-BE49-F238E27FC236}">
                <a16:creationId xmlns:a16="http://schemas.microsoft.com/office/drawing/2014/main" id="{2EC185D8-B43E-4C91-9A54-98E58589DFE1}"/>
              </a:ext>
            </a:extLst>
          </p:cNvPr>
          <p:cNvSpPr txBox="1"/>
          <p:nvPr/>
        </p:nvSpPr>
        <p:spPr>
          <a:xfrm flipH="1">
            <a:off x="606624" y="5128648"/>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Robe</a:t>
            </a:r>
          </a:p>
        </p:txBody>
      </p:sp>
      <p:sp>
        <p:nvSpPr>
          <p:cNvPr id="66" name="object 11">
            <a:extLst>
              <a:ext uri="{FF2B5EF4-FFF2-40B4-BE49-F238E27FC236}">
                <a16:creationId xmlns:a16="http://schemas.microsoft.com/office/drawing/2014/main" id="{AE0E7F90-43A7-4F3B-880D-953CFF7CFE8C}"/>
              </a:ext>
            </a:extLst>
          </p:cNvPr>
          <p:cNvSpPr txBox="1"/>
          <p:nvPr/>
        </p:nvSpPr>
        <p:spPr>
          <a:xfrm flipH="1">
            <a:off x="606624" y="529928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Coonawarra</a:t>
            </a:r>
          </a:p>
        </p:txBody>
      </p:sp>
      <p:sp>
        <p:nvSpPr>
          <p:cNvPr id="67" name="object 11">
            <a:extLst>
              <a:ext uri="{FF2B5EF4-FFF2-40B4-BE49-F238E27FC236}">
                <a16:creationId xmlns:a16="http://schemas.microsoft.com/office/drawing/2014/main" id="{9FB37C1E-203D-4D16-9BA8-FF0C369FD16C}"/>
              </a:ext>
            </a:extLst>
          </p:cNvPr>
          <p:cNvSpPr txBox="1"/>
          <p:nvPr/>
        </p:nvSpPr>
        <p:spPr>
          <a:xfrm flipH="1">
            <a:off x="606624" y="5469917"/>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Mount Gambier</a:t>
            </a:r>
          </a:p>
        </p:txBody>
      </p:sp>
      <p:sp>
        <p:nvSpPr>
          <p:cNvPr id="68" name="object 11">
            <a:extLst>
              <a:ext uri="{FF2B5EF4-FFF2-40B4-BE49-F238E27FC236}">
                <a16:creationId xmlns:a16="http://schemas.microsoft.com/office/drawing/2014/main" id="{DB3A3EE0-18B6-4EF3-A9D3-A9264F5D1C21}"/>
              </a:ext>
            </a:extLst>
          </p:cNvPr>
          <p:cNvSpPr txBox="1"/>
          <p:nvPr/>
        </p:nvSpPr>
        <p:spPr>
          <a:xfrm flipH="1">
            <a:off x="606624" y="5929699"/>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South Burnett</a:t>
            </a:r>
          </a:p>
        </p:txBody>
      </p:sp>
      <p:sp>
        <p:nvSpPr>
          <p:cNvPr id="69" name="object 11">
            <a:extLst>
              <a:ext uri="{FF2B5EF4-FFF2-40B4-BE49-F238E27FC236}">
                <a16:creationId xmlns:a16="http://schemas.microsoft.com/office/drawing/2014/main" id="{68F12790-4F34-4BEB-BB19-A7D46D731717}"/>
              </a:ext>
            </a:extLst>
          </p:cNvPr>
          <p:cNvSpPr txBox="1"/>
          <p:nvPr/>
        </p:nvSpPr>
        <p:spPr>
          <a:xfrm flipH="1">
            <a:off x="606624" y="6103607"/>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Granite Belt</a:t>
            </a:r>
          </a:p>
        </p:txBody>
      </p:sp>
      <p:sp>
        <p:nvSpPr>
          <p:cNvPr id="71" name="object 11">
            <a:extLst>
              <a:ext uri="{FF2B5EF4-FFF2-40B4-BE49-F238E27FC236}">
                <a16:creationId xmlns:a16="http://schemas.microsoft.com/office/drawing/2014/main" id="{4BCA5474-4C9E-40DF-8AE4-AA08F4171914}"/>
              </a:ext>
            </a:extLst>
          </p:cNvPr>
          <p:cNvSpPr txBox="1"/>
          <p:nvPr/>
        </p:nvSpPr>
        <p:spPr>
          <a:xfrm flipH="1">
            <a:off x="2170463" y="585679"/>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New England Australia</a:t>
            </a:r>
          </a:p>
        </p:txBody>
      </p:sp>
      <p:sp>
        <p:nvSpPr>
          <p:cNvPr id="72" name="object 11">
            <a:extLst>
              <a:ext uri="{FF2B5EF4-FFF2-40B4-BE49-F238E27FC236}">
                <a16:creationId xmlns:a16="http://schemas.microsoft.com/office/drawing/2014/main" id="{FE48B708-D9C8-41EE-B261-EF8F86DACA33}"/>
              </a:ext>
            </a:extLst>
          </p:cNvPr>
          <p:cNvSpPr txBox="1"/>
          <p:nvPr/>
        </p:nvSpPr>
        <p:spPr>
          <a:xfrm flipH="1">
            <a:off x="2170463" y="75649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Hastings River</a:t>
            </a:r>
          </a:p>
        </p:txBody>
      </p:sp>
      <p:sp>
        <p:nvSpPr>
          <p:cNvPr id="73" name="object 11">
            <a:extLst>
              <a:ext uri="{FF2B5EF4-FFF2-40B4-BE49-F238E27FC236}">
                <a16:creationId xmlns:a16="http://schemas.microsoft.com/office/drawing/2014/main" id="{135C41D5-7A8D-406F-8233-887C5BC2E4DE}"/>
              </a:ext>
            </a:extLst>
          </p:cNvPr>
          <p:cNvSpPr txBox="1"/>
          <p:nvPr/>
        </p:nvSpPr>
        <p:spPr>
          <a:xfrm flipH="1">
            <a:off x="2170463" y="927301"/>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Hunter</a:t>
            </a:r>
          </a:p>
        </p:txBody>
      </p:sp>
      <p:sp>
        <p:nvSpPr>
          <p:cNvPr id="74" name="object 11">
            <a:extLst>
              <a:ext uri="{FF2B5EF4-FFF2-40B4-BE49-F238E27FC236}">
                <a16:creationId xmlns:a16="http://schemas.microsoft.com/office/drawing/2014/main" id="{06C16F5A-95FF-42B7-B46A-66B605DBA923}"/>
              </a:ext>
            </a:extLst>
          </p:cNvPr>
          <p:cNvSpPr txBox="1"/>
          <p:nvPr/>
        </p:nvSpPr>
        <p:spPr>
          <a:xfrm flipH="1">
            <a:off x="2170463" y="109811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Mudgee</a:t>
            </a:r>
          </a:p>
        </p:txBody>
      </p:sp>
      <p:sp>
        <p:nvSpPr>
          <p:cNvPr id="75" name="object 11">
            <a:extLst>
              <a:ext uri="{FF2B5EF4-FFF2-40B4-BE49-F238E27FC236}">
                <a16:creationId xmlns:a16="http://schemas.microsoft.com/office/drawing/2014/main" id="{BEFE40CA-0065-44F9-A786-44E2133DAD27}"/>
              </a:ext>
            </a:extLst>
          </p:cNvPr>
          <p:cNvSpPr txBox="1"/>
          <p:nvPr/>
        </p:nvSpPr>
        <p:spPr>
          <a:xfrm flipH="1">
            <a:off x="2170463" y="1268923"/>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Orange</a:t>
            </a:r>
          </a:p>
        </p:txBody>
      </p:sp>
      <p:sp>
        <p:nvSpPr>
          <p:cNvPr id="76" name="object 11">
            <a:extLst>
              <a:ext uri="{FF2B5EF4-FFF2-40B4-BE49-F238E27FC236}">
                <a16:creationId xmlns:a16="http://schemas.microsoft.com/office/drawing/2014/main" id="{69BA8B81-7B8A-402E-B78D-B19A13EB9AC0}"/>
              </a:ext>
            </a:extLst>
          </p:cNvPr>
          <p:cNvSpPr txBox="1"/>
          <p:nvPr/>
        </p:nvSpPr>
        <p:spPr>
          <a:xfrm flipH="1">
            <a:off x="2170463" y="143973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Cowra</a:t>
            </a:r>
          </a:p>
        </p:txBody>
      </p:sp>
      <p:sp>
        <p:nvSpPr>
          <p:cNvPr id="77" name="object 11">
            <a:extLst>
              <a:ext uri="{FF2B5EF4-FFF2-40B4-BE49-F238E27FC236}">
                <a16:creationId xmlns:a16="http://schemas.microsoft.com/office/drawing/2014/main" id="{13A479F7-03EE-4287-BA17-5217D3944CAD}"/>
              </a:ext>
            </a:extLst>
          </p:cNvPr>
          <p:cNvSpPr txBox="1"/>
          <p:nvPr/>
        </p:nvSpPr>
        <p:spPr>
          <a:xfrm flipH="1">
            <a:off x="2170463" y="1610545"/>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Riverina</a:t>
            </a:r>
          </a:p>
        </p:txBody>
      </p:sp>
      <p:sp>
        <p:nvSpPr>
          <p:cNvPr id="78" name="object 11">
            <a:extLst>
              <a:ext uri="{FF2B5EF4-FFF2-40B4-BE49-F238E27FC236}">
                <a16:creationId xmlns:a16="http://schemas.microsoft.com/office/drawing/2014/main" id="{127CA625-D677-42C3-8CF3-095932A16910}"/>
              </a:ext>
            </a:extLst>
          </p:cNvPr>
          <p:cNvSpPr txBox="1"/>
          <p:nvPr/>
        </p:nvSpPr>
        <p:spPr>
          <a:xfrm flipH="1">
            <a:off x="2170463" y="178135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Hilltops</a:t>
            </a:r>
          </a:p>
        </p:txBody>
      </p:sp>
      <p:sp>
        <p:nvSpPr>
          <p:cNvPr id="79" name="object 11">
            <a:extLst>
              <a:ext uri="{FF2B5EF4-FFF2-40B4-BE49-F238E27FC236}">
                <a16:creationId xmlns:a16="http://schemas.microsoft.com/office/drawing/2014/main" id="{B373C03F-C9C7-494B-BFB1-5DE6F3B1C645}"/>
              </a:ext>
            </a:extLst>
          </p:cNvPr>
          <p:cNvSpPr txBox="1"/>
          <p:nvPr/>
        </p:nvSpPr>
        <p:spPr>
          <a:xfrm flipH="1">
            <a:off x="2170463" y="195216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Southern Highlands</a:t>
            </a:r>
          </a:p>
        </p:txBody>
      </p:sp>
      <p:sp>
        <p:nvSpPr>
          <p:cNvPr id="80" name="object 11">
            <a:extLst>
              <a:ext uri="{FF2B5EF4-FFF2-40B4-BE49-F238E27FC236}">
                <a16:creationId xmlns:a16="http://schemas.microsoft.com/office/drawing/2014/main" id="{991D7E83-E909-4EE5-B0C5-C0540A8350F3}"/>
              </a:ext>
            </a:extLst>
          </p:cNvPr>
          <p:cNvSpPr txBox="1"/>
          <p:nvPr/>
        </p:nvSpPr>
        <p:spPr>
          <a:xfrm flipH="1">
            <a:off x="2170463" y="3422288"/>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Swan Hill</a:t>
            </a:r>
          </a:p>
        </p:txBody>
      </p:sp>
      <p:sp>
        <p:nvSpPr>
          <p:cNvPr id="81" name="object 11">
            <a:extLst>
              <a:ext uri="{FF2B5EF4-FFF2-40B4-BE49-F238E27FC236}">
                <a16:creationId xmlns:a16="http://schemas.microsoft.com/office/drawing/2014/main" id="{9F0906DD-89DC-4640-962A-33FE352FCECB}"/>
              </a:ext>
            </a:extLst>
          </p:cNvPr>
          <p:cNvSpPr txBox="1"/>
          <p:nvPr/>
        </p:nvSpPr>
        <p:spPr>
          <a:xfrm flipH="1">
            <a:off x="2170463" y="359292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Goulburn Valley</a:t>
            </a:r>
          </a:p>
        </p:txBody>
      </p:sp>
      <p:sp>
        <p:nvSpPr>
          <p:cNvPr id="82" name="object 11">
            <a:extLst>
              <a:ext uri="{FF2B5EF4-FFF2-40B4-BE49-F238E27FC236}">
                <a16:creationId xmlns:a16="http://schemas.microsoft.com/office/drawing/2014/main" id="{DB724277-E86C-48C0-9475-B85C773130AA}"/>
              </a:ext>
            </a:extLst>
          </p:cNvPr>
          <p:cNvSpPr txBox="1"/>
          <p:nvPr/>
        </p:nvSpPr>
        <p:spPr>
          <a:xfrm flipH="1">
            <a:off x="2170463" y="376356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Rutherglen</a:t>
            </a:r>
          </a:p>
        </p:txBody>
      </p:sp>
      <p:sp>
        <p:nvSpPr>
          <p:cNvPr id="83" name="object 11">
            <a:extLst>
              <a:ext uri="{FF2B5EF4-FFF2-40B4-BE49-F238E27FC236}">
                <a16:creationId xmlns:a16="http://schemas.microsoft.com/office/drawing/2014/main" id="{41ED8331-4D80-4D1D-8414-E4F1FDCFF7FF}"/>
              </a:ext>
            </a:extLst>
          </p:cNvPr>
          <p:cNvSpPr txBox="1"/>
          <p:nvPr/>
        </p:nvSpPr>
        <p:spPr>
          <a:xfrm flipH="1">
            <a:off x="2170463" y="393419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Glenrowan</a:t>
            </a:r>
          </a:p>
        </p:txBody>
      </p:sp>
      <p:sp>
        <p:nvSpPr>
          <p:cNvPr id="84" name="object 11">
            <a:extLst>
              <a:ext uri="{FF2B5EF4-FFF2-40B4-BE49-F238E27FC236}">
                <a16:creationId xmlns:a16="http://schemas.microsoft.com/office/drawing/2014/main" id="{23B32D35-A79F-495F-AE7E-423087F1A484}"/>
              </a:ext>
            </a:extLst>
          </p:cNvPr>
          <p:cNvSpPr txBox="1"/>
          <p:nvPr/>
        </p:nvSpPr>
        <p:spPr>
          <a:xfrm flipH="1">
            <a:off x="2170463" y="410483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Beechworth</a:t>
            </a:r>
          </a:p>
        </p:txBody>
      </p:sp>
      <p:sp>
        <p:nvSpPr>
          <p:cNvPr id="85" name="object 11">
            <a:extLst>
              <a:ext uri="{FF2B5EF4-FFF2-40B4-BE49-F238E27FC236}">
                <a16:creationId xmlns:a16="http://schemas.microsoft.com/office/drawing/2014/main" id="{FB9B2EC6-FC73-42CD-B7D7-A87CD045938A}"/>
              </a:ext>
            </a:extLst>
          </p:cNvPr>
          <p:cNvSpPr txBox="1"/>
          <p:nvPr/>
        </p:nvSpPr>
        <p:spPr>
          <a:xfrm flipH="1">
            <a:off x="2170463" y="4275468"/>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King Valley</a:t>
            </a:r>
          </a:p>
        </p:txBody>
      </p:sp>
      <p:sp>
        <p:nvSpPr>
          <p:cNvPr id="86" name="object 11">
            <a:extLst>
              <a:ext uri="{FF2B5EF4-FFF2-40B4-BE49-F238E27FC236}">
                <a16:creationId xmlns:a16="http://schemas.microsoft.com/office/drawing/2014/main" id="{25DDD1A0-F6CA-45CF-A1E1-A0C8C24EBF2C}"/>
              </a:ext>
            </a:extLst>
          </p:cNvPr>
          <p:cNvSpPr txBox="1"/>
          <p:nvPr/>
        </p:nvSpPr>
        <p:spPr>
          <a:xfrm flipH="1">
            <a:off x="2170463" y="444610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Alpine Valleys</a:t>
            </a:r>
          </a:p>
        </p:txBody>
      </p:sp>
      <p:sp>
        <p:nvSpPr>
          <p:cNvPr id="87" name="object 11">
            <a:extLst>
              <a:ext uri="{FF2B5EF4-FFF2-40B4-BE49-F238E27FC236}">
                <a16:creationId xmlns:a16="http://schemas.microsoft.com/office/drawing/2014/main" id="{272C3732-112B-4373-B5A0-4A808C3B9C95}"/>
              </a:ext>
            </a:extLst>
          </p:cNvPr>
          <p:cNvSpPr txBox="1"/>
          <p:nvPr/>
        </p:nvSpPr>
        <p:spPr>
          <a:xfrm flipH="1">
            <a:off x="2170463" y="461674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Strathbogie Ranges</a:t>
            </a:r>
          </a:p>
        </p:txBody>
      </p:sp>
      <p:sp>
        <p:nvSpPr>
          <p:cNvPr id="88" name="object 11">
            <a:extLst>
              <a:ext uri="{FF2B5EF4-FFF2-40B4-BE49-F238E27FC236}">
                <a16:creationId xmlns:a16="http://schemas.microsoft.com/office/drawing/2014/main" id="{8E68E01C-5176-437F-9A15-80B4ADA65949}"/>
              </a:ext>
            </a:extLst>
          </p:cNvPr>
          <p:cNvSpPr txBox="1"/>
          <p:nvPr/>
        </p:nvSpPr>
        <p:spPr>
          <a:xfrm flipH="1">
            <a:off x="2170463" y="478737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Upper Goulburn</a:t>
            </a:r>
          </a:p>
        </p:txBody>
      </p:sp>
      <p:sp>
        <p:nvSpPr>
          <p:cNvPr id="89" name="object 11">
            <a:extLst>
              <a:ext uri="{FF2B5EF4-FFF2-40B4-BE49-F238E27FC236}">
                <a16:creationId xmlns:a16="http://schemas.microsoft.com/office/drawing/2014/main" id="{AF037FB6-A08F-4F95-A8E7-983AB361F870}"/>
              </a:ext>
            </a:extLst>
          </p:cNvPr>
          <p:cNvSpPr txBox="1"/>
          <p:nvPr/>
        </p:nvSpPr>
        <p:spPr>
          <a:xfrm flipH="1">
            <a:off x="2170463" y="495801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Heathcote</a:t>
            </a:r>
          </a:p>
        </p:txBody>
      </p:sp>
      <p:sp>
        <p:nvSpPr>
          <p:cNvPr id="90" name="object 11">
            <a:extLst>
              <a:ext uri="{FF2B5EF4-FFF2-40B4-BE49-F238E27FC236}">
                <a16:creationId xmlns:a16="http://schemas.microsoft.com/office/drawing/2014/main" id="{7C206C5D-C764-43E6-A89B-81029650C854}"/>
              </a:ext>
            </a:extLst>
          </p:cNvPr>
          <p:cNvSpPr txBox="1"/>
          <p:nvPr/>
        </p:nvSpPr>
        <p:spPr>
          <a:xfrm flipH="1">
            <a:off x="2170463" y="5128648"/>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Bendigo</a:t>
            </a:r>
          </a:p>
        </p:txBody>
      </p:sp>
      <p:sp>
        <p:nvSpPr>
          <p:cNvPr id="91" name="object 11">
            <a:extLst>
              <a:ext uri="{FF2B5EF4-FFF2-40B4-BE49-F238E27FC236}">
                <a16:creationId xmlns:a16="http://schemas.microsoft.com/office/drawing/2014/main" id="{B3391FA1-831D-46B6-8B65-17F290B515B0}"/>
              </a:ext>
            </a:extLst>
          </p:cNvPr>
          <p:cNvSpPr txBox="1"/>
          <p:nvPr/>
        </p:nvSpPr>
        <p:spPr>
          <a:xfrm flipH="1">
            <a:off x="2170463" y="529928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Pyrenees</a:t>
            </a:r>
          </a:p>
        </p:txBody>
      </p:sp>
      <p:sp>
        <p:nvSpPr>
          <p:cNvPr id="92" name="object 11">
            <a:extLst>
              <a:ext uri="{FF2B5EF4-FFF2-40B4-BE49-F238E27FC236}">
                <a16:creationId xmlns:a16="http://schemas.microsoft.com/office/drawing/2014/main" id="{3090DFCA-FCB5-4881-A42B-280B7593E9B0}"/>
              </a:ext>
            </a:extLst>
          </p:cNvPr>
          <p:cNvSpPr txBox="1"/>
          <p:nvPr/>
        </p:nvSpPr>
        <p:spPr>
          <a:xfrm flipH="1">
            <a:off x="2170463" y="5469917"/>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Macedon Ranges</a:t>
            </a:r>
          </a:p>
        </p:txBody>
      </p:sp>
      <p:sp>
        <p:nvSpPr>
          <p:cNvPr id="93" name="object 11">
            <a:extLst>
              <a:ext uri="{FF2B5EF4-FFF2-40B4-BE49-F238E27FC236}">
                <a16:creationId xmlns:a16="http://schemas.microsoft.com/office/drawing/2014/main" id="{ED1B337B-43FD-4B3B-88DE-9C4030E68C03}"/>
              </a:ext>
            </a:extLst>
          </p:cNvPr>
          <p:cNvSpPr txBox="1"/>
          <p:nvPr/>
        </p:nvSpPr>
        <p:spPr>
          <a:xfrm flipH="1">
            <a:off x="2170462" y="3251652"/>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Murray Darling</a:t>
            </a:r>
          </a:p>
        </p:txBody>
      </p:sp>
      <p:sp>
        <p:nvSpPr>
          <p:cNvPr id="94" name="object 11">
            <a:extLst>
              <a:ext uri="{FF2B5EF4-FFF2-40B4-BE49-F238E27FC236}">
                <a16:creationId xmlns:a16="http://schemas.microsoft.com/office/drawing/2014/main" id="{417D4E75-4EF0-4EF7-AD53-F859F22D8F82}"/>
              </a:ext>
            </a:extLst>
          </p:cNvPr>
          <p:cNvSpPr txBox="1"/>
          <p:nvPr/>
        </p:nvSpPr>
        <p:spPr>
          <a:xfrm flipH="1">
            <a:off x="2170463" y="2117793"/>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Gundagai</a:t>
            </a:r>
          </a:p>
        </p:txBody>
      </p:sp>
      <p:sp>
        <p:nvSpPr>
          <p:cNvPr id="95" name="object 11">
            <a:extLst>
              <a:ext uri="{FF2B5EF4-FFF2-40B4-BE49-F238E27FC236}">
                <a16:creationId xmlns:a16="http://schemas.microsoft.com/office/drawing/2014/main" id="{D1510AFF-14F2-4D9A-B419-E4FF34D0048D}"/>
              </a:ext>
            </a:extLst>
          </p:cNvPr>
          <p:cNvSpPr txBox="1"/>
          <p:nvPr/>
        </p:nvSpPr>
        <p:spPr>
          <a:xfrm flipH="1">
            <a:off x="2170463" y="2288604"/>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Canberra District</a:t>
            </a:r>
          </a:p>
        </p:txBody>
      </p:sp>
      <p:sp>
        <p:nvSpPr>
          <p:cNvPr id="96" name="object 11">
            <a:extLst>
              <a:ext uri="{FF2B5EF4-FFF2-40B4-BE49-F238E27FC236}">
                <a16:creationId xmlns:a16="http://schemas.microsoft.com/office/drawing/2014/main" id="{DBE1A88C-656B-482F-A203-F841410674D9}"/>
              </a:ext>
            </a:extLst>
          </p:cNvPr>
          <p:cNvSpPr txBox="1"/>
          <p:nvPr/>
        </p:nvSpPr>
        <p:spPr>
          <a:xfrm flipH="1">
            <a:off x="2170463" y="2459415"/>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Shoalhaven Coast</a:t>
            </a:r>
          </a:p>
        </p:txBody>
      </p:sp>
      <p:sp>
        <p:nvSpPr>
          <p:cNvPr id="97" name="object 11">
            <a:extLst>
              <a:ext uri="{FF2B5EF4-FFF2-40B4-BE49-F238E27FC236}">
                <a16:creationId xmlns:a16="http://schemas.microsoft.com/office/drawing/2014/main" id="{2CAD0F17-F924-41DB-BC81-A3A9CF0B7654}"/>
              </a:ext>
            </a:extLst>
          </p:cNvPr>
          <p:cNvSpPr txBox="1"/>
          <p:nvPr/>
        </p:nvSpPr>
        <p:spPr>
          <a:xfrm flipH="1">
            <a:off x="2170463" y="263022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Tumbarumba</a:t>
            </a:r>
          </a:p>
        </p:txBody>
      </p:sp>
      <p:sp>
        <p:nvSpPr>
          <p:cNvPr id="98" name="object 11">
            <a:extLst>
              <a:ext uri="{FF2B5EF4-FFF2-40B4-BE49-F238E27FC236}">
                <a16:creationId xmlns:a16="http://schemas.microsoft.com/office/drawing/2014/main" id="{EEB4F527-5756-4F62-A76C-648FCD38E69B}"/>
              </a:ext>
            </a:extLst>
          </p:cNvPr>
          <p:cNvSpPr txBox="1"/>
          <p:nvPr/>
        </p:nvSpPr>
        <p:spPr>
          <a:xfrm flipH="1">
            <a:off x="2170463" y="2801036"/>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err="1">
                <a:solidFill>
                  <a:schemeClr val="tx1"/>
                </a:solidFill>
              </a:rPr>
              <a:t>Perricoota</a:t>
            </a:r>
            <a:endParaRPr lang="en-AU" sz="1000" b="0" dirty="0">
              <a:solidFill>
                <a:schemeClr val="tx1"/>
              </a:solidFill>
            </a:endParaRPr>
          </a:p>
        </p:txBody>
      </p:sp>
      <p:sp>
        <p:nvSpPr>
          <p:cNvPr id="99" name="object 11">
            <a:extLst>
              <a:ext uri="{FF2B5EF4-FFF2-40B4-BE49-F238E27FC236}">
                <a16:creationId xmlns:a16="http://schemas.microsoft.com/office/drawing/2014/main" id="{F9B4B2FB-3E87-44D3-AA1F-E2ECB7C390C7}"/>
              </a:ext>
            </a:extLst>
          </p:cNvPr>
          <p:cNvSpPr txBox="1"/>
          <p:nvPr/>
        </p:nvSpPr>
        <p:spPr>
          <a:xfrm flipH="1">
            <a:off x="2170463" y="5637977"/>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Sunbury</a:t>
            </a:r>
          </a:p>
        </p:txBody>
      </p:sp>
      <p:sp>
        <p:nvSpPr>
          <p:cNvPr id="100" name="object 11">
            <a:extLst>
              <a:ext uri="{FF2B5EF4-FFF2-40B4-BE49-F238E27FC236}">
                <a16:creationId xmlns:a16="http://schemas.microsoft.com/office/drawing/2014/main" id="{DB1268DE-15F1-461B-B592-56C7AEE379D1}"/>
              </a:ext>
            </a:extLst>
          </p:cNvPr>
          <p:cNvSpPr txBox="1"/>
          <p:nvPr/>
        </p:nvSpPr>
        <p:spPr>
          <a:xfrm flipH="1">
            <a:off x="2170463" y="5808613"/>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Grampians</a:t>
            </a:r>
          </a:p>
        </p:txBody>
      </p:sp>
      <p:sp>
        <p:nvSpPr>
          <p:cNvPr id="101" name="object 11">
            <a:extLst>
              <a:ext uri="{FF2B5EF4-FFF2-40B4-BE49-F238E27FC236}">
                <a16:creationId xmlns:a16="http://schemas.microsoft.com/office/drawing/2014/main" id="{C5F4F23D-337A-48A4-8BF4-A85230ED7010}"/>
              </a:ext>
            </a:extLst>
          </p:cNvPr>
          <p:cNvSpPr txBox="1"/>
          <p:nvPr/>
        </p:nvSpPr>
        <p:spPr>
          <a:xfrm flipH="1">
            <a:off x="2170463" y="5979249"/>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Henty</a:t>
            </a:r>
          </a:p>
        </p:txBody>
      </p:sp>
      <p:sp>
        <p:nvSpPr>
          <p:cNvPr id="102" name="object 11">
            <a:extLst>
              <a:ext uri="{FF2B5EF4-FFF2-40B4-BE49-F238E27FC236}">
                <a16:creationId xmlns:a16="http://schemas.microsoft.com/office/drawing/2014/main" id="{8850E42A-DFC8-44D0-99DD-B80CE2E59F85}"/>
              </a:ext>
            </a:extLst>
          </p:cNvPr>
          <p:cNvSpPr txBox="1"/>
          <p:nvPr/>
        </p:nvSpPr>
        <p:spPr>
          <a:xfrm flipH="1">
            <a:off x="2170463" y="6149885"/>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Geelong</a:t>
            </a:r>
          </a:p>
        </p:txBody>
      </p:sp>
      <p:sp>
        <p:nvSpPr>
          <p:cNvPr id="103" name="object 11">
            <a:extLst>
              <a:ext uri="{FF2B5EF4-FFF2-40B4-BE49-F238E27FC236}">
                <a16:creationId xmlns:a16="http://schemas.microsoft.com/office/drawing/2014/main" id="{6EA2D46C-F102-4ACE-8048-D9BDA22683C9}"/>
              </a:ext>
            </a:extLst>
          </p:cNvPr>
          <p:cNvSpPr txBox="1"/>
          <p:nvPr/>
        </p:nvSpPr>
        <p:spPr>
          <a:xfrm flipH="1">
            <a:off x="2170463" y="6320521"/>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Yarra Valley</a:t>
            </a:r>
          </a:p>
        </p:txBody>
      </p:sp>
      <p:sp>
        <p:nvSpPr>
          <p:cNvPr id="104" name="object 11">
            <a:extLst>
              <a:ext uri="{FF2B5EF4-FFF2-40B4-BE49-F238E27FC236}">
                <a16:creationId xmlns:a16="http://schemas.microsoft.com/office/drawing/2014/main" id="{1573B280-5DCC-4C4C-A3E9-6956CAA20772}"/>
              </a:ext>
            </a:extLst>
          </p:cNvPr>
          <p:cNvSpPr txBox="1"/>
          <p:nvPr/>
        </p:nvSpPr>
        <p:spPr>
          <a:xfrm flipH="1">
            <a:off x="2170463" y="6491157"/>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Mornington Peninsula</a:t>
            </a:r>
          </a:p>
        </p:txBody>
      </p:sp>
      <p:sp>
        <p:nvSpPr>
          <p:cNvPr id="105" name="object 11">
            <a:extLst>
              <a:ext uri="{FF2B5EF4-FFF2-40B4-BE49-F238E27FC236}">
                <a16:creationId xmlns:a16="http://schemas.microsoft.com/office/drawing/2014/main" id="{298FFC41-74A5-4101-A773-0C7F32762E20}"/>
              </a:ext>
            </a:extLst>
          </p:cNvPr>
          <p:cNvSpPr txBox="1"/>
          <p:nvPr/>
        </p:nvSpPr>
        <p:spPr>
          <a:xfrm flipH="1">
            <a:off x="2170463" y="6661790"/>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Gippsland</a:t>
            </a:r>
          </a:p>
        </p:txBody>
      </p:sp>
      <p:sp>
        <p:nvSpPr>
          <p:cNvPr id="106" name="object 11">
            <a:extLst>
              <a:ext uri="{FF2B5EF4-FFF2-40B4-BE49-F238E27FC236}">
                <a16:creationId xmlns:a16="http://schemas.microsoft.com/office/drawing/2014/main" id="{B42FCED5-D967-429D-B31E-8FFB61EC9984}"/>
              </a:ext>
            </a:extLst>
          </p:cNvPr>
          <p:cNvSpPr txBox="1"/>
          <p:nvPr/>
        </p:nvSpPr>
        <p:spPr>
          <a:xfrm flipH="1">
            <a:off x="2170463" y="7108223"/>
            <a:ext cx="1203125" cy="153888"/>
          </a:xfrm>
          <a:prstGeom prst="rect">
            <a:avLst/>
          </a:prstGeom>
        </p:spPr>
        <p:txBody>
          <a:bodyPr vert="horz" wrap="none" lIns="0" tIns="0" rIns="0" bIns="0" rtlCol="0">
            <a:noAutofit/>
          </a:bodyPr>
          <a:lstStyle>
            <a:defPPr>
              <a:defRPr lang="en-US"/>
            </a:defPPr>
            <a:lvl1pPr algn="ctr">
              <a:defRPr sz="950" b="1">
                <a:solidFill>
                  <a:srgbClr val="FFFFFF"/>
                </a:solidFill>
                <a:cs typeface="Hellix"/>
              </a:defRPr>
            </a:lvl1pPr>
          </a:lstStyle>
          <a:p>
            <a:pPr algn="l"/>
            <a:r>
              <a:rPr lang="en-AU" sz="1000" b="0" dirty="0">
                <a:solidFill>
                  <a:schemeClr val="tx1"/>
                </a:solidFill>
              </a:rPr>
              <a:t>Tasmania</a:t>
            </a:r>
          </a:p>
        </p:txBody>
      </p:sp>
    </p:spTree>
    <p:extLst>
      <p:ext uri="{BB962C8B-B14F-4D97-AF65-F5344CB8AC3E}">
        <p14:creationId xmlns:p14="http://schemas.microsoft.com/office/powerpoint/2010/main" val="4085648981"/>
      </p:ext>
    </p:extLst>
  </p:cSld>
  <p:clrMapOvr>
    <a:masterClrMapping/>
  </p:clrMapOvr>
</p:sld>
</file>

<file path=ppt/theme/theme1.xml><?xml version="1.0" encoding="utf-8"?>
<a:theme xmlns:a="http://schemas.openxmlformats.org/drawingml/2006/main" name="Slide layouts">
  <a:themeElements>
    <a:clrScheme name="Wine Australia">
      <a:dk1>
        <a:sysClr val="windowText" lastClr="000000"/>
      </a:dk1>
      <a:lt1>
        <a:sysClr val="window" lastClr="FFFFFF"/>
      </a:lt1>
      <a:dk2>
        <a:srgbClr val="000000"/>
      </a:dk2>
      <a:lt2>
        <a:srgbClr val="F8F8F8"/>
      </a:lt2>
      <a:accent1>
        <a:srgbClr val="F40000"/>
      </a:accent1>
      <a:accent2>
        <a:srgbClr val="B2B2B2"/>
      </a:accent2>
      <a:accent3>
        <a:srgbClr val="969696"/>
      </a:accent3>
      <a:accent4>
        <a:srgbClr val="808080"/>
      </a:accent4>
      <a:accent5>
        <a:srgbClr val="5F5F5F"/>
      </a:accent5>
      <a:accent6>
        <a:srgbClr val="4D4D4D"/>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PPT 2016 Template_16x9.potx" id="{90B4C5AB-49DD-4CE7-B257-1CE91E709E62}" vid="{EB9991EE-BA41-474A-A519-EAA7DE5E9A7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f347888-c122-4526-a72f-0e407ead1da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09C61E5632F648AE0654A33513EF87" ma:contentTypeVersion="16" ma:contentTypeDescription="Create a new document." ma:contentTypeScope="" ma:versionID="bd66cd7d1f5cbddbfe333ab813cfea1f">
  <xsd:schema xmlns:xsd="http://www.w3.org/2001/XMLSchema" xmlns:xs="http://www.w3.org/2001/XMLSchema" xmlns:p="http://schemas.microsoft.com/office/2006/metadata/properties" xmlns:ns3="bf347888-c122-4526-a72f-0e407ead1dac" xmlns:ns4="6732fecd-efdb-4202-a5e5-df22b8bcf432" targetNamespace="http://schemas.microsoft.com/office/2006/metadata/properties" ma:root="true" ma:fieldsID="73076372bc31464733205a2ea8ec7ab7" ns3:_="" ns4:_="">
    <xsd:import namespace="bf347888-c122-4526-a72f-0e407ead1dac"/>
    <xsd:import namespace="6732fecd-efdb-4202-a5e5-df22b8bcf43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347888-c122-4526-a72f-0e407ead1d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32fecd-efdb-4202-a5e5-df22b8bcf43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C8E300-C147-4839-91AC-16BB6E1D063A}">
  <ds:schemaRefs>
    <ds:schemaRef ds:uri="http://schemas.microsoft.com/sharepoint/v3/contenttype/forms"/>
  </ds:schemaRefs>
</ds:datastoreItem>
</file>

<file path=customXml/itemProps2.xml><?xml version="1.0" encoding="utf-8"?>
<ds:datastoreItem xmlns:ds="http://schemas.openxmlformats.org/officeDocument/2006/customXml" ds:itemID="{219FACE2-F182-4F4A-BE26-4879945BD11F}">
  <ds:schemaRefs>
    <ds:schemaRef ds:uri="http://schemas.microsoft.com/office/infopath/2007/PartnerControls"/>
    <ds:schemaRef ds:uri="http://schemas.microsoft.com/office/2006/documentManagement/types"/>
    <ds:schemaRef ds:uri="http://schemas.microsoft.com/office/2006/metadata/properties"/>
    <ds:schemaRef ds:uri="http://purl.org/dc/dcmitype/"/>
    <ds:schemaRef ds:uri="bf347888-c122-4526-a72f-0e407ead1dac"/>
    <ds:schemaRef ds:uri="http://schemas.openxmlformats.org/package/2006/metadata/core-properties"/>
    <ds:schemaRef ds:uri="http://purl.org/dc/elements/1.1/"/>
    <ds:schemaRef ds:uri="http://purl.org/dc/terms/"/>
    <ds:schemaRef ds:uri="6732fecd-efdb-4202-a5e5-df22b8bcf432"/>
    <ds:schemaRef ds:uri="http://www.w3.org/XML/1998/namespace"/>
  </ds:schemaRefs>
</ds:datastoreItem>
</file>

<file path=customXml/itemProps3.xml><?xml version="1.0" encoding="utf-8"?>
<ds:datastoreItem xmlns:ds="http://schemas.openxmlformats.org/officeDocument/2006/customXml" ds:itemID="{09D42F8A-BB36-4A70-8476-9769C1A9B9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347888-c122-4526-a72f-0e407ead1dac"/>
    <ds:schemaRef ds:uri="6732fecd-efdb-4202-a5e5-df22b8bcf4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4504</Words>
  <Application>Microsoft Office PowerPoint</Application>
  <PresentationFormat>Custom</PresentationFormat>
  <Paragraphs>842</Paragraphs>
  <Slides>69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Arial</vt:lpstr>
      <vt:lpstr>CAPUT</vt:lpstr>
      <vt:lpstr>Mistral</vt:lpstr>
      <vt:lpstr>Slide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title goes here</vt:lpstr>
      <vt:lpstr>Wine name goes here</vt:lpstr>
      <vt:lpstr>Tyrrell's Wines Winemaker's Selection Vat 8 Hunter  Shiraz Cabernet 2014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2018-07-25T07:02:59Z</dcterms:created>
  <dcterms:modified xsi:type="dcterms:W3CDTF">2023-10-17T10:14:16Z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0x0101009409C61E5632F648AE0654A33513EF87</vt:lpwstr>
  </property>
</Properties>
</file>