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sldIdLst>
    <p:sldId id="256" r:id="rId5"/>
    <p:sldId id="478" r:id="rId6"/>
    <p:sldId id="636" r:id="rId7"/>
    <p:sldId id="635" r:id="rId8"/>
    <p:sldId id="645" r:id="rId9"/>
    <p:sldId id="637" r:id="rId10"/>
    <p:sldId id="646" r:id="rId11"/>
    <p:sldId id="647" r:id="rId12"/>
    <p:sldId id="641" r:id="rId13"/>
    <p:sldId id="642" r:id="rId14"/>
    <p:sldId id="643" r:id="rId15"/>
    <p:sldId id="648" r:id="rId16"/>
    <p:sldId id="649" r:id="rId17"/>
    <p:sldId id="650" r:id="rId18"/>
    <p:sldId id="651" r:id="rId19"/>
    <p:sldId id="652" r:id="rId20"/>
    <p:sldId id="276" r:id="rId21"/>
    <p:sldId id="515" r:id="rId22"/>
    <p:sldId id="653" r:id="rId23"/>
    <p:sldId id="596" r:id="rId24"/>
    <p:sldId id="656" r:id="rId25"/>
    <p:sldId id="603" r:id="rId26"/>
    <p:sldId id="278" r:id="rId27"/>
    <p:sldId id="658" r:id="rId28"/>
    <p:sldId id="280" r:id="rId29"/>
    <p:sldId id="617" r:id="rId30"/>
    <p:sldId id="659" r:id="rId31"/>
    <p:sldId id="340" r:id="rId32"/>
    <p:sldId id="660" r:id="rId33"/>
  </p:sldIdLst>
  <p:sldSz cx="12192000" cy="6858000"/>
  <p:notesSz cx="6858000" cy="9144000"/>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07" autoAdjust="0"/>
    <p:restoredTop sz="94789"/>
  </p:normalViewPr>
  <p:slideViewPr>
    <p:cSldViewPr snapToGrid="0">
      <p:cViewPr varScale="1">
        <p:scale>
          <a:sx n="121" d="100"/>
          <a:sy n="121" d="100"/>
        </p:scale>
        <p:origin x="200" y="52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11/24/25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16955688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11/24/25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24/11/2025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9.xml"/><Relationship Id="rId5" Type="http://schemas.openxmlformats.org/officeDocument/2006/relationships/image" Target="../media/image32.emf"/><Relationship Id="rId4" Type="http://schemas.openxmlformats.org/officeDocument/2006/relationships/image" Target="../media/image31.emf"/></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l="1" t="26016" r="1" b="18851"/>
          <a:stretch/>
        </p:blipFill>
        <p:spPr>
          <a:xfrm>
            <a:off x="623888" y="2595562"/>
            <a:ext cx="1156811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sz="6000" dirty="0">
                <a:solidFill>
                  <a:schemeClr val="accent1"/>
                </a:solidFill>
              </a:rPr>
              <a:t>ADELAIDE HILLS</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dirty="0">
                <a:solidFill>
                  <a:schemeClr val="accent1"/>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81629"/>
            <a:ext cx="5183398" cy="584775"/>
          </a:xfrm>
          <a:prstGeom prst="rect">
            <a:avLst/>
          </a:prstGeom>
          <a:noFill/>
        </p:spPr>
        <p:txBody>
          <a:bodyPr wrap="square" rtlCol="0">
            <a:spAutoFit/>
          </a:bodyPr>
          <a:lstStyle/>
          <a:p>
            <a:pPr algn="l"/>
            <a:r>
              <a:rPr lang="en-US" sz="3200" dirty="0">
                <a:solidFill>
                  <a:schemeClr val="accent2"/>
                </a:solidFill>
                <a:effectLst/>
                <a:latin typeface="Neue Haas Grotesk Text Pro" panose="020B0504020202020204" pitchFamily="34" charset="77"/>
                <a:ea typeface="Inter Display" panose="02000503000000020004" pitchFamily="2" charset="0"/>
                <a:cs typeface="Inter Display" panose="02000503000000020004" pitchFamily="2" charset="0"/>
              </a:rPr>
              <a:t>MODERATE MARITIME</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763720"/>
            <a:ext cx="4683179" cy="313932"/>
          </a:xfrm>
          <a:prstGeom prst="rect">
            <a:avLst/>
          </a:prstGeom>
          <a:noFill/>
        </p:spPr>
        <p:txBody>
          <a:bodyPr wrap="square" rtlCol="0">
            <a:spAutoFit/>
          </a:bodyPr>
          <a:lstStyle/>
          <a:p>
            <a:pPr>
              <a:lnSpc>
                <a:spcPct val="90000"/>
              </a:lnSpc>
            </a:pPr>
            <a:r>
              <a:rPr lang="en-AU" sz="1600" dirty="0">
                <a:solidFill>
                  <a:schemeClr val="accent2"/>
                </a:solidFill>
                <a:latin typeface="Neue Haas Grotesk Text Pro" panose="020B0504020202020204" pitchFamily="34" charset="77"/>
              </a:rPr>
              <a:t>WITH COOL-CLIMATE CHARACTERISTICS</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542772" y="1828959"/>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accent3"/>
                </a:solidFill>
              </a:rPr>
              <a:t>ADELAIDE HILLS</a:t>
            </a:r>
          </a:p>
          <a:p>
            <a:r>
              <a:rPr lang="en-US" sz="1800" dirty="0">
                <a:solidFill>
                  <a:srgbClr val="B2D8BE"/>
                </a:solidFill>
                <a:latin typeface="Neue Haas Grotesk Text Pro" panose="020B0504020202020204" pitchFamily="34" charset="77"/>
              </a:rPr>
              <a:t>230–650M (755–2,133FT)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876255" y="528973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876255" y="3429000"/>
            <a:ext cx="0" cy="186073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
        <p:nvSpPr>
          <p:cNvPr id="2" name="Oval 1">
            <a:extLst>
              <a:ext uri="{FF2B5EF4-FFF2-40B4-BE49-F238E27FC236}">
                <a16:creationId xmlns:a16="http://schemas.microsoft.com/office/drawing/2014/main" id="{FD8834D2-9A05-4F82-4607-C7333E8E638C}"/>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FE8DED0-A0D9-DED4-1A34-D284AD0DFE7F}"/>
              </a:ext>
            </a:extLst>
          </p:cNvPr>
          <p:cNvCxnSpPr>
            <a:cxnSpLocks/>
          </p:cNvCxnSpPr>
          <p:nvPr/>
        </p:nvCxnSpPr>
        <p:spPr>
          <a:xfrm>
            <a:off x="7876255" y="3691945"/>
            <a:ext cx="14150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11535" cy="1530521"/>
          </a:xfrm>
        </p:spPr>
        <p:txBody>
          <a:bodyPr/>
          <a:lstStyle/>
          <a:p>
            <a:r>
              <a:rPr lang="en-AU" dirty="0"/>
              <a:t>Soils vary across the region. Low-lying areas with heavy soils provide potential for greater vigour, while higher, well‑drained stony soils allow vigour control.</a:t>
            </a: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b="-338"/>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VITICULTURE AND WINEMAKING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dirty="0">
                <a:solidFill>
                  <a:schemeClr val="accent5"/>
                </a:solidFill>
              </a:rPr>
              <a:t>IN PURSUIT OF PERFECTION</a:t>
            </a: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icking grapes from a vine&#10;&#10;AI-generated content may be incorrect.">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3745745" cy="2405401"/>
          </a:xfrm>
        </p:spPr>
        <p:txBody>
          <a:bodyPr/>
          <a:lstStyle/>
          <a:p>
            <a:pPr>
              <a:spcBef>
                <a:spcPts val="217"/>
              </a:spcBef>
              <a:spcAft>
                <a:spcPts val="315"/>
              </a:spcAft>
            </a:pPr>
            <a:r>
              <a:rPr lang="en-AU" dirty="0">
                <a:effectLst/>
              </a:rPr>
              <a:t>Topography and cool climate allow for production of premium fruit</a:t>
            </a:r>
          </a:p>
          <a:p>
            <a:pPr>
              <a:spcBef>
                <a:spcPts val="217"/>
              </a:spcBef>
              <a:spcAft>
                <a:spcPts val="315"/>
              </a:spcAft>
            </a:pPr>
            <a:r>
              <a:rPr lang="en-AU" dirty="0">
                <a:effectLst/>
              </a:rPr>
              <a:t>Mix of large and small vineyards</a:t>
            </a:r>
          </a:p>
          <a:p>
            <a:pPr>
              <a:spcBef>
                <a:spcPts val="217"/>
              </a:spcBef>
              <a:spcAft>
                <a:spcPts val="315"/>
              </a:spcAft>
            </a:pPr>
            <a:r>
              <a:rPr lang="en-AU" dirty="0">
                <a:effectLst/>
              </a:rPr>
              <a:t>Many vineyards worked by hand, as slopes make mechanisation difficult </a:t>
            </a:r>
          </a:p>
          <a:p>
            <a:pPr>
              <a:spcBef>
                <a:spcPts val="217"/>
              </a:spcBef>
              <a:spcAft>
                <a:spcPts val="315"/>
              </a:spcAft>
            </a:pPr>
            <a:r>
              <a:rPr lang="en-AU" dirty="0">
                <a:effectLst/>
              </a:rPr>
              <a:t>Harvest: Early February to early April</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en-US" dirty="0">
                <a:solidFill>
                  <a:schemeClr val="accent1"/>
                </a:solidFill>
              </a:rPr>
              <a:t>GRAPE GROWING</a:t>
            </a: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5017341"/>
            <a:ext cx="2430391" cy="1115690"/>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MIX OF TRADITIONAL AND ALTERNATIVE TECHNIQUES</a:t>
            </a:r>
          </a:p>
          <a:p>
            <a:pPr algn="ctr">
              <a:buClr>
                <a:srgbClr val="601329"/>
              </a:buClr>
            </a:pPr>
            <a:endParaRPr lang="en-US" sz="1600" dirty="0">
              <a:solidFill>
                <a:schemeClr val="bg1">
                  <a:lumMod val="95000"/>
                </a:schemeClr>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3529070" y="5044772"/>
            <a:ext cx="2430391" cy="584775"/>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MINIMAL INTERVENTION</a:t>
            </a:r>
            <a:endParaRPr lang="en-US" sz="1600" dirty="0">
              <a:solidFill>
                <a:schemeClr val="bg1">
                  <a:lumMod val="95000"/>
                </a:schemeClr>
              </a:solidFill>
              <a:latin typeface="Neue Haas Grotesk Text Pro" panose="020B0504020202020204" pitchFamily="34" charset="77"/>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538970" y="5282799"/>
            <a:ext cx="2430391" cy="338554"/>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WILD FERMENTATION</a:t>
            </a:r>
            <a:endParaRPr lang="en-US" sz="1600" dirty="0">
              <a:solidFill>
                <a:schemeClr val="bg1">
                  <a:lumMod val="95000"/>
                </a:schemeClr>
              </a:solidFill>
              <a:latin typeface="Neue Haas Grotesk Text Pro" panose="020B0504020202020204" pitchFamily="34" charset="77"/>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9061190" y="5282799"/>
            <a:ext cx="2430391" cy="584775"/>
          </a:xfrm>
          <a:prstGeom prst="rect">
            <a:avLst/>
          </a:prstGeom>
          <a:noFill/>
        </p:spPr>
        <p:txBody>
          <a:bodyPr wrap="square" rtlCol="0">
            <a:spAutoFit/>
          </a:bodyPr>
          <a:lstStyle/>
          <a:p>
            <a:pPr algn="ctr">
              <a:spcBef>
                <a:spcPts val="217"/>
              </a:spcBef>
              <a:spcAft>
                <a:spcPts val="315"/>
              </a:spcAft>
              <a:buClr>
                <a:srgbClr val="B2D8BE"/>
              </a:buClr>
            </a:pPr>
            <a:r>
              <a:rPr lang="en-AU" sz="1600" dirty="0">
                <a:effectLst/>
                <a:latin typeface="Neue Haas Grotesk Text Pro" panose="020B0504020202020204" pitchFamily="34" charset="77"/>
              </a:rPr>
              <a:t>WHOLE BUNCH FERMENTATION</a:t>
            </a:r>
            <a:endParaRPr lang="en-US" sz="1600" dirty="0">
              <a:latin typeface="Neue Haas Grotesk Text Pro" panose="020B0504020202020204" pitchFamily="34" charset="77"/>
            </a:endParaRP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584200"/>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solidFill>
              </a:rPr>
              <a:t>WINEMAKING</a:t>
            </a:r>
          </a:p>
        </p:txBody>
      </p:sp>
      <p:pic>
        <p:nvPicPr>
          <p:cNvPr id="2" name="Picture 1">
            <a:extLst>
              <a:ext uri="{FF2B5EF4-FFF2-40B4-BE49-F238E27FC236}">
                <a16:creationId xmlns:a16="http://schemas.microsoft.com/office/drawing/2014/main" id="{24D8936E-4888-F16C-5CD0-48BE804D3414}"/>
              </a:ext>
            </a:extLst>
          </p:cNvPr>
          <p:cNvPicPr>
            <a:picLocks noChangeAspect="1"/>
          </p:cNvPicPr>
          <p:nvPr/>
        </p:nvPicPr>
        <p:blipFill>
          <a:blip r:embed="rId2"/>
          <a:stretch>
            <a:fillRect/>
          </a:stretch>
        </p:blipFill>
        <p:spPr>
          <a:xfrm>
            <a:off x="917050" y="2176523"/>
            <a:ext cx="1616208" cy="2745482"/>
          </a:xfrm>
          <a:prstGeom prst="rect">
            <a:avLst/>
          </a:prstGeom>
        </p:spPr>
      </p:pic>
      <p:pic>
        <p:nvPicPr>
          <p:cNvPr id="3" name="Picture 2">
            <a:extLst>
              <a:ext uri="{FF2B5EF4-FFF2-40B4-BE49-F238E27FC236}">
                <a16:creationId xmlns:a16="http://schemas.microsoft.com/office/drawing/2014/main" id="{22AABF46-57D8-BCEE-6D80-FB4E39BF1460}"/>
              </a:ext>
            </a:extLst>
          </p:cNvPr>
          <p:cNvPicPr>
            <a:picLocks noChangeAspect="1"/>
          </p:cNvPicPr>
          <p:nvPr/>
        </p:nvPicPr>
        <p:blipFill>
          <a:blip r:embed="rId3"/>
          <a:stretch>
            <a:fillRect/>
          </a:stretch>
        </p:blipFill>
        <p:spPr>
          <a:xfrm>
            <a:off x="3589312" y="2358796"/>
            <a:ext cx="2046990" cy="2589442"/>
          </a:xfrm>
          <a:prstGeom prst="rect">
            <a:avLst/>
          </a:prstGeom>
        </p:spPr>
      </p:pic>
      <p:pic>
        <p:nvPicPr>
          <p:cNvPr id="4" name="Picture 3">
            <a:extLst>
              <a:ext uri="{FF2B5EF4-FFF2-40B4-BE49-F238E27FC236}">
                <a16:creationId xmlns:a16="http://schemas.microsoft.com/office/drawing/2014/main" id="{AD7D30BF-EE4B-70AD-F68F-0C96E9715161}"/>
              </a:ext>
            </a:extLst>
          </p:cNvPr>
          <p:cNvPicPr>
            <a:picLocks noChangeAspect="1"/>
          </p:cNvPicPr>
          <p:nvPr/>
        </p:nvPicPr>
        <p:blipFill>
          <a:blip r:embed="rId4"/>
          <a:stretch>
            <a:fillRect/>
          </a:stretch>
        </p:blipFill>
        <p:spPr>
          <a:xfrm>
            <a:off x="7015515" y="2380628"/>
            <a:ext cx="1638933" cy="2704813"/>
          </a:xfrm>
          <a:prstGeom prst="rect">
            <a:avLst/>
          </a:prstGeom>
        </p:spPr>
      </p:pic>
      <p:pic>
        <p:nvPicPr>
          <p:cNvPr id="5" name="Picture 4">
            <a:extLst>
              <a:ext uri="{FF2B5EF4-FFF2-40B4-BE49-F238E27FC236}">
                <a16:creationId xmlns:a16="http://schemas.microsoft.com/office/drawing/2014/main" id="{38A0C21D-3575-3606-551E-08A339A478ED}"/>
              </a:ext>
            </a:extLst>
          </p:cNvPr>
          <p:cNvPicPr>
            <a:picLocks noChangeAspect="1"/>
          </p:cNvPicPr>
          <p:nvPr/>
        </p:nvPicPr>
        <p:blipFill>
          <a:blip r:embed="rId3"/>
          <a:stretch>
            <a:fillRect/>
          </a:stretch>
        </p:blipFill>
        <p:spPr>
          <a:xfrm>
            <a:off x="9203129" y="2358796"/>
            <a:ext cx="2046990" cy="2589442"/>
          </a:xfrm>
          <a:prstGeom prst="rect">
            <a:avLst/>
          </a:prstGeom>
        </p:spPr>
      </p:pic>
      <p:pic>
        <p:nvPicPr>
          <p:cNvPr id="6" name="Picture 5">
            <a:extLst>
              <a:ext uri="{FF2B5EF4-FFF2-40B4-BE49-F238E27FC236}">
                <a16:creationId xmlns:a16="http://schemas.microsoft.com/office/drawing/2014/main" id="{1804557A-43FC-F084-B289-9D8ACD5DF910}"/>
              </a:ext>
            </a:extLst>
          </p:cNvPr>
          <p:cNvPicPr>
            <a:picLocks noChangeAspect="1"/>
          </p:cNvPicPr>
          <p:nvPr/>
        </p:nvPicPr>
        <p:blipFill>
          <a:blip r:embed="rId5"/>
          <a:stretch>
            <a:fillRect/>
          </a:stretch>
        </p:blipFill>
        <p:spPr>
          <a:xfrm>
            <a:off x="9061190" y="1662118"/>
            <a:ext cx="856834" cy="1393356"/>
          </a:xfrm>
          <a:prstGeom prst="rect">
            <a:avLst/>
          </a:prstGeom>
        </p:spPr>
      </p:pic>
      <p:pic>
        <p:nvPicPr>
          <p:cNvPr id="7" name="Picture 6">
            <a:extLst>
              <a:ext uri="{FF2B5EF4-FFF2-40B4-BE49-F238E27FC236}">
                <a16:creationId xmlns:a16="http://schemas.microsoft.com/office/drawing/2014/main" id="{0748269A-1E3D-4AF8-02C9-40D1B92D7963}"/>
              </a:ext>
            </a:extLst>
          </p:cNvPr>
          <p:cNvPicPr>
            <a:picLocks noChangeAspect="1"/>
          </p:cNvPicPr>
          <p:nvPr/>
        </p:nvPicPr>
        <p:blipFill>
          <a:blip r:embed="rId5"/>
          <a:stretch>
            <a:fillRect/>
          </a:stretch>
        </p:blipFill>
        <p:spPr>
          <a:xfrm flipH="1">
            <a:off x="10535224" y="2072953"/>
            <a:ext cx="856834" cy="1393356"/>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cket of grapes in the ground&#10;&#10;AI-generated content may be incorrect.">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p:txBody>
          <a:bodyPr/>
          <a:lstStyle/>
          <a:p>
            <a:r>
              <a:rPr lang="en-US" dirty="0">
                <a:solidFill>
                  <a:schemeClr val="accent5"/>
                </a:solidFill>
              </a:rPr>
              <a:t>TASTE OF </a:t>
            </a:r>
            <a:br>
              <a:rPr lang="en-US" dirty="0">
                <a:solidFill>
                  <a:schemeClr val="accent5"/>
                </a:solidFill>
              </a:rPr>
            </a:br>
            <a:r>
              <a:rPr lang="en-US" dirty="0">
                <a:solidFill>
                  <a:schemeClr val="accent5"/>
                </a:solidFill>
              </a:rPr>
              <a:t>ADELAIDE HILLS</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p:txBody>
          <a:bodyPr/>
          <a:lstStyle/>
          <a:p>
            <a:r>
              <a:rPr lang="en-US" dirty="0">
                <a:solidFill>
                  <a:schemeClr val="accent1"/>
                </a:solidFill>
              </a:rPr>
              <a:t>NOTEWORTHY</a:t>
            </a:r>
          </a:p>
          <a:p>
            <a:r>
              <a:rPr lang="en-US" dirty="0">
                <a:solidFill>
                  <a:schemeClr val="accent1"/>
                </a:solidFill>
              </a:rPr>
              <a:t>VARIETIES</a:t>
            </a: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81024"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ADELAIDE HILLS</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SAUVIGNON BLANC</a:t>
            </a:r>
          </a:p>
          <a:p>
            <a:pPr algn="ctr"/>
            <a:r>
              <a:rPr lang="en-US" sz="3800" b="1" dirty="0">
                <a:solidFill>
                  <a:schemeClr val="bg1"/>
                </a:solidFill>
                <a:latin typeface="Neue Haas Grotesk Text Pro" panose="020B0504020202020204" pitchFamily="34" charset="77"/>
              </a:rPr>
              <a:t>30%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3353" y="5470367"/>
            <a:ext cx="2119061"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25%</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PINOT NOIR</a:t>
            </a: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20%</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PINOT GRIS</a:t>
            </a:r>
            <a:br>
              <a:rPr lang="en-US" dirty="0">
                <a:solidFill>
                  <a:srgbClr val="601329"/>
                </a:solidFill>
                <a:latin typeface="Neue Haas Grotesk Text Pro" panose="020B0504020202020204" pitchFamily="34" charset="77"/>
              </a:rPr>
            </a:br>
            <a:r>
              <a:rPr lang="en-US" dirty="0">
                <a:solidFill>
                  <a:srgbClr val="601329"/>
                </a:solidFill>
                <a:latin typeface="Neue Haas Grotesk Text Pro" panose="020B0504020202020204" pitchFamily="34" charset="77"/>
              </a:rPr>
              <a:t>/GRIGIO</a:t>
            </a:r>
          </a:p>
          <a:p>
            <a:pPr algn="ctr"/>
            <a:r>
              <a:rPr lang="en-US" sz="3800" b="1" dirty="0">
                <a:solidFill>
                  <a:schemeClr val="bg1"/>
                </a:solidFill>
                <a:latin typeface="Neue Haas Grotesk Text Pro" panose="020B0504020202020204" pitchFamily="34" charset="77"/>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9821"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80102" y="3964620"/>
            <a:ext cx="2631696"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58605"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2" cstate="screen">
            <a:extLst>
              <a:ext uri="{28A0092B-C50C-407E-A947-70E740481C1C}">
                <a14:useLocalDpi xmlns:a14="http://schemas.microsoft.com/office/drawing/2010/main"/>
              </a:ext>
            </a:extLst>
          </a:blip>
          <a:srcRect b="-32"/>
          <a:stretch/>
        </p:blipFill>
        <p:spPr>
          <a:xfrm>
            <a:off x="5742617" y="697042"/>
            <a:ext cx="1829327"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7029554" y="2718423"/>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986451"/>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ADELAIDE HILLS</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SPARKLING</a:t>
            </a:r>
          </a:p>
        </p:txBody>
      </p:sp>
      <p:sp>
        <p:nvSpPr>
          <p:cNvPr id="6" name="TextBox 5">
            <a:extLst>
              <a:ext uri="{FF2B5EF4-FFF2-40B4-BE49-F238E27FC236}">
                <a16:creationId xmlns:a16="http://schemas.microsoft.com/office/drawing/2014/main" id="{3937CC6C-038C-22C6-5A1B-F274BB411F78}"/>
              </a:ext>
            </a:extLst>
          </p:cNvPr>
          <p:cNvSpPr txBox="1"/>
          <p:nvPr/>
        </p:nvSpPr>
        <p:spPr>
          <a:xfrm>
            <a:off x="697277" y="2493219"/>
            <a:ext cx="3373493" cy="856645"/>
          </a:xfrm>
          <a:prstGeom prst="rect">
            <a:avLst/>
          </a:prstGeom>
          <a:noFill/>
        </p:spPr>
        <p:txBody>
          <a:bodyPr wrap="square" anchor="b">
            <a:spAutoFit/>
          </a:bodyPr>
          <a:lstStyle/>
          <a:p>
            <a:pPr algn="ctr">
              <a:spcBef>
                <a:spcPts val="217"/>
              </a:spcBef>
            </a:pPr>
            <a:r>
              <a:rPr lang="en-AU" sz="1600" dirty="0">
                <a:effectLst/>
                <a:latin typeface="Neue Haas Grotesk Text Pro" panose="020B0504020202020204" pitchFamily="34" charset="77"/>
              </a:rPr>
              <a:t>ALTITUDE AND COOL CLIMATE</a:t>
            </a:r>
          </a:p>
          <a:p>
            <a:pPr algn="ctr">
              <a:spcBef>
                <a:spcPts val="217"/>
              </a:spcBef>
            </a:pPr>
            <a:r>
              <a:rPr lang="en-AU" sz="1600" dirty="0">
                <a:latin typeface="Neue Haas Grotesk Text Pro" panose="020B0504020202020204" pitchFamily="34" charset="77"/>
              </a:rPr>
              <a:t>IDEAL FOR PRODUCING PREMIUM SPARKLING WINE</a:t>
            </a:r>
            <a:endParaRPr lang="en-AU" sz="1600" dirty="0">
              <a:effectLst/>
              <a:latin typeface="Neue Haas Grotesk Text Pro" panose="020B0504020202020204" pitchFamily="34" charset="77"/>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227820" y="2071128"/>
            <a:ext cx="1745070" cy="15685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TRADITIONAL METHOD WINES MADE PRIMARILY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WITH PINOT NOIR AND CHARDONNAY</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506275" y="5095381"/>
            <a:ext cx="2805709" cy="147283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Red 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Citrus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Toast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Brioche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Grilled Nuts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Grilled Bread</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478195"/>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p:nvPr/>
        </p:nvCxnSpPr>
        <p:spPr>
          <a:xfrm>
            <a:off x="10101471" y="4470575"/>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423551"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092F6990-F74B-283B-7247-EEB7D4922B63}"/>
              </a:ext>
            </a:extLst>
          </p:cNvPr>
          <p:cNvSpPr/>
          <p:nvPr/>
        </p:nvSpPr>
        <p:spPr>
          <a:xfrm>
            <a:off x="2925135" y="4511583"/>
            <a:ext cx="1765809" cy="176580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2898817" y="5070150"/>
            <a:ext cx="1745070"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RANGLE OF STYLES PRODUCED</a:t>
            </a: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385100"/>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en-US" sz="4000" dirty="0">
                <a:solidFill>
                  <a:schemeClr val="bg2"/>
                </a:solidFill>
                <a:latin typeface="Neue Haas Grotesk Text Pro" panose="020B0504020202020204" pitchFamily="34" charset="77"/>
              </a:rPr>
              <a:t>SPARKLING</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32285"/>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36597" y="2232232"/>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3032303" y="2632659"/>
            <a:ext cx="132061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Sparkling wine</a:t>
            </a: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615603" y="2340598"/>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0FD720EB-8AB5-8000-B322-07C52B284E4B}"/>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955414" y="4373284"/>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711911" y="471301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Unoaked/Low</a:t>
            </a: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183117" y="5213543"/>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516749" y="55595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Tree>
    <p:extLst>
      <p:ext uri="{BB962C8B-B14F-4D97-AF65-F5344CB8AC3E}">
        <p14:creationId xmlns:p14="http://schemas.microsoft.com/office/powerpoint/2010/main" val="27880124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207308"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ADELAIDE HILLS</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SAUVIGNON BLANC</a:t>
            </a: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991846" y="2518867"/>
            <a:ext cx="2661872" cy="830997"/>
          </a:xfrm>
          <a:prstGeom prst="rect">
            <a:avLst/>
          </a:prstGeom>
          <a:noFill/>
        </p:spPr>
        <p:txBody>
          <a:bodyPr wrap="square" anchor="b">
            <a:spAutoFit/>
          </a:bodyPr>
          <a:lstStyle/>
          <a:p>
            <a:pPr algn="ctr">
              <a:spcBef>
                <a:spcPts val="217"/>
              </a:spcBef>
            </a:pPr>
            <a:r>
              <a:rPr lang="en-AU" sz="1600" dirty="0">
                <a:effectLst/>
                <a:latin typeface="Neue Haas Grotesk Text Pro" panose="020B0504020202020204" pitchFamily="34" charset="77"/>
              </a:rPr>
              <a:t>VIBRANT AND AROMATIC WITH NATURAL ACIDITY</a:t>
            </a: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746322"/>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1924723"/>
            <a:ext cx="2190344" cy="167930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2400" dirty="0">
                <a:solidFill>
                  <a:schemeClr val="tx1"/>
                </a:solidFill>
                <a:effectLst/>
                <a:latin typeface="Neue Haas Grotesk Text Pro" panose="020B0504020202020204" pitchFamily="34" charset="77"/>
              </a:rPr>
              <a:t>THE BENCHMARK SAUVIGNON BLANC IN AUSTRALIA</a:t>
            </a:r>
          </a:p>
        </p:txBody>
      </p:sp>
      <p:sp>
        <p:nvSpPr>
          <p:cNvPr id="27" name="Oval 26">
            <a:extLst>
              <a:ext uri="{FF2B5EF4-FFF2-40B4-BE49-F238E27FC236}">
                <a16:creationId xmlns:a16="http://schemas.microsoft.com/office/drawing/2014/main" id="{CECD6E77-E192-E952-1FC9-2BE3124F4C42}"/>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8" name="object 58">
            <a:extLst>
              <a:ext uri="{FF2B5EF4-FFF2-40B4-BE49-F238E27FC236}">
                <a16:creationId xmlns:a16="http://schemas.microsoft.com/office/drawing/2014/main" id="{AA5AF077-8863-6EF0-880A-07444ED4787A}"/>
              </a:ext>
            </a:extLst>
          </p:cNvPr>
          <p:cNvSpPr txBox="1"/>
          <p:nvPr/>
        </p:nvSpPr>
        <p:spPr>
          <a:xfrm>
            <a:off x="1162692" y="4746322"/>
            <a:ext cx="2146963" cy="15838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WELL OVER</a:t>
            </a:r>
          </a:p>
          <a:p>
            <a:pPr algn="ctr">
              <a:lnSpc>
                <a:spcPct val="82000"/>
              </a:lnSpc>
              <a:spcBef>
                <a:spcPts val="217"/>
              </a:spcBef>
            </a:pPr>
            <a:r>
              <a:rPr lang="en-AU" sz="6000" dirty="0">
                <a:effectLst/>
                <a:latin typeface="Neue Haas Grotesk Text Pro" panose="020B0504020202020204" pitchFamily="34" charset="77"/>
              </a:rPr>
              <a:t>1/3</a:t>
            </a:r>
          </a:p>
          <a:p>
            <a:pPr algn="ctr">
              <a:lnSpc>
                <a:spcPct val="82000"/>
              </a:lnSpc>
              <a:spcBef>
                <a:spcPts val="217"/>
              </a:spcBef>
            </a:pPr>
            <a:r>
              <a:rPr lang="en-AU" sz="1600" dirty="0">
                <a:latin typeface="Neue Haas Grotesk Text Pro" panose="020B0504020202020204" pitchFamily="34" charset="77"/>
              </a:rPr>
              <a:t>OF 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cxnSp>
        <p:nvCxnSpPr>
          <p:cNvPr id="29" name="Straight Connector 28">
            <a:extLst>
              <a:ext uri="{FF2B5EF4-FFF2-40B4-BE49-F238E27FC236}">
                <a16:creationId xmlns:a16="http://schemas.microsoft.com/office/drawing/2014/main" id="{F95920B1-6826-482E-A831-DC1C2A306E54}"/>
              </a:ext>
            </a:extLst>
          </p:cNvPr>
          <p:cNvCxnSpPr>
            <a:cxnSpLocks/>
            <a:stCxn id="27" idx="6"/>
          </p:cNvCxnSpPr>
          <p:nvPr/>
        </p:nvCxnSpPr>
        <p:spPr>
          <a:xfrm flipV="1">
            <a:off x="3528139" y="5385100"/>
            <a:ext cx="2105972" cy="89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740831"/>
            <a:ext cx="0" cy="3798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9082451" y="5163636"/>
            <a:ext cx="2805709" cy="1232069"/>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Kiwifruit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Pineapple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Gooseberry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Passionfruit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Herbs</a:t>
            </a:r>
            <a:endParaRPr lang="en-AU" sz="1400" dirty="0">
              <a:effectLst/>
              <a:latin typeface="Neue Haas Grotesk Text Pro" panose="020B0504020202020204" pitchFamily="34" charset="77"/>
            </a:endParaRPr>
          </a:p>
        </p:txBody>
      </p:sp>
    </p:spTree>
    <p:extLst>
      <p:ext uri="{BB962C8B-B14F-4D97-AF65-F5344CB8AC3E}">
        <p14:creationId xmlns:p14="http://schemas.microsoft.com/office/powerpoint/2010/main" val="40766232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SAUVIGNON BLANC</a:t>
            </a:r>
            <a:br>
              <a:rPr lang="en-US" sz="4000" dirty="0">
                <a:solidFill>
                  <a:schemeClr val="accent3"/>
                </a:solidFill>
                <a:latin typeface="Neue Haas Grotesk Text Pro" panose="020B0504020202020204" pitchFamily="34" charset="77"/>
              </a:rPr>
            </a:br>
            <a:r>
              <a:rPr lang="en-US" sz="4000" dirty="0">
                <a:solidFill>
                  <a:schemeClr val="tx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DB00030A-5E2A-8A04-9455-684D5BB263FC}"/>
              </a:ext>
            </a:extLst>
          </p:cNvPr>
          <p:cNvSpPr txBox="1"/>
          <p:nvPr/>
        </p:nvSpPr>
        <p:spPr>
          <a:xfrm>
            <a:off x="624071"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435253" y="2654105"/>
            <a:ext cx="158409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Sauvignon Blanc</a:t>
            </a:r>
          </a:p>
        </p:txBody>
      </p:sp>
      <p:cxnSp>
        <p:nvCxnSpPr>
          <p:cNvPr id="48" name="Straight Connector 47">
            <a:extLst>
              <a:ext uri="{FF2B5EF4-FFF2-40B4-BE49-F238E27FC236}">
                <a16:creationId xmlns:a16="http://schemas.microsoft.com/office/drawing/2014/main" id="{1D1DEDE6-0197-C6A7-0DF9-819C5A4FD5B7}"/>
              </a:ext>
            </a:extLst>
          </p:cNvPr>
          <p:cNvCxnSpPr>
            <a:cxnSpLocks/>
          </p:cNvCxnSpPr>
          <p:nvPr/>
        </p:nvCxnSpPr>
        <p:spPr>
          <a:xfrm>
            <a:off x="1603077"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CF517208-81FB-D893-85ED-FA67EC1640EC}"/>
              </a:ext>
            </a:extLst>
          </p:cNvPr>
          <p:cNvSpPr txBox="1"/>
          <p:nvPr/>
        </p:nvSpPr>
        <p:spPr>
          <a:xfrm>
            <a:off x="624070"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73F7F18A-97BA-E9BE-56BC-904E7D605F1B}"/>
              </a:ext>
            </a:extLst>
          </p:cNvPr>
          <p:cNvSpPr txBox="1"/>
          <p:nvPr/>
        </p:nvSpPr>
        <p:spPr>
          <a:xfrm>
            <a:off x="200648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17FA6A38-C666-98D9-C821-631BB9550932}"/>
              </a:ext>
            </a:extLst>
          </p:cNvPr>
          <p:cNvSpPr txBox="1"/>
          <p:nvPr/>
        </p:nvSpPr>
        <p:spPr>
          <a:xfrm>
            <a:off x="3276236"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CD87786-BE18-37C8-3AB3-C70C9354BB8D}"/>
              </a:ext>
            </a:extLst>
          </p:cNvPr>
          <p:cNvSpPr txBox="1"/>
          <p:nvPr/>
        </p:nvSpPr>
        <p:spPr>
          <a:xfrm>
            <a:off x="4569367"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47A32F2-8AE5-CB3B-8ED3-FD992E091DD7}"/>
              </a:ext>
            </a:extLst>
          </p:cNvPr>
          <p:cNvSpPr txBox="1"/>
          <p:nvPr/>
        </p:nvSpPr>
        <p:spPr>
          <a:xfrm>
            <a:off x="2006485"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279637B9-1F45-D9DC-C235-659BABE8AA04}"/>
              </a:ext>
            </a:extLst>
          </p:cNvPr>
          <p:cNvSpPr txBox="1"/>
          <p:nvPr/>
        </p:nvSpPr>
        <p:spPr>
          <a:xfrm>
            <a:off x="3127053"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962863DC-1396-42D2-3D06-8BA51EE6DB45}"/>
              </a:ext>
            </a:extLst>
          </p:cNvPr>
          <p:cNvSpPr txBox="1"/>
          <p:nvPr/>
        </p:nvSpPr>
        <p:spPr>
          <a:xfrm>
            <a:off x="4569367" y="383010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61A3CF7A-465E-20DF-54ED-50C55FD26990}"/>
              </a:ext>
            </a:extLst>
          </p:cNvPr>
          <p:cNvCxnSpPr>
            <a:cxnSpLocks/>
          </p:cNvCxnSpPr>
          <p:nvPr/>
        </p:nvCxnSpPr>
        <p:spPr>
          <a:xfrm>
            <a:off x="1300337"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74A73459-5840-75CF-17EA-8203B633CE5F}"/>
              </a:ext>
            </a:extLst>
          </p:cNvPr>
          <p:cNvSpPr txBox="1"/>
          <p:nvPr/>
        </p:nvSpPr>
        <p:spPr>
          <a:xfrm>
            <a:off x="624070"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62523FA4-3EF8-F66B-82BD-CB7F6307CBAA}"/>
              </a:ext>
            </a:extLst>
          </p:cNvPr>
          <p:cNvCxnSpPr>
            <a:cxnSpLocks/>
          </p:cNvCxnSpPr>
          <p:nvPr/>
        </p:nvCxnSpPr>
        <p:spPr>
          <a:xfrm>
            <a:off x="1942888"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2B67659B-0036-47A0-F4B7-27DC6C3C1498}"/>
              </a:ext>
            </a:extLst>
          </p:cNvPr>
          <p:cNvSpPr/>
          <p:nvPr/>
        </p:nvSpPr>
        <p:spPr>
          <a:xfrm>
            <a:off x="2104517"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0059CAD8-862C-95A5-8D03-AACC4B9740B2}"/>
              </a:ext>
            </a:extLst>
          </p:cNvPr>
          <p:cNvSpPr txBox="1"/>
          <p:nvPr/>
        </p:nvSpPr>
        <p:spPr>
          <a:xfrm>
            <a:off x="1735511" y="4691464"/>
            <a:ext cx="119046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Unoaked/Low</a:t>
            </a:r>
          </a:p>
        </p:txBody>
      </p:sp>
      <p:sp>
        <p:nvSpPr>
          <p:cNvPr id="100" name="Title 2">
            <a:extLst>
              <a:ext uri="{FF2B5EF4-FFF2-40B4-BE49-F238E27FC236}">
                <a16:creationId xmlns:a16="http://schemas.microsoft.com/office/drawing/2014/main" id="{76401DA8-0D97-0782-0ABE-C326366FE106}"/>
              </a:ext>
            </a:extLst>
          </p:cNvPr>
          <p:cNvSpPr txBox="1"/>
          <p:nvPr/>
        </p:nvSpPr>
        <p:spPr>
          <a:xfrm>
            <a:off x="3127053"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95294854-F54A-CA0C-9BF6-CCE7C57C8B81}"/>
              </a:ext>
            </a:extLst>
          </p:cNvPr>
          <p:cNvSpPr txBox="1"/>
          <p:nvPr/>
        </p:nvSpPr>
        <p:spPr>
          <a:xfrm>
            <a:off x="4569367"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A21D299E-3A98-0F30-B486-EAF74B6A4AE4}"/>
              </a:ext>
            </a:extLst>
          </p:cNvPr>
          <p:cNvSpPr txBox="1"/>
          <p:nvPr/>
        </p:nvSpPr>
        <p:spPr>
          <a:xfrm>
            <a:off x="624070"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5E3FB1FB-BF97-9DC5-5CED-35780721BFFE}"/>
              </a:ext>
            </a:extLst>
          </p:cNvPr>
          <p:cNvCxnSpPr>
            <a:cxnSpLocks/>
          </p:cNvCxnSpPr>
          <p:nvPr/>
        </p:nvCxnSpPr>
        <p:spPr>
          <a:xfrm>
            <a:off x="1170591"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A6FC767D-D962-B827-2D66-C493F323A724}"/>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417922C-C454-34F5-5F44-F6E2BF349DF2}"/>
              </a:ext>
            </a:extLst>
          </p:cNvPr>
          <p:cNvSpPr txBox="1"/>
          <p:nvPr/>
        </p:nvSpPr>
        <p:spPr>
          <a:xfrm>
            <a:off x="624070"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7E3F1B4C-E183-1F07-2E84-5CD6003E3A1F}"/>
              </a:ext>
            </a:extLst>
          </p:cNvPr>
          <p:cNvCxnSpPr>
            <a:cxnSpLocks/>
          </p:cNvCxnSpPr>
          <p:nvPr/>
        </p:nvCxnSpPr>
        <p:spPr>
          <a:xfrm>
            <a:off x="1504223"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333390"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4E3116EE-C3EF-9668-874C-EA7BE7675956}"/>
              </a:ext>
            </a:extLst>
          </p:cNvPr>
          <p:cNvSpPr txBox="1"/>
          <p:nvPr/>
        </p:nvSpPr>
        <p:spPr>
          <a:xfrm>
            <a:off x="624070"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39571AC6-D217-54AC-178B-152754E1852A}"/>
              </a:ext>
            </a:extLst>
          </p:cNvPr>
          <p:cNvCxnSpPr>
            <a:cxnSpLocks/>
          </p:cNvCxnSpPr>
          <p:nvPr/>
        </p:nvCxnSpPr>
        <p:spPr>
          <a:xfrm>
            <a:off x="1728445"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90D1478E-5F6F-0128-ABDE-B3AD64F54DAF}"/>
              </a:ext>
            </a:extLst>
          </p:cNvPr>
          <p:cNvGrpSpPr/>
          <p:nvPr/>
        </p:nvGrpSpPr>
        <p:grpSpPr>
          <a:xfrm>
            <a:off x="3923101" y="6152078"/>
            <a:ext cx="278634" cy="272668"/>
            <a:chOff x="8032638" y="5926610"/>
            <a:chExt cx="278634" cy="272668"/>
          </a:xfrm>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5221587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ADELAIDE HILLS</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480639" y="2335143"/>
            <a:ext cx="3129847" cy="610424"/>
          </a:xfrm>
          <a:prstGeom prst="rect">
            <a:avLst/>
          </a:prstGeom>
          <a:noFill/>
        </p:spPr>
        <p:txBody>
          <a:bodyPr wrap="square" anchor="b">
            <a:spAutoFit/>
          </a:bodyPr>
          <a:lstStyle/>
          <a:p>
            <a:pPr algn="ctr">
              <a:spcBef>
                <a:spcPts val="203"/>
              </a:spcBef>
            </a:pPr>
            <a:r>
              <a:rPr lang="en-AU" sz="1600" dirty="0">
                <a:effectLst/>
                <a:latin typeface="Neue Haas Grotesk Text Pro" panose="020B0504020202020204" pitchFamily="34" charset="77"/>
              </a:rPr>
              <a:t>MEDIUM-BODIED</a:t>
            </a:r>
          </a:p>
          <a:p>
            <a:pPr algn="ctr">
              <a:spcBef>
                <a:spcPts val="203"/>
              </a:spcBef>
            </a:pPr>
            <a:r>
              <a:rPr lang="en-AU" sz="1600" dirty="0">
                <a:latin typeface="Neue Haas Grotesk Text Pro" panose="020B0504020202020204" pitchFamily="34" charset="77"/>
              </a:rPr>
              <a:t>ELEGANT WINES</a:t>
            </a:r>
            <a:endParaRPr lang="en-AU" sz="1600" dirty="0">
              <a:effectLst/>
              <a:latin typeface="Neue Haas Grotesk Text Pro" panose="020B0504020202020204" pitchFamily="34" charset="77"/>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62062" y="5172565"/>
            <a:ext cx="2824226" cy="140871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PRIMARY </a:t>
            </a:r>
            <a:br>
              <a:rPr lang="en-AU" sz="1400" dirty="0">
                <a:effectLst/>
                <a:latin typeface="Neue Haas Grotesk Text Pro" panose="020B0504020202020204" pitchFamily="34" charset="77"/>
              </a:rPr>
            </a:br>
            <a:r>
              <a:rPr lang="en-AU" sz="1400" dirty="0">
                <a:effectLst/>
                <a:latin typeface="Neue Haas Grotesk Text Pro" panose="020B0504020202020204" pitchFamily="34" charset="77"/>
              </a:rPr>
              <a:t>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Nectarine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Lemon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Grapefruit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Melon</a:t>
            </a:r>
            <a:endParaRPr lang="en-AU" sz="1400" dirty="0">
              <a:effectLst/>
              <a:latin typeface="Neue Haas Grotesk Text Pro" panose="020B0504020202020204" pitchFamily="34" charset="77"/>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65824" y="2007825"/>
            <a:ext cx="2035053" cy="15131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‘NEW WAVE’ STYLES RIVALLING THE BEST COOL-CLIMATE CHARDONNAYS</a:t>
            </a:r>
          </a:p>
        </p:txBody>
      </p:sp>
      <p:sp>
        <p:nvSpPr>
          <p:cNvPr id="13" name="Oval 12">
            <a:extLst>
              <a:ext uri="{FF2B5EF4-FFF2-40B4-BE49-F238E27FC236}">
                <a16:creationId xmlns:a16="http://schemas.microsoft.com/office/drawing/2014/main" id="{D00D20BE-74A8-9CD9-14ED-35006B42C036}"/>
              </a:ext>
            </a:extLst>
          </p:cNvPr>
          <p:cNvSpPr/>
          <p:nvPr/>
        </p:nvSpPr>
        <p:spPr>
          <a:xfrm>
            <a:off x="1130316"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4" name="object 58">
            <a:extLst>
              <a:ext uri="{FF2B5EF4-FFF2-40B4-BE49-F238E27FC236}">
                <a16:creationId xmlns:a16="http://schemas.microsoft.com/office/drawing/2014/main" id="{762EAF5B-2B85-D6D0-775D-0837079B74A8}"/>
              </a:ext>
            </a:extLst>
          </p:cNvPr>
          <p:cNvSpPr txBox="1"/>
          <p:nvPr/>
        </p:nvSpPr>
        <p:spPr>
          <a:xfrm>
            <a:off x="1162692" y="4746322"/>
            <a:ext cx="2146963" cy="15838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AROUND</a:t>
            </a:r>
          </a:p>
          <a:p>
            <a:pPr algn="ctr">
              <a:lnSpc>
                <a:spcPct val="82000"/>
              </a:lnSpc>
              <a:spcBef>
                <a:spcPts val="217"/>
              </a:spcBef>
            </a:pPr>
            <a:r>
              <a:rPr lang="en-AU" sz="6000" dirty="0">
                <a:effectLst/>
                <a:latin typeface="Neue Haas Grotesk Text Pro" panose="020B0504020202020204" pitchFamily="34" charset="77"/>
              </a:rPr>
              <a:t>1/4</a:t>
            </a:r>
          </a:p>
          <a:p>
            <a:pPr algn="ctr">
              <a:lnSpc>
                <a:spcPct val="82000"/>
              </a:lnSpc>
              <a:spcBef>
                <a:spcPts val="217"/>
              </a:spcBef>
            </a:pPr>
            <a:r>
              <a:rPr lang="en-AU" sz="1600" dirty="0">
                <a:latin typeface="Neue Haas Grotesk Text Pro" panose="020B0504020202020204" pitchFamily="34" charset="77"/>
              </a:rPr>
              <a:t>OF 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08501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r>
              <a:rPr lang="en-US" sz="3200" dirty="0">
                <a:solidFill>
                  <a:schemeClr val="bg2"/>
                </a:solidFill>
                <a:latin typeface="Neue Haas Grotesk Text Pro" panose="020B0504020202020204" pitchFamily="34" charset="77"/>
              </a:rPr>
              <a:t>CHARDONNAY</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44048"/>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AU" sz="36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6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411129" y="22197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390135" y="23280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411128" y="33217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1793543"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063294" y="30187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356425" y="29898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1793543" y="384417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2914111" y="385897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356425" y="386527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087395" y="348960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411128" y="419288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729946" y="436075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1793543"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2914111" y="469923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356425" y="467036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411128" y="503314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957649" y="520101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411128" y="537913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291281" y="554700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53379" y="5829879"/>
            <a:ext cx="139201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411128" y="61637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515503" y="63316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ADELAIDE HILLS</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PINOT NOIR</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2314162"/>
            <a:ext cx="2805709" cy="584775"/>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USED IN BOTH TABLE AND SPARKLING WINES</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00780" y="2214473"/>
            <a:ext cx="2425021" cy="18639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2400" b="1" dirty="0">
                <a:effectLst/>
                <a:latin typeface="Neue Haas Grotesk Text Pro" panose="020B0504020202020204" pitchFamily="34" charset="77"/>
              </a:rPr>
              <a:t>LEADING REGION IN AUSTRALIA FOR PINOT NOIR</a:t>
            </a:r>
            <a:endParaRPr lang="en-AU" sz="2400" dirty="0">
              <a:effectLst/>
              <a:latin typeface="Neue Haas Grotesk Text Pro" panose="020B0504020202020204" pitchFamily="34" charset="77"/>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405568" y="5593003"/>
            <a:ext cx="1638940" cy="750526"/>
          </a:xfrm>
          <a:prstGeom prst="rect">
            <a:avLst/>
          </a:prstGeom>
          <a:noFill/>
        </p:spPr>
        <p:txBody>
          <a:bodyPr wrap="square" anchor="b">
            <a:spAutoFit/>
          </a:bodyPr>
          <a:lstStyle/>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Red berries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Strawberry</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373139" y="3912433"/>
            <a:ext cx="251419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373139"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2219109" y="428453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2251485" y="4746322"/>
            <a:ext cx="2146963" cy="158383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AU" sz="2800" dirty="0">
                <a:effectLst/>
                <a:latin typeface="Neue Haas Grotesk Text Pro" panose="020B0504020202020204" pitchFamily="34" charset="77"/>
              </a:rPr>
              <a:t>AROUND</a:t>
            </a:r>
          </a:p>
          <a:p>
            <a:pPr algn="ctr">
              <a:lnSpc>
                <a:spcPct val="82000"/>
              </a:lnSpc>
              <a:spcBef>
                <a:spcPts val="217"/>
              </a:spcBef>
            </a:pPr>
            <a:r>
              <a:rPr lang="en-AU" sz="6000" dirty="0">
                <a:effectLst/>
                <a:latin typeface="Neue Haas Grotesk Text Pro" panose="020B0504020202020204" pitchFamily="34" charset="77"/>
              </a:rPr>
              <a:t>1/5</a:t>
            </a:r>
          </a:p>
          <a:p>
            <a:pPr algn="ctr">
              <a:lnSpc>
                <a:spcPct val="82000"/>
              </a:lnSpc>
              <a:spcBef>
                <a:spcPts val="217"/>
              </a:spcBef>
            </a:pPr>
            <a:r>
              <a:rPr lang="en-AU" sz="1600" dirty="0">
                <a:latin typeface="Neue Haas Grotesk Text Pro" panose="020B0504020202020204" pitchFamily="34" charset="77"/>
              </a:rPr>
              <a:t>OF ANNUAL </a:t>
            </a:r>
            <a:br>
              <a:rPr lang="en-AU" sz="1600" dirty="0">
                <a:latin typeface="Neue Haas Grotesk Text Pro" panose="020B0504020202020204" pitchFamily="34" charset="77"/>
              </a:rPr>
            </a:br>
            <a:r>
              <a:rPr lang="en-AU" sz="1600" dirty="0">
                <a:latin typeface="Neue Haas Grotesk Text Pro" panose="020B0504020202020204" pitchFamily="34" charset="77"/>
              </a:rPr>
              <a:t>CRUSH</a:t>
            </a:r>
            <a:endParaRPr lang="en-AU" sz="1600" dirty="0">
              <a:effectLst/>
              <a:latin typeface="Neue Haas Grotesk Text Pro" panose="020B0504020202020204" pitchFamily="34" charset="77"/>
            </a:endParaRP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sz="3200" dirty="0">
                <a:solidFill>
                  <a:schemeClr val="bg2"/>
                </a:solidFill>
                <a:latin typeface="Neue Haas Grotesk Text Pro" panose="020B0504020202020204" pitchFamily="34" charset="77"/>
              </a:rPr>
              <a:t>PINOT NOIR</a:t>
            </a:r>
            <a:br>
              <a:rPr lang="en-US" sz="4000" dirty="0">
                <a:solidFill>
                  <a:schemeClr val="accent3"/>
                </a:solidFill>
                <a:latin typeface="Neue Haas Grotesk Text Pro" panose="020B0504020202020204" pitchFamily="34" charset="77"/>
              </a:rPr>
            </a:br>
            <a:r>
              <a:rPr lang="en-US" sz="500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Pinot Noir</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0666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4921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7691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467797"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3477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287465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055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185723"/>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61320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2866651"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 name="Oval 7">
            <a:extLst>
              <a:ext uri="{FF2B5EF4-FFF2-40B4-BE49-F238E27FC236}">
                <a16:creationId xmlns:a16="http://schemas.microsoft.com/office/drawing/2014/main" id="{F9F2ECC5-249B-58ED-AB8F-B2D43E744F66}"/>
              </a:ext>
            </a:extLst>
          </p:cNvPr>
          <p:cNvSpPr/>
          <p:nvPr/>
        </p:nvSpPr>
        <p:spPr>
          <a:xfrm>
            <a:off x="382861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ADELAIDE HILLS</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833318" y="2479900"/>
            <a:ext cx="2805709" cy="1387559"/>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MEDIUM-BODIED SPICY AND ELEGANT STYLE</a:t>
            </a:r>
          </a:p>
          <a:p>
            <a:pPr algn="ctr">
              <a:spcBef>
                <a:spcPts val="217"/>
              </a:spcBef>
              <a:spcAft>
                <a:spcPts val="315"/>
              </a:spcAft>
            </a:pPr>
            <a:r>
              <a:rPr lang="en-AU" sz="1600" dirty="0">
                <a:latin typeface="Neue Haas Grotesk Text Pro" panose="020B0504020202020204" pitchFamily="34" charset="77"/>
              </a:rPr>
              <a:t>IN CONTRAST TO BOLD REDS FROM WARMER CLIMATES</a:t>
            </a:r>
            <a:endParaRPr lang="en-AU" sz="1600" dirty="0">
              <a:effectLst/>
              <a:latin typeface="Neue Haas Grotesk Text Pro" panose="020B0504020202020204" pitchFamily="34" charset="77"/>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08969" y="2235904"/>
            <a:ext cx="2146963" cy="1863972"/>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AU" sz="2400" b="1" dirty="0">
                <a:effectLst/>
                <a:latin typeface="Neue Haas Grotesk Text Pro" panose="020B0504020202020204" pitchFamily="34" charset="77"/>
              </a:rPr>
              <a:t>FAST EMERGING AS HIGHLY ACCLAIMED STYLE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534885" y="5139195"/>
            <a:ext cx="2805709" cy="1472839"/>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Dark 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Plum</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Pepper</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Spice</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Dark berries</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707878"/>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700258"/>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en-US" dirty="0"/>
              <a:t>THE PEAK OF</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en-US" dirty="0">
                <a:solidFill>
                  <a:schemeClr val="accent5"/>
                </a:solidFill>
              </a:rPr>
              <a:t>COOL </a:t>
            </a:r>
            <a:br>
              <a:rPr lang="en-US" dirty="0">
                <a:solidFill>
                  <a:schemeClr val="accent5"/>
                </a:solidFill>
              </a:rPr>
            </a:br>
            <a:r>
              <a:rPr lang="en-US" dirty="0">
                <a:solidFill>
                  <a:schemeClr val="accent5"/>
                </a:solidFill>
              </a:rPr>
              <a:t>CLIMATE WINE</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3336670" cy="3133240"/>
          </a:xfrm>
        </p:spPr>
        <p:txBody>
          <a:bodyPr/>
          <a:lstStyle/>
          <a:p>
            <a:pPr marL="0" indent="0">
              <a:lnSpc>
                <a:spcPct val="110000"/>
              </a:lnSpc>
              <a:buNone/>
            </a:pPr>
            <a:r>
              <a:rPr lang="en-US" sz="1600" dirty="0">
                <a:solidFill>
                  <a:schemeClr val="bg1"/>
                </a:solidFill>
              </a:rPr>
              <a:t>A premium wine region at the </a:t>
            </a:r>
            <a:br>
              <a:rPr lang="en-US" sz="1600" dirty="0">
                <a:solidFill>
                  <a:schemeClr val="bg1"/>
                </a:solidFill>
              </a:rPr>
            </a:br>
            <a:r>
              <a:rPr lang="en-US" sz="1600" dirty="0">
                <a:solidFill>
                  <a:schemeClr val="bg1"/>
                </a:solidFill>
              </a:rPr>
              <a:t>forefront of Australian cool-climate wine. Excitement, elegance, </a:t>
            </a:r>
            <a:br>
              <a:rPr lang="en-US" sz="1600" dirty="0">
                <a:solidFill>
                  <a:schemeClr val="bg1"/>
                </a:solidFill>
              </a:rPr>
            </a:br>
            <a:r>
              <a:rPr lang="en-US" sz="1600" dirty="0">
                <a:solidFill>
                  <a:schemeClr val="bg1"/>
                </a:solidFill>
              </a:rPr>
              <a:t>elevation: the only way is up. </a:t>
            </a:r>
            <a:endParaRPr lang="en-AU" sz="1600"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7FF-B3D9-F130-815A-5CF50CB361B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2DDBF2B-12EC-9B2F-3210-736E941511EF}"/>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A60AC0C-615C-5BAC-133B-93119356726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2345356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black text&#10;&#10;AI-generated content may be incorrect.">
            <a:extLst>
              <a:ext uri="{FF2B5EF4-FFF2-40B4-BE49-F238E27FC236}">
                <a16:creationId xmlns:a16="http://schemas.microsoft.com/office/drawing/2014/main" id="{08943133-53ED-EF6D-79B3-4CA3ADA4444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1912" r="4555"/>
          <a:stretch/>
        </p:blipFill>
        <p:spPr>
          <a:xfrm>
            <a:off x="3222894" y="-2619"/>
            <a:ext cx="8969105" cy="6860619"/>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1"/>
                </a:solidFill>
              </a:rPr>
              <a:t>AUSTRALIA</a:t>
            </a:r>
          </a:p>
        </p:txBody>
      </p:sp>
      <p:cxnSp>
        <p:nvCxnSpPr>
          <p:cNvPr id="6" name="Straight Connector 5">
            <a:extLst>
              <a:ext uri="{FF2B5EF4-FFF2-40B4-BE49-F238E27FC236}">
                <a16:creationId xmlns:a16="http://schemas.microsoft.com/office/drawing/2014/main" id="{8127AB1A-B477-FE1F-BCA8-F1C781AC515E}"/>
              </a:ext>
            </a:extLst>
          </p:cNvPr>
          <p:cNvCxnSpPr>
            <a:cxnSpLocks/>
          </p:cNvCxnSpPr>
          <p:nvPr/>
        </p:nvCxnSpPr>
        <p:spPr>
          <a:xfrm flipV="1">
            <a:off x="8067822" y="4808213"/>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62B4DED-6C65-3B5A-F025-9FF1F8B4D7A0}"/>
              </a:ext>
            </a:extLst>
          </p:cNvPr>
          <p:cNvSpPr txBox="1"/>
          <p:nvPr/>
        </p:nvSpPr>
        <p:spPr>
          <a:xfrm>
            <a:off x="5984841" y="5453541"/>
            <a:ext cx="3445210"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ADELAIDE HILLS</a:t>
            </a:r>
            <a:endParaRPr lang="en-US" dirty="0">
              <a:solidFill>
                <a:schemeClr val="accent2"/>
              </a:solidFill>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north and south america&#10;&#10;AI-generated content may be incorrect.">
            <a:extLst>
              <a:ext uri="{FF2B5EF4-FFF2-40B4-BE49-F238E27FC236}">
                <a16:creationId xmlns:a16="http://schemas.microsoft.com/office/drawing/2014/main" id="{748F69AB-59CF-7CF2-F6AB-56786169111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4984" r="21912"/>
          <a:stretch/>
        </p:blipFill>
        <p:spPr>
          <a:xfrm>
            <a:off x="3291841" y="11466"/>
            <a:ext cx="8900160" cy="6847928"/>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1"/>
                </a:solidFill>
              </a:rPr>
              <a:t>SOUTH</a:t>
            </a:r>
            <a:br>
              <a:rPr lang="en-US" dirty="0">
                <a:solidFill>
                  <a:schemeClr val="accent1"/>
                </a:solidFill>
              </a:rPr>
            </a:br>
            <a:r>
              <a:rPr lang="en-US" dirty="0">
                <a:solidFill>
                  <a:schemeClr val="accent1"/>
                </a:solidFill>
              </a:rPr>
              <a:t>AUSTRALIA</a:t>
            </a:r>
          </a:p>
        </p:txBody>
      </p:sp>
      <p:cxnSp>
        <p:nvCxnSpPr>
          <p:cNvPr id="6" name="Straight Connector 5">
            <a:extLst>
              <a:ext uri="{FF2B5EF4-FFF2-40B4-BE49-F238E27FC236}">
                <a16:creationId xmlns:a16="http://schemas.microsoft.com/office/drawing/2014/main" id="{586F9230-2727-DFC7-C23C-904045152D7D}"/>
              </a:ext>
            </a:extLst>
          </p:cNvPr>
          <p:cNvCxnSpPr>
            <a:cxnSpLocks/>
          </p:cNvCxnSpPr>
          <p:nvPr/>
        </p:nvCxnSpPr>
        <p:spPr>
          <a:xfrm flipV="1">
            <a:off x="8489853" y="3798277"/>
            <a:ext cx="1976510" cy="7877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1303A6D-BBFB-4BD5-9A90-77974626FEE0}"/>
              </a:ext>
            </a:extLst>
          </p:cNvPr>
          <p:cNvSpPr txBox="1"/>
          <p:nvPr/>
        </p:nvSpPr>
        <p:spPr>
          <a:xfrm>
            <a:off x="6406872" y="4426599"/>
            <a:ext cx="3445210"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ADELAIDE HILLS</a:t>
            </a:r>
            <a:endParaRPr lang="en-US" dirty="0">
              <a:solidFill>
                <a:schemeClr val="accent2"/>
              </a:solidFill>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field with trees and a cross&#10;&#10;AI-generated content may be incorrect.">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solidFill>
                  <a:schemeClr val="accent5"/>
                </a:solidFill>
              </a:rPr>
              <a:t>ADELAIDE HILLS</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85411"/>
            <a:ext cx="4748785" cy="3133240"/>
          </a:xfrm>
        </p:spPr>
        <p:txBody>
          <a:bodyPr/>
          <a:lstStyle/>
          <a:p>
            <a:pPr marL="0" indent="0">
              <a:lnSpc>
                <a:spcPct val="105000"/>
              </a:lnSpc>
              <a:buNone/>
            </a:pPr>
            <a:r>
              <a:rPr lang="en-US" dirty="0">
                <a:solidFill>
                  <a:schemeClr val="bg1"/>
                </a:solidFill>
              </a:rPr>
              <a:t>The wine region has rapidly become one </a:t>
            </a:r>
            <a:br>
              <a:rPr lang="en-US" dirty="0">
                <a:solidFill>
                  <a:schemeClr val="bg1"/>
                </a:solidFill>
              </a:rPr>
            </a:br>
            <a:r>
              <a:rPr lang="en-US" dirty="0">
                <a:solidFill>
                  <a:schemeClr val="bg1"/>
                </a:solidFill>
              </a:rPr>
              <a:t>of Australia’s most exciting, fostering a creative community and spearheading the evolution of Australian wine.</a:t>
            </a:r>
          </a:p>
          <a:p>
            <a:pPr marL="285750" indent="-285750">
              <a:lnSpc>
                <a:spcPct val="105000"/>
              </a:lnSpc>
              <a:buFont typeface="Arial" panose="020B0604020202020204" pitchFamily="34" charset="0"/>
              <a:buChar char="•"/>
            </a:pPr>
            <a:r>
              <a:rPr lang="en-US" dirty="0">
                <a:solidFill>
                  <a:schemeClr val="bg1"/>
                </a:solidFill>
              </a:rPr>
              <a:t>Varied landscape home to one of South Australia’s coolest-climate regions </a:t>
            </a:r>
          </a:p>
          <a:p>
            <a:pPr marL="285750" indent="-285750">
              <a:lnSpc>
                <a:spcPct val="105000"/>
              </a:lnSpc>
              <a:buFont typeface="Arial" panose="020B0604020202020204" pitchFamily="34" charset="0"/>
              <a:buChar char="•"/>
            </a:pPr>
            <a:r>
              <a:rPr lang="en-US" dirty="0">
                <a:solidFill>
                  <a:schemeClr val="bg1"/>
                </a:solidFill>
              </a:rPr>
              <a:t>Hub of quality and innovation in wine production</a:t>
            </a:r>
          </a:p>
          <a:p>
            <a:pPr marL="285750" indent="-285750">
              <a:lnSpc>
                <a:spcPct val="105000"/>
              </a:lnSpc>
              <a:buFont typeface="Arial" panose="020B0604020202020204" pitchFamily="34" charset="0"/>
              <a:buChar char="•"/>
            </a:pPr>
            <a:r>
              <a:rPr lang="en-US" dirty="0">
                <a:solidFill>
                  <a:schemeClr val="bg1"/>
                </a:solidFill>
              </a:rPr>
              <a:t>Elegance the common thread across a diversity of wines </a:t>
            </a:r>
          </a:p>
          <a:p>
            <a:pPr marL="285750" indent="-285750">
              <a:lnSpc>
                <a:spcPct val="105000"/>
              </a:lnSpc>
              <a:buFont typeface="Arial" panose="020B0604020202020204" pitchFamily="34" charset="0"/>
              <a:buChar char="•"/>
            </a:pPr>
            <a:r>
              <a:rPr lang="en-US" dirty="0">
                <a:solidFill>
                  <a:schemeClr val="bg1"/>
                </a:solidFill>
              </a:rPr>
              <a:t>Tourist hotspot on Adelaide’s doorstep</a:t>
            </a:r>
            <a:endParaRPr lang="en-AU" dirty="0">
              <a:solidFill>
                <a:schemeClr val="bg1"/>
              </a:solidFill>
            </a:endParaRPr>
          </a:p>
          <a:p>
            <a:endParaRPr lang="en-US" dirty="0"/>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en-US" dirty="0">
                <a:solidFill>
                  <a:schemeClr val="bg2"/>
                </a:solidFill>
              </a:rPr>
              <a:t>COOL CLIMATE ELEGANCE AND INNOVATION</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Adelaide Hills</a:t>
            </a:r>
          </a:p>
          <a:p>
            <a:pPr>
              <a:lnSpc>
                <a:spcPct val="99000"/>
              </a:lnSpc>
              <a:spcBef>
                <a:spcPts val="800"/>
              </a:spcBef>
            </a:pPr>
            <a:r>
              <a:rPr lang="en-US" dirty="0"/>
              <a:t>Geography, climate and soil</a:t>
            </a:r>
          </a:p>
          <a:p>
            <a:pPr>
              <a:lnSpc>
                <a:spcPct val="99000"/>
              </a:lnSpc>
              <a:spcBef>
                <a:spcPts val="800"/>
              </a:spcBef>
            </a:pPr>
            <a:r>
              <a:rPr lang="en-US" dirty="0"/>
              <a:t>Viticulture and winemaking </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6465"/>
          <a:stretch/>
        </p:blipFill>
        <p:spPr>
          <a:xfrm>
            <a:off x="6456362" y="3808638"/>
            <a:ext cx="5735637" cy="2806573"/>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382787" cy="662774"/>
          </a:xfrm>
        </p:spPr>
        <p:txBody>
          <a:bodyPr/>
          <a:lstStyle/>
          <a:p>
            <a:r>
              <a:rPr lang="en-US" dirty="0"/>
              <a:t>1840s – 1900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140032"/>
            <a:ext cx="2976345" cy="1461301"/>
          </a:xfrm>
        </p:spPr>
        <p:txBody>
          <a:bodyPr/>
          <a:lstStyle/>
          <a:p>
            <a:r>
              <a:rPr lang="en-US" sz="1600" dirty="0"/>
              <a:t>First commercial vines planted by John Barton Hack. Other vineyards soon follow, and from 1840 to 1900 there are more than 200 growers and winemakers in the region.</a:t>
            </a:r>
            <a:endParaRPr lang="en-AU" sz="1600" dirty="0"/>
          </a:p>
          <a:p>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1720205"/>
            <a:ext cx="3142069" cy="1461301"/>
          </a:xfrm>
        </p:spPr>
        <p:txBody>
          <a:bodyPr/>
          <a:lstStyle/>
          <a:p>
            <a:r>
              <a:rPr lang="en-US" sz="1600" dirty="0"/>
              <a:t>Financial pressures and lack of viticulture experience means all vineyards are removed by the 1930s. For the next 40 years, the land is used for other purposes.</a:t>
            </a:r>
            <a:endParaRPr lang="en-AU" sz="1600" dirty="0"/>
          </a:p>
          <a:p>
            <a:endParaRPr lang="en-US"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p:txBody>
          <a:bodyPr/>
          <a:lstStyle/>
          <a:p>
            <a:r>
              <a:rPr lang="en-US" dirty="0"/>
              <a:t>1900 – 1960s</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p:txBody>
          <a:bodyPr/>
          <a:lstStyle/>
          <a:p>
            <a:r>
              <a:rPr lang="en-US" dirty="0">
                <a:solidFill>
                  <a:schemeClr val="accent1"/>
                </a:solidFill>
              </a:rPr>
              <a:t>CONTEMPORARY COOL REBORN</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p:txBody>
          <a:bodyPr/>
          <a:lstStyle/>
          <a:p>
            <a:r>
              <a:rPr lang="en-US" dirty="0">
                <a:solidFill>
                  <a:schemeClr val="accent5"/>
                </a:solidFill>
              </a:rPr>
              <a:t>THE HISTORY OF ADELAIDE HILLS</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grapes in their hands&#10;&#10;AI-generated content may be incorrect.">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2976345" cy="1461301"/>
          </a:xfrm>
        </p:spPr>
        <p:txBody>
          <a:bodyPr/>
          <a:lstStyle/>
          <a:p>
            <a:r>
              <a:rPr lang="en-US" sz="1600" dirty="0"/>
              <a:t>Adelaide Hills is reborn as a wine region when Leigh and Jan </a:t>
            </a:r>
            <a:r>
              <a:rPr lang="en-US" sz="1600" dirty="0" err="1"/>
              <a:t>Verrall</a:t>
            </a:r>
            <a:r>
              <a:rPr lang="en-US" sz="1600" dirty="0"/>
              <a:t> plant a vineyard in 1971. Brian </a:t>
            </a:r>
            <a:r>
              <a:rPr lang="en-US" sz="1600" dirty="0" err="1"/>
              <a:t>Croser</a:t>
            </a:r>
            <a:r>
              <a:rPr lang="en-US" sz="1600" dirty="0"/>
              <a:t> founds Petaluma in 1976 and the modern-day region is born.</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p>
            <a:r>
              <a:rPr lang="en-US" dirty="0"/>
              <a:t>1970s – 1980s</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927062" y="2594014"/>
            <a:ext cx="2808575" cy="1461301"/>
          </a:xfrm>
        </p:spPr>
        <p:txBody>
          <a:bodyPr/>
          <a:lstStyle/>
          <a:p>
            <a:pPr marL="0" indent="0">
              <a:lnSpc>
                <a:spcPct val="95000"/>
              </a:lnSpc>
              <a:spcBef>
                <a:spcPts val="800"/>
              </a:spcBef>
              <a:buNone/>
            </a:pPr>
            <a:r>
              <a:rPr lang="en-US" sz="1600" dirty="0"/>
              <a:t>The Geographical Indication (GI) Adelaide Hills is created.</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916177" y="1910163"/>
            <a:ext cx="2120040" cy="662774"/>
          </a:xfrm>
        </p:spPr>
        <p:txBody>
          <a:bodyPr/>
          <a:lstStyle/>
          <a:p>
            <a:r>
              <a:rPr lang="en-US" dirty="0"/>
              <a:t>1998</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716888" cy="1461301"/>
          </a:xfrm>
        </p:spPr>
        <p:txBody>
          <a:bodyPr/>
          <a:lstStyle/>
          <a:p>
            <a:r>
              <a:rPr lang="en-US" sz="1600" dirty="0"/>
              <a:t>Adelaide Hills has a reputation for premium wines, becoming one of Australia’s most important cool-climate wine-growing areas. Wine styles range from elegant to edgy, which helps define modern Australian wine.</a:t>
            </a:r>
            <a:endParaRPr lang="en-AU" sz="1600" dirty="0"/>
          </a:p>
          <a:p>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en-US" dirty="0"/>
              <a:t>Today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1"/>
            <a:ext cx="4688825" cy="2038167"/>
          </a:xfrm>
        </p:spPr>
        <p:txBody>
          <a:bodyPr/>
          <a:lstStyle/>
          <a:p>
            <a:r>
              <a:rPr lang="en-US" sz="5440" dirty="0">
                <a:solidFill>
                  <a:schemeClr val="bg2"/>
                </a:solidFill>
              </a:rPr>
              <a:t>GEOGRAPHY, CLIMATE AND SOIL</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3" y="3043003"/>
            <a:ext cx="3579552" cy="3011585"/>
          </a:xfrm>
        </p:spPr>
        <p:txBody>
          <a:bodyPr/>
          <a:lstStyle/>
          <a:p>
            <a:pPr marL="285750" indent="-285750">
              <a:spcBef>
                <a:spcPts val="800"/>
              </a:spcBef>
              <a:buFont typeface="Arial" panose="020B0604020202020204" pitchFamily="34" charset="0"/>
              <a:buChar char="•"/>
            </a:pPr>
            <a:r>
              <a:rPr lang="en-US" dirty="0">
                <a:solidFill>
                  <a:schemeClr val="bg1"/>
                </a:solidFill>
              </a:rPr>
              <a:t>Long, narrow region less than a 30-minute drive east of Adelaide</a:t>
            </a:r>
          </a:p>
          <a:p>
            <a:pPr marL="285750" indent="-285750">
              <a:spcBef>
                <a:spcPts val="800"/>
              </a:spcBef>
              <a:buFont typeface="Arial" panose="020B0604020202020204" pitchFamily="34" charset="0"/>
              <a:buChar char="•"/>
            </a:pPr>
            <a:r>
              <a:rPr lang="en-US" dirty="0">
                <a:solidFill>
                  <a:schemeClr val="bg1"/>
                </a:solidFill>
              </a:rPr>
              <a:t>One of South Australia’s coolest‑climate wine regions</a:t>
            </a:r>
          </a:p>
          <a:p>
            <a:pPr marL="285750" indent="-285750">
              <a:spcBef>
                <a:spcPts val="800"/>
              </a:spcBef>
              <a:buFont typeface="Arial" panose="020B0604020202020204" pitchFamily="34" charset="0"/>
              <a:buChar char="•"/>
            </a:pPr>
            <a:r>
              <a:rPr lang="en-US" dirty="0">
                <a:solidFill>
                  <a:schemeClr val="bg1"/>
                </a:solidFill>
              </a:rPr>
              <a:t>Diverse topography creates </a:t>
            </a:r>
            <a:r>
              <a:rPr lang="en-US" dirty="0" err="1">
                <a:solidFill>
                  <a:schemeClr val="bg1"/>
                </a:solidFill>
              </a:rPr>
              <a:t>mesoclimates</a:t>
            </a:r>
            <a:r>
              <a:rPr lang="en-US" dirty="0">
                <a:solidFill>
                  <a:schemeClr val="bg1"/>
                </a:solidFill>
              </a:rPr>
              <a:t> and microclimates</a:t>
            </a:r>
          </a:p>
          <a:p>
            <a:pPr marL="285750" indent="-285750">
              <a:spcBef>
                <a:spcPts val="800"/>
              </a:spcBef>
              <a:buFont typeface="Arial" panose="020B0604020202020204" pitchFamily="34" charset="0"/>
              <a:buChar char="•"/>
            </a:pPr>
            <a:r>
              <a:rPr lang="en-US" dirty="0">
                <a:solidFill>
                  <a:schemeClr val="bg1"/>
                </a:solidFill>
              </a:rPr>
              <a:t>Two subregions: </a:t>
            </a:r>
            <a:r>
              <a:rPr lang="en-US" dirty="0" err="1">
                <a:solidFill>
                  <a:schemeClr val="bg1"/>
                </a:solidFill>
              </a:rPr>
              <a:t>Lenswood</a:t>
            </a:r>
            <a:r>
              <a:rPr lang="en-US" dirty="0">
                <a:solidFill>
                  <a:schemeClr val="bg1"/>
                </a:solidFill>
              </a:rPr>
              <a:t> and Piccadilly Valley</a:t>
            </a: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d6b538ca74684407f8519e25d3278954">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be31d6db6f21093257310880a87890a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50B61FB7-28DC-40AF-B03B-8C7562810CD1}"/>
</file>

<file path=customXml/itemProps3.xml><?xml version="1.0" encoding="utf-8"?>
<ds:datastoreItem xmlns:ds="http://schemas.openxmlformats.org/officeDocument/2006/customXml" ds:itemID="{10CCF1F8-6D9E-4631-9BC7-E65B426755A9}">
  <ds:schemaRefs>
    <ds:schemaRef ds:uri="4e8dd08d-258d-47a9-9875-37f1ffd19f33"/>
    <ds:schemaRef ds:uri="http://schemas.openxmlformats.org/package/2006/metadata/core-properties"/>
    <ds:schemaRef ds:uri="http://purl.org/dc/elements/1.1/"/>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02256494-4976-4001-aedb-96463ae0d92e"/>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40</TotalTime>
  <Words>977</Words>
  <Application>Microsoft Macintosh PowerPoint</Application>
  <PresentationFormat>Widescreen</PresentationFormat>
  <Paragraphs>265</Paragraphs>
  <Slides>29</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Inter Display</vt:lpstr>
      <vt:lpstr>Neue Haas Grotesk Text Pro</vt:lpstr>
      <vt:lpstr>Slide layouts</vt:lpstr>
      <vt:lpstr>PowerPoint Presentation</vt:lpstr>
      <vt:lpstr>PowerPoint Presentation</vt:lpstr>
      <vt:lpstr>AUSTRALIA</vt:lpstr>
      <vt:lpstr>SOUTH AUSTRALIA</vt:lpstr>
      <vt:lpstr>ADELAIDE HILLS</vt:lpstr>
      <vt:lpstr>TODAY WE’LL COVER</vt:lpstr>
      <vt:lpstr>1840s – 1900</vt:lpstr>
      <vt:lpstr>PowerPoint Presentation</vt:lpstr>
      <vt:lpstr>GEOGRAPHY, CLIMATE AND SOIL</vt:lpstr>
      <vt:lpstr>CLIMATE</vt:lpstr>
      <vt:lpstr>SOIL</vt:lpstr>
      <vt:lpstr>VITICULTURE AND WINEMAKING</vt:lpstr>
      <vt:lpstr>PowerPoint Presentation</vt:lpstr>
      <vt:lpstr>PowerPoint Presentation</vt:lpstr>
      <vt:lpstr>TASTE OF  ADELAIDE HILLS</vt:lpstr>
      <vt:lpstr>PowerPoint Presentation</vt:lpstr>
      <vt:lpstr>PowerPoint Presentation</vt:lpstr>
      <vt:lpstr>SPARKLING characteristics</vt:lpstr>
      <vt:lpstr>PowerPoint Presentation</vt:lpstr>
      <vt:lpstr>SAUVIGNON BLANC characteristics</vt:lpstr>
      <vt:lpstr>PowerPoint Presentation</vt:lpstr>
      <vt:lpstr>CHARDONNAY characteristics</vt:lpstr>
      <vt:lpstr>PowerPoint Presentation</vt:lpstr>
      <vt:lpstr>PINOT NOIR characteristics</vt:lpstr>
      <vt:lpstr>PowerPoint Presentation</vt:lpstr>
      <vt:lpstr>SHIRAZ characteristics</vt:lpstr>
      <vt:lpstr>THE PEAK OF</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Cameron Midson</cp:lastModifiedBy>
  <cp:revision>7</cp:revision>
  <dcterms:created xsi:type="dcterms:W3CDTF">2018-07-25T07:02:59Z</dcterms:created>
  <dcterms:modified xsi:type="dcterms:W3CDTF">2025-11-24T04:19:37Z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2025-11-24T04:19:36Z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decf7f61-d577-451c-a8b6-dc7512001795</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