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9.svg" ContentType="image/sv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media/image33.svg" ContentType="image/svg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28"/>
  </p:notesMasterIdLst>
  <p:sldIdLst>
    <p:sldId id="256" r:id="rId5"/>
    <p:sldId id="478" r:id="rId6"/>
    <p:sldId id="645" r:id="rId7"/>
    <p:sldId id="637" r:id="rId8"/>
    <p:sldId id="724" r:id="rId9"/>
    <p:sldId id="669" r:id="rId10"/>
    <p:sldId id="646" r:id="rId11"/>
    <p:sldId id="647" r:id="rId12"/>
    <p:sldId id="641" r:id="rId13"/>
    <p:sldId id="698" r:id="rId14"/>
    <p:sldId id="643" r:id="rId15"/>
    <p:sldId id="648" r:id="rId16"/>
    <p:sldId id="639" r:id="rId17"/>
    <p:sldId id="652" r:id="rId18"/>
    <p:sldId id="656" r:id="rId19"/>
    <p:sldId id="663" r:id="rId20"/>
    <p:sldId id="725" r:id="rId21"/>
    <p:sldId id="726" r:id="rId22"/>
    <p:sldId id="280" r:id="rId23"/>
    <p:sldId id="617" r:id="rId24"/>
    <p:sldId id="659" r:id="rId25"/>
    <p:sldId id="340" r:id="rId26"/>
    <p:sldId id="727" r:id="rId27"/>
  </p:sldIdLst>
  <p:sldSz cx="12192000" cy="6858000"/>
  <p:notesSz cx="6858000" cy="9144000"/>
  <p:embeddedFontLst>
    <p:embeddedFont>
      <p:font typeface="Malgun Gothic" panose="020B0503020000020004" pitchFamily="34" charset="-127"/>
      <p:regular r:id="rId29"/>
      <p:bold r:id="rId30"/>
    </p:embeddedFont>
    <p:embeddedFont>
      <p:font typeface="Inter Display" panose="02000503000000020004" pitchFamily="2" charset="0"/>
      <p:regular r:id="rId31"/>
      <p:bold r:id="rId32"/>
      <p:italic r:id="rId33"/>
      <p:boldItalic r:id="rId34"/>
    </p:embeddedFont>
    <p:embeddedFont>
      <p:font typeface="Neue Haas Grotesk Text Pro" panose="020B0504020202020204" pitchFamily="34" charset="77"/>
      <p:regular r:id="rId35"/>
      <p:bold r:id="rId36"/>
      <p:italic r:id="rId37"/>
      <p:boldItalic r:id="rId38"/>
    </p:embeddedFont>
    <p:embeddedFont>
      <p:font typeface="Noto Sans KR Bold" panose="020B0500000000000000" pitchFamily="34" charset="-128"/>
      <p:regular r:id="rId39"/>
      <p:bold r:id="rId40"/>
      <p:italic r:id="rId41"/>
      <p:boldItalic r:id="rId42"/>
    </p:embeddedFont>
    <p:embeddedFont>
      <p:font typeface="Noto Sans KR Regular" panose="020B0500000000000000" pitchFamily="34" charset="-128"/>
      <p:regular r:id="rId43"/>
      <p:bold r:id="rId44"/>
      <p:italic r:id="rId45"/>
      <p:boldItalic r:id="rId46"/>
    </p:embeddedFont>
  </p:embeddedFontLst>
  <p:custDataLst>
    <p:tags r:id="rId47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만든 이" initials="오전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93" autoAdjust="0"/>
    <p:restoredTop sz="74558" autoAdjust="0"/>
  </p:normalViewPr>
  <p:slideViewPr>
    <p:cSldViewPr snapToGrid="0">
      <p:cViewPr varScale="1">
        <p:scale>
          <a:sx n="89" d="100"/>
          <a:sy n="89" d="100"/>
        </p:scale>
        <p:origin x="2256" y="176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1.fntdata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ags" Target="tags/tag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6.xml"/><Relationship Id="rId41" Type="http://schemas.openxmlformats.org/officeDocument/2006/relationships/font" Target="fonts/font13.fntdata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 modSld">
      <pc:chgData name="Cameron Midson" userId="510fe36d-201b-4d30-8c49-491c55367456" providerId="ADAL" clId="{93217E07-8A0E-5D7D-A37A-49773A2FEA36}" dt="2026-03-23T01:50:05.246" v="4" actId="1076"/>
      <pc:docMkLst>
        <pc:docMk/>
      </pc:docMkLst>
      <pc:sldChg chg="modSp mod">
        <pc:chgData name="Cameron Midson" userId="510fe36d-201b-4d30-8c49-491c55367456" providerId="ADAL" clId="{93217E07-8A0E-5D7D-A37A-49773A2FEA36}" dt="2026-03-23T01:50:05.246" v="4" actId="1076"/>
        <pc:sldMkLst>
          <pc:docMk/>
          <pc:sldMk cId="32327239" sldId="663"/>
        </pc:sldMkLst>
        <pc:spChg chg="mod">
          <ac:chgData name="Cameron Midson" userId="510fe36d-201b-4d30-8c49-491c55367456" providerId="ADAL" clId="{93217E07-8A0E-5D7D-A37A-49773A2FEA36}" dt="2026-03-23T01:50:05.246" v="4" actId="1076"/>
          <ac:spMkLst>
            <pc:docMk/>
            <pc:sldMk cId="32327239" sldId="663"/>
            <ac:spMk id="126" creationId="{0CAD56FE-068D-C6AD-6B06-DF4BF875D846}"/>
          </ac:spMkLst>
        </pc:spChg>
      </pc:sldChg>
      <pc:sldChg chg="modSp mod">
        <pc:chgData name="Cameron Midson" userId="510fe36d-201b-4d30-8c49-491c55367456" providerId="ADAL" clId="{93217E07-8A0E-5D7D-A37A-49773A2FEA36}" dt="2026-03-23T01:49:14.766" v="1" actId="1076"/>
        <pc:sldMkLst>
          <pc:docMk/>
          <pc:sldMk cId="259261237" sldId="726"/>
        </pc:sldMkLst>
        <pc:spChg chg="mod">
          <ac:chgData name="Cameron Midson" userId="510fe36d-201b-4d30-8c49-491c55367456" providerId="ADAL" clId="{93217E07-8A0E-5D7D-A37A-49773A2FEA36}" dt="2026-03-23T01:49:14.766" v="1" actId="1076"/>
          <ac:spMkLst>
            <pc:docMk/>
            <pc:sldMk cId="259261237" sldId="726"/>
            <ac:spMk id="126" creationId="{0CAD56FE-068D-C6AD-6B06-DF4BF875D84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다양한 서늘한 기후 품종을 재배하는 지역으로</a:t>
            </a:r>
            <a:r>
              <a:rPr lang="en-US" altLang="ko-KR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, </a:t>
            </a:r>
            <a:r>
              <a:rPr lang="ko-KR" altLang="en-US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까다롭기로 정평이 난 우아한 풍미의 </a:t>
            </a:r>
            <a:r>
              <a:rPr lang="ko-KR" altLang="en-US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피노</a:t>
            </a:r>
            <a:r>
              <a:rPr lang="ko-KR" altLang="en-US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</a:t>
            </a:r>
            <a:r>
              <a:rPr lang="ko-KR" altLang="en-US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누아가</a:t>
            </a:r>
            <a:r>
              <a:rPr lang="ko-KR" altLang="en-US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대표적이다</a:t>
            </a:r>
            <a:r>
              <a:rPr lang="en-US" altLang="ko-KR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  <a:r>
              <a:rPr lang="ko-KR" altLang="en-US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흥미로운 와인 산지로 성장세를 타고 있다</a:t>
            </a:r>
            <a:r>
              <a:rPr lang="en-US" altLang="ko-KR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슬라이드 추가 정보와 추천 토론 주제는 슬라이드 노트를 참조한다</a:t>
            </a:r>
            <a:r>
              <a:rPr lang="en-US" altLang="ko-KR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  <a:r>
              <a:rPr lang="ko-KR" altLang="en-US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본 </a:t>
            </a:r>
            <a:r>
              <a:rPr lang="ko-KR" altLang="en-US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프리젠테이션</a:t>
            </a:r>
            <a:r>
              <a:rPr lang="ko-KR" altLang="en-US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자료를 비롯한 추가 주제 및 자료를 다운받고자 하는 경우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www.australianwinediscovered.com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참조</a:t>
            </a:r>
            <a:r>
              <a:rPr lang="en-US" altLang="ko-KR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456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생산자들은 서늘한 기후 조건과 독특한 부지 특징을 활용하여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순수한 풍미의 포도를 생산하기 위해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와이너리에서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개입을 최소화하여 실험과 지속적인 개선에 집중하고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포도밭은 대부분 호주의 상업적 표준에 부합하도록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식재되어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2.5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3.5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미터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(8.2– 11.5ft)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줄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간격으로 조성되어 있지만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재식 밀도를 더 높여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포도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품질 관리에 지속적인 관심을 기울이고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재식 밀도를 높이면 수확량 감소를 비롯한 여러 장점과 함께 보다 농축된 풍미를 지닌 더 작은 크기의 포도가 생산된다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서늘한 기후 조건을 고려하며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경우 병충해 위험을 줄이기 위해 가지치기는 특히 주로 수작업으로 이루어진다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이를 통해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포도나무가 햇빛을 받는 정도를 조절하며 수확량을 낮게 조절한다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강우량이 많고 일부 지역은 토양이 깊고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함수력이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좋긴 하지만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대부분의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모닝턴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퍼닌술라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포도밭은 어느 정도의 관개를 필요로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고도가 낮은 이 지역 북부에서는 통상 포도를 일찍 수확하는 반면 남쪽의 고도가 높은 포도밭에서는 이보다 몇 주 후에 수확한다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0" indent="0">
              <a:buFontTx/>
              <a:buNone/>
            </a:pP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모닝턴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퍼닌술라의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유명세는 이 지역 포도재배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방식의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형성에 어떤 영향을 미쳤는가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0" indent="0">
              <a:buFontTx/>
              <a:buNone/>
            </a:pP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종종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마음 아프게 하는 품종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heartbreak grape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)’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 불린다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재배가 어려운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0" indent="0">
              <a:buFontTx/>
              <a:buNone/>
            </a:pP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모닝턴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퍼닌술라는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소규모 포도밭과 부티크 생산자의 수가 상대적으로 많다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현상이 와인 스타일에 어떤 영향을 미치는가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190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많은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모닝턴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퍼닌술라의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양조자는 양조 시 기계의 개입을 지양하는 추세이다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예를 들어 일부 양조자의 경우 생산 설비가 여러 층에 걸쳐 위치해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중력을 이용해 와인을 좀 더 부드럽게 이동시킴으로써 펌프나 컨베이어와 같은 기계류 사용을 줄이는 중력 방식의 양조 시스템을 도입하고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양조자는 보다 복합적이고 표현력이 풍부한 와인 생산을 위해 야생 효모 발효나 송이 전체 발효와 같은 다양한 발효기법을 실험하고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양조에 영향을 미치는 가장 중요한 트렌드는 보다 섬세하고 복합적인 풍미 와인을 생산하기 위해 작은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오크통에서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대형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오크통으로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바꾸는 추세이다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새 오크와 중고 오크 모두를 종종 활용하며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프렌치 오크를 사용하는 것이 가장 일반적이다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일부 양조자는 와인 발효와 숙성에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암포라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amphora),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콘크리트 탱크와 같은 대체 양조용기를 활용하기도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0" indent="0">
              <a:buFontTx/>
              <a:buNone/>
            </a:pP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송이 전체 발효가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와인에 미치는 영향은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0" indent="0">
              <a:buFontTx/>
              <a:buNone/>
            </a:pP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양조자들이 점차 소형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오크통보다는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대형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오크통을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사용하는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0" indent="0">
              <a:buFontTx/>
              <a:buNone/>
            </a:pP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어떤 유형의 대체 발효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숙성 용기가 활용되고 있으며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일반적으로 사용하는 표준 용기와 비교할 때 이들 용기가 와인에 미치는 영향은 어떻게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다른가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/>
              <a:t>선별한 와인을 시음하고 의견을 교환해 보자</a:t>
            </a:r>
            <a:r>
              <a:rPr lang="en-US" altLang="ko-KR" dirty="0"/>
              <a:t>. 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 프로그램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이들 품종에 대한 프로그램 정보와 추가 정보는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참조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4767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상큼하고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음식과 잘 어울리는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그리 와인은 호주 와인 소매 부문에서 가장 빨리 성장하는 와인 카테고리이다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최상급 와인의 경우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돌냄새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(stony),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미네랄과 생동감 있는 과일 풍미의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모닝턴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퍼닌술라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와인은 점점 복합적 풍미로 생산되고 있으며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약간의 오크 숙성을 통해 다채로운 특징을 더한 와인도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7241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서늘한 기후 조건과 </a:t>
            </a:r>
            <a:r>
              <a:rPr lang="ko-KR" altLang="ko-KR" sz="1200" b="0" i="0" kern="1200" dirty="0">
                <a:effectLst/>
                <a:latin typeface="Arial"/>
                <a:ea typeface="+mn-ea"/>
                <a:cs typeface="+mn-cs"/>
              </a:rPr>
              <a:t>미세기후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다양성은 순수한 과일 특징의 고품질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생산에 이상적이다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절제된 풍미에 탄탄한 구조감을 갖춘 와인으로 이 지역 유명세의 이유이기도 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 중간 정도의 무게감에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멜론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백도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감귤류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무화과와 미네랄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부싯돌의 섬세한 풍미를 지녔으며 특정 부지의 특징을 잘 표현해 주는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부드럽고 크림 질감이 종종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느껴지기도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하는데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이상 셀러 숙성이 가능하다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8931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재배가 어려운 것으로 악명이 높은 품종으로 특정 기후와 부지 조건을 필요로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모닝턴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퍼닌술라는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이 고급 품종 생산에 이상적인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조건을 갖춘 산지로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재배자들은 이런 행운을 십분 활용하고자 노력하고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부지에 따라 일반화하기는 어렵지만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 이 지역의 와인 스타일은 섬세한 체리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딸기 과일 풍미에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생동감 있는 산도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부드러운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라이트 또는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대다수의 호주 와인 산지에서 생산된다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모닝턴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퍼닌술라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와인이 독보적인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모닝턴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퍼닌술라가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호주의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그리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그리지오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와인을 대표하는 성공적인 산지로 자리매김한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319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잠시 시간을 내어 클래식한 스타일의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모닝턴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퍼닌술라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와인을 맛보는 것도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공식 시음은 프로그램 후반에 진행한다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endParaRPr lang="en-AU" altLang="ko-KR" sz="1200" b="0" i="0" u="none" strike="noStrike" kern="1200" dirty="0">
              <a:solidFill>
                <a:schemeClr val="tx1"/>
              </a:solidFill>
              <a:effectLst/>
              <a:latin typeface="Noto Sans KR Regular" panose="020B0500000000000000" pitchFamily="34" charset="-128"/>
              <a:ea typeface="Noto Sans KR Regular" panose="020B05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b="0" i="0" u="none" strike="noStrike" kern="1200" dirty="0">
              <a:solidFill>
                <a:schemeClr val="tx1"/>
              </a:solidFill>
              <a:effectLst/>
              <a:latin typeface="Noto Sans KR Regular" panose="020B0500000000000000" pitchFamily="34" charset="-128"/>
              <a:ea typeface="Noto Sans KR Regular" panose="020B0500000000000000" pitchFamily="34" charset="-128"/>
              <a:cs typeface="+mn-cs"/>
            </a:endParaRPr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호주 본토의 남쪽 구석에 위치한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모닝턴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퍼닌술라는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호주에서 음식과 와인의 천국이자 인기있는 주말 관광지이기도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멋진 해안 경치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럭셔리 숙소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수상 이력에 빛나는 레스토랑이 해안 마을과 내륙의 작은 마을 곳곳에 흩어져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Noto Sans KR Regular" panose="020B0500000000000000" pitchFamily="34" charset="-128"/>
              <a:ea typeface="Noto Sans KR Regular" panose="020B0500000000000000" pitchFamily="34" charset="-128"/>
              <a:cs typeface="+mn-cs"/>
            </a:endParaRP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Noto Sans KR Regular" panose="020B0500000000000000" pitchFamily="34" charset="-128"/>
              <a:ea typeface="Noto Sans KR Regular" panose="020B0500000000000000" pitchFamily="34" charset="-128"/>
              <a:cs typeface="+mn-cs"/>
            </a:endParaRPr>
          </a:p>
          <a:p>
            <a:pPr rtl="0"/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모닝턴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퍼닌술라는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한창 뜨고 있는 지역으로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탁월한 서늘한 기후 와인으로 호주 뿐 아니라 점차 전 세계 소비자의 관심을 끌고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호주 전체 생산량 중 아주 소량에 지나지 않지만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호주 와인 업계에서는 아주 중요한 위치를 차지하는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endParaRPr lang="en-AU" b="0" dirty="0">
              <a:effectLst/>
              <a:latin typeface="Noto Sans KR Regular" panose="020B0500000000000000" pitchFamily="34" charset="-128"/>
              <a:ea typeface="Noto Sans KR Regular" panose="020B0500000000000000" pitchFamily="34" charset="-128"/>
            </a:endParaRPr>
          </a:p>
          <a:p>
            <a:br>
              <a:rPr lang="en-AU" dirty="0"/>
            </a:br>
            <a:endParaRPr lang="en-AU" b="0" dirty="0">
              <a:effectLst/>
            </a:endParaRPr>
          </a:p>
          <a:p>
            <a:br>
              <a:rPr lang="en-AU" dirty="0"/>
            </a:b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406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905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멜번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남동쪽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70km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위치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83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494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이 지역은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40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년이 조금 더 되는 짧은 시간에 호주 뿐 아니라 국제적으로도 계속 부상하고 있는 산지이다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이 지역의 급속한 부상의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?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짧은 상업적 와인 생산 역사가 포도재배나 양조면에서 어떤 의미를 지니는가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? </a:t>
            </a:r>
            <a:endParaRPr lang="en-US" dirty="0">
              <a:latin typeface="Noto Sans KR Regular" panose="020B0500000000000000" pitchFamily="34" charset="-128"/>
              <a:ea typeface="Noto Sans KR Regular" panose="020B0500000000000000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387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모닝턴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퍼닌술라는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삼면이 바다로 둘러싸여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서쪽은 포트 필립 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(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Port Phillip Bay),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동쪽은 웨스턴 포트 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(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Western Port Bay ),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아래쪽은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배스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해협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(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Bass Strait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)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면하고 있어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청명하고 시원한 미풍이 불며 생장기가 긴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공식적으로 인정된 </a:t>
            </a:r>
            <a:r>
              <a:rPr lang="ko-KR" altLang="ko-KR" sz="1200" i="0" kern="1200" dirty="0">
                <a:solidFill>
                  <a:srgbClr val="000000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세부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지역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GI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는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없으나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기후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고도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지형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토양 구조가 아주 다양하다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endParaRPr lang="en-US" dirty="0">
              <a:latin typeface="Noto Sans KR Regular" panose="020B0500000000000000" pitchFamily="34" charset="-128"/>
              <a:ea typeface="Noto Sans KR Regular" panose="020B0500000000000000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763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호주에서도 유일한 진정한 해양성 기후 와인 산지로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청명하고 시원한 미풍이 불고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봄 서리 위험이 낮다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algn="l" defTabSz="914400" rtl="0" eaLnBrk="1" latinLnBrk="0" hangingPunct="1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향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포도밭 방향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잦은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미풍의 영향권에 있는지 여부가 각 포도밭 부지에 큰 영향을 미치며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다양한 중기후와 </a:t>
            </a:r>
            <a:r>
              <a:rPr lang="ko-KR" altLang="en-US" sz="1200" b="0" i="0" u="none" strike="noStrike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미세기후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조성한다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algn="l" defTabSz="914400" rtl="0" eaLnBrk="1" latinLnBrk="0" hangingPunct="1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11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12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중 바람과 비가 겹치는 경우 포도 생산자는 고전하게 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강우량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371mm(14.6in). 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평균 기온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(MJT): 19.3°C(66.7°F).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195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상대적으로 소규모 지역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인데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놀랄 만큼 다양한 토양이 분포하며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덕분에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다양한 와인 스타일이 생산된다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모닝턴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퍼닌술라의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다양한 지리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중기후가 포도재배자와 와인메이커의 결정에 어떠한 영향을 미치는가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모닝턴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퍼닌술라와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같은 해양성 기후의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야라 밸리처럼 해양의 영향이 없거나 거의 미치지 않는 지역의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어떤 차이가 있는가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해양은 와인에 어떤 영향을 미치는가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58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9703949" y="322775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7579E85-735B-80E7-69B6-1FED6AD601C7}"/>
              </a:ext>
            </a:extLst>
          </p:cNvPr>
          <p:cNvSpPr/>
          <p:nvPr userDrawn="1"/>
        </p:nvSpPr>
        <p:spPr>
          <a:xfrm>
            <a:off x="5101386" y="325773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3080569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492618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5555887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509992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191942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3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7" r:id="rId22"/>
    <p:sldLayoutId id="2147483677" r:id="rId23"/>
    <p:sldLayoutId id="2147483680" r:id="rId24"/>
    <p:sldLayoutId id="2147483681" r:id="rId25"/>
    <p:sldLayoutId id="2147483684" r:id="rId26"/>
    <p:sldLayoutId id="2147483686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BDD571-86B2-5B7F-C900-E28B7373E2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037" b="2986"/>
          <a:stretch/>
        </p:blipFill>
        <p:spPr>
          <a:xfrm>
            <a:off x="658368" y="2595220"/>
            <a:ext cx="10975975" cy="426277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sz="60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sz="6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</a:t>
            </a:r>
            <a:endParaRPr lang="en-US" sz="6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11418" y="1254309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진정한 의미의 해양성 기후</a:t>
            </a:r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11417" y="1839084"/>
            <a:ext cx="307595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다양한 중기후와 미기후 미세기후 </a:t>
            </a: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</a:t>
            </a:r>
            <a:endParaRPr lang="en-AU" altLang="ko-KR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10–260M(32–853FT)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09220ACC-F939-0868-A4BF-43D03AF9B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A358D7B5-224B-69E5-76D6-3487CB9A88B2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055A56-12FD-D61F-E231-358F89C4187D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F188B2-13B0-DB3C-FFB5-E7D32BF71031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418BDB-DF0E-2A7A-CEDE-15EB2BC88308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25C77B-5493-89C5-4E07-02178133FB37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115963649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699472" cy="1530521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부서지기 쉽고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배수가 좋은 토양 상부층에 황색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갈색 토양부터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북부의 적색 화산 진흙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깊고 비옥한 모래 토양까지 다양한 토양이 분포하고 있다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</a:p>
        </p:txBody>
      </p:sp>
      <p:pic>
        <p:nvPicPr>
          <p:cNvPr id="7" name="Picture Placeholder 6" descr="A person holding a small rock&#10;&#10;AI-generated content may be incorrect.">
            <a:extLst>
              <a:ext uri="{FF2B5EF4-FFF2-40B4-BE49-F238E27FC236}">
                <a16:creationId xmlns:a16="http://schemas.microsoft.com/office/drawing/2014/main" id="{3A92D0A8-2000-3B82-0943-71126933CAF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20" r="167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886084"/>
            <a:ext cx="4829691" cy="785732"/>
          </a:xfrm>
        </p:spPr>
        <p:txBody>
          <a:bodyPr/>
          <a:lstStyle/>
          <a:p>
            <a:r>
              <a:rPr lang="ko-KR" altLang="en-US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퍼닌술라의</a:t>
            </a:r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포도재배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789657"/>
            <a:ext cx="5552060" cy="579936"/>
          </a:xfrm>
        </p:spPr>
        <p:txBody>
          <a:bodyPr/>
          <a:lstStyle/>
          <a:p>
            <a:r>
              <a:rPr lang="ko-KR" altLang="en-US" sz="4800" b="1" kern="1000" spc="-70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완벽주의자들의  공동체 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AC7DDBF7-95BA-FE7D-62B5-E88F8F533D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19" y="3787202"/>
            <a:ext cx="4113968" cy="179184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소규모 포도밭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상당수가 가족 경영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누아가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연간 총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중 거의 절반을 차지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포도재배 관행 방식은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수요에 영향을 받음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수확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 2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월 하순 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~ 4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월 초순 </a:t>
            </a: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567954" y="499535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양조</a:t>
            </a:r>
            <a:r>
              <a:rPr lang="en-US" altLang="ko-KR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</a:t>
            </a:r>
            <a:endParaRPr lang="en-AU" altLang="ko-KR" sz="32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buNone/>
            </a:pP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최소한의 개입 방식의 마스터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623888" y="590426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최소한의 개입 </a:t>
            </a:r>
            <a:r>
              <a:rPr lang="en-AU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5270021" y="590426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송이 전체 발효 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7648948" y="5904260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대체 발효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숙성 용기 활용 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146" y="3475255"/>
            <a:ext cx="1317749" cy="21747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BDCDA8-3677-C637-56FA-3944D1853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948" y="3475255"/>
            <a:ext cx="1317749" cy="21747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8BDE99-8639-7564-405E-6B7B35E6DFF5}"/>
              </a:ext>
            </a:extLst>
          </p:cNvPr>
          <p:cNvSpPr txBox="1"/>
          <p:nvPr/>
        </p:nvSpPr>
        <p:spPr>
          <a:xfrm>
            <a:off x="3002815" y="590426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야생 효모 발효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924203-8544-A246-E5EA-6954E5CA8DBF}"/>
              </a:ext>
            </a:extLst>
          </p:cNvPr>
          <p:cNvSpPr txBox="1"/>
          <p:nvPr/>
        </p:nvSpPr>
        <p:spPr>
          <a:xfrm>
            <a:off x="9953533" y="5904260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대형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오크통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사용 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8656B86-BD26-1220-19FB-2830B9900A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1352" y="3199428"/>
            <a:ext cx="459057" cy="6940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5E9C117-E11A-C617-D6A7-C4092A543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387791" y="3324392"/>
            <a:ext cx="578004" cy="8738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6BDAE0-639B-149B-4604-C9DDDBE6A1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227" y="3199428"/>
            <a:ext cx="1442601" cy="24505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40C766-C71C-03AC-31E8-5ED52B7C9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3683" y="3199428"/>
            <a:ext cx="1442601" cy="24505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1EA13C-1C4C-AC29-989E-BB5F601F14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6976" y="3732551"/>
            <a:ext cx="1994147" cy="191744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5DC1E30-60DF-B29E-DEF3-B09C97A705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92232" y="4918163"/>
            <a:ext cx="1165636" cy="89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3888" y="1933074"/>
            <a:ext cx="1182507" cy="3579859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7009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1918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ko-KR" altLang="en-US" sz="544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sz="544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</a:t>
            </a:r>
            <a:br>
              <a:rPr 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가지 주요 와인 유형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48%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31%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그리지오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14%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블랑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969949" y="4084438"/>
            <a:ext cx="1873205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7304650" y="404926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4750782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GRIGIO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041AE03D-23CF-6A9C-4BE2-689E1A100D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0215" y="1933074"/>
            <a:ext cx="1182507" cy="3579859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80008D51-0C66-F7E2-9BCC-2C87797F3036}"/>
              </a:ext>
            </a:extLst>
          </p:cNvPr>
          <p:cNvSpPr txBox="1"/>
          <p:nvPr/>
        </p:nvSpPr>
        <p:spPr>
          <a:xfrm rot="16200000">
            <a:off x="2727109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6D728D46-CFC4-77F6-E9C5-A61CDFC9B3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18708" y="1933074"/>
            <a:ext cx="1182507" cy="3579859"/>
          </a:xfrm>
          <a:prstGeom prst="rect">
            <a:avLst/>
          </a:prstGeom>
        </p:spPr>
      </p:pic>
      <p:sp>
        <p:nvSpPr>
          <p:cNvPr id="19" name="object 10">
            <a:extLst>
              <a:ext uri="{FF2B5EF4-FFF2-40B4-BE49-F238E27FC236}">
                <a16:creationId xmlns:a16="http://schemas.microsoft.com/office/drawing/2014/main" id="{759B7314-DF3B-5B79-00FF-29E024DB2040}"/>
              </a:ext>
            </a:extLst>
          </p:cNvPr>
          <p:cNvSpPr txBox="1"/>
          <p:nvPr/>
        </p:nvSpPr>
        <p:spPr>
          <a:xfrm rot="16200000">
            <a:off x="8835602" y="3934572"/>
            <a:ext cx="2348718" cy="5568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2764376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4377108"/>
            <a:ext cx="307060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79" y="552615"/>
            <a:ext cx="6933031" cy="2259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그리</a:t>
            </a:r>
            <a:r>
              <a:rPr lang="en-US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br>
              <a:rPr lang="en-US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그리지오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395990" y="3547741"/>
            <a:ext cx="3129847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해양성 기후와 비옥한 토양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이상적인 생장 조건 제공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4572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41510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GRIGIO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9362062" y="4867673"/>
            <a:ext cx="2824226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라임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레몬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청사과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화이트 </a:t>
            </a: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넥터린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배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미네랄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177935" y="4377108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790487" y="1497871"/>
            <a:ext cx="2583929" cy="258392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7998687" y="2116381"/>
            <a:ext cx="2202438" cy="134690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24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sz="24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24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퍼닌술라에서</a:t>
            </a:r>
            <a:r>
              <a:rPr lang="ko-KR" altLang="en-US" sz="24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집중적으로 생산</a:t>
            </a:r>
            <a:endParaRPr lang="en-AU" sz="24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900788" y="4165627"/>
            <a:ext cx="0" cy="64205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3CD628-6FEF-0258-0B7C-475E2EFAFC9C}"/>
              </a:ext>
            </a:extLst>
          </p:cNvPr>
          <p:cNvCxnSpPr>
            <a:cxnSpLocks/>
          </p:cNvCxnSpPr>
          <p:nvPr/>
        </p:nvCxnSpPr>
        <p:spPr>
          <a:xfrm>
            <a:off x="2908092" y="4807681"/>
            <a:ext cx="287551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0003" y="589322"/>
            <a:ext cx="790403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32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그리</a:t>
            </a:r>
            <a:r>
              <a:rPr lang="en-US" altLang="ko-KR" sz="32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그리지오</a:t>
            </a:r>
            <a:br>
              <a:rPr lang="en-US" sz="32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011496" y="1984468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375639" y="1981566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739782" y="1981566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103925" y="1981566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468449" y="1981566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832973" y="1981566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191318" y="1981566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562020" y="1981566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926544" y="1981566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2296713" y="2409961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그리</a:t>
            </a:r>
            <a:r>
              <a:rPr lang="en-US" altLang="ko-KR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그리지오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011496" y="313364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375639" y="313074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739782" y="313074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103925" y="313074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468449" y="313074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832973" y="31307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191318" y="31307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562020" y="31307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926544" y="31307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011496" y="397390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375639" y="39710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739782" y="39710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103925" y="39710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468449" y="39710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832973" y="39710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191318" y="39710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562020" y="39710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926544" y="39710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011496" y="481416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375639" y="48112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739782" y="48112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103925" y="48112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468449" y="48112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832973" y="48112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191318" y="48112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562020" y="48112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926544" y="48112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011496" y="516015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375639" y="515725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739782" y="515725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103925" y="515725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468449" y="515725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832973" y="515725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191318" y="515725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562020" y="515725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926544" y="515725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011496" y="594480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375639" y="59419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739782" y="59419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103925" y="59419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468068" y="594190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562020" y="59419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926544" y="59419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913464" y="55908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172192" y="5579122"/>
            <a:ext cx="15261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476346" y="562482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2142574" y="2292695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465682" y="5941906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2137274" y="2431022"/>
            <a:ext cx="18176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3971414" y="2292695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3836298" y="594190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7DEC7D28-976B-DF3B-B28E-CC992441B0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0962" y="4572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A194E12-53B6-5687-5065-BA2253200393}"/>
              </a:ext>
            </a:extLst>
          </p:cNvPr>
          <p:cNvSpPr txBox="1"/>
          <p:nvPr/>
        </p:nvSpPr>
        <p:spPr>
          <a:xfrm rot="16200000">
            <a:off x="8051546" y="41510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GRIGIO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52E68F82-B6A7-B852-EDCF-906C6E13C337}"/>
              </a:ext>
            </a:extLst>
          </p:cNvPr>
          <p:cNvSpPr txBox="1"/>
          <p:nvPr/>
        </p:nvSpPr>
        <p:spPr>
          <a:xfrm>
            <a:off x="530425" y="1987963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A7FEC8E-48E5-8A5E-44FA-6B5536941387}"/>
              </a:ext>
            </a:extLst>
          </p:cNvPr>
          <p:cNvCxnSpPr>
            <a:cxnSpLocks/>
          </p:cNvCxnSpPr>
          <p:nvPr/>
        </p:nvCxnSpPr>
        <p:spPr>
          <a:xfrm>
            <a:off x="929140" y="2096329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2">
            <a:extLst>
              <a:ext uri="{FF2B5EF4-FFF2-40B4-BE49-F238E27FC236}">
                <a16:creationId xmlns:a16="http://schemas.microsoft.com/office/drawing/2014/main" id="{6785525C-A534-6D01-C1B4-E6B2429C9612}"/>
              </a:ext>
            </a:extLst>
          </p:cNvPr>
          <p:cNvSpPr txBox="1"/>
          <p:nvPr/>
        </p:nvSpPr>
        <p:spPr>
          <a:xfrm>
            <a:off x="530424" y="308999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758C50F-1FB3-9891-CB68-660E0A0A3BAD}"/>
              </a:ext>
            </a:extLst>
          </p:cNvPr>
          <p:cNvCxnSpPr>
            <a:cxnSpLocks/>
          </p:cNvCxnSpPr>
          <p:nvPr/>
        </p:nvCxnSpPr>
        <p:spPr>
          <a:xfrm>
            <a:off x="1076945" y="325786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73BDF9DC-1305-EFAF-3B61-E474474D3482}"/>
              </a:ext>
            </a:extLst>
          </p:cNvPr>
          <p:cNvSpPr txBox="1"/>
          <p:nvPr/>
        </p:nvSpPr>
        <p:spPr>
          <a:xfrm>
            <a:off x="530424" y="39611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FA6219B-521B-495C-A4D7-A4DED1FB8A99}"/>
              </a:ext>
            </a:extLst>
          </p:cNvPr>
          <p:cNvCxnSpPr>
            <a:cxnSpLocks/>
          </p:cNvCxnSpPr>
          <p:nvPr/>
        </p:nvCxnSpPr>
        <p:spPr>
          <a:xfrm>
            <a:off x="1076945" y="4129015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8181C9FC-5259-917D-B96F-254B2E3DF97E}"/>
              </a:ext>
            </a:extLst>
          </p:cNvPr>
          <p:cNvSpPr txBox="1"/>
          <p:nvPr/>
        </p:nvSpPr>
        <p:spPr>
          <a:xfrm>
            <a:off x="1509578" y="4460860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CA3DA30C-0A2F-D717-D4E6-27989BC170BF}"/>
              </a:ext>
            </a:extLst>
          </p:cNvPr>
          <p:cNvSpPr txBox="1"/>
          <p:nvPr/>
        </p:nvSpPr>
        <p:spPr>
          <a:xfrm>
            <a:off x="3033407" y="443861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300F80AB-AAA7-BF36-FF8C-049C4FF4246F}"/>
              </a:ext>
            </a:extLst>
          </p:cNvPr>
          <p:cNvSpPr txBox="1"/>
          <p:nvPr/>
        </p:nvSpPr>
        <p:spPr>
          <a:xfrm>
            <a:off x="4475721" y="443861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EA00D672-E657-B012-B377-91A57BDFC164}"/>
              </a:ext>
            </a:extLst>
          </p:cNvPr>
          <p:cNvSpPr txBox="1"/>
          <p:nvPr/>
        </p:nvSpPr>
        <p:spPr>
          <a:xfrm>
            <a:off x="530424" y="480140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957E555-E15C-D675-AC1E-12717458EE39}"/>
              </a:ext>
            </a:extLst>
          </p:cNvPr>
          <p:cNvCxnSpPr>
            <a:cxnSpLocks/>
          </p:cNvCxnSpPr>
          <p:nvPr/>
        </p:nvCxnSpPr>
        <p:spPr>
          <a:xfrm>
            <a:off x="1076945" y="496927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4F06F914-8840-ADFA-51E0-BFF2799CA5F3}"/>
              </a:ext>
            </a:extLst>
          </p:cNvPr>
          <p:cNvSpPr txBox="1"/>
          <p:nvPr/>
        </p:nvSpPr>
        <p:spPr>
          <a:xfrm>
            <a:off x="530424" y="514739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BD8BE60-36FE-9540-AD28-3A93B37C1909}"/>
              </a:ext>
            </a:extLst>
          </p:cNvPr>
          <p:cNvCxnSpPr>
            <a:cxnSpLocks/>
          </p:cNvCxnSpPr>
          <p:nvPr/>
        </p:nvCxnSpPr>
        <p:spPr>
          <a:xfrm>
            <a:off x="1076945" y="531526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51DAB1AB-EB19-2E8A-9282-7055761C7FAB}"/>
              </a:ext>
            </a:extLst>
          </p:cNvPr>
          <p:cNvSpPr txBox="1"/>
          <p:nvPr/>
        </p:nvSpPr>
        <p:spPr>
          <a:xfrm>
            <a:off x="530424" y="593204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BD50377-3B18-3B05-8473-EF0F26743E47}"/>
              </a:ext>
            </a:extLst>
          </p:cNvPr>
          <p:cNvCxnSpPr>
            <a:cxnSpLocks/>
          </p:cNvCxnSpPr>
          <p:nvPr/>
        </p:nvCxnSpPr>
        <p:spPr>
          <a:xfrm>
            <a:off x="1246535" y="6099917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D1DE9C60-BFD7-7A92-E1A3-A6163C749CE3}"/>
              </a:ext>
            </a:extLst>
          </p:cNvPr>
          <p:cNvSpPr txBox="1"/>
          <p:nvPr/>
        </p:nvSpPr>
        <p:spPr>
          <a:xfrm>
            <a:off x="1910839" y="36488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0AB22A68-FB6F-F146-C263-70F64CA2EDE0}"/>
              </a:ext>
            </a:extLst>
          </p:cNvPr>
          <p:cNvSpPr txBox="1"/>
          <p:nvPr/>
        </p:nvSpPr>
        <p:spPr>
          <a:xfrm>
            <a:off x="2973036" y="3633264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4E646375-09E1-F22C-38F5-31A6F789E7CA}"/>
              </a:ext>
            </a:extLst>
          </p:cNvPr>
          <p:cNvSpPr txBox="1"/>
          <p:nvPr/>
        </p:nvSpPr>
        <p:spPr>
          <a:xfrm>
            <a:off x="4503501" y="36707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1BA3CB27-BB3A-09EA-6498-E93454E4CAC7}"/>
              </a:ext>
            </a:extLst>
          </p:cNvPr>
          <p:cNvSpPr txBox="1"/>
          <p:nvPr/>
        </p:nvSpPr>
        <p:spPr>
          <a:xfrm>
            <a:off x="1898290" y="277700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A266B8C1-C937-A452-3974-43CAFD013622}"/>
              </a:ext>
            </a:extLst>
          </p:cNvPr>
          <p:cNvSpPr txBox="1"/>
          <p:nvPr/>
        </p:nvSpPr>
        <p:spPr>
          <a:xfrm>
            <a:off x="3199183" y="277959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200D1F9D-7762-897A-6556-6417DBF30991}"/>
              </a:ext>
            </a:extLst>
          </p:cNvPr>
          <p:cNvSpPr txBox="1"/>
          <p:nvPr/>
        </p:nvSpPr>
        <p:spPr>
          <a:xfrm>
            <a:off x="4401394" y="27911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2723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2202632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3651023"/>
            <a:ext cx="359526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284346" y="3912433"/>
            <a:ext cx="348686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284346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2099161" y="2607013"/>
            <a:ext cx="3326140" cy="3385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 조건에 아주 적합 </a:t>
            </a:r>
            <a:endParaRPr lang="en-AU" sz="16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4572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41510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10288691" y="4172761"/>
            <a:ext cx="2824226" cy="119359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217"/>
              </a:spcBef>
            </a:pP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 풍미 </a:t>
            </a:r>
            <a:endParaRPr lang="en-AU" altLang="ko-KR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핵과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사과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바닐라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버터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702591" y="365102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790488" y="936128"/>
            <a:ext cx="2406942" cy="2406942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7954232" y="1620431"/>
            <a:ext cx="2035053" cy="10145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숙성 잠재력이 좋은 절제된 스타일의 와인 </a:t>
            </a:r>
            <a:endParaRPr lang="en-AU" sz="24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0D20BE-74A8-9CD9-14ED-35006B42C036}"/>
              </a:ext>
            </a:extLst>
          </p:cNvPr>
          <p:cNvSpPr/>
          <p:nvPr/>
        </p:nvSpPr>
        <p:spPr>
          <a:xfrm>
            <a:off x="1130316" y="4284535"/>
            <a:ext cx="2199918" cy="222803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3702761" y="2934142"/>
            <a:ext cx="0" cy="97829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3561242-E9E1-2C98-505A-EF44F7AD1590}"/>
              </a:ext>
            </a:extLst>
          </p:cNvPr>
          <p:cNvSpPr txBox="1"/>
          <p:nvPr/>
        </p:nvSpPr>
        <p:spPr>
          <a:xfrm>
            <a:off x="8130107" y="4184994"/>
            <a:ext cx="1682321" cy="143436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217"/>
              </a:spcBef>
            </a:pP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멜론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백도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감귤류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무화과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미네랄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2F196BB-F309-9278-EDF1-17CC0CDB554B}"/>
              </a:ext>
            </a:extLst>
          </p:cNvPr>
          <p:cNvCxnSpPr>
            <a:cxnSpLocks/>
          </p:cNvCxnSpPr>
          <p:nvPr/>
        </p:nvCxnSpPr>
        <p:spPr>
          <a:xfrm>
            <a:off x="8603968" y="365102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bject 58">
            <a:extLst>
              <a:ext uri="{FF2B5EF4-FFF2-40B4-BE49-F238E27FC236}">
                <a16:creationId xmlns:a16="http://schemas.microsoft.com/office/drawing/2014/main" id="{036FFBAD-F3D0-CFB5-20E3-2FCA5531D53A}"/>
              </a:ext>
            </a:extLst>
          </p:cNvPr>
          <p:cNvSpPr txBox="1"/>
          <p:nvPr/>
        </p:nvSpPr>
        <p:spPr>
          <a:xfrm>
            <a:off x="1130316" y="4671605"/>
            <a:ext cx="2146963" cy="150759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약</a:t>
            </a:r>
            <a:endParaRPr lang="en-AU" altLang="ko-KR" sz="20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1/4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연간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1125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5277" y="590594"/>
            <a:ext cx="790403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br>
              <a:rPr lang="en-US" sz="32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0806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7301852" y="4244048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011495" y="2034398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375638" y="2031496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739781" y="2031496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103924" y="2031496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468448" y="2031496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832972" y="2031496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191317" y="2031496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562019" y="2031496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926543" y="2031496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2876876" y="2459891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011495" y="31835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375638" y="31806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739781" y="31806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103924" y="31806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468448" y="31806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832972" y="31806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191317" y="31806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562019" y="31806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926543" y="31806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011495" y="402383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375638" y="402093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739781" y="40209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103924" y="40209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468448" y="40209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832972" y="40209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191317" y="40209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562019" y="40209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926543" y="40209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011495" y="486409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375638" y="48611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739781" y="48611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103924" y="48611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468448" y="48611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832972" y="48611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191317" y="48611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562019" y="48611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926543" y="48611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011495" y="521008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375638" y="520718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739781" y="520718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103924" y="520718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468448" y="520718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832972" y="520718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191317" y="520718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562019" y="520718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926543" y="520718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011495" y="599473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375638" y="599183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739781" y="599183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103924" y="599183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468067" y="599183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562019" y="599183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926543" y="599183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913463" y="564076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161757" y="5617410"/>
            <a:ext cx="1510485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476345" y="567475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2505277" y="2342625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465681" y="5991836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2499977" y="2480952"/>
            <a:ext cx="18321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321568" y="2342625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3836297" y="599183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727D95EA-CC35-F2E1-5BB0-3EB51D60ADEE}"/>
              </a:ext>
            </a:extLst>
          </p:cNvPr>
          <p:cNvSpPr txBox="1"/>
          <p:nvPr/>
        </p:nvSpPr>
        <p:spPr>
          <a:xfrm>
            <a:off x="530425" y="2026251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B8EE733-B430-89C7-90F2-E96181DFB397}"/>
              </a:ext>
            </a:extLst>
          </p:cNvPr>
          <p:cNvCxnSpPr>
            <a:cxnSpLocks/>
          </p:cNvCxnSpPr>
          <p:nvPr/>
        </p:nvCxnSpPr>
        <p:spPr>
          <a:xfrm>
            <a:off x="929140" y="2134617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E92DA1BE-E51A-A509-ECC5-E314CB4B6F2F}"/>
              </a:ext>
            </a:extLst>
          </p:cNvPr>
          <p:cNvSpPr txBox="1"/>
          <p:nvPr/>
        </p:nvSpPr>
        <p:spPr>
          <a:xfrm>
            <a:off x="530424" y="312828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60F38E5-D902-562A-CADD-BA51375248DB}"/>
              </a:ext>
            </a:extLst>
          </p:cNvPr>
          <p:cNvCxnSpPr>
            <a:cxnSpLocks/>
          </p:cNvCxnSpPr>
          <p:nvPr/>
        </p:nvCxnSpPr>
        <p:spPr>
          <a:xfrm>
            <a:off x="1076945" y="3296152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3F74F071-D820-8494-73B4-F265A22E9A20}"/>
              </a:ext>
            </a:extLst>
          </p:cNvPr>
          <p:cNvSpPr txBox="1"/>
          <p:nvPr/>
        </p:nvSpPr>
        <p:spPr>
          <a:xfrm>
            <a:off x="530424" y="399943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C07554F-7284-CE9A-58B8-CCC92F80A3F6}"/>
              </a:ext>
            </a:extLst>
          </p:cNvPr>
          <p:cNvCxnSpPr>
            <a:cxnSpLocks/>
          </p:cNvCxnSpPr>
          <p:nvPr/>
        </p:nvCxnSpPr>
        <p:spPr>
          <a:xfrm>
            <a:off x="1076945" y="416730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92ABD6B8-395C-F044-9C02-C5344768F169}"/>
              </a:ext>
            </a:extLst>
          </p:cNvPr>
          <p:cNvSpPr txBox="1"/>
          <p:nvPr/>
        </p:nvSpPr>
        <p:spPr>
          <a:xfrm>
            <a:off x="1509578" y="4499148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54C9AA88-6A7D-5D25-3DEC-F9B41B6F1281}"/>
              </a:ext>
            </a:extLst>
          </p:cNvPr>
          <p:cNvSpPr txBox="1"/>
          <p:nvPr/>
        </p:nvSpPr>
        <p:spPr>
          <a:xfrm>
            <a:off x="3033407" y="447690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49820727-935A-A1B4-EFEE-642163714176}"/>
              </a:ext>
            </a:extLst>
          </p:cNvPr>
          <p:cNvSpPr txBox="1"/>
          <p:nvPr/>
        </p:nvSpPr>
        <p:spPr>
          <a:xfrm>
            <a:off x="4475721" y="447690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3DB3F2E0-A09C-4179-1A6C-72A5600CE1A9}"/>
              </a:ext>
            </a:extLst>
          </p:cNvPr>
          <p:cNvSpPr txBox="1"/>
          <p:nvPr/>
        </p:nvSpPr>
        <p:spPr>
          <a:xfrm>
            <a:off x="530424" y="483969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6CC98C7-A7EF-16E1-2288-B11E45C6F688}"/>
              </a:ext>
            </a:extLst>
          </p:cNvPr>
          <p:cNvCxnSpPr>
            <a:cxnSpLocks/>
          </p:cNvCxnSpPr>
          <p:nvPr/>
        </p:nvCxnSpPr>
        <p:spPr>
          <a:xfrm>
            <a:off x="1076945" y="5007562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EBF6A1C8-D96F-123F-7473-A5B8C9FC7048}"/>
              </a:ext>
            </a:extLst>
          </p:cNvPr>
          <p:cNvSpPr txBox="1"/>
          <p:nvPr/>
        </p:nvSpPr>
        <p:spPr>
          <a:xfrm>
            <a:off x="530424" y="518568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5AD8D99-338D-8D7C-DC87-17C3EE168A72}"/>
              </a:ext>
            </a:extLst>
          </p:cNvPr>
          <p:cNvCxnSpPr>
            <a:cxnSpLocks/>
          </p:cNvCxnSpPr>
          <p:nvPr/>
        </p:nvCxnSpPr>
        <p:spPr>
          <a:xfrm>
            <a:off x="1076945" y="5353551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602B48FF-C9C9-8BFC-2E98-7D26A8B9FC8B}"/>
              </a:ext>
            </a:extLst>
          </p:cNvPr>
          <p:cNvSpPr txBox="1"/>
          <p:nvPr/>
        </p:nvSpPr>
        <p:spPr>
          <a:xfrm>
            <a:off x="530424" y="597033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53F8F05-F4F4-C4D0-DC28-EA68759435C0}"/>
              </a:ext>
            </a:extLst>
          </p:cNvPr>
          <p:cNvCxnSpPr>
            <a:cxnSpLocks/>
          </p:cNvCxnSpPr>
          <p:nvPr/>
        </p:nvCxnSpPr>
        <p:spPr>
          <a:xfrm>
            <a:off x="1246535" y="6138205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07BC0787-515D-30B0-E63D-0089A3EFD572}"/>
              </a:ext>
            </a:extLst>
          </p:cNvPr>
          <p:cNvSpPr txBox="1"/>
          <p:nvPr/>
        </p:nvSpPr>
        <p:spPr>
          <a:xfrm>
            <a:off x="1898289" y="371572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D22B0DB9-786C-A928-0037-18BCE185BC66}"/>
              </a:ext>
            </a:extLst>
          </p:cNvPr>
          <p:cNvSpPr txBox="1"/>
          <p:nvPr/>
        </p:nvSpPr>
        <p:spPr>
          <a:xfrm>
            <a:off x="2960486" y="3700183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859FE3B3-6545-0AD8-E5FE-1BE05A4E46C6}"/>
              </a:ext>
            </a:extLst>
          </p:cNvPr>
          <p:cNvSpPr txBox="1"/>
          <p:nvPr/>
        </p:nvSpPr>
        <p:spPr>
          <a:xfrm>
            <a:off x="4490951" y="37376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2325119E-25FB-E972-2079-50605C65C6C1}"/>
              </a:ext>
            </a:extLst>
          </p:cNvPr>
          <p:cNvSpPr txBox="1"/>
          <p:nvPr/>
        </p:nvSpPr>
        <p:spPr>
          <a:xfrm>
            <a:off x="1898289" y="281441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689E5487-A437-F3BA-D5D1-9FE4E1C6EFFA}"/>
              </a:ext>
            </a:extLst>
          </p:cNvPr>
          <p:cNvSpPr txBox="1"/>
          <p:nvPr/>
        </p:nvSpPr>
        <p:spPr>
          <a:xfrm>
            <a:off x="3199182" y="281700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B7F0C67B-447D-FA77-8EF2-38891A2560BD}"/>
              </a:ext>
            </a:extLst>
          </p:cNvPr>
          <p:cNvSpPr txBox="1"/>
          <p:nvPr/>
        </p:nvSpPr>
        <p:spPr>
          <a:xfrm>
            <a:off x="4401393" y="282854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261237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페닌술라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544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2660593"/>
            <a:ext cx="2805709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놀랄 만큼 다양한 범주의 스타일로 생산</a:t>
            </a:r>
            <a:endParaRPr lang="en-AU" sz="16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2148057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278431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612840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8" y="927506"/>
            <a:ext cx="2220146" cy="222014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127763" y="1713259"/>
            <a:ext cx="1566609" cy="64863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4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이 지역의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4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스타 품종 </a:t>
            </a:r>
            <a:endParaRPr lang="en-AU" sz="24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42A1A4F-05C7-791A-B423-D402B8673F14}"/>
              </a:ext>
            </a:extLst>
          </p:cNvPr>
          <p:cNvCxnSpPr>
            <a:cxnSpLocks/>
          </p:cNvCxnSpPr>
          <p:nvPr/>
        </p:nvCxnSpPr>
        <p:spPr>
          <a:xfrm>
            <a:off x="3283295" y="3912433"/>
            <a:ext cx="24879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8EB90E-05BF-A81C-E736-B3A4F470F552}"/>
              </a:ext>
            </a:extLst>
          </p:cNvPr>
          <p:cNvCxnSpPr>
            <a:cxnSpLocks/>
          </p:cNvCxnSpPr>
          <p:nvPr/>
        </p:nvCxnSpPr>
        <p:spPr>
          <a:xfrm>
            <a:off x="3283295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BC9911B9-B720-D715-5640-769710C06EC4}"/>
              </a:ext>
            </a:extLst>
          </p:cNvPr>
          <p:cNvSpPr/>
          <p:nvPr/>
        </p:nvSpPr>
        <p:spPr>
          <a:xfrm>
            <a:off x="2129265" y="4284535"/>
            <a:ext cx="2199918" cy="222803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E4C70E0-AB38-402C-CE2B-A130860DB0EA}"/>
              </a:ext>
            </a:extLst>
          </p:cNvPr>
          <p:cNvCxnSpPr>
            <a:cxnSpLocks/>
          </p:cNvCxnSpPr>
          <p:nvPr/>
        </p:nvCxnSpPr>
        <p:spPr>
          <a:xfrm>
            <a:off x="7107330" y="3651023"/>
            <a:ext cx="359526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7C50BD5-7D92-963A-75DB-3C8BB1286729}"/>
              </a:ext>
            </a:extLst>
          </p:cNvPr>
          <p:cNvSpPr txBox="1"/>
          <p:nvPr/>
        </p:nvSpPr>
        <p:spPr>
          <a:xfrm>
            <a:off x="10269989" y="4142162"/>
            <a:ext cx="2824226" cy="119359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217"/>
              </a:spcBef>
            </a:pP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 풍미 </a:t>
            </a:r>
            <a:endParaRPr lang="en-AU" altLang="ko-KR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감칠맛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삼나무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숲 바닥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4C3813C-33D4-7B42-D8E8-6450343531D4}"/>
              </a:ext>
            </a:extLst>
          </p:cNvPr>
          <p:cNvCxnSpPr>
            <a:cxnSpLocks/>
          </p:cNvCxnSpPr>
          <p:nvPr/>
        </p:nvCxnSpPr>
        <p:spPr>
          <a:xfrm>
            <a:off x="10702591" y="365102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261E5A3-BE7F-72B5-0617-AD44A7687C76}"/>
              </a:ext>
            </a:extLst>
          </p:cNvPr>
          <p:cNvSpPr txBox="1"/>
          <p:nvPr/>
        </p:nvSpPr>
        <p:spPr>
          <a:xfrm>
            <a:off x="8170719" y="4138050"/>
            <a:ext cx="1523653" cy="16751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217"/>
              </a:spcBef>
            </a:pP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딸기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자두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장미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바이올렛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흙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9D2ACF1-6234-8CAE-2590-7EB81AB5098A}"/>
              </a:ext>
            </a:extLst>
          </p:cNvPr>
          <p:cNvCxnSpPr>
            <a:cxnSpLocks/>
          </p:cNvCxnSpPr>
          <p:nvPr/>
        </p:nvCxnSpPr>
        <p:spPr>
          <a:xfrm>
            <a:off x="8603968" y="365102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bject 58">
            <a:extLst>
              <a:ext uri="{FF2B5EF4-FFF2-40B4-BE49-F238E27FC236}">
                <a16:creationId xmlns:a16="http://schemas.microsoft.com/office/drawing/2014/main" id="{AD3B6203-5F8E-569B-4938-142D33B15DE0}"/>
              </a:ext>
            </a:extLst>
          </p:cNvPr>
          <p:cNvSpPr txBox="1"/>
          <p:nvPr/>
        </p:nvSpPr>
        <p:spPr>
          <a:xfrm>
            <a:off x="2129265" y="4584128"/>
            <a:ext cx="2146963" cy="175996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가장 많이 재배되는 품종</a:t>
            </a:r>
            <a:endParaRPr lang="en-AU" altLang="ko-KR" sz="20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1/2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연간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DCAC41-E637-7F24-7E9E-3DFC8ECBD0DD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32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1344550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199220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47B3B60-5594-E9C5-71E8-E6AF57309F8F}"/>
              </a:ext>
            </a:extLst>
          </p:cNvPr>
          <p:cNvSpPr/>
          <p:nvPr/>
        </p:nvSpPr>
        <p:spPr>
          <a:xfrm>
            <a:off x="4190662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2155128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F6D3D548-79D8-8CF8-E564-95DF746BFF83}"/>
              </a:ext>
            </a:extLst>
          </p:cNvPr>
          <p:cNvSpPr/>
          <p:nvPr/>
        </p:nvSpPr>
        <p:spPr>
          <a:xfrm>
            <a:off x="4553094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D99DF4E-52E5-67E7-5EF2-4BAC2FC58D76}"/>
              </a:ext>
            </a:extLst>
          </p:cNvPr>
          <p:cNvSpPr/>
          <p:nvPr/>
        </p:nvSpPr>
        <p:spPr>
          <a:xfrm>
            <a:off x="3842676" y="61268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FA3B792-83A4-D2CC-0507-F4539FFF27E9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06DD79E-352B-4FA3-D7D4-0DAB6C55A4B5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72D4573B-6DE0-F18E-64DB-C9B8A627E9AD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B0B752-178A-FAE3-2BC4-CB9EBF40F239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>
            <a:extLst>
              <a:ext uri="{FF2B5EF4-FFF2-40B4-BE49-F238E27FC236}">
                <a16:creationId xmlns:a16="http://schemas.microsoft.com/office/drawing/2014/main" id="{164989DC-8EF5-F031-6E35-5BD597D27C46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A79919-8AF5-20F6-62BD-9B5FE85D8CE5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>
            <a:extLst>
              <a:ext uri="{FF2B5EF4-FFF2-40B4-BE49-F238E27FC236}">
                <a16:creationId xmlns:a16="http://schemas.microsoft.com/office/drawing/2014/main" id="{D58486B4-6FA2-544B-A08E-7FD88C558901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72C3F65-60B8-8112-8F38-C2DAE54071BF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">
            <a:extLst>
              <a:ext uri="{FF2B5EF4-FFF2-40B4-BE49-F238E27FC236}">
                <a16:creationId xmlns:a16="http://schemas.microsoft.com/office/drawing/2014/main" id="{64E76187-DE95-D17D-29F4-E1CF9D95477E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0FC0AE5-3F24-3B13-947C-09EE1B25403F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2">
            <a:extLst>
              <a:ext uri="{FF2B5EF4-FFF2-40B4-BE49-F238E27FC236}">
                <a16:creationId xmlns:a16="http://schemas.microsoft.com/office/drawing/2014/main" id="{5808ADA0-BFD2-34C0-0E5D-11B943164E02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D8DBD3A-6AA3-A225-4045-6CAA7A4690A3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2">
            <a:extLst>
              <a:ext uri="{FF2B5EF4-FFF2-40B4-BE49-F238E27FC236}">
                <a16:creationId xmlns:a16="http://schemas.microsoft.com/office/drawing/2014/main" id="{BB5D3FFA-60E2-58DE-4EB9-A4E940B2A401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D6298C2-6987-E0B5-7E84-FF91A7CBF50F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itle 2">
            <a:extLst>
              <a:ext uri="{FF2B5EF4-FFF2-40B4-BE49-F238E27FC236}">
                <a16:creationId xmlns:a16="http://schemas.microsoft.com/office/drawing/2014/main" id="{07A81A20-51CE-3E6B-3E40-D0E7254F9BD8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024DC27C-1E93-9025-7A20-6EB008B53165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9" name="Title 2">
            <a:extLst>
              <a:ext uri="{FF2B5EF4-FFF2-40B4-BE49-F238E27FC236}">
                <a16:creationId xmlns:a16="http://schemas.microsoft.com/office/drawing/2014/main" id="{E7DD626C-C609-A925-D6A6-F92D4EA66082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8929DED9-DCB8-4290-859B-2098ABFAFFD2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AD334714-8F76-6EC4-1F69-D9C05FB41346}"/>
              </a:ext>
            </a:extLst>
          </p:cNvPr>
          <p:cNvSpPr txBox="1"/>
          <p:nvPr/>
        </p:nvSpPr>
        <p:spPr>
          <a:xfrm>
            <a:off x="2960354" y="334148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83028AA0-15B0-F58A-0B7E-9D566F0BF404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0F9AB46C-D97C-C0D1-8CC6-E25D84DABBC7}"/>
              </a:ext>
            </a:extLst>
          </p:cNvPr>
          <p:cNvSpPr txBox="1"/>
          <p:nvPr/>
        </p:nvSpPr>
        <p:spPr>
          <a:xfrm>
            <a:off x="1911799" y="24727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07FCCE5D-40C3-7999-5BA6-B4684A426E6C}"/>
              </a:ext>
            </a:extLst>
          </p:cNvPr>
          <p:cNvSpPr txBox="1"/>
          <p:nvPr/>
        </p:nvSpPr>
        <p:spPr>
          <a:xfrm>
            <a:off x="3212692" y="247530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567C58C3-7D93-55EB-00AD-62AEE4789EE4}"/>
              </a:ext>
            </a:extLst>
          </p:cNvPr>
          <p:cNvSpPr txBox="1"/>
          <p:nvPr/>
        </p:nvSpPr>
        <p:spPr>
          <a:xfrm>
            <a:off x="4414903" y="24868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9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1011415"/>
            <a:ext cx="4829691" cy="785732"/>
          </a:xfrm>
        </p:spPr>
        <p:txBody>
          <a:bodyPr/>
          <a:lstStyle/>
          <a:p>
            <a:r>
              <a:rPr lang="ko-KR" altLang="en-US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라이징</a:t>
            </a:r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스타 산지 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949547"/>
            <a:ext cx="5340350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우아한 서늘한 기후 와인으로</a:t>
            </a:r>
          </a:p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와인 업계에서 큰 반향을 일으킴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96" b="7996"/>
          <a:stretch/>
        </p:blipFill>
        <p:spPr>
          <a:xfrm>
            <a:off x="0" y="0"/>
            <a:ext cx="1225296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2F728511-C7B2-5995-AA1F-3F23AECA5A5C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EA2FB-A530-329C-2DB7-FBA386604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9EFCD-715D-93B2-66EE-1C90F46F0A65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4068E0-D428-0E28-F762-58BB8D3AEA43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2697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92898"/>
            <a:ext cx="4829691" cy="785732"/>
          </a:xfrm>
        </p:spPr>
        <p:txBody>
          <a:bodyPr/>
          <a:lstStyle/>
          <a:p>
            <a:r>
              <a:rPr lang="ko-KR" altLang="en-US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2988888"/>
            <a:ext cx="4921171" cy="3133240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퍼닌술라는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작은 해안 지역으로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우아한 서늘한 기후 와인이 유명세를 떨치고 있다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AU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다채로운 해양성 기후와 토양 덕에 다양한 미세 부지 보유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200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여개에 달하는 소규모 포도밭과 부티크 생산자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세계적인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누아와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최상급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endParaRPr lang="en-US" altLang="ko-KR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그리 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그리지오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생산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인기있는 관광지이자 미식가의 천국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460762"/>
            <a:ext cx="4381526" cy="1325563"/>
          </a:xfrm>
        </p:spPr>
        <p:txBody>
          <a:bodyPr/>
          <a:lstStyle/>
          <a:p>
            <a:r>
              <a:rPr lang="ko-KR" altLang="en-US" sz="5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라이징</a:t>
            </a:r>
            <a:r>
              <a:rPr lang="ko-KR" altLang="en-US" sz="5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스타 </a:t>
            </a:r>
            <a:endParaRPr lang="en-US" sz="5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6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 강의</a:t>
            </a:r>
            <a:b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주제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320203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역사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지리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토양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양조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주요 품종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13" y="614180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5583504" y="5399170"/>
            <a:ext cx="17123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6932951" y="5501390"/>
            <a:ext cx="2308485" cy="8244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32083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b="-9819"/>
          <a:stretch/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13" y="614180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빅토리아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4977636" y="5597489"/>
            <a:ext cx="17672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6228413" y="4534525"/>
            <a:ext cx="1521502" cy="122169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18C5CAC-6F0F-5B5E-6B82-A15808A69558}"/>
              </a:ext>
            </a:extLst>
          </p:cNvPr>
          <p:cNvSpPr txBox="1"/>
          <p:nvPr/>
        </p:nvSpPr>
        <p:spPr>
          <a:xfrm>
            <a:off x="6744864" y="3247247"/>
            <a:ext cx="8798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멜버른</a:t>
            </a:r>
            <a:endParaRPr lang="en-US" sz="1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6551847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735"/>
          <a:stretch/>
        </p:blipFill>
        <p:spPr>
          <a:xfrm>
            <a:off x="8237095" y="368300"/>
            <a:ext cx="395490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27" y="3728104"/>
            <a:ext cx="2936043" cy="66277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1800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 후반 </a:t>
            </a:r>
            <a:br>
              <a:rPr lang="en-AU" sz="2400" b="1" dirty="0">
                <a:latin typeface="Noto Sans KR Bold" panose="020B0500000000000000" pitchFamily="34" charset="-128"/>
                <a:ea typeface="Noto Sans KR Bold" panose="020B0500000000000000" pitchFamily="34" charset="-128"/>
              </a:rPr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2735068" cy="1461301"/>
          </a:xfrm>
        </p:spPr>
        <p:txBody>
          <a:bodyPr/>
          <a:lstStyle/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골드러시 기간 중 빅토리아 와인시장이 번성하면서 최초로 이 지역에 포도 식재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그러나 경제 불황과 주정 강화 와인의 인기로 일시적 부침을 겪음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1600" y="705925"/>
            <a:ext cx="5372723" cy="473196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퍼닌술라의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역사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591600" y="1385085"/>
            <a:ext cx="6736827" cy="13508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조용한 시작</a:t>
            </a:r>
            <a:r>
              <a:rPr lang="en-US" altLang="ko-KR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급속한 성장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4948274" y="4180805"/>
            <a:ext cx="382846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소수의 와인메이커들이 현대적 와인 산업을 일으키기 시작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Baillieu Myer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Merricks North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의 </a:t>
            </a:r>
            <a:r>
              <a:rPr lang="en-AU" altLang="ko-KR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Elgee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Park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포도를 심기 시작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Nat White, Rosalie White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Main Ridge Estate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최초의 상업적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설립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셀러도어 판매 허용을 위해 의회 규정 개정을 이끌어냄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4948274" y="3518031"/>
            <a:ext cx="1995056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1970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AAE8B0E-925E-F822-9846-27F82033A83E}"/>
              </a:ext>
            </a:extLst>
          </p:cNvPr>
          <p:cNvSpPr txBox="1">
            <a:spLocks/>
          </p:cNvSpPr>
          <p:nvPr/>
        </p:nvSpPr>
        <p:spPr>
          <a:xfrm>
            <a:off x="9539171" y="4180805"/>
            <a:ext cx="242297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퍼닌술라의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차 부흥의 물결을 일으킨 생산자들이 두각을 보이기 시작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Moorooduc Estate, Paringa Estate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설립되어 이 지역을 대표하는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성장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467053A5-1649-A3C5-2D2D-5F5320AD7155}"/>
              </a:ext>
            </a:extLst>
          </p:cNvPr>
          <p:cNvSpPr txBox="1">
            <a:spLocks/>
          </p:cNvSpPr>
          <p:nvPr/>
        </p:nvSpPr>
        <p:spPr>
          <a:xfrm>
            <a:off x="9539172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1980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9993" y="584200"/>
            <a:ext cx="4562007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1988505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퍼니술라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포도재배자 협회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Mornington Peninsula Vignerons Association)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창립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en-US" dirty="0"/>
              <a:t>1982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10016" y="1468108"/>
            <a:ext cx="2824740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 와인메이커들이 대표 품종인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와인을 더욱 정교화하고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그리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그리지오를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포함한 새 품종을 실험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신규 포도밭이 계속 조성된 시기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299130" y="784257"/>
            <a:ext cx="2120040" cy="662774"/>
          </a:xfrm>
        </p:spPr>
        <p:txBody>
          <a:bodyPr/>
          <a:lstStyle/>
          <a:p>
            <a:r>
              <a:rPr lang="en-US" dirty="0"/>
              <a:t>1990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4628780" y="4112851"/>
            <a:ext cx="281383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퍼닌술라는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세계적 수준의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누아와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샤르도네를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생산하는 최상급 서늘한 기후 와인 산지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와인메이커들은 포도밭 관리에 집중하고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양조 시 개입을 최소화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4617894" y="342900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5134"/>
            <a:ext cx="5009924" cy="792601"/>
          </a:xfrm>
        </p:spPr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지형</a:t>
            </a:r>
            <a:r>
              <a:rPr lang="en-US" altLang="ko-KR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 및 토양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3" y="1457330"/>
            <a:ext cx="4681330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4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다양한 해양성 기후 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869364"/>
            <a:ext cx="3432104" cy="28465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멜버른 남동부에서 불과 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70</a:t>
            </a:r>
            <a:r>
              <a:rPr lang="en-AU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km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떨어진 지역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삼면이 바다로 둘러싸인 지역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6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천만년전 화산 활동으로 형성된 굴곡진 지형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비옥한 토양 분포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아주 다양한 미세기후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5F83932-1728-4E2E-8B49-4FDD1A60AB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0CCF1F8-6D9E-4631-9BC7-E65B426755A9}">
  <ds:schemaRefs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4e8dd08d-258d-47a9-9875-37f1ffd19f33"/>
    <ds:schemaRef ds:uri="02256494-4976-4001-aedb-96463ae0d92e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1838</Words>
  <Application>Microsoft Macintosh PowerPoint</Application>
  <PresentationFormat>Widescreen</PresentationFormat>
  <Paragraphs>287</Paragraphs>
  <Slides>23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Malgun Gothic</vt:lpstr>
      <vt:lpstr>Neue Haas Grotesk Text Pro</vt:lpstr>
      <vt:lpstr>Noto Sans KR Bold</vt:lpstr>
      <vt:lpstr>Arial</vt:lpstr>
      <vt:lpstr>Inter Display</vt:lpstr>
      <vt:lpstr>Noto Sans KR Regular</vt:lpstr>
      <vt:lpstr>Slide layouts</vt:lpstr>
      <vt:lpstr>PowerPoint Presentation</vt:lpstr>
      <vt:lpstr>PowerPoint Presentation</vt:lpstr>
      <vt:lpstr>모닝턴 퍼닌술라</vt:lpstr>
      <vt:lpstr>오늘 강의 주제</vt:lpstr>
      <vt:lpstr>호주</vt:lpstr>
      <vt:lpstr>빅토리아</vt:lpstr>
      <vt:lpstr>1800년대 후반  </vt:lpstr>
      <vt:lpstr>PowerPoint Presentation</vt:lpstr>
      <vt:lpstr>지형, 기후 및 토양</vt:lpstr>
      <vt:lpstr>기후</vt:lpstr>
      <vt:lpstr>토양</vt:lpstr>
      <vt:lpstr>모닝턴 퍼닌술라의 포도재배</vt:lpstr>
      <vt:lpstr>PowerPoint Presentation</vt:lpstr>
      <vt:lpstr>PowerPoint Presentation</vt:lpstr>
      <vt:lpstr>PowerPoint Presentation</vt:lpstr>
      <vt:lpstr>피노 그리/그리지오 특징</vt:lpstr>
      <vt:lpstr>PowerPoint Presentation</vt:lpstr>
      <vt:lpstr>샤르도네 특징</vt:lpstr>
      <vt:lpstr>PowerPoint Presentation</vt:lpstr>
      <vt:lpstr>피노 누아 특징</vt:lpstr>
      <vt:lpstr>라이징 스타 산지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Cameron Midson</cp:lastModifiedBy>
  <cp:revision>4</cp:revision>
  <dcterms:created xsi:type="dcterms:W3CDTF">2018-07-25T07:02:59Z</dcterms:created>
  <dcterms:modified xsi:type="dcterms:W3CDTF">2026-03-23T01:50:09Z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2026-03-23T01:49:22Z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f672914f-885c-42fc-b3df-2aac4f70e425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