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3"/>
  </p:notesMasterIdLst>
  <p:sldIdLst>
    <p:sldId id="256" r:id="rId5"/>
    <p:sldId id="478" r:id="rId6"/>
    <p:sldId id="543" r:id="rId7"/>
    <p:sldId id="479" r:id="rId8"/>
    <p:sldId id="545" r:id="rId9"/>
    <p:sldId id="546" r:id="rId10"/>
    <p:sldId id="548" r:id="rId11"/>
    <p:sldId id="539" r:id="rId12"/>
    <p:sldId id="541" r:id="rId13"/>
    <p:sldId id="544" r:id="rId14"/>
    <p:sldId id="550" r:id="rId15"/>
    <p:sldId id="549" r:id="rId16"/>
    <p:sldId id="551" r:id="rId17"/>
    <p:sldId id="552" r:id="rId18"/>
    <p:sldId id="553" r:id="rId19"/>
    <p:sldId id="554" r:id="rId20"/>
    <p:sldId id="555" r:id="rId21"/>
    <p:sldId id="556" r:id="rId22"/>
    <p:sldId id="557" r:id="rId23"/>
    <p:sldId id="558" r:id="rId24"/>
    <p:sldId id="559" r:id="rId25"/>
    <p:sldId id="560" r:id="rId26"/>
    <p:sldId id="561" r:id="rId27"/>
    <p:sldId id="562" r:id="rId28"/>
    <p:sldId id="480" r:id="rId29"/>
    <p:sldId id="563" r:id="rId30"/>
    <p:sldId id="564"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79660"/>
  </p:normalViewPr>
  <p:slideViewPr>
    <p:cSldViewPr snapToGrid="0">
      <p:cViewPr varScale="1">
        <p:scale>
          <a:sx n="96" d="100"/>
          <a:sy n="96" d="100"/>
        </p:scale>
        <p:origin x="1600" y="168"/>
      </p:cViewPr>
      <p:guideLst/>
    </p:cSldViewPr>
  </p:slideViewPr>
  <p:notesTextViewPr>
    <p:cViewPr>
      <p:scale>
        <a:sx n="1" d="1"/>
        <a:sy n="1" d="1"/>
      </p:scale>
      <p:origin x="0" y="0"/>
    </p:cViewPr>
  </p:notesTextViewPr>
  <p:sorterViewPr>
    <p:cViewPr>
      <p:scale>
        <a:sx n="100" d="100"/>
        <a:sy n="100" d="100"/>
      </p:scale>
      <p:origin x="0" y="-108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61485-3D3A-EB48-8266-23B61ADB988F}" type="datetimeFigureOut">
              <a:rPr lang="en-AU" smtClean="0"/>
              <a:t>7/5/2025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DBB41-C713-554C-B168-27F2727D68DB}" type="slidenum">
              <a:rPr lang="en-AU" smtClean="0"/>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Wingdings" panose="05000000000000000000" pitchFamily="2" charset="2"/>
              <a:buNone/>
            </a:pPr>
            <a:r>
              <a:rPr lang="en-US" altLang="zh-CN" dirty="0"/>
              <a:t>“</a:t>
            </a:r>
            <a:r>
              <a:rPr lang="zh-CN" altLang="en-US" dirty="0"/>
              <a:t>探索澳大利亚葡萄酒</a:t>
            </a:r>
            <a:r>
              <a:rPr lang="en-US" altLang="zh-CN" dirty="0"/>
              <a:t>"</a:t>
            </a:r>
            <a:r>
              <a:rPr lang="zh-CN" altLang="en-US" dirty="0"/>
              <a:t>教育课程（</a:t>
            </a:r>
            <a:r>
              <a:rPr lang="en-US" altLang="zh-CN" dirty="0"/>
              <a:t>Australian Wine Discovered</a:t>
            </a:r>
            <a:r>
              <a:rPr lang="zh-CN" altLang="en-US" dirty="0"/>
              <a:t>）是您一站式了解澳大利亚葡萄酒全貌的权威平台。这里拥有丰富全面的指南、演示文稿、高清图像、产区地图、教学视频和互动测验，为葡萄酒行业从业者提供全方位的学习资源。</a:t>
            </a:r>
            <a:endParaRPr lang="en-US" altLang="zh-CN" dirty="0"/>
          </a:p>
          <a:p>
            <a:pPr marL="0" marR="0" lvl="0" indent="0">
              <a:spcBef>
                <a:spcPts val="0"/>
              </a:spcBef>
              <a:spcAft>
                <a:spcPts val="0"/>
              </a:spcAft>
              <a:buFont typeface="Wingdings" panose="05000000000000000000" pitchFamily="2" charset="2"/>
              <a:buNone/>
            </a:pPr>
            <a:endParaRPr lang="en-US" altLang="zh-CN" dirty="0"/>
          </a:p>
          <a:p>
            <a:pPr marL="0" marR="0" lvl="0" indent="0">
              <a:spcBef>
                <a:spcPts val="0"/>
              </a:spcBef>
              <a:spcAft>
                <a:spcPts val="0"/>
              </a:spcAft>
              <a:buFont typeface="Wingdings" panose="05000000000000000000" pitchFamily="2" charset="2"/>
              <a:buNone/>
            </a:pPr>
            <a:r>
              <a:rPr lang="zh-CN" altLang="zh-CN" dirty="0"/>
              <a:t>我们的资料体系适配所有知识层次，包括从行业新人到资深专家的所有人，并且我们的课程内容可以进行个性化定制，精准匹配您的受众需求。</a:t>
            </a:r>
            <a:endParaRPr lang="en-US" altLang="zh-CN" dirty="0"/>
          </a:p>
          <a:p>
            <a:pPr marL="0" marR="0" lvl="0" indent="0">
              <a:spcBef>
                <a:spcPts val="0"/>
              </a:spcBef>
              <a:spcAft>
                <a:spcPts val="0"/>
              </a:spcAft>
              <a:buFont typeface="Wingdings" panose="05000000000000000000" pitchFamily="2" charset="2"/>
              <a:buNone/>
            </a:pPr>
            <a:endParaRPr lang="en-US" altLang="zh-CN" dirty="0"/>
          </a:p>
          <a:p>
            <a:pPr marL="0" marR="0" lvl="0" indent="0">
              <a:spcBef>
                <a:spcPts val="0"/>
              </a:spcBef>
              <a:spcAft>
                <a:spcPts val="0"/>
              </a:spcAft>
              <a:buFont typeface="Wingdings" panose="05000000000000000000" pitchFamily="2" charset="2"/>
              <a:buNone/>
            </a:pPr>
            <a:r>
              <a:rPr lang="zh-CN" altLang="zh-CN" dirty="0"/>
              <a:t>如果您正在开展团队培训、筹备行业活动，或者计划深化个人葡萄酒知识体系，请即刻访问</a:t>
            </a:r>
            <a:r>
              <a:rPr lang="en-US" altLang="zh-CN" dirty="0"/>
              <a:t>www.australianwinediscovered.com</a:t>
            </a:r>
            <a:r>
              <a:rPr lang="zh-CN" altLang="en-US" dirty="0"/>
              <a:t>，在这里探索知识、传授技能，紧跟澳大利亚葡萄酒发展前沿。</a:t>
            </a:r>
          </a:p>
        </p:txBody>
      </p:sp>
      <p:sp>
        <p:nvSpPr>
          <p:cNvPr id="4" name="Slide Number Placeholder 3"/>
          <p:cNvSpPr>
            <a:spLocks noGrp="1"/>
          </p:cNvSpPr>
          <p:nvPr>
            <p:ph type="sldNum" sz="quarter" idx="5"/>
          </p:nvPr>
        </p:nvSpPr>
        <p:spPr/>
        <p:txBody>
          <a:bodyPr/>
          <a:lstStyle/>
          <a:p>
            <a:fld id="{82ADBB41-C713-554C-B168-27F2727D68DB}" type="slidenum">
              <a:rPr lang="en-AU" smtClean="0"/>
              <a:t>1</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部分澳大利亚酒庄选择推行</a:t>
            </a:r>
            <a:r>
              <a:rPr lang="en-US" altLang="zh-CN" dirty="0"/>
              <a:t>“</a:t>
            </a:r>
            <a:r>
              <a:rPr lang="zh-CN" altLang="en-US" dirty="0"/>
              <a:t>碳中和</a:t>
            </a:r>
            <a:r>
              <a:rPr lang="en-US" altLang="zh-CN" dirty="0"/>
              <a:t>”</a:t>
            </a:r>
            <a:r>
              <a:rPr lang="zh-CN" altLang="en-US" dirty="0"/>
              <a:t>战略，即通过以下方式将酒庄与葡萄园生产过程中产生的温室气体（二氧化碳）的净排放量归零：</a:t>
            </a:r>
            <a:endParaRPr lang="en-US" altLang="zh-CN" dirty="0"/>
          </a:p>
          <a:p>
            <a:r>
              <a:rPr lang="en-US" altLang="zh-CN" dirty="0"/>
              <a:t>– </a:t>
            </a:r>
            <a:r>
              <a:rPr lang="zh-CN" altLang="en-US" dirty="0"/>
              <a:t>测算排放量</a:t>
            </a:r>
            <a:endParaRPr lang="en-US" altLang="zh-CN" dirty="0"/>
          </a:p>
          <a:p>
            <a:r>
              <a:rPr lang="en-US" altLang="zh-CN" dirty="0"/>
              <a:t>– </a:t>
            </a:r>
            <a:r>
              <a:rPr lang="zh-CN" altLang="en-US" dirty="0"/>
              <a:t>最大程度减少排放量</a:t>
            </a:r>
            <a:endParaRPr lang="en-US" altLang="zh-CN" dirty="0"/>
          </a:p>
          <a:p>
            <a:r>
              <a:rPr lang="en-US" altLang="zh-CN" dirty="0"/>
              <a:t>– </a:t>
            </a:r>
            <a:r>
              <a:rPr lang="zh-CN" altLang="en-US" dirty="0"/>
              <a:t>购买碳信用以抵消剩余排放量</a:t>
            </a:r>
            <a:endParaRPr lang="en-US" altLang="zh-CN" dirty="0"/>
          </a:p>
          <a:p>
            <a:r>
              <a:rPr lang="en-US" altLang="zh-CN" dirty="0"/>
              <a:t> </a:t>
            </a:r>
          </a:p>
          <a:p>
            <a:r>
              <a:rPr lang="zh-CN" altLang="zh-CN" dirty="0"/>
              <a:t>除实现碳中和外，部分调整措施还同步提升了酒庄与葡萄园的能源利用效率。</a:t>
            </a:r>
          </a:p>
        </p:txBody>
      </p:sp>
      <p:sp>
        <p:nvSpPr>
          <p:cNvPr id="4" name="Slide Number Placeholder 3"/>
          <p:cNvSpPr>
            <a:spLocks noGrp="1"/>
          </p:cNvSpPr>
          <p:nvPr>
            <p:ph type="sldNum" sz="quarter" idx="5"/>
          </p:nvPr>
        </p:nvSpPr>
        <p:spPr/>
        <p:txBody>
          <a:bodyPr/>
          <a:lstStyle/>
          <a:p>
            <a:fld id="{82ADBB41-C713-554C-B168-27F2727D68DB}" type="slidenum">
              <a:rPr lang="en-AU" smtClean="0"/>
              <a:t>12</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葡萄园的生物多样性反映了其生态环境的自然平衡状态，以及该环境与动物群落（动物生命）和植物群落（植物生命）之间的互动关系。</a:t>
            </a:r>
            <a:endParaRPr lang="en-US" altLang="zh-CN" dirty="0"/>
          </a:p>
          <a:p>
            <a:r>
              <a:rPr lang="en-US" altLang="zh-CN" dirty="0"/>
              <a:t> </a:t>
            </a:r>
          </a:p>
          <a:p>
            <a:r>
              <a:rPr lang="zh-CN" altLang="zh-CN" dirty="0"/>
              <a:t>一个成熟的生态系统包含一个相互之间保持平衡，同时与环境也保持平衡的生物群落。</a:t>
            </a:r>
            <a:endParaRPr lang="en-US" altLang="zh-CN" dirty="0"/>
          </a:p>
          <a:p>
            <a:r>
              <a:rPr lang="en-US" altLang="zh-CN" dirty="0"/>
              <a:t> </a:t>
            </a:r>
          </a:p>
          <a:p>
            <a:r>
              <a:rPr lang="zh-CN" altLang="zh-CN" dirty="0"/>
              <a:t>这些互动关系数量越多、基因多样性越丰富，生物多样性程度就越高，系统可持续性也越强。</a:t>
            </a:r>
          </a:p>
        </p:txBody>
      </p:sp>
      <p:sp>
        <p:nvSpPr>
          <p:cNvPr id="4" name="Slide Number Placeholder 3"/>
          <p:cNvSpPr>
            <a:spLocks noGrp="1"/>
          </p:cNvSpPr>
          <p:nvPr>
            <p:ph type="sldNum" sz="quarter" idx="5"/>
          </p:nvPr>
        </p:nvSpPr>
        <p:spPr/>
        <p:txBody>
          <a:bodyPr/>
          <a:lstStyle/>
          <a:p>
            <a:fld id="{82ADBB41-C713-554C-B168-27F2727D68DB}" type="slidenum">
              <a:rPr lang="en-AU" smtClean="0"/>
              <a:t>13</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部分葡萄园使用堆肥和覆盖物而非合成肥料，以改善土壤质量、为葡萄藤提供养分、促进葡萄藤健康生长并保护根系。</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在葡萄藤下方铺设覆盖物可减少土壤因蒸发而流失的水分，从而使葡萄藤能获取更多水分。此举还能保持土壤凉爽并抑制杂草生长。</a:t>
            </a:r>
          </a:p>
        </p:txBody>
      </p:sp>
      <p:sp>
        <p:nvSpPr>
          <p:cNvPr id="4" name="Slide Number Placeholder 3"/>
          <p:cNvSpPr>
            <a:spLocks noGrp="1"/>
          </p:cNvSpPr>
          <p:nvPr>
            <p:ph type="sldNum" sz="quarter" idx="5"/>
          </p:nvPr>
        </p:nvSpPr>
        <p:spPr/>
        <p:txBody>
          <a:bodyPr/>
          <a:lstStyle/>
          <a:p>
            <a:fld id="{C8CAF07B-88B1-40ED-9A21-D99161D5F8F5}" type="slidenum">
              <a:rPr lang="en-US" smtClean="0"/>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葡萄栽培与酿造过程需要消耗大量水资源。</a:t>
            </a:r>
            <a:endParaRPr lang="en-US" altLang="zh-CN" dirty="0"/>
          </a:p>
          <a:p>
            <a:r>
              <a:rPr lang="zh-CN" altLang="zh-CN" dirty="0"/>
              <a:t>葡萄酒生产者可通过以下方式显著减少用水量：</a:t>
            </a:r>
            <a:endParaRPr lang="en-US" altLang="zh-CN" dirty="0"/>
          </a:p>
          <a:p>
            <a:r>
              <a:rPr lang="en-US" altLang="zh-CN" dirty="0"/>
              <a:t>– </a:t>
            </a:r>
            <a:r>
              <a:rPr lang="zh-CN" altLang="en-US" dirty="0"/>
              <a:t>开展用水审计</a:t>
            </a:r>
            <a:endParaRPr lang="en-US" altLang="zh-CN" dirty="0"/>
          </a:p>
          <a:p>
            <a:r>
              <a:rPr lang="en-US" altLang="zh-CN" dirty="0"/>
              <a:t>– </a:t>
            </a:r>
            <a:r>
              <a:rPr lang="zh-CN" altLang="en-US" dirty="0"/>
              <a:t>探索水资源循环利用机会</a:t>
            </a:r>
            <a:endParaRPr lang="en-US" altLang="zh-CN" dirty="0"/>
          </a:p>
          <a:p>
            <a:r>
              <a:rPr lang="en-US" altLang="zh-CN" dirty="0"/>
              <a:t>– </a:t>
            </a:r>
            <a:r>
              <a:rPr lang="zh-CN" altLang="en-US" dirty="0"/>
              <a:t>采用精准灌溉系统</a:t>
            </a:r>
            <a:endParaRPr lang="en-US" altLang="zh-CN" dirty="0"/>
          </a:p>
          <a:p>
            <a:r>
              <a:rPr lang="en-US" altLang="zh-CN" dirty="0"/>
              <a:t>– </a:t>
            </a:r>
            <a:r>
              <a:rPr lang="zh-CN" altLang="en-US" dirty="0"/>
              <a:t>管理土壤湿度</a:t>
            </a:r>
            <a:endParaRPr lang="en-US" altLang="zh-CN" dirty="0"/>
          </a:p>
          <a:p>
            <a:r>
              <a:rPr lang="en-US" altLang="zh-CN" dirty="0"/>
              <a:t>– </a:t>
            </a:r>
            <a:r>
              <a:rPr lang="zh-CN" altLang="en-US" dirty="0"/>
              <a:t>收集雨水</a:t>
            </a:r>
            <a:endParaRPr lang="en-US" altLang="zh-CN" dirty="0"/>
          </a:p>
          <a:p>
            <a:r>
              <a:rPr lang="en-US" altLang="zh-CN" dirty="0"/>
              <a:t>– </a:t>
            </a:r>
            <a:r>
              <a:rPr lang="zh-CN" altLang="en-US" dirty="0"/>
              <a:t>在保证水质前提下循环利用酒庄废水</a:t>
            </a:r>
            <a:endParaRPr lang="en-US" altLang="zh-CN" dirty="0"/>
          </a:p>
          <a:p>
            <a:r>
              <a:rPr lang="en-US" altLang="zh-CN" dirty="0"/>
              <a:t>– </a:t>
            </a:r>
            <a:r>
              <a:rPr lang="zh-CN" altLang="en-US" dirty="0"/>
              <a:t>使用再生水</a:t>
            </a:r>
            <a:endParaRPr lang="en-US" altLang="zh-CN" dirty="0"/>
          </a:p>
          <a:p>
            <a:r>
              <a:rPr lang="en-US" altLang="zh-CN" dirty="0"/>
              <a:t>– </a:t>
            </a:r>
            <a:r>
              <a:rPr lang="zh-CN" altLang="en-US" dirty="0"/>
              <a:t>利用滴灌技术，通过细管根据实际需求缓慢地将水滴灌至土壤中或直接输送至根系。</a:t>
            </a:r>
            <a:endParaRPr lang="en-US" altLang="zh-CN" dirty="0"/>
          </a:p>
          <a:p>
            <a:endParaRPr lang="en-US" altLang="zh-CN" dirty="0"/>
          </a:p>
        </p:txBody>
      </p:sp>
      <p:sp>
        <p:nvSpPr>
          <p:cNvPr id="4" name="Slide Number Placeholder 3"/>
          <p:cNvSpPr>
            <a:spLocks noGrp="1"/>
          </p:cNvSpPr>
          <p:nvPr>
            <p:ph type="sldNum" sz="quarter" idx="5"/>
          </p:nvPr>
        </p:nvSpPr>
        <p:spPr/>
        <p:txBody>
          <a:bodyPr/>
          <a:lstStyle/>
          <a:p>
            <a:fld id="{82ADBB41-C713-554C-B168-27F2727D68DB}" type="slidenum">
              <a:rPr lang="en-AU" smtClean="0"/>
              <a:t>15</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尽管澳大利亚地处偏远且检疫流程严格，但灰霉病等本土病虫害仍会严重影响葡萄产量、果实品质与葡萄酒质量，因此仍需采取防治策略。</a:t>
            </a:r>
            <a:endParaRPr lang="en-US" altLang="zh-CN" dirty="0"/>
          </a:p>
          <a:p>
            <a:r>
              <a:rPr lang="en-US" altLang="zh-CN" dirty="0"/>
              <a:t> </a:t>
            </a:r>
          </a:p>
          <a:p>
            <a:r>
              <a:rPr lang="zh-CN" altLang="zh-CN" dirty="0"/>
              <a:t>其中一项策略是在葡萄园中引入动物放牧。</a:t>
            </a:r>
            <a:endParaRPr lang="en-US" altLang="zh-CN" dirty="0"/>
          </a:p>
          <a:p>
            <a:r>
              <a:rPr lang="en-US" altLang="zh-CN" dirty="0"/>
              <a:t> </a:t>
            </a:r>
          </a:p>
          <a:p>
            <a:r>
              <a:rPr lang="zh-CN" altLang="zh-CN" dirty="0"/>
              <a:t>其他措施包括停止使用广谱杀虫剂，仅在受疫情影响最严重区域进行针对性喷洒，以及在喷洒作业期间监测气象条件（包括气温、风速和湿度）。</a:t>
            </a:r>
          </a:p>
        </p:txBody>
      </p:sp>
      <p:sp>
        <p:nvSpPr>
          <p:cNvPr id="4" name="Slide Number Placeholder 3"/>
          <p:cNvSpPr>
            <a:spLocks noGrp="1"/>
          </p:cNvSpPr>
          <p:nvPr>
            <p:ph type="sldNum" sz="quarter" idx="5"/>
          </p:nvPr>
        </p:nvSpPr>
        <p:spPr/>
        <p:txBody>
          <a:bodyPr/>
          <a:lstStyle/>
          <a:p>
            <a:fld id="{82ADBB41-C713-554C-B168-27F2727D68DB}" type="slidenum">
              <a:rPr lang="en-AU" smtClean="0"/>
              <a:t>18</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除废水循环及其他再利用措施外，酒庄和葡萄园还可通过可持续方式处理多种物料，最大限度减少送往填埋场的废弃物。</a:t>
            </a:r>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接下来列举部分践行</a:t>
            </a:r>
            <a:r>
              <a:rPr lang="en-US" altLang="zh-CN" dirty="0"/>
              <a:t>“</a:t>
            </a:r>
            <a:r>
              <a:rPr lang="zh-CN" altLang="en-US" dirty="0"/>
              <a:t>绿色</a:t>
            </a:r>
            <a:r>
              <a:rPr lang="en-US" altLang="zh-CN" dirty="0"/>
              <a:t>”</a:t>
            </a:r>
            <a:r>
              <a:rPr lang="zh-CN" altLang="en-US" dirty="0"/>
              <a:t>葡萄种植或酿酒技术的具有示范意义的澳大利亚酒庄案例。</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p>
        </p:txBody>
      </p:sp>
      <p:sp>
        <p:nvSpPr>
          <p:cNvPr id="4" name="Slide Number Placeholder 3"/>
          <p:cNvSpPr>
            <a:spLocks noGrp="1"/>
          </p:cNvSpPr>
          <p:nvPr>
            <p:ph type="sldNum" sz="quarter" idx="5"/>
          </p:nvPr>
        </p:nvSpPr>
        <p:spPr/>
        <p:txBody>
          <a:bodyPr/>
          <a:lstStyle/>
          <a:p>
            <a:fld id="{82ADBB41-C713-554C-B168-27F2727D68DB}" type="slidenum">
              <a:rPr lang="en-AU" smtClean="0"/>
              <a:t>20</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布鲁寺（</a:t>
            </a:r>
            <a:r>
              <a:rPr lang="en-US" altLang="zh-CN" dirty="0"/>
              <a:t>Temple Bruer</a:t>
            </a:r>
            <a:r>
              <a:rPr lang="zh-CN" altLang="en-US" dirty="0"/>
              <a:t>）酒庄位于兰好乐溪（</a:t>
            </a:r>
            <a:r>
              <a:rPr lang="en-US" altLang="zh-CN" dirty="0"/>
              <a:t>Langhorne Creek</a:t>
            </a:r>
            <a:r>
              <a:rPr lang="zh-CN" altLang="en-US" dirty="0"/>
              <a:t>），是澳大利亚仅有的几家</a:t>
            </a:r>
            <a:r>
              <a:rPr lang="en-US" altLang="zh-CN" dirty="0"/>
              <a:t>100%</a:t>
            </a:r>
            <a:r>
              <a:rPr lang="zh-CN" altLang="en-US" dirty="0"/>
              <a:t>有机认证且实现碳中和的酒庄之一。</a:t>
            </a:r>
            <a:endParaRPr lang="en-US" altLang="zh-CN" dirty="0"/>
          </a:p>
          <a:p>
            <a:r>
              <a:rPr lang="en-US" altLang="zh-CN" dirty="0"/>
              <a:t> </a:t>
            </a:r>
          </a:p>
          <a:p>
            <a:r>
              <a:rPr lang="zh-CN" altLang="zh-CN" dirty="0"/>
              <a:t>酒庄引以为豪的是，它通过自身行动尽可能维持这一地位，专注于从葡萄园管理到葡萄酒送达消费者全过程的环保实践。</a:t>
            </a:r>
            <a:endParaRPr lang="en-US" altLang="zh-CN" dirty="0"/>
          </a:p>
          <a:p>
            <a:endParaRPr lang="en-US" altLang="zh-CN" dirty="0"/>
          </a:p>
        </p:txBody>
      </p:sp>
      <p:sp>
        <p:nvSpPr>
          <p:cNvPr id="4" name="Slide Number Placeholder 3"/>
          <p:cNvSpPr>
            <a:spLocks noGrp="1"/>
          </p:cNvSpPr>
          <p:nvPr>
            <p:ph type="sldNum" sz="quarter" idx="5"/>
          </p:nvPr>
        </p:nvSpPr>
        <p:spPr/>
        <p:txBody>
          <a:bodyPr/>
          <a:lstStyle/>
          <a:p>
            <a:fld id="{82ADBB41-C713-554C-B168-27F2727D68DB}" type="slidenum">
              <a:rPr lang="en-AU" smtClean="0"/>
              <a:t>21</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消费者对他们购买的产品，包括生产方式、产地溯源等，表现出日益浓厚的兴趣和关注度。</a:t>
            </a:r>
            <a:endParaRPr lang="en-US" altLang="zh-CN" dirty="0"/>
          </a:p>
          <a:p>
            <a:endParaRPr lang="en-US" altLang="zh-CN" dirty="0"/>
          </a:p>
          <a:p>
            <a:r>
              <a:rPr lang="zh-CN" altLang="zh-CN" dirty="0"/>
              <a:t>澳大利亚葡萄酒行业正通过富有创造性和革命性的实践，积极回应消费者的诉求，在保障产业长期可持续性发展的同时，努力减轻对地球环境的影响。</a:t>
            </a:r>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err="1"/>
              <a:t>克拉斯（</a:t>
            </a:r>
            <a:r>
              <a:rPr lang="en-US" altLang="zh-CN" dirty="0" err="1"/>
              <a:t>Kalleske</a:t>
            </a:r>
            <a:r>
              <a:rPr lang="zh-CN" altLang="en-US" dirty="0" err="1"/>
              <a:t>）是巴罗萨谷（</a:t>
            </a:r>
            <a:r>
              <a:rPr lang="en-US" altLang="zh-CN" dirty="0" err="1"/>
              <a:t>Barossa Valley</a:t>
            </a:r>
            <a:r>
              <a:rPr lang="zh-CN" altLang="en-US" dirty="0" err="1"/>
              <a:t>）最古老的有机认证</a:t>
            </a:r>
            <a:r>
              <a:rPr lang="en-US" altLang="zh-CN" dirty="0" err="1"/>
              <a:t>/</a:t>
            </a:r>
            <a:r>
              <a:rPr lang="zh-CN" altLang="en-US" dirty="0" err="1"/>
              <a:t>生物动力法认证葡萄园与酒庄。</a:t>
            </a:r>
            <a:endParaRPr lang="en-US" altLang="zh-CN" dirty="0" err="1"/>
          </a:p>
          <a:p>
            <a:r>
              <a:rPr lang="en-US" altLang="zh-CN" dirty="0" err="1"/>
              <a:t> </a:t>
            </a:r>
          </a:p>
          <a:p>
            <a:r>
              <a:rPr lang="zh-CN" altLang="zh-CN" dirty="0" err="1"/>
              <a:t>其酿酒理念聚焦于土壤健康、葡萄藤健康、果实品质与最少干预之间的关联，以此生产优质葡萄酒。</a:t>
            </a:r>
            <a:endParaRPr lang="en-US" altLang="zh-CN" dirty="0" err="1"/>
          </a:p>
          <a:p>
            <a:r>
              <a:rPr lang="en-US" altLang="zh-CN" dirty="0" err="1"/>
              <a:t> </a:t>
            </a:r>
          </a:p>
          <a:p>
            <a:r>
              <a:rPr lang="zh-CN" altLang="zh-CN" dirty="0" err="1"/>
              <a:t>从生物动力法角度出发，克拉斯（</a:t>
            </a:r>
            <a:r>
              <a:rPr lang="en-US" altLang="zh-CN" dirty="0" err="1"/>
              <a:t>Kalleske</a:t>
            </a:r>
            <a:r>
              <a:rPr lang="zh-CN" altLang="en-US" dirty="0" err="1"/>
              <a:t>）监测月相变化，力求在适宜的月相条件下进行葡萄采收和葡萄酒换桶操作。</a:t>
            </a:r>
            <a:endParaRPr lang="en-US" altLang="zh-CN" dirty="0" err="1"/>
          </a:p>
          <a:p>
            <a:r>
              <a:rPr lang="en-US" altLang="zh-CN" dirty="0" err="1"/>
              <a:t> </a:t>
            </a:r>
          </a:p>
          <a:p>
            <a:r>
              <a:rPr lang="zh-CN" altLang="zh-CN" dirty="0" err="1"/>
              <a:t>酒庄还安装了太阳能发电系统，其发电量足以覆盖整个酒庄的用电需求。</a:t>
            </a:r>
            <a:endParaRPr lang="en-US" altLang="zh-CN" dirty="0" err="1"/>
          </a:p>
          <a:p>
            <a:r>
              <a:rPr lang="en-US" altLang="zh-CN" dirty="0" err="1"/>
              <a:t> </a:t>
            </a:r>
          </a:p>
          <a:p>
            <a:r>
              <a:rPr lang="zh-CN" altLang="zh-CN" dirty="0" err="1"/>
              <a:t>在水资源管理方面，酒庄也采取了相应的环保方案，利用</a:t>
            </a:r>
            <a:r>
              <a:rPr lang="en-US" altLang="zh-CN" dirty="0" err="1"/>
              <a:t>25</a:t>
            </a:r>
            <a:r>
              <a:rPr lang="zh-CN" altLang="en-US" dirty="0" err="1"/>
              <a:t>万升的雨水储罐收集酒庄建筑与葡萄园棚屋的雨水。</a:t>
            </a:r>
          </a:p>
        </p:txBody>
      </p:sp>
      <p:sp>
        <p:nvSpPr>
          <p:cNvPr id="4" name="Slide Number Placeholder 3"/>
          <p:cNvSpPr>
            <a:spLocks noGrp="1"/>
          </p:cNvSpPr>
          <p:nvPr>
            <p:ph type="sldNum" sz="quarter" idx="5"/>
          </p:nvPr>
        </p:nvSpPr>
        <p:spPr/>
        <p:txBody>
          <a:bodyPr/>
          <a:lstStyle/>
          <a:p>
            <a:fld id="{82ADBB41-C713-554C-B168-27F2727D68DB}" type="slidenum">
              <a:rPr lang="en-AU" smtClean="0"/>
              <a:t>22</a:t>
            </a:fld>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麦克拉伦谷（</a:t>
            </a:r>
            <a:r>
              <a:rPr lang="en-US" altLang="zh-CN" dirty="0"/>
              <a:t>McLaren Vale</a:t>
            </a:r>
            <a:r>
              <a:rPr lang="zh-CN" altLang="en-US" dirty="0"/>
              <a:t>）的博斯沃思战役酒庄（</a:t>
            </a:r>
            <a:r>
              <a:rPr lang="en-US" altLang="zh-CN" dirty="0"/>
              <a:t>Battle of Bosworth</a:t>
            </a:r>
            <a:r>
              <a:rPr lang="zh-CN" altLang="en-US" dirty="0"/>
              <a:t>）种植了多个品种的葡萄藤，这些藤蔓获得</a:t>
            </a:r>
            <a:r>
              <a:rPr lang="en-US" altLang="zh-CN" dirty="0"/>
              <a:t>ACO</a:t>
            </a:r>
            <a:r>
              <a:rPr lang="zh-CN" altLang="en-US" dirty="0"/>
              <a:t>有机认证已超过了数十年的时间。</a:t>
            </a:r>
            <a:endParaRPr lang="en-US" altLang="zh-CN" dirty="0"/>
          </a:p>
          <a:p>
            <a:endParaRPr lang="en-US" altLang="zh-CN" dirty="0"/>
          </a:p>
          <a:p>
            <a:r>
              <a:rPr lang="zh-CN" altLang="zh-CN" dirty="0"/>
              <a:t>博斯沃思战役酒庄耗时四年才通过有机认证，期间需接受年度审核及随机产品抽样检测。</a:t>
            </a:r>
            <a:endParaRPr lang="en-US" altLang="zh-CN" dirty="0"/>
          </a:p>
          <a:p>
            <a:r>
              <a:rPr lang="en-US" altLang="zh-CN" dirty="0"/>
              <a:t> </a:t>
            </a:r>
          </a:p>
          <a:p>
            <a:r>
              <a:rPr lang="zh-CN" altLang="zh-CN" dirty="0"/>
              <a:t>（酒庄种植的）酸浆草（</a:t>
            </a:r>
            <a:r>
              <a:rPr lang="en-US" altLang="zh-CN" dirty="0"/>
              <a:t>Soursob</a:t>
            </a:r>
            <a:r>
              <a:rPr lang="zh-CN" altLang="en-US" dirty="0"/>
              <a:t>）是一种明黄色的观赏花卉，有助于杂草管理，并与葡萄藤形成良性互补：它在葡萄藤休眠期吸收水分，而待夏季葡萄藤需水增多时自然枯萎。</a:t>
            </a:r>
          </a:p>
        </p:txBody>
      </p:sp>
      <p:sp>
        <p:nvSpPr>
          <p:cNvPr id="4" name="Slide Number Placeholder 3"/>
          <p:cNvSpPr>
            <a:spLocks noGrp="1"/>
          </p:cNvSpPr>
          <p:nvPr>
            <p:ph type="sldNum" sz="quarter" idx="5"/>
          </p:nvPr>
        </p:nvSpPr>
        <p:spPr/>
        <p:txBody>
          <a:bodyPr/>
          <a:lstStyle/>
          <a:p>
            <a:fld id="{C8CAF07B-88B1-40ED-9A21-D99161D5F8F5}" type="slidenum">
              <a:rPr lang="en-US" smtClean="0"/>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玛格丽特河（</a:t>
            </a:r>
            <a:r>
              <a:rPr lang="en-US" altLang="zh-CN" dirty="0"/>
              <a:t>Margaret River</a:t>
            </a:r>
            <a:r>
              <a:rPr lang="zh-CN" altLang="en-US" dirty="0"/>
              <a:t>）的库伦酒庄（</a:t>
            </a:r>
            <a:r>
              <a:rPr lang="en-US" altLang="zh-CN" dirty="0"/>
              <a:t>Cullen Wines</a:t>
            </a:r>
            <a:r>
              <a:rPr lang="zh-CN" altLang="en-US" dirty="0"/>
              <a:t>）致力于在业务的各个层面实现可持续发展，并已稳步实施多项举措，以降低其葡萄栽培与酿酒实践对环境的影响：</a:t>
            </a:r>
            <a:endParaRPr lang="en-US" altLang="zh-CN" dirty="0"/>
          </a:p>
          <a:p>
            <a:r>
              <a:rPr lang="en-US" altLang="zh-CN" dirty="0"/>
              <a:t>– </a:t>
            </a:r>
            <a:r>
              <a:rPr lang="zh-CN" altLang="en-US" dirty="0"/>
              <a:t>大部分酒款使用减碳酒瓶。</a:t>
            </a:r>
            <a:endParaRPr lang="en-US" altLang="zh-CN" dirty="0"/>
          </a:p>
          <a:p>
            <a:r>
              <a:rPr lang="en-US" altLang="zh-CN" dirty="0"/>
              <a:t>– </a:t>
            </a:r>
            <a:r>
              <a:rPr lang="zh-CN" altLang="en-US" dirty="0"/>
              <a:t>采购本地纸板包装以减少运输距离。</a:t>
            </a:r>
            <a:endParaRPr lang="en-US" altLang="zh-CN" dirty="0"/>
          </a:p>
          <a:p>
            <a:r>
              <a:rPr lang="en-US" altLang="zh-CN" dirty="0"/>
              <a:t>– </a:t>
            </a:r>
            <a:r>
              <a:rPr lang="zh-CN" altLang="en-US" dirty="0"/>
              <a:t>实施垃圾分类以利用当地废弃物回收项目。</a:t>
            </a:r>
            <a:endParaRPr lang="en-US" altLang="zh-CN" dirty="0"/>
          </a:p>
          <a:p>
            <a:r>
              <a:rPr lang="en-US" altLang="zh-CN" dirty="0"/>
              <a:t> </a:t>
            </a:r>
          </a:p>
          <a:p>
            <a:r>
              <a:rPr lang="zh-CN" altLang="zh-CN" dirty="0"/>
              <a:t>库伦（</a:t>
            </a:r>
            <a:r>
              <a:rPr lang="en-US" altLang="zh-CN" dirty="0"/>
              <a:t>Cullen Wines</a:t>
            </a:r>
            <a:r>
              <a:rPr lang="zh-CN" altLang="en-US" dirty="0"/>
              <a:t>）对酒庄与葡萄园采取生物动力法及最低干预方式，具体包括：</a:t>
            </a:r>
            <a:endParaRPr lang="en-US" altLang="zh-CN" dirty="0"/>
          </a:p>
          <a:p>
            <a:r>
              <a:rPr lang="en-US" altLang="zh-CN" dirty="0"/>
              <a:t>– </a:t>
            </a:r>
            <a:r>
              <a:rPr lang="zh-CN" altLang="en-US" dirty="0"/>
              <a:t>全部酒款均采用自然发酵工艺。</a:t>
            </a:r>
            <a:endParaRPr lang="en-US" altLang="zh-CN" dirty="0"/>
          </a:p>
          <a:p>
            <a:r>
              <a:rPr lang="en-US" altLang="zh-CN" dirty="0"/>
              <a:t>– </a:t>
            </a:r>
            <a:r>
              <a:rPr lang="zh-CN" altLang="en-US" dirty="0"/>
              <a:t>维护一座生物动力法蔬菜园，专供餐厅使用。</a:t>
            </a:r>
          </a:p>
        </p:txBody>
      </p:sp>
      <p:sp>
        <p:nvSpPr>
          <p:cNvPr id="4" name="Slide Number Placeholder 3"/>
          <p:cNvSpPr>
            <a:spLocks noGrp="1"/>
          </p:cNvSpPr>
          <p:nvPr>
            <p:ph type="sldNum" sz="quarter" idx="5"/>
          </p:nvPr>
        </p:nvSpPr>
        <p:spPr/>
        <p:txBody>
          <a:bodyPr/>
          <a:lstStyle/>
          <a:p>
            <a:fld id="{82ADBB41-C713-554C-B168-27F2727D68DB}" type="slidenum">
              <a:rPr lang="en-AU" smtClean="0"/>
              <a:t>25</a:t>
            </a:fld>
            <a:endParaRPr lang="en-A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t>
            </a:r>
            <a:r>
              <a:rPr lang="zh-CN" altLang="en-US" dirty="0"/>
              <a:t>替代性品种</a:t>
            </a:r>
            <a:r>
              <a:rPr lang="en-US" altLang="zh-CN" dirty="0"/>
              <a:t>”</a:t>
            </a:r>
            <a:r>
              <a:rPr lang="zh-CN" altLang="en-US" dirty="0"/>
              <a:t>指并非澳大利亚广泛种植的主流葡萄品种。</a:t>
            </a:r>
            <a:endParaRPr lang="en-US" altLang="zh-CN" dirty="0"/>
          </a:p>
          <a:p>
            <a:r>
              <a:rPr lang="zh-CN" altLang="zh-CN" dirty="0"/>
              <a:t>需要注意的是，并非所有替代品种葡萄酒均属有机、生物动力法或其他认证酒。</a:t>
            </a:r>
            <a:endParaRPr lang="en-US" altLang="zh-CN" dirty="0"/>
          </a:p>
          <a:p>
            <a:r>
              <a:rPr lang="en-US" altLang="zh-CN" dirty="0"/>
              <a:t> </a:t>
            </a:r>
          </a:p>
          <a:p>
            <a:r>
              <a:rPr lang="zh-CN" altLang="zh-CN" dirty="0"/>
              <a:t>酿酒师正日益关注替代品种</a:t>
            </a:r>
            <a:r>
              <a:rPr lang="en-US" altLang="zh-CN" dirty="0"/>
              <a:t>——</a:t>
            </a:r>
            <a:r>
              <a:rPr lang="zh-CN" altLang="en-US" dirty="0"/>
              <a:t>这既为消费者提供了更多选择，又丰富了澳大利亚多元的葡萄栽培版图。</a:t>
            </a:r>
            <a:endParaRPr lang="en-US" altLang="zh-CN" dirty="0"/>
          </a:p>
          <a:p>
            <a:r>
              <a:rPr lang="zh-CN" altLang="zh-CN" dirty="0"/>
              <a:t>创新型酿酒师还致力于探索这些品种是否更适应澳大利亚的环境与气候特征，从而实现更环保的生产方式。</a:t>
            </a:r>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葡萄酒消费者与生产商正日益追求葡萄酒的真实性、个性化与风土表达。</a:t>
            </a:r>
            <a:endParaRPr lang="en-US" altLang="zh-CN" dirty="0"/>
          </a:p>
          <a:p>
            <a:r>
              <a:rPr lang="en-US" altLang="zh-CN" dirty="0"/>
              <a:t> </a:t>
            </a:r>
          </a:p>
          <a:p>
            <a:r>
              <a:rPr lang="zh-CN" altLang="zh-CN" dirty="0"/>
              <a:t>在此背景下，越来越多的酒庄调整葡萄栽培方式，转向更环保的实践（如有机或生物动力法）。这些实践措施有利于确保澳大利亚世代传承的葡萄园、葡萄栽培与酿酒技艺得以延续。</a:t>
            </a:r>
            <a:endParaRPr lang="en-US" altLang="zh-CN" dirty="0"/>
          </a:p>
          <a:p>
            <a:r>
              <a:rPr lang="en-US" altLang="zh-CN" dirty="0"/>
              <a:t> </a:t>
            </a:r>
          </a:p>
          <a:p>
            <a:r>
              <a:rPr lang="zh-CN" altLang="zh-CN" dirty="0"/>
              <a:t>随着澳大利亚酿酒师对本地风土认知的持续深化，以及消费者对葡萄酒品质与多元化需求的提升，澳大利亚葡萄酒的未来将由充满探索精神的酿酒师引领</a:t>
            </a:r>
            <a:r>
              <a:rPr lang="en-US" altLang="zh-CN" dirty="0"/>
              <a:t>——</a:t>
            </a:r>
            <a:r>
              <a:rPr lang="zh-CN" altLang="en-US" dirty="0"/>
              <a:t>他们始终寻求创新路径，并保持着对传统技艺的反思。</a:t>
            </a:r>
          </a:p>
        </p:txBody>
      </p:sp>
      <p:sp>
        <p:nvSpPr>
          <p:cNvPr id="4" name="Slide Number Placeholder 3"/>
          <p:cNvSpPr>
            <a:spLocks noGrp="1"/>
          </p:cNvSpPr>
          <p:nvPr>
            <p:ph type="sldNum" sz="quarter" idx="5"/>
          </p:nvPr>
        </p:nvSpPr>
        <p:spPr/>
        <p:txBody>
          <a:bodyPr/>
          <a:lstStyle/>
          <a:p>
            <a:fld id="{C8CAF07B-88B1-40ED-9A21-D99161D5F8F5}" type="slidenum">
              <a:rPr lang="en-US" smtClean="0"/>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有机葡萄栽培是一种环境友好型的葡萄生产方式。</a:t>
            </a:r>
            <a:endParaRPr lang="en-US" altLang="zh-CN" dirty="0"/>
          </a:p>
          <a:p>
            <a:endParaRPr lang="en-US" altLang="zh-CN" dirty="0"/>
          </a:p>
          <a:p>
            <a:r>
              <a:rPr lang="zh-CN" altLang="zh-CN" dirty="0"/>
              <a:t>其核心在于维持葡萄园及其周边生态系统的自然平衡，全程杜绝使用人工合成化肥、除草剂、杀虫剂及杀菌剂。</a:t>
            </a:r>
            <a:r>
              <a:rPr lang="en-US" altLang="zh-CN" dirty="0"/>
              <a:t> </a:t>
            </a:r>
          </a:p>
        </p:txBody>
      </p:sp>
      <p:sp>
        <p:nvSpPr>
          <p:cNvPr id="4" name="Slide Number Placeholder 3"/>
          <p:cNvSpPr>
            <a:spLocks noGrp="1"/>
          </p:cNvSpPr>
          <p:nvPr>
            <p:ph type="sldNum" sz="quarter" idx="5"/>
          </p:nvPr>
        </p:nvSpPr>
        <p:spPr/>
        <p:txBody>
          <a:bodyPr/>
          <a:lstStyle/>
          <a:p>
            <a:fld id="{82ADBB41-C713-554C-B168-27F2727D68DB}" type="slidenum">
              <a:rPr lang="en-AU" smtClean="0"/>
              <a:t>5</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要确保产品真正符合有机标准，需通过澳大利亚农业与水资源部批准的有机认证机构获得</a:t>
            </a:r>
            <a:r>
              <a:rPr lang="en-US" altLang="zh-CN" dirty="0"/>
              <a:t>“</a:t>
            </a:r>
            <a:r>
              <a:rPr lang="zh-CN" altLang="en-US" dirty="0"/>
              <a:t>有机认证</a:t>
            </a:r>
            <a:r>
              <a:rPr lang="en-US" altLang="zh-CN" dirty="0"/>
              <a:t>”</a:t>
            </a:r>
            <a:r>
              <a:rPr lang="zh-CN" altLang="en-US" dirty="0"/>
              <a:t>资质，或取得生物动力法研究所的</a:t>
            </a:r>
            <a:r>
              <a:rPr lang="en-US" altLang="zh-CN" dirty="0"/>
              <a:t>DEMETER</a:t>
            </a:r>
            <a:r>
              <a:rPr lang="zh-CN" altLang="en-US" dirty="0"/>
              <a:t>认证标识。</a:t>
            </a:r>
            <a:endParaRPr lang="en-US" altLang="zh-CN" dirty="0"/>
          </a:p>
          <a:p>
            <a:endParaRPr lang="en-US" altLang="zh-CN" dirty="0"/>
          </a:p>
          <a:p>
            <a:r>
              <a:rPr lang="zh-CN" altLang="zh-CN" dirty="0"/>
              <a:t>澳大利亚政府认可多家权威认证机构，其中规模最大的有机与生物动力法产品认证机构为澳大利亚有机认证机构（</a:t>
            </a:r>
            <a:r>
              <a:rPr lang="en-US" altLang="zh-CN" dirty="0"/>
              <a:t>ACO</a:t>
            </a:r>
            <a:r>
              <a:rPr lang="zh-CN" altLang="en-US" dirty="0"/>
              <a:t>）。该认证遵循严格标准，通过双重验证机制，既确保产品符合国家生产标准，又保障其原产地的可追溯性。</a:t>
            </a:r>
            <a:endParaRPr lang="en-US" altLang="zh-CN" dirty="0"/>
          </a:p>
          <a:p>
            <a:endParaRPr lang="en-US" altLang="zh-CN" dirty="0"/>
          </a:p>
          <a:p>
            <a:r>
              <a:rPr lang="zh-CN" altLang="zh-CN" dirty="0"/>
              <a:t>您在购买或饮用有机葡萄酒时，可通过以下认证标识进行识别，例如</a:t>
            </a:r>
            <a:r>
              <a:rPr lang="en-US" altLang="zh-CN" dirty="0"/>
              <a:t>ACO</a:t>
            </a:r>
            <a:r>
              <a:rPr lang="zh-CN" altLang="en-US" dirty="0"/>
              <a:t>或</a:t>
            </a:r>
            <a:r>
              <a:rPr lang="en-US" altLang="zh-CN" dirty="0"/>
              <a:t>NCO</a:t>
            </a:r>
            <a:r>
              <a:rPr lang="zh-CN" altLang="en-US" dirty="0"/>
              <a:t>（澳大利亚农业可持续发展联合会）。</a:t>
            </a:r>
          </a:p>
        </p:txBody>
      </p:sp>
      <p:sp>
        <p:nvSpPr>
          <p:cNvPr id="4" name="Slide Number Placeholder 3"/>
          <p:cNvSpPr>
            <a:spLocks noGrp="1"/>
          </p:cNvSpPr>
          <p:nvPr>
            <p:ph type="sldNum" sz="quarter" idx="5"/>
          </p:nvPr>
        </p:nvSpPr>
        <p:spPr/>
        <p:txBody>
          <a:bodyPr/>
          <a:lstStyle/>
          <a:p>
            <a:fld id="{82ADBB41-C713-554C-B168-27F2727D68DB}" type="slidenum">
              <a:rPr lang="en-AU" smtClean="0"/>
              <a:t>6</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生物动力葡萄栽培法与其他有机农业形态的核心差异体现在两大维度：其一，采用经特殊制备的草本喷雾与堆肥技术（生物动力制剂）；其二，农耕操作的时间安排严格遵循月相周期规律。</a:t>
            </a:r>
            <a:endParaRPr lang="en-US" altLang="zh-CN" dirty="0"/>
          </a:p>
          <a:p>
            <a:endParaRPr lang="en-US" altLang="zh-CN" dirty="0"/>
          </a:p>
          <a:p>
            <a:r>
              <a:rPr lang="zh-CN" altLang="zh-CN" dirty="0"/>
              <a:t>自</a:t>
            </a:r>
            <a:r>
              <a:rPr lang="en-US" altLang="zh-CN" dirty="0"/>
              <a:t>1957</a:t>
            </a:r>
            <a:r>
              <a:rPr lang="zh-CN" altLang="en-US" dirty="0"/>
              <a:t>年起，生物动力法研究所便致力于澳大利亚</a:t>
            </a:r>
            <a:r>
              <a:rPr lang="en-US" altLang="zh-CN" dirty="0"/>
              <a:t>DEMETER</a:t>
            </a:r>
            <a:r>
              <a:rPr lang="zh-CN" altLang="en-US" dirty="0"/>
              <a:t>生物动力法农业体系的研究与实践推广。该体系对农场及企业实施严苛的质量管控，要求按照最高标准应用生物动力法，同时积极推动以社区为基础、兼具可持续性与生态性的农业实践。</a:t>
            </a:r>
            <a:endParaRPr lang="en-US" altLang="zh-CN" dirty="0"/>
          </a:p>
          <a:p>
            <a:endParaRPr lang="en-US" altLang="zh-CN" dirty="0"/>
          </a:p>
        </p:txBody>
      </p:sp>
      <p:sp>
        <p:nvSpPr>
          <p:cNvPr id="4" name="Slide Number Placeholder 3"/>
          <p:cNvSpPr>
            <a:spLocks noGrp="1"/>
          </p:cNvSpPr>
          <p:nvPr>
            <p:ph type="sldNum" sz="quarter" idx="5"/>
          </p:nvPr>
        </p:nvSpPr>
        <p:spPr/>
        <p:txBody>
          <a:bodyPr/>
          <a:lstStyle/>
          <a:p>
            <a:fld id="{82ADBB41-C713-554C-B168-27F2727D68DB}" type="slidenum">
              <a:rPr lang="en-AU" smtClean="0"/>
              <a:t>7</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a:t>
            </a:r>
            <a:r>
              <a:rPr lang="zh-CN" altLang="en-US" dirty="0"/>
              <a:t>世纪葡萄首次传入澳大利亚，直至上世纪中叶，种植者仍然全程依靠人工完成所有的葡萄园劳作。</a:t>
            </a:r>
            <a:endParaRPr lang="en-US" altLang="zh-CN" dirty="0"/>
          </a:p>
          <a:p>
            <a:endParaRPr lang="en-US" altLang="zh-CN" dirty="0"/>
          </a:p>
          <a:p>
            <a:r>
              <a:rPr lang="zh-CN" altLang="zh-CN" dirty="0"/>
              <a:t>随着合成肥料、除草剂、杀菌剂等农业化学品的应用，葡萄栽培的成本大幅降低并且产量显著提升。</a:t>
            </a:r>
            <a:endParaRPr lang="en-US" altLang="zh-CN" dirty="0"/>
          </a:p>
          <a:p>
            <a:endParaRPr lang="en-US" altLang="zh-CN" dirty="0"/>
          </a:p>
          <a:p>
            <a:r>
              <a:rPr lang="zh-CN" altLang="zh-CN" dirty="0"/>
              <a:t>然而化学药剂的使用也受到了人们一定程度上的抵制。</a:t>
            </a:r>
            <a:endParaRPr lang="en-US" altLang="zh-CN" dirty="0"/>
          </a:p>
          <a:p>
            <a:endParaRPr lang="en-US" altLang="zh-CN" dirty="0"/>
          </a:p>
          <a:p>
            <a:r>
              <a:rPr lang="zh-CN" altLang="zh-CN" dirty="0"/>
              <a:t>进入</a:t>
            </a:r>
            <a:r>
              <a:rPr lang="en-US" altLang="zh-CN" dirty="0"/>
              <a:t>20</a:t>
            </a:r>
            <a:r>
              <a:rPr lang="zh-CN" altLang="en-US" dirty="0"/>
              <a:t>世纪</a:t>
            </a:r>
            <a:r>
              <a:rPr lang="en-US" altLang="zh-CN" dirty="0"/>
              <a:t>90</a:t>
            </a:r>
            <a:r>
              <a:rPr lang="zh-CN" altLang="en-US" dirty="0"/>
              <a:t>年代至</a:t>
            </a:r>
            <a:r>
              <a:rPr lang="en-US" altLang="zh-CN" dirty="0"/>
              <a:t>21</a:t>
            </a:r>
            <a:r>
              <a:rPr lang="zh-CN" altLang="en-US" dirty="0"/>
              <a:t>世纪初，新一代消费者对食品与葡萄酒成分的关注度日益提升，这促使人们开始反思葡萄园的管理模式。</a:t>
            </a:r>
            <a:endParaRPr lang="en-US" altLang="zh-CN" dirty="0"/>
          </a:p>
          <a:p>
            <a:endParaRPr lang="en-US" altLang="zh-CN" dirty="0"/>
          </a:p>
          <a:p>
            <a:r>
              <a:rPr lang="zh-CN" altLang="zh-CN" dirty="0"/>
              <a:t>如今，葡萄酒生产者可能采用以下三种栽培方式中的一种或多种的综合。</a:t>
            </a:r>
          </a:p>
        </p:txBody>
      </p:sp>
      <p:sp>
        <p:nvSpPr>
          <p:cNvPr id="4" name="Slide Number Placeholder 3"/>
          <p:cNvSpPr>
            <a:spLocks noGrp="1"/>
          </p:cNvSpPr>
          <p:nvPr>
            <p:ph type="sldNum" sz="quarter" idx="5"/>
          </p:nvPr>
        </p:nvSpPr>
        <p:spPr/>
        <p:txBody>
          <a:bodyPr/>
          <a:lstStyle/>
          <a:p>
            <a:fld id="{82ADBB41-C713-554C-B168-27F2727D68DB}" type="slidenum">
              <a:rPr lang="en-AU" smtClean="0"/>
              <a:t>8</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在生物动力法酿造体系中，月相周期将生产过程细分为四个阶段。生物动力法实践者还会在种植与酿造中运用九种生物动力制剂（</a:t>
            </a:r>
            <a:r>
              <a:rPr lang="en-US" altLang="zh-CN" dirty="0"/>
              <a:t>BD</a:t>
            </a:r>
            <a:r>
              <a:rPr lang="zh-CN" altLang="en-US" dirty="0"/>
              <a:t>制剂），以改良土壤结构、提升堆肥质量并激活植物生命力。这些制剂由肥料、发酵草药和矿物质构成。究其本质，生物动力法可视为有机农业的强化升级版。近几十年来，生物动力法与有机种植方式已逐渐成为主流趋势。</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【路径抉择篇】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从传统葡萄园管理模式转型为有机或生物动力法栽培绝非易事。真菌病害仅凭硫磺与铜剂难以彻底防控，种植者需精准把握施药时机与方式，确保全面覆盖植株冠层与果实区域。</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因此，许多酒庄在迈向可持续种植的过程中，选择将传统、有机与生物动力法结合使用，形成混合的管理模式。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【澳洲自然酒风潮】</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自然酒（非官方术语，特指采用有机</a:t>
            </a:r>
            <a:r>
              <a:rPr lang="en-US" altLang="zh-CN" dirty="0"/>
              <a:t>/</a:t>
            </a:r>
            <a:r>
              <a:rPr lang="zh-CN" altLang="en-US" dirty="0"/>
              <a:t>生物动力法酿造的特定酒款）在酿造过程中遵循以下原则：杜绝重型机械干预、无人为干预、拒绝人工添加物（仅允许微量二氧化硫，部分酒庄甚至完全禁用）、装瓶前不经过滤或澄清。自然酒的风潮可追溯至最低干预运动</a:t>
            </a:r>
            <a:r>
              <a:rPr lang="en-US" altLang="zh-CN" dirty="0"/>
              <a:t>——</a:t>
            </a:r>
            <a:r>
              <a:rPr lang="zh-CN" altLang="en-US" dirty="0"/>
              <a:t>酿酒师主动减少人为干预，拒绝添加物，转而采用野生酵母发酵。</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现代自然酒的演进伴随着大量的创新实践：酿酒师们使用陶罐发酵、带皮浸渍白葡萄酿造橙酒、在瓶中混酿不同来源的风格不受拘束的葡萄酒，由此构建出一种崇尚自由酿造的酿酒文化。</a:t>
            </a:r>
          </a:p>
        </p:txBody>
      </p:sp>
      <p:sp>
        <p:nvSpPr>
          <p:cNvPr id="4" name="Slide Number Placeholder 3"/>
          <p:cNvSpPr>
            <a:spLocks noGrp="1"/>
          </p:cNvSpPr>
          <p:nvPr>
            <p:ph type="sldNum" sz="quarter" idx="5"/>
          </p:nvPr>
        </p:nvSpPr>
        <p:spPr/>
        <p:txBody>
          <a:bodyPr/>
          <a:lstStyle/>
          <a:p>
            <a:fld id="{82ADBB41-C713-554C-B168-27F2727D68DB}" type="slidenum">
              <a:rPr lang="en-AU" smtClean="0"/>
              <a:t>9</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对传统、有机或生物动力法的选择，几乎影响着葡萄栽培与酿造的每个环节。除此之外，还需考虑能源效率、节水措施和资源回收等关键环境因素。尽管不同酒庄对环保的优先级存在差异，但践行环保理念与是否采用有机或生物动力法没有必然的联系。</a:t>
            </a:r>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为了应对热浪、干旱、火灾风险上升及土地盐碱化建立的综合管理策略，旨在减轻这些极端气候对葡萄藤生理机能、葡萄果实与葡萄酒品质的损害。这样的管理措施已成为现代葡萄园管理的核心组成部分。</a:t>
            </a:r>
          </a:p>
        </p:txBody>
      </p:sp>
      <p:sp>
        <p:nvSpPr>
          <p:cNvPr id="4" name="Slide Number Placeholder 3"/>
          <p:cNvSpPr>
            <a:spLocks noGrp="1"/>
          </p:cNvSpPr>
          <p:nvPr>
            <p:ph type="sldNum" sz="quarter" idx="5"/>
          </p:nvPr>
        </p:nvSpPr>
        <p:spPr/>
        <p:txBody>
          <a:bodyPr/>
          <a:lstStyle/>
          <a:p>
            <a:fld id="{82ADBB41-C713-554C-B168-27F2727D68DB}" type="slidenum">
              <a:rPr lang="en-AU" smtClean="0"/>
              <a:t>11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p:cNvSpPr>
            <a:spLocks noGrp="1"/>
          </p:cNvSpPr>
          <p:nvPr>
            <p:ph type="pic" sz="quarter" idx="11"/>
          </p:nvPr>
        </p:nvSpPr>
        <p:spPr>
          <a:xfrm>
            <a:off x="658813" y="2595220"/>
            <a:ext cx="10975975" cy="4284662"/>
          </a:xfrm>
        </p:spPr>
        <p:txBody>
          <a:bodyPr/>
          <a:lstStyle>
            <a:lvl1pPr marL="0" indent="0">
              <a:buNone/>
              <a:defRPr/>
            </a:lvl1pPr>
          </a:lstStyle>
          <a:p>
            <a:endParaRPr lang="en-US"/>
          </a:p>
        </p:txBody>
      </p:sp>
      <p:pic>
        <p:nvPicPr>
          <p:cNvPr id="9" name="Graphic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
        <p:nvSpPr>
          <p:cNvPr id="12" name="Text Placeholder 11"/>
          <p:cNvSpPr>
            <a:spLocks noGrp="1"/>
          </p:cNvSpPr>
          <p:nvPr>
            <p:ph type="body" sz="quarter" idx="10" hasCustomPrompt="1"/>
          </p:nvPr>
        </p:nvSpPr>
        <p:spPr>
          <a:xfrm>
            <a:off x="593733" y="1582597"/>
            <a:ext cx="11041110" cy="990300"/>
          </a:xfrm>
        </p:spPr>
        <p:txBody>
          <a:bodyPr/>
          <a:lstStyle>
            <a:lvl1pPr marL="0" indent="0" algn="l" defTabSz="914400" rtl="0" eaLnBrk="1" latinLnBrk="0" hangingPunct="1">
              <a:buNone/>
              <a:defRPr lang="en-GB" sz="5990" kern="1200" smtClean="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400" rtl="0" eaLnBrk="1" latinLnBrk="0" hangingPunct="1">
              <a:buNone/>
              <a:defRPr lang="en-US" sz="5990"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
        <p:nvSpPr>
          <p:cNvPr id="8" name="Freeform 7"/>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10" name="Graphic 9"/>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p:cNvSpPr>
            <a:spLocks noGrp="1"/>
          </p:cNvSpPr>
          <p:nvPr>
            <p:ph type="dt" sz="half" idx="10"/>
          </p:nvPr>
        </p:nvSpPr>
        <p:spPr/>
        <p:txBody>
          <a:bodyPr/>
          <a:lstStyle/>
          <a:p>
            <a:fld id="{FC28BF85-6CB1-9149-AC74-58E58203226E}" type="datetimeFigureOut">
              <a:rPr lang="en-AU" smtClean="0"/>
              <a:t>7/5/2025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6A63BE5-C4CA-6B4C-BBF6-DF3259CA698D}" type="slidenum">
              <a:rPr lang="en-AU" smtClean="0"/>
              <a:t>‹#›</a:t>
            </a:fld>
            <a:endParaRPr lang="en-A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9" name="Graphic 8"/>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p:cNvSpPr>
            <a:spLocks noGrp="1"/>
          </p:cNvSpPr>
          <p:nvPr>
            <p:ph type="body" sz="quarter" idx="10" hasCustomPrompt="1"/>
          </p:nvPr>
        </p:nvSpPr>
        <p:spPr>
          <a:xfrm>
            <a:off x="593733" y="1582597"/>
            <a:ext cx="11041110" cy="990300"/>
          </a:xfrm>
        </p:spPr>
        <p:txBody>
          <a:bodyPr/>
          <a:lstStyle>
            <a:lvl1pPr marL="0" indent="0" algn="l" defTabSz="914400" rtl="0" eaLnBrk="1" latinLnBrk="0" hangingPunct="1">
              <a:buNone/>
              <a:defRPr lang="en-GB" sz="5990"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400" rtl="0" eaLnBrk="1" latinLnBrk="0" hangingPunct="1">
              <a:buNone/>
              <a:defRPr lang="en-US" sz="5990"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p:cNvSpPr>
            <a:spLocks noGrp="1"/>
          </p:cNvSpPr>
          <p:nvPr>
            <p:ph type="body" sz="quarter" idx="11"/>
          </p:nvPr>
        </p:nvSpPr>
        <p:spPr>
          <a:xfrm>
            <a:off x="6842725" y="976423"/>
            <a:ext cx="4105121" cy="5495616"/>
          </a:xfrm>
        </p:spPr>
        <p:txBody>
          <a:bodyPr/>
          <a:lstStyle>
            <a:lvl1pPr marL="0" indent="0">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p:cNvSpPr>
            <a:spLocks noGrp="1"/>
          </p:cNvSpPr>
          <p:nvPr>
            <p:ph type="body" sz="quarter" idx="14"/>
          </p:nvPr>
        </p:nvSpPr>
        <p:spPr>
          <a:xfrm>
            <a:off x="1127125" y="2306638"/>
            <a:ext cx="3109913" cy="3413125"/>
          </a:xfrm>
        </p:spPr>
        <p:txBody>
          <a:bodyPr/>
          <a:lstStyle>
            <a:lvl1pPr marL="0" indent="0">
              <a:buNone/>
              <a:defRPr/>
            </a:lvl1pPr>
            <a:lvl2pPr marL="163195" indent="0">
              <a:buNone/>
              <a:defRPr/>
            </a:lvl2pPr>
            <a:lvl3pPr marL="326390" indent="0">
              <a:buNone/>
              <a:defRPr/>
            </a:lvl3pPr>
            <a:lvl4pPr marL="490220" indent="0">
              <a:buNone/>
              <a:defRPr/>
            </a:lvl4pPr>
            <a:lvl5pPr marL="653415"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p:cNvSpPr>
            <a:spLocks noGrp="1"/>
          </p:cNvSpPr>
          <p:nvPr>
            <p:ph type="body" sz="quarter" idx="15"/>
          </p:nvPr>
        </p:nvSpPr>
        <p:spPr>
          <a:xfrm>
            <a:off x="7802245" y="2306638"/>
            <a:ext cx="3109913" cy="3413125"/>
          </a:xfrm>
        </p:spPr>
        <p:txBody>
          <a:bodyPr/>
          <a:lstStyle>
            <a:lvl1pPr marL="0" indent="0">
              <a:buFontTx/>
              <a:buNone/>
              <a:defRPr/>
            </a:lvl1pPr>
            <a:lvl2pPr marL="163195" indent="0">
              <a:buFontTx/>
              <a:buNone/>
              <a:defRPr/>
            </a:lvl2pPr>
            <a:lvl3pPr marL="326390" indent="0">
              <a:buFontTx/>
              <a:buNone/>
              <a:defRPr/>
            </a:lvl3pPr>
            <a:lvl4pPr marL="490220" indent="0">
              <a:buFontTx/>
              <a:buNone/>
              <a:defRPr/>
            </a:lvl4pPr>
            <a:lvl5pPr marL="653415"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p:cNvSpPr txBox="1"/>
          <p:nvPr userDrawn="1"/>
        </p:nvSpPr>
        <p:spPr>
          <a:xfrm>
            <a:off x="535644" y="6111908"/>
            <a:ext cx="2103695" cy="330760"/>
          </a:xfrm>
          <a:prstGeom prst="rect">
            <a:avLst/>
          </a:prstGeom>
        </p:spPr>
        <p:txBody>
          <a:bodyPr vert="horz" wrap="square" lIns="0" tIns="11521" rIns="0" bIns="0" rtlCol="0">
            <a:sp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0" b="0" i="0">
                <a:solidFill>
                  <a:schemeClr val="bg1"/>
                </a:solidFill>
                <a:latin typeface="Inter Display" panose="02000503000000020004" pitchFamily="2" charset="0"/>
              </a:rPr>
              <a:t>TASTING</a:t>
            </a:r>
          </a:p>
        </p:txBody>
      </p:sp>
      <p:sp>
        <p:nvSpPr>
          <p:cNvPr id="3" name="TextBox 2"/>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Inter Display" panose="02000503000000020004" pitchFamily="2" charset="0"/>
                <a:ea typeface="Inter Display" panose="02000503000000020004" pitchFamily="2" charset="0"/>
                <a:cs typeface="Inter Display" panose="02000503000000020004" pitchFamily="2" charset="0"/>
              </a:rPr>
              <a:t>TASTING</a:t>
            </a:r>
          </a:p>
        </p:txBody>
      </p:sp>
      <p:sp>
        <p:nvSpPr>
          <p:cNvPr id="4" name="Freeform 3"/>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5" name="Graphic 4"/>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5" b="0" i="0" cap="none" baseline="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wine name</a:t>
            </a:r>
          </a:p>
        </p:txBody>
      </p:sp>
      <p:sp>
        <p:nvSpPr>
          <p:cNvPr id="8" name="Holder 3"/>
          <p:cNvSpPr>
            <a:spLocks noGrp="1"/>
          </p:cNvSpPr>
          <p:nvPr>
            <p:ph type="body" idx="10" hasCustomPrompt="1"/>
          </p:nvPr>
        </p:nvSpPr>
        <p:spPr>
          <a:xfrm>
            <a:off x="3474720" y="1480192"/>
            <a:ext cx="6226704" cy="246221"/>
          </a:xfrm>
        </p:spPr>
        <p:txBody>
          <a:bodyPr lIns="0" tIns="0" rIns="0" bIns="0"/>
          <a:lstStyle>
            <a:lvl1pPr marL="0" indent="0">
              <a:buNone/>
              <a:defRPr sz="163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location</a:t>
            </a:r>
          </a:p>
        </p:txBody>
      </p:sp>
      <p:sp>
        <p:nvSpPr>
          <p:cNvPr id="9" name="Holder 3"/>
          <p:cNvSpPr>
            <a:spLocks noGrp="1"/>
          </p:cNvSpPr>
          <p:nvPr>
            <p:ph type="body" idx="11"/>
          </p:nvPr>
        </p:nvSpPr>
        <p:spPr>
          <a:xfrm>
            <a:off x="3474722" y="2084832"/>
            <a:ext cx="6226704" cy="4434500"/>
          </a:xfrm>
        </p:spPr>
        <p:txBody>
          <a:bodyPr lIns="0" tIns="0" rIns="0" bIns="0"/>
          <a:lstStyle>
            <a:lvl1pPr marL="0" indent="0">
              <a:buNone/>
              <a:defRPr sz="1450"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7/5/2025</a:t>
            </a:fld>
            <a:endParaRPr lang="en-AU"/>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txStyles>
    <p:title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57.sv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touching a pile of animal horns&#10;&#10;Description automatically generated"/>
          <p:cNvPicPr>
            <a:picLocks noGrp="1" noChangeAspect="1"/>
          </p:cNvPicPr>
          <p:nvPr>
            <p:ph type="pic" sz="quarter" idx="11"/>
          </p:nvPr>
        </p:nvPicPr>
        <p:blipFill>
          <a:blip r:embed="rId3" cstate="screen"/>
          <a:srcRect/>
          <a:stretch>
            <a:fillRect/>
          </a:stretch>
        </p:blipFill>
        <p:spPr>
          <a:xfrm>
            <a:off x="667778" y="2595220"/>
            <a:ext cx="10975975" cy="4284662"/>
          </a:xfrm>
        </p:spPr>
      </p:pic>
      <p:sp>
        <p:nvSpPr>
          <p:cNvPr id="4" name="Text Placeholder 3"/>
          <p:cNvSpPr>
            <a:spLocks noGrp="1"/>
          </p:cNvSpPr>
          <p:nvPr>
            <p:ph type="body" sz="quarter" idx="10"/>
          </p:nvPr>
        </p:nvSpPr>
        <p:spPr/>
        <p:txBody>
          <a:bodyPr/>
          <a:lstStyle/>
          <a:p>
            <a:r>
              <a:rPr lang="zh-CN" altLang="en-US" sz="5000" spc="500" dirty="0">
                <a:solidFill>
                  <a:schemeClr val="accent2"/>
                </a:solidFill>
                <a:uFillTx/>
                <a:latin typeface="微软雅黑" panose="020B0503020204020204" charset="-122"/>
                <a:ea typeface="微软雅黑" panose="020B0503020204020204" charset="-122"/>
              </a:rPr>
              <a:t>有机及生物动力法葡萄酒</a:t>
            </a:r>
          </a:p>
        </p:txBody>
      </p:sp>
      <p:sp>
        <p:nvSpPr>
          <p:cNvPr id="10" name="Freeform 9"/>
          <p:cNvSpPr/>
          <p:nvPr/>
        </p:nvSpPr>
        <p:spPr>
          <a:xfrm>
            <a:off x="-50449" y="5839548"/>
            <a:ext cx="12334941" cy="104998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11" name="Graphic 10"/>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Placeholder 5"/>
          <p:cNvPicPr>
            <a:picLocks noChangeAspect="1"/>
          </p:cNvPicPr>
          <p:nvPr/>
        </p:nvPicPr>
        <p:blipFill>
          <a:blip r:embed="rId3" cstate="screen"/>
          <a:srcRect/>
          <a:stretch>
            <a:fillRect/>
          </a:stretch>
        </p:blipFill>
        <p:spPr>
          <a:xfrm>
            <a:off x="0" y="0"/>
            <a:ext cx="12192000" cy="6858000"/>
          </a:xfrm>
          <a:prstGeom prst="rect">
            <a:avLst/>
          </a:prstGeom>
        </p:spPr>
      </p:pic>
      <p:sp>
        <p:nvSpPr>
          <p:cNvPr id="2" name="object 4"/>
          <p:cNvSpPr txBox="1"/>
          <p:nvPr/>
        </p:nvSpPr>
        <p:spPr>
          <a:xfrm>
            <a:off x="511007" y="363885"/>
            <a:ext cx="5114290" cy="3557270"/>
          </a:xfrm>
          <a:prstGeom prst="rect">
            <a:avLst/>
          </a:prstGeom>
        </p:spPr>
        <p:txBody>
          <a:bodyPr vert="horz" wrap="none" lIns="0" tIns="11521" rIns="0" bIns="0" rtlCol="0">
            <a:noAutofit/>
          </a:bodyPr>
          <a:lstStyle/>
          <a:p>
            <a:pPr indent="0" algn="l" defTabSz="914400" fontAlgn="auto">
              <a:lnSpc>
                <a:spcPct val="100000"/>
              </a:lnSpc>
              <a:defRPr/>
            </a:pPr>
            <a:r>
              <a:rPr lang="en-AU" sz="5000" cap="all" dirty="0" err="1">
                <a:solidFill>
                  <a:schemeClr val="accent2"/>
                </a:solidFill>
                <a:uFill>
                  <a:solidFill>
                    <a:srgbClr val="F40000"/>
                  </a:solidFill>
                </a:uFill>
                <a:latin typeface="微软雅黑" panose="020B0503020204020204" charset="-122"/>
                <a:ea typeface="微软雅黑" panose="020B0503020204020204" charset="-122"/>
                <a:cs typeface="Inter Display" panose="02000503000000020004" pitchFamily="2" charset="0"/>
              </a:rPr>
              <a:t>葡萄园及葡萄酒厂</a:t>
            </a:r>
            <a:endParaRPr lang="en-AU" sz="5000" cap="all" dirty="0">
              <a:solidFill>
                <a:schemeClr val="accent2"/>
              </a:solidFill>
              <a:uFill>
                <a:solidFill>
                  <a:srgbClr val="F40000"/>
                </a:solidFill>
              </a:uFill>
              <a:latin typeface="微软雅黑" panose="020B0503020204020204" charset="-122"/>
              <a:ea typeface="微软雅黑" panose="020B0503020204020204" charset="-122"/>
              <a:cs typeface="Inter Display" panose="02000503000000020004" pitchFamily="2" charset="0"/>
            </a:endParaRPr>
          </a:p>
          <a:p>
            <a:pPr indent="0" algn="l" defTabSz="914400" fontAlgn="auto">
              <a:lnSpc>
                <a:spcPct val="100000"/>
              </a:lnSpc>
              <a:defRPr/>
            </a:pPr>
            <a:r>
              <a:rPr lang="zh-CN" altLang="en-US" sz="5000" cap="all" dirty="0">
                <a:solidFill>
                  <a:schemeClr val="accent1"/>
                </a:solidFill>
                <a:uFill>
                  <a:solidFill>
                    <a:srgbClr val="F40000"/>
                  </a:solidFill>
                </a:uFill>
                <a:latin typeface="微软雅黑" panose="020B0503020204020204" charset="-122"/>
                <a:ea typeface="微软雅黑" panose="020B0503020204020204" charset="-122"/>
                <a:cs typeface="Inter Display" panose="02000503000000020004" pitchFamily="2" charset="0"/>
              </a:rPr>
              <a:t>的其他环境考量因素</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60" y="909320"/>
            <a:ext cx="4587875" cy="1325245"/>
          </a:xfrm>
        </p:spPr>
        <p:txBody>
          <a:bodyPr anchor="t">
            <a:noAutofit/>
          </a:bodyPr>
          <a:lstStyle/>
          <a:p>
            <a:pPr marL="0" indent="0" fontAlgn="auto">
              <a:lnSpc>
                <a:spcPct val="100000"/>
              </a:lnSpc>
            </a:pPr>
            <a:r>
              <a:rPr lang="zh-CN" altLang="en-US" sz="4200" dirty="0">
                <a:solidFill>
                  <a:schemeClr val="accent2"/>
                </a:solidFill>
                <a:latin typeface="微软雅黑" panose="020B0503020204020204" charset="-122"/>
                <a:ea typeface="微软雅黑" panose="020B0503020204020204" charset="-122"/>
                <a:cs typeface="微软雅黑" panose="020B0503020204020204" charset="-122"/>
              </a:rPr>
              <a:t>适应气候与</a:t>
            </a:r>
            <a:br>
              <a:rPr lang="zh-CN" altLang="en-US" sz="4200" dirty="0">
                <a:solidFill>
                  <a:schemeClr val="accent2"/>
                </a:solidFill>
                <a:latin typeface="微软雅黑" panose="020B0503020204020204" charset="-122"/>
                <a:ea typeface="微软雅黑" panose="020B0503020204020204" charset="-122"/>
                <a:cs typeface="微软雅黑" panose="020B0503020204020204" charset="-122"/>
              </a:rPr>
            </a:br>
            <a:r>
              <a:rPr lang="en-US" sz="4200" dirty="0">
                <a:solidFill>
                  <a:schemeClr val="accent3"/>
                </a:solidFill>
                <a:latin typeface="微软雅黑" panose="020B0503020204020204" charset="-122"/>
                <a:ea typeface="微软雅黑" panose="020B0503020204020204" charset="-122"/>
                <a:cs typeface="微软雅黑" panose="020B0503020204020204" charset="-122"/>
              </a:rPr>
              <a:t>气候变化</a:t>
            </a:r>
            <a:r>
              <a:rPr lang="en-US" sz="4200" dirty="0">
                <a:solidFill>
                  <a:schemeClr val="accent2"/>
                </a:solidFill>
                <a:latin typeface="Neue Haas Grotesk Text Pro" panose="020B0504020202020204" pitchFamily="34" charset="77"/>
              </a:rPr>
              <a:t> </a:t>
            </a:r>
          </a:p>
        </p:txBody>
      </p:sp>
      <p:sp>
        <p:nvSpPr>
          <p:cNvPr id="4" name="Text Placeholder 3"/>
          <p:cNvSpPr>
            <a:spLocks noGrp="1"/>
          </p:cNvSpPr>
          <p:nvPr>
            <p:ph type="body" sz="quarter" idx="11"/>
          </p:nvPr>
        </p:nvSpPr>
        <p:spPr>
          <a:xfrm>
            <a:off x="6842760" y="2731770"/>
            <a:ext cx="4420235" cy="3575685"/>
          </a:xfrm>
        </p:spPr>
        <p:txBody>
          <a:bodyPr>
            <a:normAutofit/>
          </a:bodyPr>
          <a:lstStyle/>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提高灌溉效率</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针对热浪和霜冻情况调整灌溉方式</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保持土壤水分</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采用替代品种、砧木或两者并用</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调整树冠管理措施</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在气候较凉爽的产区建立葡萄园，采购产自凉爽</a:t>
            </a:r>
            <a:r>
              <a:rPr lang="zh-CN" altLang="en-US" sz="1600" dirty="0">
                <a:latin typeface="微软雅黑" panose="020B0503020204020204" charset="-122"/>
                <a:ea typeface="微软雅黑" panose="020B0503020204020204" charset="-122"/>
              </a:rPr>
              <a:t>气候产</a:t>
            </a:r>
            <a:r>
              <a:rPr lang="zh-CN" altLang="en-US" sz="1600" dirty="0">
                <a:effectLst/>
                <a:latin typeface="微软雅黑" panose="020B0503020204020204" charset="-122"/>
                <a:ea typeface="微软雅黑" panose="020B0503020204020204" charset="-122"/>
              </a:rPr>
              <a:t>区的葡萄，或两者兼顾</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推迟修剪以调整采收日期</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25" y="909503"/>
            <a:ext cx="4934306" cy="1325562"/>
          </a:xfrm>
        </p:spPr>
        <p:txBody>
          <a:bodyPr anchor="t">
            <a:noAutofit/>
          </a:bodyPr>
          <a:lstStyle/>
          <a:p>
            <a:pPr marL="0" indent="0" fontAlgn="auto">
              <a:lnSpc>
                <a:spcPct val="100000"/>
              </a:lnSpc>
            </a:pPr>
            <a:r>
              <a:rPr lang="en-US" sz="4400" dirty="0">
                <a:solidFill>
                  <a:schemeClr val="accent4"/>
                </a:solidFill>
                <a:latin typeface="微软雅黑" panose="020B0503020204020204" charset="-122"/>
                <a:ea typeface="微软雅黑" panose="020B0503020204020204" charset="-122"/>
                <a:cs typeface="微软雅黑" panose="020B0503020204020204" charset="-122"/>
              </a:rPr>
              <a:t>碳中和</a:t>
            </a:r>
            <a:br>
              <a:rPr lang="en-US" sz="4400" dirty="0">
                <a:solidFill>
                  <a:schemeClr val="accent4"/>
                </a:solidFill>
                <a:latin typeface="微软雅黑" panose="020B0503020204020204" charset="-122"/>
                <a:ea typeface="微软雅黑" panose="020B0503020204020204" charset="-122"/>
                <a:cs typeface="微软雅黑" panose="020B0503020204020204" charset="-122"/>
              </a:rPr>
            </a:br>
            <a:r>
              <a:rPr lang="zh-CN" altLang="en-US" sz="4400" dirty="0">
                <a:solidFill>
                  <a:schemeClr val="accent5"/>
                </a:solidFill>
                <a:latin typeface="微软雅黑" panose="020B0503020204020204" charset="-122"/>
                <a:ea typeface="微软雅黑" panose="020B0503020204020204" charset="-122"/>
                <a:cs typeface="微软雅黑" panose="020B0503020204020204" charset="-122"/>
              </a:rPr>
              <a:t>与能源效率</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42760" y="2889885"/>
            <a:ext cx="4081780" cy="2675255"/>
          </a:xfrm>
        </p:spPr>
        <p:txBody>
          <a:bodyPr>
            <a:normAutofit fontScale="90000" lnSpcReduction="20000"/>
          </a:bodyPr>
          <a:lstStyle/>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减少燃料使用，例如尽量减少拖拉机及其他车辆的使用，改变葡萄行间种植的草种以减少修剪需求</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减少酿酒过程中的制冷环节，并采用更节能的加热方法</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改用轻质酒瓶（可减少碳排放以及运输所需的燃料）</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安装太阳能板</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60" y="388620"/>
            <a:ext cx="4168140" cy="2061210"/>
          </a:xfrm>
        </p:spPr>
        <p:txBody>
          <a:bodyPr anchor="t">
            <a:noAutofit/>
          </a:bodyPr>
          <a:lstStyle/>
          <a:p>
            <a:pPr marL="0" indent="0" fontAlgn="auto">
              <a:lnSpc>
                <a:spcPct val="100000"/>
              </a:lnSpc>
            </a:pPr>
            <a:r>
              <a:rPr lang="zh-CN" altLang="en-US" sz="4400" dirty="0">
                <a:solidFill>
                  <a:schemeClr val="accent1"/>
                </a:solidFill>
                <a:latin typeface="微软雅黑" panose="020B0503020204020204" charset="-122"/>
                <a:ea typeface="微软雅黑" panose="020B0503020204020204" charset="-122"/>
                <a:cs typeface="微软雅黑" panose="020B0503020204020204" charset="-122"/>
              </a:rPr>
              <a:t>提高</a:t>
            </a:r>
            <a:br>
              <a:rPr lang="zh-CN" altLang="en-US" sz="4400" dirty="0">
                <a:solidFill>
                  <a:schemeClr val="accent1"/>
                </a:solidFill>
                <a:latin typeface="微软雅黑" panose="020B0503020204020204" charset="-122"/>
                <a:ea typeface="微软雅黑" panose="020B0503020204020204" charset="-122"/>
                <a:cs typeface="微软雅黑" panose="020B0503020204020204" charset="-122"/>
              </a:rPr>
            </a:br>
            <a:r>
              <a:rPr lang="zh-CN" altLang="en-US" sz="4400" dirty="0">
                <a:solidFill>
                  <a:schemeClr val="accent1"/>
                </a:solidFill>
                <a:latin typeface="微软雅黑" panose="020B0503020204020204" charset="-122"/>
                <a:ea typeface="微软雅黑" panose="020B0503020204020204" charset="-122"/>
                <a:cs typeface="微软雅黑" panose="020B0503020204020204" charset="-122"/>
              </a:rPr>
              <a:t>葡萄园</a:t>
            </a:r>
            <a:br>
              <a:rPr lang="zh-CN" altLang="en-US" sz="4400" dirty="0">
                <a:solidFill>
                  <a:schemeClr val="accent1"/>
                </a:solidFill>
                <a:latin typeface="微软雅黑" panose="020B0503020204020204" charset="-122"/>
                <a:ea typeface="微软雅黑" panose="020B0503020204020204" charset="-122"/>
                <a:cs typeface="微软雅黑" panose="020B0503020204020204" charset="-122"/>
              </a:rPr>
            </a:br>
            <a:r>
              <a:rPr lang="zh-CN" altLang="en-US" sz="4400" dirty="0">
                <a:solidFill>
                  <a:schemeClr val="accent4"/>
                </a:solidFill>
                <a:latin typeface="微软雅黑" panose="020B0503020204020204" charset="-122"/>
                <a:ea typeface="微软雅黑" panose="020B0503020204020204" charset="-122"/>
                <a:cs typeface="微软雅黑" panose="020B0503020204020204" charset="-122"/>
              </a:rPr>
              <a:t>生物多样性</a:t>
            </a:r>
            <a:br>
              <a:rPr lang="en-US" sz="4400" dirty="0">
                <a:solidFill>
                  <a:schemeClr val="accent2"/>
                </a:solidFill>
                <a:latin typeface="Neue Haas Grotesk Text Pro" panose="020B0504020202020204" pitchFamily="34" charset="77"/>
              </a:rPr>
            </a:br>
            <a:endParaRPr lang="en-US" sz="4400" dirty="0">
              <a:solidFill>
                <a:schemeClr val="accent2"/>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42760" y="2546985"/>
            <a:ext cx="4779010" cy="3839210"/>
          </a:xfrm>
        </p:spPr>
        <p:txBody>
          <a:bodyPr>
            <a:normAutofit/>
          </a:bodyPr>
          <a:lstStyle/>
          <a:p>
            <a:pPr marL="285750" indent="-285750" fontAlgn="auto">
              <a:lnSpc>
                <a:spcPct val="150000"/>
              </a:lnSpc>
              <a:spcBef>
                <a:spcPts val="500"/>
              </a:spcBef>
              <a:buFont typeface="Arial" panose="020B0604020202020204" pitchFamily="34" charset="0"/>
              <a:buChar char="•"/>
            </a:pPr>
            <a:r>
              <a:rPr lang="zh-CN" altLang="en-US" dirty="0">
                <a:effectLst/>
                <a:latin typeface="微软雅黑" panose="020B0503020204020204" charset="-122"/>
                <a:ea typeface="微软雅黑" panose="020B0503020204020204" charset="-122"/>
                <a:cs typeface="微软雅黑" panose="020B0503020204020204" charset="-122"/>
              </a:rPr>
              <a:t>种植覆盖作物或使用覆盖物来增加植物多样性，并引来能够消灭害虫的</a:t>
            </a:r>
            <a:r>
              <a:rPr lang="en-US" altLang="zh-CN" dirty="0">
                <a:effectLst/>
                <a:latin typeface="微软雅黑" panose="020B0503020204020204" charset="-122"/>
                <a:ea typeface="微软雅黑" panose="020B0503020204020204" charset="-122"/>
                <a:cs typeface="微软雅黑" panose="020B0503020204020204" charset="-122"/>
              </a:rPr>
              <a:t> “</a:t>
            </a:r>
            <a:r>
              <a:rPr lang="zh-CN" altLang="en-US" dirty="0">
                <a:effectLst/>
                <a:latin typeface="微软雅黑" panose="020B0503020204020204" charset="-122"/>
                <a:ea typeface="微软雅黑" panose="020B0503020204020204" charset="-122"/>
                <a:cs typeface="微软雅黑" panose="020B0503020204020204" charset="-122"/>
              </a:rPr>
              <a:t>益虫</a:t>
            </a:r>
            <a:r>
              <a:rPr lang="en-US" altLang="zh-CN" dirty="0">
                <a:effectLst/>
                <a:latin typeface="微软雅黑" panose="020B0503020204020204" charset="-122"/>
                <a:ea typeface="微软雅黑" panose="020B0503020204020204" charset="-122"/>
                <a:cs typeface="微软雅黑" panose="020B0503020204020204" charset="-122"/>
              </a:rPr>
              <a:t>”</a:t>
            </a:r>
            <a:endParaRPr lang="zh-CN" altLang="en-US" dirty="0">
              <a:effectLst/>
              <a:latin typeface="微软雅黑" panose="020B0503020204020204" charset="-122"/>
              <a:ea typeface="微软雅黑" panose="020B0503020204020204" charset="-122"/>
              <a:cs typeface="微软雅黑" panose="020B0503020204020204" charset="-122"/>
            </a:endParaRPr>
          </a:p>
          <a:p>
            <a:pPr marL="285750" indent="-285750" fontAlgn="auto">
              <a:lnSpc>
                <a:spcPct val="150000"/>
              </a:lnSpc>
              <a:spcBef>
                <a:spcPts val="500"/>
              </a:spcBef>
              <a:buFont typeface="Arial" panose="020B0604020202020204" pitchFamily="34" charset="0"/>
              <a:buChar char="•"/>
            </a:pPr>
            <a:r>
              <a:rPr lang="zh-CN" altLang="en-US" dirty="0">
                <a:effectLst/>
                <a:latin typeface="微软雅黑" panose="020B0503020204020204" charset="-122"/>
                <a:ea typeface="微软雅黑" panose="020B0503020204020204" charset="-122"/>
                <a:cs typeface="微软雅黑" panose="020B0503020204020204" charset="-122"/>
              </a:rPr>
              <a:t>尽量减少机械耕作以减轻土壤板结，这有助于改善土壤排水和透气性能，增进水分渗入并促进生物活动</a:t>
            </a:r>
          </a:p>
          <a:p>
            <a:pPr marL="285750" indent="-285750" fontAlgn="auto">
              <a:lnSpc>
                <a:spcPct val="150000"/>
              </a:lnSpc>
              <a:spcBef>
                <a:spcPts val="500"/>
              </a:spcBef>
              <a:buFont typeface="Arial" panose="020B0604020202020204" pitchFamily="34" charset="0"/>
              <a:buChar char="•"/>
            </a:pPr>
            <a:r>
              <a:rPr lang="zh-CN" altLang="en-US" dirty="0">
                <a:effectLst/>
                <a:latin typeface="微软雅黑" panose="020B0503020204020204" charset="-122"/>
                <a:ea typeface="微软雅黑" panose="020B0503020204020204" charset="-122"/>
                <a:cs typeface="微软雅黑" panose="020B0503020204020204" charset="-122"/>
              </a:rPr>
              <a:t>定期监测土壤质量</a:t>
            </a:r>
          </a:p>
          <a:p>
            <a:pPr marL="285750" indent="-285750" fontAlgn="auto">
              <a:lnSpc>
                <a:spcPct val="150000"/>
              </a:lnSpc>
              <a:spcBef>
                <a:spcPts val="500"/>
              </a:spcBef>
              <a:buFont typeface="Arial" panose="020B0604020202020204" pitchFamily="34" charset="0"/>
              <a:buChar char="•"/>
            </a:pPr>
            <a:r>
              <a:rPr lang="zh-CN" altLang="en-US" dirty="0">
                <a:effectLst/>
                <a:latin typeface="微软雅黑" panose="020B0503020204020204" charset="-122"/>
                <a:ea typeface="微软雅黑" panose="020B0503020204020204" charset="-122"/>
                <a:cs typeface="微软雅黑" panose="020B0503020204020204" charset="-122"/>
              </a:rPr>
              <a:t>监测病虫害情况并使用环保型杀菌杀虫喷洒剂</a:t>
            </a:r>
          </a:p>
          <a:p>
            <a:pPr marL="285750" indent="-285750" fontAlgn="auto">
              <a:lnSpc>
                <a:spcPct val="150000"/>
              </a:lnSpc>
              <a:spcBef>
                <a:spcPts val="500"/>
              </a:spcBef>
              <a:buFont typeface="Arial" panose="020B0604020202020204" pitchFamily="34" charset="0"/>
              <a:buChar char="•"/>
            </a:pPr>
            <a:r>
              <a:rPr lang="zh-CN" altLang="en-US" dirty="0">
                <a:effectLst/>
                <a:latin typeface="微软雅黑" panose="020B0503020204020204" charset="-122"/>
                <a:ea typeface="微软雅黑" panose="020B0503020204020204" charset="-122"/>
                <a:cs typeface="微软雅黑" panose="020B0503020204020204" charset="-122"/>
              </a:rPr>
              <a:t>采用低投入、有机及生物动力的农耕方式；避免使用化学品；并施用堆肥和粪肥</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srcRect/>
          <a:stretch>
            <a:fillRect/>
          </a:stretch>
        </p:blipFill>
        <p:spPr>
          <a:xfrm>
            <a:off x="6096000" y="4547998"/>
            <a:ext cx="6096000" cy="2310003"/>
          </a:xfrm>
          <a:prstGeom prst="rect">
            <a:avLst/>
          </a:prstGeom>
        </p:spPr>
      </p:pic>
      <p:sp>
        <p:nvSpPr>
          <p:cNvPr id="4" name="Text Placeholder 3"/>
          <p:cNvSpPr txBox="1"/>
          <p:nvPr/>
        </p:nvSpPr>
        <p:spPr>
          <a:xfrm>
            <a:off x="6096000" y="2713355"/>
            <a:ext cx="4883785" cy="153670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Bef>
                <a:spcPts val="200"/>
              </a:spcBef>
              <a:spcAft>
                <a:spcPts val="300"/>
              </a:spcAft>
              <a:buClr>
                <a:schemeClr val="accent3"/>
              </a:buClr>
            </a:pPr>
            <a:r>
              <a:rPr lang="zh-CN" altLang="en-US" b="1" dirty="0">
                <a:solidFill>
                  <a:srgbClr val="FFFFFF"/>
                </a:solidFill>
                <a:effectLst/>
                <a:latin typeface="微软雅黑" panose="020B0503020204020204" charset="-122"/>
                <a:ea typeface="微软雅黑" panose="020B0503020204020204" charset="-122"/>
              </a:rPr>
              <a:t>堆肥：</a:t>
            </a:r>
            <a:r>
              <a:rPr lang="zh-CN" altLang="en-US" dirty="0">
                <a:solidFill>
                  <a:srgbClr val="FFFFFF"/>
                </a:solidFill>
                <a:effectLst/>
                <a:latin typeface="微软雅黑" panose="020B0503020204020204" charset="-122"/>
                <a:ea typeface="微软雅黑" panose="020B0503020204020204" charset="-122"/>
              </a:rPr>
              <a:t>腐烂的有机物质，包含腐殖质，它能分解动植物</a:t>
            </a:r>
            <a:r>
              <a:rPr lang="zh-CN" altLang="en-US" dirty="0">
                <a:solidFill>
                  <a:srgbClr val="FFFFFF"/>
                </a:solidFill>
                <a:latin typeface="微软雅黑" panose="020B0503020204020204" charset="-122"/>
                <a:ea typeface="微软雅黑" panose="020B0503020204020204" charset="-122"/>
              </a:rPr>
              <a:t>残渣</a:t>
            </a:r>
            <a:r>
              <a:rPr lang="zh-CN" altLang="en-US" dirty="0">
                <a:solidFill>
                  <a:srgbClr val="FFFFFF"/>
                </a:solidFill>
                <a:effectLst/>
                <a:latin typeface="微软雅黑" panose="020B0503020204020204" charset="-122"/>
                <a:ea typeface="微软雅黑" panose="020B0503020204020204" charset="-122"/>
              </a:rPr>
              <a:t>。腐殖质有助于提高土壤肥力、改善土壤结构并保持土壤水分。</a:t>
            </a:r>
          </a:p>
          <a:p>
            <a:pPr fontAlgn="auto">
              <a:spcBef>
                <a:spcPts val="200"/>
              </a:spcBef>
              <a:spcAft>
                <a:spcPts val="300"/>
              </a:spcAft>
              <a:buClr>
                <a:schemeClr val="accent3"/>
              </a:buClr>
            </a:pPr>
            <a:r>
              <a:rPr lang="zh-CN" altLang="en-US" b="1" dirty="0">
                <a:solidFill>
                  <a:srgbClr val="FFFFFF"/>
                </a:solidFill>
                <a:effectLst/>
                <a:latin typeface="微软雅黑" panose="020B0503020204020204" charset="-122"/>
                <a:ea typeface="微软雅黑" panose="020B0503020204020204" charset="-122"/>
              </a:rPr>
              <a:t>覆盖物：</a:t>
            </a:r>
            <a:r>
              <a:rPr lang="zh-CN" altLang="en-US" dirty="0">
                <a:solidFill>
                  <a:srgbClr val="FFFFFF"/>
                </a:solidFill>
                <a:effectLst/>
                <a:latin typeface="微软雅黑" panose="020B0503020204020204" charset="-122"/>
                <a:ea typeface="微软雅黑" panose="020B0503020204020204" charset="-122"/>
              </a:rPr>
              <a:t>葡萄种植者铺在葡萄藤根部的材料，用于保护根部。</a:t>
            </a:r>
          </a:p>
        </p:txBody>
      </p:sp>
      <p:sp>
        <p:nvSpPr>
          <p:cNvPr id="10" name="Title 2"/>
          <p:cNvSpPr txBox="1"/>
          <p:nvPr/>
        </p:nvSpPr>
        <p:spPr>
          <a:xfrm>
            <a:off x="1009880" y="2818861"/>
            <a:ext cx="4934306"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en-US" sz="4400" dirty="0">
                <a:solidFill>
                  <a:schemeClr val="accent3"/>
                </a:solidFill>
                <a:latin typeface="微软雅黑" panose="020B0503020204020204" charset="-122"/>
                <a:ea typeface="微软雅黑" panose="020B0503020204020204" charset="-122"/>
              </a:rPr>
              <a:t>堆肥</a:t>
            </a:r>
          </a:p>
          <a:p>
            <a:pPr indent="0" fontAlgn="auto">
              <a:lnSpc>
                <a:spcPct val="100000"/>
              </a:lnSpc>
            </a:pPr>
            <a:r>
              <a:rPr lang="en-US" sz="4400" dirty="0">
                <a:solidFill>
                  <a:schemeClr val="bg2"/>
                </a:solidFill>
                <a:latin typeface="微软雅黑" panose="020B0503020204020204" charset="-122"/>
                <a:ea typeface="微软雅黑" panose="020B0503020204020204" charset="-122"/>
              </a:rPr>
              <a:t>与覆盖</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pic>
        <p:nvPicPr>
          <p:cNvPr id="11" name="Picture Placeholder 5"/>
          <p:cNvPicPr>
            <a:picLocks noChangeAspect="1"/>
          </p:cNvPicPr>
          <p:nvPr/>
        </p:nvPicPr>
        <p:blipFill>
          <a:blip r:embed="rId4" cstate="screen"/>
          <a:srcRect/>
          <a:stretch>
            <a:fillRect/>
          </a:stretch>
        </p:blipFill>
        <p:spPr>
          <a:xfrm>
            <a:off x="6022705" y="0"/>
            <a:ext cx="6169295" cy="2414740"/>
          </a:xfrm>
          <a:prstGeom prst="rect">
            <a:avLst/>
          </a:prstGeom>
          <a:noFill/>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24" y="909503"/>
            <a:ext cx="5044475" cy="1325562"/>
          </a:xfrm>
        </p:spPr>
        <p:txBody>
          <a:bodyPr anchor="t">
            <a:noAutofit/>
          </a:bodyPr>
          <a:lstStyle/>
          <a:p>
            <a:pPr marL="0" indent="0" fontAlgn="auto">
              <a:lnSpc>
                <a:spcPct val="100000"/>
              </a:lnSpc>
            </a:pPr>
            <a:br>
              <a:rPr lang="en-US" sz="2000" dirty="0">
                <a:solidFill>
                  <a:schemeClr val="accent4"/>
                </a:solidFill>
                <a:latin typeface="Neue Haas Grotesk Text Pro" panose="020B0504020202020204" pitchFamily="34" charset="77"/>
              </a:rPr>
            </a:br>
            <a:r>
              <a:rPr lang="en-US" sz="4400" dirty="0">
                <a:solidFill>
                  <a:schemeClr val="accent1"/>
                </a:solidFill>
                <a:latin typeface="微软雅黑" panose="020B0503020204020204" charset="-122"/>
                <a:ea typeface="微软雅黑" panose="020B0503020204020204" charset="-122"/>
                <a:cs typeface="微软雅黑" panose="020B0503020204020204" charset="-122"/>
              </a:rPr>
              <a:t>水资源保护</a:t>
            </a:r>
            <a:br>
              <a:rPr lang="zh-CN" altLang="en-US" sz="2000" dirty="0">
                <a:solidFill>
                  <a:schemeClr val="accent4"/>
                </a:solidFill>
                <a:latin typeface="微软雅黑" panose="020B0503020204020204" charset="-122"/>
                <a:ea typeface="微软雅黑" panose="020B0503020204020204" charset="-122"/>
                <a:cs typeface="微软雅黑" panose="020B0503020204020204" charset="-122"/>
              </a:rPr>
            </a:br>
            <a:r>
              <a:rPr lang="en-US" sz="2000" dirty="0">
                <a:solidFill>
                  <a:schemeClr val="accent4"/>
                </a:solidFill>
                <a:latin typeface="微软雅黑" panose="020B0503020204020204" charset="-122"/>
                <a:ea typeface="微软雅黑" panose="020B0503020204020204" charset="-122"/>
                <a:cs typeface="微软雅黑" panose="020B0503020204020204" charset="-122"/>
              </a:rPr>
              <a:t>水的再利用与废水管理</a:t>
            </a:r>
            <a:br>
              <a:rPr lang="en-US" sz="2000" dirty="0">
                <a:solidFill>
                  <a:schemeClr val="accent4"/>
                </a:solidFill>
                <a:latin typeface="Neue Haas Grotesk Text Pro" panose="020B0504020202020204" pitchFamily="34" charset="77"/>
              </a:rPr>
            </a:br>
            <a:br>
              <a:rPr lang="en-US" sz="4400" dirty="0">
                <a:solidFill>
                  <a:schemeClr val="accent2"/>
                </a:solidFill>
                <a:latin typeface="Neue Haas Grotesk Text Pro" panose="020B0504020202020204" pitchFamily="34" charset="77"/>
              </a:rPr>
            </a:br>
            <a:endParaRPr lang="en-US" sz="4400" dirty="0">
              <a:solidFill>
                <a:schemeClr val="accent2"/>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42760" y="2823210"/>
            <a:ext cx="4105275" cy="2628900"/>
          </a:xfrm>
        </p:spPr>
        <p:txBody>
          <a:bodyPr>
            <a:normAutofit/>
          </a:bodyPr>
          <a:lstStyle/>
          <a:p>
            <a:pPr marL="285750" indent="-285750" fontAlgn="auto">
              <a:lnSpc>
                <a:spcPct val="150000"/>
              </a:lnSpc>
              <a:spcBef>
                <a:spcPts val="200"/>
              </a:spcBef>
              <a:spcAft>
                <a:spcPts val="300"/>
              </a:spcAft>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较为干旱的地区依赖于水资源保护、水的再利用以及废水管理。一些颇具创新精神的澳大利亚葡萄酒厂甚至已经建立起了自己的废水回收设施</a:t>
            </a:r>
            <a:endParaRPr lang="en-US" altLang="zh-CN" sz="1600" dirty="0">
              <a:effectLst/>
              <a:latin typeface="微软雅黑" panose="020B0503020204020204" charset="-122"/>
              <a:ea typeface="微软雅黑" panose="020B0503020204020204" charset="-122"/>
            </a:endParaRPr>
          </a:p>
          <a:p>
            <a:pPr marL="285750" indent="-285750" fontAlgn="auto">
              <a:lnSpc>
                <a:spcPct val="150000"/>
              </a:lnSpc>
              <a:spcBef>
                <a:spcPts val="200"/>
              </a:spcBef>
              <a:spcAft>
                <a:spcPts val="300"/>
              </a:spcAft>
              <a:buFont typeface="Arial" panose="020B0604020202020204" pitchFamily="34" charset="0"/>
              <a:buChar char="•"/>
            </a:pPr>
            <a:r>
              <a:rPr lang="zh-CN" altLang="en-US" sz="1600" dirty="0">
                <a:effectLst/>
                <a:latin typeface="微软雅黑" panose="020B0503020204020204" charset="-122"/>
                <a:ea typeface="微软雅黑" panose="020B0503020204020204" charset="-122"/>
              </a:rPr>
              <a:t>灌溉可能会大量消耗水资源。滴灌系统可用于最大限度地减少水资源浪费</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p:cNvPicPr>
            <a:picLocks noChangeAspect="1"/>
          </p:cNvPicPr>
          <p:nvPr/>
        </p:nvPicPr>
        <p:blipFill>
          <a:blip r:embed="rId3" cstate="screen"/>
          <a:srcRect/>
          <a:stretch>
            <a:fillRect/>
          </a:stretch>
        </p:blipFill>
        <p:spPr>
          <a:xfrm>
            <a:off x="6566704" y="0"/>
            <a:ext cx="5625296" cy="6858000"/>
          </a:xfrm>
          <a:prstGeom prst="rect">
            <a:avLst/>
          </a:prstGeom>
        </p:spPr>
      </p:pic>
      <p:sp>
        <p:nvSpPr>
          <p:cNvPr id="2" name="object 4"/>
          <p:cNvSpPr txBox="1"/>
          <p:nvPr/>
        </p:nvSpPr>
        <p:spPr>
          <a:xfrm>
            <a:off x="645160" y="1575435"/>
            <a:ext cx="5094605" cy="1298575"/>
          </a:xfrm>
          <a:prstGeom prst="rect">
            <a:avLst/>
          </a:prstGeom>
        </p:spPr>
        <p:txBody>
          <a:bodyPr vert="horz" wrap="none" lIns="0" tIns="11521" rIns="0" bIns="0" rtlCol="0">
            <a:noAutofit/>
          </a:bodyPr>
          <a:lstStyle/>
          <a:p>
            <a:pPr indent="0" algn="l" defTabSz="914400" fontAlgn="auto">
              <a:lnSpc>
                <a:spcPct val="100000"/>
              </a:lnSpc>
              <a:defRPr/>
            </a:pPr>
            <a:r>
              <a:rPr lang="zh-CN" altLang="en-AU" sz="4400" cap="all" dirty="0" err="1">
                <a:solidFill>
                  <a:schemeClr val="accent2"/>
                </a:solidFill>
                <a:uFill>
                  <a:solidFill>
                    <a:srgbClr val="F40000"/>
                  </a:solidFill>
                </a:uFill>
                <a:latin typeface="微软雅黑 Light" panose="020B0502040204020203" pitchFamily="34" charset="-122"/>
                <a:ea typeface="微软雅黑 Light" panose="020B0502040204020203" pitchFamily="34" charset="-122"/>
                <a:cs typeface="Inter Display" panose="02000503000000020004" pitchFamily="2" charset="0"/>
              </a:rPr>
              <a:t>麦克拉仑谷</a:t>
            </a:r>
            <a:endParaRPr lang="en-AU" sz="4400" cap="all" dirty="0">
              <a:solidFill>
                <a:schemeClr val="accent2"/>
              </a:solidFill>
              <a:uFill>
                <a:solidFill>
                  <a:srgbClr val="F40000"/>
                </a:solidFill>
              </a:uFill>
              <a:latin typeface="微软雅黑 Light" panose="020B0502040204020203" pitchFamily="34" charset="-122"/>
              <a:ea typeface="微软雅黑 Light" panose="020B0502040204020203" pitchFamily="34" charset="-122"/>
              <a:cs typeface="Inter Display" panose="02000503000000020004" pitchFamily="2" charset="0"/>
            </a:endParaRPr>
          </a:p>
          <a:p>
            <a:pPr indent="0" algn="l" defTabSz="914400" fontAlgn="auto">
              <a:lnSpc>
                <a:spcPct val="100000"/>
              </a:lnSpc>
              <a:defRPr/>
            </a:pPr>
            <a:r>
              <a:rPr lang="zh-CN" altLang="en-US" sz="2000" cap="all" dirty="0">
                <a:solidFill>
                  <a:schemeClr val="accent3"/>
                </a:solidFill>
                <a:uFill>
                  <a:solidFill>
                    <a:srgbClr val="F40000"/>
                  </a:solidFill>
                </a:uFill>
                <a:latin typeface="微软雅黑 Light" panose="020B0502040204020203" pitchFamily="34" charset="-122"/>
                <a:ea typeface="微软雅黑 Light" panose="020B0502040204020203" pitchFamily="34" charset="-122"/>
                <a:cs typeface="Inter Display" panose="02000503000000020004" pitchFamily="2" charset="0"/>
              </a:rPr>
              <a:t>一项关于水资源管理与再利用的案例研究</a:t>
            </a:r>
          </a:p>
        </p:txBody>
      </p:sp>
      <p:sp>
        <p:nvSpPr>
          <p:cNvPr id="4" name="Text Placeholder 3"/>
          <p:cNvSpPr txBox="1"/>
          <p:nvPr/>
        </p:nvSpPr>
        <p:spPr>
          <a:xfrm>
            <a:off x="645160" y="3069590"/>
            <a:ext cx="4957445" cy="2599055"/>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200"/>
              </a:spcBef>
              <a:spcAft>
                <a:spcPts val="300"/>
              </a:spcAft>
              <a:buClr>
                <a:schemeClr val="accent3"/>
              </a:buClr>
              <a:buNone/>
            </a:pPr>
            <a:r>
              <a:rPr lang="zh-CN" altLang="en-US" sz="1600" dirty="0">
                <a:latin typeface="微软雅黑 Light" panose="020B0502040204020203" pitchFamily="34" charset="-122"/>
                <a:ea typeface="微软雅黑 Light" panose="020B0502040204020203" pitchFamily="34" charset="-122"/>
              </a:rPr>
              <a:t>麦克拉仑谷在水资源保护和再利用工作方面走在前沿，已经有超过</a:t>
            </a:r>
            <a:r>
              <a:rPr lang="en-US" altLang="zh-CN" sz="1600" dirty="0">
                <a:latin typeface="微软雅黑 Light" panose="020B0502040204020203" pitchFamily="34" charset="-122"/>
                <a:ea typeface="微软雅黑 Light" panose="020B0502040204020203" pitchFamily="34" charset="-122"/>
              </a:rPr>
              <a:t> 25 </a:t>
            </a:r>
            <a:r>
              <a:rPr lang="zh-CN" altLang="en-US" sz="1600" dirty="0">
                <a:latin typeface="微软雅黑 Light" panose="020B0502040204020203" pitchFamily="34" charset="-122"/>
                <a:ea typeface="微软雅黑 Light" panose="020B0502040204020203" pitchFamily="34" charset="-122"/>
              </a:rPr>
              <a:t>年没有使用喷灌或漫灌了。取而代之是，采用以下方法：</a:t>
            </a:r>
          </a:p>
          <a:p>
            <a:pPr fontAlgn="auto">
              <a:lnSpc>
                <a:spcPct val="150000"/>
              </a:lnSpc>
              <a:spcBef>
                <a:spcPts val="200"/>
              </a:spcBef>
              <a:spcAft>
                <a:spcPts val="300"/>
              </a:spcAft>
              <a:buClr>
                <a:schemeClr val="accent3"/>
              </a:buClr>
            </a:pPr>
            <a:r>
              <a:rPr lang="zh-CN" altLang="en-US" sz="1600" dirty="0">
                <a:latin typeface="微软雅黑 Light" panose="020B0502040204020203" pitchFamily="34" charset="-122"/>
                <a:ea typeface="微软雅黑 Light" panose="020B0502040204020203" pitchFamily="34" charset="-122"/>
              </a:rPr>
              <a:t>地下水蓄水层</a:t>
            </a:r>
          </a:p>
          <a:p>
            <a:pPr fontAlgn="auto">
              <a:lnSpc>
                <a:spcPct val="150000"/>
              </a:lnSpc>
              <a:spcBef>
                <a:spcPts val="200"/>
              </a:spcBef>
              <a:spcAft>
                <a:spcPts val="300"/>
              </a:spcAft>
              <a:buClr>
                <a:schemeClr val="accent3"/>
              </a:buClr>
            </a:pPr>
            <a:r>
              <a:rPr lang="zh-CN" altLang="en-US" sz="1600" dirty="0">
                <a:latin typeface="微软雅黑 Light" panose="020B0502040204020203" pitchFamily="34" charset="-122"/>
                <a:ea typeface="微软雅黑 Light" panose="020B0502040204020203" pitchFamily="34" charset="-122"/>
              </a:rPr>
              <a:t>地表集水坝，用于收集并储存自然径流带来的水</a:t>
            </a:r>
          </a:p>
          <a:p>
            <a:pPr fontAlgn="auto">
              <a:lnSpc>
                <a:spcPct val="150000"/>
              </a:lnSpc>
              <a:spcBef>
                <a:spcPts val="200"/>
              </a:spcBef>
              <a:spcAft>
                <a:spcPts val="300"/>
              </a:spcAft>
              <a:buClr>
                <a:schemeClr val="accent3"/>
              </a:buClr>
            </a:pPr>
            <a:r>
              <a:rPr lang="zh-CN" altLang="en-US" sz="1600" dirty="0">
                <a:latin typeface="微软雅黑 Light" panose="020B0502040204020203" pitchFamily="34" charset="-122"/>
                <a:ea typeface="微软雅黑 Light" panose="020B0502040204020203" pitchFamily="34" charset="-122"/>
              </a:rPr>
              <a:t>通过管道从废水处理设施引入经过处理的再生水</a:t>
            </a:r>
            <a:endParaRPr lang="en-AU" sz="1600" dirty="0">
              <a:latin typeface="微软雅黑 Light" panose="020B0502040204020203" pitchFamily="34" charset="-122"/>
              <a:ea typeface="微软雅黑 Light" panose="020B0502040204020203" pitchFamily="34"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p:cNvSpPr txBox="1"/>
          <p:nvPr/>
        </p:nvSpPr>
        <p:spPr>
          <a:xfrm>
            <a:off x="504824" y="2244790"/>
            <a:ext cx="4625834" cy="1536928"/>
          </a:xfrm>
          <a:prstGeom prst="rect">
            <a:avLst/>
          </a:prstGeom>
        </p:spPr>
        <p:txBody>
          <a:bodyPr>
            <a:normAutofit fontScale="90000" lnSpcReduction="10000"/>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200"/>
              </a:spcBef>
              <a:spcAft>
                <a:spcPts val="300"/>
              </a:spcAft>
              <a:buClr>
                <a:schemeClr val="accent3"/>
              </a:buClr>
              <a:buNone/>
            </a:pPr>
            <a:r>
              <a:rPr lang="zh-CN" altLang="en-US" dirty="0">
                <a:solidFill>
                  <a:srgbClr val="FFFFFF"/>
                </a:solidFill>
                <a:effectLst/>
                <a:latin typeface="微软雅黑" panose="020B0503020204020204" charset="-122"/>
                <a:ea typeface="微软雅黑" panose="020B0503020204020204" charset="-122"/>
              </a:rPr>
              <a:t>病虫害综合防治策略鼓励有机种植者了解：</a:t>
            </a:r>
          </a:p>
          <a:p>
            <a:pPr fontAlgn="auto">
              <a:lnSpc>
                <a:spcPct val="150000"/>
              </a:lnSpc>
              <a:spcBef>
                <a:spcPts val="200"/>
              </a:spcBef>
              <a:spcAft>
                <a:spcPts val="300"/>
              </a:spcAft>
              <a:buClr>
                <a:schemeClr val="accent3"/>
              </a:buClr>
            </a:pPr>
            <a:r>
              <a:rPr lang="zh-CN" altLang="en-US" dirty="0">
                <a:solidFill>
                  <a:srgbClr val="FFFFFF"/>
                </a:solidFill>
                <a:effectLst/>
                <a:latin typeface="微软雅黑" panose="020B0503020204020204" charset="-122"/>
                <a:ea typeface="微软雅黑" panose="020B0503020204020204" charset="-122"/>
              </a:rPr>
              <a:t>葡萄园害虫的生命周期</a:t>
            </a:r>
          </a:p>
          <a:p>
            <a:pPr fontAlgn="auto">
              <a:lnSpc>
                <a:spcPct val="150000"/>
              </a:lnSpc>
              <a:spcBef>
                <a:spcPts val="200"/>
              </a:spcBef>
              <a:spcAft>
                <a:spcPts val="300"/>
              </a:spcAft>
              <a:buClr>
                <a:schemeClr val="accent3"/>
              </a:buClr>
            </a:pPr>
            <a:r>
              <a:rPr lang="zh-CN" altLang="en-US" dirty="0">
                <a:solidFill>
                  <a:srgbClr val="FFFFFF"/>
                </a:solidFill>
                <a:effectLst/>
                <a:latin typeface="微软雅黑" panose="020B0503020204020204" charset="-122"/>
                <a:ea typeface="微软雅黑" panose="020B0503020204020204" charset="-122"/>
              </a:rPr>
              <a:t>害虫种群数量</a:t>
            </a:r>
          </a:p>
          <a:p>
            <a:pPr fontAlgn="auto">
              <a:lnSpc>
                <a:spcPct val="150000"/>
              </a:lnSpc>
              <a:spcBef>
                <a:spcPts val="200"/>
              </a:spcBef>
              <a:spcAft>
                <a:spcPts val="300"/>
              </a:spcAft>
              <a:buClr>
                <a:schemeClr val="accent3"/>
              </a:buClr>
            </a:pPr>
            <a:r>
              <a:rPr lang="zh-CN" altLang="en-US" dirty="0">
                <a:solidFill>
                  <a:srgbClr val="FFFFFF"/>
                </a:solidFill>
                <a:effectLst/>
                <a:latin typeface="微软雅黑" panose="020B0503020204020204" charset="-122"/>
                <a:ea typeface="微软雅黑" panose="020B0503020204020204" charset="-122"/>
              </a:rPr>
              <a:t>有益的寄生虫及捕食</a:t>
            </a:r>
            <a:r>
              <a:rPr lang="zh-CN" altLang="en-US" dirty="0">
                <a:solidFill>
                  <a:srgbClr val="FFFFFF"/>
                </a:solidFill>
                <a:latin typeface="微软雅黑" panose="020B0503020204020204" charset="-122"/>
                <a:ea typeface="微软雅黑" panose="020B0503020204020204" charset="-122"/>
              </a:rPr>
              <a:t>者</a:t>
            </a:r>
            <a:endParaRPr lang="zh-CN" altLang="en-US" dirty="0">
              <a:solidFill>
                <a:srgbClr val="FFFFFF"/>
              </a:solidFill>
              <a:effectLst/>
              <a:latin typeface="微软雅黑" panose="020B0503020204020204" charset="-122"/>
              <a:ea typeface="微软雅黑" panose="020B0503020204020204" charset="-122"/>
            </a:endParaRPr>
          </a:p>
        </p:txBody>
      </p:sp>
      <p:sp>
        <p:nvSpPr>
          <p:cNvPr id="10" name="Title 2"/>
          <p:cNvSpPr txBox="1"/>
          <p:nvPr/>
        </p:nvSpPr>
        <p:spPr>
          <a:xfrm>
            <a:off x="426369" y="459614"/>
            <a:ext cx="5831595"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zh-CN" altLang="en-US" sz="4400" dirty="0">
                <a:solidFill>
                  <a:schemeClr val="accent3"/>
                </a:solidFill>
                <a:latin typeface="微软雅黑" panose="020B0503020204020204" charset="-122"/>
                <a:ea typeface="微软雅黑" panose="020B0503020204020204" charset="-122"/>
                <a:cs typeface="微软雅黑" panose="020B0503020204020204" charset="-122"/>
              </a:rPr>
              <a:t>病虫害综合防治</a:t>
            </a:r>
            <a:r>
              <a:rPr lang="en-US" sz="4400" dirty="0">
                <a:solidFill>
                  <a:schemeClr val="accent3"/>
                </a:solidFill>
                <a:latin typeface="微软雅黑" panose="020B0503020204020204" charset="-122"/>
                <a:ea typeface="微软雅黑" panose="020B0503020204020204" charset="-122"/>
                <a:cs typeface="微软雅黑" panose="020B0503020204020204" charset="-122"/>
              </a:rPr>
              <a:t> </a:t>
            </a:r>
            <a:br>
              <a:rPr lang="en-US" sz="4400" dirty="0">
                <a:solidFill>
                  <a:schemeClr val="accent3"/>
                </a:solidFill>
                <a:latin typeface="微软雅黑" panose="020B0503020204020204" charset="-122"/>
                <a:ea typeface="微软雅黑" panose="020B0503020204020204" charset="-122"/>
                <a:cs typeface="微软雅黑" panose="020B0503020204020204" charset="-122"/>
              </a:rPr>
            </a:br>
            <a:r>
              <a:rPr lang="en-US" sz="4400" dirty="0">
                <a:solidFill>
                  <a:schemeClr val="bg2"/>
                </a:solidFill>
                <a:latin typeface="微软雅黑" panose="020B0503020204020204" charset="-122"/>
                <a:ea typeface="微软雅黑" panose="020B0503020204020204" charset="-122"/>
                <a:cs typeface="微软雅黑" panose="020B0503020204020204" charset="-122"/>
              </a:rPr>
              <a:t>(</a:t>
            </a:r>
            <a:r>
              <a:rPr lang="en-US" sz="4400" dirty="0">
                <a:solidFill>
                  <a:schemeClr val="bg2"/>
                </a:solidFill>
                <a:latin typeface="Neue Haas Grotesk Text Pro" panose="020B0504020202020204" pitchFamily="34" charset="77"/>
                <a:ea typeface="微软雅黑" panose="020B0503020204020204" charset="-122"/>
                <a:cs typeface="微软雅黑" panose="020B0503020204020204" charset="-122"/>
              </a:rPr>
              <a:t>IPM</a:t>
            </a:r>
            <a:r>
              <a:rPr lang="en-US" sz="4400" dirty="0">
                <a:solidFill>
                  <a:schemeClr val="bg2"/>
                </a:solidFill>
                <a:latin typeface="微软雅黑" panose="020B0503020204020204" charset="-122"/>
                <a:ea typeface="微软雅黑" panose="020B0503020204020204" charset="-122"/>
                <a:cs typeface="微软雅黑" panose="020B0503020204020204" charset="-122"/>
              </a:rPr>
              <a:t>) </a:t>
            </a:r>
            <a:r>
              <a:rPr lang="zh-CN" altLang="en-US" sz="4400" dirty="0">
                <a:solidFill>
                  <a:schemeClr val="bg2"/>
                </a:solidFill>
                <a:latin typeface="微软雅黑" panose="020B0503020204020204" charset="-122"/>
                <a:ea typeface="微软雅黑" panose="020B0503020204020204" charset="-122"/>
                <a:cs typeface="微软雅黑" panose="020B0503020204020204" charset="-122"/>
              </a:rPr>
              <a:t>策略</a:t>
            </a:r>
          </a:p>
        </p:txBody>
      </p:sp>
      <p:sp>
        <p:nvSpPr>
          <p:cNvPr id="3" name="TextBox 2"/>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p:cNvPicPr>
            <a:picLocks noChangeAspect="1"/>
          </p:cNvPicPr>
          <p:nvPr/>
        </p:nvPicPr>
        <p:blipFill>
          <a:blip r:embed="rId3" cstate="screen"/>
          <a:srcRect/>
          <a:stretch>
            <a:fillRect/>
          </a:stretch>
        </p:blipFill>
        <p:spPr>
          <a:xfrm>
            <a:off x="6022705" y="0"/>
            <a:ext cx="6169295" cy="6858000"/>
          </a:xfrm>
          <a:prstGeom prst="rect">
            <a:avLst/>
          </a:prstGeom>
          <a:noFill/>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25" y="909503"/>
            <a:ext cx="4934306" cy="1325562"/>
          </a:xfrm>
        </p:spPr>
        <p:txBody>
          <a:bodyPr anchor="t">
            <a:noAutofit/>
          </a:bodyPr>
          <a:lstStyle/>
          <a:p>
            <a:pPr marL="0" indent="0" fontAlgn="auto">
              <a:lnSpc>
                <a:spcPct val="100000"/>
              </a:lnSpc>
            </a:pPr>
            <a:r>
              <a:rPr lang="zh-CN" altLang="en-US" sz="4400" dirty="0">
                <a:solidFill>
                  <a:schemeClr val="accent3"/>
                </a:solidFill>
                <a:latin typeface="微软雅黑" panose="020B0503020204020204" charset="-122"/>
                <a:ea typeface="微软雅黑" panose="020B0503020204020204" charset="-122"/>
                <a:cs typeface="微软雅黑" panose="020B0503020204020204" charset="-122"/>
              </a:rPr>
              <a:t>动物</a:t>
            </a:r>
            <a:br>
              <a:rPr lang="en-US" sz="4400" dirty="0">
                <a:solidFill>
                  <a:schemeClr val="accent5"/>
                </a:solidFill>
                <a:latin typeface="微软雅黑" panose="020B0503020204020204" charset="-122"/>
                <a:ea typeface="微软雅黑" panose="020B0503020204020204" charset="-122"/>
                <a:cs typeface="微软雅黑" panose="020B0503020204020204" charset="-122"/>
              </a:rPr>
            </a:br>
            <a:r>
              <a:rPr lang="zh-CN" altLang="en-US" sz="4400" dirty="0">
                <a:solidFill>
                  <a:schemeClr val="bg2"/>
                </a:solidFill>
                <a:latin typeface="微软雅黑" panose="020B0503020204020204" charset="-122"/>
                <a:ea typeface="微软雅黑" panose="020B0503020204020204" charset="-122"/>
                <a:cs typeface="微软雅黑" panose="020B0503020204020204" charset="-122"/>
              </a:rPr>
              <a:t>放牧</a:t>
            </a:r>
            <a:br>
              <a:rPr lang="en-US" sz="4400" dirty="0">
                <a:solidFill>
                  <a:schemeClr val="accent5"/>
                </a:solidFill>
                <a:latin typeface="Neue Haas Grotesk Text Pro" panose="020B0504020202020204" pitchFamily="34" charset="77"/>
              </a:rPr>
            </a:br>
            <a:endParaRPr lang="en-US" sz="4400" dirty="0">
              <a:solidFill>
                <a:schemeClr val="accent5"/>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42760" y="2398395"/>
            <a:ext cx="4176395" cy="2958465"/>
          </a:xfrm>
        </p:spPr>
        <p:txBody>
          <a:bodyPr>
            <a:normAutofit/>
          </a:bodyPr>
          <a:lstStyle/>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控制杂草和冬季行间草的生长，这可以减少除草剂的使用量</a:t>
            </a:r>
          </a:p>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减少使用拖拉机喷洒除草剂和修剪行间草的需求，从而降低燃料消耗</a:t>
            </a:r>
          </a:p>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微软雅黑" panose="020B0503020204020204" charset="-122"/>
                <a:ea typeface="微软雅黑" panose="020B0503020204020204" charset="-122"/>
              </a:rPr>
              <a:t>可以利用动物粪便作为土壤改良剂和天然肥料</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p:nvPr/>
        </p:nvSpPr>
        <p:spPr>
          <a:xfrm>
            <a:off x="519244" y="2287757"/>
            <a:ext cx="4741545" cy="294894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200"/>
              </a:spcBef>
              <a:spcAft>
                <a:spcPts val="300"/>
              </a:spcAft>
              <a:buClr>
                <a:schemeClr val="accent3"/>
              </a:buClr>
              <a:buNone/>
            </a:pPr>
            <a:r>
              <a:rPr lang="zh-CN" altLang="en-US" dirty="0">
                <a:effectLst/>
                <a:latin typeface="微软雅黑" panose="020B0503020204020204" charset="-122"/>
                <a:ea typeface="微软雅黑" panose="020B0503020204020204" charset="-122"/>
              </a:rPr>
              <a:t>葡萄酒厂可通过妥善处理以下废弃物来最大程度减少填埋垃圾：</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玻璃废弃物</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纸板</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纸张</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有机固体残渣</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废金属</a:t>
            </a:r>
          </a:p>
          <a:p>
            <a:pPr fontAlgn="auto">
              <a:lnSpc>
                <a:spcPct val="100000"/>
              </a:lnSpc>
              <a:spcBef>
                <a:spcPts val="200"/>
              </a:spcBef>
              <a:spcAft>
                <a:spcPts val="300"/>
              </a:spcAft>
              <a:buClr>
                <a:schemeClr val="accent3"/>
              </a:buClr>
            </a:pPr>
            <a:r>
              <a:rPr lang="zh-CN" altLang="en-US" dirty="0">
                <a:effectLst/>
                <a:latin typeface="微软雅黑" panose="020B0503020204020204" charset="-122"/>
                <a:ea typeface="微软雅黑" panose="020B0503020204020204" charset="-122"/>
              </a:rPr>
              <a:t>电子废弃物</a:t>
            </a:r>
          </a:p>
        </p:txBody>
      </p:sp>
      <p:sp>
        <p:nvSpPr>
          <p:cNvPr id="10" name="Title 2"/>
          <p:cNvSpPr txBox="1"/>
          <p:nvPr/>
        </p:nvSpPr>
        <p:spPr>
          <a:xfrm>
            <a:off x="519244" y="544589"/>
            <a:ext cx="5831595"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zh-CN" altLang="en-US" sz="4400" dirty="0">
                <a:solidFill>
                  <a:schemeClr val="accent2"/>
                </a:solidFill>
                <a:latin typeface="微软雅黑" panose="020B0503020204020204" charset="-122"/>
                <a:ea typeface="微软雅黑" panose="020B0503020204020204" charset="-122"/>
                <a:cs typeface="微软雅黑" panose="020B0503020204020204" charset="-122"/>
              </a:rPr>
              <a:t>回收</a:t>
            </a:r>
            <a:br>
              <a:rPr lang="en-US" sz="4400" dirty="0">
                <a:solidFill>
                  <a:schemeClr val="accent3"/>
                </a:solidFill>
                <a:latin typeface="微软雅黑" panose="020B0503020204020204" charset="-122"/>
                <a:ea typeface="微软雅黑" panose="020B0503020204020204" charset="-122"/>
                <a:cs typeface="微软雅黑" panose="020B0503020204020204" charset="-122"/>
              </a:rPr>
            </a:br>
            <a:r>
              <a:rPr lang="zh-CN" altLang="en-US" sz="4400" dirty="0">
                <a:solidFill>
                  <a:schemeClr val="accent3"/>
                </a:solidFill>
                <a:latin typeface="微软雅黑" panose="020B0503020204020204" charset="-122"/>
                <a:ea typeface="微软雅黑" panose="020B0503020204020204" charset="-122"/>
                <a:cs typeface="微软雅黑" panose="020B0503020204020204" charset="-122"/>
              </a:rPr>
              <a:t>与再利用</a:t>
            </a:r>
          </a:p>
        </p:txBody>
      </p:sp>
      <p:sp>
        <p:nvSpPr>
          <p:cNvPr id="3" name="TextBox 2"/>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p:cNvPicPr>
            <a:picLocks noChangeAspect="1"/>
          </p:cNvPicPr>
          <p:nvPr/>
        </p:nvPicPr>
        <p:blipFill>
          <a:blip r:embed="rId3" cstate="screen"/>
          <a:srcRect/>
          <a:stretch>
            <a:fillRect/>
          </a:stretch>
        </p:blipFill>
        <p:spPr>
          <a:xfrm>
            <a:off x="6022705" y="368300"/>
            <a:ext cx="6169295" cy="6164847"/>
          </a:xfrm>
          <a:prstGeom prst="rect">
            <a:avLst/>
          </a:prstGeom>
          <a:noFill/>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p:cNvPicPr>
            <a:picLocks noChangeAspect="1"/>
          </p:cNvPicPr>
          <p:nvPr/>
        </p:nvPicPr>
        <p:blipFill>
          <a:blip r:embed="rId2" cstate="screen"/>
          <a:srcRect t="-569"/>
          <a:stretch>
            <a:fillRect/>
          </a:stretch>
        </p:blipFill>
        <p:spPr>
          <a:xfrm>
            <a:off x="-24296" y="-39030"/>
            <a:ext cx="6120296" cy="6897030"/>
          </a:xfrm>
          <a:prstGeom prst="rect">
            <a:avLst/>
          </a:prstGeom>
        </p:spPr>
      </p:pic>
      <p:sp>
        <p:nvSpPr>
          <p:cNvPr id="12" name="TextBox 11"/>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澳大利亚葡萄酒由</a:t>
            </a:r>
            <a:r>
              <a:rPr lang="zh-CN" altLang="en-US" sz="1600" dirty="0">
                <a:solidFill>
                  <a:srgbClr val="190000"/>
                </a:solidFill>
                <a:latin typeface="微软雅黑" panose="020B0503020204020204" charset="-122"/>
                <a:ea typeface="微软雅黑" panose="020B0503020204020204" charset="-122"/>
                <a:cs typeface="微软雅黑" panose="020B0503020204020204" charset="-122"/>
              </a:rPr>
              <a:t>种植</a:t>
            </a: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在丰富多样的气候条件</a:t>
            </a:r>
            <a:r>
              <a:rPr lang="zh-CN" altLang="en-US" sz="1600" dirty="0">
                <a:solidFill>
                  <a:srgbClr val="190000"/>
                </a:solidFill>
                <a:latin typeface="微软雅黑" panose="020B0503020204020204" charset="-122"/>
                <a:ea typeface="微软雅黑" panose="020B0503020204020204" charset="-122"/>
                <a:cs typeface="微软雅黑" panose="020B0503020204020204" charset="-122"/>
              </a:rPr>
              <a:t>下</a:t>
            </a: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，历经数百万年形成的地貌环境中的葡萄酿造而成，每一杯澳大利亚葡萄酒都在诉说着一段故事。</a:t>
            </a:r>
          </a:p>
          <a:p>
            <a:pPr indent="0" fontAlgn="auto">
              <a:lnSpc>
                <a:spcPts val="2500"/>
              </a:lnSpc>
            </a:pPr>
            <a:endPar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endParaRPr>
          </a:p>
          <a:p>
            <a:pPr indent="0" fontAlgn="auto">
              <a:lnSpc>
                <a:spcPts val="2500"/>
              </a:lnSpc>
            </a:pP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如同先辈们一样，我们当代的葡萄种植者和酿酒师依然满怀热情、坚韧不拔且富有创造力；不断探索新方法，完善古老的酿酒技艺。我们的社群因对酿造卓越葡萄酒的共同尊重和热爱而紧密相连，同时我们致力于保护自然环境，让后世子孙也能够享受这壮丽的自然奇观。我们将现代性的思考实践在这片古老的土地上，极为认真地进行饶有趣味的试验。</a:t>
            </a:r>
          </a:p>
          <a:p>
            <a:pPr indent="0" fontAlgn="auto">
              <a:lnSpc>
                <a:spcPts val="2500"/>
              </a:lnSpc>
            </a:pPr>
            <a:endPar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endParaRPr>
          </a:p>
          <a:p>
            <a:pPr indent="0" fontAlgn="auto">
              <a:lnSpc>
                <a:spcPts val="2500"/>
              </a:lnSpc>
            </a:pP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因此，如果你渴求冒险的滋味，就让澳大利亚葡萄酒成为你的指引吧。因为在每一瓶澳大利亚葡萄酒中，你都将领略澳大利亚的奇妙之处</a:t>
            </a:r>
            <a:r>
              <a:rPr lang="en-US" altLang="zh-CN" sz="1600" dirty="0">
                <a:solidFill>
                  <a:srgbClr val="190000"/>
                </a:solidFill>
                <a:effectLst/>
                <a:latin typeface="微软雅黑" panose="020B0503020204020204" charset="-122"/>
                <a:ea typeface="微软雅黑" panose="020B0503020204020204" charset="-122"/>
                <a:cs typeface="微软雅黑" panose="020B0503020204020204" charset="-122"/>
              </a:rPr>
              <a:t> —— </a:t>
            </a:r>
            <a:r>
              <a:rPr lang="zh-CN" altLang="en-US" sz="1600" dirty="0">
                <a:solidFill>
                  <a:srgbClr val="190000"/>
                </a:solidFill>
                <a:effectLst/>
                <a:latin typeface="微软雅黑" panose="020B0503020204020204" charset="-122"/>
                <a:ea typeface="微软雅黑" panose="020B0503020204020204" charset="-122"/>
                <a:cs typeface="微软雅黑" panose="020B0503020204020204" charset="-122"/>
              </a:rPr>
              <a:t>它让人想起定义我们文化与这片土地的冒险精神和多样性。</a:t>
            </a:r>
          </a:p>
        </p:txBody>
      </p:sp>
      <p:pic>
        <p:nvPicPr>
          <p:cNvPr id="16" name="Picture 15"/>
          <p:cNvPicPr>
            <a:picLocks noChangeAspect="1"/>
          </p:cNvPicPr>
          <p:nvPr/>
        </p:nvPicPr>
        <p:blipFill>
          <a:blip r:embed="rId3" cstate="screen"/>
          <a:stretch>
            <a:fillRect/>
          </a:stretch>
        </p:blipFill>
        <p:spPr>
          <a:xfrm>
            <a:off x="276788" y="256477"/>
            <a:ext cx="2845552" cy="1138221"/>
          </a:xfrm>
          <a:prstGeom prst="rect">
            <a:avLst/>
          </a:prstGeom>
          <a:noFill/>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0" y="0"/>
            <a:ext cx="12192000" cy="6858000"/>
          </a:xfrm>
        </p:spPr>
      </p:pic>
      <p:sp>
        <p:nvSpPr>
          <p:cNvPr id="2" name="Rectangle 1"/>
          <p:cNvSpPr/>
          <p:nvPr/>
        </p:nvSpPr>
        <p:spPr>
          <a:xfrm>
            <a:off x="0" y="602095"/>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p:cNvSpPr>
            <a:spLocks noGrp="1"/>
          </p:cNvSpPr>
          <p:nvPr>
            <p:ph type="title"/>
          </p:nvPr>
        </p:nvSpPr>
        <p:spPr>
          <a:xfrm>
            <a:off x="648335" y="764540"/>
            <a:ext cx="6158230" cy="1651000"/>
          </a:xfrm>
        </p:spPr>
        <p:txBody>
          <a:bodyPr/>
          <a:lstStyle/>
          <a:p>
            <a:pPr marL="0" indent="0" fontAlgn="auto">
              <a:lnSpc>
                <a:spcPct val="100000"/>
              </a:lnSpc>
            </a:pPr>
            <a:r>
              <a:rPr lang="zh-CN" altLang="en-US" dirty="0">
                <a:solidFill>
                  <a:schemeClr val="accent3"/>
                </a:solidFill>
                <a:latin typeface="微软雅黑" panose="020B0503020204020204" charset="-122"/>
                <a:ea typeface="微软雅黑" panose="020B0503020204020204" charset="-122"/>
                <a:cs typeface="微软雅黑" panose="020B0503020204020204" charset="-122"/>
              </a:rPr>
              <a:t>案例</a:t>
            </a:r>
            <a:br>
              <a:rPr lang="en-US" dirty="0">
                <a:solidFill>
                  <a:schemeClr val="accent3"/>
                </a:solidFill>
                <a:latin typeface="微软雅黑" panose="020B0503020204020204" charset="-122"/>
                <a:ea typeface="微软雅黑" panose="020B0503020204020204" charset="-122"/>
                <a:cs typeface="微软雅黑" panose="020B0503020204020204" charset="-122"/>
              </a:rPr>
            </a:br>
            <a:r>
              <a:rPr lang="zh-CN" altLang="en-US" dirty="0">
                <a:solidFill>
                  <a:schemeClr val="bg2"/>
                </a:solidFill>
                <a:latin typeface="微软雅黑" panose="020B0503020204020204" charset="-122"/>
                <a:ea typeface="微软雅黑" panose="020B0503020204020204" charset="-122"/>
                <a:cs typeface="微软雅黑" panose="020B0503020204020204" charset="-122"/>
              </a:rPr>
              <a:t>分析</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535086" y="3477069"/>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141" y="517813"/>
            <a:ext cx="9389213" cy="1081291"/>
          </a:xfrm>
        </p:spPr>
        <p:txBody>
          <a:bodyPr/>
          <a:lstStyle/>
          <a:p>
            <a:pPr>
              <a:lnSpc>
                <a:spcPct val="100000"/>
              </a:lnSpc>
            </a:pPr>
            <a:r>
              <a:rPr lang="en-AU" sz="2400" dirty="0">
                <a:effectLst/>
                <a:latin typeface="Neue Haas Grotesk Text Pro" panose="020B0504020202020204" pitchFamily="34" charset="77"/>
                <a:ea typeface="微软雅黑" panose="020B0503020204020204" charset="-122"/>
                <a:cs typeface="微软雅黑" panose="020B0503020204020204" charset="-122"/>
              </a:rPr>
              <a:t>Temple Bruer</a:t>
            </a:r>
            <a:r>
              <a:rPr lang="zh-CN" altLang="en-AU" sz="2400" dirty="0">
                <a:effectLst/>
                <a:latin typeface="微软雅黑" panose="020B0503020204020204" charset="-122"/>
                <a:ea typeface="微软雅黑" panose="020B0503020204020204" charset="-122"/>
                <a:cs typeface="微软雅黑" panose="020B0503020204020204" charset="-122"/>
              </a:rPr>
              <a:t>是如何</a:t>
            </a:r>
            <a:br>
              <a:rPr lang="en-AU" dirty="0">
                <a:effectLst/>
                <a:latin typeface="微软雅黑" panose="020B0503020204020204" charset="-122"/>
                <a:ea typeface="微软雅黑" panose="020B0503020204020204" charset="-122"/>
                <a:cs typeface="微软雅黑" panose="020B0503020204020204" charset="-122"/>
              </a:rPr>
            </a:br>
            <a:r>
              <a:rPr lang="zh-CN" altLang="en-AU" dirty="0">
                <a:solidFill>
                  <a:schemeClr val="accent5"/>
                </a:solidFill>
                <a:effectLst/>
                <a:latin typeface="微软雅黑" panose="020B0503020204020204" charset="-122"/>
                <a:ea typeface="微软雅黑" panose="020B0503020204020204" charset="-122"/>
                <a:cs typeface="微软雅黑" panose="020B0503020204020204" charset="-122"/>
              </a:rPr>
              <a:t>实现碳中和的</a:t>
            </a:r>
          </a:p>
        </p:txBody>
      </p:sp>
      <p:pic>
        <p:nvPicPr>
          <p:cNvPr id="4" name="Picture 3"/>
          <p:cNvPicPr>
            <a:picLocks noChangeAspect="1"/>
          </p:cNvPicPr>
          <p:nvPr/>
        </p:nvPicPr>
        <p:blipFill>
          <a:blip r:embed="rId3" cstate="screen"/>
          <a:stretch>
            <a:fillRect/>
          </a:stretch>
        </p:blipFill>
        <p:spPr>
          <a:xfrm>
            <a:off x="6096000" y="678693"/>
            <a:ext cx="2427890" cy="6179307"/>
          </a:xfrm>
          <a:prstGeom prst="rect">
            <a:avLst/>
          </a:prstGeom>
        </p:spPr>
      </p:pic>
      <p:sp>
        <p:nvSpPr>
          <p:cNvPr id="6" name="Title 1"/>
          <p:cNvSpPr txBox="1"/>
          <p:nvPr/>
        </p:nvSpPr>
        <p:spPr>
          <a:xfrm rot="16200000">
            <a:off x="5852185" y="4207640"/>
            <a:ext cx="3028551" cy="38978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accent4"/>
                </a:solidFill>
                <a:latin typeface="Neue Haas Grotesk Text Pro" panose="020B0504020202020204" pitchFamily="34" charset="77"/>
              </a:rPr>
              <a:t>TEMPLE BRUER</a:t>
            </a:r>
          </a:p>
        </p:txBody>
      </p:sp>
      <p:sp>
        <p:nvSpPr>
          <p:cNvPr id="8" name="Text Placeholder 3"/>
          <p:cNvSpPr txBox="1"/>
          <p:nvPr/>
        </p:nvSpPr>
        <p:spPr>
          <a:xfrm>
            <a:off x="8387000" y="1716168"/>
            <a:ext cx="1755951" cy="1262319"/>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zh-CN" altLang="en-AU" b="1" dirty="0">
                <a:solidFill>
                  <a:schemeClr val="accent4"/>
                </a:solidFill>
                <a:effectLst/>
                <a:latin typeface="微软雅黑" panose="020B0503020204020204" charset="-122"/>
                <a:ea typeface="微软雅黑" panose="020B0503020204020204" charset="-122"/>
              </a:rPr>
              <a:t>改用轻质</a:t>
            </a:r>
          </a:p>
          <a:p>
            <a:pPr marL="0" indent="0" algn="ctr">
              <a:spcBef>
                <a:spcPts val="525"/>
              </a:spcBef>
              <a:spcAft>
                <a:spcPts val="525"/>
              </a:spcAft>
              <a:buNone/>
            </a:pPr>
            <a:r>
              <a:rPr lang="zh-CN" altLang="en-AU" b="1" dirty="0">
                <a:solidFill>
                  <a:schemeClr val="accent4"/>
                </a:solidFill>
                <a:effectLst/>
                <a:latin typeface="微软雅黑" panose="020B0503020204020204" charset="-122"/>
                <a:ea typeface="微软雅黑" panose="020B0503020204020204" charset="-122"/>
              </a:rPr>
              <a:t>葡萄酒瓶</a:t>
            </a:r>
          </a:p>
        </p:txBody>
      </p:sp>
      <p:sp>
        <p:nvSpPr>
          <p:cNvPr id="5" name="Text Placeholder 3"/>
          <p:cNvSpPr txBox="1"/>
          <p:nvPr/>
        </p:nvSpPr>
        <p:spPr>
          <a:xfrm>
            <a:off x="8937381" y="3314618"/>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5"/>
              </a:spcBef>
              <a:spcAft>
                <a:spcPts val="315"/>
              </a:spcAft>
              <a:buClr>
                <a:schemeClr val="accent3"/>
              </a:buClr>
              <a:buNone/>
            </a:pPr>
            <a:r>
              <a:rPr lang="zh-CN" altLang="en-US" sz="1200" dirty="0">
                <a:effectLst/>
                <a:latin typeface="微软雅黑" panose="020B0503020204020204" charset="-122"/>
                <a:ea typeface="微软雅黑" panose="020B0503020204020204" charset="-122"/>
              </a:rPr>
              <a:t>在葡萄园内部及其周边</a:t>
            </a:r>
          </a:p>
          <a:p>
            <a:pPr marL="0" indent="0">
              <a:lnSpc>
                <a:spcPts val="1575"/>
              </a:lnSpc>
              <a:spcBef>
                <a:spcPts val="215"/>
              </a:spcBef>
              <a:spcAft>
                <a:spcPts val="315"/>
              </a:spcAft>
              <a:buClr>
                <a:schemeClr val="accent3"/>
              </a:buClr>
              <a:buNone/>
            </a:pPr>
            <a:r>
              <a:rPr lang="zh-CN" altLang="en-US" sz="1200" b="1" dirty="0">
                <a:effectLst/>
                <a:latin typeface="微软雅黑" panose="020B0503020204020204" charset="-122"/>
                <a:ea typeface="微软雅黑" panose="020B0503020204020204" charset="-122"/>
              </a:rPr>
              <a:t>种植树木和本地植被</a:t>
            </a:r>
          </a:p>
        </p:txBody>
      </p:sp>
      <p:sp>
        <p:nvSpPr>
          <p:cNvPr id="10" name="Text Placeholder 3"/>
          <p:cNvSpPr txBox="1"/>
          <p:nvPr/>
        </p:nvSpPr>
        <p:spPr>
          <a:xfrm>
            <a:off x="8981911" y="4739767"/>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5"/>
              </a:spcBef>
              <a:spcAft>
                <a:spcPts val="315"/>
              </a:spcAft>
              <a:buClr>
                <a:schemeClr val="accent3"/>
              </a:buClr>
              <a:buNone/>
            </a:pPr>
            <a:r>
              <a:rPr lang="zh-CN" altLang="en-US" sz="1200" b="1" dirty="0">
                <a:effectLst/>
                <a:latin typeface="微软雅黑" panose="020B0503020204020204" charset="-122"/>
                <a:ea typeface="微软雅黑" panose="020B0503020204020204" charset="-122"/>
              </a:rPr>
              <a:t>停止通过空运</a:t>
            </a:r>
          </a:p>
          <a:p>
            <a:pPr marL="0" indent="0">
              <a:lnSpc>
                <a:spcPts val="1575"/>
              </a:lnSpc>
              <a:spcBef>
                <a:spcPts val="215"/>
              </a:spcBef>
              <a:spcAft>
                <a:spcPts val="315"/>
              </a:spcAft>
              <a:buClr>
                <a:schemeClr val="accent3"/>
              </a:buClr>
              <a:buNone/>
            </a:pPr>
            <a:r>
              <a:rPr lang="zh-CN" altLang="en-US" sz="1200" dirty="0">
                <a:effectLst/>
                <a:latin typeface="微软雅黑" panose="020B0503020204020204" charset="-122"/>
                <a:ea typeface="微软雅黑" panose="020B0503020204020204" charset="-122"/>
              </a:rPr>
              <a:t>向海外经销商发货</a:t>
            </a:r>
          </a:p>
        </p:txBody>
      </p:sp>
      <p:sp>
        <p:nvSpPr>
          <p:cNvPr id="11" name="Text Placeholder 3"/>
          <p:cNvSpPr txBox="1"/>
          <p:nvPr/>
        </p:nvSpPr>
        <p:spPr>
          <a:xfrm>
            <a:off x="1497112" y="4149339"/>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200"/>
              </a:spcBef>
              <a:spcAft>
                <a:spcPts val="300"/>
              </a:spcAft>
              <a:buNone/>
            </a:pPr>
            <a:r>
              <a:rPr lang="zh-CN" altLang="en-US" sz="1400" dirty="0">
                <a:effectLst/>
                <a:latin typeface="微软雅黑" panose="020B0503020204020204" charset="-122"/>
                <a:ea typeface="微软雅黑" panose="020B0503020204020204" charset="-122"/>
              </a:rPr>
              <a:t>提高葡萄酒厂办公室空调的最低温度设定值</a:t>
            </a:r>
          </a:p>
        </p:txBody>
      </p:sp>
      <p:sp>
        <p:nvSpPr>
          <p:cNvPr id="12" name="Title 1"/>
          <p:cNvSpPr txBox="1"/>
          <p:nvPr/>
        </p:nvSpPr>
        <p:spPr>
          <a:xfrm rot="16200000">
            <a:off x="7173494" y="3385038"/>
            <a:ext cx="879009" cy="183974"/>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AU" sz="1400" dirty="0">
                <a:solidFill>
                  <a:schemeClr val="accent5"/>
                </a:solidFill>
                <a:latin typeface="微软雅黑" panose="020B0503020204020204" charset="-122"/>
                <a:ea typeface="微软雅黑" panose="020B0503020204020204" charset="-122"/>
              </a:rPr>
              <a:t>葡萄酒</a:t>
            </a:r>
          </a:p>
        </p:txBody>
      </p:sp>
      <p:sp>
        <p:nvSpPr>
          <p:cNvPr id="14" name="Oval 13"/>
          <p:cNvSpPr/>
          <p:nvPr/>
        </p:nvSpPr>
        <p:spPr>
          <a:xfrm>
            <a:off x="3947299" y="2402675"/>
            <a:ext cx="2148702" cy="214870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lnSpc>
                <a:spcPct val="150000"/>
              </a:lnSpc>
            </a:pPr>
            <a:r>
              <a:rPr lang="zh-CN" altLang="en-AU" b="1" dirty="0">
                <a:solidFill>
                  <a:schemeClr val="accent1"/>
                </a:solidFill>
                <a:latin typeface="微软雅黑" panose="020B0503020204020204" charset="-122"/>
                <a:ea typeface="微软雅黑" panose="020B0503020204020204" charset="-122"/>
              </a:rPr>
              <a:t>安装</a:t>
            </a:r>
          </a:p>
          <a:p>
            <a:pPr indent="0" algn="ctr" fontAlgn="auto">
              <a:lnSpc>
                <a:spcPct val="150000"/>
              </a:lnSpc>
            </a:pPr>
            <a:r>
              <a:rPr lang="zh-CN" altLang="en-AU" b="1" dirty="0">
                <a:solidFill>
                  <a:schemeClr val="accent1"/>
                </a:solidFill>
                <a:latin typeface="微软雅黑" panose="020B0503020204020204" charset="-122"/>
                <a:ea typeface="微软雅黑" panose="020B0503020204020204" charset="-122"/>
              </a:rPr>
              <a:t>太阳能</a:t>
            </a:r>
          </a:p>
          <a:p>
            <a:pPr indent="0" algn="ctr" fontAlgn="auto">
              <a:lnSpc>
                <a:spcPct val="150000"/>
              </a:lnSpc>
            </a:pPr>
            <a:r>
              <a:rPr lang="zh-CN" altLang="en-AU" b="1" dirty="0">
                <a:solidFill>
                  <a:schemeClr val="accent1"/>
                </a:solidFill>
                <a:latin typeface="微软雅黑" panose="020B0503020204020204" charset="-122"/>
                <a:ea typeface="微软雅黑" panose="020B0503020204020204" charset="-122"/>
              </a:rPr>
              <a:t>电池板</a:t>
            </a:r>
          </a:p>
        </p:txBody>
      </p:sp>
      <p:sp>
        <p:nvSpPr>
          <p:cNvPr id="15" name="Text Placeholder 3"/>
          <p:cNvSpPr txBox="1"/>
          <p:nvPr/>
        </p:nvSpPr>
        <p:spPr>
          <a:xfrm>
            <a:off x="3526759" y="5186330"/>
            <a:ext cx="2514592" cy="844661"/>
          </a:xfrm>
          <a:prstGeom prst="rect">
            <a:avLst/>
          </a:prstGeom>
        </p:spPr>
        <p:txBody>
          <a:bodyPr>
            <a:normAutofit fontScale="90000" lnSpcReduction="10000"/>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dirty="0">
                <a:solidFill>
                  <a:schemeClr val="accent4"/>
                </a:solidFill>
                <a:effectLst/>
                <a:latin typeface="微软雅黑" panose="020B0503020204020204" charset="-122"/>
                <a:ea typeface="微软雅黑" panose="020B0503020204020204" charset="-122"/>
              </a:rPr>
              <a:t>减少</a:t>
            </a:r>
          </a:p>
          <a:p>
            <a:pPr marL="0" indent="0" algn="ctr">
              <a:buNone/>
            </a:pPr>
            <a:r>
              <a:rPr lang="zh-CN" altLang="en-US" dirty="0">
                <a:solidFill>
                  <a:schemeClr val="accent4"/>
                </a:solidFill>
                <a:effectLst/>
                <a:latin typeface="微软雅黑" panose="020B0503020204020204" charset="-122"/>
                <a:ea typeface="微软雅黑" panose="020B0503020204020204" charset="-122"/>
              </a:rPr>
              <a:t>制冷</a:t>
            </a:r>
          </a:p>
          <a:p>
            <a:pPr marL="0" indent="0" algn="ctr">
              <a:buNone/>
            </a:pPr>
            <a:r>
              <a:rPr lang="zh-CN" altLang="en-US" dirty="0">
                <a:solidFill>
                  <a:schemeClr val="accent4"/>
                </a:solidFill>
                <a:effectLst/>
                <a:latin typeface="微软雅黑" panose="020B0503020204020204" charset="-122"/>
                <a:ea typeface="微软雅黑" panose="020B0503020204020204" charset="-122"/>
              </a:rPr>
              <a:t>需求</a:t>
            </a:r>
          </a:p>
        </p:txBody>
      </p:sp>
      <p:cxnSp>
        <p:nvCxnSpPr>
          <p:cNvPr id="7" name="Straight Connector 6"/>
          <p:cNvCxnSpPr/>
          <p:nvPr/>
        </p:nvCxnSpPr>
        <p:spPr>
          <a:xfrm flipV="1">
            <a:off x="2535086" y="3481119"/>
            <a:ext cx="0" cy="58252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06577" y="5608660"/>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970505" y="3464549"/>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970505" y="4902364"/>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617357" y="1906916"/>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60" y="909320"/>
            <a:ext cx="4934585" cy="2161540"/>
          </a:xfrm>
        </p:spPr>
        <p:txBody>
          <a:bodyPr anchor="t">
            <a:noAutofit/>
          </a:bodyPr>
          <a:lstStyle/>
          <a:p>
            <a:pPr marL="0" indent="0" fontAlgn="auto">
              <a:lnSpc>
                <a:spcPct val="100000"/>
              </a:lnSpc>
            </a:pPr>
            <a:r>
              <a:rPr lang="en-AU" sz="2400" dirty="0" err="1">
                <a:solidFill>
                  <a:srgbClr val="11B09B"/>
                </a:solidFill>
                <a:effectLst/>
                <a:latin typeface="Neue Haas Grotesk Text Pro" panose="020B0504020202020204" pitchFamily="34" charset="77"/>
                <a:ea typeface="微软雅黑" panose="020B0503020204020204" charset="-122"/>
                <a:cs typeface="微软雅黑" panose="020B0503020204020204" charset="-122"/>
              </a:rPr>
              <a:t>Kalleske</a:t>
            </a:r>
            <a:br>
              <a:rPr lang="en-AU" sz="3600" dirty="0">
                <a:solidFill>
                  <a:srgbClr val="11B09B"/>
                </a:solidFill>
                <a:effectLst/>
                <a:latin typeface="微软雅黑" panose="020B0503020204020204" charset="-122"/>
                <a:ea typeface="微软雅黑" panose="020B0503020204020204" charset="-122"/>
                <a:cs typeface="微软雅黑" panose="020B0503020204020204" charset="-122"/>
              </a:rPr>
            </a:br>
            <a:r>
              <a:rPr lang="zh-CN" altLang="en-US" sz="3600" dirty="0">
                <a:solidFill>
                  <a:schemeClr val="bg2"/>
                </a:solidFill>
                <a:effectLst/>
                <a:latin typeface="微软雅黑" panose="020B0503020204020204" charset="-122"/>
                <a:ea typeface="微软雅黑" panose="020B0503020204020204" charset="-122"/>
                <a:cs typeface="微软雅黑" panose="020B0503020204020204" charset="-122"/>
              </a:rPr>
              <a:t>在葡萄园里</a:t>
            </a:r>
            <a:br>
              <a:rPr lang="zh-CN" altLang="en-US" sz="3600" dirty="0">
                <a:solidFill>
                  <a:schemeClr val="bg2"/>
                </a:solidFill>
                <a:effectLst/>
                <a:latin typeface="微软雅黑" panose="020B0503020204020204" charset="-122"/>
                <a:ea typeface="微软雅黑" panose="020B0503020204020204" charset="-122"/>
                <a:cs typeface="微软雅黑" panose="020B0503020204020204" charset="-122"/>
              </a:rPr>
            </a:br>
            <a:r>
              <a:rPr lang="zh-CN" altLang="en-US" sz="3600" dirty="0">
                <a:solidFill>
                  <a:schemeClr val="bg2"/>
                </a:solidFill>
                <a:effectLst/>
                <a:latin typeface="微软雅黑" panose="020B0503020204020204" charset="-122"/>
                <a:ea typeface="微软雅黑" panose="020B0503020204020204" charset="-122"/>
                <a:cs typeface="微软雅黑" panose="020B0503020204020204" charset="-122"/>
              </a:rPr>
              <a:t>实施的</a:t>
            </a:r>
            <a:br>
              <a:rPr lang="zh-CN" altLang="en-US" sz="3600" dirty="0">
                <a:solidFill>
                  <a:schemeClr val="bg2"/>
                </a:solidFill>
                <a:effectLst/>
                <a:latin typeface="微软雅黑" panose="020B0503020204020204" charset="-122"/>
                <a:ea typeface="微软雅黑" panose="020B0503020204020204" charset="-122"/>
                <a:cs typeface="微软雅黑" panose="020B0503020204020204" charset="-122"/>
              </a:rPr>
            </a:br>
            <a:r>
              <a:rPr lang="zh-CN" altLang="en-US" sz="3600" dirty="0">
                <a:solidFill>
                  <a:schemeClr val="bg2"/>
                </a:solidFill>
                <a:effectLst/>
                <a:latin typeface="微软雅黑" panose="020B0503020204020204" charset="-122"/>
                <a:ea typeface="微软雅黑" panose="020B0503020204020204" charset="-122"/>
                <a:cs typeface="微软雅黑" panose="020B0503020204020204" charset="-122"/>
              </a:rPr>
              <a:t>有机及生物动力法举措</a:t>
            </a:r>
          </a:p>
        </p:txBody>
      </p:sp>
      <p:sp>
        <p:nvSpPr>
          <p:cNvPr id="4" name="Text Placeholder 3"/>
          <p:cNvSpPr>
            <a:spLocks noGrp="1"/>
          </p:cNvSpPr>
          <p:nvPr>
            <p:ph type="body" sz="quarter" idx="11"/>
          </p:nvPr>
        </p:nvSpPr>
        <p:spPr>
          <a:xfrm>
            <a:off x="6842760" y="3429000"/>
            <a:ext cx="4538345" cy="2896870"/>
          </a:xfrm>
        </p:spPr>
        <p:txBody>
          <a:bodyPr>
            <a:normAutofit/>
          </a:bodyPr>
          <a:lstStyle/>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微软雅黑" panose="020B0503020204020204" charset="-122"/>
                <a:ea typeface="微软雅黑" panose="020B0503020204020204" charset="-122"/>
              </a:rPr>
              <a:t>采用机械方式控制杂草，不用化肥，以自然方式滋养葡萄藤</a:t>
            </a:r>
          </a:p>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微软雅黑" panose="020B0503020204020204" charset="-122"/>
                <a:ea typeface="微软雅黑" panose="020B0503020204020204" charset="-122"/>
              </a:rPr>
              <a:t>在土壤中使用堆肥和天然肥料（海带及岩粉）</a:t>
            </a:r>
          </a:p>
          <a:p>
            <a:pPr marL="285750" indent="-285750">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latin typeface="微软雅黑" panose="020B0503020204020204" charset="-122"/>
                <a:ea typeface="微软雅黑" panose="020B0503020204020204" charset="-122"/>
              </a:rPr>
              <a:t>在</a:t>
            </a:r>
            <a:r>
              <a:rPr lang="zh-CN" altLang="en-US" dirty="0">
                <a:solidFill>
                  <a:schemeClr val="accent6"/>
                </a:solidFill>
                <a:effectLst/>
                <a:latin typeface="微软雅黑" panose="020B0503020204020204" charset="-122"/>
                <a:ea typeface="微软雅黑" panose="020B0503020204020204" charset="-122"/>
              </a:rPr>
              <a:t>土壤和葡萄藤上施洒生物动力制剂</a:t>
            </a:r>
            <a:endParaRPr lang="en-AU" altLang="zh-CN" dirty="0">
              <a:solidFill>
                <a:schemeClr val="accent6"/>
              </a:solidFill>
              <a:effectLst/>
              <a:latin typeface="微软雅黑" panose="020B0503020204020204" charset="-122"/>
              <a:ea typeface="微软雅黑" panose="020B0503020204020204" charset="-122"/>
            </a:endParaRPr>
          </a:p>
          <a:p>
            <a:pPr marL="285750" indent="-285750">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微软雅黑" panose="020B0503020204020204" charset="-122"/>
                <a:ea typeface="微软雅黑" panose="020B0503020204020204" charset="-122"/>
              </a:rPr>
              <a:t>使用天然喷洒剂，而非（合成）杀菌剂或杀虫剂</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390647" y="4445247"/>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175" y="517525"/>
            <a:ext cx="5584825" cy="1928495"/>
          </a:xfrm>
        </p:spPr>
        <p:txBody>
          <a:bodyPr/>
          <a:lstStyle/>
          <a:p>
            <a:pPr marL="0" indent="0" fontAlgn="auto">
              <a:lnSpc>
                <a:spcPct val="100000"/>
              </a:lnSpc>
            </a:pPr>
            <a:r>
              <a:rPr lang="en-AU" sz="2400" dirty="0" err="1">
                <a:solidFill>
                  <a:srgbClr val="11B09B"/>
                </a:solidFill>
                <a:effectLst/>
                <a:latin typeface="Neue Haas Grotesk Text Pro" panose="020B0504020202020204" pitchFamily="34" charset="77"/>
                <a:ea typeface="微软雅黑" panose="020B0503020204020204" charset="-122"/>
                <a:cs typeface="微软雅黑" panose="020B0503020204020204" charset="-122"/>
              </a:rPr>
              <a:t>Kalleske</a:t>
            </a:r>
            <a:r>
              <a:rPr lang="en-AU" sz="800" b="1" dirty="0">
                <a:solidFill>
                  <a:srgbClr val="11B09B"/>
                </a:solidFill>
                <a:effectLst/>
                <a:latin typeface="Neue Haas Grotesk Text Pro" panose="020B0504020202020204" pitchFamily="34" charset="77"/>
                <a:ea typeface="微软雅黑" panose="020B0503020204020204" charset="-122"/>
                <a:cs typeface="微软雅黑" panose="020B0503020204020204" charset="-122"/>
              </a:rPr>
              <a:t> </a:t>
            </a:r>
            <a:br>
              <a:rPr lang="en-AU" sz="800" b="1" dirty="0">
                <a:solidFill>
                  <a:srgbClr val="11B09B"/>
                </a:solidFill>
                <a:effectLst/>
                <a:latin typeface="微软雅黑" panose="020B0503020204020204" charset="-122"/>
                <a:ea typeface="微软雅黑" panose="020B0503020204020204" charset="-122"/>
                <a:cs typeface="微软雅黑" panose="020B0503020204020204" charset="-122"/>
              </a:rPr>
            </a:br>
            <a:r>
              <a:rPr lang="zh-CN" altLang="en-AU" sz="3600" dirty="0">
                <a:solidFill>
                  <a:schemeClr val="accent2"/>
                </a:solidFill>
                <a:effectLst/>
                <a:latin typeface="微软雅黑" panose="020B0503020204020204" charset="-122"/>
                <a:ea typeface="微软雅黑" panose="020B0503020204020204" charset="-122"/>
                <a:cs typeface="微软雅黑" panose="020B0503020204020204" charset="-122"/>
              </a:rPr>
              <a:t>在酒</a:t>
            </a:r>
            <a:r>
              <a:rPr lang="zh-CN" altLang="en-US" sz="3600" dirty="0">
                <a:solidFill>
                  <a:schemeClr val="accent2"/>
                </a:solidFill>
                <a:effectLst/>
                <a:latin typeface="微软雅黑" panose="020B0503020204020204" charset="-122"/>
                <a:ea typeface="微软雅黑" panose="020B0503020204020204" charset="-122"/>
                <a:cs typeface="微软雅黑" panose="020B0503020204020204" charset="-122"/>
              </a:rPr>
              <a:t>厂</a:t>
            </a:r>
            <a:r>
              <a:rPr lang="zh-CN" altLang="en-AU" sz="3600" dirty="0">
                <a:solidFill>
                  <a:schemeClr val="accent2"/>
                </a:solidFill>
                <a:effectLst/>
                <a:latin typeface="微软雅黑" panose="020B0503020204020204" charset="-122"/>
                <a:ea typeface="微软雅黑" panose="020B0503020204020204" charset="-122"/>
                <a:cs typeface="微软雅黑" panose="020B0503020204020204" charset="-122"/>
              </a:rPr>
              <a:t>采取</a:t>
            </a:r>
            <a:br>
              <a:rPr lang="zh-CN" altLang="en-AU" sz="3600" dirty="0">
                <a:solidFill>
                  <a:schemeClr val="accent2"/>
                </a:solidFill>
                <a:effectLst/>
                <a:latin typeface="微软雅黑" panose="020B0503020204020204" charset="-122"/>
                <a:ea typeface="微软雅黑" panose="020B0503020204020204" charset="-122"/>
                <a:cs typeface="微软雅黑" panose="020B0503020204020204" charset="-122"/>
              </a:rPr>
            </a:br>
            <a:r>
              <a:rPr lang="zh-CN" altLang="en-US" sz="3600" dirty="0">
                <a:solidFill>
                  <a:schemeClr val="accent2"/>
                </a:solidFill>
                <a:effectLst/>
                <a:latin typeface="微软雅黑" panose="020B0503020204020204" charset="-122"/>
                <a:ea typeface="微软雅黑" panose="020B0503020204020204" charset="-122"/>
                <a:cs typeface="微软雅黑" panose="020B0503020204020204" charset="-122"/>
              </a:rPr>
              <a:t>传统的，最少干预</a:t>
            </a:r>
            <a:br>
              <a:rPr lang="zh-CN" altLang="en-US" sz="3600" dirty="0">
                <a:solidFill>
                  <a:schemeClr val="accent2"/>
                </a:solidFill>
                <a:effectLst/>
                <a:latin typeface="微软雅黑" panose="020B0503020204020204" charset="-122"/>
                <a:ea typeface="微软雅黑" panose="020B0503020204020204" charset="-122"/>
                <a:cs typeface="微软雅黑" panose="020B0503020204020204" charset="-122"/>
              </a:rPr>
            </a:br>
            <a:r>
              <a:rPr lang="zh-CN" altLang="en-US" sz="3600" dirty="0">
                <a:solidFill>
                  <a:schemeClr val="accent2"/>
                </a:solidFill>
                <a:effectLst/>
                <a:latin typeface="微软雅黑" panose="020B0503020204020204" charset="-122"/>
                <a:ea typeface="微软雅黑" panose="020B0503020204020204" charset="-122"/>
                <a:cs typeface="微软雅黑" panose="020B0503020204020204" charset="-122"/>
              </a:rPr>
              <a:t>的方法</a:t>
            </a:r>
          </a:p>
        </p:txBody>
      </p:sp>
      <p:pic>
        <p:nvPicPr>
          <p:cNvPr id="4" name="Picture 3"/>
          <p:cNvPicPr>
            <a:picLocks noChangeAspect="1"/>
          </p:cNvPicPr>
          <p:nvPr/>
        </p:nvPicPr>
        <p:blipFill>
          <a:blip r:embed="rId2" cstate="screen"/>
          <a:srcRect/>
          <a:stretch>
            <a:fillRect/>
          </a:stretch>
        </p:blipFill>
        <p:spPr>
          <a:xfrm>
            <a:off x="6096000" y="730912"/>
            <a:ext cx="2427890" cy="6074868"/>
          </a:xfrm>
          <a:prstGeom prst="rect">
            <a:avLst/>
          </a:prstGeom>
        </p:spPr>
      </p:pic>
      <p:sp>
        <p:nvSpPr>
          <p:cNvPr id="6" name="Title 1"/>
          <p:cNvSpPr txBox="1"/>
          <p:nvPr/>
        </p:nvSpPr>
        <p:spPr>
          <a:xfrm rot="16200000">
            <a:off x="6011229" y="4366683"/>
            <a:ext cx="2710464" cy="38978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bg1"/>
                </a:solidFill>
                <a:latin typeface="Neue Haas Grotesk Text Pro" panose="020B0504020202020204" pitchFamily="34" charset="77"/>
              </a:rPr>
              <a:t>KALLESKE’S</a:t>
            </a:r>
          </a:p>
        </p:txBody>
      </p:sp>
      <p:sp>
        <p:nvSpPr>
          <p:cNvPr id="8" name="Text Placeholder 3"/>
          <p:cNvSpPr txBox="1"/>
          <p:nvPr/>
        </p:nvSpPr>
        <p:spPr>
          <a:xfrm>
            <a:off x="8971554" y="3718801"/>
            <a:ext cx="1755951" cy="1262319"/>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lnSpc>
                <a:spcPct val="150000"/>
              </a:lnSpc>
              <a:spcBef>
                <a:spcPts val="500"/>
              </a:spcBef>
              <a:spcAft>
                <a:spcPts val="500"/>
              </a:spcAft>
              <a:buNone/>
            </a:pPr>
            <a:r>
              <a:rPr lang="zh-CN" altLang="en-US" b="1" dirty="0">
                <a:solidFill>
                  <a:schemeClr val="accent3"/>
                </a:solidFill>
                <a:effectLst/>
                <a:latin typeface="微软雅黑" panose="020B0503020204020204" charset="-122"/>
                <a:ea typeface="微软雅黑" panose="020B0503020204020204" charset="-122"/>
              </a:rPr>
              <a:t>通过换桶自然澄清葡萄酒，且不进行过滤</a:t>
            </a:r>
          </a:p>
        </p:txBody>
      </p:sp>
      <p:sp>
        <p:nvSpPr>
          <p:cNvPr id="11" name="Text Placeholder 3"/>
          <p:cNvSpPr txBox="1"/>
          <p:nvPr/>
        </p:nvSpPr>
        <p:spPr>
          <a:xfrm>
            <a:off x="1318500" y="4981120"/>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200"/>
              </a:spcBef>
              <a:spcAft>
                <a:spcPts val="300"/>
              </a:spcAft>
              <a:buNone/>
            </a:pPr>
            <a:r>
              <a:rPr lang="zh-CN" altLang="en-US" sz="1200" dirty="0">
                <a:effectLst/>
                <a:latin typeface="微软雅黑" panose="020B0503020204020204" charset="-122"/>
                <a:ea typeface="微软雅黑" panose="020B0503020204020204" charset="-122"/>
                <a:cs typeface="微软雅黑" panose="020B0503020204020204" charset="-122"/>
              </a:rPr>
              <a:t>依靠天然酵母进行主发酵，依靠天然乳酸菌进行苹果酸</a:t>
            </a:r>
            <a:r>
              <a:rPr lang="en-US" altLang="zh-CN" sz="1200" dirty="0">
                <a:effectLst/>
                <a:latin typeface="微软雅黑" panose="020B0503020204020204" charset="-122"/>
                <a:ea typeface="微软雅黑" panose="020B0503020204020204" charset="-122"/>
                <a:cs typeface="微软雅黑" panose="020B0503020204020204" charset="-122"/>
              </a:rPr>
              <a:t> - </a:t>
            </a:r>
            <a:r>
              <a:rPr lang="zh-CN" altLang="en-US" sz="1200" dirty="0">
                <a:effectLst/>
                <a:latin typeface="微软雅黑" panose="020B0503020204020204" charset="-122"/>
                <a:ea typeface="微软雅黑" panose="020B0503020204020204" charset="-122"/>
                <a:cs typeface="微软雅黑" panose="020B0503020204020204" charset="-122"/>
              </a:rPr>
              <a:t>乳酸发酵</a:t>
            </a:r>
          </a:p>
        </p:txBody>
      </p:sp>
      <p:sp>
        <p:nvSpPr>
          <p:cNvPr id="12" name="Title 1"/>
          <p:cNvSpPr txBox="1"/>
          <p:nvPr/>
        </p:nvSpPr>
        <p:spPr>
          <a:xfrm rot="16200000">
            <a:off x="7216160" y="3867938"/>
            <a:ext cx="793679" cy="183974"/>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AU" sz="1400" dirty="0">
                <a:solidFill>
                  <a:schemeClr val="bg2"/>
                </a:solidFill>
                <a:latin typeface="微软雅黑" panose="020B0503020204020204" charset="-122"/>
                <a:ea typeface="微软雅黑" panose="020B0503020204020204" charset="-122"/>
              </a:rPr>
              <a:t>葡萄酒</a:t>
            </a:r>
          </a:p>
        </p:txBody>
      </p:sp>
      <p:sp>
        <p:nvSpPr>
          <p:cNvPr id="14" name="Oval 13"/>
          <p:cNvSpPr/>
          <p:nvPr/>
        </p:nvSpPr>
        <p:spPr>
          <a:xfrm>
            <a:off x="3742672" y="3314618"/>
            <a:ext cx="2084295" cy="208429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lnSpc>
                <a:spcPct val="150000"/>
              </a:lnSpc>
            </a:pPr>
            <a:r>
              <a:rPr lang="zh-CN" altLang="en-US" b="1" dirty="0">
                <a:solidFill>
                  <a:schemeClr val="accent2"/>
                </a:solidFill>
                <a:latin typeface="微软雅黑" panose="020B0503020204020204" charset="-122"/>
                <a:ea typeface="微软雅黑" panose="020B0503020204020204" charset="-122"/>
              </a:rPr>
              <a:t>不添加单宁、酶或澄清剂</a:t>
            </a:r>
          </a:p>
        </p:txBody>
      </p:sp>
      <p:cxnSp>
        <p:nvCxnSpPr>
          <p:cNvPr id="5" name="Straight Connector 4"/>
          <p:cNvCxnSpPr/>
          <p:nvPr/>
        </p:nvCxnSpPr>
        <p:spPr>
          <a:xfrm>
            <a:off x="2390647" y="4445247"/>
            <a:ext cx="0" cy="46098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072539" y="3890301"/>
            <a:ext cx="10210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Placeholder 5"/>
          <p:cNvPicPr>
            <a:picLocks noChangeAspect="1"/>
          </p:cNvPicPr>
          <p:nvPr/>
        </p:nvPicPr>
        <p:blipFill>
          <a:blip r:embed="rId3" cstate="screen"/>
          <a:srcRect/>
          <a:stretch>
            <a:fillRect/>
          </a:stretch>
        </p:blipFill>
        <p:spPr>
          <a:xfrm>
            <a:off x="6566704" y="0"/>
            <a:ext cx="5625296" cy="6858000"/>
          </a:xfrm>
          <a:prstGeom prst="rect">
            <a:avLst/>
          </a:prstGeom>
        </p:spPr>
      </p:pic>
      <p:sp>
        <p:nvSpPr>
          <p:cNvPr id="3" name="Title 2"/>
          <p:cNvSpPr txBox="1"/>
          <p:nvPr/>
        </p:nvSpPr>
        <p:spPr>
          <a:xfrm>
            <a:off x="690991" y="909503"/>
            <a:ext cx="4934306"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en-AU" sz="2400" dirty="0">
                <a:solidFill>
                  <a:srgbClr val="11B09B"/>
                </a:solidFill>
                <a:latin typeface="Neue Haas Grotesk Text Pro" panose="020B0504020202020204" pitchFamily="34" charset="77"/>
                <a:ea typeface="微软雅黑" panose="020B0503020204020204" charset="-122"/>
                <a:cs typeface="微软雅黑" panose="020B0503020204020204" charset="-122"/>
              </a:rPr>
              <a:t>Battle of Bosworth </a:t>
            </a:r>
          </a:p>
          <a:p>
            <a:pPr indent="0" fontAlgn="auto">
              <a:lnSpc>
                <a:spcPct val="100000"/>
              </a:lnSpc>
            </a:pPr>
            <a:r>
              <a:rPr lang="zh-CN" altLang="en-AU" sz="4400" dirty="0">
                <a:solidFill>
                  <a:schemeClr val="bg2"/>
                </a:solidFill>
                <a:latin typeface="微软雅黑" panose="020B0503020204020204" charset="-122"/>
                <a:ea typeface="微软雅黑" panose="020B0503020204020204" charset="-122"/>
                <a:cs typeface="微软雅黑" panose="020B0503020204020204" charset="-122"/>
              </a:rPr>
              <a:t>有机</a:t>
            </a:r>
            <a:r>
              <a:rPr lang="zh-CN" altLang="en-US" sz="4400" dirty="0">
                <a:solidFill>
                  <a:schemeClr val="bg2"/>
                </a:solidFill>
                <a:latin typeface="微软雅黑" panose="020B0503020204020204" charset="-122"/>
                <a:ea typeface="微软雅黑" panose="020B0503020204020204" charset="-122"/>
                <a:cs typeface="微软雅黑" panose="020B0503020204020204" charset="-122"/>
              </a:rPr>
              <a:t>转换过程</a:t>
            </a:r>
            <a:endParaRPr lang="zh-CN" altLang="en-AU" sz="4400" dirty="0">
              <a:solidFill>
                <a:schemeClr val="bg2"/>
              </a:solidFill>
              <a:latin typeface="微软雅黑" panose="020B0503020204020204" charset="-122"/>
              <a:ea typeface="微软雅黑" panose="020B0503020204020204" charset="-122"/>
              <a:cs typeface="微软雅黑" panose="020B0503020204020204" charset="-122"/>
            </a:endParaRPr>
          </a:p>
        </p:txBody>
      </p:sp>
      <p:sp>
        <p:nvSpPr>
          <p:cNvPr id="4" name="Text Placeholder 3"/>
          <p:cNvSpPr txBox="1"/>
          <p:nvPr/>
        </p:nvSpPr>
        <p:spPr>
          <a:xfrm>
            <a:off x="690880" y="2526030"/>
            <a:ext cx="4625975" cy="361188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Bef>
                <a:spcPts val="200"/>
              </a:spcBef>
              <a:spcAft>
                <a:spcPts val="300"/>
              </a:spcAft>
              <a:buClr>
                <a:schemeClr val="accent3"/>
              </a:buClr>
            </a:pPr>
            <a:r>
              <a:rPr lang="zh-CN" altLang="en-US" dirty="0">
                <a:solidFill>
                  <a:schemeClr val="bg1"/>
                </a:solidFill>
                <a:effectLst/>
                <a:latin typeface="微软雅黑" panose="020B0503020204020204" charset="-122"/>
                <a:ea typeface="微软雅黑" panose="020B0503020204020204" charset="-122"/>
              </a:rPr>
              <a:t>按照在合成化肥和农药出现之前的方式经营其葡萄园</a:t>
            </a:r>
          </a:p>
          <a:p>
            <a:pPr fontAlgn="auto">
              <a:lnSpc>
                <a:spcPct val="150000"/>
              </a:lnSpc>
              <a:spcBef>
                <a:spcPts val="200"/>
              </a:spcBef>
              <a:spcAft>
                <a:spcPts val="300"/>
              </a:spcAft>
              <a:buClr>
                <a:schemeClr val="accent3"/>
              </a:buClr>
            </a:pPr>
            <a:r>
              <a:rPr lang="zh-CN" altLang="en-US" dirty="0">
                <a:solidFill>
                  <a:schemeClr val="bg1"/>
                </a:solidFill>
                <a:effectLst/>
                <a:latin typeface="微软雅黑" panose="020B0503020204020204" charset="-122"/>
                <a:ea typeface="微软雅黑" panose="020B0503020204020204" charset="-122"/>
              </a:rPr>
              <a:t>使用酢浆草（一种可用于除草的花卉）进行杂草治理</a:t>
            </a:r>
          </a:p>
          <a:p>
            <a:pPr fontAlgn="auto">
              <a:lnSpc>
                <a:spcPct val="150000"/>
              </a:lnSpc>
              <a:spcBef>
                <a:spcPts val="200"/>
              </a:spcBef>
              <a:spcAft>
                <a:spcPts val="300"/>
              </a:spcAft>
              <a:buClr>
                <a:schemeClr val="accent3"/>
              </a:buClr>
            </a:pPr>
            <a:r>
              <a:rPr lang="zh-CN" altLang="en-US" dirty="0">
                <a:solidFill>
                  <a:schemeClr val="bg1"/>
                </a:solidFill>
                <a:effectLst/>
                <a:latin typeface="微软雅黑" panose="020B0503020204020204" charset="-122"/>
                <a:ea typeface="微软雅黑" panose="020B0503020204020204" charset="-122"/>
              </a:rPr>
              <a:t>采用经过改良的葡萄园机械设备以提高效率并减少对环境的影响</a:t>
            </a:r>
          </a:p>
          <a:p>
            <a:pPr fontAlgn="auto">
              <a:lnSpc>
                <a:spcPct val="150000"/>
              </a:lnSpc>
              <a:spcBef>
                <a:spcPts val="200"/>
              </a:spcBef>
              <a:spcAft>
                <a:spcPts val="300"/>
              </a:spcAft>
              <a:buClr>
                <a:schemeClr val="accent3"/>
              </a:buClr>
            </a:pPr>
            <a:r>
              <a:rPr lang="zh-CN" altLang="en-US" dirty="0">
                <a:solidFill>
                  <a:schemeClr val="bg1"/>
                </a:solidFill>
                <a:effectLst/>
                <a:latin typeface="微软雅黑" panose="020B0503020204020204" charset="-122"/>
                <a:ea typeface="微软雅黑" panose="020B0503020204020204" charset="-122"/>
              </a:rPr>
              <a:t>已经进行了大规模的植被恢复工作，清除有问题的物种，并重新种植本地植物</a:t>
            </a:r>
          </a:p>
        </p:txBody>
      </p:sp>
      <p:sp>
        <p:nvSpPr>
          <p:cNvPr id="6" name="Text Placeholder 3"/>
          <p:cNvSpPr txBox="1"/>
          <p:nvPr/>
        </p:nvSpPr>
        <p:spPr>
          <a:xfrm rot="16200000">
            <a:off x="5046345" y="5212080"/>
            <a:ext cx="2674620" cy="250825"/>
          </a:xfrm>
          <a:prstGeom prst="rect">
            <a:avLst/>
          </a:prstGeom>
        </p:spPr>
        <p:txBody>
          <a:bodyPr>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40"/>
              </a:spcAft>
              <a:buNone/>
            </a:pPr>
            <a:r>
              <a:rPr lang="zh-CN" altLang="en-AU" sz="900" dirty="0">
                <a:solidFill>
                  <a:schemeClr val="bg1"/>
                </a:solidFill>
                <a:effectLst/>
                <a:latin typeface="微软雅黑" panose="020B0503020204020204" charset="-122"/>
                <a:ea typeface="微软雅黑" panose="020B0503020204020204" charset="-122"/>
                <a:cs typeface="微软雅黑" panose="020B0503020204020204" charset="-122"/>
              </a:rPr>
              <a:t>图片由</a:t>
            </a:r>
            <a:r>
              <a:rPr lang="zh-CN" altLang="en-US" sz="900" dirty="0">
                <a:solidFill>
                  <a:schemeClr val="bg1"/>
                </a:solidFill>
                <a:effectLst/>
                <a:latin typeface="微软雅黑" panose="020B0503020204020204" charset="-122"/>
                <a:ea typeface="微软雅黑" panose="020B0503020204020204" charset="-122"/>
                <a:cs typeface="微软雅黑" panose="020B0503020204020204" charset="-122"/>
              </a:rPr>
              <a:t>乔奇</a:t>
            </a:r>
            <a:r>
              <a:rPr lang="en-US" altLang="zh-CN" sz="900" dirty="0">
                <a:solidFill>
                  <a:schemeClr val="bg1"/>
                </a:solidFill>
                <a:effectLst/>
                <a:latin typeface="微软雅黑" panose="020B0503020204020204" charset="-122"/>
                <a:ea typeface="微软雅黑" panose="020B0503020204020204" charset="-122"/>
                <a:cs typeface="微软雅黑" panose="020B0503020204020204" charset="-122"/>
              </a:rPr>
              <a:t>·</a:t>
            </a:r>
            <a:r>
              <a:rPr lang="zh-CN" altLang="en-US" sz="900" dirty="0">
                <a:solidFill>
                  <a:schemeClr val="bg1"/>
                </a:solidFill>
                <a:effectLst/>
                <a:latin typeface="微软雅黑" panose="020B0503020204020204" charset="-122"/>
                <a:ea typeface="微软雅黑" panose="020B0503020204020204" charset="-122"/>
                <a:cs typeface="微软雅黑" panose="020B0503020204020204" charset="-122"/>
              </a:rPr>
              <a:t>博斯沃思（</a:t>
            </a:r>
            <a:r>
              <a:rPr lang="en-US" altLang="zh-CN" sz="900" dirty="0">
                <a:solidFill>
                  <a:schemeClr val="bg1"/>
                </a:solidFill>
                <a:effectLst/>
                <a:latin typeface="微软雅黑" panose="020B0503020204020204" charset="-122"/>
                <a:ea typeface="微软雅黑" panose="020B0503020204020204" charset="-122"/>
                <a:cs typeface="微软雅黑" panose="020B0503020204020204" charset="-122"/>
              </a:rPr>
              <a:t>Joch Bosworth</a:t>
            </a:r>
            <a:r>
              <a:rPr lang="zh-CN" altLang="en-US" sz="900" dirty="0">
                <a:solidFill>
                  <a:schemeClr val="bg1"/>
                </a:solidFill>
                <a:effectLst/>
                <a:latin typeface="微软雅黑" panose="020B0503020204020204" charset="-122"/>
                <a:ea typeface="微软雅黑" panose="020B0503020204020204" charset="-122"/>
                <a:cs typeface="微软雅黑" panose="020B0503020204020204" charset="-122"/>
              </a:rPr>
              <a:t>）提供</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screen"/>
          <a:srcRect/>
          <a:stretch>
            <a:fillRect/>
          </a:stretch>
        </p:blipFill>
        <p:spPr>
          <a:xfrm>
            <a:off x="400016" y="-605536"/>
            <a:ext cx="3862018" cy="2520520"/>
          </a:xfrm>
          <a:prstGeom prst="rect">
            <a:avLst/>
          </a:prstGeom>
        </p:spPr>
      </p:pic>
      <p:sp>
        <p:nvSpPr>
          <p:cNvPr id="3" name="Text Placeholder 2"/>
          <p:cNvSpPr>
            <a:spLocks noGrp="1"/>
          </p:cNvSpPr>
          <p:nvPr>
            <p:ph type="body" sz="quarter" idx="4294967295"/>
          </p:nvPr>
        </p:nvSpPr>
        <p:spPr>
          <a:xfrm>
            <a:off x="2749550" y="4389755"/>
            <a:ext cx="2889885" cy="1460500"/>
          </a:xfrm>
        </p:spPr>
        <p:txBody>
          <a:bodyPr/>
          <a:lstStyle/>
          <a:p>
            <a:pPr>
              <a:buClr>
                <a:schemeClr val="accent3"/>
              </a:buClr>
            </a:pPr>
            <a:r>
              <a:rPr lang="zh-CN" altLang="en-US" dirty="0">
                <a:latin typeface="微软雅黑" panose="020B0503020204020204" charset="-122"/>
                <a:ea typeface="微软雅黑" panose="020B0503020204020204" charset="-122"/>
              </a:rPr>
              <a:t>转换为有机葡萄栽培法，实施排水系统建设、堆肥以及种植覆盖作物等举措。</a:t>
            </a:r>
          </a:p>
        </p:txBody>
      </p:sp>
      <p:cxnSp>
        <p:nvCxnSpPr>
          <p:cNvPr id="6" name="Straight Connector 5"/>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84979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p:nvPr/>
        </p:nvSpPr>
        <p:spPr>
          <a:xfrm>
            <a:off x="2592308" y="38787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1998</a:t>
            </a:r>
          </a:p>
        </p:txBody>
      </p:sp>
      <p:sp>
        <p:nvSpPr>
          <p:cNvPr id="11" name="Title 1"/>
          <p:cNvSpPr txBox="1"/>
          <p:nvPr/>
        </p:nvSpPr>
        <p:spPr>
          <a:xfrm>
            <a:off x="357572" y="2085996"/>
            <a:ext cx="5450037" cy="1325562"/>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en-US" sz="3200" dirty="0">
                <a:solidFill>
                  <a:schemeClr val="accent2"/>
                </a:solidFill>
                <a:latin typeface="Neue Haas Grotesk Text Pro" panose="020B0504020202020204" pitchFamily="34" charset="77"/>
                <a:ea typeface="微软雅黑" panose="020B0503020204020204" charset="-122"/>
                <a:cs typeface="微软雅黑" panose="020B0503020204020204" charset="-122"/>
              </a:rPr>
              <a:t>CULLEN </a:t>
            </a:r>
            <a:r>
              <a:rPr lang="en-US" altLang="zh-CN" sz="3200" dirty="0">
                <a:solidFill>
                  <a:schemeClr val="accent2"/>
                </a:solidFill>
                <a:latin typeface="Neue Haas Grotesk Text Pro" panose="020B0504020202020204" pitchFamily="34" charset="77"/>
                <a:ea typeface="微软雅黑" panose="020B0503020204020204" charset="-122"/>
                <a:cs typeface="微软雅黑" panose="020B0503020204020204" charset="-122"/>
              </a:rPr>
              <a:t>WINEs</a:t>
            </a:r>
            <a:endParaRPr lang="en-US" sz="3200" dirty="0">
              <a:solidFill>
                <a:schemeClr val="accent2"/>
              </a:solidFill>
              <a:latin typeface="Neue Haas Grotesk Text Pro" panose="020B0504020202020204" pitchFamily="34" charset="77"/>
              <a:ea typeface="微软雅黑" panose="020B0503020204020204" charset="-122"/>
              <a:cs typeface="微软雅黑" panose="020B0503020204020204" charset="-122"/>
            </a:endParaRPr>
          </a:p>
          <a:p>
            <a:pPr indent="0" fontAlgn="auto">
              <a:lnSpc>
                <a:spcPct val="100000"/>
              </a:lnSpc>
            </a:pPr>
            <a:r>
              <a:rPr lang="zh-CN" altLang="en-US" sz="3200" dirty="0">
                <a:solidFill>
                  <a:schemeClr val="accent3"/>
                </a:solidFill>
                <a:latin typeface="微软雅黑" panose="020B0503020204020204" charset="-122"/>
                <a:ea typeface="微软雅黑" panose="020B0503020204020204" charset="-122"/>
                <a:cs typeface="微软雅黑" panose="020B0503020204020204" charset="-122"/>
              </a:rPr>
              <a:t>环保历程</a:t>
            </a:r>
          </a:p>
        </p:txBody>
      </p:sp>
      <p:pic>
        <p:nvPicPr>
          <p:cNvPr id="15" name="Picture 14"/>
          <p:cNvPicPr>
            <a:picLocks noChangeAspect="1"/>
          </p:cNvPicPr>
          <p:nvPr/>
        </p:nvPicPr>
        <p:blipFill>
          <a:blip r:embed="rId4" cstate="screen"/>
          <a:srcRect/>
          <a:stretch>
            <a:fillRect/>
          </a:stretch>
        </p:blipFill>
        <p:spPr>
          <a:xfrm>
            <a:off x="400016" y="5537331"/>
            <a:ext cx="3862018" cy="1741988"/>
          </a:xfrm>
          <a:prstGeom prst="rect">
            <a:avLst/>
          </a:prstGeom>
        </p:spPr>
      </p:pic>
      <p:sp>
        <p:nvSpPr>
          <p:cNvPr id="16" name="Text Placeholder 2"/>
          <p:cNvSpPr txBox="1"/>
          <p:nvPr/>
        </p:nvSpPr>
        <p:spPr>
          <a:xfrm>
            <a:off x="5124450" y="1468755"/>
            <a:ext cx="2100580" cy="993140"/>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微软雅黑" panose="020B0503020204020204" charset="-122"/>
                <a:ea typeface="微软雅黑" panose="020B0503020204020204" charset="-122"/>
              </a:rPr>
              <a:t>获得有机认证并转用生物动力法进行种植。</a:t>
            </a:r>
          </a:p>
        </p:txBody>
      </p:sp>
      <p:sp>
        <p:nvSpPr>
          <p:cNvPr id="17" name="Title 1"/>
          <p:cNvSpPr txBox="1"/>
          <p:nvPr/>
        </p:nvSpPr>
        <p:spPr>
          <a:xfrm>
            <a:off x="4967254" y="9572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2003</a:t>
            </a:r>
          </a:p>
        </p:txBody>
      </p:sp>
      <p:sp>
        <p:nvSpPr>
          <p:cNvPr id="18" name="Text Placeholder 2"/>
          <p:cNvSpPr txBox="1"/>
          <p:nvPr/>
        </p:nvSpPr>
        <p:spPr>
          <a:xfrm>
            <a:off x="6222365" y="4401185"/>
            <a:ext cx="2257425" cy="1407795"/>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微软雅黑" panose="020B0503020204020204" charset="-122"/>
                <a:ea typeface="微软雅黑" panose="020B0503020204020204" charset="-122"/>
                <a:cs typeface="微软雅黑" panose="020B0503020204020204" charset="-122"/>
              </a:rPr>
              <a:t>获得首个葡萄园（</a:t>
            </a:r>
            <a:r>
              <a:rPr lang="en-US" altLang="zh-CN" dirty="0">
                <a:latin typeface="微软雅黑" panose="020B0503020204020204" charset="-122"/>
                <a:ea typeface="微软雅黑" panose="020B0503020204020204" charset="-122"/>
                <a:cs typeface="微软雅黑" panose="020B0503020204020204" charset="-122"/>
              </a:rPr>
              <a:t>Cullen</a:t>
            </a:r>
            <a:r>
              <a:rPr lang="zh-CN" altLang="en-US" dirty="0">
                <a:latin typeface="微软雅黑" panose="020B0503020204020204" charset="-122"/>
                <a:ea typeface="微软雅黑" panose="020B0503020204020204" charset="-122"/>
                <a:cs typeface="微软雅黑" panose="020B0503020204020204" charset="-122"/>
              </a:rPr>
              <a:t>）生物动力法认证；第二个葡萄园（</a:t>
            </a:r>
            <a:r>
              <a:rPr lang="en-US" altLang="zh-CN" dirty="0">
                <a:latin typeface="微软雅黑" panose="020B0503020204020204" charset="-122"/>
                <a:ea typeface="微软雅黑" panose="020B0503020204020204" charset="-122"/>
                <a:cs typeface="微软雅黑" panose="020B0503020204020204" charset="-122"/>
              </a:rPr>
              <a:t>Mangan</a:t>
            </a:r>
            <a:r>
              <a:rPr lang="zh-CN" altLang="en-US" dirty="0">
                <a:latin typeface="微软雅黑" panose="020B0503020204020204" charset="-122"/>
                <a:ea typeface="微软雅黑" panose="020B0503020204020204" charset="-122"/>
                <a:cs typeface="微软雅黑" panose="020B0503020204020204" charset="-122"/>
              </a:rPr>
              <a:t>）于</a:t>
            </a:r>
            <a:r>
              <a:rPr lang="en-US" altLang="zh-CN" dirty="0">
                <a:latin typeface="微软雅黑" panose="020B0503020204020204" charset="-122"/>
                <a:ea typeface="微软雅黑" panose="020B0503020204020204" charset="-122"/>
                <a:cs typeface="微软雅黑" panose="020B0503020204020204" charset="-122"/>
              </a:rPr>
              <a:t> 2008 </a:t>
            </a:r>
            <a:r>
              <a:rPr lang="zh-CN" altLang="en-US" dirty="0">
                <a:latin typeface="微软雅黑" panose="020B0503020204020204" charset="-122"/>
                <a:ea typeface="微软雅黑" panose="020B0503020204020204" charset="-122"/>
                <a:cs typeface="微软雅黑" panose="020B0503020204020204" charset="-122"/>
              </a:rPr>
              <a:t>年获得该认证。</a:t>
            </a:r>
          </a:p>
        </p:txBody>
      </p:sp>
      <p:sp>
        <p:nvSpPr>
          <p:cNvPr id="19" name="Title 1"/>
          <p:cNvSpPr txBox="1"/>
          <p:nvPr/>
        </p:nvSpPr>
        <p:spPr>
          <a:xfrm>
            <a:off x="6064887" y="3890167"/>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2004</a:t>
            </a:r>
          </a:p>
        </p:txBody>
      </p:sp>
      <p:sp>
        <p:nvSpPr>
          <p:cNvPr id="20" name="Text Placeholder 2"/>
          <p:cNvSpPr txBox="1"/>
          <p:nvPr/>
        </p:nvSpPr>
        <p:spPr>
          <a:xfrm>
            <a:off x="8018718" y="1468478"/>
            <a:ext cx="2762100" cy="804067"/>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微软雅黑" panose="020B0503020204020204" charset="-122"/>
                <a:ea typeface="微软雅黑" panose="020B0503020204020204" charset="-122"/>
              </a:rPr>
              <a:t>自愿购买碳信用额以抵消其碳足迹</a:t>
            </a:r>
          </a:p>
        </p:txBody>
      </p:sp>
      <p:sp>
        <p:nvSpPr>
          <p:cNvPr id="21" name="Title 1"/>
          <p:cNvSpPr txBox="1"/>
          <p:nvPr/>
        </p:nvSpPr>
        <p:spPr>
          <a:xfrm>
            <a:off x="7861372" y="9572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2006</a:t>
            </a:r>
          </a:p>
        </p:txBody>
      </p:sp>
      <p:sp>
        <p:nvSpPr>
          <p:cNvPr id="22" name="Text Placeholder 2"/>
          <p:cNvSpPr txBox="1"/>
          <p:nvPr/>
        </p:nvSpPr>
        <p:spPr>
          <a:xfrm>
            <a:off x="9479280" y="4384040"/>
            <a:ext cx="2416810" cy="1782445"/>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微软雅黑" panose="020B0503020204020204" charset="-122"/>
                <a:ea typeface="微软雅黑" panose="020B0503020204020204" charset="-122"/>
                <a:cs typeface="微软雅黑" panose="020B0503020204020204" charset="-122"/>
              </a:rPr>
              <a:t>安装了一个</a:t>
            </a:r>
            <a:r>
              <a:rPr lang="en-US" altLang="zh-CN" dirty="0">
                <a:latin typeface="微软雅黑" panose="020B0503020204020204" charset="-122"/>
                <a:ea typeface="微软雅黑" panose="020B0503020204020204" charset="-122"/>
                <a:cs typeface="微软雅黑" panose="020B0503020204020204" charset="-122"/>
              </a:rPr>
              <a:t> 45 </a:t>
            </a:r>
            <a:r>
              <a:rPr lang="zh-CN" altLang="en-US" dirty="0">
                <a:latin typeface="微软雅黑" panose="020B0503020204020204" charset="-122"/>
                <a:ea typeface="微软雅黑" panose="020B0503020204020204" charset="-122"/>
                <a:cs typeface="微软雅黑" panose="020B0503020204020204" charset="-122"/>
              </a:rPr>
              <a:t>千瓦的太阳能系统，该系统能满足</a:t>
            </a:r>
            <a:r>
              <a:rPr lang="en-US" altLang="zh-CN" dirty="0">
                <a:latin typeface="微软雅黑" panose="020B0503020204020204" charset="-122"/>
                <a:ea typeface="微软雅黑" panose="020B0503020204020204" charset="-122"/>
                <a:cs typeface="微软雅黑" panose="020B0503020204020204" charset="-122"/>
              </a:rPr>
              <a:t>Cullen</a:t>
            </a:r>
            <a:r>
              <a:rPr lang="zh-CN" altLang="en-US" dirty="0">
                <a:latin typeface="微软雅黑" panose="020B0503020204020204" charset="-122"/>
                <a:ea typeface="微软雅黑" panose="020B0503020204020204" charset="-122"/>
                <a:cs typeface="微软雅黑" panose="020B0503020204020204" charset="-122"/>
              </a:rPr>
              <a:t>酒庄相当大比例的平均能源消耗。</a:t>
            </a:r>
          </a:p>
        </p:txBody>
      </p:sp>
      <p:sp>
        <p:nvSpPr>
          <p:cNvPr id="23" name="Title 1"/>
          <p:cNvSpPr txBox="1"/>
          <p:nvPr/>
        </p:nvSpPr>
        <p:spPr>
          <a:xfrm>
            <a:off x="9321680" y="3872527"/>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2014</a:t>
            </a:r>
          </a:p>
        </p:txBody>
      </p:sp>
      <p:sp>
        <p:nvSpPr>
          <p:cNvPr id="2" name="Oval 1"/>
          <p:cNvSpPr/>
          <p:nvPr/>
        </p:nvSpPr>
        <p:spPr>
          <a:xfrm>
            <a:off x="8018718"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140582"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9239921"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p:cNvSpPr txBox="1"/>
          <p:nvPr/>
        </p:nvSpPr>
        <p:spPr>
          <a:xfrm>
            <a:off x="6863912" y="2803151"/>
            <a:ext cx="3555995" cy="3384997"/>
          </a:xfrm>
          <a:prstGeom prst="rect">
            <a:avLst/>
          </a:prstGeom>
          <a:noFill/>
        </p:spPr>
        <p:txBody>
          <a:bodyPr numCol="2"/>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Arneis</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阿内斯</a:t>
            </a:r>
            <a:endParaRPr lang="en-AU" sz="1600" dirty="0">
              <a:solidFill>
                <a:srgbClr val="FFFFFF"/>
              </a:solidFill>
              <a:effectLst/>
              <a:latin typeface="微软雅黑" panose="020B0503020204020204" charset="-122"/>
              <a:ea typeface="微软雅黑" panose="020B0503020204020204" charset="-122"/>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Barbera</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latin typeface="微软雅黑" panose="020B0503020204020204" charset="-122"/>
                <a:ea typeface="微软雅黑" panose="020B0503020204020204" charset="-122"/>
                <a:cs typeface="微软雅黑" panose="020B0503020204020204" charset="-122"/>
              </a:rPr>
              <a:t>芭</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贝拉</a:t>
            </a:r>
            <a:endParaRPr lang="en-AU" sz="1600" dirty="0">
              <a:solidFill>
                <a:srgbClr val="FFFFFF"/>
              </a:solidFill>
              <a:effectLst/>
              <a:latin typeface="微软雅黑" panose="020B0503020204020204" charset="-122"/>
              <a:ea typeface="微软雅黑" panose="020B0503020204020204" charset="-122"/>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Fiano</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菲亚诺</a:t>
            </a:r>
            <a:endParaRPr lang="en-AU" sz="1600" dirty="0">
              <a:solidFill>
                <a:srgbClr val="FFFFFF"/>
              </a:solidFill>
              <a:effectLst/>
              <a:latin typeface="微软雅黑" panose="020B0503020204020204" charset="-122"/>
              <a:ea typeface="微软雅黑" panose="020B0503020204020204" charset="-122"/>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Gamay</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佳美</a:t>
            </a:r>
            <a:endParaRPr lang="en-AU" sz="1600" dirty="0">
              <a:solidFill>
                <a:srgbClr val="FFFFFF"/>
              </a:solidFill>
              <a:effectLst/>
              <a:latin typeface="微软雅黑" panose="020B0503020204020204" charset="-122"/>
              <a:ea typeface="微软雅黑" panose="020B0503020204020204" charset="-122"/>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Grüner Veltliner</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绿维特利纳</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Montepulciano</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蒙特布查诺</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Nebbiolo</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en-US" altLang="en-AU" sz="1600" dirty="0">
                <a:solidFill>
                  <a:srgbClr val="FFFFFF"/>
                </a:solidFill>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内比奥罗</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Nero </a:t>
            </a:r>
            <a:r>
              <a:rPr lang="en-AU" sz="1600" dirty="0" err="1">
                <a:solidFill>
                  <a:srgbClr val="FFFFFF"/>
                </a:solidFill>
                <a:effectLst/>
                <a:latin typeface="微软雅黑" panose="020B0503020204020204" charset="-122"/>
                <a:ea typeface="微软雅黑" panose="020B0503020204020204" charset="-122"/>
                <a:cs typeface="微软雅黑" panose="020B0503020204020204" charset="-122"/>
              </a:rPr>
              <a:t>d’Avola</a:t>
            </a: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黑珍珠</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Sangiovese</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桑乔维塞</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Tempranillo</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丹魄</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err="1">
                <a:solidFill>
                  <a:srgbClr val="FFFFFF"/>
                </a:solidFill>
                <a:effectLst/>
                <a:latin typeface="微软雅黑" panose="020B0503020204020204" charset="-122"/>
                <a:ea typeface="微软雅黑" panose="020B0503020204020204" charset="-122"/>
                <a:cs typeface="微软雅黑" panose="020B0503020204020204" charset="-122"/>
              </a:rPr>
              <a:t>Touriga</a:t>
            </a: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 Nacional</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国产多瑞加</a:t>
            </a:r>
          </a:p>
          <a:p>
            <a:pPr fontAlgn="auto">
              <a:lnSpc>
                <a:spcPct val="100000"/>
              </a:lnSpc>
              <a:spcBef>
                <a:spcPts val="200"/>
              </a:spcBef>
              <a:spcAft>
                <a:spcPts val="300"/>
              </a:spcAft>
              <a:buClr>
                <a:schemeClr val="accent5"/>
              </a:buClr>
              <a:buFont typeface="Arial" panose="020B0604020202020204" pitchFamily="34" charset="0"/>
              <a:buChar char="•"/>
            </a:pPr>
            <a:r>
              <a:rPr lang="en-AU" sz="1600" dirty="0">
                <a:solidFill>
                  <a:srgbClr val="FFFFFF"/>
                </a:solidFill>
                <a:effectLst/>
                <a:latin typeface="微软雅黑" panose="020B0503020204020204" charset="-122"/>
                <a:ea typeface="微软雅黑" panose="020B0503020204020204" charset="-122"/>
                <a:cs typeface="微软雅黑" panose="020B0503020204020204" charset="-122"/>
              </a:rPr>
              <a:t>Vermentino</a:t>
            </a:r>
            <a:r>
              <a:rPr lang="en-US" altLang="en-AU" sz="1600" dirty="0">
                <a:solidFill>
                  <a:srgbClr val="FFFFFF"/>
                </a:solidFill>
                <a:effectLst/>
                <a:latin typeface="微软雅黑" panose="020B0503020204020204" charset="-122"/>
                <a:ea typeface="微软雅黑" panose="020B0503020204020204" charset="-122"/>
                <a:cs typeface="微软雅黑" panose="020B0503020204020204" charset="-122"/>
              </a:rPr>
              <a:t>    </a:t>
            </a:r>
            <a:r>
              <a:rPr lang="zh-CN" altLang="en-US" sz="1600" dirty="0">
                <a:solidFill>
                  <a:srgbClr val="FFFFFF"/>
                </a:solidFill>
                <a:effectLst/>
                <a:latin typeface="微软雅黑" panose="020B0503020204020204" charset="-122"/>
                <a:ea typeface="微软雅黑" panose="020B0503020204020204" charset="-122"/>
                <a:cs typeface="微软雅黑" panose="020B0503020204020204" charset="-122"/>
              </a:rPr>
              <a:t>维蒙蒂诺</a:t>
            </a:r>
          </a:p>
        </p:txBody>
      </p:sp>
      <p:sp>
        <p:nvSpPr>
          <p:cNvPr id="7" name="object 4"/>
          <p:cNvSpPr txBox="1"/>
          <p:nvPr/>
        </p:nvSpPr>
        <p:spPr>
          <a:xfrm>
            <a:off x="6955421" y="447997"/>
            <a:ext cx="5916853" cy="1807978"/>
          </a:xfrm>
          <a:prstGeom prst="rect">
            <a:avLst/>
          </a:prstGeom>
        </p:spPr>
        <p:txBody>
          <a:bodyPr vert="horz" wrap="none" lIns="0" tIns="11521" rIns="0" bIns="0" rtlCol="0">
            <a:noAutofit/>
          </a:bodyPr>
          <a:lstStyle/>
          <a:p>
            <a:pPr indent="0" algn="l" defTabSz="914400" fontAlgn="auto">
              <a:lnSpc>
                <a:spcPct val="100000"/>
              </a:lnSpc>
              <a:defRPr/>
            </a:pPr>
            <a:r>
              <a:rPr lang="zh-CN" altLang="en-AU" sz="4000" cap="all" dirty="0">
                <a:solidFill>
                  <a:schemeClr val="accent5"/>
                </a:solidFill>
                <a:uFill>
                  <a:solidFill>
                    <a:srgbClr val="F40000"/>
                  </a:solidFill>
                </a:uFill>
                <a:latin typeface="微软雅黑" panose="020B0503020204020204" charset="-122"/>
                <a:ea typeface="微软雅黑" panose="020B0503020204020204" charset="-122"/>
                <a:cs typeface="Inter Display" panose="02000503000000020004" pitchFamily="2" charset="0"/>
              </a:rPr>
              <a:t>澳大利亚</a:t>
            </a:r>
          </a:p>
          <a:p>
            <a:pPr indent="0" algn="l" defTabSz="914400" fontAlgn="auto">
              <a:lnSpc>
                <a:spcPct val="100000"/>
              </a:lnSpc>
              <a:defRPr/>
            </a:pPr>
            <a:r>
              <a:rPr lang="zh-CN" altLang="en-US" sz="4000" cap="all" dirty="0">
                <a:solidFill>
                  <a:schemeClr val="accent4"/>
                </a:solidFill>
                <a:uFill>
                  <a:solidFill>
                    <a:srgbClr val="F40000"/>
                  </a:solidFill>
                </a:uFill>
                <a:latin typeface="微软雅黑" panose="020B0503020204020204" charset="-122"/>
                <a:ea typeface="微软雅黑" panose="020B0503020204020204" charset="-122"/>
                <a:cs typeface="Inter Display" panose="02000503000000020004" pitchFamily="2" charset="0"/>
                <a:sym typeface="+mn-ea"/>
              </a:rPr>
              <a:t>替代性葡萄品种</a:t>
            </a:r>
          </a:p>
          <a:p>
            <a:pPr indent="0" algn="l" defTabSz="914400" fontAlgn="auto">
              <a:lnSpc>
                <a:spcPct val="100000"/>
              </a:lnSpc>
              <a:defRPr/>
            </a:pPr>
            <a:r>
              <a:rPr lang="zh-CN" altLang="en-US" sz="4000" cap="all" dirty="0">
                <a:solidFill>
                  <a:schemeClr val="accent4"/>
                </a:solidFill>
                <a:uFill>
                  <a:solidFill>
                    <a:srgbClr val="F40000"/>
                  </a:solidFill>
                </a:uFill>
                <a:latin typeface="微软雅黑" panose="020B0503020204020204" charset="-122"/>
                <a:ea typeface="微软雅黑" panose="020B0503020204020204" charset="-122"/>
                <a:cs typeface="Inter Display" panose="02000503000000020004" pitchFamily="2" charset="0"/>
                <a:sym typeface="+mn-ea"/>
              </a:rPr>
              <a:t>的兴起</a:t>
            </a:r>
            <a:endParaRPr lang="zh-CN" altLang="en-AU" sz="4000" cap="all" dirty="0">
              <a:solidFill>
                <a:schemeClr val="accent5"/>
              </a:solidFill>
              <a:uFill>
                <a:solidFill>
                  <a:srgbClr val="F40000"/>
                </a:solidFill>
              </a:uFill>
              <a:latin typeface="微软雅黑" panose="020B0503020204020204" charset="-122"/>
              <a:ea typeface="微软雅黑" panose="020B0503020204020204" charset="-122"/>
              <a:cs typeface="Inter Display" panose="02000503000000020004" pitchFamily="2" charset="0"/>
            </a:endParaRPr>
          </a:p>
        </p:txBody>
      </p:sp>
      <p:pic>
        <p:nvPicPr>
          <p:cNvPr id="4" name="Picture 3"/>
          <p:cNvPicPr>
            <a:picLocks noChangeAspect="1"/>
          </p:cNvPicPr>
          <p:nvPr/>
        </p:nvPicPr>
        <p:blipFill>
          <a:blip r:embed="rId3" cstate="screen"/>
          <a:srcRect/>
          <a:stretch>
            <a:fillRect/>
          </a:stretch>
        </p:blipFill>
        <p:spPr>
          <a:xfrm>
            <a:off x="0" y="0"/>
            <a:ext cx="6096000" cy="6858000"/>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object 4"/>
          <p:cNvSpPr txBox="1"/>
          <p:nvPr/>
        </p:nvSpPr>
        <p:spPr>
          <a:xfrm>
            <a:off x="6625486" y="1600835"/>
            <a:ext cx="5298440" cy="3481070"/>
          </a:xfrm>
          <a:prstGeom prst="rect">
            <a:avLst/>
          </a:prstGeom>
        </p:spPr>
        <p:txBody>
          <a:bodyPr vert="horz" wrap="none" lIns="0" tIns="11521" rIns="0" bIns="0" rtlCol="0">
            <a:noAutofit/>
          </a:bodyPr>
          <a:lstStyle/>
          <a:p>
            <a:pPr indent="0" algn="l" fontAlgn="auto"/>
            <a:r>
              <a:rPr lang="zh-CN" altLang="en-US" sz="2800" kern="100" dirty="0">
                <a:solidFill>
                  <a:schemeClr val="accent3"/>
                </a:solidFill>
                <a:effectLst/>
                <a:latin typeface="微软雅黑" panose="020B0503020204020204" charset="-122"/>
                <a:ea typeface="微软雅黑" panose="020B0503020204020204" charset="-122"/>
                <a:cs typeface="微软雅黑" panose="020B0503020204020204" charset="-122"/>
              </a:rPr>
              <a:t>确保澳大利亚</a:t>
            </a:r>
          </a:p>
          <a:p>
            <a:pPr indent="0" algn="l" fontAlgn="auto"/>
            <a:r>
              <a:rPr lang="zh-CN" altLang="en-US" sz="2800" kern="100" dirty="0">
                <a:solidFill>
                  <a:schemeClr val="accent3"/>
                </a:solidFill>
                <a:effectLst/>
                <a:latin typeface="微软雅黑" panose="020B0503020204020204" charset="-122"/>
                <a:ea typeface="微软雅黑" panose="020B0503020204020204" charset="-122"/>
                <a:cs typeface="微软雅黑" panose="020B0503020204020204" charset="-122"/>
              </a:rPr>
              <a:t>传承数代的葡萄园、葡萄栽培业</a:t>
            </a:r>
          </a:p>
          <a:p>
            <a:pPr indent="0" algn="l" fontAlgn="auto"/>
            <a:r>
              <a:rPr lang="zh-CN" altLang="en-US" sz="2800" kern="100" dirty="0">
                <a:solidFill>
                  <a:schemeClr val="accent3"/>
                </a:solidFill>
                <a:effectLst/>
                <a:latin typeface="微软雅黑" panose="020B0503020204020204" charset="-122"/>
                <a:ea typeface="微软雅黑" panose="020B0503020204020204" charset="-122"/>
                <a:cs typeface="微软雅黑" panose="020B0503020204020204" charset="-122"/>
              </a:rPr>
              <a:t>以及葡萄酒酿造业</a:t>
            </a:r>
            <a:r>
              <a:rPr lang="en-AU" sz="2800" kern="100" dirty="0">
                <a:solidFill>
                  <a:schemeClr val="accent3"/>
                </a:solidFill>
                <a:effectLst/>
                <a:latin typeface="微软雅黑" panose="020B0503020204020204" charset="-122"/>
                <a:ea typeface="微软雅黑" panose="020B0503020204020204" charset="-122"/>
                <a:cs typeface="微软雅黑" panose="020B0503020204020204" charset="-122"/>
              </a:rPr>
              <a:t> </a:t>
            </a:r>
            <a:br>
              <a:rPr lang="en-AU" sz="2400" kern="100" dirty="0">
                <a:solidFill>
                  <a:schemeClr val="bg2"/>
                </a:solidFill>
                <a:effectLst/>
                <a:latin typeface="微软雅黑" panose="020B0503020204020204" charset="-122"/>
                <a:ea typeface="微软雅黑" panose="020B0503020204020204" charset="-122"/>
                <a:cs typeface="微软雅黑" panose="020B0503020204020204" charset="-122"/>
              </a:rPr>
            </a:br>
            <a:r>
              <a:rPr lang="zh-CN" altLang="en-US" sz="4000" kern="100" dirty="0">
                <a:solidFill>
                  <a:schemeClr val="bg2"/>
                </a:solidFill>
                <a:effectLst/>
                <a:latin typeface="微软雅黑" panose="020B0503020204020204" charset="-122"/>
                <a:ea typeface="微软雅黑" panose="020B0503020204020204" charset="-122"/>
                <a:cs typeface="微软雅黑" panose="020B0503020204020204" charset="-122"/>
              </a:rPr>
              <a:t>能够经久不衰，</a:t>
            </a:r>
          </a:p>
          <a:p>
            <a:pPr indent="0" algn="l" fontAlgn="auto"/>
            <a:r>
              <a:rPr lang="zh-CN" altLang="en-US" sz="4000" kern="100" dirty="0">
                <a:solidFill>
                  <a:schemeClr val="bg2"/>
                </a:solidFill>
                <a:effectLst/>
                <a:latin typeface="微软雅黑" panose="020B0503020204020204" charset="-122"/>
                <a:ea typeface="微软雅黑" panose="020B0503020204020204" charset="-122"/>
                <a:cs typeface="微软雅黑" panose="020B0503020204020204" charset="-122"/>
              </a:rPr>
              <a:t>并在未来岁月中</a:t>
            </a:r>
          </a:p>
          <a:p>
            <a:pPr indent="0" algn="l" fontAlgn="auto"/>
            <a:r>
              <a:rPr lang="zh-CN" altLang="en-US" sz="4000" kern="100" dirty="0">
                <a:solidFill>
                  <a:schemeClr val="bg2"/>
                </a:solidFill>
                <a:effectLst/>
                <a:latin typeface="微软雅黑" panose="020B0503020204020204" charset="-122"/>
                <a:ea typeface="微软雅黑" panose="020B0503020204020204" charset="-122"/>
                <a:cs typeface="微软雅黑" panose="020B0503020204020204" charset="-122"/>
              </a:rPr>
              <a:t>持续焕发生机。</a:t>
            </a:r>
          </a:p>
        </p:txBody>
      </p:sp>
      <p:pic>
        <p:nvPicPr>
          <p:cNvPr id="3" name="Picture 2"/>
          <p:cNvPicPr>
            <a:picLocks noChangeAspect="1"/>
          </p:cNvPicPr>
          <p:nvPr/>
        </p:nvPicPr>
        <p:blipFill>
          <a:blip r:embed="rId3" cstate="screen"/>
          <a:srcRect/>
          <a:stretch>
            <a:fillRect/>
          </a:stretch>
        </p:blipFill>
        <p:spPr>
          <a:xfrm>
            <a:off x="0" y="363071"/>
            <a:ext cx="6096000" cy="6091518"/>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srcRect/>
          <a:stretch>
            <a:fillRect/>
          </a:stretch>
        </p:blipFill>
        <p:spPr>
          <a:xfrm>
            <a:off x="0" y="0"/>
            <a:ext cx="12189898" cy="6858000"/>
          </a:xfrm>
          <a:prstGeom prst="rect">
            <a:avLst/>
          </a:prstGeom>
        </p:spPr>
      </p:pic>
      <p:sp>
        <p:nvSpPr>
          <p:cNvPr id="3" name="object 2"/>
          <p:cNvSpPr txBox="1"/>
          <p:nvPr/>
        </p:nvSpPr>
        <p:spPr>
          <a:xfrm>
            <a:off x="1948595" y="28647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430" algn="ctr">
              <a:spcBef>
                <a:spcPts val="90"/>
              </a:spcBef>
              <a:tabLst>
                <a:tab pos="1162050" algn="l"/>
                <a:tab pos="2432685" algn="l"/>
                <a:tab pos="3689985" algn="l"/>
                <a:tab pos="4918710" algn="l"/>
                <a:tab pos="6532245" algn="l"/>
                <a:tab pos="9045575" algn="l"/>
              </a:tabLst>
            </a:pPr>
            <a:r>
              <a:rPr lang="zh-CN" altLang="en-AU" sz="5445" b="0" dirty="0">
                <a:solidFill>
                  <a:schemeClr val="bg1"/>
                </a:solidFill>
                <a:latin typeface="微软雅黑" panose="020B0503020204020204" charset="-122"/>
                <a:ea typeface="微软雅黑" panose="020B0503020204020204" charset="-122"/>
                <a:cs typeface="微软雅黑" panose="020B0503020204020204" charset="-122"/>
              </a:rPr>
              <a:t>谢</a:t>
            </a:r>
            <a:r>
              <a:rPr lang="en-US" altLang="zh-CN" sz="5445" b="0" dirty="0">
                <a:solidFill>
                  <a:schemeClr val="bg1"/>
                </a:solidFill>
                <a:latin typeface="微软雅黑" panose="020B0503020204020204" charset="-122"/>
                <a:ea typeface="微软雅黑" panose="020B0503020204020204" charset="-122"/>
                <a:cs typeface="微软雅黑" panose="020B0503020204020204" charset="-122"/>
              </a:rPr>
              <a:t>  </a:t>
            </a:r>
            <a:r>
              <a:rPr lang="zh-CN" altLang="en-AU" sz="5445" b="0" dirty="0">
                <a:solidFill>
                  <a:schemeClr val="bg1"/>
                </a:solidFill>
                <a:latin typeface="微软雅黑" panose="020B0503020204020204" charset="-122"/>
                <a:ea typeface="微软雅黑" panose="020B0503020204020204" charset="-122"/>
                <a:cs typeface="微软雅黑" panose="020B0503020204020204" charset="-122"/>
              </a:rPr>
              <a:t>谢</a:t>
            </a:r>
          </a:p>
        </p:txBody>
      </p:sp>
      <p:sp>
        <p:nvSpPr>
          <p:cNvPr id="2" name="Freeform 1"/>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7" name="Graphic 6"/>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p:cNvSpPr txBox="1"/>
          <p:nvPr/>
        </p:nvSpPr>
        <p:spPr>
          <a:xfrm>
            <a:off x="1158187" y="1577088"/>
            <a:ext cx="4302987" cy="3556163"/>
          </a:xfrm>
          <a:prstGeom prst="rect">
            <a:avLst/>
          </a:prstGeom>
          <a:noFill/>
        </p:spPr>
        <p:txBody>
          <a:bodyPr/>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marL="0" indent="0" fontAlgn="auto">
              <a:lnSpc>
                <a:spcPct val="150000"/>
              </a:lnSpc>
              <a:buClr>
                <a:schemeClr val="accent3"/>
              </a:buClr>
              <a:buNone/>
            </a:pPr>
            <a:r>
              <a:rPr lang="zh-CN" altLang="en-US" sz="2400" dirty="0">
                <a:solidFill>
                  <a:schemeClr val="accent3"/>
                </a:solidFill>
                <a:latin typeface="微软雅黑" panose="020B0503020204020204" charset="-122"/>
                <a:ea typeface="微软雅黑" panose="020B0503020204020204" charset="-122"/>
              </a:rPr>
              <a:t>澳大利亚葡萄酒</a:t>
            </a:r>
            <a:r>
              <a:rPr lang="zh-CN" altLang="en-US" sz="2400" dirty="0">
                <a:solidFill>
                  <a:schemeClr val="bg1"/>
                </a:solidFill>
                <a:latin typeface="微软雅黑" panose="020B0503020204020204" charset="-122"/>
                <a:ea typeface="微软雅黑" panose="020B0503020204020204" charset="-122"/>
              </a:rPr>
              <a:t>行业正在寻找大胆、富有创意和创新的方法，以确保我们在环境、社会和经济方面具备长期的可持续发展能力，满足消费者需求并保护我们多样的风土条件。</a:t>
            </a:r>
          </a:p>
        </p:txBody>
      </p:sp>
      <p:pic>
        <p:nvPicPr>
          <p:cNvPr id="3" name="Picture 2"/>
          <p:cNvPicPr>
            <a:picLocks noChangeAspect="1"/>
          </p:cNvPicPr>
          <p:nvPr/>
        </p:nvPicPr>
        <p:blipFill>
          <a:blip r:embed="rId3" cstate="screen"/>
          <a:srcRect/>
          <a:stretch>
            <a:fillRect/>
          </a:stretch>
        </p:blipFill>
        <p:spPr>
          <a:xfrm>
            <a:off x="6096000" y="0"/>
            <a:ext cx="6096000" cy="2414740"/>
          </a:xfrm>
          <a:prstGeom prst="rect">
            <a:avLst/>
          </a:prstGeom>
        </p:spPr>
      </p:pic>
      <p:pic>
        <p:nvPicPr>
          <p:cNvPr id="2" name="Picture 1"/>
          <p:cNvPicPr>
            <a:picLocks noChangeAspect="1"/>
          </p:cNvPicPr>
          <p:nvPr/>
        </p:nvPicPr>
        <p:blipFill>
          <a:blip r:embed="rId4" cstate="screen"/>
          <a:srcRect/>
          <a:stretch>
            <a:fillRect/>
          </a:stretch>
        </p:blipFill>
        <p:spPr>
          <a:xfrm>
            <a:off x="6096000" y="4991285"/>
            <a:ext cx="6096000" cy="1866716"/>
          </a:xfrm>
          <a:prstGeom prst="rect">
            <a:avLst/>
          </a:prstGeom>
        </p:spPr>
      </p:pic>
      <p:sp>
        <p:nvSpPr>
          <p:cNvPr id="5" name="Content Placeholder 2"/>
          <p:cNvSpPr txBox="1"/>
          <p:nvPr/>
        </p:nvSpPr>
        <p:spPr>
          <a:xfrm>
            <a:off x="6387083" y="3803103"/>
            <a:ext cx="3954345" cy="1422128"/>
          </a:xfrm>
          <a:prstGeom prst="rect">
            <a:avLst/>
          </a:prstGeom>
          <a:noFill/>
        </p:spPr>
        <p:txBody>
          <a:bodyPr/>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fontAlgn="auto">
              <a:lnSpc>
                <a:spcPct val="150000"/>
              </a:lnSpc>
              <a:buClr>
                <a:schemeClr val="accent3"/>
              </a:buClr>
              <a:buFont typeface="Arial" panose="020B0604020202020204" pitchFamily="34" charset="0"/>
              <a:buChar char="•"/>
            </a:pPr>
            <a:r>
              <a:rPr lang="zh-CN" altLang="en-US" sz="1400" dirty="0">
                <a:solidFill>
                  <a:schemeClr val="bg1"/>
                </a:solidFill>
                <a:latin typeface="微软雅黑" panose="020B0503020204020204" charset="-122"/>
                <a:ea typeface="微软雅黑" panose="020B0503020204020204" charset="-122"/>
              </a:rPr>
              <a:t>澳大利亚拥有全世界最多的有机</a:t>
            </a:r>
            <a:r>
              <a:rPr lang="zh-CN" altLang="en-US" sz="1400" dirty="0">
                <a:solidFill>
                  <a:schemeClr val="bg1"/>
                </a:solidFill>
                <a:latin typeface="微软雅黑" panose="020B0503020204020204" charset="-122"/>
                <a:ea typeface="微软雅黑" panose="020B0503020204020204" charset="-122"/>
                <a:sym typeface="+mn-ea"/>
              </a:rPr>
              <a:t>认证</a:t>
            </a:r>
            <a:r>
              <a:rPr lang="zh-CN" altLang="en-US" sz="1400" dirty="0">
                <a:solidFill>
                  <a:schemeClr val="bg1"/>
                </a:solidFill>
                <a:latin typeface="微软雅黑" panose="020B0503020204020204" charset="-122"/>
                <a:ea typeface="微软雅黑" panose="020B0503020204020204" charset="-122"/>
              </a:rPr>
              <a:t>农业用地。</a:t>
            </a:r>
          </a:p>
        </p:txBody>
      </p:sp>
      <p:sp>
        <p:nvSpPr>
          <p:cNvPr id="7" name="object 4"/>
          <p:cNvSpPr txBox="1"/>
          <p:nvPr/>
        </p:nvSpPr>
        <p:spPr>
          <a:xfrm>
            <a:off x="6218971" y="3209245"/>
            <a:ext cx="5973029" cy="675301"/>
          </a:xfrm>
          <a:prstGeom prst="rect">
            <a:avLst/>
          </a:prstGeom>
        </p:spPr>
        <p:txBody>
          <a:bodyPr vert="horz" wrap="none" lIns="0" tIns="11521" rIns="0" bIns="0" rtlCol="0">
            <a:noAutofit/>
          </a:bodyPr>
          <a:lstStyle/>
          <a:p>
            <a:pPr defTabSz="914400">
              <a:lnSpc>
                <a:spcPct val="80000"/>
              </a:lnSpc>
              <a:defRPr/>
            </a:pPr>
            <a:r>
              <a:rPr lang="zh-CN" altLang="en-US" sz="4000" dirty="0">
                <a:solidFill>
                  <a:schemeClr val="accent3"/>
                </a:solidFill>
                <a:latin typeface="微软雅黑" panose="020B0503020204020204" charset="-122"/>
                <a:ea typeface="微软雅黑" panose="020B0503020204020204" charset="-122"/>
              </a:rPr>
              <a:t>你知道吗？</a:t>
            </a:r>
            <a:endParaRPr lang="en-AU" sz="4000" cap="all" dirty="0">
              <a:solidFill>
                <a:schemeClr val="accent3"/>
              </a:solidFill>
              <a:uFill>
                <a:solidFill>
                  <a:srgbClr val="F40000"/>
                </a:solidFill>
              </a:u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cstate="screen"/>
          <a:srcRect/>
          <a:stretch>
            <a:fillRect/>
          </a:stretch>
        </p:blipFill>
        <p:spPr/>
      </p:pic>
      <p:sp>
        <p:nvSpPr>
          <p:cNvPr id="3" name="Title 2"/>
          <p:cNvSpPr>
            <a:spLocks noGrp="1"/>
          </p:cNvSpPr>
          <p:nvPr>
            <p:ph type="title"/>
          </p:nvPr>
        </p:nvSpPr>
        <p:spPr>
          <a:xfrm>
            <a:off x="7347585" y="388620"/>
            <a:ext cx="4347845" cy="1948815"/>
          </a:xfrm>
        </p:spPr>
        <p:txBody>
          <a:bodyPr/>
          <a:lstStyle/>
          <a:p>
            <a:pPr marL="0" indent="0" fontAlgn="auto">
              <a:lnSpc>
                <a:spcPct val="100000"/>
              </a:lnSpc>
            </a:pPr>
            <a:r>
              <a:rPr lang="zh-CN" altLang="en-US" dirty="0">
                <a:solidFill>
                  <a:schemeClr val="accent1"/>
                </a:solidFill>
                <a:latin typeface="微软雅黑" panose="020B0503020204020204" charset="-122"/>
                <a:ea typeface="微软雅黑" panose="020B0503020204020204" charset="-122"/>
                <a:cs typeface="微软雅黑" panose="020B0503020204020204" charset="-122"/>
              </a:rPr>
              <a:t>今天</a:t>
            </a:r>
            <a:r>
              <a:rPr lang="en-US" dirty="0">
                <a:solidFill>
                  <a:schemeClr val="accent1"/>
                </a:solidFill>
                <a:latin typeface="微软雅黑" panose="020B0503020204020204" charset="-122"/>
                <a:ea typeface="微软雅黑" panose="020B0503020204020204" charset="-122"/>
                <a:cs typeface="微软雅黑" panose="020B0503020204020204" charset="-122"/>
              </a:rPr>
              <a:t> </a:t>
            </a:r>
            <a:br>
              <a:rPr lang="en-US" dirty="0">
                <a:solidFill>
                  <a:schemeClr val="accent1"/>
                </a:solidFill>
                <a:latin typeface="微软雅黑" panose="020B0503020204020204" charset="-122"/>
                <a:ea typeface="微软雅黑" panose="020B0503020204020204" charset="-122"/>
                <a:cs typeface="微软雅黑" panose="020B0503020204020204" charset="-122"/>
              </a:rPr>
            </a:br>
            <a:r>
              <a:rPr lang="zh-CN" altLang="en-US" dirty="0">
                <a:solidFill>
                  <a:schemeClr val="accent1"/>
                </a:solidFill>
                <a:latin typeface="微软雅黑" panose="020B0503020204020204" charset="-122"/>
                <a:ea typeface="微软雅黑" panose="020B0503020204020204" charset="-122"/>
                <a:cs typeface="微软雅黑" panose="020B0503020204020204" charset="-122"/>
              </a:rPr>
              <a:t>的内容</a:t>
            </a:r>
            <a:br>
              <a:rPr lang="zh-CN" altLang="en-US" dirty="0">
                <a:solidFill>
                  <a:schemeClr val="accent1"/>
                </a:solidFill>
                <a:latin typeface="微软雅黑" panose="020B0503020204020204" charset="-122"/>
                <a:ea typeface="微软雅黑" panose="020B0503020204020204" charset="-122"/>
                <a:cs typeface="微软雅黑" panose="020B0503020204020204" charset="-122"/>
              </a:rPr>
            </a:br>
            <a:r>
              <a:rPr lang="zh-CN" altLang="en-US" dirty="0">
                <a:solidFill>
                  <a:schemeClr val="accent1"/>
                </a:solidFill>
                <a:latin typeface="微软雅黑" panose="020B0503020204020204" charset="-122"/>
                <a:ea typeface="微软雅黑" panose="020B0503020204020204" charset="-122"/>
                <a:cs typeface="微软雅黑" panose="020B0503020204020204" charset="-122"/>
              </a:rPr>
              <a:t>涵盖</a:t>
            </a:r>
            <a:r>
              <a:rPr lang="en-US" dirty="0">
                <a:solidFill>
                  <a:schemeClr val="accent1"/>
                </a:solidFill>
                <a:latin typeface="微软雅黑" panose="020B0503020204020204" charset="-122"/>
                <a:ea typeface="微软雅黑" panose="020B0503020204020204" charset="-122"/>
                <a:cs typeface="微软雅黑" panose="020B0503020204020204" charset="-122"/>
              </a:rPr>
              <a:t> </a:t>
            </a:r>
            <a:br>
              <a:rPr lang="en-US" dirty="0">
                <a:solidFill>
                  <a:schemeClr val="accent1"/>
                </a:solidFill>
                <a:latin typeface="Neue Haas Grotesk Text Pro" panose="020B0504020202020204" pitchFamily="34" charset="77"/>
              </a:rPr>
            </a:br>
            <a:endParaRPr lang="en-US" dirty="0">
              <a:solidFill>
                <a:schemeClr val="accent1"/>
              </a:solidFill>
              <a:latin typeface="Neue Haas Grotesk Text Pro" panose="020B0504020202020204" pitchFamily="34" charset="77"/>
            </a:endParaRPr>
          </a:p>
        </p:txBody>
      </p:sp>
      <p:sp>
        <p:nvSpPr>
          <p:cNvPr id="4" name="Text Placeholder 3"/>
          <p:cNvSpPr>
            <a:spLocks noGrp="1"/>
          </p:cNvSpPr>
          <p:nvPr>
            <p:ph type="body" sz="quarter" idx="11"/>
          </p:nvPr>
        </p:nvSpPr>
        <p:spPr>
          <a:xfrm>
            <a:off x="7269480" y="2865120"/>
            <a:ext cx="3894455" cy="3327400"/>
          </a:xfrm>
        </p:spPr>
        <p:txBody>
          <a:bodyPr/>
          <a:lstStyle/>
          <a:p>
            <a:pPr marL="285750" indent="-285750" fontAlgn="auto">
              <a:lnSpc>
                <a:spcPct val="150000"/>
              </a:lnSpc>
              <a:spcBef>
                <a:spcPts val="800"/>
              </a:spcBef>
              <a:buFont typeface="Arial" panose="020B0604020202020204" pitchFamily="34" charset="0"/>
              <a:buChar char="•"/>
            </a:pPr>
            <a:r>
              <a:rPr lang="zh-CN" altLang="en-US" dirty="0">
                <a:latin typeface="微软雅黑" panose="020B0503020204020204" charset="-122"/>
                <a:ea typeface="微软雅黑" panose="020B0503020204020204" charset="-122"/>
              </a:rPr>
              <a:t>澳大利亚的有机及生物动力葡萄栽培与酿造</a:t>
            </a:r>
          </a:p>
          <a:p>
            <a:pPr marL="285750" indent="-285750" fontAlgn="auto">
              <a:lnSpc>
                <a:spcPct val="150000"/>
              </a:lnSpc>
              <a:spcBef>
                <a:spcPts val="800"/>
              </a:spcBef>
              <a:buFont typeface="Arial" panose="020B0604020202020204" pitchFamily="34" charset="0"/>
              <a:buChar char="•"/>
            </a:pPr>
            <a:r>
              <a:rPr lang="zh-CN" altLang="en-US" dirty="0">
                <a:latin typeface="微软雅黑" panose="020B0503020204020204" charset="-122"/>
                <a:ea typeface="微软雅黑" panose="020B0503020204020204" charset="-122"/>
              </a:rPr>
              <a:t>其他环境因素考量</a:t>
            </a:r>
          </a:p>
          <a:p>
            <a:pPr marL="285750" indent="-285750" fontAlgn="auto">
              <a:lnSpc>
                <a:spcPct val="150000"/>
              </a:lnSpc>
              <a:spcBef>
                <a:spcPts val="800"/>
              </a:spcBef>
              <a:buFont typeface="Arial" panose="020B0604020202020204" pitchFamily="34" charset="0"/>
              <a:buChar char="•"/>
            </a:pPr>
            <a:r>
              <a:rPr lang="zh-CN" altLang="en-US" dirty="0">
                <a:latin typeface="微软雅黑" panose="020B0503020204020204" charset="-122"/>
                <a:ea typeface="微软雅黑" panose="020B0503020204020204" charset="-122"/>
              </a:rPr>
              <a:t>生产商案例分析</a:t>
            </a:r>
          </a:p>
          <a:p>
            <a:pPr marL="285750" indent="-285750" fontAlgn="auto">
              <a:lnSpc>
                <a:spcPct val="150000"/>
              </a:lnSpc>
              <a:spcBef>
                <a:spcPts val="800"/>
              </a:spcBef>
              <a:buFont typeface="Arial" panose="020B0604020202020204" pitchFamily="34" charset="0"/>
              <a:buChar char="•"/>
            </a:pPr>
            <a:r>
              <a:rPr lang="zh-CN" altLang="en-US" dirty="0">
                <a:latin typeface="微软雅黑" panose="020B0503020204020204" charset="-122"/>
                <a:ea typeface="微软雅黑" panose="020B0503020204020204" charset="-122"/>
              </a:rPr>
              <a:t>小众品种的兴起</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0" y="0"/>
            <a:ext cx="12192000" cy="6858000"/>
          </a:xfrm>
        </p:spPr>
      </p:pic>
      <p:sp>
        <p:nvSpPr>
          <p:cNvPr id="2" name="Rectangle 1"/>
          <p:cNvSpPr/>
          <p:nvPr/>
        </p:nvSpPr>
        <p:spPr>
          <a:xfrm>
            <a:off x="0" y="4167809"/>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p:cNvSpPr>
            <a:spLocks noGrp="1"/>
          </p:cNvSpPr>
          <p:nvPr>
            <p:ph type="title"/>
          </p:nvPr>
        </p:nvSpPr>
        <p:spPr>
          <a:xfrm>
            <a:off x="648335" y="4377055"/>
            <a:ext cx="6158230" cy="1556385"/>
          </a:xfrm>
        </p:spPr>
        <p:txBody>
          <a:bodyPr/>
          <a:lstStyle/>
          <a:p>
            <a:pPr marL="0" indent="0" fontAlgn="auto">
              <a:lnSpc>
                <a:spcPct val="100000"/>
              </a:lnSpc>
            </a:pPr>
            <a:r>
              <a:rPr lang="zh-CN" altLang="en-US" sz="5400" spc="100" dirty="0">
                <a:solidFill>
                  <a:schemeClr val="accent3"/>
                </a:solidFill>
                <a:latin typeface="微软雅黑" panose="020B0503020204020204" charset="-122"/>
                <a:ea typeface="微软雅黑" panose="020B0503020204020204" charset="-122"/>
                <a:cs typeface="微软雅黑" panose="020B0503020204020204" charset="-122"/>
              </a:rPr>
              <a:t>有机</a:t>
            </a:r>
            <a:br>
              <a:rPr lang="en-US" sz="5400" spc="100" dirty="0">
                <a:solidFill>
                  <a:schemeClr val="accent3"/>
                </a:solidFill>
                <a:latin typeface="微软雅黑" panose="020B0503020204020204" charset="-122"/>
                <a:ea typeface="微软雅黑" panose="020B0503020204020204" charset="-122"/>
                <a:cs typeface="微软雅黑" panose="020B0503020204020204" charset="-122"/>
              </a:rPr>
            </a:br>
            <a:r>
              <a:rPr lang="zh-CN" altLang="en-US" sz="5400" spc="100" dirty="0">
                <a:solidFill>
                  <a:schemeClr val="bg2"/>
                </a:solidFill>
                <a:latin typeface="微软雅黑" panose="020B0503020204020204" charset="-122"/>
                <a:ea typeface="微软雅黑" panose="020B0503020204020204" charset="-122"/>
                <a:cs typeface="微软雅黑" panose="020B0503020204020204" charset="-122"/>
              </a:rPr>
              <a:t>葡萄栽培</a:t>
            </a: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93165" y="4520657"/>
            <a:ext cx="4105121" cy="1209090"/>
          </a:xfrm>
        </p:spPr>
        <p:txBody>
          <a:bodyPr/>
          <a:lstStyle/>
          <a:p>
            <a:pPr fontAlgn="auto">
              <a:lnSpc>
                <a:spcPct val="150000"/>
              </a:lnSpc>
              <a:spcBef>
                <a:spcPts val="500"/>
              </a:spcBef>
              <a:buClr>
                <a:schemeClr val="accent3"/>
              </a:buClr>
            </a:pPr>
            <a:r>
              <a:rPr lang="zh-CN" altLang="en-US" dirty="0">
                <a:solidFill>
                  <a:schemeClr val="bg1"/>
                </a:solidFill>
                <a:effectLst/>
                <a:latin typeface="微软雅黑" panose="020B0503020204020204" charset="-122"/>
                <a:ea typeface="微软雅黑" panose="020B0503020204020204" charset="-122"/>
              </a:rPr>
              <a:t>葡萄在种植和</a:t>
            </a:r>
            <a:r>
              <a:rPr lang="zh-CN" altLang="en-US" dirty="0">
                <a:solidFill>
                  <a:schemeClr val="bg1"/>
                </a:solidFill>
                <a:latin typeface="微软雅黑" panose="020B0503020204020204" charset="-122"/>
                <a:ea typeface="微软雅黑" panose="020B0503020204020204" charset="-122"/>
              </a:rPr>
              <a:t>加工</a:t>
            </a:r>
            <a:r>
              <a:rPr lang="zh-CN" altLang="en-US" dirty="0">
                <a:solidFill>
                  <a:schemeClr val="bg1"/>
                </a:solidFill>
                <a:effectLst/>
                <a:latin typeface="微软雅黑" panose="020B0503020204020204" charset="-122"/>
                <a:ea typeface="微软雅黑" panose="020B0503020204020204" charset="-122"/>
              </a:rPr>
              <a:t>过程中不使用合成或人造添加剂、化学制品、除草剂、杀虫剂、肥料，也不使用转基因产品及生物。</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0" y="0"/>
            <a:ext cx="12192000" cy="6858000"/>
          </a:xfrm>
        </p:spPr>
      </p:pic>
      <p:sp>
        <p:nvSpPr>
          <p:cNvPr id="2" name="Rectangle 1"/>
          <p:cNvSpPr/>
          <p:nvPr/>
        </p:nvSpPr>
        <p:spPr>
          <a:xfrm>
            <a:off x="0" y="602095"/>
            <a:ext cx="12192000" cy="1975453"/>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p:cNvSpPr>
            <a:spLocks noGrp="1"/>
          </p:cNvSpPr>
          <p:nvPr>
            <p:ph type="title"/>
          </p:nvPr>
        </p:nvSpPr>
        <p:spPr>
          <a:xfrm>
            <a:off x="648335" y="808355"/>
            <a:ext cx="6158230" cy="1562100"/>
          </a:xfrm>
        </p:spPr>
        <p:txBody>
          <a:bodyPr/>
          <a:lstStyle/>
          <a:p>
            <a:pPr marL="0" indent="0" fontAlgn="auto">
              <a:lnSpc>
                <a:spcPct val="100000"/>
              </a:lnSpc>
            </a:pPr>
            <a:r>
              <a:rPr lang="zh-CN" altLang="en-US" sz="5400" spc="100" dirty="0">
                <a:solidFill>
                  <a:schemeClr val="accent5"/>
                </a:solidFill>
                <a:latin typeface="微软雅黑" panose="020B0503020204020204" charset="-122"/>
                <a:ea typeface="微软雅黑" panose="020B0503020204020204" charset="-122"/>
                <a:cs typeface="微软雅黑" panose="020B0503020204020204" charset="-122"/>
                <a:sym typeface="+mn-ea"/>
              </a:rPr>
              <a:t>有机</a:t>
            </a:r>
            <a:br>
              <a:rPr lang="zh-CN" altLang="en-US" sz="5400" spc="100" dirty="0">
                <a:solidFill>
                  <a:schemeClr val="accent5"/>
                </a:solidFill>
                <a:latin typeface="微软雅黑" panose="020B0503020204020204" charset="-122"/>
                <a:ea typeface="微软雅黑" panose="020B0503020204020204" charset="-122"/>
                <a:cs typeface="微软雅黑" panose="020B0503020204020204" charset="-122"/>
                <a:sym typeface="+mn-ea"/>
              </a:rPr>
            </a:br>
            <a:r>
              <a:rPr lang="zh-CN" altLang="en-US" sz="5400" spc="100" dirty="0">
                <a:solidFill>
                  <a:schemeClr val="accent1"/>
                </a:solidFill>
                <a:latin typeface="微软雅黑" panose="020B0503020204020204" charset="-122"/>
                <a:ea typeface="微软雅黑" panose="020B0503020204020204" charset="-122"/>
                <a:cs typeface="微软雅黑" panose="020B0503020204020204" charset="-122"/>
              </a:rPr>
              <a:t>认证</a:t>
            </a:r>
            <a:br>
              <a:rPr lang="en-US" dirty="0">
                <a:solidFill>
                  <a:schemeClr val="accent3"/>
                </a:solidFill>
                <a:latin typeface="Neue Haas Grotesk Text Pro" panose="020B0504020202020204" pitchFamily="34" charset="77"/>
              </a:rPr>
            </a:br>
            <a:br>
              <a:rPr lang="en-US" dirty="0">
                <a:solidFill>
                  <a:schemeClr val="accent3"/>
                </a:solidFill>
                <a:latin typeface="Neue Haas Grotesk Text Pro" panose="020B0504020202020204" pitchFamily="34" charset="77"/>
              </a:rPr>
            </a:br>
            <a:endParaRPr lang="en-US" dirty="0">
              <a:solidFill>
                <a:schemeClr val="accent3"/>
              </a:solidFill>
              <a:latin typeface="Neue Haas Grotesk Text Pro" panose="020B0504020202020204" pitchFamily="34" charset="77"/>
            </a:endParaRPr>
          </a:p>
        </p:txBody>
      </p:sp>
      <p:sp>
        <p:nvSpPr>
          <p:cNvPr id="4" name="Text Placeholder 3"/>
          <p:cNvSpPr>
            <a:spLocks noGrp="1"/>
          </p:cNvSpPr>
          <p:nvPr>
            <p:ph type="body" sz="quarter" idx="11"/>
          </p:nvPr>
        </p:nvSpPr>
        <p:spPr>
          <a:xfrm>
            <a:off x="6893165" y="1077876"/>
            <a:ext cx="4296805" cy="1209090"/>
          </a:xfrm>
        </p:spPr>
        <p:txBody>
          <a:bodyPr/>
          <a:lstStyle/>
          <a:p>
            <a:pPr fontAlgn="auto">
              <a:lnSpc>
                <a:spcPct val="150000"/>
              </a:lnSpc>
              <a:spcBef>
                <a:spcPts val="200"/>
              </a:spcBef>
              <a:spcAft>
                <a:spcPts val="300"/>
              </a:spcAft>
            </a:pPr>
            <a:r>
              <a:rPr lang="zh-CN" altLang="en-US" dirty="0">
                <a:effectLst/>
                <a:latin typeface="微软雅黑" panose="020B0503020204020204" charset="-122"/>
                <a:ea typeface="微软雅黑" panose="020B0503020204020204" charset="-122"/>
                <a:cs typeface="微软雅黑" panose="020B0503020204020204" charset="-122"/>
              </a:rPr>
              <a:t>整个酿酒过程</a:t>
            </a:r>
            <a:r>
              <a:rPr lang="en-US" altLang="zh-CN" dirty="0">
                <a:effectLst/>
                <a:latin typeface="微软雅黑" panose="020B0503020204020204" charset="-122"/>
                <a:ea typeface="微软雅黑" panose="020B0503020204020204" charset="-122"/>
                <a:cs typeface="微软雅黑" panose="020B0503020204020204" charset="-122"/>
              </a:rPr>
              <a:t> —— </a:t>
            </a:r>
            <a:r>
              <a:rPr lang="zh-CN" altLang="en-US" dirty="0">
                <a:effectLst/>
                <a:latin typeface="微软雅黑" panose="020B0503020204020204" charset="-122"/>
                <a:ea typeface="微软雅黑" panose="020B0503020204020204" charset="-122"/>
                <a:cs typeface="微软雅黑" panose="020B0503020204020204" charset="-122"/>
              </a:rPr>
              <a:t>从葡萄种植到葡萄酒装瓶</a:t>
            </a:r>
            <a:r>
              <a:rPr lang="en-US" altLang="zh-CN" dirty="0">
                <a:effectLst/>
                <a:latin typeface="微软雅黑" panose="020B0503020204020204" charset="-122"/>
                <a:ea typeface="微软雅黑" panose="020B0503020204020204" charset="-122"/>
                <a:cs typeface="微软雅黑" panose="020B0503020204020204" charset="-122"/>
              </a:rPr>
              <a:t> —— </a:t>
            </a:r>
            <a:r>
              <a:rPr lang="zh-CN" altLang="en-US" dirty="0">
                <a:effectLst/>
                <a:latin typeface="微软雅黑" panose="020B0503020204020204" charset="-122"/>
                <a:ea typeface="微软雅黑" panose="020B0503020204020204" charset="-122"/>
                <a:cs typeface="微软雅黑" panose="020B0503020204020204" charset="-122"/>
              </a:rPr>
              <a:t>都必须是有机的。并非所有标有</a:t>
            </a:r>
            <a:r>
              <a:rPr lang="en-US" altLang="zh-CN" dirty="0">
                <a:effectLst/>
                <a:latin typeface="微软雅黑" panose="020B0503020204020204" charset="-122"/>
                <a:ea typeface="微软雅黑" panose="020B0503020204020204" charset="-122"/>
                <a:cs typeface="微软雅黑" panose="020B0503020204020204" charset="-122"/>
              </a:rPr>
              <a:t> “</a:t>
            </a:r>
            <a:r>
              <a:rPr lang="zh-CN" altLang="en-US" dirty="0">
                <a:effectLst/>
                <a:latin typeface="微软雅黑" panose="020B0503020204020204" charset="-122"/>
                <a:ea typeface="微软雅黑" panose="020B0503020204020204" charset="-122"/>
                <a:cs typeface="微软雅黑" panose="020B0503020204020204" charset="-122"/>
              </a:rPr>
              <a:t>有机</a:t>
            </a:r>
            <a:r>
              <a:rPr lang="en-US" altLang="zh-CN" dirty="0">
                <a:effectLst/>
                <a:latin typeface="微软雅黑" panose="020B0503020204020204" charset="-122"/>
                <a:ea typeface="微软雅黑" panose="020B0503020204020204" charset="-122"/>
                <a:cs typeface="微软雅黑" panose="020B0503020204020204" charset="-122"/>
              </a:rPr>
              <a:t>” </a:t>
            </a:r>
            <a:r>
              <a:rPr lang="zh-CN" altLang="en-US" dirty="0">
                <a:effectLst/>
                <a:latin typeface="微软雅黑" panose="020B0503020204020204" charset="-122"/>
                <a:ea typeface="微软雅黑" panose="020B0503020204020204" charset="-122"/>
                <a:cs typeface="微软雅黑" panose="020B0503020204020204" charset="-122"/>
              </a:rPr>
              <a:t>字样的葡萄酒都是经过认证的。</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a:stretch>
            <a:fillRect/>
          </a:stretch>
        </p:blipFill>
        <p:spPr>
          <a:xfrm>
            <a:off x="20" y="388842"/>
            <a:ext cx="6169295" cy="6083199"/>
          </a:xfrm>
          <a:noFill/>
        </p:spPr>
      </p:pic>
      <p:sp>
        <p:nvSpPr>
          <p:cNvPr id="3" name="Title 2"/>
          <p:cNvSpPr>
            <a:spLocks noGrp="1"/>
          </p:cNvSpPr>
          <p:nvPr>
            <p:ph type="title"/>
          </p:nvPr>
        </p:nvSpPr>
        <p:spPr>
          <a:xfrm>
            <a:off x="6842725" y="909503"/>
            <a:ext cx="6158452" cy="1325562"/>
          </a:xfrm>
        </p:spPr>
        <p:txBody>
          <a:bodyPr anchor="t">
            <a:normAutofit fontScale="90000"/>
          </a:bodyPr>
          <a:lstStyle/>
          <a:p>
            <a:pPr marL="0" indent="0" fontAlgn="auto">
              <a:lnSpc>
                <a:spcPct val="100000"/>
              </a:lnSpc>
            </a:pPr>
            <a:r>
              <a:rPr lang="zh-CN" altLang="en-US" dirty="0">
                <a:solidFill>
                  <a:schemeClr val="accent1"/>
                </a:solidFill>
                <a:latin typeface="微软雅黑" panose="020B0503020204020204" charset="-122"/>
                <a:ea typeface="微软雅黑" panose="020B0503020204020204" charset="-122"/>
                <a:cs typeface="微软雅黑" panose="020B0503020204020204" charset="-122"/>
              </a:rPr>
              <a:t>生物动力</a:t>
            </a:r>
            <a:br>
              <a:rPr lang="zh-CN" altLang="en-US" dirty="0">
                <a:solidFill>
                  <a:schemeClr val="accent1"/>
                </a:solidFill>
                <a:latin typeface="微软雅黑" panose="020B0503020204020204" charset="-122"/>
                <a:ea typeface="微软雅黑" panose="020B0503020204020204" charset="-122"/>
                <a:cs typeface="微软雅黑" panose="020B0503020204020204" charset="-122"/>
              </a:rPr>
            </a:br>
            <a:r>
              <a:rPr lang="zh-CN" altLang="en-US" dirty="0">
                <a:solidFill>
                  <a:schemeClr val="accent4"/>
                </a:solidFill>
                <a:latin typeface="微软雅黑" panose="020B0503020204020204" charset="-122"/>
                <a:ea typeface="微软雅黑" panose="020B0503020204020204" charset="-122"/>
                <a:cs typeface="微软雅黑" panose="020B0503020204020204" charset="-122"/>
              </a:rPr>
              <a:t>葡萄栽培法</a:t>
            </a:r>
          </a:p>
        </p:txBody>
      </p:sp>
      <p:sp>
        <p:nvSpPr>
          <p:cNvPr id="4" name="Text Placeholder 3"/>
          <p:cNvSpPr>
            <a:spLocks noGrp="1"/>
          </p:cNvSpPr>
          <p:nvPr>
            <p:ph type="body" sz="quarter" idx="11"/>
          </p:nvPr>
        </p:nvSpPr>
        <p:spPr>
          <a:xfrm>
            <a:off x="6842760" y="2816860"/>
            <a:ext cx="4105275" cy="2334895"/>
          </a:xfrm>
        </p:spPr>
        <p:txBody>
          <a:bodyPr>
            <a:normAutofit/>
          </a:bodyPr>
          <a:lstStyle/>
          <a:p>
            <a:pPr fontAlgn="auto">
              <a:lnSpc>
                <a:spcPct val="150000"/>
              </a:lnSpc>
              <a:spcBef>
                <a:spcPts val="500"/>
              </a:spcBef>
            </a:pPr>
            <a:r>
              <a:rPr lang="zh-CN" altLang="en-US" dirty="0">
                <a:latin typeface="微软雅黑" panose="020B0503020204020204" charset="-122"/>
                <a:ea typeface="微软雅黑" panose="020B0503020204020204" charset="-122"/>
              </a:rPr>
              <a:t>生物动力葡萄栽培法是一种基于有机农业原则的整体方法，采用特定的生物动力制剂并遵循特定的实践操作。此外，占星学和精神层面的要素对实践操作及时间安排也有着重要影响。</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3359" y="3993464"/>
            <a:ext cx="3346949" cy="1895519"/>
          </a:xfrm>
          <a:prstGeom prst="rect">
            <a:avLst/>
          </a:prstGeom>
          <a:noFill/>
        </p:spPr>
        <p:txBody>
          <a:bodyPr wrap="square">
            <a:spAutoFit/>
          </a:bodyPr>
          <a:lstStyle/>
          <a:p>
            <a:pPr indent="0" algn="l" fontAlgn="auto">
              <a:lnSpc>
                <a:spcPct val="150000"/>
              </a:lnSpc>
              <a:buClrTx/>
              <a:buSzTx/>
              <a:buFontTx/>
            </a:pPr>
            <a:r>
              <a:rPr lang="en-AU" sz="1600" b="1" dirty="0">
                <a:solidFill>
                  <a:schemeClr val="accent4"/>
                </a:solidFill>
                <a:latin typeface="微软雅黑" panose="020B0503020204020204" charset="-122"/>
                <a:ea typeface="微软雅黑" panose="020B0503020204020204" charset="-122"/>
              </a:rPr>
              <a:t>常规（非有机）葡萄栽培</a:t>
            </a:r>
          </a:p>
          <a:p>
            <a:pPr indent="0" fontAlgn="auto">
              <a:lnSpc>
                <a:spcPct val="150000"/>
              </a:lnSpc>
            </a:pPr>
            <a:r>
              <a:rPr lang="zh-CN" altLang="en-US" sz="1600" dirty="0">
                <a:latin typeface="微软雅黑" panose="020B0503020204020204" charset="-122"/>
                <a:ea typeface="微软雅黑" panose="020B0503020204020204" charset="-122"/>
              </a:rPr>
              <a:t>采用一系列农业操作方式，包括传统农耕方法、一些合成农药喷洒和化学肥料、现代技术以及注重环保的方法。</a:t>
            </a:r>
          </a:p>
        </p:txBody>
      </p:sp>
      <p:sp>
        <p:nvSpPr>
          <p:cNvPr id="9" name="TextBox 8"/>
          <p:cNvSpPr txBox="1"/>
          <p:nvPr/>
        </p:nvSpPr>
        <p:spPr>
          <a:xfrm>
            <a:off x="4866125" y="3974184"/>
            <a:ext cx="3346949" cy="2923877"/>
          </a:xfrm>
          <a:prstGeom prst="rect">
            <a:avLst/>
          </a:prstGeom>
          <a:noFill/>
        </p:spPr>
        <p:txBody>
          <a:bodyPr wrap="square">
            <a:spAutoFit/>
          </a:bodyPr>
          <a:lstStyle/>
          <a:p>
            <a:pPr algn="l">
              <a:lnSpc>
                <a:spcPct val="150000"/>
              </a:lnSpc>
              <a:buClrTx/>
              <a:buSzTx/>
              <a:buFontTx/>
            </a:pPr>
            <a:r>
              <a:rPr lang="en-AU" sz="1600" b="1" dirty="0">
                <a:solidFill>
                  <a:schemeClr val="accent4"/>
                </a:solidFill>
                <a:latin typeface="微软雅黑" panose="020B0503020204020204" charset="-122"/>
                <a:ea typeface="微软雅黑" panose="020B0503020204020204" charset="-122"/>
              </a:rPr>
              <a:t>有机葡萄栽培</a:t>
            </a:r>
          </a:p>
          <a:p>
            <a:pPr algn="l">
              <a:lnSpc>
                <a:spcPct val="150000"/>
              </a:lnSpc>
              <a:buClrTx/>
              <a:buSzTx/>
              <a:buFontTx/>
            </a:pPr>
            <a:r>
              <a:rPr lang="zh-CN" altLang="en-US" sz="1600" dirty="0">
                <a:latin typeface="微软雅黑" panose="020B0503020204020204" charset="-122"/>
                <a:ea typeface="微软雅黑" panose="020B0503020204020204" charset="-122"/>
              </a:rPr>
              <a:t>同样可以借鉴传统及现代农耕方法，但会避免使用合成化肥、杀虫剂和除草剂。取而代之的，是使用诸如磷矿石、植物性材料、动物性产品以及无合成化学成分的喷洒剂等有机物料。</a:t>
            </a:r>
          </a:p>
          <a:p>
            <a:endParaRPr lang="zh-CN" altLang="en-US" sz="1600" dirty="0">
              <a:latin typeface="Neue Haas Grotesk Text Pro" panose="020B0504020202020204" pitchFamily="34" charset="77"/>
            </a:endParaRPr>
          </a:p>
        </p:txBody>
      </p:sp>
      <p:sp>
        <p:nvSpPr>
          <p:cNvPr id="10" name="TextBox 9"/>
          <p:cNvSpPr txBox="1"/>
          <p:nvPr/>
        </p:nvSpPr>
        <p:spPr>
          <a:xfrm>
            <a:off x="8624714" y="3954904"/>
            <a:ext cx="3346949" cy="1568450"/>
          </a:xfrm>
          <a:prstGeom prst="rect">
            <a:avLst/>
          </a:prstGeom>
          <a:noFill/>
        </p:spPr>
        <p:txBody>
          <a:bodyPr wrap="square">
            <a:spAutoFit/>
          </a:bodyPr>
          <a:lstStyle/>
          <a:p>
            <a:pPr algn="l">
              <a:lnSpc>
                <a:spcPct val="150000"/>
              </a:lnSpc>
              <a:buClrTx/>
              <a:buSzTx/>
              <a:buFontTx/>
            </a:pPr>
            <a:r>
              <a:rPr lang="en-AU" sz="1600" b="1" dirty="0">
                <a:solidFill>
                  <a:schemeClr val="accent4"/>
                </a:solidFill>
                <a:latin typeface="微软雅黑" panose="020B0503020204020204" charset="-122"/>
                <a:ea typeface="微软雅黑" panose="020B0503020204020204" charset="-122"/>
              </a:rPr>
              <a:t>生物动力</a:t>
            </a:r>
            <a:r>
              <a:rPr lang="zh-CN" altLang="en-AU" sz="1600" b="1" dirty="0">
                <a:solidFill>
                  <a:schemeClr val="accent4"/>
                </a:solidFill>
                <a:latin typeface="微软雅黑" panose="020B0503020204020204" charset="-122"/>
                <a:ea typeface="微软雅黑" panose="020B0503020204020204" charset="-122"/>
              </a:rPr>
              <a:t>法</a:t>
            </a:r>
            <a:endParaRPr lang="en-AU" sz="1600" b="1" dirty="0">
              <a:solidFill>
                <a:schemeClr val="accent4"/>
              </a:solidFill>
              <a:latin typeface="微软雅黑" panose="020B0503020204020204" charset="-122"/>
              <a:ea typeface="微软雅黑" panose="020B0503020204020204" charset="-122"/>
            </a:endParaRPr>
          </a:p>
          <a:p>
            <a:pPr algn="l">
              <a:lnSpc>
                <a:spcPct val="150000"/>
              </a:lnSpc>
              <a:buClrTx/>
              <a:buSzTx/>
              <a:buFontTx/>
            </a:pPr>
            <a:r>
              <a:rPr lang="zh-CN" altLang="en-US" sz="1600" dirty="0">
                <a:latin typeface="微软雅黑" panose="020B0503020204020204" charset="-122"/>
                <a:ea typeface="微软雅黑" panose="020B0503020204020204" charset="-122"/>
              </a:rPr>
              <a:t>源于鲁道夫・斯坦纳的理念。它与有机葡萄栽培类似，但还融入了月相变化以及特殊的土壤改良措施。</a:t>
            </a:r>
          </a:p>
        </p:txBody>
      </p:sp>
      <p:pic>
        <p:nvPicPr>
          <p:cNvPr id="4" name="Picture 3"/>
          <p:cNvPicPr>
            <a:picLocks noChangeAspect="1"/>
          </p:cNvPicPr>
          <p:nvPr/>
        </p:nvPicPr>
        <p:blipFill>
          <a:blip r:embed="rId3" cstate="screen"/>
          <a:stretch>
            <a:fillRect/>
          </a:stretch>
        </p:blipFill>
        <p:spPr>
          <a:xfrm>
            <a:off x="8958891" y="1862965"/>
            <a:ext cx="2208396" cy="2208396"/>
          </a:xfrm>
          <a:prstGeom prst="rect">
            <a:avLst/>
          </a:prstGeom>
        </p:spPr>
      </p:pic>
      <p:pic>
        <p:nvPicPr>
          <p:cNvPr id="5" name="Picture 4" descr="A drawing of a tractor&#10;&#10;Description automatically generated"/>
          <p:cNvPicPr>
            <a:picLocks noChangeAspect="1"/>
          </p:cNvPicPr>
          <p:nvPr/>
        </p:nvPicPr>
        <p:blipFill>
          <a:blip r:embed="rId4" cstate="screen"/>
          <a:stretch>
            <a:fillRect/>
          </a:stretch>
        </p:blipFill>
        <p:spPr>
          <a:xfrm>
            <a:off x="1084961" y="2300753"/>
            <a:ext cx="2570327" cy="1544975"/>
          </a:xfrm>
          <a:prstGeom prst="rect">
            <a:avLst/>
          </a:prstGeom>
        </p:spPr>
      </p:pic>
      <p:pic>
        <p:nvPicPr>
          <p:cNvPr id="8" name="Picture 7" descr="A green plant growing out of dirt&#10;&#10;Description automatically generated"/>
          <p:cNvPicPr>
            <a:picLocks noChangeAspect="1"/>
          </p:cNvPicPr>
          <p:nvPr/>
        </p:nvPicPr>
        <p:blipFill>
          <a:blip r:embed="rId5" cstate="screen"/>
          <a:stretch>
            <a:fillRect/>
          </a:stretch>
        </p:blipFill>
        <p:spPr>
          <a:xfrm>
            <a:off x="5444521" y="2278636"/>
            <a:ext cx="1617693" cy="1567092"/>
          </a:xfrm>
          <a:prstGeom prst="rect">
            <a:avLst/>
          </a:prstGeom>
        </p:spPr>
      </p:pic>
      <p:sp>
        <p:nvSpPr>
          <p:cNvPr id="3" name="Title 1"/>
          <p:cNvSpPr txBox="1"/>
          <p:nvPr/>
        </p:nvSpPr>
        <p:spPr>
          <a:xfrm>
            <a:off x="773359" y="770658"/>
            <a:ext cx="9389213" cy="1081291"/>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zh-CN" altLang="en-AU" sz="4800" spc="300" dirty="0">
                <a:solidFill>
                  <a:schemeClr val="accent2"/>
                </a:solidFill>
                <a:latin typeface="微软雅黑" panose="020B0503020204020204" charset="-122"/>
                <a:ea typeface="微软雅黑" panose="020B0503020204020204" charset="-122"/>
              </a:rPr>
              <a:t>葡萄园管理</a:t>
            </a:r>
            <a:br>
              <a:rPr lang="en-AU" spc="300" dirty="0">
                <a:solidFill>
                  <a:schemeClr val="accent2"/>
                </a:solidFill>
                <a:latin typeface="Neue Haas Grotesk Text Pro" panose="020B0504020202020204" pitchFamily="34" charset="77"/>
              </a:rPr>
            </a:br>
            <a:r>
              <a:rPr lang="zh-CN" altLang="en-AU" sz="2800" spc="300" dirty="0">
                <a:solidFill>
                  <a:schemeClr val="accent3"/>
                </a:solidFill>
                <a:latin typeface="微软雅黑" panose="020B0503020204020204" charset="-122"/>
                <a:ea typeface="微软雅黑" panose="020B0503020204020204" charset="-122"/>
              </a:rPr>
              <a:t>三种葡萄栽培方法</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38" y="355570"/>
            <a:ext cx="9389213" cy="1081291"/>
          </a:xfrm>
        </p:spPr>
        <p:txBody>
          <a:bodyPr/>
          <a:lstStyle/>
          <a:p>
            <a:pPr marL="0" indent="0" fontAlgn="auto">
              <a:lnSpc>
                <a:spcPct val="100000"/>
              </a:lnSpc>
            </a:pPr>
            <a:r>
              <a:rPr lang="zh-CN" altLang="en-AU" sz="4800" dirty="0">
                <a:effectLst/>
                <a:latin typeface="微软雅黑" panose="020B0503020204020204" charset="-122"/>
                <a:ea typeface="微软雅黑" panose="020B0503020204020204" charset="-122"/>
                <a:cs typeface="微软雅黑" panose="020B0503020204020204" charset="-122"/>
              </a:rPr>
              <a:t>月相周期</a:t>
            </a:r>
            <a:r>
              <a:rPr lang="en-AU" sz="4800" dirty="0">
                <a:effectLst/>
                <a:latin typeface="微软雅黑" panose="020B0503020204020204" charset="-122"/>
                <a:ea typeface="微软雅黑" panose="020B0503020204020204" charset="-122"/>
                <a:cs typeface="微软雅黑" panose="020B0503020204020204" charset="-122"/>
              </a:rPr>
              <a:t> </a:t>
            </a:r>
            <a:br>
              <a:rPr lang="en-AU" dirty="0">
                <a:solidFill>
                  <a:schemeClr val="accent2"/>
                </a:solidFill>
                <a:effectLst/>
                <a:latin typeface="微软雅黑" panose="020B0503020204020204" charset="-122"/>
                <a:ea typeface="微软雅黑" panose="020B0503020204020204" charset="-122"/>
                <a:cs typeface="微软雅黑" panose="020B0503020204020204" charset="-122"/>
              </a:rPr>
            </a:br>
            <a:r>
              <a:rPr lang="zh-CN" altLang="en-AU" sz="2800" dirty="0">
                <a:solidFill>
                  <a:schemeClr val="accent4"/>
                </a:solidFill>
                <a:effectLst/>
                <a:latin typeface="微软雅黑" panose="020B0503020204020204" charset="-122"/>
                <a:ea typeface="微软雅黑" panose="020B0503020204020204" charset="-122"/>
                <a:cs typeface="微软雅黑" panose="020B0503020204020204" charset="-122"/>
              </a:rPr>
              <a:t>与生物动力法葡萄栽培</a:t>
            </a:r>
          </a:p>
        </p:txBody>
      </p:sp>
      <p:sp>
        <p:nvSpPr>
          <p:cNvPr id="3" name="object 7"/>
          <p:cNvSpPr txBox="1"/>
          <p:nvPr/>
        </p:nvSpPr>
        <p:spPr>
          <a:xfrm>
            <a:off x="1986483" y="2124778"/>
            <a:ext cx="1967860" cy="995045"/>
          </a:xfrm>
          <a:prstGeom prst="rect">
            <a:avLst/>
          </a:prstGeom>
        </p:spPr>
        <p:txBody>
          <a:bodyPr vert="horz" wrap="square" lIns="0" tIns="12700" rIns="0" bIns="0" rtlCol="0">
            <a:spAutoFit/>
          </a:bodyPr>
          <a:lstStyle/>
          <a:p>
            <a:pPr marL="12700" indent="0" algn="ctr" fontAlgn="auto">
              <a:lnSpc>
                <a:spcPct val="150000"/>
              </a:lnSpc>
              <a:spcBef>
                <a:spcPts val="100"/>
              </a:spcBef>
            </a:pPr>
            <a:r>
              <a:rPr lang="en-AU" sz="1400" dirty="0">
                <a:solidFill>
                  <a:schemeClr val="accent4"/>
                </a:solidFill>
                <a:latin typeface="微软雅黑" panose="020B0503020204020204" charset="-122"/>
                <a:ea typeface="微软雅黑" panose="020B0503020204020204" charset="-122"/>
                <a:cs typeface="Hellix"/>
              </a:rPr>
              <a:t>采摘葡萄的最佳时间</a:t>
            </a:r>
            <a:endParaRPr lang="zh-CN" altLang="en-US" sz="1400" dirty="0">
              <a:solidFill>
                <a:schemeClr val="accent4"/>
              </a:solidFill>
              <a:latin typeface="Neue Haas Grotesk Text Pro" panose="020B0504020202020204" pitchFamily="34" charset="77"/>
              <a:cs typeface="Hellix"/>
            </a:endParaRPr>
          </a:p>
          <a:p>
            <a:pPr marL="12700" indent="0" algn="ctr" fontAlgn="auto">
              <a:lnSpc>
                <a:spcPct val="150000"/>
              </a:lnSpc>
              <a:spcBef>
                <a:spcPts val="100"/>
              </a:spcBef>
            </a:pPr>
            <a:r>
              <a:rPr lang="en-AU" sz="1400" dirty="0">
                <a:latin typeface="微软雅黑" panose="020B0503020204020204" charset="-122"/>
                <a:ea typeface="微软雅黑" panose="020B0503020204020204" charset="-122"/>
                <a:cs typeface="Hellix SemiBold"/>
              </a:rPr>
              <a:t>月亮位于白羊座、狮子座或射手座时</a:t>
            </a:r>
            <a:endParaRPr lang="zh-CN" altLang="en-US" sz="1400" dirty="0">
              <a:solidFill>
                <a:schemeClr val="accent4"/>
              </a:solidFill>
              <a:latin typeface="微软雅黑" panose="020B0503020204020204" charset="-122"/>
              <a:ea typeface="微软雅黑" panose="020B0503020204020204" charset="-122"/>
              <a:cs typeface="Hellix"/>
            </a:endParaRPr>
          </a:p>
        </p:txBody>
      </p:sp>
      <p:sp>
        <p:nvSpPr>
          <p:cNvPr id="21" name="object 7"/>
          <p:cNvSpPr txBox="1"/>
          <p:nvPr/>
        </p:nvSpPr>
        <p:spPr>
          <a:xfrm>
            <a:off x="1481504" y="4742490"/>
            <a:ext cx="2382520" cy="995045"/>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微软雅黑" panose="020B0503020204020204" charset="-122"/>
                <a:ea typeface="微软雅黑" panose="020B0503020204020204" charset="-122"/>
                <a:cs typeface="Hellix"/>
              </a:rPr>
              <a:t>让葡萄园休养生息的最佳时间</a:t>
            </a:r>
            <a:endParaRPr lang="en-AU" sz="1400" dirty="0">
              <a:latin typeface="微软雅黑" panose="020B0503020204020204" charset="-122"/>
              <a:ea typeface="微软雅黑" panose="020B0503020204020204" charset="-122"/>
              <a:cs typeface="Hellix SemiBold"/>
            </a:endParaRPr>
          </a:p>
          <a:p>
            <a:pPr marL="12700" algn="ctr">
              <a:lnSpc>
                <a:spcPct val="150000"/>
              </a:lnSpc>
              <a:spcBef>
                <a:spcPts val="100"/>
              </a:spcBef>
              <a:buClrTx/>
              <a:buSzTx/>
              <a:buFontTx/>
            </a:pPr>
            <a:r>
              <a:rPr lang="en-AU" sz="1400" dirty="0">
                <a:latin typeface="微软雅黑" panose="020B0503020204020204" charset="-122"/>
                <a:ea typeface="微软雅黑" panose="020B0503020204020204" charset="-122"/>
                <a:cs typeface="Hellix SemiBold"/>
              </a:rPr>
              <a:t>月亮位于水瓶座、天秤座或双子座时</a:t>
            </a:r>
          </a:p>
        </p:txBody>
      </p:sp>
      <p:sp>
        <p:nvSpPr>
          <p:cNvPr id="22" name="object 7"/>
          <p:cNvSpPr txBox="1"/>
          <p:nvPr/>
        </p:nvSpPr>
        <p:spPr>
          <a:xfrm>
            <a:off x="7984370" y="2161555"/>
            <a:ext cx="1967860" cy="995045"/>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微软雅黑" panose="020B0503020204020204" charset="-122"/>
                <a:ea typeface="微软雅黑" panose="020B0503020204020204" charset="-122"/>
                <a:cs typeface="Hellix"/>
              </a:rPr>
              <a:t>修剪的最佳时间</a:t>
            </a:r>
          </a:p>
          <a:p>
            <a:pPr marL="12700" algn="ctr">
              <a:lnSpc>
                <a:spcPct val="150000"/>
              </a:lnSpc>
              <a:spcBef>
                <a:spcPts val="100"/>
              </a:spcBef>
              <a:buClrTx/>
              <a:buSzTx/>
              <a:buFontTx/>
            </a:pPr>
            <a:r>
              <a:rPr lang="en-AU" sz="1400" dirty="0">
                <a:solidFill>
                  <a:schemeClr val="tx1"/>
                </a:solidFill>
                <a:latin typeface="微软雅黑" panose="020B0503020204020204" charset="-122"/>
                <a:ea typeface="微软雅黑" panose="020B0503020204020204" charset="-122"/>
                <a:cs typeface="Hellix"/>
              </a:rPr>
              <a:t>月亮位于处女座、金牛座或摩羯座时</a:t>
            </a:r>
          </a:p>
        </p:txBody>
      </p:sp>
      <p:sp>
        <p:nvSpPr>
          <p:cNvPr id="23" name="object 7"/>
          <p:cNvSpPr txBox="1"/>
          <p:nvPr/>
        </p:nvSpPr>
        <p:spPr>
          <a:xfrm>
            <a:off x="8032452" y="4742324"/>
            <a:ext cx="1967860" cy="995045"/>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微软雅黑" panose="020B0503020204020204" charset="-122"/>
                <a:ea typeface="微软雅黑" panose="020B0503020204020204" charset="-122"/>
                <a:cs typeface="Hellix"/>
              </a:rPr>
              <a:t>灌溉的最佳时间</a:t>
            </a:r>
          </a:p>
          <a:p>
            <a:pPr marL="12700" algn="ctr">
              <a:lnSpc>
                <a:spcPct val="150000"/>
              </a:lnSpc>
              <a:spcBef>
                <a:spcPts val="100"/>
              </a:spcBef>
              <a:buClrTx/>
              <a:buSzTx/>
              <a:buFontTx/>
            </a:pPr>
            <a:r>
              <a:rPr lang="en-AU" sz="1400" dirty="0">
                <a:latin typeface="微软雅黑" panose="020B0503020204020204" charset="-122"/>
                <a:ea typeface="微软雅黑" panose="020B0503020204020204" charset="-122"/>
                <a:cs typeface="Hellix"/>
              </a:rPr>
              <a:t>月亮位于双鱼座、巨蟹座或天蝎座时</a:t>
            </a:r>
          </a:p>
        </p:txBody>
      </p:sp>
      <p:sp>
        <p:nvSpPr>
          <p:cNvPr id="24" name="Oval 23"/>
          <p:cNvSpPr/>
          <p:nvPr/>
        </p:nvSpPr>
        <p:spPr>
          <a:xfrm>
            <a:off x="4115973" y="2042113"/>
            <a:ext cx="3702415" cy="3702415"/>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sp>
        <p:nvSpPr>
          <p:cNvPr id="25" name="Oval 24"/>
          <p:cNvSpPr/>
          <p:nvPr/>
        </p:nvSpPr>
        <p:spPr>
          <a:xfrm>
            <a:off x="4408293" y="2334433"/>
            <a:ext cx="3117773" cy="3117773"/>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cxnSp>
        <p:nvCxnSpPr>
          <p:cNvPr id="27" name="Straight Connector 26"/>
          <p:cNvCxnSpPr/>
          <p:nvPr/>
        </p:nvCxnSpPr>
        <p:spPr>
          <a:xfrm>
            <a:off x="5967179" y="1800489"/>
            <a:ext cx="0" cy="42194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792713" y="3893319"/>
            <a:ext cx="430759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A black symbol of a virgo&#10;&#10;Description automatically generated"/>
          <p:cNvPicPr>
            <a:picLocks noChangeAspect="1"/>
          </p:cNvPicPr>
          <p:nvPr/>
        </p:nvPicPr>
        <p:blipFill>
          <a:blip r:embed="rId3" cstate="screen"/>
          <a:stretch>
            <a:fillRect/>
          </a:stretch>
        </p:blipFill>
        <p:spPr>
          <a:xfrm>
            <a:off x="6096000" y="2588259"/>
            <a:ext cx="531189" cy="525617"/>
          </a:xfrm>
          <a:prstGeom prst="rect">
            <a:avLst/>
          </a:prstGeom>
        </p:spPr>
      </p:pic>
      <p:pic>
        <p:nvPicPr>
          <p:cNvPr id="35" name="Picture 34" descr="A black symbol of a taurus&#10;&#10;Description automatically generated"/>
          <p:cNvPicPr>
            <a:picLocks noChangeAspect="1"/>
          </p:cNvPicPr>
          <p:nvPr/>
        </p:nvPicPr>
        <p:blipFill>
          <a:blip r:embed="rId4" cstate="screen"/>
          <a:stretch>
            <a:fillRect/>
          </a:stretch>
        </p:blipFill>
        <p:spPr>
          <a:xfrm>
            <a:off x="6768909" y="3070184"/>
            <a:ext cx="477471" cy="465069"/>
          </a:xfrm>
          <a:prstGeom prst="rect">
            <a:avLst/>
          </a:prstGeom>
        </p:spPr>
      </p:pic>
      <p:pic>
        <p:nvPicPr>
          <p:cNvPr id="37" name="Picture 36" descr="A black symbol on a white background&#10;&#10;Description automatically generated"/>
          <p:cNvPicPr>
            <a:picLocks noChangeAspect="1"/>
          </p:cNvPicPr>
          <p:nvPr/>
        </p:nvPicPr>
        <p:blipFill>
          <a:blip r:embed="rId5" cstate="screen"/>
          <a:stretch>
            <a:fillRect/>
          </a:stretch>
        </p:blipFill>
        <p:spPr>
          <a:xfrm>
            <a:off x="6135584" y="3167504"/>
            <a:ext cx="549268" cy="551377"/>
          </a:xfrm>
          <a:prstGeom prst="rect">
            <a:avLst/>
          </a:prstGeom>
        </p:spPr>
      </p:pic>
      <p:pic>
        <p:nvPicPr>
          <p:cNvPr id="39" name="Picture 38" descr="A black symbol of a zodiac sign&#10;&#10;Description automatically generated"/>
          <p:cNvPicPr>
            <a:picLocks noChangeAspect="1"/>
          </p:cNvPicPr>
          <p:nvPr/>
        </p:nvPicPr>
        <p:blipFill>
          <a:blip r:embed="rId6" cstate="screen"/>
          <a:stretch>
            <a:fillRect/>
          </a:stretch>
        </p:blipFill>
        <p:spPr>
          <a:xfrm>
            <a:off x="5311469" y="2588259"/>
            <a:ext cx="495349" cy="490910"/>
          </a:xfrm>
          <a:prstGeom prst="rect">
            <a:avLst/>
          </a:prstGeom>
        </p:spPr>
      </p:pic>
      <p:pic>
        <p:nvPicPr>
          <p:cNvPr id="41" name="Picture 40" descr="A black symbol of a lion&#10;&#10;Description automatically generated"/>
          <p:cNvPicPr>
            <a:picLocks noChangeAspect="1"/>
          </p:cNvPicPr>
          <p:nvPr/>
        </p:nvPicPr>
        <p:blipFill>
          <a:blip r:embed="rId7" cstate="screen"/>
          <a:stretch>
            <a:fillRect/>
          </a:stretch>
        </p:blipFill>
        <p:spPr>
          <a:xfrm>
            <a:off x="5292027" y="3188426"/>
            <a:ext cx="528992" cy="567370"/>
          </a:xfrm>
          <a:prstGeom prst="rect">
            <a:avLst/>
          </a:prstGeom>
        </p:spPr>
      </p:pic>
      <p:pic>
        <p:nvPicPr>
          <p:cNvPr id="43" name="Picture 42" descr="A black symbol of a sagittarius&#10;&#10;Description automatically generated"/>
          <p:cNvPicPr>
            <a:picLocks noChangeAspect="1"/>
          </p:cNvPicPr>
          <p:nvPr/>
        </p:nvPicPr>
        <p:blipFill>
          <a:blip r:embed="rId8" cstate="screen"/>
          <a:stretch>
            <a:fillRect/>
          </a:stretch>
        </p:blipFill>
        <p:spPr>
          <a:xfrm>
            <a:off x="4634670" y="3056226"/>
            <a:ext cx="580821" cy="489797"/>
          </a:xfrm>
          <a:prstGeom prst="rect">
            <a:avLst/>
          </a:prstGeom>
        </p:spPr>
      </p:pic>
      <p:pic>
        <p:nvPicPr>
          <p:cNvPr id="45" name="Picture 44" descr="A black line drawn on a white background&#10;&#10;Description automatically generated"/>
          <p:cNvPicPr>
            <a:picLocks noChangeAspect="1"/>
          </p:cNvPicPr>
          <p:nvPr/>
        </p:nvPicPr>
        <p:blipFill>
          <a:blip r:embed="rId9" cstate="screen"/>
          <a:stretch>
            <a:fillRect/>
          </a:stretch>
        </p:blipFill>
        <p:spPr>
          <a:xfrm>
            <a:off x="4602664" y="4279869"/>
            <a:ext cx="802644" cy="462094"/>
          </a:xfrm>
          <a:prstGeom prst="rect">
            <a:avLst/>
          </a:prstGeom>
        </p:spPr>
      </p:pic>
      <p:pic>
        <p:nvPicPr>
          <p:cNvPr id="47" name="Picture 46" descr="A black symbol of a libra&#10;&#10;Description automatically generated"/>
          <p:cNvPicPr>
            <a:picLocks noChangeAspect="1"/>
          </p:cNvPicPr>
          <p:nvPr/>
        </p:nvPicPr>
        <p:blipFill>
          <a:blip r:embed="rId10" cstate="screen"/>
          <a:stretch>
            <a:fillRect/>
          </a:stretch>
        </p:blipFill>
        <p:spPr>
          <a:xfrm>
            <a:off x="5317770" y="4713844"/>
            <a:ext cx="605522" cy="423463"/>
          </a:xfrm>
          <a:prstGeom prst="rect">
            <a:avLst/>
          </a:prstGeom>
        </p:spPr>
      </p:pic>
      <p:pic>
        <p:nvPicPr>
          <p:cNvPr id="49" name="Picture 48" descr="A black symbol of the zodiac&#10;&#10;Description automatically generated"/>
          <p:cNvPicPr>
            <a:picLocks noChangeAspect="1"/>
          </p:cNvPicPr>
          <p:nvPr/>
        </p:nvPicPr>
        <p:blipFill>
          <a:blip r:embed="rId11" cstate="screen"/>
          <a:stretch>
            <a:fillRect/>
          </a:stretch>
        </p:blipFill>
        <p:spPr>
          <a:xfrm>
            <a:off x="5377230" y="3949756"/>
            <a:ext cx="502175" cy="471768"/>
          </a:xfrm>
          <a:prstGeom prst="rect">
            <a:avLst/>
          </a:prstGeom>
        </p:spPr>
      </p:pic>
      <p:pic>
        <p:nvPicPr>
          <p:cNvPr id="51" name="Picture 50" descr="A black symbol with a arrow&#10;&#10;Description automatically generated"/>
          <p:cNvPicPr>
            <a:picLocks noChangeAspect="1"/>
          </p:cNvPicPr>
          <p:nvPr/>
        </p:nvPicPr>
        <p:blipFill>
          <a:blip r:embed="rId12" cstate="screen"/>
          <a:stretch>
            <a:fillRect/>
          </a:stretch>
        </p:blipFill>
        <p:spPr>
          <a:xfrm>
            <a:off x="6113340" y="3989166"/>
            <a:ext cx="511717" cy="564277"/>
          </a:xfrm>
          <a:prstGeom prst="rect">
            <a:avLst/>
          </a:prstGeom>
        </p:spPr>
      </p:pic>
      <p:pic>
        <p:nvPicPr>
          <p:cNvPr id="53" name="Picture 52" descr="A black symbol of a cancer&#10;&#10;Description automatically generated"/>
          <p:cNvPicPr>
            <a:picLocks noChangeAspect="1"/>
          </p:cNvPicPr>
          <p:nvPr/>
        </p:nvPicPr>
        <p:blipFill>
          <a:blip r:embed="rId13" cstate="screen"/>
          <a:stretch>
            <a:fillRect/>
          </a:stretch>
        </p:blipFill>
        <p:spPr>
          <a:xfrm>
            <a:off x="6685278" y="4002919"/>
            <a:ext cx="624338" cy="499994"/>
          </a:xfrm>
          <a:prstGeom prst="rect">
            <a:avLst/>
          </a:prstGeom>
        </p:spPr>
      </p:pic>
      <p:pic>
        <p:nvPicPr>
          <p:cNvPr id="55" name="Picture 54" descr="A black symbol of a fish&#10;&#10;Description automatically generated"/>
          <p:cNvPicPr>
            <a:picLocks noChangeAspect="1"/>
          </p:cNvPicPr>
          <p:nvPr/>
        </p:nvPicPr>
        <p:blipFill>
          <a:blip r:embed="rId14" cstate="screen"/>
          <a:stretch>
            <a:fillRect/>
          </a:stretch>
        </p:blipFill>
        <p:spPr>
          <a:xfrm>
            <a:off x="6215611" y="4533988"/>
            <a:ext cx="624337" cy="603320"/>
          </a:xfrm>
          <a:prstGeom prst="rect">
            <a:avLst/>
          </a:prstGeom>
        </p:spPr>
      </p:pic>
      <p:sp>
        <p:nvSpPr>
          <p:cNvPr id="57" name="TextBox 56"/>
          <p:cNvSpPr txBox="1"/>
          <p:nvPr/>
        </p:nvSpPr>
        <p:spPr>
          <a:xfrm>
            <a:off x="4067851" y="1721426"/>
            <a:ext cx="589280" cy="337185"/>
          </a:xfrm>
          <a:prstGeom prst="rect">
            <a:avLst/>
          </a:prstGeom>
          <a:noFill/>
        </p:spPr>
        <p:txBody>
          <a:bodyPr wrap="none" rtlCol="0">
            <a:spAutoFit/>
          </a:bodyPr>
          <a:lstStyle/>
          <a:p>
            <a:pPr algn="l"/>
            <a:r>
              <a:rPr lang="zh-CN" altLang="en-AU" sz="1600" b="1" dirty="0">
                <a:solidFill>
                  <a:schemeClr val="accent1"/>
                </a:solidFill>
                <a:effectLst/>
                <a:latin typeface="微软雅黑" panose="020B0503020204020204" charset="-122"/>
                <a:ea typeface="微软雅黑" panose="020B0503020204020204" charset="-122"/>
                <a:cs typeface="Inter Display" panose="02000503000000020004" pitchFamily="2" charset="0"/>
              </a:rPr>
              <a:t>果日</a:t>
            </a:r>
          </a:p>
        </p:txBody>
      </p:sp>
      <p:sp>
        <p:nvSpPr>
          <p:cNvPr id="60" name="TextBox 59"/>
          <p:cNvSpPr txBox="1"/>
          <p:nvPr/>
        </p:nvSpPr>
        <p:spPr>
          <a:xfrm>
            <a:off x="7309747" y="1721093"/>
            <a:ext cx="589280" cy="337185"/>
          </a:xfrm>
          <a:prstGeom prst="rect">
            <a:avLst/>
          </a:prstGeom>
          <a:noFill/>
        </p:spPr>
        <p:txBody>
          <a:bodyPr wrap="none" rtlCol="0">
            <a:spAutoFit/>
          </a:bodyPr>
          <a:lstStyle/>
          <a:p>
            <a:pPr algn="l"/>
            <a:r>
              <a:rPr lang="zh-CN" altLang="en-AU" sz="1600" b="1" dirty="0">
                <a:solidFill>
                  <a:schemeClr val="accent1"/>
                </a:solidFill>
                <a:effectLst/>
                <a:latin typeface="微软雅黑" panose="020B0503020204020204" charset="-122"/>
                <a:ea typeface="微软雅黑" panose="020B0503020204020204" charset="-122"/>
                <a:cs typeface="Inter Display" panose="02000503000000020004" pitchFamily="2" charset="0"/>
              </a:rPr>
              <a:t>根日</a:t>
            </a:r>
          </a:p>
        </p:txBody>
      </p:sp>
      <p:sp>
        <p:nvSpPr>
          <p:cNvPr id="61" name="TextBox 60"/>
          <p:cNvSpPr txBox="1"/>
          <p:nvPr/>
        </p:nvSpPr>
        <p:spPr>
          <a:xfrm>
            <a:off x="4067991" y="5626900"/>
            <a:ext cx="589280" cy="337185"/>
          </a:xfrm>
          <a:prstGeom prst="rect">
            <a:avLst/>
          </a:prstGeom>
          <a:noFill/>
        </p:spPr>
        <p:txBody>
          <a:bodyPr wrap="none" rtlCol="0">
            <a:spAutoFit/>
          </a:bodyPr>
          <a:lstStyle/>
          <a:p>
            <a:pPr algn="l"/>
            <a:r>
              <a:rPr lang="zh-CN" altLang="en-AU" sz="1600" b="1" dirty="0">
                <a:solidFill>
                  <a:schemeClr val="accent1"/>
                </a:solidFill>
                <a:effectLst/>
                <a:latin typeface="微软雅黑" panose="020B0503020204020204" charset="-122"/>
                <a:ea typeface="微软雅黑" panose="020B0503020204020204" charset="-122"/>
                <a:cs typeface="Inter Display" panose="02000503000000020004" pitchFamily="2" charset="0"/>
              </a:rPr>
              <a:t>花日</a:t>
            </a:r>
            <a:endParaRPr lang="zh-CN" alt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2" name="TextBox 61"/>
          <p:cNvSpPr txBox="1"/>
          <p:nvPr/>
        </p:nvSpPr>
        <p:spPr>
          <a:xfrm>
            <a:off x="7395472" y="5627202"/>
            <a:ext cx="589280" cy="337185"/>
          </a:xfrm>
          <a:prstGeom prst="rect">
            <a:avLst/>
          </a:prstGeom>
          <a:noFill/>
        </p:spPr>
        <p:txBody>
          <a:bodyPr wrap="none" rtlCol="0">
            <a:spAutoFit/>
          </a:bodyPr>
          <a:lstStyle/>
          <a:p>
            <a:pPr algn="l"/>
            <a:r>
              <a:rPr lang="zh-CN" altLang="en-AU" sz="1600" b="1" dirty="0">
                <a:solidFill>
                  <a:schemeClr val="accent1"/>
                </a:solidFill>
                <a:effectLst/>
                <a:latin typeface="微软雅黑" panose="020B0503020204020204" charset="-122"/>
                <a:ea typeface="微软雅黑" panose="020B0503020204020204" charset="-122"/>
                <a:cs typeface="Inter Display" panose="02000503000000020004" pitchFamily="2" charset="0"/>
              </a:rPr>
              <a:t>叶日</a:t>
            </a:r>
            <a:endParaRPr lang="zh-CN" alt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cSld>
  <p:clrMapOvr>
    <a:masterClrMapping/>
  </p:clrMapOvr>
  <p:transition/>
</p:sld>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8C18CB-9798-4125-9146-50C1A5D48C15}"/>
</file>

<file path=customXml/itemProps2.xml><?xml version="1.0" encoding="utf-8"?>
<ds:datastoreItem xmlns:ds="http://schemas.openxmlformats.org/officeDocument/2006/customXml" ds:itemID="{8E35409F-1265-49EE-A842-3E4A7FF4B252}">
  <ds:schemaRefs/>
</ds:datastoreItem>
</file>

<file path=customXml/itemProps3.xml><?xml version="1.0" encoding="utf-8"?>
<ds:datastoreItem xmlns:ds="http://schemas.openxmlformats.org/officeDocument/2006/customXml" ds:itemID="{AC77FE42-2C5E-4CC8-8A90-60C721900BED}">
  <ds:schemaRefs/>
</ds:datastoreItem>
</file>

<file path=docProps/app.xml><?xml version="1.0" encoding="utf-8"?>
<Properties xmlns="http://schemas.openxmlformats.org/officeDocument/2006/extended-properties" xmlns:vt="http://schemas.openxmlformats.org/officeDocument/2006/docPropsVTypes">
  <TotalTime>10</TotalTime>
  <Words>6049</Words>
  <Application>Microsoft Macintosh PowerPoint</Application>
  <PresentationFormat>Widescreen</PresentationFormat>
  <Paragraphs>290</Paragraphs>
  <Slides>28</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微软雅黑</vt:lpstr>
      <vt:lpstr>Aptos</vt:lpstr>
      <vt:lpstr>Arial</vt:lpstr>
      <vt:lpstr>Inter Display</vt:lpstr>
      <vt:lpstr>Neue Haas Grotesk Text Pro</vt:lpstr>
      <vt:lpstr>Wingdings</vt:lpstr>
      <vt:lpstr>微软雅黑 Light</vt:lpstr>
      <vt:lpstr>Slide layouts</vt:lpstr>
      <vt:lpstr>PowerPoint Presentation</vt:lpstr>
      <vt:lpstr>PowerPoint Presentation</vt:lpstr>
      <vt:lpstr>PowerPoint Presentation</vt:lpstr>
      <vt:lpstr>今天  的内容 涵盖  </vt:lpstr>
      <vt:lpstr>有机 葡萄栽培 </vt:lpstr>
      <vt:lpstr>有机 认证  </vt:lpstr>
      <vt:lpstr>生物动力 葡萄栽培法</vt:lpstr>
      <vt:lpstr>PowerPoint Presentation</vt:lpstr>
      <vt:lpstr>月相周期  与生物动力法葡萄栽培</vt:lpstr>
      <vt:lpstr>PowerPoint Presentation</vt:lpstr>
      <vt:lpstr>适应气候与 气候变化 </vt:lpstr>
      <vt:lpstr>碳中和 与能源效率 </vt:lpstr>
      <vt:lpstr>提高 葡萄园 生物多样性 </vt:lpstr>
      <vt:lpstr>PowerPoint Presentation</vt:lpstr>
      <vt:lpstr> 水资源保护 水的再利用与废水管理  </vt:lpstr>
      <vt:lpstr>PowerPoint Presentation</vt:lpstr>
      <vt:lpstr>PowerPoint Presentation</vt:lpstr>
      <vt:lpstr>动物 放牧 </vt:lpstr>
      <vt:lpstr>PowerPoint Presentation</vt:lpstr>
      <vt:lpstr>案例 分析 </vt:lpstr>
      <vt:lpstr>Temple Bruer是如何 实现碳中和的</vt:lpstr>
      <vt:lpstr>Kalleske 在葡萄园里 实施的 有机及生物动力法举措</vt:lpstr>
      <vt:lpstr>Kalleske  在酒厂采取 传统的，最少干预 的方法</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Angelo Beltran</dc:creator>
  <cp:lastModifiedBy>Cameron Midson</cp:lastModifiedBy>
  <cp:revision>59</cp:revision>
  <dcterms:created xsi:type="dcterms:W3CDTF">2024-10-27T23:51:00Z</dcterms:created>
  <dcterms:modified xsi:type="dcterms:W3CDTF">2025-05-07T02:00:32Z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MediaServiceImageTags">
    <vt:lpwstr/>
  </property>
  <property fmtid="{D5CDD505-2E9C-101B-9397-08002B2CF9AE}" pid="4" name="ICV">
    <vt:lpwstr>A7CE466E646A4C399E809DDDE4FF9B44_13</vt:lpwstr>
  </property>
  <property fmtid="{D5CDD505-2E9C-101B-9397-08002B2CF9AE}" pid="5" name="KSOProductBuildVer">
    <vt:lpwstr>2052-12.1.0.20784</vt:lpwstr>
  </property>
</Properties>
</file>