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6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58"/>
  </p:notesMasterIdLst>
  <p:sldIdLst>
    <p:sldId id="256" r:id="rId5"/>
    <p:sldId id="478" r:id="rId6"/>
    <p:sldId id="391" r:id="rId7"/>
    <p:sldId id="479" r:id="rId8"/>
    <p:sldId id="537" r:id="rId9"/>
    <p:sldId id="538" r:id="rId10"/>
    <p:sldId id="539" r:id="rId11"/>
    <p:sldId id="540" r:id="rId12"/>
    <p:sldId id="541" r:id="rId13"/>
    <p:sldId id="542" r:id="rId14"/>
    <p:sldId id="543" r:id="rId15"/>
    <p:sldId id="544" r:id="rId16"/>
    <p:sldId id="545" r:id="rId17"/>
    <p:sldId id="546" r:id="rId18"/>
    <p:sldId id="547" r:id="rId19"/>
    <p:sldId id="554" r:id="rId20"/>
    <p:sldId id="549" r:id="rId21"/>
    <p:sldId id="550" r:id="rId22"/>
    <p:sldId id="551" r:id="rId23"/>
    <p:sldId id="552" r:id="rId24"/>
    <p:sldId id="553" r:id="rId25"/>
    <p:sldId id="555" r:id="rId26"/>
    <p:sldId id="556" r:id="rId27"/>
    <p:sldId id="557" r:id="rId28"/>
    <p:sldId id="558" r:id="rId29"/>
    <p:sldId id="559" r:id="rId30"/>
    <p:sldId id="560" r:id="rId31"/>
    <p:sldId id="561" r:id="rId32"/>
    <p:sldId id="562" r:id="rId33"/>
    <p:sldId id="563" r:id="rId34"/>
    <p:sldId id="564" r:id="rId35"/>
    <p:sldId id="565" r:id="rId36"/>
    <p:sldId id="566" r:id="rId37"/>
    <p:sldId id="567" r:id="rId38"/>
    <p:sldId id="568" r:id="rId39"/>
    <p:sldId id="569" r:id="rId40"/>
    <p:sldId id="570" r:id="rId41"/>
    <p:sldId id="571" r:id="rId42"/>
    <p:sldId id="572" r:id="rId43"/>
    <p:sldId id="573" r:id="rId44"/>
    <p:sldId id="574" r:id="rId45"/>
    <p:sldId id="575" r:id="rId46"/>
    <p:sldId id="576" r:id="rId47"/>
    <p:sldId id="577" r:id="rId48"/>
    <p:sldId id="578" r:id="rId49"/>
    <p:sldId id="583" r:id="rId50"/>
    <p:sldId id="582" r:id="rId51"/>
    <p:sldId id="584" r:id="rId52"/>
    <p:sldId id="581" r:id="rId53"/>
    <p:sldId id="580" r:id="rId54"/>
    <p:sldId id="579" r:id="rId55"/>
    <p:sldId id="340" r:id="rId56"/>
    <p:sldId id="585" r:id="rId57"/>
  </p:sldIdLst>
  <p:sldSz cx="12192000" cy="6858000"/>
  <p:notesSz cx="6858000" cy="9144000"/>
  <p:embeddedFontLst>
    <p:embeddedFont>
      <p:font typeface="Cordia New" panose="020B0304020202020204" pitchFamily="34" charset="-34"/>
      <p:regular r:id="rId59"/>
      <p:bold r:id="rId60"/>
      <p:italic r:id="rId61"/>
      <p:boldItalic r:id="rId62"/>
    </p:embeddedFont>
    <p:embeddedFont>
      <p:font typeface="Inter Display" panose="02000503000000020004"/>
      <p:regular r:id="rId63"/>
      <p:bold r:id="rId64"/>
      <p:italic r:id="rId65"/>
      <p:boldItalic r:id="rId66"/>
    </p:embeddedFont>
    <p:embeddedFont>
      <p:font typeface="Neue Haas Grotesk Text Pro" panose="020B0504020202020204" pitchFamily="34" charset="77"/>
      <p:regular r:id="rId67"/>
      <p:bold r:id="rId68"/>
      <p:italic r:id="rId69"/>
      <p:boldItalic r:id="rId70"/>
    </p:embeddedFont>
  </p:embeddedFontLst>
  <p:custDataLst>
    <p:tags r:id="rId7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135"/>
    <a:srgbClr val="F57D46"/>
    <a:srgbClr val="F89868"/>
    <a:srgbClr val="FEC778"/>
    <a:srgbClr val="FECE8A"/>
    <a:srgbClr val="FED396"/>
    <a:srgbClr val="FEF59E"/>
    <a:srgbClr val="FFF7B4"/>
    <a:srgbClr val="FFF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66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1224" y="184"/>
      </p:cViewPr>
      <p:guideLst>
        <p:guide orient="horz" pos="1412"/>
        <p:guide pos="2116"/>
        <p:guide pos="4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30" d="100"/>
        <a:sy n="130" d="100"/>
      </p:scale>
      <p:origin x="0" y="0"/>
    </p:cViewPr>
  </p:sorterViewPr>
  <p:notesViewPr>
    <p:cSldViewPr>
      <p:cViewPr>
        <p:scale>
          <a:sx n="190" d="100"/>
          <a:sy n="190" d="100"/>
        </p:scale>
        <p:origin x="2320" y="-350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font" Target="fonts/font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A644BF32-4CA8-4343-91C5-94D89E008D3B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C8CAF07B-88B1-40ED-9A21-D99161D5F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เริ่มต้นด้วยการนำเข้าสู่วิธีการผลิตไวน์ วิธีชิม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สไตล์ต่าง ๆ และเขตผลิตไวน์ที่มีชื่อเสียงของประเทศออสเตรเลีย </a:t>
            </a: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2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ในบันทึกของแต่ละสไลด์จะมีข้อมูลเพิ่มเติมและประเด็นแนะนำเพื่อการอภิปราย และสามารถดาวน์โหลดหัวเรื่องและทรัพยากรข้อมูลต่าง ๆ รวมถึงชุดสไลด์เพื่อการนำเสนอ เช่นสไลด์ชุดนี้ได้ที่เว็บไซต์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993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ไวน์ที่มี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ขา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มากกว่าจะมีแอลกอฮอล์และสารกลี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ซอรอ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ลสู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งกว่า ซึ่งนั่นจะหมายความว่า ไวน์จะให้ความรู้สึกเข้มข้น สุกมากกว่า และเต็มปากเต็มคำมากกว่า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46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กลิ่นหลัก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ขึ้นอยู่กับสภาวะที่องุ่นเจริญเติบโตมา องุ่นแต่ละพันธุ์มีลักษณะกลิ่นรสเฉพาะของตนเอง ที่พบโดยทั่วไปก็จะมีกลิ่นรสผลไม้ สมุนไพร และดอกไม้ต่าง ๆ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กลิ่นรอง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มาจากกระบวนการผลิตไวน์ กลิ่นที่ออกแนวขนมปังและยีสต์ อาทิ ขอบแข็งของชีสหรือเบียร์ที่เปิดทิ้งไว้นาน ๆ เป็นผลมาจากการหมัก ส่วนการเก็บไวน์ในถังไม้โอ๊กจะให้กลิ่นที่บอกรสชาติ อาทิ โทสต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วานิลลา ช็อกโกแลต และเครื่องเทศ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กลิ่นอื่น ๆ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การเก็บไวน์ในขวดจะให้กลิ่นใหม่ออกมาชุดหนึ่ง บ้างก็เรียกว่า “ช่อดอกไม้” ของไวน์ เมื่อเก็บต่อไปนาน ๆ กลิ่นหลักจะอ่อนลง และกลิ่นอื่นจะชัดเจนขึ้นมา อาทิ กลิ่นดิน แร่ธาตุ หนังสัตว์ และยาสูบ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07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จิบทีละน้อยและสูดลมหายใจเบา ๆ ให้กลิ่นผ่านเข้าทางช่องปากและจมูกไปสู่ลำคอ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18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ความหวานในไวน์ไม่ใช่รสชาติเทียมอย่างที่ได้จากบางสิ่งอย่างช็อกโกแลต ไวน์มีความหวานธรรมชาติที่ได้จากองุ่น ดรายตรงกันข้ามกับความหวาน หมายถึงว่าไวน์ไม่หวานที่ไม่มีน้ำตาลคงเหลือค้างอยู่ในน้ำไวน์ แต่เราก็ยังได้รสชาติผลไม้ในไวน์แบบดราย ไวน์ส่วนใหญ่เป็นไวน์แบบดรายหรือไม่ก็ค่อนข้างดราย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71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03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มาจากเปลือกองุ่นและถังไม้โอ๊กที่ใช้ในการบ่มไวน์ สารนี้ช่วยทำให้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รสชาติสุกฉ่ำและนุ่มนวล ตรงกันข้ามกับความเขียวและรสสัมผัสเนื้อหยาบมากกว่าเนื้อละเอียด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50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250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0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ไวน์ไม่มีสูตรตายตัว การจะบอกว่าไวน์ตัวไหนดีที่สุดนั้นก็ต่างกันไปตามเหตุผลของแต่ละคน แต่จะมี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ปัจจัยที่ต้องสมดุลกันอยู่เสมอ ได้แก่ แอลกอฮอล์ ความเปรี้ยวจากความเป็นกรด ความหวาน ความฝาดจากสารแทน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และรสชาติผลไม้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การเก็บไวน์มีผลกระทบอย่างยิ่งต่อทุกองค์ประกอบในไวน์ ท่านเคยลิ้มรสไวน์อายุมากหรือไม่? ถ้าเคย ลองเปรียบเทียบกันกับไวน์ชนิดเดียวกันแต่อายุน้อยกว่าว่ารสชาติต่างกันอย่างไร?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ไวน์ต้องมีความสมดุลขณะที่บรรจุลงขวดเลยหรือไม่? หรืออาจเป็นได้หรือไม่ว่า มันจะพัฒนาให้เกิดความลงตัวในขวดเมื่อเวลาผ่านไป?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31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ช่วงนี้เหมาะกับการชิมไวน์หลากชนิดที่คัดสรรมาให้ชิมและอภิปราย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35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ไวน์ส่วนใหญ่ที่เรารู้จักทำจากองุ่น แต่ในทางเทคนิค ไวน์ทำจากผลไม้อื่นได้ด้วย เช่น แอ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ปเปิ้ล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บลู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และสตรอเบอร์รี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เป็นต้น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47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ในบรรดาไวน์ชนิดต่าง ๆ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ไวน์แบบมีฟองใช้กระบวนการทางเทคนิคและใช้เวลามากที่สุด เพราะต้องหมักถึงสองครั้ง กล่าวคือ ครั้งแรกทำน้ำไวน์ ครั้งที่สองทำให้เป็นฟอง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แบบมีฟอง เป็นไวน์เฉพาะของออสเตรเลียที่มีเอกลักษณ์ ใช้วิธีทำเหมือนทำไวน์แบบมีฟอง แต่มักใช้ชีรา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เป็นไวน์พื้นฐานมากที่สุด แทนที่จะเป็น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หรือ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54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ไวน์ขาวแบบเนื้อสัมผัสเบามักเป็นไวน์แบบดราย (ไม่หวาน) หรือมีรสหวานและดื่มง่าย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ตัวอย่างของไวน์ที่ดีที่มา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จากภูมิอากาศเย็นกว่า ไวน์ในกลุ่มประเภทนี้ที่เป็นที่นิยมได้แก่ 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อง,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กรี 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กรีโจ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ลิงออสเตรเลียบางชนิดเรียกได้ว่าดีที่สุดในโลก ผู้ผลิตไวน์ท้องถิ่นหลายรายใช้วิธีมินิมอ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ลลิส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เพื่อให้ความใส ความสดชื่น และความบริสุทธิ์ของไวน์เป็นตัวบอกเรื่องราวของตัวมันเอง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49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ยงมีประวัติศาสตร์อันยาวนาน ปลูกในหลากหลายพื้นที่ทั่วประเทศ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ยงของเขตฮัน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เป็นหนึ่งในไวน์มหัศจรรย์ของโลก ค่อย ๆ แปรเปลี่ยนจากไวน์รุ่นใหม่ สดชื่น สดใส ไปเป็นไวน์สีทองที่แฝงความลึกล้ำ มีกลิ่นฟาง น้ำผึ้ง และถั่ว ราวกับว่าได้บ่มในถังไม้โอ๊กมา (แม้ว่าไม่ได้ทำเช่นนั้น) เขตมาร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ผลิต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ยงสไตล์เบา ๆ คล้ายกับโซ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 และโดยทั่วไป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ยงก็ใช้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06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ไวน์ขาวที่เนื้อสัมผัสเต็ม เข้มข้นกว่า มีความเป็นครีมมากกว่า จะมีเนื้อสัมผัสชัดเจนและเต็มกว่า มักมีคุณสมบัติที่สร้างขึ้นระหว่างกระบวนการผลิตไวน์ อาทิ การบ่มไวน์ในถังไม้โอ๊กจะเพิ่มกลิ่นรสใหม่ขึ้นมา ที่นิยมใช้ยกตัวอย่างก็จะเป็น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ละวีโอน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ิเยร์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ที่จะให้ความรู้สึกแบบปานกลางไปจนถึงแบบเต็ม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เป็นองุ่นที่ใช้ทำไวน์ขาว เป็นพันธุ์หนึ่งที่ปลูกมากที่สุดในโลก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เป็นไวน์ที่เป็นสัญลักษณ์ของออสเตรเลีย ก่อนหน้านี้ ในช่วงปี ค.ศ.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1980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 ค.ศ.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1990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เป็นที่รู้จักว่ามีสไตล์เข้มข้นหนักแน่นจากการใช้ถังไม้โอ๊ก แต่ต่อมาความนิยมก็ลดลง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ออสเตรเลียสมัยใหม่เน้นความเป็นกรดที่สดชื่น ความเรียบหรู ความหรูหรา และความเป็นแร่ธาตุ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671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ไวน์ขาวที่เต็มไปด้วยกลิ่นหอมของผลไม้และดอกไม้ หอมกรุ่นออกมาจากแก้ว มักให้ความสดชื่น แต่ซับซ้อน กลิ่นหอมชัดเจนมาจากตัวองุ่นเองมากกว่าจะมาจากกระบวนการผลิต พันธุ์องุ่นหอมและคลาสสิค ได้แก่ เก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เวิสท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มอสกาโตเป็นไวน์กลิ่นหอม รสชาติหวาน และเบา ๆ เป็นที่นิยมในประเทศออสเตรเลียเพราะคุณคุณลักษณะสดชื่นและมีปริมาณแอลกอฮอล์ต่ำ มอสกาโตผลิตในหลายเขตพื้นที่ของออสเตรเลีย รวมทั้งฮัน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แมคลาเรน เวล, แอด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ฮิลส์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75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ทำจากองุ่นแดง โดยจะทิ้งเปลือกองุ่นไว้ในน้ำไวน์นานพอที่จะทำให้น้ำไวน์มีสีชมพูอย่างที่เห็น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อาจทำจากองุ่นพันธุ์เดียวหรือใช้วิธี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องุ่นสองหรือสามพันธุ์ก็ได้ สีสวย ๆ ของไวน์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มีตั้งแต่สีลูกพีชอ่อนไปจนสีแดงเลือดหมูเข้ม แต่มีอีกวิธีที่ใช้แต่ไม่เป็นที่นิยมเท่า ก็คือ การผสมหรือการ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ไวน์แดงกับไวน์ขาว, แต่เดิมมา 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องออสเตรเลียมักจะผิดพลาดตรงที่ไวน์มีรสหวาน มีเนื้อสัมผัสปานกลาง และสีชมพูเข้ม แต่ปัจจุบัน สไตล์ที่พิสูจน์แล้วว่าเป็นที่นิยมมากที่สุดคือ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รสไม่หวาน ละเอียดอ่อนและเบา 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777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ไวน์แดงเนื้อสัมผัสเบานี้ส่วนมากจะมีสีอ่อนกว่าไวน์แบบเนื้อสัมผัสเต็ม มีความฝาดจากสารแทน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ต่ำกว่ามาก ทำให้ดื่มได้ง่ายขึ้น พันธุ์องุ่นที่ใช้ทั่วไปได้แก่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และกาเมย์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lnSpc>
                <a:spcPct val="107000"/>
              </a:lnSpc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องออสเตรเลียมีคุณลักษณะหลากหลายแนว ขึ้นอยู่กับว่าสถานที่ปลูกและวิธีผลิต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ตัวอย่างของไวน์ที่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ดีที่สุดมาจากภูมิอากาศเย็น จะเป็นไวน์เนื้อสัมผัสเบา แต่มีกลิ่นหอมชัดเจน และคุณสมบัติหลายเชิงชั้นและยาวนาน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63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เป็นไวน์แดงเนื้อสัมผัสเต็ม รสชาติเข้มข้นจัดจ้าน สีเข้ม ทั้งมีชื่อเสียงเรื่องกลิ่นรสชัดเจน มีความฝาดจากสารแทน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สูง และปริมาณแอลกอฮอล์สูง สีเข้มลึกล้ำ และกลิ่นรสส่วนมากได้จากเปลือกของผลองุ่น พันธุ์องุ่นที่นิยม ได้แก่ 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มัลเบ็ค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ไวน์แดงเนื้อสัมผัสเต็ม มีสีแดงเข้มและม่วงเข้ม มีความหนักกว่า กลมกล่อมกว่า และบางทีก็ให้ความรู้สึกนุ่มราวแพรไหมในปาก คุณลักษณะเรื่องกลิ่นรสเด่นชัดว่าได้จากผลไม้สีดำ มีกลิ่นของรสชาติ อย่างหนังสัตว์และยาสูบ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423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องุ่นพันธุ์นี้เป็นพันธุ์องุ่นที่ปลูกมากที่สุดเป็นลำดับที่สามของประเทศออสเตรเลีย (ต่อจากช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 มักนำไป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หรือไม่ก็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กับองุ่นหลาย ๆ พันธุ์บ้าง แต่ถ้าใช้องุ่นพันธุ์เดียว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ก็สร้างไวน์ที่มีความซับซ้อนและมีโครงสร้างที่ดีได้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266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ไวน์หวานมีมากมายหลายสไตล์และหลากหลายวิธีการผลิต มักถูกแบ่งคุณลักษณะจากระดับน้ำตาลที่มีอยู่สูง ที่ส่วนหนึ่งได้รับจากการทิ้งองุ่นไว้ให้สุกนานขึ้น อีกสไตล์หนึ่งก็คือปล่อยให้เชื้อราที่ชื่อ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ซีเน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ร่า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เจริญเติบโตบนผลองุ่น หรือเกิดการ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เน่า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แบบผู้ดี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เชื้อรานี้จะดูดน้ำออกจากผลองุ่นและทำให้น้ำองุ่นเข้มข้นขึ้น โบ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</a:t>
            </a:r>
            <a:r>
              <a:rPr lang="th-TH" sz="1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และโบ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เป็นสไตล์ไวน์หวานที่ได้รับคำกล่าวขวัญมากที่สุดของประเทศออสเตรเลีย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51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หากเปรียบองุ่นที่ซื้อในร้านขายผักผลไม้กับองุ่น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ที่ใช้ทำไวน์ จะมีความแตกต่างอย่างมาก องุ่นที่ใช้ทำไวน์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ที่ทั่วโลกปลูกถึงร้อย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90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เป็นองุ่นที่มีชื่อทางวิทยาศาสตร์ว่า </a:t>
            </a:r>
            <a:r>
              <a:rPr lang="th-TH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วีทิส</a:t>
            </a:r>
            <a:r>
              <a:rPr lang="th-TH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วิน</a:t>
            </a:r>
            <a:r>
              <a:rPr lang="th-TH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ิเฟอ</a:t>
            </a:r>
            <a:r>
              <a:rPr lang="th-TH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องุ่นสกุลนี้มีพันธุ์องุ่นต่าง ๆ นับพันร่วมสกุลเดียวกัน ทั้งองุ่นแดงและองุ่นขาว บางพันธุ์จะ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พบได้ทั่วไปมากกว่า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อีกหลาย ๆ พันธุ์ ด้วยเหตุผลเรื่องว่าองุ่นพันธุ์นั้น ๆ ความสามารถในการนำไปผลิตเป็นไวน์คุณภาพสูงได้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มากน้อย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แค่ไหน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565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มาตรฐานกระบวนการผลิตไวน์ผสมเหล้าจะทำขึ้นภายหลังจากการหมัก โดยจะเติมเหล้าองุ่นกลั่นเข้าไปในไวน์ที่ใช้เป็นพื้นฐาน ระยะเวลาที่หมักไวน์ก่อนเติมเหล้าจะเป็นตัวกำหนดว่าไวน์จะหวานหรือดราย (ไม่หวาน) เพราะทันทีที่เพิ่มแอลกอฮอล์เข้าไป ยีสต์จะหยุดเปลี่ยนน้ำตาลให้กลายเป็นแอลกอฮอล์ และทิ้งน้ำตาลคงเหลือไว้ในน้ำไวน์ สำหรับไวน์ที่หวานขึ้นไปอีก มักจะเติมเหล้าเข้าไปภายในหนึ่งวันครึ่งหลังจากเกิดการหมัก ถ้าเป็นแบบด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ราย (ไม่หวาน)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การหมักจะต้องทำให้เสร็จสิ้นกระบวนการอย่างเต็มรูปแบบเสียก่อน 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ประเทศโปรตุเกสมีชื่อเสียงเรื่องไวน์พอร์ทและมา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เดียร่า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และประเทศสเปนโด่งดังจากไวน์เชอร์รี่ ประเทศออสเตรเลียผลิตไวน์ผสมเหล้า มัสกัต, โทเพ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วินเท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และทอ</a:t>
            </a:r>
            <a:r>
              <a:rPr lang="th-TH" sz="1200" dirty="0" err="1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ที่ล้ำเลิศที่สุดในโลก   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สไตล์หรือพันธุ์องุ่นเหล่านี้เป็นสิ่งใหม่สำหรับท่านในปัจจุบันหรือไม่? ท่านมีความคิดอย่างไรเกี่ยวกับสิ่งเหล่านี้?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ท่านชอบหรือไม่ชอบสไตล์หรือพันธุ์องุ่นเหล่านี้เป็นพิเศษหรือไม่?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พันธุ์องุ่นออสเตรเลียท้าทายความคิดเดิมของท่านเกี่ยวกับเรื่องสไตล์หรือไม่?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198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ใช้เพื่อเพิ่มกลิ่นให้กับไวน์ หรือไม่ก็พัฒนากลิ่นรส และยังช่วยสร้างความสมดุลให้กับความเป็นกรด 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หรือระดับแอลกอฮอล์ได้ด้วย 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ยังเพิ่มความซับซ้อนให้กลิ่นรสและเนื้อสัมผัสของไวน์ แต่ในทางกลับกัน ไวน์ที่ทำจากองุ่นพันธุ์เดียวสามารถเล่าเรื่องราวขององุ่น เขตพื้นที่ ภูมิอากาศและดิน และผู้ผลิตได้ชัดเจน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495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BE5D5-F9E0-CB99-C7E6-6933A282C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5915C6-0B93-9C3A-0481-7F1994CF6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7EF34-B6B8-E9F2-E4A6-FD2D22D1E7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FE7C4-3167-E32D-1FEF-C42996D0F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45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เอสบ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เอส (โซ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ยง) กำเนิดขึ้นที่แคว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นบอร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นั้น ช่วยให้เขตมาร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แห่งออสเตรเลียตะวันตกมีชื่อเสียง พร้อมกันนั้น ยังมี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เป็นสไตล์ไวน์เอกลักษณ์ของเขตพื้นที่นี้อีกด้วย องุ่นทั้งสองพันธุ์ทั้งแข่งขันและส่งเสริมกันและกัน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ยงให้กลิ่นรสและความกลมกล่อมแก่โซ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ที่มีรสชาติแหลมคมกว่าและเรียบกว่า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การถือกำเนิดไวน์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กรอนา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ในประเทศออสเตรเลียนำไปสู่การเกิดใหม่ของไวน์แดงแบบ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ผู้ผลิตไวน์ทำการทดลองกับพันธุ์องุ่นคลาสสิคและพันธุ์องุ่นทางเลือก ส่วนจีเอสเอ็ม (เกรอนา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มาทา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 เป็นสไตล์ที่สำคัญเป็นพิเศษในเขตบารอ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และแมคลาเรน เวลในออสเตรเลียตอนใต้ เขตพื้นที่ที่แถบนั้นยังปลูกองุ่นพันธุ์เกรอนา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ที่ดีที่สุดและอายุมากที่สุดจำนวนหนึ่งไว้อีกด้วย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350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ชีราซม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ศักยภาพในการเก็บที่ดีเยี่ยม ถ้าพูดในเชิงสไตล์ องุ่นทั้งสองพันธุ์นี้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ด้วยกันได้ดี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เน้นจับโครงสร้างและเนื้อสัมผัส ในขณะที่มีความนุ่มนวลและความใจดีของชีราซม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ซ้อนทับไว้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ยังรักษาความสดชื่นและมีโครงสร้างเพดานปากแบบ “รูตรงกลาง” ซึ่งเติมเต็มเนื้อสัมผัสโดยผลไม้รสหวานที่ได้จากช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คลาสสิค มีชื่อเสียงจากการที่เป็นส่วนผสมที่ลงตัวของพันธุ์องุ่นที่ถือกำเนิดจากแคว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นบอร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 โดยเฉพาะอย่างยิ่งคาแบ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หลายตัวจากมาร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นับเป็นไวน์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ที่ยอดเยี่ยม ส่วนคาแบ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ที่ให้โครงสร้างที่ยอดเยี่ยม จากสารแทน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ละความเป็นกรด ก็ได้แมร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มาเติมกลิ่นรสผลไม้อย่างลูกพล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และเชอร์รี่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791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ชุมชนไวน์ออสเตรเลียในปัจจุบันก่อตั้งโดยผู้ค้นพบจากในสมัยอดีต ที่เล็งเห็นว่าพื้นแผ่นดินนี้สามารถก่อกำเนิดไร่องุ่นที่เหมาะสมที่สุดได้ จากที่เคยเป็นสัญลักษณ์มาจนรู้จักกันไม่มาก เขตผลิตไวน์ทั้ง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65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เขตของประเทศออสเตรเลีย มีคุณลักษณะที่เป็นเอกลักษณ์เฉพาะทำให้เกิดและเป็นที่รู้จักผ่านไวน์ที่ผลิตโดยผู้ผลิตไวน์ที่เดินคู่ไปกับแผ่นดินของพวกเขา เขตผลิตไวน์จะหนาแน่นมากในแถบตะวันออกเฉียงใต้และตะวันตกเฉียงใต้ ทั้งสองแถบนั้นอุณหภูมิจะไม่พุ่งสูงจนเกินไป</a:t>
            </a:r>
          </a:p>
          <a:p>
            <a:endParaRPr lang="en-US" sz="1200" dirty="0">
              <a:effectLst/>
              <a:latin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dirty="0"/>
              <a:t>+ เนื้อหาเพิ่มเติมที่ใช้ในการนำเสนอได้ : สื่อในการนำเสนอเกี่ยวกับเขตพื้นที่เหล่านี้มากมาย สามารถสืบค้นได้ที่ </a:t>
            </a:r>
            <a:r>
              <a:rPr lang="en-US" dirty="0" err="1"/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133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ที่ใช้พันธุ์องุ่นจากหลายเขตพื้นที่จะใช้องุ่นที่ดีที่สุดจากเขตพื้นที่นั้น ๆ เพื่อมาสร้างไวน์ที่มีความสมดุลและความคงที่ ความคิดนี้เป็นส่วนหนึ่งของประวัติศาสตร์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ไวน์ที่ได้รับการปฏิบัติมาช้านาน ซึ่งใช้ข้อได้เปรียบจากความแข็งแรงของเขตพื้นที่ และยังจะทำให้ผู้ผลิตไวน์ได้พัฒนาสไตล์ ลดผลกระทบที่มีความหลากหลายของไวน์ที่เกิดจากรสชาติในแต่ละปี ที่ตกอยู่ภายใต้อิทธิพลของสภาพอากาศที่มีต่อองุ่นในช่วงการเจริญเติบโต และทำให้ผลิตไวน์ออกได้ดีเหมือนเดิมปีแล้วปีเล่า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540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704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CCEE6-D41D-1AFE-3AC3-1EC37C129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B3BFF4-828A-D749-F518-0994A7C8B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895851-50C7-85B9-ED8B-132472757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การจับคู่อาหารกับไวน์มีวัตถุประสงค์เพื่อสร้างความสมดุลระหว่างอาหารจานนั้น ๆ กับคุณลักษณะของไวน์ ลองมาพิจารณาลำดับการเรียงจานอาหาร มักเริ่มจากอาหารและไวน์รสชาติเบา เรื่อยไปจนอาหารหนักขึ้นและไวน์ที่เข้มขึ้น ในหลาย ๆ ทางจะคิดว่ามันเป็นวิทยาศาสตร์ก็ได้ แต่ท้ายที่สุด ก็เป็นเรื่องของความชอบของแต่ละคน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A1543-D453-70D6-30EA-19B4C479F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515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มีการจับคู่อาหารจานไหนและไวน์ใดที่ท่านชอบหรือไม่ชอบ?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มีสิ่งใดที่เรียนรู้วันนี้ที่จะเปลี่ยนวิธีการจับคู่ไวน์และอาหารของท่าน?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19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ปฏิสัมพันธ์ของปัจจัยเหล่านี้มีผลกระทบอย่างมากต่อคุณภาพและคุณลักษณะขององุ่น จึงอธิบายได้ว่า เหตุใดองุ่นจากต่างเขตพื้นที่ หรือแม้แต่พื้นที่ใดพื้นที่หนึ่งในเขตพื้นที่นั้น ๆ จึงมีสไตล์และรสชาติอันเป็นเอกลักษณ์ของตน สิ่งนี้คือสิ่งที่อ้างถึงว่าเป็น “แตร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รัว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 หรือ “ลักษณะเฉพาะของภูมิภาค”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3508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101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63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สิ่งที่ทำให้ไวน์ซับซ้อน และน่าเพลิดเพลินเป็นที่สุด คือ ศักยภาพในการมีอิทธิพลต่อกระบวนการผลิตไวน์ในหลาย ๆ วิธี และนี่คือสิ่งที่ทำให้เรามีไวน์หลากประเภทและหลายสไตล์ กระบวนการในการผลิตไวน์แดงและไวน์ขาวก็จะแตกต่างกันไปบ้าง และกระบวนการและเทคนิคที่แน่ชัดจะแตกต่างกันไปตามที่โรงผลิตไวน์และผู้ผลิตไวน์ใช้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สำหรับไวน์แดงและไวน์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เมื่อบดองุ่นแล้ว จะหมักองุ่นทั้งเปลือก ระยะเวลาหมักก็จะต่างกันไป แต่สำหรับไวน์ขาว เมื่อคั้นน้ำองุ่นออกมาแล้ว จะแยกน้ำและเปลือกองุ่นออกจากกันก่อนนำไปหมัก ระยะเวลาที่เปลือกองุ่นได้สัมผัสน้ำไวน์เป็นเรื่องจำเป็นสำหรับไวน์สีเข้มขึ้น เพราะจะให้ได้สีและถ่ายทอดกลิ่นรสและสารแทน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ออกมา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91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วิธีที่ผู้ผลิตไวน์บ่มไวน์ขึ้นอยู่กับชนิดของไวน์ที่ต้องการรังสรรค์มันขึ้นมา คำถามดังกล่าวเป็นส่วนหนึ่งที่ผู้ผลิตไวน์จำเป็นต้องถามและตอบให้ได้ก่อน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29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การบ่มไวน์ในถังไม้โอ๊กมีผลต่อสี กลิ่นรส 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และเนื้อสัมผัสของไวน์ ไวน์สามารถหมักในถังไม้โอ๊ก หรืออาจถ่ายน้ำไวน์ไปใส่ถังไม้โอ๊กหลังจากหมักเสร็จแล้ว เพื่อบ่มหรือเก็บต่อไป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การใช้ไม้โอ๊กไม่ใช่ข้อบ่งชี้เรื่องคุณภาพ แม้ไวน์ที่แพงที่สุดส่วนมากในโลกจะบ่มในถังไม้โอ๊กก็ตาม สิ่งสำคัญที่ต้องจดจำไว้คือ ถังไม้โอ๊กใหม่จะเพิ่มกลิ่นและรส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จากโอ๊ก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ได้มากกว่าการใช้ถังไม้โอ๊กเก่า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ในการผลิตไวน์ มีไม้โอ๊กมีสองประเภทที่ใช้กัน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โอ๊กฝรั่งเศส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เป็นที่นิยมที่สุดที่ใช้บ่มไวน์ระดับพร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ยม โอ๊กฝรั่งเศสถ่ายทอดกลิ่นและรสชาติได้ละเอียดมากกว่า เพราะเนื้อไม้หรือ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เกรน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ของไม้โอ๊กฝรั่งเศสจะแน่นกว่า และให้ความรู้สึกละเมียดละไมอย่างแพรไหม ซี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หรือซาติ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ในปาก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โอ๊กอเมริกัน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เนื้อไม้อ่อน เพิ่มกลิ่นรสให้ไวน์ มักเป็นกลิ่นรสมะพร้าวหรือวานิลลา และให้ความรู้สึกเหมือนครีมในปาก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40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18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หน้าตาของไวน์จะพอบอกให้รู้ได้ถึงสไตล์ เนื้อสัมผัส และคุณลักษณะของไวน์ น้ำไวน์ใสหรือขุ่น? น้ำไวน์สะท้อนแสงมากหรือไม่? ไวน์ที่ขุ่นหรือมัวมักหมายถึงไวน์ที่ไม่ได้กรอง หรือไม่ก็ไวน์เสีย สีของไวน์ยังบอกอายุว่าเก็บมานานแค่ไหนแล้วได้ด้วย โดยทั่วไป ไวน์ขาวจะมีสีเข้มเมื่อเก็บไวน์ไว้นาน ๆ แต่กับไวน์แดงสีจะอ่อนลง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76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0346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t>21/4/2026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6" r:id="rId3"/>
    <p:sldLayoutId id="2147483664" r:id="rId4"/>
    <p:sldLayoutId id="2147483660" r:id="rId5"/>
    <p:sldLayoutId id="2147483659" r:id="rId6"/>
    <p:sldLayoutId id="2147483665" r:id="rId7"/>
    <p:sldLayoutId id="2147483657" r:id="rId8"/>
    <p:sldLayoutId id="2147483655" r:id="rId9"/>
    <p:sldLayoutId id="2147483663" r:id="rId10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Relationship Id="rId9" Type="http://schemas.openxmlformats.org/officeDocument/2006/relationships/image" Target="../media/image72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emf"/><Relationship Id="rId11" Type="http://schemas.openxmlformats.org/officeDocument/2006/relationships/image" Target="../media/image25.png"/><Relationship Id="rId5" Type="http://schemas.openxmlformats.org/officeDocument/2006/relationships/image" Target="../media/image19.emf"/><Relationship Id="rId10" Type="http://schemas.openxmlformats.org/officeDocument/2006/relationships/image" Target="../media/image24.png"/><Relationship Id="rId4" Type="http://schemas.openxmlformats.org/officeDocument/2006/relationships/image" Target="../media/image18.emf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emf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0.emf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821" b="27697"/>
          <a:stretch>
            <a:fillRect/>
          </a:stretch>
        </p:blipFill>
        <p:spPr>
          <a:xfrm>
            <a:off x="658813" y="2595220"/>
            <a:ext cx="10975975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ความรู้เบื้องต้นเรื่องไวน์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11575" y="5890850"/>
            <a:ext cx="12203575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24" r="18042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65406"/>
            <a:ext cx="4238580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ศิลปะ </a:t>
            </a:r>
            <a:br>
              <a:rPr lang="en-AU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แห่งการบ่มไวน์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592961"/>
            <a:ext cx="4105121" cy="1672077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ถังไม้โอ๊กหรือถังสแตนเลสสตี</a:t>
            </a:r>
            <a:r>
              <a:rPr lang="th-TH" sz="16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6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ถังไม้โอ๊กเก่าหรือถังไม้โอ๊กใหม่?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โอ๊กฝรั่งเศสหรือโอ๊กอเมริกัน?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จะบ่มไวน์ไว้ได้อีกนานเท่าใด?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บ่มได้ตั้งแต่สองสามเดือนถึงหลาย ๆ ปี</a:t>
            </a:r>
            <a:endParaRPr lang="en-AU" sz="16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323341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946568"/>
            <a:ext cx="4191030" cy="4288762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ถังไม้โอ๊ก </a:t>
            </a:r>
            <a:r>
              <a:rPr lang="en-AU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br>
              <a:rPr lang="en-AU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</a:br>
            <a:r>
              <a:rPr lang="th-TH" sz="6000" b="1" cap="all" dirty="0">
                <a:solidFill>
                  <a:schemeClr val="accent3">
                    <a:lumMod val="20000"/>
                    <a:lumOff val="80000"/>
                  </a:schemeClr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หรือ</a:t>
            </a:r>
            <a:r>
              <a:rPr lang="en-AU" sz="60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br>
              <a:rPr lang="en-AU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</a:b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ถังสแตนเลสสตี</a:t>
            </a:r>
            <a:r>
              <a:rPr lang="th-TH" sz="6000" b="1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endParaRPr lang="en-AU" sz="6000" b="1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354502" y="2961302"/>
            <a:ext cx="4939976" cy="130841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ถังไม้โอ๊กช่วยให้ไวน์ได้สัมผัสออกซิเจนได้มากขึ้น สร้างกลิ่นรสซับซ้อน และทำให้โครงสร้างสารแทน</a:t>
            </a:r>
            <a:r>
              <a:rPr lang="th-TH" sz="16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16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ในไวน์แดงอ่อนนุ่มขึ้น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ถังสแตนเลสสตี</a:t>
            </a:r>
            <a:r>
              <a:rPr lang="th-TH" sz="16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6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ช่วยควบคุมให้ไวน์ได้สัมผัสออกซิเจนน้อยที่สุด ทำให้มั่นใจได้ว่าไวน์จะรักษาความเป็นผลไม้และกลิ่นรสแบบดอกไม้ไว้ได้</a:t>
            </a:r>
            <a:endParaRPr lang="en-AU" sz="1600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" t="25987" r="75" b="14574"/>
          <a:stretch>
            <a:fillRect/>
          </a:stretch>
        </p:blipFill>
        <p:spPr>
          <a:xfrm>
            <a:off x="6096000" y="0"/>
            <a:ext cx="6096000" cy="24147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7E8039-84AE-645E-6C8A-6CCC2D3DED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4" b="27034"/>
          <a:stretch>
            <a:fillRect/>
          </a:stretch>
        </p:blipFill>
        <p:spPr>
          <a:xfrm>
            <a:off x="6096000" y="4991285"/>
            <a:ext cx="6096000" cy="186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0714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906119"/>
            <a:ext cx="5709036" cy="132382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วิธีชิม</a:t>
            </a:r>
            <a:r>
              <a:rPr lang="en-AU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</a:t>
            </a:r>
            <a:endParaRPr lang="en-AU" sz="6000" b="1" cap="all" dirty="0">
              <a:solidFill>
                <a:schemeClr val="accent3">
                  <a:lumMod val="40000"/>
                  <a:lumOff val="60000"/>
                </a:schemeClr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029996" y="286654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ดู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แกว่งแก้ว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ดมกลิ่น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ชิมรส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สรุปผล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21180D86-EFB0-97A6-68E8-4FBC37D737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83" r="22658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315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28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4534381"/>
            <a:ext cx="12192000" cy="160888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5077991"/>
            <a:ext cx="6158452" cy="1325562"/>
          </a:xfrm>
        </p:spPr>
        <p:txBody>
          <a:bodyPr/>
          <a:lstStyle/>
          <a:p>
            <a:r>
              <a:rPr lang="en-US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1.</a:t>
            </a:r>
            <a:r>
              <a:rPr lang="en-US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ดู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27513" y="4734276"/>
            <a:ext cx="4105121" cy="1209090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รินไวน์ให้ได้ปริมาณหนึ่งในสามของแก้ว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ถือแก้วทำมุม 45 องศากับพื้นหลังสีขาว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สังเกตสีของไวน์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8492794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07F4DCB-D040-979C-F9BA-49F00B57AC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7" y="18838"/>
            <a:ext cx="12160181" cy="68391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59" y="667716"/>
            <a:ext cx="9389213" cy="1081291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สีของไวน์</a:t>
            </a:r>
            <a:endParaRPr lang="en-AU" sz="6000" b="1" dirty="0">
              <a:solidFill>
                <a:schemeClr val="accent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A7CAEE-7D6E-3C00-D591-9A4F5A5551D2}"/>
              </a:ext>
            </a:extLst>
          </p:cNvPr>
          <p:cNvSpPr txBox="1"/>
          <p:nvPr/>
        </p:nvSpPr>
        <p:spPr>
          <a:xfrm>
            <a:off x="1081449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สีฟาง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50D047-531F-4C66-1F2C-1D246BC8A9E4}"/>
              </a:ext>
            </a:extLst>
          </p:cNvPr>
          <p:cNvSpPr txBox="1"/>
          <p:nvPr/>
        </p:nvSpPr>
        <p:spPr>
          <a:xfrm>
            <a:off x="311584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สีมะนาวเหลือง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D6F036-8254-D290-434E-AD83E2A1A873}"/>
              </a:ext>
            </a:extLst>
          </p:cNvPr>
          <p:cNvSpPr txBox="1"/>
          <p:nvPr/>
        </p:nvSpPr>
        <p:spPr>
          <a:xfrm>
            <a:off x="495631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สีเหลือง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7A9AD0-BE00-F27D-999B-5FD1FA3FED82}"/>
              </a:ext>
            </a:extLst>
          </p:cNvPr>
          <p:cNvSpPr txBox="1"/>
          <p:nvPr/>
        </p:nvSpPr>
        <p:spPr>
          <a:xfrm>
            <a:off x="6833118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สีทอง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40CB74-2712-3B45-C9B4-5865247FCF1B}"/>
              </a:ext>
            </a:extLst>
          </p:cNvPr>
          <p:cNvSpPr txBox="1"/>
          <p:nvPr/>
        </p:nvSpPr>
        <p:spPr>
          <a:xfrm>
            <a:off x="866742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สีน้ำตาล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0EF7B1-FFFB-248B-8405-B27E6449BBCB}"/>
              </a:ext>
            </a:extLst>
          </p:cNvPr>
          <p:cNvSpPr txBox="1"/>
          <p:nvPr/>
        </p:nvSpPr>
        <p:spPr>
          <a:xfrm>
            <a:off x="2167299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สีชมพู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34823B-543B-425D-3991-94FC6BFBD9E3}"/>
              </a:ext>
            </a:extLst>
          </p:cNvPr>
          <p:cNvSpPr txBox="1"/>
          <p:nvPr/>
        </p:nvSpPr>
        <p:spPr>
          <a:xfrm>
            <a:off x="4065425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สีแซลมอน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20F6D0-B78F-3EAD-B555-3B059344F414}"/>
              </a:ext>
            </a:extLst>
          </p:cNvPr>
          <p:cNvSpPr txBox="1"/>
          <p:nvPr/>
        </p:nvSpPr>
        <p:spPr>
          <a:xfrm>
            <a:off x="5976915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สีแดง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ม่วง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r"/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E0F5AE-3226-A282-AC4D-EAAE2197A16E}"/>
              </a:ext>
            </a:extLst>
          </p:cNvPr>
          <p:cNvSpPr txBox="1"/>
          <p:nvPr/>
        </p:nvSpPr>
        <p:spPr>
          <a:xfrm>
            <a:off x="7898309" y="4062619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สีม่วง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B97A29-8DAE-AFF8-C577-289E5F299450}"/>
              </a:ext>
            </a:extLst>
          </p:cNvPr>
          <p:cNvSpPr txBox="1"/>
          <p:nvPr/>
        </p:nvSpPr>
        <p:spPr>
          <a:xfrm>
            <a:off x="3052824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สีแดงทับทิม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7D8780-944B-3D4C-8B99-9FD9A5B706A0}"/>
              </a:ext>
            </a:extLst>
          </p:cNvPr>
          <p:cNvSpPr txBox="1"/>
          <p:nvPr/>
        </p:nvSpPr>
        <p:spPr>
          <a:xfrm>
            <a:off x="4997435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สีแดงโกเมน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CA4DF-C278-3003-63EE-C3007F4E626B}"/>
              </a:ext>
            </a:extLst>
          </p:cNvPr>
          <p:cNvSpPr txBox="1"/>
          <p:nvPr/>
        </p:nvSpPr>
        <p:spPr>
          <a:xfrm>
            <a:off x="6942046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สีน้ำตาลอมส้ม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r"/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CB91E7-5369-B547-5C89-92701BAEBB5B}"/>
              </a:ext>
            </a:extLst>
          </p:cNvPr>
          <p:cNvSpPr txBox="1"/>
          <p:nvPr/>
        </p:nvSpPr>
        <p:spPr>
          <a:xfrm>
            <a:off x="8886657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สีน้ำตาล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r"/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2049349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959600" y="4199531"/>
            <a:ext cx="4418885" cy="1618596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การแกว่งแก้วให้น้ำไวน์หมุนช่วยเปิดเผยกลิ่น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แกว่งแก้วโดยถือแก้วขนานพื้นเรียบให้มั่น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ดูว่าไวน์สร้าง ‘ขา’ หรือ ‘น้ำตา’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ไวน์ที่มี ‘ขา’ มากกว่านั่นก็คือจะให้ความรู้สึกใหญ่กว่า สุกมากกว่า และเต็มปากเต็มคำมากกว่า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323" t="7365" b="9529"/>
          <a:stretch>
            <a:fillRect/>
          </a:stretch>
        </p:blipFill>
        <p:spPr>
          <a:xfrm>
            <a:off x="0" y="2210765"/>
            <a:ext cx="6096000" cy="4647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83" b="28383"/>
          <a:stretch>
            <a:fillRect/>
          </a:stretch>
        </p:blipFill>
        <p:spPr>
          <a:xfrm>
            <a:off x="7430946" y="-14563"/>
            <a:ext cx="4761053" cy="3081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078ED3-3CE7-C402-69B8-B23666BEC58D}"/>
              </a:ext>
            </a:extLst>
          </p:cNvPr>
          <p:cNvSpPr txBox="1"/>
          <p:nvPr/>
        </p:nvSpPr>
        <p:spPr>
          <a:xfrm>
            <a:off x="464457" y="695366"/>
            <a:ext cx="609600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2.</a:t>
            </a:r>
            <a:r>
              <a:rPr lang="en-AU" sz="6000" b="1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6000" b="1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แกว่งแก้ว</a:t>
            </a:r>
            <a:endParaRPr lang="en-AU" sz="6000" b="1" cap="all" dirty="0">
              <a:solidFill>
                <a:schemeClr val="accent2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6431A475-4918-5A14-4381-9EE3C561CCC2}"/>
              </a:ext>
            </a:extLst>
          </p:cNvPr>
          <p:cNvSpPr txBox="1"/>
          <p:nvPr/>
        </p:nvSpPr>
        <p:spPr>
          <a:xfrm>
            <a:off x="7430946" y="3295352"/>
            <a:ext cx="18519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2400" dirty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‘ขาไวน์’</a:t>
            </a:r>
          </a:p>
        </p:txBody>
      </p:sp>
    </p:spTree>
    <p:extLst>
      <p:ext uri="{BB962C8B-B14F-4D97-AF65-F5344CB8AC3E}">
        <p14:creationId xmlns:p14="http://schemas.microsoft.com/office/powerpoint/2010/main" val="90335707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A40AF-5BA0-3A33-997F-27A75A93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AF3B7D1-32B7-E964-4687-8A34E956F2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2" b="7812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66D385-B860-B5FD-63A4-1B719BDB72AC}"/>
              </a:ext>
            </a:extLst>
          </p:cNvPr>
          <p:cNvSpPr/>
          <p:nvPr/>
        </p:nvSpPr>
        <p:spPr>
          <a:xfrm>
            <a:off x="0" y="4067503"/>
            <a:ext cx="12192000" cy="20757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AABC45-BEBB-92B8-744D-A9A9803BD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4737456"/>
            <a:ext cx="6158452" cy="1325562"/>
          </a:xfrm>
        </p:spPr>
        <p:txBody>
          <a:bodyPr/>
          <a:lstStyle/>
          <a:p>
            <a:r>
              <a:rPr lang="en-US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3.</a:t>
            </a:r>
            <a:r>
              <a:rPr lang="en-US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ดมกลิ่น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978E3-DA8F-CBDD-019D-7FF4234A8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672" y="4304603"/>
            <a:ext cx="5411935" cy="1209090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ขั้นตอนนี้สำคัญที่สุด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มนุษย์สามารถบอกกลิ่นต่าง ๆ ได้เป็นพันกลิ่น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ผู้เชี่ยวชาญสามารถเรียนรู้เกือบทุกสิ่งเกี่ยวกับไวน์จากการดมกลิ่น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การสูดลมหายใจเข้าไปลึก ๆ กับการดม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ฟุด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ฟิดสั้น ๆ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หาสไตล์ที่ใช้ได้ผลกับตัวคุณ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780312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AAFBBEA-8BA5-9808-45E3-3DFE9B6F71A1}"/>
              </a:ext>
            </a:extLst>
          </p:cNvPr>
          <p:cNvSpPr txBox="1"/>
          <p:nvPr/>
        </p:nvSpPr>
        <p:spPr>
          <a:xfrm>
            <a:off x="407988" y="1085849"/>
            <a:ext cx="5078412" cy="1795693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กลิ่นไวน์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3531F2-C848-E0F9-07A6-8897159A2AA3}"/>
              </a:ext>
            </a:extLst>
          </p:cNvPr>
          <p:cNvSpPr txBox="1"/>
          <p:nvPr/>
        </p:nvSpPr>
        <p:spPr>
          <a:xfrm>
            <a:off x="498764" y="542925"/>
            <a:ext cx="6067676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 ประเภท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711260" y="1498994"/>
            <a:ext cx="2607401" cy="125273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24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กลิ่นหลัก</a:t>
            </a:r>
            <a:endParaRPr lang="en-AU" sz="2400" b="1" dirty="0">
              <a:solidFill>
                <a:schemeClr val="accent3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 algn="ctr">
              <a:buNone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ผลไม้, สมุนไพร, ดอกไม้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64AE1A-B2A6-1682-B8ED-30708711ED06}"/>
              </a:ext>
            </a:extLst>
          </p:cNvPr>
          <p:cNvSpPr/>
          <p:nvPr/>
        </p:nvSpPr>
        <p:spPr>
          <a:xfrm>
            <a:off x="6322965" y="368300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F622E0-B31B-8718-824C-1972E0FF0786}"/>
              </a:ext>
            </a:extLst>
          </p:cNvPr>
          <p:cNvSpPr/>
          <p:nvPr/>
        </p:nvSpPr>
        <p:spPr>
          <a:xfrm>
            <a:off x="7760599" y="2793782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A8D9C2-10F2-5538-190E-1FDB268D505A}"/>
              </a:ext>
            </a:extLst>
          </p:cNvPr>
          <p:cNvSpPr/>
          <p:nvPr/>
        </p:nvSpPr>
        <p:spPr>
          <a:xfrm>
            <a:off x="4874444" y="2779742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22309D7-E3D7-E9B5-7D20-7930CAE0AD3B}"/>
              </a:ext>
            </a:extLst>
          </p:cNvPr>
          <p:cNvSpPr txBox="1"/>
          <p:nvPr/>
        </p:nvSpPr>
        <p:spPr>
          <a:xfrm>
            <a:off x="5390151" y="3976459"/>
            <a:ext cx="2124477" cy="67315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24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กลิ่นรอง</a:t>
            </a:r>
            <a:endParaRPr lang="en-AU" sz="2400" b="1" dirty="0">
              <a:solidFill>
                <a:schemeClr val="accent3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 algn="ctr">
              <a:buNone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ขนมปัง, ยีสต์, โทสต</a:t>
            </a:r>
            <a:r>
              <a:rPr lang="th-TH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วานิลลา, ช็อกโกแลต, เครื่องเทศ 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A04E78-D890-FB91-37AD-A412C1BEE169}"/>
              </a:ext>
            </a:extLst>
          </p:cNvPr>
          <p:cNvSpPr txBox="1"/>
          <p:nvPr/>
        </p:nvSpPr>
        <p:spPr>
          <a:xfrm>
            <a:off x="8642876" y="3976459"/>
            <a:ext cx="1650183" cy="67315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24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กลิ่นอื่น ๆ </a:t>
            </a:r>
            <a:endParaRPr lang="en-AU" sz="2400" b="1" dirty="0">
              <a:solidFill>
                <a:schemeClr val="accent3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 algn="ctr">
              <a:buNone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พื้นดิน, แร่ธาตุ, </a:t>
            </a:r>
          </a:p>
          <a:p>
            <a:pPr marL="0" indent="0" algn="ctr">
              <a:buNone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หนังสัตว์, </a:t>
            </a:r>
          </a:p>
          <a:p>
            <a:pPr marL="0" indent="0" algn="ctr">
              <a:buNone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ยาสูบ</a:t>
            </a:r>
            <a:endParaRPr lang="en-AU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3985618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820"/>
          <a:stretch>
            <a:fillRect/>
          </a:stretch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9503"/>
            <a:ext cx="6158452" cy="1325562"/>
          </a:xfrm>
        </p:spPr>
        <p:txBody>
          <a:bodyPr anchor="t">
            <a:normAutofit/>
          </a:bodyPr>
          <a:lstStyle/>
          <a:p>
            <a:r>
              <a:rPr lang="en-US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4. 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816798"/>
            <a:ext cx="4105121" cy="5495616"/>
          </a:xfrm>
        </p:spPr>
        <p:txBody>
          <a:bodyPr>
            <a:normAutofit/>
          </a:bodyPr>
          <a:lstStyle/>
          <a:p>
            <a:pPr>
              <a:buClr>
                <a:schemeClr val="accent3"/>
              </a:buClr>
            </a:pPr>
            <a:r>
              <a:rPr lang="th-TH" sz="18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5 องค์ประกอบหลักควรรู้ :</a:t>
            </a:r>
            <a:endParaRPr lang="en-AU" sz="1800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ความหวาน, หวานหรือไม่หวาน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ความเปรี้ยวหรือความเป็นกรด (แอ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ความฝาดจากสารแทน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endParaRPr lang="th-TH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หรือเนื้อสัมผัส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8624965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260079" y="2305220"/>
            <a:ext cx="4143845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จะรู้สึกอย่างไรได้บ้าง :</a:t>
            </a:r>
            <a:endParaRPr lang="en-AU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ไวน์ที่ไม่หวานเลยจะทำให้รู้สึกปากแห้งราวกับว่ามันนำความชุ่มชื้นจากลิ้นออกมา แต่ความรู้สึกนี้อาจเกิดขึ้นเพราะสารแทน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ที่มีอยู่สูงก็ได้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ความรู้สึกจักจี้ที่ปลายลิ้น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ความรู้สึกค่อนข้างมันแบบน้ำมันที่กลางลิ้น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ไวน์หวานกว่าจะมีความหวานเมื่อทำเสร็จ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ความหวานธรรมชาติจากน้ำผลไม้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16" r="24871"/>
          <a:stretch>
            <a:fillRect/>
          </a:stretch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F9FA1BD0-3A93-1044-2119-EC987297B2B6}"/>
              </a:ext>
            </a:extLst>
          </p:cNvPr>
          <p:cNvSpPr txBox="1"/>
          <p:nvPr/>
        </p:nvSpPr>
        <p:spPr>
          <a:xfrm>
            <a:off x="6954050" y="577377"/>
            <a:ext cx="6158452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ความหวาน/</a:t>
            </a:r>
          </a:p>
          <a:p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ความดราย</a:t>
            </a:r>
            <a:endParaRPr lang="en-US" sz="6000" b="1" dirty="0">
              <a:solidFill>
                <a:schemeClr val="bg2">
                  <a:lumMod val="20000"/>
                  <a:lumOff val="80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D2D8515-115F-A7D8-B571-4A5A71DDB924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AE3D3C-7828-42B6-D23A-734600823C8F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30F9DC-4363-0A50-2127-23348878AD2E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D599A9-1150-49D4-9ED8-F8D74C723557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1C15A9B-F0C2-EF96-7E45-4FD7DAF20457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DD1A805-9080-E1DC-4BC5-59D4D6B7E0A1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93937C-C0F1-4951-4BDA-DE314F0A5C0E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CDF2A5D-BCFE-C840-E767-ABE6F60DB0FC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40A04F6-3E9C-B68E-A04B-FEBC77BCA732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9BDD594-FB29-FF95-7924-8F5F38EBC6DF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4BC1D52-5166-740F-83E4-6729829A7F8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78D1279-CC1F-29B7-A8F2-8D25DB885273}"/>
              </a:ext>
            </a:extLst>
          </p:cNvPr>
          <p:cNvSpPr txBox="1"/>
          <p:nvPr/>
        </p:nvSpPr>
        <p:spPr>
          <a:xfrm>
            <a:off x="5485736" y="2084134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ไม่หวานเลย</a:t>
            </a: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C5D7DF3-7B6F-B939-6701-F8D72336E051}"/>
              </a:ext>
            </a:extLst>
          </p:cNvPr>
          <p:cNvSpPr txBox="1"/>
          <p:nvPr/>
        </p:nvSpPr>
        <p:spPr>
          <a:xfrm>
            <a:off x="5485736" y="2779909"/>
            <a:ext cx="926556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9FB856F-CDE1-90D6-5ABD-0923415587A7}"/>
              </a:ext>
            </a:extLst>
          </p:cNvPr>
          <p:cNvSpPr txBox="1"/>
          <p:nvPr/>
        </p:nvSpPr>
        <p:spPr>
          <a:xfrm>
            <a:off x="5485736" y="3458715"/>
            <a:ext cx="1575890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หวานนิดหน่อย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9FFE293-DB04-C8E2-7260-B5F7E721545B}"/>
              </a:ext>
            </a:extLst>
          </p:cNvPr>
          <p:cNvSpPr txBox="1"/>
          <p:nvPr/>
        </p:nvSpPr>
        <p:spPr>
          <a:xfrm>
            <a:off x="5485735" y="4137520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ไม่หวานปานกลาง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3617133-0221-57E9-E584-7ADAD6FEAF52}"/>
              </a:ext>
            </a:extLst>
          </p:cNvPr>
          <p:cNvSpPr txBox="1"/>
          <p:nvPr/>
        </p:nvSpPr>
        <p:spPr>
          <a:xfrm>
            <a:off x="5485735" y="4810669"/>
            <a:ext cx="1575891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E318B69-EDF3-F138-4454-7462F1F9FA1A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0FB4EEB1-A463-C830-F48E-C6D3FE85F940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8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อัตราส่วนความหวาน</a:t>
            </a:r>
            <a:endParaRPr lang="en-US" sz="18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20437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8" y="256477"/>
            <a:ext cx="2845552" cy="1138221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B67356-4897-D56E-2477-2CC89DD413A1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722828-5B0B-E6D2-1559-29745661418D}"/>
              </a:ext>
            </a:extLst>
          </p:cNvPr>
          <p:cNvCxnSpPr>
            <a:cxnSpLocks/>
          </p:cNvCxnSpPr>
          <p:nvPr/>
        </p:nvCxnSpPr>
        <p:spPr>
          <a:xfrm>
            <a:off x="2893307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887D40-AF8F-0A03-C51E-8A11E2023C0B}"/>
              </a:ext>
            </a:extLst>
          </p:cNvPr>
          <p:cNvCxnSpPr>
            <a:cxnSpLocks/>
          </p:cNvCxnSpPr>
          <p:nvPr/>
        </p:nvCxnSpPr>
        <p:spPr>
          <a:xfrm>
            <a:off x="7175375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7" y="612408"/>
            <a:ext cx="9389213" cy="1081291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รสชาติ</a:t>
            </a:r>
            <a:endParaRPr lang="en-AU" sz="6000" b="1" dirty="0">
              <a:solidFill>
                <a:schemeClr val="accent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 descr="A yellow bottle with a black background&#10;&#10;Description automatically generated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841" y="770658"/>
            <a:ext cx="1996327" cy="5588688"/>
          </a:xfrm>
          <a:prstGeom prst="rect">
            <a:avLst/>
          </a:prstGeom>
        </p:spPr>
      </p:pic>
      <p:pic>
        <p:nvPicPr>
          <p:cNvPr id="5" name="Picture 4" descr="A yellow bottle with a black background&#10;&#10;Description automatically generated">
            <a:extLst>
              <a:ext uri="{FF2B5EF4-FFF2-40B4-BE49-F238E27FC236}">
                <a16:creationId xmlns:a16="http://schemas.microsoft.com/office/drawing/2014/main" id="{A1D8E0C9-D61A-FE2B-2F1E-438AA50801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9535" y="770658"/>
            <a:ext cx="1996327" cy="55886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3649493" y="3888201"/>
            <a:ext cx="2748573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DRY WHITE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E7ADF5-E56B-20E8-69E4-65FC0B76996F}"/>
              </a:ext>
            </a:extLst>
          </p:cNvPr>
          <p:cNvSpPr txBox="1"/>
          <p:nvPr/>
        </p:nvSpPr>
        <p:spPr>
          <a:xfrm rot="16200000">
            <a:off x="5502317" y="3763862"/>
            <a:ext cx="3060311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SWEET WHITE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1151459" y="2966037"/>
            <a:ext cx="1755951" cy="1262319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6D8C0"/>
              </a:buClr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เขียว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56D8C0"/>
              </a:buClr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56D8C0"/>
              </a:buClr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56D8C0"/>
              </a:buClr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ผลไม้เขตร้อน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232E6E-7134-6C2A-09CF-7F6B89D634A1}"/>
              </a:ext>
            </a:extLst>
          </p:cNvPr>
          <p:cNvSpPr txBox="1"/>
          <p:nvPr/>
        </p:nvSpPr>
        <p:spPr>
          <a:xfrm>
            <a:off x="9079080" y="3151045"/>
            <a:ext cx="1755951" cy="937734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6D8C0"/>
              </a:buClr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มะเดื่อ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56D8C0"/>
              </a:buClr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56D8C0"/>
              </a:buClr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ผลไม้เขตร้อน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9496285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36A99B-104D-731E-9A00-61482C1836B0}"/>
              </a:ext>
            </a:extLst>
          </p:cNvPr>
          <p:cNvCxnSpPr>
            <a:cxnSpLocks/>
          </p:cNvCxnSpPr>
          <p:nvPr/>
        </p:nvCxnSpPr>
        <p:spPr>
          <a:xfrm>
            <a:off x="7175375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4BFF28-21DE-4C7E-57AD-23AEBF17345D}"/>
              </a:ext>
            </a:extLst>
          </p:cNvPr>
          <p:cNvCxnSpPr>
            <a:cxnSpLocks/>
          </p:cNvCxnSpPr>
          <p:nvPr/>
        </p:nvCxnSpPr>
        <p:spPr>
          <a:xfrm>
            <a:off x="2893307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81EC1DA-4011-8D67-7265-0A850CB20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005" y="591186"/>
            <a:ext cx="2427890" cy="61793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217" y="591186"/>
            <a:ext cx="2427890" cy="61793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3984206" y="4101245"/>
            <a:ext cx="2322487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DRY RED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E7ADF5-E56B-20E8-69E4-65FC0B76996F}"/>
              </a:ext>
            </a:extLst>
          </p:cNvPr>
          <p:cNvSpPr txBox="1"/>
          <p:nvPr/>
        </p:nvSpPr>
        <p:spPr>
          <a:xfrm rot="16200000">
            <a:off x="5733632" y="3732332"/>
            <a:ext cx="3060311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SWEET RED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1327610" y="3183232"/>
            <a:ext cx="1755951" cy="126231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ผลไม้รสเปรี้ยว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ผลไม้ประเภทเบอร์รี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b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สีเข้ม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232E6E-7134-6C2A-09CF-7F6B89D634A1}"/>
              </a:ext>
            </a:extLst>
          </p:cNvPr>
          <p:cNvSpPr txBox="1"/>
          <p:nvPr/>
        </p:nvSpPr>
        <p:spPr>
          <a:xfrm>
            <a:off x="9267385" y="3183232"/>
            <a:ext cx="1932126" cy="1262319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ผมไม้เชื่อม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ดอกไม้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ผลไม้ประเภทเบอร์รี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สุก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F5BDA-9508-AD84-CF3E-B7C6F28F8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7" y="612408"/>
            <a:ext cx="9389213" cy="1081291"/>
          </a:xfrm>
        </p:spPr>
        <p:txBody>
          <a:bodyPr/>
          <a:lstStyle/>
          <a:p>
            <a:r>
              <a:rPr lang="th-TH" sz="60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รสชาติ</a:t>
            </a:r>
            <a:endParaRPr lang="en-AU" sz="6000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420695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235066"/>
            <a:ext cx="4143845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ความรู้สึกที่ได้รับ:</a:t>
            </a:r>
            <a:endParaRPr lang="en-AU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น้ำลายสอ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เปรี้ยว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ความชุ่มฉ่ำพลุ่งพล่านข้างลิ้นทั้งสองด้าน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เปรียบได้กับ:</a:t>
            </a:r>
            <a:endParaRPr lang="en-AU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การกินแอ</a:t>
            </a:r>
            <a:r>
              <a:rPr lang="th-TH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ปเปิ้ล</a:t>
            </a: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เขียวหรือมะนาวสักลูก 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469" r="1099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485274" y="894906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ความเป็นกรด</a:t>
            </a:r>
            <a:endParaRPr lang="en-US" sz="6000" b="1" dirty="0">
              <a:solidFill>
                <a:schemeClr val="bg2">
                  <a:lumMod val="20000"/>
                  <a:lumOff val="80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6" y="2084134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770456" cy="565056"/>
          </a:xfrm>
          <a:prstGeom prst="rect">
            <a:avLst/>
          </a:prstGeom>
        </p:spPr>
        <p:txBody>
          <a:bodyPr anchor="t">
            <a:normAutofit fontScale="925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8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อัตราส่วนความเป็นกรด</a:t>
            </a:r>
            <a:endParaRPr lang="en-US" sz="16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8483398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017399"/>
            <a:ext cx="4467828" cy="428516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แทน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ช่วยเสริมโครงสร้าง แกนหลัก และความซับซ้อนให้กับไวน์ โดยเฉพาะไวน์แดง อีกทั้งยังมีบทบาทสำคัญในการบ่มไวน์ เนื่องจากช่วยคงสภาพของไวน์ให้สามารถพัฒนาได้ตามเวลา</a:t>
            </a:r>
            <a:endParaRPr lang="th-TH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ความรู้สึกที่ได้รับ :</a:t>
            </a:r>
            <a:endParaRPr lang="en-AU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ความขมจากข้างลิ้นทั้งสองด้าน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เนื้อสัมผัสทั่วทั้งปาก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สารแทน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นิน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ที่เข้มจะทำให้ลิ้นและฟันแห้งและทำให้รู้สึกเหงือกตึง ๆ</a:t>
            </a:r>
            <a:endParaRPr lang="en-AU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เปรียบได้กับ :</a:t>
            </a:r>
            <a:endParaRPr lang="en-AU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ชาชงแก่ ๆ แต่เย็นแล้ว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52" r="28252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424815" y="907824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สารแทน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endParaRPr lang="en-US" sz="6000" b="1" dirty="0">
              <a:solidFill>
                <a:schemeClr val="bg2">
                  <a:lumMod val="20000"/>
                  <a:lumOff val="80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2" y="1452343"/>
            <a:ext cx="1709999" cy="5650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8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อัตราส่วนสารแทน</a:t>
            </a:r>
            <a:r>
              <a:rPr lang="th-TH" sz="18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endParaRPr lang="en-US" sz="18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282B3E-A68F-4E7B-00B4-4EA28E8A7BC5}"/>
              </a:ext>
            </a:extLst>
          </p:cNvPr>
          <p:cNvSpPr txBox="1"/>
          <p:nvPr/>
        </p:nvSpPr>
        <p:spPr>
          <a:xfrm>
            <a:off x="5485736" y="2084134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DB6C44F-4693-D808-C4ED-5562E0788321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D69D25D-5AC3-B2C4-F178-27C36A5755BB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782324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017399"/>
            <a:ext cx="4305654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กลั้วน้ำไวน์ให้ทั่วปาก ให้น้ำไวน์เคลือบลิ้น กระพุ้งแก้ม และต่อมรับรสให้ทั่ว โดยทั่วไป ยิ่งแอลกอฮอล์มาก เนื้อสัมผัสจะยิ่งเต็ม</a:t>
            </a:r>
            <a:endParaRPr lang="en-AU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ความรู้สึกที่ได้รับ</a:t>
            </a:r>
            <a:r>
              <a:rPr lang="en-US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: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ไวน์ที่เนื้อสัมผัสระดับกลาง</a:t>
            </a:r>
            <a:r>
              <a:rPr lang="en-US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อ่อนกว่า บางกว่า รู้สึกเหนียวหนืดในปากน้อยกว่า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ไวน์ที่เนื้อสัมผัสเต็ม</a:t>
            </a:r>
            <a:r>
              <a:rPr lang="en-US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หนักและมีความเป็นครีม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endParaRPr lang="en-AU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เปรียบได้กับ</a:t>
            </a:r>
            <a:r>
              <a:rPr lang="en-US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:</a:t>
            </a:r>
            <a:endParaRPr lang="en-AU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ไวน์ที่เนื้อสัมผัสระดับบาง</a:t>
            </a:r>
            <a:r>
              <a:rPr lang="en-US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: นมไร้ไขมัน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ไวน์ที่เนื้อสัมผัสระดับกลาง</a:t>
            </a:r>
            <a:r>
              <a:rPr lang="en-US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: นมเต็มมันเนย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ไวน์ที่เนื้อสัมผัสเต็มมาก ๆ</a:t>
            </a:r>
            <a:r>
              <a:rPr lang="en-US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: ครีมข้น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0" r="1070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450581" y="907824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 (บอดี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6000" b="1" dirty="0">
              <a:solidFill>
                <a:schemeClr val="bg2">
                  <a:lumMod val="20000"/>
                  <a:lumOff val="80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5" y="2084134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เนื้อสัมผัสบาง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เนื้อสัมผัสปานกลาง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5" y="5483817"/>
            <a:ext cx="123963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เนื้อสัมผัสเต็ม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อัตราส่วนเนื้อสัมผัส</a:t>
            </a:r>
            <a:endParaRPr lang="en-US" sz="16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4341548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201539" y="2182759"/>
            <a:ext cx="4600819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48"/>
              </a:spcBef>
              <a:spcAft>
                <a:spcPts val="217"/>
              </a:spcAft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ความรู้สึกที่ได้รับ </a:t>
            </a:r>
            <a:r>
              <a:rPr lang="en-AU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: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ความร้อนที่กลางลิ้น, คอ และอก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ไวน์ผสมเหล้าจะให้ความรู้สึกอุ่นแผ่ซ่านในปาก คอ และอก 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เปรียบได้กับ:</a:t>
            </a:r>
            <a:endParaRPr lang="en-AU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ความอุ่น ความรู้สึกร้อนเป็นไฟเมื่อได้ดื่มสุรา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รสชาติ:</a:t>
            </a:r>
            <a:endParaRPr lang="en-AU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ไวน์ที่มีระดับแอลกอฮอล์สูงจะได้รสชาติฝาดของสารแทน</a:t>
            </a:r>
            <a:r>
              <a:rPr lang="th-TH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นิน</a:t>
            </a:r>
            <a:r>
              <a:rPr lang="th-TH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มากกว่าหรือหวานกว่า</a:t>
            </a:r>
            <a:endParaRPr lang="en-AU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9" r="1169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6000" b="1" dirty="0">
              <a:solidFill>
                <a:schemeClr val="bg2">
                  <a:lumMod val="20000"/>
                  <a:lumOff val="80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148758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5" y="2084134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8% </a:t>
            </a: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2775857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10%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5" y="5147153"/>
            <a:ext cx="123963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17% </a:t>
            </a: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 fontScale="925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8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อัตราส่วนแอลกอฮอล์</a:t>
            </a:r>
            <a:endParaRPr lang="en-US" sz="18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74A6EF-5A19-18F3-BD6D-F89C6F9A7DA1}"/>
              </a:ext>
            </a:extLst>
          </p:cNvPr>
          <p:cNvSpPr txBox="1"/>
          <p:nvPr/>
        </p:nvSpPr>
        <p:spPr>
          <a:xfrm>
            <a:off x="5485735" y="2443588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9%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E6A562-D5CC-2975-B27B-5129B37273C1}"/>
              </a:ext>
            </a:extLst>
          </p:cNvPr>
          <p:cNvSpPr txBox="1"/>
          <p:nvPr/>
        </p:nvSpPr>
        <p:spPr>
          <a:xfrm>
            <a:off x="5485735" y="311008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11%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1117320-7990-BB7F-11DE-E7F40A4D9B47}"/>
              </a:ext>
            </a:extLst>
          </p:cNvPr>
          <p:cNvSpPr txBox="1"/>
          <p:nvPr/>
        </p:nvSpPr>
        <p:spPr>
          <a:xfrm>
            <a:off x="5485735" y="3456927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12%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4A1F02-F3AF-9DDB-7323-8AF76CD83E94}"/>
              </a:ext>
            </a:extLst>
          </p:cNvPr>
          <p:cNvSpPr txBox="1"/>
          <p:nvPr/>
        </p:nvSpPr>
        <p:spPr>
          <a:xfrm>
            <a:off x="5485735" y="379115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13%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8C8E7F5-1BAB-BD42-A709-E05C043ECF85}"/>
              </a:ext>
            </a:extLst>
          </p:cNvPr>
          <p:cNvSpPr txBox="1"/>
          <p:nvPr/>
        </p:nvSpPr>
        <p:spPr>
          <a:xfrm>
            <a:off x="5485735" y="4131691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14%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39D0BF0-CDFF-F763-37DA-7ECD730B9C40}"/>
              </a:ext>
            </a:extLst>
          </p:cNvPr>
          <p:cNvSpPr txBox="1"/>
          <p:nvPr/>
        </p:nvSpPr>
        <p:spPr>
          <a:xfrm>
            <a:off x="5485735" y="447222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15%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8F6AA94-56E0-7742-1141-19AA05EE8DE2}"/>
              </a:ext>
            </a:extLst>
          </p:cNvPr>
          <p:cNvSpPr txBox="1"/>
          <p:nvPr/>
        </p:nvSpPr>
        <p:spPr>
          <a:xfrm>
            <a:off x="5485735" y="4812762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16%</a:t>
            </a:r>
          </a:p>
        </p:txBody>
      </p:sp>
    </p:spTree>
    <p:extLst>
      <p:ext uri="{BB962C8B-B14F-4D97-AF65-F5344CB8AC3E}">
        <p14:creationId xmlns:p14="http://schemas.microsoft.com/office/powerpoint/2010/main" val="405043356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4FC5-EFA7-0C4B-8FDF-6902D22EA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C7052DE-79D0-88D6-9673-C640E0FE19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9633" b="9633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C1B05D-123C-E1DD-5C08-0B98CCD147D2}"/>
              </a:ext>
            </a:extLst>
          </p:cNvPr>
          <p:cNvSpPr/>
          <p:nvPr/>
        </p:nvSpPr>
        <p:spPr>
          <a:xfrm>
            <a:off x="0" y="4351283"/>
            <a:ext cx="12192000" cy="179197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4B6304-C79E-0D97-10BA-31BE98B2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4939863"/>
            <a:ext cx="6158452" cy="1325562"/>
          </a:xfrm>
        </p:spPr>
        <p:txBody>
          <a:bodyPr/>
          <a:lstStyle/>
          <a:p>
            <a:r>
              <a:rPr lang="en-US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5.</a:t>
            </a:r>
            <a:r>
              <a:rPr lang="en-US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สรุป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0E1EB-824D-8517-4411-A40C9EF885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27513" y="4473446"/>
            <a:ext cx="5401512" cy="1209090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ระยะเวลาที่รสชาติของไวน์ที่ยังคงอยู่ในปากหลังจากไวน์ไหลผ่านลำคอไปแล้ว?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รสชาติกลมกล่อมหรือไม่?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มีรสชาติใดหลงเหลือให้รู้สึกต่อจากนั้นหรือเปล่า?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มีคุณลักษณะเฉพาะเด่นชัดอะไร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หรือไม่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เราเรียนรู้อะไรเกี่ยวกับไวน์บ้าง?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193775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EDBB8-5764-C613-0641-F111D48A9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04097B2-9639-15CA-C00D-C9ABD821C0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50" b="7850"/>
          <a:stretch/>
        </p:blipFill>
        <p:spPr>
          <a:xfrm>
            <a:off x="-12592" y="-1"/>
            <a:ext cx="12298505" cy="691790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6AE26F-BAF6-63FA-F91B-22C77682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578769"/>
            <a:ext cx="982821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สไตล์ไวน์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6D4A64-F89A-F3AB-00B8-71D85304F7D1}"/>
              </a:ext>
            </a:extLst>
          </p:cNvPr>
          <p:cNvSpPr txBox="1"/>
          <p:nvPr/>
        </p:nvSpPr>
        <p:spPr>
          <a:xfrm>
            <a:off x="407988" y="2133391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</a:t>
            </a:r>
          </a:p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</a:t>
            </a:r>
          </a:p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ที่ใช้ผลิตไวน์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421731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959600" y="2864032"/>
            <a:ext cx="4625834" cy="1536928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มีการพัฒนาหลากหลายวิธีการ ที่จะผลิตไวน์แบบมีฟอง แต่ละวิธีก็จะให้ผลแตกต่างกันไปบ้าง</a:t>
            </a:r>
            <a:endParaRPr lang="en-AU" sz="1800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การผลิตแบบ</a:t>
            </a: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ดั้งเดิม (</a:t>
            </a:r>
            <a:r>
              <a:rPr lang="en-AU" sz="1800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méthode</a:t>
            </a:r>
            <a:r>
              <a:rPr lang="en-AU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traditionnelle</a:t>
            </a:r>
            <a:r>
              <a:rPr lang="en-AU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</a:t>
            </a:r>
            <a:r>
              <a:rPr lang="th-TH" sz="1800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ราน</a:t>
            </a:r>
            <a:r>
              <a:rPr lang="th-TH" sz="1800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สเฟ</a:t>
            </a: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วิธีแอนเซสต</a:t>
            </a:r>
            <a:r>
              <a:rPr lang="th-TH" sz="1800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รัล</a:t>
            </a:r>
            <a:endParaRPr lang="th-TH" sz="1800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วิธีใช้ถังแรงดัน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อัดก๊าซ</a:t>
            </a:r>
            <a:endParaRPr lang="en-AU" sz="1800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ED310-6E2C-4354-90FA-65B9FA98F6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7" t="25635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6966722" y="798682"/>
            <a:ext cx="4934306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br>
              <a:rPr lang="en-US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แบบมีฟอง</a:t>
            </a:r>
          </a:p>
        </p:txBody>
      </p:sp>
    </p:spTree>
    <p:extLst>
      <p:ext uri="{BB962C8B-B14F-4D97-AF65-F5344CB8AC3E}">
        <p14:creationId xmlns:p14="http://schemas.microsoft.com/office/powerpoint/2010/main" val="269032505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100369" y="1914428"/>
            <a:ext cx="1499290" cy="14992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ความเป็นกรดธรรมชาติ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ไวน์ขาวแบบเนื้อสัมผัสเบา</a:t>
            </a:r>
            <a:br>
              <a:rPr lang="en-US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891912" y="5243584"/>
            <a:ext cx="2114328" cy="87395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ผลไม้ประเภทส้มและมะนาว</a:t>
            </a: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แอ</a:t>
            </a:r>
            <a:r>
              <a:rPr lang="th-TH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ปเปิ้ล</a:t>
            </a: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เขียว</a:t>
            </a:r>
            <a:endParaRPr lang="en-AU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คุณลักษณะผลไม้สดใส 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470778" cy="223330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โดยหลัก ๆ เติบโตใน :</a:t>
            </a:r>
          </a:p>
          <a:p>
            <a:pPr>
              <a:buClr>
                <a:srgbClr val="F40000"/>
              </a:buClr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		</a:t>
            </a: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เฮ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5326428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/>
          <p:nvPr/>
        </p:nvCxnSpPr>
        <p:spPr>
          <a:xfrm>
            <a:off x="2828382" y="4126429"/>
            <a:ext cx="29501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/>
          <p:nvPr/>
        </p:nvCxnSpPr>
        <p:spPr>
          <a:xfrm flipH="1" flipV="1">
            <a:off x="2828382" y="3548765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/>
          <p:nvPr/>
        </p:nvCxnSpPr>
        <p:spPr>
          <a:xfrm flipH="1" flipV="1">
            <a:off x="2982270" y="4158865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3730234" y="3979273"/>
            <a:ext cx="875242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คุณลักษณะ</a:t>
            </a:r>
            <a:endParaRPr lang="en-AU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230944" y="4855349"/>
            <a:ext cx="1499290" cy="14992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เก็บไว้นานได้ดี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272250" y="2444387"/>
            <a:ext cx="806240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59600" y="1035609"/>
            <a:ext cx="4421356" cy="509755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ชื่อเสียงระดับนานาชาติ</a:t>
            </a:r>
            <a:endParaRPr lang="en-AU" sz="3200" b="1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207316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a liquid into a bottle&#10;&#10;Description automatically generated">
            <a:extLst>
              <a:ext uri="{FF2B5EF4-FFF2-40B4-BE49-F238E27FC236}">
                <a16:creationId xmlns:a16="http://schemas.microsoft.com/office/drawing/2014/main" id="{D67225C1-E7E5-73EC-80DA-8BB7446DA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951" y="0"/>
            <a:ext cx="4497049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BF8402-2F9A-493F-B3F3-FF2C8A032ACB}"/>
              </a:ext>
            </a:extLst>
          </p:cNvPr>
          <p:cNvSpPr txBox="1"/>
          <p:nvPr/>
        </p:nvSpPr>
        <p:spPr>
          <a:xfrm>
            <a:off x="407989" y="2643993"/>
            <a:ext cx="4932108" cy="39864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ออสเตรเลียเป็นหนึ่งในประเทศที่มีแหล่งผลิตไวน์ที่หลากหลายที่สุดในโลก ด้วยองุ่นมากกว่า 150 สายพันธุ์ที่ปลูกใน 65 เขตผลิตไวน์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ชุมชนไวน์ของออสเตรเลียมีชื่อเสียงในด้านความคิดสร้างสรรค์และความเต็มใจที่จะทดลอง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ไวน์ออสเตรเลียเป็นเครื่องสะท้อนถึงตัวตนของผู้คนที่ผลิตไวน์ รวมถึงดินและภูมิอากาศที่หลากหลายของประเทศ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ออสเตรเลียเป็นที่ตั้งของชุมชนผู้ผลิตไวน์ที่มีทักษะสูง ซึ่งผลิตไวน์ระดับพร</a:t>
            </a:r>
            <a:r>
              <a:rPr lang="th-TH" dirty="0" err="1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ี</a:t>
            </a: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เม</a:t>
            </a:r>
            <a:r>
              <a:rPr lang="th-TH" dirty="0" err="1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ี</a:t>
            </a: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ยมที่เป็นหนึ่งในไวน์ที่ดีที่สุดในโลก</a:t>
            </a:r>
            <a:endParaRPr lang="en-US" dirty="0">
              <a:solidFill>
                <a:prstClr val="white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7977BB0-9554-4D06-89D0-913255E34010}"/>
              </a:ext>
            </a:extLst>
          </p:cNvPr>
          <p:cNvSpPr txBox="1"/>
          <p:nvPr/>
        </p:nvSpPr>
        <p:spPr>
          <a:xfrm>
            <a:off x="407988" y="834848"/>
            <a:ext cx="6167618" cy="684114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จากดินแดนอันบริสุทธิ์</a:t>
            </a:r>
            <a:endParaRPr lang="en-AU" sz="6000" b="1" dirty="0">
              <a:solidFill>
                <a:schemeClr val="accent3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7424451-30D4-4639-A6DE-2DB1EA146B8C}"/>
              </a:ext>
            </a:extLst>
          </p:cNvPr>
          <p:cNvSpPr txBox="1"/>
          <p:nvPr/>
        </p:nvSpPr>
        <p:spPr>
          <a:xfrm>
            <a:off x="407988" y="379277"/>
            <a:ext cx="2963830" cy="379032"/>
          </a:xfrm>
          <a:prstGeom prst="rect">
            <a:avLst/>
          </a:prstGeom>
        </p:spPr>
        <p:txBody>
          <a:bodyPr vert="horz" wrap="none" lIns="0" tIns="15554" rIns="0" bIns="0" rtlCol="0">
            <a:noAutofit/>
          </a:bodyPr>
          <a:lstStyle/>
          <a:p>
            <a:pPr defTabSz="829587">
              <a:defRPr/>
            </a:pPr>
            <a:r>
              <a:rPr lang="th-TH" sz="3200" b="1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ไวน์ที่มีเอกลักษณ์</a:t>
            </a:r>
            <a:endParaRPr lang="en-AU" sz="3200" b="1" dirty="0">
              <a:solidFill>
                <a:prstClr val="white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4055244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4F10FB-64F7-8780-3DBF-0E22518CEA14}"/>
              </a:ext>
            </a:extLst>
          </p:cNvPr>
          <p:cNvCxnSpPr>
            <a:cxnSpLocks/>
          </p:cNvCxnSpPr>
          <p:nvPr/>
        </p:nvCxnSpPr>
        <p:spPr>
          <a:xfrm>
            <a:off x="4912535" y="2650675"/>
            <a:ext cx="8659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3356391" y="1776923"/>
            <a:ext cx="1900523" cy="19005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17"/>
              </a:spcBef>
              <a:spcAft>
                <a:spcPts val="18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 นำไปผสมกับโซ</a:t>
            </a:r>
            <a:r>
              <a:rPr lang="th-TH" sz="2000" b="1" dirty="0" err="1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ไวน์ขาวแบบเนื้อสัมผัสเบา</a:t>
            </a:r>
            <a:br>
              <a:rPr lang="en-US" sz="28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9006619" y="5051649"/>
            <a:ext cx="2114328" cy="1317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ผลไม้ประเภทส้มและมะนาว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ดอกไม้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ปเปิ้ล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เขียว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ผลไม้มีเม็ดเดี่ยว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470778" cy="14023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เจริญเติบโตในหลายเขตพื้นที่ :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โดยเฉพาะฮัน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และมาร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ยงของฮัน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มีสไตล์อันมีเอกลักษณ์และเก็บได้ดี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5326428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>
            <a:cxnSpLocks/>
          </p:cNvCxnSpPr>
          <p:nvPr/>
        </p:nvCxnSpPr>
        <p:spPr>
          <a:xfrm>
            <a:off x="4912535" y="4350686"/>
            <a:ext cx="8659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1484340" y="4592536"/>
            <a:ext cx="1910998" cy="325089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เนื้อสัมผัสเบาถึงปานกลาง</a:t>
            </a:r>
            <a:endParaRPr lang="en-AU" sz="2000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50" y="2444387"/>
            <a:ext cx="814000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5794D9-97F4-30AD-E975-96674AF46B3E}"/>
              </a:ext>
            </a:extLst>
          </p:cNvPr>
          <p:cNvGrpSpPr/>
          <p:nvPr/>
        </p:nvGrpSpPr>
        <p:grpSpPr>
          <a:xfrm rot="16200000">
            <a:off x="2984449" y="2705249"/>
            <a:ext cx="272668" cy="3324374"/>
            <a:chOff x="5193959" y="2097052"/>
            <a:chExt cx="272668" cy="332437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3757CC7-A16D-AF44-D259-64BF997782F8}"/>
                </a:ext>
              </a:extLst>
            </p:cNvPr>
            <p:cNvSpPr/>
            <p:nvPr/>
          </p:nvSpPr>
          <p:spPr>
            <a:xfrm>
              <a:off x="5193959" y="2097052"/>
              <a:ext cx="272668" cy="272668"/>
            </a:xfrm>
            <a:prstGeom prst="ellipse">
              <a:avLst/>
            </a:prstGeom>
            <a:solidFill>
              <a:srgbClr val="DEF7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C111153-B3F3-78C4-D32A-021A331A3226}"/>
                </a:ext>
              </a:extLst>
            </p:cNvPr>
            <p:cNvSpPr/>
            <p:nvPr/>
          </p:nvSpPr>
          <p:spPr>
            <a:xfrm>
              <a:off x="5193959" y="2436455"/>
              <a:ext cx="272668" cy="272668"/>
            </a:xfrm>
            <a:prstGeom prst="ellipse">
              <a:avLst/>
            </a:prstGeom>
            <a:solidFill>
              <a:srgbClr val="DEF7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CCCFA5-B20E-7AF4-39C7-7817FE8A1329}"/>
                </a:ext>
              </a:extLst>
            </p:cNvPr>
            <p:cNvSpPr/>
            <p:nvPr/>
          </p:nvSpPr>
          <p:spPr>
            <a:xfrm>
              <a:off x="5193959" y="2775857"/>
              <a:ext cx="272668" cy="272668"/>
            </a:xfrm>
            <a:prstGeom prst="ellipse">
              <a:avLst/>
            </a:prstGeom>
            <a:solidFill>
              <a:srgbClr val="CDF4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EF09979-C462-EDD1-8454-089FBC67A136}"/>
                </a:ext>
              </a:extLst>
            </p:cNvPr>
            <p:cNvSpPr/>
            <p:nvPr/>
          </p:nvSpPr>
          <p:spPr>
            <a:xfrm>
              <a:off x="5193959" y="3115260"/>
              <a:ext cx="272668" cy="272668"/>
            </a:xfrm>
            <a:prstGeom prst="ellipse">
              <a:avLst/>
            </a:prstGeom>
            <a:solidFill>
              <a:srgbClr val="BCEF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64BCBCD-1B98-54A1-EFE7-6C2F34BDA3BD}"/>
                </a:ext>
              </a:extLst>
            </p:cNvPr>
            <p:cNvSpPr/>
            <p:nvPr/>
          </p:nvSpPr>
          <p:spPr>
            <a:xfrm>
              <a:off x="5193959" y="3454663"/>
              <a:ext cx="272668" cy="272668"/>
            </a:xfrm>
            <a:prstGeom prst="ellipse">
              <a:avLst/>
            </a:prstGeom>
            <a:solidFill>
              <a:srgbClr val="ABE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77B6B13-7461-05A5-A17C-108F691A1311}"/>
                </a:ext>
              </a:extLst>
            </p:cNvPr>
            <p:cNvSpPr/>
            <p:nvPr/>
          </p:nvSpPr>
          <p:spPr>
            <a:xfrm>
              <a:off x="5193959" y="3794065"/>
              <a:ext cx="272668" cy="272668"/>
            </a:xfrm>
            <a:prstGeom prst="ellipse">
              <a:avLst/>
            </a:prstGeom>
            <a:solidFill>
              <a:srgbClr val="ABE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C6E89A-4E96-2C3D-1A39-EE93B8C37E8C}"/>
                </a:ext>
              </a:extLst>
            </p:cNvPr>
            <p:cNvSpPr/>
            <p:nvPr/>
          </p:nvSpPr>
          <p:spPr>
            <a:xfrm>
              <a:off x="5193959" y="4133468"/>
              <a:ext cx="272668" cy="272668"/>
            </a:xfrm>
            <a:prstGeom prst="ellipse">
              <a:avLst/>
            </a:prstGeom>
            <a:solidFill>
              <a:srgbClr val="89E5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F4F9CF8-8291-A919-D42D-B83FDEE417D1}"/>
                </a:ext>
              </a:extLst>
            </p:cNvPr>
            <p:cNvSpPr/>
            <p:nvPr/>
          </p:nvSpPr>
          <p:spPr>
            <a:xfrm>
              <a:off x="5193959" y="4472871"/>
              <a:ext cx="272668" cy="272668"/>
            </a:xfrm>
            <a:prstGeom prst="ellipse">
              <a:avLst/>
            </a:prstGeom>
            <a:solidFill>
              <a:srgbClr val="39C5A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3CB14AF-08B8-B888-8FEE-699D63D18C58}"/>
                </a:ext>
              </a:extLst>
            </p:cNvPr>
            <p:cNvSpPr/>
            <p:nvPr/>
          </p:nvSpPr>
          <p:spPr>
            <a:xfrm>
              <a:off x="5193959" y="4806617"/>
              <a:ext cx="272668" cy="272668"/>
            </a:xfrm>
            <a:prstGeom prst="ellipse">
              <a:avLst/>
            </a:prstGeom>
            <a:solidFill>
              <a:srgbClr val="29BE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16376DE-347D-C521-ADF5-E3500BEE8EBD}"/>
                </a:ext>
              </a:extLst>
            </p:cNvPr>
            <p:cNvSpPr/>
            <p:nvPr/>
          </p:nvSpPr>
          <p:spPr>
            <a:xfrm>
              <a:off x="5193959" y="5148758"/>
              <a:ext cx="272668" cy="272668"/>
            </a:xfrm>
            <a:prstGeom prst="ellipse">
              <a:avLst/>
            </a:prstGeom>
            <a:solidFill>
              <a:srgbClr val="56D8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2E46A5D-2EB6-3B11-BD79-295ACF4F94D8}"/>
              </a:ext>
            </a:extLst>
          </p:cNvPr>
          <p:cNvCxnSpPr>
            <a:cxnSpLocks/>
          </p:cNvCxnSpPr>
          <p:nvPr/>
        </p:nvCxnSpPr>
        <p:spPr>
          <a:xfrm>
            <a:off x="1576552" y="4350686"/>
            <a:ext cx="171539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5F62D10-418E-62F5-268C-E99D747A4FD1}"/>
              </a:ext>
            </a:extLst>
          </p:cNvPr>
          <p:cNvCxnSpPr>
            <a:cxnSpLocks/>
          </p:cNvCxnSpPr>
          <p:nvPr/>
        </p:nvCxnSpPr>
        <p:spPr>
          <a:xfrm>
            <a:off x="1576552" y="422468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24B6A7C-125A-6A31-4E0D-90AC3EF1E1FA}"/>
              </a:ext>
            </a:extLst>
          </p:cNvPr>
          <p:cNvCxnSpPr>
            <a:cxnSpLocks/>
          </p:cNvCxnSpPr>
          <p:nvPr/>
        </p:nvCxnSpPr>
        <p:spPr>
          <a:xfrm>
            <a:off x="3279227" y="422468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71439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3029805" y="3842953"/>
            <a:ext cx="1800380" cy="180038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องุ่นพันธุ์แข็งแกร่ง, ใช้ประโยชน์ได้หลายอย่าง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536744"/>
            <a:ext cx="5685593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ไวน์ขาวแบบเนื้อสัมผัสเต็ม</a:t>
            </a:r>
            <a:br>
              <a:rPr lang="en-AU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890078" y="3670762"/>
            <a:ext cx="2114328" cy="199990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ลูกแพร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ปเปิ้ล</a:t>
            </a:r>
            <a:endParaRPr lang="th-TH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ลูกพีช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ผลไม้ประเภทส้มและมะนาว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มีความเป็นโทสต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มีความเป็นโอ๊กแฝงอยู่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57390"/>
            <a:ext cx="2470778" cy="2943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ปลูกในทุกเขตพื้นที่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80336" y="860108"/>
            <a:ext cx="3986228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คิดเป็นร้อยละ 50 จากไวน์ขาวที่ผลิตในประเทศออสเตรเลีย</a:t>
            </a:r>
            <a:endParaRPr lang="en-AU" sz="3200" b="1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4002124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3" r="3763"/>
          <a:stretch/>
        </p:blipFill>
        <p:spPr>
          <a:xfrm>
            <a:off x="5271715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7" y="3933419"/>
            <a:ext cx="4652237" cy="510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0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40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44387"/>
            <a:ext cx="1040741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482367" y="2886216"/>
            <a:ext cx="3161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>
            <a:cxnSpLocks/>
          </p:cNvCxnSpPr>
          <p:nvPr/>
        </p:nvCxnSpPr>
        <p:spPr>
          <a:xfrm flipV="1">
            <a:off x="3929995" y="3002232"/>
            <a:ext cx="0" cy="6995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58">
            <a:extLst>
              <a:ext uri="{FF2B5EF4-FFF2-40B4-BE49-F238E27FC236}">
                <a16:creationId xmlns:a16="http://schemas.microsoft.com/office/drawing/2014/main" id="{C6281A48-AFAE-490D-4393-9E2820C60E27}"/>
              </a:ext>
            </a:extLst>
          </p:cNvPr>
          <p:cNvSpPr txBox="1"/>
          <p:nvPr/>
        </p:nvSpPr>
        <p:spPr>
          <a:xfrm>
            <a:off x="3430594" y="2707921"/>
            <a:ext cx="928327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คุณลักษณะ</a:t>
            </a:r>
            <a:endParaRPr lang="en-AU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935543" y="2738698"/>
            <a:ext cx="1556569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สไตล์แนวโอ๊กถูกแทนที่โดยไวน์ที่มีความเปรี้ยวสดชื่นกว่า มีความเป็นแร่ธาตุ และความหรูหรา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655615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7CF04C4-EFA5-E510-CBB0-1DF83AFC0DBE}"/>
              </a:ext>
            </a:extLst>
          </p:cNvPr>
          <p:cNvSpPr>
            <a:spLocks noChangeAspect="1"/>
          </p:cNvSpPr>
          <p:nvPr/>
        </p:nvSpPr>
        <p:spPr>
          <a:xfrm>
            <a:off x="3199516" y="4219694"/>
            <a:ext cx="1605814" cy="160581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ปริมาณแอลกอฮอล์ต่ำ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13997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ไวน์ขาวมีกลิ่นหอม</a:t>
            </a:r>
            <a:br>
              <a:rPr lang="en-US" sz="32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มอสกาโต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7965113" y="3716469"/>
            <a:ext cx="2830131" cy="5713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ไวน์หวานสดชื่น รสเบา ๆ มีคุณสมบัติของดอกไม้อยู่พอสมควร 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75819" y="860108"/>
            <a:ext cx="3986228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นิยมดื่มก่อนอาหารและเสิร์ฟคู่กับของหวาน</a:t>
            </a:r>
            <a:endParaRPr lang="en-AU" sz="3200" b="1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4002124"/>
            <a:ext cx="13051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3" r="3763"/>
          <a:stretch/>
        </p:blipFill>
        <p:spPr>
          <a:xfrm>
            <a:off x="5271715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8" y="407895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MOSCATO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239301" y="2444387"/>
            <a:ext cx="725812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การจับคู่</a:t>
            </a:r>
            <a:endParaRPr lang="en-AU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482367" y="3306114"/>
            <a:ext cx="3161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4002423" y="3563317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935543" y="3158596"/>
            <a:ext cx="1556569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สไตล์แนวโอ๊กถูกแทนที่โดยไวน์ที่มีความเปรี้ยวสดชื่นกว่า มีความเป็นแร่ธาตุ และความหรูหรา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AD2139-56AC-A5D7-AE81-C8B0351E8ED0}"/>
              </a:ext>
            </a:extLst>
          </p:cNvPr>
          <p:cNvCxnSpPr/>
          <p:nvPr/>
        </p:nvCxnSpPr>
        <p:spPr>
          <a:xfrm flipH="1" flipV="1">
            <a:off x="7634798" y="1894790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470774E-822C-79A1-4D85-F665F6093524}"/>
              </a:ext>
            </a:extLst>
          </p:cNvPr>
          <p:cNvSpPr/>
          <p:nvPr/>
        </p:nvSpPr>
        <p:spPr>
          <a:xfrm>
            <a:off x="3852357" y="1087596"/>
            <a:ext cx="1886307" cy="18863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ตัวอย่างไวน์ที่ดีที่สุดมาจากเขตผลิตไวน์ที่อากาศเย็นกว่า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504C4C7E-18D3-42C9-4B0D-0D4A291318C4}"/>
              </a:ext>
            </a:extLst>
          </p:cNvPr>
          <p:cNvSpPr txBox="1"/>
          <p:nvPr/>
        </p:nvSpPr>
        <p:spPr>
          <a:xfrm>
            <a:off x="3498926" y="3170976"/>
            <a:ext cx="928327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คุณลักษณะ</a:t>
            </a:r>
            <a:endParaRPr lang="en-AU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1234447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821271" y="3114025"/>
            <a:ext cx="23184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9271493" y="2343432"/>
            <a:ext cx="1788323" cy="17883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ปลูกทั่วออสเตรเลีย</a:t>
            </a:r>
            <a:endParaRPr lang="en-AU" sz="20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br>
              <a:rPr lang="en-US" sz="28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141687" y="4481904"/>
            <a:ext cx="2830131" cy="1317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>
              <a:spcAft>
                <a:spcPts val="400"/>
              </a:spcAft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ผลไม้สีแดงให้ความสดชื่น 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: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เชอร์รี่ 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่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85590" y="860108"/>
            <a:ext cx="3986228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สไตล์สมัยใหม่ที่เป็นที่นิยมจะมีสีอ่อนเรื่อ และไม่หวาน</a:t>
            </a:r>
            <a:endParaRPr lang="en-AU" sz="3200" b="1" dirty="0">
              <a:solidFill>
                <a:schemeClr val="accent4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647005" y="4713222"/>
            <a:ext cx="13051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40408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8" y="407895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ROSÉ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520375" y="2943283"/>
            <a:ext cx="724339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690472" y="3306114"/>
            <a:ext cx="280223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2682147" y="3306114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1544789" y="3929378"/>
            <a:ext cx="2401270" cy="63543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สไตล์หลากหลายเป็นอย่างมาก</a:t>
            </a:r>
            <a:endParaRPr lang="en-AU" b="1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ทำจากองุ่นแดงหลากหลายพันธุ์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5405521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765847" y="1535158"/>
            <a:ext cx="1181408" cy="118140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อ่อนเยาว์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ไวน์แดงเนื้อสัมผัสเบา</a:t>
            </a:r>
            <a:br>
              <a:rPr lang="en-US" sz="32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800252" cy="87395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มุ่งเน้นสภาพอากาศเย็น</a:t>
            </a:r>
          </a:p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เขตผลิตไวน์ตัวอย่าง ได้แก่ ยา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, มอนิงตัน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พน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นินซู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ลา,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3369462" y="3337622"/>
            <a:ext cx="0" cy="9109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7992" r="7992"/>
          <a:stretch/>
        </p:blipFill>
        <p:spPr>
          <a:xfrm>
            <a:off x="5200878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3826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2340804" y="3616233"/>
            <a:ext cx="2057317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ลักษณะเฉพาะ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765847" y="4358767"/>
            <a:ext cx="1181408" cy="118140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ผ่านการบ่ม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232989" y="2444387"/>
            <a:ext cx="763284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89338" y="838891"/>
            <a:ext cx="3812486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เป็นไวน์แดงแบบเบาที่นิยมมากที่สุดในออสเตรเลีย</a:t>
            </a:r>
            <a:endParaRPr lang="en-AU" sz="32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2312298" y="2851597"/>
            <a:ext cx="2114328" cy="2943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กลิ่นรสของผลไม้สีดำและสีแดงสด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D3F8F3B4-022B-D209-E285-93C57C3E2BC8}"/>
              </a:ext>
            </a:extLst>
          </p:cNvPr>
          <p:cNvSpPr txBox="1"/>
          <p:nvPr/>
        </p:nvSpPr>
        <p:spPr>
          <a:xfrm>
            <a:off x="2312298" y="5602845"/>
            <a:ext cx="2114328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มีคุณลักษณะซับซ้อนมากขึ้น อย่างเช่น คุณลักษณะของยาสูบ พื้นป่า สมุนไพร ควันดิน และเครื่องเทศ 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697166" y="5165867"/>
            <a:ext cx="2800252" cy="5713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มีสไตล์ต่างกันไป</a:t>
            </a:r>
            <a:endParaRPr lang="en-AU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ขึ้นอยู่กับเขตพื้นที่และกระบวนการผลิตไวน์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2387262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822359" y="1682565"/>
            <a:ext cx="1089676" cy="108967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</a:p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อุ่น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ไวน์แดงเนื้อสัมผัสเต็ม</a:t>
            </a:r>
            <a:br>
              <a:rPr lang="en-US" sz="32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470779" cy="87395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ปลูกในทุกเขตพื้นที่</a:t>
            </a:r>
          </a:p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เขตพื้นที่ที่มีชื่อเสียงที่สุดคือ บารอ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และฮัน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เต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3367197" y="3478062"/>
            <a:ext cx="0" cy="9109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57922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403725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2411698" y="3756673"/>
            <a:ext cx="1910998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822360" y="4416082"/>
            <a:ext cx="1089676" cy="108967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</a:p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เย็นกว่า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421625" y="2444387"/>
            <a:ext cx="628696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59600" y="719176"/>
            <a:ext cx="4421356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ไวน์ส่งออกที่มีชื่อเสียงที่สุดของออสเตรเลีย</a:t>
            </a:r>
            <a:endParaRPr lang="en-AU" sz="32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2310033" y="2853538"/>
            <a:ext cx="2114328" cy="5713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กลิ่นรสผลไม้สุกและเข้มข้น, สไตล์เผ็ดร้อน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D3F8F3B4-022B-D209-E285-93C57C3E2BC8}"/>
              </a:ext>
            </a:extLst>
          </p:cNvPr>
          <p:cNvSpPr txBox="1"/>
          <p:nvPr/>
        </p:nvSpPr>
        <p:spPr>
          <a:xfrm>
            <a:off x="2310033" y="5836471"/>
            <a:ext cx="2114328" cy="5713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สไตล์หรูหรา มีน้ำหนักปานกลาง และสดชื่น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829595" y="5071550"/>
            <a:ext cx="1428705" cy="8483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ต้นองุ่นพันธุ์ชีรา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ซ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ที่อายุมากที่สุดในโลกยังออกผลเพื่อใช้ผลิตไวน์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7872762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5EC956A-CDFF-1420-3917-1E207254250C}"/>
              </a:ext>
            </a:extLst>
          </p:cNvPr>
          <p:cNvCxnSpPr>
            <a:cxnSpLocks/>
          </p:cNvCxnSpPr>
          <p:nvPr/>
        </p:nvCxnSpPr>
        <p:spPr>
          <a:xfrm flipV="1">
            <a:off x="2823813" y="3777487"/>
            <a:ext cx="0" cy="43594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7D3CFB-FD2F-4E16-BE9C-FD1EDB663970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3179473" y="4366959"/>
            <a:ext cx="2560792" cy="1538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>
            <a:spLocks noChangeAspect="1"/>
          </p:cNvSpPr>
          <p:nvPr/>
        </p:nvSpPr>
        <p:spPr>
          <a:xfrm>
            <a:off x="2013561" y="2117431"/>
            <a:ext cx="1620504" cy="162050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เปลือกหนา, รสเข้ม, โครงสร้างสารแทน</a:t>
            </a:r>
            <a:r>
              <a:rPr lang="th-TH" sz="15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หนักแน่น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ไวน์แดงเนื้อสัมผัสเต็ม</a:t>
            </a:r>
            <a:br>
              <a:rPr lang="en-AU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238442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ปลูกทั่วประเทศออสเตรเลีย</a:t>
            </a:r>
            <a:endParaRPr lang="en-AU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ในภูมิอากาศอุณหภูมิปานกลาง เขตพื้นที่ที่มีชื่อเสียง ได้แก่ คูนาวาร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รา, มาร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กาเรต ริ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และยา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th-TH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1724356" y="4366959"/>
            <a:ext cx="0" cy="5431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57922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074129"/>
            <a:ext cx="4652237" cy="800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1020038" y="4910119"/>
            <a:ext cx="1411137" cy="141113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มีศักยภาพในการเก็บดีเยี่ยม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466467" y="2444387"/>
            <a:ext cx="612023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7130293" y="1014656"/>
            <a:ext cx="4421356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28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พันธุ์องุ่นที่ปลูกมากที่สุดเป็นลำดับที่สามของประเทศออสเตรเลีย</a:t>
            </a:r>
            <a:endParaRPr lang="en-AU" sz="28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3625937" y="5280262"/>
            <a:ext cx="2114328" cy="87395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endParaRPr lang="th-TH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พริกหวาน</a:t>
            </a: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มิ้นท์ (สะระแหน่)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799000" y="5201158"/>
            <a:ext cx="3500171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ส่วนมากนำไป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ด์</a:t>
            </a:r>
            <a:endParaRPr lang="en-AU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กับแมร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์โล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ชีรา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ซ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</a:t>
            </a: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คาแบ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ร์เนต์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ฟร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อง และ </a:t>
            </a:r>
          </a:p>
          <a:p>
            <a:pPr>
              <a:buClr>
                <a:srgbClr val="F40000"/>
              </a:buClr>
            </a:pP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ปอตี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ต์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แวร์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โด </a:t>
            </a:r>
            <a:r>
              <a:rPr lang="en-AU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2277837" y="4219803"/>
            <a:ext cx="901636" cy="2943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41C273F-616F-1B83-EF42-60E42AD634C5}"/>
              </a:ext>
            </a:extLst>
          </p:cNvPr>
          <p:cNvCxnSpPr>
            <a:cxnSpLocks/>
          </p:cNvCxnSpPr>
          <p:nvPr/>
        </p:nvCxnSpPr>
        <p:spPr>
          <a:xfrm flipV="1">
            <a:off x="4415272" y="4382347"/>
            <a:ext cx="0" cy="8188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531936-DF4F-0BBC-0AE9-BA7500A016F6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1724356" y="4366959"/>
            <a:ext cx="55348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03697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6C4AEB-8378-D696-22B1-2A4F50C21F65}"/>
              </a:ext>
            </a:extLst>
          </p:cNvPr>
          <p:cNvCxnSpPr>
            <a:cxnSpLocks/>
          </p:cNvCxnSpPr>
          <p:nvPr/>
        </p:nvCxnSpPr>
        <p:spPr>
          <a:xfrm>
            <a:off x="4490019" y="4363298"/>
            <a:ext cx="128848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6027942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เก็บเกี่ยวปลายฤดูและไวน์หวาน</a:t>
            </a:r>
            <a:br>
              <a:rPr lang="en-US" sz="28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โบ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ทรัยทิส</a:t>
            </a:r>
            <a:r>
              <a:rPr lang="en-AU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470779" cy="8483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โบ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ทรัยทิส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เจริญเติบโตได้ดีที่สุดในที่ ๆ มีสภาวะความชื้น อาทิ ที่เขตพื้นที่ ริ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ริน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่า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และฮัน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เต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2850" r="22850"/>
          <a:stretch/>
        </p:blipFill>
        <p:spPr>
          <a:xfrm>
            <a:off x="5218982" y="638133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074129"/>
            <a:ext cx="4652237" cy="800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BOTRYTIS </a:t>
            </a:r>
          </a:p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405407" y="2444387"/>
            <a:ext cx="673083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93239" y="742749"/>
            <a:ext cx="4627802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สไตล์ไวน์หวานที่ได้รับคำกล่าวขวัญมากที่สุดของประเทศออสเตรเลีย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C11779A9-E865-E6F1-60CB-63579E48514D}"/>
              </a:ext>
            </a:extLst>
          </p:cNvPr>
          <p:cNvSpPr txBox="1"/>
          <p:nvPr/>
        </p:nvSpPr>
        <p:spPr>
          <a:xfrm>
            <a:off x="7769114" y="5155165"/>
            <a:ext cx="4182480" cy="87395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กลิ่นรสผลไม้มีเม็ดเดี่ยว ส่วนมากมักมีกลิ่นแอปริคอ</a:t>
            </a:r>
            <a:r>
              <a:rPr lang="th-TH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</a:t>
            </a:r>
            <a:endParaRPr lang="th-TH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ผลไม้ประเภทส้มและมะนาว </a:t>
            </a: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น้ำผึ้ง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972E7086-6797-43C6-01BC-D802AD7ECAF4}"/>
              </a:ext>
            </a:extLst>
          </p:cNvPr>
          <p:cNvSpPr txBox="1"/>
          <p:nvPr/>
        </p:nvSpPr>
        <p:spPr>
          <a:xfrm>
            <a:off x="1860708" y="4524439"/>
            <a:ext cx="1910998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สีเหลืองอ่อนถึงสีทองเข้ม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F732579-B0A9-D1A8-5BAE-07C8020BD374}"/>
              </a:ext>
            </a:extLst>
          </p:cNvPr>
          <p:cNvSpPr/>
          <p:nvPr/>
        </p:nvSpPr>
        <p:spPr>
          <a:xfrm rot="16200000">
            <a:off x="1458596" y="4231102"/>
            <a:ext cx="272668" cy="272668"/>
          </a:xfrm>
          <a:prstGeom prst="ellipse">
            <a:avLst/>
          </a:prstGeom>
          <a:solidFill>
            <a:srgbClr val="FFF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126CA1-D5F0-14E9-8929-DDEE88ED1C6F}"/>
              </a:ext>
            </a:extLst>
          </p:cNvPr>
          <p:cNvSpPr/>
          <p:nvPr/>
        </p:nvSpPr>
        <p:spPr>
          <a:xfrm rot="16200000">
            <a:off x="1797999" y="4231102"/>
            <a:ext cx="272668" cy="272668"/>
          </a:xfrm>
          <a:prstGeom prst="ellipse">
            <a:avLst/>
          </a:prstGeom>
          <a:solidFill>
            <a:srgbClr val="FFF7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0EC15E-0564-A6B5-9ECE-C25636713FE9}"/>
              </a:ext>
            </a:extLst>
          </p:cNvPr>
          <p:cNvSpPr/>
          <p:nvPr/>
        </p:nvSpPr>
        <p:spPr>
          <a:xfrm rot="16200000">
            <a:off x="2137401" y="4231102"/>
            <a:ext cx="272668" cy="272668"/>
          </a:xfrm>
          <a:prstGeom prst="ellipse">
            <a:avLst/>
          </a:prstGeom>
          <a:solidFill>
            <a:srgbClr val="FEF5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1A4EE66-E20E-FB7B-8FF0-FDEE2F15E15D}"/>
              </a:ext>
            </a:extLst>
          </p:cNvPr>
          <p:cNvSpPr/>
          <p:nvPr/>
        </p:nvSpPr>
        <p:spPr>
          <a:xfrm rot="16200000">
            <a:off x="2476804" y="4231102"/>
            <a:ext cx="272668" cy="272668"/>
          </a:xfrm>
          <a:prstGeom prst="ellipse">
            <a:avLst/>
          </a:prstGeom>
          <a:solidFill>
            <a:srgbClr val="FED3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BD82A6E-105F-B034-CDB9-36EF070BFB62}"/>
              </a:ext>
            </a:extLst>
          </p:cNvPr>
          <p:cNvSpPr/>
          <p:nvPr/>
        </p:nvSpPr>
        <p:spPr>
          <a:xfrm rot="16200000">
            <a:off x="2816207" y="4231102"/>
            <a:ext cx="272668" cy="272668"/>
          </a:xfrm>
          <a:prstGeom prst="ellipse">
            <a:avLst/>
          </a:prstGeom>
          <a:solidFill>
            <a:srgbClr val="FECE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B86BEB9-FB2A-6650-3A52-DC4185A0DDCA}"/>
              </a:ext>
            </a:extLst>
          </p:cNvPr>
          <p:cNvSpPr/>
          <p:nvPr/>
        </p:nvSpPr>
        <p:spPr>
          <a:xfrm rot="16200000">
            <a:off x="3155609" y="4231102"/>
            <a:ext cx="272668" cy="272668"/>
          </a:xfrm>
          <a:prstGeom prst="ellipse">
            <a:avLst/>
          </a:prstGeom>
          <a:solidFill>
            <a:srgbClr val="FEC7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9CD1D93-CB93-A1E0-7537-2FA54D16F52D}"/>
              </a:ext>
            </a:extLst>
          </p:cNvPr>
          <p:cNvSpPr/>
          <p:nvPr/>
        </p:nvSpPr>
        <p:spPr>
          <a:xfrm rot="16200000">
            <a:off x="3495012" y="4231102"/>
            <a:ext cx="272668" cy="272668"/>
          </a:xfrm>
          <a:prstGeom prst="ellipse">
            <a:avLst/>
          </a:prstGeom>
          <a:solidFill>
            <a:srgbClr val="F898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66C7EDD-0AB2-EA68-4145-1EBFE12FF26A}"/>
              </a:ext>
            </a:extLst>
          </p:cNvPr>
          <p:cNvSpPr/>
          <p:nvPr/>
        </p:nvSpPr>
        <p:spPr>
          <a:xfrm rot="16200000">
            <a:off x="3834415" y="4231102"/>
            <a:ext cx="272668" cy="272668"/>
          </a:xfrm>
          <a:prstGeom prst="ellipse">
            <a:avLst/>
          </a:prstGeom>
          <a:solidFill>
            <a:srgbClr val="F57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CC6F25A-9C67-DF7E-0EFF-004F340F26FF}"/>
              </a:ext>
            </a:extLst>
          </p:cNvPr>
          <p:cNvSpPr/>
          <p:nvPr/>
        </p:nvSpPr>
        <p:spPr>
          <a:xfrm rot="16200000">
            <a:off x="4168161" y="4231102"/>
            <a:ext cx="272668" cy="272668"/>
          </a:xfrm>
          <a:prstGeom prst="ellipse">
            <a:avLst/>
          </a:prstGeom>
          <a:solidFill>
            <a:srgbClr val="F471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5461BC7-BFDD-1ED2-29C4-1FFBD49DDBAA}"/>
              </a:ext>
            </a:extLst>
          </p:cNvPr>
          <p:cNvCxnSpPr>
            <a:cxnSpLocks/>
          </p:cNvCxnSpPr>
          <p:nvPr/>
        </p:nvCxnSpPr>
        <p:spPr>
          <a:xfrm>
            <a:off x="1582143" y="4377770"/>
            <a:ext cx="238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4E29100-8461-A231-25E8-212133B4625B}"/>
              </a:ext>
            </a:extLst>
          </p:cNvPr>
          <p:cNvCxnSpPr>
            <a:cxnSpLocks/>
          </p:cNvCxnSpPr>
          <p:nvPr/>
        </p:nvCxnSpPr>
        <p:spPr>
          <a:xfrm>
            <a:off x="1582143" y="4251770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35D50FA-13D0-809F-D1BD-6187A3361409}"/>
              </a:ext>
            </a:extLst>
          </p:cNvPr>
          <p:cNvCxnSpPr>
            <a:cxnSpLocks/>
          </p:cNvCxnSpPr>
          <p:nvPr/>
        </p:nvCxnSpPr>
        <p:spPr>
          <a:xfrm>
            <a:off x="3976339" y="4251770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25808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ไวน์ผสมเหล้า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499369" y="4484418"/>
            <a:ext cx="2470779" cy="8483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เข้มข้น ชุ่มฉ่ำ คล้ายกากน้ำตาล ที่มีความหวานเหนียว และความซับซ้อนที่ยิ่งใหญ่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890846" y="4588928"/>
            <a:ext cx="144596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447" r="5447"/>
          <a:stretch/>
        </p:blipFill>
        <p:spPr>
          <a:xfrm>
            <a:off x="5218982" y="638133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67158" y="4419961"/>
            <a:ext cx="4652237" cy="3606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8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FORTIFIED WINE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205947" y="2467973"/>
            <a:ext cx="718970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1944904" y="5168145"/>
            <a:ext cx="2847556" cy="73674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ts val="2200"/>
              </a:lnSpc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ระหว่าง 15.5%</a:t>
            </a:r>
          </a:p>
          <a:p>
            <a:pPr algn="ctr">
              <a:lnSpc>
                <a:spcPts val="2200"/>
              </a:lnSpc>
              <a:spcBef>
                <a:spcPts val="158"/>
              </a:spcBef>
              <a:spcAft>
                <a:spcPts val="638"/>
              </a:spcAft>
            </a:pPr>
            <a:r>
              <a:rPr lang="th-TH" sz="32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ถึง 20%</a:t>
            </a:r>
            <a:endParaRPr lang="en-AU" sz="32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6C4AEB-8378-D696-22B1-2A4F50C21F65}"/>
              </a:ext>
            </a:extLst>
          </p:cNvPr>
          <p:cNvCxnSpPr>
            <a:cxnSpLocks/>
          </p:cNvCxnSpPr>
          <p:nvPr/>
        </p:nvCxnSpPr>
        <p:spPr>
          <a:xfrm>
            <a:off x="4063285" y="4363298"/>
            <a:ext cx="17152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88ADFA23-6BE1-38A3-77F5-8F7E40D69609}"/>
              </a:ext>
            </a:extLst>
          </p:cNvPr>
          <p:cNvSpPr txBox="1"/>
          <p:nvPr/>
        </p:nvSpPr>
        <p:spPr>
          <a:xfrm>
            <a:off x="8784612" y="2481774"/>
            <a:ext cx="2800252" cy="11509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มัสกัตจากร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ัท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เทอร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เกลน :</a:t>
            </a:r>
            <a:endParaRPr lang="en-AU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>
              <a:buClr>
                <a:srgbClr val="F40000"/>
              </a:buClr>
            </a:pP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รัท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เทอร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เกลนเป็นเขตพื้นที่ต้นแบบของการผลิตไวน์ชนิดนี้, เพราะมัสกัตของ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รัท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เทอร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เกลนนั้นมหัศจรรย์ยิ่ง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D2545F-74C7-811F-49E2-9FE5F228B029}"/>
              </a:ext>
            </a:extLst>
          </p:cNvPr>
          <p:cNvSpPr/>
          <p:nvPr/>
        </p:nvSpPr>
        <p:spPr>
          <a:xfrm>
            <a:off x="2443066" y="1546435"/>
            <a:ext cx="1857458" cy="18574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ไวน์ผสมเหล้ายังคงเรียกว่าไวน์หรือก็คือไวน์ที่เพิ่มความแรงด้วยเหล้าองุ่นกลั่น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BFFE67-A70F-D4D6-D72B-579B5BB380C7}"/>
              </a:ext>
            </a:extLst>
          </p:cNvPr>
          <p:cNvCxnSpPr>
            <a:cxnSpLocks/>
          </p:cNvCxnSpPr>
          <p:nvPr/>
        </p:nvCxnSpPr>
        <p:spPr>
          <a:xfrm>
            <a:off x="4365938" y="2383149"/>
            <a:ext cx="15449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3A0E80F-8A4F-C6FB-FD17-BF454B8D68EE}"/>
              </a:ext>
            </a:extLst>
          </p:cNvPr>
          <p:cNvSpPr/>
          <p:nvPr/>
        </p:nvSpPr>
        <p:spPr>
          <a:xfrm>
            <a:off x="2727555" y="3695174"/>
            <a:ext cx="1288480" cy="12884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ระดับแอลกอฮอล์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7927797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4CBC8-5F06-F5CE-9C8B-70A57C590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082293D-A1B1-4DB9-C024-01AABDF936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845" b="8845"/>
          <a:stretch/>
        </p:blipFill>
        <p:spPr>
          <a:xfrm>
            <a:off x="-12592" y="-1"/>
            <a:ext cx="12298505" cy="691790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F3D57E-F2A1-B95C-3089-18C6A772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38" y="740569"/>
            <a:ext cx="6818925" cy="1927482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องุ่นพันธุ์เดียว </a:t>
            </a:r>
            <a:br>
              <a:rPr lang="en-AU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กับ</a:t>
            </a:r>
            <a:r>
              <a:rPr lang="en-US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954026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366180"/>
            <a:ext cx="4617762" cy="3327395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ไวน์คืออะไร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อิทธิพลของเขตผลิตไวน์ที่มีต่อการปลูกองุ่น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วิธีการทำไวน์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วิธีชิมไวน์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สไตล์ของไวน์ และพันธุ์องุ่นต่าง ๆ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เขตผลิตไวน์ที่มีชื่อเสียงที่สุดของออสเตรเลีย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วิธีเสิร์ฟและเพลิดเพลินในการดื่มไวน์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ไวน์เสียและวิธีสังเกต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1BBE983-7422-6405-E8C3-19DA6977D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2DDF3-B8BA-BFAF-35DB-7E105E0D8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8E612B12-7B9F-7DF9-DD19-5671D211AF41}"/>
              </a:ext>
            </a:extLst>
          </p:cNvPr>
          <p:cNvSpPr txBox="1"/>
          <p:nvPr/>
        </p:nvSpPr>
        <p:spPr>
          <a:xfrm>
            <a:off x="661273" y="640769"/>
            <a:ext cx="11918390" cy="196130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</a:t>
            </a:r>
            <a:r>
              <a:rPr lang="en-AU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</a:p>
          <a:p>
            <a:pPr defTabSz="914453">
              <a:lnSpc>
                <a:spcPct val="80000"/>
              </a:lnSpc>
              <a:defRPr/>
            </a:pPr>
            <a:r>
              <a:rPr lang="th-TH" sz="6000" b="1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จากองุ่นพันธุ์เดียว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7B198F-C4E2-14C6-18A9-F4F47A90E81D}"/>
              </a:ext>
            </a:extLst>
          </p:cNvPr>
          <p:cNvSpPr txBox="1"/>
          <p:nvPr/>
        </p:nvSpPr>
        <p:spPr>
          <a:xfrm>
            <a:off x="563301" y="2423776"/>
            <a:ext cx="3265749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ทำจากองุ่นพันธุ์เดียว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สามารถใช้สะท้อนเรื่องราวขององุ่น เขตพื้นที่ ภูมิอากาศและดิน และผู้ผลิตไวน์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ไวน์ที่ทำจากองุ่นพันธุ์เดียวจำนวนมากที่ขายในประเทศออสเตรเลีย มีสัดส่วนองุ่นร้อยละ 15 (ร้อยละ 15 ที่ประเทศฝรั่งเศส, ร้อยละ 25 ที่ประเทศสหรัฐอเมริกา)</a:t>
            </a:r>
            <a:endParaRPr lang="en-AU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AAE978-0002-CD00-7601-982EBA004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50" t="36576" r="19001" b="10233"/>
          <a:stretch/>
        </p:blipFill>
        <p:spPr>
          <a:xfrm>
            <a:off x="6096000" y="-146304"/>
            <a:ext cx="6096000" cy="700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3520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EC8BDF5-83CF-C6B4-705D-5593D7AAFF75}"/>
              </a:ext>
            </a:extLst>
          </p:cNvPr>
          <p:cNvCxnSpPr>
            <a:cxnSpLocks/>
          </p:cNvCxnSpPr>
          <p:nvPr/>
        </p:nvCxnSpPr>
        <p:spPr>
          <a:xfrm>
            <a:off x="7230493" y="2859653"/>
            <a:ext cx="24859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28CC94-0B81-17C0-3F0A-EABCADDA20F4}"/>
              </a:ext>
            </a:extLst>
          </p:cNvPr>
          <p:cNvCxnSpPr>
            <a:cxnSpLocks/>
          </p:cNvCxnSpPr>
          <p:nvPr/>
        </p:nvCxnSpPr>
        <p:spPr>
          <a:xfrm>
            <a:off x="1071710" y="4583478"/>
            <a:ext cx="333673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75" y="494527"/>
            <a:ext cx="11955031" cy="964128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แบบคลาสสิคของออสเตรเลีย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9722131" y="2814016"/>
            <a:ext cx="1879754" cy="5713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บารอ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ซา 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แวลลี่ย์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และแมคลาเรน เวล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>
            <a:cxnSpLocks/>
          </p:cNvCxnSpPr>
          <p:nvPr/>
        </p:nvCxnSpPr>
        <p:spPr>
          <a:xfrm>
            <a:off x="3424210" y="3454385"/>
            <a:ext cx="917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1043725" y="4579409"/>
            <a:ext cx="0" cy="275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>
            <a:cxnSpLocks/>
          </p:cNvCxnSpPr>
          <p:nvPr/>
        </p:nvCxnSpPr>
        <p:spPr>
          <a:xfrm flipH="1" flipV="1">
            <a:off x="10832532" y="4691249"/>
            <a:ext cx="6772" cy="45266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200" b="2200"/>
          <a:stretch/>
        </p:blipFill>
        <p:spPr>
          <a:xfrm>
            <a:off x="3964995" y="1097164"/>
            <a:ext cx="1798535" cy="5444788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141890" y="4277853"/>
            <a:ext cx="3514758" cy="60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 SEMILLON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10113196" y="2441953"/>
            <a:ext cx="1040741" cy="294311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</a:t>
            </a:r>
            <a:endParaRPr lang="en-AU" b="1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19F32BF4-65B3-F782-4549-850DC9A1B91C}"/>
              </a:ext>
            </a:extLst>
          </p:cNvPr>
          <p:cNvSpPr txBox="1"/>
          <p:nvPr/>
        </p:nvSpPr>
        <p:spPr>
          <a:xfrm>
            <a:off x="499124" y="1368618"/>
            <a:ext cx="3707969" cy="632866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40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โซ</a:t>
            </a:r>
            <a:r>
              <a:rPr lang="th-TH" sz="4000" b="1" dirty="0" err="1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วีญง</a:t>
            </a:r>
            <a:r>
              <a:rPr lang="th-TH" sz="40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บล็</a:t>
            </a:r>
            <a:r>
              <a:rPr lang="th-TH" sz="40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 </a:t>
            </a:r>
            <a:r>
              <a:rPr lang="th-TH" sz="4000" b="1" dirty="0" err="1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ซม</a:t>
            </a:r>
            <a:r>
              <a:rPr lang="th-TH" sz="4000" b="1" dirty="0" err="1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ิล</a:t>
            </a:r>
            <a:r>
              <a:rPr lang="th-TH" sz="40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ยง</a:t>
            </a:r>
            <a:endParaRPr lang="en-AU" sz="4000" b="1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4" name="Picture Placeholder 8">
            <a:extLst>
              <a:ext uri="{FF2B5EF4-FFF2-40B4-BE49-F238E27FC236}">
                <a16:creationId xmlns:a16="http://schemas.microsoft.com/office/drawing/2014/main" id="{AFC11DD0-040F-00E3-F9E4-F34A49EF47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914583" y="633838"/>
            <a:ext cx="2164614" cy="6553036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0B1B7B3A-149F-FFEC-C2E0-7012B9710D79}"/>
              </a:ext>
            </a:extLst>
          </p:cNvPr>
          <p:cNvSpPr txBox="1"/>
          <p:nvPr/>
        </p:nvSpPr>
        <p:spPr>
          <a:xfrm rot="16200000">
            <a:off x="5710823" y="4389692"/>
            <a:ext cx="2717026" cy="60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 SHIRAZ MATARO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C38985-C23C-4A47-2F58-AABF30E2B171}"/>
              </a:ext>
            </a:extLst>
          </p:cNvPr>
          <p:cNvCxnSpPr>
            <a:cxnSpLocks/>
          </p:cNvCxnSpPr>
          <p:nvPr/>
        </p:nvCxnSpPr>
        <p:spPr>
          <a:xfrm>
            <a:off x="7658100" y="4684037"/>
            <a:ext cx="31744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ject 58">
            <a:extLst>
              <a:ext uri="{FF2B5EF4-FFF2-40B4-BE49-F238E27FC236}">
                <a16:creationId xmlns:a16="http://schemas.microsoft.com/office/drawing/2014/main" id="{3A8366B9-BE34-EB76-78CE-2B87A7D49537}"/>
              </a:ext>
            </a:extLst>
          </p:cNvPr>
          <p:cNvSpPr txBox="1"/>
          <p:nvPr/>
        </p:nvSpPr>
        <p:spPr>
          <a:xfrm>
            <a:off x="9943409" y="5369309"/>
            <a:ext cx="1936635" cy="8483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เกรอนา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ช</a:t>
            </a:r>
            <a:endParaRPr lang="en-US" b="1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algn="ctr"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ให้ความเผ็ดร้อนและกลิ่นหอมและความละเมียดละไม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CF406A81-96FF-6ACA-166F-4BBA344C3DDE}"/>
              </a:ext>
            </a:extLst>
          </p:cNvPr>
          <p:cNvSpPr txBox="1"/>
          <p:nvPr/>
        </p:nvSpPr>
        <p:spPr>
          <a:xfrm>
            <a:off x="8009934" y="5049979"/>
            <a:ext cx="1933475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มาทา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(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มูร์เว</a:t>
            </a: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ดร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)</a:t>
            </a:r>
            <a:endParaRPr lang="en-AU" b="1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algn="ctr"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ให้กลิ่นหอม และคุณลักษณะของเทียนสัตตบุษย์ และสารแทน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นินห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ยาบ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4343C55-24BA-F5C2-A5F9-461236F3C4B3}"/>
              </a:ext>
            </a:extLst>
          </p:cNvPr>
          <p:cNvCxnSpPr>
            <a:cxnSpLocks/>
          </p:cNvCxnSpPr>
          <p:nvPr/>
        </p:nvCxnSpPr>
        <p:spPr>
          <a:xfrm flipV="1">
            <a:off x="8976671" y="4684037"/>
            <a:ext cx="0" cy="30488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58">
            <a:extLst>
              <a:ext uri="{FF2B5EF4-FFF2-40B4-BE49-F238E27FC236}">
                <a16:creationId xmlns:a16="http://schemas.microsoft.com/office/drawing/2014/main" id="{5E2CD752-7B31-6510-5ACC-4DF7567C630F}"/>
              </a:ext>
            </a:extLst>
          </p:cNvPr>
          <p:cNvSpPr txBox="1"/>
          <p:nvPr/>
        </p:nvSpPr>
        <p:spPr>
          <a:xfrm>
            <a:off x="8079197" y="1368618"/>
            <a:ext cx="3728425" cy="632866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r">
              <a:spcBef>
                <a:spcPts val="158"/>
              </a:spcBef>
              <a:spcAft>
                <a:spcPts val="638"/>
              </a:spcAft>
            </a:pP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เกรอนา</a:t>
            </a:r>
            <a:r>
              <a:rPr lang="th-TH" sz="4000" b="1" dirty="0" err="1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</a:t>
            </a: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ชีรา</a:t>
            </a:r>
            <a:r>
              <a:rPr lang="th-TH" sz="4000" b="1" dirty="0" err="1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</a:t>
            </a: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มาทา</a:t>
            </a:r>
            <a:r>
              <a:rPr lang="th-TH" sz="4000" b="1" dirty="0" err="1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endParaRPr lang="en-AU" sz="4000" b="1" dirty="0">
              <a:solidFill>
                <a:schemeClr val="accent4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8A536C-9F79-D7C2-17E0-A7EBAE148C7A}"/>
              </a:ext>
            </a:extLst>
          </p:cNvPr>
          <p:cNvCxnSpPr>
            <a:cxnSpLocks/>
          </p:cNvCxnSpPr>
          <p:nvPr/>
        </p:nvCxnSpPr>
        <p:spPr>
          <a:xfrm flipV="1">
            <a:off x="2967118" y="4579409"/>
            <a:ext cx="0" cy="275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D95A427A-C0D3-D8A1-5B07-5C9D2DFE7DC6}"/>
              </a:ext>
            </a:extLst>
          </p:cNvPr>
          <p:cNvSpPr txBox="1"/>
          <p:nvPr/>
        </p:nvSpPr>
        <p:spPr>
          <a:xfrm>
            <a:off x="7977363" y="3792482"/>
            <a:ext cx="2330826" cy="5713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ชีรา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ซ</a:t>
            </a:r>
            <a:r>
              <a:rPr lang="en-US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 </a:t>
            </a:r>
          </a:p>
          <a:p>
            <a:pPr algn="ctr"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ให้ความเข้มข้นและน้ำหนักในปาก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8DAAC9-0BF0-4146-3146-3D0B6CF35992}"/>
              </a:ext>
            </a:extLst>
          </p:cNvPr>
          <p:cNvCxnSpPr>
            <a:cxnSpLocks/>
          </p:cNvCxnSpPr>
          <p:nvPr/>
        </p:nvCxnSpPr>
        <p:spPr>
          <a:xfrm flipV="1">
            <a:off x="9142776" y="4371474"/>
            <a:ext cx="0" cy="30488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58">
            <a:extLst>
              <a:ext uri="{FF2B5EF4-FFF2-40B4-BE49-F238E27FC236}">
                <a16:creationId xmlns:a16="http://schemas.microsoft.com/office/drawing/2014/main" id="{2905E681-66B6-B203-C524-9A85EF9F49F9}"/>
              </a:ext>
            </a:extLst>
          </p:cNvPr>
          <p:cNvSpPr txBox="1"/>
          <p:nvPr/>
        </p:nvSpPr>
        <p:spPr>
          <a:xfrm>
            <a:off x="198855" y="4992447"/>
            <a:ext cx="1681153" cy="5713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ซม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ิล</a:t>
            </a: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ยง</a:t>
            </a:r>
            <a:r>
              <a:rPr lang="en-US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 </a:t>
            </a:r>
          </a:p>
          <a:p>
            <a:pPr algn="ctr"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มีกลิ่น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เล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มอนอ่อน ๆ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F8867FB5-B2AB-3CCE-1F33-79128D6BC1A4}"/>
              </a:ext>
            </a:extLst>
          </p:cNvPr>
          <p:cNvSpPr txBox="1"/>
          <p:nvPr/>
        </p:nvSpPr>
        <p:spPr>
          <a:xfrm>
            <a:off x="1889294" y="5026694"/>
            <a:ext cx="2088160" cy="8483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โซ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วีญง</a:t>
            </a: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บล็</a:t>
            </a:r>
            <a:r>
              <a:rPr lang="th-TH" b="1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อง</a:t>
            </a:r>
            <a:endParaRPr lang="en-AU" b="1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algn="ctr"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ให้ความเป็นผลไม้เขตร้อน และความเป็นกรดที่แหลมคมขึ้น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E58245-7E0A-07DD-5948-6ED3E1574C5B}"/>
              </a:ext>
            </a:extLst>
          </p:cNvPr>
          <p:cNvSpPr txBox="1"/>
          <p:nvPr/>
        </p:nvSpPr>
        <p:spPr>
          <a:xfrm>
            <a:off x="1254956" y="3119329"/>
            <a:ext cx="22834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ไม่หวานและสดชื่น</a:t>
            </a:r>
            <a:endParaRPr lang="en-AU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algn="ctr">
              <a:lnSpc>
                <a:spcPct val="100000"/>
              </a:lnSpc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กลิ่นสมุนไพร และกลิ่นหญ้า</a:t>
            </a:r>
            <a:endParaRPr lang="en-US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3921739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28CC94-0B81-17C0-3F0A-EABCADDA20F4}"/>
              </a:ext>
            </a:extLst>
          </p:cNvPr>
          <p:cNvCxnSpPr>
            <a:cxnSpLocks/>
          </p:cNvCxnSpPr>
          <p:nvPr/>
        </p:nvCxnSpPr>
        <p:spPr>
          <a:xfrm>
            <a:off x="1900887" y="4546612"/>
            <a:ext cx="30499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756A4F7-43BD-276B-6A13-B208AC9C685F}"/>
              </a:ext>
            </a:extLst>
          </p:cNvPr>
          <p:cNvCxnSpPr>
            <a:cxnSpLocks/>
          </p:cNvCxnSpPr>
          <p:nvPr/>
        </p:nvCxnSpPr>
        <p:spPr>
          <a:xfrm>
            <a:off x="2973659" y="3207170"/>
            <a:ext cx="17527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0D10D9-BC9D-3556-7D9A-152CA7AB9D66}"/>
              </a:ext>
            </a:extLst>
          </p:cNvPr>
          <p:cNvCxnSpPr>
            <a:cxnSpLocks/>
          </p:cNvCxnSpPr>
          <p:nvPr/>
        </p:nvCxnSpPr>
        <p:spPr>
          <a:xfrm flipV="1">
            <a:off x="7180393" y="3093353"/>
            <a:ext cx="1734426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971E06D-4AF1-19C7-2EAC-78FAD5E3CF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905124" y="602615"/>
            <a:ext cx="2109032" cy="638477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7362024" y="5270843"/>
            <a:ext cx="923445" cy="1232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1900887" y="2631454"/>
            <a:ext cx="1274793" cy="12747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แทน</a:t>
            </a:r>
            <a:r>
              <a:rPr lang="th-TH" sz="15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AU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ลึกล้ำ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3817858" y="602615"/>
            <a:ext cx="2109032" cy="6384771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565611" y="4407174"/>
            <a:ext cx="2892036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cap="all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SHIRAZ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19F32BF4-65B3-F782-4549-850DC9A1B91C}"/>
              </a:ext>
            </a:extLst>
          </p:cNvPr>
          <p:cNvSpPr txBox="1"/>
          <p:nvPr/>
        </p:nvSpPr>
        <p:spPr>
          <a:xfrm>
            <a:off x="529493" y="1314505"/>
            <a:ext cx="4421356" cy="632866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ชีรา</a:t>
            </a:r>
            <a:r>
              <a:rPr lang="th-TH" sz="4000" b="1" dirty="0" err="1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</a:t>
            </a:r>
            <a:endParaRPr lang="en-AU" sz="4000" b="1" dirty="0">
              <a:solidFill>
                <a:schemeClr val="accent4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0B1B7B3A-149F-FFEC-C2E0-7012B9710D79}"/>
              </a:ext>
            </a:extLst>
          </p:cNvPr>
          <p:cNvSpPr txBox="1"/>
          <p:nvPr/>
        </p:nvSpPr>
        <p:spPr>
          <a:xfrm rot="16200000">
            <a:off x="5710823" y="4289056"/>
            <a:ext cx="2717026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MERLOT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C38985-C23C-4A47-2F58-AABF30E2B171}"/>
              </a:ext>
            </a:extLst>
          </p:cNvPr>
          <p:cNvCxnSpPr>
            <a:cxnSpLocks/>
          </p:cNvCxnSpPr>
          <p:nvPr/>
        </p:nvCxnSpPr>
        <p:spPr>
          <a:xfrm>
            <a:off x="7558940" y="4213616"/>
            <a:ext cx="230617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58">
            <a:extLst>
              <a:ext uri="{FF2B5EF4-FFF2-40B4-BE49-F238E27FC236}">
                <a16:creationId xmlns:a16="http://schemas.microsoft.com/office/drawing/2014/main" id="{5E2CD752-7B31-6510-5ACC-4DF7567C630F}"/>
              </a:ext>
            </a:extLst>
          </p:cNvPr>
          <p:cNvSpPr txBox="1"/>
          <p:nvPr/>
        </p:nvSpPr>
        <p:spPr>
          <a:xfrm>
            <a:off x="7177070" y="1398468"/>
            <a:ext cx="4421356" cy="632866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r">
              <a:spcBef>
                <a:spcPts val="158"/>
              </a:spcBef>
              <a:spcAft>
                <a:spcPts val="638"/>
              </a:spcAft>
            </a:pP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แมร</a:t>
            </a:r>
            <a:r>
              <a:rPr lang="th-TH" sz="4000" b="1" dirty="0" err="1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์โล</a:t>
            </a:r>
            <a:endParaRPr lang="en-AU" sz="4000" b="1" dirty="0">
              <a:solidFill>
                <a:schemeClr val="accent4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A6DF19AA-0F87-4313-D369-3E89952707BF}"/>
              </a:ext>
            </a:extLst>
          </p:cNvPr>
          <p:cNvSpPr txBox="1"/>
          <p:nvPr/>
        </p:nvSpPr>
        <p:spPr>
          <a:xfrm>
            <a:off x="607171" y="4291735"/>
            <a:ext cx="1123422" cy="38664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คุณลักษณะ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C8201A7-9F3D-D295-7EC3-11285C2DA68E}"/>
              </a:ext>
            </a:extLst>
          </p:cNvPr>
          <p:cNvSpPr/>
          <p:nvPr/>
        </p:nvSpPr>
        <p:spPr>
          <a:xfrm>
            <a:off x="8430784" y="2275032"/>
            <a:ext cx="1630845" cy="16308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th-TH" sz="15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โครงสร้างยอดเยี่ยม พร้อมศักยภาพในการเก็บที่ดี</a:t>
            </a:r>
            <a:endParaRPr lang="en-US" sz="15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829BC339-3DA9-57D0-0095-BAB978FCF7A2}"/>
              </a:ext>
            </a:extLst>
          </p:cNvPr>
          <p:cNvSpPr txBox="1"/>
          <p:nvPr/>
        </p:nvSpPr>
        <p:spPr>
          <a:xfrm>
            <a:off x="10173824" y="3878208"/>
            <a:ext cx="1207172" cy="38664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รส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4" name="object 58">
            <a:extLst>
              <a:ext uri="{FF2B5EF4-FFF2-40B4-BE49-F238E27FC236}">
                <a16:creationId xmlns:a16="http://schemas.microsoft.com/office/drawing/2014/main" id="{E762BA6B-4706-F2D7-420A-F1AFF9B3FD52}"/>
              </a:ext>
            </a:extLst>
          </p:cNvPr>
          <p:cNvSpPr txBox="1"/>
          <p:nvPr/>
        </p:nvSpPr>
        <p:spPr>
          <a:xfrm>
            <a:off x="10238831" y="4255154"/>
            <a:ext cx="1580914" cy="1317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บลู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ผลไม้สีดำ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มิ้นท์ (สะระแหน่)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มะกอก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8" name="object 58">
            <a:extLst>
              <a:ext uri="{FF2B5EF4-FFF2-40B4-BE49-F238E27FC236}">
                <a16:creationId xmlns:a16="http://schemas.microsoft.com/office/drawing/2014/main" id="{A9ADC8BA-8088-4458-B933-9F9B33273600}"/>
              </a:ext>
            </a:extLst>
          </p:cNvPr>
          <p:cNvSpPr txBox="1"/>
          <p:nvPr/>
        </p:nvSpPr>
        <p:spPr>
          <a:xfrm>
            <a:off x="8455749" y="5386776"/>
            <a:ext cx="1783081" cy="97654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ผลแค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สซีส</a:t>
            </a:r>
            <a:endParaRPr lang="th-TH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มอ</a:t>
            </a:r>
            <a:r>
              <a:rPr lang="th-TH" dirty="0" err="1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ค</a:t>
            </a: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ค่า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เครื่องเทศที่มีรสหวาน</a:t>
            </a:r>
          </a:p>
        </p:txBody>
      </p:sp>
      <p:sp>
        <p:nvSpPr>
          <p:cNvPr id="40" name="object 58">
            <a:extLst>
              <a:ext uri="{FF2B5EF4-FFF2-40B4-BE49-F238E27FC236}">
                <a16:creationId xmlns:a16="http://schemas.microsoft.com/office/drawing/2014/main" id="{CDD220EC-D8E5-0AC1-126D-E4859D1921A7}"/>
              </a:ext>
            </a:extLst>
          </p:cNvPr>
          <p:cNvSpPr txBox="1"/>
          <p:nvPr/>
        </p:nvSpPr>
        <p:spPr>
          <a:xfrm>
            <a:off x="8455747" y="5019915"/>
            <a:ext cx="1062657" cy="38664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กลิ่น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E6418391-34DD-FD55-567A-D2007A362B21}"/>
              </a:ext>
            </a:extLst>
          </p:cNvPr>
          <p:cNvSpPr txBox="1"/>
          <p:nvPr/>
        </p:nvSpPr>
        <p:spPr>
          <a:xfrm>
            <a:off x="614399" y="4746152"/>
            <a:ext cx="2774713" cy="63543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รสชาติของไวน์หลงเหลืออยู่ในปากนาน</a:t>
            </a:r>
            <a:endParaRPr lang="en-AU" dirty="0"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สมดุลดียิ่ง</a:t>
            </a:r>
            <a:endParaRPr lang="en-AU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1513B6-388D-1CF0-C10B-28A62795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75" y="494527"/>
            <a:ext cx="11955031" cy="964128"/>
          </a:xfrm>
        </p:spPr>
        <p:txBody>
          <a:bodyPr/>
          <a:lstStyle/>
          <a:p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แบบคลาสสิคของออสเตรเลีย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292696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australia with green borders&#10;&#10;Description automatically generated">
            <a:extLst>
              <a:ext uri="{FF2B5EF4-FFF2-40B4-BE49-F238E27FC236}">
                <a16:creationId xmlns:a16="http://schemas.microsoft.com/office/drawing/2014/main" id="{4B3BD40F-CBA9-5245-431F-D427899A99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85" y="-337795"/>
            <a:ext cx="12403652" cy="7326423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CA32E62-30F6-8A73-12AF-7B8AB6635615}"/>
              </a:ext>
            </a:extLst>
          </p:cNvPr>
          <p:cNvSpPr txBox="1"/>
          <p:nvPr/>
        </p:nvSpPr>
        <p:spPr>
          <a:xfrm>
            <a:off x="529493" y="2415288"/>
            <a:ext cx="4143845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แอด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ิเลด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ออสเตรเลียใต้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บารอ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ซา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ออสเตรเลียใต้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แคนเบอร์รา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ดิ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สตริก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ต์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เอซีที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คล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ออสเตรเลียใต้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คูนาวาร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รา, ออสเตรเลียใต้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ฮีธ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โค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ท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วิกตอเรีย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ฮัน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เต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นิว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เซ้าท์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เวลส์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มาร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กาเรต ริ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เวสเทิร์น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 ออสเตรเลีย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แมคลาเรน เวล, ออสเตรเลียใต้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นิงตัน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พน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นินซู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ลา, วิกตอเรีย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เนีย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ยา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รา </a:t>
            </a:r>
            <a:r>
              <a:rPr lang="th-TH" dirty="0" err="1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แวลลีย์</a:t>
            </a:r>
            <a:r>
              <a:rPr lang="th-TH" dirty="0">
                <a:effectLst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, วิกตอเรีย</a:t>
            </a:r>
            <a:endParaRPr lang="en-AU" dirty="0">
              <a:effectLst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5D72E8E-2F8E-A4CA-5B7C-767E1EF4E3D4}"/>
              </a:ext>
            </a:extLst>
          </p:cNvPr>
          <p:cNvSpPr/>
          <p:nvPr/>
        </p:nvSpPr>
        <p:spPr>
          <a:xfrm>
            <a:off x="8714411" y="4683941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76834AE-E319-F6B1-6A85-E1CD1845CB83}"/>
              </a:ext>
            </a:extLst>
          </p:cNvPr>
          <p:cNvSpPr/>
          <p:nvPr/>
        </p:nvSpPr>
        <p:spPr>
          <a:xfrm>
            <a:off x="8579437" y="4565324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C096C1-481C-A11F-EC17-740E8EDC2919}"/>
              </a:ext>
            </a:extLst>
          </p:cNvPr>
          <p:cNvSpPr/>
          <p:nvPr/>
        </p:nvSpPr>
        <p:spPr>
          <a:xfrm>
            <a:off x="8646924" y="4387399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B35CB6D-F05F-B509-43C5-39E4592FB0A6}"/>
              </a:ext>
            </a:extLst>
          </p:cNvPr>
          <p:cNvSpPr/>
          <p:nvPr/>
        </p:nvSpPr>
        <p:spPr>
          <a:xfrm>
            <a:off x="8568731" y="4844434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9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3C6A66C-1DE5-6481-0CFC-9EB9CBDC1F9E}"/>
              </a:ext>
            </a:extLst>
          </p:cNvPr>
          <p:cNvSpPr/>
          <p:nvPr/>
        </p:nvSpPr>
        <p:spPr>
          <a:xfrm>
            <a:off x="8833027" y="5092455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9CB4AFA-CE9C-DAFF-70C4-937034DBD942}"/>
              </a:ext>
            </a:extLst>
          </p:cNvPr>
          <p:cNvSpPr/>
          <p:nvPr/>
        </p:nvSpPr>
        <p:spPr>
          <a:xfrm>
            <a:off x="10207645" y="480255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5F58054-837B-3CA6-CA9D-C690DCF0D17B}"/>
              </a:ext>
            </a:extLst>
          </p:cNvPr>
          <p:cNvSpPr/>
          <p:nvPr/>
        </p:nvSpPr>
        <p:spPr>
          <a:xfrm>
            <a:off x="9472401" y="5094122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ECE0780-B438-E9EC-E208-9D92C2230DD3}"/>
              </a:ext>
            </a:extLst>
          </p:cNvPr>
          <p:cNvSpPr/>
          <p:nvPr/>
        </p:nvSpPr>
        <p:spPr>
          <a:xfrm>
            <a:off x="9621206" y="537646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83C0A72-8F6A-3D60-67C7-48A2DE5B3D94}"/>
              </a:ext>
            </a:extLst>
          </p:cNvPr>
          <p:cNvSpPr/>
          <p:nvPr/>
        </p:nvSpPr>
        <p:spPr>
          <a:xfrm>
            <a:off x="9516668" y="5510586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00A4139-F727-2CC8-B091-220E63B33A59}"/>
              </a:ext>
            </a:extLst>
          </p:cNvPr>
          <p:cNvSpPr/>
          <p:nvPr/>
        </p:nvSpPr>
        <p:spPr>
          <a:xfrm>
            <a:off x="9709634" y="6249207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BCB9534-482C-C830-4F97-226661EC75F5}"/>
              </a:ext>
            </a:extLst>
          </p:cNvPr>
          <p:cNvSpPr txBox="1"/>
          <p:nvPr/>
        </p:nvSpPr>
        <p:spPr>
          <a:xfrm>
            <a:off x="9686090" y="6255720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11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707871C-44AC-6EFE-E801-734A924485C1}"/>
              </a:ext>
            </a:extLst>
          </p:cNvPr>
          <p:cNvSpPr/>
          <p:nvPr/>
        </p:nvSpPr>
        <p:spPr>
          <a:xfrm>
            <a:off x="10621288" y="4427882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7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31C1970-8861-0EC2-21CE-2674676EA650}"/>
              </a:ext>
            </a:extLst>
          </p:cNvPr>
          <p:cNvSpPr/>
          <p:nvPr/>
        </p:nvSpPr>
        <p:spPr>
          <a:xfrm>
            <a:off x="4673338" y="480255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457024"/>
            <a:ext cx="5685593" cy="9641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kumimoji="0" lang="th-TH" sz="6000" b="1" i="0" u="none" strike="noStrike" kern="1200" cap="all" spc="0" normalizeH="0" baseline="0" noProof="0" dirty="0">
                <a:ln>
                  <a:noFill/>
                </a:ln>
                <a:solidFill>
                  <a:srgbClr val="173F34"/>
                </a:solidFill>
                <a:effectLst/>
                <a:uLnTx/>
                <a:uFillTx/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</a:t>
            </a:r>
            <a:br>
              <a:rPr kumimoji="0" lang="th-TH" sz="6000" b="1" i="0" u="none" strike="noStrike" kern="1200" cap="all" spc="0" normalizeH="0" baseline="0" noProof="0" dirty="0">
                <a:ln>
                  <a:noFill/>
                </a:ln>
                <a:solidFill>
                  <a:srgbClr val="173F34"/>
                </a:solidFill>
                <a:effectLst/>
                <a:uLnTx/>
                <a:uFillTx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ที่มีชื่อเสียงของออสเตรเลีย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A34274-0198-D59A-032E-CD0140C362FE}"/>
              </a:ext>
            </a:extLst>
          </p:cNvPr>
          <p:cNvSpPr txBox="1"/>
          <p:nvPr/>
        </p:nvSpPr>
        <p:spPr>
          <a:xfrm>
            <a:off x="9597661" y="5371973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3A3532-F223-D818-3C68-0C9199BC5851}"/>
              </a:ext>
            </a:extLst>
          </p:cNvPr>
          <p:cNvSpPr txBox="1"/>
          <p:nvPr/>
        </p:nvSpPr>
        <p:spPr>
          <a:xfrm>
            <a:off x="9480186" y="5505323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738568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4D826D2D-8FEF-7D29-9887-2C0C165A33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2" b="7812"/>
          <a:stretch/>
        </p:blipFill>
        <p:spPr>
          <a:xfrm>
            <a:off x="4759841" y="4185117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9C810BFE-CCC2-A68E-10D9-F13830F35B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555" b="7555"/>
          <a:stretch/>
        </p:blipFill>
        <p:spPr>
          <a:xfrm>
            <a:off x="7363010" y="1401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8C25FB4A-709F-9517-7AA2-27DC593C0F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812" b="7812"/>
          <a:stretch/>
        </p:blipFill>
        <p:spPr>
          <a:xfrm>
            <a:off x="-55261" y="2292583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A7B03647-DA10-3A40-0013-244464B832B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081" r="37683" b="31249"/>
          <a:stretch/>
        </p:blipFill>
        <p:spPr>
          <a:xfrm>
            <a:off x="4740776" y="2292583"/>
            <a:ext cx="2316277" cy="31595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6F8A948-DFE7-61BC-E4AE-BA5CD1DD194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0837" b="10837"/>
          <a:stretch/>
        </p:blipFill>
        <p:spPr>
          <a:xfrm>
            <a:off x="-55261" y="4131000"/>
            <a:ext cx="4889589" cy="27503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3" name="Picture Placeholder 5">
            <a:extLst>
              <a:ext uri="{FF2B5EF4-FFF2-40B4-BE49-F238E27FC236}">
                <a16:creationId xmlns:a16="http://schemas.microsoft.com/office/drawing/2014/main" id="{F6E61BDE-BFDD-4A0C-507B-D7401348D8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670" b="7670"/>
          <a:stretch/>
        </p:blipFill>
        <p:spPr>
          <a:xfrm>
            <a:off x="7049222" y="2292583"/>
            <a:ext cx="5142777" cy="28928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194" y="498416"/>
            <a:ext cx="7193079" cy="192748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</a:t>
            </a:r>
            <a:br>
              <a:rPr lang="en-US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ของประเทศออสเตรเลีย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832C298-F7E3-02A8-0038-89B6384570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9"/>
          <a:srcRect l="1358" r="21377"/>
          <a:stretch/>
        </p:blipFill>
        <p:spPr>
          <a:xfrm>
            <a:off x="8322942" y="4165086"/>
            <a:ext cx="3863720" cy="2716307"/>
          </a:xfrm>
        </p:spPr>
      </p:pic>
    </p:spTree>
    <p:extLst>
      <p:ext uri="{BB962C8B-B14F-4D97-AF65-F5344CB8AC3E}">
        <p14:creationId xmlns:p14="http://schemas.microsoft.com/office/powerpoint/2010/main" val="152470231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0ACC1C-E21D-567E-2CB7-6F4F8BAB7D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44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194" y="498416"/>
            <a:ext cx="11590288" cy="702855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อุณหภูมิ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ในการเสิร์ฟไวน์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28D30A6-A6C6-5C7B-5A71-5C6DFD64703A}"/>
              </a:ext>
            </a:extLst>
          </p:cNvPr>
          <p:cNvCxnSpPr>
            <a:cxnSpLocks/>
          </p:cNvCxnSpPr>
          <p:nvPr/>
        </p:nvCxnSpPr>
        <p:spPr>
          <a:xfrm>
            <a:off x="739435" y="2489623"/>
            <a:ext cx="3361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bject 58">
            <a:extLst>
              <a:ext uri="{FF2B5EF4-FFF2-40B4-BE49-F238E27FC236}">
                <a16:creationId xmlns:a16="http://schemas.microsoft.com/office/drawing/2014/main" id="{06DE2421-9004-BD9A-88B3-5D7E981CFA93}"/>
              </a:ext>
            </a:extLst>
          </p:cNvPr>
          <p:cNvSpPr txBox="1"/>
          <p:nvPr/>
        </p:nvSpPr>
        <p:spPr>
          <a:xfrm>
            <a:off x="1326052" y="1472778"/>
            <a:ext cx="2102795" cy="858568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ไวน์แบบมีฟอง:</a:t>
            </a:r>
            <a:endParaRPr lang="en-AU" sz="24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เย็นแบบน้ำแข็ง</a:t>
            </a:r>
            <a:endParaRPr lang="en-AU" sz="2400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CD1FD2D-0C95-7DC6-FB02-8DB3C76C2691}"/>
              </a:ext>
            </a:extLst>
          </p:cNvPr>
          <p:cNvCxnSpPr>
            <a:cxnSpLocks/>
          </p:cNvCxnSpPr>
          <p:nvPr/>
        </p:nvCxnSpPr>
        <p:spPr>
          <a:xfrm>
            <a:off x="739435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BE6E25A-CF7C-3861-292D-68854F919168}"/>
              </a:ext>
            </a:extLst>
          </p:cNvPr>
          <p:cNvCxnSpPr>
            <a:cxnSpLocks/>
          </p:cNvCxnSpPr>
          <p:nvPr/>
        </p:nvCxnSpPr>
        <p:spPr>
          <a:xfrm>
            <a:off x="4101198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5576AB-736E-D104-9768-85629BD48869}"/>
              </a:ext>
            </a:extLst>
          </p:cNvPr>
          <p:cNvCxnSpPr>
            <a:cxnSpLocks/>
          </p:cNvCxnSpPr>
          <p:nvPr/>
        </p:nvCxnSpPr>
        <p:spPr>
          <a:xfrm>
            <a:off x="2083379" y="5264200"/>
            <a:ext cx="48015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07C2194-EA6D-D0A6-B440-20CF1DDCD999}"/>
              </a:ext>
            </a:extLst>
          </p:cNvPr>
          <p:cNvCxnSpPr>
            <a:cxnSpLocks/>
          </p:cNvCxnSpPr>
          <p:nvPr/>
        </p:nvCxnSpPr>
        <p:spPr>
          <a:xfrm>
            <a:off x="2083379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BFC6DCF-1C14-DB25-377C-ED4C289E505E}"/>
              </a:ext>
            </a:extLst>
          </p:cNvPr>
          <p:cNvCxnSpPr>
            <a:cxnSpLocks/>
          </p:cNvCxnSpPr>
          <p:nvPr/>
        </p:nvCxnSpPr>
        <p:spPr>
          <a:xfrm>
            <a:off x="6887545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object 58">
            <a:extLst>
              <a:ext uri="{FF2B5EF4-FFF2-40B4-BE49-F238E27FC236}">
                <a16:creationId xmlns:a16="http://schemas.microsoft.com/office/drawing/2014/main" id="{A268AD35-E393-781A-660F-B9323E6238CC}"/>
              </a:ext>
            </a:extLst>
          </p:cNvPr>
          <p:cNvSpPr txBox="1"/>
          <p:nvPr/>
        </p:nvSpPr>
        <p:spPr>
          <a:xfrm>
            <a:off x="3186572" y="5357923"/>
            <a:ext cx="2595128" cy="858568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ไวน์ขาวและ</a:t>
            </a:r>
            <a:r>
              <a:rPr lang="th-TH" sz="2400" b="1" dirty="0" err="1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sz="24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</a:t>
            </a:r>
            <a:r>
              <a:rPr lang="th-TH" sz="2400" b="1" dirty="0" err="1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่</a:t>
            </a:r>
            <a:r>
              <a:rPr lang="th-TH" sz="24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:</a:t>
            </a:r>
            <a:endParaRPr lang="en-AU" sz="24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เย็นเท่าช่องแข็งตู้เย็น</a:t>
            </a:r>
            <a:endParaRPr lang="en-AU" sz="2400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78862F5-1A58-CB1D-F031-31EDDB5E0D3D}"/>
              </a:ext>
            </a:extLst>
          </p:cNvPr>
          <p:cNvCxnSpPr>
            <a:cxnSpLocks/>
          </p:cNvCxnSpPr>
          <p:nvPr/>
        </p:nvCxnSpPr>
        <p:spPr>
          <a:xfrm>
            <a:off x="8884024" y="5264200"/>
            <a:ext cx="28149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25F988C-2115-E90F-5D86-9A041B866706}"/>
              </a:ext>
            </a:extLst>
          </p:cNvPr>
          <p:cNvCxnSpPr>
            <a:cxnSpLocks/>
          </p:cNvCxnSpPr>
          <p:nvPr/>
        </p:nvCxnSpPr>
        <p:spPr>
          <a:xfrm>
            <a:off x="8886674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E7C7F40-DD5F-E8AA-2802-0F81337B2450}"/>
              </a:ext>
            </a:extLst>
          </p:cNvPr>
          <p:cNvCxnSpPr>
            <a:cxnSpLocks/>
          </p:cNvCxnSpPr>
          <p:nvPr/>
        </p:nvCxnSpPr>
        <p:spPr>
          <a:xfrm>
            <a:off x="11701592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object 58">
            <a:extLst>
              <a:ext uri="{FF2B5EF4-FFF2-40B4-BE49-F238E27FC236}">
                <a16:creationId xmlns:a16="http://schemas.microsoft.com/office/drawing/2014/main" id="{7E0A5986-F0BB-7586-BD2C-2B78B628A731}"/>
              </a:ext>
            </a:extLst>
          </p:cNvPr>
          <p:cNvSpPr txBox="1"/>
          <p:nvPr/>
        </p:nvSpPr>
        <p:spPr>
          <a:xfrm>
            <a:off x="9055793" y="5357923"/>
            <a:ext cx="2595128" cy="858568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ไวน์แดงเนื้อสัมผัสเต็ม:</a:t>
            </a:r>
            <a:endParaRPr lang="en-AU" sz="24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ค่อนข้างเย็น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284AA3D-625C-2223-0668-35D91BD564C3}"/>
              </a:ext>
            </a:extLst>
          </p:cNvPr>
          <p:cNvCxnSpPr>
            <a:cxnSpLocks/>
          </p:cNvCxnSpPr>
          <p:nvPr/>
        </p:nvCxnSpPr>
        <p:spPr>
          <a:xfrm>
            <a:off x="5507896" y="2489623"/>
            <a:ext cx="3361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bject 58">
            <a:extLst>
              <a:ext uri="{FF2B5EF4-FFF2-40B4-BE49-F238E27FC236}">
                <a16:creationId xmlns:a16="http://schemas.microsoft.com/office/drawing/2014/main" id="{5E73BD87-9DD5-D52E-D259-9619A41E81D4}"/>
              </a:ext>
            </a:extLst>
          </p:cNvPr>
          <p:cNvSpPr txBox="1"/>
          <p:nvPr/>
        </p:nvSpPr>
        <p:spPr>
          <a:xfrm>
            <a:off x="5801206" y="1472778"/>
            <a:ext cx="2775143" cy="858568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ไวน์แดงเนื้อสัมผัสเบา:</a:t>
            </a:r>
            <a:endParaRPr lang="en-AU" sz="24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เย็น</a:t>
            </a:r>
            <a:endParaRPr lang="en-AU" sz="2400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33B8B6-E4E3-7C09-C2B3-56E32D4B7DD8}"/>
              </a:ext>
            </a:extLst>
          </p:cNvPr>
          <p:cNvCxnSpPr>
            <a:cxnSpLocks/>
          </p:cNvCxnSpPr>
          <p:nvPr/>
        </p:nvCxnSpPr>
        <p:spPr>
          <a:xfrm>
            <a:off x="5507896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E5358D3-4716-7CB2-1358-22583079131C}"/>
              </a:ext>
            </a:extLst>
          </p:cNvPr>
          <p:cNvCxnSpPr>
            <a:cxnSpLocks/>
          </p:cNvCxnSpPr>
          <p:nvPr/>
        </p:nvCxnSpPr>
        <p:spPr>
          <a:xfrm>
            <a:off x="8869659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object 58">
            <a:extLst>
              <a:ext uri="{FF2B5EF4-FFF2-40B4-BE49-F238E27FC236}">
                <a16:creationId xmlns:a16="http://schemas.microsoft.com/office/drawing/2014/main" id="{541A2177-A596-B486-FC66-26EB6E904E4B}"/>
              </a:ext>
            </a:extLst>
          </p:cNvPr>
          <p:cNvSpPr txBox="1"/>
          <p:nvPr/>
        </p:nvSpPr>
        <p:spPr>
          <a:xfrm>
            <a:off x="3341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60478E15-DC40-FF4E-F674-D3E43BEE2314}"/>
              </a:ext>
            </a:extLst>
          </p:cNvPr>
          <p:cNvSpPr txBox="1"/>
          <p:nvPr/>
        </p:nvSpPr>
        <p:spPr>
          <a:xfrm>
            <a:off x="101083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09DF3C51-8079-205D-5B2B-161DF9999583}"/>
              </a:ext>
            </a:extLst>
          </p:cNvPr>
          <p:cNvSpPr txBox="1"/>
          <p:nvPr/>
        </p:nvSpPr>
        <p:spPr>
          <a:xfrm>
            <a:off x="17057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A2278F5-2C81-0D10-415D-02490A32735F}"/>
              </a:ext>
            </a:extLst>
          </p:cNvPr>
          <p:cNvSpPr txBox="1"/>
          <p:nvPr/>
        </p:nvSpPr>
        <p:spPr>
          <a:xfrm>
            <a:off x="23915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8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666DC160-C186-6FF6-0D3A-2856F543FF6E}"/>
              </a:ext>
            </a:extLst>
          </p:cNvPr>
          <p:cNvSpPr txBox="1"/>
          <p:nvPr/>
        </p:nvSpPr>
        <p:spPr>
          <a:xfrm>
            <a:off x="305909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9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ADDEF101-F87D-589F-91B1-6E29A6631231}"/>
              </a:ext>
            </a:extLst>
          </p:cNvPr>
          <p:cNvSpPr txBox="1"/>
          <p:nvPr/>
        </p:nvSpPr>
        <p:spPr>
          <a:xfrm>
            <a:off x="3735747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5C0CCFD9-7735-A816-860F-63418988AC88}"/>
              </a:ext>
            </a:extLst>
          </p:cNvPr>
          <p:cNvSpPr txBox="1"/>
          <p:nvPr/>
        </p:nvSpPr>
        <p:spPr>
          <a:xfrm>
            <a:off x="4412403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11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F7360012-8ED8-5B66-345C-015C42BC3B26}"/>
              </a:ext>
            </a:extLst>
          </p:cNvPr>
          <p:cNvSpPr txBox="1"/>
          <p:nvPr/>
        </p:nvSpPr>
        <p:spPr>
          <a:xfrm>
            <a:off x="512563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5493A0E8-D518-51F9-7DC9-AC8A8FC4CF8B}"/>
              </a:ext>
            </a:extLst>
          </p:cNvPr>
          <p:cNvSpPr txBox="1"/>
          <p:nvPr/>
        </p:nvSpPr>
        <p:spPr>
          <a:xfrm>
            <a:off x="57748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13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E4CEAAA6-EB65-A0F2-F6B0-49502CBCC966}"/>
              </a:ext>
            </a:extLst>
          </p:cNvPr>
          <p:cNvSpPr txBox="1"/>
          <p:nvPr/>
        </p:nvSpPr>
        <p:spPr>
          <a:xfrm>
            <a:off x="6469803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14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95E532E4-27DD-21AE-9060-42B489A39967}"/>
              </a:ext>
            </a:extLst>
          </p:cNvPr>
          <p:cNvSpPr txBox="1"/>
          <p:nvPr/>
        </p:nvSpPr>
        <p:spPr>
          <a:xfrm>
            <a:off x="71464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15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6FF76A64-FEE4-3316-876E-2BDBC427D6C0}"/>
              </a:ext>
            </a:extLst>
          </p:cNvPr>
          <p:cNvSpPr txBox="1"/>
          <p:nvPr/>
        </p:nvSpPr>
        <p:spPr>
          <a:xfrm>
            <a:off x="781397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16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4" name="object 58">
            <a:extLst>
              <a:ext uri="{FF2B5EF4-FFF2-40B4-BE49-F238E27FC236}">
                <a16:creationId xmlns:a16="http://schemas.microsoft.com/office/drawing/2014/main" id="{FF7C8A85-6A51-5ED8-9936-1B5DB2B08F26}"/>
              </a:ext>
            </a:extLst>
          </p:cNvPr>
          <p:cNvSpPr txBox="1"/>
          <p:nvPr/>
        </p:nvSpPr>
        <p:spPr>
          <a:xfrm>
            <a:off x="85180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17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6" name="object 58">
            <a:extLst>
              <a:ext uri="{FF2B5EF4-FFF2-40B4-BE49-F238E27FC236}">
                <a16:creationId xmlns:a16="http://schemas.microsoft.com/office/drawing/2014/main" id="{BA8EB6F4-6810-E432-6E25-5D490F516EC3}"/>
              </a:ext>
            </a:extLst>
          </p:cNvPr>
          <p:cNvSpPr txBox="1"/>
          <p:nvPr/>
        </p:nvSpPr>
        <p:spPr>
          <a:xfrm>
            <a:off x="919471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18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7" name="object 58">
            <a:extLst>
              <a:ext uri="{FF2B5EF4-FFF2-40B4-BE49-F238E27FC236}">
                <a16:creationId xmlns:a16="http://schemas.microsoft.com/office/drawing/2014/main" id="{485335B8-05CB-9006-DCA5-2080FEC9AE3D}"/>
              </a:ext>
            </a:extLst>
          </p:cNvPr>
          <p:cNvSpPr txBox="1"/>
          <p:nvPr/>
        </p:nvSpPr>
        <p:spPr>
          <a:xfrm>
            <a:off x="987137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19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9" name="object 58">
            <a:extLst>
              <a:ext uri="{FF2B5EF4-FFF2-40B4-BE49-F238E27FC236}">
                <a16:creationId xmlns:a16="http://schemas.microsoft.com/office/drawing/2014/main" id="{788BEE49-1AE2-4B66-D100-BA77E0630D09}"/>
              </a:ext>
            </a:extLst>
          </p:cNvPr>
          <p:cNvSpPr txBox="1"/>
          <p:nvPr/>
        </p:nvSpPr>
        <p:spPr>
          <a:xfrm>
            <a:off x="10548027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20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4" name="object 58">
            <a:extLst>
              <a:ext uri="{FF2B5EF4-FFF2-40B4-BE49-F238E27FC236}">
                <a16:creationId xmlns:a16="http://schemas.microsoft.com/office/drawing/2014/main" id="{9C748597-C0CD-E0BA-6415-5EAF5E67F2FB}"/>
              </a:ext>
            </a:extLst>
          </p:cNvPr>
          <p:cNvSpPr txBox="1"/>
          <p:nvPr/>
        </p:nvSpPr>
        <p:spPr>
          <a:xfrm>
            <a:off x="1121553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21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555561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12" y="755994"/>
            <a:ext cx="11590288" cy="702855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การเลือกแก้วไวน์</a:t>
            </a: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ที่ถูกต้อง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024E41B-B903-E947-05D4-7B69CA9618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296" y="1360602"/>
            <a:ext cx="10530083" cy="4533476"/>
          </a:xfrm>
          <a:prstGeom prst="rect">
            <a:avLst/>
          </a:prstGeom>
        </p:spPr>
      </p:pic>
      <p:sp>
        <p:nvSpPr>
          <p:cNvPr id="35" name="object 58">
            <a:extLst>
              <a:ext uri="{FF2B5EF4-FFF2-40B4-BE49-F238E27FC236}">
                <a16:creationId xmlns:a16="http://schemas.microsoft.com/office/drawing/2014/main" id="{06DE2421-9004-BD9A-88B3-5D7E981CFA93}"/>
              </a:ext>
            </a:extLst>
          </p:cNvPr>
          <p:cNvSpPr txBox="1"/>
          <p:nvPr/>
        </p:nvSpPr>
        <p:spPr>
          <a:xfrm>
            <a:off x="859393" y="5317951"/>
            <a:ext cx="2102795" cy="325089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ไวน์แบบมีฟอง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FA36CF39-0053-13A8-F05A-9C90934D7FE9}"/>
              </a:ext>
            </a:extLst>
          </p:cNvPr>
          <p:cNvSpPr txBox="1"/>
          <p:nvPr/>
        </p:nvSpPr>
        <p:spPr>
          <a:xfrm>
            <a:off x="2499007" y="5317951"/>
            <a:ext cx="2102795" cy="325089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ไวน์ขาว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132DD034-F42D-A155-DA00-C86F8B4164C0}"/>
              </a:ext>
            </a:extLst>
          </p:cNvPr>
          <p:cNvSpPr txBox="1"/>
          <p:nvPr/>
        </p:nvSpPr>
        <p:spPr>
          <a:xfrm>
            <a:off x="4132314" y="5317951"/>
            <a:ext cx="2102795" cy="325089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</a:t>
            </a:r>
            <a:r>
              <a:rPr lang="th-TH" sz="2000" b="1" dirty="0" err="1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</a:t>
            </a:r>
            <a:r>
              <a:rPr lang="th-TH" sz="2000" b="1" dirty="0" err="1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่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E847B7D-C8C6-BF5E-7CB3-AA182296FB79}"/>
              </a:ext>
            </a:extLst>
          </p:cNvPr>
          <p:cNvSpPr txBox="1"/>
          <p:nvPr/>
        </p:nvSpPr>
        <p:spPr>
          <a:xfrm>
            <a:off x="5797152" y="5317951"/>
            <a:ext cx="2102795" cy="735458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เนื้อสัมผัสเบา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805945E5-C7B9-A1ED-A381-36070337C63C}"/>
              </a:ext>
            </a:extLst>
          </p:cNvPr>
          <p:cNvSpPr txBox="1"/>
          <p:nvPr/>
        </p:nvSpPr>
        <p:spPr>
          <a:xfrm>
            <a:off x="7607035" y="5317951"/>
            <a:ext cx="2102795" cy="735458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เนื้อสัมผัสเต็ม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3541FE39-83F6-D763-E67D-632681944751}"/>
              </a:ext>
            </a:extLst>
          </p:cNvPr>
          <p:cNvSpPr txBox="1"/>
          <p:nvPr/>
        </p:nvSpPr>
        <p:spPr>
          <a:xfrm>
            <a:off x="9095300" y="5317951"/>
            <a:ext cx="2102795" cy="325089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ไวน์ผสมเหล้า</a:t>
            </a:r>
            <a:endParaRPr lang="en-AU" sz="2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1379373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18682F-A693-3351-904B-39D80198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6232F-1C99-6E7F-5096-A5CE26D5BA3D}"/>
              </a:ext>
            </a:extLst>
          </p:cNvPr>
          <p:cNvSpPr txBox="1">
            <a:spLocks/>
          </p:cNvSpPr>
          <p:nvPr/>
        </p:nvSpPr>
        <p:spPr>
          <a:xfrm>
            <a:off x="6959600" y="2718421"/>
            <a:ext cx="3484208" cy="2941836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การจับคู่อาหารกับไวน์ที่ส่งเสริมกันและกันจะสร้างความสมดุลผ่านคุณลักษณะของกลิ่นรส โดยทั้งไวน์และอาหารจะไม่ข่มกันเอง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การจับคู่ไวน์และอาหารที่ตรงกันข้ามกันจะสร้างสมดุลโดยการผสมผสานคุณลักษณะที่ตรงกันข้ามกัน แต่มีสิ่งที่เหมือนกันเชื่อมโยงกันไว้</a:t>
            </a:r>
            <a:endParaRPr lang="en-AU" sz="1800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71F772-3543-89C9-982B-362B1E626E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230" r="2150" b="12956"/>
          <a:stretch/>
        </p:blipFill>
        <p:spPr>
          <a:xfrm>
            <a:off x="0" y="3705"/>
            <a:ext cx="6096000" cy="6858000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5AED4AE6-21DE-0555-D4D0-1A92A59572AA}"/>
              </a:ext>
            </a:extLst>
          </p:cNvPr>
          <p:cNvSpPr txBox="1">
            <a:spLocks/>
          </p:cNvSpPr>
          <p:nvPr/>
        </p:nvSpPr>
        <p:spPr>
          <a:xfrm>
            <a:off x="6959600" y="436384"/>
            <a:ext cx="4934039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การจับคู่อาหาร</a:t>
            </a:r>
            <a:br>
              <a:rPr lang="en-US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กับไวน์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749937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7E1225-2679-B79A-DEC8-E1C11A227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63" y="245949"/>
            <a:ext cx="11734897" cy="661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712" y="596194"/>
            <a:ext cx="11590288" cy="702855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อาหารจานคลาสสิค</a:t>
            </a:r>
            <a:r>
              <a:rPr lang="en-AU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และการจับคู่กับไวน์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74A1089-BEEF-A597-4074-DBCB10FF5245}"/>
              </a:ext>
            </a:extLst>
          </p:cNvPr>
          <p:cNvSpPr txBox="1"/>
          <p:nvPr/>
        </p:nvSpPr>
        <p:spPr>
          <a:xfrm>
            <a:off x="429564" y="3339423"/>
            <a:ext cx="2033846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สลัด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ไวน์ขาวแบบเบา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5036DED4-7188-AA43-5BDF-CC058A2A884A}"/>
              </a:ext>
            </a:extLst>
          </p:cNvPr>
          <p:cNvSpPr txBox="1"/>
          <p:nvPr/>
        </p:nvSpPr>
        <p:spPr>
          <a:xfrm>
            <a:off x="2323787" y="3339423"/>
            <a:ext cx="2033848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ปลา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ไวน์แบบเบาถึงปานกลาง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6" name="object 58">
            <a:extLst>
              <a:ext uri="{FF2B5EF4-FFF2-40B4-BE49-F238E27FC236}">
                <a16:creationId xmlns:a16="http://schemas.microsoft.com/office/drawing/2014/main" id="{44193B3A-E3CC-E601-3A1A-3BC6648B1C6A}"/>
              </a:ext>
            </a:extLst>
          </p:cNvPr>
          <p:cNvSpPr txBox="1"/>
          <p:nvPr/>
        </p:nvSpPr>
        <p:spPr>
          <a:xfrm>
            <a:off x="4062152" y="3339423"/>
            <a:ext cx="2033848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อาหารรสจัด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ไวน์ค่อนข้างหวาน, กลิ่นหอม</a:t>
            </a:r>
          </a:p>
        </p:txBody>
      </p:sp>
      <p:sp>
        <p:nvSpPr>
          <p:cNvPr id="47" name="object 58">
            <a:extLst>
              <a:ext uri="{FF2B5EF4-FFF2-40B4-BE49-F238E27FC236}">
                <a16:creationId xmlns:a16="http://schemas.microsoft.com/office/drawing/2014/main" id="{9A4BACA6-7E83-E3C0-BA37-108B1510BE80}"/>
              </a:ext>
            </a:extLst>
          </p:cNvPr>
          <p:cNvSpPr txBox="1"/>
          <p:nvPr/>
        </p:nvSpPr>
        <p:spPr>
          <a:xfrm>
            <a:off x="6281337" y="3339423"/>
            <a:ext cx="1445764" cy="67197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สัตว์น้ำมีเปลือก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ไวน์ขาวเนื้อสัมผัสปานกลางไปจนเต็ม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6" name="object 58">
            <a:extLst>
              <a:ext uri="{FF2B5EF4-FFF2-40B4-BE49-F238E27FC236}">
                <a16:creationId xmlns:a16="http://schemas.microsoft.com/office/drawing/2014/main" id="{9E3B0E48-944C-6986-BBA2-38C843A79D2B}"/>
              </a:ext>
            </a:extLst>
          </p:cNvPr>
          <p:cNvSpPr txBox="1"/>
          <p:nvPr/>
        </p:nvSpPr>
        <p:spPr>
          <a:xfrm>
            <a:off x="8175561" y="3339423"/>
            <a:ext cx="1585387" cy="86433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สัตว์ปีก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ไวน์แดงแบบเบาหรือไวน์ขาวเนื้อสัมผัสปานกลางไปจนเนื้อสัมผัสเต็ม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81" name="object 58">
            <a:extLst>
              <a:ext uri="{FF2B5EF4-FFF2-40B4-BE49-F238E27FC236}">
                <a16:creationId xmlns:a16="http://schemas.microsoft.com/office/drawing/2014/main" id="{6CA880E5-30A3-8657-3E56-17FC991F9037}"/>
              </a:ext>
            </a:extLst>
          </p:cNvPr>
          <p:cNvSpPr txBox="1"/>
          <p:nvPr/>
        </p:nvSpPr>
        <p:spPr>
          <a:xfrm>
            <a:off x="9572170" y="3360341"/>
            <a:ext cx="2033846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เนื้อสัตว์แปรรูป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ไวน์แดงแบบเบา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84" name="object 58">
            <a:extLst>
              <a:ext uri="{FF2B5EF4-FFF2-40B4-BE49-F238E27FC236}">
                <a16:creationId xmlns:a16="http://schemas.microsoft.com/office/drawing/2014/main" id="{8B23C39F-D4D7-4037-DCA8-55ECD53773D5}"/>
              </a:ext>
            </a:extLst>
          </p:cNvPr>
          <p:cNvSpPr txBox="1"/>
          <p:nvPr/>
        </p:nvSpPr>
        <p:spPr>
          <a:xfrm>
            <a:off x="434186" y="5898308"/>
            <a:ext cx="2033848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หมู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ไวน์แดงแบบปานกลาง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87" name="object 58">
            <a:extLst>
              <a:ext uri="{FF2B5EF4-FFF2-40B4-BE49-F238E27FC236}">
                <a16:creationId xmlns:a16="http://schemas.microsoft.com/office/drawing/2014/main" id="{8B72CFC8-A4AC-4DA9-CB5A-3334A6CCFD1F}"/>
              </a:ext>
            </a:extLst>
          </p:cNvPr>
          <p:cNvSpPr txBox="1"/>
          <p:nvPr/>
        </p:nvSpPr>
        <p:spPr>
          <a:xfrm>
            <a:off x="2323787" y="5886930"/>
            <a:ext cx="2033848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เนื้อแดง</a:t>
            </a: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ไวน์แดงเนื้อสัมผัสเต็ม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0" name="object 58">
            <a:extLst>
              <a:ext uri="{FF2B5EF4-FFF2-40B4-BE49-F238E27FC236}">
                <a16:creationId xmlns:a16="http://schemas.microsoft.com/office/drawing/2014/main" id="{CCA11EB3-9F9F-1E74-AFDF-9176F7728766}"/>
              </a:ext>
            </a:extLst>
          </p:cNvPr>
          <p:cNvSpPr txBox="1"/>
          <p:nvPr/>
        </p:nvSpPr>
        <p:spPr>
          <a:xfrm>
            <a:off x="4134821" y="5875552"/>
            <a:ext cx="2033848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ของหวาน</a:t>
            </a:r>
            <a:endParaRPr lang="th-TH" sz="1600" b="1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</a:t>
            </a:r>
            <a:r>
              <a:rPr lang="th-TH" sz="16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น์หวาน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3" name="object 58">
            <a:extLst>
              <a:ext uri="{FF2B5EF4-FFF2-40B4-BE49-F238E27FC236}">
                <a16:creationId xmlns:a16="http://schemas.microsoft.com/office/drawing/2014/main" id="{1D2D1CA9-38FA-CB49-F208-634CDE8D8570}"/>
              </a:ext>
            </a:extLst>
          </p:cNvPr>
          <p:cNvSpPr txBox="1"/>
          <p:nvPr/>
        </p:nvSpPr>
        <p:spPr>
          <a:xfrm>
            <a:off x="9668383" y="5904782"/>
            <a:ext cx="1841421" cy="67197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ชีสกลิ่นรสแรง</a:t>
            </a:r>
            <a:endParaRPr lang="en-AU" sz="1600" b="1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ไวน์แดงแบบปานกลางหรือไวน์หวาน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DAA121DF-BFCA-C905-C5A0-15D1B2CBE2A8}"/>
              </a:ext>
            </a:extLst>
          </p:cNvPr>
          <p:cNvSpPr txBox="1"/>
          <p:nvPr/>
        </p:nvSpPr>
        <p:spPr>
          <a:xfrm>
            <a:off x="5852925" y="5898308"/>
            <a:ext cx="2215650" cy="47961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ชีสเปลือกแข็ง</a:t>
            </a:r>
            <a:endParaRPr lang="en-AU" sz="1600" b="1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ไวน์แดงแบบเข้ม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230D13E-B36E-9D7D-0954-5CFF44586881}"/>
              </a:ext>
            </a:extLst>
          </p:cNvPr>
          <p:cNvSpPr txBox="1"/>
          <p:nvPr/>
        </p:nvSpPr>
        <p:spPr>
          <a:xfrm>
            <a:off x="7886773" y="5894286"/>
            <a:ext cx="1541323" cy="67197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b="1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ชีสเปลือกอ่อน</a:t>
            </a:r>
            <a:endParaRPr lang="en-AU" sz="1600" b="1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>
              <a:lnSpc>
                <a:spcPts val="1500"/>
              </a:lnSpc>
              <a:spcBef>
                <a:spcPts val="150"/>
              </a:spcBef>
              <a:spcAft>
                <a:spcPts val="315"/>
              </a:spcAft>
            </a:pPr>
            <a:r>
              <a:rPr lang="th-TH" sz="1600" dirty="0"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ไวน์แดงแบบเบาหรือไวน์แบบมีฟอง</a:t>
            </a:r>
            <a:endParaRPr lang="en-AU" sz="1600" dirty="0"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3912679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AE9EE-C1B8-0DE8-E834-B10B1A134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25D9FA1-FE8F-C748-88AB-EF594458E3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9078" r="12784" b="17367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34A83C-34EC-6F6C-1ABA-DCB9A082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95" y="788507"/>
            <a:ext cx="5485605" cy="496187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ไวน์เสีย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F3CEE64-5DD4-68FC-6A90-4F8D3F6E9685}"/>
              </a:ext>
            </a:extLst>
          </p:cNvPr>
          <p:cNvSpPr txBox="1">
            <a:spLocks/>
          </p:cNvSpPr>
          <p:nvPr/>
        </p:nvSpPr>
        <p:spPr>
          <a:xfrm>
            <a:off x="615610" y="1396710"/>
            <a:ext cx="6931410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วิธีดูให้รู้</a:t>
            </a:r>
            <a:endParaRPr lang="en-US" sz="4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7074408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32500" y="669362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0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ไวน์คืออะไร?</a:t>
            </a:r>
          </a:p>
          <a:p>
            <a:pPr defTabSz="914453">
              <a:lnSpc>
                <a:spcPct val="80000"/>
              </a:lnSpc>
              <a:defRPr/>
            </a:pPr>
            <a:endParaRPr lang="en-AU" sz="6000" b="1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01326" y="3233960"/>
            <a:ext cx="5135784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เครื่องดื่มแอลกอฮอล์ชนิดหนึ่งทำจากการหมักน้ำองุ่น</a:t>
            </a:r>
          </a:p>
          <a:p>
            <a:pPr marL="0" indent="0">
              <a:buNone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ทำไมต้องเป็นองุ่น?</a:t>
            </a:r>
            <a:endParaRPr lang="en-AU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ความเป็นกรดสูงกว่าช่วยเก็บรักษาไวน์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ปริมาณน้ำตาลสูงกว่าช่วยให้หมักได้ดีกว่า</a:t>
            </a:r>
            <a:endParaRPr lang="en-AU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80" t="2640" r="15608" b="1806"/>
          <a:stretch/>
        </p:blipFill>
        <p:spPr>
          <a:xfrm>
            <a:off x="6096000" y="438615"/>
            <a:ext cx="6096000" cy="603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94145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8F8D0-B851-A6EF-5429-150686FA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61FCD3A-B208-164D-A1A7-3F32A00038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7" t="5144" r="5980" b="309"/>
          <a:stretch/>
        </p:blipFill>
        <p:spPr>
          <a:xfrm>
            <a:off x="9457054" y="4622936"/>
            <a:ext cx="2158874" cy="1813616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D026D6-5C63-AE1C-A170-99C6BA2BD5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6197" r="16197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C4CBD6-5100-55E7-9023-C9BD39D3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465815"/>
            <a:ext cx="6158452" cy="652422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ปฏิกิริยา</a:t>
            </a:r>
            <a:b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ออกซิเดชั่น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781E0-052E-D15A-F969-2E1FC5F55E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0553" y="2027282"/>
            <a:ext cx="4625375" cy="5495616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เมื่อไวน์สัมผัสออกซิเจน</a:t>
            </a:r>
            <a:endParaRPr lang="en-AU" sz="1800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h-TH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วิธีดูให้รู้ :</a:t>
            </a:r>
            <a:endParaRPr lang="en-AU" sz="1800" b="1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สูญเสียกลิ่นผลไม้หลัก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สีหมอง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ขาดคุณสมบัติความมีชีวิตชีวาที่เพดานปาก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ไม่มีกลิ่นรส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BBF0D53-831C-D290-3F59-C650C6794A58}"/>
              </a:ext>
            </a:extLst>
          </p:cNvPr>
          <p:cNvSpPr txBox="1">
            <a:spLocks/>
          </p:cNvSpPr>
          <p:nvPr/>
        </p:nvSpPr>
        <p:spPr>
          <a:xfrm>
            <a:off x="7876974" y="5718022"/>
            <a:ext cx="1169461" cy="5359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1800" cap="none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ออกซิเดชั่น</a:t>
            </a:r>
            <a:endParaRPr lang="en-US" sz="1800" cap="none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DCB547-DF48-8E9F-04D1-4574B040D5F1}"/>
              </a:ext>
            </a:extLst>
          </p:cNvPr>
          <p:cNvCxnSpPr>
            <a:cxnSpLocks/>
          </p:cNvCxnSpPr>
          <p:nvPr/>
        </p:nvCxnSpPr>
        <p:spPr>
          <a:xfrm>
            <a:off x="8698212" y="5788605"/>
            <a:ext cx="1213872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6248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8F8D0-B851-A6EF-5429-150686FA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D026D6-5C63-AE1C-A170-99C6BA2BD5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201" b="17201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C4CBD6-5100-55E7-9023-C9BD39D3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15988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ไม้ก๊อก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ปนเปื้อน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781E0-052E-D15A-F969-2E1FC5F55E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519473"/>
            <a:ext cx="4105121" cy="5495616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เมื่อไวน์สัมผัสสาร 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2,4,6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ไตรคลอ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โซล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(ทีซีเอ) ผ่านจุกก๊อกหรือถังไม้โอ๊ก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h-TH" sz="18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วิธีบอก :</a:t>
            </a:r>
            <a:endParaRPr lang="en-AU" sz="1800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มีกลิ่นคล้ายกระดาษแข็งที่ใช้ทำลังเปียก หนังสือพิมพ์เหม็นอับ เห็ด ห้องใต้ดินราขึ้น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กลิ่นรสและความหอมอื่น ๆ แอบซ่อนอยู่เบื้องหลัง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32671355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50" b="7833"/>
          <a:stretch>
            <a:fillRect/>
          </a:stretch>
        </p:blipFill>
        <p:spPr>
          <a:xfrm>
            <a:off x="0" y="0"/>
            <a:ext cx="12189898" cy="6858000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F54BD162-AAC9-A7D2-4C61-DE96FB437A12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93E2910-96A8-5B20-4471-46BA8ED9B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E9E2959E-5414-7BF5-497D-D94E1CDE12D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64EA-F43E-AB4A-3048-1576BAA33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D2FC0-FFF0-9C09-A61E-9FBD96BB6C0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9C58A-0800-774C-20DB-48DDE93FBBD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6033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58" r="18083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7957" y="602790"/>
            <a:ext cx="4798811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องุ่นที่ใช้ทำไวน์เปรียบเทียบกับองุ่นที่ใช้บริโภค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865199"/>
            <a:ext cx="4105121" cy="3327395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ข้อแตกต่างที่สำคัญ :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ถิ่นกำเนิด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ขนาด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ความหนาของเปลือก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เมล็ด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4CD75F9F-8E43-2CAC-2C49-0CE85C3F1466}"/>
              </a:ext>
            </a:extLst>
          </p:cNvPr>
          <p:cNvSpPr txBox="1"/>
          <p:nvPr/>
        </p:nvSpPr>
        <p:spPr>
          <a:xfrm>
            <a:off x="7252117" y="5000681"/>
            <a:ext cx="17981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b="1" dirty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องุ่นที่ใช้ทำไวน์</a:t>
            </a:r>
            <a:endParaRPr lang="en-AU" b="1" dirty="0">
              <a:solidFill>
                <a:schemeClr val="accent3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8A5B5D5-E8A1-5E93-8DA5-E23D4DAC0A59}"/>
              </a:ext>
            </a:extLst>
          </p:cNvPr>
          <p:cNvSpPr txBox="1"/>
          <p:nvPr/>
        </p:nvSpPr>
        <p:spPr>
          <a:xfrm>
            <a:off x="9433367" y="5017238"/>
            <a:ext cx="18519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b="1" dirty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องุ่นที่ใช้บริโภค</a:t>
            </a:r>
            <a:endParaRPr lang="en-AU" b="1" dirty="0">
              <a:solidFill>
                <a:schemeClr val="accent3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8" name="Picture 7" descr="A purple round fruit with a green stem&#10;&#10;Description automatically generated">
            <a:extLst>
              <a:ext uri="{FF2B5EF4-FFF2-40B4-BE49-F238E27FC236}">
                <a16:creationId xmlns:a16="http://schemas.microsoft.com/office/drawing/2014/main" id="{438CECE8-A0DB-F1D9-97B9-0AB27C12FC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05960">
            <a:off x="7466527" y="5299782"/>
            <a:ext cx="943722" cy="943722"/>
          </a:xfrm>
          <a:prstGeom prst="rect">
            <a:avLst/>
          </a:prstGeom>
        </p:spPr>
      </p:pic>
      <p:pic>
        <p:nvPicPr>
          <p:cNvPr id="10" name="Picture 9" descr="A purple fruit with a green stem&#10;&#10;Description automatically generated">
            <a:extLst>
              <a:ext uri="{FF2B5EF4-FFF2-40B4-BE49-F238E27FC236}">
                <a16:creationId xmlns:a16="http://schemas.microsoft.com/office/drawing/2014/main" id="{85F78275-A0E6-8B30-C074-9209D2E0F4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95954">
            <a:off x="9419654" y="4931028"/>
            <a:ext cx="1807354" cy="180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733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59" y="770658"/>
            <a:ext cx="8393789" cy="1081291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ปัจจัยหลัก</a:t>
            </a:r>
            <a:br>
              <a:rPr lang="en-AU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ที่มีอิทธิพลต่อการปลูกองุ่น</a:t>
            </a:r>
            <a:br>
              <a:rPr lang="en-AU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A94777-7D7A-D734-A09B-D50E8B1CF996}"/>
              </a:ext>
            </a:extLst>
          </p:cNvPr>
          <p:cNvSpPr txBox="1"/>
          <p:nvPr/>
        </p:nvSpPr>
        <p:spPr>
          <a:xfrm>
            <a:off x="1666754" y="2395960"/>
            <a:ext cx="4429246" cy="3436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ความแตกต่างของอุณหภูมิระหว่างวัน (กลางวันกับกลางคืน)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จำนวนชั่วโมงที่แสงแดดส่องสว่าง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รูปแบบสภาพอากาศ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ปริมาณน้ำฝน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434F2-A198-46C3-C601-035173C68137}"/>
              </a:ext>
            </a:extLst>
          </p:cNvPr>
          <p:cNvSpPr txBox="1"/>
          <p:nvPr/>
        </p:nvSpPr>
        <p:spPr>
          <a:xfrm>
            <a:off x="6632292" y="2395960"/>
            <a:ext cx="5135090" cy="345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th-TH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คุณภาพน้ำ</a:t>
            </a:r>
            <a:endParaRPr lang="en-AU" dirty="0">
              <a:solidFill>
                <a:srgbClr val="190000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ดิน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ภูมิประเทศ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ระยะห่างจากแหล่งน้ำ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 จุลินทรีย์ที่ทำให้เกิดโรคในเขตพื้นที่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12F05C-FDBC-266D-EDFF-0C4BD8741E0B}"/>
              </a:ext>
            </a:extLst>
          </p:cNvPr>
          <p:cNvSpPr txBox="1"/>
          <p:nvPr/>
        </p:nvSpPr>
        <p:spPr>
          <a:xfrm>
            <a:off x="9294470" y="6207597"/>
            <a:ext cx="2601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1600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และอื่น ๆ อีกมากมาย...</a:t>
            </a:r>
          </a:p>
        </p:txBody>
      </p:sp>
    </p:spTree>
    <p:extLst>
      <p:ext uri="{BB962C8B-B14F-4D97-AF65-F5344CB8AC3E}">
        <p14:creationId xmlns:p14="http://schemas.microsoft.com/office/powerpoint/2010/main" val="202153464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067AA93-7BBD-4CFE-8F81-5D69C87C7C78}"/>
              </a:ext>
            </a:extLst>
          </p:cNvPr>
          <p:cNvSpPr txBox="1">
            <a:spLocks/>
          </p:cNvSpPr>
          <p:nvPr/>
        </p:nvSpPr>
        <p:spPr>
          <a:xfrm>
            <a:off x="503503" y="432061"/>
            <a:ext cx="9392814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กรรมวิธีการผลิตไวน์แดง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CF64992-C15C-12A3-5E76-43884665E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232" y="1736368"/>
            <a:ext cx="1211131" cy="201063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54CD832-3D21-73A1-1017-7C0562256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061" y="1788299"/>
            <a:ext cx="1192525" cy="196808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4E951C9-4334-36B9-2696-334980FAB3E1}"/>
              </a:ext>
            </a:extLst>
          </p:cNvPr>
          <p:cNvSpPr txBox="1"/>
          <p:nvPr/>
        </p:nvSpPr>
        <p:spPr>
          <a:xfrm>
            <a:off x="530273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การเก็บเกี่ยว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41FA3C-1789-5A58-355D-E74840D8080E}"/>
              </a:ext>
            </a:extLst>
          </p:cNvPr>
          <p:cNvSpPr txBox="1"/>
          <p:nvPr/>
        </p:nvSpPr>
        <p:spPr>
          <a:xfrm>
            <a:off x="2952261" y="379478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การเด็ดก้าน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และการบด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FC239E-3554-2CC5-8F65-C8E8DF1BBFFE}"/>
              </a:ext>
            </a:extLst>
          </p:cNvPr>
          <p:cNvSpPr txBox="1"/>
          <p:nvPr/>
        </p:nvSpPr>
        <p:spPr>
          <a:xfrm>
            <a:off x="5170834" y="3878470"/>
            <a:ext cx="22146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การหมัก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EAE9AF-2960-DFE8-1255-3745B438F1AB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การคั้น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7FB704-FF86-4CF6-3FD6-CD51A9D50652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5. การหมักแบบ</a:t>
            </a:r>
            <a:br>
              <a:rPr lang="en-AU" sz="16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โลแ</a:t>
            </a: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ลกติ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th-TH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81A506-BA4F-8023-B29F-A7862EF9DAB0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9. การบรรจุขวด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52D7FE-46CE-FC5F-2278-48049EB26E3F}"/>
              </a:ext>
            </a:extLst>
          </p:cNvPr>
          <p:cNvSpPr txBox="1"/>
          <p:nvPr/>
        </p:nvSpPr>
        <p:spPr>
          <a:xfrm>
            <a:off x="4869808" y="5963370"/>
            <a:ext cx="1172719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8. 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</a:t>
            </a:r>
            <a:br>
              <a:rPr lang="en-AU" sz="16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ไวน์ใสและ</a:t>
            </a:r>
            <a:br>
              <a:rPr lang="en-AU" sz="16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การกรอง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91163D-1CF1-0001-C362-AD637B570303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7. การบ่ม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530645-F4C1-8833-6035-FE114BFADF02}"/>
              </a:ext>
            </a:extLst>
          </p:cNvPr>
          <p:cNvSpPr txBox="1"/>
          <p:nvPr/>
        </p:nvSpPr>
        <p:spPr>
          <a:xfrm>
            <a:off x="9480545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6. การ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E989355-DCB4-6598-71EF-386B9D05E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742" y="4640365"/>
            <a:ext cx="1316114" cy="132300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81ACF46-E7DA-8BED-3F70-06867DF25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031" y="4494414"/>
            <a:ext cx="1479791" cy="140760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B3CB2FC-A1A9-44CC-81FE-E4D1866F20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9758" y="4548364"/>
            <a:ext cx="1541527" cy="132556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2036EB2-628D-B9A5-145A-DE2BCCBD03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8329" y="4520124"/>
            <a:ext cx="2307864" cy="1373138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94995F02-89B5-C1A4-B3E1-712765BB2D53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79AFCD5-3D05-FAD2-FDF2-BB9DAA5B8E79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585B24E6-FCF1-0E86-6B36-12F090B5FBC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B2228B9-BE5F-1F95-3581-53F7294032FD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A95D39F-E51F-B52D-36B3-6A5A7E9A4D56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138D4500-ED0B-67E5-6900-6047BFAC79E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E16DF0D-4DF8-EE40-C854-C39B618C916B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FC58215-3495-2502-5F46-6F133788EE2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riangle 50">
              <a:extLst>
                <a:ext uri="{FF2B5EF4-FFF2-40B4-BE49-F238E27FC236}">
                  <a16:creationId xmlns:a16="http://schemas.microsoft.com/office/drawing/2014/main" id="{C5E6CEDA-F24E-D1A2-F531-FF29FC36A8DD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9129114-C668-0712-9014-07C91C042D7E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D460E78-EAA5-7CEC-1A16-5DD62A327181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3771D2C5-7B28-9E5A-4DDA-B5DFB6F1802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48B6CFD-35EC-9147-40B1-39F857BAA7FE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AC3DC8-ED0D-0FA5-E860-C984C3DA5A4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riangle 56">
              <a:extLst>
                <a:ext uri="{FF2B5EF4-FFF2-40B4-BE49-F238E27FC236}">
                  <a16:creationId xmlns:a16="http://schemas.microsoft.com/office/drawing/2014/main" id="{5BF915F6-8FF6-9B39-65B4-B3A754F833A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1CD75C9-A798-0FB2-EB0D-FA14880D1A4F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4AA2AF7-1ABE-E1BD-7A58-688E5B0CF613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C270661-DA7B-ECE3-F489-C219B072628E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6A1C69D-5C81-0B84-4FED-5B835EDC16F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14704585-369E-C51A-B469-FAE3DFB5C45A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5A1947E-D088-15EF-FE40-6550D7F122FB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DC6B377-7A4A-4199-D981-84F46F19C088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riangle 64">
              <a:extLst>
                <a:ext uri="{FF2B5EF4-FFF2-40B4-BE49-F238E27FC236}">
                  <a16:creationId xmlns:a16="http://schemas.microsoft.com/office/drawing/2014/main" id="{DBCE395C-325A-CC9A-ACE9-50C37F087EE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8E6A860-7E77-4661-E32D-7D58A9C5331F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926437A2-C362-B456-22DC-A6453DAFFBE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riangle 67">
              <a:extLst>
                <a:ext uri="{FF2B5EF4-FFF2-40B4-BE49-F238E27FC236}">
                  <a16:creationId xmlns:a16="http://schemas.microsoft.com/office/drawing/2014/main" id="{EDDF5967-9166-AD0B-2BB5-D4BDA7092521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9" name="Picture 68" descr="A cartoon of a machine with grapes&#10;&#10;AI-generated content may be incorrect.">
            <a:extLst>
              <a:ext uri="{FF2B5EF4-FFF2-40B4-BE49-F238E27FC236}">
                <a16:creationId xmlns:a16="http://schemas.microsoft.com/office/drawing/2014/main" id="{BCDD064D-B2FD-F722-9266-2E89632708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22" y="2472518"/>
            <a:ext cx="2175033" cy="1177701"/>
          </a:xfrm>
          <a:prstGeom prst="rect">
            <a:avLst/>
          </a:prstGeom>
        </p:spPr>
      </p:pic>
      <p:pic>
        <p:nvPicPr>
          <p:cNvPr id="70" name="Picture 69" descr="A cartoon of a bucket of purple food&#10;&#10;AI-generated content may be incorrect.">
            <a:extLst>
              <a:ext uri="{FF2B5EF4-FFF2-40B4-BE49-F238E27FC236}">
                <a16:creationId xmlns:a16="http://schemas.microsoft.com/office/drawing/2014/main" id="{37286A96-7718-F9CE-1476-91DA147A954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99" y="2086567"/>
            <a:ext cx="1220427" cy="1502568"/>
          </a:xfrm>
          <a:prstGeom prst="rect">
            <a:avLst/>
          </a:prstGeom>
        </p:spPr>
      </p:pic>
      <p:pic>
        <p:nvPicPr>
          <p:cNvPr id="71" name="Picture 70" descr="A close-up of a liquid&#10;&#10;AI-generated content may be incorrect.">
            <a:extLst>
              <a:ext uri="{FF2B5EF4-FFF2-40B4-BE49-F238E27FC236}">
                <a16:creationId xmlns:a16="http://schemas.microsoft.com/office/drawing/2014/main" id="{8694936D-1FE0-4C69-CFFC-6481610615C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03" y="1742601"/>
            <a:ext cx="1022684" cy="199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1452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85" y="410811"/>
            <a:ext cx="9389213" cy="1081291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กรรมวิธีการ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ผลิต</a:t>
            </a:r>
            <a:r>
              <a:rPr lang="th-TH" sz="6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</a:t>
            </a:r>
            <a:endParaRPr lang="en-AU" sz="6000" b="1" dirty="0">
              <a:solidFill>
                <a:schemeClr val="accent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AFD68E4D-B2BA-299C-DB7E-CB0C031380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822" y="1546186"/>
            <a:ext cx="2374516" cy="237451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53FD44FA-1C5B-60FE-E7BC-18A41D9C5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061" y="1788299"/>
            <a:ext cx="1192525" cy="1968083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7C33009-23B7-6460-56C1-63CA441BBF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1458" y="4228791"/>
            <a:ext cx="1996189" cy="1996189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BBD01179-1804-E9DC-9EFF-9A0F71E1E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031" y="4494414"/>
            <a:ext cx="1479791" cy="140760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20D9402A-4CFB-A5F2-7EC0-81BC8041E4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5070" y="4011075"/>
            <a:ext cx="2192392" cy="2192392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2808E549-61AA-F8EC-4FB8-872EDCE77A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1071" y="3862059"/>
            <a:ext cx="2490423" cy="2490423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F827012C-7042-BA6A-E599-F3519C9436B6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5C76FF9-672F-0002-43F0-CC97DD82B14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riangle 81">
              <a:extLst>
                <a:ext uri="{FF2B5EF4-FFF2-40B4-BE49-F238E27FC236}">
                  <a16:creationId xmlns:a16="http://schemas.microsoft.com/office/drawing/2014/main" id="{218E29F2-AC55-AA8A-3590-F8C541422FC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924DEEF-D131-6DD9-B4A0-80DB8D14C438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27CE173-5361-340E-7A19-94D04D4E3164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riangle 84">
              <a:extLst>
                <a:ext uri="{FF2B5EF4-FFF2-40B4-BE49-F238E27FC236}">
                  <a16:creationId xmlns:a16="http://schemas.microsoft.com/office/drawing/2014/main" id="{5A0D5EC2-7932-56CC-B7D6-E133967033BA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6CCA26B-9AEC-5004-3DF6-0EB927DE3B97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2789550-DB1C-34AA-308E-92EDC64230DD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riangle 87">
              <a:extLst>
                <a:ext uri="{FF2B5EF4-FFF2-40B4-BE49-F238E27FC236}">
                  <a16:creationId xmlns:a16="http://schemas.microsoft.com/office/drawing/2014/main" id="{B4582832-9A73-70AC-6DBB-71B5F7282B1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AB93AA0-F634-EE02-C37D-F1FE829072C1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5005170-01A3-E3D0-D49A-4A05F1C7217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riangle 90">
              <a:extLst>
                <a:ext uri="{FF2B5EF4-FFF2-40B4-BE49-F238E27FC236}">
                  <a16:creationId xmlns:a16="http://schemas.microsoft.com/office/drawing/2014/main" id="{7A1F06C2-BDF5-EE86-BFD0-6B6125D08FD4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7065982-A810-F034-90A9-66B1BA93F178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5D66C85-46C9-813B-5130-6C3090B49F7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riangle 93">
              <a:extLst>
                <a:ext uri="{FF2B5EF4-FFF2-40B4-BE49-F238E27FC236}">
                  <a16:creationId xmlns:a16="http://schemas.microsoft.com/office/drawing/2014/main" id="{BBF779EE-6A66-1AA0-63E1-BBDE1E24FAD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98BE35EF-6572-6133-E560-A36199CECE8C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2E86BAC-550F-098D-ADDF-B89BE92760FC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5782261-6B96-45AA-F008-7736356AB177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64562C3-AC47-DEE7-34E6-811396E3746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riangle 98">
              <a:extLst>
                <a:ext uri="{FF2B5EF4-FFF2-40B4-BE49-F238E27FC236}">
                  <a16:creationId xmlns:a16="http://schemas.microsoft.com/office/drawing/2014/main" id="{364C066D-4A23-66F3-0F30-80A0A4E79CE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A2FDFCD-7910-4E10-DB2F-FC5E47FCCEB0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515F85B-B575-0101-FD75-BF8C1C8E7795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riangle 101">
              <a:extLst>
                <a:ext uri="{FF2B5EF4-FFF2-40B4-BE49-F238E27FC236}">
                  <a16:creationId xmlns:a16="http://schemas.microsoft.com/office/drawing/2014/main" id="{AA3A62B8-B3E0-057E-A5BE-DCD33A4477F6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273C478-3352-9EC4-6A2F-AAE95C9226B3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2BAA3B4-D963-1562-16E3-34E20B6208A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riangle 104">
              <a:extLst>
                <a:ext uri="{FF2B5EF4-FFF2-40B4-BE49-F238E27FC236}">
                  <a16:creationId xmlns:a16="http://schemas.microsoft.com/office/drawing/2014/main" id="{F4BA14A2-9ABF-CF2B-0E98-7E6107837C1C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6" name="Picture 105">
            <a:extLst>
              <a:ext uri="{FF2B5EF4-FFF2-40B4-BE49-F238E27FC236}">
                <a16:creationId xmlns:a16="http://schemas.microsoft.com/office/drawing/2014/main" id="{D5EA49CB-6667-758B-1D42-18353455D4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4922" y="2472518"/>
            <a:ext cx="2175033" cy="1177700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40C1325-9754-868A-61ED-8958816EFF2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799" y="2086567"/>
            <a:ext cx="1220426" cy="150256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344A0BFB-0511-9ECC-681B-B96F8A5B35A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9003" y="1742601"/>
            <a:ext cx="1022684" cy="19981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9E838F-6246-34C8-6892-BD1CFE416573}"/>
              </a:ext>
            </a:extLst>
          </p:cNvPr>
          <p:cNvSpPr txBox="1"/>
          <p:nvPr/>
        </p:nvSpPr>
        <p:spPr>
          <a:xfrm>
            <a:off x="530273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การเก็บเกี่ยว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B93E4C-9822-1B9E-DD00-2525825296DE}"/>
              </a:ext>
            </a:extLst>
          </p:cNvPr>
          <p:cNvSpPr txBox="1"/>
          <p:nvPr/>
        </p:nvSpPr>
        <p:spPr>
          <a:xfrm>
            <a:off x="2952261" y="379478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การเด็ดก้าน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และการบด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1CBC6-C18F-F3C6-7574-11D347BF2AA5}"/>
              </a:ext>
            </a:extLst>
          </p:cNvPr>
          <p:cNvSpPr txBox="1"/>
          <p:nvPr/>
        </p:nvSpPr>
        <p:spPr>
          <a:xfrm>
            <a:off x="5170834" y="3878470"/>
            <a:ext cx="22146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การหมัก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F42CD7-7537-29A2-89BD-448AD35CFA1B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การคั้น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E45A9D-2957-2845-6766-E5379AC8D2E6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5. การหมักแบบ</a:t>
            </a:r>
            <a:br>
              <a:rPr lang="en-AU" sz="16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โลแ</a:t>
            </a: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ลกติ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th-TH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D2CB09-606B-6241-41BE-FD9470C01D5B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9. การบรรจุขวด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E43B43-CCEC-CED8-AF36-758ED1FB6A12}"/>
              </a:ext>
            </a:extLst>
          </p:cNvPr>
          <p:cNvSpPr txBox="1"/>
          <p:nvPr/>
        </p:nvSpPr>
        <p:spPr>
          <a:xfrm>
            <a:off x="4869808" y="5963370"/>
            <a:ext cx="1172719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8. 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</a:t>
            </a:r>
            <a:br>
              <a:rPr lang="en-AU" sz="16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ไวน์ใสและ</a:t>
            </a:r>
            <a:br>
              <a:rPr lang="en-AU" sz="16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การกรอง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7B2A15-F498-17A0-85B9-F56D7D7B4DC3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7. การบ่ม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469337-2F8B-158C-25A9-E3AFAF3C84A7}"/>
              </a:ext>
            </a:extLst>
          </p:cNvPr>
          <p:cNvSpPr txBox="1"/>
          <p:nvPr/>
        </p:nvSpPr>
        <p:spPr>
          <a:xfrm>
            <a:off x="9480545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6. การ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6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6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AU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302546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3AB77775-4680-4332-A3A2-D82A9A1EFE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8A17C9-C96B-480C-AB50-DAE00F91C2E8}"/>
</file>

<file path=customXml/itemProps3.xml><?xml version="1.0" encoding="utf-8"?>
<ds:datastoreItem xmlns:ds="http://schemas.openxmlformats.org/officeDocument/2006/customXml" ds:itemID="{ACD31DA8-14CF-4C7C-8719-AF8FCD03C51D}">
  <ds:schemaRefs>
    <ds:schemaRef ds:uri="02256494-4976-4001-aedb-96463ae0d92e"/>
    <ds:schemaRef ds:uri="http://purl.org/dc/elements/1.1/"/>
    <ds:schemaRef ds:uri="http://www.w3.org/XML/1998/namespace"/>
    <ds:schemaRef ds:uri="4e8dd08d-258d-47a9-9875-37f1ffd19f33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6382</Words>
  <Application>Microsoft Macintosh PowerPoint</Application>
  <PresentationFormat>Widescreen</PresentationFormat>
  <Paragraphs>631</Paragraphs>
  <Slides>53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PowerPoint Presentation</vt:lpstr>
      <vt:lpstr>ประเด็นการนำเสนอ ในวันนี้ มีดังนี้</vt:lpstr>
      <vt:lpstr>PowerPoint Presentation</vt:lpstr>
      <vt:lpstr>องุ่นที่ใช้ทำไวน์เปรียบเทียบกับองุ่นที่ใช้บริโภค</vt:lpstr>
      <vt:lpstr>ปัจจัยหลัก ที่มีอิทธิพลต่อการปลูกองุ่น </vt:lpstr>
      <vt:lpstr>PowerPoint Presentation</vt:lpstr>
      <vt:lpstr>กรรมวิธีการผลิตไวน์ขาว</vt:lpstr>
      <vt:lpstr>ศิลปะ  แห่งการบ่มไวน์</vt:lpstr>
      <vt:lpstr>PowerPoint Presentation</vt:lpstr>
      <vt:lpstr>PowerPoint Presentation</vt:lpstr>
      <vt:lpstr>1. ดู</vt:lpstr>
      <vt:lpstr>สีของไวน์</vt:lpstr>
      <vt:lpstr>PowerPoint Presentation</vt:lpstr>
      <vt:lpstr>3. ดมกลิ่น</vt:lpstr>
      <vt:lpstr>PowerPoint Presentation</vt:lpstr>
      <vt:lpstr>4. รสชาติ</vt:lpstr>
      <vt:lpstr>PowerPoint Presentation</vt:lpstr>
      <vt:lpstr>รสชาติ</vt:lpstr>
      <vt:lpstr>รสชาติ</vt:lpstr>
      <vt:lpstr>PowerPoint Presentation</vt:lpstr>
      <vt:lpstr>PowerPoint Presentation</vt:lpstr>
      <vt:lpstr>PowerPoint Presentation</vt:lpstr>
      <vt:lpstr>PowerPoint Presentation</vt:lpstr>
      <vt:lpstr>5. สรุป</vt:lpstr>
      <vt:lpstr>สไตล์ไวน์</vt:lpstr>
      <vt:lpstr>PowerPoint Presentation</vt:lpstr>
      <vt:lpstr>ไวน์ขาวแบบเนื้อสัมผัสเบา รีสลิง</vt:lpstr>
      <vt:lpstr>ไวน์ขาวแบบเนื้อสัมผัสเบา เซมิลยง</vt:lpstr>
      <vt:lpstr>ไวน์ขาวแบบเนื้อสัมผัสเต็ม ชาร์ดอนเนย์</vt:lpstr>
      <vt:lpstr>ไวน์ขาวมีกลิ่นหอม มอสกาโต</vt:lpstr>
      <vt:lpstr>ไวน์โรเซ่ โรเซ่</vt:lpstr>
      <vt:lpstr>ไวน์แดงเนื้อสัมผัสเบา พิโนต์ นัวร์</vt:lpstr>
      <vt:lpstr>ไวน์แดงเนื้อสัมผัสเต็ม ชีราซ</vt:lpstr>
      <vt:lpstr>ไวน์แดงเนื้อสัมผัสเต็ม คาแบร์เนต์ โซวีญง</vt:lpstr>
      <vt:lpstr>เก็บเกี่ยวปลายฤดูและไวน์หวาน โบทรัยทิส เซมิลยง</vt:lpstr>
      <vt:lpstr>ไวน์ผสมเหล้า</vt:lpstr>
      <vt:lpstr>องุ่นพันธุ์เดียว  กับ การเบลนด์</vt:lpstr>
      <vt:lpstr>PowerPoint Presentation</vt:lpstr>
      <vt:lpstr>ไวน์เบลนด์แบบคลาสสิคของออสเตรเลีย</vt:lpstr>
      <vt:lpstr>ไวน์เบลนด์แบบคลาสสิคของออสเตรเลีย</vt:lpstr>
      <vt:lpstr>เขตผลิตไวน์ ที่มีชื่อเสียงของออสเตรเลีย</vt:lpstr>
      <vt:lpstr>เขตผลิตไวน์ ของประเทศออสเตรเลีย</vt:lpstr>
      <vt:lpstr>อุณหภูมิในการเสิร์ฟไวน์</vt:lpstr>
      <vt:lpstr>การเลือกแก้วไวน์ที่ถูกต้อง</vt:lpstr>
      <vt:lpstr>PowerPoint Presentation</vt:lpstr>
      <vt:lpstr>อาหารจานคลาสสิค และการจับคู่กับไวน์</vt:lpstr>
      <vt:lpstr>ไวน์เสีย</vt:lpstr>
      <vt:lpstr>ปฏิกิริยา ออกซิเดชั่น</vt:lpstr>
      <vt:lpstr>ไม้ก๊อกปนเปื้อน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2026-04-21T11:13:25Z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010021{"F":2,"I":"ACA8-6943-46A6-B839"}</vt:lpwstr>
  </property>
  <property fmtid="{D5CDD505-2E9C-101B-9397-08002B2CF9AE}" pid="3" name="Order">
    <vt:lpwstr>100.000000000000</vt:lpwstr>
  </property>
  <property fmtid="{D5CDD505-2E9C-101B-9397-08002B2CF9AE}" pid="4" name="MediaServiceImageTags">
    <vt:lpwstr/>
  </property>
  <property fmtid="{D5CDD505-2E9C-101B-9397-08002B2CF9AE}" pid="5" name="ContentTypeId">
    <vt:lpwstr>0x01010011884AF779FE574C89E62754B4999D9C</vt:lpwstr>
  </property>
</Properties>
</file>