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35"/>
  </p:notesMasterIdLst>
  <p:sldIdLst>
    <p:sldId id="256" r:id="rId5"/>
    <p:sldId id="478" r:id="rId6"/>
    <p:sldId id="625" r:id="rId7"/>
    <p:sldId id="626" r:id="rId8"/>
    <p:sldId id="627" r:id="rId9"/>
    <p:sldId id="629" r:id="rId10"/>
    <p:sldId id="630" r:id="rId11"/>
    <p:sldId id="671" r:id="rId12"/>
    <p:sldId id="672" r:id="rId13"/>
    <p:sldId id="639" r:id="rId14"/>
    <p:sldId id="673" r:id="rId15"/>
    <p:sldId id="674" r:id="rId16"/>
    <p:sldId id="675" r:id="rId17"/>
    <p:sldId id="676" r:id="rId18"/>
    <p:sldId id="677" r:id="rId19"/>
    <p:sldId id="678" r:id="rId20"/>
    <p:sldId id="679" r:id="rId21"/>
    <p:sldId id="680" r:id="rId22"/>
    <p:sldId id="683" r:id="rId23"/>
    <p:sldId id="682" r:id="rId24"/>
    <p:sldId id="684" r:id="rId25"/>
    <p:sldId id="685" r:id="rId26"/>
    <p:sldId id="688" r:id="rId27"/>
    <p:sldId id="687" r:id="rId28"/>
    <p:sldId id="689" r:id="rId29"/>
    <p:sldId id="690" r:id="rId30"/>
    <p:sldId id="669" r:id="rId31"/>
    <p:sldId id="670" r:id="rId32"/>
    <p:sldId id="340" r:id="rId33"/>
    <p:sldId id="691" r:id="rId34"/>
  </p:sldIdLst>
  <p:sldSz cx="12192000" cy="6858000"/>
  <p:notesSz cx="6858000" cy="9144000"/>
  <p:embeddedFontLst>
    <p:embeddedFont>
      <p:font typeface="Hellix SemiBold" pitchFamily="2" charset="77"/>
      <p:regular r:id="rId36"/>
      <p:bold r:id="rId37"/>
    </p:embeddedFont>
    <p:embeddedFont>
      <p:font typeface="Inter Display" panose="02000503000000020004" pitchFamily="2" charset="0"/>
      <p:regular r:id="rId38"/>
      <p:bold r:id="rId39"/>
      <p:italic r:id="rId40"/>
      <p:boldItalic r:id="rId41"/>
    </p:embeddedFont>
    <p:embeddedFont>
      <p:font typeface="Neue Haas Grotesk Text Pro" panose="020B0504020202020204" pitchFamily="34" charset="77"/>
      <p:regular r:id="rId42"/>
      <p:bold r:id="rId43"/>
      <p:italic r:id="rId44"/>
      <p:boldItalic r:id="rId45"/>
    </p:embeddedFont>
  </p:embeddedFontLst>
  <p:custDataLst>
    <p:tags r:id="rId46"/>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1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285" autoAdjust="0"/>
    <p:restoredTop sz="94830"/>
  </p:normalViewPr>
  <p:slideViewPr>
    <p:cSldViewPr snapToGrid="0">
      <p:cViewPr varScale="1">
        <p:scale>
          <a:sx n="117" d="100"/>
          <a:sy n="117" d="100"/>
        </p:scale>
        <p:origin x="1080" y="168"/>
      </p:cViewPr>
      <p:guideLst>
        <p:guide orient="horz" pos="141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4.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7.fntdata"/><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9.fntdata"/><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3.fntdata"/><Relationship Id="rId46" Type="http://schemas.openxmlformats.org/officeDocument/2006/relationships/tags" Target="tags/tag1.xml"/><Relationship Id="rId20" Type="http://schemas.openxmlformats.org/officeDocument/2006/relationships/slide" Target="slides/slide16.xml"/><Relationship Id="rId41"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1.fntdata"/><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a Symington" userId="a85d5d76-701e-415b-a297-15fcc699ee67" providerId="ADAL" clId="{A55682EB-F489-4CC5-8A25-10EB888041EF}"/>
    <pc:docChg chg="undo custSel modSld">
      <pc:chgData name="Emma Symington" userId="a85d5d76-701e-415b-a297-15fcc699ee67" providerId="ADAL" clId="{A55682EB-F489-4CC5-8A25-10EB888041EF}" dt="2025-03-20T14:31:30.652" v="14" actId="1076"/>
      <pc:docMkLst>
        <pc:docMk/>
      </pc:docMkLst>
      <pc:sldChg chg="delSp modSp mod">
        <pc:chgData name="Emma Symington" userId="a85d5d76-701e-415b-a297-15fcc699ee67" providerId="ADAL" clId="{A55682EB-F489-4CC5-8A25-10EB888041EF}" dt="2025-03-20T14:30:03.438" v="6" actId="20577"/>
        <pc:sldMkLst>
          <pc:docMk/>
          <pc:sldMk cId="2430725823" sldId="639"/>
        </pc:sldMkLst>
        <pc:spChg chg="mod">
          <ac:chgData name="Emma Symington" userId="a85d5d76-701e-415b-a297-15fcc699ee67" providerId="ADAL" clId="{A55682EB-F489-4CC5-8A25-10EB888041EF}" dt="2025-03-20T14:29:46.937" v="1" actId="1076"/>
          <ac:spMkLst>
            <pc:docMk/>
            <pc:sldMk cId="2430725823" sldId="639"/>
            <ac:spMk id="9" creationId="{9E8DB106-AC9C-525A-E02C-72C63CCF7FF8}"/>
          </ac:spMkLst>
        </pc:spChg>
        <pc:spChg chg="mod">
          <ac:chgData name="Emma Symington" userId="a85d5d76-701e-415b-a297-15fcc699ee67" providerId="ADAL" clId="{A55682EB-F489-4CC5-8A25-10EB888041EF}" dt="2025-03-20T14:30:03.438" v="6" actId="20577"/>
          <ac:spMkLst>
            <pc:docMk/>
            <pc:sldMk cId="2430725823" sldId="639"/>
            <ac:spMk id="12" creationId="{2B33F397-ED99-205A-14ED-2CBDFE75C51F}"/>
          </ac:spMkLst>
        </pc:spChg>
        <pc:picChg chg="del">
          <ac:chgData name="Emma Symington" userId="a85d5d76-701e-415b-a297-15fcc699ee67" providerId="ADAL" clId="{A55682EB-F489-4CC5-8A25-10EB888041EF}" dt="2025-03-20T14:29:52.533" v="2" actId="478"/>
          <ac:picMkLst>
            <pc:docMk/>
            <pc:sldMk cId="2430725823" sldId="639"/>
            <ac:picMk id="3" creationId="{A15F4CD8-3B08-71A1-2FD4-A7592D7431BD}"/>
          </ac:picMkLst>
        </pc:picChg>
      </pc:sldChg>
      <pc:sldChg chg="modSp mod">
        <pc:chgData name="Emma Symington" userId="a85d5d76-701e-415b-a297-15fcc699ee67" providerId="ADAL" clId="{A55682EB-F489-4CC5-8A25-10EB888041EF}" dt="2025-03-20T14:30:46.246" v="10" actId="14100"/>
        <pc:sldMkLst>
          <pc:docMk/>
          <pc:sldMk cId="500136252" sldId="677"/>
        </pc:sldMkLst>
        <pc:spChg chg="mod">
          <ac:chgData name="Emma Symington" userId="a85d5d76-701e-415b-a297-15fcc699ee67" providerId="ADAL" clId="{A55682EB-F489-4CC5-8A25-10EB888041EF}" dt="2025-03-20T14:30:38.708" v="9" actId="1076"/>
          <ac:spMkLst>
            <pc:docMk/>
            <pc:sldMk cId="500136252" sldId="677"/>
            <ac:spMk id="4" creationId="{F6F05948-33DB-055B-AE2C-CEF9374E5478}"/>
          </ac:spMkLst>
        </pc:spChg>
        <pc:spChg chg="mod">
          <ac:chgData name="Emma Symington" userId="a85d5d76-701e-415b-a297-15fcc699ee67" providerId="ADAL" clId="{A55682EB-F489-4CC5-8A25-10EB888041EF}" dt="2025-03-20T14:30:46.246" v="10" actId="14100"/>
          <ac:spMkLst>
            <pc:docMk/>
            <pc:sldMk cId="500136252" sldId="677"/>
            <ac:spMk id="7" creationId="{C1CCBD8F-0DC9-88C0-6ADD-A2A977E72B33}"/>
          </ac:spMkLst>
        </pc:spChg>
        <pc:picChg chg="mod">
          <ac:chgData name="Emma Symington" userId="a85d5d76-701e-415b-a297-15fcc699ee67" providerId="ADAL" clId="{A55682EB-F489-4CC5-8A25-10EB888041EF}" dt="2025-03-20T14:30:33.515" v="8" actId="1076"/>
          <ac:picMkLst>
            <pc:docMk/>
            <pc:sldMk cId="500136252" sldId="677"/>
            <ac:picMk id="10" creationId="{5D4685A7-3E6D-65F1-31A0-3B15F6A09403}"/>
          </ac:picMkLst>
        </pc:picChg>
      </pc:sldChg>
      <pc:sldChg chg="modSp mod">
        <pc:chgData name="Emma Symington" userId="a85d5d76-701e-415b-a297-15fcc699ee67" providerId="ADAL" clId="{A55682EB-F489-4CC5-8A25-10EB888041EF}" dt="2025-03-20T14:31:14.333" v="13" actId="20577"/>
        <pc:sldMkLst>
          <pc:docMk/>
          <pc:sldMk cId="2115504934" sldId="688"/>
        </pc:sldMkLst>
        <pc:spChg chg="mod">
          <ac:chgData name="Emma Symington" userId="a85d5d76-701e-415b-a297-15fcc699ee67" providerId="ADAL" clId="{A55682EB-F489-4CC5-8A25-10EB888041EF}" dt="2025-03-20T14:31:14.333" v="13" actId="20577"/>
          <ac:spMkLst>
            <pc:docMk/>
            <pc:sldMk cId="2115504934" sldId="688"/>
            <ac:spMk id="4" creationId="{F6F05948-33DB-055B-AE2C-CEF9374E5478}"/>
          </ac:spMkLst>
        </pc:spChg>
      </pc:sldChg>
      <pc:sldChg chg="modSp mod">
        <pc:chgData name="Emma Symington" userId="a85d5d76-701e-415b-a297-15fcc699ee67" providerId="ADAL" clId="{A55682EB-F489-4CC5-8A25-10EB888041EF}" dt="2025-03-20T14:31:30.652" v="14" actId="1076"/>
        <pc:sldMkLst>
          <pc:docMk/>
          <pc:sldMk cId="680878974" sldId="689"/>
        </pc:sldMkLst>
        <pc:spChg chg="mod">
          <ac:chgData name="Emma Symington" userId="a85d5d76-701e-415b-a297-15fcc699ee67" providerId="ADAL" clId="{A55682EB-F489-4CC5-8A25-10EB888041EF}" dt="2025-03-20T14:31:30.652" v="14" actId="1076"/>
          <ac:spMkLst>
            <pc:docMk/>
            <pc:sldMk cId="680878974" sldId="689"/>
            <ac:spMk id="3" creationId="{D3DB8632-B903-B4A1-64DB-3EC881A5B89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3/24/25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268731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1884236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3337186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42396856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2745481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30031077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23873847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595360" y="339046"/>
            <a:ext cx="3596640"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06453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06453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9" name="Text Placeholder 4">
            <a:extLst>
              <a:ext uri="{FF2B5EF4-FFF2-40B4-BE49-F238E27FC236}">
                <a16:creationId xmlns:a16="http://schemas.microsoft.com/office/drawing/2014/main" id="{D0DE6B5C-AB13-E31D-BBDE-6A49803A97B7}"/>
              </a:ext>
            </a:extLst>
          </p:cNvPr>
          <p:cNvSpPr>
            <a:spLocks noGrp="1"/>
          </p:cNvSpPr>
          <p:nvPr>
            <p:ph type="body" sz="quarter" idx="17" hasCustomPrompt="1"/>
          </p:nvPr>
        </p:nvSpPr>
        <p:spPr>
          <a:xfrm>
            <a:off x="8713422"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0" name="Text Placeholder 16">
            <a:extLst>
              <a:ext uri="{FF2B5EF4-FFF2-40B4-BE49-F238E27FC236}">
                <a16:creationId xmlns:a16="http://schemas.microsoft.com/office/drawing/2014/main" id="{32B70C8F-877E-2EF4-BE2E-17F10CB37EE7}"/>
              </a:ext>
            </a:extLst>
          </p:cNvPr>
          <p:cNvSpPr>
            <a:spLocks noGrp="1"/>
          </p:cNvSpPr>
          <p:nvPr>
            <p:ph type="body" sz="quarter" idx="18" hasCustomPrompt="1"/>
          </p:nvPr>
        </p:nvSpPr>
        <p:spPr>
          <a:xfrm>
            <a:off x="8702537"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84018115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574143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096000" y="368300"/>
            <a:ext cx="6096000" cy="6240688"/>
          </a:xfrm>
        </p:spPr>
        <p:txBody>
          <a:bodyPr/>
          <a:lstStyle>
            <a:lvl1pPr marL="0" indent="0">
              <a:buFont typeface="Arial" panose="020B0604020202020204" pitchFamily="34" charset="0"/>
              <a:buNone/>
              <a:defRPr/>
            </a:lvl1pPr>
          </a:lstStyle>
          <a:p>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4223329"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618200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2639496630"/>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4071658346"/>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3/24/25</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4255808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24/3/2025</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63" r:id="rId14"/>
    <p:sldLayoutId id="2147483678" r:id="rId15"/>
    <p:sldLayoutId id="2147483660" r:id="rId16"/>
    <p:sldLayoutId id="2147483673" r:id="rId17"/>
    <p:sldLayoutId id="2147483674" r:id="rId18"/>
    <p:sldLayoutId id="2147483675" r:id="rId19"/>
    <p:sldLayoutId id="2147483659" r:id="rId20"/>
    <p:sldLayoutId id="2147483681" r:id="rId21"/>
    <p:sldLayoutId id="2147483677" r:id="rId22"/>
    <p:sldLayoutId id="2147483679" r:id="rId23"/>
    <p:sldLayoutId id="2147483680" r:id="rId24"/>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xml"/><Relationship Id="rId1" Type="http://schemas.openxmlformats.org/officeDocument/2006/relationships/slideLayout" Target="../slideLayouts/slideLayout22.xml"/><Relationship Id="rId5" Type="http://schemas.openxmlformats.org/officeDocument/2006/relationships/image" Target="../media/image27.emf"/><Relationship Id="rId4" Type="http://schemas.openxmlformats.org/officeDocument/2006/relationships/image" Target="../media/image26.emf"/></Relationships>
</file>

<file path=ppt/slides/_rels/slide1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png"/><Relationship Id="rId1" Type="http://schemas.openxmlformats.org/officeDocument/2006/relationships/slideLayout" Target="../slideLayouts/slideLayout9.xml"/><Relationship Id="rId6" Type="http://schemas.openxmlformats.org/officeDocument/2006/relationships/image" Target="../media/image48.emf"/><Relationship Id="rId5" Type="http://schemas.openxmlformats.org/officeDocument/2006/relationships/image" Target="../media/image47.emf"/><Relationship Id="rId4" Type="http://schemas.openxmlformats.org/officeDocument/2006/relationships/image" Target="../media/image46.emf"/></Relationships>
</file>

<file path=ppt/slides/_rels/slide2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0.jpeg"/><Relationship Id="rId1" Type="http://schemas.openxmlformats.org/officeDocument/2006/relationships/slideLayout" Target="../slideLayouts/slideLayout13.xml"/><Relationship Id="rId4" Type="http://schemas.openxmlformats.org/officeDocument/2006/relationships/image" Target="../media/image8.svg"/></Relationships>
</file>

<file path=ppt/slides/_rels/slide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27655" b="13720"/>
          <a:stretch/>
        </p:blipFill>
        <p:spPr>
          <a:xfrm>
            <a:off x="623890" y="2595562"/>
            <a:ext cx="11041110" cy="4320540"/>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11041110" cy="990300"/>
          </a:xfrm>
        </p:spPr>
        <p:txBody>
          <a:bodyPr/>
          <a:lstStyle/>
          <a:p>
            <a:pPr marL="0" indent="0">
              <a:buNone/>
              <a:tabLst>
                <a:tab pos="1373188" algn="l"/>
              </a:tabLst>
            </a:pPr>
            <a:r>
              <a:rPr lang="en-US" sz="6000" dirty="0">
                <a:solidFill>
                  <a:schemeClr val="accent1"/>
                </a:solidFill>
              </a:rPr>
              <a:t>CABERNET SAUVIGNON</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sp>
        <p:nvSpPr>
          <p:cNvPr id="18" name="TextBox 17">
            <a:extLst>
              <a:ext uri="{FF2B5EF4-FFF2-40B4-BE49-F238E27FC236}">
                <a16:creationId xmlns:a16="http://schemas.microsoft.com/office/drawing/2014/main" id="{4ABEED5C-B13D-8CF9-C654-1BD737E754D7}"/>
              </a:ext>
            </a:extLst>
          </p:cNvPr>
          <p:cNvSpPr txBox="1"/>
          <p:nvPr/>
        </p:nvSpPr>
        <p:spPr>
          <a:xfrm>
            <a:off x="9597680" y="1992611"/>
            <a:ext cx="2594320" cy="461665"/>
          </a:xfrm>
          <a:prstGeom prst="rect">
            <a:avLst/>
          </a:prstGeom>
          <a:noFill/>
        </p:spPr>
        <p:txBody>
          <a:bodyPr wrap="square">
            <a:spAutoFit/>
          </a:bodyPr>
          <a:lstStyle/>
          <a:p>
            <a:r>
              <a:rPr lang="en-US" sz="2400" dirty="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rPr>
              <a:t>AND BLENDS</a:t>
            </a: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3200" dirty="0">
                <a:solidFill>
                  <a:schemeClr val="accent5"/>
                </a:solidFill>
              </a:rPr>
              <a:t>WINEMAKING:</a:t>
            </a:r>
          </a:p>
          <a:p>
            <a:pPr marL="0" indent="0">
              <a:lnSpc>
                <a:spcPct val="82000"/>
              </a:lnSpc>
              <a:buNone/>
            </a:pPr>
            <a:r>
              <a:rPr lang="en-US" sz="5440" dirty="0">
                <a:solidFill>
                  <a:schemeClr val="accent1"/>
                </a:solidFill>
              </a:rPr>
              <a:t>TECHNIQUES INFLUENCING CABERNET SAUVIGNON STYLE</a:t>
            </a:r>
          </a:p>
        </p:txBody>
      </p:sp>
      <p:sp>
        <p:nvSpPr>
          <p:cNvPr id="9" name="TextBox 8">
            <a:extLst>
              <a:ext uri="{FF2B5EF4-FFF2-40B4-BE49-F238E27FC236}">
                <a16:creationId xmlns:a16="http://schemas.microsoft.com/office/drawing/2014/main" id="{9E8DB106-AC9C-525A-E02C-72C63CCF7FF8}"/>
              </a:ext>
            </a:extLst>
          </p:cNvPr>
          <p:cNvSpPr txBox="1"/>
          <p:nvPr/>
        </p:nvSpPr>
        <p:spPr>
          <a:xfrm>
            <a:off x="802354" y="5882553"/>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FERMENTATION</a:t>
            </a:r>
          </a:p>
        </p:txBody>
      </p:sp>
      <p:sp>
        <p:nvSpPr>
          <p:cNvPr id="10" name="TextBox 9">
            <a:extLst>
              <a:ext uri="{FF2B5EF4-FFF2-40B4-BE49-F238E27FC236}">
                <a16:creationId xmlns:a16="http://schemas.microsoft.com/office/drawing/2014/main" id="{FD4C0A40-C784-6C98-6DB1-6AB956F004FC}"/>
              </a:ext>
            </a:extLst>
          </p:cNvPr>
          <p:cNvSpPr txBox="1"/>
          <p:nvPr/>
        </p:nvSpPr>
        <p:spPr>
          <a:xfrm>
            <a:off x="3625531" y="5875326"/>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MACERATION</a:t>
            </a:r>
          </a:p>
        </p:txBody>
      </p:sp>
      <p:sp>
        <p:nvSpPr>
          <p:cNvPr id="11" name="TextBox 10">
            <a:extLst>
              <a:ext uri="{FF2B5EF4-FFF2-40B4-BE49-F238E27FC236}">
                <a16:creationId xmlns:a16="http://schemas.microsoft.com/office/drawing/2014/main" id="{045564FB-E21A-BF9F-8015-C18A2392E8AD}"/>
              </a:ext>
            </a:extLst>
          </p:cNvPr>
          <p:cNvSpPr txBox="1"/>
          <p:nvPr/>
        </p:nvSpPr>
        <p:spPr>
          <a:xfrm>
            <a:off x="6448708" y="5884559"/>
            <a:ext cx="1844265" cy="523220"/>
          </a:xfrm>
          <a:prstGeom prst="rect">
            <a:avLst/>
          </a:prstGeom>
          <a:noFill/>
        </p:spPr>
        <p:txBody>
          <a:bodyPr wrap="square" rtlCol="0">
            <a:noAutofit/>
          </a:bodyPr>
          <a:lstStyle/>
          <a:p>
            <a:pPr algn="ctr"/>
            <a:r>
              <a:rPr lang="en-AU" sz="1400" dirty="0">
                <a:latin typeface="Neue Haas Grotesk Text Pro" panose="020B0504020202020204" pitchFamily="34" charset="77"/>
              </a:rPr>
              <a:t>OAK MATURATION</a:t>
            </a:r>
          </a:p>
        </p:txBody>
      </p:sp>
      <p:sp>
        <p:nvSpPr>
          <p:cNvPr id="12" name="TextBox 11">
            <a:extLst>
              <a:ext uri="{FF2B5EF4-FFF2-40B4-BE49-F238E27FC236}">
                <a16:creationId xmlns:a16="http://schemas.microsoft.com/office/drawing/2014/main" id="{2B33F397-ED99-205A-14ED-2CBDFE75C51F}"/>
              </a:ext>
            </a:extLst>
          </p:cNvPr>
          <p:cNvSpPr txBox="1"/>
          <p:nvPr/>
        </p:nvSpPr>
        <p:spPr>
          <a:xfrm>
            <a:off x="9271887" y="5881829"/>
            <a:ext cx="1750536" cy="523220"/>
          </a:xfrm>
          <a:prstGeom prst="rect">
            <a:avLst/>
          </a:prstGeom>
          <a:noFill/>
        </p:spPr>
        <p:txBody>
          <a:bodyPr wrap="square" rtlCol="0">
            <a:noAutofit/>
          </a:bodyPr>
          <a:lstStyle/>
          <a:p>
            <a:pPr algn="ctr"/>
            <a:r>
              <a:rPr lang="en-AU" sz="1400" dirty="0">
                <a:latin typeface="Neue Haas Grotesk Text Pro" panose="020B0504020202020204" pitchFamily="34" charset="77"/>
              </a:rPr>
              <a:t>BOTTLING AND AGEING</a:t>
            </a:r>
          </a:p>
        </p:txBody>
      </p:sp>
      <p:pic>
        <p:nvPicPr>
          <p:cNvPr id="30" name="Picture 29">
            <a:extLst>
              <a:ext uri="{FF2B5EF4-FFF2-40B4-BE49-F238E27FC236}">
                <a16:creationId xmlns:a16="http://schemas.microsoft.com/office/drawing/2014/main" id="{93AD4C16-B642-B188-08FF-2315ECBA0933}"/>
              </a:ext>
            </a:extLst>
          </p:cNvPr>
          <p:cNvPicPr>
            <a:picLocks noChangeAspect="1"/>
          </p:cNvPicPr>
          <p:nvPr/>
        </p:nvPicPr>
        <p:blipFill>
          <a:blip r:embed="rId3"/>
          <a:stretch>
            <a:fillRect/>
          </a:stretch>
        </p:blipFill>
        <p:spPr>
          <a:xfrm>
            <a:off x="1166612" y="3475255"/>
            <a:ext cx="1317749" cy="2174745"/>
          </a:xfrm>
          <a:prstGeom prst="rect">
            <a:avLst/>
          </a:prstGeom>
        </p:spPr>
      </p:pic>
      <p:pic>
        <p:nvPicPr>
          <p:cNvPr id="32" name="Picture 31">
            <a:extLst>
              <a:ext uri="{FF2B5EF4-FFF2-40B4-BE49-F238E27FC236}">
                <a16:creationId xmlns:a16="http://schemas.microsoft.com/office/drawing/2014/main" id="{95E7B4EB-1393-CF21-ED26-471A862268AC}"/>
              </a:ext>
            </a:extLst>
          </p:cNvPr>
          <p:cNvPicPr>
            <a:picLocks noChangeAspect="1"/>
          </p:cNvPicPr>
          <p:nvPr/>
        </p:nvPicPr>
        <p:blipFill>
          <a:blip r:embed="rId3"/>
          <a:stretch>
            <a:fillRect/>
          </a:stretch>
        </p:blipFill>
        <p:spPr>
          <a:xfrm>
            <a:off x="3952272" y="3475255"/>
            <a:ext cx="1317749" cy="2174745"/>
          </a:xfrm>
          <a:prstGeom prst="rect">
            <a:avLst/>
          </a:prstGeom>
        </p:spPr>
      </p:pic>
      <p:sp>
        <p:nvSpPr>
          <p:cNvPr id="37" name="Oval 36">
            <a:extLst>
              <a:ext uri="{FF2B5EF4-FFF2-40B4-BE49-F238E27FC236}">
                <a16:creationId xmlns:a16="http://schemas.microsoft.com/office/drawing/2014/main" id="{C44F6AB0-7282-EECF-AB4C-8EF38D8B5A86}"/>
              </a:ext>
            </a:extLst>
          </p:cNvPr>
          <p:cNvSpPr/>
          <p:nvPr/>
        </p:nvSpPr>
        <p:spPr>
          <a:xfrm>
            <a:off x="2099823" y="269243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Neue Haas Grotesk Text Pro" panose="020B0504020202020204" pitchFamily="34" charset="77"/>
            </a:endParaRPr>
          </a:p>
        </p:txBody>
      </p:sp>
      <p:sp>
        <p:nvSpPr>
          <p:cNvPr id="38" name="TextBox 37">
            <a:extLst>
              <a:ext uri="{FF2B5EF4-FFF2-40B4-BE49-F238E27FC236}">
                <a16:creationId xmlns:a16="http://schemas.microsoft.com/office/drawing/2014/main" id="{CF43B65F-358A-08C8-FB80-F40310DFDDB8}"/>
              </a:ext>
            </a:extLst>
          </p:cNvPr>
          <p:cNvSpPr txBox="1"/>
          <p:nvPr/>
        </p:nvSpPr>
        <p:spPr>
          <a:xfrm>
            <a:off x="2099823" y="2840750"/>
            <a:ext cx="852407" cy="584775"/>
          </a:xfrm>
          <a:prstGeom prst="rect">
            <a:avLst/>
          </a:prstGeom>
          <a:noFill/>
        </p:spPr>
        <p:txBody>
          <a:bodyPr wrap="square" rtlCol="0">
            <a:spAutoFit/>
          </a:bodyPr>
          <a:lstStyle/>
          <a:p>
            <a:pPr algn="ctr"/>
            <a:r>
              <a:rPr lang="en-US" sz="800" dirty="0">
                <a:solidFill>
                  <a:schemeClr val="bg1"/>
                </a:solidFill>
                <a:latin typeface="Neue Haas Grotesk Text Pro" panose="020B0504020202020204" pitchFamily="34" charset="77"/>
              </a:rPr>
              <a:t>GRAPES TYPICALLY DE-STEMMED</a:t>
            </a:r>
          </a:p>
        </p:txBody>
      </p:sp>
      <p:pic>
        <p:nvPicPr>
          <p:cNvPr id="4" name="Picture 3">
            <a:extLst>
              <a:ext uri="{FF2B5EF4-FFF2-40B4-BE49-F238E27FC236}">
                <a16:creationId xmlns:a16="http://schemas.microsoft.com/office/drawing/2014/main" id="{E4907FD9-4D21-3AFE-3B40-939799B14CD4}"/>
              </a:ext>
            </a:extLst>
          </p:cNvPr>
          <p:cNvPicPr>
            <a:picLocks noChangeAspect="1"/>
          </p:cNvPicPr>
          <p:nvPr/>
        </p:nvPicPr>
        <p:blipFill>
          <a:blip r:embed="rId4"/>
          <a:stretch>
            <a:fillRect/>
          </a:stretch>
        </p:blipFill>
        <p:spPr>
          <a:xfrm>
            <a:off x="6411191" y="3835990"/>
            <a:ext cx="1772965" cy="1814780"/>
          </a:xfrm>
          <a:prstGeom prst="rect">
            <a:avLst/>
          </a:prstGeom>
        </p:spPr>
      </p:pic>
      <p:pic>
        <p:nvPicPr>
          <p:cNvPr id="5" name="Picture 4">
            <a:extLst>
              <a:ext uri="{FF2B5EF4-FFF2-40B4-BE49-F238E27FC236}">
                <a16:creationId xmlns:a16="http://schemas.microsoft.com/office/drawing/2014/main" id="{8997C9F4-5DF4-D4EF-C764-8D7A8506A3F8}"/>
              </a:ext>
            </a:extLst>
          </p:cNvPr>
          <p:cNvPicPr>
            <a:picLocks noChangeAspect="1"/>
          </p:cNvPicPr>
          <p:nvPr/>
        </p:nvPicPr>
        <p:blipFill>
          <a:blip r:embed="rId5"/>
          <a:stretch>
            <a:fillRect/>
          </a:stretch>
        </p:blipFill>
        <p:spPr>
          <a:xfrm>
            <a:off x="9249458" y="3838992"/>
            <a:ext cx="1772965" cy="1894401"/>
          </a:xfrm>
          <a:prstGeom prst="rect">
            <a:avLst/>
          </a:prstGeom>
        </p:spPr>
      </p:pic>
    </p:spTree>
    <p:extLst>
      <p:ext uri="{BB962C8B-B14F-4D97-AF65-F5344CB8AC3E}">
        <p14:creationId xmlns:p14="http://schemas.microsoft.com/office/powerpoint/2010/main" val="243072582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8">
            <a:extLst>
              <a:ext uri="{FF2B5EF4-FFF2-40B4-BE49-F238E27FC236}">
                <a16:creationId xmlns:a16="http://schemas.microsoft.com/office/drawing/2014/main" id="{41AB1E55-DE94-7CDA-FE1C-F081EE41452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481144" y="1434525"/>
            <a:ext cx="1270924" cy="3847526"/>
          </a:xfrm>
          <a:prstGeom prst="rect">
            <a:avLst/>
          </a:prstGeom>
        </p:spPr>
      </p:pic>
      <p:pic>
        <p:nvPicPr>
          <p:cNvPr id="5" name="Picture Placeholder 8">
            <a:extLst>
              <a:ext uri="{FF2B5EF4-FFF2-40B4-BE49-F238E27FC236}">
                <a16:creationId xmlns:a16="http://schemas.microsoft.com/office/drawing/2014/main" id="{2D8C75B1-B6C7-7C18-030C-DB7BD89E650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67742" y="1434525"/>
            <a:ext cx="1270924" cy="3847526"/>
          </a:xfrm>
          <a:prstGeom prst="rect">
            <a:avLst/>
          </a:prstGeom>
        </p:spPr>
      </p:pic>
      <p:pic>
        <p:nvPicPr>
          <p:cNvPr id="4" name="Picture Placeholder 8">
            <a:extLst>
              <a:ext uri="{FF2B5EF4-FFF2-40B4-BE49-F238E27FC236}">
                <a16:creationId xmlns:a16="http://schemas.microsoft.com/office/drawing/2014/main" id="{39B747EB-E31F-2D9F-8FA1-925CC0E8D3C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738876" y="1434525"/>
            <a:ext cx="1270924" cy="3847526"/>
          </a:xfrm>
          <a:prstGeom prst="rect">
            <a:avLst/>
          </a:prstGeom>
        </p:spPr>
      </p:pic>
      <p:pic>
        <p:nvPicPr>
          <p:cNvPr id="27" name="Picture Placeholder 8">
            <a:extLst>
              <a:ext uri="{FF2B5EF4-FFF2-40B4-BE49-F238E27FC236}">
                <a16:creationId xmlns:a16="http://schemas.microsoft.com/office/drawing/2014/main" id="{AB0708A4-22C4-C5FE-02E7-7310E1545F0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352278" y="1426504"/>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610010" y="1434525"/>
            <a:ext cx="1270924" cy="3847526"/>
          </a:xfrm>
          <a:prstGeom prst="rect">
            <a:avLst/>
          </a:prstGeom>
        </p:spPr>
      </p:pic>
      <p:sp>
        <p:nvSpPr>
          <p:cNvPr id="10" name="TextBox 9">
            <a:extLst>
              <a:ext uri="{FF2B5EF4-FFF2-40B4-BE49-F238E27FC236}">
                <a16:creationId xmlns:a16="http://schemas.microsoft.com/office/drawing/2014/main" id="{8C0EE2A0-7F59-C590-4D0E-B9C490164825}"/>
              </a:ext>
            </a:extLst>
          </p:cNvPr>
          <p:cNvSpPr txBox="1"/>
          <p:nvPr/>
        </p:nvSpPr>
        <p:spPr>
          <a:xfrm>
            <a:off x="516048" y="542225"/>
            <a:ext cx="9221368"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CABERNET SAUVIGNON</a:t>
            </a:r>
            <a:br>
              <a:rPr lang="en-US" sz="544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AND BLENDING</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604210" y="3601586"/>
            <a:ext cx="1997021"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CABERNET</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SAUVIGNON </a:t>
            </a: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2526216" y="3566417"/>
            <a:ext cx="1848198"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CABERNET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FRANC</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4584121" y="3675422"/>
            <a:ext cx="1395126"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MERLOT</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6555568" y="3705236"/>
            <a:ext cx="1278876"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SHIRAZ</a:t>
            </a:r>
          </a:p>
        </p:txBody>
      </p:sp>
      <p:sp>
        <p:nvSpPr>
          <p:cNvPr id="22" name="TextBox 21">
            <a:extLst>
              <a:ext uri="{FF2B5EF4-FFF2-40B4-BE49-F238E27FC236}">
                <a16:creationId xmlns:a16="http://schemas.microsoft.com/office/drawing/2014/main" id="{C5D5667E-7F87-6EA8-739E-E7FDB88549DE}"/>
              </a:ext>
            </a:extLst>
          </p:cNvPr>
          <p:cNvSpPr txBox="1"/>
          <p:nvPr/>
        </p:nvSpPr>
        <p:spPr>
          <a:xfrm rot="16200000">
            <a:off x="8369529" y="3675423"/>
            <a:ext cx="1411092"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MALBEC</a:t>
            </a:r>
          </a:p>
        </p:txBody>
      </p:sp>
      <p:pic>
        <p:nvPicPr>
          <p:cNvPr id="24" name="Picture Placeholder 8">
            <a:extLst>
              <a:ext uri="{FF2B5EF4-FFF2-40B4-BE49-F238E27FC236}">
                <a16:creationId xmlns:a16="http://schemas.microsoft.com/office/drawing/2014/main" id="{B81621AE-5918-7A40-DA64-6A03994C1B34}"/>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223412" y="1426504"/>
            <a:ext cx="1270924" cy="3847526"/>
          </a:xfrm>
          <a:prstGeom prst="rect">
            <a:avLst/>
          </a:prstGeom>
        </p:spPr>
      </p:pic>
      <p:sp>
        <p:nvSpPr>
          <p:cNvPr id="25" name="TextBox 24">
            <a:extLst>
              <a:ext uri="{FF2B5EF4-FFF2-40B4-BE49-F238E27FC236}">
                <a16:creationId xmlns:a16="http://schemas.microsoft.com/office/drawing/2014/main" id="{E90A956C-1690-A30D-FF28-945C207A00C3}"/>
              </a:ext>
            </a:extLst>
          </p:cNvPr>
          <p:cNvSpPr txBox="1"/>
          <p:nvPr/>
        </p:nvSpPr>
        <p:spPr>
          <a:xfrm rot="16200000">
            <a:off x="9691369" y="3595009"/>
            <a:ext cx="2460432" cy="430887"/>
          </a:xfrm>
          <a:prstGeom prst="rect">
            <a:avLst/>
          </a:prstGeom>
          <a:noFill/>
        </p:spPr>
        <p:txBody>
          <a:bodyPr wrap="square" rtlCol="0">
            <a:spAutoFit/>
          </a:bodyPr>
          <a:lstStyle/>
          <a:p>
            <a:pPr algn="ctr"/>
            <a:r>
              <a:rPr lang="en-US" sz="2200" b="1" dirty="0">
                <a:solidFill>
                  <a:schemeClr val="bg1"/>
                </a:solidFill>
                <a:latin typeface="Neue Haas Grotesk Text Pro" panose="020B0504020202020204" pitchFamily="34" charset="77"/>
              </a:rPr>
              <a:t>PETIT VERDOT</a:t>
            </a:r>
          </a:p>
        </p:txBody>
      </p:sp>
      <p:sp>
        <p:nvSpPr>
          <p:cNvPr id="28" name="TextBox 27">
            <a:extLst>
              <a:ext uri="{FF2B5EF4-FFF2-40B4-BE49-F238E27FC236}">
                <a16:creationId xmlns:a16="http://schemas.microsoft.com/office/drawing/2014/main" id="{1617841B-B60D-26ED-EA55-F06AC49BAAE1}"/>
              </a:ext>
            </a:extLst>
          </p:cNvPr>
          <p:cNvSpPr txBox="1"/>
          <p:nvPr/>
        </p:nvSpPr>
        <p:spPr>
          <a:xfrm>
            <a:off x="623888" y="5282051"/>
            <a:ext cx="1828486" cy="523220"/>
          </a:xfrm>
          <a:prstGeom prst="rect">
            <a:avLst/>
          </a:prstGeom>
          <a:noFill/>
        </p:spPr>
        <p:txBody>
          <a:bodyPr wrap="square" rtlCol="0">
            <a:noAutofit/>
          </a:bodyPr>
          <a:lstStyle/>
          <a:p>
            <a:pPr algn="ctr"/>
            <a:r>
              <a:rPr lang="en-AU" sz="1400" b="1" dirty="0">
                <a:latin typeface="Neue Haas Grotesk Text Pro" panose="020B0504020202020204" pitchFamily="34" charset="77"/>
              </a:rPr>
              <a:t>CABERNET SAUVIGNON</a:t>
            </a:r>
          </a:p>
          <a:p>
            <a:pPr algn="ctr"/>
            <a:r>
              <a:rPr lang="en-AU" sz="1400" dirty="0">
                <a:latin typeface="Neue Haas Grotesk Text Pro" panose="020B0504020202020204" pitchFamily="34" charset="77"/>
              </a:rPr>
              <a:t>Lends firm structure, plentiful tannins, ‘doughnut’ (hollow mid-palate)</a:t>
            </a:r>
          </a:p>
        </p:txBody>
      </p:sp>
      <p:sp>
        <p:nvSpPr>
          <p:cNvPr id="29" name="TextBox 28">
            <a:extLst>
              <a:ext uri="{FF2B5EF4-FFF2-40B4-BE49-F238E27FC236}">
                <a16:creationId xmlns:a16="http://schemas.microsoft.com/office/drawing/2014/main" id="{614BD59D-24BC-E156-4BD7-0DA8F13A109D}"/>
              </a:ext>
            </a:extLst>
          </p:cNvPr>
          <p:cNvSpPr txBox="1"/>
          <p:nvPr/>
        </p:nvSpPr>
        <p:spPr>
          <a:xfrm>
            <a:off x="2499070" y="5282051"/>
            <a:ext cx="1828486" cy="523220"/>
          </a:xfrm>
          <a:prstGeom prst="rect">
            <a:avLst/>
          </a:prstGeom>
          <a:noFill/>
        </p:spPr>
        <p:txBody>
          <a:bodyPr wrap="square" rtlCol="0">
            <a:noAutofit/>
          </a:bodyPr>
          <a:lstStyle/>
          <a:p>
            <a:pPr algn="ctr"/>
            <a:r>
              <a:rPr lang="en-AU" sz="1400" b="1" dirty="0">
                <a:latin typeface="Neue Haas Grotesk Text Pro" panose="020B0504020202020204" pitchFamily="34" charset="77"/>
              </a:rPr>
              <a:t>CABERNET FRANC</a:t>
            </a:r>
          </a:p>
          <a:p>
            <a:pPr algn="ctr"/>
            <a:r>
              <a:rPr lang="en-AU" sz="1400" dirty="0">
                <a:latin typeface="Neue Haas Grotesk Text Pro" panose="020B0504020202020204" pitchFamily="34" charset="77"/>
              </a:rPr>
              <a:t>Brings aromatic lift, spice, red berry </a:t>
            </a:r>
            <a:br>
              <a:rPr lang="en-AU" sz="1400" dirty="0">
                <a:latin typeface="Neue Haas Grotesk Text Pro" panose="020B0504020202020204" pitchFamily="34" charset="77"/>
              </a:rPr>
            </a:br>
            <a:r>
              <a:rPr lang="en-AU" sz="1400" dirty="0">
                <a:latin typeface="Neue Haas Grotesk Text Pro" panose="020B0504020202020204" pitchFamily="34" charset="77"/>
              </a:rPr>
              <a:t>and pepper characteristics</a:t>
            </a:r>
          </a:p>
        </p:txBody>
      </p:sp>
      <p:sp>
        <p:nvSpPr>
          <p:cNvPr id="30" name="TextBox 29">
            <a:extLst>
              <a:ext uri="{FF2B5EF4-FFF2-40B4-BE49-F238E27FC236}">
                <a16:creationId xmlns:a16="http://schemas.microsoft.com/office/drawing/2014/main" id="{1D9A64CF-2A0D-5430-4DF6-4F6667A60624}"/>
              </a:ext>
            </a:extLst>
          </p:cNvPr>
          <p:cNvSpPr txBox="1"/>
          <p:nvPr/>
        </p:nvSpPr>
        <p:spPr>
          <a:xfrm>
            <a:off x="4345976" y="5282051"/>
            <a:ext cx="2027664" cy="523220"/>
          </a:xfrm>
          <a:prstGeom prst="rect">
            <a:avLst/>
          </a:prstGeom>
          <a:noFill/>
        </p:spPr>
        <p:txBody>
          <a:bodyPr wrap="square" rtlCol="0">
            <a:noAutofit/>
          </a:bodyPr>
          <a:lstStyle/>
          <a:p>
            <a:pPr algn="ctr"/>
            <a:r>
              <a:rPr lang="en-AU" sz="1400" b="1" dirty="0">
                <a:latin typeface="Neue Haas Grotesk Text Pro" panose="020B0504020202020204" pitchFamily="34" charset="77"/>
              </a:rPr>
              <a:t>MERLOT</a:t>
            </a:r>
          </a:p>
          <a:p>
            <a:pPr algn="ctr">
              <a:lnSpc>
                <a:spcPct val="90000"/>
              </a:lnSpc>
            </a:pPr>
            <a:r>
              <a:rPr lang="en-AU" sz="1400" dirty="0">
                <a:latin typeface="Neue Haas Grotesk Text Pro" panose="020B0504020202020204" pitchFamily="34" charset="77"/>
              </a:rPr>
              <a:t>Adds fleshiness, richness to the </a:t>
            </a:r>
            <a:br>
              <a:rPr lang="en-AU" sz="1400" dirty="0">
                <a:latin typeface="Neue Haas Grotesk Text Pro" panose="020B0504020202020204" pitchFamily="34" charset="77"/>
              </a:rPr>
            </a:br>
            <a:r>
              <a:rPr lang="en-AU" sz="1400" dirty="0">
                <a:latin typeface="Neue Haas Grotesk Text Pro" panose="020B0504020202020204" pitchFamily="34" charset="77"/>
              </a:rPr>
              <a:t>middle palate, smoothness, characters of </a:t>
            </a:r>
            <a:br>
              <a:rPr lang="en-AU" sz="1400" dirty="0">
                <a:latin typeface="Neue Haas Grotesk Text Pro" panose="020B0504020202020204" pitchFamily="34" charset="77"/>
              </a:rPr>
            </a:br>
            <a:r>
              <a:rPr lang="en-AU" sz="1400" dirty="0">
                <a:latin typeface="Neue Haas Grotesk Text Pro" panose="020B0504020202020204" pitchFamily="34" charset="77"/>
              </a:rPr>
              <a:t>violet and plum</a:t>
            </a:r>
          </a:p>
        </p:txBody>
      </p:sp>
      <p:sp>
        <p:nvSpPr>
          <p:cNvPr id="31" name="TextBox 30">
            <a:extLst>
              <a:ext uri="{FF2B5EF4-FFF2-40B4-BE49-F238E27FC236}">
                <a16:creationId xmlns:a16="http://schemas.microsoft.com/office/drawing/2014/main" id="{1070711A-F28E-9F69-1895-27072633F4C1}"/>
              </a:ext>
            </a:extLst>
          </p:cNvPr>
          <p:cNvSpPr txBox="1"/>
          <p:nvPr/>
        </p:nvSpPr>
        <p:spPr>
          <a:xfrm>
            <a:off x="6163388" y="5285932"/>
            <a:ext cx="2027664" cy="523220"/>
          </a:xfrm>
          <a:prstGeom prst="rect">
            <a:avLst/>
          </a:prstGeom>
          <a:noFill/>
        </p:spPr>
        <p:txBody>
          <a:bodyPr wrap="square" rtlCol="0">
            <a:noAutofit/>
          </a:bodyPr>
          <a:lstStyle/>
          <a:p>
            <a:pPr algn="ctr"/>
            <a:r>
              <a:rPr lang="en-AU" sz="1400" b="1" dirty="0">
                <a:latin typeface="Neue Haas Grotesk Text Pro" panose="020B0504020202020204" pitchFamily="34" charset="77"/>
              </a:rPr>
              <a:t>SHIRAZ</a:t>
            </a:r>
          </a:p>
          <a:p>
            <a:pPr algn="ctr">
              <a:lnSpc>
                <a:spcPct val="90000"/>
              </a:lnSpc>
            </a:pPr>
            <a:r>
              <a:rPr lang="en-AU" sz="1400" dirty="0"/>
              <a:t>Brings upfront fruit </a:t>
            </a:r>
            <a:br>
              <a:rPr lang="en-AU" sz="1400" dirty="0"/>
            </a:br>
            <a:r>
              <a:rPr lang="en-AU" sz="1400" dirty="0"/>
              <a:t>on the mid-palate, softness</a:t>
            </a:r>
          </a:p>
        </p:txBody>
      </p:sp>
      <p:sp>
        <p:nvSpPr>
          <p:cNvPr id="32" name="TextBox 31">
            <a:extLst>
              <a:ext uri="{FF2B5EF4-FFF2-40B4-BE49-F238E27FC236}">
                <a16:creationId xmlns:a16="http://schemas.microsoft.com/office/drawing/2014/main" id="{87B64557-787B-5DD1-1849-812FEC4EA3CD}"/>
              </a:ext>
            </a:extLst>
          </p:cNvPr>
          <p:cNvSpPr txBox="1"/>
          <p:nvPr/>
        </p:nvSpPr>
        <p:spPr>
          <a:xfrm>
            <a:off x="8010295" y="5285932"/>
            <a:ext cx="2027664" cy="523220"/>
          </a:xfrm>
          <a:prstGeom prst="rect">
            <a:avLst/>
          </a:prstGeom>
          <a:noFill/>
        </p:spPr>
        <p:txBody>
          <a:bodyPr wrap="square" rtlCol="0">
            <a:noAutofit/>
          </a:bodyPr>
          <a:lstStyle/>
          <a:p>
            <a:pPr algn="ctr"/>
            <a:r>
              <a:rPr lang="en-AU" sz="1400" b="1" dirty="0">
                <a:latin typeface="Neue Haas Grotesk Text Pro" panose="020B0504020202020204" pitchFamily="34" charset="77"/>
              </a:rPr>
              <a:t>MALBEC</a:t>
            </a:r>
          </a:p>
          <a:p>
            <a:pPr algn="ctr">
              <a:lnSpc>
                <a:spcPct val="90000"/>
              </a:lnSpc>
            </a:pPr>
            <a:r>
              <a:rPr lang="en-AU" sz="1400" dirty="0"/>
              <a:t>Typically brings </a:t>
            </a:r>
            <a:br>
              <a:rPr lang="en-AU" sz="1400" dirty="0"/>
            </a:br>
            <a:r>
              <a:rPr lang="en-AU" sz="1400" dirty="0"/>
              <a:t>weight to the </a:t>
            </a:r>
            <a:br>
              <a:rPr lang="en-AU" sz="1400" dirty="0"/>
            </a:br>
            <a:r>
              <a:rPr lang="en-AU" sz="1400" dirty="0"/>
              <a:t>palate, dusty tannins, dark-fruit flavours </a:t>
            </a:r>
            <a:br>
              <a:rPr lang="en-AU" sz="1400" dirty="0"/>
            </a:br>
            <a:r>
              <a:rPr lang="en-AU" sz="1400" dirty="0"/>
              <a:t>and deep colour</a:t>
            </a:r>
          </a:p>
        </p:txBody>
      </p:sp>
      <p:sp>
        <p:nvSpPr>
          <p:cNvPr id="33" name="TextBox 32">
            <a:extLst>
              <a:ext uri="{FF2B5EF4-FFF2-40B4-BE49-F238E27FC236}">
                <a16:creationId xmlns:a16="http://schemas.microsoft.com/office/drawing/2014/main" id="{47DF8FC9-3394-89F0-2733-D70C73F23236}"/>
              </a:ext>
            </a:extLst>
          </p:cNvPr>
          <p:cNvSpPr txBox="1"/>
          <p:nvPr/>
        </p:nvSpPr>
        <p:spPr>
          <a:xfrm>
            <a:off x="9947736" y="5285932"/>
            <a:ext cx="2027664" cy="523220"/>
          </a:xfrm>
          <a:prstGeom prst="rect">
            <a:avLst/>
          </a:prstGeom>
          <a:noFill/>
        </p:spPr>
        <p:txBody>
          <a:bodyPr wrap="square" rtlCol="0">
            <a:noAutofit/>
          </a:bodyPr>
          <a:lstStyle/>
          <a:p>
            <a:pPr algn="ctr"/>
            <a:r>
              <a:rPr lang="en-AU" sz="1400" b="1" dirty="0">
                <a:latin typeface="Neue Haas Grotesk Text Pro" panose="020B0504020202020204" pitchFamily="34" charset="77"/>
              </a:rPr>
              <a:t>PETIT VERDOT</a:t>
            </a:r>
          </a:p>
          <a:p>
            <a:pPr algn="ctr">
              <a:lnSpc>
                <a:spcPct val="90000"/>
              </a:lnSpc>
            </a:pPr>
            <a:r>
              <a:rPr lang="en-AU" sz="1400" dirty="0"/>
              <a:t>Adds fragrance, </a:t>
            </a:r>
          </a:p>
          <a:p>
            <a:pPr algn="ctr">
              <a:lnSpc>
                <a:spcPct val="90000"/>
              </a:lnSpc>
            </a:pPr>
            <a:r>
              <a:rPr lang="en-AU" sz="1400" dirty="0"/>
              <a:t>rich, dark-fruit </a:t>
            </a:r>
            <a:br>
              <a:rPr lang="en-AU" sz="1400" dirty="0"/>
            </a:br>
            <a:r>
              <a:rPr lang="en-AU" sz="1400" dirty="0"/>
              <a:t>flavours and colour</a:t>
            </a:r>
          </a:p>
        </p:txBody>
      </p:sp>
    </p:spTree>
    <p:extLst>
      <p:ext uri="{BB962C8B-B14F-4D97-AF65-F5344CB8AC3E}">
        <p14:creationId xmlns:p14="http://schemas.microsoft.com/office/powerpoint/2010/main" val="385917851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BCC1B2-95F4-F323-25A8-35896F3C390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945468" y="0"/>
            <a:ext cx="8246532" cy="6858000"/>
          </a:xfrm>
          <a:prstGeom prst="rect">
            <a:avLst/>
          </a:prstGeom>
        </p:spPr>
      </p:pic>
      <p:sp>
        <p:nvSpPr>
          <p:cNvPr id="2" name="Text Placeholder 4">
            <a:extLst>
              <a:ext uri="{FF2B5EF4-FFF2-40B4-BE49-F238E27FC236}">
                <a16:creationId xmlns:a16="http://schemas.microsoft.com/office/drawing/2014/main" id="{F9912A1B-9980-E083-63F0-B0213BEA99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3200" dirty="0">
                <a:solidFill>
                  <a:schemeClr val="accent5"/>
                </a:solidFill>
              </a:rPr>
              <a:t>AUSTRALIAN</a:t>
            </a:r>
          </a:p>
          <a:p>
            <a:pPr marL="0" indent="0">
              <a:lnSpc>
                <a:spcPct val="82000"/>
              </a:lnSpc>
              <a:buNone/>
            </a:pPr>
            <a:r>
              <a:rPr lang="en-US" sz="5440" dirty="0">
                <a:solidFill>
                  <a:schemeClr val="accent1"/>
                </a:solidFill>
              </a:rPr>
              <a:t>CABERNET </a:t>
            </a:r>
            <a:br>
              <a:rPr lang="en-US" sz="5440" dirty="0">
                <a:solidFill>
                  <a:schemeClr val="accent1"/>
                </a:solidFill>
              </a:rPr>
            </a:br>
            <a:r>
              <a:rPr lang="en-US" sz="5440" dirty="0">
                <a:solidFill>
                  <a:schemeClr val="accent1"/>
                </a:solidFill>
              </a:rPr>
              <a:t>SAUVIGNON </a:t>
            </a:r>
            <a:br>
              <a:rPr lang="en-US" sz="5440" dirty="0">
                <a:solidFill>
                  <a:schemeClr val="accent1"/>
                </a:solidFill>
              </a:rPr>
            </a:br>
            <a:r>
              <a:rPr lang="en-US" sz="5440" dirty="0">
                <a:solidFill>
                  <a:schemeClr val="accent1"/>
                </a:solidFill>
              </a:rPr>
              <a:t>REGIONS</a:t>
            </a:r>
          </a:p>
        </p:txBody>
      </p:sp>
      <p:sp>
        <p:nvSpPr>
          <p:cNvPr id="5" name="object 58">
            <a:extLst>
              <a:ext uri="{FF2B5EF4-FFF2-40B4-BE49-F238E27FC236}">
                <a16:creationId xmlns:a16="http://schemas.microsoft.com/office/drawing/2014/main" id="{40AA5044-98BC-8447-6089-F333C0BF2B4B}"/>
              </a:ext>
            </a:extLst>
          </p:cNvPr>
          <p:cNvSpPr txBox="1"/>
          <p:nvPr/>
        </p:nvSpPr>
        <p:spPr>
          <a:xfrm>
            <a:off x="3004610" y="4683857"/>
            <a:ext cx="1911421" cy="232756"/>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1"/>
                </a:solidFill>
                <a:latin typeface="Neue Haas Grotesk Text Pro" panose="020B0504020202020204" pitchFamily="34" charset="77"/>
                <a:cs typeface="Hellix SemiBold"/>
              </a:rPr>
              <a:t>MARGARET RIVER</a:t>
            </a:r>
            <a:endParaRPr lang="en-US" sz="1400" dirty="0">
              <a:solidFill>
                <a:schemeClr val="accent1"/>
              </a:solidFill>
              <a:latin typeface="Neue Haas Grotesk Text Pro" panose="020B0504020202020204" pitchFamily="34" charset="77"/>
              <a:cs typeface="Hellix SemiBold"/>
            </a:endParaRPr>
          </a:p>
        </p:txBody>
      </p:sp>
      <p:cxnSp>
        <p:nvCxnSpPr>
          <p:cNvPr id="7" name="Straight Connector 6">
            <a:extLst>
              <a:ext uri="{FF2B5EF4-FFF2-40B4-BE49-F238E27FC236}">
                <a16:creationId xmlns:a16="http://schemas.microsoft.com/office/drawing/2014/main" id="{B719F96B-8865-AF63-6CE6-EA775B74C6A0}"/>
              </a:ext>
            </a:extLst>
          </p:cNvPr>
          <p:cNvCxnSpPr>
            <a:cxnSpLocks/>
          </p:cNvCxnSpPr>
          <p:nvPr/>
        </p:nvCxnSpPr>
        <p:spPr>
          <a:xfrm>
            <a:off x="4716165" y="4802679"/>
            <a:ext cx="58916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9" name="object 58">
            <a:extLst>
              <a:ext uri="{FF2B5EF4-FFF2-40B4-BE49-F238E27FC236}">
                <a16:creationId xmlns:a16="http://schemas.microsoft.com/office/drawing/2014/main" id="{2FDB32B5-8E59-078E-E838-5DA711541308}"/>
              </a:ext>
            </a:extLst>
          </p:cNvPr>
          <p:cNvSpPr txBox="1"/>
          <p:nvPr/>
        </p:nvSpPr>
        <p:spPr>
          <a:xfrm>
            <a:off x="6974901" y="3874925"/>
            <a:ext cx="1911421" cy="232756"/>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1"/>
                </a:solidFill>
                <a:latin typeface="Neue Haas Grotesk Text Pro" panose="020B0504020202020204" pitchFamily="34" charset="77"/>
                <a:cs typeface="Hellix SemiBold"/>
              </a:rPr>
              <a:t>CLARE VALLEY</a:t>
            </a:r>
            <a:endParaRPr lang="en-US" sz="1400" dirty="0">
              <a:solidFill>
                <a:schemeClr val="accent1"/>
              </a:solidFill>
              <a:latin typeface="Neue Haas Grotesk Text Pro" panose="020B0504020202020204" pitchFamily="34" charset="77"/>
              <a:cs typeface="Hellix SemiBold"/>
            </a:endParaRPr>
          </a:p>
        </p:txBody>
      </p:sp>
      <p:cxnSp>
        <p:nvCxnSpPr>
          <p:cNvPr id="10" name="Straight Connector 9">
            <a:extLst>
              <a:ext uri="{FF2B5EF4-FFF2-40B4-BE49-F238E27FC236}">
                <a16:creationId xmlns:a16="http://schemas.microsoft.com/office/drawing/2014/main" id="{E8FD26DB-65B2-3027-DAB5-04D02369834C}"/>
              </a:ext>
            </a:extLst>
          </p:cNvPr>
          <p:cNvCxnSpPr>
            <a:cxnSpLocks/>
          </p:cNvCxnSpPr>
          <p:nvPr/>
        </p:nvCxnSpPr>
        <p:spPr>
          <a:xfrm>
            <a:off x="8356349" y="3991303"/>
            <a:ext cx="529973" cy="61008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object 58">
            <a:extLst>
              <a:ext uri="{FF2B5EF4-FFF2-40B4-BE49-F238E27FC236}">
                <a16:creationId xmlns:a16="http://schemas.microsoft.com/office/drawing/2014/main" id="{9C81D03D-2855-E215-C4C4-DE8C86E67D7B}"/>
              </a:ext>
            </a:extLst>
          </p:cNvPr>
          <p:cNvSpPr txBox="1"/>
          <p:nvPr/>
        </p:nvSpPr>
        <p:spPr>
          <a:xfrm>
            <a:off x="6468433" y="4719880"/>
            <a:ext cx="1911421" cy="232756"/>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1"/>
                </a:solidFill>
                <a:latin typeface="Neue Haas Grotesk Text Pro" panose="020B0504020202020204" pitchFamily="34" charset="77"/>
                <a:cs typeface="Hellix SemiBold"/>
              </a:rPr>
              <a:t>BAROSSA VALLEY</a:t>
            </a:r>
            <a:endParaRPr lang="en-US" sz="1400" dirty="0">
              <a:solidFill>
                <a:schemeClr val="accent1"/>
              </a:solidFill>
              <a:latin typeface="Neue Haas Grotesk Text Pro" panose="020B0504020202020204" pitchFamily="34" charset="77"/>
              <a:cs typeface="Hellix SemiBold"/>
            </a:endParaRPr>
          </a:p>
        </p:txBody>
      </p:sp>
      <p:cxnSp>
        <p:nvCxnSpPr>
          <p:cNvPr id="14" name="Straight Connector 13">
            <a:extLst>
              <a:ext uri="{FF2B5EF4-FFF2-40B4-BE49-F238E27FC236}">
                <a16:creationId xmlns:a16="http://schemas.microsoft.com/office/drawing/2014/main" id="{27CD3B51-DA54-C67D-222B-3A8D29DD25D2}"/>
              </a:ext>
            </a:extLst>
          </p:cNvPr>
          <p:cNvCxnSpPr>
            <a:cxnSpLocks/>
          </p:cNvCxnSpPr>
          <p:nvPr/>
        </p:nvCxnSpPr>
        <p:spPr>
          <a:xfrm flipV="1">
            <a:off x="8130811" y="4717761"/>
            <a:ext cx="846046" cy="11849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7" name="object 58">
            <a:extLst>
              <a:ext uri="{FF2B5EF4-FFF2-40B4-BE49-F238E27FC236}">
                <a16:creationId xmlns:a16="http://schemas.microsoft.com/office/drawing/2014/main" id="{6C70AF2C-B75A-60B0-88F0-691C880282DA}"/>
              </a:ext>
            </a:extLst>
          </p:cNvPr>
          <p:cNvSpPr txBox="1"/>
          <p:nvPr/>
        </p:nvSpPr>
        <p:spPr>
          <a:xfrm>
            <a:off x="6642413" y="5134339"/>
            <a:ext cx="1911421" cy="232756"/>
          </a:xfrm>
          <a:prstGeom prst="rect">
            <a:avLst/>
          </a:prstGeom>
        </p:spPr>
        <p:txBody>
          <a:bodyPr vert="horz" wrap="square" lIns="0" tIns="17145" rIns="0" bIns="0" rtlCol="0" anchor="t" anchorCtr="0">
            <a:spAutoFit/>
          </a:bodyPr>
          <a:lstStyle/>
          <a:p>
            <a:pPr>
              <a:buClr>
                <a:srgbClr val="F40000"/>
              </a:buClr>
            </a:pPr>
            <a:r>
              <a:rPr lang="en-AU" sz="1400" b="1" dirty="0" err="1">
                <a:solidFill>
                  <a:schemeClr val="accent1"/>
                </a:solidFill>
                <a:latin typeface="Neue Haas Grotesk Text Pro" panose="020B0504020202020204" pitchFamily="34" charset="77"/>
                <a:cs typeface="Hellix SemiBold"/>
              </a:rPr>
              <a:t>McLAREN</a:t>
            </a:r>
            <a:r>
              <a:rPr lang="en-AU" sz="1400" b="1" dirty="0">
                <a:solidFill>
                  <a:schemeClr val="accent1"/>
                </a:solidFill>
                <a:latin typeface="Neue Haas Grotesk Text Pro" panose="020B0504020202020204" pitchFamily="34" charset="77"/>
                <a:cs typeface="Hellix SemiBold"/>
              </a:rPr>
              <a:t> VALE</a:t>
            </a:r>
            <a:endParaRPr lang="en-US" sz="1400" dirty="0">
              <a:solidFill>
                <a:schemeClr val="accent1"/>
              </a:solidFill>
              <a:latin typeface="Neue Haas Grotesk Text Pro" panose="020B0504020202020204" pitchFamily="34" charset="77"/>
              <a:cs typeface="Hellix SemiBold"/>
            </a:endParaRPr>
          </a:p>
        </p:txBody>
      </p:sp>
      <p:cxnSp>
        <p:nvCxnSpPr>
          <p:cNvPr id="18" name="Straight Connector 17">
            <a:extLst>
              <a:ext uri="{FF2B5EF4-FFF2-40B4-BE49-F238E27FC236}">
                <a16:creationId xmlns:a16="http://schemas.microsoft.com/office/drawing/2014/main" id="{8945FEA5-974B-9B95-6D3C-B81EA3A1034F}"/>
              </a:ext>
            </a:extLst>
          </p:cNvPr>
          <p:cNvCxnSpPr>
            <a:cxnSpLocks/>
          </p:cNvCxnSpPr>
          <p:nvPr/>
        </p:nvCxnSpPr>
        <p:spPr>
          <a:xfrm flipV="1">
            <a:off x="8076478" y="4864448"/>
            <a:ext cx="809844" cy="38325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0" name="object 58">
            <a:extLst>
              <a:ext uri="{FF2B5EF4-FFF2-40B4-BE49-F238E27FC236}">
                <a16:creationId xmlns:a16="http://schemas.microsoft.com/office/drawing/2014/main" id="{64B29A29-868D-04F0-CDEB-D09E5A4C9905}"/>
              </a:ext>
            </a:extLst>
          </p:cNvPr>
          <p:cNvSpPr txBox="1"/>
          <p:nvPr/>
        </p:nvSpPr>
        <p:spPr>
          <a:xfrm>
            <a:off x="6800224" y="5401218"/>
            <a:ext cx="1911421" cy="232756"/>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1"/>
                </a:solidFill>
                <a:latin typeface="Neue Haas Grotesk Text Pro" panose="020B0504020202020204" pitchFamily="34" charset="77"/>
                <a:cs typeface="Hellix SemiBold"/>
              </a:rPr>
              <a:t>LANGHORNE CREEK</a:t>
            </a:r>
            <a:endParaRPr lang="en-US" sz="1400" dirty="0">
              <a:solidFill>
                <a:schemeClr val="accent1"/>
              </a:solidFill>
              <a:latin typeface="Neue Haas Grotesk Text Pro" panose="020B0504020202020204" pitchFamily="34" charset="77"/>
              <a:cs typeface="Hellix SemiBold"/>
            </a:endParaRPr>
          </a:p>
        </p:txBody>
      </p:sp>
      <p:cxnSp>
        <p:nvCxnSpPr>
          <p:cNvPr id="21" name="Straight Connector 20">
            <a:extLst>
              <a:ext uri="{FF2B5EF4-FFF2-40B4-BE49-F238E27FC236}">
                <a16:creationId xmlns:a16="http://schemas.microsoft.com/office/drawing/2014/main" id="{EC963A8E-6307-3FC6-A892-4B5A282E8E2B}"/>
              </a:ext>
            </a:extLst>
          </p:cNvPr>
          <p:cNvCxnSpPr>
            <a:cxnSpLocks/>
          </p:cNvCxnSpPr>
          <p:nvPr/>
        </p:nvCxnSpPr>
        <p:spPr>
          <a:xfrm flipV="1">
            <a:off x="8660219" y="4873789"/>
            <a:ext cx="316638" cy="64380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8" name="object 58">
            <a:extLst>
              <a:ext uri="{FF2B5EF4-FFF2-40B4-BE49-F238E27FC236}">
                <a16:creationId xmlns:a16="http://schemas.microsoft.com/office/drawing/2014/main" id="{9249690D-5B03-46EB-BFB5-255EC2B7B7D7}"/>
              </a:ext>
            </a:extLst>
          </p:cNvPr>
          <p:cNvSpPr txBox="1"/>
          <p:nvPr/>
        </p:nvSpPr>
        <p:spPr>
          <a:xfrm>
            <a:off x="7518956" y="5736143"/>
            <a:ext cx="1391128" cy="232756"/>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1"/>
                </a:solidFill>
                <a:latin typeface="Neue Haas Grotesk Text Pro" panose="020B0504020202020204" pitchFamily="34" charset="77"/>
                <a:cs typeface="Hellix SemiBold"/>
              </a:rPr>
              <a:t>COONAWARRA</a:t>
            </a:r>
            <a:endParaRPr lang="en-US" sz="1400" dirty="0">
              <a:solidFill>
                <a:schemeClr val="accent1"/>
              </a:solidFill>
              <a:latin typeface="Neue Haas Grotesk Text Pro" panose="020B0504020202020204" pitchFamily="34" charset="77"/>
              <a:cs typeface="Hellix SemiBold"/>
            </a:endParaRPr>
          </a:p>
        </p:txBody>
      </p:sp>
      <p:cxnSp>
        <p:nvCxnSpPr>
          <p:cNvPr id="29" name="Straight Connector 28">
            <a:extLst>
              <a:ext uri="{FF2B5EF4-FFF2-40B4-BE49-F238E27FC236}">
                <a16:creationId xmlns:a16="http://schemas.microsoft.com/office/drawing/2014/main" id="{5D9ED21A-F506-0E9D-EE1D-A977F64F165A}"/>
              </a:ext>
            </a:extLst>
          </p:cNvPr>
          <p:cNvCxnSpPr>
            <a:cxnSpLocks/>
          </p:cNvCxnSpPr>
          <p:nvPr/>
        </p:nvCxnSpPr>
        <p:spPr>
          <a:xfrm flipV="1">
            <a:off x="8910084" y="5245929"/>
            <a:ext cx="316638" cy="64380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0" name="object 58">
            <a:extLst>
              <a:ext uri="{FF2B5EF4-FFF2-40B4-BE49-F238E27FC236}">
                <a16:creationId xmlns:a16="http://schemas.microsoft.com/office/drawing/2014/main" id="{C017BB09-8489-0073-2B84-4A1CFD426617}"/>
              </a:ext>
            </a:extLst>
          </p:cNvPr>
          <p:cNvSpPr txBox="1"/>
          <p:nvPr/>
        </p:nvSpPr>
        <p:spPr>
          <a:xfrm>
            <a:off x="10448226" y="5714878"/>
            <a:ext cx="1391128" cy="232756"/>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1"/>
                </a:solidFill>
                <a:latin typeface="Neue Haas Grotesk Text Pro" panose="020B0504020202020204" pitchFamily="34" charset="77"/>
                <a:cs typeface="Hellix SemiBold"/>
              </a:rPr>
              <a:t>YARRA VALLEY</a:t>
            </a:r>
            <a:endParaRPr lang="en-US" sz="1400" dirty="0">
              <a:solidFill>
                <a:schemeClr val="accent1"/>
              </a:solidFill>
              <a:latin typeface="Neue Haas Grotesk Text Pro" panose="020B0504020202020204" pitchFamily="34" charset="77"/>
              <a:cs typeface="Hellix SemiBold"/>
            </a:endParaRPr>
          </a:p>
        </p:txBody>
      </p:sp>
      <p:cxnSp>
        <p:nvCxnSpPr>
          <p:cNvPr id="31" name="Straight Connector 30">
            <a:extLst>
              <a:ext uri="{FF2B5EF4-FFF2-40B4-BE49-F238E27FC236}">
                <a16:creationId xmlns:a16="http://schemas.microsoft.com/office/drawing/2014/main" id="{471773FD-5163-4EF1-E0F0-DFE11B55B3A9}"/>
              </a:ext>
            </a:extLst>
          </p:cNvPr>
          <p:cNvCxnSpPr>
            <a:cxnSpLocks/>
          </p:cNvCxnSpPr>
          <p:nvPr/>
        </p:nvCxnSpPr>
        <p:spPr>
          <a:xfrm flipH="1" flipV="1">
            <a:off x="9928471" y="5368203"/>
            <a:ext cx="497638" cy="46305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339559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l="-21412"/>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5440" dirty="0">
                <a:solidFill>
                  <a:schemeClr val="accent1"/>
                </a:solidFill>
              </a:rPr>
              <a:t>SOUTH </a:t>
            </a:r>
            <a:br>
              <a:rPr lang="en-US" sz="5440" dirty="0">
                <a:solidFill>
                  <a:schemeClr val="accent1"/>
                </a:solidFill>
              </a:rPr>
            </a:br>
            <a:r>
              <a:rPr lang="en-US" sz="5440" dirty="0">
                <a:solidFill>
                  <a:schemeClr val="accent1"/>
                </a:solidFill>
              </a:rPr>
              <a:t>AUSTRALIA</a:t>
            </a:r>
          </a:p>
        </p:txBody>
      </p:sp>
      <p:sp>
        <p:nvSpPr>
          <p:cNvPr id="6" name="object 58">
            <a:extLst>
              <a:ext uri="{FF2B5EF4-FFF2-40B4-BE49-F238E27FC236}">
                <a16:creationId xmlns:a16="http://schemas.microsoft.com/office/drawing/2014/main" id="{5E60AA90-C8B2-0B76-DA32-3C7E3131509B}"/>
              </a:ext>
            </a:extLst>
          </p:cNvPr>
          <p:cNvSpPr txBox="1"/>
          <p:nvPr/>
        </p:nvSpPr>
        <p:spPr>
          <a:xfrm>
            <a:off x="5312355" y="5217622"/>
            <a:ext cx="1391128" cy="232756"/>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1"/>
                </a:solidFill>
                <a:latin typeface="Neue Haas Grotesk Text Pro" panose="020B0504020202020204" pitchFamily="34" charset="77"/>
                <a:cs typeface="Hellix SemiBold"/>
              </a:rPr>
              <a:t>COONAWARRA</a:t>
            </a:r>
            <a:endParaRPr lang="en-US" sz="1400" dirty="0">
              <a:solidFill>
                <a:schemeClr val="accent1"/>
              </a:solidFill>
              <a:latin typeface="Neue Haas Grotesk Text Pro" panose="020B0504020202020204" pitchFamily="34" charset="77"/>
              <a:cs typeface="Hellix SemiBold"/>
            </a:endParaRP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6796617" y="4642980"/>
            <a:ext cx="2474383" cy="69102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4496668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erial view of a large field&#10;&#10;AI-generated content may be incorrect.">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pPr>
              <a:spcBef>
                <a:spcPts val="300"/>
              </a:spcBef>
            </a:pPr>
            <a:r>
              <a:rPr lang="en-AU" dirty="0"/>
              <a:t>Maritime influence</a:t>
            </a:r>
          </a:p>
          <a:p>
            <a:pPr>
              <a:spcBef>
                <a:spcPts val="300"/>
              </a:spcBef>
            </a:pPr>
            <a:r>
              <a:rPr lang="en-AU" dirty="0"/>
              <a:t>Australia’s famous terra </a:t>
            </a:r>
            <a:r>
              <a:rPr lang="en-AU" dirty="0" err="1"/>
              <a:t>rossa</a:t>
            </a:r>
            <a:r>
              <a:rPr lang="en-AU" dirty="0"/>
              <a:t> soil</a:t>
            </a:r>
          </a:p>
          <a:p>
            <a:pPr>
              <a:spcBef>
                <a:spcPts val="300"/>
              </a:spcBef>
            </a:pPr>
            <a:r>
              <a:rPr lang="en-AU" dirty="0"/>
              <a:t>Strong winemaking heritage</a:t>
            </a:r>
          </a:p>
          <a:p>
            <a:pPr>
              <a:spcBef>
                <a:spcPts val="300"/>
              </a:spcBef>
            </a:pPr>
            <a:r>
              <a:rPr lang="en-AU" dirty="0"/>
              <a:t>Cabernet Sauvignon is king</a:t>
            </a:r>
          </a:p>
          <a:p>
            <a:pPr>
              <a:spcBef>
                <a:spcPts val="300"/>
              </a:spcBef>
            </a:pPr>
            <a:r>
              <a:rPr lang="en-AU" dirty="0"/>
              <a:t>A tradition of blending</a:t>
            </a:r>
          </a:p>
          <a:p>
            <a:endParaRPr lang="en-US" dirty="0"/>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en-US" dirty="0">
                <a:solidFill>
                  <a:schemeClr val="accent1"/>
                </a:solidFill>
              </a:rPr>
              <a:t>COONAWARRA</a:t>
            </a:r>
          </a:p>
        </p:txBody>
      </p:sp>
    </p:spTree>
    <p:extLst>
      <p:ext uri="{BB962C8B-B14F-4D97-AF65-F5344CB8AC3E}">
        <p14:creationId xmlns:p14="http://schemas.microsoft.com/office/powerpoint/2010/main" val="393810830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5836"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lstStyle/>
          <a:p>
            <a:r>
              <a:rPr lang="en-US" dirty="0">
                <a:solidFill>
                  <a:schemeClr val="accent1"/>
                </a:solidFill>
              </a:rPr>
              <a:t>CLIMATE</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111817"/>
            <a:ext cx="5183398" cy="584775"/>
          </a:xfrm>
          <a:prstGeom prst="rect">
            <a:avLst/>
          </a:prstGeom>
          <a:noFill/>
        </p:spPr>
        <p:txBody>
          <a:bodyPr wrap="square" rtlCol="0">
            <a:spAutoFit/>
          </a:bodyPr>
          <a:lstStyle/>
          <a:p>
            <a:pPr algn="l"/>
            <a:r>
              <a:rPr lang="en-US" sz="32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MARITIME</a:t>
            </a:r>
          </a:p>
        </p:txBody>
      </p:sp>
      <p:sp>
        <p:nvSpPr>
          <p:cNvPr id="4" name="TextBox 3">
            <a:extLst>
              <a:ext uri="{FF2B5EF4-FFF2-40B4-BE49-F238E27FC236}">
                <a16:creationId xmlns:a16="http://schemas.microsoft.com/office/drawing/2014/main" id="{F6F05948-33DB-055B-AE2C-CEF9374E5478}"/>
              </a:ext>
            </a:extLst>
          </p:cNvPr>
          <p:cNvSpPr txBox="1"/>
          <p:nvPr/>
        </p:nvSpPr>
        <p:spPr>
          <a:xfrm>
            <a:off x="527854" y="1840878"/>
            <a:ext cx="3349879" cy="535531"/>
          </a:xfrm>
          <a:prstGeom prst="rect">
            <a:avLst/>
          </a:prstGeom>
          <a:noFill/>
        </p:spPr>
        <p:txBody>
          <a:bodyPr wrap="square" rtlCol="0">
            <a:spAutoFit/>
          </a:bodyPr>
          <a:lstStyle/>
          <a:p>
            <a:pPr>
              <a:lnSpc>
                <a:spcPct val="90000"/>
              </a:lnSpc>
            </a:pPr>
            <a:r>
              <a:rPr lang="en-AU" sz="1600" b="1" dirty="0">
                <a:solidFill>
                  <a:schemeClr val="bg1"/>
                </a:solidFill>
              </a:rPr>
              <a:t>INFLUENCED WITH COOLING EFFECTS OF SOUTHERN OCEAN</a:t>
            </a:r>
            <a:endParaRPr lang="en-AU" sz="1600" dirty="0">
              <a:solidFill>
                <a:schemeClr val="bg1"/>
              </a:solidFill>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3"/>
                </a:solidFill>
              </a:rPr>
              <a:t>ALTITUDE</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190292" y="3835450"/>
            <a:ext cx="2887485"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accent3"/>
                </a:solidFill>
              </a:rPr>
              <a:t>COONAWARRA</a:t>
            </a:r>
          </a:p>
          <a:p>
            <a:r>
              <a:rPr lang="en-US" sz="1800" dirty="0">
                <a:solidFill>
                  <a:srgbClr val="B2D8BE"/>
                </a:solidFill>
                <a:latin typeface="Neue Haas Grotesk Text Pro" panose="020B0504020202020204" pitchFamily="34" charset="77"/>
              </a:rPr>
              <a:t>50–110M (164–361FT)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LOW</a:t>
            </a:r>
          </a:p>
          <a:p>
            <a:r>
              <a:rPr lang="en-US" sz="1400" dirty="0">
                <a:solidFill>
                  <a:srgbClr val="601329"/>
                </a:solidFill>
                <a:latin typeface="Neue Haas Grotesk Text Pro" panose="020B0504020202020204" pitchFamily="34" charset="77"/>
              </a:rPr>
              <a:t>0–499m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MEDIUM</a:t>
            </a:r>
          </a:p>
          <a:p>
            <a:r>
              <a:rPr lang="en-US" sz="1400" dirty="0">
                <a:solidFill>
                  <a:srgbClr val="601329"/>
                </a:solidFill>
                <a:latin typeface="Neue Haas Grotesk Text Pro" panose="020B0504020202020204" pitchFamily="34" charset="77"/>
              </a:rPr>
              <a:t>500–749m </a:t>
            </a:r>
          </a:p>
          <a:p>
            <a:r>
              <a:rPr lang="en-US" sz="1400" dirty="0">
                <a:solidFill>
                  <a:srgbClr val="601329"/>
                </a:solidFill>
                <a:latin typeface="Neue Haas Grotesk Text Pro" panose="020B0504020202020204" pitchFamily="34" charset="77"/>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HIGH</a:t>
            </a:r>
          </a:p>
          <a:p>
            <a:r>
              <a:rPr lang="en-US" sz="1400" dirty="0">
                <a:solidFill>
                  <a:srgbClr val="601329"/>
                </a:solidFill>
                <a:latin typeface="Neue Haas Grotesk Text Pro" panose="020B0504020202020204" pitchFamily="34" charset="77"/>
              </a:rPr>
              <a:t>750–999m</a:t>
            </a:r>
          </a:p>
          <a:p>
            <a:r>
              <a:rPr lang="en-US" sz="1400" dirty="0">
                <a:solidFill>
                  <a:srgbClr val="601329"/>
                </a:solidFill>
                <a:latin typeface="Neue Haas Grotesk Text Pro" panose="020B0504020202020204" pitchFamily="34" charset="77"/>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45282" y="6436665"/>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45282" y="5313664"/>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607185" y="6263996"/>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VERY HIGH</a:t>
            </a:r>
          </a:p>
          <a:p>
            <a:r>
              <a:rPr lang="en-US" sz="1400" dirty="0">
                <a:solidFill>
                  <a:srgbClr val="601329"/>
                </a:solidFill>
                <a:latin typeface="Neue Haas Grotesk Text Pro" panose="020B0504020202020204" pitchFamily="34" charset="77"/>
              </a:rPr>
              <a:t>1000m +</a:t>
            </a:r>
          </a:p>
          <a:p>
            <a:r>
              <a:rPr lang="en-US" sz="1400" dirty="0">
                <a:solidFill>
                  <a:srgbClr val="601329"/>
                </a:solidFill>
                <a:latin typeface="Neue Haas Grotesk Text Pro" panose="020B0504020202020204" pitchFamily="34" charset="77"/>
              </a:rPr>
              <a:t>(&gt;3,280ft +)</a:t>
            </a:r>
          </a:p>
        </p:txBody>
      </p:sp>
    </p:spTree>
    <p:extLst>
      <p:ext uri="{BB962C8B-B14F-4D97-AF65-F5344CB8AC3E}">
        <p14:creationId xmlns:p14="http://schemas.microsoft.com/office/powerpoint/2010/main" val="50013625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1"/>
                </a:solidFill>
              </a:rPr>
              <a:t>SOIL</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483504" cy="1530521"/>
          </a:xfrm>
        </p:spPr>
        <p:txBody>
          <a:bodyPr/>
          <a:lstStyle/>
          <a:p>
            <a:r>
              <a:rPr lang="en-AU" dirty="0"/>
              <a:t>Cabernet Sauvignon has seen great success from grape vines planted in Coonawarra’s famed terra </a:t>
            </a:r>
            <a:r>
              <a:rPr lang="en-AU" dirty="0" err="1"/>
              <a:t>rossa</a:t>
            </a:r>
            <a:r>
              <a:rPr lang="en-AU" dirty="0"/>
              <a:t> soil – thin, iron-oxide-based topsoil over limestone.</a:t>
            </a:r>
          </a:p>
        </p:txBody>
      </p:sp>
    </p:spTree>
    <p:extLst>
      <p:ext uri="{BB962C8B-B14F-4D97-AF65-F5344CB8AC3E}">
        <p14:creationId xmlns:p14="http://schemas.microsoft.com/office/powerpoint/2010/main" val="4249917559"/>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5440" dirty="0">
                <a:solidFill>
                  <a:schemeClr val="accent1"/>
                </a:solidFill>
              </a:rPr>
              <a:t>WESTERN </a:t>
            </a:r>
            <a:br>
              <a:rPr lang="en-US" sz="5440" dirty="0">
                <a:solidFill>
                  <a:schemeClr val="accent1"/>
                </a:solidFill>
              </a:rPr>
            </a:br>
            <a:r>
              <a:rPr lang="en-US" sz="5440" dirty="0">
                <a:solidFill>
                  <a:schemeClr val="accent1"/>
                </a:solidFill>
              </a:rPr>
              <a:t>AUSTRALIA</a:t>
            </a:r>
          </a:p>
        </p:txBody>
      </p:sp>
      <p:sp>
        <p:nvSpPr>
          <p:cNvPr id="6" name="object 58">
            <a:extLst>
              <a:ext uri="{FF2B5EF4-FFF2-40B4-BE49-F238E27FC236}">
                <a16:creationId xmlns:a16="http://schemas.microsoft.com/office/drawing/2014/main" id="{5E60AA90-C8B2-0B76-DA32-3C7E3131509B}"/>
              </a:ext>
            </a:extLst>
          </p:cNvPr>
          <p:cNvSpPr txBox="1"/>
          <p:nvPr/>
        </p:nvSpPr>
        <p:spPr>
          <a:xfrm>
            <a:off x="2201333" y="5101244"/>
            <a:ext cx="1979083" cy="232756"/>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1"/>
                </a:solidFill>
                <a:latin typeface="Neue Haas Grotesk Text Pro" panose="020B0504020202020204" pitchFamily="34" charset="77"/>
                <a:cs typeface="Hellix SemiBold"/>
              </a:rPr>
              <a:t>MARGARET RIVER</a:t>
            </a: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3894667" y="4859867"/>
            <a:ext cx="1710266" cy="35775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8061427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pPr>
              <a:spcBef>
                <a:spcPts val="100"/>
              </a:spcBef>
            </a:pPr>
            <a:r>
              <a:rPr lang="en-AU" dirty="0"/>
              <a:t>Gourmet paradise</a:t>
            </a:r>
          </a:p>
          <a:p>
            <a:pPr>
              <a:spcBef>
                <a:spcPts val="100"/>
              </a:spcBef>
            </a:pPr>
            <a:r>
              <a:rPr lang="en-AU" dirty="0"/>
              <a:t>Cabernet Sauvignon is the region’s hero wine</a:t>
            </a:r>
          </a:p>
          <a:p>
            <a:pPr>
              <a:spcBef>
                <a:spcPts val="100"/>
              </a:spcBef>
            </a:pPr>
            <a:r>
              <a:rPr lang="en-AU" dirty="0"/>
              <a:t>Stand-out blends</a:t>
            </a:r>
          </a:p>
          <a:p>
            <a:pPr>
              <a:spcBef>
                <a:spcPts val="100"/>
              </a:spcBef>
            </a:pPr>
            <a:r>
              <a:rPr lang="en-AU" dirty="0"/>
              <a:t>Innovative, experimental outlook</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en-US" dirty="0">
                <a:solidFill>
                  <a:schemeClr val="accent1"/>
                </a:solidFill>
              </a:rPr>
              <a:t>MARGARET RIVER</a:t>
            </a:r>
          </a:p>
        </p:txBody>
      </p:sp>
    </p:spTree>
    <p:extLst>
      <p:ext uri="{BB962C8B-B14F-4D97-AF65-F5344CB8AC3E}">
        <p14:creationId xmlns:p14="http://schemas.microsoft.com/office/powerpoint/2010/main" val="4214765211"/>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51B658-C587-B0BC-DCC2-FD415CFB91BF}"/>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Placeholder 6">
            <a:extLst>
              <a:ext uri="{FF2B5EF4-FFF2-40B4-BE49-F238E27FC236}">
                <a16:creationId xmlns:a16="http://schemas.microsoft.com/office/drawing/2014/main" id="{F5E5D441-F351-5A95-E454-ECCB0C44D80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 y="-1"/>
            <a:ext cx="6096000" cy="6857993"/>
          </a:xfrm>
          <a:prstGeom prst="rect">
            <a:avLst/>
          </a:prstGeom>
        </p:spPr>
      </p:pic>
      <p:sp>
        <p:nvSpPr>
          <p:cNvPr id="5" name="Title 7">
            <a:extLst>
              <a:ext uri="{FF2B5EF4-FFF2-40B4-BE49-F238E27FC236}">
                <a16:creationId xmlns:a16="http://schemas.microsoft.com/office/drawing/2014/main" id="{FFB25CB7-0857-5EA2-C68A-55F6E3A0212C}"/>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3"/>
                </a:solidFill>
              </a:rPr>
              <a:t>ALTITUDE</a:t>
            </a:r>
          </a:p>
        </p:txBody>
      </p:sp>
      <p:sp>
        <p:nvSpPr>
          <p:cNvPr id="6" name="Text Placeholder 9">
            <a:extLst>
              <a:ext uri="{FF2B5EF4-FFF2-40B4-BE49-F238E27FC236}">
                <a16:creationId xmlns:a16="http://schemas.microsoft.com/office/drawing/2014/main" id="{83B8633A-B2A9-62C7-E554-D9763026C04E}"/>
              </a:ext>
            </a:extLst>
          </p:cNvPr>
          <p:cNvSpPr txBox="1">
            <a:spLocks/>
          </p:cNvSpPr>
          <p:nvPr/>
        </p:nvSpPr>
        <p:spPr>
          <a:xfrm>
            <a:off x="6672817" y="3720866"/>
            <a:ext cx="2555535"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accent3"/>
                </a:solidFill>
              </a:rPr>
              <a:t>MARGARET RIVER</a:t>
            </a:r>
          </a:p>
          <a:p>
            <a:r>
              <a:rPr lang="en-US" sz="1800" dirty="0">
                <a:solidFill>
                  <a:srgbClr val="B2D8BE"/>
                </a:solidFill>
                <a:latin typeface="Neue Haas Grotesk Text Pro" panose="020B0504020202020204" pitchFamily="34" charset="77"/>
              </a:rPr>
              <a:t>0–231M (0–757FT)</a:t>
            </a:r>
          </a:p>
        </p:txBody>
      </p:sp>
      <p:sp>
        <p:nvSpPr>
          <p:cNvPr id="7" name="TextBox 6">
            <a:extLst>
              <a:ext uri="{FF2B5EF4-FFF2-40B4-BE49-F238E27FC236}">
                <a16:creationId xmlns:a16="http://schemas.microsoft.com/office/drawing/2014/main" id="{26E449AC-62F7-B665-3C75-DEC3A7F77D6F}"/>
              </a:ext>
            </a:extLst>
          </p:cNvPr>
          <p:cNvSpPr txBox="1"/>
          <p:nvPr/>
        </p:nvSpPr>
        <p:spPr>
          <a:xfrm>
            <a:off x="9228352" y="5836182"/>
            <a:ext cx="2092341"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LOW</a:t>
            </a:r>
          </a:p>
          <a:p>
            <a:r>
              <a:rPr lang="en-US" sz="1400" dirty="0">
                <a:solidFill>
                  <a:srgbClr val="601329"/>
                </a:solidFill>
                <a:latin typeface="Neue Haas Grotesk Text Pro" panose="020B0504020202020204" pitchFamily="34" charset="77"/>
              </a:rPr>
              <a:t>0–499m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(0–1,639ft)</a:t>
            </a:r>
          </a:p>
        </p:txBody>
      </p:sp>
      <p:sp>
        <p:nvSpPr>
          <p:cNvPr id="8" name="TextBox 7">
            <a:extLst>
              <a:ext uri="{FF2B5EF4-FFF2-40B4-BE49-F238E27FC236}">
                <a16:creationId xmlns:a16="http://schemas.microsoft.com/office/drawing/2014/main" id="{D3EE671D-78E4-2A90-B83D-F0AE4EB38595}"/>
              </a:ext>
            </a:extLst>
          </p:cNvPr>
          <p:cNvSpPr txBox="1"/>
          <p:nvPr/>
        </p:nvSpPr>
        <p:spPr>
          <a:xfrm>
            <a:off x="9633083" y="4316851"/>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MEDIUM</a:t>
            </a:r>
          </a:p>
          <a:p>
            <a:r>
              <a:rPr lang="en-US" sz="1400" dirty="0">
                <a:solidFill>
                  <a:srgbClr val="601329"/>
                </a:solidFill>
                <a:latin typeface="Neue Haas Grotesk Text Pro" panose="020B0504020202020204" pitchFamily="34" charset="77"/>
              </a:rPr>
              <a:t>500–749m </a:t>
            </a:r>
          </a:p>
          <a:p>
            <a:r>
              <a:rPr lang="en-US" sz="1400" dirty="0">
                <a:solidFill>
                  <a:srgbClr val="601329"/>
                </a:solidFill>
                <a:latin typeface="Neue Haas Grotesk Text Pro" panose="020B0504020202020204" pitchFamily="34" charset="77"/>
              </a:rPr>
              <a:t>(1,640–2,459ft)</a:t>
            </a:r>
          </a:p>
        </p:txBody>
      </p:sp>
      <p:sp>
        <p:nvSpPr>
          <p:cNvPr id="9" name="TextBox 8">
            <a:extLst>
              <a:ext uri="{FF2B5EF4-FFF2-40B4-BE49-F238E27FC236}">
                <a16:creationId xmlns:a16="http://schemas.microsoft.com/office/drawing/2014/main" id="{4C713896-ABE1-082C-E2B5-6E0C7E3360BA}"/>
              </a:ext>
            </a:extLst>
          </p:cNvPr>
          <p:cNvSpPr txBox="1"/>
          <p:nvPr/>
        </p:nvSpPr>
        <p:spPr>
          <a:xfrm>
            <a:off x="10105808" y="2748202"/>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HIGH</a:t>
            </a:r>
          </a:p>
          <a:p>
            <a:r>
              <a:rPr lang="en-US" sz="1400" dirty="0">
                <a:solidFill>
                  <a:srgbClr val="601329"/>
                </a:solidFill>
                <a:latin typeface="Neue Haas Grotesk Text Pro" panose="020B0504020202020204" pitchFamily="34" charset="77"/>
              </a:rPr>
              <a:t>750–999m</a:t>
            </a:r>
          </a:p>
          <a:p>
            <a:r>
              <a:rPr lang="en-US" sz="1400" dirty="0">
                <a:solidFill>
                  <a:srgbClr val="601329"/>
                </a:solidFill>
                <a:latin typeface="Neue Haas Grotesk Text Pro" panose="020B0504020202020204" pitchFamily="34" charset="77"/>
              </a:rPr>
              <a:t>(2,460–3,279ft)</a:t>
            </a:r>
          </a:p>
        </p:txBody>
      </p:sp>
      <p:sp>
        <p:nvSpPr>
          <p:cNvPr id="10" name="TextBox 9">
            <a:extLst>
              <a:ext uri="{FF2B5EF4-FFF2-40B4-BE49-F238E27FC236}">
                <a16:creationId xmlns:a16="http://schemas.microsoft.com/office/drawing/2014/main" id="{C2D410A7-F01F-5007-AE40-DEB0CBE7BA3F}"/>
              </a:ext>
            </a:extLst>
          </p:cNvPr>
          <p:cNvSpPr txBox="1"/>
          <p:nvPr/>
        </p:nvSpPr>
        <p:spPr>
          <a:xfrm>
            <a:off x="10456533" y="1308425"/>
            <a:ext cx="2643446"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VERY HIGH</a:t>
            </a:r>
          </a:p>
          <a:p>
            <a:r>
              <a:rPr lang="en-US" sz="1400" dirty="0">
                <a:solidFill>
                  <a:srgbClr val="601329"/>
                </a:solidFill>
                <a:latin typeface="Neue Haas Grotesk Text Pro" panose="020B0504020202020204" pitchFamily="34" charset="77"/>
              </a:rPr>
              <a:t>1000m +</a:t>
            </a:r>
          </a:p>
          <a:p>
            <a:r>
              <a:rPr lang="en-US" sz="1400" dirty="0">
                <a:solidFill>
                  <a:srgbClr val="601329"/>
                </a:solidFill>
                <a:latin typeface="Neue Haas Grotesk Text Pro" panose="020B0504020202020204" pitchFamily="34" charset="77"/>
              </a:rPr>
              <a:t>(&gt;3,280ft +)</a:t>
            </a:r>
          </a:p>
        </p:txBody>
      </p:sp>
      <p:cxnSp>
        <p:nvCxnSpPr>
          <p:cNvPr id="16" name="Straight Connector 15">
            <a:extLst>
              <a:ext uri="{FF2B5EF4-FFF2-40B4-BE49-F238E27FC236}">
                <a16:creationId xmlns:a16="http://schemas.microsoft.com/office/drawing/2014/main" id="{D0252149-401D-9B25-A1D9-77C8015D3922}"/>
              </a:ext>
            </a:extLst>
          </p:cNvPr>
          <p:cNvCxnSpPr>
            <a:cxnSpLocks/>
          </p:cNvCxnSpPr>
          <p:nvPr/>
        </p:nvCxnSpPr>
        <p:spPr>
          <a:xfrm>
            <a:off x="7546984" y="6366988"/>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B775ABF-E30A-2086-A73C-1C6199FC9E96}"/>
              </a:ext>
            </a:extLst>
          </p:cNvPr>
          <p:cNvCxnSpPr>
            <a:cxnSpLocks/>
          </p:cNvCxnSpPr>
          <p:nvPr/>
        </p:nvCxnSpPr>
        <p:spPr>
          <a:xfrm flipV="1">
            <a:off x="7546984" y="5243987"/>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9BD7AC64-2811-3189-0CBA-9C8D04528450}"/>
              </a:ext>
            </a:extLst>
          </p:cNvPr>
          <p:cNvSpPr txBox="1"/>
          <p:nvPr/>
        </p:nvSpPr>
        <p:spPr>
          <a:xfrm>
            <a:off x="555618" y="1693009"/>
            <a:ext cx="3944498" cy="584775"/>
          </a:xfrm>
          <a:prstGeom prst="rect">
            <a:avLst/>
          </a:prstGeom>
          <a:noFill/>
        </p:spPr>
        <p:txBody>
          <a:bodyPr wrap="square">
            <a:spAutoFit/>
          </a:bodyPr>
          <a:lstStyle/>
          <a:p>
            <a:r>
              <a:rPr lang="en-US" sz="1600" dirty="0">
                <a:solidFill>
                  <a:schemeClr val="bg1"/>
                </a:solidFill>
                <a:latin typeface="Neue Haas Grotesk Text Pro" panose="020B0504020202020204" pitchFamily="34" charset="77"/>
              </a:rPr>
              <a:t>STRONG MARITIME INFLUENCES WITH OCEANS ON THREE SIDES</a:t>
            </a:r>
          </a:p>
        </p:txBody>
      </p:sp>
      <p:sp>
        <p:nvSpPr>
          <p:cNvPr id="20" name="Title 2">
            <a:extLst>
              <a:ext uri="{FF2B5EF4-FFF2-40B4-BE49-F238E27FC236}">
                <a16:creationId xmlns:a16="http://schemas.microsoft.com/office/drawing/2014/main" id="{EE1633EC-A994-993A-4C58-F529C89B9129}"/>
              </a:ext>
            </a:extLst>
          </p:cNvPr>
          <p:cNvSpPr txBox="1">
            <a:spLocks/>
          </p:cNvSpPr>
          <p:nvPr/>
        </p:nvSpPr>
        <p:spPr>
          <a:xfrm>
            <a:off x="546079" y="1025657"/>
            <a:ext cx="5334275" cy="820910"/>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1"/>
                </a:solidFill>
              </a:rPr>
              <a:t>CLIMATE</a:t>
            </a:r>
          </a:p>
        </p:txBody>
      </p:sp>
      <p:sp>
        <p:nvSpPr>
          <p:cNvPr id="21" name="TextBox 20">
            <a:extLst>
              <a:ext uri="{FF2B5EF4-FFF2-40B4-BE49-F238E27FC236}">
                <a16:creationId xmlns:a16="http://schemas.microsoft.com/office/drawing/2014/main" id="{D2FEF2D0-2810-B558-D60F-7D27D9B8F5B0}"/>
              </a:ext>
            </a:extLst>
          </p:cNvPr>
          <p:cNvSpPr txBox="1"/>
          <p:nvPr/>
        </p:nvSpPr>
        <p:spPr>
          <a:xfrm>
            <a:off x="518143" y="465361"/>
            <a:ext cx="4331369" cy="584775"/>
          </a:xfrm>
          <a:prstGeom prst="rect">
            <a:avLst/>
          </a:prstGeom>
          <a:noFill/>
        </p:spPr>
        <p:txBody>
          <a:bodyPr wrap="square" rtlCol="0">
            <a:spAutoFit/>
          </a:bodyPr>
          <a:lstStyle/>
          <a:p>
            <a:pPr algn="l"/>
            <a:r>
              <a:rPr lang="en-US" sz="32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MEDITERRANEAN</a:t>
            </a:r>
          </a:p>
        </p:txBody>
      </p:sp>
      <p:sp>
        <p:nvSpPr>
          <p:cNvPr id="11" name="Oval 10">
            <a:extLst>
              <a:ext uri="{FF2B5EF4-FFF2-40B4-BE49-F238E27FC236}">
                <a16:creationId xmlns:a16="http://schemas.microsoft.com/office/drawing/2014/main" id="{DE08AEB5-1D66-3ACB-81A3-DB263CFBCCFB}"/>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3" name="Oval 22">
            <a:extLst>
              <a:ext uri="{FF2B5EF4-FFF2-40B4-BE49-F238E27FC236}">
                <a16:creationId xmlns:a16="http://schemas.microsoft.com/office/drawing/2014/main" id="{F0BBF755-1CA2-FE97-D95B-79303941E1C6}"/>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4" name="Oval 23">
            <a:extLst>
              <a:ext uri="{FF2B5EF4-FFF2-40B4-BE49-F238E27FC236}">
                <a16:creationId xmlns:a16="http://schemas.microsoft.com/office/drawing/2014/main" id="{DE8CA3D1-DF5B-FD75-9613-159414567D2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C775F157-3E2F-69A4-1CBE-EA714476EA85}"/>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160C6BB0-6A55-AC99-A2FE-EE3693086B2F}"/>
              </a:ext>
            </a:extLst>
          </p:cNvPr>
          <p:cNvSpPr/>
          <p:nvPr/>
        </p:nvSpPr>
        <p:spPr>
          <a:xfrm>
            <a:off x="8608887" y="6194319"/>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Tree>
    <p:extLst>
      <p:ext uri="{BB962C8B-B14F-4D97-AF65-F5344CB8AC3E}">
        <p14:creationId xmlns:p14="http://schemas.microsoft.com/office/powerpoint/2010/main" val="182561756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4798165"/>
          </a:xfrm>
          <a:prstGeom prst="rect">
            <a:avLst/>
          </a:prstGeom>
          <a:noFill/>
        </p:spPr>
        <p:txBody>
          <a:bodyPr wrap="square">
            <a:spAutoFit/>
          </a:bodyPr>
          <a:lstStyle/>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Crafted from grapes grown under vast and diverse climates, across landscapes millions of years in the making, every glass of Australian wine tells a story.</a:t>
            </a:r>
          </a:p>
          <a:p>
            <a:endPar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Like those who came before us, our modern growers and makers continue to be passionate, resilient and creative; constantly driven to explore new ways to perfect old techniques. Our community is connected by a mutual respect and shared love of crafting exceptional wine, while protecting the natural wonders for future generations to enjoy. Applying modern thinking to our ancient lands, we take playful experimentation very, very seriously.</a:t>
            </a:r>
          </a:p>
          <a:p>
            <a:endParaRPr lang="en-AU" sz="16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So, if you’re looking for the taste of adventure, let Australian wine be your compass. Because in every bottle of Australian wine, you’ll experience the wonders of Australia – a reminder of the adventure and diversity that defines our culture and our land.</a:t>
            </a:r>
          </a:p>
        </p:txBody>
      </p:sp>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1"/>
                </a:solidFill>
              </a:rPr>
              <a:t>SOIL</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779836" cy="1530521"/>
          </a:xfrm>
        </p:spPr>
        <p:txBody>
          <a:bodyPr/>
          <a:lstStyle/>
          <a:p>
            <a:r>
              <a:rPr lang="en-AU" dirty="0"/>
              <a:t>Margaret River soils are predominantly gravelly loam on granite and gneiss, with low overall water-holding capacity.</a:t>
            </a:r>
          </a:p>
        </p:txBody>
      </p:sp>
    </p:spTree>
    <p:extLst>
      <p:ext uri="{BB962C8B-B14F-4D97-AF65-F5344CB8AC3E}">
        <p14:creationId xmlns:p14="http://schemas.microsoft.com/office/powerpoint/2010/main" val="1518133668"/>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5440" dirty="0">
                <a:solidFill>
                  <a:schemeClr val="accent1"/>
                </a:solidFill>
              </a:rPr>
              <a:t>VICTORIA</a:t>
            </a:r>
          </a:p>
        </p:txBody>
      </p:sp>
      <p:sp>
        <p:nvSpPr>
          <p:cNvPr id="6" name="object 58">
            <a:extLst>
              <a:ext uri="{FF2B5EF4-FFF2-40B4-BE49-F238E27FC236}">
                <a16:creationId xmlns:a16="http://schemas.microsoft.com/office/drawing/2014/main" id="{5E60AA90-C8B2-0B76-DA32-3C7E3131509B}"/>
              </a:ext>
            </a:extLst>
          </p:cNvPr>
          <p:cNvSpPr txBox="1"/>
          <p:nvPr/>
        </p:nvSpPr>
        <p:spPr>
          <a:xfrm>
            <a:off x="3479800" y="6273800"/>
            <a:ext cx="1979083" cy="232756"/>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1"/>
                </a:solidFill>
                <a:latin typeface="Neue Haas Grotesk Text Pro" panose="020B0504020202020204" pitchFamily="34" charset="77"/>
                <a:cs typeface="Hellix SemiBold"/>
              </a:rPr>
              <a:t>YARRA VALLEY</a:t>
            </a: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4910667" y="4732867"/>
            <a:ext cx="1735666" cy="16573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8111556"/>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253969" cy="1530521"/>
          </a:xfrm>
        </p:spPr>
        <p:txBody>
          <a:bodyPr/>
          <a:lstStyle/>
          <a:p>
            <a:pPr>
              <a:spcBef>
                <a:spcPct val="0"/>
              </a:spcBef>
            </a:pPr>
            <a:r>
              <a:rPr lang="en-AU" dirty="0"/>
              <a:t>Victoria’s first major wine-growing district</a:t>
            </a:r>
          </a:p>
          <a:p>
            <a:pPr>
              <a:spcBef>
                <a:spcPct val="0"/>
              </a:spcBef>
            </a:pPr>
            <a:r>
              <a:rPr lang="en-AU" dirty="0"/>
              <a:t>Cool-climate style</a:t>
            </a:r>
          </a:p>
          <a:p>
            <a:pPr>
              <a:spcBef>
                <a:spcPct val="0"/>
              </a:spcBef>
            </a:pPr>
            <a:r>
              <a:rPr lang="en-AU" dirty="0"/>
              <a:t>Food and wine paradise and popular tourist destination</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en-US" dirty="0">
                <a:solidFill>
                  <a:schemeClr val="accent1"/>
                </a:solidFill>
              </a:rPr>
              <a:t>YARRA VALLEY</a:t>
            </a:r>
          </a:p>
        </p:txBody>
      </p:sp>
    </p:spTree>
    <p:extLst>
      <p:ext uri="{BB962C8B-B14F-4D97-AF65-F5344CB8AC3E}">
        <p14:creationId xmlns:p14="http://schemas.microsoft.com/office/powerpoint/2010/main" val="89333640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897970"/>
            <a:ext cx="5334275" cy="820910"/>
          </a:xfrm>
        </p:spPr>
        <p:txBody>
          <a:bodyPr/>
          <a:lstStyle/>
          <a:p>
            <a:r>
              <a:rPr lang="en-US" dirty="0">
                <a:solidFill>
                  <a:schemeClr val="accent3"/>
                </a:solidFill>
              </a:rPr>
              <a:t>CLIMATE</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534214"/>
            <a:ext cx="5183398" cy="584775"/>
          </a:xfrm>
          <a:prstGeom prst="rect">
            <a:avLst/>
          </a:prstGeom>
          <a:noFill/>
        </p:spPr>
        <p:txBody>
          <a:bodyPr wrap="square" rtlCol="0">
            <a:spAutoFit/>
          </a:bodyPr>
          <a:lstStyle/>
          <a:p>
            <a:pPr algn="l"/>
            <a:r>
              <a:rPr lang="en-US" sz="32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CONTINENTAL</a:t>
            </a:r>
          </a:p>
        </p:txBody>
      </p:sp>
      <p:sp>
        <p:nvSpPr>
          <p:cNvPr id="4" name="TextBox 3">
            <a:extLst>
              <a:ext uri="{FF2B5EF4-FFF2-40B4-BE49-F238E27FC236}">
                <a16:creationId xmlns:a16="http://schemas.microsoft.com/office/drawing/2014/main" id="{F6F05948-33DB-055B-AE2C-CEF9374E5478}"/>
              </a:ext>
            </a:extLst>
          </p:cNvPr>
          <p:cNvSpPr txBox="1"/>
          <p:nvPr/>
        </p:nvSpPr>
        <p:spPr>
          <a:xfrm>
            <a:off x="527854" y="2118989"/>
            <a:ext cx="2716089" cy="535531"/>
          </a:xfrm>
          <a:prstGeom prst="rect">
            <a:avLst/>
          </a:prstGeom>
          <a:noFill/>
        </p:spPr>
        <p:txBody>
          <a:bodyPr wrap="square" rtlCol="0">
            <a:spAutoFit/>
          </a:bodyPr>
          <a:lstStyle/>
          <a:p>
            <a:pPr>
              <a:lnSpc>
                <a:spcPct val="90000"/>
              </a:lnSpc>
            </a:pPr>
            <a:r>
              <a:rPr lang="en-AU" sz="1600" b="1" dirty="0">
                <a:solidFill>
                  <a:schemeClr val="bg1"/>
                </a:solidFill>
              </a:rPr>
              <a:t>WITH MEDITERRANEAN INFLUENCES</a:t>
            </a:r>
            <a:endParaRPr lang="en-AU" sz="1600" dirty="0">
              <a:solidFill>
                <a:schemeClr val="bg1"/>
              </a:solidFill>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3"/>
                </a:solidFill>
              </a:rPr>
              <a:t>ALTITUDE</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8" y="3748036"/>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accent3"/>
                </a:solidFill>
              </a:rPr>
              <a:t>YARRA VALLEY</a:t>
            </a:r>
          </a:p>
          <a:p>
            <a:r>
              <a:rPr lang="en-US" sz="1800" dirty="0">
                <a:solidFill>
                  <a:srgbClr val="B2D8BE"/>
                </a:solidFill>
                <a:latin typeface="Neue Haas Grotesk Text Pro" panose="020B0504020202020204" pitchFamily="34" charset="77"/>
              </a:rPr>
              <a:t>30–400M (98–1,312FT)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LOW</a:t>
            </a:r>
          </a:p>
          <a:p>
            <a:r>
              <a:rPr lang="en-US" sz="1400" dirty="0">
                <a:solidFill>
                  <a:srgbClr val="601329"/>
                </a:solidFill>
                <a:latin typeface="Neue Haas Grotesk Text Pro" panose="020B0504020202020204" pitchFamily="34" charset="77"/>
              </a:rPr>
              <a:t>0–499m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MEDIUM</a:t>
            </a:r>
          </a:p>
          <a:p>
            <a:r>
              <a:rPr lang="en-US" sz="1400" dirty="0">
                <a:solidFill>
                  <a:srgbClr val="601329"/>
                </a:solidFill>
                <a:latin typeface="Neue Haas Grotesk Text Pro" panose="020B0504020202020204" pitchFamily="34" charset="77"/>
              </a:rPr>
              <a:t>500–749m </a:t>
            </a:r>
          </a:p>
          <a:p>
            <a:r>
              <a:rPr lang="en-US" sz="1400" dirty="0">
                <a:solidFill>
                  <a:srgbClr val="601329"/>
                </a:solidFill>
                <a:latin typeface="Neue Haas Grotesk Text Pro" panose="020B0504020202020204" pitchFamily="34" charset="77"/>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HIGH</a:t>
            </a:r>
          </a:p>
          <a:p>
            <a:r>
              <a:rPr lang="en-US" sz="1400" dirty="0">
                <a:solidFill>
                  <a:srgbClr val="601329"/>
                </a:solidFill>
                <a:latin typeface="Neue Haas Grotesk Text Pro" panose="020B0504020202020204" pitchFamily="34" charset="77"/>
              </a:rPr>
              <a:t>750–999m</a:t>
            </a:r>
          </a:p>
          <a:p>
            <a:r>
              <a:rPr lang="en-US" sz="1400" dirty="0">
                <a:solidFill>
                  <a:srgbClr val="601329"/>
                </a:solidFill>
                <a:latin typeface="Neue Haas Grotesk Text Pro" panose="020B0504020202020204" pitchFamily="34" charset="77"/>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VERY HIGH</a:t>
            </a:r>
          </a:p>
          <a:p>
            <a:r>
              <a:rPr lang="en-US" sz="1400" dirty="0">
                <a:solidFill>
                  <a:srgbClr val="601329"/>
                </a:solidFill>
                <a:latin typeface="Neue Haas Grotesk Text Pro" panose="020B0504020202020204" pitchFamily="34" charset="77"/>
              </a:rPr>
              <a:t>1000m +</a:t>
            </a:r>
          </a:p>
          <a:p>
            <a:r>
              <a:rPr lang="en-US" sz="1400" dirty="0">
                <a:solidFill>
                  <a:srgbClr val="601329"/>
                </a:solidFill>
                <a:latin typeface="Neue Haas Grotesk Text Pro" panose="020B0504020202020204" pitchFamily="34" charset="77"/>
              </a:rPr>
              <a:t>(&gt;3,280ft +)</a:t>
            </a:r>
          </a:p>
        </p:txBody>
      </p:sp>
    </p:spTree>
    <p:extLst>
      <p:ext uri="{BB962C8B-B14F-4D97-AF65-F5344CB8AC3E}">
        <p14:creationId xmlns:p14="http://schemas.microsoft.com/office/powerpoint/2010/main" val="211550493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1"/>
                </a:solidFill>
              </a:rPr>
              <a:t>SOIL</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779836" cy="1530521"/>
          </a:xfrm>
        </p:spPr>
        <p:txBody>
          <a:bodyPr/>
          <a:lstStyle/>
          <a:p>
            <a:r>
              <a:rPr lang="en-AU" dirty="0"/>
              <a:t>The Yarra Valley’s northern side feature soils of grey to grey-brown on the surface, and range from loamy sand to clay loam in consistency with red-brown clay subsoils, often filled with rock. The other major soil type is the immensely deep and fertile red volcanic soil on the southern side of the valley.</a:t>
            </a:r>
          </a:p>
        </p:txBody>
      </p:sp>
    </p:spTree>
    <p:extLst>
      <p:ext uri="{BB962C8B-B14F-4D97-AF65-F5344CB8AC3E}">
        <p14:creationId xmlns:p14="http://schemas.microsoft.com/office/powerpoint/2010/main" val="366146892"/>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r="21002"/>
          <a:stretch/>
        </p:blipFill>
        <p:spPr>
          <a:xfrm>
            <a:off x="2560557" y="0"/>
            <a:ext cx="9631443"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197235" y="556042"/>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sz="5440" dirty="0">
                <a:solidFill>
                  <a:schemeClr val="accent1"/>
                </a:solidFill>
              </a:rPr>
              <a:t>BEST OF </a:t>
            </a:r>
            <a:br>
              <a:rPr lang="en-US" sz="5440" dirty="0">
                <a:solidFill>
                  <a:schemeClr val="accent1"/>
                </a:solidFill>
              </a:rPr>
            </a:br>
            <a:r>
              <a:rPr lang="en-US" sz="5440" dirty="0">
                <a:solidFill>
                  <a:schemeClr val="accent1"/>
                </a:solidFill>
              </a:rPr>
              <a:t>THE REST</a:t>
            </a:r>
          </a:p>
        </p:txBody>
      </p:sp>
      <p:sp>
        <p:nvSpPr>
          <p:cNvPr id="6" name="object 58">
            <a:extLst>
              <a:ext uri="{FF2B5EF4-FFF2-40B4-BE49-F238E27FC236}">
                <a16:creationId xmlns:a16="http://schemas.microsoft.com/office/drawing/2014/main" id="{5E60AA90-C8B2-0B76-DA32-3C7E3131509B}"/>
              </a:ext>
            </a:extLst>
          </p:cNvPr>
          <p:cNvSpPr txBox="1"/>
          <p:nvPr/>
        </p:nvSpPr>
        <p:spPr>
          <a:xfrm>
            <a:off x="6954309" y="2403073"/>
            <a:ext cx="1979083" cy="232756"/>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1"/>
                </a:solidFill>
                <a:latin typeface="Neue Haas Grotesk Text Pro" panose="020B0504020202020204" pitchFamily="34" charset="77"/>
                <a:cs typeface="Hellix SemiBold"/>
              </a:rPr>
              <a:t>CLARE VALLEY</a:t>
            </a: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9177867" y="4614333"/>
            <a:ext cx="736600" cy="21651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bject 58">
            <a:extLst>
              <a:ext uri="{FF2B5EF4-FFF2-40B4-BE49-F238E27FC236}">
                <a16:creationId xmlns:a16="http://schemas.microsoft.com/office/drawing/2014/main" id="{6829C3C8-B33D-F8AC-B7F1-701B4FA977B6}"/>
              </a:ext>
            </a:extLst>
          </p:cNvPr>
          <p:cNvSpPr txBox="1"/>
          <p:nvPr/>
        </p:nvSpPr>
        <p:spPr>
          <a:xfrm>
            <a:off x="6732059" y="3312622"/>
            <a:ext cx="1979083" cy="232756"/>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1"/>
                </a:solidFill>
                <a:latin typeface="Neue Haas Grotesk Text Pro" panose="020B0504020202020204" pitchFamily="34" charset="77"/>
                <a:cs typeface="Hellix SemiBold"/>
              </a:rPr>
              <a:t>EDEN VALLEY</a:t>
            </a:r>
          </a:p>
        </p:txBody>
      </p:sp>
      <p:sp>
        <p:nvSpPr>
          <p:cNvPr id="4" name="object 58">
            <a:extLst>
              <a:ext uri="{FF2B5EF4-FFF2-40B4-BE49-F238E27FC236}">
                <a16:creationId xmlns:a16="http://schemas.microsoft.com/office/drawing/2014/main" id="{E1482C70-8E56-255C-058C-7E2767776258}"/>
              </a:ext>
            </a:extLst>
          </p:cNvPr>
          <p:cNvSpPr txBox="1"/>
          <p:nvPr/>
        </p:nvSpPr>
        <p:spPr>
          <a:xfrm>
            <a:off x="7721601" y="4714474"/>
            <a:ext cx="1979083" cy="232756"/>
          </a:xfrm>
          <a:prstGeom prst="rect">
            <a:avLst/>
          </a:prstGeom>
        </p:spPr>
        <p:txBody>
          <a:bodyPr vert="horz" wrap="square" lIns="0" tIns="17145" rIns="0" bIns="0" rtlCol="0" anchor="t" anchorCtr="0">
            <a:spAutoFit/>
          </a:bodyPr>
          <a:lstStyle/>
          <a:p>
            <a:pPr>
              <a:buClr>
                <a:srgbClr val="F40000"/>
              </a:buClr>
            </a:pPr>
            <a:r>
              <a:rPr lang="en-AU" sz="1400" b="1" dirty="0" err="1">
                <a:solidFill>
                  <a:schemeClr val="accent1"/>
                </a:solidFill>
                <a:latin typeface="Neue Haas Grotesk Text Pro" panose="020B0504020202020204" pitchFamily="34" charset="77"/>
                <a:cs typeface="Hellix SemiBold"/>
              </a:rPr>
              <a:t>McLAREN</a:t>
            </a:r>
            <a:r>
              <a:rPr lang="en-AU" sz="1400" b="1" dirty="0">
                <a:solidFill>
                  <a:schemeClr val="accent1"/>
                </a:solidFill>
                <a:latin typeface="Neue Haas Grotesk Text Pro" panose="020B0504020202020204" pitchFamily="34" charset="77"/>
                <a:cs typeface="Hellix SemiBold"/>
              </a:rPr>
              <a:t> VALE</a:t>
            </a:r>
          </a:p>
        </p:txBody>
      </p:sp>
      <p:sp>
        <p:nvSpPr>
          <p:cNvPr id="8" name="object 58">
            <a:extLst>
              <a:ext uri="{FF2B5EF4-FFF2-40B4-BE49-F238E27FC236}">
                <a16:creationId xmlns:a16="http://schemas.microsoft.com/office/drawing/2014/main" id="{F34BD0D7-6578-7EF7-8B3A-810AB57CEE2F}"/>
              </a:ext>
            </a:extLst>
          </p:cNvPr>
          <p:cNvSpPr txBox="1"/>
          <p:nvPr/>
        </p:nvSpPr>
        <p:spPr>
          <a:xfrm>
            <a:off x="8322733" y="6238252"/>
            <a:ext cx="1979083" cy="232756"/>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1"/>
                </a:solidFill>
                <a:latin typeface="Neue Haas Grotesk Text Pro" panose="020B0504020202020204" pitchFamily="34" charset="77"/>
                <a:cs typeface="Hellix SemiBold"/>
              </a:rPr>
              <a:t>LANGHORNE CREEK</a:t>
            </a:r>
          </a:p>
        </p:txBody>
      </p:sp>
      <p:cxnSp>
        <p:nvCxnSpPr>
          <p:cNvPr id="12" name="Straight Connector 11">
            <a:extLst>
              <a:ext uri="{FF2B5EF4-FFF2-40B4-BE49-F238E27FC236}">
                <a16:creationId xmlns:a16="http://schemas.microsoft.com/office/drawing/2014/main" id="{B1C9D6B4-2D5F-9306-FF05-4F57BB6B3A26}"/>
              </a:ext>
            </a:extLst>
          </p:cNvPr>
          <p:cNvCxnSpPr>
            <a:cxnSpLocks/>
          </p:cNvCxnSpPr>
          <p:nvPr/>
        </p:nvCxnSpPr>
        <p:spPr>
          <a:xfrm flipH="1">
            <a:off x="10210800" y="4763118"/>
            <a:ext cx="474134" cy="159151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B30673CF-1B9A-0FD8-8214-A153AABBF937}"/>
              </a:ext>
            </a:extLst>
          </p:cNvPr>
          <p:cNvCxnSpPr>
            <a:cxnSpLocks/>
          </p:cNvCxnSpPr>
          <p:nvPr/>
        </p:nvCxnSpPr>
        <p:spPr>
          <a:xfrm flipH="1" flipV="1">
            <a:off x="8060267" y="3429000"/>
            <a:ext cx="2667000" cy="14031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DC67F838-BAF2-0266-7857-FD2C35D8A18A}"/>
              </a:ext>
            </a:extLst>
          </p:cNvPr>
          <p:cNvCxnSpPr>
            <a:cxnSpLocks/>
          </p:cNvCxnSpPr>
          <p:nvPr/>
        </p:nvCxnSpPr>
        <p:spPr>
          <a:xfrm flipH="1">
            <a:off x="8373533" y="2053785"/>
            <a:ext cx="1769534" cy="46566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8087897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8158185" y="2975400"/>
            <a:ext cx="230748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0" y="552615"/>
            <a:ext cx="6857649" cy="1303818"/>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CABERNET SAUVIGNON</a:t>
            </a:r>
            <a:br>
              <a:rPr lang="en-US" sz="6000" dirty="0">
                <a:solidFill>
                  <a:srgbClr val="B2D8BE"/>
                </a:solidFill>
                <a:latin typeface="Neue Haas Grotesk Text Pro" panose="020B0504020202020204" pitchFamily="34" charset="77"/>
              </a:rPr>
            </a:br>
            <a:r>
              <a:rPr lang="en-US" sz="3200" dirty="0">
                <a:solidFill>
                  <a:srgbClr val="B2D8BE"/>
                </a:solidFill>
                <a:latin typeface="Neue Haas Grotesk Text Pro" panose="020B0504020202020204" pitchFamily="34" charset="77"/>
              </a:rPr>
              <a:t>CHARACTERISTICS AND FLAVOUR PROFILES</a:t>
            </a:r>
          </a:p>
        </p:txBody>
      </p:sp>
      <p:sp>
        <p:nvSpPr>
          <p:cNvPr id="29" name="TextBox 28">
            <a:extLst>
              <a:ext uri="{FF2B5EF4-FFF2-40B4-BE49-F238E27FC236}">
                <a16:creationId xmlns:a16="http://schemas.microsoft.com/office/drawing/2014/main" id="{9EE6620A-6DE8-9F2C-93D7-EA689D1394C6}"/>
              </a:ext>
            </a:extLst>
          </p:cNvPr>
          <p:cNvSpPr txBox="1"/>
          <p:nvPr/>
        </p:nvSpPr>
        <p:spPr>
          <a:xfrm>
            <a:off x="9479208" y="4760999"/>
            <a:ext cx="2805709"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FLAVOURS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Blackcurrant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Black cherry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Mint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Eucalyptus</a:t>
            </a:r>
            <a:endParaRPr lang="en-AU" sz="1400" dirty="0">
              <a:effectLst/>
              <a:latin typeface="Neue Haas Grotesk Text Pro" panose="020B0504020202020204" pitchFamily="34" charset="77"/>
            </a:endParaRP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Capsicum (bell pepper)</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Cassis</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8432800" y="4241041"/>
            <a:ext cx="150015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932950" y="4241041"/>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704187"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5577583"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19" name="Straight Connector 18">
            <a:extLst>
              <a:ext uri="{FF2B5EF4-FFF2-40B4-BE49-F238E27FC236}">
                <a16:creationId xmlns:a16="http://schemas.microsoft.com/office/drawing/2014/main" id="{3D1805DE-0366-7DAF-FF5D-ECEDD7F29BB2}"/>
              </a:ext>
            </a:extLst>
          </p:cNvPr>
          <p:cNvCxnSpPr>
            <a:cxnSpLocks/>
          </p:cNvCxnSpPr>
          <p:nvPr/>
        </p:nvCxnSpPr>
        <p:spPr>
          <a:xfrm>
            <a:off x="10465665" y="2671795"/>
            <a:ext cx="0" cy="30360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9" name="TextBox 38">
            <a:extLst>
              <a:ext uri="{FF2B5EF4-FFF2-40B4-BE49-F238E27FC236}">
                <a16:creationId xmlns:a16="http://schemas.microsoft.com/office/drawing/2014/main" id="{19535FB7-6796-BC62-77CE-1F5070C9B0FE}"/>
              </a:ext>
            </a:extLst>
          </p:cNvPr>
          <p:cNvSpPr txBox="1"/>
          <p:nvPr/>
        </p:nvSpPr>
        <p:spPr>
          <a:xfrm>
            <a:off x="9103217" y="1735246"/>
            <a:ext cx="2724896" cy="856645"/>
          </a:xfrm>
          <a:prstGeom prst="rect">
            <a:avLst/>
          </a:prstGeom>
          <a:noFill/>
        </p:spPr>
        <p:txBody>
          <a:bodyPr wrap="square" anchor="b">
            <a:spAutoFit/>
          </a:bodyPr>
          <a:lstStyle/>
          <a:p>
            <a:pPr algn="ctr">
              <a:spcBef>
                <a:spcPts val="203"/>
              </a:spcBef>
            </a:pPr>
            <a:r>
              <a:rPr lang="en-AU" sz="1600" b="1" dirty="0">
                <a:effectLst/>
                <a:latin typeface="Neue Haas Grotesk Text Pro" panose="020B0504020202020204" pitchFamily="34" charset="77"/>
              </a:rPr>
              <a:t>OAK FLAVOURS</a:t>
            </a:r>
          </a:p>
          <a:p>
            <a:pPr algn="ctr">
              <a:spcBef>
                <a:spcPts val="203"/>
              </a:spcBef>
            </a:pPr>
            <a:r>
              <a:rPr lang="en-AU" sz="1600" dirty="0">
                <a:latin typeface="Neue Haas Grotesk Text Pro" panose="020B0504020202020204" pitchFamily="34" charset="77"/>
              </a:rPr>
              <a:t>WITH NOTES OF TOAST OR VANILLA</a:t>
            </a:r>
            <a:endParaRPr lang="en-AU" sz="1600" dirty="0">
              <a:effectLst/>
              <a:latin typeface="Neue Haas Grotesk Text Pro" panose="020B0504020202020204" pitchFamily="34" charset="77"/>
            </a:endParaRPr>
          </a:p>
        </p:txBody>
      </p:sp>
      <p:sp>
        <p:nvSpPr>
          <p:cNvPr id="8" name="Oval 7">
            <a:extLst>
              <a:ext uri="{FF2B5EF4-FFF2-40B4-BE49-F238E27FC236}">
                <a16:creationId xmlns:a16="http://schemas.microsoft.com/office/drawing/2014/main" id="{B9E48CA2-2B12-B702-187D-AEEAC993CC30}"/>
              </a:ext>
            </a:extLst>
          </p:cNvPr>
          <p:cNvSpPr/>
          <p:nvPr/>
        </p:nvSpPr>
        <p:spPr>
          <a:xfrm>
            <a:off x="2104517"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C968959B-765A-A9FF-B7BE-9CB9390311F0}"/>
              </a:ext>
            </a:extLst>
          </p:cNvPr>
          <p:cNvSpPr/>
          <p:nvPr/>
        </p:nvSpPr>
        <p:spPr>
          <a:xfrm>
            <a:off x="2468660"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 name="Oval 9">
            <a:extLst>
              <a:ext uri="{FF2B5EF4-FFF2-40B4-BE49-F238E27FC236}">
                <a16:creationId xmlns:a16="http://schemas.microsoft.com/office/drawing/2014/main" id="{6BCE7CC5-4034-7268-9B04-A624191D8F81}"/>
              </a:ext>
            </a:extLst>
          </p:cNvPr>
          <p:cNvSpPr/>
          <p:nvPr/>
        </p:nvSpPr>
        <p:spPr>
          <a:xfrm>
            <a:off x="2832803"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 name="Oval 10">
            <a:extLst>
              <a:ext uri="{FF2B5EF4-FFF2-40B4-BE49-F238E27FC236}">
                <a16:creationId xmlns:a16="http://schemas.microsoft.com/office/drawing/2014/main" id="{4467948C-E554-03A6-6A01-918F82C56296}"/>
              </a:ext>
            </a:extLst>
          </p:cNvPr>
          <p:cNvSpPr/>
          <p:nvPr/>
        </p:nvSpPr>
        <p:spPr>
          <a:xfrm>
            <a:off x="3196946"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Title 2">
            <a:extLst>
              <a:ext uri="{FF2B5EF4-FFF2-40B4-BE49-F238E27FC236}">
                <a16:creationId xmlns:a16="http://schemas.microsoft.com/office/drawing/2014/main" id="{5229C1C9-E1CF-C6F0-007F-D94EB5D2E8D1}"/>
              </a:ext>
            </a:extLst>
          </p:cNvPr>
          <p:cNvSpPr txBox="1"/>
          <p:nvPr/>
        </p:nvSpPr>
        <p:spPr>
          <a:xfrm>
            <a:off x="624071" y="2161479"/>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13" name="Oval 12">
            <a:extLst>
              <a:ext uri="{FF2B5EF4-FFF2-40B4-BE49-F238E27FC236}">
                <a16:creationId xmlns:a16="http://schemas.microsoft.com/office/drawing/2014/main" id="{BFCC548F-330E-A2E7-2994-BC6333F7C141}"/>
              </a:ext>
            </a:extLst>
          </p:cNvPr>
          <p:cNvSpPr/>
          <p:nvPr/>
        </p:nvSpPr>
        <p:spPr>
          <a:xfrm>
            <a:off x="3561470"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FBCAA6F1-3107-79D8-C17A-53478B4AB59D}"/>
              </a:ext>
            </a:extLst>
          </p:cNvPr>
          <p:cNvSpPr/>
          <p:nvPr/>
        </p:nvSpPr>
        <p:spPr>
          <a:xfrm>
            <a:off x="3925994"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A3F5E161-F52E-24A3-BD5B-95F7DA16A229}"/>
              </a:ext>
            </a:extLst>
          </p:cNvPr>
          <p:cNvSpPr/>
          <p:nvPr/>
        </p:nvSpPr>
        <p:spPr>
          <a:xfrm>
            <a:off x="4284339"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F23BCECA-3C3A-798D-515C-098D9535BBD1}"/>
              </a:ext>
            </a:extLst>
          </p:cNvPr>
          <p:cNvSpPr/>
          <p:nvPr/>
        </p:nvSpPr>
        <p:spPr>
          <a:xfrm>
            <a:off x="4655041"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780ED763-953F-2F84-8D66-A236EA5736F9}"/>
              </a:ext>
            </a:extLst>
          </p:cNvPr>
          <p:cNvSpPr/>
          <p:nvPr/>
        </p:nvSpPr>
        <p:spPr>
          <a:xfrm>
            <a:off x="5019565"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1" name="Title 2">
            <a:extLst>
              <a:ext uri="{FF2B5EF4-FFF2-40B4-BE49-F238E27FC236}">
                <a16:creationId xmlns:a16="http://schemas.microsoft.com/office/drawing/2014/main" id="{B30512E3-9E5A-18D3-3EC9-CB60F341DFA1}"/>
              </a:ext>
            </a:extLst>
          </p:cNvPr>
          <p:cNvSpPr txBox="1"/>
          <p:nvPr/>
        </p:nvSpPr>
        <p:spPr>
          <a:xfrm>
            <a:off x="2856697" y="2609088"/>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Cabernet Sauvignon</a:t>
            </a:r>
          </a:p>
        </p:txBody>
      </p:sp>
      <p:cxnSp>
        <p:nvCxnSpPr>
          <p:cNvPr id="22" name="Straight Connector 21">
            <a:extLst>
              <a:ext uri="{FF2B5EF4-FFF2-40B4-BE49-F238E27FC236}">
                <a16:creationId xmlns:a16="http://schemas.microsoft.com/office/drawing/2014/main" id="{212851CA-41C6-48A8-2B82-2D011222375A}"/>
              </a:ext>
            </a:extLst>
          </p:cNvPr>
          <p:cNvCxnSpPr>
            <a:cxnSpLocks/>
          </p:cNvCxnSpPr>
          <p:nvPr/>
        </p:nvCxnSpPr>
        <p:spPr>
          <a:xfrm>
            <a:off x="1603077" y="2269845"/>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146EEED7-62B3-EF5B-E5D0-6F3A6B00048A}"/>
              </a:ext>
            </a:extLst>
          </p:cNvPr>
          <p:cNvSpPr/>
          <p:nvPr/>
        </p:nvSpPr>
        <p:spPr>
          <a:xfrm>
            <a:off x="2104517"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02A22F76-266C-12F2-863C-FD57316866EF}"/>
              </a:ext>
            </a:extLst>
          </p:cNvPr>
          <p:cNvSpPr/>
          <p:nvPr/>
        </p:nvSpPr>
        <p:spPr>
          <a:xfrm>
            <a:off x="2468660"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3DB1E6C4-5C85-1E3D-414E-CA5239681743}"/>
              </a:ext>
            </a:extLst>
          </p:cNvPr>
          <p:cNvSpPr/>
          <p:nvPr/>
        </p:nvSpPr>
        <p:spPr>
          <a:xfrm>
            <a:off x="283280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E977393D-7D21-459A-BF9B-A0D745DABACB}"/>
              </a:ext>
            </a:extLst>
          </p:cNvPr>
          <p:cNvSpPr/>
          <p:nvPr/>
        </p:nvSpPr>
        <p:spPr>
          <a:xfrm>
            <a:off x="3196946"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0" name="Title 2">
            <a:extLst>
              <a:ext uri="{FF2B5EF4-FFF2-40B4-BE49-F238E27FC236}">
                <a16:creationId xmlns:a16="http://schemas.microsoft.com/office/drawing/2014/main" id="{E5F59C5A-905F-E113-D798-17E5B377147C}"/>
              </a:ext>
            </a:extLst>
          </p:cNvPr>
          <p:cNvSpPr txBox="1"/>
          <p:nvPr/>
        </p:nvSpPr>
        <p:spPr>
          <a:xfrm>
            <a:off x="624070" y="321104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32" name="Oval 31">
            <a:extLst>
              <a:ext uri="{FF2B5EF4-FFF2-40B4-BE49-F238E27FC236}">
                <a16:creationId xmlns:a16="http://schemas.microsoft.com/office/drawing/2014/main" id="{1DA6B22D-C54D-57EA-4849-9760FB572D36}"/>
              </a:ext>
            </a:extLst>
          </p:cNvPr>
          <p:cNvSpPr/>
          <p:nvPr/>
        </p:nvSpPr>
        <p:spPr>
          <a:xfrm>
            <a:off x="3561470"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9E3EBD62-1325-DC09-AE95-27BF7C92982B}"/>
              </a:ext>
            </a:extLst>
          </p:cNvPr>
          <p:cNvSpPr/>
          <p:nvPr/>
        </p:nvSpPr>
        <p:spPr>
          <a:xfrm>
            <a:off x="392599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62653720-0BE9-3266-B709-18E92827EC56}"/>
              </a:ext>
            </a:extLst>
          </p:cNvPr>
          <p:cNvSpPr/>
          <p:nvPr/>
        </p:nvSpPr>
        <p:spPr>
          <a:xfrm>
            <a:off x="4284339"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24BCEF7C-FC05-9A93-FBCC-430CF604D59D}"/>
              </a:ext>
            </a:extLst>
          </p:cNvPr>
          <p:cNvSpPr/>
          <p:nvPr/>
        </p:nvSpPr>
        <p:spPr>
          <a:xfrm>
            <a:off x="4655041"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F801F83C-C3D7-5A7C-F359-E85A71AAC7F5}"/>
              </a:ext>
            </a:extLst>
          </p:cNvPr>
          <p:cNvSpPr/>
          <p:nvPr/>
        </p:nvSpPr>
        <p:spPr>
          <a:xfrm>
            <a:off x="5019565"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Title 2">
            <a:extLst>
              <a:ext uri="{FF2B5EF4-FFF2-40B4-BE49-F238E27FC236}">
                <a16:creationId xmlns:a16="http://schemas.microsoft.com/office/drawing/2014/main" id="{2F77244C-C5DF-7AFE-22E0-3AD36C6ECECB}"/>
              </a:ext>
            </a:extLst>
          </p:cNvPr>
          <p:cNvSpPr txBox="1"/>
          <p:nvPr/>
        </p:nvSpPr>
        <p:spPr>
          <a:xfrm>
            <a:off x="2006485" y="290817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43" name="Title 2">
            <a:extLst>
              <a:ext uri="{FF2B5EF4-FFF2-40B4-BE49-F238E27FC236}">
                <a16:creationId xmlns:a16="http://schemas.microsoft.com/office/drawing/2014/main" id="{82900D03-17B9-7606-5D9F-0956564BBFB8}"/>
              </a:ext>
            </a:extLst>
          </p:cNvPr>
          <p:cNvSpPr txBox="1"/>
          <p:nvPr/>
        </p:nvSpPr>
        <p:spPr>
          <a:xfrm>
            <a:off x="3276236" y="2937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44" name="Title 2">
            <a:extLst>
              <a:ext uri="{FF2B5EF4-FFF2-40B4-BE49-F238E27FC236}">
                <a16:creationId xmlns:a16="http://schemas.microsoft.com/office/drawing/2014/main" id="{F65BF259-A91A-E133-7B5F-9788069AE3E0}"/>
              </a:ext>
            </a:extLst>
          </p:cNvPr>
          <p:cNvSpPr txBox="1"/>
          <p:nvPr/>
        </p:nvSpPr>
        <p:spPr>
          <a:xfrm>
            <a:off x="4569367" y="293720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45" name="Oval 44">
            <a:extLst>
              <a:ext uri="{FF2B5EF4-FFF2-40B4-BE49-F238E27FC236}">
                <a16:creationId xmlns:a16="http://schemas.microsoft.com/office/drawing/2014/main" id="{F7D7A53A-D5C6-C77F-19C4-5F624A97FDB4}"/>
              </a:ext>
            </a:extLst>
          </p:cNvPr>
          <p:cNvSpPr/>
          <p:nvPr/>
        </p:nvSpPr>
        <p:spPr>
          <a:xfrm>
            <a:off x="2104517"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Oval 45">
            <a:extLst>
              <a:ext uri="{FF2B5EF4-FFF2-40B4-BE49-F238E27FC236}">
                <a16:creationId xmlns:a16="http://schemas.microsoft.com/office/drawing/2014/main" id="{6FDCE51C-E21F-9525-55B8-AD4903ECEE0A}"/>
              </a:ext>
            </a:extLst>
          </p:cNvPr>
          <p:cNvSpPr/>
          <p:nvPr/>
        </p:nvSpPr>
        <p:spPr>
          <a:xfrm>
            <a:off x="2468660"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8" name="Oval 47">
            <a:extLst>
              <a:ext uri="{FF2B5EF4-FFF2-40B4-BE49-F238E27FC236}">
                <a16:creationId xmlns:a16="http://schemas.microsoft.com/office/drawing/2014/main" id="{68AF5580-51B1-E2BD-DE22-C0D1390FB06C}"/>
              </a:ext>
            </a:extLst>
          </p:cNvPr>
          <p:cNvSpPr/>
          <p:nvPr/>
        </p:nvSpPr>
        <p:spPr>
          <a:xfrm>
            <a:off x="283280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5A5CBDA-F863-449A-3F16-7399050B686B}"/>
              </a:ext>
            </a:extLst>
          </p:cNvPr>
          <p:cNvSpPr/>
          <p:nvPr/>
        </p:nvSpPr>
        <p:spPr>
          <a:xfrm>
            <a:off x="3196946"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F07FF6EB-EC34-7016-4300-D71B1ABF4F54}"/>
              </a:ext>
            </a:extLst>
          </p:cNvPr>
          <p:cNvSpPr/>
          <p:nvPr/>
        </p:nvSpPr>
        <p:spPr>
          <a:xfrm>
            <a:off x="3561470"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Oval 50">
            <a:extLst>
              <a:ext uri="{FF2B5EF4-FFF2-40B4-BE49-F238E27FC236}">
                <a16:creationId xmlns:a16="http://schemas.microsoft.com/office/drawing/2014/main" id="{D8350F94-E465-1BD8-774C-2E5966AEAED6}"/>
              </a:ext>
            </a:extLst>
          </p:cNvPr>
          <p:cNvSpPr/>
          <p:nvPr/>
        </p:nvSpPr>
        <p:spPr>
          <a:xfrm>
            <a:off x="392599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2" name="Oval 51">
            <a:extLst>
              <a:ext uri="{FF2B5EF4-FFF2-40B4-BE49-F238E27FC236}">
                <a16:creationId xmlns:a16="http://schemas.microsoft.com/office/drawing/2014/main" id="{254C37AB-E710-281B-593A-25DCACB95103}"/>
              </a:ext>
            </a:extLst>
          </p:cNvPr>
          <p:cNvSpPr/>
          <p:nvPr/>
        </p:nvSpPr>
        <p:spPr>
          <a:xfrm>
            <a:off x="428433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3" name="Oval 52">
            <a:extLst>
              <a:ext uri="{FF2B5EF4-FFF2-40B4-BE49-F238E27FC236}">
                <a16:creationId xmlns:a16="http://schemas.microsoft.com/office/drawing/2014/main" id="{526A3D7E-78FD-0544-C08E-603EE6280072}"/>
              </a:ext>
            </a:extLst>
          </p:cNvPr>
          <p:cNvSpPr/>
          <p:nvPr/>
        </p:nvSpPr>
        <p:spPr>
          <a:xfrm>
            <a:off x="465504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4" name="Oval 53">
            <a:extLst>
              <a:ext uri="{FF2B5EF4-FFF2-40B4-BE49-F238E27FC236}">
                <a16:creationId xmlns:a16="http://schemas.microsoft.com/office/drawing/2014/main" id="{B635FC4D-0819-2EEB-B430-CCCDF176AC58}"/>
              </a:ext>
            </a:extLst>
          </p:cNvPr>
          <p:cNvSpPr/>
          <p:nvPr/>
        </p:nvSpPr>
        <p:spPr>
          <a:xfrm>
            <a:off x="5019565"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Title 2">
            <a:extLst>
              <a:ext uri="{FF2B5EF4-FFF2-40B4-BE49-F238E27FC236}">
                <a16:creationId xmlns:a16="http://schemas.microsoft.com/office/drawing/2014/main" id="{B3A556BC-F2C3-A010-DE8A-9ED7B94C650B}"/>
              </a:ext>
            </a:extLst>
          </p:cNvPr>
          <p:cNvSpPr txBox="1"/>
          <p:nvPr/>
        </p:nvSpPr>
        <p:spPr>
          <a:xfrm>
            <a:off x="2006485" y="374843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56" name="Title 2">
            <a:extLst>
              <a:ext uri="{FF2B5EF4-FFF2-40B4-BE49-F238E27FC236}">
                <a16:creationId xmlns:a16="http://schemas.microsoft.com/office/drawing/2014/main" id="{A60A6DD6-4DC5-81E1-7D80-2B7440B3A8B1}"/>
              </a:ext>
            </a:extLst>
          </p:cNvPr>
          <p:cNvSpPr txBox="1"/>
          <p:nvPr/>
        </p:nvSpPr>
        <p:spPr>
          <a:xfrm>
            <a:off x="3127053" y="377731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57" name="Title 2">
            <a:extLst>
              <a:ext uri="{FF2B5EF4-FFF2-40B4-BE49-F238E27FC236}">
                <a16:creationId xmlns:a16="http://schemas.microsoft.com/office/drawing/2014/main" id="{13A368B6-D19D-78AB-A3AD-55743DD795A6}"/>
              </a:ext>
            </a:extLst>
          </p:cNvPr>
          <p:cNvSpPr txBox="1"/>
          <p:nvPr/>
        </p:nvSpPr>
        <p:spPr>
          <a:xfrm>
            <a:off x="4569367" y="37774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58" name="Straight Connector 57">
            <a:extLst>
              <a:ext uri="{FF2B5EF4-FFF2-40B4-BE49-F238E27FC236}">
                <a16:creationId xmlns:a16="http://schemas.microsoft.com/office/drawing/2014/main" id="{D4B79C76-8C9F-1DFA-C1E6-4AB5DD26FEB0}"/>
              </a:ext>
            </a:extLst>
          </p:cNvPr>
          <p:cNvCxnSpPr>
            <a:cxnSpLocks/>
          </p:cNvCxnSpPr>
          <p:nvPr/>
        </p:nvCxnSpPr>
        <p:spPr>
          <a:xfrm>
            <a:off x="1300337" y="3378915"/>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9" name="Title 2">
            <a:extLst>
              <a:ext uri="{FF2B5EF4-FFF2-40B4-BE49-F238E27FC236}">
                <a16:creationId xmlns:a16="http://schemas.microsoft.com/office/drawing/2014/main" id="{6B11F029-B6C7-D7F1-7D8C-9F2EBA9CFE31}"/>
              </a:ext>
            </a:extLst>
          </p:cNvPr>
          <p:cNvSpPr txBox="1"/>
          <p:nvPr/>
        </p:nvSpPr>
        <p:spPr>
          <a:xfrm>
            <a:off x="624070" y="408219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60" name="Straight Connector 59">
            <a:extLst>
              <a:ext uri="{FF2B5EF4-FFF2-40B4-BE49-F238E27FC236}">
                <a16:creationId xmlns:a16="http://schemas.microsoft.com/office/drawing/2014/main" id="{97B6C1CA-7E59-675F-9684-46501B8DF087}"/>
              </a:ext>
            </a:extLst>
          </p:cNvPr>
          <p:cNvCxnSpPr>
            <a:cxnSpLocks/>
          </p:cNvCxnSpPr>
          <p:nvPr/>
        </p:nvCxnSpPr>
        <p:spPr>
          <a:xfrm>
            <a:off x="1942888" y="4250066"/>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0" name="Title 2">
            <a:extLst>
              <a:ext uri="{FF2B5EF4-FFF2-40B4-BE49-F238E27FC236}">
                <a16:creationId xmlns:a16="http://schemas.microsoft.com/office/drawing/2014/main" id="{FC762AE6-9531-13AB-B2DB-199636120B16}"/>
              </a:ext>
            </a:extLst>
          </p:cNvPr>
          <p:cNvSpPr txBox="1"/>
          <p:nvPr/>
        </p:nvSpPr>
        <p:spPr>
          <a:xfrm>
            <a:off x="3127053" y="450514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71" name="Title 2">
            <a:extLst>
              <a:ext uri="{FF2B5EF4-FFF2-40B4-BE49-F238E27FC236}">
                <a16:creationId xmlns:a16="http://schemas.microsoft.com/office/drawing/2014/main" id="{131D9B4B-DCDB-CCD8-957C-1A3FC6E853B2}"/>
              </a:ext>
            </a:extLst>
          </p:cNvPr>
          <p:cNvSpPr txBox="1"/>
          <p:nvPr/>
        </p:nvSpPr>
        <p:spPr>
          <a:xfrm>
            <a:off x="4569367" y="45053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74" name="Oval 73">
            <a:extLst>
              <a:ext uri="{FF2B5EF4-FFF2-40B4-BE49-F238E27FC236}">
                <a16:creationId xmlns:a16="http://schemas.microsoft.com/office/drawing/2014/main" id="{2592C60E-7C65-566B-6216-4F0C49AFEBF6}"/>
              </a:ext>
            </a:extLst>
          </p:cNvPr>
          <p:cNvSpPr/>
          <p:nvPr/>
        </p:nvSpPr>
        <p:spPr>
          <a:xfrm>
            <a:off x="2104517" y="484202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4264E67-250B-7902-7FF8-3CA474D40894}"/>
              </a:ext>
            </a:extLst>
          </p:cNvPr>
          <p:cNvSpPr/>
          <p:nvPr/>
        </p:nvSpPr>
        <p:spPr>
          <a:xfrm>
            <a:off x="2468660" y="483912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60FF11D7-DABC-AF38-BCB4-E68644400980}"/>
              </a:ext>
            </a:extLst>
          </p:cNvPr>
          <p:cNvSpPr/>
          <p:nvPr/>
        </p:nvSpPr>
        <p:spPr>
          <a:xfrm>
            <a:off x="2832803" y="483912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7285CEE7-8CAD-A517-C79B-F4602C7953C3}"/>
              </a:ext>
            </a:extLst>
          </p:cNvPr>
          <p:cNvSpPr/>
          <p:nvPr/>
        </p:nvSpPr>
        <p:spPr>
          <a:xfrm>
            <a:off x="3196946" y="483912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4382C75E-90AC-AC4D-038B-0791327704DC}"/>
              </a:ext>
            </a:extLst>
          </p:cNvPr>
          <p:cNvSpPr/>
          <p:nvPr/>
        </p:nvSpPr>
        <p:spPr>
          <a:xfrm>
            <a:off x="3561470" y="483912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Oval 78">
            <a:extLst>
              <a:ext uri="{FF2B5EF4-FFF2-40B4-BE49-F238E27FC236}">
                <a16:creationId xmlns:a16="http://schemas.microsoft.com/office/drawing/2014/main" id="{0808ECF3-550E-5926-3848-59DFB7BA784C}"/>
              </a:ext>
            </a:extLst>
          </p:cNvPr>
          <p:cNvSpPr/>
          <p:nvPr/>
        </p:nvSpPr>
        <p:spPr>
          <a:xfrm>
            <a:off x="3925994" y="483912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0" name="Oval 79">
            <a:extLst>
              <a:ext uri="{FF2B5EF4-FFF2-40B4-BE49-F238E27FC236}">
                <a16:creationId xmlns:a16="http://schemas.microsoft.com/office/drawing/2014/main" id="{16186F11-EDB6-84D1-9D6B-69185CDAF544}"/>
              </a:ext>
            </a:extLst>
          </p:cNvPr>
          <p:cNvSpPr/>
          <p:nvPr/>
        </p:nvSpPr>
        <p:spPr>
          <a:xfrm>
            <a:off x="4284339" y="483912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1" name="Oval 80">
            <a:extLst>
              <a:ext uri="{FF2B5EF4-FFF2-40B4-BE49-F238E27FC236}">
                <a16:creationId xmlns:a16="http://schemas.microsoft.com/office/drawing/2014/main" id="{0A1036B9-8A8E-FF4E-B28C-C817BFAFC10B}"/>
              </a:ext>
            </a:extLst>
          </p:cNvPr>
          <p:cNvSpPr/>
          <p:nvPr/>
        </p:nvSpPr>
        <p:spPr>
          <a:xfrm>
            <a:off x="4655041" y="483912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2" name="Oval 81">
            <a:extLst>
              <a:ext uri="{FF2B5EF4-FFF2-40B4-BE49-F238E27FC236}">
                <a16:creationId xmlns:a16="http://schemas.microsoft.com/office/drawing/2014/main" id="{10E4951F-0ED6-47AE-BD34-59C8C120570F}"/>
              </a:ext>
            </a:extLst>
          </p:cNvPr>
          <p:cNvSpPr/>
          <p:nvPr/>
        </p:nvSpPr>
        <p:spPr>
          <a:xfrm>
            <a:off x="5019565" y="483912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Title 2">
            <a:extLst>
              <a:ext uri="{FF2B5EF4-FFF2-40B4-BE49-F238E27FC236}">
                <a16:creationId xmlns:a16="http://schemas.microsoft.com/office/drawing/2014/main" id="{D163C73A-559F-2E3D-7ECD-A0B6EB158FEA}"/>
              </a:ext>
            </a:extLst>
          </p:cNvPr>
          <p:cNvSpPr txBox="1"/>
          <p:nvPr/>
        </p:nvSpPr>
        <p:spPr>
          <a:xfrm>
            <a:off x="624070" y="485083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84" name="Straight Connector 83">
            <a:extLst>
              <a:ext uri="{FF2B5EF4-FFF2-40B4-BE49-F238E27FC236}">
                <a16:creationId xmlns:a16="http://schemas.microsoft.com/office/drawing/2014/main" id="{580A5392-803F-4921-AB81-E0B766AEEA69}"/>
              </a:ext>
            </a:extLst>
          </p:cNvPr>
          <p:cNvCxnSpPr>
            <a:cxnSpLocks/>
          </p:cNvCxnSpPr>
          <p:nvPr/>
        </p:nvCxnSpPr>
        <p:spPr>
          <a:xfrm>
            <a:off x="1504223" y="5018703"/>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5" name="Oval 84">
            <a:extLst>
              <a:ext uri="{FF2B5EF4-FFF2-40B4-BE49-F238E27FC236}">
                <a16:creationId xmlns:a16="http://schemas.microsoft.com/office/drawing/2014/main" id="{D61DE221-C84F-6201-D503-95FCACC6B5A7}"/>
              </a:ext>
            </a:extLst>
          </p:cNvPr>
          <p:cNvSpPr/>
          <p:nvPr/>
        </p:nvSpPr>
        <p:spPr>
          <a:xfrm>
            <a:off x="2104517" y="606856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3A249BA4-FDA0-7C16-93E9-BDDC455A14FD}"/>
              </a:ext>
            </a:extLst>
          </p:cNvPr>
          <p:cNvSpPr/>
          <p:nvPr/>
        </p:nvSpPr>
        <p:spPr>
          <a:xfrm>
            <a:off x="2468660" y="606566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7" name="Oval 86">
            <a:extLst>
              <a:ext uri="{FF2B5EF4-FFF2-40B4-BE49-F238E27FC236}">
                <a16:creationId xmlns:a16="http://schemas.microsoft.com/office/drawing/2014/main" id="{77FEF920-104D-7C7C-599A-384938D03659}"/>
              </a:ext>
            </a:extLst>
          </p:cNvPr>
          <p:cNvSpPr/>
          <p:nvPr/>
        </p:nvSpPr>
        <p:spPr>
          <a:xfrm>
            <a:off x="2832803" y="60656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8" name="Oval 87">
            <a:extLst>
              <a:ext uri="{FF2B5EF4-FFF2-40B4-BE49-F238E27FC236}">
                <a16:creationId xmlns:a16="http://schemas.microsoft.com/office/drawing/2014/main" id="{B7F7DAA2-FDE6-917C-8197-4C1D1A70F5FB}"/>
              </a:ext>
            </a:extLst>
          </p:cNvPr>
          <p:cNvSpPr/>
          <p:nvPr/>
        </p:nvSpPr>
        <p:spPr>
          <a:xfrm>
            <a:off x="3196946" y="60656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4C57143A-78C8-57D7-7147-934FF43A98CB}"/>
              </a:ext>
            </a:extLst>
          </p:cNvPr>
          <p:cNvSpPr/>
          <p:nvPr/>
        </p:nvSpPr>
        <p:spPr>
          <a:xfrm>
            <a:off x="3561470" y="60656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A964303D-29CA-B396-7085-9E15E3A22940}"/>
              </a:ext>
            </a:extLst>
          </p:cNvPr>
          <p:cNvSpPr/>
          <p:nvPr/>
        </p:nvSpPr>
        <p:spPr>
          <a:xfrm>
            <a:off x="4284339" y="60656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33CA8CB3-A33E-8421-E7A6-528C22FBA7F1}"/>
              </a:ext>
            </a:extLst>
          </p:cNvPr>
          <p:cNvSpPr/>
          <p:nvPr/>
        </p:nvSpPr>
        <p:spPr>
          <a:xfrm>
            <a:off x="5019565" y="606566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Title 2">
            <a:extLst>
              <a:ext uri="{FF2B5EF4-FFF2-40B4-BE49-F238E27FC236}">
                <a16:creationId xmlns:a16="http://schemas.microsoft.com/office/drawing/2014/main" id="{54277F06-9E24-B2AB-5661-9CB98AD69D6F}"/>
              </a:ext>
            </a:extLst>
          </p:cNvPr>
          <p:cNvSpPr txBox="1"/>
          <p:nvPr/>
        </p:nvSpPr>
        <p:spPr>
          <a:xfrm>
            <a:off x="2006485" y="578716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93" name="Title 2">
            <a:extLst>
              <a:ext uri="{FF2B5EF4-FFF2-40B4-BE49-F238E27FC236}">
                <a16:creationId xmlns:a16="http://schemas.microsoft.com/office/drawing/2014/main" id="{BA50093F-35A1-EF2D-B62B-D8D39807F67B}"/>
              </a:ext>
            </a:extLst>
          </p:cNvPr>
          <p:cNvSpPr txBox="1"/>
          <p:nvPr/>
        </p:nvSpPr>
        <p:spPr>
          <a:xfrm>
            <a:off x="3697804" y="5787009"/>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15.5%</a:t>
            </a:r>
          </a:p>
        </p:txBody>
      </p:sp>
      <p:sp>
        <p:nvSpPr>
          <p:cNvPr id="94" name="Title 2">
            <a:extLst>
              <a:ext uri="{FF2B5EF4-FFF2-40B4-BE49-F238E27FC236}">
                <a16:creationId xmlns:a16="http://schemas.microsoft.com/office/drawing/2014/main" id="{940D5E92-4A8B-74B9-A7B9-AFBCDBD99B7D}"/>
              </a:ext>
            </a:extLst>
          </p:cNvPr>
          <p:cNvSpPr txBox="1"/>
          <p:nvPr/>
        </p:nvSpPr>
        <p:spPr>
          <a:xfrm>
            <a:off x="4569367" y="578716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95" name="Title 2">
            <a:extLst>
              <a:ext uri="{FF2B5EF4-FFF2-40B4-BE49-F238E27FC236}">
                <a16:creationId xmlns:a16="http://schemas.microsoft.com/office/drawing/2014/main" id="{CD74EF1F-3A25-7105-BA18-4E25F0EDDA51}"/>
              </a:ext>
            </a:extLst>
          </p:cNvPr>
          <p:cNvSpPr txBox="1"/>
          <p:nvPr/>
        </p:nvSpPr>
        <p:spPr>
          <a:xfrm>
            <a:off x="624070" y="607737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96" name="Straight Connector 95">
            <a:extLst>
              <a:ext uri="{FF2B5EF4-FFF2-40B4-BE49-F238E27FC236}">
                <a16:creationId xmlns:a16="http://schemas.microsoft.com/office/drawing/2014/main" id="{1961FD5E-62E9-2AE3-307A-F05ABD44FEEC}"/>
              </a:ext>
            </a:extLst>
          </p:cNvPr>
          <p:cNvCxnSpPr>
            <a:cxnSpLocks/>
          </p:cNvCxnSpPr>
          <p:nvPr/>
        </p:nvCxnSpPr>
        <p:spPr>
          <a:xfrm>
            <a:off x="1728445" y="6245248"/>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93B6F5F2-23E4-7695-F1CB-8B9CC5CA988C}"/>
              </a:ext>
            </a:extLst>
          </p:cNvPr>
          <p:cNvCxnSpPr>
            <a:cxnSpLocks/>
          </p:cNvCxnSpPr>
          <p:nvPr/>
        </p:nvCxnSpPr>
        <p:spPr>
          <a:xfrm>
            <a:off x="3702072" y="244400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8" name="Oval 97">
            <a:extLst>
              <a:ext uri="{FF2B5EF4-FFF2-40B4-BE49-F238E27FC236}">
                <a16:creationId xmlns:a16="http://schemas.microsoft.com/office/drawing/2014/main" id="{9E5A2756-6593-0355-4F4E-A181E03FD88C}"/>
              </a:ext>
            </a:extLst>
          </p:cNvPr>
          <p:cNvSpPr/>
          <p:nvPr/>
        </p:nvSpPr>
        <p:spPr>
          <a:xfrm>
            <a:off x="2104517" y="5272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Oval 98">
            <a:extLst>
              <a:ext uri="{FF2B5EF4-FFF2-40B4-BE49-F238E27FC236}">
                <a16:creationId xmlns:a16="http://schemas.microsoft.com/office/drawing/2014/main" id="{92203C5F-11DE-D74A-AF55-CF405EA14274}"/>
              </a:ext>
            </a:extLst>
          </p:cNvPr>
          <p:cNvSpPr/>
          <p:nvPr/>
        </p:nvSpPr>
        <p:spPr>
          <a:xfrm>
            <a:off x="2468660" y="5269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0" name="Oval 99">
            <a:extLst>
              <a:ext uri="{FF2B5EF4-FFF2-40B4-BE49-F238E27FC236}">
                <a16:creationId xmlns:a16="http://schemas.microsoft.com/office/drawing/2014/main" id="{387C1151-CECF-755C-4AAA-F3568D140373}"/>
              </a:ext>
            </a:extLst>
          </p:cNvPr>
          <p:cNvSpPr/>
          <p:nvPr/>
        </p:nvSpPr>
        <p:spPr>
          <a:xfrm>
            <a:off x="2832803" y="5269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1" name="Oval 100">
            <a:extLst>
              <a:ext uri="{FF2B5EF4-FFF2-40B4-BE49-F238E27FC236}">
                <a16:creationId xmlns:a16="http://schemas.microsoft.com/office/drawing/2014/main" id="{9D066226-869D-63EC-0AAC-3A04BFAF0284}"/>
              </a:ext>
            </a:extLst>
          </p:cNvPr>
          <p:cNvSpPr/>
          <p:nvPr/>
        </p:nvSpPr>
        <p:spPr>
          <a:xfrm>
            <a:off x="3196946" y="5269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2" name="Oval 101">
            <a:extLst>
              <a:ext uri="{FF2B5EF4-FFF2-40B4-BE49-F238E27FC236}">
                <a16:creationId xmlns:a16="http://schemas.microsoft.com/office/drawing/2014/main" id="{8100CE5B-2164-F6AC-EE83-F97440A1A681}"/>
              </a:ext>
            </a:extLst>
          </p:cNvPr>
          <p:cNvSpPr/>
          <p:nvPr/>
        </p:nvSpPr>
        <p:spPr>
          <a:xfrm>
            <a:off x="3561470" y="5269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3" name="Oval 102">
            <a:extLst>
              <a:ext uri="{FF2B5EF4-FFF2-40B4-BE49-F238E27FC236}">
                <a16:creationId xmlns:a16="http://schemas.microsoft.com/office/drawing/2014/main" id="{EB5EE579-7BA7-6580-8428-9A3DCE200857}"/>
              </a:ext>
            </a:extLst>
          </p:cNvPr>
          <p:cNvSpPr/>
          <p:nvPr/>
        </p:nvSpPr>
        <p:spPr>
          <a:xfrm>
            <a:off x="3925994" y="5269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F6E24393-4958-0B46-162C-B9384B4181CE}"/>
              </a:ext>
            </a:extLst>
          </p:cNvPr>
          <p:cNvSpPr/>
          <p:nvPr/>
        </p:nvSpPr>
        <p:spPr>
          <a:xfrm>
            <a:off x="4284339" y="5269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78756D24-CD10-26CE-7637-E36E3879FACD}"/>
              </a:ext>
            </a:extLst>
          </p:cNvPr>
          <p:cNvSpPr/>
          <p:nvPr/>
        </p:nvSpPr>
        <p:spPr>
          <a:xfrm>
            <a:off x="4655041" y="5269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730B80-F960-FCBE-A5CB-EA353C02A479}"/>
              </a:ext>
            </a:extLst>
          </p:cNvPr>
          <p:cNvSpPr/>
          <p:nvPr/>
        </p:nvSpPr>
        <p:spPr>
          <a:xfrm>
            <a:off x="5019565" y="5269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Title 2">
            <a:extLst>
              <a:ext uri="{FF2B5EF4-FFF2-40B4-BE49-F238E27FC236}">
                <a16:creationId xmlns:a16="http://schemas.microsoft.com/office/drawing/2014/main" id="{0419AE92-F7EC-06FF-C273-7B03C833522E}"/>
              </a:ext>
            </a:extLst>
          </p:cNvPr>
          <p:cNvSpPr txBox="1"/>
          <p:nvPr/>
        </p:nvSpPr>
        <p:spPr>
          <a:xfrm>
            <a:off x="624070" y="52811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08" name="Straight Connector 107">
            <a:extLst>
              <a:ext uri="{FF2B5EF4-FFF2-40B4-BE49-F238E27FC236}">
                <a16:creationId xmlns:a16="http://schemas.microsoft.com/office/drawing/2014/main" id="{CD0CD122-3215-2D19-41AF-8119685CAD02}"/>
              </a:ext>
            </a:extLst>
          </p:cNvPr>
          <p:cNvCxnSpPr>
            <a:cxnSpLocks/>
          </p:cNvCxnSpPr>
          <p:nvPr/>
        </p:nvCxnSpPr>
        <p:spPr>
          <a:xfrm>
            <a:off x="1504223" y="544903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9" name="Title 2">
            <a:extLst>
              <a:ext uri="{FF2B5EF4-FFF2-40B4-BE49-F238E27FC236}">
                <a16:creationId xmlns:a16="http://schemas.microsoft.com/office/drawing/2014/main" id="{CB756EE3-2F15-2351-D7FF-10FA262E79B7}"/>
              </a:ext>
            </a:extLst>
          </p:cNvPr>
          <p:cNvSpPr txBox="1"/>
          <p:nvPr/>
        </p:nvSpPr>
        <p:spPr>
          <a:xfrm>
            <a:off x="2006485" y="4495408"/>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grpSp>
        <p:nvGrpSpPr>
          <p:cNvPr id="110" name="Group 109">
            <a:extLst>
              <a:ext uri="{FF2B5EF4-FFF2-40B4-BE49-F238E27FC236}">
                <a16:creationId xmlns:a16="http://schemas.microsoft.com/office/drawing/2014/main" id="{AB5BDD7A-EEDD-5B51-C03E-12CD3C8BF5B7}"/>
              </a:ext>
            </a:extLst>
          </p:cNvPr>
          <p:cNvGrpSpPr/>
          <p:nvPr/>
        </p:nvGrpSpPr>
        <p:grpSpPr>
          <a:xfrm>
            <a:off x="4652058" y="6075434"/>
            <a:ext cx="278634" cy="272668"/>
            <a:chOff x="8032638" y="5926610"/>
            <a:chExt cx="278634" cy="272668"/>
          </a:xfrm>
        </p:grpSpPr>
        <p:sp>
          <p:nvSpPr>
            <p:cNvPr id="111" name="Freeform 110">
              <a:extLst>
                <a:ext uri="{FF2B5EF4-FFF2-40B4-BE49-F238E27FC236}">
                  <a16:creationId xmlns:a16="http://schemas.microsoft.com/office/drawing/2014/main" id="{F3B20145-BD55-5EFB-574C-258EABE68B6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12" name="Freeform 111">
              <a:extLst>
                <a:ext uri="{FF2B5EF4-FFF2-40B4-BE49-F238E27FC236}">
                  <a16:creationId xmlns:a16="http://schemas.microsoft.com/office/drawing/2014/main" id="{B6F7FA4A-DD87-0E47-F405-1307329BC91E}"/>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13" name="Group 112">
            <a:extLst>
              <a:ext uri="{FF2B5EF4-FFF2-40B4-BE49-F238E27FC236}">
                <a16:creationId xmlns:a16="http://schemas.microsoft.com/office/drawing/2014/main" id="{62A5A0A3-DFF9-2205-3D06-99AC851FC068}"/>
              </a:ext>
            </a:extLst>
          </p:cNvPr>
          <p:cNvGrpSpPr/>
          <p:nvPr/>
        </p:nvGrpSpPr>
        <p:grpSpPr>
          <a:xfrm rot="10800000">
            <a:off x="3926344" y="6075434"/>
            <a:ext cx="278634" cy="272668"/>
            <a:chOff x="8032638" y="5926610"/>
            <a:chExt cx="278634" cy="272668"/>
          </a:xfrm>
        </p:grpSpPr>
        <p:sp>
          <p:nvSpPr>
            <p:cNvPr id="114" name="Freeform 113">
              <a:extLst>
                <a:ext uri="{FF2B5EF4-FFF2-40B4-BE49-F238E27FC236}">
                  <a16:creationId xmlns:a16="http://schemas.microsoft.com/office/drawing/2014/main" id="{1443FFEC-E5C9-CDA6-011A-292D05919363}"/>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15" name="Freeform 114">
              <a:extLst>
                <a:ext uri="{FF2B5EF4-FFF2-40B4-BE49-F238E27FC236}">
                  <a16:creationId xmlns:a16="http://schemas.microsoft.com/office/drawing/2014/main" id="{7F73064C-3A6F-BCF8-0BAF-B00D09470D55}"/>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Tree>
    <p:extLst>
      <p:ext uri="{BB962C8B-B14F-4D97-AF65-F5344CB8AC3E}">
        <p14:creationId xmlns:p14="http://schemas.microsoft.com/office/powerpoint/2010/main" val="2001931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7B4314F-591A-C9FB-F659-D6B06A06766E}"/>
              </a:ext>
            </a:extLst>
          </p:cNvPr>
          <p:cNvSpPr>
            <a:spLocks noGrp="1"/>
          </p:cNvSpPr>
          <p:nvPr>
            <p:ph type="body" sz="quarter" idx="11"/>
          </p:nvPr>
        </p:nvSpPr>
        <p:spPr>
          <a:xfrm>
            <a:off x="4286874" y="3444927"/>
            <a:ext cx="1516650" cy="791312"/>
          </a:xfrm>
        </p:spPr>
        <p:txBody>
          <a:bodyPr/>
          <a:lstStyle/>
          <a:p>
            <a:pPr algn="ctr"/>
            <a:r>
              <a:rPr lang="en-AU" sz="1400" b="1" dirty="0">
                <a:solidFill>
                  <a:prstClr val="black"/>
                </a:solidFill>
                <a:cs typeface="Hellix SemiBold"/>
              </a:rPr>
              <a:t>FATTY MEATS</a:t>
            </a:r>
            <a:br>
              <a:rPr lang="en-AU" sz="1400" dirty="0">
                <a:solidFill>
                  <a:prstClr val="black"/>
                </a:solidFill>
                <a:cs typeface="Hellix SemiBold"/>
              </a:rPr>
            </a:br>
            <a:r>
              <a:rPr lang="en-AU" sz="1400" dirty="0">
                <a:solidFill>
                  <a:prstClr val="black"/>
                </a:solidFill>
                <a:cs typeface="Hellix SemiBold"/>
              </a:rPr>
              <a:t>SUCH AS LAMB CHOPS</a:t>
            </a:r>
          </a:p>
        </p:txBody>
      </p:sp>
      <p:sp>
        <p:nvSpPr>
          <p:cNvPr id="5" name="Text Placeholder 4">
            <a:extLst>
              <a:ext uri="{FF2B5EF4-FFF2-40B4-BE49-F238E27FC236}">
                <a16:creationId xmlns:a16="http://schemas.microsoft.com/office/drawing/2014/main" id="{E4863900-DC83-668A-5F4D-2735D1313FEC}"/>
              </a:ext>
            </a:extLst>
          </p:cNvPr>
          <p:cNvSpPr>
            <a:spLocks noGrp="1"/>
          </p:cNvSpPr>
          <p:nvPr>
            <p:ph type="body" sz="quarter" idx="13"/>
          </p:nvPr>
        </p:nvSpPr>
        <p:spPr>
          <a:xfrm>
            <a:off x="581551" y="590262"/>
            <a:ext cx="6816440" cy="1325563"/>
          </a:xfrm>
        </p:spPr>
        <p:txBody>
          <a:bodyPr/>
          <a:lstStyle/>
          <a:p>
            <a:r>
              <a:rPr lang="en-US" dirty="0">
                <a:solidFill>
                  <a:schemeClr val="accent1"/>
                </a:solidFill>
              </a:rPr>
              <a:t>FOOD PAIRINGS</a:t>
            </a:r>
          </a:p>
        </p:txBody>
      </p:sp>
      <p:pic>
        <p:nvPicPr>
          <p:cNvPr id="23" name="Picture Placeholder 8">
            <a:extLst>
              <a:ext uri="{FF2B5EF4-FFF2-40B4-BE49-F238E27FC236}">
                <a16:creationId xmlns:a16="http://schemas.microsoft.com/office/drawing/2014/main" id="{D2C8B0D2-1673-4651-BE69-E68689A4C6C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335742" y="1078840"/>
            <a:ext cx="1845086" cy="5585711"/>
          </a:xfrm>
          <a:prstGeom prst="rect">
            <a:avLst/>
          </a:prstGeom>
        </p:spPr>
      </p:pic>
      <p:sp>
        <p:nvSpPr>
          <p:cNvPr id="24" name="object 10">
            <a:extLst>
              <a:ext uri="{FF2B5EF4-FFF2-40B4-BE49-F238E27FC236}">
                <a16:creationId xmlns:a16="http://schemas.microsoft.com/office/drawing/2014/main" id="{6DCABD3C-5BB0-3F71-D8A7-006C200A6D0C}"/>
              </a:ext>
            </a:extLst>
          </p:cNvPr>
          <p:cNvSpPr txBox="1"/>
          <p:nvPr/>
        </p:nvSpPr>
        <p:spPr>
          <a:xfrm rot="16200000">
            <a:off x="321635" y="4174413"/>
            <a:ext cx="4059813"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a:t>
            </a:r>
            <a:b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b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pic>
        <p:nvPicPr>
          <p:cNvPr id="2" name="Picture 1">
            <a:extLst>
              <a:ext uri="{FF2B5EF4-FFF2-40B4-BE49-F238E27FC236}">
                <a16:creationId xmlns:a16="http://schemas.microsoft.com/office/drawing/2014/main" id="{087DD8B8-B379-1A86-AEEF-8A56B6EFE7BD}"/>
              </a:ext>
            </a:extLst>
          </p:cNvPr>
          <p:cNvPicPr>
            <a:picLocks noChangeAspect="1"/>
          </p:cNvPicPr>
          <p:nvPr/>
        </p:nvPicPr>
        <p:blipFill>
          <a:blip r:embed="rId3"/>
          <a:stretch>
            <a:fillRect/>
          </a:stretch>
        </p:blipFill>
        <p:spPr>
          <a:xfrm>
            <a:off x="4105130" y="1790898"/>
            <a:ext cx="2336800" cy="1485900"/>
          </a:xfrm>
          <a:prstGeom prst="rect">
            <a:avLst/>
          </a:prstGeom>
        </p:spPr>
      </p:pic>
      <p:sp>
        <p:nvSpPr>
          <p:cNvPr id="3" name="Text Placeholder 3">
            <a:extLst>
              <a:ext uri="{FF2B5EF4-FFF2-40B4-BE49-F238E27FC236}">
                <a16:creationId xmlns:a16="http://schemas.microsoft.com/office/drawing/2014/main" id="{D127FE11-0517-5390-C74A-A5EE299BAFA0}"/>
              </a:ext>
            </a:extLst>
          </p:cNvPr>
          <p:cNvSpPr txBox="1">
            <a:spLocks/>
          </p:cNvSpPr>
          <p:nvPr/>
        </p:nvSpPr>
        <p:spPr>
          <a:xfrm>
            <a:off x="8057797" y="3444927"/>
            <a:ext cx="1758326"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BEEF CUTS</a:t>
            </a:r>
            <a:br>
              <a:rPr lang="en-AU" sz="1400" dirty="0">
                <a:solidFill>
                  <a:prstClr val="black"/>
                </a:solidFill>
                <a:cs typeface="Hellix SemiBold"/>
              </a:rPr>
            </a:br>
            <a:r>
              <a:rPr lang="en-AU" sz="1400" dirty="0">
                <a:solidFill>
                  <a:prstClr val="black"/>
                </a:solidFill>
                <a:cs typeface="Hellix SemiBold"/>
              </a:rPr>
              <a:t>SUCH AS RIBS AND SCOTCH FILLET</a:t>
            </a:r>
          </a:p>
        </p:txBody>
      </p:sp>
      <p:pic>
        <p:nvPicPr>
          <p:cNvPr id="9" name="Picture 8">
            <a:extLst>
              <a:ext uri="{FF2B5EF4-FFF2-40B4-BE49-F238E27FC236}">
                <a16:creationId xmlns:a16="http://schemas.microsoft.com/office/drawing/2014/main" id="{0323D2E7-A6FA-CBBC-5116-07DAD07590B7}"/>
              </a:ext>
            </a:extLst>
          </p:cNvPr>
          <p:cNvPicPr>
            <a:picLocks noChangeAspect="1"/>
          </p:cNvPicPr>
          <p:nvPr/>
        </p:nvPicPr>
        <p:blipFill>
          <a:blip r:embed="rId4"/>
          <a:stretch>
            <a:fillRect/>
          </a:stretch>
        </p:blipFill>
        <p:spPr>
          <a:xfrm>
            <a:off x="7366232" y="1923006"/>
            <a:ext cx="2695424" cy="1431944"/>
          </a:xfrm>
          <a:prstGeom prst="rect">
            <a:avLst/>
          </a:prstGeom>
        </p:spPr>
      </p:pic>
      <p:sp>
        <p:nvSpPr>
          <p:cNvPr id="10" name="Text Placeholder 3">
            <a:extLst>
              <a:ext uri="{FF2B5EF4-FFF2-40B4-BE49-F238E27FC236}">
                <a16:creationId xmlns:a16="http://schemas.microsoft.com/office/drawing/2014/main" id="{44922030-0B4A-390D-5FB1-7279DBAF511D}"/>
              </a:ext>
            </a:extLst>
          </p:cNvPr>
          <p:cNvSpPr txBox="1">
            <a:spLocks/>
          </p:cNvSpPr>
          <p:nvPr/>
        </p:nvSpPr>
        <p:spPr>
          <a:xfrm>
            <a:off x="5954807" y="6200710"/>
            <a:ext cx="1516650"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BEEF STEW</a:t>
            </a:r>
            <a:endParaRPr lang="en-AU" sz="1400" dirty="0">
              <a:solidFill>
                <a:prstClr val="black"/>
              </a:solidFill>
              <a:cs typeface="Hellix SemiBold"/>
            </a:endParaRPr>
          </a:p>
        </p:txBody>
      </p:sp>
      <p:sp>
        <p:nvSpPr>
          <p:cNvPr id="12" name="Text Placeholder 3">
            <a:extLst>
              <a:ext uri="{FF2B5EF4-FFF2-40B4-BE49-F238E27FC236}">
                <a16:creationId xmlns:a16="http://schemas.microsoft.com/office/drawing/2014/main" id="{967EA878-38A9-CB5D-A21F-479E0AAE3B4B}"/>
              </a:ext>
            </a:extLst>
          </p:cNvPr>
          <p:cNvSpPr txBox="1">
            <a:spLocks/>
          </p:cNvSpPr>
          <p:nvPr/>
        </p:nvSpPr>
        <p:spPr>
          <a:xfrm>
            <a:off x="9654740" y="6200710"/>
            <a:ext cx="1758326"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1400" b="1" dirty="0">
                <a:solidFill>
                  <a:prstClr val="black"/>
                </a:solidFill>
                <a:cs typeface="Hellix SemiBold"/>
              </a:rPr>
              <a:t>DUCK BREAST</a:t>
            </a:r>
            <a:endParaRPr lang="en-AU" sz="1400" dirty="0">
              <a:solidFill>
                <a:prstClr val="black"/>
              </a:solidFill>
              <a:cs typeface="Hellix SemiBold"/>
            </a:endParaRPr>
          </a:p>
        </p:txBody>
      </p:sp>
      <p:pic>
        <p:nvPicPr>
          <p:cNvPr id="14" name="Picture 13">
            <a:extLst>
              <a:ext uri="{FF2B5EF4-FFF2-40B4-BE49-F238E27FC236}">
                <a16:creationId xmlns:a16="http://schemas.microsoft.com/office/drawing/2014/main" id="{BF139805-4EFD-C916-65D3-35993E6578ED}"/>
              </a:ext>
            </a:extLst>
          </p:cNvPr>
          <p:cNvPicPr>
            <a:picLocks noChangeAspect="1"/>
          </p:cNvPicPr>
          <p:nvPr/>
        </p:nvPicPr>
        <p:blipFill>
          <a:blip r:embed="rId5"/>
          <a:stretch>
            <a:fillRect/>
          </a:stretch>
        </p:blipFill>
        <p:spPr>
          <a:xfrm>
            <a:off x="5461822" y="4326216"/>
            <a:ext cx="2217378" cy="1710549"/>
          </a:xfrm>
          <a:prstGeom prst="rect">
            <a:avLst/>
          </a:prstGeom>
        </p:spPr>
      </p:pic>
      <p:pic>
        <p:nvPicPr>
          <p:cNvPr id="22" name="Picture 21">
            <a:extLst>
              <a:ext uri="{FF2B5EF4-FFF2-40B4-BE49-F238E27FC236}">
                <a16:creationId xmlns:a16="http://schemas.microsoft.com/office/drawing/2014/main" id="{BA3D0543-9113-E42D-5517-8C7979F05A77}"/>
              </a:ext>
            </a:extLst>
          </p:cNvPr>
          <p:cNvPicPr>
            <a:picLocks noChangeAspect="1"/>
          </p:cNvPicPr>
          <p:nvPr/>
        </p:nvPicPr>
        <p:blipFill>
          <a:blip r:embed="rId6"/>
          <a:stretch>
            <a:fillRect/>
          </a:stretch>
        </p:blipFill>
        <p:spPr>
          <a:xfrm>
            <a:off x="9112250" y="4872689"/>
            <a:ext cx="2451100" cy="952500"/>
          </a:xfrm>
          <a:prstGeom prst="rect">
            <a:avLst/>
          </a:prstGeom>
        </p:spPr>
      </p:pic>
    </p:spTree>
    <p:extLst>
      <p:ext uri="{BB962C8B-B14F-4D97-AF65-F5344CB8AC3E}">
        <p14:creationId xmlns:p14="http://schemas.microsoft.com/office/powerpoint/2010/main" val="3412986629"/>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1" y="368299"/>
            <a:ext cx="6088611" cy="6123432"/>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235402"/>
            <a:ext cx="5307440" cy="785732"/>
          </a:xfrm>
        </p:spPr>
        <p:txBody>
          <a:bodyPr/>
          <a:lstStyle/>
          <a:p>
            <a:r>
              <a:rPr lang="en-US" dirty="0">
                <a:solidFill>
                  <a:schemeClr val="accent5"/>
                </a:solidFill>
              </a:rPr>
              <a:t>CABERNET SAUVIGNON</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103266"/>
            <a:ext cx="5724447" cy="1325563"/>
          </a:xfrm>
        </p:spPr>
        <p:txBody>
          <a:bodyPr/>
          <a:lstStyle/>
          <a:p>
            <a:r>
              <a:rPr lang="en-US" kern="1000" spc="-100" dirty="0"/>
              <a:t>AUSTRALIA’S COMPLEX GEM</a:t>
            </a:r>
          </a:p>
        </p:txBody>
      </p:sp>
    </p:spTree>
    <p:extLst>
      <p:ext uri="{BB962C8B-B14F-4D97-AF65-F5344CB8AC3E}">
        <p14:creationId xmlns:p14="http://schemas.microsoft.com/office/powerpoint/2010/main" val="3807551082"/>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AU" altLang="ja-JP" sz="5443" b="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THANK YOU</a:t>
            </a:r>
            <a:endParaRPr lang="ja-JP" altLang="en-US" sz="5443" b="0">
              <a:solidFill>
                <a:schemeClr val="bg1"/>
              </a:solidFill>
              <a:latin typeface="Neue Haas Grotesk Text Pro" panose="020B0504020202020204" pitchFamily="34" charset="77"/>
              <a:cs typeface="Inter Display" panose="02000503000000020004" pitchFamily="2"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630419" y="274714"/>
            <a:ext cx="5317708" cy="785732"/>
          </a:xfrm>
        </p:spPr>
        <p:txBody>
          <a:bodyPr/>
          <a:lstStyle/>
          <a:p>
            <a:r>
              <a:rPr lang="en-US" dirty="0">
                <a:solidFill>
                  <a:schemeClr val="accent5"/>
                </a:solidFill>
              </a:rPr>
              <a:t>CABERNET SAUVIGNON</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30420" y="3346167"/>
            <a:ext cx="3932528" cy="1670704"/>
          </a:xfrm>
        </p:spPr>
        <p:txBody>
          <a:bodyPr/>
          <a:lstStyle/>
          <a:p>
            <a:pPr marL="0" indent="0">
              <a:lnSpc>
                <a:spcPct val="98000"/>
              </a:lnSpc>
              <a:spcBef>
                <a:spcPct val="0"/>
              </a:spcBef>
              <a:buNone/>
            </a:pPr>
            <a:r>
              <a:rPr lang="en-AU" dirty="0">
                <a:solidFill>
                  <a:schemeClr val="bg1"/>
                </a:solidFill>
              </a:rPr>
              <a:t>Beauty is so much more than skin-deep with Cabernet Sauvignon, despite this deeply coloured black grape variety being so striking. Under the surface, Cabernet Sauvignon boasts lots of tannin, bright acidity and easily recognisable aromas.</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623888" y="1158149"/>
            <a:ext cx="5047570" cy="1325563"/>
          </a:xfrm>
        </p:spPr>
        <p:txBody>
          <a:bodyPr/>
          <a:lstStyle/>
          <a:p>
            <a:r>
              <a:rPr lang="en-US" sz="4800" kern="1000" spc="-100" dirty="0"/>
              <a:t>A TRUE AUSTRALIAN CLASSIC</a:t>
            </a:r>
          </a:p>
        </p:txBody>
      </p:sp>
    </p:spTree>
    <p:extLst>
      <p:ext uri="{BB962C8B-B14F-4D97-AF65-F5344CB8AC3E}">
        <p14:creationId xmlns:p14="http://schemas.microsoft.com/office/powerpoint/2010/main" val="3901396709"/>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52089-EAFC-5AB5-1838-6A6B4F7C0922}"/>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8FC73272-C567-D2D8-98D8-9CB143688BA8}"/>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A9B2779C-C432-5D5C-E0A4-BDA1BD14B581}"/>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423790321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78291DC-D468-A4EE-7192-63AAC13196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FD0CAEF8-94B9-A641-541D-945D2BD68EE9}"/>
              </a:ext>
            </a:extLst>
          </p:cNvPr>
          <p:cNvSpPr>
            <a:spLocks noGrp="1"/>
          </p:cNvSpPr>
          <p:nvPr>
            <p:ph type="body" sz="quarter" idx="12"/>
          </p:nvPr>
        </p:nvSpPr>
        <p:spPr>
          <a:xfrm>
            <a:off x="6456363" y="2575649"/>
            <a:ext cx="4829691" cy="1530521"/>
          </a:xfrm>
        </p:spPr>
        <p:txBody>
          <a:bodyPr/>
          <a:lstStyle/>
          <a:p>
            <a:pPr>
              <a:spcBef>
                <a:spcPts val="800"/>
              </a:spcBef>
            </a:pPr>
            <a:r>
              <a:rPr lang="en-AU" dirty="0"/>
              <a:t>The history of Cabernet Sauvignon</a:t>
            </a:r>
          </a:p>
          <a:p>
            <a:pPr>
              <a:spcBef>
                <a:spcPts val="800"/>
              </a:spcBef>
            </a:pPr>
            <a:r>
              <a:rPr lang="en-AU" dirty="0"/>
              <a:t>How it’s grown</a:t>
            </a:r>
          </a:p>
          <a:p>
            <a:pPr>
              <a:spcBef>
                <a:spcPts val="800"/>
              </a:spcBef>
            </a:pPr>
            <a:r>
              <a:rPr lang="en-AU" dirty="0"/>
              <a:t>Techniques influencing style</a:t>
            </a:r>
          </a:p>
          <a:p>
            <a:pPr>
              <a:spcBef>
                <a:spcPts val="800"/>
              </a:spcBef>
            </a:pPr>
            <a:r>
              <a:rPr lang="en-AU" dirty="0"/>
              <a:t>Blending</a:t>
            </a:r>
          </a:p>
          <a:p>
            <a:pPr>
              <a:spcBef>
                <a:spcPts val="800"/>
              </a:spcBef>
            </a:pPr>
            <a:r>
              <a:rPr lang="en-AU" dirty="0"/>
              <a:t>Where it’s grown</a:t>
            </a:r>
          </a:p>
          <a:p>
            <a:pPr>
              <a:spcBef>
                <a:spcPts val="800"/>
              </a:spcBef>
            </a:pPr>
            <a:r>
              <a:rPr lang="en-AU" dirty="0"/>
              <a:t>Characteristics and flavour profiles</a:t>
            </a:r>
          </a:p>
          <a:p>
            <a:endParaRPr lang="en-US" dirty="0"/>
          </a:p>
        </p:txBody>
      </p:sp>
      <p:sp>
        <p:nvSpPr>
          <p:cNvPr id="5" name="Text Placeholder 4">
            <a:extLst>
              <a:ext uri="{FF2B5EF4-FFF2-40B4-BE49-F238E27FC236}">
                <a16:creationId xmlns:a16="http://schemas.microsoft.com/office/drawing/2014/main" id="{1B7B4BFB-5E1A-3E82-E8CE-D144971F28DA}"/>
              </a:ext>
            </a:extLst>
          </p:cNvPr>
          <p:cNvSpPr>
            <a:spLocks noGrp="1"/>
          </p:cNvSpPr>
          <p:nvPr>
            <p:ph type="body" sz="quarter" idx="13"/>
          </p:nvPr>
        </p:nvSpPr>
        <p:spPr/>
        <p:txBody>
          <a:bodyPr/>
          <a:lstStyle/>
          <a:p>
            <a:r>
              <a:rPr lang="en-US" dirty="0">
                <a:solidFill>
                  <a:schemeClr val="accent1"/>
                </a:solidFill>
              </a:rPr>
              <a:t>TODAY WE’LL COVER</a:t>
            </a:r>
          </a:p>
        </p:txBody>
      </p:sp>
    </p:spTree>
    <p:extLst>
      <p:ext uri="{BB962C8B-B14F-4D97-AF65-F5344CB8AC3E}">
        <p14:creationId xmlns:p14="http://schemas.microsoft.com/office/powerpoint/2010/main" val="116033893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bunch of grapes on a vine&#10;&#10;AI-generated content may be incorrect.">
            <a:extLst>
              <a:ext uri="{FF2B5EF4-FFF2-40B4-BE49-F238E27FC236}">
                <a16:creationId xmlns:a16="http://schemas.microsoft.com/office/drawing/2014/main" id="{AB5986BB-4BC6-AAEF-DD6D-C566CE2AB68B}"/>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7840301" y="339046"/>
            <a:ext cx="4351699" cy="2713065"/>
          </a:xfrm>
        </p:spPr>
      </p:pic>
      <p:sp>
        <p:nvSpPr>
          <p:cNvPr id="3" name="Title 2">
            <a:extLst>
              <a:ext uri="{FF2B5EF4-FFF2-40B4-BE49-F238E27FC236}">
                <a16:creationId xmlns:a16="http://schemas.microsoft.com/office/drawing/2014/main" id="{89F80A8C-7954-4435-DBFB-8A167ABA8993}"/>
              </a:ext>
            </a:extLst>
          </p:cNvPr>
          <p:cNvSpPr>
            <a:spLocks noGrp="1"/>
          </p:cNvSpPr>
          <p:nvPr>
            <p:ph type="title"/>
          </p:nvPr>
        </p:nvSpPr>
        <p:spPr>
          <a:xfrm>
            <a:off x="1369423" y="3672836"/>
            <a:ext cx="2382787" cy="662774"/>
          </a:xfrm>
        </p:spPr>
        <p:txBody>
          <a:bodyPr/>
          <a:lstStyle/>
          <a:p>
            <a:r>
              <a:rPr lang="en-US" dirty="0"/>
              <a:t>1832</a:t>
            </a:r>
          </a:p>
        </p:txBody>
      </p:sp>
      <p:sp>
        <p:nvSpPr>
          <p:cNvPr id="4" name="Text Placeholder 3">
            <a:extLst>
              <a:ext uri="{FF2B5EF4-FFF2-40B4-BE49-F238E27FC236}">
                <a16:creationId xmlns:a16="http://schemas.microsoft.com/office/drawing/2014/main" id="{CA68D089-C4E3-78D9-88DE-974ED86D9DA9}"/>
              </a:ext>
            </a:extLst>
          </p:cNvPr>
          <p:cNvSpPr>
            <a:spLocks noGrp="1"/>
          </p:cNvSpPr>
          <p:nvPr>
            <p:ph type="body" sz="quarter" idx="10"/>
          </p:nvPr>
        </p:nvSpPr>
        <p:spPr>
          <a:xfrm>
            <a:off x="1369424" y="4335617"/>
            <a:ext cx="2685916" cy="1461301"/>
          </a:xfrm>
        </p:spPr>
        <p:txBody>
          <a:bodyPr/>
          <a:lstStyle/>
          <a:p>
            <a:pPr>
              <a:lnSpc>
                <a:spcPct val="95000"/>
              </a:lnSpc>
            </a:pPr>
            <a:r>
              <a:rPr lang="en-AU" sz="1600" dirty="0"/>
              <a:t>Cabernet Sauvignon arrives on Australian shores in the collection imported by wine pioneer James Busby. </a:t>
            </a:r>
          </a:p>
        </p:txBody>
      </p:sp>
      <p:sp>
        <p:nvSpPr>
          <p:cNvPr id="5" name="Text Placeholder 4">
            <a:extLst>
              <a:ext uri="{FF2B5EF4-FFF2-40B4-BE49-F238E27FC236}">
                <a16:creationId xmlns:a16="http://schemas.microsoft.com/office/drawing/2014/main" id="{CA3339EB-162F-1CC5-BB01-D2C8D60E1F8F}"/>
              </a:ext>
            </a:extLst>
          </p:cNvPr>
          <p:cNvSpPr>
            <a:spLocks noGrp="1"/>
          </p:cNvSpPr>
          <p:nvPr>
            <p:ph type="body" sz="quarter" idx="15"/>
          </p:nvPr>
        </p:nvSpPr>
        <p:spPr>
          <a:xfrm>
            <a:off x="5264288" y="1720205"/>
            <a:ext cx="2377418" cy="1461301"/>
          </a:xfrm>
        </p:spPr>
        <p:txBody>
          <a:bodyPr/>
          <a:lstStyle/>
          <a:p>
            <a:pPr>
              <a:lnSpc>
                <a:spcPct val="95000"/>
              </a:lnSpc>
            </a:pPr>
            <a:r>
              <a:rPr lang="en-AU" sz="1600" dirty="0"/>
              <a:t>What are believed to </a:t>
            </a:r>
            <a:br>
              <a:rPr lang="en-AU" sz="1600" dirty="0"/>
            </a:br>
            <a:r>
              <a:rPr lang="en-AU" sz="1600" dirty="0"/>
              <a:t>be the world’s oldest productive Cabernet Sauvignon vines are planted at Penfolds Block 42 Kalimna.</a:t>
            </a:r>
          </a:p>
          <a:p>
            <a:endParaRPr lang="en-US" dirty="0"/>
          </a:p>
        </p:txBody>
      </p:sp>
      <p:sp>
        <p:nvSpPr>
          <p:cNvPr id="6" name="Text Placeholder 5">
            <a:extLst>
              <a:ext uri="{FF2B5EF4-FFF2-40B4-BE49-F238E27FC236}">
                <a16:creationId xmlns:a16="http://schemas.microsoft.com/office/drawing/2014/main" id="{B1BB7681-E9CB-DA03-A1DB-87436F4CE04B}"/>
              </a:ext>
            </a:extLst>
          </p:cNvPr>
          <p:cNvSpPr>
            <a:spLocks noGrp="1"/>
          </p:cNvSpPr>
          <p:nvPr>
            <p:ph type="body" sz="quarter" idx="16"/>
          </p:nvPr>
        </p:nvSpPr>
        <p:spPr>
          <a:xfrm>
            <a:off x="5264287" y="1057431"/>
            <a:ext cx="2120040" cy="662774"/>
          </a:xfrm>
        </p:spPr>
        <p:txBody>
          <a:bodyPr/>
          <a:lstStyle/>
          <a:p>
            <a:r>
              <a:rPr lang="en-US" dirty="0"/>
              <a:t>1888</a:t>
            </a:r>
          </a:p>
        </p:txBody>
      </p:sp>
      <p:sp>
        <p:nvSpPr>
          <p:cNvPr id="7" name="Text Placeholder 6">
            <a:extLst>
              <a:ext uri="{FF2B5EF4-FFF2-40B4-BE49-F238E27FC236}">
                <a16:creationId xmlns:a16="http://schemas.microsoft.com/office/drawing/2014/main" id="{98191510-D3CD-6D75-8447-FBB6BC2FED22}"/>
              </a:ext>
            </a:extLst>
          </p:cNvPr>
          <p:cNvSpPr>
            <a:spLocks noGrp="1"/>
          </p:cNvSpPr>
          <p:nvPr>
            <p:ph type="body" sz="quarter" idx="17"/>
          </p:nvPr>
        </p:nvSpPr>
        <p:spPr>
          <a:xfrm>
            <a:off x="9147989" y="4245082"/>
            <a:ext cx="2382787" cy="1461301"/>
          </a:xfrm>
        </p:spPr>
        <p:txBody>
          <a:bodyPr/>
          <a:lstStyle/>
          <a:p>
            <a:pPr>
              <a:lnSpc>
                <a:spcPct val="95000"/>
              </a:lnSpc>
            </a:pPr>
            <a:r>
              <a:rPr lang="en-AU" sz="1600" dirty="0"/>
              <a:t>Cabernet Sauvignon accounts for only 620 tonnes of the grapes crushed in Australia.</a:t>
            </a:r>
          </a:p>
          <a:p>
            <a:endParaRPr lang="en-US" dirty="0"/>
          </a:p>
        </p:txBody>
      </p:sp>
      <p:sp>
        <p:nvSpPr>
          <p:cNvPr id="8" name="Text Placeholder 7">
            <a:extLst>
              <a:ext uri="{FF2B5EF4-FFF2-40B4-BE49-F238E27FC236}">
                <a16:creationId xmlns:a16="http://schemas.microsoft.com/office/drawing/2014/main" id="{7CB350C9-D773-C2B0-7820-5120B22D2577}"/>
              </a:ext>
            </a:extLst>
          </p:cNvPr>
          <p:cNvSpPr>
            <a:spLocks noGrp="1"/>
          </p:cNvSpPr>
          <p:nvPr>
            <p:ph type="body" sz="quarter" idx="18"/>
          </p:nvPr>
        </p:nvSpPr>
        <p:spPr>
          <a:xfrm>
            <a:off x="9137103" y="3561231"/>
            <a:ext cx="2120040" cy="662774"/>
          </a:xfrm>
        </p:spPr>
        <p:txBody>
          <a:bodyPr/>
          <a:lstStyle/>
          <a:p>
            <a:r>
              <a:rPr lang="en-US" dirty="0"/>
              <a:t>1966</a:t>
            </a:r>
          </a:p>
        </p:txBody>
      </p:sp>
      <p:sp>
        <p:nvSpPr>
          <p:cNvPr id="9" name="Text Placeholder 8">
            <a:extLst>
              <a:ext uri="{FF2B5EF4-FFF2-40B4-BE49-F238E27FC236}">
                <a16:creationId xmlns:a16="http://schemas.microsoft.com/office/drawing/2014/main" id="{18DB7929-ED55-52E5-510A-55DED06ABDD4}"/>
              </a:ext>
            </a:extLst>
          </p:cNvPr>
          <p:cNvSpPr>
            <a:spLocks noGrp="1"/>
          </p:cNvSpPr>
          <p:nvPr>
            <p:ph type="body" sz="quarter" idx="13"/>
          </p:nvPr>
        </p:nvSpPr>
        <p:spPr>
          <a:xfrm>
            <a:off x="606789" y="584200"/>
            <a:ext cx="4657498" cy="1325563"/>
          </a:xfrm>
        </p:spPr>
        <p:txBody>
          <a:bodyPr/>
          <a:lstStyle/>
          <a:p>
            <a:r>
              <a:rPr lang="en-US" dirty="0">
                <a:solidFill>
                  <a:schemeClr val="accent1"/>
                </a:solidFill>
              </a:rPr>
              <a:t>THE HISTORY OF CABERNET SAUVIGNON IN AUSTRALIA</a:t>
            </a:r>
          </a:p>
        </p:txBody>
      </p:sp>
    </p:spTree>
    <p:extLst>
      <p:ext uri="{BB962C8B-B14F-4D97-AF65-F5344CB8AC3E}">
        <p14:creationId xmlns:p14="http://schemas.microsoft.com/office/powerpoint/2010/main" val="327401099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B1FE52DA-777A-1E64-876F-A13E80C3C33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b="-14"/>
          <a:stretch/>
        </p:blipFill>
        <p:spPr>
          <a:xfrm>
            <a:off x="6456363" y="376238"/>
            <a:ext cx="5735637" cy="6118225"/>
          </a:xfrm>
        </p:spPr>
      </p:pic>
      <p:sp>
        <p:nvSpPr>
          <p:cNvPr id="3" name="Text Placeholder 2">
            <a:extLst>
              <a:ext uri="{FF2B5EF4-FFF2-40B4-BE49-F238E27FC236}">
                <a16:creationId xmlns:a16="http://schemas.microsoft.com/office/drawing/2014/main" id="{E25CF1C7-70AA-FC1F-C8BD-579EB3EB8129}"/>
              </a:ext>
            </a:extLst>
          </p:cNvPr>
          <p:cNvSpPr>
            <a:spLocks noGrp="1"/>
          </p:cNvSpPr>
          <p:nvPr>
            <p:ph type="body" sz="quarter" idx="17"/>
          </p:nvPr>
        </p:nvSpPr>
        <p:spPr>
          <a:xfrm>
            <a:off x="896028" y="4242819"/>
            <a:ext cx="2976345" cy="1461301"/>
          </a:xfrm>
        </p:spPr>
        <p:txBody>
          <a:bodyPr/>
          <a:lstStyle/>
          <a:p>
            <a:pPr>
              <a:lnSpc>
                <a:spcPct val="90000"/>
              </a:lnSpc>
            </a:pPr>
            <a:r>
              <a:rPr lang="en-AU" sz="1600" dirty="0"/>
              <a:t>50 years later, through innovation and craftsmanship – and to meet demand for the popularity of this special style </a:t>
            </a:r>
            <a:br>
              <a:rPr lang="en-AU" sz="1600" dirty="0"/>
            </a:br>
            <a:r>
              <a:rPr lang="en-AU" sz="1600" dirty="0"/>
              <a:t>– Australia crushes 255,000 tonnes of Cabernet Sauvignon.</a:t>
            </a:r>
          </a:p>
        </p:txBody>
      </p:sp>
      <p:sp>
        <p:nvSpPr>
          <p:cNvPr id="4" name="Text Placeholder 3">
            <a:extLst>
              <a:ext uri="{FF2B5EF4-FFF2-40B4-BE49-F238E27FC236}">
                <a16:creationId xmlns:a16="http://schemas.microsoft.com/office/drawing/2014/main" id="{2DE44FBB-F168-EAE4-CCB5-6AA8D5B164C3}"/>
              </a:ext>
            </a:extLst>
          </p:cNvPr>
          <p:cNvSpPr>
            <a:spLocks noGrp="1"/>
          </p:cNvSpPr>
          <p:nvPr>
            <p:ph type="body" sz="quarter" idx="18"/>
          </p:nvPr>
        </p:nvSpPr>
        <p:spPr>
          <a:xfrm>
            <a:off x="885143" y="3558968"/>
            <a:ext cx="2120040" cy="662774"/>
          </a:xfrm>
        </p:spPr>
        <p:txBody>
          <a:bodyPr/>
          <a:lstStyle/>
          <a:p>
            <a:r>
              <a:rPr lang="en-US" dirty="0"/>
              <a:t>2016</a:t>
            </a:r>
          </a:p>
        </p:txBody>
      </p:sp>
      <p:sp>
        <p:nvSpPr>
          <p:cNvPr id="7" name="Text Placeholder 6">
            <a:extLst>
              <a:ext uri="{FF2B5EF4-FFF2-40B4-BE49-F238E27FC236}">
                <a16:creationId xmlns:a16="http://schemas.microsoft.com/office/drawing/2014/main" id="{DF7077BD-D789-45D0-7EE7-1D54DC3CB774}"/>
              </a:ext>
            </a:extLst>
          </p:cNvPr>
          <p:cNvSpPr>
            <a:spLocks noGrp="1"/>
          </p:cNvSpPr>
          <p:nvPr>
            <p:ph type="body" sz="quarter" idx="21"/>
          </p:nvPr>
        </p:nvSpPr>
        <p:spPr>
          <a:xfrm>
            <a:off x="3016068" y="1506344"/>
            <a:ext cx="2976345" cy="1461301"/>
          </a:xfrm>
        </p:spPr>
        <p:txBody>
          <a:bodyPr/>
          <a:lstStyle/>
          <a:p>
            <a:pPr>
              <a:lnSpc>
                <a:spcPct val="90000"/>
              </a:lnSpc>
            </a:pPr>
            <a:r>
              <a:rPr lang="en-AU" sz="1600" dirty="0"/>
              <a:t>Winemakers across Australia respect and honour the variety’s rich history while striving to make the best possible wines, crafting delicious Cabernet Sauvignons that reflect a sense of place.</a:t>
            </a:r>
          </a:p>
        </p:txBody>
      </p:sp>
      <p:sp>
        <p:nvSpPr>
          <p:cNvPr id="8" name="Text Placeholder 7">
            <a:extLst>
              <a:ext uri="{FF2B5EF4-FFF2-40B4-BE49-F238E27FC236}">
                <a16:creationId xmlns:a16="http://schemas.microsoft.com/office/drawing/2014/main" id="{D17DF496-73D7-3118-612E-D4969B26EE7E}"/>
              </a:ext>
            </a:extLst>
          </p:cNvPr>
          <p:cNvSpPr>
            <a:spLocks noGrp="1"/>
          </p:cNvSpPr>
          <p:nvPr>
            <p:ph type="body" sz="quarter" idx="22"/>
          </p:nvPr>
        </p:nvSpPr>
        <p:spPr>
          <a:xfrm>
            <a:off x="3005183" y="822493"/>
            <a:ext cx="2120040" cy="662774"/>
          </a:xfrm>
        </p:spPr>
        <p:txBody>
          <a:bodyPr/>
          <a:lstStyle/>
          <a:p>
            <a:r>
              <a:rPr lang="en-US" dirty="0"/>
              <a:t>TODAY</a:t>
            </a:r>
          </a:p>
        </p:txBody>
      </p:sp>
    </p:spTree>
    <p:extLst>
      <p:ext uri="{BB962C8B-B14F-4D97-AF65-F5344CB8AC3E}">
        <p14:creationId xmlns:p14="http://schemas.microsoft.com/office/powerpoint/2010/main" val="229207003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4829691" cy="429788"/>
          </a:xfrm>
        </p:spPr>
        <p:txBody>
          <a:bodyPr/>
          <a:lstStyle/>
          <a:p>
            <a:r>
              <a:rPr lang="en-US" dirty="0">
                <a:solidFill>
                  <a:schemeClr val="accent5"/>
                </a:solidFill>
              </a:rPr>
              <a:t>VITICULTURE</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23888" y="3603886"/>
            <a:ext cx="3990445" cy="1670704"/>
          </a:xfrm>
        </p:spPr>
        <p:txBody>
          <a:bodyPr/>
          <a:lstStyle/>
          <a:p>
            <a:pPr marL="0" indent="0">
              <a:lnSpc>
                <a:spcPct val="98000"/>
              </a:lnSpc>
              <a:buNone/>
            </a:pPr>
            <a:r>
              <a:rPr lang="en-AU" sz="2000" b="1" dirty="0">
                <a:solidFill>
                  <a:schemeClr val="bg2"/>
                </a:solidFill>
              </a:rPr>
              <a:t>Site selection</a:t>
            </a:r>
          </a:p>
          <a:p>
            <a:pPr marL="0" indent="0">
              <a:lnSpc>
                <a:spcPct val="98000"/>
              </a:lnSpc>
              <a:buNone/>
            </a:pPr>
            <a:r>
              <a:rPr lang="en-AU" dirty="0">
                <a:solidFill>
                  <a:schemeClr val="bg1"/>
                </a:solidFill>
              </a:rPr>
              <a:t>Cabernet Sauvignon thrives in warm to cool, dry regions with a maritime influence. A site with plenty of sunshine and the right soil type are key.</a:t>
            </a:r>
          </a:p>
          <a:p>
            <a:pPr marL="0" indent="0">
              <a:lnSpc>
                <a:spcPct val="98000"/>
              </a:lnSpc>
              <a:spcBef>
                <a:spcPts val="1200"/>
              </a:spcBef>
              <a:buNone/>
            </a:pPr>
            <a:r>
              <a:rPr lang="en-AU" sz="2000" b="1" dirty="0">
                <a:solidFill>
                  <a:schemeClr val="bg2"/>
                </a:solidFill>
              </a:rPr>
              <a:t>Yield</a:t>
            </a:r>
          </a:p>
          <a:p>
            <a:pPr marL="0" indent="0">
              <a:lnSpc>
                <a:spcPct val="98000"/>
              </a:lnSpc>
              <a:buNone/>
            </a:pPr>
            <a:r>
              <a:rPr lang="en-AU" dirty="0">
                <a:solidFill>
                  <a:schemeClr val="bg1"/>
                </a:solidFill>
              </a:rPr>
              <a:t>Though Cabernet Sauvignon vines can yield a lot of fruit, overcropping is a risk.</a:t>
            </a:r>
          </a:p>
          <a:p>
            <a:pPr marL="0" indent="0">
              <a:lnSpc>
                <a:spcPct val="98000"/>
              </a:lnSpc>
              <a:spcBef>
                <a:spcPts val="1200"/>
              </a:spcBef>
              <a:buNone/>
            </a:pPr>
            <a:endParaRPr lang="en-AU" dirty="0">
              <a:solidFill>
                <a:schemeClr val="bg1"/>
              </a:solidFill>
            </a:endParaRP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080872"/>
            <a:ext cx="5724447" cy="1325563"/>
          </a:xfrm>
        </p:spPr>
        <p:txBody>
          <a:bodyPr/>
          <a:lstStyle/>
          <a:p>
            <a:r>
              <a:rPr lang="en-US" sz="5000" kern="1000" spc="-100" dirty="0"/>
              <a:t>HOW CABERNET SAUVIGNON IS GROWN</a:t>
            </a:r>
          </a:p>
        </p:txBody>
      </p:sp>
    </p:spTree>
    <p:extLst>
      <p:ext uri="{BB962C8B-B14F-4D97-AF65-F5344CB8AC3E}">
        <p14:creationId xmlns:p14="http://schemas.microsoft.com/office/powerpoint/2010/main" val="217940941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CE94F27-DAE7-0142-386D-71B047F57E0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299"/>
            <a:ext cx="6096000" cy="6109544"/>
          </a:xfrm>
        </p:spPr>
      </p:pic>
      <p:sp>
        <p:nvSpPr>
          <p:cNvPr id="2" name="Text Placeholder 3">
            <a:extLst>
              <a:ext uri="{FF2B5EF4-FFF2-40B4-BE49-F238E27FC236}">
                <a16:creationId xmlns:a16="http://schemas.microsoft.com/office/drawing/2014/main" id="{035AF48F-85CD-EE73-C0A8-D3ED4A918DE2}"/>
              </a:ext>
            </a:extLst>
          </p:cNvPr>
          <p:cNvSpPr>
            <a:spLocks noGrp="1"/>
          </p:cNvSpPr>
          <p:nvPr>
            <p:ph type="body" sz="quarter" idx="11"/>
          </p:nvPr>
        </p:nvSpPr>
        <p:spPr>
          <a:xfrm>
            <a:off x="623888" y="1339914"/>
            <a:ext cx="3504492" cy="5368704"/>
          </a:xfrm>
        </p:spPr>
        <p:txBody>
          <a:bodyPr/>
          <a:lstStyle/>
          <a:p>
            <a:pPr marL="0" indent="0">
              <a:lnSpc>
                <a:spcPct val="98000"/>
              </a:lnSpc>
              <a:spcBef>
                <a:spcPts val="1200"/>
              </a:spcBef>
              <a:buNone/>
            </a:pPr>
            <a:r>
              <a:rPr lang="en-AU" sz="2000" b="1" dirty="0">
                <a:solidFill>
                  <a:schemeClr val="bg2"/>
                </a:solidFill>
              </a:rPr>
              <a:t>The vine</a:t>
            </a:r>
          </a:p>
          <a:p>
            <a:pPr marL="0" indent="0">
              <a:lnSpc>
                <a:spcPct val="98000"/>
              </a:lnSpc>
              <a:buNone/>
            </a:pPr>
            <a:r>
              <a:rPr lang="en-AU" dirty="0"/>
              <a:t>Cabernet Sauvignon vines are hardy and can produce vigorous yields. </a:t>
            </a:r>
          </a:p>
          <a:p>
            <a:pPr marL="285750" indent="-285750">
              <a:lnSpc>
                <a:spcPct val="98000"/>
              </a:lnSpc>
              <a:buFont typeface="Arial" panose="020B0604020202020204" pitchFamily="34" charset="0"/>
              <a:buChar char="•"/>
            </a:pPr>
            <a:r>
              <a:rPr lang="en-AU" dirty="0"/>
              <a:t>Small to medium clusters with medium-long peduncles (stalks)</a:t>
            </a:r>
          </a:p>
          <a:p>
            <a:pPr marL="285750" indent="-285750">
              <a:lnSpc>
                <a:spcPct val="98000"/>
              </a:lnSpc>
              <a:buFont typeface="Arial" panose="020B0604020202020204" pitchFamily="34" charset="0"/>
              <a:buChar char="•"/>
            </a:pPr>
            <a:r>
              <a:rPr lang="en-AU" dirty="0"/>
              <a:t>Small, round blue-black grapes</a:t>
            </a:r>
          </a:p>
          <a:p>
            <a:pPr marL="285750" indent="-285750">
              <a:lnSpc>
                <a:spcPct val="98000"/>
              </a:lnSpc>
              <a:buFont typeface="Arial" panose="020B0604020202020204" pitchFamily="34" charset="0"/>
              <a:buChar char="•"/>
            </a:pPr>
            <a:r>
              <a:rPr lang="en-AU" dirty="0"/>
              <a:t>Thick skins</a:t>
            </a:r>
          </a:p>
          <a:p>
            <a:pPr marL="285750" indent="-285750">
              <a:lnSpc>
                <a:spcPct val="98000"/>
              </a:lnSpc>
              <a:buFont typeface="Arial" panose="020B0604020202020204" pitchFamily="34" charset="0"/>
              <a:buChar char="•"/>
            </a:pPr>
            <a:r>
              <a:rPr lang="en-AU" dirty="0"/>
              <a:t>Medium-sized leaves</a:t>
            </a:r>
          </a:p>
          <a:p>
            <a:pPr marL="0" indent="0">
              <a:lnSpc>
                <a:spcPct val="98000"/>
              </a:lnSpc>
              <a:spcBef>
                <a:spcPts val="1200"/>
              </a:spcBef>
              <a:buNone/>
            </a:pPr>
            <a:r>
              <a:rPr lang="en-AU" sz="2000" b="1" dirty="0">
                <a:solidFill>
                  <a:schemeClr val="bg2"/>
                </a:solidFill>
              </a:rPr>
              <a:t>Irrigation</a:t>
            </a:r>
          </a:p>
          <a:p>
            <a:pPr marL="0" indent="0">
              <a:lnSpc>
                <a:spcPct val="98000"/>
              </a:lnSpc>
              <a:buNone/>
            </a:pPr>
            <a:r>
              <a:rPr lang="en-AU" dirty="0"/>
              <a:t>Viticulturists may irrigate Cabernet Sauvignon vines to introduce water during periods of inadequate rainfall and to help produce sufficient yields.</a:t>
            </a:r>
          </a:p>
        </p:txBody>
      </p:sp>
    </p:spTree>
    <p:extLst>
      <p:ext uri="{BB962C8B-B14F-4D97-AF65-F5344CB8AC3E}">
        <p14:creationId xmlns:p14="http://schemas.microsoft.com/office/powerpoint/2010/main" val="205761012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CE94F27-DAE7-0142-386D-71B047F57E0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299"/>
            <a:ext cx="6096000" cy="6109544"/>
          </a:xfrm>
        </p:spPr>
      </p:pic>
      <p:sp>
        <p:nvSpPr>
          <p:cNvPr id="2" name="Text Placeholder 3">
            <a:extLst>
              <a:ext uri="{FF2B5EF4-FFF2-40B4-BE49-F238E27FC236}">
                <a16:creationId xmlns:a16="http://schemas.microsoft.com/office/drawing/2014/main" id="{035AF48F-85CD-EE73-C0A8-D3ED4A918DE2}"/>
              </a:ext>
            </a:extLst>
          </p:cNvPr>
          <p:cNvSpPr>
            <a:spLocks noGrp="1"/>
          </p:cNvSpPr>
          <p:nvPr>
            <p:ph type="body" sz="quarter" idx="11"/>
          </p:nvPr>
        </p:nvSpPr>
        <p:spPr>
          <a:xfrm>
            <a:off x="623888" y="1629624"/>
            <a:ext cx="3585973" cy="6736344"/>
          </a:xfrm>
        </p:spPr>
        <p:txBody>
          <a:bodyPr/>
          <a:lstStyle/>
          <a:p>
            <a:pPr marL="0" indent="0">
              <a:lnSpc>
                <a:spcPct val="98000"/>
              </a:lnSpc>
              <a:spcBef>
                <a:spcPts val="1200"/>
              </a:spcBef>
              <a:buNone/>
            </a:pPr>
            <a:r>
              <a:rPr lang="en-AU" sz="2000" b="1" dirty="0">
                <a:solidFill>
                  <a:schemeClr val="bg2"/>
                </a:solidFill>
              </a:rPr>
              <a:t>Harvest</a:t>
            </a:r>
          </a:p>
          <a:p>
            <a:pPr marL="0" indent="0">
              <a:lnSpc>
                <a:spcPct val="98000"/>
              </a:lnSpc>
              <a:buNone/>
            </a:pPr>
            <a:r>
              <a:rPr lang="en-AU" dirty="0"/>
              <a:t>As a late-ripening variety, Cabernet Sauvignon harvesting typically starts later in the season. </a:t>
            </a:r>
          </a:p>
          <a:p>
            <a:pPr marL="0" indent="0">
              <a:lnSpc>
                <a:spcPct val="98000"/>
              </a:lnSpc>
              <a:spcBef>
                <a:spcPts val="1200"/>
              </a:spcBef>
              <a:buNone/>
            </a:pPr>
            <a:r>
              <a:rPr lang="en-AU" sz="2000" b="1" dirty="0">
                <a:solidFill>
                  <a:schemeClr val="bg2"/>
                </a:solidFill>
              </a:rPr>
              <a:t>Pruning</a:t>
            </a:r>
          </a:p>
          <a:p>
            <a:pPr marL="0" indent="0">
              <a:lnSpc>
                <a:spcPct val="98000"/>
              </a:lnSpc>
              <a:buNone/>
            </a:pPr>
            <a:r>
              <a:rPr lang="en-AU" dirty="0"/>
              <a:t>Especially important to control excessive growth. A variety of canopy management techniques can be used to ensure the canopy is balanced and the fruit zone is appropriately shaded, avoiding sunburn and excessive ripeness.</a:t>
            </a:r>
          </a:p>
          <a:p>
            <a:pPr marL="285750" indent="-285750">
              <a:lnSpc>
                <a:spcPct val="98000"/>
              </a:lnSpc>
              <a:buFont typeface="Arial" panose="020B0604020202020204" pitchFamily="34" charset="0"/>
              <a:buChar char="•"/>
            </a:pPr>
            <a:endParaRPr lang="en-AU" dirty="0"/>
          </a:p>
        </p:txBody>
      </p:sp>
    </p:spTree>
    <p:extLst>
      <p:ext uri="{BB962C8B-B14F-4D97-AF65-F5344CB8AC3E}">
        <p14:creationId xmlns:p14="http://schemas.microsoft.com/office/powerpoint/2010/main" val="477807862"/>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158d000cbfa01de817eb4a5879306cfd">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2976c4048e2e240c19c8ddbcd6f4640a"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0CCF1F8-6D9E-4631-9BC7-E65B426755A9}">
  <ds:schemaRefs>
    <ds:schemaRef ds:uri="http://purl.org/dc/terms/"/>
    <ds:schemaRef ds:uri="http://schemas.microsoft.com/office/2006/metadata/properties"/>
    <ds:schemaRef ds:uri="http://www.w3.org/XML/1998/namespace"/>
    <ds:schemaRef ds:uri="4e8dd08d-258d-47a9-9875-37f1ffd19f33"/>
    <ds:schemaRef ds:uri="http://purl.org/dc/elements/1.1/"/>
    <ds:schemaRef ds:uri="http://schemas.microsoft.com/office/2006/documentManagement/types"/>
    <ds:schemaRef ds:uri="02256494-4976-4001-aedb-96463ae0d92e"/>
    <ds:schemaRef ds:uri="http://schemas.microsoft.com/office/infopath/2007/PartnerControls"/>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3.xml><?xml version="1.0" encoding="utf-8"?>
<ds:datastoreItem xmlns:ds="http://schemas.openxmlformats.org/officeDocument/2006/customXml" ds:itemID="{B4C0FBB2-4C59-4168-A48E-3A0E6B4B5507}"/>
</file>

<file path=docProps/app.xml><?xml version="1.0" encoding="utf-8"?>
<Properties xmlns="http://schemas.openxmlformats.org/officeDocument/2006/extended-properties" xmlns:vt="http://schemas.openxmlformats.org/officeDocument/2006/docPropsVTypes">
  <TotalTime>7</TotalTime>
  <Words>1038</Words>
  <Application>Microsoft Macintosh PowerPoint</Application>
  <PresentationFormat>Widescreen</PresentationFormat>
  <Paragraphs>211</Paragraphs>
  <Slides>30</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Neue Haas Grotesk Text Pro</vt:lpstr>
      <vt:lpstr>Inter Display</vt:lpstr>
      <vt:lpstr>Arial</vt:lpstr>
      <vt:lpstr>Hellix SemiBold</vt:lpstr>
      <vt:lpstr>Slide layouts</vt:lpstr>
      <vt:lpstr>PowerPoint Presentation</vt:lpstr>
      <vt:lpstr>PowerPoint Presentation</vt:lpstr>
      <vt:lpstr>CABERNET SAUVIGNON</vt:lpstr>
      <vt:lpstr>PowerPoint Presentation</vt:lpstr>
      <vt:lpstr>1832</vt:lpstr>
      <vt:lpstr>PowerPoint Presentation</vt:lpstr>
      <vt:lpstr>VITICULTURE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CLIMATE</vt:lpstr>
      <vt:lpstr>SOIL</vt:lpstr>
      <vt:lpstr>PowerPoint Presentation</vt:lpstr>
      <vt:lpstr>PowerPoint Presentation</vt:lpstr>
      <vt:lpstr>PowerPoint Presentation</vt:lpstr>
      <vt:lpstr>SOIL</vt:lpstr>
      <vt:lpstr>PowerPoint Presentation</vt:lpstr>
      <vt:lpstr>PowerPoint Presentation</vt:lpstr>
      <vt:lpstr>CLIMATE</vt:lpstr>
      <vt:lpstr>SOIL</vt:lpstr>
      <vt:lpstr>PowerPoint Presentation</vt:lpstr>
      <vt:lpstr>PowerPoint Presentation</vt:lpstr>
      <vt:lpstr>PowerPoint Presentation</vt:lpstr>
      <vt:lpstr>CABERNET SAUVIGNON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Cameron Midson</cp:lastModifiedBy>
  <cp:revision>3</cp:revision>
  <dcterms:created xsi:type="dcterms:W3CDTF">2018-07-25T07:02:59Z</dcterms:created>
  <dcterms:modified xsi:type="dcterms:W3CDTF">2025-03-24T01:03:07Z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Order">
    <vt:lpwstr>47265000.0000000</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ies>
</file>