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image33.svg" ContentType="image/svg+xml"/>
  <Override PartName="/ppt/media/image34.svg" ContentType="image/sv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48" r:id="rId4"/>
  </p:sldMasterIdLst>
  <p:notesMasterIdLst>
    <p:notesMasterId r:id="rId55"/>
  </p:notesMasterIdLst>
  <p:sldIdLst>
    <p:sldId id="256" r:id="rId5"/>
    <p:sldId id="478" r:id="rId6"/>
    <p:sldId id="625" r:id="rId7"/>
    <p:sldId id="626" r:id="rId8"/>
    <p:sldId id="627" r:id="rId9"/>
    <p:sldId id="628" r:id="rId10"/>
    <p:sldId id="629" r:id="rId11"/>
    <p:sldId id="630" r:id="rId12"/>
    <p:sldId id="671" r:id="rId13"/>
    <p:sldId id="631" r:id="rId14"/>
    <p:sldId id="632" r:id="rId15"/>
    <p:sldId id="633" r:id="rId16"/>
    <p:sldId id="634" r:id="rId17"/>
    <p:sldId id="635" r:id="rId18"/>
    <p:sldId id="636" r:id="rId19"/>
    <p:sldId id="637" r:id="rId20"/>
    <p:sldId id="639" r:id="rId21"/>
    <p:sldId id="638" r:id="rId22"/>
    <p:sldId id="640" r:id="rId23"/>
    <p:sldId id="641" r:id="rId24"/>
    <p:sldId id="642" r:id="rId25"/>
    <p:sldId id="643" r:id="rId26"/>
    <p:sldId id="644" r:id="rId27"/>
    <p:sldId id="646" r:id="rId28"/>
    <p:sldId id="647" r:id="rId29"/>
    <p:sldId id="648" r:id="rId30"/>
    <p:sldId id="649" r:id="rId31"/>
    <p:sldId id="650" r:id="rId32"/>
    <p:sldId id="652" r:id="rId33"/>
    <p:sldId id="651" r:id="rId34"/>
    <p:sldId id="653" r:id="rId35"/>
    <p:sldId id="654" r:id="rId36"/>
    <p:sldId id="655" r:id="rId37"/>
    <p:sldId id="656" r:id="rId38"/>
    <p:sldId id="657" r:id="rId39"/>
    <p:sldId id="658" r:id="rId40"/>
    <p:sldId id="659" r:id="rId41"/>
    <p:sldId id="660" r:id="rId42"/>
    <p:sldId id="661" r:id="rId43"/>
    <p:sldId id="662" r:id="rId44"/>
    <p:sldId id="663" r:id="rId45"/>
    <p:sldId id="664" r:id="rId46"/>
    <p:sldId id="665" r:id="rId47"/>
    <p:sldId id="666" r:id="rId48"/>
    <p:sldId id="667" r:id="rId49"/>
    <p:sldId id="668" r:id="rId50"/>
    <p:sldId id="669" r:id="rId51"/>
    <p:sldId id="670" r:id="rId52"/>
    <p:sldId id="340" r:id="rId53"/>
    <p:sldId id="672" r:id="rId54"/>
  </p:sldIdLst>
  <p:sldSz cx="12192000" cy="6858000"/>
  <p:notesSz cx="6858000" cy="9144000"/>
  <p:embeddedFontLst>
    <p:embeddedFont>
      <p:font typeface="Cordia New" panose="020B0304020202020204" pitchFamily="34" charset="-34"/>
      <p:regular r:id="rId56"/>
      <p:bold r:id="rId57"/>
      <p:italic r:id="rId58"/>
      <p:boldItalic r:id="rId59"/>
    </p:embeddedFont>
    <p:embeddedFont>
      <p:font typeface="Inter Display" panose="02000503000000020004" pitchFamily="2" charset="0"/>
      <p:regular r:id="rId60"/>
      <p:bold r:id="rId61"/>
      <p:italic r:id="rId62"/>
      <p:boldItalic r:id="rId63"/>
    </p:embeddedFont>
    <p:embeddedFont>
      <p:font typeface="Neue Haas Grotesk Text Pro" panose="020B0504020202020204" pitchFamily="34" charset="77"/>
      <p:regular r:id="rId64"/>
      <p:bold r:id="rId65"/>
      <p:italic r:id="rId66"/>
      <p:boldItalic r:id="rId67"/>
    </p:embeddedFont>
  </p:embeddedFontLst>
  <p:custDataLst>
    <p:tags r:id="rId68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282DEE-CFDE-7DB6-ABFB-86091AF25804}" name="Cameron Midson" initials="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B830A7-64FB-EC45-B5AD-C444ADD06DE1}" v="5" dt="2026-08-20T02:32:38.9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91" autoAdjust="0"/>
    <p:restoredTop sz="94931"/>
  </p:normalViewPr>
  <p:slideViewPr>
    <p:cSldViewPr snapToGrid="0">
      <p:cViewPr varScale="1">
        <p:scale>
          <a:sx n="119" d="100"/>
          <a:sy n="119" d="100"/>
        </p:scale>
        <p:origin x="208" y="1768"/>
      </p:cViewPr>
      <p:guideLst>
        <p:guide orient="horz" pos="141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200" d="100"/>
          <a:sy n="200" d="100"/>
        </p:scale>
        <p:origin x="1440" y="-64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8.fntdata"/><Relationship Id="rId68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font" Target="fonts/font3.fntdata"/><Relationship Id="rId66" Type="http://schemas.openxmlformats.org/officeDocument/2006/relationships/font" Target="fonts/font11.fntdata"/><Relationship Id="rId74" Type="http://schemas.microsoft.com/office/2016/11/relationships/changesInfo" Target="changesInfos/changesInfo1.xml"/><Relationship Id="rId5" Type="http://schemas.openxmlformats.org/officeDocument/2006/relationships/slide" Target="slides/slide1.xml"/><Relationship Id="rId61" Type="http://schemas.openxmlformats.org/officeDocument/2006/relationships/font" Target="fonts/font6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4.fntdata"/><Relationship Id="rId67" Type="http://schemas.openxmlformats.org/officeDocument/2006/relationships/font" Target="fonts/font12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font" Target="fonts/font7.fntdata"/><Relationship Id="rId70" Type="http://schemas.openxmlformats.org/officeDocument/2006/relationships/presProps" Target="presProps.xml"/><Relationship Id="rId75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font" Target="fonts/font2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6" Type="http://schemas.microsoft.com/office/2018/10/relationships/authors" Target="authors.xml"/><Relationship Id="rId7" Type="http://schemas.openxmlformats.org/officeDocument/2006/relationships/slide" Target="slides/slide3.xml"/><Relationship Id="rId7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custSel modSld">
      <pc:chgData name="Cameron Midson" userId="510fe36d-201b-4d30-8c49-491c55367456" providerId="ADAL" clId="{93217E07-8A0E-5D7D-A37A-49773A2FEA36}" dt="2026-08-20T02:32:38.916" v="9"/>
      <pc:docMkLst>
        <pc:docMk/>
      </pc:docMkLst>
      <pc:sldChg chg="addSp delSp modSp mod">
        <pc:chgData name="Cameron Midson" userId="510fe36d-201b-4d30-8c49-491c55367456" providerId="ADAL" clId="{93217E07-8A0E-5D7D-A37A-49773A2FEA36}" dt="2026-08-20T02:32:38.916" v="9"/>
        <pc:sldMkLst>
          <pc:docMk/>
          <pc:sldMk cId="4028570615" sldId="637"/>
        </pc:sldMkLst>
        <pc:picChg chg="add mod">
          <ac:chgData name="Cameron Midson" userId="510fe36d-201b-4d30-8c49-491c55367456" providerId="ADAL" clId="{93217E07-8A0E-5D7D-A37A-49773A2FEA36}" dt="2026-08-20T02:32:38.916" v="9"/>
          <ac:picMkLst>
            <pc:docMk/>
            <pc:sldMk cId="4028570615" sldId="637"/>
            <ac:picMk id="4" creationId="{7041A559-8DE0-A7A5-C0E1-F1ADFBF29CF0}"/>
          </ac:picMkLst>
        </pc:picChg>
        <pc:picChg chg="add mod">
          <ac:chgData name="Cameron Midson" userId="510fe36d-201b-4d30-8c49-491c55367456" providerId="ADAL" clId="{93217E07-8A0E-5D7D-A37A-49773A2FEA36}" dt="2026-08-20T02:32:38.916" v="9"/>
          <ac:picMkLst>
            <pc:docMk/>
            <pc:sldMk cId="4028570615" sldId="637"/>
            <ac:picMk id="5" creationId="{65F70535-F429-0276-D69C-F0871E74746E}"/>
          </ac:picMkLst>
        </pc:picChg>
        <pc:picChg chg="del">
          <ac:chgData name="Cameron Midson" userId="510fe36d-201b-4d30-8c49-491c55367456" providerId="ADAL" clId="{93217E07-8A0E-5D7D-A37A-49773A2FEA36}" dt="2026-08-20T02:32:38.694" v="8" actId="478"/>
          <ac:picMkLst>
            <pc:docMk/>
            <pc:sldMk cId="4028570615" sldId="637"/>
            <ac:picMk id="6" creationId="{227D1981-9401-8C8F-C2A4-CDD851678E73}"/>
          </ac:picMkLst>
        </pc:picChg>
        <pc:picChg chg="add mod">
          <ac:chgData name="Cameron Midson" userId="510fe36d-201b-4d30-8c49-491c55367456" providerId="ADAL" clId="{93217E07-8A0E-5D7D-A37A-49773A2FEA36}" dt="2026-08-20T02:32:38.916" v="9"/>
          <ac:picMkLst>
            <pc:docMk/>
            <pc:sldMk cId="4028570615" sldId="637"/>
            <ac:picMk id="7" creationId="{8B03705F-E293-7C52-B1AC-303F682B3423}"/>
          </ac:picMkLst>
        </pc:picChg>
        <pc:picChg chg="del">
          <ac:chgData name="Cameron Midson" userId="510fe36d-201b-4d30-8c49-491c55367456" providerId="ADAL" clId="{93217E07-8A0E-5D7D-A37A-49773A2FEA36}" dt="2026-08-20T02:32:38.694" v="8" actId="478"/>
          <ac:picMkLst>
            <pc:docMk/>
            <pc:sldMk cId="4028570615" sldId="637"/>
            <ac:picMk id="8" creationId="{3369F703-E76D-BDE8-3A30-AC9DEC99319B}"/>
          </ac:picMkLst>
        </pc:picChg>
        <pc:picChg chg="del">
          <ac:chgData name="Cameron Midson" userId="510fe36d-201b-4d30-8c49-491c55367456" providerId="ADAL" clId="{93217E07-8A0E-5D7D-A37A-49773A2FEA36}" dt="2026-08-20T02:32:38.694" v="8" actId="478"/>
          <ac:picMkLst>
            <pc:docMk/>
            <pc:sldMk cId="4028570615" sldId="637"/>
            <ac:picMk id="18" creationId="{39D1AB40-2F3B-9AB4-65CB-609D59AAFC8B}"/>
          </ac:picMkLst>
        </pc:picChg>
        <pc:picChg chg="del">
          <ac:chgData name="Cameron Midson" userId="510fe36d-201b-4d30-8c49-491c55367456" providerId="ADAL" clId="{93217E07-8A0E-5D7D-A37A-49773A2FEA36}" dt="2026-08-20T02:32:38.694" v="8" actId="478"/>
          <ac:picMkLst>
            <pc:docMk/>
            <pc:sldMk cId="4028570615" sldId="637"/>
            <ac:picMk id="19" creationId="{CA26DBE1-DBA2-C382-D153-4842D06AE757}"/>
          </ac:picMkLst>
        </pc:picChg>
        <pc:picChg chg="del">
          <ac:chgData name="Cameron Midson" userId="510fe36d-201b-4d30-8c49-491c55367456" providerId="ADAL" clId="{93217E07-8A0E-5D7D-A37A-49773A2FEA36}" dt="2026-08-20T02:32:38.694" v="8" actId="478"/>
          <ac:picMkLst>
            <pc:docMk/>
            <pc:sldMk cId="4028570615" sldId="637"/>
            <ac:picMk id="20" creationId="{47A2DDF2-1E88-D02D-3A79-2E31EE845A0F}"/>
          </ac:picMkLst>
        </pc:picChg>
        <pc:picChg chg="del">
          <ac:chgData name="Cameron Midson" userId="510fe36d-201b-4d30-8c49-491c55367456" providerId="ADAL" clId="{93217E07-8A0E-5D7D-A37A-49773A2FEA36}" dt="2026-08-20T02:32:38.694" v="8" actId="478"/>
          <ac:picMkLst>
            <pc:docMk/>
            <pc:sldMk cId="4028570615" sldId="637"/>
            <ac:picMk id="21" creationId="{13C76626-9187-130F-D41A-3287AF86B7E0}"/>
          </ac:picMkLst>
        </pc:picChg>
        <pc:picChg chg="add mod">
          <ac:chgData name="Cameron Midson" userId="510fe36d-201b-4d30-8c49-491c55367456" providerId="ADAL" clId="{93217E07-8A0E-5D7D-A37A-49773A2FEA36}" dt="2026-08-20T02:32:38.916" v="9"/>
          <ac:picMkLst>
            <pc:docMk/>
            <pc:sldMk cId="4028570615" sldId="637"/>
            <ac:picMk id="22" creationId="{62A47F0E-6311-DB7F-AE7C-E92FDE177025}"/>
          </ac:picMkLst>
        </pc:picChg>
        <pc:picChg chg="del">
          <ac:chgData name="Cameron Midson" userId="510fe36d-201b-4d30-8c49-491c55367456" providerId="ADAL" clId="{93217E07-8A0E-5D7D-A37A-49773A2FEA36}" dt="2026-08-20T02:32:38.694" v="8" actId="478"/>
          <ac:picMkLst>
            <pc:docMk/>
            <pc:sldMk cId="4028570615" sldId="637"/>
            <ac:picMk id="23" creationId="{B53D13A4-7D9C-1296-D710-D89A50608F3D}"/>
          </ac:picMkLst>
        </pc:picChg>
        <pc:picChg chg="add mod">
          <ac:chgData name="Cameron Midson" userId="510fe36d-201b-4d30-8c49-491c55367456" providerId="ADAL" clId="{93217E07-8A0E-5D7D-A37A-49773A2FEA36}" dt="2026-08-20T02:32:38.916" v="9"/>
          <ac:picMkLst>
            <pc:docMk/>
            <pc:sldMk cId="4028570615" sldId="637"/>
            <ac:picMk id="24" creationId="{71642BA9-25A3-6B14-55E5-9271E1F1D3E3}"/>
          </ac:picMkLst>
        </pc:picChg>
        <pc:picChg chg="del">
          <ac:chgData name="Cameron Midson" userId="510fe36d-201b-4d30-8c49-491c55367456" providerId="ADAL" clId="{93217E07-8A0E-5D7D-A37A-49773A2FEA36}" dt="2026-08-20T02:32:38.694" v="8" actId="478"/>
          <ac:picMkLst>
            <pc:docMk/>
            <pc:sldMk cId="4028570615" sldId="637"/>
            <ac:picMk id="25" creationId="{9AB91E59-2DAE-B584-42E4-8EF98AC42AE7}"/>
          </ac:picMkLst>
        </pc:picChg>
        <pc:picChg chg="add mod">
          <ac:chgData name="Cameron Midson" userId="510fe36d-201b-4d30-8c49-491c55367456" providerId="ADAL" clId="{93217E07-8A0E-5D7D-A37A-49773A2FEA36}" dt="2026-08-20T02:32:38.916" v="9"/>
          <ac:picMkLst>
            <pc:docMk/>
            <pc:sldMk cId="4028570615" sldId="637"/>
            <ac:picMk id="26" creationId="{180BFF81-7A67-7C60-EF49-D93961B80FDE}"/>
          </ac:picMkLst>
        </pc:picChg>
        <pc:picChg chg="del">
          <ac:chgData name="Cameron Midson" userId="510fe36d-201b-4d30-8c49-491c55367456" providerId="ADAL" clId="{93217E07-8A0E-5D7D-A37A-49773A2FEA36}" dt="2026-08-20T02:32:38.694" v="8" actId="478"/>
          <ac:picMkLst>
            <pc:docMk/>
            <pc:sldMk cId="4028570615" sldId="637"/>
            <ac:picMk id="27" creationId="{22C5DFAF-AA3E-7394-1B10-B13F2AB69E72}"/>
          </ac:picMkLst>
        </pc:picChg>
        <pc:picChg chg="add mod">
          <ac:chgData name="Cameron Midson" userId="510fe36d-201b-4d30-8c49-491c55367456" providerId="ADAL" clId="{93217E07-8A0E-5D7D-A37A-49773A2FEA36}" dt="2026-08-20T02:32:38.916" v="9"/>
          <ac:picMkLst>
            <pc:docMk/>
            <pc:sldMk cId="4028570615" sldId="637"/>
            <ac:picMk id="28" creationId="{AFB14F2F-419B-FDBE-8F6B-B650AE4C0AEC}"/>
          </ac:picMkLst>
        </pc:picChg>
        <pc:picChg chg="add mod">
          <ac:chgData name="Cameron Midson" userId="510fe36d-201b-4d30-8c49-491c55367456" providerId="ADAL" clId="{93217E07-8A0E-5D7D-A37A-49773A2FEA36}" dt="2026-08-20T02:32:38.916" v="9"/>
          <ac:picMkLst>
            <pc:docMk/>
            <pc:sldMk cId="4028570615" sldId="637"/>
            <ac:picMk id="29" creationId="{4915A720-EB25-3245-6A1F-EF8249D3F253}"/>
          </ac:picMkLst>
        </pc:picChg>
        <pc:picChg chg="add mod">
          <ac:chgData name="Cameron Midson" userId="510fe36d-201b-4d30-8c49-491c55367456" providerId="ADAL" clId="{93217E07-8A0E-5D7D-A37A-49773A2FEA36}" dt="2026-08-20T02:32:38.916" v="9"/>
          <ac:picMkLst>
            <pc:docMk/>
            <pc:sldMk cId="4028570615" sldId="637"/>
            <ac:picMk id="30" creationId="{5B10D7E8-D786-83EB-FD92-1800C7F62AA1}"/>
          </ac:picMkLst>
        </pc:picChg>
      </pc:sldChg>
      <pc:sldChg chg="addSp delSp modSp mod">
        <pc:chgData name="Cameron Midson" userId="510fe36d-201b-4d30-8c49-491c55367456" providerId="ADAL" clId="{93217E07-8A0E-5D7D-A37A-49773A2FEA36}" dt="2026-08-20T02:32:01.363" v="4" actId="167"/>
        <pc:sldMkLst>
          <pc:docMk/>
          <pc:sldMk cId="3802531343" sldId="638"/>
        </pc:sldMkLst>
        <pc:picChg chg="add mod">
          <ac:chgData name="Cameron Midson" userId="510fe36d-201b-4d30-8c49-491c55367456" providerId="ADAL" clId="{93217E07-8A0E-5D7D-A37A-49773A2FEA36}" dt="2026-08-20T02:32:01.363" v="4" actId="167"/>
          <ac:picMkLst>
            <pc:docMk/>
            <pc:sldMk cId="3802531343" sldId="638"/>
            <ac:picMk id="2" creationId="{7E558577-3D98-DBDC-2D65-472ED586DFBB}"/>
          </ac:picMkLst>
        </pc:picChg>
        <pc:picChg chg="del">
          <ac:chgData name="Cameron Midson" userId="510fe36d-201b-4d30-8c49-491c55367456" providerId="ADAL" clId="{93217E07-8A0E-5D7D-A37A-49773A2FEA36}" dt="2026-08-20T02:31:56.426" v="2" actId="478"/>
          <ac:picMkLst>
            <pc:docMk/>
            <pc:sldMk cId="3802531343" sldId="638"/>
            <ac:picMk id="3" creationId="{D2FC7D0B-0589-518D-8A11-994BA3CE3434}"/>
          </ac:picMkLst>
        </pc:picChg>
        <pc:picChg chg="add mod">
          <ac:chgData name="Cameron Midson" userId="510fe36d-201b-4d30-8c49-491c55367456" providerId="ADAL" clId="{93217E07-8A0E-5D7D-A37A-49773A2FEA36}" dt="2026-08-20T02:32:01.363" v="4" actId="167"/>
          <ac:picMkLst>
            <pc:docMk/>
            <pc:sldMk cId="3802531343" sldId="638"/>
            <ac:picMk id="5" creationId="{9274875C-CCFE-6ECF-B191-F158C2B9289A}"/>
          </ac:picMkLst>
        </pc:picChg>
        <pc:picChg chg="add mod">
          <ac:chgData name="Cameron Midson" userId="510fe36d-201b-4d30-8c49-491c55367456" providerId="ADAL" clId="{93217E07-8A0E-5D7D-A37A-49773A2FEA36}" dt="2026-08-20T02:32:01.363" v="4" actId="167"/>
          <ac:picMkLst>
            <pc:docMk/>
            <pc:sldMk cId="3802531343" sldId="638"/>
            <ac:picMk id="6" creationId="{95276D17-ACCE-4901-CCEC-E5F6E02948F0}"/>
          </ac:picMkLst>
        </pc:picChg>
        <pc:picChg chg="add mod">
          <ac:chgData name="Cameron Midson" userId="510fe36d-201b-4d30-8c49-491c55367456" providerId="ADAL" clId="{93217E07-8A0E-5D7D-A37A-49773A2FEA36}" dt="2026-08-20T02:32:01.363" v="4" actId="167"/>
          <ac:picMkLst>
            <pc:docMk/>
            <pc:sldMk cId="3802531343" sldId="638"/>
            <ac:picMk id="7" creationId="{A59AFAE1-DF71-A453-FD3F-9CB17F9F908F}"/>
          </ac:picMkLst>
        </pc:picChg>
        <pc:picChg chg="add mod">
          <ac:chgData name="Cameron Midson" userId="510fe36d-201b-4d30-8c49-491c55367456" providerId="ADAL" clId="{93217E07-8A0E-5D7D-A37A-49773A2FEA36}" dt="2026-08-20T02:32:01.363" v="4" actId="167"/>
          <ac:picMkLst>
            <pc:docMk/>
            <pc:sldMk cId="3802531343" sldId="638"/>
            <ac:picMk id="8" creationId="{0494D129-D7CD-5275-790D-26843C0A0288}"/>
          </ac:picMkLst>
        </pc:picChg>
        <pc:picChg chg="add mod">
          <ac:chgData name="Cameron Midson" userId="510fe36d-201b-4d30-8c49-491c55367456" providerId="ADAL" clId="{93217E07-8A0E-5D7D-A37A-49773A2FEA36}" dt="2026-08-20T02:32:01.363" v="4" actId="167"/>
          <ac:picMkLst>
            <pc:docMk/>
            <pc:sldMk cId="3802531343" sldId="638"/>
            <ac:picMk id="14" creationId="{1265A46D-EC4C-FEDA-B1C1-455EEBF4E9E3}"/>
          </ac:picMkLst>
        </pc:picChg>
        <pc:picChg chg="del">
          <ac:chgData name="Cameron Midson" userId="510fe36d-201b-4d30-8c49-491c55367456" providerId="ADAL" clId="{93217E07-8A0E-5D7D-A37A-49773A2FEA36}" dt="2026-08-20T02:31:56.426" v="2" actId="478"/>
          <ac:picMkLst>
            <pc:docMk/>
            <pc:sldMk cId="3802531343" sldId="638"/>
            <ac:picMk id="30" creationId="{93AD4C16-B642-B188-08FF-2315ECBA0933}"/>
          </ac:picMkLst>
        </pc:picChg>
        <pc:picChg chg="del">
          <ac:chgData name="Cameron Midson" userId="510fe36d-201b-4d30-8c49-491c55367456" providerId="ADAL" clId="{93217E07-8A0E-5D7D-A37A-49773A2FEA36}" dt="2026-08-20T02:31:56.426" v="2" actId="478"/>
          <ac:picMkLst>
            <pc:docMk/>
            <pc:sldMk cId="3802531343" sldId="638"/>
            <ac:picMk id="32" creationId="{95E7B4EB-1393-CF21-ED26-471A862268AC}"/>
          </ac:picMkLst>
        </pc:picChg>
        <pc:picChg chg="del">
          <ac:chgData name="Cameron Midson" userId="510fe36d-201b-4d30-8c49-491c55367456" providerId="ADAL" clId="{93217E07-8A0E-5D7D-A37A-49773A2FEA36}" dt="2026-08-20T02:31:56.426" v="2" actId="478"/>
          <ac:picMkLst>
            <pc:docMk/>
            <pc:sldMk cId="3802531343" sldId="638"/>
            <ac:picMk id="33" creationId="{1F29FE70-702A-F1BB-003A-FE21064B413F}"/>
          </ac:picMkLst>
        </pc:picChg>
        <pc:picChg chg="del">
          <ac:chgData name="Cameron Midson" userId="510fe36d-201b-4d30-8c49-491c55367456" providerId="ADAL" clId="{93217E07-8A0E-5D7D-A37A-49773A2FEA36}" dt="2026-08-20T02:31:56.426" v="2" actId="478"/>
          <ac:picMkLst>
            <pc:docMk/>
            <pc:sldMk cId="3802531343" sldId="638"/>
            <ac:picMk id="44" creationId="{B3DF129F-9593-157B-FCEB-AAB967850FCB}"/>
          </ac:picMkLst>
        </pc:picChg>
        <pc:picChg chg="del">
          <ac:chgData name="Cameron Midson" userId="510fe36d-201b-4d30-8c49-491c55367456" providerId="ADAL" clId="{93217E07-8A0E-5D7D-A37A-49773A2FEA36}" dt="2026-08-20T02:31:56.426" v="2" actId="478"/>
          <ac:picMkLst>
            <pc:docMk/>
            <pc:sldMk cId="3802531343" sldId="638"/>
            <ac:picMk id="45" creationId="{95F599A6-08E2-B247-124D-8627E702734E}"/>
          </ac:picMkLst>
        </pc:picChg>
      </pc:sldChg>
      <pc:sldChg chg="addSp delSp modSp mod">
        <pc:chgData name="Cameron Midson" userId="510fe36d-201b-4d30-8c49-491c55367456" providerId="ADAL" clId="{93217E07-8A0E-5D7D-A37A-49773A2FEA36}" dt="2026-08-20T02:32:21.384" v="7"/>
        <pc:sldMkLst>
          <pc:docMk/>
          <pc:sldMk cId="2430725823" sldId="639"/>
        </pc:sldMkLst>
        <pc:picChg chg="add mod">
          <ac:chgData name="Cameron Midson" userId="510fe36d-201b-4d30-8c49-491c55367456" providerId="ADAL" clId="{93217E07-8A0E-5D7D-A37A-49773A2FEA36}" dt="2026-08-20T02:32:21.384" v="7"/>
          <ac:picMkLst>
            <pc:docMk/>
            <pc:sldMk cId="2430725823" sldId="639"/>
            <ac:picMk id="3" creationId="{34021E0B-519B-04EA-15E4-40ADE12C956A}"/>
          </ac:picMkLst>
        </pc:picChg>
        <pc:picChg chg="del">
          <ac:chgData name="Cameron Midson" userId="510fe36d-201b-4d30-8c49-491c55367456" providerId="ADAL" clId="{93217E07-8A0E-5D7D-A37A-49773A2FEA36}" dt="2026-08-20T02:32:20.701" v="6" actId="478"/>
          <ac:picMkLst>
            <pc:docMk/>
            <pc:sldMk cId="2430725823" sldId="639"/>
            <ac:picMk id="4" creationId="{43FE9722-8C27-1692-CB54-168DD13BB829}"/>
          </ac:picMkLst>
        </pc:picChg>
        <pc:picChg chg="add mod">
          <ac:chgData name="Cameron Midson" userId="510fe36d-201b-4d30-8c49-491c55367456" providerId="ADAL" clId="{93217E07-8A0E-5D7D-A37A-49773A2FEA36}" dt="2026-08-20T02:32:21.384" v="7"/>
          <ac:picMkLst>
            <pc:docMk/>
            <pc:sldMk cId="2430725823" sldId="639"/>
            <ac:picMk id="5" creationId="{34EEE411-DFC1-1261-4584-64935AAD5D31}"/>
          </ac:picMkLst>
        </pc:picChg>
        <pc:picChg chg="del">
          <ac:chgData name="Cameron Midson" userId="510fe36d-201b-4d30-8c49-491c55367456" providerId="ADAL" clId="{93217E07-8A0E-5D7D-A37A-49773A2FEA36}" dt="2026-08-20T02:32:20.701" v="6" actId="478"/>
          <ac:picMkLst>
            <pc:docMk/>
            <pc:sldMk cId="2430725823" sldId="639"/>
            <ac:picMk id="6" creationId="{D8DD2C9C-C291-452C-B205-51C321F951D6}"/>
          </ac:picMkLst>
        </pc:picChg>
        <pc:picChg chg="add mod">
          <ac:chgData name="Cameron Midson" userId="510fe36d-201b-4d30-8c49-491c55367456" providerId="ADAL" clId="{93217E07-8A0E-5D7D-A37A-49773A2FEA36}" dt="2026-08-20T02:32:21.384" v="7"/>
          <ac:picMkLst>
            <pc:docMk/>
            <pc:sldMk cId="2430725823" sldId="639"/>
            <ac:picMk id="7" creationId="{BDF582FA-4434-594B-E2FC-0BBEC981891A}"/>
          </ac:picMkLst>
        </pc:picChg>
        <pc:picChg chg="add mod">
          <ac:chgData name="Cameron Midson" userId="510fe36d-201b-4d30-8c49-491c55367456" providerId="ADAL" clId="{93217E07-8A0E-5D7D-A37A-49773A2FEA36}" dt="2026-08-20T02:32:21.384" v="7"/>
          <ac:picMkLst>
            <pc:docMk/>
            <pc:sldMk cId="2430725823" sldId="639"/>
            <ac:picMk id="8" creationId="{F1CDCA3A-048C-F915-3CB7-B21F92313E98}"/>
          </ac:picMkLst>
        </pc:picChg>
        <pc:picChg chg="add mod">
          <ac:chgData name="Cameron Midson" userId="510fe36d-201b-4d30-8c49-491c55367456" providerId="ADAL" clId="{93217E07-8A0E-5D7D-A37A-49773A2FEA36}" dt="2026-08-20T02:32:21.384" v="7"/>
          <ac:picMkLst>
            <pc:docMk/>
            <pc:sldMk cId="2430725823" sldId="639"/>
            <ac:picMk id="14" creationId="{9979A3CC-9605-A751-41C1-5E6EB4AE6DB1}"/>
          </ac:picMkLst>
        </pc:picChg>
        <pc:picChg chg="add mod">
          <ac:chgData name="Cameron Midson" userId="510fe36d-201b-4d30-8c49-491c55367456" providerId="ADAL" clId="{93217E07-8A0E-5D7D-A37A-49773A2FEA36}" dt="2026-08-20T02:32:21.384" v="7"/>
          <ac:picMkLst>
            <pc:docMk/>
            <pc:sldMk cId="2430725823" sldId="639"/>
            <ac:picMk id="15" creationId="{5491940F-4EB8-843D-B86F-03DF74AE9EA2}"/>
          </ac:picMkLst>
        </pc:picChg>
        <pc:picChg chg="add mod">
          <ac:chgData name="Cameron Midson" userId="510fe36d-201b-4d30-8c49-491c55367456" providerId="ADAL" clId="{93217E07-8A0E-5D7D-A37A-49773A2FEA36}" dt="2026-08-20T02:32:21.384" v="7"/>
          <ac:picMkLst>
            <pc:docMk/>
            <pc:sldMk cId="2430725823" sldId="639"/>
            <ac:picMk id="16" creationId="{8737C2A2-F157-4441-45B6-A1EA733B05BB}"/>
          </ac:picMkLst>
        </pc:picChg>
        <pc:picChg chg="add mod">
          <ac:chgData name="Cameron Midson" userId="510fe36d-201b-4d30-8c49-491c55367456" providerId="ADAL" clId="{93217E07-8A0E-5D7D-A37A-49773A2FEA36}" dt="2026-08-20T02:32:21.384" v="7"/>
          <ac:picMkLst>
            <pc:docMk/>
            <pc:sldMk cId="2430725823" sldId="639"/>
            <ac:picMk id="17" creationId="{10E6DBF3-5757-E2EC-1B89-10DC947E091F}"/>
          </ac:picMkLst>
        </pc:picChg>
        <pc:picChg chg="del mod">
          <ac:chgData name="Cameron Midson" userId="510fe36d-201b-4d30-8c49-491c55367456" providerId="ADAL" clId="{93217E07-8A0E-5D7D-A37A-49773A2FEA36}" dt="2026-08-20T02:32:20.701" v="6" actId="478"/>
          <ac:picMkLst>
            <pc:docMk/>
            <pc:sldMk cId="2430725823" sldId="639"/>
            <ac:picMk id="30" creationId="{93AD4C16-B642-B188-08FF-2315ECBA0933}"/>
          </ac:picMkLst>
        </pc:picChg>
        <pc:picChg chg="del mod">
          <ac:chgData name="Cameron Midson" userId="510fe36d-201b-4d30-8c49-491c55367456" providerId="ADAL" clId="{93217E07-8A0E-5D7D-A37A-49773A2FEA36}" dt="2026-08-20T02:32:20.701" v="6" actId="478"/>
          <ac:picMkLst>
            <pc:docMk/>
            <pc:sldMk cId="2430725823" sldId="639"/>
            <ac:picMk id="31" creationId="{AE6700E5-CF45-41A1-5B9E-2B73401383C2}"/>
          </ac:picMkLst>
        </pc:picChg>
        <pc:picChg chg="del mod">
          <ac:chgData name="Cameron Midson" userId="510fe36d-201b-4d30-8c49-491c55367456" providerId="ADAL" clId="{93217E07-8A0E-5D7D-A37A-49773A2FEA36}" dt="2026-08-20T02:32:20.701" v="6" actId="478"/>
          <ac:picMkLst>
            <pc:docMk/>
            <pc:sldMk cId="2430725823" sldId="639"/>
            <ac:picMk id="32" creationId="{95E7B4EB-1393-CF21-ED26-471A862268AC}"/>
          </ac:picMkLst>
        </pc:picChg>
        <pc:picChg chg="del mod">
          <ac:chgData name="Cameron Midson" userId="510fe36d-201b-4d30-8c49-491c55367456" providerId="ADAL" clId="{93217E07-8A0E-5D7D-A37A-49773A2FEA36}" dt="2026-08-20T02:32:20.701" v="6" actId="478"/>
          <ac:picMkLst>
            <pc:docMk/>
            <pc:sldMk cId="2430725823" sldId="639"/>
            <ac:picMk id="33" creationId="{1F29FE70-702A-F1BB-003A-FE21064B413F}"/>
          </ac:picMkLst>
        </pc:picChg>
        <pc:picChg chg="del mod">
          <ac:chgData name="Cameron Midson" userId="510fe36d-201b-4d30-8c49-491c55367456" providerId="ADAL" clId="{93217E07-8A0E-5D7D-A37A-49773A2FEA36}" dt="2026-08-20T02:32:20.701" v="6" actId="478"/>
          <ac:picMkLst>
            <pc:docMk/>
            <pc:sldMk cId="2430725823" sldId="639"/>
            <ac:picMk id="36" creationId="{1BFEA37B-5315-0ABA-D22A-BC93013F7C48}"/>
          </ac:picMkLst>
        </pc:picChg>
        <pc:picChg chg="del mod">
          <ac:chgData name="Cameron Midson" userId="510fe36d-201b-4d30-8c49-491c55367456" providerId="ADAL" clId="{93217E07-8A0E-5D7D-A37A-49773A2FEA36}" dt="2026-08-20T02:32:20.701" v="6" actId="478"/>
          <ac:picMkLst>
            <pc:docMk/>
            <pc:sldMk cId="2430725823" sldId="639"/>
            <ac:picMk id="43" creationId="{7C2FD57C-B974-330C-043D-D36FCE985322}"/>
          </ac:picMkLst>
        </pc:picChg>
      </pc:sldChg>
      <pc:sldChg chg="addSp delSp modSp mod">
        <pc:chgData name="Cameron Midson" userId="510fe36d-201b-4d30-8c49-491c55367456" providerId="ADAL" clId="{93217E07-8A0E-5D7D-A37A-49773A2FEA36}" dt="2026-08-20T02:31:37.260" v="1"/>
        <pc:sldMkLst>
          <pc:docMk/>
          <pc:sldMk cId="3412986629" sldId="669"/>
        </pc:sldMkLst>
        <pc:picChg chg="add mod">
          <ac:chgData name="Cameron Midson" userId="510fe36d-201b-4d30-8c49-491c55367456" providerId="ADAL" clId="{93217E07-8A0E-5D7D-A37A-49773A2FEA36}" dt="2026-08-20T02:31:37.260" v="1"/>
          <ac:picMkLst>
            <pc:docMk/>
            <pc:sldMk cId="3412986629" sldId="669"/>
            <ac:picMk id="2" creationId="{223BF885-3915-56DE-08F2-7732298A77FD}"/>
          </ac:picMkLst>
        </pc:picChg>
        <pc:picChg chg="add mod">
          <ac:chgData name="Cameron Midson" userId="510fe36d-201b-4d30-8c49-491c55367456" providerId="ADAL" clId="{93217E07-8A0E-5D7D-A37A-49773A2FEA36}" dt="2026-08-20T02:31:37.260" v="1"/>
          <ac:picMkLst>
            <pc:docMk/>
            <pc:sldMk cId="3412986629" sldId="669"/>
            <ac:picMk id="3" creationId="{02412375-EAC1-7338-F48B-9DB25E49B4FE}"/>
          </ac:picMkLst>
        </pc:picChg>
        <pc:picChg chg="del">
          <ac:chgData name="Cameron Midson" userId="510fe36d-201b-4d30-8c49-491c55367456" providerId="ADAL" clId="{93217E07-8A0E-5D7D-A37A-49773A2FEA36}" dt="2026-08-20T02:31:37.042" v="0" actId="478"/>
          <ac:picMkLst>
            <pc:docMk/>
            <pc:sldMk cId="3412986629" sldId="669"/>
            <ac:picMk id="6" creationId="{B09C518D-8D30-046F-E727-78563491E5B0}"/>
          </ac:picMkLst>
        </pc:picChg>
        <pc:picChg chg="add mod">
          <ac:chgData name="Cameron Midson" userId="510fe36d-201b-4d30-8c49-491c55367456" providerId="ADAL" clId="{93217E07-8A0E-5D7D-A37A-49773A2FEA36}" dt="2026-08-20T02:31:37.260" v="1"/>
          <ac:picMkLst>
            <pc:docMk/>
            <pc:sldMk cId="3412986629" sldId="669"/>
            <ac:picMk id="7" creationId="{5CD7862B-4E44-F98B-E584-A49B222D3CAB}"/>
          </ac:picMkLst>
        </pc:picChg>
        <pc:picChg chg="del">
          <ac:chgData name="Cameron Midson" userId="510fe36d-201b-4d30-8c49-491c55367456" providerId="ADAL" clId="{93217E07-8A0E-5D7D-A37A-49773A2FEA36}" dt="2026-08-20T02:31:37.042" v="0" actId="478"/>
          <ac:picMkLst>
            <pc:docMk/>
            <pc:sldMk cId="3412986629" sldId="669"/>
            <ac:picMk id="8" creationId="{39950FE0-B90F-9578-0AEA-EA7BDCB00DD8}"/>
          </ac:picMkLst>
        </pc:picChg>
        <pc:picChg chg="add mod">
          <ac:chgData name="Cameron Midson" userId="510fe36d-201b-4d30-8c49-491c55367456" providerId="ADAL" clId="{93217E07-8A0E-5D7D-A37A-49773A2FEA36}" dt="2026-08-20T02:31:37.260" v="1"/>
          <ac:picMkLst>
            <pc:docMk/>
            <pc:sldMk cId="3412986629" sldId="669"/>
            <ac:picMk id="9" creationId="{226E97E3-80AF-2E5D-96EB-FE155A2A95A2}"/>
          </ac:picMkLst>
        </pc:picChg>
        <pc:picChg chg="add mod">
          <ac:chgData name="Cameron Midson" userId="510fe36d-201b-4d30-8c49-491c55367456" providerId="ADAL" clId="{93217E07-8A0E-5D7D-A37A-49773A2FEA36}" dt="2026-08-20T02:31:37.260" v="1"/>
          <ac:picMkLst>
            <pc:docMk/>
            <pc:sldMk cId="3412986629" sldId="669"/>
            <ac:picMk id="10" creationId="{64353D97-9372-D713-F7CE-5B455BA50685}"/>
          </ac:picMkLst>
        </pc:picChg>
        <pc:picChg chg="add mod">
          <ac:chgData name="Cameron Midson" userId="510fe36d-201b-4d30-8c49-491c55367456" providerId="ADAL" clId="{93217E07-8A0E-5D7D-A37A-49773A2FEA36}" dt="2026-08-20T02:31:37.260" v="1"/>
          <ac:picMkLst>
            <pc:docMk/>
            <pc:sldMk cId="3412986629" sldId="669"/>
            <ac:picMk id="12" creationId="{6F422E54-0149-2E79-8ECA-3C8B66541360}"/>
          </ac:picMkLst>
        </pc:picChg>
        <pc:picChg chg="del">
          <ac:chgData name="Cameron Midson" userId="510fe36d-201b-4d30-8c49-491c55367456" providerId="ADAL" clId="{93217E07-8A0E-5D7D-A37A-49773A2FEA36}" dt="2026-08-20T02:31:37.042" v="0" actId="478"/>
          <ac:picMkLst>
            <pc:docMk/>
            <pc:sldMk cId="3412986629" sldId="669"/>
            <ac:picMk id="18" creationId="{B86F67C1-7BBD-0F8F-8694-B4DA0D6B2570}"/>
          </ac:picMkLst>
        </pc:picChg>
        <pc:picChg chg="del">
          <ac:chgData name="Cameron Midson" userId="510fe36d-201b-4d30-8c49-491c55367456" providerId="ADAL" clId="{93217E07-8A0E-5D7D-A37A-49773A2FEA36}" dt="2026-08-20T02:31:37.042" v="0" actId="478"/>
          <ac:picMkLst>
            <pc:docMk/>
            <pc:sldMk cId="3412986629" sldId="669"/>
            <ac:picMk id="19" creationId="{B5AB9BCA-32B8-95A7-92C3-46321F46517C}"/>
          </ac:picMkLst>
        </pc:picChg>
        <pc:picChg chg="del">
          <ac:chgData name="Cameron Midson" userId="510fe36d-201b-4d30-8c49-491c55367456" providerId="ADAL" clId="{93217E07-8A0E-5D7D-A37A-49773A2FEA36}" dt="2026-08-20T02:31:37.042" v="0" actId="478"/>
          <ac:picMkLst>
            <pc:docMk/>
            <pc:sldMk cId="3412986629" sldId="669"/>
            <ac:picMk id="20" creationId="{3C2EA31A-05CD-6593-2BFC-12B49D3DA5DD}"/>
          </ac:picMkLst>
        </pc:picChg>
        <pc:picChg chg="del">
          <ac:chgData name="Cameron Midson" userId="510fe36d-201b-4d30-8c49-491c55367456" providerId="ADAL" clId="{93217E07-8A0E-5D7D-A37A-49773A2FEA36}" dt="2026-08-20T02:31:37.042" v="0" actId="478"/>
          <ac:picMkLst>
            <pc:docMk/>
            <pc:sldMk cId="3412986629" sldId="669"/>
            <ac:picMk id="21" creationId="{9037D37E-5639-2793-C94F-7B120CFE016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8/20/26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คุณภาพดีของประเทศออสเตรเลียเป็นไวน์ที่แสดงออกถึงสถานที่ เป็นการกลั่นกรองของแตร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รัว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(ลักษณะพิเศษเฉพาะพื้นที่) ภูมิอากาศ และชุมชนไวน์ของเราได้อย่างชัดเจน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บันทึกย่อของสไลด์แต่ละหน้าจะให้ข้อมูลเพิ่มเติมเกี่ยวกับสไลด์นั้นๆ และประเด็นแนะนำเพื่อใช้ในการอภิปราย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สามารถดาวน์โหลดหัวข้อและสื่อประกอบ รวมถึงชุดสไลด์นำเสนอข้อมูลดังเช่นสไลด์ชุดนี้ ได้ที่เว็บไซต์ </a:t>
            </a:r>
            <a:r>
              <a:rPr lang="en-AU" sz="1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4806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จะสุกเต็มที่ ก็ต้องถึงฤดูที่องุ่นสุกพอดี และในสภาวะเช่นนั้น ก็จะเก็บเกี่ยวองุ่นได้ในช่วงกลางฤดูเก็บเกี่ยว, ในภูมิอากาศเย็นกว่า ชีราซม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ัก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ต้อง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ใช้เวลาในช่วงฤดูกาลเพื่อการเจริญเติบโตนานกว่า ถึง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จะเรียกว่าสุกเต็มที่ เม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ื่อชี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ถูกทิ้งไว้ให้สุกจนลึกไปถึงเนื้อใน ก็จะได้คุณภาพขอบคุณลักษณะแบบพริกไทย และพัฒนาความเป็นลูกพล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ัม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เชื่อมและเชอร์รี่สีเข้มได้อย่างชัดเจน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ประเด็นแนะนำเพื่อการอภิปราย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เวลาที่เก็บเกี่ยวจะมีผลต่อความแตกต่างเรื่องรสชาติของชีราซอย่างไร?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8556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6948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การหมักแบบใช้องุ่นทั้งช่อผล (หรือทั้งพวง) :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องุ่นจะไม่เด็ดก้าน ซึ่งจะทำให้ปริมาณสารแทน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สูงขึ้น จะช่วยเพิ่มกลิ่นและทำให้เสริมศักยภาพในการเก็บไวน์ได้ดีขึ้น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endParaRPr lang="en-AU" sz="1200" b="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การใช้องุ่นไม่เด็ดก้าน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: </a:t>
            </a:r>
            <a:r>
              <a:rPr lang="th-TH" sz="1200" dirty="0">
                <a:latin typeface="Cordia New" panose="020B0304020202020204" pitchFamily="34" charset="-34"/>
                <a:cs typeface="Cordia New" panose="020B0304020202020204" pitchFamily="34" charset="-34"/>
              </a:rPr>
              <a:t>จะเติมก้าน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องุ่นเข้าไปในองุ่นหลังการหมักโดยใช้องุ่นที่เด็ดก้าน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en-AU" sz="1200" b="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การหมักแช่แบบคาร์บอน</a:t>
            </a:r>
            <a:r>
              <a:rPr lang="th-TH" sz="1200" b="1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ิก</a:t>
            </a: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: การหมักแบบคาร์บอน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ิก</a:t>
            </a:r>
            <a:r>
              <a:rPr lang="th-TH" sz="1200" dirty="0">
                <a:latin typeface="Cordia New" panose="020B0304020202020204" pitchFamily="34" charset="-34"/>
                <a:cs typeface="Cordia New" panose="020B0304020202020204" pitchFamily="34" charset="-34"/>
              </a:rPr>
              <a:t>คือ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การหมักที่เกิดภายในเซลล์ การหมักเช่นนี้เริ่มต้นด้วยการใช้องุ่นทั้งช่อผล ไม่เด็ดเป็นลูก ๆ และก้านยังติดอยู่ที่ตัวผล การหมักในถังระบบปิด แบบการใช้ถังหมักอัดด้วยก๊าซคาร์บอนไดออกไซด์ องุ่นจะเริ่มหมักด้วยตัวมันเอง (โดยใช้เอนไซม์ขององุ่นเอง) ปล่อยให้องุ่นหมักไปเช่นนี้จนกระทั่งปริมาณแอลกอฮอล์คิดเป็นร้อยละ 2 การหมักแบบคา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บอกน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ิก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นี้จะทำให้เกิดคุณลักษณะเฉพาะอันเป็นเอกลักษณ์และนำไปสู่สไตล์ที่มีผลไม้นำเด่น   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endParaRPr lang="th-TH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การหมักแบบมา</a:t>
            </a:r>
            <a:r>
              <a:rPr lang="th-TH" sz="1200" b="1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โลแ</a:t>
            </a: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ลกติ</a:t>
            </a:r>
            <a:r>
              <a:rPr lang="th-TH" sz="1200" b="1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</a:t>
            </a: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แบคทีเรียที่ผลิตกรดแลกติ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ที่เกิดตามธรรมชาติ จะเติมเข้าไปในน้ำองุ่นชีรา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ที่หมักแล้ว เพื่อกระตุ้นให้กรดมา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ลิค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ที่แข็งกร้าวกลายเป็นกรดมา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ลิค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ที่มีความเป็นครีมนม นุ่มนวล และอ่อนนุ่ม ผู้ผลิตไวน์จะใช้การหมักแบบมา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โลแ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ลกติ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เพียงบางส่วนของกระบวนการก็ได้ จะช่วยลดกรดในไวน์ ทำให้ไวน์คงตัว และก่อรูปกลิ่นและรส</a:t>
            </a:r>
            <a:endParaRPr lang="th-TH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การหมักโดยใช้ยีสต์ธรรมชาติ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ยีสต์ธรรมชาติหรือยีสต์พื้นเมืองที่อยู่ในจุลินทรีย์ขององุ่น จะใช้ในการหมักไวน์ มากกว่าจะใช้ยีสต์ที่เพาะเลี้ยง (ยีสต์ที่นำแยกออกไปและนำไปเพาะเลี้ยงในห้องทดลอง) สิ่งนี้ทำให้ได้ไวน์ที่มีความซับซ้อนมากขึ้น</a:t>
            </a:r>
            <a:br>
              <a:rPr lang="en-AU" sz="1200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2366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การหมักร่วมกับวีโอน</a:t>
            </a:r>
            <a:r>
              <a:rPr lang="th-TH" sz="1200" b="1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ิเยร์</a:t>
            </a: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เมื่อนำชีรา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ไปหมักร่วมกับวีโอน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ิเยร์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ในปริมาณน้อย สีของไวน์จะสว่างขึ้น กลิ่นหอมจะชัดเจนขึ้น และรสชาตินุ่มนวลขึ้น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endParaRPr lang="th-TH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การกรองและเทกลับคืน </a:t>
            </a:r>
            <a:r>
              <a:rPr lang="en-US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คือการที่แยกน้ำไวน์ที่หมักแล้วออกจากเปลือกองุ่น ทิ้งเปลือกไว้ในถังหมัก จากนั้นเทน้ำไวน์กลับไปบนเปลือก จะช่วยเพิ่มการสัมผัสออกซิเจน และช่วยเพิ่มการสกัดสีและสารแทน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endParaRPr lang="en-AU" sz="1200" b="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การแช่หมักหลังการหมัก</a:t>
            </a:r>
            <a:r>
              <a:rPr lang="en-US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/</a:t>
            </a: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การเพิ่มเวลาการแช่องุ่นทั้งเปลือก </a:t>
            </a:r>
            <a:r>
              <a:rPr lang="en-US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การเพิ่มเวลาแช่หมัก (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10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-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40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วัน) จะทำให้เนื้อสัมผัสเนียนขึ้น มีสารแทน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ซับซ้อนมากขึ้น ฝาดน้อยลงและมีรสชาติเพิ่มขึ้น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endParaRPr lang="th-TH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การบ่มในถังไม้โอ๊ก </a:t>
            </a:r>
            <a:r>
              <a:rPr lang="en-US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ชีรา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มักบ่มในถังไม้โอ๊ก (ใช้ทั้งไม้โอ๊กฝรั่งเศสและไม้โอ๊กอเมริกัน) การบ่มในถังไม้โอ๊กใหม่จะให้กลิ่นรสวานิลลา ควัน และมะพร้าว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endParaRPr lang="en-AU" sz="1200" b="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การบรรจุขวดและการเก็บไวน์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ชีรา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ซข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องออสเตรเลียส่วนใหญ่จะบรรจุขวดและปิดฝาเกลียว ยกเว้นไวน์ชั้นดีชั้นสูงอย่างเช่น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พน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โฟ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ลด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์ส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แกรน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จ์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ส่วนศักยภาพในการเก็บไวน์จะแตกต่างกันไป ขึ้นอยู่กับสไตล์และคุณภาพที่ต่างกัน ไวน์ชีราซน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ี้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เก็บไว้ได้อย่างสง่างามถึง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ปี และจะถึงครึ่งศตวรรษก็เป็นไปได้หากเป็นไวน์คุณภาพดีมาก ไวน์ชีรา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หลากหลายสไตล์ของออสเตรเลียทำเพื่อให้เปิดดื่มได้โดยไม่ต้องเก็บไวน์ไว้นาน ๆ (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-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5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ปี)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endParaRPr lang="en-AU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ประเด็นแนะนำเพื่อการอภิปราย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คุณลักษณะใดที่ทำให้ชีรา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ควรค่าแก่การเก็บ? ผู้ผลิตไวน์ทำให้เกิดสิ่งนี้ในกระบวนการผลิตไวน์ได้อย่างไร?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เหตุใดถึงใช้ไม้โอ๊กในกระบวนการผลิตไวน์ชีรา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คุณภาพดีเกือบตลอดเวลา?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br>
              <a:rPr lang="en-AU" sz="1200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945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ผู้ผลิตไวน์ออสเตรเลีย โดยเฉพาะอย่างยิ่งในบารอ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และแมคลาเรน เวล จะตอบรับกับสไตล์นี้ และสไตล์นี้ก็มีชื่อเสียงในแคว้น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ห์ข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องฝรั่งเศส โดยเฉพาะอย่างยิ่ง 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ชาโต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เนิฟ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ดู ปา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ความสำเร็จเกิดจากการ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ไวน์ชนิดอื่น ๆ กับชีรา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ในสัดส่วนที่ต่างกันไป แต่โดยมากจะให้ชีรา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รับบทบาทสำคัญ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1049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การผสมคาแบ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ละชีรา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เป็นสไตล์ออสเตรเลียโดยแท้ เป็นที่รู้จักทั้งในออสเตรเลียเองและนอกประเทศ องุ่นสองพันธุ์นี้จะมาจากต่างเขตพื้นที่กัน การ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จากหลายเขตผลิตไวน์จะทำให้ผู้ผลิตไวน์เสาะหาผลไม้จากพื้นที่ที่ปลูกองุ่นพันธุ์นั้น ๆ ได้ดีที่สุด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9898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ประเด็นแนะนำในการอภิปราย </a:t>
            </a:r>
            <a:r>
              <a:rPr lang="en-US" sz="1200" b="1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ข้อได้เปรียบที่ใช้คาแบ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 err="1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กับ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ชีรา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คืออะไร?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ข้อได้เปรียบที่ใช้วีโอน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ิเยร์</a:t>
            </a:r>
            <a:r>
              <a:rPr lang="th-TH" sz="1200" dirty="0" err="1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กับ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ชีรา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คืออะไร?</a:t>
            </a:r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1814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ประเด็นแนะนำในการอภิปราย 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  <a:endParaRPr lang="th-TH" sz="1200" b="1" dirty="0"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สามารถเปรียบไวน์ชีรา</a:t>
            </a:r>
            <a:r>
              <a:rPr lang="th-TH" sz="1200" dirty="0" err="1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แบบมีฟองกับไวน์ขาวแบบมีฟอง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ได้อย่างไรบ้าง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7743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องุ่นพันธุ์ชีรา</a:t>
            </a:r>
            <a:r>
              <a:rPr lang="th-TH" sz="1200" dirty="0" err="1">
                <a:latin typeface="Calibri" panose="020F0502020204030204" pitchFamily="34" charset="0"/>
                <a:ea typeface="Calibri" panose="020F0502020204030204" pitchFamily="34" charset="0"/>
              </a:rPr>
              <a:t>ซ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สามารถปลูกได้เกือบ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ทุกเขตผลิตไวน์ในประเทศออ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เตรเลีย แต่เพราะภูมิอากาศ ดิน และสภาวะการเจริญเติบโตที่แตกต่างกัน ประเทศออสเตรเลียจึงเป็นประเทศที่มีจำนวนชีรา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ที่แตกต่างและหลากหลายมากที่สุดในโลก ทั้งด้านสไตล์และคุณภาพ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ช</a:t>
            </a:r>
            <a:r>
              <a:rPr lang="th-TH" sz="1200" dirty="0"/>
              <a:t>ี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รา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ซ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ค่อนข้างปรับตัวได้ดีและสามารถปลูก</a:t>
            </a:r>
            <a:r>
              <a:rPr lang="th-TH" sz="1200" dirty="0"/>
              <a:t>ได้ในสภาพอากาศปาน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กลางถึงเย็นรวมถึงพื้นที่อบอุ่น แต่เจริญเติบโตได้ดีในสภาพอากาศปานกลางถึงอบอุ่น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+ เนื้อหาเพิ่มเติมที่ใช้ในการนำเสนอได้ : สื่อในการนำเสนอเกี่ยวกับเขตพื้นที่ต่าง ๆ สามารถสืบค้นได้ที่  </a:t>
            </a:r>
            <a:r>
              <a:rPr lang="en-AU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www.australianwinediscovered.c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om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4121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ออสเตรเลียใต้มีส่วนรับผิดชอบต่อการผลิตองุ่นของประเทศออสเตรเลียจำนวนเกือบครึ่ง ทั้งยังเป็นที่พำนักของไวน์อายุมากจำนวนหนึ่ง และเขตผลิตไวน์ที่มีชื่อเสียงที่สุดของประเทศก็อยู่ที่ออสเตรเลียใต้นี้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8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ช่วงนี้เป็นโอกาสอันดีที่ให้ทุกคนได้ลิ้มรสไวน์ชีรา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ซ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ออสเตรเลียอันแสนคลาสสิค ส่วนการชิมไวน์เต็มรูปแบบจะจัดอยู่ในตอนท้ายของการนำเสนอนี้</a:t>
            </a:r>
          </a:p>
          <a:p>
            <a:pPr rtl="0"/>
            <a:endParaRPr lang="en-AU" sz="10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เจริญเติบโตได้ดีในประเทศออสเตรเลีย ซึ่งมีภูมิอากาศอบอุ่นและดินหลากหลายประเภท และนักดื่มไวน์ชื่นชอบในรสชาติขององุ่นแดงสุกฉ่ำ ที่อัดแน่นไปด้วยรสผลไม้ เนื้อสัมผัส มีความสมดุลและลงตัวพอดี การเดินทางของชีรา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เริ่มต้นที่การนำไป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กับองุ่นพันธุ์อื่น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ๆ จนมาถึงผลิตไวน์ด้วยตัวมันเอง เนื่องจากความสม่ำเสมอที่เป็น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ธรรมชาติของชี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รวมถึงลักษณะสัมผัสหนักแน่น มาพร้อมกับคุณลักษณะของ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แบล็ก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เบอร์รี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สีเข้มและลูก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พ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ลัมที่ชัดเจน ส่วนมากช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ี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จะหมักบ่มในถังไม้โอ๊ก ถ้าเป็นไม้โอ๊กอเมริกันจะทำให้ได้คุณลักษณะของวานิลลา หรือถ้าเป็นโอ๊กฝรั่งเศสจะได้ความเป็นไม้ซี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ที่บอบบางกว่า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2963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หากย้อนไปดูประวัติความเป็นมาอันรุ่มรวยในปี ค.ศ.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1842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ซาเป็นที่ชื่นชอบเพราะชีรา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ที่เปี่ยมล้นด้วยกลิ่นรสและคุณลักษณะ เหตุเพราะภูมิอากาศเป็นแบบ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มด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ิเต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เนียน อุณหภูมิปานกลาง ไร่องุ่นที่ผลิตชีรา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ที่เก่าแก่ที่สุดในโลกและยังคงให้ผลผลิตอยู่ อยู่ที่นี่ จุดเด่นของ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‘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ซา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’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คือ เป็นไวน์มีเนื้อสัมผัสเข้ม และทรงพลัง แสดงถึงคุณลักษณะของผลไม้สีดำ เครื่องเทศอุ่น มอ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ค่า ผลไม้แห้ง 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พริกไทย และเครื่องเทศ พร้อม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ทั้งยังมีกลิ่นรสโอ๊กและไม้ซี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ดาร์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8431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อุณหภูมิในแมคลาเรน เวลได้รับผลกระทบจากอยู่ใกล้กับทะเล ความเย็นที่ได้รับผลกระทบจากทะเลสร้างความแตกต่างด้านภูมิอากาศใกล้ผิวดินอย่างมหาศาล ภูมิอากาศแบบ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มด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ิเต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เนียนอันคลาสสิคเช่นนี้ทำให้ผลิตไวน์ชีรา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แบบลักษณะสัมผัสหนัก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และมีคุณลักษณะของผล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บลู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เบอร์รี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รสเข้ม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และช็อกโกแลต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7450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เขตผลิตไวน์นี้มีข้อได้เปรียบเรื่องภูมิอากาศแบบภาคพื้นทวีประดับปานกลางที่มีความอบอุ่น ในฤดูร้อนตอนกลางวันอากาศจะอุ่นถึงร้อน และความร้อนจะทุเลาลงได้ด้วยอากาศเย็นในตอนบ่าย พร้อมกับลมเย็นพัดมาอ่อน ๆ ตอนกลางคืน ไวน์ชีรา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จาก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มีความเข้ม เนื้อสัมผัสหนัก และเข้มข้น มีกลิ่นรส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แบล็ก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เบอร์รี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เชอร์รี่สีดำ ลูกพล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ัม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และชะเอม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9508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ระดับแอลกอฮอล์ปานกลาง กลิ่นพริกไทยและกลิ่นหอมอย่างเครื่องเทศ และสารแทน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นแ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ละกรดอันละเอียดอ่อน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ทำให้แอด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ิเลด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ฮิลล์แจ้งเกิดได้รวดเร็วในฐานะที่เป็นไวน์สไตล์ที่ผู้คนชื่นชอบและสรรเสริญในโลกของไวน์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4426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หลายปีผ่านไป ไวน์ชีรา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เข้มข้นทรงพลังจากเขตพื้นที่อากาศอุ่นและชื้น ปัจจุบันผู้ผลิตไวน์ของเขตผลิตไวน์นี้ผลิตไวน์แบบลักษณะสัมผัสปานกลางที่มีรสชาติ ความซับซ้อน และเข้ากับอาหารได้ดี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4180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แผ่นดินที่อยู่ในพื้นทวีปทำให้เกิดวัฒนธรรมการผลิตไวน์จากภูมิอากาศเย็นที่เจริญรุ่งเรือง และเป็นตัวแทนความลับสุดยอดของไวน์ออสเตรเลีย 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วีโอน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</a:t>
            </a:r>
            <a:r>
              <a:rPr lang="th-TH" sz="1200" dirty="0" err="1">
                <a:latin typeface="Calibri" panose="020F0502020204030204" pitchFamily="34" charset="0"/>
                <a:ea typeface="Calibri" panose="020F0502020204030204" pitchFamily="34" charset="0"/>
              </a:rPr>
              <a:t>เยร์เบ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ลน</a:t>
            </a:r>
            <a:r>
              <a:rPr lang="th-TH" sz="1200" dirty="0" err="1">
                <a:latin typeface="Calibri" panose="020F0502020204030204" pitchFamily="34" charset="0"/>
                <a:ea typeface="Calibri" panose="020F0502020204030204" pitchFamily="34" charset="0"/>
              </a:rPr>
              <a:t>ด์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เป็น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หนึ่งในไวน์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ที่ประสบความสำเร็จที่สุดของเขตพื้นที่นี้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1274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เขตผลิตไวน์ในแถบออสเตรเลียตะวันตก มีความหนาแน่นในภาคตะวันตกเฉียงใต้ และเกรทเซา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เทิร์น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เขตผลิตไวน์บางเขตอยู่ติดกับเมืองหลวงของรัฐนี้ นั่นคือ เมืองเพ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ิร์ธ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อย่างเช่น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วอน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ดิ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สตริก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แต่ส่วนมากอยู่ไกลออกไปทางใต้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6137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เป็นหนึ่งในเขตพื้นที่ผลิตไวน์ที่แยกตัวออกมาโดดเดี่ยวเชิงธรณีวิทยามากที่สุดในโลก, ในฤดูหนาว ปริมาณน้ำฝนจะมีระดับสูง ในฤดูร้อน อากาศจะอุ่นและแห้ง มีความเสี่ยงที่ต้องพบสภาวะน้ำค้างแข็งและลูกเห็บระดับต่ำ บวกกับดินเป็นดินร่วนสีเทามีดินเหนียวข้างใต้ ทำให้เป็นพื้นที่ที่เหมาะสมต่อการปลูกองุ่นเป็นอย่างมาก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8731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เกรท เซา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เทิร์น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มีสภาพแวดล้อมที่เหมาะสมกับการสร้างสรรค์ไวน์ที่เป็นเอกลักษณ์ที่สุด เกรท เซา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เทิร์น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มีขนาดใหญ่และความหลากหลายก็มาก พื้นที่วัดตามความยาวได้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150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กิโลเมตร (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93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ไมล์) และวัดตามความกว้างได้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100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กิโลเมตร (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62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ไมล์) เขตพื้นที่ย่อยคือ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แฟรงค์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แลนด์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ที่อยู่ทางตอนเหนือ ที่นี่ผลิตชีรา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ที่น่าสนใจมาก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3650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จีโอกราฟห่างจากเมืองเพ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ิร์ธ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ออกไปสองชั่วโมงครึ่ง จีโอกราฟตั้งอยู่ที่ชายฝั่งทะเลติดกับมหาสมุทรอินเดีย จึงทำให้อุณหภูมิอบอุ่นจนเกินไป แต่ก็บรรเทาลงได้ด้วยลมทะเลจากทิศตะวันตกเฉียงใต้ที่มีกำลังแรง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565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1747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วอน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ดิ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สตริก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เป็นเขตพื้นที่ผลิตไวน์ที่เก่าแก่ที่สุดในออสเตรเลียตะวันตก ผู้มาตั้งรกรากชาวอังกฤษเป็นผู้ปลูกองุ่นหลังจากที่เข้ามาประเทศออสเตรเลียเมื่อปี ค.ศ.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1829,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อากาศร้อนใน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วอน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ดิ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สตริก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ต์ทุเ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ลาลงได้ด้วยลมทะเล “ฟรีแมนเท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ิ่ล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ด๊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อก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” ที่พัดมาจากทิศจากตะวันตกเฉียงใต้ 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ซข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วอน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แสดงให้เห็นมิติของผลไม้แห้งและผลไม้สุก รวมทั้งลูกพล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ัม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และลูกพรุน อีกทั้งยังมีช็อกโกแลต ชะเอม และเครื่องเทศ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9234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องุ่นต้นแรกของเขตพื้นที่นี้ปรากฏขึ้นในช่วงปี ค.ศ.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1860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แต่จนช่วง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ปี ค.ศ.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1960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ถึงได้ก่อเกิดเป็นคลื่นแห่งการพัฒนาที่จริงจัง การผลิตชีรา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ซข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ฮีท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โค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้ท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มีข้อได้เปรียบเพราะดินที่ทับถมกับมีสารไออ้อนอ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อก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ซด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ที่อุดมสมบูรณ์ ที่ได้จากหินในสมัยแคม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เบรียน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ซึ่งเป็นหินที่เก่าแก่ที่สุดในแคว้นวิกตอเรียอายุ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500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ล้านปีขึ้นไป ไออ้อนอ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อก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ซด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ที่ห่อหุ้มดินสีแดงในเขตพื้นที่นี้สามารถมองเห็นได้ทั่วทุกพื้นที่ จึงทำให้ชีรา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จาก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ฮีท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โค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้ท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มีสีและกลิ่นรสเข้มที่สุดบนโลกใบนี้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2945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การทำ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ไร่องุ่นเป็นครั้งแรกเมื่อช่วงต้น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ปี ค.ศ.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1863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และปลูกหลากหลายพันธุ์ เป็นพันธุ์หายากที่ท้าทายความพยายามอย่า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มากในการระบุว่าเป็นพันธุ์อะไร และยังเป็นตัวอย่างของต้นองุ่นที่รอดชีวิตในโลก ภูมิอากาศแบบ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มด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ิเต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เนียนและอยู่ใกล้กับมหาสมุทรใต้/แอนตา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ติ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(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100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กม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. -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200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กม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.)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จึงเกิดเป็นอิทธิพลความเย็นในช่วงฤดูร้อน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1882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เขตผลิตไวน์บีช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เวิร์ธ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อันเล็กจิ๋วนี้ตั้งอยู่ที่ฝั่งเทือกเขาแอล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ป์ส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ในแคว้นวิกตอเรีย ทางด้านที่เป็นพื้นที่ทวีป ทำให้ตอนกลางวันอากาศอุ่น แสงแดดจ้า วางใจได้ว่าองุ่นจะสุก และตอนกลางคืนอากาศเย็น ทำให้ความร้อนลดลง และยังทำให้ผลิตองุ่นที่ใช้ทำไวน์มีความสมดุลทางธรรมชาติและความหรูหรา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2538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สัดส่วนที่</a:t>
            </a:r>
            <a:r>
              <a:rPr lang="th-TH" sz="1200" dirty="0"/>
              <a:t> พอเหมาะขององุ่นชีรา</a:t>
            </a:r>
            <a:r>
              <a:rPr lang="th-TH" sz="1200" dirty="0" err="1"/>
              <a:t>ซข</a:t>
            </a:r>
            <a:r>
              <a:rPr lang="th-TH" sz="1200" dirty="0"/>
              <a:t>องออสเตรเลียถูกใช้โดยผู้ผลิตไวน์รายใหญ่ เพื่อ</a:t>
            </a:r>
            <a:r>
              <a:rPr lang="th-TH" sz="1200" dirty="0" err="1"/>
              <a:t>ทํา</a:t>
            </a:r>
            <a:r>
              <a:rPr lang="th-TH" sz="1200" dirty="0"/>
              <a:t>ไวน์ออสเตรเลียที่ดื่มง่ายและเข้าถึงได้ ผลไม้ส่วนใหญ่ปลูกในภูมิภา</a:t>
            </a:r>
            <a:r>
              <a:rPr lang="th-TH" sz="1200" dirty="0" err="1"/>
              <a:t>คริเวอร์</a:t>
            </a:r>
            <a:r>
              <a:rPr lang="th-TH" sz="1200" dirty="0"/>
              <a:t>แลนด์ของรัฐออสเตรเลียใต้ และริ</a:t>
            </a:r>
            <a:r>
              <a:rPr lang="th-TH" sz="1200" dirty="0" err="1"/>
              <a:t>เวอร์</a:t>
            </a:r>
            <a:r>
              <a:rPr lang="th-TH" sz="1200" dirty="0"/>
              <a:t>ริน</a:t>
            </a:r>
            <a:r>
              <a:rPr lang="th-TH" sz="1200" dirty="0" err="1"/>
              <a:t>า</a:t>
            </a:r>
            <a:r>
              <a:rPr lang="th-TH" sz="1200" dirty="0"/>
              <a:t>ของรัฐนิว</a:t>
            </a:r>
            <a:r>
              <a:rPr lang="th-TH" sz="1200" dirty="0" err="1"/>
              <a:t>เซาท์</a:t>
            </a:r>
            <a:r>
              <a:rPr lang="th-TH" sz="1200" dirty="0"/>
              <a:t>เวลส์</a:t>
            </a:r>
            <a:endParaRPr lang="th-TH" sz="1200" dirty="0">
              <a:latin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42157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แลนด์อยู่ในออสเตรเลียใต้ เป็นแหล่งผลิตไวน์ที่ทรงอิทธิพลและแข็งแกร่ง พื้นที่แผ่กว้างออกไปถึง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330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กม.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ตามแนวแม่น้ำเมอร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ผู้ผลิตไวน์หัวก้าวหน้ารุ่นใหม่ได้ย้ายเข้ามาในพื้นที่นี้ น้อมรับความเปลี่ยนแปลง โดยการผลิตไวน์จากองุ่นพันธุ์ทางเลือก ทำฟาร์มอย่างยั่งยืน และเก่งเรื่องการนำการปลูกองุ่นแบบอินทรีย์และนำการเกษตรชีวพลวัตรมาปฏิบัติ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869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ริน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า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ในรัฐนิว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เซาท์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เวลส์ปลูกองุ่นมากกว่าร้อยละ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จากการผลิตองุ่นโดยรวม และเป็นเขตพื้นที่ผลิตไวน์ที่ใหญ่ที่สุดในรัฐนิว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เซาท์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เวลส์ ผืนแผ่นดินของริ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ริน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า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แผ่กว้างบนพื้นที่ราบ เป็นทุ่งหญ้าอยู่ทางตะวันตกเฉียงใต้ของรัฐ มีไร่องุ่นกระจายอยู่ทั่วนับเป็นแสน</a:t>
            </a:r>
            <a:r>
              <a:rPr lang="th-TH" sz="1200" dirty="0"/>
              <a:t>เฮ</a:t>
            </a:r>
            <a:r>
              <a:rPr lang="th-TH" sz="1200" dirty="0" err="1"/>
              <a:t>คเต</a:t>
            </a:r>
            <a:r>
              <a:rPr lang="th-TH" sz="1200" dirty="0"/>
              <a:t>อร</a:t>
            </a:r>
            <a:r>
              <a:rPr lang="th-TH" sz="1200" dirty="0" err="1"/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โดยมีเมืองกร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ิฟฟิธ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เป็นจุดศูนย์กลาง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ประเด็นแนะนำเพื่อการอภิปราย 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เขตผลิตไวน์ทั้งริ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แลนด์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ริน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า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และเมอร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ลิงผลิตชีรา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ปริมาณมากที่สุดในประเทศออสเตรเลีย 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แต่เขตผลิตไวน์ชีรา</a:t>
            </a:r>
            <a:r>
              <a:rPr lang="th-TH" sz="1200" dirty="0" err="1">
                <a:latin typeface="Calibri" panose="020F0502020204030204" pitchFamily="34" charset="0"/>
                <a:ea typeface="Calibri" panose="020F0502020204030204" pitchFamily="34" charset="0"/>
              </a:rPr>
              <a:t>ซ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จากภูมิอากาศเย็น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กลับได้ชื่อเสียงไปเพราะชีรา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ที่มีความหรูหราและล้ำเลิศ ตัวเลขเหล่านี้บอกอะไรเกี่ยวกับสไตล์ของชีรา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ที่ผู้คนดื่มได้บ้าง?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64040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ช่วงนี้เหมาะกับการชิมไวน์ชีรา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ซห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ลากชนิดที่คัดสรรมาและอภิปราย 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การแสดงออกถึงความหลากหลายอย่างวิเศษสุด เป็นทางที่จะอธิบายถึงตำแหน่งของชีรา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ในฐานะที่เป็นตัวแทนพันธุ์องุ่นชั้นนำของประเทศได้เป็นอย่างดี นักดื่มจำนวนมากชื่นชอบชีรา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ที่ผลิตในภูมิอากาศอุ่นโดยใช้วิธีการผลิตแบบดั้งเดิม ชีราซม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ี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กลิ่นรสโดดเด่น ผลไม้ชุ่มฉ่ำ เนื้อสัมผัสนุ่มเนียน ความสุกของแทน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นินแ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ละระดับแอลกอฮอล์สูง และทั้งหมดมีความสมดุลอย่างไม่มีที่ติ แต่ก็ยังมีนักดื่มอีกมากที่ยอมรับและเปลี่ยนใจมาหาชีรา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ที่ผลิตในภูมิอากาศเย็นกว่า ไวน์เหล่านี้แสดงออกถึงความบริสุทธิ์ของพันธุ์องุ่น และทำให้เกิดความพิเศษของเขตผลิตไวน์โดยการได้เปล่งประกายผ่านความชัดเจนและความเข้มข้น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56742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หากต้องการเรื่องราวนำเสนอพร้อมเครื่องมือและทรัพยากรข้อมูล สามารถศึกษาค้นคว้าได้ที่เว็บไซต์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หรือหากมีคำถาม สามารถติดต่อทางอีเมล์ได้ที่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discovered@wineaustralia.com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268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ประเด็นแนะนำเพื่อการอภิปราย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อะไรที่เป็นข้อได้เปรียบในการผลิตชีรา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จากองุ่นอายุมาก?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884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นายแม็กซ์ ชู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เบิร์ต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เป็นผู้บุกเบิก เขาหมายมั่นจะทำให้ไวน์ชีรา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ซข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องประเทศออสเตรเลียเป็นที่รู้จักในระดับโลก ถึงแม้จะพบอุปสรรคขวากหนามนานากว่าประสบความสำเร็จ แต่ในที่สุดเขาก็เป็นผู้ผลิตไวน์ที่มีชื่อเสียงที่สุดของประเทศออสเตรเลีย ชื่อ “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พน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โฟ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ลด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แกรน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”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488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นายแม็กซ์ ชู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เบิร์ต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เป็นผู้บุกเบิก เขาหมายมั่นจะทำให้ไวน์ชีรา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ซข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องประเทศออสเตรเลียเป็นที่รู้จักในระดับโลก ถึงแม้จะพบอุปสรรคขวากหนามนานากว่าประสบความสำเร็จ แต่ในที่สุดเขาก็เป็นผู้ผลิตไวน์ที่มีชื่อเสียงที่สุดของประเทศออสเตรเลีย ชื่อ “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พน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โฟ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ลด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แกรน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”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481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ต้นองุ่นพันธุ์ชีรา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สามารถปรับตัวได้ค่อนข้างดี จะให้ผลผลิตดีถ้าปลูกในสภาพภูมิอากาศที่เหมาะสม แต่จะอ่อนไหวต่อสภาวะการปลูกที่แย่ 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จะติดตาและสุกในช่วงกลางฤดู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ถึงปลาย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ฤดูเพาะปลูก และเก็บเกี่ยวในช่วงกลางฤดูเก็บเกี่ยว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7789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การตัดแต่งต้นองุ่นพันธุ์ชีรา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ทำได้โดยใช้มือหรือเครื่องตัดก็ได้ ส่วนมากจะทำระหว่างเดือนในช่วงฤดูหนาวหรือใกล้จะถึงฤดูใบไม้ผลิ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930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อายุของต้นองุ่น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ต้นองุ่นพันธุ์ชีรา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อายุมากมักให้ผลผลิตต่ำกว่า แต่องุ่นจะรสชาติเข้มข้นและหนักแน่นกว่า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ความสมบูรณ์ของต้นองุ่น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เมื่อการเติบโตของไร่องุ่นอุดมสมบูรณ์ จะทำให้ผลผลิตสูง แต่จะทำให้คุณภาพรสชาติที่เด่นชัดของชีรา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ต่ำ ดังนั้น การ</a:t>
            </a:r>
            <a:r>
              <a:rPr lang="th-TH" sz="1200" dirty="0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ดูแล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การเติบโตของต้นองุ่นให้ดีเป็นสิ่งสำคัญ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คุณลักษณะของสถานที่ปลูก </a:t>
            </a:r>
            <a:r>
              <a:rPr lang="en-US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รวมถึง ประเภทดิน ทิศทางที่ตั้ง แหล่งของแสงแดด และภูมิอากาศ</a:t>
            </a:r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984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39046"/>
            <a:ext cx="3596640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53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53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0DE6B5C-AB13-E31D-BBDE-6A49803A97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1342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32B70C8F-877E-2EF4-BE2E-17F10CB37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0253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574143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368300"/>
            <a:ext cx="6096000" cy="624068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4223329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8200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1172411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20/8/2026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63" r:id="rId14"/>
    <p:sldLayoutId id="2147483678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79" r:id="rId21"/>
    <p:sldLayoutId id="2147483677" r:id="rId22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emf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469" b="35795"/>
          <a:stretch>
            <a:fillRect/>
          </a:stretch>
        </p:blipFill>
        <p:spPr>
          <a:xfrm>
            <a:off x="623889" y="2595563"/>
            <a:ext cx="11010954" cy="4262437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  <a:tabLst>
                <a:tab pos="1373188" algn="l"/>
              </a:tabLst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BEED5C-B13D-8CF9-C654-1BD737E754D7}"/>
              </a:ext>
            </a:extLst>
          </p:cNvPr>
          <p:cNvSpPr txBox="1"/>
          <p:nvPr/>
        </p:nvSpPr>
        <p:spPr>
          <a:xfrm>
            <a:off x="1888483" y="1750654"/>
            <a:ext cx="61387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และไวน์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เบ</a:t>
            </a: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ลน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ด์</a:t>
            </a: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ต่าง ๆ</a:t>
            </a:r>
            <a:endParaRPr lang="en-US" sz="4000" b="1" dirty="0">
              <a:solidFill>
                <a:schemeClr val="accent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long shot of a vineyard&#10;&#10;AI-generated content may be incorrect.">
            <a:extLst>
              <a:ext uri="{FF2B5EF4-FFF2-40B4-BE49-F238E27FC236}">
                <a16:creationId xmlns:a16="http://schemas.microsoft.com/office/drawing/2014/main" id="{158BF778-722B-561A-0586-98C5A2F4C3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651427F-2CA0-122A-EBBF-8B27086F0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19D56E-D7D1-15F2-C73F-CFA73E19E8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ต้นองุ่น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การทดน้ำ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การตัดแต่ง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ผลผลิต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การเก็บเกี่ยว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B0A311-A4C4-E496-9C38-EF2439ADE3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วิธีปลูก ชีรา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9631380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Close-up of a vine with grapes&#10;&#10;AI-generated content may be incorrect.">
            <a:extLst>
              <a:ext uri="{FF2B5EF4-FFF2-40B4-BE49-F238E27FC236}">
                <a16:creationId xmlns:a16="http://schemas.microsoft.com/office/drawing/2014/main" id="{76C764F6-D660-5E01-B9F9-9A1F64E2EAF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56ACB-023E-17C9-516B-9CB053E9F2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518445"/>
            <a:ext cx="3833811" cy="1610114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ต้นองุ่นชีรา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ปรับตัวได้ดีและมีความแข็งแรงสามารถให้ผลผลิตเป็นผลองุ่นปริมาณสูง แม้จะโตในดินที่สารอาหารต่ำ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3D90FC-0ADE-90A8-EFFF-A49F40782B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ต้นองุ่น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362155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6C764F6-D660-5E01-B9F9-9A1F64E2EAF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56ACB-023E-17C9-516B-9CB053E9F2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9" y="2518445"/>
            <a:ext cx="3397922" cy="1610114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ต้นองุ่นที่ปลูกบนดินที่หน้าดินตื้นต้องใช้การทดน้ำ แต่ต้นองุ่นอายุมากที่เป็นองุ่นพันธุ์ชีรา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ซแ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ละเติบโตในสภาพแห้งแล้ง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ต้นองุ่นชีรา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สามารถรับมือกับสภาวะที่เป็นอุปสรรคได้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ถ้าทดน้ำมากเกินไป ไวน์ที่ได้จะรสชาติไม่เข้มข้น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3D90FC-0ADE-90A8-EFFF-A49F40782B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การทดน้ำ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0185015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6C764F6-D660-5E01-B9F9-9A1F64E2EAF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56ACB-023E-17C9-516B-9CB053E9F2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9" y="2518445"/>
            <a:ext cx="4067854" cy="1610114"/>
          </a:xfrm>
        </p:spPr>
        <p:txBody>
          <a:bodyPr/>
          <a:lstStyle/>
          <a:p>
            <a:pPr marL="0" indent="0"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การตัดแต่งเป็นเรื่องสำคัญเพราะต้องควบคุมการเจริญเติบโตที่มากจนเกินไป การนำเทคนิคการตัดแต่งทรงพุ่มมาใช้ จะทำให้ทรงพุ่มมีความสมดุล และส่วนที่เป็นผลจะได้รับร่มเงาที่พอเหมาะ หลบเลี่ยงแสงแดด เพราะแสงแดงที่แผดเผาจะทำให้องุ่นสุกจนเกินไป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3D90FC-0ADE-90A8-EFFF-A49F40782B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การตัดแต่ง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6340450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6C764F6-D660-5E01-B9F9-9A1F64E2EAF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56ACB-023E-17C9-516B-9CB053E9F2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518445"/>
            <a:ext cx="4025603" cy="1610114"/>
          </a:xfrm>
        </p:spPr>
        <p:txBody>
          <a:bodyPr/>
          <a:lstStyle/>
          <a:p>
            <a:pPr marL="0" indent="0"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ขึ้นอยู่กับหลายปัจจัย ที่สำคัญคือ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อายุของต้นองุ่น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ความสมบูรณ์ของต้น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คุณลักษณะของสถานที่ปลูก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3D90FC-0ADE-90A8-EFFF-A49F40782B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ผลผลิต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9278179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6C764F6-D660-5E01-B9F9-9A1F64E2EAF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56ACB-023E-17C9-516B-9CB053E9F2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518445"/>
            <a:ext cx="4025603" cy="1610114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ซต้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องมีฤดูที่องุ่นจะสุกพอดี เมื่อองุ่นสุก ปริมาณน้ำตาลจะเพิ่มขึ้นและปริมาณกรดจะลดลง กุญแจสำคัญที่จะเก็บเกี่ยวได้ดังต้องการคือ ต้องหาจุดที่น้ำตาลและกรดสมดุลกันพอดี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3D90FC-0ADE-90A8-EFFF-A49F40782B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การเก็บเกี่ยว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1108924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9392814" cy="1325563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กรรมวิธีการผลิตไวน์แดง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444742" y="381757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เก็บเกี่ยว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2952261" y="379478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เด็ดก้าน</a:t>
            </a: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และบด/บีบให้แตก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5459780" y="3817577"/>
            <a:ext cx="1863039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33F397-ED99-205A-14ED-2CBDFE75C51F}"/>
              </a:ext>
            </a:extLst>
          </p:cNvPr>
          <p:cNvSpPr txBox="1"/>
          <p:nvPr/>
        </p:nvSpPr>
        <p:spPr>
          <a:xfrm>
            <a:off x="7436091" y="381757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4.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การคั้นน้ำ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F604BF-42E2-E2A0-6EF3-AABEDB3E75B1}"/>
              </a:ext>
            </a:extLst>
          </p:cNvPr>
          <p:cNvSpPr txBox="1"/>
          <p:nvPr/>
        </p:nvSpPr>
        <p:spPr>
          <a:xfrm>
            <a:off x="9479531" y="384583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5.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การหมักแบบมา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โลแ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ลกติ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423F69-9936-903B-F6E5-A84915A69C6C}"/>
              </a:ext>
            </a:extLst>
          </p:cNvPr>
          <p:cNvSpPr txBox="1"/>
          <p:nvPr/>
        </p:nvSpPr>
        <p:spPr>
          <a:xfrm>
            <a:off x="2064352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9.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การบรรจุขวด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6DF44D-1735-505A-7262-D0FB6A411043}"/>
              </a:ext>
            </a:extLst>
          </p:cNvPr>
          <p:cNvSpPr txBox="1"/>
          <p:nvPr/>
        </p:nvSpPr>
        <p:spPr>
          <a:xfrm>
            <a:off x="4584513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8.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การทำ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ให้ไวน์ใสและการกรอง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A77CAC-4AD9-4DED-AA8D-87246CBFD162}"/>
              </a:ext>
            </a:extLst>
          </p:cNvPr>
          <p:cNvSpPr txBox="1"/>
          <p:nvPr/>
        </p:nvSpPr>
        <p:spPr>
          <a:xfrm>
            <a:off x="7059003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7.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การบ่ม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3C4051-BC14-427D-773C-162A9C1A82BE}"/>
              </a:ext>
            </a:extLst>
          </p:cNvPr>
          <p:cNvSpPr txBox="1"/>
          <p:nvPr/>
        </p:nvSpPr>
        <p:spPr>
          <a:xfrm>
            <a:off x="9750305" y="5963370"/>
            <a:ext cx="125603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6.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(การผสมไวน์)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FBC3C96-5F59-EEEA-9054-FD8D54574B09}"/>
              </a:ext>
            </a:extLst>
          </p:cNvPr>
          <p:cNvGrpSpPr/>
          <p:nvPr/>
        </p:nvGrpSpPr>
        <p:grpSpPr>
          <a:xfrm>
            <a:off x="1951802" y="3041619"/>
            <a:ext cx="618815" cy="177778"/>
            <a:chOff x="1962688" y="3259333"/>
            <a:chExt cx="618815" cy="177778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9DFA1432-659F-BD31-D0BD-19DC619D882B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riangle 30">
              <a:extLst>
                <a:ext uri="{FF2B5EF4-FFF2-40B4-BE49-F238E27FC236}">
                  <a16:creationId xmlns:a16="http://schemas.microsoft.com/office/drawing/2014/main" id="{CD991670-C99D-DA27-0700-D5FEBA6DDF6F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0B6D481-679B-578D-6E76-A005F8705977}"/>
              </a:ext>
            </a:extLst>
          </p:cNvPr>
          <p:cNvGrpSpPr/>
          <p:nvPr/>
        </p:nvGrpSpPr>
        <p:grpSpPr>
          <a:xfrm>
            <a:off x="5012502" y="3041619"/>
            <a:ext cx="618815" cy="177778"/>
            <a:chOff x="1962688" y="3259333"/>
            <a:chExt cx="618815" cy="177778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FA09D77-6353-E3F1-7213-6743233F15B8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riangle 37">
              <a:extLst>
                <a:ext uri="{FF2B5EF4-FFF2-40B4-BE49-F238E27FC236}">
                  <a16:creationId xmlns:a16="http://schemas.microsoft.com/office/drawing/2014/main" id="{5248A150-C5D6-7E7F-7571-9DBC75806018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CAB9CA5-AD1E-DABD-4889-538A8ED2B13A}"/>
              </a:ext>
            </a:extLst>
          </p:cNvPr>
          <p:cNvGrpSpPr/>
          <p:nvPr/>
        </p:nvGrpSpPr>
        <p:grpSpPr>
          <a:xfrm>
            <a:off x="7041327" y="3041619"/>
            <a:ext cx="618815" cy="177778"/>
            <a:chOff x="1962688" y="3259333"/>
            <a:chExt cx="618815" cy="177778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2971113-2993-DD74-9B7F-67DE06386EB9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riangle 40">
              <a:extLst>
                <a:ext uri="{FF2B5EF4-FFF2-40B4-BE49-F238E27FC236}">
                  <a16:creationId xmlns:a16="http://schemas.microsoft.com/office/drawing/2014/main" id="{5917879A-4F35-E954-0F1A-6DC1536A89FF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ACFE437-C4CA-53C9-141B-63EB65CC9F74}"/>
              </a:ext>
            </a:extLst>
          </p:cNvPr>
          <p:cNvGrpSpPr/>
          <p:nvPr/>
        </p:nvGrpSpPr>
        <p:grpSpPr>
          <a:xfrm>
            <a:off x="8987602" y="3041619"/>
            <a:ext cx="618815" cy="177778"/>
            <a:chOff x="1962688" y="3259333"/>
            <a:chExt cx="618815" cy="177778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B980DC5-A418-A211-C9D5-BA543F32BF8F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riangle 43">
              <a:extLst>
                <a:ext uri="{FF2B5EF4-FFF2-40B4-BE49-F238E27FC236}">
                  <a16:creationId xmlns:a16="http://schemas.microsoft.com/office/drawing/2014/main" id="{58764185-77E4-358A-A8F7-34833970ED7C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0117DC3-3477-72CA-DF9B-E5AF8048792E}"/>
              </a:ext>
            </a:extLst>
          </p:cNvPr>
          <p:cNvGrpSpPr/>
          <p:nvPr/>
        </p:nvGrpSpPr>
        <p:grpSpPr>
          <a:xfrm rot="10800000">
            <a:off x="11078845" y="5212978"/>
            <a:ext cx="618815" cy="177778"/>
            <a:chOff x="1962688" y="3259333"/>
            <a:chExt cx="618815" cy="177778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114E9932-1E93-E039-7D34-9D9003F41931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riangle 46">
              <a:extLst>
                <a:ext uri="{FF2B5EF4-FFF2-40B4-BE49-F238E27FC236}">
                  <a16:creationId xmlns:a16="http://schemas.microsoft.com/office/drawing/2014/main" id="{A3BB7C07-4077-8267-890C-05DCD72FA202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EC0F7C3-A9C9-33E4-4F12-5E2132778875}"/>
              </a:ext>
            </a:extLst>
          </p:cNvPr>
          <p:cNvCxnSpPr>
            <a:cxnSpLocks/>
          </p:cNvCxnSpPr>
          <p:nvPr/>
        </p:nvCxnSpPr>
        <p:spPr>
          <a:xfrm>
            <a:off x="11689590" y="3130508"/>
            <a:ext cx="0" cy="217770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CE5565C-5D66-B8EA-CC28-B49F200F70A7}"/>
              </a:ext>
            </a:extLst>
          </p:cNvPr>
          <p:cNvCxnSpPr>
            <a:cxnSpLocks/>
          </p:cNvCxnSpPr>
          <p:nvPr/>
        </p:nvCxnSpPr>
        <p:spPr>
          <a:xfrm rot="10800000">
            <a:off x="11100501" y="3138290"/>
            <a:ext cx="5986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77BA311-42E4-B4B4-87AD-D7A9E9974341}"/>
              </a:ext>
            </a:extLst>
          </p:cNvPr>
          <p:cNvGrpSpPr/>
          <p:nvPr/>
        </p:nvGrpSpPr>
        <p:grpSpPr>
          <a:xfrm rot="10800000">
            <a:off x="8847033" y="5212977"/>
            <a:ext cx="618815" cy="177778"/>
            <a:chOff x="1962688" y="3259333"/>
            <a:chExt cx="618815" cy="177778"/>
          </a:xfrm>
        </p:grpSpPr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DA6B8F2-2656-B202-EA86-8F2F45E12AFF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riangle 53">
              <a:extLst>
                <a:ext uri="{FF2B5EF4-FFF2-40B4-BE49-F238E27FC236}">
                  <a16:creationId xmlns:a16="http://schemas.microsoft.com/office/drawing/2014/main" id="{D901A7AB-2577-C837-E446-29CEA262CD86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521B85A-B74E-60AD-D9E2-0699103FBE7B}"/>
              </a:ext>
            </a:extLst>
          </p:cNvPr>
          <p:cNvGrpSpPr/>
          <p:nvPr/>
        </p:nvGrpSpPr>
        <p:grpSpPr>
          <a:xfrm rot="10800000">
            <a:off x="6383233" y="5212977"/>
            <a:ext cx="618815" cy="177778"/>
            <a:chOff x="1962688" y="3259333"/>
            <a:chExt cx="618815" cy="177778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1DE06B90-8EBF-60AA-EED7-1EBDAE86F110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riangle 56">
              <a:extLst>
                <a:ext uri="{FF2B5EF4-FFF2-40B4-BE49-F238E27FC236}">
                  <a16:creationId xmlns:a16="http://schemas.microsoft.com/office/drawing/2014/main" id="{E181C969-3361-67F5-127E-B3A2D9B2C3FB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3F3164E-64D4-268A-6CCE-38FB533FD5C9}"/>
              </a:ext>
            </a:extLst>
          </p:cNvPr>
          <p:cNvGrpSpPr/>
          <p:nvPr/>
        </p:nvGrpSpPr>
        <p:grpSpPr>
          <a:xfrm rot="10800000">
            <a:off x="4033733" y="5212977"/>
            <a:ext cx="618815" cy="177778"/>
            <a:chOff x="1962688" y="3259333"/>
            <a:chExt cx="618815" cy="177778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60BFE7B-295E-052C-CEFF-E00E54E9124A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riangle 59">
              <a:extLst>
                <a:ext uri="{FF2B5EF4-FFF2-40B4-BE49-F238E27FC236}">
                  <a16:creationId xmlns:a16="http://schemas.microsoft.com/office/drawing/2014/main" id="{90D82399-17B7-A593-FBBF-C27E754B83B8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7041A559-8DE0-A7A5-C0E1-F1ADFBF29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7232" y="1736368"/>
            <a:ext cx="1211131" cy="2010634"/>
          </a:xfrm>
          <a:prstGeom prst="rect">
            <a:avLst/>
          </a:prstGeom>
        </p:spPr>
      </p:pic>
      <p:pic>
        <p:nvPicPr>
          <p:cNvPr id="5" name="Picture 4" descr="A cartoon of a machine with grapes&#10;&#10;AI-generated content may be incorrect.">
            <a:extLst>
              <a:ext uri="{FF2B5EF4-FFF2-40B4-BE49-F238E27FC236}">
                <a16:creationId xmlns:a16="http://schemas.microsoft.com/office/drawing/2014/main" id="{65F70535-F429-0276-D69C-F0871E7474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4922" y="2472518"/>
            <a:ext cx="2175033" cy="1177701"/>
          </a:xfrm>
          <a:prstGeom prst="rect">
            <a:avLst/>
          </a:prstGeom>
        </p:spPr>
      </p:pic>
      <p:pic>
        <p:nvPicPr>
          <p:cNvPr id="7" name="Picture 6" descr="A cartoon of a bucket of purple food&#10;&#10;AI-generated content may be incorrect.">
            <a:extLst>
              <a:ext uri="{FF2B5EF4-FFF2-40B4-BE49-F238E27FC236}">
                <a16:creationId xmlns:a16="http://schemas.microsoft.com/office/drawing/2014/main" id="{8B03705F-E293-7C52-B1AC-303F682B342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799" y="2086567"/>
            <a:ext cx="1220427" cy="15025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2A47F0E-6311-DB7F-AE7C-E92FDE1770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5716" y="1706699"/>
            <a:ext cx="1237140" cy="204171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1642BA9-25A3-6B14-55E5-9271E1F1D3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269" y="1750243"/>
            <a:ext cx="1022684" cy="19981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80BFF81-7A67-7C60-EF49-D93961B80F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478" y="4067640"/>
            <a:ext cx="2261153" cy="226115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FB14F2F-419B-FDBE-8F6B-B650AE4C0A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203" y="4107444"/>
            <a:ext cx="2245445" cy="224544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915A720-EB25-3245-6A1F-EF8249D3F25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020" y="3894163"/>
            <a:ext cx="2420524" cy="242052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B10D7E8-D786-83EB-FD92-1800C7F62AA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775" y="4176794"/>
            <a:ext cx="2128331" cy="212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57061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8180997" cy="1325563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 </a:t>
            </a:r>
            <a:endParaRPr lang="en-AU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เทคนิคที่มีอิทธิพล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ต่อชี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564407" y="6083685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การหมักแบบ</a:t>
            </a: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ใช้องุ่นทั้งช่อผล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2808163" y="6083685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การใช้องุ่น</a:t>
            </a: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แบบไม่เด็ดก้าน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5208385" y="608941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การหมักแช่</a:t>
            </a: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แบบคาร์บอน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ิก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33F397-ED99-205A-14ED-2CBDFE75C51F}"/>
              </a:ext>
            </a:extLst>
          </p:cNvPr>
          <p:cNvSpPr txBox="1"/>
          <p:nvPr/>
        </p:nvSpPr>
        <p:spPr>
          <a:xfrm>
            <a:off x="7452141" y="6083685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การหมักแบบ</a:t>
            </a: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โลแ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ลกติ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F604BF-42E2-E2A0-6EF3-AABEDB3E75B1}"/>
              </a:ext>
            </a:extLst>
          </p:cNvPr>
          <p:cNvSpPr txBox="1"/>
          <p:nvPr/>
        </p:nvSpPr>
        <p:spPr>
          <a:xfrm>
            <a:off x="9788134" y="6083685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</a:t>
            </a: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แบบธรรมชาติ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44F6AB0-7282-EECF-AB4C-8EF38D8B5A86}"/>
              </a:ext>
            </a:extLst>
          </p:cNvPr>
          <p:cNvSpPr/>
          <p:nvPr/>
        </p:nvSpPr>
        <p:spPr>
          <a:xfrm>
            <a:off x="1503903" y="2657659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F43B65F-358A-08C8-FB80-F40310DFDDB8}"/>
              </a:ext>
            </a:extLst>
          </p:cNvPr>
          <p:cNvSpPr txBox="1"/>
          <p:nvPr/>
        </p:nvSpPr>
        <p:spPr>
          <a:xfrm>
            <a:off x="1503903" y="2914585"/>
            <a:ext cx="852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ใช้องุ่นทั้งก้านและผล</a:t>
            </a:r>
            <a:endParaRPr lang="en-US" sz="12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512BD0F-9AB0-D7B0-089A-59E32DC853A2}"/>
              </a:ext>
            </a:extLst>
          </p:cNvPr>
          <p:cNvSpPr/>
          <p:nvPr/>
        </p:nvSpPr>
        <p:spPr>
          <a:xfrm>
            <a:off x="4200608" y="2657659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320C60F-A06E-1B81-756D-C86FF1C42820}"/>
              </a:ext>
            </a:extLst>
          </p:cNvPr>
          <p:cNvSpPr txBox="1"/>
          <p:nvPr/>
        </p:nvSpPr>
        <p:spPr>
          <a:xfrm>
            <a:off x="4200607" y="2959864"/>
            <a:ext cx="8524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เติมก้าน</a:t>
            </a:r>
            <a:endParaRPr lang="en-US" sz="12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B76B847-F886-1BF3-05DF-70D5588FC7ED}"/>
              </a:ext>
            </a:extLst>
          </p:cNvPr>
          <p:cNvSpPr/>
          <p:nvPr/>
        </p:nvSpPr>
        <p:spPr>
          <a:xfrm>
            <a:off x="6502106" y="2657659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46CBA2E-C432-3183-AF26-D15ECC41C2D7}"/>
              </a:ext>
            </a:extLst>
          </p:cNvPr>
          <p:cNvSpPr txBox="1"/>
          <p:nvPr/>
        </p:nvSpPr>
        <p:spPr>
          <a:xfrm>
            <a:off x="6532717" y="2853029"/>
            <a:ext cx="852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ใช้องุ่นทั้งช่อผลและไม่เด็ดก้าน</a:t>
            </a:r>
            <a:endParaRPr lang="en-US" sz="12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021E0B-519B-04EA-15E4-40ADE12C9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377" y="3641629"/>
            <a:ext cx="1343189" cy="22167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EEE411-DFC1-1261-4584-64935AAD5D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125" y="3641629"/>
            <a:ext cx="1343189" cy="22167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F582FA-4434-594B-E2FC-0BBEC98189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92" y="3641629"/>
            <a:ext cx="1343189" cy="221673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1CDCA3A-048C-F915-3CB7-B21F92313E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59471" y="3429000"/>
            <a:ext cx="1587500" cy="25146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9979A3CC-9605-A751-41C1-5E6EB4AE6D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94078" y="3683614"/>
            <a:ext cx="1358900" cy="22479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491940F-4EB8-843D-B86F-03DF74AE9E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222" y="3170609"/>
            <a:ext cx="711200" cy="8001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737C2A2-F157-4441-45B6-A1EA733B05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19" y="3170609"/>
            <a:ext cx="707591" cy="115066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0E6DBF3-5757-E2EC-1B89-10DC947E09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74" y="2963924"/>
            <a:ext cx="894920" cy="100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2582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558577-3D98-DBDC-2D65-472ED586DF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59" y="3405217"/>
            <a:ext cx="1332159" cy="21985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74875C-CCFE-6ECF-B191-F158C2B928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920" y="3420264"/>
            <a:ext cx="1332159" cy="21985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276D17-ACCE-4901-CCEC-E5F6E02948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005" y="3405217"/>
            <a:ext cx="1332159" cy="21985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9AFAE1-DF71-A453-FD3F-9CB17F9F90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35" y="3452783"/>
            <a:ext cx="2094164" cy="21334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94D129-D7CD-5275-790D-26843C0A02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69" y="2615761"/>
            <a:ext cx="832378" cy="13535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265A46D-EC4C-FEDA-B1C1-455EEBF4E9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190" y="3791454"/>
            <a:ext cx="1606898" cy="17169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564406" y="5829071"/>
            <a:ext cx="1961817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การหมักร่วมกับวีโอน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ิเยร์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2808163" y="5829071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การกรองและ</a:t>
            </a: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เทกลับคืน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4702629" y="5834803"/>
            <a:ext cx="2716013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การแช่หมักหลังการหมัก/การเพิ่มเวลาการแช่องุ่น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ทั้งเปลือก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33F397-ED99-205A-14ED-2CBDFE75C51F}"/>
              </a:ext>
            </a:extLst>
          </p:cNvPr>
          <p:cNvSpPr txBox="1"/>
          <p:nvPr/>
        </p:nvSpPr>
        <p:spPr>
          <a:xfrm>
            <a:off x="7901591" y="5846278"/>
            <a:ext cx="148224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การบ่มในถังไม้โอ๊ก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F604BF-42E2-E2A0-6EF3-AABEDB3E75B1}"/>
              </a:ext>
            </a:extLst>
          </p:cNvPr>
          <p:cNvSpPr txBox="1"/>
          <p:nvPr/>
        </p:nvSpPr>
        <p:spPr>
          <a:xfrm>
            <a:off x="10079995" y="5829071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การบรรจุขวดและ</a:t>
            </a: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การเก็บไวน์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B76B847-F886-1BF3-05DF-70D5588FC7ED}"/>
              </a:ext>
            </a:extLst>
          </p:cNvPr>
          <p:cNvSpPr/>
          <p:nvPr/>
        </p:nvSpPr>
        <p:spPr>
          <a:xfrm>
            <a:off x="6226429" y="2725624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46CBA2E-C432-3183-AF26-D15ECC41C2D7}"/>
              </a:ext>
            </a:extLst>
          </p:cNvPr>
          <p:cNvSpPr txBox="1"/>
          <p:nvPr/>
        </p:nvSpPr>
        <p:spPr>
          <a:xfrm>
            <a:off x="6195314" y="2943553"/>
            <a:ext cx="916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ยืดระยะเวลา</a:t>
            </a:r>
          </a:p>
          <a:p>
            <a:pPr algn="ctr"/>
            <a:r>
              <a:rPr lang="th-TH" sz="12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การหมักบ่ม</a:t>
            </a:r>
            <a:endParaRPr lang="en-US" sz="12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4118A74-0FFB-6C7E-16E1-CE04584A905F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8180997" cy="1325563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 </a:t>
            </a:r>
            <a:endParaRPr lang="en-AU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เทคนิคที่มีอิทธิพล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ต่อชี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0253134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584200"/>
            <a:ext cx="4112061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สไตล์ชีรา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b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โดยทั่วไป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427" y="3519818"/>
            <a:ext cx="4553763" cy="1670704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สี, กลิ่น, เนื้อสัมผัส, รสชาติของชีราซม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ัก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ถูกเสริมโดยลักษณะเฉพาะของพันธุ์องุ่นอื่น ๆ ที่นำมาผสม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452064"/>
            <a:ext cx="5724447" cy="1325563"/>
          </a:xfrm>
        </p:spPr>
        <p:txBody>
          <a:bodyPr/>
          <a:lstStyle/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และการจับคู่ผสม</a:t>
            </a:r>
            <a:endParaRPr lang="en-US" sz="6000" b="1" kern="1000" spc="-1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3649099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49F1EF-182E-852F-9E49-EB7A87B5AACA}"/>
              </a:ext>
            </a:extLst>
          </p:cNvPr>
          <p:cNvSpPr txBox="1"/>
          <p:nvPr/>
        </p:nvSpPr>
        <p:spPr>
          <a:xfrm>
            <a:off x="6545766" y="568712"/>
            <a:ext cx="50961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ไวน์แห่งออสเตรเลียทุกแก้วจะบอกเล่าเรื่องราว จะเล่าความเป็นมาเกี่ยวกับไวน์ที่บรรจงสร้างขึ้นมาจากองุ่นที่เติบโตขึ้นมาท่ามกลางสภาพอากาศอันหลากหลายและภูมิประเทศที่กว้างใหญ่ที่มีประวัติศาสตร์อันยาวนาน 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เฉกเช่นบรรพบุรุษของพวกเขา เกษตรกรผู้ปลูกองุ่นและผู้ผลิตไวน์ในปัจจุบันยังคง มีความกระตือรือร้นยืดหยุ่นและสร้างสรรค์ ขับเคลื่อนอย่างต่อเนื่องเพื่อค้นหาวิธีใหม่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เพื่อทำให้เทคนิคเก่าสมบูรณ์แบบ ชุมชนของเราเชื่อมโยงกันด้วยความเคารพซึ่งกันและกัน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และความรักที่มีร่วมกันในการสร้างสรรค์ไวน์ชั้นเยี่ยม ในขณะเดียวกันก็ปกป้องสิ่งมหัศจรรย์ทางธรรมชาติเพื่อให้คนรุ่นหลังได้เพลิดเพลิน การนำความคิดสมัยใหม่ไปใช้กับดินแดนโบราณของเรา และเราให้ความสำคัญกับการทดลองที่สนุกสนานอย่างจริงจัง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เพราะฉะนั้น หากท่านกำลังมองหารสชาติแห่งการผจญภัย เราขอให้ไวน์แห่งออสเตรเลียเป็นดั่งเข็มทิศนำทางของท่าน เพราะในไวน์แห่งออสเตรเลียทุก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ขวดคุณจะได้สัมผัสกับความมหัศจรรย์ของออสเตรเลีย – ซึ่งเป็นเครื่องเตือนใจถึงการผจญภัย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และความหลากหลายที่นิยามวัฒนธรรมและดินแดนของเรา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8">
            <a:extLst>
              <a:ext uri="{FF2B5EF4-FFF2-40B4-BE49-F238E27FC236}">
                <a16:creationId xmlns:a16="http://schemas.microsoft.com/office/drawing/2014/main" id="{D8038C9E-A901-EE90-9567-0196BC8483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0126CC-38C5-7B52-01A6-785188B188A6}"/>
              </a:ext>
            </a:extLst>
          </p:cNvPr>
          <p:cNvSpPr txBox="1"/>
          <p:nvPr/>
        </p:nvSpPr>
        <p:spPr>
          <a:xfrm>
            <a:off x="501248" y="541230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ในฐานะที่เป็นหนึ่งใน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จีเอสเอ็ม </a:t>
            </a:r>
            <a:r>
              <a:rPr lang="th-TH" sz="60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60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7A931C0-AD41-AD54-B4DB-CEA26A43846C}"/>
              </a:ext>
            </a:extLst>
          </p:cNvPr>
          <p:cNvCxnSpPr>
            <a:cxnSpLocks/>
          </p:cNvCxnSpPr>
          <p:nvPr/>
        </p:nvCxnSpPr>
        <p:spPr>
          <a:xfrm>
            <a:off x="6721231" y="3032760"/>
            <a:ext cx="141537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1C9B686-8E5E-134C-2E0C-F1B61C8452DA}"/>
              </a:ext>
            </a:extLst>
          </p:cNvPr>
          <p:cNvCxnSpPr>
            <a:cxnSpLocks/>
          </p:cNvCxnSpPr>
          <p:nvPr/>
        </p:nvCxnSpPr>
        <p:spPr>
          <a:xfrm>
            <a:off x="4117838" y="4069389"/>
            <a:ext cx="0" cy="45666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98728C0-BA5A-2456-5C25-CB56777E29B5}"/>
              </a:ext>
            </a:extLst>
          </p:cNvPr>
          <p:cNvCxnSpPr>
            <a:cxnSpLocks/>
            <a:endCxn id="31" idx="1"/>
          </p:cNvCxnSpPr>
          <p:nvPr/>
        </p:nvCxnSpPr>
        <p:spPr>
          <a:xfrm>
            <a:off x="1909145" y="3870614"/>
            <a:ext cx="1634353" cy="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FA066AB1-7B63-01D7-6597-755E3CC5EB49}"/>
              </a:ext>
            </a:extLst>
          </p:cNvPr>
          <p:cNvSpPr/>
          <p:nvPr/>
        </p:nvSpPr>
        <p:spPr>
          <a:xfrm>
            <a:off x="8544044" y="778768"/>
            <a:ext cx="1677144" cy="1677144"/>
          </a:xfrm>
          <a:prstGeom prst="ellipse">
            <a:avLst/>
          </a:prstGeom>
          <a:solidFill>
            <a:srgbClr val="55D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E23EFE45-241B-E541-BF2D-09504C98A444}"/>
              </a:ext>
            </a:extLst>
          </p:cNvPr>
          <p:cNvSpPr txBox="1"/>
          <p:nvPr/>
        </p:nvSpPr>
        <p:spPr>
          <a:xfrm>
            <a:off x="8598331" y="1109677"/>
            <a:ext cx="1527487" cy="112530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เพิ่มรสชาติให้ชัดเจนและกลิ่นรสเด่นชัด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49FEB1-ABD9-1AD3-8CEB-AE76E7F3CD8C}"/>
              </a:ext>
            </a:extLst>
          </p:cNvPr>
          <p:cNvSpPr txBox="1"/>
          <p:nvPr/>
        </p:nvSpPr>
        <p:spPr>
          <a:xfrm>
            <a:off x="3829399" y="4570803"/>
            <a:ext cx="2805709" cy="120558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เพิ่ม :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กลิ่นหอม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สตรอเบอร์รี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เครื่องเทศ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884665DF-39F7-3472-A705-E779D0AAF00A}"/>
              </a:ext>
            </a:extLst>
          </p:cNvPr>
          <p:cNvSpPr txBox="1"/>
          <p:nvPr/>
        </p:nvSpPr>
        <p:spPr>
          <a:xfrm rot="16200000">
            <a:off x="4283593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GSM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FB0A93-AA4E-78C6-0A77-77FF0E67EA01}"/>
              </a:ext>
            </a:extLst>
          </p:cNvPr>
          <p:cNvSpPr txBox="1"/>
          <p:nvPr/>
        </p:nvSpPr>
        <p:spPr>
          <a:xfrm>
            <a:off x="8136610" y="2795989"/>
            <a:ext cx="1105358" cy="46166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sz="24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24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AU" sz="2400" b="1" dirty="0">
              <a:solidFill>
                <a:schemeClr val="accent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477E878-637F-EDDE-6D15-33F0333BC713}"/>
              </a:ext>
            </a:extLst>
          </p:cNvPr>
          <p:cNvCxnSpPr>
            <a:cxnSpLocks/>
          </p:cNvCxnSpPr>
          <p:nvPr/>
        </p:nvCxnSpPr>
        <p:spPr>
          <a:xfrm>
            <a:off x="9146715" y="3032760"/>
            <a:ext cx="141537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6DDEBB-AF1D-0169-A7CD-111041E9A52B}"/>
              </a:ext>
            </a:extLst>
          </p:cNvPr>
          <p:cNvCxnSpPr>
            <a:cxnSpLocks/>
          </p:cNvCxnSpPr>
          <p:nvPr/>
        </p:nvCxnSpPr>
        <p:spPr>
          <a:xfrm>
            <a:off x="10570942" y="3026822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472E541-AC73-2ABE-A509-E621FB609C03}"/>
              </a:ext>
            </a:extLst>
          </p:cNvPr>
          <p:cNvSpPr txBox="1"/>
          <p:nvPr/>
        </p:nvSpPr>
        <p:spPr>
          <a:xfrm>
            <a:off x="10416448" y="3721242"/>
            <a:ext cx="2805709" cy="17880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เพิ่ม :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มัล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บลู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ลูกพล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มะกอกดำ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9405A74-DF16-A92B-0AC6-60E2B503B505}"/>
              </a:ext>
            </a:extLst>
          </p:cNvPr>
          <p:cNvCxnSpPr>
            <a:cxnSpLocks/>
          </p:cNvCxnSpPr>
          <p:nvPr/>
        </p:nvCxnSpPr>
        <p:spPr>
          <a:xfrm>
            <a:off x="9362075" y="2461134"/>
            <a:ext cx="0" cy="56568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892DD67-16CD-C320-E0B8-93D8708BA04F}"/>
              </a:ext>
            </a:extLst>
          </p:cNvPr>
          <p:cNvCxnSpPr>
            <a:cxnSpLocks/>
          </p:cNvCxnSpPr>
          <p:nvPr/>
        </p:nvCxnSpPr>
        <p:spPr>
          <a:xfrm>
            <a:off x="7175715" y="4546968"/>
            <a:ext cx="60757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240A2E6-3373-9D1D-E3F7-54A08B3FC25C}"/>
              </a:ext>
            </a:extLst>
          </p:cNvPr>
          <p:cNvSpPr txBox="1"/>
          <p:nvPr/>
        </p:nvSpPr>
        <p:spPr>
          <a:xfrm>
            <a:off x="7611141" y="4270078"/>
            <a:ext cx="1630825" cy="46166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sz="24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มูร์เว</a:t>
            </a:r>
            <a:r>
              <a:rPr lang="th-TH" sz="24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ดร</a:t>
            </a:r>
            <a:r>
              <a:rPr lang="th-TH" sz="24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AU" sz="2400" b="1" dirty="0">
              <a:solidFill>
                <a:schemeClr val="accent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3E244F5-70B7-B34A-9EDF-FEFA23B2973A}"/>
              </a:ext>
            </a:extLst>
          </p:cNvPr>
          <p:cNvCxnSpPr>
            <a:cxnSpLocks/>
          </p:cNvCxnSpPr>
          <p:nvPr/>
        </p:nvCxnSpPr>
        <p:spPr>
          <a:xfrm>
            <a:off x="8412940" y="4806289"/>
            <a:ext cx="0" cy="3673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B4E7ECE-3971-4564-72D9-4E4D4D68AD56}"/>
              </a:ext>
            </a:extLst>
          </p:cNvPr>
          <p:cNvSpPr txBox="1"/>
          <p:nvPr/>
        </p:nvSpPr>
        <p:spPr>
          <a:xfrm>
            <a:off x="8125179" y="5218594"/>
            <a:ext cx="2805709" cy="120558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เพิ่ม: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ความคงทนของกลิ่น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รสชาติคงค้างและชัดเจน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FE8C030-86F7-2EFB-2C37-C25F7E30822A}"/>
              </a:ext>
            </a:extLst>
          </p:cNvPr>
          <p:cNvSpPr/>
          <p:nvPr/>
        </p:nvSpPr>
        <p:spPr>
          <a:xfrm>
            <a:off x="1159900" y="4620422"/>
            <a:ext cx="1495017" cy="1495017"/>
          </a:xfrm>
          <a:prstGeom prst="ellipse">
            <a:avLst/>
          </a:prstGeom>
          <a:solidFill>
            <a:srgbClr val="55D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3B56B85A-B0FE-92E3-CED5-3300312928C0}"/>
              </a:ext>
            </a:extLst>
          </p:cNvPr>
          <p:cNvSpPr txBox="1"/>
          <p:nvPr/>
        </p:nvSpPr>
        <p:spPr>
          <a:xfrm>
            <a:off x="1201033" y="4881477"/>
            <a:ext cx="1395692" cy="112530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เนื้อสัมผัสเบาที่สุดใน 3 </a:t>
            </a:r>
            <a:br>
              <a:rPr lang="en-AU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สายพันธุ์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D58B3B3-69DA-5092-4B8A-C8B714C920D6}"/>
              </a:ext>
            </a:extLst>
          </p:cNvPr>
          <p:cNvCxnSpPr>
            <a:cxnSpLocks/>
          </p:cNvCxnSpPr>
          <p:nvPr/>
        </p:nvCxnSpPr>
        <p:spPr>
          <a:xfrm>
            <a:off x="1916894" y="3873191"/>
            <a:ext cx="0" cy="74207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7703BC2-BDA9-E902-0A0A-FCDC7F2B9D37}"/>
              </a:ext>
            </a:extLst>
          </p:cNvPr>
          <p:cNvSpPr txBox="1"/>
          <p:nvPr/>
        </p:nvSpPr>
        <p:spPr>
          <a:xfrm>
            <a:off x="3543498" y="3639782"/>
            <a:ext cx="1070055" cy="46166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sz="24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sz="24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endParaRPr lang="en-AU" sz="2400" b="1" dirty="0">
              <a:solidFill>
                <a:schemeClr val="accent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AB3CD96-6CCD-FF01-7577-6810DFA27B11}"/>
              </a:ext>
            </a:extLst>
          </p:cNvPr>
          <p:cNvCxnSpPr>
            <a:cxnSpLocks/>
          </p:cNvCxnSpPr>
          <p:nvPr/>
        </p:nvCxnSpPr>
        <p:spPr>
          <a:xfrm>
            <a:off x="4736723" y="3888279"/>
            <a:ext cx="118363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096B0C25-34E2-34FE-F406-D9A0339233CC}"/>
              </a:ext>
            </a:extLst>
          </p:cNvPr>
          <p:cNvSpPr txBox="1"/>
          <p:nvPr/>
        </p:nvSpPr>
        <p:spPr>
          <a:xfrm>
            <a:off x="3159827" y="2647909"/>
            <a:ext cx="1852048" cy="64633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สามารถเพิ่มระดับแอลกอฮอล์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98E068-0471-6CBE-B90A-F2096A946882}"/>
              </a:ext>
            </a:extLst>
          </p:cNvPr>
          <p:cNvCxnSpPr>
            <a:cxnSpLocks/>
          </p:cNvCxnSpPr>
          <p:nvPr/>
        </p:nvCxnSpPr>
        <p:spPr>
          <a:xfrm>
            <a:off x="4117838" y="3215949"/>
            <a:ext cx="0" cy="45666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35810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8">
            <a:extLst>
              <a:ext uri="{FF2B5EF4-FFF2-40B4-BE49-F238E27FC236}">
                <a16:creationId xmlns:a16="http://schemas.microsoft.com/office/drawing/2014/main" id="{D8038C9E-A901-EE90-9567-0196BC8483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0126CC-38C5-7B52-01A6-785188B188A6}"/>
              </a:ext>
            </a:extLst>
          </p:cNvPr>
          <p:cNvSpPr txBox="1"/>
          <p:nvPr/>
        </p:nvSpPr>
        <p:spPr>
          <a:xfrm>
            <a:off x="501248" y="541230"/>
            <a:ext cx="5466029" cy="25124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ในฐานะที่เป็นหุ้นส่วนที่เท่าเทียมใน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544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544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en-AU" sz="544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544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544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endParaRPr lang="th-TH" sz="544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82000"/>
              </a:lnSpc>
            </a:pPr>
            <a:r>
              <a:rPr lang="th-TH" sz="544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544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544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endParaRPr lang="en-US" sz="544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7A931C0-AD41-AD54-B4DB-CEA26A43846C}"/>
              </a:ext>
            </a:extLst>
          </p:cNvPr>
          <p:cNvCxnSpPr>
            <a:cxnSpLocks/>
          </p:cNvCxnSpPr>
          <p:nvPr/>
        </p:nvCxnSpPr>
        <p:spPr>
          <a:xfrm>
            <a:off x="6721231" y="1382190"/>
            <a:ext cx="24227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FA066AB1-7B63-01D7-6597-755E3CC5EB49}"/>
              </a:ext>
            </a:extLst>
          </p:cNvPr>
          <p:cNvSpPr/>
          <p:nvPr/>
        </p:nvSpPr>
        <p:spPr>
          <a:xfrm>
            <a:off x="9144000" y="4043089"/>
            <a:ext cx="1402027" cy="1402027"/>
          </a:xfrm>
          <a:prstGeom prst="ellipse">
            <a:avLst/>
          </a:prstGeom>
          <a:solidFill>
            <a:srgbClr val="55D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E23EFE45-241B-E541-BF2D-09504C98A444}"/>
              </a:ext>
            </a:extLst>
          </p:cNvPr>
          <p:cNvSpPr txBox="1"/>
          <p:nvPr/>
        </p:nvSpPr>
        <p:spPr>
          <a:xfrm>
            <a:off x="9222536" y="4205579"/>
            <a:ext cx="1240768" cy="112530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ซับซ้อนและอัดแน่นด้วยรสชาติ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884665DF-39F7-3472-A705-E779D0AAF00A}"/>
              </a:ext>
            </a:extLst>
          </p:cNvPr>
          <p:cNvSpPr txBox="1"/>
          <p:nvPr/>
        </p:nvSpPr>
        <p:spPr>
          <a:xfrm rot="16200000">
            <a:off x="4283593" y="3923448"/>
            <a:ext cx="4652237" cy="1101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 CABERNET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6DDEBB-AF1D-0169-A7CD-111041E9A52B}"/>
              </a:ext>
            </a:extLst>
          </p:cNvPr>
          <p:cNvCxnSpPr>
            <a:cxnSpLocks/>
          </p:cNvCxnSpPr>
          <p:nvPr/>
        </p:nvCxnSpPr>
        <p:spPr>
          <a:xfrm>
            <a:off x="9145098" y="1382190"/>
            <a:ext cx="0" cy="6387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472E541-AC73-2ABE-A509-E621FB609C03}"/>
              </a:ext>
            </a:extLst>
          </p:cNvPr>
          <p:cNvSpPr txBox="1"/>
          <p:nvPr/>
        </p:nvSpPr>
        <p:spPr>
          <a:xfrm>
            <a:off x="8278478" y="2105742"/>
            <a:ext cx="2526679" cy="154144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หลังจากผลิตไวน์แกรน</a:t>
            </a:r>
            <a:r>
              <a:rPr lang="th-TH" b="1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สำเร็จแล้ว </a:t>
            </a:r>
            <a:endParaRPr lang="en-AU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นายชู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เบิร์ต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ได้ผลิตไวน์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โฟ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ลด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์ส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บิน 389 ปีแรก เป็นการนำไวน์ระหว่างเขตผลิตไวน์มาผสมกัน และนี่ก็ทำให้ไวน์สไตล์นี้เป็นที่นิยมขึ้นมา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892DD67-16CD-C320-E0B8-93D8708BA04F}"/>
              </a:ext>
            </a:extLst>
          </p:cNvPr>
          <p:cNvCxnSpPr>
            <a:cxnSpLocks/>
            <a:endCxn id="7" idx="2"/>
          </p:cNvCxnSpPr>
          <p:nvPr/>
        </p:nvCxnSpPr>
        <p:spPr>
          <a:xfrm>
            <a:off x="7160439" y="4744103"/>
            <a:ext cx="198356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3E244F5-70B7-B34A-9EDF-FEFA23B2973A}"/>
              </a:ext>
            </a:extLst>
          </p:cNvPr>
          <p:cNvCxnSpPr>
            <a:cxnSpLocks/>
          </p:cNvCxnSpPr>
          <p:nvPr/>
        </p:nvCxnSpPr>
        <p:spPr>
          <a:xfrm>
            <a:off x="9852913" y="5458558"/>
            <a:ext cx="0" cy="3673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B4E7ECE-3971-4564-72D9-4E4D4D68AD56}"/>
              </a:ext>
            </a:extLst>
          </p:cNvPr>
          <p:cNvSpPr txBox="1"/>
          <p:nvPr/>
        </p:nvSpPr>
        <p:spPr>
          <a:xfrm>
            <a:off x="8939148" y="5884520"/>
            <a:ext cx="1866009" cy="6463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มีศักยภาพในการเก็บอย่างน่าเหลือเชื่อ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BB0E2DB-FC44-F9CB-DAF0-38B66FEFAF72}"/>
              </a:ext>
            </a:extLst>
          </p:cNvPr>
          <p:cNvCxnSpPr>
            <a:cxnSpLocks/>
          </p:cNvCxnSpPr>
          <p:nvPr/>
        </p:nvCxnSpPr>
        <p:spPr>
          <a:xfrm>
            <a:off x="4749700" y="4902205"/>
            <a:ext cx="115190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6FE8C030-86F7-2EFB-2C37-C25F7E30822A}"/>
              </a:ext>
            </a:extLst>
          </p:cNvPr>
          <p:cNvSpPr/>
          <p:nvPr/>
        </p:nvSpPr>
        <p:spPr>
          <a:xfrm>
            <a:off x="2691786" y="3839480"/>
            <a:ext cx="2143788" cy="2143788"/>
          </a:xfrm>
          <a:prstGeom prst="ellipse">
            <a:avLst/>
          </a:prstGeom>
          <a:solidFill>
            <a:srgbClr val="55D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3B56B85A-B0FE-92E3-CED5-3300312928C0}"/>
              </a:ext>
            </a:extLst>
          </p:cNvPr>
          <p:cNvSpPr txBox="1"/>
          <p:nvPr/>
        </p:nvSpPr>
        <p:spPr>
          <a:xfrm>
            <a:off x="2777661" y="4124666"/>
            <a:ext cx="1972039" cy="149464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th-TH" sz="24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24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จากออสเตรเลียที่ได้รับการตอบรับอย่างถล่มทะลาย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66416545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8">
            <a:extLst>
              <a:ext uri="{FF2B5EF4-FFF2-40B4-BE49-F238E27FC236}">
                <a16:creationId xmlns:a16="http://schemas.microsoft.com/office/drawing/2014/main" id="{D8038C9E-A901-EE90-9567-0196BC8483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0126CC-38C5-7B52-01A6-785188B188A6}"/>
              </a:ext>
            </a:extLst>
          </p:cNvPr>
          <p:cNvSpPr txBox="1"/>
          <p:nvPr/>
        </p:nvSpPr>
        <p:spPr>
          <a:xfrm>
            <a:off x="501248" y="541230"/>
            <a:ext cx="5541444" cy="21528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ในฐานะที่เป็นหลักในคู่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60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วีโอน</a:t>
            </a:r>
            <a:r>
              <a:rPr lang="th-TH" sz="60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ิเยร์</a:t>
            </a:r>
            <a:endParaRPr lang="th-TH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82000"/>
              </a:lnSpc>
            </a:pPr>
            <a:r>
              <a:rPr lang="th-TH" sz="60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60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7A931C0-AD41-AD54-B4DB-CEA26A43846C}"/>
              </a:ext>
            </a:extLst>
          </p:cNvPr>
          <p:cNvCxnSpPr>
            <a:cxnSpLocks/>
          </p:cNvCxnSpPr>
          <p:nvPr/>
        </p:nvCxnSpPr>
        <p:spPr>
          <a:xfrm>
            <a:off x="6721231" y="1382190"/>
            <a:ext cx="24227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FA066AB1-7B63-01D7-6597-755E3CC5EB49}"/>
              </a:ext>
            </a:extLst>
          </p:cNvPr>
          <p:cNvSpPr/>
          <p:nvPr/>
        </p:nvSpPr>
        <p:spPr>
          <a:xfrm>
            <a:off x="2332434" y="4962613"/>
            <a:ext cx="1402027" cy="1402027"/>
          </a:xfrm>
          <a:prstGeom prst="ellipse">
            <a:avLst/>
          </a:prstGeom>
          <a:solidFill>
            <a:srgbClr val="55D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E23EFE45-241B-E541-BF2D-09504C98A444}"/>
              </a:ext>
            </a:extLst>
          </p:cNvPr>
          <p:cNvSpPr txBox="1"/>
          <p:nvPr/>
        </p:nvSpPr>
        <p:spPr>
          <a:xfrm>
            <a:off x="2410970" y="5309770"/>
            <a:ext cx="1240768" cy="75597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เพิ่มวีโอน</a:t>
            </a:r>
            <a:r>
              <a:rPr lang="th-TH" sz="24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ิเยร์</a:t>
            </a: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เข้าไป 5%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884665DF-39F7-3472-A705-E779D0AAF00A}"/>
              </a:ext>
            </a:extLst>
          </p:cNvPr>
          <p:cNvSpPr txBox="1"/>
          <p:nvPr/>
        </p:nvSpPr>
        <p:spPr>
          <a:xfrm rot="16200000">
            <a:off x="4283593" y="3923448"/>
            <a:ext cx="4652237" cy="1101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 VIOGNIER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6DDEBB-AF1D-0169-A7CD-111041E9A52B}"/>
              </a:ext>
            </a:extLst>
          </p:cNvPr>
          <p:cNvCxnSpPr>
            <a:cxnSpLocks/>
          </p:cNvCxnSpPr>
          <p:nvPr/>
        </p:nvCxnSpPr>
        <p:spPr>
          <a:xfrm>
            <a:off x="9145098" y="1382190"/>
            <a:ext cx="0" cy="6387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472E541-AC73-2ABE-A509-E621FB609C03}"/>
              </a:ext>
            </a:extLst>
          </p:cNvPr>
          <p:cNvSpPr txBox="1"/>
          <p:nvPr/>
        </p:nvSpPr>
        <p:spPr>
          <a:xfrm>
            <a:off x="8059923" y="2086560"/>
            <a:ext cx="2422770" cy="132856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วีโอน</a:t>
            </a:r>
            <a:r>
              <a:rPr lang="th-TH" b="1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ิเยร์</a:t>
            </a: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ใช้ในปริมาณน้อยเพื่อเสริมกลิ่นหอม โดยเพิ่ม </a:t>
            </a:r>
            <a:endParaRPr lang="en-AU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ความเปล่งปลั่งสุกใส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น้ำหอม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892DD67-16CD-C320-E0B8-93D8708BA04F}"/>
              </a:ext>
            </a:extLst>
          </p:cNvPr>
          <p:cNvCxnSpPr>
            <a:cxnSpLocks/>
          </p:cNvCxnSpPr>
          <p:nvPr/>
        </p:nvCxnSpPr>
        <p:spPr>
          <a:xfrm>
            <a:off x="3734461" y="5663627"/>
            <a:ext cx="56631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3E244F5-70B7-B34A-9EDF-FEFA23B2973A}"/>
              </a:ext>
            </a:extLst>
          </p:cNvPr>
          <p:cNvCxnSpPr>
            <a:cxnSpLocks/>
          </p:cNvCxnSpPr>
          <p:nvPr/>
        </p:nvCxnSpPr>
        <p:spPr>
          <a:xfrm flipH="1">
            <a:off x="7160439" y="4962613"/>
            <a:ext cx="26924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BB0E2DB-FC44-F9CB-DAF0-38B66FEFAF72}"/>
              </a:ext>
            </a:extLst>
          </p:cNvPr>
          <p:cNvCxnSpPr>
            <a:cxnSpLocks/>
          </p:cNvCxnSpPr>
          <p:nvPr/>
        </p:nvCxnSpPr>
        <p:spPr>
          <a:xfrm>
            <a:off x="2960176" y="3500630"/>
            <a:ext cx="289043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6BA5089-E2D1-ECFE-934F-7129FDA0FC05}"/>
              </a:ext>
            </a:extLst>
          </p:cNvPr>
          <p:cNvCxnSpPr>
            <a:cxnSpLocks/>
          </p:cNvCxnSpPr>
          <p:nvPr/>
        </p:nvCxnSpPr>
        <p:spPr>
          <a:xfrm>
            <a:off x="2969024" y="3500629"/>
            <a:ext cx="0" cy="24388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9850433-E505-2C06-CA61-64A9A14464E1}"/>
              </a:ext>
            </a:extLst>
          </p:cNvPr>
          <p:cNvSpPr txBox="1"/>
          <p:nvPr/>
        </p:nvSpPr>
        <p:spPr>
          <a:xfrm>
            <a:off x="1063248" y="3870907"/>
            <a:ext cx="3811551" cy="92333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สิ่งนี้เหมือนจะเป็นพันธมิตรที่เป็นไปไม่ได้ (องุ่นใช้ทำไวน์แดงผสมกับองุ่นใช้ทำไวน์ขาว) แต่ได้มีคนทำแล้วเป็นครั้งแรกอยู่ในแคว้น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ห์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ตอนเหนือ ประเทศฝรั่งเศส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98BE40-0907-3C2A-303B-F1D071015DBD}"/>
              </a:ext>
            </a:extLst>
          </p:cNvPr>
          <p:cNvSpPr txBox="1"/>
          <p:nvPr/>
        </p:nvSpPr>
        <p:spPr>
          <a:xfrm>
            <a:off x="4238255" y="5509737"/>
            <a:ext cx="1101456" cy="3693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ส่งผลต่อ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1D8B685-806E-DACC-9C7C-F088D0113BC9}"/>
              </a:ext>
            </a:extLst>
          </p:cNvPr>
          <p:cNvCxnSpPr>
            <a:cxnSpLocks/>
          </p:cNvCxnSpPr>
          <p:nvPr/>
        </p:nvCxnSpPr>
        <p:spPr>
          <a:xfrm>
            <a:off x="5268794" y="5663627"/>
            <a:ext cx="64380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44A6954-4263-3C6D-1AC8-E3A6422A166A}"/>
              </a:ext>
            </a:extLst>
          </p:cNvPr>
          <p:cNvSpPr txBox="1"/>
          <p:nvPr/>
        </p:nvSpPr>
        <p:spPr>
          <a:xfrm>
            <a:off x="4336022" y="5775675"/>
            <a:ext cx="2422770" cy="105157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เนื้อสัมผัส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รส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64859D6-8B26-020C-78C7-AF05EEAD0DFA}"/>
              </a:ext>
            </a:extLst>
          </p:cNvPr>
          <p:cNvSpPr/>
          <p:nvPr/>
        </p:nvSpPr>
        <p:spPr>
          <a:xfrm>
            <a:off x="8560687" y="3309050"/>
            <a:ext cx="2970373" cy="2970373"/>
          </a:xfrm>
          <a:prstGeom prst="ellipse">
            <a:avLst/>
          </a:prstGeom>
          <a:solidFill>
            <a:srgbClr val="55D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5C2C6A35-F55C-3FD0-13FE-8E44082C29D6}"/>
              </a:ext>
            </a:extLst>
          </p:cNvPr>
          <p:cNvSpPr txBox="1"/>
          <p:nvPr/>
        </p:nvSpPr>
        <p:spPr>
          <a:xfrm>
            <a:off x="8787384" y="4007121"/>
            <a:ext cx="2551176" cy="186397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เป็นหนึ่งไวน์ตัวอย่างที่ผู้คนในประเทศออสเตรเลียชื่นชมและยกย่อง สร้างขึ้นโดยผู้ผลิตไวน์ นายทิม เค</a:t>
            </a:r>
            <a:r>
              <a:rPr lang="th-TH" sz="24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ิร์ก</a:t>
            </a: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แห่งไร่โคลนาค</a:t>
            </a:r>
            <a:r>
              <a:rPr lang="th-TH" sz="24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51421168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close up of a glass of red wine&#10;&#10;AI-generated content may be incorrect.">
            <a:extLst>
              <a:ext uri="{FF2B5EF4-FFF2-40B4-BE49-F238E27FC236}">
                <a16:creationId xmlns:a16="http://schemas.microsoft.com/office/drawing/2014/main" id="{20842434-8413-FABC-2B1A-33DD1BE03C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C5F16C4-217A-3AE4-6BAE-116A7A576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50" y="713740"/>
            <a:ext cx="4829691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หนึ่งในขุมทรัพย์</a:t>
            </a:r>
            <a:b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แห่งออสเตรเลีย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1090C8-BA6D-4EB2-9925-7826CA756C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19" y="3091443"/>
            <a:ext cx="5158464" cy="3380598"/>
          </a:xfrm>
        </p:spPr>
        <p:txBody>
          <a:bodyPr/>
          <a:lstStyle/>
          <a:p>
            <a:pPr marL="285750" indent="-285750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“ไวน์มีฟองเบอร์กันดี” ของออสเตรเลียผลิตจากองุ่นพันธ์ชีรา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ตั้งแต่ปี ค.ศ.1881</a:t>
            </a:r>
          </a:p>
          <a:p>
            <a:pPr marL="285750" indent="-285750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แม้ว่าจะมีผู้ผลิตออสเตรเลียจำนวนน้อยที่ผลิตไวน์นี้ แต่ก็มีแฟน ๆ ที่ยึดมั่นต่อกลิ่นรสผลไม้ชุ่มฉ่ำ ความเข้มข้น และความแรงของไวน์นี้</a:t>
            </a:r>
          </a:p>
          <a:p>
            <a:pPr marL="285750" indent="-285750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ไวน์ที่ยกให้เป็นตัวอย่างนี้ ให้ความนุ่มราวเส้นไหมในปาก ให้กลิ่นรสหวานจาก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บลู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เชอร์รี่ และเครื่องเทศต่าง ๆ</a:t>
            </a:r>
          </a:p>
          <a:p>
            <a:pPr marL="285750" indent="-285750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ความต่างอย่างหนึ่งระหว่างไวน์แดงและไวน์ขาวแบบมีฟอง คือ ไวน์แดงแบบมีฟองจะบ่มในถังไม้โอ๊ก ให้ความซับซ้อนและความเข้มข้น </a:t>
            </a:r>
          </a:p>
          <a:p>
            <a:pPr marL="285750" indent="-285750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ไวน์แดงแบบมีฟองทำได้จากพันธุ์องุ่นหลากหลายพันธุ์ แต่ไวน์ชีรา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แบบมีฟองมีความโดดเด่นกว่า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964EFC-2C1A-C493-E507-D03A21049E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419" y="1581604"/>
            <a:ext cx="534035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ไวน์แดงแบบมีฟอง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4630286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map of australia with orange and black text&#10;&#10;AI-generated content may be incorrect.">
            <a:extLst>
              <a:ext uri="{FF2B5EF4-FFF2-40B4-BE49-F238E27FC236}">
                <a16:creationId xmlns:a16="http://schemas.microsoft.com/office/drawing/2014/main" id="{B9745FEB-F8A9-6CB9-948D-2F28DCD332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520294" y="0"/>
            <a:ext cx="12191998" cy="6858000"/>
          </a:xfr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6154AF-CAA9-1F9B-1C75-62D6C521D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388296"/>
            <a:ext cx="8112608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ของประเทศออสเตรเลีย</a:t>
            </a:r>
            <a:br>
              <a:rPr lang="en-US" sz="54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ปลู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กช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ี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6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12F5EE-2BC0-4E72-E2A2-2E9E1CE02D20}"/>
              </a:ext>
            </a:extLst>
          </p:cNvPr>
          <p:cNvSpPr txBox="1"/>
          <p:nvPr/>
        </p:nvSpPr>
        <p:spPr>
          <a:xfrm>
            <a:off x="2408631" y="4094329"/>
            <a:ext cx="13881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วอน 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ดิ</a:t>
            </a:r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สตริก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153F2A-7E8B-0AF3-C72D-E77D8B4793A2}"/>
              </a:ext>
            </a:extLst>
          </p:cNvPr>
          <p:cNvSpPr txBox="1"/>
          <p:nvPr/>
        </p:nvSpPr>
        <p:spPr>
          <a:xfrm>
            <a:off x="2627064" y="4462776"/>
            <a:ext cx="14501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จีโอกราฟ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3C0E35-A631-B25B-363B-AB716ABDF6A5}"/>
              </a:ext>
            </a:extLst>
          </p:cNvPr>
          <p:cNvSpPr txBox="1"/>
          <p:nvPr/>
        </p:nvSpPr>
        <p:spPr>
          <a:xfrm>
            <a:off x="2453639" y="4974289"/>
            <a:ext cx="16619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730356-2443-94C5-B06A-0764E5466A78}"/>
              </a:ext>
            </a:extLst>
          </p:cNvPr>
          <p:cNvSpPr txBox="1"/>
          <p:nvPr/>
        </p:nvSpPr>
        <p:spPr>
          <a:xfrm>
            <a:off x="3840329" y="5249620"/>
            <a:ext cx="17788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4CA574-0D36-C9A2-B731-091966AD7E4F}"/>
              </a:ext>
            </a:extLst>
          </p:cNvPr>
          <p:cNvSpPr txBox="1"/>
          <p:nvPr/>
        </p:nvSpPr>
        <p:spPr>
          <a:xfrm>
            <a:off x="10029335" y="3892526"/>
            <a:ext cx="23522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ฮัน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th-TH" sz="2000" b="1" dirty="0">
              <a:solidFill>
                <a:schemeClr val="accent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94534B-2A42-A1BE-5D00-DB14B5AC8B65}"/>
              </a:ext>
            </a:extLst>
          </p:cNvPr>
          <p:cNvSpPr txBox="1"/>
          <p:nvPr/>
        </p:nvSpPr>
        <p:spPr>
          <a:xfrm>
            <a:off x="8187835" y="4029276"/>
            <a:ext cx="23522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ริน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า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2B6A98-F28C-39A0-F4CB-4C17826CB967}"/>
              </a:ext>
            </a:extLst>
          </p:cNvPr>
          <p:cNvSpPr txBox="1"/>
          <p:nvPr/>
        </p:nvSpPr>
        <p:spPr>
          <a:xfrm>
            <a:off x="9652860" y="4711010"/>
            <a:ext cx="29520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แคนเบอร์รา 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ดิ</a:t>
            </a:r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สตริก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FE1D202-0F89-3681-BFDB-7E4E9A131C42}"/>
              </a:ext>
            </a:extLst>
          </p:cNvPr>
          <p:cNvSpPr txBox="1"/>
          <p:nvPr/>
        </p:nvSpPr>
        <p:spPr>
          <a:xfrm>
            <a:off x="9073684" y="5534289"/>
            <a:ext cx="29520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เซ็นทรัล วิกตอเรีย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1D7F6FA-A43D-D525-A68D-7B9DCB445699}"/>
              </a:ext>
            </a:extLst>
          </p:cNvPr>
          <p:cNvSpPr txBox="1"/>
          <p:nvPr/>
        </p:nvSpPr>
        <p:spPr>
          <a:xfrm>
            <a:off x="6210597" y="4926860"/>
            <a:ext cx="16321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265C04-6E62-2F65-708B-8952DA4FA860}"/>
              </a:ext>
            </a:extLst>
          </p:cNvPr>
          <p:cNvSpPr txBox="1"/>
          <p:nvPr/>
        </p:nvSpPr>
        <p:spPr>
          <a:xfrm>
            <a:off x="7178039" y="3804892"/>
            <a:ext cx="15622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แลนด์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ABC7F8-66E6-D541-E709-49402C59AD2F}"/>
              </a:ext>
            </a:extLst>
          </p:cNvPr>
          <p:cNvSpPr txBox="1"/>
          <p:nvPr/>
        </p:nvSpPr>
        <p:spPr>
          <a:xfrm>
            <a:off x="6294120" y="4115579"/>
            <a:ext cx="12921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3550E5-C939-F54A-55A7-AC903AB1C2DB}"/>
              </a:ext>
            </a:extLst>
          </p:cNvPr>
          <p:cNvSpPr txBox="1"/>
          <p:nvPr/>
        </p:nvSpPr>
        <p:spPr>
          <a:xfrm>
            <a:off x="6892429" y="5217957"/>
            <a:ext cx="1734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ิเ</a:t>
            </a:r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ลด 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2CC30E-3FCA-1DB5-2AB1-4279E72B6C61}"/>
              </a:ext>
            </a:extLst>
          </p:cNvPr>
          <p:cNvSpPr txBox="1"/>
          <p:nvPr/>
        </p:nvSpPr>
        <p:spPr>
          <a:xfrm>
            <a:off x="6061886" y="4631254"/>
            <a:ext cx="19588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ซา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C4A056-3097-B3A5-E2BE-0AE58369A6EC}"/>
              </a:ext>
            </a:extLst>
          </p:cNvPr>
          <p:cNvCxnSpPr>
            <a:cxnSpLocks/>
          </p:cNvCxnSpPr>
          <p:nvPr/>
        </p:nvCxnSpPr>
        <p:spPr>
          <a:xfrm flipV="1">
            <a:off x="4497610" y="4838429"/>
            <a:ext cx="0" cy="42227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AC85FBB-5DA6-CB4C-C638-C9CF229D96F8}"/>
              </a:ext>
            </a:extLst>
          </p:cNvPr>
          <p:cNvCxnSpPr>
            <a:cxnSpLocks/>
          </p:cNvCxnSpPr>
          <p:nvPr/>
        </p:nvCxnSpPr>
        <p:spPr>
          <a:xfrm flipV="1">
            <a:off x="3875932" y="4750880"/>
            <a:ext cx="213116" cy="29868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05F26DC-7CB3-8686-FA48-A0FADDDE837B}"/>
              </a:ext>
            </a:extLst>
          </p:cNvPr>
          <p:cNvCxnSpPr>
            <a:cxnSpLocks/>
          </p:cNvCxnSpPr>
          <p:nvPr/>
        </p:nvCxnSpPr>
        <p:spPr>
          <a:xfrm flipV="1">
            <a:off x="3717148" y="4611684"/>
            <a:ext cx="453768" cy="500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E5FAA2D-1DE2-5918-21B6-115CE04BCCF9}"/>
              </a:ext>
            </a:extLst>
          </p:cNvPr>
          <p:cNvCxnSpPr>
            <a:cxnSpLocks/>
          </p:cNvCxnSpPr>
          <p:nvPr/>
        </p:nvCxnSpPr>
        <p:spPr>
          <a:xfrm flipV="1">
            <a:off x="3697693" y="4271216"/>
            <a:ext cx="453768" cy="500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8579A52-4A80-6AF8-8FD2-6EC00ABD00C6}"/>
              </a:ext>
            </a:extLst>
          </p:cNvPr>
          <p:cNvCxnSpPr>
            <a:cxnSpLocks/>
          </p:cNvCxnSpPr>
          <p:nvPr/>
        </p:nvCxnSpPr>
        <p:spPr>
          <a:xfrm>
            <a:off x="7982447" y="4143446"/>
            <a:ext cx="0" cy="46561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C812EE8-F37D-A6AC-C75E-56D7A575CF96}"/>
              </a:ext>
            </a:extLst>
          </p:cNvPr>
          <p:cNvCxnSpPr>
            <a:cxnSpLocks/>
          </p:cNvCxnSpPr>
          <p:nvPr/>
        </p:nvCxnSpPr>
        <p:spPr>
          <a:xfrm>
            <a:off x="7522436" y="4271216"/>
            <a:ext cx="256485" cy="25290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5BC503A-7221-1BCA-95BA-624C3744956B}"/>
              </a:ext>
            </a:extLst>
          </p:cNvPr>
          <p:cNvCxnSpPr>
            <a:cxnSpLocks/>
          </p:cNvCxnSpPr>
          <p:nvPr/>
        </p:nvCxnSpPr>
        <p:spPr>
          <a:xfrm flipV="1">
            <a:off x="6936993" y="4649983"/>
            <a:ext cx="862798" cy="10089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A50D989-2D35-B41D-2903-229352992509}"/>
              </a:ext>
            </a:extLst>
          </p:cNvPr>
          <p:cNvCxnSpPr>
            <a:cxnSpLocks/>
          </p:cNvCxnSpPr>
          <p:nvPr/>
        </p:nvCxnSpPr>
        <p:spPr>
          <a:xfrm flipH="1" flipV="1">
            <a:off x="7842731" y="4744628"/>
            <a:ext cx="66111" cy="47225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D77FF32-D4BA-A8D8-5BC5-8C73D5AD4FE1}"/>
              </a:ext>
            </a:extLst>
          </p:cNvPr>
          <p:cNvCxnSpPr>
            <a:cxnSpLocks/>
          </p:cNvCxnSpPr>
          <p:nvPr/>
        </p:nvCxnSpPr>
        <p:spPr>
          <a:xfrm flipV="1">
            <a:off x="7730847" y="4778140"/>
            <a:ext cx="44860" cy="30504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8BF0B77-43A7-B450-6251-F95C31CCC7B7}"/>
              </a:ext>
            </a:extLst>
          </p:cNvPr>
          <p:cNvCxnSpPr>
            <a:cxnSpLocks/>
          </p:cNvCxnSpPr>
          <p:nvPr/>
        </p:nvCxnSpPr>
        <p:spPr>
          <a:xfrm>
            <a:off x="8906422" y="4367830"/>
            <a:ext cx="0" cy="36092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0647565-AF70-27B2-873E-9CDC7698D7BB}"/>
              </a:ext>
            </a:extLst>
          </p:cNvPr>
          <p:cNvCxnSpPr>
            <a:cxnSpLocks/>
          </p:cNvCxnSpPr>
          <p:nvPr/>
        </p:nvCxnSpPr>
        <p:spPr>
          <a:xfrm flipH="1">
            <a:off x="9749011" y="4094329"/>
            <a:ext cx="290239" cy="29930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F8353E2A-E450-6763-8C10-14BED8D3EA77}"/>
              </a:ext>
            </a:extLst>
          </p:cNvPr>
          <p:cNvCxnSpPr>
            <a:cxnSpLocks/>
          </p:cNvCxnSpPr>
          <p:nvPr/>
        </p:nvCxnSpPr>
        <p:spPr>
          <a:xfrm flipH="1">
            <a:off x="9428253" y="4862798"/>
            <a:ext cx="26175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B7A20774-357B-9344-74A8-C35900CA12F2}"/>
              </a:ext>
            </a:extLst>
          </p:cNvPr>
          <p:cNvCxnSpPr>
            <a:cxnSpLocks/>
          </p:cNvCxnSpPr>
          <p:nvPr/>
        </p:nvCxnSpPr>
        <p:spPr>
          <a:xfrm>
            <a:off x="8737543" y="5096137"/>
            <a:ext cx="356386" cy="5578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A35BBD9E-5BC2-E42A-B40E-235253002094}"/>
              </a:ext>
            </a:extLst>
          </p:cNvPr>
          <p:cNvSpPr txBox="1"/>
          <p:nvPr/>
        </p:nvSpPr>
        <p:spPr>
          <a:xfrm>
            <a:off x="9159858" y="5175231"/>
            <a:ext cx="29520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บีช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เวิร์ธ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2296379D-A8C6-7781-6027-2F62BFF4D566}"/>
              </a:ext>
            </a:extLst>
          </p:cNvPr>
          <p:cNvCxnSpPr>
            <a:cxnSpLocks/>
          </p:cNvCxnSpPr>
          <p:nvPr/>
        </p:nvCxnSpPr>
        <p:spPr>
          <a:xfrm flipH="1" flipV="1">
            <a:off x="9016533" y="5087808"/>
            <a:ext cx="151404" cy="12907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960529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map of the world&#10;&#10;AI-generated content may be incorrect.">
            <a:extLst>
              <a:ext uri="{FF2B5EF4-FFF2-40B4-BE49-F238E27FC236}">
                <a16:creationId xmlns:a16="http://schemas.microsoft.com/office/drawing/2014/main" id="{1C009E24-CEFC-891B-C9B6-7196F989217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7988" y="0"/>
            <a:ext cx="12191998" cy="6858000"/>
          </a:xfr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E98F45-B7A0-E003-4218-CD747F063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193673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ออสเตรเลียใต้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6EF87B-7A30-5628-F15D-5154A57D3CD9}"/>
              </a:ext>
            </a:extLst>
          </p:cNvPr>
          <p:cNvSpPr txBox="1"/>
          <p:nvPr/>
        </p:nvSpPr>
        <p:spPr>
          <a:xfrm>
            <a:off x="6096000" y="4596851"/>
            <a:ext cx="16070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0B85AC-CF8A-6894-E87B-9D52F9C3C01D}"/>
              </a:ext>
            </a:extLst>
          </p:cNvPr>
          <p:cNvSpPr txBox="1"/>
          <p:nvPr/>
        </p:nvSpPr>
        <p:spPr>
          <a:xfrm>
            <a:off x="8285824" y="2072273"/>
            <a:ext cx="18415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8BD570-1F11-4586-C50F-42BB68CF9C47}"/>
              </a:ext>
            </a:extLst>
          </p:cNvPr>
          <p:cNvSpPr txBox="1"/>
          <p:nvPr/>
        </p:nvSpPr>
        <p:spPr>
          <a:xfrm>
            <a:off x="8501110" y="4126582"/>
            <a:ext cx="22742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ิเ</a:t>
            </a:r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ลด 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C0EE4E-1693-B4C5-C96C-361BE4951B77}"/>
              </a:ext>
            </a:extLst>
          </p:cNvPr>
          <p:cNvSpPr txBox="1"/>
          <p:nvPr/>
        </p:nvSpPr>
        <p:spPr>
          <a:xfrm>
            <a:off x="8501109" y="2782350"/>
            <a:ext cx="22742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E7386E4-28C2-34BF-C2B1-57C447A4EFC3}"/>
              </a:ext>
            </a:extLst>
          </p:cNvPr>
          <p:cNvCxnSpPr>
            <a:cxnSpLocks/>
          </p:cNvCxnSpPr>
          <p:nvPr/>
        </p:nvCxnSpPr>
        <p:spPr>
          <a:xfrm>
            <a:off x="10523517" y="2100140"/>
            <a:ext cx="0" cy="46561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54C79E9-C7E9-6188-9B2F-D6D7D7C2D496}"/>
              </a:ext>
            </a:extLst>
          </p:cNvPr>
          <p:cNvSpPr txBox="1"/>
          <p:nvPr/>
        </p:nvSpPr>
        <p:spPr>
          <a:xfrm>
            <a:off x="8886119" y="3340615"/>
            <a:ext cx="22742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อีเดน 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2365361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dirt road with palm trees&#10;&#10;AI-generated content may be incorrect.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4" y="2403759"/>
            <a:ext cx="3609786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เป็นเขตผลิตไวน์ชีรา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ที่มีชื่อเสียงที่สุด และเก่าแก่ที่สุดแห่งหนึ่งของประเทศออสเตรเลีย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ซข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องบารอ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ซาเป็นหนึ่งในไวน์แดงที่มีผู้ซื้อหามากที่สุด และเป็นที่รู้จักมากที่สุดในตลาดโลก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เป็นส่วนผสมหนึ่งที่สำคัญในชีรา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-คาแบ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และจีเอสเอ็ม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ไวน์มีลักษณะสัมผัสเข้มและหนัก และมีคุณลักษณะของผลไม้สีดำ พริกไทย และเครื่องเทศ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95674633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2" y="2403759"/>
            <a:ext cx="5872797" cy="1530521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เป็นส่วนหนึ่งของโซนหนึ่งของเขตผลิตไวน์บารอ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ซา 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endParaRPr lang="en-US" sz="18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ไร่องุ่นอยู่บนที่สูง</a:t>
            </a:r>
            <a:endParaRPr lang="en-US" sz="18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เวลาเก็บเกี่ยวช้า</a:t>
            </a:r>
            <a:endParaRPr lang="en-US" sz="18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ถิ่นพำนักของไวน์ชีรา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ซข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องไร่เฮ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น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ชค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ี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ที่ชื่อว่า “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ฮิล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ออฟ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กร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” (</a:t>
            </a:r>
            <a:r>
              <a:rPr lang="en-US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Hill of Grace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)</a:t>
            </a:r>
            <a:endParaRPr lang="en-US" sz="18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ชีรา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ซลั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กษณะสัมผัสปานกลางถึงเต็ม มีกลิ่นรส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แบล็ก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เบอร์รี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ใบเซ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จ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และพริกไทยชัดเจน</a:t>
            </a:r>
            <a:endParaRPr lang="en-US" sz="18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อีเดน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4441317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4" y="2403759"/>
            <a:ext cx="3594288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หนึ่งในเขตผลิตไวน์ที่มีความหลากหลายเชิงธรณีวิทยามากที่สุดในโลก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ดินแดนมหัศจรรย์แห่งไวน์แดง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ในเขตพื้นที่นี้ ปลูกองุ่นแดงพันธุ์ชีรา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มากที่สุด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ซลั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กษณะสัมผัสหนักพร้อมคุณลักษณะของผล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บลู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รสเข้ม</a:t>
            </a:r>
            <a:r>
              <a:rPr lang="en-US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และช็อกโกแลต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4D26E01-8D9F-9394-C80C-BFA56AC72EB8}"/>
              </a:ext>
            </a:extLst>
          </p:cNvPr>
          <p:cNvSpPr txBox="1">
            <a:spLocks/>
          </p:cNvSpPr>
          <p:nvPr/>
        </p:nvSpPr>
        <p:spPr>
          <a:xfrm>
            <a:off x="6456363" y="5410429"/>
            <a:ext cx="3315317" cy="15305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217">
              <a:lnSpc>
                <a:spcPct val="80000"/>
              </a:lnSpc>
              <a:buNone/>
            </a:pPr>
            <a:r>
              <a:rPr lang="th-TH" sz="24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หนึ่งในเขตพื้นที่</a:t>
            </a:r>
            <a:r>
              <a:rPr lang="th-TH" sz="24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ปลู</a:t>
            </a:r>
            <a:r>
              <a:rPr lang="th-TH" sz="24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กช</a:t>
            </a:r>
            <a:r>
              <a:rPr lang="th-TH" sz="24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ี</a:t>
            </a:r>
            <a:r>
              <a:rPr lang="th-TH" sz="24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r>
              <a:rPr lang="th-TH" sz="24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24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คุณภาพ</a:t>
            </a:r>
          </a:p>
          <a:p>
            <a:pPr marL="0" indent="0" defTabSz="914217">
              <a:lnSpc>
                <a:spcPct val="80000"/>
              </a:lnSpc>
              <a:buNone/>
            </a:pPr>
            <a:r>
              <a:rPr lang="th-TH" sz="24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ของประเทศออสเตรเลีย</a:t>
            </a:r>
            <a:endParaRPr lang="en-AU" sz="24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73036616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4" y="2403759"/>
            <a:ext cx="3594288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เขตพื้นทำฟาร์มการเกษตรที่อุดมสมบูรณ์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กลางวันอากาศอุ่นช่วยให้ชีรา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ซพัฒ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นาความเข้ม กลิ่นรสล้ำลึก และความเข้มข้นของผลไม้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กลางคืนอากาศเย็นอย่างสม่ำเสมอช่วยให้รักษาความเป็นกรดไว้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ที่เข้มข้นเปี่ยมด้วยคุณสมบัติ มีกลิ่นรสผลไม้สีดำและเนื้อสัมผัสเกือบเหมือนครีม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3518067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erson pouring wine into a glass&#10;&#10;AI-generated content may be incorrect.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74714"/>
            <a:ext cx="4829691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9" y="3084890"/>
            <a:ext cx="3498532" cy="1670704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เป็นหนึ่งในพันธุ์องุ่นอันเป็นที่รักและเป็นที่ยอมรับของประเทศออสเตรเลีย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ไร่องุ่นจำนวน 4 ใน 5 ปลูกองุ่นพันธุ์นี้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เป็นตัวแทนขององุ่นแดงเกือบครึ่งที่ปลูกกันอยู่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มีสัดส่วนเกือบ ¼ ของการผลิตไวน์โดยรวม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58149"/>
            <a:ext cx="5047570" cy="1325563"/>
          </a:xfrm>
        </p:spPr>
        <p:txBody>
          <a:bodyPr/>
          <a:lstStyle/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เรื่องราว</a:t>
            </a:r>
            <a:r>
              <a:rPr lang="en-AU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แห่งตำนาน</a:t>
            </a:r>
          </a:p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</a:t>
            </a:r>
            <a:endParaRPr lang="en-US" sz="6000" b="1" kern="1000" spc="-1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96F72AE-B140-3425-5CE6-DD8364E4419F}"/>
              </a:ext>
            </a:extLst>
          </p:cNvPr>
          <p:cNvSpPr txBox="1">
            <a:spLocks/>
          </p:cNvSpPr>
          <p:nvPr/>
        </p:nvSpPr>
        <p:spPr>
          <a:xfrm>
            <a:off x="630419" y="5532436"/>
            <a:ext cx="4829691" cy="13255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คนอื่นเรียก ซีรา</a:t>
            </a:r>
            <a:r>
              <a:rPr lang="th-TH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ห์</a:t>
            </a:r>
            <a:r>
              <a:rPr lang="th-TH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เราเรียก ชีรา</a:t>
            </a:r>
            <a:r>
              <a:rPr lang="th-TH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AU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i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เกือบทุกที่ในโลก เรียกชื่อองุ่นพันธุ์นี้ว่า ซีรา</a:t>
            </a:r>
            <a:r>
              <a:rPr lang="th-TH" i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ห์</a:t>
            </a:r>
            <a:r>
              <a:rPr lang="th-TH" i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แต่เมื่อประสบความสำเร็จเชิงพาณิชย์ระดับนานาประเทศ  ผู้ผลิตไวน์ชาวออสเตรเลียจึงเลือกที่จะเรียกไวน์ของตนเองว่า “ชีรา</a:t>
            </a:r>
            <a:r>
              <a:rPr lang="th-TH" i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i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”</a:t>
            </a:r>
            <a:endParaRPr lang="en-AU" i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0139670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3865507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เป็นดินแดนที่ชาวเยอรมันมาตั้งรกรากที่เก่าแก่ที่สุดและยังคงอาศัยอยู่จวบจนปัจจุบัน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ภูมิอากาศแบบชายทะเลอากาศเย็น และไร่องุ่นบนพื้นที่ลดหลั่นบนที่สูง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ซข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องแอด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ิเลด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แตกต่างจากไวน์ชีรา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ที่หนักแน่นและแข็งแรงของเพื่อนบ้านอย่างบารอ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ซาและแมคลาเรน เวล ทำ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ซลั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กษณะสัมผัสปานกลาง หรูหรา กลิ่นหอมพริกไทยและเครื่องเทศ และสารแทน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ละเอียดอ่อน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ระดับแอลกอฮอล์ต่ำกว่าทำให้สไตล์ไวน์จากภูมิอากาศเย็นนี้เป็นไวน์ที่ดื่มเข้าคู่กับอาหารได้ดีมาก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ลด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65609075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map of the ocean&#10;&#10;AI-generated content may be incorrect.">
            <a:extLst>
              <a:ext uri="{FF2B5EF4-FFF2-40B4-BE49-F238E27FC236}">
                <a16:creationId xmlns:a16="http://schemas.microsoft.com/office/drawing/2014/main" id="{F08429FE-97C8-99D3-A872-39865940E2D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00CB07-FC76-5088-4BE1-A1FF61018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เขตพื้นที่นิว</a:t>
            </a:r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เซ้าท์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เวลส์ และออสเตรเลีย</a:t>
            </a:r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แค</a:t>
            </a:r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ทอ</a:t>
            </a:r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เท</a:t>
            </a:r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ร์ริ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ทอรี </a:t>
            </a:r>
            <a:b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B7EE06-077E-9E54-A6F4-B8444D0241B1}"/>
              </a:ext>
            </a:extLst>
          </p:cNvPr>
          <p:cNvSpPr txBox="1"/>
          <p:nvPr/>
        </p:nvSpPr>
        <p:spPr>
          <a:xfrm>
            <a:off x="9034400" y="2377580"/>
            <a:ext cx="16793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ฮัน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1D10E9-CB64-F49F-7EEF-3DCED8300E30}"/>
              </a:ext>
            </a:extLst>
          </p:cNvPr>
          <p:cNvSpPr txBox="1"/>
          <p:nvPr/>
        </p:nvSpPr>
        <p:spPr>
          <a:xfrm>
            <a:off x="3492217" y="4221130"/>
            <a:ext cx="23124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แคนเบอร์รา 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สตริก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th-TH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C968AC-11A2-2547-1777-1E2AFA610521}"/>
              </a:ext>
            </a:extLst>
          </p:cNvPr>
          <p:cNvSpPr txBox="1"/>
          <p:nvPr/>
        </p:nvSpPr>
        <p:spPr>
          <a:xfrm>
            <a:off x="8218372" y="3554981"/>
            <a:ext cx="23124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ซิดนี่</a:t>
            </a:r>
            <a:r>
              <a:rPr lang="th-TH" sz="24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ย์</a:t>
            </a:r>
            <a:endParaRPr lang="en-US" sz="24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0B9348-9BB7-26F7-0283-E83E164105B6}"/>
              </a:ext>
            </a:extLst>
          </p:cNvPr>
          <p:cNvSpPr txBox="1"/>
          <p:nvPr/>
        </p:nvSpPr>
        <p:spPr>
          <a:xfrm>
            <a:off x="623888" y="6273800"/>
            <a:ext cx="23124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วิกตอเรีย</a:t>
            </a:r>
            <a:endParaRPr lang="en-US" sz="24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C18841-869A-9E53-6B54-07786BBB5E00}"/>
              </a:ext>
            </a:extLst>
          </p:cNvPr>
          <p:cNvSpPr txBox="1"/>
          <p:nvPr/>
        </p:nvSpPr>
        <p:spPr>
          <a:xfrm>
            <a:off x="5804686" y="5456856"/>
            <a:ext cx="12552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 แค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ทอ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</a:t>
            </a:r>
            <a:endParaRPr lang="th-TH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เท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ร์ริ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ทอรี</a:t>
            </a:r>
          </a:p>
        </p:txBody>
      </p:sp>
    </p:spTree>
    <p:extLst>
      <p:ext uri="{BB962C8B-B14F-4D97-AF65-F5344CB8AC3E}">
        <p14:creationId xmlns:p14="http://schemas.microsoft.com/office/powerpoint/2010/main" val="4198253395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4" y="2403759"/>
            <a:ext cx="3361812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จุดกำเนิดของอุตสาหกรรมไวน์ของประเทศออสเตรเลีย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ภูมิอากาศอุ่นและชื้น เหมาะสมเป็นอย่างยิ่งที่ทำให้ผลองุ่นพันธุ์ชีรา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สุก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เป็นที่รู้จักในเรื่องไวน์ที่มีความซับซ้อน มีรสชาติ และลักษณะสัมผัสปานกลาง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ซข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องฮัน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ที่อายุไม่มาก จะแสดงคุณลักษณะของเบอร์รี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สีเข้มและสีแดง เครื่องเทศ และสารแทน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ปริมาณมาก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ซข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องฮัน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ที่เก็บไว้นาน มีความนุ่มนวลและกลิ่นรสเข้มด้วยความเป็นดินชัดเจนและมีความซับซ้อน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ฮัน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53931365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4" y="2403759"/>
            <a:ext cx="3361812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ภาพแห่งการผลิตไวน์พร้อมแรงผลักดันในเรื่องนวัตกรรมเป็นที่ประจักษ์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เป็นไวน์แดงที่ทำให้ แคนเบอร์รี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สตริก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มีชื่อเสียงสูงสุด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การผสมผสานเรื่องธรณีวิทยา ภูมิอากาศ และความเชี่ยวชาญทำให้ชีรา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เผ็ดร้อน มีความเป็นพริกไทย บอบบาง แต่มีความสมดุลและมีกลิ่นรส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ถิ่นกำเนิดของไร่โคลนาค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ลา ผู้ผลิตไวน์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ด์ชี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ซแ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ละวีโอน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ิเยร์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ที่ผู้คนยกย่อง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แคนเบอร์รา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สตริก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64272117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map of the country&#10;&#10;AI-generated content may be incorrect.">
            <a:extLst>
              <a:ext uri="{FF2B5EF4-FFF2-40B4-BE49-F238E27FC236}">
                <a16:creationId xmlns:a16="http://schemas.microsoft.com/office/drawing/2014/main" id="{38D7EDB2-2001-3739-044C-DBFB6E4236C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D8B5A7-BBE7-AD5E-2FDE-26698DB17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ตะวันตก</a:t>
            </a:r>
            <a:endParaRPr lang="en-US" sz="6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02C893-B72E-43D6-B8F1-D48991B3B7E8}"/>
              </a:ext>
            </a:extLst>
          </p:cNvPr>
          <p:cNvSpPr txBox="1"/>
          <p:nvPr/>
        </p:nvSpPr>
        <p:spPr>
          <a:xfrm>
            <a:off x="6378610" y="993066"/>
            <a:ext cx="22065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วอน 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สตริก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en-US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1D0076-7FA9-5254-82D9-72AACB28481A}"/>
              </a:ext>
            </a:extLst>
          </p:cNvPr>
          <p:cNvSpPr txBox="1"/>
          <p:nvPr/>
        </p:nvSpPr>
        <p:spPr>
          <a:xfrm>
            <a:off x="3855720" y="4778962"/>
            <a:ext cx="16120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th-TH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FAD070-53B5-7A6E-4C00-56322E3A5A68}"/>
              </a:ext>
            </a:extLst>
          </p:cNvPr>
          <p:cNvSpPr txBox="1"/>
          <p:nvPr/>
        </p:nvSpPr>
        <p:spPr>
          <a:xfrm>
            <a:off x="5387340" y="1740485"/>
            <a:ext cx="20945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เพ</a:t>
            </a:r>
            <a:r>
              <a:rPr lang="th-TH" sz="24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ิร์ธ</a:t>
            </a:r>
            <a:endParaRPr lang="th-TH" sz="24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610862-7E6D-3671-E4C2-A3B666EF2A81}"/>
              </a:ext>
            </a:extLst>
          </p:cNvPr>
          <p:cNvSpPr txBox="1"/>
          <p:nvPr/>
        </p:nvSpPr>
        <p:spPr>
          <a:xfrm>
            <a:off x="9298674" y="5817328"/>
            <a:ext cx="22065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endParaRPr lang="en-US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508C02-BB4F-B6CF-DF0B-79A3925EB232}"/>
              </a:ext>
            </a:extLst>
          </p:cNvPr>
          <p:cNvSpPr txBox="1"/>
          <p:nvPr/>
        </p:nvSpPr>
        <p:spPr>
          <a:xfrm>
            <a:off x="4907280" y="3551823"/>
            <a:ext cx="17167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จีโอกราฟ</a:t>
            </a:r>
          </a:p>
        </p:txBody>
      </p:sp>
    </p:spTree>
    <p:extLst>
      <p:ext uri="{BB962C8B-B14F-4D97-AF65-F5344CB8AC3E}">
        <p14:creationId xmlns:p14="http://schemas.microsoft.com/office/powerpoint/2010/main" val="176747508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3967797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เป็นองุ่นที่ปลูกมากที่สุดเป็นลำดับที่สอง รองจากคาแบ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ที่มีชื่อเสียง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ภูมิอากาศแบบ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์เร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เนียน ได้รับอิทธิพลจากทะเลอย่างสูง มีทะเลโอบล้อมถึงสามด้าน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ซข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องที่นี่แสดงถึงความสุกของผลไม้ ความมีชีวิตชีวา กลิ่นรสลึกล้ำ และความกลมกล่อมของเนื้อสัมผัส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ระดับความเป็นกรดที่ดีทำให้ชีรา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เก็บไว้ได้อย่างสง่างาม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1643336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3609785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สถานที่ตั้งที่อยู่ค่อนไปทางใต้ทำให้มีภูมิอากาศแบบทะเลและเย็น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เขตผลิตไวน์ย่อยห้าเขต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สถานที่มีความสมบูรณ์เหมาะแก่การเจริญเติบโตของต้นองุ่น เกือบปลอดแมลงและโรคที่เป็นศัตรูพืช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น้ำหนักปานกลางและแสดงออกถึงการผสมผสานความเป็นดิน ผสมผสานกับชะเอม เครื่องเทศ พริกไทย เชอร์รี่ และลูกพล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ผู้ผลิตจำนวนมากหลีกเลี่ยงการใช้ไม้โอ๊กอเมริกันที่ถูกเผาอย่างหนัก เพื่อให้ผลไม้ได้เผยรสอย่างเต็มที่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58063561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3609785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ภูมิอากาศอุ่นบรรเทาลงเพราะได้ลมพัดอ่อนจากมหาสมุทรอินเดีย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มักมีกลิ่นรสเข้ม แต่เนื้อสัมผัสอ่อนนุ่ม 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ผู้ผลิตเปลี่ยนสไตล์ไปเป็นน้ำหนักปานกลางมากกว่าสไตล์ลักษณะสัมผัสหนัก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คุณลักษณะของผลไม้อย่างเบอร์รี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สีแดงหรือไม่ก็เชอร์รี่ มีกลิ่นบาง ๆ ของเครื่องเทศแบบพริกไทยและสะระแหน่ซ่อนอยู่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จีโอกราฟ</a:t>
            </a:r>
          </a:p>
          <a:p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99539597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3685857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เป็นหนึ่งในเขตผลิตไวน์ที่เก่าแก่ที่สุดและอากาศอุ่นที่สุด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มีสภาวะเหมาะกับการผลิตชีรา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ที่สมบูรณ์แบบ มีภูมิอากาศแบบ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์เร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เนียนที่อากาศอุ่นไปจนถึงร้อน และสภาวะแห้งในฤดูองุ่นสุก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ชีราซม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ี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รสชาติผลไม้แห้งและผลไม้สุก มีลักษณะสัมผัสหนักแฝงอยู่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ความนุ่มและการทิ้งรสชาติในปากหลังจากลืนลงคอไปแล้วของชีรา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ซข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วอน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ทำให้เกิดรสชาติ และเป็นไวน์ที่ดื่มได้โดยไม่ต้องเก็บไว้นาน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วอน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สตริก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4A0A082-7E84-B9BA-2D66-F407130B4240}"/>
              </a:ext>
            </a:extLst>
          </p:cNvPr>
          <p:cNvSpPr txBox="1">
            <a:spLocks/>
          </p:cNvSpPr>
          <p:nvPr/>
        </p:nvSpPr>
        <p:spPr>
          <a:xfrm rot="16200000">
            <a:off x="-383603" y="5100465"/>
            <a:ext cx="2214938" cy="1999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None/>
            </a:pPr>
            <a:r>
              <a:rPr lang="en-AU" sz="1000" b="1" dirty="0">
                <a:solidFill>
                  <a:schemeClr val="bg1"/>
                </a:solidFill>
              </a:rPr>
              <a:t>Credit: </a:t>
            </a:r>
            <a:r>
              <a:rPr lang="en-AU" sz="1000" dirty="0">
                <a:solidFill>
                  <a:schemeClr val="bg1"/>
                </a:solidFill>
              </a:rPr>
              <a:t>Tourism Western Australia</a:t>
            </a:r>
          </a:p>
        </p:txBody>
      </p:sp>
    </p:spTree>
    <p:extLst>
      <p:ext uri="{BB962C8B-B14F-4D97-AF65-F5344CB8AC3E}">
        <p14:creationId xmlns:p14="http://schemas.microsoft.com/office/powerpoint/2010/main" val="37543364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map of the united states&#10;&#10;AI-generated content may be incorrect.">
            <a:extLst>
              <a:ext uri="{FF2B5EF4-FFF2-40B4-BE49-F238E27FC236}">
                <a16:creationId xmlns:a16="http://schemas.microsoft.com/office/drawing/2014/main" id="{D657642B-DFFD-5585-337D-B1E9FC939B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492BD1-7FB5-096D-FBAB-D2563F020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651577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วิกตอเรีย</a:t>
            </a:r>
            <a:endParaRPr lang="en-US" sz="6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ECA385-AC4A-4200-DDD9-32178A1ADA3A}"/>
              </a:ext>
            </a:extLst>
          </p:cNvPr>
          <p:cNvSpPr txBox="1"/>
          <p:nvPr/>
        </p:nvSpPr>
        <p:spPr>
          <a:xfrm>
            <a:off x="2202915" y="2628716"/>
            <a:ext cx="23124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แกรมเพียน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9136F1-B7A4-5F6E-E42A-7C1855872A9B}"/>
              </a:ext>
            </a:extLst>
          </p:cNvPr>
          <p:cNvSpPr txBox="1"/>
          <p:nvPr/>
        </p:nvSpPr>
        <p:spPr>
          <a:xfrm>
            <a:off x="4469871" y="2404229"/>
            <a:ext cx="23124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ฮีธ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โค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0C24CC-0A4A-9B9C-1271-24A44C8AA4CC}"/>
              </a:ext>
            </a:extLst>
          </p:cNvPr>
          <p:cNvSpPr txBox="1"/>
          <p:nvPr/>
        </p:nvSpPr>
        <p:spPr>
          <a:xfrm>
            <a:off x="6672784" y="2365685"/>
            <a:ext cx="23124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บีช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เวิร์ธ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D0CB10-84B1-2104-0B09-6DD9DA1BB077}"/>
              </a:ext>
            </a:extLst>
          </p:cNvPr>
          <p:cNvSpPr txBox="1"/>
          <p:nvPr/>
        </p:nvSpPr>
        <p:spPr>
          <a:xfrm>
            <a:off x="6509224" y="4649604"/>
            <a:ext cx="23124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เมลเบิร์น</a:t>
            </a:r>
            <a:endParaRPr lang="en-US" sz="24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3546777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close-up of a barrel&#10;&#10;AI-generated content may be incorrect.">
            <a:extLst>
              <a:ext uri="{FF2B5EF4-FFF2-40B4-BE49-F238E27FC236}">
                <a16:creationId xmlns:a16="http://schemas.microsoft.com/office/drawing/2014/main" id="{378291DC-D468-A4EE-7192-63AAC13196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5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CAEF8-94B9-A641-541D-945D2BD68E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3726269"/>
            <a:ext cx="4829691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ประวัติความเป็นมาของชีรา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สไตล์ที่แตกต่างกัน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สถานที่ปลูก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คุณลักษณะและข้อมูลรวมเรื่องกลิ่นรส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6E921708-37DB-F000-1FD3-46515F2095A5}"/>
              </a:ext>
            </a:extLst>
          </p:cNvPr>
          <p:cNvSpPr txBox="1">
            <a:spLocks/>
          </p:cNvSpPr>
          <p:nvPr/>
        </p:nvSpPr>
        <p:spPr>
          <a:xfrm>
            <a:off x="6456363" y="823905"/>
            <a:ext cx="6158452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0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ประเด็นการนำเสนอ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ในวันนี้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มีดังนี้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60338932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3784917" cy="3225145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เป็นการผลิตชีรา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ที่แข็งแกร่งและมีอิทธิพล</a:t>
            </a:r>
          </a:p>
          <a:p>
            <a:pPr marL="28800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ดินที่สะสมด้วยสารไออ้อนอ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็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อก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ซด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มีความสมบูรณ์ ทำให้ ได้ชีรา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จาก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ฮีธ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โค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้ท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ที่สีและกลิ่นรสเข้ม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พลังและน้ำหนักของชีราซม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ี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ลักษณะสัมผัสเต็มและเข้ม </a:t>
            </a:r>
            <a:b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</a:b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     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และมีความเป็นผลไม้ที่ซับซ้อนและความสมดุลที่ดีเยี่ยม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กรดและสารแทน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ผสมผสานกันได้เป็นอย่างดีโดยไม่กลบรสชาติผลไม้ ทำให้ไวน์เก็บได้เป็นเวลานาน</a:t>
            </a:r>
            <a:endParaRPr lang="en-AU" sz="1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ฮีธ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โค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70275571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5340350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หนึ่งในไร่องุ่นชีรา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ที่อายุมากที่สุดที่ปลูกไว้ตั้งแต่ช่วงปี ค.ศ. 1860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เป็นเขตภูมิอากาศเย็นกว่า กลางวันอากาศอุ่นจนถึงร้อน และกลางคืนอากาศเย็น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เขตพื้นที่นี้เหมาะสมเป็นอย่างมากกับการปลูกพันธุ์องุ่นแดงสุกช้า อย่างเช่น 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เขตผลิตไวน์ย่อยของเกรท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เวสเทิร์น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เก่งเรื่องการผลิตชีรา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หรูหราที่มีสีม่วงเข้ม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จากเกรท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เวสเทิร์น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แสดงออกถึงพริกไทยดำ ลูกพล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สะระแหน่ และกานพลู และมีสารแทน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ที่แน่นและละเอียดอ่อน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แกรมเพียน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24803876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5015201" cy="1530521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ภูมิอากาศเย็น ที่ตีนเขาเทือกเขาแอล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ป์สข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องแคว้นวิกตอเรีย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ชีรา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เจริญเติบโตในภูมิอากาศแบบก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ึ่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งอ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ัลไ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พน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800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การแสดงออกของชีรา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จะมีลักษณะสัมผัสปานกลาง มีรสชาติ ความเผ็ดร้อน และความเป็นดิน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เป็นถิ่นพำนักของเจ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ีย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คอนดา หนึ่งในผู้ผลิตชีรา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ซแ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ละ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ระดับพร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ีเ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ยมของประเทศออสเตรเลีย</a:t>
            </a:r>
            <a:endParaRPr lang="en-AU" sz="1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บีช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เวิร์ธ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0225012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map of the united states&#10;&#10;AI-generated content may be incorrect.">
            <a:extLst>
              <a:ext uri="{FF2B5EF4-FFF2-40B4-BE49-F238E27FC236}">
                <a16:creationId xmlns:a16="http://schemas.microsoft.com/office/drawing/2014/main" id="{B2966372-C5DA-5485-B7D2-9C1CF2A2F8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B55756-582A-A3F9-BD29-29BB4489A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712220"/>
            <a:ext cx="5472112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</a:t>
            </a:r>
            <a:br>
              <a:rPr lang="en-US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แลนด์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 ริ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ริน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า</a:t>
            </a:r>
            <a:br>
              <a:rPr lang="en-US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b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4A59BEA-2544-3B53-1EBD-409FE35E369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23888" y="5747879"/>
            <a:ext cx="4419750" cy="2148305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หากไม่มีเขตผลิตไวน์เหล่านี้ ประเทศออสเตรเลียคงไม่มีทางเป็นผู้ส่งออกสินค้าไวน์เป็นลำดับที่สี่ของโลก หรือคงไม่ได้มีส่วนส่งเสริมเศรษฐกิจโดยรวมของประเทศได้อย่างมากมายเช่นนี้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931611-92EA-DE52-AB0B-88AFD3F48C5A}"/>
              </a:ext>
            </a:extLst>
          </p:cNvPr>
          <p:cNvSpPr txBox="1"/>
          <p:nvPr/>
        </p:nvSpPr>
        <p:spPr>
          <a:xfrm>
            <a:off x="2953686" y="1127175"/>
            <a:ext cx="23124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แลนด์</a:t>
            </a:r>
          </a:p>
          <a:p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8A2239-ADCB-74F0-9D7E-0A9A8E1EC23C}"/>
              </a:ext>
            </a:extLst>
          </p:cNvPr>
          <p:cNvSpPr txBox="1"/>
          <p:nvPr/>
        </p:nvSpPr>
        <p:spPr>
          <a:xfrm>
            <a:off x="7487184" y="1868321"/>
            <a:ext cx="23124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ริน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า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FF0D4B-3CAC-A7D3-BDD4-7685C816C460}"/>
              </a:ext>
            </a:extLst>
          </p:cNvPr>
          <p:cNvSpPr txBox="1"/>
          <p:nvPr/>
        </p:nvSpPr>
        <p:spPr>
          <a:xfrm>
            <a:off x="7461584" y="5293895"/>
            <a:ext cx="23124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เมลเบิร์น</a:t>
            </a:r>
            <a:endParaRPr lang="en-US" sz="24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5B43DB-B292-D648-C2E7-AC47463CEE18}"/>
              </a:ext>
            </a:extLst>
          </p:cNvPr>
          <p:cNvSpPr txBox="1"/>
          <p:nvPr/>
        </p:nvSpPr>
        <p:spPr>
          <a:xfrm>
            <a:off x="2735580" y="2184935"/>
            <a:ext cx="23124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sz="24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ิเลด</a:t>
            </a:r>
            <a:endParaRPr lang="en-US" sz="24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36D5DB-5CCF-7D24-AE65-401BFEAE9B92}"/>
              </a:ext>
            </a:extLst>
          </p:cNvPr>
          <p:cNvSpPr txBox="1"/>
          <p:nvPr/>
        </p:nvSpPr>
        <p:spPr>
          <a:xfrm>
            <a:off x="11231880" y="1607419"/>
            <a:ext cx="2103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ซิดนีย์</a:t>
            </a:r>
            <a:endParaRPr lang="en-US" sz="24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49759708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3609785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เป็นแหล่งผลิตไวน์ที่ทรงอิทธิพลและแข็งแกร่งในเขตภูมิอากาศอุ่น, ก่อตั้งมานาน, ตั้งอยู่ในทิศตะวันออกของหุบเขาบารอ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ซา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ผู้ผลิตส่งเสริมให้มีการพัฒนาชีรา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ที่มีสไตล์ทันสมัย กลิ่นรสเข้มข้นหนักแน่นและเข้าถึงได้ 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แลนด์</a:t>
            </a:r>
          </a:p>
        </p:txBody>
      </p:sp>
    </p:spTree>
    <p:extLst>
      <p:ext uri="{BB962C8B-B14F-4D97-AF65-F5344CB8AC3E}">
        <p14:creationId xmlns:p14="http://schemas.microsoft.com/office/powerpoint/2010/main" val="2573854423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3609785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วิธีการผลิตแบบใช้นวัตกรรมและมีประสิทธิภาพ ทำให้ประสพความสำเร็จด้านการส่งออกอย่างมาก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ซข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ริน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่า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มีทั้งไวน์ที่ดื่มง่าย มีความเป็นผลไม้สุกชุ่มฉ่ำและมีชีวิตชีวา วานิลลาและเครื่องเทศหอมหวาน มีทั้งไวน์ที่หรูหรา ที่แสดงออกถึงความละเอียดอ่อน 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เป็นจุดเริ่มต้นของปราก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ฎ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การณ์นำสัตว์มาเป็นภาพประกอบฉลากสินค้าไวน์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ริน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า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83463942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A8872-872D-F136-5E72-6260C6A90330}"/>
              </a:ext>
            </a:extLst>
          </p:cNvPr>
          <p:cNvSpPr txBox="1">
            <a:spLocks/>
          </p:cNvSpPr>
          <p:nvPr/>
        </p:nvSpPr>
        <p:spPr>
          <a:xfrm>
            <a:off x="592084" y="471445"/>
            <a:ext cx="11283754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 ชีรา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คุณลักษณะ</a:t>
            </a:r>
            <a:r>
              <a:rPr lang="en-AU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และข้อมูลโดยรวมเรื่องกลิ่นรส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ECB7F8D5-E7C3-A4D0-F7A7-624AF9E4197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25032" y="1066799"/>
            <a:ext cx="1993264" cy="6034299"/>
          </a:xfrm>
          <a:prstGeom prst="rect">
            <a:avLst/>
          </a:prstGeom>
        </p:spPr>
      </p:pic>
      <p:sp>
        <p:nvSpPr>
          <p:cNvPr id="4" name="object 10">
            <a:extLst>
              <a:ext uri="{FF2B5EF4-FFF2-40B4-BE49-F238E27FC236}">
                <a16:creationId xmlns:a16="http://schemas.microsoft.com/office/drawing/2014/main" id="{6612676D-3A02-B52B-8C8D-2590F21C434F}"/>
              </a:ext>
            </a:extLst>
          </p:cNvPr>
          <p:cNvSpPr txBox="1"/>
          <p:nvPr/>
        </p:nvSpPr>
        <p:spPr>
          <a:xfrm rot="16200000">
            <a:off x="5662611" y="4657948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7A88F1A-DCD5-0500-6923-6DAA6F1DFC05}"/>
              </a:ext>
            </a:extLst>
          </p:cNvPr>
          <p:cNvSpPr txBox="1"/>
          <p:nvPr/>
        </p:nvSpPr>
        <p:spPr>
          <a:xfrm>
            <a:off x="9954235" y="3710862"/>
            <a:ext cx="2805709" cy="20792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พริกไทย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เครื่องเทศ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ลูกพล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เชอร์รี่สีเข้ม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ช็อกโกแลต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กาแฟ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94C51982-9061-C5EF-53DF-C9A6C49B0E58}"/>
              </a:ext>
            </a:extLst>
          </p:cNvPr>
          <p:cNvCxnSpPr>
            <a:cxnSpLocks/>
          </p:cNvCxnSpPr>
          <p:nvPr/>
        </p:nvCxnSpPr>
        <p:spPr>
          <a:xfrm>
            <a:off x="8475638" y="3300345"/>
            <a:ext cx="5986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F7F8FB6C-2FB3-998A-7BD0-196951569BFC}"/>
              </a:ext>
            </a:extLst>
          </p:cNvPr>
          <p:cNvCxnSpPr>
            <a:cxnSpLocks/>
          </p:cNvCxnSpPr>
          <p:nvPr/>
        </p:nvCxnSpPr>
        <p:spPr>
          <a:xfrm>
            <a:off x="10750208" y="3292725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97AD721E-AAC1-E707-9F1E-EFE55755C56C}"/>
              </a:ext>
            </a:extLst>
          </p:cNvPr>
          <p:cNvSpPr txBox="1"/>
          <p:nvPr/>
        </p:nvSpPr>
        <p:spPr>
          <a:xfrm>
            <a:off x="9067287" y="3123910"/>
            <a:ext cx="672794" cy="33188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</a:pPr>
            <a:r>
              <a:rPr lang="th-TH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</a:t>
            </a:r>
            <a:endParaRPr lang="en-AU" dirty="0">
              <a:solidFill>
                <a:schemeClr val="accent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CA83729C-608F-EEED-AA9E-50DAA568025F}"/>
              </a:ext>
            </a:extLst>
          </p:cNvPr>
          <p:cNvCxnSpPr>
            <a:cxnSpLocks/>
            <a:stCxn id="104" idx="3"/>
          </p:cNvCxnSpPr>
          <p:nvPr/>
        </p:nvCxnSpPr>
        <p:spPr>
          <a:xfrm flipV="1">
            <a:off x="9740081" y="3284847"/>
            <a:ext cx="1023492" cy="500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3CA7CE26-6088-361A-9913-9360FEEB5216}"/>
              </a:ext>
            </a:extLst>
          </p:cNvPr>
          <p:cNvSpPr/>
          <p:nvPr/>
        </p:nvSpPr>
        <p:spPr>
          <a:xfrm>
            <a:off x="2352504" y="183837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BE94019C-8CED-0F0F-BB7A-00E696638BD6}"/>
              </a:ext>
            </a:extLst>
          </p:cNvPr>
          <p:cNvSpPr/>
          <p:nvPr/>
        </p:nvSpPr>
        <p:spPr>
          <a:xfrm>
            <a:off x="2716647" y="183546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7E966A0-D29C-A68F-7FFD-1C7F1EF04707}"/>
              </a:ext>
            </a:extLst>
          </p:cNvPr>
          <p:cNvSpPr/>
          <p:nvPr/>
        </p:nvSpPr>
        <p:spPr>
          <a:xfrm>
            <a:off x="3080790" y="183546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CC5EB797-370D-8DFC-03C7-2BE457AE5B56}"/>
              </a:ext>
            </a:extLst>
          </p:cNvPr>
          <p:cNvSpPr/>
          <p:nvPr/>
        </p:nvSpPr>
        <p:spPr>
          <a:xfrm>
            <a:off x="3444933" y="183546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822DE10A-AEA2-DDC4-D78F-1AC60BBA6752}"/>
              </a:ext>
            </a:extLst>
          </p:cNvPr>
          <p:cNvSpPr/>
          <p:nvPr/>
        </p:nvSpPr>
        <p:spPr>
          <a:xfrm>
            <a:off x="3809457" y="183546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F39F3D64-9D02-D46A-9F99-52097FB441C5}"/>
              </a:ext>
            </a:extLst>
          </p:cNvPr>
          <p:cNvSpPr/>
          <p:nvPr/>
        </p:nvSpPr>
        <p:spPr>
          <a:xfrm>
            <a:off x="4173981" y="183546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D3AC5AF-9EEF-2BCE-7B81-C34E6F1FD7EE}"/>
              </a:ext>
            </a:extLst>
          </p:cNvPr>
          <p:cNvSpPr/>
          <p:nvPr/>
        </p:nvSpPr>
        <p:spPr>
          <a:xfrm>
            <a:off x="4532326" y="183546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D6C1650-1520-358B-5098-A4DCD84C5CB4}"/>
              </a:ext>
            </a:extLst>
          </p:cNvPr>
          <p:cNvSpPr/>
          <p:nvPr/>
        </p:nvSpPr>
        <p:spPr>
          <a:xfrm>
            <a:off x="4903028" y="183546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63EB1440-D1C4-4F22-0305-01B13D41DA24}"/>
              </a:ext>
            </a:extLst>
          </p:cNvPr>
          <p:cNvSpPr/>
          <p:nvPr/>
        </p:nvSpPr>
        <p:spPr>
          <a:xfrm>
            <a:off x="5267552" y="183546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9" name="Title 2">
            <a:extLst>
              <a:ext uri="{FF2B5EF4-FFF2-40B4-BE49-F238E27FC236}">
                <a16:creationId xmlns:a16="http://schemas.microsoft.com/office/drawing/2014/main" id="{1CBCB9F4-E611-5E3C-0EF3-548FC348523A}"/>
              </a:ext>
            </a:extLst>
          </p:cNvPr>
          <p:cNvSpPr txBox="1"/>
          <p:nvPr/>
        </p:nvSpPr>
        <p:spPr>
          <a:xfrm>
            <a:off x="4401553" y="226631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365E39C4-DCAC-3500-A59E-6068632D2A5A}"/>
              </a:ext>
            </a:extLst>
          </p:cNvPr>
          <p:cNvSpPr/>
          <p:nvPr/>
        </p:nvSpPr>
        <p:spPr>
          <a:xfrm>
            <a:off x="2352504" y="298754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C3D06DF8-998E-1DBB-B983-F393E461625B}"/>
              </a:ext>
            </a:extLst>
          </p:cNvPr>
          <p:cNvSpPr/>
          <p:nvPr/>
        </p:nvSpPr>
        <p:spPr>
          <a:xfrm>
            <a:off x="2716647" y="298464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7E49851-8A04-F47D-B7DB-1DCACC93AA5E}"/>
              </a:ext>
            </a:extLst>
          </p:cNvPr>
          <p:cNvSpPr/>
          <p:nvPr/>
        </p:nvSpPr>
        <p:spPr>
          <a:xfrm>
            <a:off x="3080790" y="298464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5C5FB85B-B645-B3B6-CA77-6F9ACC610527}"/>
              </a:ext>
            </a:extLst>
          </p:cNvPr>
          <p:cNvSpPr/>
          <p:nvPr/>
        </p:nvSpPr>
        <p:spPr>
          <a:xfrm>
            <a:off x="3444933" y="298464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A39705D2-5E70-C85E-E566-91E0401A9CE5}"/>
              </a:ext>
            </a:extLst>
          </p:cNvPr>
          <p:cNvSpPr/>
          <p:nvPr/>
        </p:nvSpPr>
        <p:spPr>
          <a:xfrm>
            <a:off x="4173981" y="298464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C3F606C8-EFBC-DFA3-F9E7-3EBF9EDF052F}"/>
              </a:ext>
            </a:extLst>
          </p:cNvPr>
          <p:cNvSpPr/>
          <p:nvPr/>
        </p:nvSpPr>
        <p:spPr>
          <a:xfrm>
            <a:off x="4532326" y="298464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B4316F55-A18F-F394-BE29-C8D8D44D257C}"/>
              </a:ext>
            </a:extLst>
          </p:cNvPr>
          <p:cNvSpPr/>
          <p:nvPr/>
        </p:nvSpPr>
        <p:spPr>
          <a:xfrm>
            <a:off x="4903028" y="298464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6C51ACC3-473F-9B69-4298-9A3D9B970420}"/>
              </a:ext>
            </a:extLst>
          </p:cNvPr>
          <p:cNvSpPr/>
          <p:nvPr/>
        </p:nvSpPr>
        <p:spPr>
          <a:xfrm>
            <a:off x="5267552" y="298464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A06DF09F-5195-815C-9C1E-8E24AFA318C5}"/>
              </a:ext>
            </a:extLst>
          </p:cNvPr>
          <p:cNvSpPr/>
          <p:nvPr/>
        </p:nvSpPr>
        <p:spPr>
          <a:xfrm>
            <a:off x="2352504" y="3827808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6A115B99-2FB3-986D-2C52-74E26B8D7144}"/>
              </a:ext>
            </a:extLst>
          </p:cNvPr>
          <p:cNvSpPr/>
          <p:nvPr/>
        </p:nvSpPr>
        <p:spPr>
          <a:xfrm>
            <a:off x="2716647" y="382490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47860DE0-F269-5415-DD18-B374ABB67D1A}"/>
              </a:ext>
            </a:extLst>
          </p:cNvPr>
          <p:cNvSpPr/>
          <p:nvPr/>
        </p:nvSpPr>
        <p:spPr>
          <a:xfrm>
            <a:off x="3080790" y="38249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7D2DD387-5041-C9B8-E0C8-9B006A7D21C9}"/>
              </a:ext>
            </a:extLst>
          </p:cNvPr>
          <p:cNvSpPr/>
          <p:nvPr/>
        </p:nvSpPr>
        <p:spPr>
          <a:xfrm>
            <a:off x="3444933" y="38249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FD0F85AD-3DA7-1E4B-6CDE-CDFBE8A6DAE6}"/>
              </a:ext>
            </a:extLst>
          </p:cNvPr>
          <p:cNvSpPr/>
          <p:nvPr/>
        </p:nvSpPr>
        <p:spPr>
          <a:xfrm>
            <a:off x="3809457" y="38249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C2429596-308E-AF3C-4677-A5671C3B5710}"/>
              </a:ext>
            </a:extLst>
          </p:cNvPr>
          <p:cNvSpPr/>
          <p:nvPr/>
        </p:nvSpPr>
        <p:spPr>
          <a:xfrm>
            <a:off x="4173981" y="38249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00BBCFE7-F007-F5E3-3A62-B01D568886CD}"/>
              </a:ext>
            </a:extLst>
          </p:cNvPr>
          <p:cNvSpPr/>
          <p:nvPr/>
        </p:nvSpPr>
        <p:spPr>
          <a:xfrm>
            <a:off x="4532326" y="38249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E0DC2133-9619-60E2-C1E1-2B0174C0B3FE}"/>
              </a:ext>
            </a:extLst>
          </p:cNvPr>
          <p:cNvSpPr/>
          <p:nvPr/>
        </p:nvSpPr>
        <p:spPr>
          <a:xfrm>
            <a:off x="4903028" y="38249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1087926B-8450-4F4E-BD7B-5343AF6E8F16}"/>
              </a:ext>
            </a:extLst>
          </p:cNvPr>
          <p:cNvSpPr/>
          <p:nvPr/>
        </p:nvSpPr>
        <p:spPr>
          <a:xfrm>
            <a:off x="5267552" y="38249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FFF425F8-2681-F802-2458-0D0B5FDE8F40}"/>
              </a:ext>
            </a:extLst>
          </p:cNvPr>
          <p:cNvSpPr/>
          <p:nvPr/>
        </p:nvSpPr>
        <p:spPr>
          <a:xfrm>
            <a:off x="2352504" y="466806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2038BBC8-5D6C-762B-FB95-703AA425D39C}"/>
              </a:ext>
            </a:extLst>
          </p:cNvPr>
          <p:cNvSpPr/>
          <p:nvPr/>
        </p:nvSpPr>
        <p:spPr>
          <a:xfrm>
            <a:off x="2716647" y="466516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D5C2A160-CD88-B1C6-4227-167320199430}"/>
              </a:ext>
            </a:extLst>
          </p:cNvPr>
          <p:cNvSpPr/>
          <p:nvPr/>
        </p:nvSpPr>
        <p:spPr>
          <a:xfrm>
            <a:off x="3080790" y="466516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02814839-A37C-EB27-7935-7CB1CD38788E}"/>
              </a:ext>
            </a:extLst>
          </p:cNvPr>
          <p:cNvSpPr/>
          <p:nvPr/>
        </p:nvSpPr>
        <p:spPr>
          <a:xfrm>
            <a:off x="3444933" y="466516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D805B223-5A3F-DFDE-9031-589CE07A2927}"/>
              </a:ext>
            </a:extLst>
          </p:cNvPr>
          <p:cNvSpPr/>
          <p:nvPr/>
        </p:nvSpPr>
        <p:spPr>
          <a:xfrm>
            <a:off x="4173981" y="466516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0DDB4F00-1D0A-8249-F017-EDCC624374B2}"/>
              </a:ext>
            </a:extLst>
          </p:cNvPr>
          <p:cNvSpPr/>
          <p:nvPr/>
        </p:nvSpPr>
        <p:spPr>
          <a:xfrm>
            <a:off x="4532326" y="466516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568FD5F3-D1C9-C023-3835-6C9453499C35}"/>
              </a:ext>
            </a:extLst>
          </p:cNvPr>
          <p:cNvSpPr/>
          <p:nvPr/>
        </p:nvSpPr>
        <p:spPr>
          <a:xfrm>
            <a:off x="4903028" y="466516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0D61A866-AD62-BA3F-4176-FE13712DB0CC}"/>
              </a:ext>
            </a:extLst>
          </p:cNvPr>
          <p:cNvSpPr/>
          <p:nvPr/>
        </p:nvSpPr>
        <p:spPr>
          <a:xfrm>
            <a:off x="5267552" y="466516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100DC3F6-40A2-CBE4-F222-7F7715A38C01}"/>
              </a:ext>
            </a:extLst>
          </p:cNvPr>
          <p:cNvSpPr/>
          <p:nvPr/>
        </p:nvSpPr>
        <p:spPr>
          <a:xfrm>
            <a:off x="2352504" y="50140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D9B74752-A781-F83F-334B-9FD53F27B9AA}"/>
              </a:ext>
            </a:extLst>
          </p:cNvPr>
          <p:cNvSpPr/>
          <p:nvPr/>
        </p:nvSpPr>
        <p:spPr>
          <a:xfrm>
            <a:off x="2716647" y="501115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3D07306F-F07E-DB2E-AF16-2426783DEE91}"/>
              </a:ext>
            </a:extLst>
          </p:cNvPr>
          <p:cNvSpPr/>
          <p:nvPr/>
        </p:nvSpPr>
        <p:spPr>
          <a:xfrm>
            <a:off x="3080790" y="501115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E49A089E-E6DF-B661-25E5-12346566E302}"/>
              </a:ext>
            </a:extLst>
          </p:cNvPr>
          <p:cNvSpPr/>
          <p:nvPr/>
        </p:nvSpPr>
        <p:spPr>
          <a:xfrm>
            <a:off x="3444933" y="501115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EBF01041-D581-EC4D-48DF-8D7D518406B7}"/>
              </a:ext>
            </a:extLst>
          </p:cNvPr>
          <p:cNvSpPr/>
          <p:nvPr/>
        </p:nvSpPr>
        <p:spPr>
          <a:xfrm>
            <a:off x="4173981" y="501115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04996437-9D63-4D79-E960-54538F1B78BD}"/>
              </a:ext>
            </a:extLst>
          </p:cNvPr>
          <p:cNvSpPr/>
          <p:nvPr/>
        </p:nvSpPr>
        <p:spPr>
          <a:xfrm>
            <a:off x="4532326" y="501115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DAF6B396-A40C-B19A-EFC8-0B8D2CB56DC3}"/>
              </a:ext>
            </a:extLst>
          </p:cNvPr>
          <p:cNvSpPr/>
          <p:nvPr/>
        </p:nvSpPr>
        <p:spPr>
          <a:xfrm>
            <a:off x="4903028" y="501115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465511AD-0F73-85D1-181A-D293C26AFAA5}"/>
              </a:ext>
            </a:extLst>
          </p:cNvPr>
          <p:cNvSpPr/>
          <p:nvPr/>
        </p:nvSpPr>
        <p:spPr>
          <a:xfrm>
            <a:off x="5267552" y="501115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34A6EF08-5C8B-74A2-22F3-43ECC8014D79}"/>
              </a:ext>
            </a:extLst>
          </p:cNvPr>
          <p:cNvSpPr/>
          <p:nvPr/>
        </p:nvSpPr>
        <p:spPr>
          <a:xfrm>
            <a:off x="2352504" y="627449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2B6F4C5F-E8BA-BDEC-4ED1-E0717E51E8D1}"/>
              </a:ext>
            </a:extLst>
          </p:cNvPr>
          <p:cNvSpPr/>
          <p:nvPr/>
        </p:nvSpPr>
        <p:spPr>
          <a:xfrm>
            <a:off x="2716647" y="627159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C23B9AEB-A8F9-1886-FCEE-D1DD727FACA1}"/>
              </a:ext>
            </a:extLst>
          </p:cNvPr>
          <p:cNvSpPr/>
          <p:nvPr/>
        </p:nvSpPr>
        <p:spPr>
          <a:xfrm>
            <a:off x="3080790" y="627159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7B8EEE2F-527C-3152-EA3A-04F26584C82A}"/>
              </a:ext>
            </a:extLst>
          </p:cNvPr>
          <p:cNvSpPr/>
          <p:nvPr/>
        </p:nvSpPr>
        <p:spPr>
          <a:xfrm>
            <a:off x="3444933" y="627159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Title 2">
            <a:extLst>
              <a:ext uri="{FF2B5EF4-FFF2-40B4-BE49-F238E27FC236}">
                <a16:creationId xmlns:a16="http://schemas.microsoft.com/office/drawing/2014/main" id="{20CAE3D6-DC42-9465-7967-3A51097A9508}"/>
              </a:ext>
            </a:extLst>
          </p:cNvPr>
          <p:cNvSpPr txBox="1"/>
          <p:nvPr/>
        </p:nvSpPr>
        <p:spPr>
          <a:xfrm>
            <a:off x="2254472" y="59205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62" name="Title 2">
            <a:extLst>
              <a:ext uri="{FF2B5EF4-FFF2-40B4-BE49-F238E27FC236}">
                <a16:creationId xmlns:a16="http://schemas.microsoft.com/office/drawing/2014/main" id="{8D68DA74-EAEF-2CE0-B845-FE147FA1BDDF}"/>
              </a:ext>
            </a:extLst>
          </p:cNvPr>
          <p:cNvSpPr txBox="1"/>
          <p:nvPr/>
        </p:nvSpPr>
        <p:spPr>
          <a:xfrm>
            <a:off x="4011968" y="592519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63" name="Title 2">
            <a:extLst>
              <a:ext uri="{FF2B5EF4-FFF2-40B4-BE49-F238E27FC236}">
                <a16:creationId xmlns:a16="http://schemas.microsoft.com/office/drawing/2014/main" id="{C3C3AC72-864F-CBA2-6BCD-9E4C0BE13294}"/>
              </a:ext>
            </a:extLst>
          </p:cNvPr>
          <p:cNvSpPr txBox="1"/>
          <p:nvPr/>
        </p:nvSpPr>
        <p:spPr>
          <a:xfrm>
            <a:off x="4817354" y="59205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6EA7A0B5-986B-5725-BE39-9E37ECA6E3AF}"/>
              </a:ext>
            </a:extLst>
          </p:cNvPr>
          <p:cNvCxnSpPr>
            <a:cxnSpLocks/>
          </p:cNvCxnSpPr>
          <p:nvPr/>
        </p:nvCxnSpPr>
        <p:spPr>
          <a:xfrm>
            <a:off x="5025780" y="214659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Oval 164">
            <a:extLst>
              <a:ext uri="{FF2B5EF4-FFF2-40B4-BE49-F238E27FC236}">
                <a16:creationId xmlns:a16="http://schemas.microsoft.com/office/drawing/2014/main" id="{36AF1A27-D271-0560-79F0-8F0B632D01CF}"/>
              </a:ext>
            </a:extLst>
          </p:cNvPr>
          <p:cNvSpPr/>
          <p:nvPr/>
        </p:nvSpPr>
        <p:spPr>
          <a:xfrm>
            <a:off x="2352504" y="53931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CA62C278-6A28-3073-C4A8-E03A5FDE59CD}"/>
              </a:ext>
            </a:extLst>
          </p:cNvPr>
          <p:cNvSpPr/>
          <p:nvPr/>
        </p:nvSpPr>
        <p:spPr>
          <a:xfrm>
            <a:off x="2716647" y="539029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3C83DF2B-2ADE-12FC-C7F9-83E39C6B79CA}"/>
              </a:ext>
            </a:extLst>
          </p:cNvPr>
          <p:cNvSpPr/>
          <p:nvPr/>
        </p:nvSpPr>
        <p:spPr>
          <a:xfrm>
            <a:off x="3080790" y="539029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E1DCB37C-7FA7-73A4-0CE6-61656794CD1B}"/>
              </a:ext>
            </a:extLst>
          </p:cNvPr>
          <p:cNvSpPr/>
          <p:nvPr/>
        </p:nvSpPr>
        <p:spPr>
          <a:xfrm>
            <a:off x="3444933" y="539029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F0D762AF-7769-ED9E-118A-9B1851F54D97}"/>
              </a:ext>
            </a:extLst>
          </p:cNvPr>
          <p:cNvSpPr/>
          <p:nvPr/>
        </p:nvSpPr>
        <p:spPr>
          <a:xfrm>
            <a:off x="4173981" y="539029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684E0419-43A9-E1B4-85B7-FA279BE2C219}"/>
              </a:ext>
            </a:extLst>
          </p:cNvPr>
          <p:cNvSpPr/>
          <p:nvPr/>
        </p:nvSpPr>
        <p:spPr>
          <a:xfrm>
            <a:off x="4532326" y="539029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1DADDB6C-CEED-9A34-55CB-BE97E8089F82}"/>
              </a:ext>
            </a:extLst>
          </p:cNvPr>
          <p:cNvSpPr/>
          <p:nvPr/>
        </p:nvSpPr>
        <p:spPr>
          <a:xfrm>
            <a:off x="4903028" y="539029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7094DDB2-E41C-B261-696E-E083C9E8F088}"/>
              </a:ext>
            </a:extLst>
          </p:cNvPr>
          <p:cNvSpPr/>
          <p:nvPr/>
        </p:nvSpPr>
        <p:spPr>
          <a:xfrm>
            <a:off x="5267552" y="539029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5ED62BE8-F877-78B0-7065-4B0351B97E69}"/>
              </a:ext>
            </a:extLst>
          </p:cNvPr>
          <p:cNvSpPr/>
          <p:nvPr/>
        </p:nvSpPr>
        <p:spPr>
          <a:xfrm>
            <a:off x="3801503" y="627159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34F18A51-0580-C4C1-A5D7-7D705BD737D6}"/>
              </a:ext>
            </a:extLst>
          </p:cNvPr>
          <p:cNvSpPr/>
          <p:nvPr/>
        </p:nvSpPr>
        <p:spPr>
          <a:xfrm>
            <a:off x="4524372" y="627159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1BB76081-EE1D-C0AD-4001-4B40587790A4}"/>
              </a:ext>
            </a:extLst>
          </p:cNvPr>
          <p:cNvSpPr/>
          <p:nvPr/>
        </p:nvSpPr>
        <p:spPr>
          <a:xfrm>
            <a:off x="5259598" y="627159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1F4BF7B9-52B4-7ECD-B159-F9FB8AB98C29}"/>
              </a:ext>
            </a:extLst>
          </p:cNvPr>
          <p:cNvGrpSpPr/>
          <p:nvPr/>
        </p:nvGrpSpPr>
        <p:grpSpPr>
          <a:xfrm>
            <a:off x="4889108" y="6272112"/>
            <a:ext cx="278634" cy="272668"/>
            <a:chOff x="8032638" y="5926610"/>
            <a:chExt cx="278634" cy="272668"/>
          </a:xfrm>
          <a:solidFill>
            <a:schemeClr val="bg1">
              <a:lumMod val="75000"/>
            </a:schemeClr>
          </a:solidFill>
        </p:grpSpPr>
        <p:sp>
          <p:nvSpPr>
            <p:cNvPr id="178" name="Freeform 177">
              <a:extLst>
                <a:ext uri="{FF2B5EF4-FFF2-40B4-BE49-F238E27FC236}">
                  <a16:creationId xmlns:a16="http://schemas.microsoft.com/office/drawing/2014/main" id="{4266C74C-4A54-0893-80CB-860AD470D5D5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79" name="Freeform 178">
              <a:extLst>
                <a:ext uri="{FF2B5EF4-FFF2-40B4-BE49-F238E27FC236}">
                  <a16:creationId xmlns:a16="http://schemas.microsoft.com/office/drawing/2014/main" id="{225483A6-B59C-B497-E5F6-6923E0B11001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A789D5E3-1B09-91EC-7C04-A48523CFF3CA}"/>
              </a:ext>
            </a:extLst>
          </p:cNvPr>
          <p:cNvGrpSpPr/>
          <p:nvPr/>
        </p:nvGrpSpPr>
        <p:grpSpPr>
          <a:xfrm rot="10800000">
            <a:off x="4167996" y="6272112"/>
            <a:ext cx="278634" cy="272668"/>
            <a:chOff x="8032638" y="5926610"/>
            <a:chExt cx="278634" cy="272668"/>
          </a:xfrm>
          <a:solidFill>
            <a:schemeClr val="accent5"/>
          </a:solidFill>
        </p:grpSpPr>
        <p:sp>
          <p:nvSpPr>
            <p:cNvPr id="181" name="Freeform 180">
              <a:extLst>
                <a:ext uri="{FF2B5EF4-FFF2-40B4-BE49-F238E27FC236}">
                  <a16:creationId xmlns:a16="http://schemas.microsoft.com/office/drawing/2014/main" id="{01312E44-1951-47F2-453B-E78C2D117930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82" name="Freeform 181">
              <a:extLst>
                <a:ext uri="{FF2B5EF4-FFF2-40B4-BE49-F238E27FC236}">
                  <a16:creationId xmlns:a16="http://schemas.microsoft.com/office/drawing/2014/main" id="{75D54C24-E6EE-C470-C4B2-15180090623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183" name="Title 2">
            <a:extLst>
              <a:ext uri="{FF2B5EF4-FFF2-40B4-BE49-F238E27FC236}">
                <a16:creationId xmlns:a16="http://schemas.microsoft.com/office/drawing/2014/main" id="{B4CDA900-0128-B701-1BE6-3EB09AD7BA2E}"/>
              </a:ext>
            </a:extLst>
          </p:cNvPr>
          <p:cNvSpPr txBox="1"/>
          <p:nvPr/>
        </p:nvSpPr>
        <p:spPr>
          <a:xfrm>
            <a:off x="574829" y="1830769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F9768590-7FEE-D81A-3616-8B22563604DB}"/>
              </a:ext>
            </a:extLst>
          </p:cNvPr>
          <p:cNvCxnSpPr>
            <a:cxnSpLocks/>
          </p:cNvCxnSpPr>
          <p:nvPr/>
        </p:nvCxnSpPr>
        <p:spPr>
          <a:xfrm>
            <a:off x="845375" y="1993385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itle 2">
            <a:extLst>
              <a:ext uri="{FF2B5EF4-FFF2-40B4-BE49-F238E27FC236}">
                <a16:creationId xmlns:a16="http://schemas.microsoft.com/office/drawing/2014/main" id="{2EABFDAD-48D0-2A69-DD98-4DA23D082DF9}"/>
              </a:ext>
            </a:extLst>
          </p:cNvPr>
          <p:cNvSpPr txBox="1"/>
          <p:nvPr/>
        </p:nvSpPr>
        <p:spPr>
          <a:xfrm>
            <a:off x="574828" y="285475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6" name="Title 2">
            <a:extLst>
              <a:ext uri="{FF2B5EF4-FFF2-40B4-BE49-F238E27FC236}">
                <a16:creationId xmlns:a16="http://schemas.microsoft.com/office/drawing/2014/main" id="{A82B19F8-9E4D-083A-68A7-25DB36F84309}"/>
              </a:ext>
            </a:extLst>
          </p:cNvPr>
          <p:cNvSpPr txBox="1"/>
          <p:nvPr/>
        </p:nvSpPr>
        <p:spPr>
          <a:xfrm>
            <a:off x="2254472" y="27070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7" name="Title 2">
            <a:extLst>
              <a:ext uri="{FF2B5EF4-FFF2-40B4-BE49-F238E27FC236}">
                <a16:creationId xmlns:a16="http://schemas.microsoft.com/office/drawing/2014/main" id="{749BD39E-1856-6AB5-9349-045C3771C983}"/>
              </a:ext>
            </a:extLst>
          </p:cNvPr>
          <p:cNvSpPr txBox="1"/>
          <p:nvPr/>
        </p:nvSpPr>
        <p:spPr>
          <a:xfrm>
            <a:off x="3524223" y="27070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8" name="Title 2">
            <a:extLst>
              <a:ext uri="{FF2B5EF4-FFF2-40B4-BE49-F238E27FC236}">
                <a16:creationId xmlns:a16="http://schemas.microsoft.com/office/drawing/2014/main" id="{5E1B3B22-CD70-2751-9A69-5B8F646396F8}"/>
              </a:ext>
            </a:extLst>
          </p:cNvPr>
          <p:cNvSpPr txBox="1"/>
          <p:nvPr/>
        </p:nvSpPr>
        <p:spPr>
          <a:xfrm>
            <a:off x="4817354" y="27070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9" name="Title 2">
            <a:extLst>
              <a:ext uri="{FF2B5EF4-FFF2-40B4-BE49-F238E27FC236}">
                <a16:creationId xmlns:a16="http://schemas.microsoft.com/office/drawing/2014/main" id="{6F8100D6-3A62-BD05-BCE8-CE830C552017}"/>
              </a:ext>
            </a:extLst>
          </p:cNvPr>
          <p:cNvSpPr txBox="1"/>
          <p:nvPr/>
        </p:nvSpPr>
        <p:spPr>
          <a:xfrm>
            <a:off x="2254472" y="352969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0" name="Title 2">
            <a:extLst>
              <a:ext uri="{FF2B5EF4-FFF2-40B4-BE49-F238E27FC236}">
                <a16:creationId xmlns:a16="http://schemas.microsoft.com/office/drawing/2014/main" id="{FECCD256-0C20-7E5C-F844-43DC4EB14B21}"/>
              </a:ext>
            </a:extLst>
          </p:cNvPr>
          <p:cNvSpPr txBox="1"/>
          <p:nvPr/>
        </p:nvSpPr>
        <p:spPr>
          <a:xfrm>
            <a:off x="3375040" y="3529690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1" name="Title 2">
            <a:extLst>
              <a:ext uri="{FF2B5EF4-FFF2-40B4-BE49-F238E27FC236}">
                <a16:creationId xmlns:a16="http://schemas.microsoft.com/office/drawing/2014/main" id="{D1399CA9-D4C2-4FCF-AAD7-370E186A4EDE}"/>
              </a:ext>
            </a:extLst>
          </p:cNvPr>
          <p:cNvSpPr txBox="1"/>
          <p:nvPr/>
        </p:nvSpPr>
        <p:spPr>
          <a:xfrm>
            <a:off x="4817354" y="352969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509177A8-FF92-7E97-C543-5D907F28386D}"/>
              </a:ext>
            </a:extLst>
          </p:cNvPr>
          <p:cNvCxnSpPr>
            <a:cxnSpLocks/>
          </p:cNvCxnSpPr>
          <p:nvPr/>
        </p:nvCxnSpPr>
        <p:spPr>
          <a:xfrm>
            <a:off x="1679203" y="3154026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itle 2">
            <a:extLst>
              <a:ext uri="{FF2B5EF4-FFF2-40B4-BE49-F238E27FC236}">
                <a16:creationId xmlns:a16="http://schemas.microsoft.com/office/drawing/2014/main" id="{9AE4BFFC-4E51-B18C-5681-CF5280BAE103}"/>
              </a:ext>
            </a:extLst>
          </p:cNvPr>
          <p:cNvSpPr txBox="1"/>
          <p:nvPr/>
        </p:nvSpPr>
        <p:spPr>
          <a:xfrm>
            <a:off x="574828" y="379105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DCF5D7E4-4284-1A79-CDD3-65C903B207A2}"/>
              </a:ext>
            </a:extLst>
          </p:cNvPr>
          <p:cNvCxnSpPr>
            <a:cxnSpLocks/>
          </p:cNvCxnSpPr>
          <p:nvPr/>
        </p:nvCxnSpPr>
        <p:spPr>
          <a:xfrm>
            <a:off x="1534803" y="3981217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Title 2">
            <a:extLst>
              <a:ext uri="{FF2B5EF4-FFF2-40B4-BE49-F238E27FC236}">
                <a16:creationId xmlns:a16="http://schemas.microsoft.com/office/drawing/2014/main" id="{807F6685-1745-3A01-3246-0B29125A5D76}"/>
              </a:ext>
            </a:extLst>
          </p:cNvPr>
          <p:cNvSpPr txBox="1"/>
          <p:nvPr/>
        </p:nvSpPr>
        <p:spPr>
          <a:xfrm>
            <a:off x="2128424" y="4343573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6" name="Title 2">
            <a:extLst>
              <a:ext uri="{FF2B5EF4-FFF2-40B4-BE49-F238E27FC236}">
                <a16:creationId xmlns:a16="http://schemas.microsoft.com/office/drawing/2014/main" id="{9A6C19C2-C873-DE1E-57E0-E1F1D421847A}"/>
              </a:ext>
            </a:extLst>
          </p:cNvPr>
          <p:cNvSpPr txBox="1"/>
          <p:nvPr/>
        </p:nvSpPr>
        <p:spPr>
          <a:xfrm>
            <a:off x="3375040" y="4343573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7" name="Title 2">
            <a:extLst>
              <a:ext uri="{FF2B5EF4-FFF2-40B4-BE49-F238E27FC236}">
                <a16:creationId xmlns:a16="http://schemas.microsoft.com/office/drawing/2014/main" id="{D35BA6F3-DEB2-9462-7F62-063BD71277B6}"/>
              </a:ext>
            </a:extLst>
          </p:cNvPr>
          <p:cNvSpPr txBox="1"/>
          <p:nvPr/>
        </p:nvSpPr>
        <p:spPr>
          <a:xfrm>
            <a:off x="4817354" y="434357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8" name="Title 2">
            <a:extLst>
              <a:ext uri="{FF2B5EF4-FFF2-40B4-BE49-F238E27FC236}">
                <a16:creationId xmlns:a16="http://schemas.microsoft.com/office/drawing/2014/main" id="{8D5770D6-FECC-39BB-00E8-2D1B3A809252}"/>
              </a:ext>
            </a:extLst>
          </p:cNvPr>
          <p:cNvSpPr txBox="1"/>
          <p:nvPr/>
        </p:nvSpPr>
        <p:spPr>
          <a:xfrm>
            <a:off x="574827" y="4653605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99" name="Straight Connector 198">
            <a:extLst>
              <a:ext uri="{FF2B5EF4-FFF2-40B4-BE49-F238E27FC236}">
                <a16:creationId xmlns:a16="http://schemas.microsoft.com/office/drawing/2014/main" id="{EB8DDB8F-1290-178A-9792-24918A47DB7E}"/>
              </a:ext>
            </a:extLst>
          </p:cNvPr>
          <p:cNvCxnSpPr>
            <a:cxnSpLocks/>
          </p:cNvCxnSpPr>
          <p:nvPr/>
        </p:nvCxnSpPr>
        <p:spPr>
          <a:xfrm>
            <a:off x="1046361" y="4821476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Title 2">
            <a:extLst>
              <a:ext uri="{FF2B5EF4-FFF2-40B4-BE49-F238E27FC236}">
                <a16:creationId xmlns:a16="http://schemas.microsoft.com/office/drawing/2014/main" id="{3EE13322-6ADC-BCFD-8CC9-18D786B0A1E9}"/>
              </a:ext>
            </a:extLst>
          </p:cNvPr>
          <p:cNvSpPr txBox="1"/>
          <p:nvPr/>
        </p:nvSpPr>
        <p:spPr>
          <a:xfrm>
            <a:off x="574828" y="5371553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01" name="Straight Connector 200">
            <a:extLst>
              <a:ext uri="{FF2B5EF4-FFF2-40B4-BE49-F238E27FC236}">
                <a16:creationId xmlns:a16="http://schemas.microsoft.com/office/drawing/2014/main" id="{55EBEE93-0B8B-4162-E930-9ED2EB82B449}"/>
              </a:ext>
            </a:extLst>
          </p:cNvPr>
          <p:cNvCxnSpPr>
            <a:cxnSpLocks/>
          </p:cNvCxnSpPr>
          <p:nvPr/>
        </p:nvCxnSpPr>
        <p:spPr>
          <a:xfrm>
            <a:off x="2187946" y="5539424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Title 2">
            <a:extLst>
              <a:ext uri="{FF2B5EF4-FFF2-40B4-BE49-F238E27FC236}">
                <a16:creationId xmlns:a16="http://schemas.microsoft.com/office/drawing/2014/main" id="{730C155B-2693-275D-89DA-A81D430BDB29}"/>
              </a:ext>
            </a:extLst>
          </p:cNvPr>
          <p:cNvSpPr txBox="1"/>
          <p:nvPr/>
        </p:nvSpPr>
        <p:spPr>
          <a:xfrm>
            <a:off x="590085" y="622027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03" name="Straight Connector 202">
            <a:extLst>
              <a:ext uri="{FF2B5EF4-FFF2-40B4-BE49-F238E27FC236}">
                <a16:creationId xmlns:a16="http://schemas.microsoft.com/office/drawing/2014/main" id="{28F5839E-4593-C55D-87F7-CFAE26736B6C}"/>
              </a:ext>
            </a:extLst>
          </p:cNvPr>
          <p:cNvCxnSpPr>
            <a:cxnSpLocks/>
          </p:cNvCxnSpPr>
          <p:nvPr/>
        </p:nvCxnSpPr>
        <p:spPr>
          <a:xfrm>
            <a:off x="1549318" y="6409717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itle 2">
            <a:extLst>
              <a:ext uri="{FF2B5EF4-FFF2-40B4-BE49-F238E27FC236}">
                <a16:creationId xmlns:a16="http://schemas.microsoft.com/office/drawing/2014/main" id="{884BEEEB-F9B8-EAA8-D6BC-BE5A500DCEE0}"/>
              </a:ext>
            </a:extLst>
          </p:cNvPr>
          <p:cNvSpPr txBox="1"/>
          <p:nvPr/>
        </p:nvSpPr>
        <p:spPr>
          <a:xfrm>
            <a:off x="574828" y="4991844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05" name="Straight Connector 204">
            <a:extLst>
              <a:ext uri="{FF2B5EF4-FFF2-40B4-BE49-F238E27FC236}">
                <a16:creationId xmlns:a16="http://schemas.microsoft.com/office/drawing/2014/main" id="{65BECA32-E589-5963-44F1-18B0C22560BF}"/>
              </a:ext>
            </a:extLst>
          </p:cNvPr>
          <p:cNvCxnSpPr>
            <a:cxnSpLocks/>
          </p:cNvCxnSpPr>
          <p:nvPr/>
        </p:nvCxnSpPr>
        <p:spPr>
          <a:xfrm>
            <a:off x="2187946" y="5159715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BBE055E3-8D7A-4C62-CD21-455B026690C1}"/>
              </a:ext>
            </a:extLst>
          </p:cNvPr>
          <p:cNvGrpSpPr/>
          <p:nvPr/>
        </p:nvGrpSpPr>
        <p:grpSpPr>
          <a:xfrm rot="10800000">
            <a:off x="3817476" y="5395812"/>
            <a:ext cx="278634" cy="272668"/>
            <a:chOff x="8032638" y="5926610"/>
            <a:chExt cx="278634" cy="272668"/>
          </a:xfrm>
          <a:solidFill>
            <a:schemeClr val="accent5"/>
          </a:solidFill>
        </p:grpSpPr>
        <p:sp>
          <p:nvSpPr>
            <p:cNvPr id="208" name="Freeform 207">
              <a:extLst>
                <a:ext uri="{FF2B5EF4-FFF2-40B4-BE49-F238E27FC236}">
                  <a16:creationId xmlns:a16="http://schemas.microsoft.com/office/drawing/2014/main" id="{69DF286F-EFB2-557A-6D4B-18933820886B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09" name="Freeform 208">
              <a:extLst>
                <a:ext uri="{FF2B5EF4-FFF2-40B4-BE49-F238E27FC236}">
                  <a16:creationId xmlns:a16="http://schemas.microsoft.com/office/drawing/2014/main" id="{437CFFE0-E44E-9A6D-288A-030F803F94C3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BD1517CC-8B03-6F41-25B0-1CF3226A9D52}"/>
              </a:ext>
            </a:extLst>
          </p:cNvPr>
          <p:cNvGrpSpPr/>
          <p:nvPr/>
        </p:nvGrpSpPr>
        <p:grpSpPr>
          <a:xfrm rot="10800000">
            <a:off x="3817476" y="5007192"/>
            <a:ext cx="278634" cy="272668"/>
            <a:chOff x="8032638" y="5926610"/>
            <a:chExt cx="278634" cy="272668"/>
          </a:xfrm>
          <a:solidFill>
            <a:schemeClr val="accent5"/>
          </a:solidFill>
        </p:grpSpPr>
        <p:sp>
          <p:nvSpPr>
            <p:cNvPr id="211" name="Freeform 210">
              <a:extLst>
                <a:ext uri="{FF2B5EF4-FFF2-40B4-BE49-F238E27FC236}">
                  <a16:creationId xmlns:a16="http://schemas.microsoft.com/office/drawing/2014/main" id="{AC2B77B1-E584-48C1-AFAD-25C12980D6CC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2" name="Freeform 211">
              <a:extLst>
                <a:ext uri="{FF2B5EF4-FFF2-40B4-BE49-F238E27FC236}">
                  <a16:creationId xmlns:a16="http://schemas.microsoft.com/office/drawing/2014/main" id="{3706DADF-5299-3827-EB03-F081F9F2E795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97CBBD33-6E2F-8C81-182B-35BFED846DCF}"/>
              </a:ext>
            </a:extLst>
          </p:cNvPr>
          <p:cNvGrpSpPr/>
          <p:nvPr/>
        </p:nvGrpSpPr>
        <p:grpSpPr>
          <a:xfrm rot="10800000">
            <a:off x="3817476" y="4664292"/>
            <a:ext cx="278634" cy="272668"/>
            <a:chOff x="8032638" y="5926610"/>
            <a:chExt cx="278634" cy="272668"/>
          </a:xfrm>
          <a:solidFill>
            <a:schemeClr val="accent5"/>
          </a:solidFill>
        </p:grpSpPr>
        <p:sp>
          <p:nvSpPr>
            <p:cNvPr id="214" name="Freeform 213">
              <a:extLst>
                <a:ext uri="{FF2B5EF4-FFF2-40B4-BE49-F238E27FC236}">
                  <a16:creationId xmlns:a16="http://schemas.microsoft.com/office/drawing/2014/main" id="{290E37BB-E05A-D5E3-4DEA-F05D9EC1E7A4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5" name="Freeform 214">
              <a:extLst>
                <a:ext uri="{FF2B5EF4-FFF2-40B4-BE49-F238E27FC236}">
                  <a16:creationId xmlns:a16="http://schemas.microsoft.com/office/drawing/2014/main" id="{DE4A13F4-2CED-2C4A-B3FB-8B473693EE5E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44B39234-D1E8-FC21-44B0-365A7D9A7418}"/>
              </a:ext>
            </a:extLst>
          </p:cNvPr>
          <p:cNvGrpSpPr/>
          <p:nvPr/>
        </p:nvGrpSpPr>
        <p:grpSpPr>
          <a:xfrm rot="10800000">
            <a:off x="3817476" y="2987892"/>
            <a:ext cx="278634" cy="272668"/>
            <a:chOff x="8032638" y="5926610"/>
            <a:chExt cx="278634" cy="272668"/>
          </a:xfrm>
          <a:solidFill>
            <a:schemeClr val="accent5"/>
          </a:solidFill>
        </p:grpSpPr>
        <p:sp>
          <p:nvSpPr>
            <p:cNvPr id="217" name="Freeform 216">
              <a:extLst>
                <a:ext uri="{FF2B5EF4-FFF2-40B4-BE49-F238E27FC236}">
                  <a16:creationId xmlns:a16="http://schemas.microsoft.com/office/drawing/2014/main" id="{99097E0D-E091-DA37-08E8-F66C0720150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8" name="Freeform 217">
              <a:extLst>
                <a:ext uri="{FF2B5EF4-FFF2-40B4-BE49-F238E27FC236}">
                  <a16:creationId xmlns:a16="http://schemas.microsoft.com/office/drawing/2014/main" id="{15786303-EBE9-607F-125A-7D332194BA2E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219" name="Straight Connector 218">
            <a:extLst>
              <a:ext uri="{FF2B5EF4-FFF2-40B4-BE49-F238E27FC236}">
                <a16:creationId xmlns:a16="http://schemas.microsoft.com/office/drawing/2014/main" id="{061FD432-A5D4-85E2-599D-D0C66D502F0A}"/>
              </a:ext>
            </a:extLst>
          </p:cNvPr>
          <p:cNvCxnSpPr>
            <a:cxnSpLocks/>
          </p:cNvCxnSpPr>
          <p:nvPr/>
        </p:nvCxnSpPr>
        <p:spPr>
          <a:xfrm>
            <a:off x="5422020" y="214659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id="{5DF90123-A2F6-645B-E24B-7BEE45D360D1}"/>
              </a:ext>
            </a:extLst>
          </p:cNvPr>
          <p:cNvCxnSpPr>
            <a:cxnSpLocks/>
          </p:cNvCxnSpPr>
          <p:nvPr/>
        </p:nvCxnSpPr>
        <p:spPr>
          <a:xfrm>
            <a:off x="5016158" y="2271645"/>
            <a:ext cx="38772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1682583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4314F-591A-C9FB-F659-D6B06A0676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78217" y="3429000"/>
            <a:ext cx="2269445" cy="791312"/>
          </a:xfrm>
        </p:spPr>
        <p:txBody>
          <a:bodyPr/>
          <a:lstStyle/>
          <a:p>
            <a:pPr algn="ctr"/>
            <a:r>
              <a:rPr lang="th-TH" sz="1800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เนื้อหมู เนื้อแกะ และเนื้อวัวในหม้อตุ๋นปรุงรสด้วยไวน์ หัวหอม และเครื่องเทศ</a:t>
            </a:r>
            <a:endParaRPr lang="en-AU" sz="1800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863900-DC83-668A-5F4D-2735D1313F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632597"/>
            <a:ext cx="681644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การจับคู่ไวน์กับอาหาร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C9F0AC7-3AC2-93D5-627E-079193FE5806}"/>
              </a:ext>
            </a:extLst>
          </p:cNvPr>
          <p:cNvSpPr txBox="1">
            <a:spLocks/>
          </p:cNvSpPr>
          <p:nvPr/>
        </p:nvSpPr>
        <p:spPr>
          <a:xfrm>
            <a:off x="6820569" y="3429000"/>
            <a:ext cx="2269445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40000"/>
              </a:buClr>
            </a:pPr>
            <a:r>
              <a:rPr lang="th-TH" sz="1800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เนื้อสัตว์กลิ่นแรง เช่น เนื้อจิงโจ้หรือเนื้อกวาง เป็นต้น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9B6476D-F7FB-4CA1-B2B3-C7EC7A27BAC8}"/>
              </a:ext>
            </a:extLst>
          </p:cNvPr>
          <p:cNvSpPr txBox="1">
            <a:spLocks/>
          </p:cNvSpPr>
          <p:nvPr/>
        </p:nvSpPr>
        <p:spPr>
          <a:xfrm>
            <a:off x="9662921" y="3429000"/>
            <a:ext cx="1893773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40000"/>
              </a:buClr>
            </a:pPr>
            <a:r>
              <a:rPr lang="th-TH" sz="1800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พิซซ่าหน้าซาลามีหรือพาสต</a:t>
            </a:r>
            <a:r>
              <a:rPr lang="th-TH" sz="1800" dirty="0" err="1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้าห</a:t>
            </a:r>
            <a:r>
              <a:rPr lang="th-TH" sz="1800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น้าซอสเนื้อรากู</a:t>
            </a:r>
            <a:endParaRPr lang="en-AU" sz="1800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FED1983-68EA-C5EA-CE33-53212D0CD5CA}"/>
              </a:ext>
            </a:extLst>
          </p:cNvPr>
          <p:cNvSpPr txBox="1">
            <a:spLocks/>
          </p:cNvSpPr>
          <p:nvPr/>
        </p:nvSpPr>
        <p:spPr>
          <a:xfrm>
            <a:off x="3978217" y="5765654"/>
            <a:ext cx="2269445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40000"/>
              </a:buClr>
            </a:pPr>
            <a:r>
              <a:rPr lang="th-TH" sz="1800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เนื้อบาร์บีคิวหรือเนื้อย่างโรยพริกไทย</a:t>
            </a:r>
            <a:endParaRPr lang="en-AU" sz="1800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DDF91A9C-BECF-1CE5-05D4-658A49D88A24}"/>
              </a:ext>
            </a:extLst>
          </p:cNvPr>
          <p:cNvSpPr txBox="1">
            <a:spLocks/>
          </p:cNvSpPr>
          <p:nvPr/>
        </p:nvSpPr>
        <p:spPr>
          <a:xfrm>
            <a:off x="6737505" y="5765654"/>
            <a:ext cx="2427542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40000"/>
              </a:buClr>
            </a:pPr>
            <a:r>
              <a:rPr lang="th-TH" sz="1800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ชีสเปลือกแข็งรสเข้ม อย่างเช่น </a:t>
            </a:r>
            <a:r>
              <a:rPr lang="th-TH" sz="1800" dirty="0" err="1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ชด</a:t>
            </a:r>
            <a:r>
              <a:rPr lang="th-TH" sz="1800" dirty="0" err="1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ด้า</a:t>
            </a:r>
            <a:r>
              <a:rPr lang="th-TH" sz="1800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 เพ</a:t>
            </a:r>
            <a:r>
              <a:rPr lang="th-TH" sz="1800" dirty="0" err="1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1800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อริโน หรือพาร์มีซาน และ</a:t>
            </a:r>
            <a:r>
              <a:rPr lang="th-TH" sz="1800" dirty="0" err="1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กาด</a:t>
            </a:r>
            <a:r>
              <a:rPr lang="th-TH" sz="1800" dirty="0" err="1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้า</a:t>
            </a:r>
            <a:r>
              <a:rPr lang="th-TH" sz="1800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รมควัน</a:t>
            </a:r>
            <a:endParaRPr lang="en-AU" sz="1800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D2C8B0D2-1673-4651-BE69-E68689A4C6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5742" y="1078840"/>
            <a:ext cx="1845086" cy="5585711"/>
          </a:xfrm>
          <a:prstGeom prst="rect">
            <a:avLst/>
          </a:prstGeom>
        </p:spPr>
      </p:pic>
      <p:sp>
        <p:nvSpPr>
          <p:cNvPr id="24" name="object 10">
            <a:extLst>
              <a:ext uri="{FF2B5EF4-FFF2-40B4-BE49-F238E27FC236}">
                <a16:creationId xmlns:a16="http://schemas.microsoft.com/office/drawing/2014/main" id="{6DCABD3C-5BB0-3F71-D8A7-006C200A6D0C}"/>
              </a:ext>
            </a:extLst>
          </p:cNvPr>
          <p:cNvSpPr txBox="1"/>
          <p:nvPr/>
        </p:nvSpPr>
        <p:spPr>
          <a:xfrm rot="16200000">
            <a:off x="368588" y="4385954"/>
            <a:ext cx="4059813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8C7D17F1-1A4F-ED44-CD04-3DCE1362CFCA}"/>
              </a:ext>
            </a:extLst>
          </p:cNvPr>
          <p:cNvSpPr txBox="1">
            <a:spLocks/>
          </p:cNvSpPr>
          <p:nvPr/>
        </p:nvSpPr>
        <p:spPr>
          <a:xfrm>
            <a:off x="9541735" y="5765654"/>
            <a:ext cx="2269445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40000"/>
              </a:buClr>
            </a:pPr>
            <a:r>
              <a:rPr lang="th-TH" sz="1800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ช็อกโกแลตดำ </a:t>
            </a:r>
            <a:br>
              <a:rPr lang="en-AU" sz="1800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1800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(ปริมาณโกโก้ 70%)</a:t>
            </a:r>
            <a:endParaRPr lang="en-AU" sz="1800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3BF885-3915-56DE-08F2-7732298A77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880" y="1649249"/>
            <a:ext cx="1929945" cy="14888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412375-EAC1-7338-F48B-9DB25E49B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015" y="1747430"/>
            <a:ext cx="1332928" cy="13255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D7862B-4E44-F98B-E584-A49B222D3C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899" y="1985821"/>
            <a:ext cx="1693846" cy="11228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6E97E3-80AF-2E5D-96EB-FE155A2A95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052" y="4511248"/>
            <a:ext cx="1893773" cy="10057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4353D97-9372-D713-F7CE-5B455BA506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820" y="4404094"/>
            <a:ext cx="1808756" cy="10496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F422E54-0149-2E79-8ECA-3C8B665413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323" y="4469944"/>
            <a:ext cx="1750967" cy="98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6629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235402"/>
            <a:ext cx="4112061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มีความแตกต่างหลากหลาย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427" y="3163795"/>
            <a:ext cx="3818515" cy="1670704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ไวน์ชีราซอ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ัน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ล้ำเลิศของประเทศออสเตรเลียเป็นการแสดงออกถึงสถานที่ เป็นไวน์ที่กลั่นจากแตร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รัว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 ภูมิอากาศ และชุมชนไวน์ที่ไม่เหมือนใคร</a:t>
            </a:r>
          </a:p>
          <a:p>
            <a:pPr marL="0" indent="0">
              <a:spcBef>
                <a:spcPct val="0"/>
              </a:spcBef>
              <a:buNone/>
            </a:pPr>
            <a:endParaRPr lang="th-TH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ผู้ผลิตไวน์ของเรามีความอยากรู้อยากเห็นโดยธรรมชาติ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ทําให้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แนวคิดเก่า ๆ สมบูรณ์แบบและเล่นกับแนวคิดใหม่ ๆ เพื่อสร้างสิ่งที่พิเศษ และนั่นคือสิ่งที่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ทําให้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อนาคตของชีราซน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่า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ตื่นเต้นมาก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103266"/>
            <a:ext cx="3911045" cy="1325563"/>
          </a:xfrm>
        </p:spPr>
        <p:txBody>
          <a:bodyPr/>
          <a:lstStyle/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ดั่งประเทศที่ผลิตมันขึ้นมา</a:t>
            </a:r>
            <a:endParaRPr lang="en-US" sz="6000" b="1" kern="1000" spc="-1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07551082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field of vines in a valley&#10;&#10;Description automatically generated with medium confidence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57903D7E-FE60-6236-C7B0-D6026FFFC837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th-TH" altLang="ja-JP" sz="66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ขอบคุณ</a:t>
            </a:r>
            <a:endParaRPr lang="pt-BR" sz="6600" spc="272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unch of grapes on a vine&#10;&#10;AI-generated content may be incorrect.">
            <a:extLst>
              <a:ext uri="{FF2B5EF4-FFF2-40B4-BE49-F238E27FC236}">
                <a16:creationId xmlns:a16="http://schemas.microsoft.com/office/drawing/2014/main" id="{AB5986BB-4BC6-AAEF-DD6D-C566CE2AB6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9F80A8C-7954-4435-DBFB-8A167ABA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194" y="3519085"/>
            <a:ext cx="3647306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1820 –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1830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8D089-C4E3-78D9-88DE-974ED86D9D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4194" y="4181866"/>
            <a:ext cx="2976345" cy="146130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เป็นหนึ่งในองุ่นสายพันธุ์เริ่มแรกที่มาสู่ประเทศออสเตรเลีย และเจริญเติบโตในภูมิอากาศแห้งและอุ่น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3339EB-162F-1CC5-BB01-D2C8D60E1F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11191" y="2241150"/>
            <a:ext cx="2136369" cy="146130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ต้นองุ่นชีรา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ซป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ลูกในรัฐออสเตรเลียใต้และรัฐวิกตอเรีย และองุ่นที่ปลูกส่วนหนึ่งก็ยังออกผลอยู่ในปัจจุบัน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BB7681-E9CB-DA03-A1DB-87436F4CE0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11190" y="1578376"/>
            <a:ext cx="3050770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1840 –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1890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191510-D3CD-6D75-8447-FBB6BC2FED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033463" y="4181859"/>
            <a:ext cx="2805344" cy="146130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ไร่องุ่นทา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ห์บลิก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ได้ก่อตั้งที่รัฐวิกตอเรีย และเป็นถิ่นพำนักของต้นองุ่นส่วนหนึ่งที่แก่ที่สุดในโลก ที่เติบโตก่อนจะมีโรค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ฟีล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อกซีราและไม่ถูกต่อกิ่งไว้</a:t>
            </a:r>
          </a:p>
          <a:p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CB350C9-D773-C2B0-7820-5120B22D25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022577" y="3498008"/>
            <a:ext cx="2120040" cy="662774"/>
          </a:xfrm>
        </p:spPr>
        <p:txBody>
          <a:bodyPr/>
          <a:lstStyle/>
          <a:p>
            <a:r>
              <a:rPr lang="en-US" dirty="0"/>
              <a:t>1860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8DB7929-ED55-52E5-510A-55DED06ABD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89" y="584200"/>
            <a:ext cx="4657498" cy="1325563"/>
          </a:xfrm>
        </p:spPr>
        <p:txBody>
          <a:bodyPr/>
          <a:lstStyle/>
          <a:p>
            <a:r>
              <a:rPr lang="th-TH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</a:t>
            </a:r>
          </a:p>
          <a:p>
            <a:r>
              <a:rPr lang="th-TH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ของชีรา</a:t>
            </a:r>
            <a:r>
              <a:rPr lang="th-TH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th-TH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ในประเทศออสเตรเลีย</a:t>
            </a:r>
            <a:endParaRPr lang="en-US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74010999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2C6D3-B670-0117-7FF7-464BAF384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712722-0AB5-D377-C351-39DFF312E0B9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DFFAFA-AB20-698A-B075-477C8B8EC3F1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6525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51FFBF0-3397-1830-2D77-BA56C64F06B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6995" y="3808638"/>
            <a:ext cx="3645005" cy="28003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A1EA82-8919-C5F6-4846-537D461DBF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นายเฮนรี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สต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ได้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ปลู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กช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ี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ในไร่องุ่นที่เมืองเกรท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เวสเทิร์น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ในรัฐวิกตอเรีย และต้นองุ่นเหล่านั้นก็ยังเจริญเติบโตจวบจนปัจจุบัน</a:t>
            </a:r>
          </a:p>
          <a:p>
            <a:pPr>
              <a:lnSpc>
                <a:spcPct val="95000"/>
              </a:lnSpc>
            </a:pP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BCEE83-459A-8F29-62C5-26668A7641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1867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BEADA7-3AD6-4A94-41DC-FC6DC9BBAD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93874" y="4471420"/>
            <a:ext cx="2608703" cy="833612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ได้เดินหน้าแจ้งเกิดและกลายเป็นไวน์ยอดนิยมที่สุดในประเทศ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59A502-188D-C624-4844-9FC9930CB9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82989" y="3787568"/>
            <a:ext cx="1896816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1950 –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1970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8123A5-D550-D71A-7062-F7747EAC35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27062" y="1715156"/>
            <a:ext cx="3322598" cy="146130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เจริญรุ่งเรืองอย่างต่อเนื่องในเกือบทุกมุมของประเทศ ด้วยว่าประเทศออสเตรเลียมีความเหมาะสม ทั้งเรื่องภูมิอากาศที่หลากหลาย ภูมิประเทศ และดิน จึงทำให้ชีรา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เหนือกว่าองุ่นพันธุ์อื่น ๆ 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60C7CBA-D9A3-EB77-782B-0AC93E8F0F9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ช่วงต้น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1900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0D7FBB1-B15A-2A74-B544-A7796E9D2E2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626823" y="2179976"/>
            <a:ext cx="2147858" cy="146130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ผู้ผลิตไวน์ออสเตรเลียบรรจงผลิตไวน์ที่มีระดับแอลกอฮอล์สูง สีเข้ม และบ่มในไม้โอ๊กใหม่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743F8C7-29B3-628C-69C9-3B4E99B4735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615936" y="1496125"/>
            <a:ext cx="3057904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1980 –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1990</a:t>
            </a:r>
          </a:p>
        </p:txBody>
      </p:sp>
    </p:spTree>
    <p:extLst>
      <p:ext uri="{BB962C8B-B14F-4D97-AF65-F5344CB8AC3E}">
        <p14:creationId xmlns:p14="http://schemas.microsoft.com/office/powerpoint/2010/main" val="101074335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1FE52DA-777A-1E64-876F-A13E80C3C33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6363" y="376238"/>
            <a:ext cx="5735637" cy="6118225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CF1C7-70AA-FC1F-C8BD-579EB3EB81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สไตล์ชี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รา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ที่เป็นที่นิยมอย่างสูงด้วยลักษณะที่เข้มข้น ล้ำลึกยังคงผลิตอยู่ แต่ความชอบในชีรา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สไตล์ไวน์แบบกลาง ๆ เริ่มมีมากขึ้น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E44FBB-F168-EAE4-CCB5-6AA8D5B164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2000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7077BD-D789-45D0-7EE7-1D54DC3CB77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ชื่อเสียงของชีรา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จากภูมิอากาศเย็นมีเพิ่มมากขึ้น ยืนเด่นอย่างภาคภูมิใจคู่กับชีรา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ในอีกสไตล์จากภูมิอากาศอุ่น ลักษณะสัมผัสหนัก เข้มข้น และมีความดั้งเดิม ที่ผู้ดื่มไวน์นิยมกันทั่วโลก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7DF496-73D7-3118-612E-D4969B26EE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</a:t>
            </a:r>
            <a:endParaRPr lang="en-US" sz="3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9207003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439420"/>
            <a:ext cx="4829691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เรื่องราวของแม็กซ์ ชู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เบิร์ต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427" y="4080374"/>
            <a:ext cx="4757953" cy="1670704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ในปี ค.ศ. 1951 นายแม็กซ์ ชู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เบิร์ต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หมายมั่นจะผลิต “ไวน์แดงออสเตรเลียที่ยิ่งใหญ่” แต่ถูกสั่งให้หยุดการผลิตโดยผู้บริหารไร่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โฟ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์ส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ในปี ค.ศ. 1960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โฟ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แกรน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บิน 1 ออกวางตลาดและได้รับคำชื่นชมอย่างสูง และ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โฟ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จึงสั่งให้นายชู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เบิร์ต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กลับมาผลิตไวน์อีกครั้ง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โฟ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แกรน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ได้กลายเป็นหนึ่งในไวน์ที่โดดเด่น มีคุณค่าสำหรับการเก็บสะสมมากที่สุดในโลก ต้องขอบคุณสื่อไวน์ของประเทศสหรัฐอเมริกาและนักวิจารณ์ชาวอเมริกัน อย่างนาย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โรเบิร์ต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พาร์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เกอร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และนิตยสารไวน์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สเปค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เทเทอร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เป็นอย่างมาก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307284"/>
            <a:ext cx="5724447" cy="1325563"/>
          </a:xfrm>
        </p:spPr>
        <p:txBody>
          <a:bodyPr/>
          <a:lstStyle/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วิวัฒนาการ</a:t>
            </a:r>
          </a:p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การเป็นสัญลักษณ์</a:t>
            </a:r>
          </a:p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แห่งชื่อเสียง</a:t>
            </a:r>
            <a:endParaRPr lang="en-US" sz="6000" b="1" kern="1000" spc="-1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7940941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Close-up of a bunch of grapes&#10;&#10;AI-generated content may be incorrect.">
            <a:extLst>
              <a:ext uri="{FF2B5EF4-FFF2-40B4-BE49-F238E27FC236}">
                <a16:creationId xmlns:a16="http://schemas.microsoft.com/office/drawing/2014/main" id="{FCE94F27-DAE7-0142-386D-71B047F57E0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2053E53-A7AE-DB23-1754-17ED87C3F4C2}"/>
              </a:ext>
            </a:extLst>
          </p:cNvPr>
          <p:cNvSpPr txBox="1">
            <a:spLocks/>
          </p:cNvSpPr>
          <p:nvPr/>
        </p:nvSpPr>
        <p:spPr>
          <a:xfrm>
            <a:off x="574999" y="4388426"/>
            <a:ext cx="4823119" cy="18853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b="1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3200" b="1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3200" b="1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: ดื่มตามใบสั่งแพทย์</a:t>
            </a:r>
          </a:p>
          <a:p>
            <a:r>
              <a:rPr lang="th-TH" sz="1800" i="1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เหล่าบรรดาผู้สนับสนุนเรื่องไวน์ของประเทศออสเตรเลียในยุคต้น ๆ เป็นกลุ่มแพทย์ ในนั้นมีนายแพทย์</a:t>
            </a:r>
            <a:r>
              <a:rPr lang="th-TH" sz="1800" i="1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คริส</a:t>
            </a:r>
            <a:r>
              <a:rPr lang="th-TH" sz="1800" i="1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โต</a:t>
            </a:r>
            <a:r>
              <a:rPr lang="th-TH" sz="1800" i="1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เฟ</a:t>
            </a:r>
            <a:r>
              <a:rPr lang="th-TH" sz="1800" i="1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i="1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i="1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รอ</a:t>
            </a:r>
            <a:r>
              <a:rPr lang="th-TH" sz="1800" i="1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ว์</a:t>
            </a:r>
            <a:r>
              <a:rPr lang="th-TH" sz="1800" i="1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สัน </a:t>
            </a:r>
            <a:r>
              <a:rPr lang="th-TH" sz="1800" i="1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i="1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1800" i="1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โฟ</a:t>
            </a:r>
            <a:r>
              <a:rPr lang="th-TH" sz="1800" i="1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ลด</a:t>
            </a:r>
            <a:r>
              <a:rPr lang="th-TH" sz="1800" i="1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์ส</a:t>
            </a:r>
            <a:r>
              <a:rPr lang="th-TH" sz="1800" i="1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ผู้ซึ่งเข้ามาพำนักอยู่ที่เมืองแอด</a:t>
            </a:r>
            <a:r>
              <a:rPr lang="th-TH" sz="1800" i="1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ิเลด</a:t>
            </a:r>
            <a:r>
              <a:rPr lang="th-TH" sz="1800" i="1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เมื่อปี ค.ศ. 1844 และก่อตั้งไร่มาก</a:t>
            </a:r>
            <a:r>
              <a:rPr lang="th-TH" sz="1800" i="1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ิลล์</a:t>
            </a:r>
            <a:r>
              <a:rPr lang="th-TH" sz="1800" i="1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เอสเตท ไวน์ตัวแรกของ</a:t>
            </a:r>
            <a:r>
              <a:rPr lang="th-TH" sz="1800" i="1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i="1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1800" i="1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โฟ</a:t>
            </a:r>
            <a:r>
              <a:rPr lang="th-TH" sz="1800" i="1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ลด</a:t>
            </a:r>
            <a:r>
              <a:rPr lang="th-TH" sz="1800" i="1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i="1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สามารถซื้อหาได้แต่ต้องใช้ใบสั่งแพทย์ เพราะเชื่อกันว่าไวน์นี้ให้คุณต่อผู้ป่วยภาวะโลหิตจาง</a:t>
            </a:r>
            <a:endParaRPr lang="en-AU" sz="1800" i="1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7B790198-76AB-25B2-CC2D-8E87C849C4A8}"/>
              </a:ext>
            </a:extLst>
          </p:cNvPr>
          <p:cNvSpPr txBox="1">
            <a:spLocks/>
          </p:cNvSpPr>
          <p:nvPr/>
        </p:nvSpPr>
        <p:spPr>
          <a:xfrm>
            <a:off x="486131" y="584200"/>
            <a:ext cx="4829691" cy="78573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เรื่องราวของแม็กซ์ ชู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เบิร์ต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F374684-C582-3C92-168A-14F8AD2F4A3A}"/>
              </a:ext>
            </a:extLst>
          </p:cNvPr>
          <p:cNvSpPr txBox="1">
            <a:spLocks/>
          </p:cNvSpPr>
          <p:nvPr/>
        </p:nvSpPr>
        <p:spPr>
          <a:xfrm>
            <a:off x="561895" y="1208224"/>
            <a:ext cx="5724447" cy="1325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6000" b="1" kern="1000" spc="-100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วิวัฒนาการ</a:t>
            </a:r>
          </a:p>
          <a:p>
            <a:r>
              <a:rPr lang="th-TH" sz="6000" b="1" kern="1000" spc="-100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การเป็นสัญลักษณ์</a:t>
            </a:r>
          </a:p>
          <a:p>
            <a:r>
              <a:rPr lang="th-TH" sz="6000" b="1" kern="1000" spc="-100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แห่งชื่อเสียง</a:t>
            </a:r>
            <a:endParaRPr lang="en-US" sz="6000" b="1" kern="1000" spc="-100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57610128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CCF1F8-6D9E-4631-9BC7-E65B426755A9}">
  <ds:schemaRefs>
    <ds:schemaRef ds:uri="4e8dd08d-258d-47a9-9875-37f1ffd19f33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02256494-4976-4001-aedb-96463ae0d92e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5A7F62B-2E5D-4D44-A551-43A3CC2DF5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6620</Words>
  <Application>Microsoft Macintosh PowerPoint</Application>
  <PresentationFormat>Widescreen</PresentationFormat>
  <Paragraphs>457</Paragraphs>
  <Slides>50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6" baseType="lpstr">
      <vt:lpstr>Calibri</vt:lpstr>
      <vt:lpstr>Neue Haas Grotesk Text Pro</vt:lpstr>
      <vt:lpstr>Inter Display</vt:lpstr>
      <vt:lpstr>Cordia New</vt:lpstr>
      <vt:lpstr>Arial</vt:lpstr>
      <vt:lpstr>Slide layouts</vt:lpstr>
      <vt:lpstr>PowerPoint Presentation</vt:lpstr>
      <vt:lpstr>PowerPoint Presentation</vt:lpstr>
      <vt:lpstr>ชีราซ</vt:lpstr>
      <vt:lpstr>PowerPoint Presentation</vt:lpstr>
      <vt:lpstr>ช่วงปี 1820 – ช่วงปี 1830</vt:lpstr>
      <vt:lpstr>PowerPoint Presentation</vt:lpstr>
      <vt:lpstr>PowerPoint Presentation</vt:lpstr>
      <vt:lpstr>เรื่องราวของแม็กซ์ ชูเบิร์ต</vt:lpstr>
      <vt:lpstr>PowerPoint Presentation</vt:lpstr>
      <vt:lpstr>การปลูกองุ่น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สไตล์ชีราซ  โดยทั่วไป</vt:lpstr>
      <vt:lpstr>PowerPoint Presentation</vt:lpstr>
      <vt:lpstr>PowerPoint Presentation</vt:lpstr>
      <vt:lpstr>PowerPoint Presentation</vt:lpstr>
      <vt:lpstr>หนึ่งในขุมทรัพย์ แห่งออสเตรเลีย</vt:lpstr>
      <vt:lpstr>ของประเทศออสเตรเลีย เขตพื้นที่ปลูกชีราซ</vt:lpstr>
      <vt:lpstr>ออสเตรเลียใต้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เขตพื้นที่นิวเซ้าท์เวลส์ และออสเตรเลียน แคพิทอล เทร์ริทอรี  </vt:lpstr>
      <vt:lpstr>PowerPoint Presentation</vt:lpstr>
      <vt:lpstr>PowerPoint Presentation</vt:lpstr>
      <vt:lpstr>ออสเตรเลีย ตะวันตก</vt:lpstr>
      <vt:lpstr>PowerPoint Presentation</vt:lpstr>
      <vt:lpstr>PowerPoint Presentation</vt:lpstr>
      <vt:lpstr>PowerPoint Presentation</vt:lpstr>
      <vt:lpstr>PowerPoint Presentation</vt:lpstr>
      <vt:lpstr>วิกตอเรีย</vt:lpstr>
      <vt:lpstr>PowerPoint Presentation</vt:lpstr>
      <vt:lpstr>PowerPoint Presentation</vt:lpstr>
      <vt:lpstr>PowerPoint Presentation</vt:lpstr>
      <vt:lpstr>ชีราซใน ริเวอร์แลนด์ และ ริเวอร์รินา  </vt:lpstr>
      <vt:lpstr>PowerPoint Presentation</vt:lpstr>
      <vt:lpstr>PowerPoint Presentation</vt:lpstr>
      <vt:lpstr>PowerPoint Presentation</vt:lpstr>
      <vt:lpstr>PowerPoint Presentation</vt:lpstr>
      <vt:lpstr>มีความแตกต่างหลากหลาย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Cameron Midson</cp:lastModifiedBy>
  <cp:revision>47</cp:revision>
  <dcterms:created xsi:type="dcterms:W3CDTF">2018-07-25T07:02:59Z</dcterms:created>
  <dcterms:modified xsi:type="dcterms:W3CDTF">2026-08-20T02:32:42Z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Order">
    <vt:lpwstr>47266300.0000000</vt:lpwstr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  <property fmtid="{D5CDD505-2E9C-101B-9397-08002B2CF9AE}" pid="12" name="MSIP_Label_8cf57b4f-1801-441a-a240-098885f2bcbe_Enabled">
    <vt:lpwstr>true</vt:lpwstr>
  </property>
  <property fmtid="{D5CDD505-2E9C-101B-9397-08002B2CF9AE}" pid="13" name="MSIP_Label_8cf57b4f-1801-441a-a240-098885f2bcbe_SetDate">
    <vt:lpwstr>2025-10-02T06:53:25Z</vt:lpwstr>
  </property>
  <property fmtid="{D5CDD505-2E9C-101B-9397-08002B2CF9AE}" pid="14" name="MSIP_Label_8cf57b4f-1801-441a-a240-098885f2bcbe_Method">
    <vt:lpwstr>Standard</vt:lpwstr>
  </property>
  <property fmtid="{D5CDD505-2E9C-101B-9397-08002B2CF9AE}" pid="15" name="MSIP_Label_8cf57b4f-1801-441a-a240-098885f2bcbe_Name">
    <vt:lpwstr>General</vt:lpwstr>
  </property>
  <property fmtid="{D5CDD505-2E9C-101B-9397-08002B2CF9AE}" pid="16" name="MSIP_Label_8cf57b4f-1801-441a-a240-098885f2bcbe_SiteId">
    <vt:lpwstr>76107ada-99f4-412e-b164-5464438b49a0</vt:lpwstr>
  </property>
  <property fmtid="{D5CDD505-2E9C-101B-9397-08002B2CF9AE}" pid="17" name="MSIP_Label_8cf57b4f-1801-441a-a240-098885f2bcbe_ActionId">
    <vt:lpwstr>db13da72-9754-4a28-a7cd-b764b1efd171</vt:lpwstr>
  </property>
  <property fmtid="{D5CDD505-2E9C-101B-9397-08002B2CF9AE}" pid="18" name="MSIP_Label_8cf57b4f-1801-441a-a240-098885f2bcbe_ContentBits">
    <vt:lpwstr>0</vt:lpwstr>
  </property>
  <property fmtid="{D5CDD505-2E9C-101B-9397-08002B2CF9AE}" pid="19" name="MSIP_Label_8cf57b4f-1801-441a-a240-098885f2bcbe_Tag">
    <vt:lpwstr>50, 3, 0, 1</vt:lpwstr>
  </property>
</Properties>
</file>