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3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41" r:id="rId13"/>
    <p:sldId id="642" r:id="rId14"/>
    <p:sldId id="643" r:id="rId15"/>
    <p:sldId id="648" r:id="rId16"/>
    <p:sldId id="649" r:id="rId17"/>
    <p:sldId id="661" r:id="rId18"/>
    <p:sldId id="662" r:id="rId19"/>
    <p:sldId id="651" r:id="rId20"/>
    <p:sldId id="652" r:id="rId21"/>
    <p:sldId id="280" r:id="rId22"/>
    <p:sldId id="617" r:id="rId23"/>
    <p:sldId id="657" r:id="rId24"/>
    <p:sldId id="626" r:id="rId25"/>
    <p:sldId id="278" r:id="rId26"/>
    <p:sldId id="658" r:id="rId27"/>
    <p:sldId id="656" r:id="rId28"/>
    <p:sldId id="663" r:id="rId29"/>
    <p:sldId id="659" r:id="rId30"/>
    <p:sldId id="340" r:id="rId31"/>
    <p:sldId id="664" r:id="rId32"/>
  </p:sldIdLst>
  <p:sldSz cx="12192000" cy="6858000"/>
  <p:notesSz cx="6858000" cy="9144000"/>
  <p:embeddedFontLst>
    <p:embeddedFont>
      <p:font typeface="Inter Display" panose="020B0604020202020204" charset="0"/>
      <p:regular r:id="rId34"/>
      <p:bold r:id="rId35"/>
      <p:italic r:id="rId36"/>
      <p:boldItalic r:id="rId37"/>
    </p:embeddedFont>
    <p:embeddedFont>
      <p:font typeface="Neue Haas Grotesk Text Pro" panose="020B0504020202020204" pitchFamily="34" charset="0"/>
      <p:regular r:id="rId38"/>
      <p:bold r:id="rId39"/>
      <p:italic r:id="rId40"/>
      <p:boldItalic r:id="rId41"/>
    </p:embeddedFont>
  </p:embeddedFontLst>
  <p:custDataLst>
    <p:tags r:id="rId42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1" autoAdjust="0"/>
    <p:restoredTop sz="75182" autoAdjust="0"/>
  </p:normalViewPr>
  <p:slideViewPr>
    <p:cSldViewPr snapToGrid="0">
      <p:cViewPr varScale="1">
        <p:scale>
          <a:sx n="55" d="100"/>
          <a:sy n="55" d="100"/>
        </p:scale>
        <p:origin x="1180" y="28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commentAuthors" Target="commentAuthor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Tersembunyi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jajaran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pegunungan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Lofty di Australia Selatan, Clare Valley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penghasil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dunia.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Silakan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</a:t>
            </a:r>
            <a:r>
              <a:rPr lang="en-AU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diskusinya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581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PROGRAM KOMPLEMENTER : Anda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akan</a:t>
            </a: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menemukan</a:t>
            </a: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</a:t>
            </a: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lebih</a:t>
            </a: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banyak</a:t>
            </a: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lagi</a:t>
            </a:r>
            <a:r>
              <a:rPr lang="en-AU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AU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www.australianwinediscovered.com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282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McLaren Vale Shiraz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terkenal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karena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teksturnya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halus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seperti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beludru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palatum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kompleks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Beberapa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pembuat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mencampur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Shiraz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akhir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mereka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suatu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subwilayah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menambah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kompleksitas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659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Dikenal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karena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karakter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lapisan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rasanya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 </a:t>
            </a:r>
            <a:endParaRPr lang="en-AU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70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McLaren Vale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memiliki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banyak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pohon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Grenache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mulai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akhir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1800an.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masih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digunakan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dalam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campuran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GSM (Grenache Shiraz Mataro/Mourvèdre)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klasik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tetapi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tunggal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lama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sekali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diabaikan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mengalami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kebangkitan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penuh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semangat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selama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satu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decade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terakhir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Para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pembuat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lokal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memproduksi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berbagai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Grenache,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tanaman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lebih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memproduksi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rasa yang  kaya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sari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rempah-rempah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75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Eksplorasi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Internasional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lainnya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menggunakan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teknik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pembudidayaan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pembuatan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pendekatan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sangat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cocok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wilayah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bagian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paling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menyenangkan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McLaren Vale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AU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 lang="en-AU" sz="1200" b="0" i="0" u="none" strike="noStrik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PROGRAM KOMPLEMENTER :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Pelajari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lebih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banyak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dalam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alternatif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tersedia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www.australianwinediscovered.com</a:t>
            </a:r>
            <a:endParaRPr lang="en-AU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 lang="en-AU" sz="1200" b="0" i="0" u="none" strike="noStrik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USULAN POIN-POIN UNTUK DISKUSI : 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Mengapa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Shiraz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terus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mendominasi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produksi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McLaren Vale – dan di  Australia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secara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lebih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umum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 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Mengapa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menurut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pendapat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‘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alternatif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diproduksi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oleh para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pembuat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McLaren Vale –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disambut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oleh para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pelanggan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Apakah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muncul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ditumbuhkan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wilayah lain di Australia?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Mengapa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Mengapa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tidak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451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548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Merupakan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suatu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peluang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bagi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semuanya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mencicipi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McLaren Vale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klasik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Mencicipi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secara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lengkap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diadakan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kemudian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dalam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AU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 lang="en-AU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Selama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berpuluh-puluh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tahun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McLaren Vale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dipuji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karena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kemampuannya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menghasilkan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brilian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serangkaian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mengesankan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Grenache, Cabernet Sauvignon dan Shiraz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hingga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serangkaian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menarik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muncul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seperti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Fiano dan Tempranillo. Wilayah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membanggakan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pabrik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kreatif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pabrik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bersedia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mendorong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batasan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bereksperimen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dalam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upaya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dilakukan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terus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menerus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mencapai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kesempurnaan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juga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merupakan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salah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satu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wilayah di Australia 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lebih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peduli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lingkungan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hidupnya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en-AU" sz="1200" b="1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sejumlah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produsen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melakukan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pertanian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secara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biodinamik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atau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menerapkan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metode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pertanian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berkelanjutan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AU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467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526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–McLaren Vale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memiliki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iklim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Mediteranea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karakteristik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panas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hangat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dingin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sedang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hujan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didominasi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dingin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kelembapan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relatif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rendah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penguapan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relatif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tinggi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Namun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kedekatanan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Gunung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Lofty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 Vincent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memiliki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penting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dalam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memoderasi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iklim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besar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pengaruhnya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terhadap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banyak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perbedaan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iklim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meso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iklim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mikro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Angin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lokal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bertiup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bagian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bawah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kedua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lereng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menyejukkan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mengeringkan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pohon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iklim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seluruh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wilayah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berarti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terdapat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berbagai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bidang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kecil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masing-masing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membuat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khas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Temperatur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rata-rata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bulan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Januari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21.3°C.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Curah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hujan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tanam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226mm (8.9in).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416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McLaren Vale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terletak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antara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dua garis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sesar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bebatuan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usianya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lebih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500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juta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tahun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memiliki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19 area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khas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Satu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kesamaan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tersebut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bahwa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secara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relatif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keringnya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perlahan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membuatnya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menjadi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sangat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sesuai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memproduksi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berkualitas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tinggi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br>
              <a:rPr lang="en-AU" dirty="0"/>
            </a:b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USULAN POIN-POIN UNTUK DISKUSI 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Bagaimana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McLaren Vale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mendapat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manfaat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lokasinya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tepi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Apa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pengaruhnya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terhadap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pohon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penanaman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kebun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Bagaimana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tipe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wilayah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mempengaruhi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karakteristik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br>
              <a:rPr lang="en-AU" dirty="0"/>
            </a:b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59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Sekitar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90%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ditanam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memiliki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Namun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semua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jenis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pohon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tumbuh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wilayah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eksprementasi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berbagai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merupakan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fokus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utama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Pohon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cocok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iklim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Mediterania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seperti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Barbera, Fiano, Sangiovese, Zinfandel dan  Vermentino –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tumbuh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banyak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lokasi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6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Karena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hujan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panas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rendah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irigasi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suplemen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dianggap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esensial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banyak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kebun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Sangat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beruntung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dalam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konservasi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air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penggunaannya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kembali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McLaren Vale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berada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Semua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irigasi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wilayah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sekarang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diperoleh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sumber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berkelanjutan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selain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air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sungai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341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McLaren Vale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rumah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bagi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lebih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110 winery.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Inovasi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eksperimentasi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lama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berada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jantung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wilayah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suatu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filosofi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membawa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kesuksesan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Teknik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pembuatan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sering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kali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diperkenalkan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sementar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kuno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seperti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fermentasi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amphora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dihidupkan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kembali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AU" b="0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Suatu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pendekatan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gesit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memungkinkan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pembuat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penjual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wilayah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menyesuaikan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mereka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seiring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perubahan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cita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rasa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konsumen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Sebagai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wilayah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iklim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hangat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McLaren Vale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secara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terus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menerus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memproduksi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konsentrasi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cita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rasa ya</a:t>
            </a:r>
            <a:r>
              <a:rPr lang="en-AU" sz="1200" b="1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ng </a:t>
            </a:r>
            <a:r>
              <a:rPr lang="en-AU" sz="1200" b="1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memadai</a:t>
            </a:r>
            <a:r>
              <a:rPr lang="en-AU" sz="1200" b="1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Namun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 pada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tahun-tahun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terakhir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fokusnya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bergeser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besar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kuat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kepada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karakter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memperlihatkan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varietas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pengaruh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lingkungan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hidup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Iklim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Hasilnya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adalah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praktik-praktik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pembuatan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anggur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dewasa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cenderung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jauh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lebih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AU" sz="1200" b="0" i="0" u="none" strike="noStrik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terkendalikan</a:t>
            </a:r>
            <a:r>
              <a:rPr lang="en-AU" sz="12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AU" b="1" dirty="0"/>
          </a:p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br>
              <a:rPr lang="en-AU" dirty="0"/>
            </a:b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907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SEKARANG ADALAH SAAT YANG TEPAT UNTUK </a:t>
            </a:r>
            <a:r>
              <a:rPr lang="en-AU" b="0" dirty="0"/>
              <a:t>MENCICIPI DAN MENDISKUSIKAN BERBAGAI PILIHAN ANGGUR ANDA. 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11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4788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81391" y="592189"/>
            <a:ext cx="3710609" cy="245717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9873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19873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A6912E-BA6A-C23E-83FF-641643A6F644}"/>
              </a:ext>
            </a:extLst>
          </p:cNvPr>
          <p:cNvSpPr/>
          <p:nvPr userDrawn="1"/>
        </p:nvSpPr>
        <p:spPr>
          <a:xfrm>
            <a:off x="8788038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6710FA8-29F6-38BC-3F2E-0833CFC8AB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090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098D18A-D6FA-F31D-2615-57F3FC62DF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1090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5502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3583" y="4058665"/>
            <a:ext cx="406841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7342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F82924-C0A9-2A49-B679-BE874026D733}"/>
              </a:ext>
            </a:extLst>
          </p:cNvPr>
          <p:cNvSpPr/>
          <p:nvPr userDrawn="1"/>
        </p:nvSpPr>
        <p:spPr>
          <a:xfrm>
            <a:off x="7843447" y="3230937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96D9D94-B9E6-E2C1-428B-9477F8FF070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2859" y="173484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FEA3E454-DA14-F376-4F21-3D4F98C43B4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61974" y="1050994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101797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18/03/2026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3" r:id="rId21"/>
    <p:sldLayoutId id="2147483676" r:id="rId22"/>
    <p:sldLayoutId id="2147483677" r:id="rId23"/>
    <p:sldLayoutId id="2147483680" r:id="rId24"/>
    <p:sldLayoutId id="2147483681" r:id="rId25"/>
    <p:sldLayoutId id="2147483682" r:id="rId26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06" b="1928"/>
          <a:stretch/>
        </p:blipFill>
        <p:spPr>
          <a:xfrm>
            <a:off x="623890" y="2595562"/>
            <a:ext cx="10993501" cy="426243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 err="1">
                <a:solidFill>
                  <a:schemeClr val="accent1"/>
                </a:solidFill>
              </a:rPr>
              <a:t>McLAREN</a:t>
            </a:r>
            <a:r>
              <a:rPr lang="en-US" sz="6000" dirty="0">
                <a:solidFill>
                  <a:schemeClr val="accent1"/>
                </a:solidFill>
              </a:rPr>
              <a:t> VALE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9" r="30907"/>
          <a:stretch/>
        </p:blipFill>
        <p:spPr>
          <a:xfrm>
            <a:off x="1" y="1"/>
            <a:ext cx="6096000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56459" y="112375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MEDITERANIA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6459" y="1728175"/>
            <a:ext cx="3849274" cy="4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DENGAN KISARAN IKLIM MESO </a:t>
            </a:r>
            <a:endParaRPr lang="en-AU" sz="1200" dirty="0">
              <a:latin typeface="+mj-lt"/>
            </a:endParaRPr>
          </a:p>
          <a:p>
            <a:pPr marL="0" marR="0" lvl="0" indent="0" algn="l" rtl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DAN IKLIM MIKRO</a:t>
            </a:r>
            <a:endParaRPr lang="en-AU" sz="1200" dirty="0">
              <a:latin typeface="+mj-lt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45802" y="4479842"/>
            <a:ext cx="2748500" cy="78537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chemeClr val="accent3"/>
                </a:solidFill>
              </a:rPr>
              <a:t>McLAREN</a:t>
            </a:r>
            <a:r>
              <a:rPr lang="en-US" b="1" dirty="0">
                <a:solidFill>
                  <a:schemeClr val="accent3"/>
                </a:solidFill>
              </a:rPr>
              <a:t> VALE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10–350M (</a:t>
            </a:r>
            <a:r>
              <a:rPr lang="en-US" sz="1800" dirty="0">
                <a:solidFill>
                  <a:srgbClr val="B2D8BE"/>
                </a:solidFill>
              </a:rPr>
              <a:t>33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 – 1,148KAKI)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61807" y="644750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61807" y="5324504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23710" y="627483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573D95A-5DAF-C6DD-4336-9729912B102C}"/>
              </a:ext>
            </a:extLst>
          </p:cNvPr>
          <p:cNvSpPr txBox="1">
            <a:spLocks/>
          </p:cNvSpPr>
          <p:nvPr/>
        </p:nvSpPr>
        <p:spPr>
          <a:xfrm>
            <a:off x="578165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D205F429-42AA-E556-A3AA-CB7AC1B44B98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B00447-6DC7-4E1E-1467-A0F3A89F4B4E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952352-8977-0753-01B0-EC82F8565752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CA0653-DF19-95A0-088E-CA9F299FE153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543E6D-95C3-72B6-D910-F1E31749CC44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369203" cy="1530521"/>
          </a:xfrm>
        </p:spPr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Pts val="1800"/>
              <a:buFont typeface="Arial"/>
              <a:buNone/>
            </a:pP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McLaren Vale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memiliki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lebih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40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geologi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unik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beragam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usianya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15,000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tahun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sampai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lebih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550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juta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tahun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Berbagai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ragam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tipe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tanah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merefleksikan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karakteristik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dataran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berbeda-beda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Tanah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</a:t>
            </a:r>
            <a:r>
              <a:rPr lang="en-AU" dirty="0" err="1"/>
              <a:t>merah-coklat</a:t>
            </a:r>
            <a:r>
              <a:rPr lang="en-AU" dirty="0"/>
              <a:t>(sandy loam)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Tanah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abu-abu-coklat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Tanah </a:t>
            </a:r>
            <a:r>
              <a:rPr lang="en-AU" dirty="0" err="1"/>
              <a:t>berpasir</a:t>
            </a:r>
            <a:r>
              <a:rPr lang="en-AU" dirty="0"/>
              <a:t> yang </a:t>
            </a:r>
            <a:r>
              <a:rPr lang="en-AU" dirty="0" err="1"/>
              <a:t>khas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Bagian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rapuh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</a:t>
            </a:r>
            <a:r>
              <a:rPr lang="en-AU" dirty="0" err="1"/>
              <a:t>atau</a:t>
            </a:r>
            <a:r>
              <a:rPr lang="en-AU" dirty="0"/>
              <a:t> </a:t>
            </a:r>
            <a:r>
              <a:rPr lang="en-AU" dirty="0" err="1"/>
              <a:t>hitam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/>
              <a:t>Lapisan</a:t>
            </a:r>
            <a:r>
              <a:rPr lang="en-AU" dirty="0"/>
              <a:t> </a:t>
            </a:r>
            <a:r>
              <a:rPr lang="en-AU" dirty="0" err="1"/>
              <a:t>bawah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kuning</a:t>
            </a:r>
            <a:r>
              <a:rPr lang="en-AU" dirty="0"/>
              <a:t> </a:t>
            </a:r>
            <a:r>
              <a:rPr lang="en-AU" dirty="0" err="1"/>
              <a:t>berselang</a:t>
            </a:r>
            <a:r>
              <a:rPr lang="en-AU" dirty="0"/>
              <a:t> </a:t>
            </a:r>
            <a:r>
              <a:rPr lang="en-AU" dirty="0" err="1"/>
              <a:t>seling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kapur</a:t>
            </a:r>
            <a:r>
              <a:rPr lang="en-A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53" r="16953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PEMBUDIDAYAAN ANGGUR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5"/>
                </a:solidFill>
              </a:rPr>
              <a:t>McLAREN</a:t>
            </a:r>
            <a:r>
              <a:rPr lang="en-US" dirty="0">
                <a:solidFill>
                  <a:schemeClr val="accent5"/>
                </a:solidFill>
              </a:rPr>
              <a:t> VALE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07" r="16907"/>
          <a:stretch/>
        </p:blipFill>
        <p:spPr>
          <a:xfrm>
            <a:off x="6096000" y="368299"/>
            <a:ext cx="6096000" cy="614019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3335508"/>
            <a:ext cx="3745745" cy="2405401"/>
          </a:xfrm>
        </p:spPr>
        <p:txBody>
          <a:bodyPr/>
          <a:lstStyle/>
          <a:p>
            <a:r>
              <a:rPr lang="en-AU" dirty="0" err="1"/>
              <a:t>Varietas</a:t>
            </a:r>
            <a:r>
              <a:rPr lang="en-AU" dirty="0"/>
              <a:t> </a:t>
            </a:r>
            <a:r>
              <a:rPr lang="en-AU" dirty="0" err="1"/>
              <a:t>Mediterania</a:t>
            </a:r>
            <a:endParaRPr lang="en-AU" dirty="0"/>
          </a:p>
          <a:p>
            <a:r>
              <a:rPr lang="en-AU" dirty="0"/>
              <a:t>Banyak </a:t>
            </a:r>
            <a:r>
              <a:rPr lang="en-AU" dirty="0" err="1"/>
              <a:t>pohon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tua</a:t>
            </a:r>
            <a:endParaRPr lang="en-AU" dirty="0"/>
          </a:p>
          <a:p>
            <a:r>
              <a:rPr lang="en-AU" dirty="0" err="1"/>
              <a:t>Praktik</a:t>
            </a:r>
            <a:r>
              <a:rPr lang="en-AU" dirty="0"/>
              <a:t> </a:t>
            </a:r>
            <a:r>
              <a:rPr lang="en-AU" dirty="0" err="1"/>
              <a:t>pembudidayaan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inovatif</a:t>
            </a:r>
            <a:endParaRPr lang="en-AU" dirty="0"/>
          </a:p>
          <a:p>
            <a:r>
              <a:rPr lang="en-AU" dirty="0" err="1"/>
              <a:t>Bebas</a:t>
            </a:r>
            <a:r>
              <a:rPr lang="en-AU" dirty="0"/>
              <a:t> </a:t>
            </a:r>
            <a:r>
              <a:rPr lang="en-AU" dirty="0" err="1"/>
              <a:t>hama</a:t>
            </a:r>
            <a:r>
              <a:rPr lang="en-AU" dirty="0"/>
              <a:t> Phylloxera</a:t>
            </a:r>
          </a:p>
          <a:p>
            <a:r>
              <a:rPr lang="en-AU" dirty="0" err="1"/>
              <a:t>Komitment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eksperimentasi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340350" cy="410029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</a:rPr>
              <a:t>SEJARAH YANG MEMBANGGAKAN DAN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01EFFA6-CBD1-47F7-18A3-C867734046A4}"/>
              </a:ext>
            </a:extLst>
          </p:cNvPr>
          <p:cNvSpPr txBox="1">
            <a:spLocks/>
          </p:cNvSpPr>
          <p:nvPr/>
        </p:nvSpPr>
        <p:spPr>
          <a:xfrm>
            <a:off x="623888" y="1496675"/>
            <a:ext cx="5340350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PEMIKIRAN PROGRESIF</a:t>
            </a: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09A97-2CD1-1F1F-D742-16E0A2D17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959CE61-7895-6416-7E9D-5C5E09952D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50" r="18050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9884EB-ED24-D668-AE7A-1FB4CF6117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584200"/>
            <a:ext cx="5769163" cy="693057"/>
          </a:xfrm>
        </p:spPr>
        <p:txBody>
          <a:bodyPr/>
          <a:lstStyle/>
          <a:p>
            <a:r>
              <a:rPr lang="en-US" sz="4800" dirty="0">
                <a:solidFill>
                  <a:schemeClr val="accent1"/>
                </a:solidFill>
              </a:rPr>
              <a:t>KEBERLANJUTAN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8981E4E-E86C-4CC6-E314-C27E1CC1F2B2}"/>
              </a:ext>
            </a:extLst>
          </p:cNvPr>
          <p:cNvSpPr txBox="1">
            <a:spLocks/>
          </p:cNvSpPr>
          <p:nvPr/>
        </p:nvSpPr>
        <p:spPr>
          <a:xfrm>
            <a:off x="623887" y="1688136"/>
            <a:ext cx="4320072" cy="240540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Salah </a:t>
            </a:r>
            <a:r>
              <a:rPr lang="en-AU" dirty="0" err="1"/>
              <a:t>satu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wilayah </a:t>
            </a:r>
            <a:r>
              <a:rPr lang="en-AU" dirty="0" err="1"/>
              <a:t>anggur</a:t>
            </a:r>
            <a:r>
              <a:rPr lang="en-AU" dirty="0"/>
              <a:t> “</a:t>
            </a:r>
            <a:r>
              <a:rPr lang="en-AU" dirty="0" err="1"/>
              <a:t>terhijau</a:t>
            </a:r>
            <a:r>
              <a:rPr lang="en-AU" dirty="0"/>
              <a:t>” di Australia</a:t>
            </a:r>
          </a:p>
          <a:p>
            <a:r>
              <a:rPr lang="en-AU" dirty="0" err="1"/>
              <a:t>Produk</a:t>
            </a:r>
            <a:r>
              <a:rPr lang="en-AU" dirty="0"/>
              <a:t> </a:t>
            </a:r>
            <a:r>
              <a:rPr lang="en-AU" dirty="0" err="1"/>
              <a:t>organik</a:t>
            </a:r>
            <a:r>
              <a:rPr lang="en-AU" dirty="0"/>
              <a:t> dan </a:t>
            </a:r>
            <a:r>
              <a:rPr lang="en-AU" dirty="0" err="1"/>
              <a:t>praktik</a:t>
            </a:r>
            <a:r>
              <a:rPr lang="en-AU" dirty="0"/>
              <a:t> </a:t>
            </a:r>
            <a:r>
              <a:rPr lang="en-AU" dirty="0" err="1"/>
              <a:t>biodinamik</a:t>
            </a:r>
            <a:endParaRPr lang="en-AU" dirty="0"/>
          </a:p>
          <a:p>
            <a:r>
              <a:rPr lang="en-AU" dirty="0" err="1"/>
              <a:t>Intervensi</a:t>
            </a:r>
            <a:r>
              <a:rPr lang="en-AU" dirty="0"/>
              <a:t> </a:t>
            </a:r>
            <a:r>
              <a:rPr lang="en-AU" dirty="0" err="1"/>
              <a:t>kimia</a:t>
            </a:r>
            <a:r>
              <a:rPr lang="en-AU" dirty="0"/>
              <a:t> minimal</a:t>
            </a:r>
          </a:p>
          <a:p>
            <a:r>
              <a:rPr lang="en-AU" dirty="0" err="1"/>
              <a:t>Varietas</a:t>
            </a:r>
            <a:r>
              <a:rPr lang="en-AU" dirty="0"/>
              <a:t> yang </a:t>
            </a:r>
            <a:r>
              <a:rPr lang="en-AU" dirty="0" err="1"/>
              <a:t>tepat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iklimnya</a:t>
            </a:r>
            <a:endParaRPr lang="en-AU" dirty="0"/>
          </a:p>
          <a:p>
            <a:r>
              <a:rPr lang="en-AU" dirty="0" err="1"/>
              <a:t>Manajemen</a:t>
            </a:r>
            <a:r>
              <a:rPr lang="en-AU" dirty="0"/>
              <a:t> air yang </a:t>
            </a:r>
            <a:r>
              <a:rPr lang="en-AU" dirty="0" err="1"/>
              <a:t>terkemuka</a:t>
            </a:r>
            <a:r>
              <a:rPr lang="en-AU" dirty="0"/>
              <a:t> di dunia.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29B8813-4508-2215-C478-357D8B05EACE}"/>
              </a:ext>
            </a:extLst>
          </p:cNvPr>
          <p:cNvSpPr txBox="1">
            <a:spLocks/>
          </p:cNvSpPr>
          <p:nvPr/>
        </p:nvSpPr>
        <p:spPr>
          <a:xfrm>
            <a:off x="623887" y="4823730"/>
            <a:ext cx="3745745" cy="240540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600" b="1" dirty="0"/>
              <a:t>APAKAH ANDA TAHU?</a:t>
            </a:r>
          </a:p>
          <a:p>
            <a:pPr marL="0" indent="0">
              <a:buNone/>
            </a:pPr>
            <a:r>
              <a:rPr lang="en-AU" sz="1600" dirty="0"/>
              <a:t>McLaren Vale </a:t>
            </a:r>
            <a:r>
              <a:rPr lang="en-AU" sz="1600" dirty="0" err="1"/>
              <a:t>memiliki</a:t>
            </a:r>
            <a:r>
              <a:rPr lang="en-AU" sz="1600" dirty="0"/>
              <a:t> </a:t>
            </a:r>
            <a:r>
              <a:rPr lang="en-AU" sz="1600" dirty="0" err="1"/>
              <a:t>jumlah</a:t>
            </a:r>
            <a:r>
              <a:rPr lang="en-AU" sz="1600" dirty="0"/>
              <a:t>  </a:t>
            </a:r>
            <a:r>
              <a:rPr lang="en-AU" sz="1600" dirty="0" err="1"/>
              <a:t>tertinggi</a:t>
            </a:r>
            <a:r>
              <a:rPr lang="en-AU" sz="1600" dirty="0"/>
              <a:t> 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organic dan </a:t>
            </a:r>
            <a:r>
              <a:rPr lang="en-AU" sz="1600" dirty="0" err="1"/>
              <a:t>biodinamik</a:t>
            </a:r>
            <a:r>
              <a:rPr lang="en-AU" sz="1600" dirty="0"/>
              <a:t> </a:t>
            </a:r>
            <a:r>
              <a:rPr lang="en-AU" sz="1600" dirty="0" err="1"/>
              <a:t>bersertifikasi</a:t>
            </a:r>
            <a:r>
              <a:rPr lang="en-AU" sz="1600" dirty="0"/>
              <a:t> di Australia, dan salah </a:t>
            </a:r>
            <a:r>
              <a:rPr lang="en-AU" sz="1600" dirty="0" err="1"/>
              <a:t>satu</a:t>
            </a:r>
            <a:r>
              <a:rPr lang="en-AU" sz="1600" dirty="0"/>
              <a:t> yang </a:t>
            </a:r>
            <a:r>
              <a:rPr lang="en-AU" sz="1600" dirty="0" err="1"/>
              <a:t>memiliki</a:t>
            </a:r>
            <a:r>
              <a:rPr lang="en-AU" sz="1600" dirty="0"/>
              <a:t> </a:t>
            </a:r>
            <a:r>
              <a:rPr lang="en-AU" sz="1600" dirty="0" err="1"/>
              <a:t>tingkat</a:t>
            </a:r>
            <a:r>
              <a:rPr lang="en-AU" sz="1600" dirty="0"/>
              <a:t> </a:t>
            </a:r>
            <a:r>
              <a:rPr lang="en-AU" sz="1600" dirty="0" err="1"/>
              <a:t>penggunaan</a:t>
            </a:r>
            <a:r>
              <a:rPr lang="en-AU" sz="1600" dirty="0"/>
              <a:t> </a:t>
            </a:r>
            <a:r>
              <a:rPr lang="en-AU" sz="1600" dirty="0" err="1"/>
              <a:t>terendah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penyemprotan</a:t>
            </a:r>
            <a:r>
              <a:rPr lang="en-AU" sz="1600" dirty="0"/>
              <a:t> dan </a:t>
            </a:r>
            <a:r>
              <a:rPr lang="en-AU" sz="1600" dirty="0" err="1"/>
              <a:t>agro-kimia</a:t>
            </a:r>
            <a:r>
              <a:rPr lang="en-A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754022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09A97-2CD1-1F1F-D742-16E0A2D17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959CE61-7895-6416-7E9D-5C5E09952D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40" r="1797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8981E4E-E86C-4CC6-E314-C27E1CC1F2B2}"/>
              </a:ext>
            </a:extLst>
          </p:cNvPr>
          <p:cNvSpPr txBox="1">
            <a:spLocks/>
          </p:cNvSpPr>
          <p:nvPr/>
        </p:nvSpPr>
        <p:spPr>
          <a:xfrm>
            <a:off x="623887" y="2566442"/>
            <a:ext cx="3745745" cy="101152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8000"/>
              </a:lnSpc>
            </a:pPr>
            <a:r>
              <a:rPr lang="en-AU" dirty="0" err="1"/>
              <a:t>Kolaborasi</a:t>
            </a:r>
            <a:endParaRPr lang="en-AU" dirty="0"/>
          </a:p>
          <a:p>
            <a:pPr>
              <a:lnSpc>
                <a:spcPct val="98000"/>
              </a:lnSpc>
            </a:pPr>
            <a:r>
              <a:rPr lang="en-AU" dirty="0" err="1"/>
              <a:t>Eksperimentasi</a:t>
            </a:r>
            <a:endParaRPr lang="en-AU" dirty="0"/>
          </a:p>
          <a:p>
            <a:pPr>
              <a:lnSpc>
                <a:spcPct val="98000"/>
              </a:lnSpc>
            </a:pPr>
            <a:r>
              <a:rPr lang="en-AU" dirty="0" err="1"/>
              <a:t>Kemampuan</a:t>
            </a:r>
            <a:r>
              <a:rPr lang="en-AU" dirty="0"/>
              <a:t> </a:t>
            </a:r>
            <a:r>
              <a:rPr lang="en-AU" dirty="0" err="1"/>
              <a:t>beradaptasi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2CC911D-06A0-83AE-04B3-C46E3C6EE13F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5340350" cy="4100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bg2"/>
                </a:solidFill>
              </a:rPr>
              <a:t>PEMBUATAN ANGGUR DI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D0431D-FB89-7951-B63C-2CC2572C7F06}"/>
              </a:ext>
            </a:extLst>
          </p:cNvPr>
          <p:cNvSpPr txBox="1">
            <a:spLocks/>
          </p:cNvSpPr>
          <p:nvPr/>
        </p:nvSpPr>
        <p:spPr>
          <a:xfrm>
            <a:off x="623888" y="994229"/>
            <a:ext cx="4838449" cy="6939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accent1"/>
                </a:solidFill>
              </a:rPr>
              <a:t>McLAREN</a:t>
            </a:r>
            <a:r>
              <a:rPr lang="en-US" dirty="0">
                <a:solidFill>
                  <a:schemeClr val="accent1"/>
                </a:solidFill>
              </a:rPr>
              <a:t> VALE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EE557B5-80A4-70DC-E1BC-E9E67B497A02}"/>
              </a:ext>
            </a:extLst>
          </p:cNvPr>
          <p:cNvSpPr txBox="1">
            <a:spLocks/>
          </p:cNvSpPr>
          <p:nvPr/>
        </p:nvSpPr>
        <p:spPr>
          <a:xfrm>
            <a:off x="623887" y="3760242"/>
            <a:ext cx="4196086" cy="101152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Pts val="2000"/>
              <a:buFont typeface="Arial"/>
              <a:buNone/>
            </a:pPr>
            <a:r>
              <a:rPr lang="en-AU" sz="1800" b="1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TREN UTAMA</a:t>
            </a:r>
            <a:endParaRPr lang="en-AU" sz="1600" dirty="0">
              <a:latin typeface="+mj-lt"/>
            </a:endParaRPr>
          </a:p>
          <a:p>
            <a:pPr>
              <a:lnSpc>
                <a:spcPct val="98000"/>
              </a:lnSpc>
            </a:pPr>
            <a:r>
              <a:rPr lang="en-AU" dirty="0" err="1"/>
              <a:t>Intervensi</a:t>
            </a:r>
            <a:r>
              <a:rPr lang="en-AU" dirty="0"/>
              <a:t> Minimal</a:t>
            </a:r>
          </a:p>
          <a:p>
            <a:pPr>
              <a:lnSpc>
                <a:spcPct val="98000"/>
              </a:lnSpc>
            </a:pPr>
            <a:r>
              <a:rPr lang="en-AU" dirty="0" err="1"/>
              <a:t>Menghidupkan</a:t>
            </a:r>
            <a:r>
              <a:rPr lang="en-AU" dirty="0"/>
              <a:t> </a:t>
            </a:r>
            <a:r>
              <a:rPr lang="en-AU" dirty="0" err="1"/>
              <a:t>kembali</a:t>
            </a:r>
            <a:r>
              <a:rPr lang="en-AU" dirty="0"/>
              <a:t> </a:t>
            </a:r>
            <a:r>
              <a:rPr lang="en-AU" dirty="0" err="1"/>
              <a:t>teknik</a:t>
            </a:r>
            <a:r>
              <a:rPr lang="en-AU" dirty="0"/>
              <a:t> </a:t>
            </a:r>
            <a:r>
              <a:rPr lang="en-AU" dirty="0" err="1"/>
              <a:t>kuno</a:t>
            </a:r>
            <a:endParaRPr lang="en-AU" dirty="0"/>
          </a:p>
          <a:p>
            <a:pPr>
              <a:lnSpc>
                <a:spcPct val="98000"/>
              </a:lnSpc>
            </a:pPr>
            <a:r>
              <a:rPr lang="en-AU" dirty="0" err="1"/>
              <a:t>Memperlihatkan</a:t>
            </a:r>
            <a:r>
              <a:rPr lang="en-AU" dirty="0"/>
              <a:t> </a:t>
            </a:r>
            <a:r>
              <a:rPr lang="en-AU" dirty="0" err="1"/>
              <a:t>karakter</a:t>
            </a:r>
            <a:r>
              <a:rPr lang="en-AU" dirty="0"/>
              <a:t> </a:t>
            </a:r>
            <a:r>
              <a:rPr lang="en-AU" dirty="0" err="1"/>
              <a:t>varietas</a:t>
            </a:r>
            <a:r>
              <a:rPr lang="en-AU" dirty="0"/>
              <a:t> dan </a:t>
            </a:r>
            <a:r>
              <a:rPr lang="en-AU" dirty="0" err="1"/>
              <a:t>pengaruh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kondisi</a:t>
            </a:r>
            <a:r>
              <a:rPr lang="en-AU" dirty="0"/>
              <a:t> </a:t>
            </a:r>
            <a:r>
              <a:rPr lang="en-AU" dirty="0" err="1"/>
              <a:t>lingkungan</a:t>
            </a:r>
            <a:r>
              <a:rPr lang="en-AU" dirty="0"/>
              <a:t> </a:t>
            </a:r>
            <a:r>
              <a:rPr lang="en-AU" dirty="0" err="1"/>
              <a:t>hidup</a:t>
            </a:r>
            <a:r>
              <a:rPr lang="en-AU" dirty="0"/>
              <a:t> (</a:t>
            </a:r>
            <a:r>
              <a:rPr lang="en-AU" dirty="0" err="1"/>
              <a:t>tanah</a:t>
            </a:r>
            <a:r>
              <a:rPr lang="en-AU" dirty="0"/>
              <a:t> dan </a:t>
            </a:r>
            <a:r>
              <a:rPr lang="en-AU" dirty="0" err="1"/>
              <a:t>iklim</a:t>
            </a:r>
            <a:r>
              <a:rPr lang="en-AU" dirty="0"/>
              <a:t>) </a:t>
            </a:r>
          </a:p>
          <a:p>
            <a:pPr>
              <a:lnSpc>
                <a:spcPct val="98000"/>
              </a:lnSpc>
            </a:pPr>
            <a:r>
              <a:rPr lang="en-AU" dirty="0" err="1"/>
              <a:t>Memetik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awal</a:t>
            </a:r>
            <a:r>
              <a:rPr lang="en-AU" dirty="0"/>
              <a:t> dan </a:t>
            </a:r>
            <a:r>
              <a:rPr lang="en-AU" dirty="0" err="1"/>
              <a:t>menggunakan</a:t>
            </a:r>
            <a:r>
              <a:rPr lang="en-AU" dirty="0"/>
              <a:t> oak </a:t>
            </a:r>
            <a:r>
              <a:rPr lang="en-AU" dirty="0" err="1"/>
              <a:t>barel</a:t>
            </a:r>
            <a:r>
              <a:rPr lang="en-AU" dirty="0"/>
              <a:t> </a:t>
            </a:r>
            <a:r>
              <a:rPr lang="en-AU" dirty="0" err="1"/>
              <a:t>baru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memproduksi</a:t>
            </a:r>
            <a:r>
              <a:rPr lang="en-AU" dirty="0"/>
              <a:t> 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lebih</a:t>
            </a:r>
            <a:r>
              <a:rPr lang="en-AU" dirty="0"/>
              <a:t> segar,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ringan</a:t>
            </a:r>
            <a:r>
              <a:rPr lang="en-A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516798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CITI RASA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 err="1">
                <a:solidFill>
                  <a:schemeClr val="accent5"/>
                </a:solidFill>
              </a:rPr>
              <a:t>M</a:t>
            </a:r>
            <a:r>
              <a:rPr lang="en-US" cap="none" dirty="0" err="1">
                <a:solidFill>
                  <a:schemeClr val="accent5"/>
                </a:solidFill>
              </a:rPr>
              <a:t>c</a:t>
            </a:r>
            <a:r>
              <a:rPr lang="en-US" dirty="0" err="1">
                <a:solidFill>
                  <a:schemeClr val="accent5"/>
                </a:solidFill>
              </a:rPr>
              <a:t>LAREN</a:t>
            </a:r>
            <a:r>
              <a:rPr lang="en-US" dirty="0">
                <a:solidFill>
                  <a:schemeClr val="accent5"/>
                </a:solidFill>
              </a:rPr>
              <a:t> VALE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VARIETAS YANG PATUT MENDAPAT PERHATIAN</a:t>
            </a: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F7AD0FA-65FA-4942-45D7-FFF5F21537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8409" y="1778557"/>
            <a:ext cx="1270924" cy="3847526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6059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6217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 err="1">
                <a:solidFill>
                  <a:srgbClr val="601329"/>
                </a:solidFill>
                <a:latin typeface="Neue Haas Grotesk Text Pro" panose="020B0504020202020204" pitchFamily="34" charset="77"/>
              </a:rPr>
              <a:t>McLAREN</a:t>
            </a: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 VALE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VARIETAS TERBAIK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58%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</a:t>
            </a:r>
          </a:p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19%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GRENACHE</a:t>
            </a: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6838944" y="5495081"/>
            <a:ext cx="2245156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MERLOT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379866" y="4084438"/>
            <a:ext cx="139512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6837375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86756" y="4019454"/>
            <a:ext cx="18169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2899543" y="3910450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767F01D7-8924-F112-2EAE-63A6DEF5B1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3876" y="1770536"/>
            <a:ext cx="1270924" cy="3847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1252610" y="4049270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 err="1">
                <a:solidFill>
                  <a:srgbClr val="601329"/>
                </a:solidFill>
                <a:latin typeface="Neue Haas Grotesk Text Pro" panose="020B0504020202020204" pitchFamily="34" charset="77"/>
              </a:rPr>
              <a:t>McLAREN</a:t>
            </a: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 VALE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1304225" y="2163169"/>
            <a:ext cx="302754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TIDAK ADA GAYA TIPIKAL KARENA BERBAGAI GEOLOGI DAN JENIS TANAH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6735746" y="1898078"/>
            <a:ext cx="2039007" cy="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705338" y="3033822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705338" y="33682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8774753" y="606114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883993" y="1180902"/>
            <a:ext cx="2365447" cy="149464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400" b="1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VARIETAS UNGGUL </a:t>
            </a:r>
            <a:r>
              <a:rPr lang="en-AU" sz="2400" b="1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McLAREN</a:t>
            </a:r>
            <a:r>
              <a:rPr lang="en-AU" sz="2400" b="1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 VALE’S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66857" y="4074216"/>
            <a:ext cx="319306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3972988" y="5106815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2DDB0-E561-61CC-8D36-A912F346560F}"/>
              </a:ext>
            </a:extLst>
          </p:cNvPr>
          <p:cNvCxnSpPr>
            <a:cxnSpLocks/>
          </p:cNvCxnSpPr>
          <p:nvPr/>
        </p:nvCxnSpPr>
        <p:spPr>
          <a:xfrm>
            <a:off x="3972988" y="5106815"/>
            <a:ext cx="185912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0A14EC7-8114-35DE-3C4F-31156DBACCEF}"/>
              </a:ext>
            </a:extLst>
          </p:cNvPr>
          <p:cNvSpPr txBox="1"/>
          <p:nvPr/>
        </p:nvSpPr>
        <p:spPr>
          <a:xfrm>
            <a:off x="9571346" y="4599772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CITARASA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Bluberi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Akar manis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Zaitun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Coklat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Rempah-rempah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101AB9-3D12-A3D1-F2C5-198FC1CFB4F8}"/>
              </a:ext>
            </a:extLst>
          </p:cNvPr>
          <p:cNvCxnSpPr>
            <a:cxnSpLocks/>
          </p:cNvCxnSpPr>
          <p:nvPr/>
        </p:nvCxnSpPr>
        <p:spPr>
          <a:xfrm>
            <a:off x="10150989" y="407421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15FF0B7-EAB1-C710-323B-374024399DF6}"/>
              </a:ext>
            </a:extLst>
          </p:cNvPr>
          <p:cNvSpPr txBox="1"/>
          <p:nvPr/>
        </p:nvSpPr>
        <p:spPr>
          <a:xfrm>
            <a:off x="448494" y="3935558"/>
            <a:ext cx="2462475" cy="13490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BUAH ANGGUR YANG LEBIH KECIL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= ANGGUR YANG LEBIH KOMPLEKS DAN INTENS 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CA38DB-6A8C-77A4-CF65-D548324C2771}"/>
              </a:ext>
            </a:extLst>
          </p:cNvPr>
          <p:cNvCxnSpPr>
            <a:cxnSpLocks/>
          </p:cNvCxnSpPr>
          <p:nvPr/>
        </p:nvCxnSpPr>
        <p:spPr>
          <a:xfrm>
            <a:off x="1706519" y="396742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C2B78B-FE21-E122-0140-C04CF084FB21}"/>
              </a:ext>
            </a:extLst>
          </p:cNvPr>
          <p:cNvCxnSpPr>
            <a:cxnSpLocks/>
          </p:cNvCxnSpPr>
          <p:nvPr/>
        </p:nvCxnSpPr>
        <p:spPr>
          <a:xfrm>
            <a:off x="1706519" y="3967427"/>
            <a:ext cx="40751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339CDFB-A119-4786-FB91-9EE8722292E3}"/>
              </a:ext>
            </a:extLst>
          </p:cNvPr>
          <p:cNvSpPr txBox="1"/>
          <p:nvPr/>
        </p:nvSpPr>
        <p:spPr>
          <a:xfrm>
            <a:off x="2577416" y="5565774"/>
            <a:ext cx="2791143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LEBIH LAMA USIANYA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UNTUK SHIRAZ DENGAN POTENSI PENUAAN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887316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884414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884414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884414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884414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884414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884414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884414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884414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243686" y="2331607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989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9870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9870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98709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98709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98709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98709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98709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98709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8380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83510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83510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8351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8351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8351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8351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8351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8351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8265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8265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76089" y="219554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54AA5D-7F47-A023-7E26-18D5673C73C4}"/>
              </a:ext>
            </a:extLst>
          </p:cNvPr>
          <p:cNvSpPr/>
          <p:nvPr/>
        </p:nvSpPr>
        <p:spPr>
          <a:xfrm>
            <a:off x="4198616" y="61169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0A5F238-68A1-8C38-DFFB-FFC078723184}"/>
              </a:ext>
            </a:extLst>
          </p:cNvPr>
          <p:cNvSpPr txBox="1"/>
          <p:nvPr/>
        </p:nvSpPr>
        <p:spPr>
          <a:xfrm>
            <a:off x="3612081" y="5838297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95B3C8-A640-660A-44DB-F253131EEFAC}"/>
              </a:ext>
            </a:extLst>
          </p:cNvPr>
          <p:cNvGrpSpPr/>
          <p:nvPr/>
        </p:nvGrpSpPr>
        <p:grpSpPr>
          <a:xfrm>
            <a:off x="4566335" y="6126722"/>
            <a:ext cx="278634" cy="272668"/>
            <a:chOff x="8032638" y="5926610"/>
            <a:chExt cx="278634" cy="272668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F9499AA-4A4E-7F38-E741-B27DC85A68D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3AA35E5-9A91-826C-1C12-3F672BF898BA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49BB37-4459-6DB8-00F4-64966C5E4F18}"/>
              </a:ext>
            </a:extLst>
          </p:cNvPr>
          <p:cNvGrpSpPr/>
          <p:nvPr/>
        </p:nvGrpSpPr>
        <p:grpSpPr>
          <a:xfrm rot="10800000">
            <a:off x="3840621" y="6126722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8BE95BC-8103-FB7F-C41A-5304399ABFB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0B6FBD8-67B4-07DC-9FEB-2EAA0778DD0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501A1123-3C0F-E1CC-C985-B0F4911FC72C}"/>
              </a:ext>
            </a:extLst>
          </p:cNvPr>
          <p:cNvSpPr txBox="1"/>
          <p:nvPr/>
        </p:nvSpPr>
        <p:spPr>
          <a:xfrm>
            <a:off x="526169" y="4874228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A36BFA4-3E91-AB0E-9188-55868E83EC3E}"/>
              </a:ext>
            </a:extLst>
          </p:cNvPr>
          <p:cNvCxnSpPr>
            <a:cxnSpLocks/>
          </p:cNvCxnSpPr>
          <p:nvPr/>
        </p:nvCxnSpPr>
        <p:spPr>
          <a:xfrm>
            <a:off x="1260860" y="504209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3199D350-35E4-2F42-4201-A3D910AEB7F3}"/>
              </a:ext>
            </a:extLst>
          </p:cNvPr>
          <p:cNvSpPr txBox="1"/>
          <p:nvPr/>
        </p:nvSpPr>
        <p:spPr>
          <a:xfrm>
            <a:off x="526170" y="191998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24B39EB-9F37-B334-0CBC-FA765281680B}"/>
              </a:ext>
            </a:extLst>
          </p:cNvPr>
          <p:cNvCxnSpPr>
            <a:cxnSpLocks/>
          </p:cNvCxnSpPr>
          <p:nvPr/>
        </p:nvCxnSpPr>
        <p:spPr>
          <a:xfrm>
            <a:off x="1505176" y="202834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98D80B00-F9E8-504E-8B24-AE0772F5447E}"/>
              </a:ext>
            </a:extLst>
          </p:cNvPr>
          <p:cNvSpPr txBox="1"/>
          <p:nvPr/>
        </p:nvSpPr>
        <p:spPr>
          <a:xfrm>
            <a:off x="526169" y="296228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B7FED736-979A-B9E7-1C40-FE9B14312536}"/>
              </a:ext>
            </a:extLst>
          </p:cNvPr>
          <p:cNvSpPr txBox="1"/>
          <p:nvPr/>
        </p:nvSpPr>
        <p:spPr>
          <a:xfrm>
            <a:off x="1835432" y="263038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F626FB77-7D12-16A9-B70E-5E96F9F7D877}"/>
              </a:ext>
            </a:extLst>
          </p:cNvPr>
          <p:cNvSpPr txBox="1"/>
          <p:nvPr/>
        </p:nvSpPr>
        <p:spPr>
          <a:xfrm>
            <a:off x="3105183" y="263038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260D32CC-15BD-D262-3891-C7B17FAC0982}"/>
              </a:ext>
            </a:extLst>
          </p:cNvPr>
          <p:cNvSpPr txBox="1"/>
          <p:nvPr/>
        </p:nvSpPr>
        <p:spPr>
          <a:xfrm>
            <a:off x="4398314" y="263038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3E24F98F-3CDE-758B-6DE3-1D2418AA455D}"/>
              </a:ext>
            </a:extLst>
          </p:cNvPr>
          <p:cNvSpPr txBox="1"/>
          <p:nvPr/>
        </p:nvSpPr>
        <p:spPr>
          <a:xfrm>
            <a:off x="1630544" y="3541595"/>
            <a:ext cx="1116536" cy="9831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F23FF187-E9CF-D8FF-7D18-023CFC70FB7D}"/>
              </a:ext>
            </a:extLst>
          </p:cNvPr>
          <p:cNvSpPr txBox="1"/>
          <p:nvPr/>
        </p:nvSpPr>
        <p:spPr>
          <a:xfrm>
            <a:off x="2956000" y="354159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B724BD23-A0F5-D4C7-A3C0-422942A2466E}"/>
              </a:ext>
            </a:extLst>
          </p:cNvPr>
          <p:cNvSpPr txBox="1"/>
          <p:nvPr/>
        </p:nvSpPr>
        <p:spPr>
          <a:xfrm>
            <a:off x="4398314" y="35415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EA1DE3E-EB3A-0AD3-D5A5-9CB2CEAF5608}"/>
              </a:ext>
            </a:extLst>
          </p:cNvPr>
          <p:cNvCxnSpPr>
            <a:cxnSpLocks/>
          </p:cNvCxnSpPr>
          <p:nvPr/>
        </p:nvCxnSpPr>
        <p:spPr>
          <a:xfrm>
            <a:off x="1202436" y="313015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6D51B963-CE40-2F57-3EED-0115622B683B}"/>
              </a:ext>
            </a:extLst>
          </p:cNvPr>
          <p:cNvSpPr txBox="1"/>
          <p:nvPr/>
        </p:nvSpPr>
        <p:spPr>
          <a:xfrm>
            <a:off x="526169" y="3799051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42CD9EF2-A155-32C8-67FB-865DB35CE929}"/>
              </a:ext>
            </a:extLst>
          </p:cNvPr>
          <p:cNvSpPr txBox="1"/>
          <p:nvPr/>
        </p:nvSpPr>
        <p:spPr>
          <a:xfrm>
            <a:off x="1833200" y="4213413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76EA9747-9295-B81F-8996-8853F57EB71E}"/>
              </a:ext>
            </a:extLst>
          </p:cNvPr>
          <p:cNvSpPr txBox="1"/>
          <p:nvPr/>
        </p:nvSpPr>
        <p:spPr>
          <a:xfrm>
            <a:off x="2956000" y="422154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D50FACC8-4C9A-8246-9AB7-7C50FF207F7E}"/>
              </a:ext>
            </a:extLst>
          </p:cNvPr>
          <p:cNvSpPr txBox="1"/>
          <p:nvPr/>
        </p:nvSpPr>
        <p:spPr>
          <a:xfrm>
            <a:off x="4398314" y="419266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788E19E3-8FE0-022E-0AE9-A094CBC934AF}"/>
              </a:ext>
            </a:extLst>
          </p:cNvPr>
          <p:cNvSpPr txBox="1"/>
          <p:nvPr/>
        </p:nvSpPr>
        <p:spPr>
          <a:xfrm>
            <a:off x="526169" y="450027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8D93670-5F91-FE97-3EA5-36E8BE4127A2}"/>
              </a:ext>
            </a:extLst>
          </p:cNvPr>
          <p:cNvCxnSpPr>
            <a:cxnSpLocks/>
          </p:cNvCxnSpPr>
          <p:nvPr/>
        </p:nvCxnSpPr>
        <p:spPr>
          <a:xfrm>
            <a:off x="931676" y="466814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3A72BA6F-CE95-844E-6E61-6B35CB69ABE4}"/>
              </a:ext>
            </a:extLst>
          </p:cNvPr>
          <p:cNvSpPr txBox="1"/>
          <p:nvPr/>
        </p:nvSpPr>
        <p:spPr>
          <a:xfrm>
            <a:off x="526169" y="52388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E1A10888-6962-9188-47B4-6D00967F051D}"/>
              </a:ext>
            </a:extLst>
          </p:cNvPr>
          <p:cNvCxnSpPr>
            <a:cxnSpLocks/>
          </p:cNvCxnSpPr>
          <p:nvPr/>
        </p:nvCxnSpPr>
        <p:spPr>
          <a:xfrm>
            <a:off x="1791212" y="538507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25FD3AAB-26CB-5BF4-6B53-417C86973BFA}"/>
              </a:ext>
            </a:extLst>
          </p:cNvPr>
          <p:cNvSpPr txBox="1"/>
          <p:nvPr/>
        </p:nvSpPr>
        <p:spPr>
          <a:xfrm>
            <a:off x="526169" y="611298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B560F37-CE5E-4FC8-9DCF-3FCC424B3333}"/>
              </a:ext>
            </a:extLst>
          </p:cNvPr>
          <p:cNvCxnSpPr>
            <a:cxnSpLocks/>
          </p:cNvCxnSpPr>
          <p:nvPr/>
        </p:nvCxnSpPr>
        <p:spPr>
          <a:xfrm>
            <a:off x="1630544" y="628086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D97D424-5559-825A-D25A-68556931964C}"/>
              </a:ext>
            </a:extLst>
          </p:cNvPr>
          <p:cNvCxnSpPr>
            <a:cxnSpLocks/>
          </p:cNvCxnSpPr>
          <p:nvPr/>
        </p:nvCxnSpPr>
        <p:spPr>
          <a:xfrm>
            <a:off x="1694793" y="3965726"/>
            <a:ext cx="2601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C81953-80DD-A47E-AF8E-9D52F4BD6B56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terobosan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668167"/>
            <a:ext cx="23074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 err="1">
                <a:solidFill>
                  <a:srgbClr val="601329"/>
                </a:solidFill>
                <a:latin typeface="Neue Haas Grotesk Text Pro" panose="020B0504020202020204" pitchFamily="34" charset="77"/>
              </a:rPr>
              <a:t>McLAREN</a:t>
            </a: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 VALE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825373" y="629294"/>
            <a:ext cx="2736914" cy="2736914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85658" y="1189219"/>
            <a:ext cx="2216343" cy="201170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8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CONTOH TERBAIK CENDERUNG BERASAL DARI LOKASI KEBUN ANGGUR YANG LEBIH SEJUK DAN CUACA YANG SEDANG</a:t>
            </a:r>
            <a:endParaRPr lang="en-AU" sz="1800" b="0" dirty="0">
              <a:solidFill>
                <a:schemeClr val="tx1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1146746" y="4795028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CITARASA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latin typeface="Neue Haas Grotesk Text Pro" panose="020B0504020202020204" pitchFamily="34" charset="77"/>
              </a:rPr>
              <a:t>hitam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Blackberry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Coklat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Akar manis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Paprika </a:t>
            </a:r>
            <a:r>
              <a:rPr lang="en-AU" sz="1400" dirty="0" err="1">
                <a:latin typeface="Neue Haas Grotesk Text Pro" panose="020B0504020202020204" pitchFamily="34" charset="77"/>
              </a:rPr>
              <a:t>hijau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791704" y="4241041"/>
            <a:ext cx="379629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791704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700321" y="5354735"/>
            <a:ext cx="2411332" cy="107721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BERISI PENUH DAN KAYA DENGAN STRUKTUR UNTUK PENUAAN</a:t>
            </a: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D07CC8-FDFE-EB18-619F-D40C9B6B9566}"/>
              </a:ext>
            </a:extLst>
          </p:cNvPr>
          <p:cNvCxnSpPr>
            <a:cxnSpLocks/>
          </p:cNvCxnSpPr>
          <p:nvPr/>
        </p:nvCxnSpPr>
        <p:spPr>
          <a:xfrm>
            <a:off x="11087931" y="283498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56FD87-2204-D2A5-D147-4AEF1AEBBFA3}"/>
              </a:ext>
            </a:extLst>
          </p:cNvPr>
          <p:cNvCxnSpPr>
            <a:cxnSpLocks/>
          </p:cNvCxnSpPr>
          <p:nvPr/>
        </p:nvCxnSpPr>
        <p:spPr>
          <a:xfrm>
            <a:off x="8995592" y="4924162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9193830" y="3364562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48F24C-F118-5311-3095-6DFADDB15377}"/>
              </a:ext>
            </a:extLst>
          </p:cNvPr>
          <p:cNvCxnSpPr>
            <a:cxnSpLocks/>
          </p:cNvCxnSpPr>
          <p:nvPr/>
        </p:nvCxnSpPr>
        <p:spPr>
          <a:xfrm>
            <a:off x="6886350" y="4926741"/>
            <a:ext cx="21092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19D2FD2-8F4D-3B03-7958-7476433A7718}"/>
              </a:ext>
            </a:extLst>
          </p:cNvPr>
          <p:cNvCxnSpPr>
            <a:cxnSpLocks/>
          </p:cNvCxnSpPr>
          <p:nvPr/>
        </p:nvCxnSpPr>
        <p:spPr>
          <a:xfrm>
            <a:off x="3421639" y="3668893"/>
            <a:ext cx="217035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86E557-F4C7-FDFE-2B30-61DE66E68FCA}"/>
              </a:ext>
            </a:extLst>
          </p:cNvPr>
          <p:cNvCxnSpPr>
            <a:cxnSpLocks/>
          </p:cNvCxnSpPr>
          <p:nvPr/>
        </p:nvCxnSpPr>
        <p:spPr>
          <a:xfrm>
            <a:off x="3436621" y="3432631"/>
            <a:ext cx="0" cy="2362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1748252" y="2844225"/>
            <a:ext cx="3346773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ANGGUR YANG MEWAH DENGAN BERAGAM CITA RASA</a:t>
            </a: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561470" y="25807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284339" y="6277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97804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438672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652058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926344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84" name="Title 2">
            <a:extLst>
              <a:ext uri="{FF2B5EF4-FFF2-40B4-BE49-F238E27FC236}">
                <a16:creationId xmlns:a16="http://schemas.microsoft.com/office/drawing/2014/main" id="{55064D21-5E43-4CCE-F197-F0E0618FC3C9}"/>
              </a:ext>
            </a:extLst>
          </p:cNvPr>
          <p:cNvSpPr txBox="1"/>
          <p:nvPr/>
        </p:nvSpPr>
        <p:spPr>
          <a:xfrm>
            <a:off x="603659" y="5129948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58F2742-6694-E3CE-752D-99E2A1687461}"/>
              </a:ext>
            </a:extLst>
          </p:cNvPr>
          <p:cNvCxnSpPr>
            <a:cxnSpLocks/>
          </p:cNvCxnSpPr>
          <p:nvPr/>
        </p:nvCxnSpPr>
        <p:spPr>
          <a:xfrm>
            <a:off x="1338350" y="529781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2">
            <a:extLst>
              <a:ext uri="{FF2B5EF4-FFF2-40B4-BE49-F238E27FC236}">
                <a16:creationId xmlns:a16="http://schemas.microsoft.com/office/drawing/2014/main" id="{A10A48E2-7266-5DB8-0FF4-4FBF41466F54}"/>
              </a:ext>
            </a:extLst>
          </p:cNvPr>
          <p:cNvSpPr txBox="1"/>
          <p:nvPr/>
        </p:nvSpPr>
        <p:spPr>
          <a:xfrm>
            <a:off x="603660" y="217570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ABC9074A-40CD-72F9-AB7B-F09D9C011404}"/>
              </a:ext>
            </a:extLst>
          </p:cNvPr>
          <p:cNvCxnSpPr>
            <a:cxnSpLocks/>
          </p:cNvCxnSpPr>
          <p:nvPr/>
        </p:nvCxnSpPr>
        <p:spPr>
          <a:xfrm>
            <a:off x="1582666" y="228406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itle 2">
            <a:extLst>
              <a:ext uri="{FF2B5EF4-FFF2-40B4-BE49-F238E27FC236}">
                <a16:creationId xmlns:a16="http://schemas.microsoft.com/office/drawing/2014/main" id="{F512C38D-F743-F68B-B458-A3515C0A322A}"/>
              </a:ext>
            </a:extLst>
          </p:cNvPr>
          <p:cNvSpPr txBox="1"/>
          <p:nvPr/>
        </p:nvSpPr>
        <p:spPr>
          <a:xfrm>
            <a:off x="603659" y="321800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04" name="Title 2">
            <a:extLst>
              <a:ext uri="{FF2B5EF4-FFF2-40B4-BE49-F238E27FC236}">
                <a16:creationId xmlns:a16="http://schemas.microsoft.com/office/drawing/2014/main" id="{9C150CE7-77B1-E167-41EA-87EBAD261DC5}"/>
              </a:ext>
            </a:extLst>
          </p:cNvPr>
          <p:cNvSpPr txBox="1"/>
          <p:nvPr/>
        </p:nvSpPr>
        <p:spPr>
          <a:xfrm>
            <a:off x="1912922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21" name="Title 2">
            <a:extLst>
              <a:ext uri="{FF2B5EF4-FFF2-40B4-BE49-F238E27FC236}">
                <a16:creationId xmlns:a16="http://schemas.microsoft.com/office/drawing/2014/main" id="{B78CDECB-6D1B-BC1B-B468-997DB2A8EA31}"/>
              </a:ext>
            </a:extLst>
          </p:cNvPr>
          <p:cNvSpPr txBox="1"/>
          <p:nvPr/>
        </p:nvSpPr>
        <p:spPr>
          <a:xfrm>
            <a:off x="3182673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32" name="Title 2">
            <a:extLst>
              <a:ext uri="{FF2B5EF4-FFF2-40B4-BE49-F238E27FC236}">
                <a16:creationId xmlns:a16="http://schemas.microsoft.com/office/drawing/2014/main" id="{D3CE5738-4B5C-8AB3-C061-6EC07DF260C2}"/>
              </a:ext>
            </a:extLst>
          </p:cNvPr>
          <p:cNvSpPr txBox="1"/>
          <p:nvPr/>
        </p:nvSpPr>
        <p:spPr>
          <a:xfrm>
            <a:off x="4475804" y="379731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01163A81-3B35-AE19-E4B0-1D88F90EE2AD}"/>
              </a:ext>
            </a:extLst>
          </p:cNvPr>
          <p:cNvCxnSpPr>
            <a:cxnSpLocks/>
          </p:cNvCxnSpPr>
          <p:nvPr/>
        </p:nvCxnSpPr>
        <p:spPr>
          <a:xfrm>
            <a:off x="1279926" y="338587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itle 2">
            <a:extLst>
              <a:ext uri="{FF2B5EF4-FFF2-40B4-BE49-F238E27FC236}">
                <a16:creationId xmlns:a16="http://schemas.microsoft.com/office/drawing/2014/main" id="{6F24E702-8A70-1903-1F3F-723A13A0691A}"/>
              </a:ext>
            </a:extLst>
          </p:cNvPr>
          <p:cNvSpPr txBox="1"/>
          <p:nvPr/>
        </p:nvSpPr>
        <p:spPr>
          <a:xfrm>
            <a:off x="603659" y="4054771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135" name="Title 2">
            <a:extLst>
              <a:ext uri="{FF2B5EF4-FFF2-40B4-BE49-F238E27FC236}">
                <a16:creationId xmlns:a16="http://schemas.microsoft.com/office/drawing/2014/main" id="{42DABC13-ED08-5A3C-0242-E1878078AEB8}"/>
              </a:ext>
            </a:extLst>
          </p:cNvPr>
          <p:cNvSpPr txBox="1"/>
          <p:nvPr/>
        </p:nvSpPr>
        <p:spPr>
          <a:xfrm>
            <a:off x="1910690" y="4469133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36" name="Title 2">
            <a:extLst>
              <a:ext uri="{FF2B5EF4-FFF2-40B4-BE49-F238E27FC236}">
                <a16:creationId xmlns:a16="http://schemas.microsoft.com/office/drawing/2014/main" id="{69CBBE66-26AD-EB3C-A242-8BE9EE2980F1}"/>
              </a:ext>
            </a:extLst>
          </p:cNvPr>
          <p:cNvSpPr txBox="1"/>
          <p:nvPr/>
        </p:nvSpPr>
        <p:spPr>
          <a:xfrm>
            <a:off x="3033490" y="44772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37" name="Title 2">
            <a:extLst>
              <a:ext uri="{FF2B5EF4-FFF2-40B4-BE49-F238E27FC236}">
                <a16:creationId xmlns:a16="http://schemas.microsoft.com/office/drawing/2014/main" id="{B9154B17-FD0B-EE9B-8419-7003A58F6504}"/>
              </a:ext>
            </a:extLst>
          </p:cNvPr>
          <p:cNvSpPr txBox="1"/>
          <p:nvPr/>
        </p:nvSpPr>
        <p:spPr>
          <a:xfrm>
            <a:off x="4475804" y="44483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12F39649-D896-4C7D-D46A-CB7BDDF9233B}"/>
              </a:ext>
            </a:extLst>
          </p:cNvPr>
          <p:cNvCxnSpPr>
            <a:cxnSpLocks/>
          </p:cNvCxnSpPr>
          <p:nvPr/>
        </p:nvCxnSpPr>
        <p:spPr>
          <a:xfrm>
            <a:off x="1009166" y="492386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itle 2">
            <a:extLst>
              <a:ext uri="{FF2B5EF4-FFF2-40B4-BE49-F238E27FC236}">
                <a16:creationId xmlns:a16="http://schemas.microsoft.com/office/drawing/2014/main" id="{0CE830DA-1E10-201C-7E5E-501BA19A6D85}"/>
              </a:ext>
            </a:extLst>
          </p:cNvPr>
          <p:cNvSpPr txBox="1"/>
          <p:nvPr/>
        </p:nvSpPr>
        <p:spPr>
          <a:xfrm>
            <a:off x="603659" y="54946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B4EB7E7F-1DCF-53BC-DBF8-323A22B77568}"/>
              </a:ext>
            </a:extLst>
          </p:cNvPr>
          <p:cNvCxnSpPr>
            <a:cxnSpLocks/>
          </p:cNvCxnSpPr>
          <p:nvPr/>
        </p:nvCxnSpPr>
        <p:spPr>
          <a:xfrm>
            <a:off x="1868702" y="564079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itle 2">
            <a:extLst>
              <a:ext uri="{FF2B5EF4-FFF2-40B4-BE49-F238E27FC236}">
                <a16:creationId xmlns:a16="http://schemas.microsoft.com/office/drawing/2014/main" id="{152DCF19-76B7-C7BA-603A-43C966D061A8}"/>
              </a:ext>
            </a:extLst>
          </p:cNvPr>
          <p:cNvSpPr txBox="1"/>
          <p:nvPr/>
        </p:nvSpPr>
        <p:spPr>
          <a:xfrm>
            <a:off x="603659" y="625247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56960593-185A-6F4E-DE90-F1B0BD9592ED}"/>
              </a:ext>
            </a:extLst>
          </p:cNvPr>
          <p:cNvCxnSpPr>
            <a:cxnSpLocks/>
          </p:cNvCxnSpPr>
          <p:nvPr/>
        </p:nvCxnSpPr>
        <p:spPr>
          <a:xfrm>
            <a:off x="1708034" y="642034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B0F20009-12E2-3A8E-0E5A-F1626AFF990F}"/>
              </a:ext>
            </a:extLst>
          </p:cNvPr>
          <p:cNvCxnSpPr>
            <a:cxnSpLocks/>
          </p:cNvCxnSpPr>
          <p:nvPr/>
        </p:nvCxnSpPr>
        <p:spPr>
          <a:xfrm>
            <a:off x="1772283" y="4221446"/>
            <a:ext cx="2601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9C47683D-F5C3-03F9-5903-4D3109763E20}"/>
              </a:ext>
            </a:extLst>
          </p:cNvPr>
          <p:cNvSpPr txBox="1"/>
          <p:nvPr/>
        </p:nvSpPr>
        <p:spPr>
          <a:xfrm>
            <a:off x="4508042" y="28681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F8397A5A-4D6C-637F-37C5-42BA0CE395AC}"/>
              </a:ext>
            </a:extLst>
          </p:cNvPr>
          <p:cNvSpPr txBox="1"/>
          <p:nvPr/>
        </p:nvSpPr>
        <p:spPr>
          <a:xfrm>
            <a:off x="1740272" y="3779339"/>
            <a:ext cx="1116536" cy="9831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69C6DB2-AC42-0775-A6BA-379AC017D64A}"/>
              </a:ext>
            </a:extLst>
          </p:cNvPr>
          <p:cNvSpPr txBox="1"/>
          <p:nvPr/>
        </p:nvSpPr>
        <p:spPr>
          <a:xfrm>
            <a:off x="3065728" y="377933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2BCB941-1AD9-A587-B5F2-AD3A2060E93B}"/>
              </a:ext>
            </a:extLst>
          </p:cNvPr>
          <p:cNvSpPr txBox="1"/>
          <p:nvPr/>
        </p:nvSpPr>
        <p:spPr>
          <a:xfrm>
            <a:off x="635897" y="47380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3224030" y="4258888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D291017A-AAC1-2366-20F9-8813A1A9D3D5}"/>
              </a:ext>
            </a:extLst>
          </p:cNvPr>
          <p:cNvSpPr/>
          <p:nvPr/>
        </p:nvSpPr>
        <p:spPr>
          <a:xfrm>
            <a:off x="2271506" y="4544139"/>
            <a:ext cx="1905051" cy="190505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 err="1">
                <a:solidFill>
                  <a:srgbClr val="601329"/>
                </a:solidFill>
                <a:latin typeface="Neue Haas Grotesk Text Pro" panose="020B0504020202020204" pitchFamily="34" charset="77"/>
              </a:rPr>
              <a:t>McLAREN</a:t>
            </a: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 VALE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625195" y="1718638"/>
            <a:ext cx="3292622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SANGAT COCOK DI WILAYAH INI DAN MEMPRODUKSI BERBAGAI GAYA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065623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561585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10625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845072"/>
            <a:ext cx="2427900" cy="24279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09225" y="1159468"/>
            <a:ext cx="2425021" cy="171008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en-AU" sz="2200" b="1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PERNAH TERABAIKAN, SEKARANG  MENJADI BINTANG </a:t>
            </a:r>
            <a:endParaRPr lang="en-AU" sz="2200" dirty="0">
              <a:solidFill>
                <a:schemeClr val="tx1"/>
              </a:solidFill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3224030" y="4258888"/>
            <a:ext cx="273129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580AC0-5E35-0E3A-5678-425F6FD9D979}"/>
              </a:ext>
            </a:extLst>
          </p:cNvPr>
          <p:cNvCxnSpPr>
            <a:cxnSpLocks/>
          </p:cNvCxnSpPr>
          <p:nvPr/>
        </p:nvCxnSpPr>
        <p:spPr>
          <a:xfrm>
            <a:off x="6992983" y="4169199"/>
            <a:ext cx="338143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85B22D7-BA50-71EC-80D1-9672EB602335}"/>
              </a:ext>
            </a:extLst>
          </p:cNvPr>
          <p:cNvSpPr txBox="1"/>
          <p:nvPr/>
        </p:nvSpPr>
        <p:spPr>
          <a:xfrm>
            <a:off x="9883486" y="4735579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CITARASA KHAS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Rasberi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gelap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Stroberi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Paprika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putih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Tanah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Rempah-rempah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BA9686-50D3-151C-B878-1FBBFD68975E}"/>
              </a:ext>
            </a:extLst>
          </p:cNvPr>
          <p:cNvCxnSpPr>
            <a:cxnSpLocks/>
          </p:cNvCxnSpPr>
          <p:nvPr/>
        </p:nvCxnSpPr>
        <p:spPr>
          <a:xfrm>
            <a:off x="10380002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53E07-E74D-3010-B860-088C14C85BD0}"/>
              </a:ext>
            </a:extLst>
          </p:cNvPr>
          <p:cNvSpPr txBox="1"/>
          <p:nvPr/>
        </p:nvSpPr>
        <p:spPr>
          <a:xfrm>
            <a:off x="2339179" y="4840330"/>
            <a:ext cx="1769702" cy="131266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POHON ANGGUR TERTUA</a:t>
            </a:r>
          </a:p>
          <a:p>
            <a:pPr marL="0" marR="0" lvl="0" indent="0" algn="ctr" rt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 TANAM PADA AKHIR 1800AN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GRENACHE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863508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860606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860606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860606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860606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860606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860606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860606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860606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374987" y="2307799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95870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9558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9558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9558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9558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9558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9558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9558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9558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78338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7804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7804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7804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7804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7804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7804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7804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7804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000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49713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49713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49713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49713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4971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4971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4971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4971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4" y="48460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7" y="48431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30" y="48431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73" y="48431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7" y="48431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21" y="48431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6" y="48431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8" y="48431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92" y="48431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0057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00283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0028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0028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7" y="600283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00283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68804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0308" y="5692717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68804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233906" y="217173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2251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2222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2222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2222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2222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2222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2222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2222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2222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203ECDB-818C-98F6-D025-8B5BE5636D69}"/>
              </a:ext>
            </a:extLst>
          </p:cNvPr>
          <p:cNvSpPr/>
          <p:nvPr/>
        </p:nvSpPr>
        <p:spPr>
          <a:xfrm>
            <a:off x="4198616" y="59929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E75B25-E3DE-F7AF-C4F5-FBFA96A2BB34}"/>
              </a:ext>
            </a:extLst>
          </p:cNvPr>
          <p:cNvGrpSpPr/>
          <p:nvPr/>
        </p:nvGrpSpPr>
        <p:grpSpPr>
          <a:xfrm>
            <a:off x="4566335" y="6002738"/>
            <a:ext cx="278634" cy="272668"/>
            <a:chOff x="8032638" y="5926610"/>
            <a:chExt cx="278634" cy="27266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60CCF46-598D-F960-66ED-9F9736F705B2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8E7D673-ED9C-F765-3C04-27E4303E1C6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27C2FB-9C2F-CA89-DF1D-B62EF584E1FD}"/>
              </a:ext>
            </a:extLst>
          </p:cNvPr>
          <p:cNvGrpSpPr/>
          <p:nvPr/>
        </p:nvGrpSpPr>
        <p:grpSpPr>
          <a:xfrm rot="10800000">
            <a:off x="3840621" y="6002738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A3C5422-6BF7-76BF-338F-0F1F206A79A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0BB72EF-7473-7F1C-8E97-37DD71C9F93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E32C9104-91B5-F575-CDA2-11F5C82C987B}"/>
              </a:ext>
            </a:extLst>
          </p:cNvPr>
          <p:cNvSpPr txBox="1"/>
          <p:nvPr/>
        </p:nvSpPr>
        <p:spPr>
          <a:xfrm>
            <a:off x="530397" y="4843066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7CDE8D-5857-43FC-5D53-3AD6EB272B72}"/>
              </a:ext>
            </a:extLst>
          </p:cNvPr>
          <p:cNvCxnSpPr>
            <a:cxnSpLocks/>
          </p:cNvCxnSpPr>
          <p:nvPr/>
        </p:nvCxnSpPr>
        <p:spPr>
          <a:xfrm>
            <a:off x="1265088" y="5010937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D14C3EB6-2F48-EC4A-28BF-37781D2FA77C}"/>
              </a:ext>
            </a:extLst>
          </p:cNvPr>
          <p:cNvSpPr txBox="1"/>
          <p:nvPr/>
        </p:nvSpPr>
        <p:spPr>
          <a:xfrm>
            <a:off x="530398" y="1888818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AF5783-E3FB-8E37-F8DD-0497728F33B4}"/>
              </a:ext>
            </a:extLst>
          </p:cNvPr>
          <p:cNvCxnSpPr>
            <a:cxnSpLocks/>
          </p:cNvCxnSpPr>
          <p:nvPr/>
        </p:nvCxnSpPr>
        <p:spPr>
          <a:xfrm>
            <a:off x="1509404" y="1997184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EA022398-74B2-AF59-A516-E25C376AF402}"/>
              </a:ext>
            </a:extLst>
          </p:cNvPr>
          <p:cNvSpPr txBox="1"/>
          <p:nvPr/>
        </p:nvSpPr>
        <p:spPr>
          <a:xfrm>
            <a:off x="530397" y="293112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3C71005F-589C-3E79-376B-9CD409AB2152}"/>
              </a:ext>
            </a:extLst>
          </p:cNvPr>
          <p:cNvSpPr txBox="1"/>
          <p:nvPr/>
        </p:nvSpPr>
        <p:spPr>
          <a:xfrm>
            <a:off x="1839660" y="25992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66BDE334-E538-57C0-BA62-8D130414FA49}"/>
              </a:ext>
            </a:extLst>
          </p:cNvPr>
          <p:cNvSpPr txBox="1"/>
          <p:nvPr/>
        </p:nvSpPr>
        <p:spPr>
          <a:xfrm>
            <a:off x="3109411" y="25992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DE3A8BF6-21DF-34BD-928E-30138F94CF8F}"/>
              </a:ext>
            </a:extLst>
          </p:cNvPr>
          <p:cNvSpPr txBox="1"/>
          <p:nvPr/>
        </p:nvSpPr>
        <p:spPr>
          <a:xfrm>
            <a:off x="4402542" y="35104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CD89C04-B87F-CDDA-7309-3C2F5D1FBA44}"/>
              </a:ext>
            </a:extLst>
          </p:cNvPr>
          <p:cNvCxnSpPr>
            <a:cxnSpLocks/>
          </p:cNvCxnSpPr>
          <p:nvPr/>
        </p:nvCxnSpPr>
        <p:spPr>
          <a:xfrm>
            <a:off x="1206664" y="3098991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696C824E-BBC5-7524-82AA-73542C50F969}"/>
              </a:ext>
            </a:extLst>
          </p:cNvPr>
          <p:cNvSpPr txBox="1"/>
          <p:nvPr/>
        </p:nvSpPr>
        <p:spPr>
          <a:xfrm>
            <a:off x="530397" y="3767889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F6672C29-878D-1A58-226A-078A6BDF774D}"/>
              </a:ext>
            </a:extLst>
          </p:cNvPr>
          <p:cNvSpPr txBox="1"/>
          <p:nvPr/>
        </p:nvSpPr>
        <p:spPr>
          <a:xfrm>
            <a:off x="1837428" y="4182251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D5C572E3-4931-F408-B9C5-D082756A2986}"/>
              </a:ext>
            </a:extLst>
          </p:cNvPr>
          <p:cNvSpPr txBox="1"/>
          <p:nvPr/>
        </p:nvSpPr>
        <p:spPr>
          <a:xfrm>
            <a:off x="2960228" y="419038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8631C258-C68B-043E-2480-DD5671333745}"/>
              </a:ext>
            </a:extLst>
          </p:cNvPr>
          <p:cNvSpPr txBox="1"/>
          <p:nvPr/>
        </p:nvSpPr>
        <p:spPr>
          <a:xfrm>
            <a:off x="4402542" y="41615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22939FB-F355-A689-FFAA-40CD31723135}"/>
              </a:ext>
            </a:extLst>
          </p:cNvPr>
          <p:cNvCxnSpPr>
            <a:cxnSpLocks/>
          </p:cNvCxnSpPr>
          <p:nvPr/>
        </p:nvCxnSpPr>
        <p:spPr>
          <a:xfrm>
            <a:off x="935904" y="4636980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C583F666-7FE7-FEF5-FDFF-19231697A657}"/>
              </a:ext>
            </a:extLst>
          </p:cNvPr>
          <p:cNvSpPr txBox="1"/>
          <p:nvPr/>
        </p:nvSpPr>
        <p:spPr>
          <a:xfrm>
            <a:off x="530397" y="52077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A678F7A-7236-AAC6-800C-78AC14B8FAC3}"/>
              </a:ext>
            </a:extLst>
          </p:cNvPr>
          <p:cNvCxnSpPr>
            <a:cxnSpLocks/>
          </p:cNvCxnSpPr>
          <p:nvPr/>
        </p:nvCxnSpPr>
        <p:spPr>
          <a:xfrm>
            <a:off x="1795440" y="5353908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2AA036B3-72FB-508F-D20D-DB644666E676}"/>
              </a:ext>
            </a:extLst>
          </p:cNvPr>
          <p:cNvSpPr txBox="1"/>
          <p:nvPr/>
        </p:nvSpPr>
        <p:spPr>
          <a:xfrm>
            <a:off x="530397" y="596559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9BEFDC3-56B8-C4F0-AC62-DCFFE5FCCB27}"/>
              </a:ext>
            </a:extLst>
          </p:cNvPr>
          <p:cNvCxnSpPr>
            <a:cxnSpLocks/>
          </p:cNvCxnSpPr>
          <p:nvPr/>
        </p:nvCxnSpPr>
        <p:spPr>
          <a:xfrm>
            <a:off x="1634772" y="6133463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E4FB157-527D-5ABC-EB64-550F3A7E1339}"/>
              </a:ext>
            </a:extLst>
          </p:cNvPr>
          <p:cNvCxnSpPr>
            <a:cxnSpLocks/>
          </p:cNvCxnSpPr>
          <p:nvPr/>
        </p:nvCxnSpPr>
        <p:spPr>
          <a:xfrm>
            <a:off x="1697064" y="3935813"/>
            <a:ext cx="2620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368D44EE-A847-DD20-57A8-71F208957462}"/>
              </a:ext>
            </a:extLst>
          </p:cNvPr>
          <p:cNvSpPr txBox="1"/>
          <p:nvPr/>
        </p:nvSpPr>
        <p:spPr>
          <a:xfrm>
            <a:off x="4489754" y="263038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0823C2FA-2726-C951-F14B-1D6D3E1ED323}"/>
              </a:ext>
            </a:extLst>
          </p:cNvPr>
          <p:cNvSpPr txBox="1"/>
          <p:nvPr/>
        </p:nvSpPr>
        <p:spPr>
          <a:xfrm>
            <a:off x="1721984" y="3541595"/>
            <a:ext cx="1116536" cy="9831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32601F7C-8E69-95F1-D255-07A9797333FF}"/>
              </a:ext>
            </a:extLst>
          </p:cNvPr>
          <p:cNvSpPr txBox="1"/>
          <p:nvPr/>
        </p:nvSpPr>
        <p:spPr>
          <a:xfrm>
            <a:off x="3047440" y="354159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B3E3623A-910D-E396-DB45-E173867141F8}"/>
              </a:ext>
            </a:extLst>
          </p:cNvPr>
          <p:cNvSpPr txBox="1"/>
          <p:nvPr/>
        </p:nvSpPr>
        <p:spPr>
          <a:xfrm>
            <a:off x="617609" y="450027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79771" y="2426888"/>
            <a:ext cx="11864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 err="1">
                <a:solidFill>
                  <a:srgbClr val="601329"/>
                </a:solidFill>
                <a:latin typeface="Neue Haas Grotesk Text Pro" panose="020B0504020202020204" pitchFamily="34" charset="77"/>
              </a:rPr>
              <a:t>McLAREN</a:t>
            </a: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 VALE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968171" y="4571847"/>
            <a:ext cx="28030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077059" y="2502115"/>
            <a:ext cx="3782223" cy="110286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BANYAK  DITANAM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UNTUK GAYA YANG MEMILIKI HARGA YANG LEBIH TERJANGKAU DAN MUDAH DINIKMATI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77203" y="1038787"/>
            <a:ext cx="2606661" cy="2606661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54592" y="1808834"/>
            <a:ext cx="1834066" cy="12361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22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MAYORITAS ANGGUR PUTIH YANG DITANAM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977672" y="3593556"/>
            <a:ext cx="0" cy="9782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5E7AFDC-42A4-951B-6EE4-248EC691B5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630" y="1933074"/>
            <a:ext cx="796091" cy="2410043"/>
          </a:xfrm>
          <a:prstGeom prst="rect">
            <a:avLst/>
          </a:prstGeom>
        </p:spPr>
      </p:pic>
      <p:pic>
        <p:nvPicPr>
          <p:cNvPr id="28" name="Picture Placeholder 8">
            <a:extLst>
              <a:ext uri="{FF2B5EF4-FFF2-40B4-BE49-F238E27FC236}">
                <a16:creationId xmlns:a16="http://schemas.microsoft.com/office/drawing/2014/main" id="{E7541188-4C51-690F-D45F-77E9A55235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0573" y="1933074"/>
            <a:ext cx="796091" cy="2410043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F7AD0FA-65FA-4942-45D7-FFF5F21537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3208" y="1778557"/>
            <a:ext cx="855615" cy="2590243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2923" y="1778557"/>
            <a:ext cx="855615" cy="25902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10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40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VARIETAS YANG SAAT INI MUNCUL DAN </a:t>
            </a: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MUNCUL KEMBALI</a:t>
            </a:r>
            <a:endParaRPr lang="en-US" sz="4000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1228646" y="3306561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VERMENTINO</a:t>
            </a:r>
          </a:p>
        </p:txBody>
      </p:sp>
      <p:pic>
        <p:nvPicPr>
          <p:cNvPr id="21" name="Picture Placeholder 8">
            <a:extLst>
              <a:ext uri="{FF2B5EF4-FFF2-40B4-BE49-F238E27FC236}">
                <a16:creationId xmlns:a16="http://schemas.microsoft.com/office/drawing/2014/main" id="{8CA659AB-2B7E-F790-86C7-B57F960FCE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845" y="3570308"/>
            <a:ext cx="855615" cy="2590243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2029B30B-C5C8-3AC4-85E3-3836B21621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8752" y="3578329"/>
            <a:ext cx="855615" cy="2590243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6083855D-4F5D-72AD-E18D-418755961C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4504" y="3570308"/>
            <a:ext cx="855615" cy="2590243"/>
          </a:xfrm>
          <a:prstGeom prst="rect">
            <a:avLst/>
          </a:prstGeom>
        </p:spPr>
      </p:pic>
      <p:pic>
        <p:nvPicPr>
          <p:cNvPr id="29" name="Picture Placeholder 8">
            <a:extLst>
              <a:ext uri="{FF2B5EF4-FFF2-40B4-BE49-F238E27FC236}">
                <a16:creationId xmlns:a16="http://schemas.microsoft.com/office/drawing/2014/main" id="{D745D0B9-2B52-CFAA-B5F6-5D498950D3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7323" y="1778557"/>
            <a:ext cx="855615" cy="25902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4D4613-C690-72DE-F0C0-3B554304044D}"/>
              </a:ext>
            </a:extLst>
          </p:cNvPr>
          <p:cNvSpPr txBox="1"/>
          <p:nvPr/>
        </p:nvSpPr>
        <p:spPr>
          <a:xfrm rot="16200000">
            <a:off x="3217104" y="330656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FIANO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7448D6-E601-ECA9-30BF-1AEC5BB694CA}"/>
              </a:ext>
            </a:extLst>
          </p:cNvPr>
          <p:cNvSpPr txBox="1"/>
          <p:nvPr/>
        </p:nvSpPr>
        <p:spPr>
          <a:xfrm rot="16200000">
            <a:off x="5227333" y="330656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SANGIOVESE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C0F140-14E1-29C5-3C30-3ED5CF04F8DE}"/>
              </a:ext>
            </a:extLst>
          </p:cNvPr>
          <p:cNvSpPr txBox="1"/>
          <p:nvPr/>
        </p:nvSpPr>
        <p:spPr>
          <a:xfrm rot="16200000">
            <a:off x="7411734" y="3306563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TEMPRANILLO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1CCC3E-FB99-CC85-BE3F-6EA3A7F889B3}"/>
              </a:ext>
            </a:extLst>
          </p:cNvPr>
          <p:cNvSpPr txBox="1"/>
          <p:nvPr/>
        </p:nvSpPr>
        <p:spPr>
          <a:xfrm rot="16200000">
            <a:off x="9320364" y="3306563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ZINFANDEL</a:t>
            </a:r>
          </a:p>
        </p:txBody>
      </p:sp>
      <p:pic>
        <p:nvPicPr>
          <p:cNvPr id="34" name="Picture Placeholder 8">
            <a:extLst>
              <a:ext uri="{FF2B5EF4-FFF2-40B4-BE49-F238E27FC236}">
                <a16:creationId xmlns:a16="http://schemas.microsoft.com/office/drawing/2014/main" id="{B647FCC8-E34D-A0F3-3926-AE47828218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5095" y="3578329"/>
            <a:ext cx="855615" cy="259024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0064C60-8C0B-F93F-73AC-0BE2A874C3DB}"/>
              </a:ext>
            </a:extLst>
          </p:cNvPr>
          <p:cNvSpPr txBox="1"/>
          <p:nvPr/>
        </p:nvSpPr>
        <p:spPr>
          <a:xfrm rot="16200000">
            <a:off x="8434992" y="507004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MATARO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086D92-3426-F00E-768B-41DEDADBD3BF}"/>
              </a:ext>
            </a:extLst>
          </p:cNvPr>
          <p:cNvSpPr txBox="1"/>
          <p:nvPr/>
        </p:nvSpPr>
        <p:spPr>
          <a:xfrm rot="16200000">
            <a:off x="6323165" y="507004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NERO D’AVOLA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2D6848-D214-9C4A-A342-01D295E52B9D}"/>
              </a:ext>
            </a:extLst>
          </p:cNvPr>
          <p:cNvSpPr txBox="1"/>
          <p:nvPr/>
        </p:nvSpPr>
        <p:spPr>
          <a:xfrm rot="16200000">
            <a:off x="4247623" y="507004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BARBERA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14BD57-6FC1-CC19-270F-D3A09D70969A}"/>
              </a:ext>
            </a:extLst>
          </p:cNvPr>
          <p:cNvSpPr txBox="1"/>
          <p:nvPr/>
        </p:nvSpPr>
        <p:spPr>
          <a:xfrm rot="16200000">
            <a:off x="2108151" y="4976113"/>
            <a:ext cx="1919867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MONTEPULCIANO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18A0E09-A195-20FD-1F79-DCC02D6DC5FF}"/>
              </a:ext>
            </a:extLst>
          </p:cNvPr>
          <p:cNvSpPr txBox="1"/>
          <p:nvPr/>
        </p:nvSpPr>
        <p:spPr>
          <a:xfrm>
            <a:off x="1429459" y="4343117"/>
            <a:ext cx="12553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VERMENTINO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Putih </a:t>
            </a:r>
          </a:p>
          <a:p>
            <a:pPr algn="ctr"/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Medium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07CBB6-0880-4B33-B1A5-F31AD30A5EBD}"/>
              </a:ext>
            </a:extLst>
          </p:cNvPr>
          <p:cNvSpPr txBox="1"/>
          <p:nvPr/>
        </p:nvSpPr>
        <p:spPr>
          <a:xfrm>
            <a:off x="3385151" y="4343117"/>
            <a:ext cx="12664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FIANO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Putih </a:t>
            </a:r>
          </a:p>
          <a:p>
            <a:pPr algn="ctr"/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Medium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8342CF-0CAE-A23A-74C9-C87FC44A9DD2}"/>
              </a:ext>
            </a:extLst>
          </p:cNvPr>
          <p:cNvSpPr txBox="1"/>
          <p:nvPr/>
        </p:nvSpPr>
        <p:spPr>
          <a:xfrm>
            <a:off x="5389453" y="4343117"/>
            <a:ext cx="12626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SANGIOVESE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 Medium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1307BD-103C-7270-4C38-5A07AE18C39C}"/>
              </a:ext>
            </a:extLst>
          </p:cNvPr>
          <p:cNvSpPr txBox="1"/>
          <p:nvPr/>
        </p:nvSpPr>
        <p:spPr>
          <a:xfrm>
            <a:off x="7536073" y="4343117"/>
            <a:ext cx="13100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TEMPRANILLO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 Medium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1D6B74-914B-C640-8649-C134377991BE}"/>
              </a:ext>
            </a:extLst>
          </p:cNvPr>
          <p:cNvSpPr txBox="1"/>
          <p:nvPr/>
        </p:nvSpPr>
        <p:spPr>
          <a:xfrm>
            <a:off x="9468446" y="4343117"/>
            <a:ext cx="12906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ZINFANDEL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 Medium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BADD822-7FD2-61B1-80B1-58D3E15E6D3F}"/>
              </a:ext>
            </a:extLst>
          </p:cNvPr>
          <p:cNvSpPr txBox="1"/>
          <p:nvPr/>
        </p:nvSpPr>
        <p:spPr>
          <a:xfrm>
            <a:off x="8576983" y="6084832"/>
            <a:ext cx="1310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MATARO (</a:t>
            </a:r>
            <a:r>
              <a:rPr lang="en-US" sz="1000" b="1" dirty="0" err="1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Mourvédre</a:t>
            </a:r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)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</a:t>
            </a:r>
          </a:p>
          <a:p>
            <a:pPr algn="ctr"/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Full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07D7C9-F929-7C75-5063-A06A19F4CEA6}"/>
              </a:ext>
            </a:extLst>
          </p:cNvPr>
          <p:cNvSpPr txBox="1"/>
          <p:nvPr/>
        </p:nvSpPr>
        <p:spPr>
          <a:xfrm>
            <a:off x="6498302" y="6084832"/>
            <a:ext cx="12190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NERO D’AVOLA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 Full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5B32486-43B2-54BA-B803-8A993E62B112}"/>
              </a:ext>
            </a:extLst>
          </p:cNvPr>
          <p:cNvSpPr txBox="1"/>
          <p:nvPr/>
        </p:nvSpPr>
        <p:spPr>
          <a:xfrm>
            <a:off x="4451788" y="6084832"/>
            <a:ext cx="12190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BARBERA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 Full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BFB078-5B70-EC22-86DC-12EA8B991917}"/>
              </a:ext>
            </a:extLst>
          </p:cNvPr>
          <p:cNvSpPr txBox="1"/>
          <p:nvPr/>
        </p:nvSpPr>
        <p:spPr>
          <a:xfrm>
            <a:off x="2247446" y="6084832"/>
            <a:ext cx="15012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MONTIPULCIANO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Merah</a:t>
            </a:r>
          </a:p>
          <a:p>
            <a:pPr algn="ctr"/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medium  - Full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73190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08" r="30008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0429"/>
            <a:ext cx="5340350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MASA DEPAN INOVASI YANG DIBANGUN DI ATAS FONDASI</a:t>
            </a:r>
          </a:p>
          <a:p>
            <a:r>
              <a:rPr lang="en-US" dirty="0">
                <a:solidFill>
                  <a:schemeClr val="accent5"/>
                </a:solidFill>
              </a:rPr>
              <a:t>YANG KUAT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D97F41-7963-BEC5-6EB4-61B498C7F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66017"/>
            <a:ext cx="4466997" cy="836366"/>
          </a:xfrm>
        </p:spPr>
        <p:txBody>
          <a:bodyPr/>
          <a:lstStyle/>
          <a:p>
            <a:r>
              <a:rPr lang="en-US" dirty="0" err="1">
                <a:solidFill>
                  <a:schemeClr val="bg2"/>
                </a:solidFill>
              </a:rPr>
              <a:t>M</a:t>
            </a:r>
            <a:r>
              <a:rPr lang="en-US" cap="none" dirty="0" err="1">
                <a:solidFill>
                  <a:schemeClr val="bg2"/>
                </a:solidFill>
              </a:rPr>
              <a:t>c</a:t>
            </a:r>
            <a:r>
              <a:rPr lang="en-US" dirty="0" err="1">
                <a:solidFill>
                  <a:schemeClr val="bg2"/>
                </a:solidFill>
              </a:rPr>
              <a:t>LAREN</a:t>
            </a:r>
            <a:r>
              <a:rPr lang="en-US" dirty="0">
                <a:solidFill>
                  <a:schemeClr val="bg2"/>
                </a:solidFill>
              </a:rPr>
              <a:t> VALE</a:t>
            </a: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992" b="-23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F4B8CAB1-3C73-24ED-57D1-D5158FE4AEFF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CE495-8EEC-E645-BE60-EE5936504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8E680-B76C-07B5-D10E-178897F5EC0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EFA2A-0DF2-569E-47BB-C8FE0167E58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4028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7F20E146-122C-C0FD-B947-922A7B0210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43FFF58-DC4F-D6AF-C854-8C38B0220E57}"/>
              </a:ext>
            </a:extLst>
          </p:cNvPr>
          <p:cNvCxnSpPr>
            <a:cxnSpLocks/>
          </p:cNvCxnSpPr>
          <p:nvPr/>
        </p:nvCxnSpPr>
        <p:spPr>
          <a:xfrm flipV="1">
            <a:off x="7461646" y="4854228"/>
            <a:ext cx="808892" cy="80479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E5C7FB1-B28C-0668-158E-0A29D941DFE7}"/>
              </a:ext>
            </a:extLst>
          </p:cNvPr>
          <p:cNvSpPr txBox="1"/>
          <p:nvPr/>
        </p:nvSpPr>
        <p:spPr>
          <a:xfrm>
            <a:off x="5378665" y="5659024"/>
            <a:ext cx="3445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McLAREN</a:t>
            </a:r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VALE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AUSTRALIA</a:t>
            </a: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earth&#10;&#10;AI-generated content may be incorrect.">
            <a:extLst>
              <a:ext uri="{FF2B5EF4-FFF2-40B4-BE49-F238E27FC236}">
                <a16:creationId xmlns:a16="http://schemas.microsoft.com/office/drawing/2014/main" id="{C0A6068C-25CF-8B12-158D-102F4B665C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139" y="932912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SELATAN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AUSTRALIA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D2AB1DE-8DF6-BBA1-D6AB-F3CF8471517E}"/>
              </a:ext>
            </a:extLst>
          </p:cNvPr>
          <p:cNvCxnSpPr>
            <a:cxnSpLocks/>
          </p:cNvCxnSpPr>
          <p:nvPr/>
        </p:nvCxnSpPr>
        <p:spPr>
          <a:xfrm>
            <a:off x="5989834" y="4383881"/>
            <a:ext cx="119695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BE9EFD-12E1-D84E-3599-DCC6D48EFF53}"/>
              </a:ext>
            </a:extLst>
          </p:cNvPr>
          <p:cNvSpPr txBox="1"/>
          <p:nvPr/>
        </p:nvSpPr>
        <p:spPr>
          <a:xfrm>
            <a:off x="4024074" y="4271134"/>
            <a:ext cx="3445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McLAREN</a:t>
            </a:r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VALE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2B57CE-E0DF-C3BE-ACCA-1AA289429A8D}"/>
              </a:ext>
            </a:extLst>
          </p:cNvPr>
          <p:cNvSpPr txBox="1"/>
          <p:nvPr/>
        </p:nvSpPr>
        <p:spPr>
          <a:xfrm>
            <a:off x="6298043" y="3429000"/>
            <a:ext cx="13299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Neue Haas Grotesk Text Pro" panose="020B0504020202020204" pitchFamily="34" charset="77"/>
              </a:rPr>
              <a:t>Adelaide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4" y="584200"/>
            <a:ext cx="4829691" cy="785732"/>
          </a:xfrm>
        </p:spPr>
        <p:txBody>
          <a:bodyPr/>
          <a:lstStyle/>
          <a:p>
            <a:r>
              <a:rPr lang="en-US" dirty="0" err="1">
                <a:solidFill>
                  <a:schemeClr val="accent5"/>
                </a:solidFill>
              </a:rPr>
              <a:t>M</a:t>
            </a:r>
            <a:r>
              <a:rPr lang="en-US" cap="none" dirty="0" err="1">
                <a:solidFill>
                  <a:schemeClr val="accent5"/>
                </a:solidFill>
              </a:rPr>
              <a:t>c</a:t>
            </a:r>
            <a:r>
              <a:rPr lang="en-US" dirty="0" err="1">
                <a:solidFill>
                  <a:schemeClr val="accent5"/>
                </a:solidFill>
              </a:rPr>
              <a:t>LAREN</a:t>
            </a:r>
            <a:r>
              <a:rPr lang="en-US" dirty="0">
                <a:solidFill>
                  <a:schemeClr val="accent5"/>
                </a:solidFill>
              </a:rPr>
              <a:t> VALE SUATU WILAYAH KUNO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862953"/>
            <a:ext cx="3797979" cy="3684308"/>
          </a:xfrm>
        </p:spPr>
        <p:txBody>
          <a:bodyPr/>
          <a:lstStyle/>
          <a:p>
            <a:pPr marL="0" marR="0" lvl="0" indent="0" algn="l" rtl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Pts val="1800"/>
              <a:buFont typeface="Arial"/>
              <a:buNone/>
            </a:pP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McLaren Vale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adalah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salah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satu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wilayah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anggur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tertua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dan 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secara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historis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signifikan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di Australia.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Ini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juga salah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satu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wilayah yang paling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inovatif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dan </a:t>
            </a:r>
            <a:r>
              <a:rPr lang="en-A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menarik</a:t>
            </a:r>
            <a:r>
              <a:rPr lang="en-A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indent="-28575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Keberagaman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Inovasi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Keberlanjutan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Keindahan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alami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4" y="1452064"/>
            <a:ext cx="5735637" cy="1325563"/>
          </a:xfrm>
        </p:spPr>
        <p:txBody>
          <a:bodyPr/>
          <a:lstStyle/>
          <a:p>
            <a:r>
              <a:rPr lang="en-US" sz="5300" dirty="0">
                <a:solidFill>
                  <a:schemeClr val="bg2"/>
                </a:solidFill>
              </a:rPr>
              <a:t>DENGAN</a:t>
            </a:r>
          </a:p>
          <a:p>
            <a:r>
              <a:rPr lang="en-US" sz="5300" dirty="0">
                <a:solidFill>
                  <a:schemeClr val="bg2"/>
                </a:solidFill>
              </a:rPr>
              <a:t>PANDANGAN PROGRESIF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572" b="19678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908780"/>
            <a:ext cx="5133732" cy="1530521"/>
          </a:xfrm>
        </p:spPr>
        <p:txBody>
          <a:bodyPr/>
          <a:lstStyle/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en-US" dirty="0"/>
              <a:t>Sejarah  McLaren Vale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en-US" dirty="0" err="1"/>
              <a:t>Pembudidayaan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en-US" dirty="0" err="1"/>
              <a:t>Varietas</a:t>
            </a:r>
            <a:r>
              <a:rPr lang="en-US" dirty="0"/>
              <a:t> yang </a:t>
            </a:r>
            <a:r>
              <a:rPr lang="en-US" dirty="0" err="1"/>
              <a:t>terkenal</a:t>
            </a:r>
            <a:endParaRPr lang="en-US" dirty="0"/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en-US" dirty="0" err="1"/>
              <a:t>Karakteristik</a:t>
            </a:r>
            <a:r>
              <a:rPr lang="en-US" dirty="0"/>
              <a:t> dan </a:t>
            </a:r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cita</a:t>
            </a:r>
            <a:r>
              <a:rPr lang="en-US" dirty="0"/>
              <a:t> rasa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5" t="43596" r="185" b="13326"/>
          <a:stretch/>
        </p:blipFill>
        <p:spPr>
          <a:xfrm>
            <a:off x="7402285" y="3773715"/>
            <a:ext cx="4773281" cy="308428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70" y="3477251"/>
            <a:ext cx="2382787" cy="662774"/>
          </a:xfrm>
        </p:spPr>
        <p:txBody>
          <a:bodyPr/>
          <a:lstStyle/>
          <a:p>
            <a:r>
              <a:rPr lang="en-US" dirty="0"/>
              <a:t>1838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671" y="4140032"/>
            <a:ext cx="2212298" cy="1461301"/>
          </a:xfrm>
        </p:spPr>
        <p:txBody>
          <a:bodyPr/>
          <a:lstStyle/>
          <a:p>
            <a:pPr marL="0" marR="0" lvl="0" indent="0" algn="l" rtl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McLaren Vale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ditemukan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dua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tahun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setelah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negara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bagian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Australia Selatan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didirikan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lang="en-AU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9873" y="4232256"/>
            <a:ext cx="2342927" cy="1461301"/>
          </a:xfrm>
        </p:spPr>
        <p:txBody>
          <a:bodyPr/>
          <a:lstStyle/>
          <a:p>
            <a:pPr marL="0" marR="0" lvl="0" indent="0" algn="l" rtl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John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Reynell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mendirikan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kebun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anggur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komersial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Australia Selatan yang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pertama</a:t>
            </a:r>
            <a:endParaRPr lang="en-AU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19873" y="3490403"/>
            <a:ext cx="2120040" cy="662774"/>
          </a:xfrm>
        </p:spPr>
        <p:txBody>
          <a:bodyPr/>
          <a:lstStyle/>
          <a:p>
            <a:r>
              <a:rPr lang="en-US" dirty="0"/>
              <a:t>1840an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251DBA-EA93-9A56-8C51-724D4F72B9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1164443"/>
            <a:ext cx="6652567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KEBANGKITAN WARISAN ANGGUR DAN BEBERAPA KONTROVERSI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163033"/>
            <a:ext cx="5227266" cy="903287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 </a:t>
            </a:r>
            <a:r>
              <a:rPr lang="en-US" dirty="0" err="1">
                <a:solidFill>
                  <a:schemeClr val="accent5"/>
                </a:solidFill>
              </a:rPr>
              <a:t>McLAREN</a:t>
            </a:r>
            <a:r>
              <a:rPr lang="en-US" dirty="0">
                <a:solidFill>
                  <a:schemeClr val="accent5"/>
                </a:solidFill>
              </a:rPr>
              <a:t> VALE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EFA0911-A258-47D4-5088-8E84C987E4F6}"/>
              </a:ext>
            </a:extLst>
          </p:cNvPr>
          <p:cNvSpPr txBox="1">
            <a:spLocks/>
          </p:cNvSpPr>
          <p:nvPr/>
        </p:nvSpPr>
        <p:spPr>
          <a:xfrm>
            <a:off x="8453286" y="1750313"/>
            <a:ext cx="277209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Pembuat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anggur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Thomas Hardy yang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sekarang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melegenda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mendirikan</a:t>
            </a:r>
            <a:endParaRPr lang="en-AU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propertinya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sendiri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bulk wine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terbesar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Inggris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AU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8A5C074-D778-9E0A-93E4-6AFBD1D7C47A}"/>
              </a:ext>
            </a:extLst>
          </p:cNvPr>
          <p:cNvSpPr txBox="1">
            <a:spLocks/>
          </p:cNvSpPr>
          <p:nvPr/>
        </p:nvSpPr>
        <p:spPr>
          <a:xfrm>
            <a:off x="8453286" y="100846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1850an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385" y="3875314"/>
            <a:ext cx="4384917" cy="298268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506873"/>
            <a:ext cx="2935741" cy="1461301"/>
          </a:xfrm>
        </p:spPr>
        <p:txBody>
          <a:bodyPr/>
          <a:lstStyle/>
          <a:p>
            <a:pPr marL="0" marR="0" lvl="0" indent="0" algn="l" rtl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Produksi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difokuskan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pada </a:t>
            </a:r>
            <a:r>
              <a:rPr lang="en-AU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fortified wine 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dan 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ledakan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bisnis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Imigran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Itali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pasca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perang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membawa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vitalitas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baru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dan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menambah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reputasi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wilayah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sebagai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pusat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gastronomi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 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7" y="3823022"/>
            <a:ext cx="3490913" cy="662774"/>
          </a:xfrm>
        </p:spPr>
        <p:txBody>
          <a:bodyPr/>
          <a:lstStyle/>
          <a:p>
            <a:r>
              <a:rPr lang="en-US" dirty="0" err="1"/>
              <a:t>Pertengahan</a:t>
            </a:r>
            <a:r>
              <a:rPr lang="en-US" dirty="0"/>
              <a:t> 1920an – Akhir 1960an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58357" y="1762312"/>
            <a:ext cx="2994907" cy="1461301"/>
          </a:xfrm>
        </p:spPr>
        <p:txBody>
          <a:bodyPr/>
          <a:lstStyle/>
          <a:p>
            <a:pPr marL="0" marR="0" lvl="0" indent="0" algn="l" rtl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Table wine 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McLaren Vale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mendapat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tempat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panggung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dunia.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Jumlah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dirty="0" err="1">
                <a:solidFill>
                  <a:schemeClr val="dk1"/>
                </a:solidFill>
              </a:rPr>
              <a:t>pabrik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anggur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bertumbuh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bersamaan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dengan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reputasi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wilayah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untuk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anggur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berkualitas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tinggi</a:t>
            </a:r>
            <a:endParaRPr lang="en-AU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447471" y="1078461"/>
            <a:ext cx="2246085" cy="662774"/>
          </a:xfrm>
        </p:spPr>
        <p:txBody>
          <a:bodyPr/>
          <a:lstStyle/>
          <a:p>
            <a:r>
              <a:rPr lang="en-US" dirty="0"/>
              <a:t>1970an &amp; 1980an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53265" y="4237664"/>
            <a:ext cx="1789364" cy="1461301"/>
          </a:xfrm>
        </p:spPr>
        <p:txBody>
          <a:bodyPr/>
          <a:lstStyle/>
          <a:p>
            <a:pPr marL="0" marR="0" lvl="0" indent="0" algn="l" rtl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Reklamasi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jaringan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air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pertama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Australia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dibangun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 McLaren Vale. </a:t>
            </a:r>
            <a:endParaRPr lang="en-AU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442380" y="3553813"/>
            <a:ext cx="2330020" cy="662774"/>
          </a:xfrm>
        </p:spPr>
        <p:txBody>
          <a:bodyPr/>
          <a:lstStyle/>
          <a:p>
            <a:r>
              <a:rPr lang="en-US" dirty="0"/>
              <a:t>1999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65730A4-A5CD-4F24-5DE7-45F2C9B5454E}"/>
              </a:ext>
            </a:extLst>
          </p:cNvPr>
          <p:cNvSpPr txBox="1">
            <a:spLocks/>
          </p:cNvSpPr>
          <p:nvPr/>
        </p:nvSpPr>
        <p:spPr>
          <a:xfrm>
            <a:off x="7094551" y="1783389"/>
            <a:ext cx="205641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lnSpc>
                <a:spcPct val="92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Perundang-undangan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dibuat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untuk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melindungi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karakter</a:t>
            </a:r>
            <a:r>
              <a:rPr lang="en-AU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McLaren Vale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perkembangan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perkotaan</a:t>
            </a:r>
            <a:r>
              <a:rPr lang="en-A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C711AD5-596E-C4D9-5CD9-50C1CB61BEB3}"/>
              </a:ext>
            </a:extLst>
          </p:cNvPr>
          <p:cNvSpPr txBox="1">
            <a:spLocks/>
          </p:cNvSpPr>
          <p:nvPr/>
        </p:nvSpPr>
        <p:spPr>
          <a:xfrm>
            <a:off x="7083667" y="1099538"/>
            <a:ext cx="233002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2010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555C4E9-23C0-E6DC-C74A-416C6979FBFD}"/>
              </a:ext>
            </a:extLst>
          </p:cNvPr>
          <p:cNvSpPr/>
          <p:nvPr/>
        </p:nvSpPr>
        <p:spPr>
          <a:xfrm>
            <a:off x="10162077" y="3223613"/>
            <a:ext cx="375295" cy="37529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99E1E21-EA73-D8C2-7384-7ABCEC45BBAF}"/>
              </a:ext>
            </a:extLst>
          </p:cNvPr>
          <p:cNvSpPr txBox="1">
            <a:spLocks/>
          </p:cNvSpPr>
          <p:nvPr/>
        </p:nvSpPr>
        <p:spPr>
          <a:xfrm>
            <a:off x="9584249" y="1036715"/>
            <a:ext cx="252959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en-AU" dirty="0" err="1">
                <a:solidFill>
                  <a:schemeClr val="tx1"/>
                </a:solidFill>
              </a:rPr>
              <a:t>Dengan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begitu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banyak</a:t>
            </a:r>
            <a:r>
              <a:rPr lang="en-AU" dirty="0">
                <a:solidFill>
                  <a:schemeClr val="tx1"/>
                </a:solidFill>
              </a:rPr>
              <a:t> yang </a:t>
            </a:r>
            <a:r>
              <a:rPr lang="en-AU" dirty="0" err="1">
                <a:solidFill>
                  <a:schemeClr val="tx1"/>
                </a:solidFill>
              </a:rPr>
              <a:t>ditawarkan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untuk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pembuat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anggur</a:t>
            </a:r>
            <a:r>
              <a:rPr lang="en-AU" dirty="0">
                <a:solidFill>
                  <a:schemeClr val="tx1"/>
                </a:solidFill>
              </a:rPr>
              <a:t>, dan </a:t>
            </a:r>
            <a:r>
              <a:rPr lang="en-AU" dirty="0" err="1">
                <a:solidFill>
                  <a:schemeClr val="tx1"/>
                </a:solidFill>
              </a:rPr>
              <a:t>tendensi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untuk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melakukan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eksperimentasi</a:t>
            </a:r>
            <a:r>
              <a:rPr lang="en-AU" dirty="0">
                <a:solidFill>
                  <a:schemeClr val="tx1"/>
                </a:solidFill>
              </a:rPr>
              <a:t>, McLaren Vale </a:t>
            </a:r>
            <a:r>
              <a:rPr lang="en-AU" dirty="0" err="1">
                <a:solidFill>
                  <a:schemeClr val="tx1"/>
                </a:solidFill>
              </a:rPr>
              <a:t>semakin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dikenal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sebagai</a:t>
            </a:r>
            <a:r>
              <a:rPr lang="en-AU" dirty="0">
                <a:solidFill>
                  <a:schemeClr val="tx1"/>
                </a:solidFill>
              </a:rPr>
              <a:t> salah </a:t>
            </a:r>
            <a:r>
              <a:rPr lang="en-AU" dirty="0" err="1">
                <a:solidFill>
                  <a:schemeClr val="tx1"/>
                </a:solidFill>
              </a:rPr>
              <a:t>satu</a:t>
            </a:r>
            <a:r>
              <a:rPr lang="en-AU" dirty="0">
                <a:solidFill>
                  <a:schemeClr val="tx1"/>
                </a:solidFill>
              </a:rPr>
              <a:t> wilayah wine di Australia’ yang paling </a:t>
            </a:r>
            <a:r>
              <a:rPr lang="en-AU" dirty="0" err="1">
                <a:solidFill>
                  <a:schemeClr val="tx1"/>
                </a:solidFill>
              </a:rPr>
              <a:t>menarik</a:t>
            </a:r>
            <a:r>
              <a:rPr lang="en-A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7D38DBB-94E6-ABF6-946A-BCF1DCF8E6C8}"/>
              </a:ext>
            </a:extLst>
          </p:cNvPr>
          <p:cNvSpPr txBox="1">
            <a:spLocks/>
          </p:cNvSpPr>
          <p:nvPr/>
        </p:nvSpPr>
        <p:spPr>
          <a:xfrm>
            <a:off x="9573366" y="352864"/>
            <a:ext cx="233002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30" r="16630"/>
          <a:stretch/>
        </p:blipFill>
        <p:spPr>
          <a:xfrm>
            <a:off x="14514" y="368299"/>
            <a:ext cx="6075426" cy="606878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66017"/>
            <a:ext cx="4688825" cy="836366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TANAH KUNO DAN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3FB31-28DB-0B6C-5378-29093D1670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1" y="2865340"/>
            <a:ext cx="4159977" cy="301158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Hanya 40km di Selatan Adelaide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Salah </a:t>
            </a:r>
            <a:r>
              <a:rPr lang="en-AU" dirty="0" err="1"/>
              <a:t>satu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wilayah yang paling </a:t>
            </a:r>
            <a:r>
              <a:rPr lang="en-AU" dirty="0" err="1"/>
              <a:t>kuno</a:t>
            </a:r>
            <a:r>
              <a:rPr lang="en-AU" dirty="0"/>
              <a:t> dan </a:t>
            </a:r>
            <a:r>
              <a:rPr lang="en-AU" dirty="0" err="1"/>
              <a:t>beragam</a:t>
            </a:r>
            <a:r>
              <a:rPr lang="en-AU" dirty="0"/>
              <a:t> </a:t>
            </a:r>
            <a:r>
              <a:rPr lang="en-AU" dirty="0" err="1"/>
              <a:t>geologinya</a:t>
            </a:r>
            <a:r>
              <a:rPr lang="en-AU" dirty="0"/>
              <a:t> di dunia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19 area yang </a:t>
            </a:r>
            <a:r>
              <a:rPr lang="en-AU" dirty="0" err="1"/>
              <a:t>khas</a:t>
            </a:r>
            <a:r>
              <a:rPr lang="en-AU" dirty="0"/>
              <a:t> </a:t>
            </a:r>
            <a:r>
              <a:rPr lang="en-AU" dirty="0" err="1"/>
              <a:t>berdasarkan</a:t>
            </a:r>
            <a:r>
              <a:rPr lang="en-AU" dirty="0"/>
              <a:t> </a:t>
            </a:r>
            <a:r>
              <a:rPr lang="en-AU" dirty="0" err="1"/>
              <a:t>iklim</a:t>
            </a:r>
            <a:r>
              <a:rPr lang="en-AU" dirty="0"/>
              <a:t> dan </a:t>
            </a:r>
            <a:r>
              <a:rPr lang="en-AU" dirty="0" err="1"/>
              <a:t>geologinya</a:t>
            </a:r>
            <a:r>
              <a:rPr lang="en-AU" dirty="0"/>
              <a:t>. 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311900E-78ED-5EC7-92D9-7ABC2B5363B9}"/>
              </a:ext>
            </a:extLst>
          </p:cNvPr>
          <p:cNvSpPr txBox="1">
            <a:spLocks/>
          </p:cNvSpPr>
          <p:nvPr/>
        </p:nvSpPr>
        <p:spPr>
          <a:xfrm>
            <a:off x="6456362" y="1058646"/>
            <a:ext cx="5176838" cy="140287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accent5"/>
                </a:solidFill>
              </a:rPr>
              <a:t>TANAH BERAGAM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0D1DB4-AD00-4547-9E62-36DCEA572BDE}"/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purl.org/dc/elements/1.1/"/>
    <ds:schemaRef ds:uri="http://schemas.microsoft.com/office/2006/metadata/properties"/>
    <ds:schemaRef ds:uri="4e8dd08d-258d-47a9-9875-37f1ffd19f33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02256494-4976-4001-aedb-96463ae0d92e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1994</Words>
  <Application>Microsoft Office PowerPoint</Application>
  <PresentationFormat>Widescreen</PresentationFormat>
  <Paragraphs>322</Paragraphs>
  <Slides>28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Neue Haas Grotesk Text Pro</vt:lpstr>
      <vt:lpstr>Calibri</vt:lpstr>
      <vt:lpstr>Inter Display</vt:lpstr>
      <vt:lpstr>Arial</vt:lpstr>
      <vt:lpstr>Slide layouts</vt:lpstr>
      <vt:lpstr>PowerPoint Presentation</vt:lpstr>
      <vt:lpstr>PowerPoint Presentation</vt:lpstr>
      <vt:lpstr>AUSTRALIA</vt:lpstr>
      <vt:lpstr>SELATAN AUSTRALIA</vt:lpstr>
      <vt:lpstr>McLAREN VALE SUATU WILAYAH KUNO</vt:lpstr>
      <vt:lpstr>HARI INI KITA AKAN MEMBAHAS</vt:lpstr>
      <vt:lpstr>1838</vt:lpstr>
      <vt:lpstr>PowerPoint Presentation</vt:lpstr>
      <vt:lpstr>TANAH KUNO DAN</vt:lpstr>
      <vt:lpstr>PowerPoint Presentation</vt:lpstr>
      <vt:lpstr>TANAH</vt:lpstr>
      <vt:lpstr>PEMBUDIDAYAAN ANGGUR</vt:lpstr>
      <vt:lpstr>PowerPoint Presentation</vt:lpstr>
      <vt:lpstr>PowerPoint Presentation</vt:lpstr>
      <vt:lpstr>PowerPoint Presentation</vt:lpstr>
      <vt:lpstr>CITI RASA McLAREN VALE</vt:lpstr>
      <vt:lpstr>PowerPoint Presentation</vt:lpstr>
      <vt:lpstr>PowerPoint Presentation</vt:lpstr>
      <vt:lpstr>SHIRAZ KARAKTERISTIK</vt:lpstr>
      <vt:lpstr>PowerPoint Presentation</vt:lpstr>
      <vt:lpstr>CABERNET SAUVIGNON KARAKTERISTIK</vt:lpstr>
      <vt:lpstr>PowerPoint Presentation</vt:lpstr>
      <vt:lpstr>GRENACHE KARAKTERISTIK</vt:lpstr>
      <vt:lpstr>PowerPoint Presentation</vt:lpstr>
      <vt:lpstr>PowerPoint Presentation</vt:lpstr>
      <vt:lpstr>McLAREN VALE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2026-03-18T13:55:01Z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2025-11-24T04:42:22Z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d608d8ca-2439-4de5-9ec8-ce083175534d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