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2"/>
  </p:notesMasterIdLst>
  <p:sldIdLst>
    <p:sldId id="631" r:id="rId5"/>
    <p:sldId id="478" r:id="rId6"/>
    <p:sldId id="636" r:id="rId7"/>
    <p:sldId id="635" r:id="rId8"/>
    <p:sldId id="637" r:id="rId9"/>
    <p:sldId id="638" r:id="rId10"/>
    <p:sldId id="639" r:id="rId11"/>
    <p:sldId id="640" r:id="rId12"/>
    <p:sldId id="641" r:id="rId13"/>
    <p:sldId id="642" r:id="rId14"/>
    <p:sldId id="643" r:id="rId15"/>
    <p:sldId id="644" r:id="rId16"/>
    <p:sldId id="645" r:id="rId17"/>
    <p:sldId id="646" r:id="rId18"/>
    <p:sldId id="648" r:id="rId19"/>
    <p:sldId id="647" r:id="rId20"/>
    <p:sldId id="649" r:id="rId21"/>
    <p:sldId id="650" r:id="rId22"/>
    <p:sldId id="651" r:id="rId23"/>
    <p:sldId id="275" r:id="rId24"/>
    <p:sldId id="276" r:id="rId25"/>
    <p:sldId id="596" r:id="rId26"/>
    <p:sldId id="278" r:id="rId27"/>
    <p:sldId id="652" r:id="rId28"/>
    <p:sldId id="280" r:id="rId29"/>
    <p:sldId id="617" r:id="rId30"/>
    <p:sldId id="282" r:id="rId31"/>
    <p:sldId id="653" r:id="rId32"/>
    <p:sldId id="284" r:id="rId33"/>
    <p:sldId id="626" r:id="rId34"/>
    <p:sldId id="286" r:id="rId35"/>
    <p:sldId id="630" r:id="rId36"/>
    <p:sldId id="654" r:id="rId37"/>
    <p:sldId id="655" r:id="rId38"/>
    <p:sldId id="656" r:id="rId39"/>
    <p:sldId id="340" r:id="rId40"/>
    <p:sldId id="657" r:id="rId41"/>
  </p:sldIdLst>
  <p:sldSz cx="12192000" cy="6858000"/>
  <p:notesSz cx="6858000" cy="9144000"/>
  <p:embeddedFontLst>
    <p:embeddedFont>
      <p:font typeface="Hellix" pitchFamily="2" charset="77"/>
      <p:regular r:id="rId43"/>
      <p:bold r:id="rId44"/>
    </p:embeddedFont>
    <p:embeddedFont>
      <p:font typeface="Inter Display" panose="02000503000000020004" pitchFamily="2" charset="0"/>
      <p:regular r:id="rId45"/>
      <p:bold r:id="rId46"/>
      <p:italic r:id="rId47"/>
      <p:boldItalic r:id="rId48"/>
    </p:embeddedFont>
    <p:embeddedFont>
      <p:font typeface="Microsoft YaHei" panose="020B0503020204020204" pitchFamily="34" charset="-122"/>
      <p:regular r:id="rId49"/>
      <p:bold r:id="rId50"/>
    </p:embeddedFont>
    <p:embeddedFont>
      <p:font typeface="Neue Haas Grotesk Text Pro" panose="020B0504020202020204" pitchFamily="34" charset="77"/>
      <p:regular r:id="rId51"/>
      <p:bold r:id="rId52"/>
      <p:italic r:id="rId53"/>
      <p:boldItalic r:id="rId54"/>
    </p:embeddedFont>
    <p:embeddedFont>
      <p:font typeface="SimHei" panose="02010609060101010101" pitchFamily="49" charset="-122"/>
      <p:regular r:id="rId55"/>
    </p:embeddedFont>
  </p:embeddedFontLst>
  <p:custDataLst>
    <p:tags r:id="rId56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7A32A2-8544-5641-BC01-8653DDF0C3FD}" v="2" dt="2026-05-04T06:06:15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tags" Target="tags/tag1.xml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9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4.fntdata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2.fntdata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7.fntdata"/><Relationship Id="rId57" Type="http://schemas.openxmlformats.org/officeDocument/2006/relationships/commentAuthors" Target="comment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Sld modMainMaster">
      <pc:chgData name="Cameron Midson" userId="510fe36d-201b-4d30-8c49-491c55367456" providerId="ADAL" clId="{93217E07-8A0E-5D7D-A37A-49773A2FEA36}" dt="2026-05-04T06:06:15.137" v="9"/>
      <pc:docMkLst>
        <pc:docMk/>
      </pc:docMkLst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3312564852" sldId="276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312564852" sldId="276"/>
            <ac:spMk id="3" creationId="{84BFD1A9-D238-53F5-B6BF-A8AA847EFF3F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1764992075" sldId="278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764992075" sldId="278"/>
            <ac:spMk id="5" creationId="{C478B2E1-CB5C-E487-2C8E-7DC92B488748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1521449498" sldId="280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521449498" sldId="280"/>
            <ac:spMk id="5" creationId="{CDA192C4-498D-4B53-51F1-82D359B009E4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288043535" sldId="282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288043535" sldId="282"/>
            <ac:spMk id="2" creationId="{7B6DE4D8-71ED-1DB0-DCBF-182107271116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964861582" sldId="284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964861582" sldId="284"/>
            <ac:spMk id="9" creationId="{C1C60270-6F00-912C-722B-CBA31350908A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1781062548" sldId="286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781062548" sldId="286"/>
            <ac:spMk id="5" creationId="{A469140A-E12F-EE4D-337F-F08C2C5BF37C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579349937" sldId="340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579349937" sldId="340"/>
            <ac:spMk id="3" creationId="{C831AF3A-D889-4ECF-BE88-EAD01527B5A4}"/>
          </ac:spMkLst>
        </pc:spChg>
      </pc:sldChg>
      <pc:sldChg chg="modSp mod">
        <pc:chgData name="Cameron Midson" userId="510fe36d-201b-4d30-8c49-491c55367456" providerId="ADAL" clId="{93217E07-8A0E-5D7D-A37A-49773A2FEA36}" dt="2026-05-04T06:06:15.137" v="9"/>
        <pc:sldMkLst>
          <pc:docMk/>
          <pc:sldMk cId="2969888299" sldId="478"/>
        </pc:sldMkLst>
        <pc:spChg chg="mod">
          <ac:chgData name="Cameron Midson" userId="510fe36d-201b-4d30-8c49-491c55367456" providerId="ADAL" clId="{93217E07-8A0E-5D7D-A37A-49773A2FEA36}" dt="2026-05-04T06:06:15.137" v="9"/>
          <ac:spMkLst>
            <pc:docMk/>
            <pc:sldMk cId="2969888299" sldId="478"/>
            <ac:spMk id="2" creationId="{387078D5-5118-89E1-F7B4-4A4AC74BDF35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3522158744" sldId="596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37" creationId="{DB00030A-5E2A-8A04-9455-684D5BB263FC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46" creationId="{19AEF9CD-D63A-FEAF-39B7-0E910898133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58" creationId="{CF517208-81FB-D893-85ED-FA67EC1640EC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79" creationId="{247A32F2-8AE5-CB3B-8ED3-FD992E091DD7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87" creationId="{74A73459-5840-75CF-17EA-8203B633CE5F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99" creationId="{0059CAD8-862C-95A5-8D03-AACC4B9740B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114" creationId="{8417922C-C454-34F5-5F44-F6E2BF349DF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125" creationId="{A922EE66-C655-C674-6D71-9DD2D8D9FD8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126" creationId="{DCB685D7-E21A-D7F6-9450-82E4C128408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522158744" sldId="596"/>
            <ac:spMk id="128" creationId="{4E3116EE-C3EF-9668-874C-EA7BE7675956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86735389" sldId="617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2" creationId="{38A7B6AD-843F-1C34-2DF4-9132C6369F60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17" creationId="{6F70D414-5068-2B91-4566-BB64BDC02D6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29" creationId="{1833B393-308B-0E4A-176E-35875238740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43" creationId="{E7EB8644-7D36-D5F4-382A-D9A34949B554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45" creationId="{90FF0D3D-DE96-3DDC-B3EE-FB2146787EC8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46" creationId="{CAD38EA4-AD67-AB65-670B-8029C0B68396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48" creationId="{B39EF672-EAA4-FC57-ECE2-27E7E1B0E58A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54" creationId="{3354E9C4-04FA-BCBF-FF17-FA3ACF89AC61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55" creationId="{DB94DDFE-D911-C081-7C3A-90E88B925E3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86735389" sldId="617"/>
            <ac:spMk id="172" creationId="{270C17C3-7110-139E-497D-0F15D810DD21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143889855" sldId="626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2" creationId="{F30A22D0-7F18-64FC-D4F3-59FB5689D3E4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4" creationId="{1C5D2B9C-271F-236F-1659-BAD75194EF18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6" creationId="{FD9A47C3-4327-06AE-36DB-19A4A790F03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11" creationId="{F3E02CB4-322D-953C-4AAE-E728062FD90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12" creationId="{576E4D76-A1B5-B376-EB54-29950DBD74D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13" creationId="{EFDE130C-0DE5-281C-3210-D2E08775C458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17" creationId="{112E2173-BBE8-C537-5162-4F68F0840191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37" creationId="{C85BF94B-78C3-DCF5-55BB-65FE920128E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125" creationId="{737FDD2E-D9CA-CE75-18CB-5B94C6B0BB14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43889855" sldId="626"/>
            <ac:spMk id="126" creationId="{DA15325D-239D-D761-2BE2-BE3822CB1226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1918879645" sldId="630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6" creationId="{47EFE509-10B6-6FB4-CEDA-DEED50562297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12" creationId="{29F9C65D-FF40-61CF-D55C-26DACAD74E8C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13" creationId="{70CB34BB-E245-56BE-F0B5-92623C86BC5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19" creationId="{6F0BD001-2098-D585-2F94-3C3D38A8C38D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30" creationId="{9161AF9C-F0C2-CDCB-2164-C27C2609D27D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32" creationId="{DF31C48B-F8DC-DD61-083F-2E3347216990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34" creationId="{A8317286-59F8-7817-5EC0-CB93FDC0A4F5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37" creationId="{DC404F65-B355-8966-FD0D-A144D4BD403C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46" creationId="{D2D39FED-D41B-DF7E-4400-1C4EE6288C04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8879645" sldId="630"/>
            <ac:spMk id="127" creationId="{BB982B4F-ADF1-83CD-4BC3-302A5D4A7889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1165913352" sldId="631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165913352" sldId="631"/>
            <ac:spMk id="7" creationId="{8B1D4A70-6CA2-23A1-1A5A-497FD63075D8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754621381" sldId="636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754621381" sldId="636"/>
            <ac:spMk id="3" creationId="{2E8299DC-0241-3CE8-904B-330EA39384FE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4188933285" sldId="637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188933285" sldId="637"/>
            <ac:spMk id="3" creationId="{9CBCDC0B-F635-F360-B8FF-6CF32D070324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188933285" sldId="637"/>
            <ac:spMk id="5" creationId="{D84A6FBD-A36B-526C-BC1F-FA8C1FBADFD0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937541145" sldId="638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937541145" sldId="638"/>
            <ac:spMk id="2" creationId="{FE9502F2-832B-45EE-83EE-62E9EED3227D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937541145" sldId="638"/>
            <ac:spMk id="3" creationId="{E2A9D65B-5B36-AFB9-93D0-5D6045A6138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937541145" sldId="638"/>
            <ac:spMk id="5" creationId="{68B50A5C-507C-FE80-E049-707D0B1887CB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3104801452" sldId="639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104801452" sldId="639"/>
            <ac:spMk id="2" creationId="{8C63B655-5384-C88F-11B0-673E77C51C71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104801452" sldId="639"/>
            <ac:spMk id="3" creationId="{227EA5DF-D32F-BFE1-2FDA-52DE66F06FDD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104801452" sldId="639"/>
            <ac:spMk id="4" creationId="{30359491-78CD-80EC-0860-4ABE5A97F377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104801452" sldId="639"/>
            <ac:spMk id="5" creationId="{F2A0D724-51AF-9278-641E-D4C87DC5752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104801452" sldId="639"/>
            <ac:spMk id="6" creationId="{EBBA1A2A-DA89-D145-D1A4-0A1F8F8DBABA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104801452" sldId="639"/>
            <ac:spMk id="7" creationId="{51F75101-1591-99F7-D488-E209F2FA1C84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104801452" sldId="639"/>
            <ac:spMk id="9" creationId="{BAB61895-4747-01E6-2B93-52956DC8484E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104801452" sldId="639"/>
            <ac:spMk id="10" creationId="{5A985C99-EE3E-F3F9-38C1-722FCB631731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750083859" sldId="640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750083859" sldId="640"/>
            <ac:spMk id="3" creationId="{5256D255-7AFF-1176-EF03-66AC0D3B641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750083859" sldId="640"/>
            <ac:spMk id="4" creationId="{7ABCB6D4-9233-3A79-387C-59D3A770528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750083859" sldId="640"/>
            <ac:spMk id="5" creationId="{5939C9E9-9A3A-3103-30A5-9D4F9F30651E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750083859" sldId="640"/>
            <ac:spMk id="6" creationId="{B4F648E8-2579-5D58-9377-364D1965636C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750083859" sldId="640"/>
            <ac:spMk id="7" creationId="{60DE2983-571D-0FDD-6D7F-395AFF60B6EE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750083859" sldId="640"/>
            <ac:spMk id="8" creationId="{C0021E86-05FB-E010-0702-D6FC3F863117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750083859" sldId="640"/>
            <ac:spMk id="9" creationId="{F3E0B256-455B-AD0B-952D-5250A56C76F6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750083859" sldId="640"/>
            <ac:spMk id="10" creationId="{DFE5FF2A-FB8F-C485-F6F5-B9DAFFE83076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1405062414" sldId="641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405062414" sldId="641"/>
            <ac:spMk id="2" creationId="{0B66A773-7B6B-570A-F40C-0ECF7E5F1FA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405062414" sldId="641"/>
            <ac:spMk id="3" creationId="{3A6E41B1-0D03-B675-1213-752E97638708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405062414" sldId="641"/>
            <ac:spMk id="5" creationId="{2F622F35-E55D-E736-78A0-42B0EBBB252A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500136252" sldId="642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500136252" sldId="642"/>
            <ac:spMk id="3" creationId="{F4E426E7-B3AF-1126-A7BD-FC28F59DDCC8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500136252" sldId="642"/>
            <ac:spMk id="5" creationId="{1E0CD2F2-B26C-5D83-6A4A-33199EA75108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500136252" sldId="642"/>
            <ac:spMk id="6" creationId="{EF009C7A-4F34-BBB0-8207-FDEC473D86B4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4249917559" sldId="643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249917559" sldId="643"/>
            <ac:spMk id="3" creationId="{F0EE536F-4524-A39F-F388-FAC174BAED6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249917559" sldId="643"/>
            <ac:spMk id="4" creationId="{DFA76B02-4AEC-2172-B359-91D3A36EDA82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1825617561" sldId="644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825617561" sldId="644"/>
            <ac:spMk id="10" creationId="{B55C9449-22BE-38B9-9BBE-C98B9DBDFB8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825617561" sldId="644"/>
            <ac:spMk id="11" creationId="{23DE129B-2468-F770-605A-7EFE47D36AFC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825617561" sldId="644"/>
            <ac:spMk id="19" creationId="{543D80B5-0D44-A118-EFC5-B304A51F00AA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825617561" sldId="644"/>
            <ac:spMk id="20" creationId="{EE1633EC-A994-993A-4C58-F529C89B9129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3346241994" sldId="645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346241994" sldId="645"/>
            <ac:spMk id="3" creationId="{F0EE536F-4524-A39F-F388-FAC174BAED6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3346241994" sldId="645"/>
            <ac:spMk id="4" creationId="{DFA76B02-4AEC-2172-B359-91D3A36EDA82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4035883660" sldId="646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35883660" sldId="646"/>
            <ac:spMk id="2" creationId="{2516444A-1B6F-B234-9F24-6B52963EA6AF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35883660" sldId="646"/>
            <ac:spMk id="3" creationId="{7C42DB02-A4D5-C1F6-B253-8314459C4C3F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35883660" sldId="646"/>
            <ac:spMk id="5" creationId="{2CDCD0B9-24C7-5F10-AB48-88B3EFE01A9F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35883660" sldId="646"/>
            <ac:spMk id="6" creationId="{6FC10418-BA0F-1A19-73AA-B6ED74D4FA43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108836636" sldId="647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08836636" sldId="647"/>
            <ac:spMk id="3" creationId="{E80B270F-CE76-B2D3-1326-822E4B8E2538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08836636" sldId="647"/>
            <ac:spMk id="5" creationId="{7999E0AA-0316-DD4A-E8C8-EFB001D5D356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198182770" sldId="648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98182770" sldId="648"/>
            <ac:spMk id="16" creationId="{B034495F-D3CD-2560-774A-AA8F5A41DEC7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198182770" sldId="648"/>
            <ac:spMk id="17" creationId="{1B596968-CB41-0655-4957-C0B70AC764E9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377033361" sldId="649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7033361" sldId="649"/>
            <ac:spMk id="3" creationId="{2F78837C-8EF8-46AF-183C-EE9CC570E4A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7033361" sldId="649"/>
            <ac:spMk id="4" creationId="{0704DFB2-A9BE-AA9E-F518-E5B5381B4C9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7033361" sldId="649"/>
            <ac:spMk id="5" creationId="{3188C0D5-97A4-3E0E-4176-902F4AE3CF25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4086127142" sldId="650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3" creationId="{0E0E796F-B2CD-7749-B72A-8EB772AE687C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6" creationId="{5D2FAA51-61C5-FC44-3D15-8A283E04AB9E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7" creationId="{105EA5B0-D77F-BD67-BFF3-EB11426103D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8" creationId="{95147523-ACB7-A906-32F6-D50DFA2DB7D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9" creationId="{637BF090-741D-49A0-28D8-29C937E2B66E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10" creationId="{27B7F42D-B2B8-9002-44FB-58094E8EDE2E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11" creationId="{92820535-E883-BBC2-AA9A-86E2EB1F1D34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12" creationId="{6EC5EA46-CEF4-305C-5A45-7ED53E2AD0C5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86127142" sldId="650"/>
            <ac:spMk id="13" creationId="{1B1F9E32-F6E9-4F10-77F3-2826F9FFE850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370947134" sldId="652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2" creationId="{38A7B6AD-843F-1C34-2DF4-9132C6369F60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6" creationId="{3A6D9A73-9E8A-B7D7-1298-DC56122DE4F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8" creationId="{2383C365-9705-551B-3F31-7A06678F637A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9" creationId="{8404FCE4-02C0-196E-F668-4D054A83E3A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13" creationId="{C2FD7B0B-9106-0B97-91ED-5BAB7CF88D4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14" creationId="{68C42F9E-E8BF-2BA8-A146-2629293DFB9A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17" creationId="{F674368C-C687-374B-284A-A356360CAD3D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29" creationId="{1833B393-308B-0E4A-176E-35875238740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172" creationId="{270C17C3-7110-139E-497D-0F15D810DD21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370947134" sldId="652"/>
            <ac:spMk id="173" creationId="{19CEF876-E7BB-64CB-4F86-BB8530282E1B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647746463" sldId="653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8" creationId="{D955A177-EE8F-48F2-E28F-BB0526CAC186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14" creationId="{25400933-345D-FD55-0856-7481A711E9C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16" creationId="{165E5BFB-6A03-2BAB-34E9-77B54B0F8C0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24" creationId="{D2A154C4-3664-E5AF-AD31-8D671BC1262D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30" creationId="{1DC57BA3-F4A9-3C24-6F6B-961ADE6E1887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41" creationId="{9584C2B0-76C0-565A-5BEE-3BDC454E69CF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43" creationId="{C2354443-0D79-BD1D-FF0D-A3740D87C82E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172" creationId="{270C17C3-7110-139E-497D-0F15D810DD21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173" creationId="{19CEF876-E7BB-64CB-4F86-BB8530282E1B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647746463" sldId="653"/>
            <ac:spMk id="174" creationId="{B513C6C9-D892-E3F3-4000-917AD96781F4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4013520519" sldId="654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13520519" sldId="654"/>
            <ac:spMk id="3" creationId="{FBAB26BC-FA18-D897-C3C6-61D2172924AC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13520519" sldId="654"/>
            <ac:spMk id="4" creationId="{8FC3FEEC-687E-AB57-7921-67596F7C171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4013520519" sldId="654"/>
            <ac:spMk id="6" creationId="{3C610AFA-9793-7E0A-3B48-97AB6B9C59C7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2219755671" sldId="655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219755671" sldId="655"/>
            <ac:spMk id="4" creationId="{C3D05FC6-3771-9C29-3E96-323893AEED09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2219755671" sldId="655"/>
            <ac:spMk id="8" creationId="{D5E5EC79-F79A-A6F3-F20B-9CA0E7389E55}"/>
          </ac:spMkLst>
        </pc:spChg>
      </pc:sldChg>
      <pc:sldChg chg="modSp">
        <pc:chgData name="Cameron Midson" userId="510fe36d-201b-4d30-8c49-491c55367456" providerId="ADAL" clId="{93217E07-8A0E-5D7D-A37A-49773A2FEA36}" dt="2026-05-04T06:02:21.377" v="0"/>
        <pc:sldMkLst>
          <pc:docMk/>
          <pc:sldMk cId="1916465269" sldId="657"/>
        </pc:sld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6465269" sldId="657"/>
            <ac:spMk id="2" creationId="{4C202060-6406-AB27-6694-E3764DF684F3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6465269" sldId="657"/>
            <ac:spMk id="3" creationId="{8A843157-A822-FB71-38FE-A6015ED99D66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k cId="1916465269" sldId="657"/>
            <ac:spMk id="4" creationId="{A6DB16AB-91C0-31D2-5D44-2B08AF94506C}"/>
          </ac:spMkLst>
        </pc:spChg>
      </pc:sldChg>
      <pc:sldMasterChg chg="modSp modSldLayout">
        <pc:chgData name="Cameron Midson" userId="510fe36d-201b-4d30-8c49-491c55367456" providerId="ADAL" clId="{93217E07-8A0E-5D7D-A37A-49773A2FEA36}" dt="2026-05-04T06:02:21.377" v="0"/>
        <pc:sldMasterMkLst>
          <pc:docMk/>
          <pc:sldMasterMk cId="701075040" sldId="2147483648"/>
        </pc:sldMasterMkLst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asterMk cId="701075040" sldId="2147483648"/>
            <ac:spMk id="2" creationId="{010B58A3-E193-4684-ABCE-DF0A8B6CD04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asterMk cId="701075040" sldId="2147483648"/>
            <ac:spMk id="3" creationId="{01F38D3A-1279-4066-93F5-53800A796276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asterMk cId="701075040" sldId="2147483648"/>
            <ac:spMk id="4" creationId="{10EA2CD7-A72C-495B-9228-0E077D24D940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asterMk cId="701075040" sldId="2147483648"/>
            <ac:spMk id="5" creationId="{CBD43B1A-E254-4E8E-8D77-9053126860F2}"/>
          </ac:spMkLst>
        </pc:spChg>
        <pc:spChg chg="mod">
          <ac:chgData name="Cameron Midson" userId="510fe36d-201b-4d30-8c49-491c55367456" providerId="ADAL" clId="{93217E07-8A0E-5D7D-A37A-49773A2FEA36}" dt="2026-05-04T06:02:21.377" v="0"/>
          <ac:spMkLst>
            <pc:docMk/>
            <pc:sldMasterMk cId="701075040" sldId="2147483648"/>
            <ac:spMk id="6" creationId="{7966D85B-9034-49C5-A86E-714985BCC24E}"/>
          </ac:spMkLst>
        </pc:sp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3400445684" sldId="2147483655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2" creationId="{FA8C56E1-4F7A-0A2A-BC11-63617FE632F7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4" creationId="{6B6B924D-09BD-C049-692A-382067D57BF1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15" creationId="{B21EB7BD-88E5-38B6-1797-C86B974401DE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16" creationId="{116D9977-7864-EB84-DF6A-1BBD6AE8627B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17" creationId="{FA770494-D5C2-89FA-6162-B777BC84148D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18" creationId="{65F9B77B-88A1-D73A-6C55-DF5862E2F027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19" creationId="{73E88638-A528-7684-1560-535CDAE659DE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20" creationId="{6E8FD051-4F4E-95F7-4371-8A03C38E0562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400445684" sldId="2147483655"/>
              <ac:spMk id="21" creationId="{53736193-6CB7-10C2-2FCC-232F9E5A631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1272715795" sldId="2147483656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272715795" sldId="2147483656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272715795" sldId="2147483656"/>
              <ac:spMk id="3" creationId="{EE31E3C0-4540-7C4D-8378-FEAE6073CA6B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272715795" sldId="2147483656"/>
              <ac:spMk id="12" creationId="{C5F3AFB2-35B5-45EA-ADB7-99809B7977D8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272715795" sldId="2147483656"/>
              <ac:spMk id="15" creationId="{84519159-7F80-4556-B96A-D53ECE54230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630166862" sldId="2147483657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630166862" sldId="2147483657"/>
              <ac:spMk id="3" creationId="{F395E28A-1E8E-14A6-4DAA-610B6023E289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630166862" sldId="2147483657"/>
              <ac:spMk id="4" creationId="{B6286363-F2CB-2C92-3C1A-C7BA4C7334DC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630166862" sldId="2147483657"/>
              <ac:spMk id="6" creationId="{884AC37A-5D34-FE0E-CE95-AD1AABA7D68E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630166862" sldId="2147483657"/>
              <ac:spMk id="9" creationId="{94CF5EFB-E958-AB5C-B1C1-218B1D504086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1423936349" sldId="2147483659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23936349" sldId="2147483659"/>
              <ac:spMk id="3" creationId="{291E09F4-7558-25BA-F68E-D3CF62E7383E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23936349" sldId="2147483659"/>
              <ac:spMk id="7" creationId="{AD885E53-C41B-F11B-B131-8EDF072CFDFA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23936349" sldId="2147483659"/>
              <ac:spMk id="8" creationId="{351102E3-2CC2-21FF-A51A-EB3EF6E69F9B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23936349" sldId="2147483659"/>
              <ac:spMk id="9" creationId="{8D47485D-2ECB-6F8E-DCF4-3A1A422E143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1402641830" sldId="2147483660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02641830" sldId="2147483660"/>
              <ac:spMk id="3" creationId="{AF9CD240-89C9-6F67-0293-E4735C3325F3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02641830" sldId="2147483660"/>
              <ac:spMk id="4" creationId="{07C108B5-9EC0-EFB0-13AA-E0F24A78D465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02641830" sldId="2147483660"/>
              <ac:spMk id="5" creationId="{B580F0EA-12DF-314A-0AA0-1614ABC7E64F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02641830" sldId="2147483660"/>
              <ac:spMk id="7" creationId="{85073EE5-3428-4180-EEFF-EE47B2B4D96F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02641830" sldId="2147483660"/>
              <ac:spMk id="8" creationId="{9D512458-DB29-70F7-7134-052611D2B9E3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402641830" sldId="2147483660"/>
              <ac:spMk id="11" creationId="{6C54DC2F-047D-4CAA-5234-347492553842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3260254201" sldId="2147483661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260254201" sldId="2147483661"/>
              <ac:spMk id="12" creationId="{59F80134-43BD-B065-562C-51001B95FA27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260254201" sldId="2147483661"/>
              <ac:spMk id="14" creationId="{B0D49B2B-0578-DD0E-DF06-361AFCF2E14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3722644859" sldId="2147483662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722644859" sldId="2147483662"/>
              <ac:spMk id="2" creationId="{C333BC92-FCDE-8462-6F85-43C9CCB90968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722644859" sldId="2147483662"/>
              <ac:spMk id="14" creationId="{B0D49B2B-0578-DD0E-DF06-361AFCF2E14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3840181151" sldId="2147483663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8" creationId="{03802818-56CD-1263-E46F-6DAEB21B1E72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16" creationId="{6BD50D6C-97DD-731F-7A8A-4B71987EA21F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17" creationId="{5C9D9793-184C-C647-ACA7-2B300F8553D1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18" creationId="{6DC6833C-C5B8-C899-41CE-F251767D943F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19" creationId="{46593A0C-FE2D-B776-A83E-37F8F3C9568E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20" creationId="{4E378197-5A00-C029-1CAC-606671AE706B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21" creationId="{5BBEB663-2586-8DBA-E765-2F426B2FBCCB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22" creationId="{DF43B1F9-272A-24E5-A471-887CF8E15A72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840181151" sldId="2147483663"/>
              <ac:spMk id="23" creationId="{78C4A83C-7F6F-9D60-8580-319FE05C1329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4200390875" sldId="2147483664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200390875" sldId="2147483664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200390875" sldId="2147483664"/>
              <ac:spMk id="12" creationId="{C5F3AFB2-35B5-45EA-ADB7-99809B7977D8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105257101" sldId="2147483666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05257101" sldId="2147483666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05257101" sldId="2147483666"/>
              <ac:spMk id="3" creationId="{C4DE910F-F974-EC17-D99F-7CF8E351F2CF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05257101" sldId="2147483666"/>
              <ac:spMk id="12" creationId="{C5F3AFB2-35B5-45EA-ADB7-99809B7977D8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05257101" sldId="2147483666"/>
              <ac:spMk id="15" creationId="{84519159-7F80-4556-B96A-D53ECE54230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2111591520" sldId="2147483667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111591520" sldId="2147483667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111591520" sldId="2147483667"/>
              <ac:spMk id="4" creationId="{868B181F-AB89-33FD-8820-F942275C6B29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111591520" sldId="2147483667"/>
              <ac:spMk id="12" creationId="{C5F3AFB2-35B5-45EA-ADB7-99809B7977D8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111591520" sldId="2147483667"/>
              <ac:spMk id="15" creationId="{84519159-7F80-4556-B96A-D53ECE54230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4248233940" sldId="2147483668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248233940" sldId="2147483668"/>
              <ac:spMk id="2" creationId="{DDD710B8-9164-41B4-8DAE-ED192B72A716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248233940" sldId="2147483668"/>
              <ac:spMk id="4" creationId="{3FB9D6AF-41E9-ACB1-35D7-87CE3683CB53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248233940" sldId="2147483668"/>
              <ac:spMk id="12" creationId="{C5F3AFB2-35B5-45EA-ADB7-99809B7977D8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248233940" sldId="2147483668"/>
              <ac:spMk id="15" creationId="{84519159-7F80-4556-B96A-D53ECE54230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2500027443" sldId="2147483669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500027443" sldId="2147483669"/>
              <ac:spMk id="2" creationId="{C333BC92-FCDE-8462-6F85-43C9CCB90968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500027443" sldId="2147483669"/>
              <ac:spMk id="14" creationId="{B0D49B2B-0578-DD0E-DF06-361AFCF2E14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2219899511" sldId="2147483670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219899511" sldId="2147483670"/>
              <ac:spMk id="2" creationId="{5DAAA674-912E-5C84-9AD4-8720EB85BC96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219899511" sldId="2147483670"/>
              <ac:spMk id="3" creationId="{F395E28A-1E8E-14A6-4DAA-610B6023E289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219899511" sldId="2147483670"/>
              <ac:spMk id="4" creationId="{B6286363-F2CB-2C92-3C1A-C7BA4C7334DC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219899511" sldId="2147483670"/>
              <ac:spMk id="6" creationId="{884AC37A-5D34-FE0E-CE95-AD1AABA7D68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54382663" sldId="2147483671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54382663" sldId="2147483671"/>
              <ac:spMk id="3" creationId="{F395E28A-1E8E-14A6-4DAA-610B6023E289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54382663" sldId="2147483671"/>
              <ac:spMk id="4" creationId="{B6286363-F2CB-2C92-3C1A-C7BA4C7334DC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54382663" sldId="2147483671"/>
              <ac:spMk id="5" creationId="{351F49F4-7632-1822-7D35-A7D8313FAFE5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54382663" sldId="2147483671"/>
              <ac:spMk id="6" creationId="{884AC37A-5D34-FE0E-CE95-AD1AABA7D68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3092765699" sldId="2147483672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092765699" sldId="2147483672"/>
              <ac:spMk id="3" creationId="{F395E28A-1E8E-14A6-4DAA-610B6023E289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092765699" sldId="2147483672"/>
              <ac:spMk id="4" creationId="{B6286363-F2CB-2C92-3C1A-C7BA4C7334DC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092765699" sldId="2147483672"/>
              <ac:spMk id="5" creationId="{2FE7CAEC-4FAB-F91B-1151-1C9E71FDC7EB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3092765699" sldId="2147483672"/>
              <ac:spMk id="6" creationId="{884AC37A-5D34-FE0E-CE95-AD1AABA7D68E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178117694" sldId="2147483673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78117694" sldId="2147483673"/>
              <ac:spMk id="12" creationId="{59F80134-43BD-B065-562C-51001B95FA27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78117694" sldId="2147483673"/>
              <ac:spMk id="14" creationId="{B0D49B2B-0578-DD0E-DF06-361AFCF2E14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135598292" sldId="2147483674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35598292" sldId="2147483674"/>
              <ac:spMk id="3" creationId="{0ECCE387-4173-9E0F-F2C4-6028F58AF039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35598292" sldId="2147483674"/>
              <ac:spMk id="14" creationId="{B0D49B2B-0578-DD0E-DF06-361AFCF2E14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1918598596" sldId="2147483675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918598596" sldId="2147483675"/>
              <ac:spMk id="3" creationId="{876E5A77-F048-FCB3-F187-B09143BE4E48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1918598596" sldId="2147483675"/>
              <ac:spMk id="14" creationId="{B0D49B2B-0578-DD0E-DF06-361AFCF2E14A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4118232498" sldId="2147483678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118232498" sldId="2147483678"/>
              <ac:spMk id="2" creationId="{9EDD8FB6-8ACF-DF6D-EB79-207CCA01416F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118232498" sldId="2147483678"/>
              <ac:spMk id="3" creationId="{A8BCFD86-18E3-510D-7574-B45CCD538AD0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118232498" sldId="2147483678"/>
              <ac:spMk id="4" creationId="{FF9DDADE-588C-E389-9C56-AA1FC59485F2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118232498" sldId="2147483678"/>
              <ac:spMk id="5" creationId="{7D76191D-47B6-A1DD-B585-B9877068E1C2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4118232498" sldId="2147483678"/>
              <ac:spMk id="6" creationId="{D9B81B3F-E4E1-8FCB-1AD0-7E72A11F4209}"/>
            </ac:spMkLst>
          </pc:spChg>
        </pc:sldLayoutChg>
        <pc:sldLayoutChg chg="modSp">
          <pc:chgData name="Cameron Midson" userId="510fe36d-201b-4d30-8c49-491c55367456" providerId="ADAL" clId="{93217E07-8A0E-5D7D-A37A-49773A2FEA36}" dt="2026-05-04T06:02:21.377" v="0"/>
          <pc:sldLayoutMkLst>
            <pc:docMk/>
            <pc:sldMasterMk cId="701075040" sldId="2147483648"/>
            <pc:sldLayoutMk cId="2087489461" sldId="2147483679"/>
          </pc:sldLayoutMkLst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087489461" sldId="2147483679"/>
              <ac:spMk id="3" creationId="{291E09F4-7558-25BA-F68E-D3CF62E7383E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087489461" sldId="2147483679"/>
              <ac:spMk id="7" creationId="{AD885E53-C41B-F11B-B131-8EDF072CFDFA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087489461" sldId="2147483679"/>
              <ac:spMk id="8" creationId="{351102E3-2CC2-21FF-A51A-EB3EF6E69F9B}"/>
            </ac:spMkLst>
          </pc:spChg>
          <pc:spChg chg="mod">
            <ac:chgData name="Cameron Midson" userId="510fe36d-201b-4d30-8c49-491c55367456" providerId="ADAL" clId="{93217E07-8A0E-5D7D-A37A-49773A2FEA36}" dt="2026-05-04T06:02:21.377" v="0"/>
            <ac:spMkLst>
              <pc:docMk/>
              <pc:sldMasterMk cId="701075040" sldId="2147483648"/>
              <pc:sldLayoutMk cId="2087489461" sldId="2147483679"/>
              <ac:spMk id="9" creationId="{8D47485D-2ECB-6F8E-DCF4-3A1A422E143E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icrosoft YaHei" panose="020B0503020204020204" pitchFamily="34" charset="-122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icrosoft YaHei" panose="020B0503020204020204" pitchFamily="34" charset="-122"/>
              </a:defRPr>
            </a:lvl1pPr>
          </a:lstStyle>
          <a:p>
            <a:fld id="{A644BF32-4CA8-4343-91C5-94D89E008D3B}" type="datetimeFigureOut">
              <a:rPr lang="en-US" smtClean="0"/>
              <a:pPr/>
              <a:t>5/4/26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icrosoft YaHei" panose="020B0503020204020204" pitchFamily="34" charset="-122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icrosoft YaHei" panose="020B0503020204020204" pitchFamily="34" charset="-122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Microsoft YaHei" panose="020B0503020204020204" pitchFamily="34" charset="-122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Microsoft YaHei" panose="020B0503020204020204" pitchFamily="34" charset="-122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Microsoft YaHei" panose="020B0503020204020204" pitchFamily="34" charset="-122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Microsoft YaHei" panose="020B0503020204020204" pitchFamily="34" charset="-122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Microsoft YaHei" panose="020B0503020204020204" pitchFamily="34" charset="-122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260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33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>
              <a:latin typeface="Microsoft YaHei" panose="020B0503020204020204" pitchFamily="34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 userDrawn="1">
          <p15:clr>
            <a:srgbClr val="00000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DAAA674-912E-5C84-9AD4-8720EB85BC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1F49F4-7632-1822-7D35-A7D8313FAF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934" y="385959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8934" y="3265186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E7CAEC-4FAB-F91B-1151-1C9E71FDC7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88934" y="1253823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icrosoft YaHei" panose="020B0503020204020204" pitchFamily="34" charset="-122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icrosoft YaHei" panose="020B0503020204020204" pitchFamily="34" charset="-122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icrosoft YaHei" panose="020B0503020204020204" pitchFamily="34" charset="-12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/>
          <a:lstStyle>
            <a:lvl1pPr>
              <a:defRPr sz="2400" b="0" i="0" cap="none">
                <a:solidFill>
                  <a:schemeClr val="accent1"/>
                </a:solidFill>
                <a:latin typeface="Microsoft YaHei" panose="020B0503020204020204" pitchFamily="34" charset="-122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Microsoft YaHei" panose="020B0503020204020204" pitchFamily="34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B21EB7BD-88E5-38B6-1797-C86B974401D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Microsoft YaHei" panose="020B0503020204020204" pitchFamily="34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6" name="Text Placeholder 16">
            <a:extLst>
              <a:ext uri="{FF2B5EF4-FFF2-40B4-BE49-F238E27FC236}">
                <a16:creationId xmlns:a16="http://schemas.microsoft.com/office/drawing/2014/main" id="{116D9977-7864-EB84-DF6A-1BBD6AE862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FA770494-D5C2-89FA-6162-B777BC841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Microsoft YaHei" panose="020B0503020204020204" pitchFamily="34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65F9B77B-88A1-D73A-6C55-DF5862E2F02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73E88638-A528-7684-1560-535CDAE659D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68300"/>
            <a:ext cx="3596640" cy="2683812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8FD051-4F4E-95F7-4371-8A03C38E05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4432" y="1475046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 b="0" i="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53736193-6CB7-10C2-2FCC-232F9E5A63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888" y="473636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 b="0" i="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6647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icrosoft YaHei" panose="020B0503020204020204" pitchFamily="34" charset="-122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230239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icrosoft YaHei" panose="020B0503020204020204" pitchFamily="34" charset="-122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10135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icrosoft YaHei" panose="020B0503020204020204" pitchFamily="34" charset="-122"/>
            </a:endParaRP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61387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icrosoft YaHei" panose="020B0503020204020204" pitchFamily="34" charset="-122"/>
            </a:endParaRP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BD50D6C-97DD-731F-7A8A-4B71987EA21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3315" y="449527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Microsoft YaHei" panose="020B0503020204020204" pitchFamily="34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C9D9793-184C-C647-ACA7-2B300F8553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2430" y="381142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DC6833C-C5B8-C899-41CE-F251767D943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4710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Microsoft YaHei" panose="020B0503020204020204" pitchFamily="34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46593A0C-FE2D-B776-A83E-37F8F3C9568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3621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E378197-5A00-C029-1CAC-606671AE706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38965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Microsoft YaHei" panose="020B0503020204020204" pitchFamily="34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5BBEB663-2586-8DBA-E765-2F426B2FBC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7876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F43B1F9-272A-24E5-A471-887CF8E15A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 b="0" i="0">
                <a:latin typeface="Microsoft YaHei" panose="020B0503020204020204" pitchFamily="34" charset="-122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78C4A83C-7F6F-9D60-8580-319FE05C132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0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37" y="584200"/>
            <a:ext cx="5334275" cy="820910"/>
          </a:xfrm>
        </p:spPr>
        <p:txBody>
          <a:bodyPr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5937" y="2518443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6363" y="5553656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6C54DC2F-047D-4CAA-5234-34749255384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56363" y="3438939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 b="0" i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>
              <a:latin typeface="Microsoft YaHei" panose="020B0503020204020204" pitchFamily="34" charset="-122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>
              <a:latin typeface="Microsoft YaHei" panose="020B0503020204020204" pitchFamily="34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>
              <a:solidFill>
                <a:schemeClr val="accent5"/>
              </a:solidFill>
              <a:latin typeface="Microsoft YaHei" panose="020B0503020204020204" pitchFamily="34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Microsoft YaHei" panose="020B0503020204020204" pitchFamily="34" charset="-122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+mn-lt"/>
                <a:ea typeface="Microsoft YaHei" panose="020B0503020204020204" pitchFamily="34" charset="-122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>
              <a:latin typeface="Microsoft YaHei" panose="020B0503020204020204" pitchFamily="34" charset="-122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+mn-lt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>
              <a:latin typeface="Microsoft YaHei" panose="020B0503020204020204" pitchFamily="34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Microsoft YaHei" panose="020B0503020204020204" pitchFamily="34" charset="-122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n-lt"/>
                <a:ea typeface="Microsoft YaHei" panose="020B0503020204020204" pitchFamily="34" charset="-122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>
              <a:latin typeface="Microsoft YaHei" panose="020B0503020204020204" pitchFamily="34" charset="-122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n-lt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8748946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F325D0F3-5617-4E4B-B49A-CF8CB71EDC27}" type="datetimeFigureOut">
              <a:rPr lang="en-US" smtClean="0"/>
              <a:pPr/>
              <a:t>5/4/26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66F106B9-48F5-894C-8B00-7C26AA0507A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23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>
              <a:solidFill>
                <a:schemeClr val="accent5"/>
              </a:solidFill>
              <a:latin typeface="Microsoft YaHei" panose="020B0503020204020204" pitchFamily="34" charset="-122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 userDrawn="1">
          <p15:clr>
            <a:srgbClr val="000000"/>
          </p15:clr>
        </p15:guide>
        <p15:guide id="2" orient="horz" pos="368" userDrawn="1">
          <p15:clr>
            <a:srgbClr val="000000"/>
          </p15:clr>
        </p15:guide>
        <p15:guide id="4" pos="4067" userDrawn="1">
          <p15:clr>
            <a:srgbClr val="00000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 userDrawn="1">
          <p15:clr>
            <a:srgbClr val="000000"/>
          </p15:clr>
        </p15:guide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468" y="616547"/>
            <a:ext cx="5429532" cy="1325562"/>
          </a:xfrm>
        </p:spPr>
        <p:txBody>
          <a:bodyPr/>
          <a:lstStyle>
            <a:lvl1pPr>
              <a:defRPr sz="545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6468" y="2550791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6468" y="4258656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518444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223426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1073056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3" orient="horz" pos="368" userDrawn="1">
          <p15:clr>
            <a:srgbClr val="00000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616005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3495232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94CF5EFB-E958-AB5C-B1C1-218B1D5040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83869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 b="0" i="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94691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920253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4/5/2026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60" r:id="rId15"/>
    <p:sldLayoutId id="2147483673" r:id="rId16"/>
    <p:sldLayoutId id="2147483674" r:id="rId17"/>
    <p:sldLayoutId id="2147483675" r:id="rId18"/>
    <p:sldLayoutId id="2147483659" r:id="rId19"/>
    <p:sldLayoutId id="2147483679" r:id="rId20"/>
    <p:sldLayoutId id="2147483676" r:id="rId21"/>
    <p:sldLayoutId id="2147483677" r:id="rId22"/>
    <p:sldLayoutId id="2147483678" r:id="rId23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Microsoft YaHei" panose="020B0503020204020204" pitchFamily="34" charset="-122"/>
          <a:ea typeface="Microsoft YaHei" panose="020B0503020204020204" pitchFamily="34" charset="-122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Microsoft YaHei" panose="020B0503020204020204" pitchFamily="34" charset="-122"/>
          <a:ea typeface="Microsoft YaHei" panose="020B0503020204020204" pitchFamily="34" charset="-122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93" userDrawn="1">
          <p15:clr>
            <a:srgbClr val="000000"/>
          </p15:clr>
        </p15:guide>
        <p15:guide id="4" orient="horz" pos="368" userDrawn="1">
          <p15:clr>
            <a:srgbClr val="000000"/>
          </p15:clr>
        </p15:guide>
        <p15:guide id="5" pos="3840" userDrawn="1">
          <p15:clr>
            <a:srgbClr val="F26B43"/>
          </p15:clr>
        </p15:guide>
        <p15:guide id="6" pos="4067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sv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813" y="2595220"/>
            <a:ext cx="10975975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</a:t>
            </a:r>
            <a:endParaRPr lang="en-US" sz="6000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>
              <a:latin typeface="Microsoft YaHei" panose="020B0503020204020204" pitchFamily="34" charset="-122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9412" y="5845854"/>
            <a:ext cx="12346515" cy="1035296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>
              <a:latin typeface="Microsoft YaHei" panose="020B0503020204020204" pitchFamily="34" charset="-122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91335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r="16890"/>
          <a:stretch/>
        </p:blipFill>
        <p:spPr>
          <a:xfrm>
            <a:off x="1" y="7938"/>
            <a:ext cx="6096000" cy="6913753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E426E7-B3AF-1126-A7BD-FC28F59D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80" y="604328"/>
            <a:ext cx="5334275" cy="820910"/>
          </a:xfrm>
        </p:spPr>
        <p:txBody>
          <a:bodyPr/>
          <a:lstStyle/>
          <a:p>
            <a:r>
              <a:rPr lang="ja-JP" altLang="en-US" sz="5400">
                <a:solidFill>
                  <a:schemeClr val="accent2"/>
                </a:solidFill>
                <a:latin typeface="SimHei"/>
                <a:ea typeface="SimHei"/>
              </a:rPr>
              <a:t>地中海性气候</a:t>
            </a:r>
            <a:endParaRPr lang="en-US" sz="5400" dirty="0">
              <a:solidFill>
                <a:schemeClr val="accent2"/>
              </a:solidFill>
              <a:latin typeface="SimHei"/>
              <a:ea typeface="SimHe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C7F88A-37A9-1316-1437-5664D4B3CE90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7">
            <a:extLst>
              <a:ext uri="{FF2B5EF4-FFF2-40B4-BE49-F238E27FC236}">
                <a16:creationId xmlns:a16="http://schemas.microsoft.com/office/drawing/2014/main" id="{1E0CD2F2-B26C-5D83-6A4A-33199EA75108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海拔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F009C7A-4F34-BBB0-8207-FDEC473D86B4}"/>
              </a:ext>
            </a:extLst>
          </p:cNvPr>
          <p:cNvSpPr txBox="1">
            <a:spLocks/>
          </p:cNvSpPr>
          <p:nvPr/>
        </p:nvSpPr>
        <p:spPr>
          <a:xfrm>
            <a:off x="6354110" y="3681851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巴罗萨谷</a:t>
            </a:r>
            <a:endParaRPr lang="en-AU" altLang="ja-JP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ea typeface="Microsoft YaHei" panose="020B0503020204020204" pitchFamily="34" charset="-122"/>
              </a:rPr>
              <a:t>130 – 430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  <a:r>
              <a:rPr lang="en-US" altLang="ja-JP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br>
              <a:rPr lang="en-US" altLang="ja-JP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</a:br>
            <a:r>
              <a:rPr lang="en-US" sz="1800" dirty="0">
                <a:solidFill>
                  <a:srgbClr val="B2D8BE"/>
                </a:solidFill>
                <a:ea typeface="Microsoft YaHei" panose="020B0503020204020204" pitchFamily="34" charset="-122"/>
              </a:rPr>
              <a:t>(427 – 1,411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7F28FC-2D7D-FE36-513C-EC2AFE1BB683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低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499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1639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635A6B-0781-F90A-199E-028DAE80FC8E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中等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500 – 749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1640 – 2459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61A4C8-E9C7-CD4C-1C2B-B563D5B1CBAC}"/>
              </a:ext>
            </a:extLst>
          </p:cNvPr>
          <p:cNvSpPr txBox="1"/>
          <p:nvPr/>
        </p:nvSpPr>
        <p:spPr>
          <a:xfrm>
            <a:off x="10611960" y="1237796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超高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&gt;1000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&gt;3280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EBB580C-9143-CF56-729E-7075B864EC4D}"/>
              </a:ext>
            </a:extLst>
          </p:cNvPr>
          <p:cNvCxnSpPr>
            <a:cxnSpLocks/>
          </p:cNvCxnSpPr>
          <p:nvPr/>
        </p:nvCxnSpPr>
        <p:spPr>
          <a:xfrm>
            <a:off x="7570115" y="628306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DFD78A3-26F2-52DC-D308-69DB3574D540}"/>
              </a:ext>
            </a:extLst>
          </p:cNvPr>
          <p:cNvCxnSpPr>
            <a:cxnSpLocks/>
          </p:cNvCxnSpPr>
          <p:nvPr/>
        </p:nvCxnSpPr>
        <p:spPr>
          <a:xfrm flipV="1">
            <a:off x="7570115" y="516006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F2A61C95-4925-D93A-DB0F-CA08751A4098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8CD0D0-3E12-D546-F4B1-90C991DCFE3D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1207924-4A5A-F27B-8E6D-2F1F54F201B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830310A-B797-9447-35E2-F1C64AC1152D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FD5A55D-3E7D-A2A3-B45D-C6E42FA559E8}"/>
              </a:ext>
            </a:extLst>
          </p:cNvPr>
          <p:cNvSpPr/>
          <p:nvPr/>
        </p:nvSpPr>
        <p:spPr>
          <a:xfrm>
            <a:off x="8632018" y="611039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38A0BC-A1DC-FB31-B847-5703D4A2C17C}"/>
              </a:ext>
            </a:extLst>
          </p:cNvPr>
          <p:cNvSpPr txBox="1"/>
          <p:nvPr/>
        </p:nvSpPr>
        <p:spPr>
          <a:xfrm>
            <a:off x="10274522" y="2572300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高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750 – 999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2460 – 3279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lose-up of a rock&#10;&#10;AI-generated content may be incorrect.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</a:rPr>
              <a:t>土壤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911208" cy="1530521"/>
          </a:xfrm>
        </p:spPr>
        <p:txBody>
          <a:bodyPr/>
          <a:lstStyle/>
          <a:p>
            <a:r>
              <a:rPr lang="ja-JP" altLang="en-US"/>
              <a:t>巴罗萨谷的土壤类型非常多样，土壤通常是深厚的，属于肥力相对较低的粘壤土和沙质土壤，颜色呈灰色、棕色到红色。</a:t>
            </a:r>
            <a:endParaRPr lang="en-AU" sz="160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5397D3-38D1-0FE1-8C7B-B14221033921}"/>
              </a:ext>
            </a:extLst>
          </p:cNvPr>
          <p:cNvSpPr txBox="1"/>
          <p:nvPr/>
        </p:nvSpPr>
        <p:spPr>
          <a:xfrm>
            <a:off x="6328593" y="1167856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>
                <a:solidFill>
                  <a:schemeClr val="accent5"/>
                </a:solidFill>
                <a:latin typeface="Microsoft YaHei" panose="020B0503020204020204" pitchFamily="34" charset="-122"/>
              </a:rPr>
              <a:t>巴罗萨谷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096000" cy="685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365118" y="5650059"/>
            <a:ext cx="3488879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ja-JP" altLang="en-US" sz="1600">
                <a:solidFill>
                  <a:schemeClr val="bg1"/>
                </a:solidFill>
                <a:latin typeface="Microsoft YaHei"/>
                <a:ea typeface="Microsoft YaHei"/>
              </a:rPr>
              <a:t>凉爽气候，伴随多样的中气候</a:t>
            </a:r>
            <a:endParaRPr lang="en-US" sz="1600">
              <a:solidFill>
                <a:schemeClr val="bg1"/>
              </a:solidFill>
              <a:latin typeface="Microsoft YaHei"/>
              <a:ea typeface="Microsoft YaHei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EE1633EC-A994-993A-4C58-F529C89B9129}"/>
              </a:ext>
            </a:extLst>
          </p:cNvPr>
          <p:cNvSpPr txBox="1">
            <a:spLocks/>
          </p:cNvSpPr>
          <p:nvPr/>
        </p:nvSpPr>
        <p:spPr>
          <a:xfrm>
            <a:off x="299664" y="5167703"/>
            <a:ext cx="5334275" cy="82091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2800">
                <a:solidFill>
                  <a:schemeClr val="bg1"/>
                </a:solidFill>
                <a:latin typeface="SimHei"/>
                <a:ea typeface="SimHei"/>
              </a:rPr>
              <a:t>地中海性</a:t>
            </a:r>
            <a:endParaRPr lang="en-US" sz="2800" dirty="0">
              <a:solidFill>
                <a:schemeClr val="bg1"/>
              </a:solidFill>
              <a:latin typeface="SimHei"/>
              <a:ea typeface="SimHei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B1D1AD8-5F24-1DA7-832E-45E80AF8430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7">
            <a:extLst>
              <a:ext uri="{FF2B5EF4-FFF2-40B4-BE49-F238E27FC236}">
                <a16:creationId xmlns:a16="http://schemas.microsoft.com/office/drawing/2014/main" id="{23DE129B-2468-F770-605A-7EFE47D36AFC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海拔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543D80B5-0D44-A118-EFC5-B304A51F00AA}"/>
              </a:ext>
            </a:extLst>
          </p:cNvPr>
          <p:cNvSpPr txBox="1">
            <a:spLocks/>
          </p:cNvSpPr>
          <p:nvPr/>
        </p:nvSpPr>
        <p:spPr>
          <a:xfrm>
            <a:off x="6653856" y="2688524"/>
            <a:ext cx="287325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伊顿谷</a:t>
            </a:r>
          </a:p>
          <a:p>
            <a:r>
              <a:rPr lang="en-US" sz="1800" dirty="0">
                <a:solidFill>
                  <a:srgbClr val="B2D8BE"/>
                </a:solidFill>
                <a:ea typeface="Microsoft YaHei" panose="020B0503020204020204" pitchFamily="34" charset="-122"/>
              </a:rPr>
              <a:t>310–540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  <a:br>
              <a:rPr lang="en-AU" altLang="ja-JP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</a:br>
            <a:r>
              <a:rPr lang="en-US" sz="18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en-US" sz="1800" dirty="0">
                <a:solidFill>
                  <a:srgbClr val="B2D8BE"/>
                </a:solidFill>
                <a:ea typeface="Microsoft YaHei" panose="020B0503020204020204" pitchFamily="34" charset="-122"/>
              </a:rPr>
              <a:t>1,017–1,472</a:t>
            </a:r>
            <a:r>
              <a:rPr lang="ja-JP" altLang="en-US" sz="180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3DC237A-3664-47C8-3CED-7DA0E8322FC3}"/>
              </a:ext>
            </a:extLst>
          </p:cNvPr>
          <p:cNvCxnSpPr>
            <a:cxnSpLocks/>
          </p:cNvCxnSpPr>
          <p:nvPr/>
        </p:nvCxnSpPr>
        <p:spPr>
          <a:xfrm>
            <a:off x="7869861" y="5289739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9C8753-1364-39F3-E373-8DA6ABE35074}"/>
              </a:ext>
            </a:extLst>
          </p:cNvPr>
          <p:cNvCxnSpPr>
            <a:cxnSpLocks/>
          </p:cNvCxnSpPr>
          <p:nvPr/>
        </p:nvCxnSpPr>
        <p:spPr>
          <a:xfrm flipV="1">
            <a:off x="7869861" y="4166738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B555BE3-2104-9BD2-C584-FBB91F7CF746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2001707-1100-2E61-1024-F575CC1A5D11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573BA45-D3E0-FDB6-8B2F-A8EA893114F4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5339FB7-C5C8-D6E1-FE2B-B5971EB4ADBF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5625071-93F4-A779-90B9-E6E977E1352C}"/>
              </a:ext>
            </a:extLst>
          </p:cNvPr>
          <p:cNvSpPr/>
          <p:nvPr/>
        </p:nvSpPr>
        <p:spPr>
          <a:xfrm>
            <a:off x="8931764" y="5117070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808B57-05D3-73D4-417C-2DFC421C043A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低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499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1639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00078A-FEF0-51B2-330A-DF39B9CB5603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中等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500 – 749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1640 – 2459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10C812-1087-ACBE-8009-A41460AFC09B}"/>
              </a:ext>
            </a:extLst>
          </p:cNvPr>
          <p:cNvSpPr txBox="1"/>
          <p:nvPr/>
        </p:nvSpPr>
        <p:spPr>
          <a:xfrm>
            <a:off x="10611960" y="1237796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超高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&gt;1000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&gt;3280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0A96E2-1271-A5EE-621A-A24C86BCDCAB}"/>
              </a:ext>
            </a:extLst>
          </p:cNvPr>
          <p:cNvSpPr txBox="1"/>
          <p:nvPr/>
        </p:nvSpPr>
        <p:spPr>
          <a:xfrm>
            <a:off x="10274522" y="2572300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高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750 – 999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2460 – 3279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B55C9449-22BE-38B9-9BBE-C98B9DBDFB83}"/>
              </a:ext>
            </a:extLst>
          </p:cNvPr>
          <p:cNvSpPr txBox="1">
            <a:spLocks/>
          </p:cNvSpPr>
          <p:nvPr/>
        </p:nvSpPr>
        <p:spPr>
          <a:xfrm>
            <a:off x="291976" y="4266396"/>
            <a:ext cx="5334275" cy="82091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sz="5400">
                <a:solidFill>
                  <a:schemeClr val="accent5"/>
                </a:solidFill>
                <a:latin typeface="SimHei"/>
                <a:ea typeface="SimHei"/>
              </a:rPr>
              <a:t>气候</a:t>
            </a:r>
            <a:endParaRPr lang="en-US" sz="5400" dirty="0">
              <a:solidFill>
                <a:schemeClr val="accent5"/>
              </a:solidFill>
              <a:latin typeface="SimHei"/>
              <a:ea typeface="SimHei"/>
            </a:endParaRP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1"/>
                </a:solidFill>
              </a:rPr>
              <a:t>土壤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437274"/>
            <a:ext cx="3766829" cy="1530521"/>
          </a:xfrm>
        </p:spPr>
        <p:txBody>
          <a:bodyPr/>
          <a:lstStyle/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/>
              <a:t>伊顿谷地形多变，这意味着有许多不同的土壤类型。最常见的土壤类型为较浅的、伴有岩石的壤砂土和粘壤土，颜色呈现灰色到棕色。</a:t>
            </a:r>
            <a:endParaRPr lang="en-AU" sz="1600" dirty="0">
              <a:effectLst/>
            </a:endParaRPr>
          </a:p>
        </p:txBody>
      </p:sp>
      <p:pic>
        <p:nvPicPr>
          <p:cNvPr id="8" name="Picture Placeholder 7" descr="A close-up of hands holding small pieces of food&#10;&#10;AI-generated content may be incorrect.">
            <a:extLst>
              <a:ext uri="{FF2B5EF4-FFF2-40B4-BE49-F238E27FC236}">
                <a16:creationId xmlns:a16="http://schemas.microsoft.com/office/drawing/2014/main" id="{42C97ACA-08F4-ED81-F987-9343CC10CCB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841283F-C00B-3643-7EB6-9AAEC181FA72}"/>
              </a:ext>
            </a:extLst>
          </p:cNvPr>
          <p:cNvSpPr txBox="1"/>
          <p:nvPr/>
        </p:nvSpPr>
        <p:spPr>
          <a:xfrm>
            <a:off x="6339351" y="124698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>
                <a:solidFill>
                  <a:schemeClr val="accent5"/>
                </a:solidFill>
                <a:latin typeface="Microsoft YaHei" panose="020B0503020204020204" pitchFamily="34" charset="-122"/>
              </a:rPr>
              <a:t>伊顿谷</a:t>
            </a:r>
          </a:p>
        </p:txBody>
      </p:sp>
    </p:spTree>
    <p:extLst>
      <p:ext uri="{BB962C8B-B14F-4D97-AF65-F5344CB8AC3E}">
        <p14:creationId xmlns:p14="http://schemas.microsoft.com/office/powerpoint/2010/main" val="334624199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holding a bunch of grapes&#10;&#10;AI-generated content may be incorrect.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巴罗萨的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>
                <a:solidFill>
                  <a:schemeClr val="accent5"/>
                </a:solidFill>
              </a:rPr>
              <a:t>葡萄栽培和酿造</a:t>
            </a:r>
          </a:p>
          <a:p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6444A-1B6F-B234-9F24-6B52963EA6AF}"/>
              </a:ext>
            </a:extLst>
          </p:cNvPr>
          <p:cNvSpPr txBox="1">
            <a:spLocks/>
          </p:cNvSpPr>
          <p:nvPr/>
        </p:nvSpPr>
        <p:spPr>
          <a:xfrm>
            <a:off x="630419" y="2777627"/>
            <a:ext cx="4829691" cy="15955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ja-JP" altLang="en-US" sz="20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葡萄种植</a:t>
            </a:r>
            <a:r>
              <a:rPr lang="en-US" altLang="ja-JP" sz="20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ja-JP" altLang="en-US" sz="20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传统与创新的融汇</a:t>
            </a:r>
            <a:endParaRPr lang="en-AU" altLang="ja-JP" sz="2000" dirty="0">
              <a:solidFill>
                <a:srgbClr val="B2D8B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en-US" altLang="ja-JP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500</a:t>
            </a:r>
            <a:r>
              <a:rPr lang="ja-JP" altLang="en-US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多的葡萄种植户</a:t>
            </a:r>
          </a:p>
          <a:p>
            <a:pPr marL="285750" indent="-28575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第五代和第六代的种植者</a:t>
            </a:r>
          </a:p>
          <a:p>
            <a:pPr marL="285750" indent="-28575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关注于可持续发展的葡萄栽培实践</a:t>
            </a:r>
          </a:p>
          <a:p>
            <a:pPr marL="285750" indent="-285750">
              <a:lnSpc>
                <a:spcPts val="1575"/>
              </a:lnSpc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endParaRPr lang="ja-JP" altLang="en-US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C10418-BA0F-1A19-73AA-B6ED74D4FA43}"/>
              </a:ext>
            </a:extLst>
          </p:cNvPr>
          <p:cNvSpPr txBox="1">
            <a:spLocks/>
          </p:cNvSpPr>
          <p:nvPr/>
        </p:nvSpPr>
        <p:spPr>
          <a:xfrm>
            <a:off x="630419" y="4150281"/>
            <a:ext cx="4829691" cy="15955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ja-JP" altLang="en-US" sz="20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采收</a:t>
            </a:r>
            <a:r>
              <a:rPr lang="en-AU" sz="20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巴罗萨谷</a:t>
            </a:r>
            <a:r>
              <a:rPr lang="en-US" altLang="ja-JP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ja-JP" altLang="en-US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二月中旬到四月下旬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伊顿谷</a:t>
            </a:r>
            <a:r>
              <a:rPr lang="en-US" altLang="ja-JP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ja-JP" altLang="en-US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三月中旬到四月</a:t>
            </a:r>
            <a:r>
              <a:rPr lang="en-US" altLang="ja-JP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/</a:t>
            </a:r>
            <a:r>
              <a:rPr lang="ja-JP" altLang="en-US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五月上旬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上伊顿</a:t>
            </a:r>
            <a:r>
              <a:rPr lang="en-US" altLang="ja-JP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ja-JP" altLang="en-US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最多在伊顿谷采收之后的一个月</a:t>
            </a:r>
            <a:endParaRPr lang="en-AU" sz="1600" dirty="0">
              <a:solidFill>
                <a:srgbClr val="FFFFFF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1B92D52-1A91-3C89-F550-6B14E4A4DD4D}"/>
              </a:ext>
            </a:extLst>
          </p:cNvPr>
          <p:cNvSpPr txBox="1"/>
          <p:nvPr/>
        </p:nvSpPr>
        <p:spPr>
          <a:xfrm>
            <a:off x="509959" y="6093763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600">
                <a:latin typeface="Microsoft YaHei" panose="020B0503020204020204" pitchFamily="34" charset="-122"/>
              </a:rPr>
              <a:t>冷浸渍法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0159C-F7E4-540F-F29F-CD8515543086}"/>
              </a:ext>
            </a:extLst>
          </p:cNvPr>
          <p:cNvSpPr txBox="1"/>
          <p:nvPr/>
        </p:nvSpPr>
        <p:spPr>
          <a:xfrm>
            <a:off x="9448203" y="609194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600">
                <a:latin typeface="Microsoft YaHei" panose="020B0503020204020204" pitchFamily="34" charset="-122"/>
              </a:rPr>
              <a:t>不同的酵母种类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8E57BA-FEAA-BB2B-FA15-1A0AC54C4FA1}"/>
              </a:ext>
            </a:extLst>
          </p:cNvPr>
          <p:cNvSpPr txBox="1"/>
          <p:nvPr/>
        </p:nvSpPr>
        <p:spPr>
          <a:xfrm>
            <a:off x="6538970" y="609194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600">
                <a:latin typeface="Microsoft YaHei" panose="020B0503020204020204" pitchFamily="34" charset="-122"/>
              </a:rPr>
              <a:t>整串发酵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4868E-DE7D-BC35-0DEA-A87F8D156851}"/>
              </a:ext>
            </a:extLst>
          </p:cNvPr>
          <p:cNvSpPr txBox="1"/>
          <p:nvPr/>
        </p:nvSpPr>
        <p:spPr>
          <a:xfrm>
            <a:off x="3396603" y="609194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600">
                <a:latin typeface="Microsoft YaHei" panose="020B0503020204020204" pitchFamily="34" charset="-122"/>
              </a:rPr>
              <a:t>发酵后浸渍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BF8A79-A1A3-1CFC-5FCD-90EBDEB16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104" y="2805896"/>
            <a:ext cx="1816100" cy="29972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2D6961-98B4-4087-34A9-C646F3598D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7557" y="3458046"/>
            <a:ext cx="2087383" cy="1831383"/>
          </a:xfrm>
          <a:prstGeom prst="rect">
            <a:avLst/>
          </a:prstGeom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id="{B034495F-D3CD-2560-774A-AA8F5A41D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7040"/>
            <a:ext cx="4829691" cy="785732"/>
          </a:xfrm>
        </p:spPr>
        <p:txBody>
          <a:bodyPr/>
          <a:lstStyle/>
          <a:p>
            <a:r>
              <a:rPr lang="ja-JP" altLang="en-US">
                <a:solidFill>
                  <a:schemeClr val="bg2"/>
                </a:solidFill>
              </a:rPr>
              <a:t>葡萄酒酿造</a:t>
            </a:r>
            <a:r>
              <a:rPr lang="en-US" altLang="ja-JP" dirty="0">
                <a:solidFill>
                  <a:schemeClr val="bg2"/>
                </a:solidFill>
              </a:rPr>
              <a:t>: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B596968-CB41-0655-4957-C0B70AC764E9}"/>
              </a:ext>
            </a:extLst>
          </p:cNvPr>
          <p:cNvSpPr txBox="1">
            <a:spLocks/>
          </p:cNvSpPr>
          <p:nvPr/>
        </p:nvSpPr>
        <p:spPr>
          <a:xfrm>
            <a:off x="623888" y="1054904"/>
            <a:ext cx="8036018" cy="13255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5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sz="544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传统工艺和创新实践并存</a:t>
            </a:r>
          </a:p>
          <a:p>
            <a:endParaRPr lang="ja-JP" altLang="en-US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260E7C-D8B4-C057-7681-5032266C8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597" y="2798765"/>
            <a:ext cx="1816100" cy="299719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B40A97-F28E-21AE-B335-4FAEE26D93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013" y="1952555"/>
            <a:ext cx="815145" cy="1325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21BF871-563E-A3F3-495C-1139DD3D3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325" y="2805896"/>
            <a:ext cx="1816100" cy="299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0A54B6-62F6-CF38-CCF9-73E5447EBB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5154" y="2460160"/>
            <a:ext cx="652907" cy="57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8277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0B270F-CE76-B2D3-1326-822E4B8E2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87040"/>
            <a:ext cx="4829691" cy="785732"/>
          </a:xfrm>
        </p:spPr>
        <p:txBody>
          <a:bodyPr/>
          <a:lstStyle/>
          <a:p>
            <a:r>
              <a:rPr lang="ja-JP" altLang="en-US">
                <a:solidFill>
                  <a:schemeClr val="bg2"/>
                </a:solidFill>
              </a:rPr>
              <a:t>葡萄酒酿造</a:t>
            </a:r>
            <a:r>
              <a:rPr lang="en-US" altLang="ja-JP" dirty="0">
                <a:solidFill>
                  <a:schemeClr val="bg2"/>
                </a:solidFill>
              </a:rPr>
              <a:t>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99E0AA-0316-DD4A-E8C8-EFB001D5D3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54904"/>
            <a:ext cx="7853138" cy="1325563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</a:rPr>
              <a:t>传统工艺和创新实践并存</a:t>
            </a:r>
          </a:p>
          <a:p>
            <a:endParaRPr lang="ja-JP" altLang="en-US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155807-305F-EBC5-4401-F158F1D28962}"/>
              </a:ext>
            </a:extLst>
          </p:cNvPr>
          <p:cNvSpPr txBox="1"/>
          <p:nvPr/>
        </p:nvSpPr>
        <p:spPr>
          <a:xfrm>
            <a:off x="902021" y="5604177"/>
            <a:ext cx="3487099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600">
                <a:latin typeface="Microsoft YaHei" panose="020B0503020204020204" pitchFamily="34" charset="-122"/>
              </a:rPr>
              <a:t>法国或美国橡木桶、开放式水泥池、大型不锈钢罐、蛋型发酵器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endParaRPr lang="ja-JP" altLang="en-US" sz="1600">
              <a:latin typeface="Microsoft YaHei" panose="020B0503020204020204" pitchFamily="34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667F8A-2C4F-E3C4-33DA-AA611A72CB3B}"/>
              </a:ext>
            </a:extLst>
          </p:cNvPr>
          <p:cNvSpPr txBox="1"/>
          <p:nvPr/>
        </p:nvSpPr>
        <p:spPr>
          <a:xfrm>
            <a:off x="5306791" y="5604177"/>
            <a:ext cx="2430390" cy="1205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600">
                <a:latin typeface="Microsoft YaHei" panose="020B0503020204020204" pitchFamily="34" charset="-122"/>
              </a:rPr>
              <a:t>添加酒石酸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600">
                <a:latin typeface="Microsoft YaHei" panose="020B0503020204020204" pitchFamily="34" charset="-122"/>
              </a:rPr>
              <a:t>在一些产自较热气候的葡萄酒中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endParaRPr lang="ja-JP" altLang="en-US" sz="1600">
              <a:latin typeface="Microsoft YaHei" panose="020B0503020204020204" pitchFamily="34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657860-08AE-07F0-8AC1-03E924A1237A}"/>
              </a:ext>
            </a:extLst>
          </p:cNvPr>
          <p:cNvSpPr txBox="1"/>
          <p:nvPr/>
        </p:nvSpPr>
        <p:spPr>
          <a:xfrm>
            <a:off x="8268460" y="5604177"/>
            <a:ext cx="24303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 sz="1600">
                <a:latin typeface="Microsoft YaHei" panose="020B0503020204020204" pitchFamily="34" charset="-122"/>
              </a:rPr>
              <a:t>螺旋盖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E7F9A76-AAFE-91DE-DD22-1118D53294B0}"/>
              </a:ext>
            </a:extLst>
          </p:cNvPr>
          <p:cNvGrpSpPr/>
          <p:nvPr/>
        </p:nvGrpSpPr>
        <p:grpSpPr>
          <a:xfrm>
            <a:off x="1629369" y="2201978"/>
            <a:ext cx="2630659" cy="3291699"/>
            <a:chOff x="1404944" y="2243602"/>
            <a:chExt cx="2513686" cy="314533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950C97A-E115-0447-E5A3-7D990DD1D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0480" y="2243602"/>
              <a:ext cx="1512776" cy="114885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989CEAE-D5C8-F1F5-B815-86333E868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47840" y="3344714"/>
              <a:ext cx="1170790" cy="198884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A7F620A5-0294-348E-05A5-8F0E62DC2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4944" y="3465076"/>
              <a:ext cx="1165727" cy="1923858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C6738609-8867-67C5-FDD7-70ED63B0B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664" y="2845896"/>
            <a:ext cx="1594644" cy="2631721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C85AE31F-5955-55B8-24FD-A7E110FD77BD}"/>
              </a:ext>
            </a:extLst>
          </p:cNvPr>
          <p:cNvGrpSpPr/>
          <p:nvPr/>
        </p:nvGrpSpPr>
        <p:grpSpPr>
          <a:xfrm>
            <a:off x="8907200" y="2765296"/>
            <a:ext cx="981104" cy="2554604"/>
            <a:chOff x="8767330" y="2701151"/>
            <a:chExt cx="981104" cy="255460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C88CA4A-F3DB-44A9-E770-C3A32B1B0A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35069" y="2701151"/>
              <a:ext cx="713365" cy="2554604"/>
            </a:xfrm>
            <a:prstGeom prst="rect">
              <a:avLst/>
            </a:prstGeom>
          </p:spPr>
        </p:pic>
        <p:sp>
          <p:nvSpPr>
            <p:cNvPr id="24" name="Curved Right Arrow 8">
              <a:extLst>
                <a:ext uri="{FF2B5EF4-FFF2-40B4-BE49-F238E27FC236}">
                  <a16:creationId xmlns:a16="http://schemas.microsoft.com/office/drawing/2014/main" id="{1AEE31D0-FDF4-2EB3-8CB6-71FF9E3EEC5F}"/>
                </a:ext>
              </a:extLst>
            </p:cNvPr>
            <p:cNvSpPr/>
            <p:nvPr/>
          </p:nvSpPr>
          <p:spPr>
            <a:xfrm>
              <a:off x="8767330" y="2765296"/>
              <a:ext cx="705067" cy="524040"/>
            </a:xfrm>
            <a:custGeom>
              <a:avLst/>
              <a:gdLst>
                <a:gd name="connsiteX0" fmla="*/ 0 w 704730"/>
                <a:gd name="connsiteY0" fmla="*/ 164670 h 526943"/>
                <a:gd name="connsiteX1" fmla="*/ 572994 w 704730"/>
                <a:gd name="connsiteY1" fmla="*/ 326437 h 526943"/>
                <a:gd name="connsiteX2" fmla="*/ 572994 w 704730"/>
                <a:gd name="connsiteY2" fmla="*/ 260569 h 526943"/>
                <a:gd name="connsiteX3" fmla="*/ 704730 w 704730"/>
                <a:gd name="connsiteY3" fmla="*/ 395207 h 526943"/>
                <a:gd name="connsiteX4" fmla="*/ 572994 w 704730"/>
                <a:gd name="connsiteY4" fmla="*/ 524040 h 526943"/>
                <a:gd name="connsiteX5" fmla="*/ 572994 w 704730"/>
                <a:gd name="connsiteY5" fmla="*/ 458173 h 526943"/>
                <a:gd name="connsiteX6" fmla="*/ 0 w 704730"/>
                <a:gd name="connsiteY6" fmla="*/ 296406 h 526943"/>
                <a:gd name="connsiteX7" fmla="*/ 0 w 704730"/>
                <a:gd name="connsiteY7" fmla="*/ 164670 h 526943"/>
                <a:gd name="connsiteX0" fmla="*/ 704730 w 704730"/>
                <a:gd name="connsiteY0" fmla="*/ 131736 h 526943"/>
                <a:gd name="connsiteX1" fmla="*/ 58834 w 704730"/>
                <a:gd name="connsiteY1" fmla="*/ 230538 h 526943"/>
                <a:gd name="connsiteX2" fmla="*/ 528224 w 704730"/>
                <a:gd name="connsiteY2" fmla="*/ 5249 h 526943"/>
                <a:gd name="connsiteX3" fmla="*/ 704730 w 704730"/>
                <a:gd name="connsiteY3" fmla="*/ 1 h 526943"/>
                <a:gd name="connsiteX4" fmla="*/ 704730 w 704730"/>
                <a:gd name="connsiteY4" fmla="*/ 131736 h 526943"/>
                <a:gd name="connsiteX0" fmla="*/ 0 w 704730"/>
                <a:gd name="connsiteY0" fmla="*/ 164670 h 526943"/>
                <a:gd name="connsiteX1" fmla="*/ 572994 w 704730"/>
                <a:gd name="connsiteY1" fmla="*/ 326437 h 526943"/>
                <a:gd name="connsiteX2" fmla="*/ 572994 w 704730"/>
                <a:gd name="connsiteY2" fmla="*/ 260569 h 526943"/>
                <a:gd name="connsiteX3" fmla="*/ 704730 w 704730"/>
                <a:gd name="connsiteY3" fmla="*/ 395207 h 526943"/>
                <a:gd name="connsiteX4" fmla="*/ 572994 w 704730"/>
                <a:gd name="connsiteY4" fmla="*/ 524040 h 526943"/>
                <a:gd name="connsiteX5" fmla="*/ 572994 w 704730"/>
                <a:gd name="connsiteY5" fmla="*/ 458173 h 526943"/>
                <a:gd name="connsiteX6" fmla="*/ 0 w 704730"/>
                <a:gd name="connsiteY6" fmla="*/ 296406 h 526943"/>
                <a:gd name="connsiteX7" fmla="*/ 0 w 704730"/>
                <a:gd name="connsiteY7" fmla="*/ 164670 h 526943"/>
                <a:gd name="connsiteX8" fmla="*/ 704730 w 704730"/>
                <a:gd name="connsiteY8" fmla="*/ 0 h 526943"/>
                <a:gd name="connsiteX9" fmla="*/ 704730 w 704730"/>
                <a:gd name="connsiteY9" fmla="*/ 131736 h 526943"/>
                <a:gd name="connsiteX10" fmla="*/ 58834 w 704730"/>
                <a:gd name="connsiteY10" fmla="*/ 230538 h 526943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705067 w 705067"/>
                <a:gd name="connsiteY0" fmla="*/ 13173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705067 w 705067"/>
                <a:gd name="connsiteY4" fmla="*/ 13173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705067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705067 w 705067"/>
                <a:gd name="connsiteY0" fmla="*/ 13173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705067 w 705067"/>
                <a:gd name="connsiteY4" fmla="*/ 13173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534586 w 705067"/>
                <a:gd name="connsiteY0" fmla="*/ 13948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705067 w 705067"/>
                <a:gd name="connsiteY3" fmla="*/ 1 h 524040"/>
                <a:gd name="connsiteX4" fmla="*/ 534586 w 705067"/>
                <a:gd name="connsiteY4" fmla="*/ 13948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534586 w 705067"/>
                <a:gd name="connsiteY0" fmla="*/ 13948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534586 w 705067"/>
                <a:gd name="connsiteY4" fmla="*/ 13948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99661 w 705067"/>
                <a:gd name="connsiteY0" fmla="*/ 142660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499661 w 705067"/>
                <a:gd name="connsiteY4" fmla="*/ 142660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71086 w 705067"/>
                <a:gd name="connsiteY0" fmla="*/ 14583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89167 w 705067"/>
                <a:gd name="connsiteY3" fmla="*/ 12701 h 524040"/>
                <a:gd name="connsiteX4" fmla="*/ 471086 w 705067"/>
                <a:gd name="connsiteY4" fmla="*/ 14583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71086 w 705067"/>
                <a:gd name="connsiteY0" fmla="*/ 145835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71086 w 705067"/>
                <a:gd name="connsiteY4" fmla="*/ 145835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82809 w 705067"/>
                <a:gd name="connsiteY0" fmla="*/ 15169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82809 w 705067"/>
                <a:gd name="connsiteY4" fmla="*/ 15169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0" fmla="*/ 482809 w 705067"/>
                <a:gd name="connsiteY0" fmla="*/ 151696 h 524040"/>
                <a:gd name="connsiteX1" fmla="*/ 59171 w 705067"/>
                <a:gd name="connsiteY1" fmla="*/ 230538 h 524040"/>
                <a:gd name="connsiteX2" fmla="*/ 528561 w 705067"/>
                <a:gd name="connsiteY2" fmla="*/ 5249 h 524040"/>
                <a:gd name="connsiteX3" fmla="*/ 495517 w 705067"/>
                <a:gd name="connsiteY3" fmla="*/ 15876 h 524040"/>
                <a:gd name="connsiteX4" fmla="*/ 482809 w 705067"/>
                <a:gd name="connsiteY4" fmla="*/ 151696 h 524040"/>
                <a:gd name="connsiteX0" fmla="*/ 337 w 705067"/>
                <a:gd name="connsiteY0" fmla="*/ 164670 h 524040"/>
                <a:gd name="connsiteX1" fmla="*/ 573331 w 705067"/>
                <a:gd name="connsiteY1" fmla="*/ 326437 h 524040"/>
                <a:gd name="connsiteX2" fmla="*/ 573331 w 705067"/>
                <a:gd name="connsiteY2" fmla="*/ 260569 h 524040"/>
                <a:gd name="connsiteX3" fmla="*/ 705067 w 705067"/>
                <a:gd name="connsiteY3" fmla="*/ 395207 h 524040"/>
                <a:gd name="connsiteX4" fmla="*/ 573331 w 705067"/>
                <a:gd name="connsiteY4" fmla="*/ 524040 h 524040"/>
                <a:gd name="connsiteX5" fmla="*/ 573331 w 705067"/>
                <a:gd name="connsiteY5" fmla="*/ 458173 h 524040"/>
                <a:gd name="connsiteX6" fmla="*/ 337 w 705067"/>
                <a:gd name="connsiteY6" fmla="*/ 296406 h 524040"/>
                <a:gd name="connsiteX7" fmla="*/ 337 w 705067"/>
                <a:gd name="connsiteY7" fmla="*/ 164670 h 524040"/>
                <a:gd name="connsiteX8" fmla="*/ 550084 w 705067"/>
                <a:gd name="connsiteY8" fmla="*/ 0 h 524040"/>
                <a:gd name="connsiteX9" fmla="*/ 573332 w 705067"/>
                <a:gd name="connsiteY9" fmla="*/ 139485 h 524040"/>
                <a:gd name="connsiteX10" fmla="*/ 59171 w 705067"/>
                <a:gd name="connsiteY10" fmla="*/ 230538 h 524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5067" h="524040" stroke="0" extrusionOk="0">
                  <a:moveTo>
                    <a:pt x="337" y="164670"/>
                  </a:moveTo>
                  <a:cubicBezTo>
                    <a:pt x="337" y="243745"/>
                    <a:pt x="240883" y="311656"/>
                    <a:pt x="573331" y="326437"/>
                  </a:cubicBezTo>
                  <a:lnTo>
                    <a:pt x="573331" y="260569"/>
                  </a:lnTo>
                  <a:lnTo>
                    <a:pt x="705067" y="395207"/>
                  </a:lnTo>
                  <a:lnTo>
                    <a:pt x="573331" y="524040"/>
                  </a:lnTo>
                  <a:lnTo>
                    <a:pt x="573331" y="458173"/>
                  </a:lnTo>
                  <a:cubicBezTo>
                    <a:pt x="240883" y="443391"/>
                    <a:pt x="337" y="375481"/>
                    <a:pt x="337" y="296406"/>
                  </a:cubicBezTo>
                  <a:lnTo>
                    <a:pt x="337" y="164670"/>
                  </a:lnTo>
                  <a:close/>
                </a:path>
                <a:path w="705067" h="524040" fill="darkenLess" stroke="0" extrusionOk="0">
                  <a:moveTo>
                    <a:pt x="482809" y="151696"/>
                  </a:moveTo>
                  <a:cubicBezTo>
                    <a:pt x="384300" y="163419"/>
                    <a:pt x="171258" y="170528"/>
                    <a:pt x="59171" y="230538"/>
                  </a:cubicBezTo>
                  <a:cubicBezTo>
                    <a:pt x="-114247" y="137691"/>
                    <a:pt x="108834" y="30621"/>
                    <a:pt x="528561" y="5249"/>
                  </a:cubicBezTo>
                  <a:cubicBezTo>
                    <a:pt x="586211" y="1764"/>
                    <a:pt x="435969" y="15876"/>
                    <a:pt x="495517" y="15876"/>
                  </a:cubicBezTo>
                  <a:lnTo>
                    <a:pt x="482809" y="151696"/>
                  </a:lnTo>
                  <a:close/>
                </a:path>
                <a:path w="705067" h="524040" fill="none" extrusionOk="0">
                  <a:moveTo>
                    <a:pt x="337" y="164670"/>
                  </a:moveTo>
                  <a:cubicBezTo>
                    <a:pt x="337" y="243745"/>
                    <a:pt x="240883" y="311656"/>
                    <a:pt x="573331" y="326437"/>
                  </a:cubicBezTo>
                  <a:lnTo>
                    <a:pt x="573331" y="260569"/>
                  </a:lnTo>
                  <a:lnTo>
                    <a:pt x="705067" y="395207"/>
                  </a:lnTo>
                  <a:lnTo>
                    <a:pt x="573331" y="524040"/>
                  </a:lnTo>
                  <a:lnTo>
                    <a:pt x="573331" y="458173"/>
                  </a:lnTo>
                  <a:cubicBezTo>
                    <a:pt x="240883" y="443391"/>
                    <a:pt x="337" y="375481"/>
                    <a:pt x="337" y="296406"/>
                  </a:cubicBezTo>
                  <a:lnTo>
                    <a:pt x="337" y="164670"/>
                  </a:lnTo>
                  <a:cubicBezTo>
                    <a:pt x="337" y="73725"/>
                    <a:pt x="160872" y="0"/>
                    <a:pt x="550084" y="0"/>
                  </a:cubicBezTo>
                  <a:cubicBezTo>
                    <a:pt x="550084" y="43912"/>
                    <a:pt x="573332" y="95573"/>
                    <a:pt x="573332" y="139485"/>
                  </a:cubicBezTo>
                  <a:cubicBezTo>
                    <a:pt x="293116" y="139485"/>
                    <a:pt x="171258" y="170528"/>
                    <a:pt x="59171" y="230538"/>
                  </a:cubicBezTo>
                </a:path>
              </a:pathLst>
            </a:custGeom>
            <a:solidFill>
              <a:srgbClr val="AB253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Microsoft YaHei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883663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Close-up of a vine with grapes growing on it&#10;&#10;AI-generated content may be incorrect.">
            <a:extLst>
              <a:ext uri="{FF2B5EF4-FFF2-40B4-BE49-F238E27FC236}">
                <a16:creationId xmlns:a16="http://schemas.microsoft.com/office/drawing/2014/main" id="{966A6977-47CC-69AD-A6FF-6CC2480ABE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57810"/>
            <a:ext cx="6096000" cy="61142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F78837C-8EF8-46AF-183C-EE9CC570E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>
                <a:solidFill>
                  <a:schemeClr val="bg2"/>
                </a:solidFill>
              </a:rPr>
              <a:t>不断成长的历史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4DFB2-A9BE-AA9E-F518-E5B5381B4C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88934" y="2579386"/>
            <a:ext cx="4340835" cy="1443172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rgbClr val="FFFFFF"/>
                </a:solidFill>
              </a:rPr>
              <a:t>巴罗萨拥有一些世界上最古老的葡萄藤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rgbClr val="FFFFFF"/>
                </a:solidFill>
              </a:rPr>
              <a:t>设拉子、歌海娜、赤霞珠、赛美蓉、雷司令，以及马塔罗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rgbClr val="FFFFFF"/>
                </a:solidFill>
              </a:rPr>
              <a:t>老藤可以出产更加复杂的葡萄酒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endParaRPr lang="ja-JP" altLang="en-US">
              <a:solidFill>
                <a:srgbClr val="FFFFFF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8C0D5-97A4-3E0E-4176-902F4AE3CF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/>
              <a:t>老藤</a:t>
            </a:r>
          </a:p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7703336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>
            <a:extLst>
              <a:ext uri="{FF2B5EF4-FFF2-40B4-BE49-F238E27FC236}">
                <a16:creationId xmlns:a16="http://schemas.microsoft.com/office/drawing/2014/main" id="{833AFFAF-4FCC-CB0F-3BEB-91050115148C}"/>
              </a:ext>
            </a:extLst>
          </p:cNvPr>
          <p:cNvSpPr/>
          <p:nvPr/>
        </p:nvSpPr>
        <p:spPr>
          <a:xfrm>
            <a:off x="-108284" y="1416155"/>
            <a:ext cx="12428621" cy="5658413"/>
          </a:xfrm>
          <a:custGeom>
            <a:avLst/>
            <a:gdLst>
              <a:gd name="connsiteX0" fmla="*/ 0 w 12219708"/>
              <a:gd name="connsiteY0" fmla="*/ 2022766 h 4793673"/>
              <a:gd name="connsiteX1" fmla="*/ 27708 w 12219708"/>
              <a:gd name="connsiteY1" fmla="*/ 4793673 h 4793673"/>
              <a:gd name="connsiteX2" fmla="*/ 12219708 w 12219708"/>
              <a:gd name="connsiteY2" fmla="*/ 4765964 h 4793673"/>
              <a:gd name="connsiteX3" fmla="*/ 12205852 w 12219708"/>
              <a:gd name="connsiteY3" fmla="*/ 0 h 4793673"/>
              <a:gd name="connsiteX4" fmla="*/ 0 w 12219708"/>
              <a:gd name="connsiteY4" fmla="*/ 2022766 h 4793673"/>
              <a:gd name="connsiteX5" fmla="*/ 0 w 12205855"/>
              <a:gd name="connsiteY5" fmla="*/ 2008910 h 5430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9708" h="4793673">
                <a:moveTo>
                  <a:pt x="0" y="2022766"/>
                </a:moveTo>
                <a:cubicBezTo>
                  <a:pt x="4618" y="3163457"/>
                  <a:pt x="23090" y="3652982"/>
                  <a:pt x="27708" y="4793673"/>
                </a:cubicBezTo>
                <a:lnTo>
                  <a:pt x="12219708" y="4765964"/>
                </a:lnTo>
                <a:cubicBezTo>
                  <a:pt x="12215090" y="2964873"/>
                  <a:pt x="12212780" y="2382982"/>
                  <a:pt x="12205852" y="0"/>
                </a:cubicBezTo>
                <a:cubicBezTo>
                  <a:pt x="10988960" y="16163"/>
                  <a:pt x="5354782" y="1062185"/>
                  <a:pt x="0" y="202276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0A7DF60-0072-4EBA-9DDC-4467DD424BED}"/>
              </a:ext>
            </a:extLst>
          </p:cNvPr>
          <p:cNvSpPr txBox="1"/>
          <p:nvPr/>
        </p:nvSpPr>
        <p:spPr>
          <a:xfrm>
            <a:off x="1322618" y="2263469"/>
            <a:ext cx="3322519" cy="41339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tabLst>
                <a:tab pos="1156236" algn="l"/>
              </a:tabLst>
            </a:pPr>
            <a:endParaRPr lang="en-AU" sz="2722" spc="91">
              <a:solidFill>
                <a:schemeClr val="bg1"/>
              </a:solidFill>
              <a:latin typeface="Microsoft YaHei" panose="020B0503020204020204" pitchFamily="34" charset="-122"/>
              <a:cs typeface="Hellix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EB853927-B1C1-4B60-BA3C-61B18CFB69CD}"/>
              </a:ext>
            </a:extLst>
          </p:cNvPr>
          <p:cNvSpPr txBox="1"/>
          <p:nvPr/>
        </p:nvSpPr>
        <p:spPr>
          <a:xfrm>
            <a:off x="582345" y="601308"/>
            <a:ext cx="5666055" cy="2039105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>
              <a:lnSpc>
                <a:spcPct val="82000"/>
              </a:lnSpc>
            </a:pPr>
            <a:r>
              <a:rPr lang="ja-JP" altLang="en-US" sz="5440">
                <a:solidFill>
                  <a:srgbClr val="601329"/>
                </a:solidFill>
                <a:latin typeface="Microsoft YaHei" panose="020B0503020204020204" pitchFamily="34" charset="-122"/>
              </a:rPr>
              <a:t>巴罗萨老藤宪章</a:t>
            </a:r>
          </a:p>
          <a:p>
            <a:pPr>
              <a:lnSpc>
                <a:spcPct val="82000"/>
              </a:lnSpc>
            </a:pPr>
            <a:endParaRPr lang="ja-JP" altLang="en-US" sz="5440">
              <a:solidFill>
                <a:srgbClr val="601329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E0E796F-B2CD-7749-B72A-8EB772AE687C}"/>
              </a:ext>
            </a:extLst>
          </p:cNvPr>
          <p:cNvSpPr txBox="1"/>
          <p:nvPr/>
        </p:nvSpPr>
        <p:spPr>
          <a:xfrm>
            <a:off x="2756849" y="4149049"/>
            <a:ext cx="820540" cy="499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老藤</a:t>
            </a:r>
          </a:p>
          <a:p>
            <a:pPr>
              <a:lnSpc>
                <a:spcPct val="98000"/>
              </a:lnSpc>
            </a:pPr>
            <a:endParaRPr lang="ja-JP" altLang="en-US" sz="160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D2FAA51-61C5-FC44-3D15-8A283E04AB9E}"/>
              </a:ext>
            </a:extLst>
          </p:cNvPr>
          <p:cNvSpPr txBox="1"/>
          <p:nvPr/>
        </p:nvSpPr>
        <p:spPr>
          <a:xfrm>
            <a:off x="1180735" y="5715025"/>
            <a:ext cx="904569" cy="23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81000"/>
              </a:lnSpc>
              <a:buClr>
                <a:srgbClr val="F40000"/>
              </a:buClr>
            </a:pPr>
            <a:r>
              <a:rPr lang="ja-JP" altLang="en-US" sz="19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藤龄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05EA5B0-D77F-BD67-BFF3-EB11426103DB}"/>
              </a:ext>
            </a:extLst>
          </p:cNvPr>
          <p:cNvSpPr txBox="1"/>
          <p:nvPr/>
        </p:nvSpPr>
        <p:spPr>
          <a:xfrm>
            <a:off x="2756848" y="5407280"/>
            <a:ext cx="1439497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  <a:cs typeface="Inter Display" panose="02000503000000020004" pitchFamily="2" charset="0"/>
              </a:rPr>
              <a:t>35+</a:t>
            </a: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95147523-ACB7-A906-32F6-D50DFA2DB7D9}"/>
              </a:ext>
            </a:extLst>
          </p:cNvPr>
          <p:cNvSpPr txBox="1"/>
          <p:nvPr/>
        </p:nvSpPr>
        <p:spPr>
          <a:xfrm>
            <a:off x="4641522" y="5407280"/>
            <a:ext cx="1426481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  <a:cs typeface="Inter Display" panose="02000503000000020004" pitchFamily="2" charset="0"/>
              </a:rPr>
              <a:t>70+</a:t>
            </a: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637BF090-741D-49A0-28D8-29C937E2B66E}"/>
              </a:ext>
            </a:extLst>
          </p:cNvPr>
          <p:cNvSpPr txBox="1"/>
          <p:nvPr/>
        </p:nvSpPr>
        <p:spPr>
          <a:xfrm>
            <a:off x="6592912" y="5407280"/>
            <a:ext cx="1790555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  <a:cs typeface="Inter Display" panose="02000503000000020004" pitchFamily="2" charset="0"/>
              </a:rPr>
              <a:t>100+</a:t>
            </a: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27B7F42D-B2B8-9002-44FB-58094E8EDE2E}"/>
              </a:ext>
            </a:extLst>
          </p:cNvPr>
          <p:cNvSpPr txBox="1"/>
          <p:nvPr/>
        </p:nvSpPr>
        <p:spPr>
          <a:xfrm>
            <a:off x="8979183" y="5407280"/>
            <a:ext cx="1678345" cy="830997"/>
          </a:xfrm>
          <a:prstGeom prst="rect">
            <a:avLst/>
          </a:prstGeom>
        </p:spPr>
        <p:txBody>
          <a:bodyPr vert="horz" wrap="none" lIns="0" tIns="0" rIns="0" bIns="0" rtlCol="0" anchor="ctr" anchorCtr="0">
            <a:spAutoFit/>
          </a:bodyPr>
          <a:lstStyle/>
          <a:p>
            <a:pPr>
              <a:lnSpc>
                <a:spcPct val="90000"/>
              </a:lnSpc>
              <a:buClr>
                <a:srgbClr val="F40000"/>
              </a:buClr>
            </a:pPr>
            <a:r>
              <a:rPr lang="en-US" sz="60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  <a:cs typeface="Inter Display" panose="02000503000000020004" pitchFamily="2" charset="0"/>
              </a:rPr>
              <a:t>125+</a:t>
            </a: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92820535-E883-BBC2-AA9A-86E2EB1F1D34}"/>
              </a:ext>
            </a:extLst>
          </p:cNvPr>
          <p:cNvSpPr txBox="1"/>
          <p:nvPr/>
        </p:nvSpPr>
        <p:spPr>
          <a:xfrm>
            <a:off x="4617063" y="3644666"/>
            <a:ext cx="1505474" cy="499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幸存老藤</a:t>
            </a:r>
          </a:p>
          <a:p>
            <a:pPr>
              <a:lnSpc>
                <a:spcPct val="98000"/>
              </a:lnSpc>
            </a:pPr>
            <a:endParaRPr lang="ja-JP" altLang="en-US" sz="160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EC5EA46-CEF4-305C-5A45-7ED53E2AD0C5}"/>
              </a:ext>
            </a:extLst>
          </p:cNvPr>
          <p:cNvSpPr txBox="1"/>
          <p:nvPr/>
        </p:nvSpPr>
        <p:spPr>
          <a:xfrm>
            <a:off x="6615224" y="3166601"/>
            <a:ext cx="2083933" cy="499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百年老藤</a:t>
            </a:r>
          </a:p>
          <a:p>
            <a:pPr>
              <a:lnSpc>
                <a:spcPct val="98000"/>
              </a:lnSpc>
            </a:pPr>
            <a:endParaRPr lang="ja-JP" altLang="en-US" sz="160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1B1F9E32-F6E9-4F10-77F3-2826F9FFE850}"/>
              </a:ext>
            </a:extLst>
          </p:cNvPr>
          <p:cNvSpPr txBox="1"/>
          <p:nvPr/>
        </p:nvSpPr>
        <p:spPr>
          <a:xfrm>
            <a:off x="8979184" y="2619184"/>
            <a:ext cx="1656242" cy="4998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98000"/>
              </a:lnSpc>
            </a:pPr>
            <a:r>
              <a:rPr lang="ja-JP" altLang="en-US" sz="16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始祖老藤</a:t>
            </a:r>
          </a:p>
          <a:p>
            <a:pPr>
              <a:lnSpc>
                <a:spcPct val="98000"/>
              </a:lnSpc>
            </a:pPr>
            <a:endParaRPr lang="ja-JP" altLang="en-US" sz="160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F5550D4-E913-B84D-A9DA-15965817E4E0}"/>
              </a:ext>
            </a:extLst>
          </p:cNvPr>
          <p:cNvCxnSpPr/>
          <p:nvPr/>
        </p:nvCxnSpPr>
        <p:spPr>
          <a:xfrm flipH="1" flipV="1">
            <a:off x="2590800" y="4149049"/>
            <a:ext cx="0" cy="1921266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FE856-EFA3-E142-70BE-734AC9956E53}"/>
              </a:ext>
            </a:extLst>
          </p:cNvPr>
          <p:cNvCxnSpPr/>
          <p:nvPr/>
        </p:nvCxnSpPr>
        <p:spPr>
          <a:xfrm flipH="1" flipV="1">
            <a:off x="4490156" y="3694585"/>
            <a:ext cx="0" cy="237573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AF59CB7-1BC8-AFDF-D608-07CF7E687EB9}"/>
              </a:ext>
            </a:extLst>
          </p:cNvPr>
          <p:cNvCxnSpPr/>
          <p:nvPr/>
        </p:nvCxnSpPr>
        <p:spPr>
          <a:xfrm flipH="1" flipV="1">
            <a:off x="6443647" y="3203361"/>
            <a:ext cx="0" cy="286695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9E66A0-E79B-E45A-2CC8-00158CD7E87C}"/>
              </a:ext>
            </a:extLst>
          </p:cNvPr>
          <p:cNvCxnSpPr/>
          <p:nvPr/>
        </p:nvCxnSpPr>
        <p:spPr>
          <a:xfrm flipH="1" flipV="1">
            <a:off x="8808812" y="2676865"/>
            <a:ext cx="0" cy="339345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12714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70536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8124" y="1778557"/>
            <a:ext cx="1270924" cy="3847526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10542249-715E-9469-CB56-331BEBDE67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734" y="1770536"/>
            <a:ext cx="1270924" cy="3847526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C3F89E92-1BDF-1F91-E390-387925AB7E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471" y="1770536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ja-JP" altLang="en-US" sz="5440">
                <a:solidFill>
                  <a:srgbClr val="601329"/>
                </a:solidFill>
                <a:latin typeface="Microsoft YaHei" panose="020B0503020204020204" pitchFamily="34" charset="-122"/>
              </a:rPr>
              <a:t>巴罗萨谷</a:t>
            </a:r>
            <a:br>
              <a:rPr lang="en-US" sz="5440">
                <a:solidFill>
                  <a:srgbClr val="B2D8BE"/>
                </a:solidFill>
                <a:latin typeface="Microsoft YaHei" panose="020B0503020204020204" pitchFamily="34" charset="-122"/>
              </a:rPr>
            </a:br>
            <a:r>
              <a:rPr lang="ja-JP" altLang="en-US" sz="5440">
                <a:solidFill>
                  <a:srgbClr val="B2D8BE"/>
                </a:solidFill>
                <a:latin typeface="Microsoft YaHei" panose="020B0503020204020204" pitchFamily="34" charset="-122"/>
              </a:rPr>
              <a:t>主要品种</a:t>
            </a:r>
            <a:endParaRPr lang="en-US" sz="5440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设拉子 </a:t>
            </a:r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63%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赤霞珠</a:t>
            </a:r>
          </a:p>
          <a:p>
            <a:pPr algn="ctr"/>
            <a:endParaRPr lang="ja-JP" alt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歌海娜</a:t>
            </a:r>
          </a:p>
          <a:p>
            <a:pPr algn="ctr"/>
            <a:endParaRPr lang="en-US" sz="1800">
              <a:solidFill>
                <a:schemeClr val="bg1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霞多丽</a:t>
            </a:r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4%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梅洛</a:t>
            </a:r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12405" y="4019453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901538" y="3910449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986752" y="4019454"/>
            <a:ext cx="18169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793660" y="4019455"/>
            <a:ext cx="22607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9255297" y="4019455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7078D5-5118-89E1-F7B4-4A4AC74BDF35}"/>
              </a:ext>
            </a:extLst>
          </p:cNvPr>
          <p:cNvSpPr txBox="1"/>
          <p:nvPr/>
        </p:nvSpPr>
        <p:spPr>
          <a:xfrm>
            <a:off x="6545766" y="623140"/>
            <a:ext cx="5096107" cy="46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澳大利亚葡萄酒，源自多元气候下孕育的葡萄园，也扎根于历经数百万年塑造而成的古老地貌。每一杯澳大利亚葡萄酒，都承载着一段关于土地、风土与匠心的故事。</a:t>
            </a:r>
            <a:endParaRPr lang="en-AU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如同我们的先辈一样，今天的澳大利亚葡萄种植者与酿酒师依然充满热情、坚韧与创造力。他们不断探索新的方法，也持续精进历久弥新的酿酒技艺。这个紧密相连的葡萄酒社群，因对卓越品质的共同追求与热爱而凝聚；同时，也始终致力于守护自然环境，让这片壮丽土地的馈赠能够延续至未来。在这片古老的土地上，澳大利亚葡萄酒人将现代思维融入传统技艺，不断进行大胆而充满趣味的尝试。</a:t>
            </a:r>
            <a:endParaRPr lang="zh-CN" altLang="en-US" sz="1600" dirty="0">
              <a:solidFill>
                <a:srgbClr val="19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因此，如果你渴望一场风味的冒险，就让澳大利亚葡萄酒成为你的向导吧。因为在每一瓶澳大利亚葡萄酒中，你都将感受到澳大利亚的奇妙之处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那份定义我们文化与土地的冒险精神、多样性与无限可能。</a:t>
            </a:r>
            <a:endParaRPr lang="zh-CN" altLang="en-US" sz="1600" dirty="0">
              <a:solidFill>
                <a:srgbClr val="19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ct val="110000"/>
              </a:lnSpc>
              <a:spcAft>
                <a:spcPts val="600"/>
              </a:spcAft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E71B367-04C1-4E0D-70CF-4B06A72A3F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21760" y="1973579"/>
            <a:ext cx="1178969" cy="3569145"/>
          </a:xfrm>
          <a:prstGeom prst="rect">
            <a:avLst/>
          </a:prstGeom>
        </p:spPr>
      </p:pic>
      <p:pic>
        <p:nvPicPr>
          <p:cNvPr id="13" name="Picture Placeholder 8">
            <a:extLst>
              <a:ext uri="{FF2B5EF4-FFF2-40B4-BE49-F238E27FC236}">
                <a16:creationId xmlns:a16="http://schemas.microsoft.com/office/drawing/2014/main" id="{7FAE3066-E8FD-315E-8CD1-8E62BDE78C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0978" y="1933074"/>
            <a:ext cx="1182507" cy="3579859"/>
          </a:xfrm>
          <a:prstGeom prst="rect">
            <a:avLst/>
          </a:prstGeom>
        </p:spPr>
      </p:pic>
      <p:pic>
        <p:nvPicPr>
          <p:cNvPr id="12" name="Picture Placeholder 8">
            <a:extLst>
              <a:ext uri="{FF2B5EF4-FFF2-40B4-BE49-F238E27FC236}">
                <a16:creationId xmlns:a16="http://schemas.microsoft.com/office/drawing/2014/main" id="{010CEE19-2C29-7573-40EC-CD5552BDD7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0734" y="1770536"/>
            <a:ext cx="1270924" cy="3847526"/>
          </a:xfrm>
          <a:prstGeom prst="rect">
            <a:avLst/>
          </a:prstGeom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7A2D87DB-67FA-4355-5AE6-D696F4A75B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9429" y="1770536"/>
            <a:ext cx="1270924" cy="3847526"/>
          </a:xfrm>
          <a:prstGeom prst="rect">
            <a:avLst/>
          </a:prstGeom>
        </p:spPr>
      </p:pic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F712BF80-5497-5D02-E80D-8D323EA2AE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4734" y="1770536"/>
            <a:ext cx="1270924" cy="3847526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99FDAD5E-E0AC-E042-B039-99550D996EB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932C7C-3022-73D7-2FAF-9F929DF1BC6A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065CB14-801B-55F8-8A11-A313DD0E8524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07988" y="356619"/>
            <a:ext cx="9303629" cy="176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5440">
                <a:solidFill>
                  <a:srgbClr val="601329"/>
                </a:solidFill>
                <a:latin typeface="Microsoft YaHei" panose="020B0503020204020204" pitchFamily="34" charset="-122"/>
              </a:rPr>
              <a:t>伊顿谷</a:t>
            </a:r>
            <a:br>
              <a:rPr lang="en-US" sz="5440" dirty="0">
                <a:solidFill>
                  <a:srgbClr val="B2D8BE"/>
                </a:solidFill>
                <a:latin typeface="Microsoft YaHei" panose="020B0503020204020204" pitchFamily="34" charset="-122"/>
              </a:rPr>
            </a:br>
            <a:r>
              <a:rPr lang="ja-JP" altLang="en-US" sz="5440">
                <a:solidFill>
                  <a:srgbClr val="B2D8BE"/>
                </a:solidFill>
                <a:latin typeface="Microsoft YaHei" panose="020B0503020204020204" pitchFamily="34" charset="-122"/>
              </a:rPr>
              <a:t>主要品种</a:t>
            </a:r>
            <a:endParaRPr lang="en-US" sz="5440" dirty="0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E71551-DFBD-0317-D9AC-3F1574F0D9DF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雷司令 </a:t>
            </a:r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30%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343EC1-08FB-BF77-547D-3967484EE0E0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设拉子</a:t>
            </a:r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27%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1824B3-3CA1-70B4-4141-04BFB62A2276}"/>
              </a:ext>
            </a:extLst>
          </p:cNvPr>
          <p:cNvSpPr txBox="1"/>
          <p:nvPr/>
        </p:nvSpPr>
        <p:spPr>
          <a:xfrm>
            <a:off x="4995976" y="5470367"/>
            <a:ext cx="1842968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霞多丽</a:t>
            </a:r>
          </a:p>
          <a:p>
            <a:pPr algn="ctr"/>
            <a:endParaRPr lang="en-US" sz="1800">
              <a:solidFill>
                <a:schemeClr val="bg1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E76CEC9-6368-EF25-F6D9-26D6A9C0A529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92CC8A-442B-AA2F-5491-202BA9475212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 panose="020B0503020204020204" pitchFamily="34" charset="-122"/>
              </a:rPr>
              <a:t>赤霞珠</a:t>
            </a:r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A0E4BFA-2755-BA0B-F607-C54D6C33D144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37BE046-163F-AD0F-A728-033EA6915E23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ja-JP" altLang="en-US">
                <a:solidFill>
                  <a:srgbClr val="601329"/>
                </a:solidFill>
                <a:latin typeface="Microsoft YaHei"/>
                <a:ea typeface="Microsoft YaHei"/>
              </a:rPr>
              <a:t>梅洛</a:t>
            </a:r>
            <a:endParaRPr lang="en-US"/>
          </a:p>
          <a:p>
            <a:pPr algn="ctr"/>
            <a:endParaRPr lang="en-US">
              <a:solidFill>
                <a:srgbClr val="601329"/>
              </a:solidFill>
              <a:latin typeface="Microsoft YaHei" panose="020B0503020204020204" pitchFamily="34" charset="-122"/>
            </a:endParaRPr>
          </a:p>
          <a:p>
            <a:pPr algn="ctr"/>
            <a:r>
              <a:rPr lang="en-US" sz="380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BBD4D1-7A71-C4FE-7F18-CD7D8AB2271D}"/>
              </a:ext>
            </a:extLst>
          </p:cNvPr>
          <p:cNvSpPr txBox="1"/>
          <p:nvPr/>
        </p:nvSpPr>
        <p:spPr>
          <a:xfrm rot="16200000">
            <a:off x="1037386" y="4019453"/>
            <a:ext cx="15405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4C6C39-D206-713C-96F6-A893D71617B6}"/>
              </a:ext>
            </a:extLst>
          </p:cNvPr>
          <p:cNvSpPr txBox="1"/>
          <p:nvPr/>
        </p:nvSpPr>
        <p:spPr>
          <a:xfrm rot="16200000">
            <a:off x="3226950" y="4049269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871AEF-CE71-8B1A-15CC-49731F265895}"/>
              </a:ext>
            </a:extLst>
          </p:cNvPr>
          <p:cNvSpPr txBox="1"/>
          <p:nvPr/>
        </p:nvSpPr>
        <p:spPr>
          <a:xfrm rot="16200000">
            <a:off x="4772855" y="4019454"/>
            <a:ext cx="22607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DF0567-1859-85F3-2820-A27B8C08FA93}"/>
              </a:ext>
            </a:extLst>
          </p:cNvPr>
          <p:cNvSpPr txBox="1"/>
          <p:nvPr/>
        </p:nvSpPr>
        <p:spPr>
          <a:xfrm rot="16200000">
            <a:off x="9255297" y="4019455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720DD2-9B67-B47A-736B-3157957183ED}"/>
              </a:ext>
            </a:extLst>
          </p:cNvPr>
          <p:cNvSpPr txBox="1"/>
          <p:nvPr/>
        </p:nvSpPr>
        <p:spPr>
          <a:xfrm rot="16200000">
            <a:off x="6968103" y="3910450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</p:spTree>
    <p:extLst>
      <p:ext uri="{BB962C8B-B14F-4D97-AF65-F5344CB8AC3E}">
        <p14:creationId xmlns:p14="http://schemas.microsoft.com/office/powerpoint/2010/main" val="4134449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367169"/>
            <a:ext cx="40369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53974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0A9450BE-EDA9-DA19-7EB0-0694C109A1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95857" y="886720"/>
            <a:ext cx="1937783" cy="58663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07988" y="368300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</a:rPr>
              <a:t>伊顿谷</a:t>
            </a:r>
            <a:br>
              <a:rPr lang="en-US" sz="6000" dirty="0">
                <a:solidFill>
                  <a:srgbClr val="B2D8BE"/>
                </a:solidFill>
                <a:latin typeface="Microsoft YaHei" panose="020B0503020204020204" pitchFamily="34" charset="-122"/>
              </a:rPr>
            </a:br>
            <a:r>
              <a:rPr lang="ja-JP" altLang="en-US" sz="5440">
                <a:solidFill>
                  <a:srgbClr val="B2D8BE"/>
                </a:solidFill>
                <a:latin typeface="Microsoft YaHei" panose="020B0503020204020204" pitchFamily="34" charset="-122"/>
              </a:rPr>
              <a:t>雷司令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1848289"/>
            <a:ext cx="2805709" cy="88229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ja-JP" altLang="en-US" sz="1600">
                <a:latin typeface="Microsoft YaHei" panose="020B0503020204020204" pitchFamily="34" charset="-122"/>
              </a:rPr>
              <a:t>浓郁的</a:t>
            </a:r>
          </a:p>
          <a:p>
            <a:pPr algn="ctr">
              <a:spcBef>
                <a:spcPts val="217"/>
              </a:spcBef>
            </a:pPr>
            <a:r>
              <a:rPr lang="ja-JP" altLang="en-US" sz="1600">
                <a:latin typeface="Microsoft YaHei" panose="020B0503020204020204" pitchFamily="34" charset="-122"/>
              </a:rPr>
              <a:t>柠檬</a:t>
            </a:r>
            <a:r>
              <a:rPr lang="en-US" altLang="ja-JP" sz="1600">
                <a:latin typeface="Microsoft YaHei" panose="020B0503020204020204" pitchFamily="34" charset="-122"/>
              </a:rPr>
              <a:t>-</a:t>
            </a:r>
            <a:r>
              <a:rPr lang="ja-JP" altLang="en-US" sz="1600">
                <a:latin typeface="Microsoft YaHei" panose="020B0503020204020204" pitchFamily="34" charset="-122"/>
              </a:rPr>
              <a:t>青柠香气</a:t>
            </a:r>
          </a:p>
          <a:p>
            <a:pPr algn="ctr">
              <a:spcBef>
                <a:spcPts val="217"/>
              </a:spcBef>
            </a:pPr>
            <a:r>
              <a:rPr lang="ja-JP" altLang="en-US" sz="1600">
                <a:latin typeface="Microsoft YaHei" panose="020B0503020204020204" pitchFamily="34" charset="-122"/>
              </a:rPr>
              <a:t>带有浓郁的风味</a:t>
            </a:r>
            <a:endParaRPr lang="en-AU" sz="1600">
              <a:effectLst/>
              <a:latin typeface="Microsoft YaHei" panose="020B0503020204020204" pitchFamily="34" charset="-122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/>
          <p:nvPr/>
        </p:nvCxnSpPr>
        <p:spPr>
          <a:xfrm>
            <a:off x="2219110" y="274994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60555" y="2023411"/>
            <a:ext cx="2018697" cy="2018697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7424" y="2610514"/>
            <a:ext cx="1409004" cy="9037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r>
              <a:rPr lang="ja-JP" altLang="en-US" sz="1600" b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占伊顿谷年压榨量的</a:t>
            </a:r>
            <a:r>
              <a:rPr lang="en-US" altLang="ja-JP" sz="1600" b="0">
                <a:solidFill>
                  <a:schemeClr val="tx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</a:rPr>
              <a:t>26%</a:t>
            </a:r>
            <a:r>
              <a:rPr lang="ja-JP" altLang="en-US" sz="1600" b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；是最重要的白葡萄品种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100330" y="5048378"/>
            <a:ext cx="2805709" cy="127054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  <a:spcAft>
                <a:spcPts val="600"/>
              </a:spcAft>
            </a:pPr>
            <a:r>
              <a:rPr lang="ja-JP" altLang="en-US" sz="1400">
                <a:latin typeface="Microsoft YaHei" panose="020B0503020204020204" pitchFamily="34" charset="-122"/>
              </a:rPr>
              <a:t>一类香气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柠檬汁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青柠汁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青苹果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姜花</a:t>
            </a:r>
            <a:endParaRPr lang="en-AU" sz="1400">
              <a:effectLst/>
              <a:latin typeface="Microsoft YaHei" panose="020B0503020204020204" pitchFamily="34" charset="-122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2201F74-1579-3130-4797-DB2844643F81}"/>
              </a:ext>
            </a:extLst>
          </p:cNvPr>
          <p:cNvSpPr txBox="1"/>
          <p:nvPr/>
        </p:nvSpPr>
        <p:spPr>
          <a:xfrm>
            <a:off x="3557193" y="5040759"/>
            <a:ext cx="2805709" cy="127054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217"/>
              </a:spcBef>
              <a:spcAft>
                <a:spcPts val="600"/>
              </a:spcAft>
            </a:pPr>
            <a:r>
              <a:rPr lang="ja-JP" altLang="en-US" sz="1400">
                <a:latin typeface="Microsoft YaHei" panose="020B0503020204020204" pitchFamily="34" charset="-122"/>
              </a:rPr>
              <a:t>二类香气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烤面包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杏仁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蜂蜜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橘子酱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546860" y="4525409"/>
            <a:ext cx="454914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556170" y="4517789"/>
            <a:ext cx="0" cy="3546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D862B48-2293-2118-9B46-8D7DF76BBE3D}"/>
              </a:ext>
            </a:extLst>
          </p:cNvPr>
          <p:cNvCxnSpPr>
            <a:cxnSpLocks/>
          </p:cNvCxnSpPr>
          <p:nvPr/>
        </p:nvCxnSpPr>
        <p:spPr>
          <a:xfrm>
            <a:off x="4070770" y="4517789"/>
            <a:ext cx="0" cy="3546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8007424" y="5286538"/>
            <a:ext cx="1988765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ja-JP" altLang="en-US" sz="1600">
                <a:latin typeface="Microsoft YaHei" panose="020B0503020204020204" pitchFamily="34" charset="-122"/>
              </a:rPr>
              <a:t>适宜生长在凉爽的高海拔葡萄园</a:t>
            </a:r>
          </a:p>
          <a:p>
            <a:pPr algn="ctr">
              <a:spcBef>
                <a:spcPts val="203"/>
              </a:spcBef>
            </a:pPr>
            <a:endParaRPr lang="ja-JP" altLang="en-US" sz="1600">
              <a:latin typeface="Microsoft YaHei" panose="020B0503020204020204" pitchFamily="34" charset="-122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84BFD1A9-D238-53F5-B6BF-A8AA847EFF3F}"/>
              </a:ext>
            </a:extLst>
          </p:cNvPr>
          <p:cNvSpPr txBox="1"/>
          <p:nvPr/>
        </p:nvSpPr>
        <p:spPr>
          <a:xfrm rot="16200000">
            <a:off x="442355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  <a:cs typeface="Inter Display" panose="02000503000000020004" pitchFamily="2" charset="0"/>
              </a:rPr>
              <a:t>RIESLING</a:t>
            </a:r>
            <a:endParaRPr lang="en-AU" sz="4400" cap="all" dirty="0">
              <a:solidFill>
                <a:schemeClr val="bg1"/>
              </a:solidFill>
              <a:latin typeface="Neue Haas Grotesk Text Pro" panose="020B0504020202020204" pitchFamily="34" charset="77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1E720B25-2B4A-DBCB-23C5-2ED68685355D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4975" y="368300"/>
            <a:ext cx="2114328" cy="6400800"/>
          </a:xfr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7343129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  <a:cs typeface="Inter Display" panose="02000503000000020004" pitchFamily="2" charset="0"/>
              </a:rPr>
              <a:t>RIESLING</a:t>
            </a:r>
            <a:endParaRPr lang="en-AU" sz="4400" cap="all" dirty="0">
              <a:solidFill>
                <a:schemeClr val="bg1"/>
              </a:solidFill>
              <a:latin typeface="Neue Haas Grotesk Text Pro" panose="020B0504020202020204" pitchFamily="34" charset="77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010871" y="1969172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375014" y="1966270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2739157" y="1966270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103300" y="1966270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DB00030A-5E2A-8A04-9455-684D5BB263FC}"/>
              </a:ext>
            </a:extLst>
          </p:cNvPr>
          <p:cNvSpPr txBox="1"/>
          <p:nvPr/>
        </p:nvSpPr>
        <p:spPr>
          <a:xfrm>
            <a:off x="530425" y="1994238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en-US" sz="16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467824" y="1966270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3832348" y="1966270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190693" y="1966270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561395" y="1966270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4925919" y="1966270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1938063" y="2413463"/>
            <a:ext cx="158409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雷司令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D1DEDE6-0197-C6A7-0DF9-819C5A4FD5B7}"/>
              </a:ext>
            </a:extLst>
          </p:cNvPr>
          <p:cNvCxnSpPr>
            <a:cxnSpLocks/>
          </p:cNvCxnSpPr>
          <p:nvPr/>
        </p:nvCxnSpPr>
        <p:spPr>
          <a:xfrm>
            <a:off x="1509431" y="2102604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010871" y="31183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375014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2739157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103300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CF517208-81FB-D893-85ED-FA67EC1640EC}"/>
              </a:ext>
            </a:extLst>
          </p:cNvPr>
          <p:cNvSpPr txBox="1"/>
          <p:nvPr/>
        </p:nvSpPr>
        <p:spPr>
          <a:xfrm>
            <a:off x="530424" y="309626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467824" y="311544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3832348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190693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561395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4925919" y="311544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73F7F18A-97BA-E9BE-56BC-904E7D605F1B}"/>
              </a:ext>
            </a:extLst>
          </p:cNvPr>
          <p:cNvSpPr txBox="1"/>
          <p:nvPr/>
        </p:nvSpPr>
        <p:spPr>
          <a:xfrm>
            <a:off x="1912839" y="276437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17FA6A38-C666-98D9-C821-631BB9550932}"/>
              </a:ext>
            </a:extLst>
          </p:cNvPr>
          <p:cNvSpPr txBox="1"/>
          <p:nvPr/>
        </p:nvSpPr>
        <p:spPr>
          <a:xfrm>
            <a:off x="3182590" y="279324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中度</a:t>
            </a: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1CD87786-BE18-37C8-3AB3-C70C9354BB8D}"/>
              </a:ext>
            </a:extLst>
          </p:cNvPr>
          <p:cNvSpPr txBox="1"/>
          <p:nvPr/>
        </p:nvSpPr>
        <p:spPr>
          <a:xfrm>
            <a:off x="4475721" y="276437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010871" y="3958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375014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2739157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103300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467824" y="395570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3832348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190693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561395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4925919" y="395570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9" name="Title 2">
            <a:extLst>
              <a:ext uri="{FF2B5EF4-FFF2-40B4-BE49-F238E27FC236}">
                <a16:creationId xmlns:a16="http://schemas.microsoft.com/office/drawing/2014/main" id="{247A32F2-8AE5-CB3B-8ED3-FD992E091DD7}"/>
              </a:ext>
            </a:extLst>
          </p:cNvPr>
          <p:cNvSpPr txBox="1"/>
          <p:nvPr/>
        </p:nvSpPr>
        <p:spPr>
          <a:xfrm>
            <a:off x="1912839" y="36046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0" name="Title 2">
            <a:extLst>
              <a:ext uri="{FF2B5EF4-FFF2-40B4-BE49-F238E27FC236}">
                <a16:creationId xmlns:a16="http://schemas.microsoft.com/office/drawing/2014/main" id="{279637B9-1F45-D9DC-C235-659BABE8AA04}"/>
              </a:ext>
            </a:extLst>
          </p:cNvPr>
          <p:cNvSpPr txBox="1"/>
          <p:nvPr/>
        </p:nvSpPr>
        <p:spPr>
          <a:xfrm>
            <a:off x="3033407" y="363350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1" name="Title 2">
            <a:extLst>
              <a:ext uri="{FF2B5EF4-FFF2-40B4-BE49-F238E27FC236}">
                <a16:creationId xmlns:a16="http://schemas.microsoft.com/office/drawing/2014/main" id="{962863DC-1396-42D2-3D06-8BA51EE6DB45}"/>
              </a:ext>
            </a:extLst>
          </p:cNvPr>
          <p:cNvSpPr txBox="1"/>
          <p:nvPr/>
        </p:nvSpPr>
        <p:spPr>
          <a:xfrm>
            <a:off x="4475721" y="360463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1A3CF7A-465E-20DF-54ED-50C55FD26990}"/>
              </a:ext>
            </a:extLst>
          </p:cNvPr>
          <p:cNvCxnSpPr>
            <a:cxnSpLocks/>
          </p:cNvCxnSpPr>
          <p:nvPr/>
        </p:nvCxnSpPr>
        <p:spPr>
          <a:xfrm>
            <a:off x="1206691" y="3264139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itle 2">
            <a:extLst>
              <a:ext uri="{FF2B5EF4-FFF2-40B4-BE49-F238E27FC236}">
                <a16:creationId xmlns:a16="http://schemas.microsoft.com/office/drawing/2014/main" id="{74A73459-5840-75CF-17EA-8203B633CE5F}"/>
              </a:ext>
            </a:extLst>
          </p:cNvPr>
          <p:cNvSpPr txBox="1"/>
          <p:nvPr/>
        </p:nvSpPr>
        <p:spPr>
          <a:xfrm>
            <a:off x="530424" y="396741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2523FA4-3EF8-F66B-82BD-CB7F6307CBAA}"/>
              </a:ext>
            </a:extLst>
          </p:cNvPr>
          <p:cNvCxnSpPr>
            <a:cxnSpLocks/>
          </p:cNvCxnSpPr>
          <p:nvPr/>
        </p:nvCxnSpPr>
        <p:spPr>
          <a:xfrm>
            <a:off x="1509431" y="4135290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010871" y="479886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375014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2739157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103300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467824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3832348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190693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561395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4925919" y="479596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9" name="Title 2">
            <a:extLst>
              <a:ext uri="{FF2B5EF4-FFF2-40B4-BE49-F238E27FC236}">
                <a16:creationId xmlns:a16="http://schemas.microsoft.com/office/drawing/2014/main" id="{0059CAD8-862C-95A5-8D03-AACC4B9740B2}"/>
              </a:ext>
            </a:extLst>
          </p:cNvPr>
          <p:cNvSpPr txBox="1"/>
          <p:nvPr/>
        </p:nvSpPr>
        <p:spPr>
          <a:xfrm>
            <a:off x="1912839" y="44448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0" name="Title 2">
            <a:extLst>
              <a:ext uri="{FF2B5EF4-FFF2-40B4-BE49-F238E27FC236}">
                <a16:creationId xmlns:a16="http://schemas.microsoft.com/office/drawing/2014/main" id="{76401DA8-0D97-0782-0ABE-C326366FE106}"/>
              </a:ext>
            </a:extLst>
          </p:cNvPr>
          <p:cNvSpPr txBox="1"/>
          <p:nvPr/>
        </p:nvSpPr>
        <p:spPr>
          <a:xfrm>
            <a:off x="3033407" y="447376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1" name="Title 2">
            <a:extLst>
              <a:ext uri="{FF2B5EF4-FFF2-40B4-BE49-F238E27FC236}">
                <a16:creationId xmlns:a16="http://schemas.microsoft.com/office/drawing/2014/main" id="{95294854-F54A-CA0C-9BF6-CCE7C57C8B81}"/>
              </a:ext>
            </a:extLst>
          </p:cNvPr>
          <p:cNvSpPr txBox="1"/>
          <p:nvPr/>
        </p:nvSpPr>
        <p:spPr>
          <a:xfrm>
            <a:off x="4475721" y="44448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2" name="Title 2">
            <a:extLst>
              <a:ext uri="{FF2B5EF4-FFF2-40B4-BE49-F238E27FC236}">
                <a16:creationId xmlns:a16="http://schemas.microsoft.com/office/drawing/2014/main" id="{A21D299E-3A98-0F30-B486-EAF74B6A4AE4}"/>
              </a:ext>
            </a:extLst>
          </p:cNvPr>
          <p:cNvSpPr txBox="1"/>
          <p:nvPr/>
        </p:nvSpPr>
        <p:spPr>
          <a:xfrm>
            <a:off x="530424" y="480767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橡木风味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5E3FB1FB-BF97-9DC5-5CED-35780721BFFE}"/>
              </a:ext>
            </a:extLst>
          </p:cNvPr>
          <p:cNvCxnSpPr>
            <a:cxnSpLocks/>
          </p:cNvCxnSpPr>
          <p:nvPr/>
        </p:nvCxnSpPr>
        <p:spPr>
          <a:xfrm>
            <a:off x="1509431" y="4975549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010871" y="51448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375014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2739157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103300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467824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3832348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190693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561395" y="51419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4925919" y="51419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4" name="Title 2">
            <a:extLst>
              <a:ext uri="{FF2B5EF4-FFF2-40B4-BE49-F238E27FC236}">
                <a16:creationId xmlns:a16="http://schemas.microsoft.com/office/drawing/2014/main" id="{8417922C-C454-34F5-5F44-F6E2BF349DF2}"/>
              </a:ext>
            </a:extLst>
          </p:cNvPr>
          <p:cNvSpPr txBox="1"/>
          <p:nvPr/>
        </p:nvSpPr>
        <p:spPr>
          <a:xfrm>
            <a:off x="530424" y="515366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7E3F1B4C-E183-1F07-2E84-5CD6003E3A1F}"/>
              </a:ext>
            </a:extLst>
          </p:cNvPr>
          <p:cNvCxnSpPr>
            <a:cxnSpLocks/>
          </p:cNvCxnSpPr>
          <p:nvPr/>
        </p:nvCxnSpPr>
        <p:spPr>
          <a:xfrm>
            <a:off x="1410577" y="5321538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010871" y="592951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375014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2739157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103300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467824" y="592661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190693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561395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4925919" y="592661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1912839" y="55755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2730111" y="5585397"/>
            <a:ext cx="1358367" cy="27266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</a:rPr>
              <a:t>11%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475721" y="55755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  <a:ea typeface="Microsoft YaHei" panose="020B0503020204020204" pitchFamily="34" charset="-122"/>
              </a:rPr>
              <a:t>17%</a:t>
            </a:r>
          </a:p>
        </p:txBody>
      </p:sp>
      <p:sp>
        <p:nvSpPr>
          <p:cNvPr id="128" name="Title 2">
            <a:extLst>
              <a:ext uri="{FF2B5EF4-FFF2-40B4-BE49-F238E27FC236}">
                <a16:creationId xmlns:a16="http://schemas.microsoft.com/office/drawing/2014/main" id="{4E3116EE-C3EF-9668-874C-EA7BE7675956}"/>
              </a:ext>
            </a:extLst>
          </p:cNvPr>
          <p:cNvSpPr txBox="1"/>
          <p:nvPr/>
        </p:nvSpPr>
        <p:spPr>
          <a:xfrm>
            <a:off x="530424" y="593832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39571AC6-D217-54AC-178B-152754E1852A}"/>
              </a:ext>
            </a:extLst>
          </p:cNvPr>
          <p:cNvCxnSpPr>
            <a:cxnSpLocks/>
          </p:cNvCxnSpPr>
          <p:nvPr/>
        </p:nvCxnSpPr>
        <p:spPr>
          <a:xfrm>
            <a:off x="1634799" y="6106192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3829455" y="5926610"/>
            <a:ext cx="278634" cy="272668"/>
            <a:chOff x="8032638" y="5926610"/>
            <a:chExt cx="278634" cy="272668"/>
          </a:xfrm>
          <a:solidFill>
            <a:schemeClr val="bg2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141408" y="227739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209341" y="227739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147205" y="2411523"/>
            <a:ext cx="103538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B0758F4-C997-BC02-9EF2-0A761397B80D}"/>
              </a:ext>
            </a:extLst>
          </p:cNvPr>
          <p:cNvSpPr txBox="1"/>
          <p:nvPr/>
        </p:nvSpPr>
        <p:spPr>
          <a:xfrm>
            <a:off x="381651" y="361827"/>
            <a:ext cx="695829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</a:rPr>
              <a:t>伊顿谷雷司令</a:t>
            </a:r>
          </a:p>
          <a:p>
            <a:r>
              <a:rPr lang="ja-JP" altLang="en-US" sz="5000">
                <a:solidFill>
                  <a:schemeClr val="bg2"/>
                </a:solidFill>
                <a:latin typeface="Microsoft YaHei" panose="020B0503020204020204" pitchFamily="34" charset="-122"/>
              </a:rPr>
              <a:t>特征</a:t>
            </a:r>
            <a:endParaRPr lang="en-US" sz="5000" dirty="0">
              <a:solidFill>
                <a:schemeClr val="bg2"/>
              </a:solidFill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07988" y="368300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</a:rPr>
              <a:t>巴罗萨谷</a:t>
            </a:r>
          </a:p>
          <a:p>
            <a:r>
              <a:rPr lang="ja-JP" altLang="en-US" sz="5440">
                <a:solidFill>
                  <a:schemeClr val="accent3"/>
                </a:solidFill>
                <a:latin typeface="Microsoft YaHei" panose="020B0503020204020204" pitchFamily="34" charset="-122"/>
              </a:rPr>
              <a:t>歌海娜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1204588" y="2887550"/>
            <a:ext cx="2805709" cy="95923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质感丰富、带有成熟的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红色水果、辛香料和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胡椒的特性</a:t>
            </a:r>
            <a:endParaRPr lang="en-AU" sz="1600">
              <a:effectLst/>
              <a:latin typeface="Microsoft YaHei" panose="020B0503020204020204" pitchFamily="34" charset="-122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4010297" y="3367169"/>
            <a:ext cx="194502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583929" cy="2583929"/>
          </a:xfrm>
          <a:prstGeom prst="ellipse">
            <a:avLst/>
          </a:prstGeom>
          <a:solidFill>
            <a:srgbClr val="55D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30268" y="2577425"/>
            <a:ext cx="1874323" cy="105349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  <a:spcBef>
                <a:spcPts val="217"/>
              </a:spcBef>
            </a:pPr>
            <a:r>
              <a:rPr lang="ja-JP" altLang="en-US" sz="1600" b="0">
                <a:latin typeface="Microsoft YaHei" panose="020B0503020204020204" pitchFamily="34" charset="-122"/>
                <a:ea typeface="Microsoft YaHei" panose="020B0503020204020204" pitchFamily="34" charset="-122"/>
              </a:rPr>
              <a:t>多面性的葡萄品种</a:t>
            </a:r>
          </a:p>
          <a:p>
            <a:pPr>
              <a:lnSpc>
                <a:spcPct val="100000"/>
              </a:lnSpc>
              <a:spcBef>
                <a:spcPts val="217"/>
              </a:spcBef>
            </a:pPr>
            <a:endParaRPr lang="ja-JP" altLang="en-US" sz="1600" b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  <a:spcBef>
                <a:spcPts val="217"/>
              </a:spcBef>
            </a:pPr>
            <a:r>
              <a:rPr lang="ja-JP" altLang="en-US" sz="1600" b="0">
                <a:latin typeface="Microsoft YaHei" panose="020B0503020204020204" pitchFamily="34" charset="-122"/>
                <a:ea typeface="Microsoft YaHei" panose="020B0503020204020204" pitchFamily="34" charset="-122"/>
              </a:rPr>
              <a:t>可以作为单一品种酿造，也可以进行混酿</a:t>
            </a:r>
            <a:endParaRPr lang="en-AU" sz="1600" b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3064302" y="5418260"/>
            <a:ext cx="2805709" cy="9912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深色覆盆子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草莓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樱桃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白胡椒</a:t>
            </a:r>
            <a:endParaRPr lang="en-AU" sz="1400">
              <a:effectLst/>
              <a:latin typeface="Microsoft YaHei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3821430" y="4615269"/>
            <a:ext cx="204792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3821430" y="460764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latin typeface="+mj-lt"/>
                <a:ea typeface="Microsoft YaHei" panose="020B0503020204020204" pitchFamily="34" charset="-122"/>
                <a:cs typeface="Inter Display" panose="02000503000000020004" pitchFamily="2" charset="0"/>
              </a:rPr>
              <a:t>GRENACHE</a:t>
            </a:r>
            <a:endParaRPr lang="en-AU" sz="4400" cap="all" dirty="0">
              <a:solidFill>
                <a:schemeClr val="bg1"/>
              </a:solidFill>
              <a:latin typeface="+mj-lt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4123" y="386746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sz="3200">
                <a:solidFill>
                  <a:schemeClr val="accent1"/>
                </a:solidFill>
              </a:rPr>
              <a:t>巴罗萨谷歌海娜</a:t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ja-JP" altLang="en-US" sz="5000">
                <a:solidFill>
                  <a:schemeClr val="accent3"/>
                </a:solidFill>
              </a:rPr>
              <a:t>特征</a:t>
            </a:r>
            <a:br>
              <a:rPr lang="en-US" sz="5000" dirty="0">
                <a:solidFill>
                  <a:schemeClr val="bg2"/>
                </a:solidFill>
              </a:rPr>
            </a:br>
            <a:endParaRPr lang="en-US" sz="5000" dirty="0">
              <a:solidFill>
                <a:schemeClr val="accent3"/>
              </a:solidFill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0725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094121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GRENACHE</a:t>
            </a:r>
            <a:endParaRPr lang="en-AU" sz="44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3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7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2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9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2384495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歌海娜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45A703-6501-56F0-F0BC-9DD08749BE50}"/>
              </a:ext>
            </a:extLst>
          </p:cNvPr>
          <p:cNvCxnSpPr>
            <a:cxnSpLocks/>
          </p:cNvCxnSpPr>
          <p:nvPr/>
        </p:nvCxnSpPr>
        <p:spPr>
          <a:xfrm>
            <a:off x="1509404" y="182702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3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73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7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21" y="283986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4" y="3683028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7" y="3680126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3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2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DC6A5AFA-CA10-B262-723E-F9BE11833214}"/>
              </a:ext>
            </a:extLst>
          </p:cNvPr>
          <p:cNvCxnSpPr>
            <a:cxnSpLocks/>
          </p:cNvCxnSpPr>
          <p:nvPr/>
        </p:nvCxnSpPr>
        <p:spPr>
          <a:xfrm>
            <a:off x="1509404" y="2988557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3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73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7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21" y="4520385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3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73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7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21" y="486637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9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2" name="Title 2">
            <a:extLst>
              <a:ext uri="{FF2B5EF4-FFF2-40B4-BE49-F238E27FC236}">
                <a16:creationId xmlns:a16="http://schemas.microsoft.com/office/drawing/2014/main" id="{27FCFC5C-BEF0-FF80-49BC-203A095CD341}"/>
              </a:ext>
            </a:extLst>
          </p:cNvPr>
          <p:cNvSpPr txBox="1"/>
          <p:nvPr/>
        </p:nvSpPr>
        <p:spPr>
          <a:xfrm>
            <a:off x="596926" y="4866532"/>
            <a:ext cx="682739" cy="26438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4A69C541-1B7B-A1B5-2501-EE1C5228D651}"/>
              </a:ext>
            </a:extLst>
          </p:cNvPr>
          <p:cNvCxnSpPr>
            <a:cxnSpLocks/>
          </p:cNvCxnSpPr>
          <p:nvPr/>
        </p:nvCxnSpPr>
        <p:spPr>
          <a:xfrm>
            <a:off x="1410550" y="3839456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3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7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6" y="6126814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92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1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030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17%</a:t>
            </a:r>
          </a:p>
        </p:txBody>
      </p: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3233377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3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73" y="5245517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7" y="5245517"/>
            <a:ext cx="272668" cy="27266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2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9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84ACA7A4-E57C-8B73-FB27-DAD5C6D4E051}"/>
              </a:ext>
            </a:extLst>
          </p:cNvPr>
          <p:cNvCxnSpPr>
            <a:cxnSpLocks/>
          </p:cNvCxnSpPr>
          <p:nvPr/>
        </p:nvCxnSpPr>
        <p:spPr>
          <a:xfrm>
            <a:off x="1410550" y="5406956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55402" y="6127332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34290" y="6127332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EF78B314-BFF8-B911-89B3-9FB30A705601}"/>
              </a:ext>
            </a:extLst>
          </p:cNvPr>
          <p:cNvSpPr txBox="1"/>
          <p:nvPr/>
        </p:nvSpPr>
        <p:spPr>
          <a:xfrm>
            <a:off x="617407" y="175884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en-US" sz="16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59FD419C-B5BA-54E6-2981-E0AC9B1AE380}"/>
              </a:ext>
            </a:extLst>
          </p:cNvPr>
          <p:cNvSpPr txBox="1"/>
          <p:nvPr/>
        </p:nvSpPr>
        <p:spPr>
          <a:xfrm>
            <a:off x="599264" y="2824588"/>
            <a:ext cx="682739" cy="31881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3A6D9A73-9E8A-B7D7-1298-DC56122DE4FB}"/>
              </a:ext>
            </a:extLst>
          </p:cNvPr>
          <p:cNvSpPr txBox="1"/>
          <p:nvPr/>
        </p:nvSpPr>
        <p:spPr>
          <a:xfrm>
            <a:off x="599264" y="3686667"/>
            <a:ext cx="773453" cy="391384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1936FEC-40EA-1876-44C6-28DBB0777274}"/>
              </a:ext>
            </a:extLst>
          </p:cNvPr>
          <p:cNvSpPr txBox="1"/>
          <p:nvPr/>
        </p:nvSpPr>
        <p:spPr>
          <a:xfrm>
            <a:off x="426760" y="4497225"/>
            <a:ext cx="963954" cy="28252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/>
                <a:ea typeface="Microsoft YaHei"/>
              </a:rPr>
              <a:t>橡木风味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2383C365-9705-551B-3F31-7A06678F637A}"/>
              </a:ext>
            </a:extLst>
          </p:cNvPr>
          <p:cNvSpPr txBox="1"/>
          <p:nvPr/>
        </p:nvSpPr>
        <p:spPr>
          <a:xfrm>
            <a:off x="596926" y="5245086"/>
            <a:ext cx="682739" cy="36417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404FCE4-02C0-196E-F668-4D054A83E3A2}"/>
              </a:ext>
            </a:extLst>
          </p:cNvPr>
          <p:cNvSpPr txBox="1"/>
          <p:nvPr/>
        </p:nvSpPr>
        <p:spPr>
          <a:xfrm>
            <a:off x="593582" y="6131575"/>
            <a:ext cx="809739" cy="2915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3CAC26E4-1474-47D4-E03B-F0B399FA5961}"/>
              </a:ext>
            </a:extLst>
          </p:cNvPr>
          <p:cNvSpPr txBox="1"/>
          <p:nvPr/>
        </p:nvSpPr>
        <p:spPr>
          <a:xfrm>
            <a:off x="1938965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C2FD7B0B-9106-0B97-91ED-5BAB7CF88D43}"/>
              </a:ext>
            </a:extLst>
          </p:cNvPr>
          <p:cNvSpPr txBox="1"/>
          <p:nvPr/>
        </p:nvSpPr>
        <p:spPr>
          <a:xfrm>
            <a:off x="3208716" y="254505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中度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68C42F9E-E8BF-2BA8-A146-2629293DFB9A}"/>
              </a:ext>
            </a:extLst>
          </p:cNvPr>
          <p:cNvSpPr txBox="1"/>
          <p:nvPr/>
        </p:nvSpPr>
        <p:spPr>
          <a:xfrm>
            <a:off x="4501847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1E0B05A5-1E5A-3164-6841-02A883A15C52}"/>
              </a:ext>
            </a:extLst>
          </p:cNvPr>
          <p:cNvSpPr txBox="1"/>
          <p:nvPr/>
        </p:nvSpPr>
        <p:spPr>
          <a:xfrm>
            <a:off x="1938965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D152F5E8-75BE-A392-A832-7D09C16283FF}"/>
              </a:ext>
            </a:extLst>
          </p:cNvPr>
          <p:cNvSpPr txBox="1"/>
          <p:nvPr/>
        </p:nvSpPr>
        <p:spPr>
          <a:xfrm>
            <a:off x="3059533" y="338531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F674368C-C687-374B-284A-A356360CAD3D}"/>
              </a:ext>
            </a:extLst>
          </p:cNvPr>
          <p:cNvSpPr txBox="1"/>
          <p:nvPr/>
        </p:nvSpPr>
        <p:spPr>
          <a:xfrm>
            <a:off x="4501847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ADA275F1-7878-D1F0-E9CC-A8AEC9580D78}"/>
              </a:ext>
            </a:extLst>
          </p:cNvPr>
          <p:cNvSpPr txBox="1"/>
          <p:nvPr/>
        </p:nvSpPr>
        <p:spPr>
          <a:xfrm>
            <a:off x="1938965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34B43DCA-60C1-B04C-903F-2D8DE97E124A}"/>
              </a:ext>
            </a:extLst>
          </p:cNvPr>
          <p:cNvSpPr txBox="1"/>
          <p:nvPr/>
        </p:nvSpPr>
        <p:spPr>
          <a:xfrm>
            <a:off x="3059533" y="422557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3F1D53C3-2BB1-43A4-941C-B24A6B13CEEE}"/>
              </a:ext>
            </a:extLst>
          </p:cNvPr>
          <p:cNvSpPr txBox="1"/>
          <p:nvPr/>
        </p:nvSpPr>
        <p:spPr>
          <a:xfrm>
            <a:off x="4501847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50039B-E9AB-B001-4D07-08847AC931F4}"/>
              </a:ext>
            </a:extLst>
          </p:cNvPr>
          <p:cNvCxnSpPr>
            <a:cxnSpLocks/>
          </p:cNvCxnSpPr>
          <p:nvPr/>
        </p:nvCxnSpPr>
        <p:spPr>
          <a:xfrm>
            <a:off x="1410549" y="4681241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8CF6A39-07C3-D612-D7AE-CE0B1E7AD0F0}"/>
              </a:ext>
            </a:extLst>
          </p:cNvPr>
          <p:cNvCxnSpPr>
            <a:cxnSpLocks/>
          </p:cNvCxnSpPr>
          <p:nvPr/>
        </p:nvCxnSpPr>
        <p:spPr>
          <a:xfrm>
            <a:off x="1410549" y="5044098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7BFB9E4-902E-4E06-ECDF-4D9594F8D8B0}"/>
              </a:ext>
            </a:extLst>
          </p:cNvPr>
          <p:cNvCxnSpPr>
            <a:cxnSpLocks/>
          </p:cNvCxnSpPr>
          <p:nvPr/>
        </p:nvCxnSpPr>
        <p:spPr>
          <a:xfrm>
            <a:off x="1401478" y="6277813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94713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944210" y="3739264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13879" y="373144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</a:rPr>
              <a:t>巴罗萨谷</a:t>
            </a:r>
          </a:p>
          <a:p>
            <a:r>
              <a:rPr lang="ja-JP" altLang="en-US" sz="5440">
                <a:solidFill>
                  <a:schemeClr val="accent5"/>
                </a:solidFill>
                <a:latin typeface="Microsoft YaHei" panose="020B0503020204020204" pitchFamily="34" charset="-122"/>
              </a:rPr>
              <a:t>设拉子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95751" y="2533883"/>
            <a:ext cx="2805709" cy="8951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酒体饱满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浓郁强劲的风格，有成熟的果味和强壮的单宁</a:t>
            </a:r>
            <a:endParaRPr lang="en-AU" sz="1600">
              <a:effectLst/>
              <a:latin typeface="Microsoft YaHei" panose="020B0503020204020204" pitchFamily="34" charset="-122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3931920" y="3042775"/>
            <a:ext cx="20234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2099205"/>
            <a:ext cx="1934468" cy="1934468"/>
          </a:xfrm>
          <a:prstGeom prst="ellipse">
            <a:avLst/>
          </a:prstGeom>
          <a:solidFill>
            <a:srgbClr val="6013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48267" y="2787076"/>
            <a:ext cx="1422503" cy="78162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  <a:spcBef>
                <a:spcPts val="217"/>
              </a:spcBef>
            </a:pPr>
            <a:r>
              <a:rPr lang="ja-JP" altLang="en-US" sz="1600" b="0"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巴罗萨谷</a:t>
            </a:r>
            <a:br>
              <a:rPr lang="en-AU" altLang="ja-JP" sz="1600" b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1600" b="0">
                <a:latin typeface="Microsoft YaHei" panose="020B0503020204020204" pitchFamily="34" charset="-122"/>
                <a:ea typeface="Microsoft YaHei" panose="020B0503020204020204" pitchFamily="34" charset="-122"/>
              </a:rPr>
              <a:t>的标志性葡萄酒</a:t>
            </a:r>
          </a:p>
          <a:p>
            <a:pPr>
              <a:lnSpc>
                <a:spcPct val="100000"/>
              </a:lnSpc>
              <a:spcBef>
                <a:spcPts val="217"/>
              </a:spcBef>
            </a:pPr>
            <a:endParaRPr lang="ja-JP" altLang="en-US" sz="1600" b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807451" y="4539298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黑莓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黑醋栗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李子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黑胡椒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甘草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巧克力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815137"/>
            <a:ext cx="16415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1162692" y="4328556"/>
            <a:ext cx="2146963" cy="1532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ja-JP" altLang="en-AU" sz="2800" b="0">
                <a:latin typeface="Microsoft YaHei"/>
                <a:ea typeface="Microsoft YaHei"/>
              </a:rPr>
              <a:t>年压榨量</a:t>
            </a:r>
            <a:endParaRPr lang="ja-JP" altLang="en-AU" sz="2800" b="0" dirty="0">
              <a:latin typeface="Microsoft YaHei"/>
              <a:ea typeface="Microsoft YaHei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ja-JP" sz="2800" b="0">
                <a:latin typeface="Microsoft YaHei"/>
                <a:ea typeface="Microsoft YaHei"/>
              </a:rPr>
              <a:t>远远超过</a:t>
            </a:r>
            <a:endParaRPr lang="ja-JP" altLang="en-AU" sz="2800" b="0">
              <a:latin typeface="Microsoft YaHei"/>
              <a:ea typeface="Microsoft YaHei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b="0" dirty="0">
                <a:effectLst/>
                <a:latin typeface="Microsoft YaHei"/>
                <a:ea typeface="Microsoft YaHei"/>
              </a:rPr>
              <a:t>1/2</a:t>
            </a:r>
            <a:endParaRPr lang="en-AU" sz="1600" b="0" dirty="0">
              <a:effectLst/>
              <a:latin typeface="Microsoft YaHei"/>
              <a:ea typeface="Microsoft YaHei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528139" y="5092588"/>
            <a:ext cx="23319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SHIRAZ</a:t>
            </a:r>
            <a:endParaRPr lang="en-AU" sz="44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988" y="347092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sz="3200">
                <a:solidFill>
                  <a:schemeClr val="accent1"/>
                </a:solidFill>
              </a:rPr>
              <a:t>巴罗萨谷设拉子</a:t>
            </a:r>
            <a:br>
              <a:rPr lang="en-US" sz="4000" dirty="0">
                <a:solidFill>
                  <a:schemeClr val="accent3"/>
                </a:solidFill>
              </a:rPr>
            </a:br>
            <a:r>
              <a:rPr lang="ja-JP" altLang="en-US" sz="5400">
                <a:solidFill>
                  <a:schemeClr val="accent5"/>
                </a:solidFill>
              </a:rPr>
              <a:t>特征</a:t>
            </a:r>
            <a:endParaRPr lang="en-US" sz="5400" dirty="0">
              <a:solidFill>
                <a:schemeClr val="accent5"/>
              </a:solidFill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SHIRAZ</a:t>
            </a:r>
            <a:endParaRPr lang="en-AU" sz="44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135343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45A703-6501-56F0-F0BC-9DD08749BE50}"/>
              </a:ext>
            </a:extLst>
          </p:cNvPr>
          <p:cNvCxnSpPr>
            <a:cxnSpLocks/>
          </p:cNvCxnSpPr>
          <p:nvPr/>
        </p:nvCxnSpPr>
        <p:spPr>
          <a:xfrm>
            <a:off x="1517354" y="182702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DC6A5AFA-CA10-B262-723E-F9BE11833214}"/>
              </a:ext>
            </a:extLst>
          </p:cNvPr>
          <p:cNvCxnSpPr>
            <a:cxnSpLocks/>
          </p:cNvCxnSpPr>
          <p:nvPr/>
        </p:nvCxnSpPr>
        <p:spPr>
          <a:xfrm>
            <a:off x="1214614" y="298855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1DC88701-2625-8AFC-8D49-524BA3D9AF6C}"/>
              </a:ext>
            </a:extLst>
          </p:cNvPr>
          <p:cNvCxnSpPr>
            <a:cxnSpLocks/>
          </p:cNvCxnSpPr>
          <p:nvPr/>
        </p:nvCxnSpPr>
        <p:spPr>
          <a:xfrm>
            <a:off x="1857165" y="3859708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4A69C541-1B7B-A1B5-2501-EE1C5228D651}"/>
              </a:ext>
            </a:extLst>
          </p:cNvPr>
          <p:cNvCxnSpPr>
            <a:cxnSpLocks/>
          </p:cNvCxnSpPr>
          <p:nvPr/>
        </p:nvCxnSpPr>
        <p:spPr>
          <a:xfrm>
            <a:off x="1418500" y="5045956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825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17%</a:t>
            </a: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4354EFC3-607D-22C0-2527-CDD53909BE6A}"/>
              </a:ext>
            </a:extLst>
          </p:cNvPr>
          <p:cNvCxnSpPr>
            <a:cxnSpLocks/>
          </p:cNvCxnSpPr>
          <p:nvPr/>
        </p:nvCxnSpPr>
        <p:spPr>
          <a:xfrm>
            <a:off x="1642722" y="630639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3973248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84ACA7A4-E57C-8B73-FB27-DAD5C6D4E051}"/>
              </a:ext>
            </a:extLst>
          </p:cNvPr>
          <p:cNvCxnSpPr>
            <a:cxnSpLocks/>
          </p:cNvCxnSpPr>
          <p:nvPr/>
        </p:nvCxnSpPr>
        <p:spPr>
          <a:xfrm>
            <a:off x="1418500" y="5425099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021795-733D-4CE8-C58E-B81378236AD5}"/>
              </a:ext>
            </a:extLst>
          </p:cNvPr>
          <p:cNvGrpSpPr/>
          <p:nvPr/>
        </p:nvGrpSpPr>
        <p:grpSpPr>
          <a:xfrm>
            <a:off x="4555398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94B3550-940E-DB21-070F-F2878A3BD92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3EC32F1-5A1B-613D-5BF2-CE131BC348D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A4A4C6-68B4-F8C7-F27A-7D386D4854A7}"/>
              </a:ext>
            </a:extLst>
          </p:cNvPr>
          <p:cNvGrpSpPr/>
          <p:nvPr/>
        </p:nvGrpSpPr>
        <p:grpSpPr>
          <a:xfrm rot="10800000">
            <a:off x="3834286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10B088F-3835-687B-407B-68F7801252C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F4FC0EA-8BED-A493-3F8E-112ED6E4692B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sp>
        <p:nvSpPr>
          <p:cNvPr id="16" name="Title 2">
            <a:extLst>
              <a:ext uri="{FF2B5EF4-FFF2-40B4-BE49-F238E27FC236}">
                <a16:creationId xmlns:a16="http://schemas.microsoft.com/office/drawing/2014/main" id="{582E886D-B831-1EFD-35D3-E65E131236AC}"/>
              </a:ext>
            </a:extLst>
          </p:cNvPr>
          <p:cNvSpPr txBox="1"/>
          <p:nvPr/>
        </p:nvSpPr>
        <p:spPr>
          <a:xfrm>
            <a:off x="596926" y="49028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6F70D414-5068-2B91-4566-BB64BDC02D63}"/>
              </a:ext>
            </a:extLst>
          </p:cNvPr>
          <p:cNvSpPr txBox="1"/>
          <p:nvPr/>
        </p:nvSpPr>
        <p:spPr>
          <a:xfrm>
            <a:off x="617407" y="175884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en-US" sz="16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3353AAC7-9590-B10C-19FD-E8A037AE6355}"/>
              </a:ext>
            </a:extLst>
          </p:cNvPr>
          <p:cNvSpPr txBox="1"/>
          <p:nvPr/>
        </p:nvSpPr>
        <p:spPr>
          <a:xfrm>
            <a:off x="617406" y="286087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98778601-0EFB-1BB5-C0FD-D10A14F50909}"/>
              </a:ext>
            </a:extLst>
          </p:cNvPr>
          <p:cNvSpPr txBox="1"/>
          <p:nvPr/>
        </p:nvSpPr>
        <p:spPr>
          <a:xfrm>
            <a:off x="617406" y="37320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D6C6B515-FCC6-B597-7545-DEBD7A31ED4B}"/>
              </a:ext>
            </a:extLst>
          </p:cNvPr>
          <p:cNvSpPr txBox="1"/>
          <p:nvPr/>
        </p:nvSpPr>
        <p:spPr>
          <a:xfrm>
            <a:off x="426760" y="4506297"/>
            <a:ext cx="1045597" cy="30067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橡木风味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0CC37520-55DD-E002-3B96-50712E059A67}"/>
              </a:ext>
            </a:extLst>
          </p:cNvPr>
          <p:cNvSpPr txBox="1"/>
          <p:nvPr/>
        </p:nvSpPr>
        <p:spPr>
          <a:xfrm>
            <a:off x="596926" y="5245086"/>
            <a:ext cx="773454" cy="36417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8DCAE544-3C7C-1054-F945-6041E3CEDB80}"/>
              </a:ext>
            </a:extLst>
          </p:cNvPr>
          <p:cNvSpPr txBox="1"/>
          <p:nvPr/>
        </p:nvSpPr>
        <p:spPr>
          <a:xfrm>
            <a:off x="593582" y="614971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0120A979-4D20-8ED6-B663-A81F4719D807}"/>
              </a:ext>
            </a:extLst>
          </p:cNvPr>
          <p:cNvSpPr txBox="1"/>
          <p:nvPr/>
        </p:nvSpPr>
        <p:spPr>
          <a:xfrm>
            <a:off x="1938965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E7EB8644-7D36-D5F4-382A-D9A34949B554}"/>
              </a:ext>
            </a:extLst>
          </p:cNvPr>
          <p:cNvSpPr txBox="1"/>
          <p:nvPr/>
        </p:nvSpPr>
        <p:spPr>
          <a:xfrm>
            <a:off x="3208716" y="254505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中度</a:t>
            </a: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EBF22BBB-A1A1-5E86-2B59-2AD6D4AF76A3}"/>
              </a:ext>
            </a:extLst>
          </p:cNvPr>
          <p:cNvSpPr txBox="1"/>
          <p:nvPr/>
        </p:nvSpPr>
        <p:spPr>
          <a:xfrm>
            <a:off x="4501847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90FF0D3D-DE96-3DDC-B3EE-FB2146787EC8}"/>
              </a:ext>
            </a:extLst>
          </p:cNvPr>
          <p:cNvSpPr txBox="1"/>
          <p:nvPr/>
        </p:nvSpPr>
        <p:spPr>
          <a:xfrm>
            <a:off x="1938965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CAD38EA4-AD67-AB65-670B-8029C0B68396}"/>
              </a:ext>
            </a:extLst>
          </p:cNvPr>
          <p:cNvSpPr txBox="1"/>
          <p:nvPr/>
        </p:nvSpPr>
        <p:spPr>
          <a:xfrm>
            <a:off x="3059533" y="338531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B39EF672-EAA4-FC57-ECE2-27E7E1B0E58A}"/>
              </a:ext>
            </a:extLst>
          </p:cNvPr>
          <p:cNvSpPr txBox="1"/>
          <p:nvPr/>
        </p:nvSpPr>
        <p:spPr>
          <a:xfrm>
            <a:off x="4501847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3354E9C4-04FA-BCBF-FF17-FA3ACF89AC61}"/>
              </a:ext>
            </a:extLst>
          </p:cNvPr>
          <p:cNvSpPr txBox="1"/>
          <p:nvPr/>
        </p:nvSpPr>
        <p:spPr>
          <a:xfrm>
            <a:off x="1938965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DB94DDFE-D911-C081-7C3A-90E88B925E32}"/>
              </a:ext>
            </a:extLst>
          </p:cNvPr>
          <p:cNvSpPr txBox="1"/>
          <p:nvPr/>
        </p:nvSpPr>
        <p:spPr>
          <a:xfrm>
            <a:off x="3059533" y="422557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6" name="Title 2">
            <a:extLst>
              <a:ext uri="{FF2B5EF4-FFF2-40B4-BE49-F238E27FC236}">
                <a16:creationId xmlns:a16="http://schemas.microsoft.com/office/drawing/2014/main" id="{4363B820-1F62-4023-D49D-8246ED4ACD5D}"/>
              </a:ext>
            </a:extLst>
          </p:cNvPr>
          <p:cNvSpPr txBox="1"/>
          <p:nvPr/>
        </p:nvSpPr>
        <p:spPr>
          <a:xfrm>
            <a:off x="4501847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A1769A2-72AB-A27B-C523-DD04CA843145}"/>
              </a:ext>
            </a:extLst>
          </p:cNvPr>
          <p:cNvCxnSpPr>
            <a:cxnSpLocks/>
          </p:cNvCxnSpPr>
          <p:nvPr/>
        </p:nvCxnSpPr>
        <p:spPr>
          <a:xfrm>
            <a:off x="1427572" y="4672170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944210" y="4102115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7544" y="535797"/>
            <a:ext cx="554144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伊顿谷</a:t>
            </a:r>
            <a:br>
              <a:rPr lang="en-US" sz="60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ja-JP" altLang="en-US" sz="6000">
                <a:solidFill>
                  <a:schemeClr val="accent5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</a:t>
            </a:r>
            <a:endParaRPr lang="en-US" sz="6000">
              <a:solidFill>
                <a:schemeClr val="accent5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623888" y="2234656"/>
            <a:ext cx="3251292" cy="120545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中度到饱满的酒体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非常顺滑，充满活力，单宁成熟，融合度和平衡感很好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endParaRPr lang="ja-JP" altLang="en-US" sz="1600">
              <a:latin typeface="Microsoft YaHei" panose="020B0503020204020204" pitchFamily="34" charset="-122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665119" y="2549421"/>
            <a:ext cx="1127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326350"/>
            <a:ext cx="0" cy="39133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710069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328869"/>
            <a:ext cx="2583929" cy="2583929"/>
          </a:xfrm>
          <a:prstGeom prst="ellipse">
            <a:avLst/>
          </a:prstGeom>
          <a:solidFill>
            <a:srgbClr val="6013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8969" y="2205466"/>
            <a:ext cx="2146963" cy="102784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  <a:spcBef>
                <a:spcPts val="217"/>
              </a:spcBef>
            </a:pPr>
            <a:r>
              <a:rPr lang="ja-JP" altLang="en-US" sz="1600" b="0">
                <a:latin typeface="Microsoft YaHei" panose="020B0503020204020204" pitchFamily="34" charset="-122"/>
                <a:ea typeface="Microsoft YaHei" panose="020B0503020204020204" pitchFamily="34" charset="-122"/>
              </a:rPr>
              <a:t>比巴罗萨谷更凉爽的气候条件，造就了优雅而芬芳的葡萄酒</a:t>
            </a:r>
          </a:p>
          <a:p>
            <a:pPr>
              <a:lnSpc>
                <a:spcPct val="100000"/>
              </a:lnSpc>
              <a:spcBef>
                <a:spcPts val="217"/>
              </a:spcBef>
            </a:pPr>
            <a:endParaRPr lang="ja-JP" altLang="en-US" sz="1600" b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981616" y="4474175"/>
            <a:ext cx="2805709" cy="17136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盆子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黑胡椒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桑葚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黑莓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鼠尾草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黑橄榄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辛香料</a:t>
            </a:r>
            <a:endParaRPr lang="en-AU" sz="1400">
              <a:effectLst/>
              <a:latin typeface="Microsoft YaHei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44244"/>
            <a:ext cx="174606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1162692" y="4657891"/>
            <a:ext cx="2146963" cy="1532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82000"/>
              </a:lnSpc>
              <a:spcBef>
                <a:spcPts val="217"/>
              </a:spcBef>
            </a:pPr>
            <a:r>
              <a:rPr lang="ja-JP" altLang="en-AU" sz="2800" b="0">
                <a:latin typeface="Microsoft YaHei"/>
                <a:ea typeface="Microsoft YaHei"/>
              </a:rPr>
              <a:t>约占</a:t>
            </a:r>
            <a:endParaRPr lang="en-US"/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ja-JP" altLang="en-AU" sz="2800" b="0">
                <a:latin typeface="Microsoft YaHei"/>
                <a:ea typeface="Microsoft YaHei"/>
              </a:rPr>
              <a:t>年压榨量的</a:t>
            </a:r>
            <a:endParaRPr lang="ja-JP"/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b="0" dirty="0">
                <a:effectLst/>
                <a:latin typeface="Microsoft YaHei" panose="020B0503020204020204" pitchFamily="34" charset="-122"/>
              </a:rPr>
              <a:t>1/3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528139" y="5455439"/>
            <a:ext cx="23319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EBABE266-D3DF-9A6E-9658-A4E1670EDC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2" name="object 10">
            <a:extLst>
              <a:ext uri="{FF2B5EF4-FFF2-40B4-BE49-F238E27FC236}">
                <a16:creationId xmlns:a16="http://schemas.microsoft.com/office/drawing/2014/main" id="{7B6DE4D8-71ED-1DB0-DCBF-182107271116}"/>
              </a:ext>
            </a:extLst>
          </p:cNvPr>
          <p:cNvSpPr txBox="1"/>
          <p:nvPr/>
        </p:nvSpPr>
        <p:spPr>
          <a:xfrm rot="16200000">
            <a:off x="416939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SHIRAZ</a:t>
            </a:r>
            <a:endParaRPr lang="en-AU" sz="44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043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4123" y="394985"/>
            <a:ext cx="1128375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sz="3200">
                <a:solidFill>
                  <a:schemeClr val="accent1"/>
                </a:solidFill>
              </a:rPr>
              <a:t>伊顿谷设拉子</a:t>
            </a:r>
            <a:br>
              <a:rPr lang="ja-JP" altLang="en-US" sz="3200">
                <a:solidFill>
                  <a:schemeClr val="accent1"/>
                </a:solidFill>
              </a:rPr>
            </a:br>
            <a:r>
              <a:rPr lang="ja-JP" altLang="en-US" sz="4000">
                <a:solidFill>
                  <a:schemeClr val="accent5"/>
                </a:solidFill>
              </a:rPr>
              <a:t>特征</a:t>
            </a:r>
            <a:endParaRPr lang="en-US" sz="5440" dirty="0">
              <a:solidFill>
                <a:schemeClr val="accent5"/>
              </a:solidFill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3864" y="368300"/>
            <a:ext cx="2114328" cy="64008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0840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74983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39126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03269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67793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32317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0662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1364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25888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245A703-6501-56F0-F0BC-9DD08749BE50}"/>
              </a:ext>
            </a:extLst>
          </p:cNvPr>
          <p:cNvCxnSpPr>
            <a:cxnSpLocks/>
          </p:cNvCxnSpPr>
          <p:nvPr/>
        </p:nvCxnSpPr>
        <p:spPr>
          <a:xfrm>
            <a:off x="1509400" y="182702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0840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74983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3912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03269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67793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32317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0662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1364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25888" y="2839866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0840" y="3683028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7498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3912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0326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6779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3231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066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136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2588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DC6A5AFA-CA10-B262-723E-F9BE11833214}"/>
              </a:ext>
            </a:extLst>
          </p:cNvPr>
          <p:cNvCxnSpPr>
            <a:cxnSpLocks/>
          </p:cNvCxnSpPr>
          <p:nvPr/>
        </p:nvCxnSpPr>
        <p:spPr>
          <a:xfrm>
            <a:off x="1206660" y="298855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1DC88701-2625-8AFC-8D49-524BA3D9AF6C}"/>
              </a:ext>
            </a:extLst>
          </p:cNvPr>
          <p:cNvCxnSpPr>
            <a:cxnSpLocks/>
          </p:cNvCxnSpPr>
          <p:nvPr/>
        </p:nvCxnSpPr>
        <p:spPr>
          <a:xfrm>
            <a:off x="1849211" y="3859708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0840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7498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3912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0326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67793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32317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0662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1364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25888" y="4520385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0840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7498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3912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03269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67793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32317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0662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1364" y="486637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2588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4A69C541-1B7B-A1B5-2501-EE1C5228D651}"/>
              </a:ext>
            </a:extLst>
          </p:cNvPr>
          <p:cNvCxnSpPr>
            <a:cxnSpLocks/>
          </p:cNvCxnSpPr>
          <p:nvPr/>
        </p:nvCxnSpPr>
        <p:spPr>
          <a:xfrm>
            <a:off x="1410546" y="5045956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0840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74983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39126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03269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467793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190662" y="6126814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4925888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12808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0304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75690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17%</a:t>
            </a:r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4354EFC3-607D-22C0-2527-CDD53909BE6A}"/>
              </a:ext>
            </a:extLst>
          </p:cNvPr>
          <p:cNvCxnSpPr>
            <a:cxnSpLocks/>
          </p:cNvCxnSpPr>
          <p:nvPr/>
        </p:nvCxnSpPr>
        <p:spPr>
          <a:xfrm>
            <a:off x="1634768" y="630639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3965294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0840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7498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3912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0326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67793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32317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0662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1364" y="5245517"/>
            <a:ext cx="272668" cy="27266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2588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84ACA7A4-E57C-8B73-FB27-DAD5C6D4E051}"/>
              </a:ext>
            </a:extLst>
          </p:cNvPr>
          <p:cNvCxnSpPr>
            <a:cxnSpLocks/>
          </p:cNvCxnSpPr>
          <p:nvPr/>
        </p:nvCxnSpPr>
        <p:spPr>
          <a:xfrm>
            <a:off x="1410546" y="5425099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555398" y="6127332"/>
            <a:ext cx="278634" cy="272668"/>
            <a:chOff x="8032638" y="5926610"/>
            <a:chExt cx="278634" cy="272668"/>
          </a:xfrm>
          <a:solidFill>
            <a:schemeClr val="bg1">
              <a:lumMod val="75000"/>
            </a:schemeClr>
          </a:solidFill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3834286" y="6127332"/>
            <a:ext cx="278634" cy="272668"/>
            <a:chOff x="8032638" y="5926610"/>
            <a:chExt cx="278634" cy="272668"/>
          </a:xfrm>
          <a:solidFill>
            <a:schemeClr val="accent5"/>
          </a:solidFill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0E3A6F-BF8C-DA2E-C28C-415DBA71302A}"/>
              </a:ext>
            </a:extLst>
          </p:cNvPr>
          <p:cNvCxnSpPr>
            <a:cxnSpLocks/>
          </p:cNvCxnSpPr>
          <p:nvPr/>
        </p:nvCxnSpPr>
        <p:spPr>
          <a:xfrm>
            <a:off x="4342882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5B428B-BCD7-1DFB-2EA8-E5D8382FA099}"/>
              </a:ext>
            </a:extLst>
          </p:cNvPr>
          <p:cNvCxnSpPr>
            <a:cxnSpLocks/>
          </p:cNvCxnSpPr>
          <p:nvPr/>
        </p:nvCxnSpPr>
        <p:spPr>
          <a:xfrm>
            <a:off x="3961070" y="2133332"/>
            <a:ext cx="4026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2">
            <a:extLst>
              <a:ext uri="{FF2B5EF4-FFF2-40B4-BE49-F238E27FC236}">
                <a16:creationId xmlns:a16="http://schemas.microsoft.com/office/drawing/2014/main" id="{3070047A-8438-17C6-3EC1-5BF66EE7A5C0}"/>
              </a:ext>
            </a:extLst>
          </p:cNvPr>
          <p:cNvSpPr txBox="1"/>
          <p:nvPr/>
        </p:nvSpPr>
        <p:spPr>
          <a:xfrm>
            <a:off x="3364172" y="2137881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设拉子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9A8793F-A651-FCD4-043E-68BC8B670ED0}"/>
              </a:ext>
            </a:extLst>
          </p:cNvPr>
          <p:cNvSpPr txBox="1"/>
          <p:nvPr/>
        </p:nvSpPr>
        <p:spPr>
          <a:xfrm>
            <a:off x="596926" y="49028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955A177-EE8F-48F2-E28F-BB0526CAC186}"/>
              </a:ext>
            </a:extLst>
          </p:cNvPr>
          <p:cNvSpPr txBox="1"/>
          <p:nvPr/>
        </p:nvSpPr>
        <p:spPr>
          <a:xfrm>
            <a:off x="617407" y="175884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en-US" sz="16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56CE687-3B72-D44B-7386-D8ED3895B0B4}"/>
              </a:ext>
            </a:extLst>
          </p:cNvPr>
          <p:cNvSpPr txBox="1"/>
          <p:nvPr/>
        </p:nvSpPr>
        <p:spPr>
          <a:xfrm>
            <a:off x="617406" y="286087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5C83959-F1C0-B3CE-AF20-8473E8EEB43B}"/>
              </a:ext>
            </a:extLst>
          </p:cNvPr>
          <p:cNvSpPr txBox="1"/>
          <p:nvPr/>
        </p:nvSpPr>
        <p:spPr>
          <a:xfrm>
            <a:off x="617406" y="37320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291EDF8-5D6B-32D9-9916-D5750FE3E7A9}"/>
              </a:ext>
            </a:extLst>
          </p:cNvPr>
          <p:cNvSpPr txBox="1"/>
          <p:nvPr/>
        </p:nvSpPr>
        <p:spPr>
          <a:xfrm>
            <a:off x="596926" y="52450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25400933-345D-FD55-0856-7481A711E9C3}"/>
              </a:ext>
            </a:extLst>
          </p:cNvPr>
          <p:cNvSpPr txBox="1"/>
          <p:nvPr/>
        </p:nvSpPr>
        <p:spPr>
          <a:xfrm>
            <a:off x="593582" y="614971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867851A3-995D-3C6F-C245-77267629B1EA}"/>
              </a:ext>
            </a:extLst>
          </p:cNvPr>
          <p:cNvSpPr txBox="1"/>
          <p:nvPr/>
        </p:nvSpPr>
        <p:spPr>
          <a:xfrm>
            <a:off x="1938965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165E5BFB-6A03-2BAB-34E9-77B54B0F8C03}"/>
              </a:ext>
            </a:extLst>
          </p:cNvPr>
          <p:cNvSpPr txBox="1"/>
          <p:nvPr/>
        </p:nvSpPr>
        <p:spPr>
          <a:xfrm>
            <a:off x="3208716" y="254505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中度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EF005707-BFC3-AD28-3478-DC2B205F7F5A}"/>
              </a:ext>
            </a:extLst>
          </p:cNvPr>
          <p:cNvSpPr txBox="1"/>
          <p:nvPr/>
        </p:nvSpPr>
        <p:spPr>
          <a:xfrm>
            <a:off x="4501847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D2A154C4-3664-E5AF-AD31-8D671BC1262D}"/>
              </a:ext>
            </a:extLst>
          </p:cNvPr>
          <p:cNvSpPr txBox="1"/>
          <p:nvPr/>
        </p:nvSpPr>
        <p:spPr>
          <a:xfrm>
            <a:off x="1938965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1DC57BA3-F4A9-3C24-6F6B-961ADE6E1887}"/>
              </a:ext>
            </a:extLst>
          </p:cNvPr>
          <p:cNvSpPr txBox="1"/>
          <p:nvPr/>
        </p:nvSpPr>
        <p:spPr>
          <a:xfrm>
            <a:off x="3059533" y="338531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29161110-6D4D-6F4C-55FF-13D829ED18FA}"/>
              </a:ext>
            </a:extLst>
          </p:cNvPr>
          <p:cNvSpPr txBox="1"/>
          <p:nvPr/>
        </p:nvSpPr>
        <p:spPr>
          <a:xfrm>
            <a:off x="4501847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FBD64BAC-481A-2F95-EF9F-03FA8DCA1A38}"/>
              </a:ext>
            </a:extLst>
          </p:cNvPr>
          <p:cNvSpPr txBox="1"/>
          <p:nvPr/>
        </p:nvSpPr>
        <p:spPr>
          <a:xfrm>
            <a:off x="1938965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9584C2B0-76C0-565A-5BEE-3BDC454E69CF}"/>
              </a:ext>
            </a:extLst>
          </p:cNvPr>
          <p:cNvSpPr txBox="1"/>
          <p:nvPr/>
        </p:nvSpPr>
        <p:spPr>
          <a:xfrm>
            <a:off x="3059533" y="422557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9CBC5D11-65D3-A1E8-125C-98082361B047}"/>
              </a:ext>
            </a:extLst>
          </p:cNvPr>
          <p:cNvSpPr txBox="1"/>
          <p:nvPr/>
        </p:nvSpPr>
        <p:spPr>
          <a:xfrm>
            <a:off x="4501847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3" name="object 10">
            <a:extLst>
              <a:ext uri="{FF2B5EF4-FFF2-40B4-BE49-F238E27FC236}">
                <a16:creationId xmlns:a16="http://schemas.microsoft.com/office/drawing/2014/main" id="{C2354443-0D79-BD1D-FF0D-A3740D87C82E}"/>
              </a:ext>
            </a:extLst>
          </p:cNvPr>
          <p:cNvSpPr txBox="1"/>
          <p:nvPr/>
        </p:nvSpPr>
        <p:spPr>
          <a:xfrm rot="16200000">
            <a:off x="704069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SHIRAZ</a:t>
            </a:r>
            <a:endParaRPr lang="en-AU" sz="44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74C5BB41-17F0-02A4-28C2-3417397B730A}"/>
              </a:ext>
            </a:extLst>
          </p:cNvPr>
          <p:cNvSpPr txBox="1"/>
          <p:nvPr/>
        </p:nvSpPr>
        <p:spPr>
          <a:xfrm>
            <a:off x="426760" y="4506297"/>
            <a:ext cx="1045597" cy="30067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橡木风味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7AE8E1D-A0B8-2CE0-EE1D-6D683B9FDCD5}"/>
              </a:ext>
            </a:extLst>
          </p:cNvPr>
          <p:cNvCxnSpPr>
            <a:cxnSpLocks/>
          </p:cNvCxnSpPr>
          <p:nvPr/>
        </p:nvCxnSpPr>
        <p:spPr>
          <a:xfrm>
            <a:off x="1427572" y="4672170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774646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420454" y="4102115"/>
            <a:ext cx="2583929" cy="25839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386576" y="316717"/>
            <a:ext cx="9511081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</a:rPr>
              <a:t>巴罗萨谷</a:t>
            </a:r>
          </a:p>
          <a:p>
            <a:r>
              <a:rPr lang="ja-JP" altLang="en-US" sz="5440">
                <a:solidFill>
                  <a:schemeClr val="accent4"/>
                </a:solidFill>
                <a:latin typeface="Microsoft YaHei" panose="020B0503020204020204" pitchFamily="34" charset="-122"/>
              </a:rPr>
              <a:t>赤霞珠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638014" y="2303168"/>
            <a:ext cx="3345804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浓郁饱满的风格，相较库纳瓦拉和玛格利特河产区，有更成熟的果味和更柔和的单宁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673621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148717"/>
            <a:ext cx="0" cy="35675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49785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2628322"/>
            <a:ext cx="2090597" cy="209059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878768" y="3418743"/>
            <a:ext cx="1963021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  <a:spcBef>
                <a:spcPts val="217"/>
              </a:spcBef>
            </a:pPr>
            <a:r>
              <a:rPr lang="ja-JP" altLang="en-US" sz="1600" b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在较冷的地块和年份表现最佳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55798" y="5072853"/>
            <a:ext cx="2805709" cy="123206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黑醋栗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黑莓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西梅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黑橄榄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桉树</a:t>
            </a:r>
            <a:endParaRPr lang="en-AU" sz="1400">
              <a:effectLst/>
              <a:latin typeface="Microsoft YaHei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5132336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638936" y="4986771"/>
            <a:ext cx="2146963" cy="110293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ja-JP" altLang="en-AU" sz="2400" b="0">
                <a:solidFill>
                  <a:schemeClr val="tx1"/>
                </a:solidFill>
                <a:latin typeface="Microsoft YaHei"/>
                <a:ea typeface="Microsoft YaHei"/>
              </a:rPr>
              <a:t>年压榨量超过</a:t>
            </a:r>
            <a:endParaRPr lang="ja-JP" altLang="en-AU" sz="2400" b="0">
              <a:solidFill>
                <a:schemeClr val="tx1"/>
              </a:solidFill>
              <a:effectLst/>
              <a:latin typeface="Microsoft YaHei"/>
              <a:ea typeface="Microsoft YaHei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b="0" dirty="0">
                <a:solidFill>
                  <a:schemeClr val="tx1"/>
                </a:solidFill>
                <a:effectLst/>
                <a:latin typeface="Microsoft YaHei"/>
                <a:ea typeface="Microsoft YaHei"/>
              </a:rPr>
              <a:t>10</a:t>
            </a:r>
            <a:r>
              <a:rPr lang="en-AU" sz="6000" b="0" dirty="0">
                <a:solidFill>
                  <a:schemeClr val="tx1"/>
                </a:solidFill>
                <a:latin typeface="Microsoft YaHei"/>
                <a:ea typeface="Microsoft YaHei"/>
              </a:rPr>
              <a:t>%</a:t>
            </a:r>
            <a:endParaRPr lang="en-AU" sz="6000" b="0" dirty="0">
              <a:solidFill>
                <a:schemeClr val="tx1"/>
              </a:solidFill>
              <a:effectLst/>
              <a:latin typeface="Microsoft YaHei"/>
              <a:ea typeface="Microsoft YaHei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004383" y="5455439"/>
            <a:ext cx="28556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41D93F8A-81E6-1CDA-D72D-731502B0E1F5}"/>
              </a:ext>
            </a:extLst>
          </p:cNvPr>
          <p:cNvSpPr txBox="1"/>
          <p:nvPr/>
        </p:nvSpPr>
        <p:spPr>
          <a:xfrm>
            <a:off x="2717131" y="4002083"/>
            <a:ext cx="1963021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>
              <a:lnSpc>
                <a:spcPct val="100000"/>
              </a:lnSpc>
              <a:spcBef>
                <a:spcPts val="217"/>
              </a:spcBef>
            </a:pPr>
            <a:r>
              <a:rPr lang="ja-JP" altLang="en-US" sz="1600" b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有时和其他品种进行混酿，包括设拉子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DF085AA-2D6C-20DD-A889-A5D11F271243}"/>
              </a:ext>
            </a:extLst>
          </p:cNvPr>
          <p:cNvCxnSpPr>
            <a:cxnSpLocks/>
          </p:cNvCxnSpPr>
          <p:nvPr/>
        </p:nvCxnSpPr>
        <p:spPr>
          <a:xfrm>
            <a:off x="4700322" y="4244054"/>
            <a:ext cx="11597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50E109CE-82C9-644F-DA1A-03EAC11BF1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6486" y="757100"/>
            <a:ext cx="2114328" cy="6400800"/>
          </a:xfrm>
          <a:prstGeom prst="rect">
            <a:avLst/>
          </a:prstGeom>
        </p:spPr>
      </p:pic>
      <p:sp>
        <p:nvSpPr>
          <p:cNvPr id="9" name="object 10">
            <a:extLst>
              <a:ext uri="{FF2B5EF4-FFF2-40B4-BE49-F238E27FC236}">
                <a16:creationId xmlns:a16="http://schemas.microsoft.com/office/drawing/2014/main" id="{C1C60270-6F00-912C-722B-CBA31350908A}"/>
              </a:ext>
            </a:extLst>
          </p:cNvPr>
          <p:cNvSpPr txBox="1"/>
          <p:nvPr/>
        </p:nvSpPr>
        <p:spPr>
          <a:xfrm rot="16200000">
            <a:off x="4249882" y="44607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CABERNET SAUVIGNON</a:t>
            </a:r>
            <a:endParaRPr lang="en-AU" sz="32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861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map of australia with red and white colors&#10;&#10;AI-generated content may be incorrect.">
            <a:extLst>
              <a:ext uri="{FF2B5EF4-FFF2-40B4-BE49-F238E27FC236}">
                <a16:creationId xmlns:a16="http://schemas.microsoft.com/office/drawing/2014/main" id="{EA33395E-4D0B-D1CD-89FA-723252E927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2" r="-221"/>
          <a:stretch/>
        </p:blipFill>
        <p:spPr>
          <a:xfrm>
            <a:off x="2739512" y="1"/>
            <a:ext cx="9547928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</a:t>
            </a:r>
            <a:endParaRPr lang="en-US" dirty="0">
              <a:solidFill>
                <a:schemeClr val="accent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6698A-3700-9AE2-247A-06483592D166}"/>
              </a:ext>
            </a:extLst>
          </p:cNvPr>
          <p:cNvSpPr txBox="1"/>
          <p:nvPr/>
        </p:nvSpPr>
        <p:spPr>
          <a:xfrm>
            <a:off x="6456363" y="5794986"/>
            <a:ext cx="17454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>
                <a:solidFill>
                  <a:schemeClr val="accent4"/>
                </a:solidFill>
                <a:latin typeface="Microsoft YaHei" panose="020B0503020204020204" pitchFamily="34" charset="-122"/>
              </a:rPr>
              <a:t>巴罗萨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264671-DFD3-CE97-2C3C-1AB7F2B469AB}"/>
              </a:ext>
            </a:extLst>
          </p:cNvPr>
          <p:cNvCxnSpPr>
            <a:cxnSpLocks/>
          </p:cNvCxnSpPr>
          <p:nvPr/>
        </p:nvCxnSpPr>
        <p:spPr>
          <a:xfrm flipV="1">
            <a:off x="7485888" y="4718304"/>
            <a:ext cx="950976" cy="112166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988" y="375007"/>
            <a:ext cx="11283754" cy="100631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 sz="3200">
                <a:solidFill>
                  <a:schemeClr val="accent1"/>
                </a:solidFill>
              </a:rPr>
              <a:t>巴罗萨谷赤霞珠</a:t>
            </a:r>
            <a:br>
              <a:rPr lang="ja-JP" altLang="en-US" sz="3200">
                <a:solidFill>
                  <a:schemeClr val="accent1"/>
                </a:solidFill>
              </a:rPr>
            </a:br>
            <a:r>
              <a:rPr lang="ja-JP" altLang="en-US" sz="4800"/>
              <a:t>特征</a:t>
            </a:r>
            <a:endParaRPr lang="en-US" sz="48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1994938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359081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723224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087367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451891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816415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174760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545462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4909986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2899126" y="2137881"/>
            <a:ext cx="2411262" cy="28252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/>
                <a:ea typeface="Microsoft YaHei"/>
              </a:rPr>
              <a:t>赤霞珠</a:t>
            </a:r>
            <a:r>
              <a:rPr lang="en-US" sz="1200" cap="none" dirty="0">
                <a:solidFill>
                  <a:schemeClr val="tx1"/>
                </a:solidFill>
                <a:latin typeface="Microsoft YaHei"/>
                <a:ea typeface="Microsoft YaHei"/>
              </a:rPr>
              <a:t> (</a:t>
            </a:r>
            <a:r>
              <a:rPr lang="ja-JP" altLang="en-US" sz="1200" cap="none">
                <a:solidFill>
                  <a:schemeClr val="tx1"/>
                </a:solidFill>
                <a:latin typeface="Microsoft YaHei"/>
                <a:ea typeface="Microsoft YaHei"/>
              </a:rPr>
              <a:t>年轻的</a:t>
            </a:r>
            <a:r>
              <a:rPr lang="en-US" sz="1200" cap="none" dirty="0">
                <a:solidFill>
                  <a:schemeClr val="tx1"/>
                </a:solidFill>
                <a:latin typeface="Microsoft YaHei"/>
                <a:ea typeface="Microsoft YaHei"/>
              </a:rPr>
              <a:t>)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3DA3CEB-458A-D314-263A-CA3C2D509FD5}"/>
              </a:ext>
            </a:extLst>
          </p:cNvPr>
          <p:cNvCxnSpPr>
            <a:cxnSpLocks/>
          </p:cNvCxnSpPr>
          <p:nvPr/>
        </p:nvCxnSpPr>
        <p:spPr>
          <a:xfrm>
            <a:off x="1493498" y="182702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1994938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35908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723224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087367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451891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816415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174760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545462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4909986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1994938" y="3683028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35908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72322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08736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45189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81641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17476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54546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490998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06A801E-3C03-1AC6-239B-36C7D7AC13CA}"/>
              </a:ext>
            </a:extLst>
          </p:cNvPr>
          <p:cNvCxnSpPr>
            <a:cxnSpLocks/>
          </p:cNvCxnSpPr>
          <p:nvPr/>
        </p:nvCxnSpPr>
        <p:spPr>
          <a:xfrm>
            <a:off x="1190758" y="298855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648DC1B-D921-B490-B534-ECB1854E3DDC}"/>
              </a:ext>
            </a:extLst>
          </p:cNvPr>
          <p:cNvCxnSpPr>
            <a:cxnSpLocks/>
          </p:cNvCxnSpPr>
          <p:nvPr/>
        </p:nvCxnSpPr>
        <p:spPr>
          <a:xfrm>
            <a:off x="1833309" y="3859708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1994938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359081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72322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087367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451891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816415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174760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54546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490998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1994938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35908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72322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08736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451891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816415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174760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545462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4909986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78A4892F-8D27-F00E-A05A-7014B5A2A0AE}"/>
              </a:ext>
            </a:extLst>
          </p:cNvPr>
          <p:cNvCxnSpPr>
            <a:cxnSpLocks/>
          </p:cNvCxnSpPr>
          <p:nvPr/>
        </p:nvCxnSpPr>
        <p:spPr>
          <a:xfrm>
            <a:off x="1394644" y="5045956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1994938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359081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723224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087367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45189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174760" y="612681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490998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1896906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48516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459788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17%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C10BC331-4C23-9BBC-D438-A15EE4762DB9}"/>
              </a:ext>
            </a:extLst>
          </p:cNvPr>
          <p:cNvCxnSpPr>
            <a:cxnSpLocks/>
          </p:cNvCxnSpPr>
          <p:nvPr/>
        </p:nvCxnSpPr>
        <p:spPr>
          <a:xfrm>
            <a:off x="1618866" y="630639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588225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1994938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35908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723224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08736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451891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816415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174760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54546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490998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1FDC852-B66F-E309-2C7D-854DA34DBFAE}"/>
              </a:ext>
            </a:extLst>
          </p:cNvPr>
          <p:cNvCxnSpPr>
            <a:cxnSpLocks/>
          </p:cNvCxnSpPr>
          <p:nvPr/>
        </p:nvCxnSpPr>
        <p:spPr>
          <a:xfrm>
            <a:off x="1394644" y="5425099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1612" y="479726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285008" y="4183407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CABERNET SAUVIGNON</a:t>
            </a:r>
            <a:endParaRPr lang="en-AU" sz="32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831E313-6F93-6D9C-9DCE-2989A6E45ED5}"/>
              </a:ext>
            </a:extLst>
          </p:cNvPr>
          <p:cNvGrpSpPr/>
          <p:nvPr/>
        </p:nvGrpSpPr>
        <p:grpSpPr>
          <a:xfrm>
            <a:off x="4539496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D807B756-B303-4739-12FE-3A09C6D7B50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6B239-969B-E781-D1AE-050D22008691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0D7F804-62FC-4690-1443-3BE4AD0DEB7F}"/>
              </a:ext>
            </a:extLst>
          </p:cNvPr>
          <p:cNvGrpSpPr/>
          <p:nvPr/>
        </p:nvGrpSpPr>
        <p:grpSpPr>
          <a:xfrm rot="10800000">
            <a:off x="3818384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008065B-6CCF-A4D6-2B86-601D64DF834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436DF54-837E-E5C4-8C59-A62DE72CD3E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F901121D-A75E-7585-1B2E-D85170B73305}"/>
              </a:ext>
            </a:extLst>
          </p:cNvPr>
          <p:cNvSpPr txBox="1"/>
          <p:nvPr/>
        </p:nvSpPr>
        <p:spPr>
          <a:xfrm>
            <a:off x="596926" y="49028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C5D2B9C-271F-236F-1659-BAD75194EF18}"/>
              </a:ext>
            </a:extLst>
          </p:cNvPr>
          <p:cNvSpPr txBox="1"/>
          <p:nvPr/>
        </p:nvSpPr>
        <p:spPr>
          <a:xfrm>
            <a:off x="617407" y="175884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en-US" sz="16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B4E639D8-AC5C-D1D9-6C68-5C9EDA941959}"/>
              </a:ext>
            </a:extLst>
          </p:cNvPr>
          <p:cNvSpPr txBox="1"/>
          <p:nvPr/>
        </p:nvSpPr>
        <p:spPr>
          <a:xfrm>
            <a:off x="617406" y="286087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D9A47C3-4327-06AE-36DB-19A4A790F033}"/>
              </a:ext>
            </a:extLst>
          </p:cNvPr>
          <p:cNvSpPr txBox="1"/>
          <p:nvPr/>
        </p:nvSpPr>
        <p:spPr>
          <a:xfrm>
            <a:off x="617406" y="37320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F3E02CB4-322D-953C-4AAE-E728062FD903}"/>
              </a:ext>
            </a:extLst>
          </p:cNvPr>
          <p:cNvSpPr txBox="1"/>
          <p:nvPr/>
        </p:nvSpPr>
        <p:spPr>
          <a:xfrm>
            <a:off x="596926" y="52450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76E4D76-A1B5-B376-EB54-29950DBD74DB}"/>
              </a:ext>
            </a:extLst>
          </p:cNvPr>
          <p:cNvSpPr txBox="1"/>
          <p:nvPr/>
        </p:nvSpPr>
        <p:spPr>
          <a:xfrm>
            <a:off x="593582" y="614971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EFDE130C-0DE5-281C-3210-D2E08775C458}"/>
              </a:ext>
            </a:extLst>
          </p:cNvPr>
          <p:cNvSpPr txBox="1"/>
          <p:nvPr/>
        </p:nvSpPr>
        <p:spPr>
          <a:xfrm>
            <a:off x="1938965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112E2173-BBE8-C537-5162-4F68F0840191}"/>
              </a:ext>
            </a:extLst>
          </p:cNvPr>
          <p:cNvSpPr txBox="1"/>
          <p:nvPr/>
        </p:nvSpPr>
        <p:spPr>
          <a:xfrm>
            <a:off x="3208716" y="254505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中度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FAF26402-2DFA-9803-EBCB-9E372FB7EB0B}"/>
              </a:ext>
            </a:extLst>
          </p:cNvPr>
          <p:cNvSpPr txBox="1"/>
          <p:nvPr/>
        </p:nvSpPr>
        <p:spPr>
          <a:xfrm>
            <a:off x="4501847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A6941AED-7234-1516-E5D5-F727BA994698}"/>
              </a:ext>
            </a:extLst>
          </p:cNvPr>
          <p:cNvSpPr txBox="1"/>
          <p:nvPr/>
        </p:nvSpPr>
        <p:spPr>
          <a:xfrm>
            <a:off x="1938965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EB400DE9-8A68-D514-D219-8A1E3CE54D31}"/>
              </a:ext>
            </a:extLst>
          </p:cNvPr>
          <p:cNvSpPr txBox="1"/>
          <p:nvPr/>
        </p:nvSpPr>
        <p:spPr>
          <a:xfrm>
            <a:off x="3059533" y="338531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9A3861D3-60EA-06AC-BC1C-3782799C0083}"/>
              </a:ext>
            </a:extLst>
          </p:cNvPr>
          <p:cNvSpPr txBox="1"/>
          <p:nvPr/>
        </p:nvSpPr>
        <p:spPr>
          <a:xfrm>
            <a:off x="4501847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A4CE3348-8581-CFC4-58A6-871BB070960F}"/>
              </a:ext>
            </a:extLst>
          </p:cNvPr>
          <p:cNvSpPr txBox="1"/>
          <p:nvPr/>
        </p:nvSpPr>
        <p:spPr>
          <a:xfrm>
            <a:off x="1938965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58978339-EDA2-4422-38E9-5CAA2873C20D}"/>
              </a:ext>
            </a:extLst>
          </p:cNvPr>
          <p:cNvSpPr txBox="1"/>
          <p:nvPr/>
        </p:nvSpPr>
        <p:spPr>
          <a:xfrm>
            <a:off x="3059533" y="422557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BE958AC8-B145-C12F-6955-850A9129089B}"/>
              </a:ext>
            </a:extLst>
          </p:cNvPr>
          <p:cNvSpPr txBox="1"/>
          <p:nvPr/>
        </p:nvSpPr>
        <p:spPr>
          <a:xfrm>
            <a:off x="4501847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C85BF94B-78C3-DCF5-55BB-65FE920128E9}"/>
              </a:ext>
            </a:extLst>
          </p:cNvPr>
          <p:cNvSpPr txBox="1"/>
          <p:nvPr/>
        </p:nvSpPr>
        <p:spPr>
          <a:xfrm>
            <a:off x="426760" y="4506297"/>
            <a:ext cx="1045597" cy="30067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橡木风味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995D89E-826C-2E52-F119-94C22AECBBAA}"/>
              </a:ext>
            </a:extLst>
          </p:cNvPr>
          <p:cNvCxnSpPr>
            <a:cxnSpLocks/>
          </p:cNvCxnSpPr>
          <p:nvPr/>
        </p:nvCxnSpPr>
        <p:spPr>
          <a:xfrm>
            <a:off x="1427572" y="4672170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3E277156-951D-7E77-9C66-1E65FDB7D5FD}"/>
              </a:ext>
            </a:extLst>
          </p:cNvPr>
          <p:cNvSpPr/>
          <p:nvPr/>
        </p:nvSpPr>
        <p:spPr>
          <a:xfrm>
            <a:off x="420454" y="3959150"/>
            <a:ext cx="2583929" cy="25839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2D8BE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499072" y="536165"/>
            <a:ext cx="3100675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</a:rPr>
              <a:t>伊顿谷</a:t>
            </a:r>
          </a:p>
          <a:p>
            <a:r>
              <a:rPr lang="ja-JP" altLang="en-US" sz="5440">
                <a:solidFill>
                  <a:schemeClr val="accent4"/>
                </a:solidFill>
                <a:latin typeface="Microsoft YaHei" panose="020B0503020204020204" pitchFamily="34" charset="-122"/>
              </a:rPr>
              <a:t>赤霞珠</a:t>
            </a:r>
            <a:endParaRPr lang="en-US" sz="5440">
              <a:solidFill>
                <a:schemeClr val="accent4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7805381" y="1099356"/>
            <a:ext cx="3563279" cy="116698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55"/>
              </a:spcBef>
              <a:spcAft>
                <a:spcPts val="375"/>
              </a:spcAft>
            </a:pPr>
            <a:r>
              <a:rPr lang="ja-JP" altLang="en-US" sz="1600">
                <a:latin typeface="Microsoft YaHei" panose="020B0503020204020204" pitchFamily="34" charset="-122"/>
              </a:rPr>
              <a:t>位于高海拔，气候更凉爽的葡萄园，能够生产出与伊顿谷周围其他村庄风格不同的葡萄酒</a:t>
            </a:r>
          </a:p>
          <a:p>
            <a:pPr algn="ctr">
              <a:spcBef>
                <a:spcPts val="255"/>
              </a:spcBef>
              <a:spcAft>
                <a:spcPts val="375"/>
              </a:spcAft>
            </a:pPr>
            <a:endParaRPr lang="ja-JP" altLang="en-US" sz="1600">
              <a:latin typeface="Microsoft YaHei" panose="020B0503020204020204" pitchFamily="34" charset="-122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/>
          <p:nvPr/>
        </p:nvCxnSpPr>
        <p:spPr>
          <a:xfrm>
            <a:off x="9765688" y="2330004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6893781" y="2954844"/>
            <a:ext cx="28719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965837" y="4045033"/>
            <a:ext cx="2805709" cy="171361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蓝莓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黑醋栗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李子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番茄叶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紫罗兰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ja-JP" altLang="en-US" sz="1400">
                <a:latin typeface="Microsoft YaHei" panose="020B0503020204020204" pitchFamily="34" charset="-122"/>
              </a:rPr>
              <a:t>薄荷醇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ja-JP" altLang="en-US" sz="1400">
              <a:latin typeface="Microsoft YaHei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474871"/>
            <a:ext cx="17721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00741D9C-736E-BFC3-5595-96F07CA6F071}"/>
              </a:ext>
            </a:extLst>
          </p:cNvPr>
          <p:cNvSpPr txBox="1"/>
          <p:nvPr/>
        </p:nvSpPr>
        <p:spPr>
          <a:xfrm>
            <a:off x="638936" y="4734950"/>
            <a:ext cx="2146963" cy="110293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ja-JP" altLang="en-US" sz="2400" b="0">
                <a:solidFill>
                  <a:schemeClr val="tx1"/>
                </a:solidFill>
                <a:latin typeface="Microsoft YaHei"/>
                <a:ea typeface="Microsoft YaHei"/>
              </a:rPr>
              <a:t>年压榨量超过</a:t>
            </a:r>
            <a:endParaRPr lang="en-US" sz="2400" b="0">
              <a:solidFill>
                <a:schemeClr val="tx1"/>
              </a:solidFill>
              <a:effectLst/>
              <a:latin typeface="Microsoft YaHei" panose="020B0503020204020204" pitchFamily="34" charset="-122"/>
              <a:ea typeface="Microsoft YaHei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b="0">
                <a:solidFill>
                  <a:schemeClr val="tx1"/>
                </a:solidFill>
                <a:effectLst/>
                <a:latin typeface="Microsoft YaHei"/>
                <a:ea typeface="Microsoft YaHei"/>
              </a:rPr>
              <a:t>10%</a:t>
            </a:r>
            <a:endParaRPr lang="en-US" sz="6000" b="0">
              <a:solidFill>
                <a:schemeClr val="tx1"/>
              </a:solidFill>
              <a:effectLst/>
              <a:latin typeface="Microsoft YaHei"/>
              <a:ea typeface="Microsoft YaHei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30DCFC-A637-6AC1-D3CE-2A9A23FCE94A}"/>
              </a:ext>
            </a:extLst>
          </p:cNvPr>
          <p:cNvCxnSpPr>
            <a:cxnSpLocks/>
          </p:cNvCxnSpPr>
          <p:nvPr/>
        </p:nvCxnSpPr>
        <p:spPr>
          <a:xfrm>
            <a:off x="3004383" y="5312474"/>
            <a:ext cx="28556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BC44F8E-8D33-3D72-2F4A-C39655F1C5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6486" y="7571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A469140A-E12F-EE4D-337F-F08C2C5BF37C}"/>
              </a:ext>
            </a:extLst>
          </p:cNvPr>
          <p:cNvSpPr txBox="1"/>
          <p:nvPr/>
        </p:nvSpPr>
        <p:spPr>
          <a:xfrm rot="16200000">
            <a:off x="4249882" y="44607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CABERNET SAUVIGNON</a:t>
            </a:r>
            <a:endParaRPr lang="en-AU" sz="32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625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69F29-781B-90AA-B012-F6A979DEB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EDFA218-24FF-75B3-1928-3744FEE3A760}"/>
              </a:ext>
            </a:extLst>
          </p:cNvPr>
          <p:cNvSpPr/>
          <p:nvPr/>
        </p:nvSpPr>
        <p:spPr>
          <a:xfrm>
            <a:off x="2010842" y="1693590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29FE89A-392A-6A7E-DF45-D35B3F8E641E}"/>
              </a:ext>
            </a:extLst>
          </p:cNvPr>
          <p:cNvSpPr/>
          <p:nvPr/>
        </p:nvSpPr>
        <p:spPr>
          <a:xfrm>
            <a:off x="2374985" y="1690688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532F3C-48C1-1D30-03CE-A596F3F65046}"/>
              </a:ext>
            </a:extLst>
          </p:cNvPr>
          <p:cNvSpPr/>
          <p:nvPr/>
        </p:nvSpPr>
        <p:spPr>
          <a:xfrm>
            <a:off x="2739128" y="1690688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58FF29C-ECE1-16CA-7308-73E46327BB9A}"/>
              </a:ext>
            </a:extLst>
          </p:cNvPr>
          <p:cNvSpPr/>
          <p:nvPr/>
        </p:nvSpPr>
        <p:spPr>
          <a:xfrm>
            <a:off x="3103271" y="1690688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6E0E75F-A65E-9D00-2B8B-30D3F0E3A8A0}"/>
              </a:ext>
            </a:extLst>
          </p:cNvPr>
          <p:cNvSpPr/>
          <p:nvPr/>
        </p:nvSpPr>
        <p:spPr>
          <a:xfrm>
            <a:off x="3467795" y="1690688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F06C3B7-C6CC-86EE-DE5B-A7535C41DE7F}"/>
              </a:ext>
            </a:extLst>
          </p:cNvPr>
          <p:cNvSpPr/>
          <p:nvPr/>
        </p:nvSpPr>
        <p:spPr>
          <a:xfrm>
            <a:off x="3832319" y="1690688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EC6B65E-9A45-6B6F-2977-12DA3921B407}"/>
              </a:ext>
            </a:extLst>
          </p:cNvPr>
          <p:cNvSpPr/>
          <p:nvPr/>
        </p:nvSpPr>
        <p:spPr>
          <a:xfrm>
            <a:off x="4190664" y="1690688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B044907-73EB-AAB6-4BEF-26856782526A}"/>
              </a:ext>
            </a:extLst>
          </p:cNvPr>
          <p:cNvSpPr/>
          <p:nvPr/>
        </p:nvSpPr>
        <p:spPr>
          <a:xfrm>
            <a:off x="4561366" y="1690688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2FC7DD3-6FCC-17DB-5024-BCB5873044FE}"/>
              </a:ext>
            </a:extLst>
          </p:cNvPr>
          <p:cNvSpPr/>
          <p:nvPr/>
        </p:nvSpPr>
        <p:spPr>
          <a:xfrm>
            <a:off x="4925890" y="1690688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D2D39FED-D41B-DF7E-4400-1C4EE6288C04}"/>
              </a:ext>
            </a:extLst>
          </p:cNvPr>
          <p:cNvSpPr txBox="1"/>
          <p:nvPr/>
        </p:nvSpPr>
        <p:spPr>
          <a:xfrm>
            <a:off x="2915030" y="2137881"/>
            <a:ext cx="132515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赤霞珠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115EC61-0395-D034-EC2E-68D6B69F8EDF}"/>
              </a:ext>
            </a:extLst>
          </p:cNvPr>
          <p:cNvCxnSpPr>
            <a:cxnSpLocks/>
          </p:cNvCxnSpPr>
          <p:nvPr/>
        </p:nvCxnSpPr>
        <p:spPr>
          <a:xfrm>
            <a:off x="1509402" y="182702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E385DC47-A151-E29C-4CEF-A02144CE5374}"/>
              </a:ext>
            </a:extLst>
          </p:cNvPr>
          <p:cNvSpPr/>
          <p:nvPr/>
        </p:nvSpPr>
        <p:spPr>
          <a:xfrm>
            <a:off x="2010842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4301F93-FCBC-CE5F-8DE9-B5EBCA24EA26}"/>
              </a:ext>
            </a:extLst>
          </p:cNvPr>
          <p:cNvSpPr/>
          <p:nvPr/>
        </p:nvSpPr>
        <p:spPr>
          <a:xfrm>
            <a:off x="2374985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8F65DBE-1378-6D2D-10B3-5A9655C83D7C}"/>
              </a:ext>
            </a:extLst>
          </p:cNvPr>
          <p:cNvSpPr/>
          <p:nvPr/>
        </p:nvSpPr>
        <p:spPr>
          <a:xfrm>
            <a:off x="273912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283A47D-81E9-96DB-6BD8-D02368D9F187}"/>
              </a:ext>
            </a:extLst>
          </p:cNvPr>
          <p:cNvSpPr/>
          <p:nvPr/>
        </p:nvSpPr>
        <p:spPr>
          <a:xfrm>
            <a:off x="3103271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E94939F-3872-2392-2D5F-2610981F355E}"/>
              </a:ext>
            </a:extLst>
          </p:cNvPr>
          <p:cNvSpPr/>
          <p:nvPr/>
        </p:nvSpPr>
        <p:spPr>
          <a:xfrm>
            <a:off x="3467795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0AA0BBDE-5F47-E974-D433-602E0E177CC1}"/>
              </a:ext>
            </a:extLst>
          </p:cNvPr>
          <p:cNvSpPr/>
          <p:nvPr/>
        </p:nvSpPr>
        <p:spPr>
          <a:xfrm>
            <a:off x="3832319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984DD16-30DD-026F-BBD9-85F9899BEBA3}"/>
              </a:ext>
            </a:extLst>
          </p:cNvPr>
          <p:cNvSpPr/>
          <p:nvPr/>
        </p:nvSpPr>
        <p:spPr>
          <a:xfrm>
            <a:off x="4190664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929D5FB-D78E-6A88-F474-FF67AB1D7AA1}"/>
              </a:ext>
            </a:extLst>
          </p:cNvPr>
          <p:cNvSpPr/>
          <p:nvPr/>
        </p:nvSpPr>
        <p:spPr>
          <a:xfrm>
            <a:off x="4561366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84F0375-A1DE-2A41-F3D4-FF8AC8835E71}"/>
              </a:ext>
            </a:extLst>
          </p:cNvPr>
          <p:cNvSpPr/>
          <p:nvPr/>
        </p:nvSpPr>
        <p:spPr>
          <a:xfrm>
            <a:off x="4925890" y="2839866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926549A4-2726-3E04-C9EA-4ED091199156}"/>
              </a:ext>
            </a:extLst>
          </p:cNvPr>
          <p:cNvSpPr/>
          <p:nvPr/>
        </p:nvSpPr>
        <p:spPr>
          <a:xfrm>
            <a:off x="2010842" y="3683028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8803979-3F2C-6E08-C0F3-79FEA6A09B67}"/>
              </a:ext>
            </a:extLst>
          </p:cNvPr>
          <p:cNvSpPr/>
          <p:nvPr/>
        </p:nvSpPr>
        <p:spPr>
          <a:xfrm>
            <a:off x="237498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E9D924E-F130-A609-C9CF-BE6D1B73F5AE}"/>
              </a:ext>
            </a:extLst>
          </p:cNvPr>
          <p:cNvSpPr/>
          <p:nvPr/>
        </p:nvSpPr>
        <p:spPr>
          <a:xfrm>
            <a:off x="273912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7DF8D6C-51B0-EA90-7826-7CED2C7A0F41}"/>
              </a:ext>
            </a:extLst>
          </p:cNvPr>
          <p:cNvSpPr/>
          <p:nvPr/>
        </p:nvSpPr>
        <p:spPr>
          <a:xfrm>
            <a:off x="310327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370FAA93-3726-9BE4-0285-9A9D78CCB4B7}"/>
              </a:ext>
            </a:extLst>
          </p:cNvPr>
          <p:cNvSpPr/>
          <p:nvPr/>
        </p:nvSpPr>
        <p:spPr>
          <a:xfrm>
            <a:off x="346779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7E3B6A6F-F671-F403-A1BF-286F91BD804D}"/>
              </a:ext>
            </a:extLst>
          </p:cNvPr>
          <p:cNvSpPr/>
          <p:nvPr/>
        </p:nvSpPr>
        <p:spPr>
          <a:xfrm>
            <a:off x="383231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FA1A159-9587-D692-97BF-38F6B3B265E9}"/>
              </a:ext>
            </a:extLst>
          </p:cNvPr>
          <p:cNvSpPr/>
          <p:nvPr/>
        </p:nvSpPr>
        <p:spPr>
          <a:xfrm>
            <a:off x="419066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140FC57-F8FE-60F5-7183-690AFC30FF42}"/>
              </a:ext>
            </a:extLst>
          </p:cNvPr>
          <p:cNvSpPr/>
          <p:nvPr/>
        </p:nvSpPr>
        <p:spPr>
          <a:xfrm>
            <a:off x="456136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01A95D9-ABA6-A9B1-C8F0-670E19268F57}"/>
              </a:ext>
            </a:extLst>
          </p:cNvPr>
          <p:cNvSpPr/>
          <p:nvPr/>
        </p:nvSpPr>
        <p:spPr>
          <a:xfrm>
            <a:off x="492589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188C252-8127-3BE1-B859-0DA951BA8176}"/>
              </a:ext>
            </a:extLst>
          </p:cNvPr>
          <p:cNvCxnSpPr>
            <a:cxnSpLocks/>
          </p:cNvCxnSpPr>
          <p:nvPr/>
        </p:nvCxnSpPr>
        <p:spPr>
          <a:xfrm>
            <a:off x="1206662" y="298855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E71AF33-B2AA-4448-C7D5-530910721AE0}"/>
              </a:ext>
            </a:extLst>
          </p:cNvPr>
          <p:cNvCxnSpPr>
            <a:cxnSpLocks/>
          </p:cNvCxnSpPr>
          <p:nvPr/>
        </p:nvCxnSpPr>
        <p:spPr>
          <a:xfrm>
            <a:off x="1849213" y="3859708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55E05F2B-8B53-9602-358E-F107F5E23412}"/>
              </a:ext>
            </a:extLst>
          </p:cNvPr>
          <p:cNvSpPr/>
          <p:nvPr/>
        </p:nvSpPr>
        <p:spPr>
          <a:xfrm>
            <a:off x="2010842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DAA76506-42C0-7FA1-DB22-08EF37C5100A}"/>
              </a:ext>
            </a:extLst>
          </p:cNvPr>
          <p:cNvSpPr/>
          <p:nvPr/>
        </p:nvSpPr>
        <p:spPr>
          <a:xfrm>
            <a:off x="2374985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D9374B2B-C9B1-E663-24C9-A51AEEF993BB}"/>
              </a:ext>
            </a:extLst>
          </p:cNvPr>
          <p:cNvSpPr/>
          <p:nvPr/>
        </p:nvSpPr>
        <p:spPr>
          <a:xfrm>
            <a:off x="273912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0459DEAC-DAC4-AEC0-C5E6-45310E1EA8CB}"/>
              </a:ext>
            </a:extLst>
          </p:cNvPr>
          <p:cNvSpPr/>
          <p:nvPr/>
        </p:nvSpPr>
        <p:spPr>
          <a:xfrm>
            <a:off x="3103271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CE3559-91D5-15C6-D6EB-B24108EB859E}"/>
              </a:ext>
            </a:extLst>
          </p:cNvPr>
          <p:cNvSpPr/>
          <p:nvPr/>
        </p:nvSpPr>
        <p:spPr>
          <a:xfrm>
            <a:off x="3467795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7249D47F-8BE6-0C00-8E47-4D57FF7B1FC4}"/>
              </a:ext>
            </a:extLst>
          </p:cNvPr>
          <p:cNvSpPr/>
          <p:nvPr/>
        </p:nvSpPr>
        <p:spPr>
          <a:xfrm>
            <a:off x="3832319" y="4520385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39B43C0C-7873-1751-7E63-FA9A0E1B27C3}"/>
              </a:ext>
            </a:extLst>
          </p:cNvPr>
          <p:cNvSpPr/>
          <p:nvPr/>
        </p:nvSpPr>
        <p:spPr>
          <a:xfrm>
            <a:off x="419066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ED21ED05-FA9D-1C65-8B66-4F32F7B60ABC}"/>
              </a:ext>
            </a:extLst>
          </p:cNvPr>
          <p:cNvSpPr/>
          <p:nvPr/>
        </p:nvSpPr>
        <p:spPr>
          <a:xfrm>
            <a:off x="456136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DBED5B97-0AF1-84DE-5402-4FB9FA84C7F5}"/>
              </a:ext>
            </a:extLst>
          </p:cNvPr>
          <p:cNvSpPr/>
          <p:nvPr/>
        </p:nvSpPr>
        <p:spPr>
          <a:xfrm>
            <a:off x="492589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B94DB774-1E0F-CC2C-7E17-CBA2AC61FD5F}"/>
              </a:ext>
            </a:extLst>
          </p:cNvPr>
          <p:cNvSpPr/>
          <p:nvPr/>
        </p:nvSpPr>
        <p:spPr>
          <a:xfrm>
            <a:off x="2010842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5776D46-EC3E-262F-15AB-C14D48758395}"/>
              </a:ext>
            </a:extLst>
          </p:cNvPr>
          <p:cNvSpPr/>
          <p:nvPr/>
        </p:nvSpPr>
        <p:spPr>
          <a:xfrm>
            <a:off x="2374985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A6D62994-2594-CD8C-2A3B-1ABC0ED8D41A}"/>
              </a:ext>
            </a:extLst>
          </p:cNvPr>
          <p:cNvSpPr/>
          <p:nvPr/>
        </p:nvSpPr>
        <p:spPr>
          <a:xfrm>
            <a:off x="273912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F4D6313C-C3B7-45AE-D0E5-4BC0447BF584}"/>
              </a:ext>
            </a:extLst>
          </p:cNvPr>
          <p:cNvSpPr/>
          <p:nvPr/>
        </p:nvSpPr>
        <p:spPr>
          <a:xfrm>
            <a:off x="3103271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4E35C5F1-9E69-8AA0-F0E7-6E77EE60B155}"/>
              </a:ext>
            </a:extLst>
          </p:cNvPr>
          <p:cNvSpPr/>
          <p:nvPr/>
        </p:nvSpPr>
        <p:spPr>
          <a:xfrm>
            <a:off x="3467795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421FB482-051E-30B8-14D9-2AC68E933DA7}"/>
              </a:ext>
            </a:extLst>
          </p:cNvPr>
          <p:cNvSpPr/>
          <p:nvPr/>
        </p:nvSpPr>
        <p:spPr>
          <a:xfrm>
            <a:off x="3832319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028388A-66A9-69BD-A063-36B9CE583C93}"/>
              </a:ext>
            </a:extLst>
          </p:cNvPr>
          <p:cNvSpPr/>
          <p:nvPr/>
        </p:nvSpPr>
        <p:spPr>
          <a:xfrm>
            <a:off x="4190664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55EF6F4-5578-07DC-6C2D-DE3EFAF7A27E}"/>
              </a:ext>
            </a:extLst>
          </p:cNvPr>
          <p:cNvSpPr/>
          <p:nvPr/>
        </p:nvSpPr>
        <p:spPr>
          <a:xfrm>
            <a:off x="4561366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05DAE59E-951E-ED47-2296-63EE2E06D192}"/>
              </a:ext>
            </a:extLst>
          </p:cNvPr>
          <p:cNvSpPr/>
          <p:nvPr/>
        </p:nvSpPr>
        <p:spPr>
          <a:xfrm>
            <a:off x="4925890" y="486637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EC31119A-C94A-02FB-1A82-593C25189F0A}"/>
              </a:ext>
            </a:extLst>
          </p:cNvPr>
          <p:cNvCxnSpPr>
            <a:cxnSpLocks/>
          </p:cNvCxnSpPr>
          <p:nvPr/>
        </p:nvCxnSpPr>
        <p:spPr>
          <a:xfrm>
            <a:off x="1410548" y="5045956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A06B4ED7-B353-DAD9-D17B-A2F977CD8598}"/>
              </a:ext>
            </a:extLst>
          </p:cNvPr>
          <p:cNvSpPr/>
          <p:nvPr/>
        </p:nvSpPr>
        <p:spPr>
          <a:xfrm>
            <a:off x="2010842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6E725A20-43CE-FEC6-F0DF-D5CF0A4577C6}"/>
              </a:ext>
            </a:extLst>
          </p:cNvPr>
          <p:cNvSpPr/>
          <p:nvPr/>
        </p:nvSpPr>
        <p:spPr>
          <a:xfrm>
            <a:off x="2374985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98608613-ED01-7448-9EB4-98D043DE7F2C}"/>
              </a:ext>
            </a:extLst>
          </p:cNvPr>
          <p:cNvSpPr/>
          <p:nvPr/>
        </p:nvSpPr>
        <p:spPr>
          <a:xfrm>
            <a:off x="2739128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F432A7B0-DF45-27A5-7F3E-AB40B28D06A8}"/>
              </a:ext>
            </a:extLst>
          </p:cNvPr>
          <p:cNvSpPr/>
          <p:nvPr/>
        </p:nvSpPr>
        <p:spPr>
          <a:xfrm>
            <a:off x="3103271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5F2B89-C916-3768-15AB-63F27AD8BF39}"/>
              </a:ext>
            </a:extLst>
          </p:cNvPr>
          <p:cNvSpPr/>
          <p:nvPr/>
        </p:nvSpPr>
        <p:spPr>
          <a:xfrm>
            <a:off x="3467795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BE5638-DDC9-6C24-1DAF-A31E3C01CB78}"/>
              </a:ext>
            </a:extLst>
          </p:cNvPr>
          <p:cNvSpPr/>
          <p:nvPr/>
        </p:nvSpPr>
        <p:spPr>
          <a:xfrm>
            <a:off x="4190664" y="6126814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4D63ED19-2C66-A353-F122-663FED00561E}"/>
              </a:ext>
            </a:extLst>
          </p:cNvPr>
          <p:cNvSpPr/>
          <p:nvPr/>
        </p:nvSpPr>
        <p:spPr>
          <a:xfrm>
            <a:off x="4925890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069B179-9A3E-DE07-DA70-4B3DDA2EFE69}"/>
              </a:ext>
            </a:extLst>
          </p:cNvPr>
          <p:cNvSpPr txBox="1"/>
          <p:nvPr/>
        </p:nvSpPr>
        <p:spPr>
          <a:xfrm>
            <a:off x="1912810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9BC360AC-BEAA-1A36-D5C3-7E2F595CD4EC}"/>
              </a:ext>
            </a:extLst>
          </p:cNvPr>
          <p:cNvSpPr txBox="1"/>
          <p:nvPr/>
        </p:nvSpPr>
        <p:spPr>
          <a:xfrm>
            <a:off x="3664420" y="577574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13.5% – 15.5%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B982B4F-ADF1-83CD-4BC3-302A5D4A7889}"/>
              </a:ext>
            </a:extLst>
          </p:cNvPr>
          <p:cNvSpPr txBox="1"/>
          <p:nvPr/>
        </p:nvSpPr>
        <p:spPr>
          <a:xfrm>
            <a:off x="4475692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+mn-lt"/>
                <a:ea typeface="Microsoft YaHei" panose="020B0503020204020204" pitchFamily="34" charset="-122"/>
              </a:rPr>
              <a:t>17%</a:t>
            </a: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585BA44B-1730-F3CA-EF57-FB2AAF0E4842}"/>
              </a:ext>
            </a:extLst>
          </p:cNvPr>
          <p:cNvCxnSpPr>
            <a:cxnSpLocks/>
          </p:cNvCxnSpPr>
          <p:nvPr/>
        </p:nvCxnSpPr>
        <p:spPr>
          <a:xfrm>
            <a:off x="1634770" y="630639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E60FB52-C3B3-5D3B-E7B3-0D92E2F3F591}"/>
              </a:ext>
            </a:extLst>
          </p:cNvPr>
          <p:cNvCxnSpPr>
            <a:cxnSpLocks/>
          </p:cNvCxnSpPr>
          <p:nvPr/>
        </p:nvCxnSpPr>
        <p:spPr>
          <a:xfrm>
            <a:off x="3604129" y="200181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943EE564-9F08-7828-22D1-67DA88A32556}"/>
              </a:ext>
            </a:extLst>
          </p:cNvPr>
          <p:cNvSpPr/>
          <p:nvPr/>
        </p:nvSpPr>
        <p:spPr>
          <a:xfrm>
            <a:off x="2010842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3BAB99-C1F8-099C-BE7D-12E6E13A5ADE}"/>
              </a:ext>
            </a:extLst>
          </p:cNvPr>
          <p:cNvSpPr/>
          <p:nvPr/>
        </p:nvSpPr>
        <p:spPr>
          <a:xfrm>
            <a:off x="2374985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C3115C7-5333-06A5-4E9D-60B589F0EB7E}"/>
              </a:ext>
            </a:extLst>
          </p:cNvPr>
          <p:cNvSpPr/>
          <p:nvPr/>
        </p:nvSpPr>
        <p:spPr>
          <a:xfrm>
            <a:off x="2739128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0E29D6C-A340-3CCA-F0F1-450EDBE5EB1C}"/>
              </a:ext>
            </a:extLst>
          </p:cNvPr>
          <p:cNvSpPr/>
          <p:nvPr/>
        </p:nvSpPr>
        <p:spPr>
          <a:xfrm>
            <a:off x="3103271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270ED87-A6DC-A934-AE0D-915C9520C93C}"/>
              </a:ext>
            </a:extLst>
          </p:cNvPr>
          <p:cNvSpPr/>
          <p:nvPr/>
        </p:nvSpPr>
        <p:spPr>
          <a:xfrm>
            <a:off x="3467795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7D529B1-9382-54F9-0D4D-62070E35559C}"/>
              </a:ext>
            </a:extLst>
          </p:cNvPr>
          <p:cNvSpPr/>
          <p:nvPr/>
        </p:nvSpPr>
        <p:spPr>
          <a:xfrm>
            <a:off x="3832319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C335483-86A0-C3E2-3E33-2EBDE48405DE}"/>
              </a:ext>
            </a:extLst>
          </p:cNvPr>
          <p:cNvSpPr/>
          <p:nvPr/>
        </p:nvSpPr>
        <p:spPr>
          <a:xfrm>
            <a:off x="4190664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76F038A-4411-52D7-65B4-3FE894584F73}"/>
              </a:ext>
            </a:extLst>
          </p:cNvPr>
          <p:cNvSpPr/>
          <p:nvPr/>
        </p:nvSpPr>
        <p:spPr>
          <a:xfrm>
            <a:off x="4561366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599626-2702-FD0B-158E-964D7AFEA9D2}"/>
              </a:ext>
            </a:extLst>
          </p:cNvPr>
          <p:cNvSpPr/>
          <p:nvPr/>
        </p:nvSpPr>
        <p:spPr>
          <a:xfrm>
            <a:off x="4925890" y="5245517"/>
            <a:ext cx="272668" cy="27266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Microsoft YaHei" panose="020B0503020204020204" pitchFamily="34" charset="-122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9F5737E-E321-A2CE-E0D5-57FED68027E4}"/>
              </a:ext>
            </a:extLst>
          </p:cNvPr>
          <p:cNvCxnSpPr>
            <a:cxnSpLocks/>
          </p:cNvCxnSpPr>
          <p:nvPr/>
        </p:nvCxnSpPr>
        <p:spPr>
          <a:xfrm>
            <a:off x="1410548" y="5425099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25DAB889-2A40-686A-78E5-6DAE6B1D3C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0608" y="368300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A8317286-59F8-7817-5EC0-CB93FDC0A4F5}"/>
              </a:ext>
            </a:extLst>
          </p:cNvPr>
          <p:cNvSpPr txBox="1"/>
          <p:nvPr/>
        </p:nvSpPr>
        <p:spPr>
          <a:xfrm rot="16200000">
            <a:off x="7064004" y="4071981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dirty="0">
                <a:solidFill>
                  <a:schemeClr val="bg1"/>
                </a:solidFill>
                <a:ea typeface="Microsoft YaHei" panose="020B0503020204020204" pitchFamily="34" charset="-122"/>
                <a:cs typeface="Inter Display" panose="02000503000000020004" pitchFamily="2" charset="0"/>
              </a:rPr>
              <a:t>CABERNET SAUVIGNON</a:t>
            </a:r>
            <a:endParaRPr lang="en-AU" sz="3200" cap="all" dirty="0">
              <a:solidFill>
                <a:schemeClr val="bg1"/>
              </a:solidFill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18DF42A-50CD-965D-D87E-B33936ADE292}"/>
              </a:ext>
            </a:extLst>
          </p:cNvPr>
          <p:cNvGrpSpPr/>
          <p:nvPr/>
        </p:nvGrpSpPr>
        <p:grpSpPr>
          <a:xfrm>
            <a:off x="4555400" y="6127332"/>
            <a:ext cx="278634" cy="272668"/>
            <a:chOff x="8032638" y="5926610"/>
            <a:chExt cx="278634" cy="27266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348ADF31-1713-AAF1-C390-779A8A9AD70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D3255F50-72B7-98DC-5D2E-8937591CD5A3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DF01720-B5A3-F4EF-3CB5-3B00E50F71A0}"/>
              </a:ext>
            </a:extLst>
          </p:cNvPr>
          <p:cNvGrpSpPr/>
          <p:nvPr/>
        </p:nvGrpSpPr>
        <p:grpSpPr>
          <a:xfrm rot="10800000">
            <a:off x="3834288" y="6127332"/>
            <a:ext cx="278634" cy="272668"/>
            <a:chOff x="8032638" y="5926610"/>
            <a:chExt cx="278634" cy="272668"/>
          </a:xfrm>
        </p:grpSpPr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70C3C73-79CB-994B-72CD-8DFEDC58CBB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285C969-1099-526B-10C4-FD46F3ED3192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>
                <a:latin typeface="Microsoft YaHei" panose="020B0503020204020204" pitchFamily="34" charset="-122"/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91F7F2A9-4C67-F5D0-C850-DC29876A0689}"/>
              </a:ext>
            </a:extLst>
          </p:cNvPr>
          <p:cNvSpPr txBox="1">
            <a:spLocks/>
          </p:cNvSpPr>
          <p:nvPr/>
        </p:nvSpPr>
        <p:spPr>
          <a:xfrm>
            <a:off x="454123" y="351609"/>
            <a:ext cx="11283754" cy="9317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3200">
                <a:solidFill>
                  <a:srgbClr val="601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伊顿谷赤霞珠</a:t>
            </a:r>
            <a:endParaRPr lang="en-US" sz="3200" dirty="0">
              <a:solidFill>
                <a:srgbClr val="601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ja-JP" altLang="en-US" sz="5400">
                <a:latin typeface="Microsoft YaHei" panose="020B0503020204020204" pitchFamily="34" charset="-122"/>
                <a:ea typeface="Microsoft YaHei" panose="020B0503020204020204" pitchFamily="34" charset="-122"/>
              </a:rPr>
              <a:t>特征</a:t>
            </a:r>
            <a:endParaRPr lang="en-US" sz="50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5B0C7727-FF26-9514-71A1-EFE5A93B1F43}"/>
              </a:ext>
            </a:extLst>
          </p:cNvPr>
          <p:cNvSpPr txBox="1"/>
          <p:nvPr/>
        </p:nvSpPr>
        <p:spPr>
          <a:xfrm>
            <a:off x="596926" y="49028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单宁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8E83963-531C-0C83-B6E3-E1828E118A33}"/>
              </a:ext>
            </a:extLst>
          </p:cNvPr>
          <p:cNvSpPr txBox="1"/>
          <p:nvPr/>
        </p:nvSpPr>
        <p:spPr>
          <a:xfrm>
            <a:off x="617407" y="175884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6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颜色</a:t>
            </a:r>
            <a:endParaRPr lang="en-US" sz="16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E58090F2-245C-D035-A84B-35CCA5A89255}"/>
              </a:ext>
            </a:extLst>
          </p:cNvPr>
          <p:cNvSpPr txBox="1"/>
          <p:nvPr/>
        </p:nvSpPr>
        <p:spPr>
          <a:xfrm>
            <a:off x="617406" y="286087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酒体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47EFE509-10B6-6FB4-CEDA-DEED50562297}"/>
              </a:ext>
            </a:extLst>
          </p:cNvPr>
          <p:cNvSpPr txBox="1"/>
          <p:nvPr/>
        </p:nvSpPr>
        <p:spPr>
          <a:xfrm>
            <a:off x="617406" y="37320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DEEA5E5D-4990-396C-45B4-7340151DA9C5}"/>
              </a:ext>
            </a:extLst>
          </p:cNvPr>
          <p:cNvSpPr txBox="1"/>
          <p:nvPr/>
        </p:nvSpPr>
        <p:spPr>
          <a:xfrm>
            <a:off x="596926" y="524508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29F9C65D-FF40-61CF-D55C-26DACAD74E8C}"/>
              </a:ext>
            </a:extLst>
          </p:cNvPr>
          <p:cNvSpPr txBox="1"/>
          <p:nvPr/>
        </p:nvSpPr>
        <p:spPr>
          <a:xfrm>
            <a:off x="593582" y="614971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酒精度</a:t>
            </a:r>
          </a:p>
          <a:p>
            <a:pPr>
              <a:lnSpc>
                <a:spcPct val="100000"/>
              </a:lnSpc>
            </a:pPr>
            <a:endParaRPr lang="ja-JP" altLang="en-US" sz="150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70CB34BB-E245-56BE-F0B5-92623C86BC59}"/>
              </a:ext>
            </a:extLst>
          </p:cNvPr>
          <p:cNvSpPr txBox="1"/>
          <p:nvPr/>
        </p:nvSpPr>
        <p:spPr>
          <a:xfrm>
            <a:off x="1938965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846EFF6B-7287-8B6F-D8F9-408DC95B3471}"/>
              </a:ext>
            </a:extLst>
          </p:cNvPr>
          <p:cNvSpPr txBox="1"/>
          <p:nvPr/>
        </p:nvSpPr>
        <p:spPr>
          <a:xfrm>
            <a:off x="3208716" y="254505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中度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6F0BD001-2098-D585-2F94-3C3D38A8C38D}"/>
              </a:ext>
            </a:extLst>
          </p:cNvPr>
          <p:cNvSpPr txBox="1"/>
          <p:nvPr/>
        </p:nvSpPr>
        <p:spPr>
          <a:xfrm>
            <a:off x="4501847" y="25161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EE5C715-6752-B9B9-97EB-E82C2227AFA0}"/>
              </a:ext>
            </a:extLst>
          </p:cNvPr>
          <p:cNvSpPr txBox="1"/>
          <p:nvPr/>
        </p:nvSpPr>
        <p:spPr>
          <a:xfrm>
            <a:off x="1938965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9161AF9C-F0C2-CDCB-2164-C27C2609D27D}"/>
              </a:ext>
            </a:extLst>
          </p:cNvPr>
          <p:cNvSpPr txBox="1"/>
          <p:nvPr/>
        </p:nvSpPr>
        <p:spPr>
          <a:xfrm>
            <a:off x="3059533" y="338531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半干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1681C636-2B81-FF8C-08ED-82BE2614C95C}"/>
              </a:ext>
            </a:extLst>
          </p:cNvPr>
          <p:cNvSpPr txBox="1"/>
          <p:nvPr/>
        </p:nvSpPr>
        <p:spPr>
          <a:xfrm>
            <a:off x="4501847" y="335643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DF31C48B-F8DC-DD61-083F-2E3347216990}"/>
              </a:ext>
            </a:extLst>
          </p:cNvPr>
          <p:cNvSpPr txBox="1"/>
          <p:nvPr/>
        </p:nvSpPr>
        <p:spPr>
          <a:xfrm>
            <a:off x="1938965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EF9925F4-DF88-A202-4ADA-49BCE291FBB2}"/>
              </a:ext>
            </a:extLst>
          </p:cNvPr>
          <p:cNvSpPr txBox="1"/>
          <p:nvPr/>
        </p:nvSpPr>
        <p:spPr>
          <a:xfrm>
            <a:off x="3059533" y="422557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中等</a:t>
            </a:r>
          </a:p>
          <a:p>
            <a:pPr algn="ctr">
              <a:lnSpc>
                <a:spcPct val="100000"/>
              </a:lnSpc>
            </a:pPr>
            <a:endParaRPr lang="ja-JP" altLang="en-US" sz="1200" cap="none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86641625-962C-7596-9420-62CBE8FC49EC}"/>
              </a:ext>
            </a:extLst>
          </p:cNvPr>
          <p:cNvSpPr txBox="1"/>
          <p:nvPr/>
        </p:nvSpPr>
        <p:spPr>
          <a:xfrm>
            <a:off x="4501847" y="41966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ja-JP" altLang="en-US" sz="1200" cap="none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DC404F65-B355-8966-FD0D-A144D4BD403C}"/>
              </a:ext>
            </a:extLst>
          </p:cNvPr>
          <p:cNvSpPr txBox="1"/>
          <p:nvPr/>
        </p:nvSpPr>
        <p:spPr>
          <a:xfrm>
            <a:off x="426760" y="4506297"/>
            <a:ext cx="1045597" cy="30067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ja-JP" altLang="en-US" sz="150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橡木风味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B305E7D-0C4C-2D7B-D313-7A9D401908F4}"/>
              </a:ext>
            </a:extLst>
          </p:cNvPr>
          <p:cNvCxnSpPr>
            <a:cxnSpLocks/>
          </p:cNvCxnSpPr>
          <p:nvPr/>
        </p:nvCxnSpPr>
        <p:spPr>
          <a:xfrm>
            <a:off x="1427572" y="4672170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87964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field of vines in a valley&#10;&#10;AI-generated content may be incorrect.">
            <a:extLst>
              <a:ext uri="{FF2B5EF4-FFF2-40B4-BE49-F238E27FC236}">
                <a16:creationId xmlns:a16="http://schemas.microsoft.com/office/drawing/2014/main" id="{8CFF3D14-3ED0-9F8B-6D63-F9CD14253D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BAB26BC-FA18-D897-C3C6-61D217292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19766"/>
            <a:ext cx="4491487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ja-JP" altLang="en-US">
                <a:solidFill>
                  <a:schemeClr val="bg2"/>
                </a:solidFill>
              </a:rPr>
              <a:t>巴罗萨</a:t>
            </a:r>
            <a:r>
              <a:rPr lang="en-US" altLang="ja-JP" dirty="0">
                <a:solidFill>
                  <a:schemeClr val="bg2"/>
                </a:solidFill>
              </a:rPr>
              <a:t>:</a:t>
            </a:r>
            <a:br>
              <a:rPr lang="en-US" dirty="0"/>
            </a:br>
            <a:r>
              <a:rPr lang="ja-JP" altLang="en-US">
                <a:solidFill>
                  <a:schemeClr val="accent2"/>
                </a:solidFill>
              </a:rPr>
              <a:t>其它优质品种</a:t>
            </a:r>
            <a:br>
              <a:rPr lang="ja-JP" altLang="en-US">
                <a:solidFill>
                  <a:schemeClr val="accent2"/>
                </a:solidFill>
              </a:rPr>
            </a:br>
            <a:br>
              <a:rPr lang="ja-JP" altLang="en-US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C3FEEC-687E-AB57-7921-67596F7C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757" y="2473321"/>
            <a:ext cx="4829691" cy="1610114"/>
          </a:xfrm>
        </p:spPr>
        <p:txBody>
          <a:bodyPr/>
          <a:lstStyle/>
          <a:p>
            <a:pPr>
              <a:lnSpc>
                <a:spcPct val="82000"/>
              </a:lnSpc>
              <a:spcAft>
                <a:spcPts val="638"/>
              </a:spcAft>
            </a:pPr>
            <a:r>
              <a:rPr lang="ja-JP" altLang="en-US" sz="2400">
                <a:solidFill>
                  <a:srgbClr val="B2D8BE"/>
                </a:solidFill>
              </a:rPr>
              <a:t>霞多丽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83CFC5"/>
              </a:buClr>
              <a:buFont typeface="Arial" panose="020B0604020202020204" pitchFamily="34" charset="0"/>
              <a:buChar char="•"/>
            </a:pPr>
            <a:r>
              <a:rPr lang="ja-JP" altLang="en-US"/>
              <a:t>在巴罗萨第二大被广泛种植的白葡萄品种，占伊顿谷年压榨量的</a:t>
            </a:r>
            <a:r>
              <a:rPr lang="en-US" altLang="ja-JP" dirty="0"/>
              <a:t>12%</a:t>
            </a:r>
            <a:r>
              <a:rPr lang="ja-JP" altLang="en-US"/>
              <a:t>，巴罗萨谷年压榨量的</a:t>
            </a:r>
            <a:r>
              <a:rPr lang="en-US" altLang="ja-JP" dirty="0"/>
              <a:t>3%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83CFC5"/>
              </a:buClr>
              <a:buFont typeface="Arial" panose="020B0604020202020204" pitchFamily="34" charset="0"/>
              <a:buChar char="•"/>
            </a:pPr>
            <a:r>
              <a:rPr lang="en-US" altLang="ja-JP" dirty="0"/>
              <a:t>1973</a:t>
            </a:r>
            <a:r>
              <a:rPr lang="ja-JP" altLang="en-US"/>
              <a:t>年，南澳州第一个商业用途的霞多丽葡萄园在伊顿谷被建立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83CFC5"/>
              </a:buClr>
              <a:buFont typeface="Arial" panose="020B0604020202020204" pitchFamily="34" charset="0"/>
              <a:buChar char="•"/>
            </a:pPr>
            <a:r>
              <a:rPr lang="ja-JP" altLang="en-US"/>
              <a:t>浓郁而复杂的葡萄酒，带有经典的甜瓜、无花果和腰果的风味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83CFC5"/>
              </a:buClr>
              <a:buFont typeface="Arial" panose="020B0604020202020204" pitchFamily="34" charset="0"/>
              <a:buChar char="•"/>
            </a:pPr>
            <a:endParaRPr lang="ja-JP" altLang="en-US"/>
          </a:p>
          <a:p>
            <a:pPr>
              <a:buClr>
                <a:srgbClr val="601329"/>
              </a:buClr>
            </a:pP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C610AFA-9793-7E0A-3B48-97AB6B9C59C7}"/>
              </a:ext>
            </a:extLst>
          </p:cNvPr>
          <p:cNvSpPr txBox="1">
            <a:spLocks/>
          </p:cNvSpPr>
          <p:nvPr/>
        </p:nvSpPr>
        <p:spPr>
          <a:xfrm>
            <a:off x="618757" y="4811429"/>
            <a:ext cx="5067487" cy="16101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38"/>
              </a:spcAft>
            </a:pPr>
            <a:r>
              <a:rPr lang="ja-JP" altLang="en-US" sz="240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赛美蓉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巴罗萨谷三大主要白葡萄品种之一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传统的风格为经过橡木熟化，风味浓郁的葡萄酒，而现代风格的酒体更轻盈、更清爽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可以和长相思一起进行混酿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endParaRPr lang="ja-JP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3520519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C781FE5B-921D-77C6-347E-4514E553DC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D05FC6-3771-9C29-3E96-323893AEED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1718" y="920240"/>
            <a:ext cx="4777299" cy="2386814"/>
          </a:xfrm>
        </p:spPr>
        <p:txBody>
          <a:bodyPr/>
          <a:lstStyle/>
          <a:p>
            <a:pPr>
              <a:spcAft>
                <a:spcPts val="638"/>
              </a:spcAft>
              <a:buClr>
                <a:srgbClr val="B2D8BE"/>
              </a:buClr>
            </a:pPr>
            <a:r>
              <a:rPr lang="ja-JP" altLang="en-US" sz="2400">
                <a:solidFill>
                  <a:schemeClr val="accent1"/>
                </a:solidFill>
              </a:rPr>
              <a:t>马塔罗</a:t>
            </a:r>
            <a:r>
              <a:rPr lang="en-US" altLang="ja-JP" sz="2400" dirty="0">
                <a:solidFill>
                  <a:schemeClr val="accent1"/>
                </a:solidFill>
              </a:rPr>
              <a:t>/</a:t>
            </a:r>
            <a:r>
              <a:rPr lang="ja-JP" altLang="en-US" sz="2400">
                <a:solidFill>
                  <a:schemeClr val="accent1"/>
                </a:solidFill>
              </a:rPr>
              <a:t>慕尔维德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/>
              <a:t>巴罗萨谷占澳大利亚年压榨量的</a:t>
            </a:r>
            <a:r>
              <a:rPr lang="en-US" altLang="ja-JP" dirty="0"/>
              <a:t>19%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/>
              <a:t>世界上最古老的马塔罗葡萄园坐落于此，种植于</a:t>
            </a:r>
            <a:r>
              <a:rPr lang="en-US" altLang="ja-JP" dirty="0">
                <a:latin typeface="+mn-ea"/>
                <a:ea typeface="+mn-ea"/>
              </a:rPr>
              <a:t>1853</a:t>
            </a:r>
            <a:r>
              <a:rPr lang="ja-JP" altLang="en-US"/>
              <a:t>年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/>
              <a:t>马塔罗通常用于混酿，来提升颜色和酒体</a:t>
            </a:r>
          </a:p>
          <a:p>
            <a:pPr marL="342900" indent="-342900">
              <a:spcAft>
                <a:spcPts val="638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/>
              <a:t>风味浓郁</a:t>
            </a:r>
            <a:endParaRPr lang="en-AU" sz="1600" dirty="0">
              <a:effectLst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5E5EC79-F79A-A6F3-F20B-9CA0E7389E55}"/>
              </a:ext>
            </a:extLst>
          </p:cNvPr>
          <p:cNvSpPr txBox="1">
            <a:spLocks/>
          </p:cNvSpPr>
          <p:nvPr/>
        </p:nvSpPr>
        <p:spPr>
          <a:xfrm>
            <a:off x="6461717" y="3958640"/>
            <a:ext cx="4641711" cy="23868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38"/>
              </a:spcAft>
              <a:buClr>
                <a:srgbClr val="B2D8BE"/>
              </a:buClr>
            </a:pPr>
            <a:r>
              <a:rPr lang="ja-JP" altLang="en-US" sz="2400">
                <a:solidFill>
                  <a:schemeClr val="accent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加强型葡萄酒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巴罗萨谷出产加强型葡萄酒的历史十分悠久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如今不那么常见，但依然是世界级的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澳大利亚最昂贵的葡萄酒之一是巴罗萨加强型葡萄酒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——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沙普酒庄</a:t>
            </a:r>
            <a:r>
              <a:rPr lang="ja-JP" altLang="en-US">
                <a:latin typeface="+mn-ea"/>
                <a:ea typeface="Microsoft YaHei" panose="020B0503020204020204" pitchFamily="34" charset="-122"/>
              </a:rPr>
              <a:t>（</a:t>
            </a:r>
            <a:r>
              <a:rPr lang="en-AU" dirty="0">
                <a:latin typeface="+mn-ea"/>
                <a:ea typeface="Microsoft YaHei" panose="020B0503020204020204" pitchFamily="34" charset="-122"/>
              </a:rPr>
              <a:t>Seppeltsfield）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出产的</a:t>
            </a:r>
            <a:r>
              <a:rPr lang="en-US" altLang="ja-JP" dirty="0">
                <a:latin typeface="+mn-ea"/>
                <a:ea typeface="Microsoft YaHei" panose="020B0503020204020204" pitchFamily="34" charset="-122"/>
              </a:rPr>
              <a:t>1879</a:t>
            </a:r>
            <a:r>
              <a:rPr lang="en-US" altLang="ja-JP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帕拉茶色加强酒</a:t>
            </a:r>
            <a:r>
              <a:rPr lang="ja-JP" altLang="en-US">
                <a:latin typeface="+mn-ea"/>
                <a:ea typeface="Microsoft YaHei" panose="020B0503020204020204" pitchFamily="34" charset="-122"/>
              </a:rPr>
              <a:t>（</a:t>
            </a:r>
            <a:r>
              <a:rPr lang="en-AU" dirty="0">
                <a:latin typeface="+mn-ea"/>
                <a:ea typeface="Microsoft YaHei" panose="020B0503020204020204" pitchFamily="34" charset="-122"/>
              </a:rPr>
              <a:t>Para Tawny），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零售价超过</a:t>
            </a:r>
            <a:r>
              <a:rPr lang="en-US" altLang="ja-JP" dirty="0">
                <a:latin typeface="+mn-ea"/>
                <a:ea typeface="Microsoft YaHei" panose="020B0503020204020204" pitchFamily="34" charset="-122"/>
              </a:rPr>
              <a:t>9000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澳元（</a:t>
            </a:r>
            <a:r>
              <a:rPr lang="en-US" altLang="ja-JP" dirty="0">
                <a:latin typeface="+mn-ea"/>
                <a:ea typeface="Microsoft YaHei" panose="020B0503020204020204" pitchFamily="34" charset="-122"/>
              </a:rPr>
              <a:t>6717</a:t>
            </a:r>
            <a:r>
              <a:rPr lang="ja-JP" altLang="en-US">
                <a:latin typeface="Microsoft YaHei" panose="020B0503020204020204" pitchFamily="34" charset="-122"/>
                <a:ea typeface="Microsoft YaHei" panose="020B0503020204020204" pitchFamily="34" charset="-122"/>
              </a:rPr>
              <a:t>美元）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endParaRPr lang="ja-JP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975567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CA5FB5-619E-F241-49AB-FCFEDF1FA3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5A6543-A271-79A9-1FE7-93F07192F102}"/>
              </a:ext>
            </a:extLst>
          </p:cNvPr>
          <p:cNvSpPr txBox="1"/>
          <p:nvPr/>
        </p:nvSpPr>
        <p:spPr>
          <a:xfrm>
            <a:off x="792628" y="3372271"/>
            <a:ext cx="10905849" cy="2039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15"/>
              </a:spcBef>
              <a:spcAft>
                <a:spcPts val="1245"/>
              </a:spcAft>
            </a:pPr>
            <a:r>
              <a:rPr lang="ja-JP" altLang="en-US" sz="3800">
                <a:solidFill>
                  <a:schemeClr val="bg1"/>
                </a:solidFill>
                <a:latin typeface="Microsoft YaHei" panose="020B0503020204020204" pitchFamily="34" charset="-122"/>
              </a:rPr>
              <a:t>世界领先的葡萄酒产区，拥有丰富的葡萄种植和酿造传统以及令人期待的未来</a:t>
            </a:r>
          </a:p>
          <a:p>
            <a:pPr>
              <a:spcBef>
                <a:spcPts val="315"/>
              </a:spcBef>
              <a:spcAft>
                <a:spcPts val="1245"/>
              </a:spcAft>
            </a:pPr>
            <a:endParaRPr lang="ja-JP" altLang="en-US" sz="3800">
              <a:solidFill>
                <a:schemeClr val="bg1"/>
              </a:solidFill>
              <a:latin typeface="Microsoft YaHei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114072-01D6-2F2A-FC0C-3CD38388391D}"/>
              </a:ext>
            </a:extLst>
          </p:cNvPr>
          <p:cNvSpPr txBox="1"/>
          <p:nvPr/>
        </p:nvSpPr>
        <p:spPr>
          <a:xfrm>
            <a:off x="554556" y="584200"/>
            <a:ext cx="5541444" cy="849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ja-JP" altLang="en-US" sz="6000">
                <a:solidFill>
                  <a:schemeClr val="accent4"/>
                </a:solidFill>
                <a:latin typeface="Microsoft YaHei" panose="020B0503020204020204" pitchFamily="34" charset="-122"/>
              </a:rPr>
              <a:t>巴罗萨</a:t>
            </a:r>
          </a:p>
        </p:txBody>
      </p:sp>
    </p:spTree>
    <p:extLst>
      <p:ext uri="{BB962C8B-B14F-4D97-AF65-F5344CB8AC3E}">
        <p14:creationId xmlns:p14="http://schemas.microsoft.com/office/powerpoint/2010/main" val="555942012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52960" cy="6858001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0" y="2864765"/>
            <a:ext cx="12252959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ja-JP" altLang="en-US" sz="5443" b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Inter Display" panose="02000503000000020004" pitchFamily="2" charset="0"/>
              </a:rPr>
              <a:t>谢 谢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ja-JP" altLang="en-US" sz="5443" b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>
              <a:latin typeface="Microsoft YaHei" panose="020B0503020204020204" pitchFamily="34" charset="-122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02060-6406-AB27-6694-E3764DF6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3157-A822-FB71-38FE-A6015ED99D6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DB16AB-91C0-31D2-5D44-2B08AF94506C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46526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map of the north and south america&#10;&#10;AI-generated content may be incorrect.">
            <a:extLst>
              <a:ext uri="{FF2B5EF4-FFF2-40B4-BE49-F238E27FC236}">
                <a16:creationId xmlns:a16="http://schemas.microsoft.com/office/drawing/2014/main" id="{1291058D-87DB-8A38-7808-402F83410E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97" y="-44240"/>
            <a:ext cx="12265572" cy="694648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zh-CN" altLang="en-US" sz="6000">
                <a:solidFill>
                  <a:schemeClr val="accent1"/>
                </a:solidFill>
                <a:cs typeface="Hellix"/>
              </a:rPr>
              <a:t>南澳州</a:t>
            </a:r>
            <a:br>
              <a:rPr lang="zh-CN" altLang="en-US" sz="6000">
                <a:solidFill>
                  <a:schemeClr val="accent1"/>
                </a:solidFill>
                <a:cs typeface="Hellix"/>
              </a:rPr>
            </a:br>
            <a:endParaRPr lang="zh-CN" altLang="en-US" sz="6000">
              <a:solidFill>
                <a:schemeClr val="accent1"/>
              </a:solidFill>
              <a:cs typeface="Hellix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B94022-8C26-08A2-5479-C36B0B13CF5D}"/>
              </a:ext>
            </a:extLst>
          </p:cNvPr>
          <p:cNvSpPr txBox="1"/>
          <p:nvPr/>
        </p:nvSpPr>
        <p:spPr>
          <a:xfrm>
            <a:off x="7046617" y="3157624"/>
            <a:ext cx="2339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>
                <a:solidFill>
                  <a:schemeClr val="accent4"/>
                </a:solidFill>
                <a:latin typeface="Microsoft YaHei" panose="020B0503020204020204" pitchFamily="34" charset="-122"/>
              </a:rPr>
              <a:t>巴罗萨谷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1DCE3E-3FC1-82CD-4312-5C40B38C89B2}"/>
              </a:ext>
            </a:extLst>
          </p:cNvPr>
          <p:cNvSpPr txBox="1"/>
          <p:nvPr/>
        </p:nvSpPr>
        <p:spPr>
          <a:xfrm>
            <a:off x="11382703" y="4216998"/>
            <a:ext cx="2339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>
                <a:solidFill>
                  <a:schemeClr val="accent4"/>
                </a:solidFill>
                <a:latin typeface="Microsoft YaHei" panose="020B0503020204020204" pitchFamily="34" charset="-122"/>
              </a:rPr>
              <a:t>伊顿谷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32BB83B-A7EB-E83B-9C62-DC03DEBA4FB1}"/>
              </a:ext>
            </a:extLst>
          </p:cNvPr>
          <p:cNvCxnSpPr>
            <a:cxnSpLocks/>
          </p:cNvCxnSpPr>
          <p:nvPr/>
        </p:nvCxnSpPr>
        <p:spPr>
          <a:xfrm flipH="1" flipV="1">
            <a:off x="11040135" y="3650632"/>
            <a:ext cx="342568" cy="56636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17C27E-55D7-9866-7F5C-38502C8B715E}"/>
              </a:ext>
            </a:extLst>
          </p:cNvPr>
          <p:cNvCxnSpPr>
            <a:cxnSpLocks/>
          </p:cNvCxnSpPr>
          <p:nvPr/>
        </p:nvCxnSpPr>
        <p:spPr>
          <a:xfrm>
            <a:off x="8214534" y="3342290"/>
            <a:ext cx="256879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6B8EA09-351B-D1F2-711F-D31E8C201EE6}"/>
              </a:ext>
            </a:extLst>
          </p:cNvPr>
          <p:cNvSpPr txBox="1"/>
          <p:nvPr/>
        </p:nvSpPr>
        <p:spPr>
          <a:xfrm>
            <a:off x="9385801" y="3986165"/>
            <a:ext cx="68633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err="1"/>
              <a:t>阿德莱德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pouring wine into a glass&#10;&#10;AI-generated content may be incorrect.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</a:rPr>
              <a:t>今天我们将会</a:t>
            </a:r>
            <a:br>
              <a:rPr lang="ja-JP" altLang="en-US">
                <a:solidFill>
                  <a:schemeClr val="accent1"/>
                </a:solidFill>
              </a:rPr>
            </a:br>
            <a:r>
              <a:rPr lang="ja-JP" altLang="en-US">
                <a:solidFill>
                  <a:schemeClr val="accent1"/>
                </a:solidFill>
              </a:rPr>
              <a:t>跟大家讲述</a:t>
            </a:r>
            <a:r>
              <a:rPr lang="en-US" altLang="ja-JP" dirty="0">
                <a:solidFill>
                  <a:schemeClr val="accent1"/>
                </a:solidFill>
              </a:rPr>
              <a:t>…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/>
              <a:t>巴罗萨的历史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/>
              <a:t>地形、气候和土壤	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/>
              <a:t>葡萄栽培和酿造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/>
              <a:t>老藤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/>
              <a:t>主要品种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r>
              <a:rPr lang="ja-JP" altLang="en-US"/>
              <a:t>通过数字了解巴罗萨</a:t>
            </a:r>
          </a:p>
          <a:p>
            <a:pPr>
              <a:spcBef>
                <a:spcPts val="217"/>
              </a:spcBef>
              <a:spcAft>
                <a:spcPts val="315"/>
              </a:spcAft>
            </a:pP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close-up of a vine&#10;&#10;AI-generated content may be incorrect.">
            <a:extLst>
              <a:ext uri="{FF2B5EF4-FFF2-40B4-BE49-F238E27FC236}">
                <a16:creationId xmlns:a16="http://schemas.microsoft.com/office/drawing/2014/main" id="{7AE73B62-C330-87F0-AAC3-77382BA758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83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A9D65B-5B36-AFB9-93D0-5D6045A61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191334"/>
            <a:ext cx="4829691" cy="785732"/>
          </a:xfrm>
        </p:spPr>
        <p:txBody>
          <a:bodyPr/>
          <a:lstStyle/>
          <a:p>
            <a:r>
              <a:rPr lang="ja-JP" altLang="en-US"/>
              <a:t>巴罗萨：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B50A5C-507C-FE80-E049-707D0B1887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59198"/>
            <a:ext cx="5340350" cy="1325563"/>
          </a:xfrm>
        </p:spPr>
        <p:txBody>
          <a:bodyPr/>
          <a:lstStyle/>
          <a:p>
            <a:r>
              <a:rPr lang="ja-JP" altLang="en-US">
                <a:solidFill>
                  <a:schemeClr val="accent5"/>
                </a:solidFill>
              </a:rPr>
              <a:t>演化中的历史</a:t>
            </a:r>
          </a:p>
          <a:p>
            <a:endParaRPr lang="ja-JP" altLang="en-US">
              <a:solidFill>
                <a:schemeClr val="accent5"/>
              </a:solidFill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FE9502F2-832B-45EE-83EE-62E9EED3227D}"/>
              </a:ext>
            </a:extLst>
          </p:cNvPr>
          <p:cNvSpPr txBox="1">
            <a:spLocks/>
          </p:cNvSpPr>
          <p:nvPr/>
        </p:nvSpPr>
        <p:spPr>
          <a:xfrm>
            <a:off x="630419" y="2877216"/>
            <a:ext cx="4829691" cy="319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巴罗萨产区包括巴罗萨谷和伊顿谷，是澳大利亚历史最悠久、最著名的葡萄酒产区之一。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endParaRPr lang="ja-JP" altLang="en-US">
              <a:solidFill>
                <a:schemeClr val="bg1">
                  <a:lumMod val="9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丰富的历史可以追溯到</a:t>
            </a:r>
            <a:r>
              <a:rPr lang="en-US" altLang="ja-JP" dirty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19</a:t>
            </a: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世纪</a:t>
            </a:r>
            <a:r>
              <a:rPr lang="en-US" altLang="ja-JP" dirty="0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40</a:t>
            </a: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年代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其中包括久负盛名的家族酒庄和近期建立的艺术酒庄和精品酒庄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多样化的土壤、气候和地形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一些世界上最古老的葡萄藤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浓厚的烹饪文化和当地美食产品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endParaRPr lang="ja-JP" altLang="en-US">
              <a:solidFill>
                <a:schemeClr val="bg1">
                  <a:lumMod val="9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754114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3B655-5384-C88F-11B0-673E77C51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392" y="3808638"/>
            <a:ext cx="2382787" cy="298141"/>
          </a:xfrm>
        </p:spPr>
        <p:txBody>
          <a:bodyPr/>
          <a:lstStyle/>
          <a:p>
            <a:r>
              <a:rPr lang="en-US" altLang="zh-CN" dirty="0"/>
              <a:t>19</a:t>
            </a:r>
            <a:r>
              <a:rPr lang="zh-CN" altLang="en-US" dirty="0"/>
              <a:t>世纪</a:t>
            </a:r>
            <a:r>
              <a:rPr lang="en-US" altLang="zh-CN" dirty="0"/>
              <a:t>30</a:t>
            </a:r>
            <a:r>
              <a:rPr lang="zh-CN" altLang="en-US" dirty="0"/>
              <a:t>年代末</a:t>
            </a:r>
            <a:endParaRPr lang="ja-JP" alt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EA5DF-D32F-BFE1-2FDA-52DE66F06F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4392" y="4142876"/>
            <a:ext cx="2110071" cy="1461301"/>
          </a:xfrm>
        </p:spPr>
        <p:txBody>
          <a:bodyPr/>
          <a:lstStyle/>
          <a:p>
            <a:r>
              <a:rPr lang="ja-JP" altLang="en-US"/>
              <a:t>在南澳州成立后不久，巴罗萨被发现是一个适合农业和葡萄栽培的肥沃产区。</a:t>
            </a:r>
          </a:p>
          <a:p>
            <a:endParaRPr lang="ja-JP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359491-78CD-80EC-0860-4ABE5A97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46047" y="4142876"/>
            <a:ext cx="2976344" cy="1461301"/>
          </a:xfrm>
        </p:spPr>
        <p:txBody>
          <a:bodyPr/>
          <a:lstStyle/>
          <a:p>
            <a:r>
              <a:rPr lang="ja-JP" altLang="en-US" dirty="0"/>
              <a:t>英国移民首先开发了巴罗萨地区。不久之后，西里西亚的路德教派移民来到了这里，赋予了这个地区的德国风情。在这期间，设拉子、赤霞珠、歌海娜、马塔罗、赛美蓉和雷司令的葡萄藤被种植下来。</a:t>
            </a:r>
          </a:p>
          <a:p>
            <a:endParaRPr lang="ja-JP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A0D724-51AF-9278-641E-D4C87DC575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26155" y="3429000"/>
            <a:ext cx="3312999" cy="662774"/>
          </a:xfrm>
        </p:spPr>
        <p:txBody>
          <a:bodyPr/>
          <a:lstStyle/>
          <a:p>
            <a:r>
              <a:rPr lang="en-US" altLang="zh-CN" dirty="0"/>
              <a:t>19</a:t>
            </a:r>
            <a:r>
              <a:rPr lang="zh-CN" altLang="en-US" dirty="0"/>
              <a:t>世纪</a:t>
            </a:r>
            <a:r>
              <a:rPr lang="en-US" altLang="zh-CN" dirty="0"/>
              <a:t>40</a:t>
            </a:r>
            <a:r>
              <a:rPr lang="zh-CN" altLang="en-US" dirty="0"/>
              <a:t>年代至</a:t>
            </a:r>
            <a:r>
              <a:rPr lang="en-US" altLang="zh-CN" dirty="0"/>
              <a:t>50</a:t>
            </a:r>
            <a:r>
              <a:rPr lang="zh-CN" altLang="en-US" dirty="0"/>
              <a:t>年代</a:t>
            </a:r>
            <a:endParaRPr lang="ja-JP" alt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BA1A2A-DA89-D145-D1A4-0A1F8F8DBA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81338" y="4178653"/>
            <a:ext cx="2976345" cy="1461301"/>
          </a:xfrm>
        </p:spPr>
        <p:txBody>
          <a:bodyPr/>
          <a:lstStyle/>
          <a:p>
            <a:r>
              <a:rPr lang="ja-JP" altLang="en-US"/>
              <a:t>巴罗萨稳步发展，成为了一个专业的出产加强型葡萄酒的产区，用以满足消费者的口味。</a:t>
            </a:r>
          </a:p>
          <a:p>
            <a:endParaRPr lang="ja-JP" alt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1F75101-1591-99F7-D488-E209F2FA1C8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670453" y="3494802"/>
            <a:ext cx="3313000" cy="662774"/>
          </a:xfrm>
        </p:spPr>
        <p:txBody>
          <a:bodyPr/>
          <a:lstStyle/>
          <a:p>
            <a:r>
              <a:rPr lang="en-US" altLang="ja-JP" dirty="0">
                <a:latin typeface="Neue Haas Grotesk Text Pro" panose="020B0504020202020204" pitchFamily="34" charset="77"/>
              </a:rPr>
              <a:t>19</a:t>
            </a:r>
            <a:r>
              <a:rPr lang="ja-JP" altLang="en-US"/>
              <a:t>世纪末</a:t>
            </a:r>
            <a:r>
              <a:rPr lang="en-US" altLang="ja-JP" dirty="0"/>
              <a:t>–</a:t>
            </a:r>
            <a:r>
              <a:rPr lang="en-US" altLang="ja-JP" dirty="0">
                <a:latin typeface="Neue Haas Grotesk Text Pro" panose="020B0504020202020204" pitchFamily="34" charset="77"/>
              </a:rPr>
              <a:t>1960</a:t>
            </a:r>
            <a:r>
              <a:rPr lang="ja-JP" altLang="en-US"/>
              <a:t>年代</a:t>
            </a:r>
          </a:p>
        </p:txBody>
      </p:sp>
      <p:pic>
        <p:nvPicPr>
          <p:cNvPr id="12" name="Picture Placeholder 11" descr="A vineyard with trees in the background&#10;&#10;AI-generated content may be incorrect.">
            <a:extLst>
              <a:ext uri="{FF2B5EF4-FFF2-40B4-BE49-F238E27FC236}">
                <a16:creationId xmlns:a16="http://schemas.microsoft.com/office/drawing/2014/main" id="{EC2AE3F3-5335-015C-F95A-34237B84B4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4947" y="260350"/>
            <a:ext cx="6497053" cy="2800350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AB61895-4747-01E6-2B93-52956DC848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73086"/>
            <a:ext cx="4657498" cy="1325563"/>
          </a:xfrm>
        </p:spPr>
        <p:txBody>
          <a:bodyPr/>
          <a:lstStyle/>
          <a:p>
            <a:r>
              <a:rPr lang="ja-JP" altLang="en-US">
                <a:solidFill>
                  <a:schemeClr val="accent1"/>
                </a:solidFill>
              </a:rPr>
              <a:t>充满活力的过去</a:t>
            </a:r>
          </a:p>
          <a:p>
            <a:r>
              <a:rPr lang="ja-JP" altLang="en-US">
                <a:solidFill>
                  <a:schemeClr val="accent1"/>
                </a:solidFill>
              </a:rPr>
              <a:t>和前景光明的未来</a:t>
            </a:r>
          </a:p>
          <a:p>
            <a:endParaRPr lang="ja-JP" altLang="en-US">
              <a:solidFill>
                <a:schemeClr val="accent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A985C99-EE3E-F3F9-38C1-722FCB63173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471676"/>
            <a:ext cx="4298950" cy="903287"/>
          </a:xfrm>
        </p:spPr>
        <p:txBody>
          <a:bodyPr/>
          <a:lstStyle/>
          <a:p>
            <a:r>
              <a:rPr lang="ja-JP" altLang="en-US">
                <a:solidFill>
                  <a:schemeClr val="bg2"/>
                </a:solidFill>
              </a:rPr>
              <a:t>巴罗萨的历史： </a:t>
            </a:r>
          </a:p>
        </p:txBody>
      </p:sp>
    </p:spTree>
    <p:extLst>
      <p:ext uri="{BB962C8B-B14F-4D97-AF65-F5344CB8AC3E}">
        <p14:creationId xmlns:p14="http://schemas.microsoft.com/office/powerpoint/2010/main" val="310480145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person picking grapes from a vine&#10;&#10;AI-generated content may be incorrect.">
            <a:extLst>
              <a:ext uri="{FF2B5EF4-FFF2-40B4-BE49-F238E27FC236}">
                <a16:creationId xmlns:a16="http://schemas.microsoft.com/office/drawing/2014/main" id="{AB0D599A-C93D-3C86-8645-BCE450242AE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69238" y="3808413"/>
            <a:ext cx="4322762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6D255-7AFF-1176-EF03-66AC0D3B641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3965" y="4182663"/>
            <a:ext cx="2740183" cy="1461301"/>
          </a:xfrm>
        </p:spPr>
        <p:txBody>
          <a:bodyPr/>
          <a:lstStyle/>
          <a:p>
            <a:r>
              <a:rPr lang="ja-JP" altLang="en-US"/>
              <a:t>巴罗萨的葡萄酒随着消费者口味的变化而更具多样性。其很快就获得了全球性的声誉，这也预示着产区的发展进入了一个黄金时代。</a:t>
            </a:r>
          </a:p>
          <a:p>
            <a:endParaRPr lang="ja-JP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CB6D4-9233-3A79-387C-59D3A77052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5997" y="3350157"/>
            <a:ext cx="3318933" cy="662774"/>
          </a:xfrm>
        </p:spPr>
        <p:txBody>
          <a:bodyPr/>
          <a:lstStyle/>
          <a:p>
            <a:r>
              <a:rPr lang="en-US" altLang="zh-CN" dirty="0"/>
              <a:t>20</a:t>
            </a:r>
            <a:r>
              <a:rPr lang="zh-CN" altLang="en-US" dirty="0"/>
              <a:t>世纪</a:t>
            </a:r>
            <a:r>
              <a:rPr lang="en-US" altLang="zh-CN" dirty="0"/>
              <a:t>70</a:t>
            </a:r>
            <a:r>
              <a:rPr lang="zh-CN" altLang="en-US" dirty="0"/>
              <a:t>年代</a:t>
            </a:r>
            <a:r>
              <a:rPr lang="en-AU" altLang="zh-CN" dirty="0"/>
              <a:t>-</a:t>
            </a:r>
            <a:r>
              <a:rPr lang="en-US" altLang="zh-CN" dirty="0"/>
              <a:t>80</a:t>
            </a:r>
            <a:r>
              <a:rPr lang="zh-CN" altLang="en-US" dirty="0"/>
              <a:t>年代</a:t>
            </a:r>
            <a:endParaRPr lang="ja-JP" alt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39C9E9-9A3A-3103-30A5-9D4F9F3065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76882" y="4182663"/>
            <a:ext cx="2291347" cy="1461301"/>
          </a:xfrm>
        </p:spPr>
        <p:txBody>
          <a:bodyPr/>
          <a:lstStyle/>
          <a:p>
            <a:r>
              <a:rPr lang="ja-JP" altLang="en-US"/>
              <a:t>巴罗萨老藤宪章的建立，标志着对稀缺老藤的认可和保护。</a:t>
            </a:r>
          </a:p>
          <a:p>
            <a:endParaRPr lang="ja-JP" alt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F648E8-2579-5D58-9377-364D196563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65997" y="3498812"/>
            <a:ext cx="2120040" cy="662774"/>
          </a:xfrm>
        </p:spPr>
        <p:txBody>
          <a:bodyPr/>
          <a:lstStyle/>
          <a:p>
            <a:r>
              <a:rPr lang="en-US" dirty="0">
                <a:latin typeface="Neue Haas Grotesk Text Pro" panose="020B0504020202020204" pitchFamily="34" charset="77"/>
              </a:rPr>
              <a:t>2009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DE2983-571D-0FDD-6D7F-395AFF60B6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ja-JP" altLang="en-US"/>
              <a:t>浓郁集中、橡木风味丰富的葡萄酒成为新风尚，此时的巴罗萨设拉子、歌海娜以及各种混酿红葡萄酒的需求量巨大。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021E86-05FB-E010-0702-D6FC3F86311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89652" y="1031305"/>
            <a:ext cx="2495169" cy="662774"/>
          </a:xfrm>
        </p:spPr>
        <p:txBody>
          <a:bodyPr/>
          <a:lstStyle/>
          <a:p>
            <a:r>
              <a:rPr lang="en-US" altLang="zh-CN" dirty="0"/>
              <a:t>20</a:t>
            </a:r>
            <a:r>
              <a:rPr lang="zh-CN" altLang="en-US" dirty="0"/>
              <a:t>世纪</a:t>
            </a:r>
            <a:r>
              <a:rPr lang="en-US" altLang="zh-CN" dirty="0"/>
              <a:t>90</a:t>
            </a:r>
            <a:r>
              <a:rPr lang="zh-CN" altLang="en-US" dirty="0"/>
              <a:t>年代末至</a:t>
            </a:r>
            <a:r>
              <a:rPr lang="en-US" altLang="zh-CN" dirty="0"/>
              <a:t>21</a:t>
            </a:r>
            <a:r>
              <a:rPr lang="zh-CN" altLang="en-US" dirty="0"/>
              <a:t>世纪初</a:t>
            </a:r>
            <a:endParaRPr lang="ja-JP" alt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3E0B256-455B-AD0B-952D-5250A56C76F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413462" y="1694079"/>
            <a:ext cx="3097220" cy="1461301"/>
          </a:xfrm>
        </p:spPr>
        <p:txBody>
          <a:bodyPr/>
          <a:lstStyle/>
          <a:p>
            <a:r>
              <a:rPr lang="ja-JP" altLang="en-US"/>
              <a:t>产区除了传统的巴罗萨品种之外，也增加了新一波的地中海品种，同时新一代的葡萄种植者们和酿酒师们也在探索着各种创新的技术。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E5FF2A-FB8F-C485-F6F5-B9DAFFE8307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02577" y="1027162"/>
            <a:ext cx="2837312" cy="662774"/>
          </a:xfrm>
        </p:spPr>
        <p:txBody>
          <a:bodyPr/>
          <a:lstStyle/>
          <a:p>
            <a:r>
              <a:rPr lang="en-US" altLang="ja-JP" dirty="0">
                <a:latin typeface="Neue Haas Grotesk Text Pro" panose="020B0504020202020204" pitchFamily="34" charset="77"/>
              </a:rPr>
              <a:t>2010</a:t>
            </a:r>
            <a:r>
              <a:rPr lang="ja-JP" altLang="en-US" dirty="0"/>
              <a:t>年代</a:t>
            </a:r>
            <a:r>
              <a:rPr lang="en-US" altLang="ja-JP" dirty="0"/>
              <a:t>–</a:t>
            </a:r>
            <a:r>
              <a:rPr lang="ja-JP" altLang="en-US" dirty="0"/>
              <a:t>今天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88C39EE9-D47C-1842-E4F8-E71A42C26584}"/>
              </a:ext>
            </a:extLst>
          </p:cNvPr>
          <p:cNvSpPr/>
          <p:nvPr/>
        </p:nvSpPr>
        <p:spPr>
          <a:xfrm>
            <a:off x="10595810" y="3302728"/>
            <a:ext cx="644079" cy="252543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0083859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dirt road with palm trees&#10;&#10;AI-generated content may be incorrect.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600102"/>
            <a:ext cx="4829691" cy="785732"/>
          </a:xfrm>
        </p:spPr>
        <p:txBody>
          <a:bodyPr/>
          <a:lstStyle/>
          <a:p>
            <a:r>
              <a:rPr lang="ja-JP" altLang="en-US">
                <a:solidFill>
                  <a:schemeClr val="bg2"/>
                </a:solidFill>
              </a:rPr>
              <a:t>地形、气候和土壤：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22F35-E55D-E736-78A0-42B0EBBB25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2" y="1467966"/>
            <a:ext cx="5340350" cy="1325563"/>
          </a:xfrm>
        </p:spPr>
        <p:txBody>
          <a:bodyPr/>
          <a:lstStyle/>
          <a:p>
            <a:r>
              <a:rPr lang="ja-JP" altLang="en-US"/>
              <a:t>多样性的驱动下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B66A773-7B6B-570A-F40C-0ECF7E5F1FA2}"/>
              </a:ext>
            </a:extLst>
          </p:cNvPr>
          <p:cNvSpPr txBox="1">
            <a:spLocks/>
          </p:cNvSpPr>
          <p:nvPr/>
        </p:nvSpPr>
        <p:spPr>
          <a:xfrm>
            <a:off x="6547991" y="2978779"/>
            <a:ext cx="4414052" cy="31920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巴罗萨在地理上被划分为一个大区，其包括：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rgbClr val="B2D8BE"/>
              </a:buClr>
            </a:pPr>
            <a:endParaRPr lang="ja-JP" altLang="en-US">
              <a:solidFill>
                <a:schemeClr val="bg1">
                  <a:lumMod val="9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巴罗萨谷产区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伊顿谷产区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r>
              <a:rPr lang="ja-JP" altLang="en-US">
                <a:solidFill>
                  <a:schemeClr val="bg1">
                    <a:lumMod val="9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上伊顿子产区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endParaRPr lang="ja-JP" altLang="en-US">
              <a:solidFill>
                <a:schemeClr val="bg1">
                  <a:lumMod val="9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Font typeface="Arial" panose="020B0604020202020204" pitchFamily="34" charset="0"/>
              <a:buChar char="•"/>
            </a:pPr>
            <a:endParaRPr lang="ja-JP" altLang="en-US">
              <a:solidFill>
                <a:schemeClr val="bg1">
                  <a:lumMod val="9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E5B193-2425-4724-BBE6-981260FA4034}"/>
</file>

<file path=customXml/itemProps2.xml><?xml version="1.0" encoding="utf-8"?>
<ds:datastoreItem xmlns:ds="http://schemas.openxmlformats.org/officeDocument/2006/customXml" ds:itemID="{B681AFA2-2007-4DB3-B288-0820BC985189}">
  <ds:schemaRefs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02256494-4976-4001-aedb-96463ae0d92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e8dd08d-258d-47a9-9875-37f1ffd19f3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2864</Words>
  <Application>Microsoft Macintosh PowerPoint</Application>
  <PresentationFormat>Widescreen</PresentationFormat>
  <Paragraphs>414</Paragraphs>
  <Slides>37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Neue Haas Grotesk Text Pro</vt:lpstr>
      <vt:lpstr>SimHei</vt:lpstr>
      <vt:lpstr>Hellix</vt:lpstr>
      <vt:lpstr>Arial</vt:lpstr>
      <vt:lpstr>Inter Display</vt:lpstr>
      <vt:lpstr>Microsoft YaHei</vt:lpstr>
      <vt:lpstr>Slide layouts</vt:lpstr>
      <vt:lpstr>PowerPoint Presentation</vt:lpstr>
      <vt:lpstr>PowerPoint Presentation</vt:lpstr>
      <vt:lpstr>澳大利亚</vt:lpstr>
      <vt:lpstr>南澳州 </vt:lpstr>
      <vt:lpstr>今天我们将会 跟大家讲述…</vt:lpstr>
      <vt:lpstr>巴罗萨：</vt:lpstr>
      <vt:lpstr>19世纪30年代末</vt:lpstr>
      <vt:lpstr>PowerPoint Presentation</vt:lpstr>
      <vt:lpstr>地形、气候和土壤： </vt:lpstr>
      <vt:lpstr>地中海性气候</vt:lpstr>
      <vt:lpstr>土壤</vt:lpstr>
      <vt:lpstr>PowerPoint Presentation</vt:lpstr>
      <vt:lpstr>土壤</vt:lpstr>
      <vt:lpstr>巴罗萨的</vt:lpstr>
      <vt:lpstr>葡萄酒酿造:</vt:lpstr>
      <vt:lpstr>葡萄酒酿造:</vt:lpstr>
      <vt:lpstr>不断成长的历史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巴罗萨谷歌海娜 特征 </vt:lpstr>
      <vt:lpstr>PowerPoint Presentation</vt:lpstr>
      <vt:lpstr>巴罗萨谷设拉子 特征</vt:lpstr>
      <vt:lpstr>PowerPoint Presentation</vt:lpstr>
      <vt:lpstr>伊顿谷设拉子 特征</vt:lpstr>
      <vt:lpstr>PowerPoint Presentation</vt:lpstr>
      <vt:lpstr>巴罗萨谷赤霞珠 特征</vt:lpstr>
      <vt:lpstr>PowerPoint Presentation</vt:lpstr>
      <vt:lpstr>PowerPoint Presentation</vt:lpstr>
      <vt:lpstr>巴罗萨: 其它优质品种 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Frances Jiang</dc:creator>
  <cp:lastModifiedBy>Cameron Midson</cp:lastModifiedBy>
  <cp:revision>37</cp:revision>
  <dcterms:created xsi:type="dcterms:W3CDTF">2018-07-25T07:02:59Z</dcterms:created>
  <dcterms:modified xsi:type="dcterms:W3CDTF">2026-05-04T06:06:28Z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2026-05-04T03:09:56Z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9d673408-734d-4baa-824b-84d7ff39b665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10, 3, 0, 1</vt:lpwstr>
  </property>
</Properties>
</file>