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5"/>
  </p:notesMasterIdLst>
  <p:sldIdLst>
    <p:sldId id="256" r:id="rId5"/>
    <p:sldId id="478" r:id="rId6"/>
    <p:sldId id="636" r:id="rId7"/>
    <p:sldId id="645" r:id="rId8"/>
    <p:sldId id="637" r:id="rId9"/>
    <p:sldId id="674" r:id="rId10"/>
    <p:sldId id="675" r:id="rId11"/>
    <p:sldId id="646" r:id="rId12"/>
    <p:sldId id="647" r:id="rId13"/>
    <p:sldId id="641" r:id="rId14"/>
    <p:sldId id="642" r:id="rId15"/>
    <p:sldId id="643" r:id="rId16"/>
    <p:sldId id="665" r:id="rId17"/>
    <p:sldId id="603" r:id="rId18"/>
    <p:sldId id="660" r:id="rId19"/>
    <p:sldId id="658" r:id="rId20"/>
    <p:sldId id="685" r:id="rId21"/>
    <p:sldId id="686" r:id="rId22"/>
    <p:sldId id="687" r:id="rId23"/>
    <p:sldId id="688" r:id="rId24"/>
    <p:sldId id="689" r:id="rId25"/>
    <p:sldId id="690" r:id="rId26"/>
    <p:sldId id="691" r:id="rId27"/>
    <p:sldId id="692" r:id="rId28"/>
    <p:sldId id="693" r:id="rId29"/>
    <p:sldId id="694" r:id="rId30"/>
    <p:sldId id="695" r:id="rId31"/>
    <p:sldId id="676" r:id="rId32"/>
    <p:sldId id="677" r:id="rId33"/>
    <p:sldId id="678" r:id="rId34"/>
    <p:sldId id="679" r:id="rId35"/>
    <p:sldId id="680" r:id="rId36"/>
    <p:sldId id="681" r:id="rId37"/>
    <p:sldId id="682" r:id="rId38"/>
    <p:sldId id="683" r:id="rId39"/>
    <p:sldId id="672" r:id="rId40"/>
    <p:sldId id="684" r:id="rId41"/>
    <p:sldId id="659" r:id="rId42"/>
    <p:sldId id="340" r:id="rId43"/>
    <p:sldId id="696" r:id="rId44"/>
  </p:sldIdLst>
  <p:sldSz cx="12192000" cy="6858000"/>
  <p:notesSz cx="6858000" cy="9144000"/>
  <p:embeddedFontLst>
    <p:embeddedFont>
      <p:font typeface="Calibri" panose="020F0502020204030204" pitchFamily="34" charset="0"/>
      <p:regular r:id="rId46"/>
      <p:bold r:id="rId47"/>
      <p:italic r:id="rId48"/>
      <p:boldItalic r:id="rId49"/>
    </p:embeddedFont>
    <p:embeddedFont>
      <p:font typeface="Inter Display" panose="02000503000000020004" pitchFamily="2" charset="0"/>
      <p:regular r:id="rId50"/>
      <p:bold r:id="rId51"/>
      <p:italic r:id="rId52"/>
      <p:boldItalic r:id="rId53"/>
    </p:embeddedFont>
    <p:embeddedFont>
      <p:font typeface="Neue Haas Grotesk Text Pro" panose="020B0504020202020204" pitchFamily="34" charset="77"/>
      <p:regular r:id="rId54"/>
      <p:bold r:id="rId55"/>
      <p:italic r:id="rId56"/>
      <p:boldItalic r:id="rId57"/>
    </p:embeddedFont>
  </p:embeddedFontLst>
  <p:custDataLst>
    <p:tags r:id="rId5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0B407-BABA-4571-0352-67C36E62CBCA}" v="3" dt="2025-10-28T04:07:36.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38" autoAdjust="0"/>
    <p:restoredTop sz="77308"/>
  </p:normalViewPr>
  <p:slideViewPr>
    <p:cSldViewPr snapToGrid="0">
      <p:cViewPr varScale="1">
        <p:scale>
          <a:sx n="84" d="100"/>
          <a:sy n="84" d="100"/>
        </p:scale>
        <p:origin x="1528" y="176"/>
      </p:cViewPr>
      <p:guideLst>
        <p:guide orient="horz" pos="1661"/>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dirty="0">
                <a:solidFill>
                  <a:srgbClr val="FFFFFF"/>
                </a:solidFill>
                <a:cs typeface="Calibri" panose="020F0502020204030204" pitchFamily="34" charset="0"/>
              </a:rPr>
              <a:t>Riverland, Riverina và Murray Darling là những vùng làm rượu vang hàng đầu ở Úc, được biết đến với tiềm năng sản xuất và những thành công trong việc xuất khẩu. Các vùng này thậm chí còn tiến xa hơn khi ngày càng có nhiều nhà máy cao cấp được đặt tại đây, cùng với cảnh quan đa dạng với các giống nho mới.</a:t>
            </a:r>
            <a:r>
              <a:rPr lang="vi-VN" sz="1200" b="0" i="0" dirty="0">
                <a:solidFill>
                  <a:schemeClr val="tx1"/>
                </a:solidFill>
                <a:ea typeface="+mn-ea"/>
                <a:cs typeface="+mn-cs"/>
              </a:rPr>
              <a:t> Vui lòng xem các nội dung ghi chú để biết thêm thông tin ở mỗi trang trình chiếu và các câu hỏi gợi ý thảo luận. </a:t>
            </a:r>
            <a:r>
              <a:rPr lang="vi-VN" sz="1200" dirty="0">
                <a:solidFill>
                  <a:schemeClr val="tx1"/>
                </a:solidFill>
                <a:ea typeface="+mn-ea"/>
                <a:cs typeface="+mn-cs"/>
              </a:rPr>
              <a:t>Để tải về các chủ đề và tài liệu, bao gồm các bài thuyết trình khác, vui lòng truy cập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Riverland luôn tự hào vì có nhiều đồn điền trồng Chardonnay hơn bất cứ vùng rượu vang khác tại Nam Úc cộng lại. Dòng vang Chardonnay ở Riverland thường có hương vị của nho chín thẫm, quyến rũ, cùng hương thùng gỗ sồi làm rượu thêm đậm đà đồng thời làm phong phú vị rượu. Rượu có đầy đủ hương vị và đậm đà nhờ hương vị trái cây nhiệt đới và kết cấu hương vị ngọt ngào.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053181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Một lượng lớn nho Shiraz ở Úc được các nhà sản xuất lớn sử dụng để sản xuất rượu vang Úc dễ uống và phù hợp với nhiều người. Phần lớn giống nho này được trồng ở Riverland - nơi có các nhà máy rượu lâu đời, khí hậu ấm áp lý tưởng cho dòng vang Shiraz đậm vị. Shiraz hiện là giống nho đỏ quan trọng nhất trong khu vực. Khí hậu ôn đới tạo ra những chai rượu vang trái cây thơm ngon chứa đầy hương vị quả mọng.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68128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Nho Cabernet Sauvignon ở Riverland được dùng trong cả rượu vang đơn nho và vang phối trộn. Rượu có màu tím sẫm, mang hương vị đậm đà của phúc bồn tử và mâm xôi. Khí hậu ấm áp nơi đây làm nổi bật hương vị phúc bồn tử đậm đà của rượu. Đối với những năm lạnh hơn, hương bạc hà và mâm xôi sẽ nổi trội hơn.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32072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Riverina trải dài trên vùng đất bằng phẳng nằm ở phía Tây Nam bang Nam Úc, có vườn nho trải dài hàng ngàn hecta. Khu vực này có độ ẩm thấp, trời nắng kéo dài và lượng mưa thấp, những điều kiện này kết hợp với phương pháp tưới tiêu hiện đại giúp đạt năng suất đều đặn. Năng suất cao đã đem đến thành công lớn cho Riverina trong xuất khẩu vang trắng và vang đỏ.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747636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Các nhà sản xuất trong khu vực đang được hưởng lợi từ sự phục hưng được họ thúc đẩy gần đây, nhiều người tự hào về di sản phong phú của Ý bao gồm DeBortoli, Calabaria Family Wines và gia đình Casella có nhà máy rượu sản xuất rượu vang Yellow Tail thành công trên toàn thế giới.</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32140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Riverina có nhiệt độ cao khi đến mùa sinh trưởng, điều kiện khí hậu vào mùa thu lý tưởng để ‘nấm quý phái’ phát triển và lây lan. Độ ẩm tăng vào gần cuối mùa sẽ khiến nấm Botrytis phát triển sau khi đã thu hoạch phần lớn nho đỏ và trắng. Do lượng mưa thấp, ng</a:t>
            </a:r>
            <a:r>
              <a:rPr lang="en-US" sz="1200" b="0" i="0" u="none" strike="noStrike" dirty="0" err="1">
                <a:solidFill>
                  <a:schemeClr val="tx1"/>
                </a:solidFill>
                <a:ea typeface="+mn-ea"/>
                <a:cs typeface="+mn-cs"/>
              </a:rPr>
              <a:t>ư</a:t>
            </a:r>
            <a:r>
              <a:rPr lang="vi-VN" sz="1200" b="0" i="0" u="none" strike="noStrike" dirty="0">
                <a:solidFill>
                  <a:schemeClr val="tx1"/>
                </a:solidFill>
                <a:ea typeface="+mn-ea"/>
                <a:cs typeface="+mn-cs"/>
              </a:rPr>
              <a:t>ời trồng phải trồng các giống nho thương mại cùng với phương pháp tưới tiêu.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582807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Nhiệt độ trung bình tháng 1: 26℃ (79°F)</a:t>
            </a:r>
          </a:p>
          <a:p>
            <a:pPr rtl="0"/>
            <a:r>
              <a:rPr lang="vi-VN" sz="1200" b="0" i="0" u="none" strike="noStrike" dirty="0">
                <a:solidFill>
                  <a:schemeClr val="tx1"/>
                </a:solidFill>
                <a:ea typeface="+mn-ea"/>
                <a:cs typeface="+mn-cs"/>
              </a:rPr>
              <a:t>- Lượng mưa vào mùa sinh trưởng: 230mm (9in)</a:t>
            </a:r>
          </a:p>
          <a:p>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41763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Loại đất chính ở đây là đất đỏ nâu, có bề mặt pha cát sâu khoảng 10-35cm xen với đất sét màu nâu đỏ có chứa vôi ở độ sâu khoảng 70cm. Nhiều khu vực còn có đá vôi vụn. Đây là loại đất trồng của phần lớn các giống nho. </a:t>
            </a:r>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944022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NHỮNG LOẠI RƯỢU VANG MÀ BẠN ĐÃ CHỌN. + TÀI LIỆU THAM KHẢO: Bạn sẽ tìm thấy các tài liệu về những loại rượu này và nhiều hơn nữa tại www.australianwinediscovered.com</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57351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Chardonnay là giống nho quan trọng thứ ba của vùng này. Dòng rượu Chardonnay tại đây thường đậm vị với giá cả phải chăng, phù hợp để dùng kèm món ăn. Sử dụng thùng gỗ sồi một cách khéo léo sẽ cho ra loại rượu có hương vị, độ đậm và phong cách dễ chịu, phong phú. Nho Chardonnay còn được phối trộn cùng các giống nho trắng khác. </a:t>
            </a:r>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19938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9682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Mặc dù dòng rượu Shiraz khí hậu mát mẻ được chú ý hơn, giống nho này lại thích hợp với môi trường ôn hoà đến ấm áp và Riverina là nơi hoàn hảo để trồng giống nho làm rượu số một của Úc. Nhờ thời tiết ấm áp, nhiều nắng, dòng rượu này mang hương vị đậm đà ngay khi nếm thử, cùng hương trái cây mọng nước và kết cấu liền mạch của vị chát mềm mại.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062992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effectLst/>
                <a:latin typeface="Calibri" panose="020F0502020204030204" pitchFamily="34" charset="0"/>
                <a:ea typeface="Calibri" panose="020F0502020204030204" pitchFamily="34" charset="0"/>
                <a:cs typeface="Times New Roman" panose="02020603050405020304" pitchFamily="18" charset="0"/>
              </a:rPr>
              <a:t>Loại rượu đậm đà và có hương mật ong này là nhờ vào ‘nấm quý phái’, một loại nấm có tên khoa học là </a:t>
            </a:r>
            <a:r>
              <a:rPr lang="vi-VN" sz="1200" i="1" dirty="0">
                <a:effectLst/>
                <a:latin typeface="Calibri" panose="020F0502020204030204" pitchFamily="34" charset="0"/>
                <a:ea typeface="Calibri" panose="020F0502020204030204" pitchFamily="34" charset="0"/>
                <a:cs typeface="Times New Roman" panose="02020603050405020304" pitchFamily="18" charset="0"/>
              </a:rPr>
              <a:t>Botrytis cinerea</a:t>
            </a:r>
            <a:r>
              <a:rPr lang="vi-VN" sz="1200" dirty="0">
                <a:effectLst/>
                <a:latin typeface="Calibri" panose="020F0502020204030204" pitchFamily="34" charset="0"/>
                <a:ea typeface="Calibri" panose="020F0502020204030204" pitchFamily="34" charset="0"/>
                <a:cs typeface="Times New Roman" panose="02020603050405020304" pitchFamily="18" charset="0"/>
              </a:rPr>
              <a:t> hút nước từ quả nho và tập trung vị ngọt vào quả. Đây là một trong những dòng vang ngọt nổi tiếng và thành công nhất của Úc cùng với dòng vang Riesling thu hoạch muộn. Riverina Botrytis Semillon là dòng rượu vang tráng miệng ngọt ngào, sang trọng và cấu trúc phức tạp với độ đậm đà và dư vị ấn tượng, với vị cam chanh sảng khoái. Rượu có màu vàng nhạt cùng hương mơ khô, mứt cam, mật ong và crème brûlée, cùng với vị quả hạch và cam chanh. Rượu ủ trong thùng gỗ sồi sẽ có vị của các loại hạt, vani và bánh quy. Dòng rượu vang đậm đà, thanh lịch này sẽ ngon hơn khi được trữ từ 5 đến 10 năm.</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CÂU HỎI GỢI Ý THẢO LUẬN: </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Vì sao dòng vang Semillon tại Riverina lại trái ngược như vậy?</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Khí hậu ấm áp của vùng này ảnh hưởng như thế nào đến hoạt động trồng nho và làm rượu vang?</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Theo bạn, vì sao Riverina trở thành nơi tụ tập của những người làm rượu thích thử nghiệm và đổi mới?</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354862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Murray Darling là một vùng rượu vang rộng lớn, trải dài trên Sông Murray ở phía Tây Bắc Victoria và phía Tây New South Wales.  Cùng với Swan Hill ở ngay phía Đông Nam, đây là vùng trồng nho lớn thứ ba của Úc sau Riverland và Riverina. Cũng như các "anh em" trong vùng Heartland, Murray Darling cũng trải qua thời kỳ phục hưng của ngành rượu, kết hợp sức mạnh cấu trúc và tinh thần sang trọng để trở thành một vùng rượu vang  thịnh vượng về kinh tế và có văn hóa sâu sắc.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2975378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111989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Dù vùng Murray Darling giới hạn về mặt diện tích, nhưng sở hữu khí hậu rất đặc trưng. Khí hậu nóng, thời gian nắng kéo dài, độ ẩm thấp và lượng mưa vào mùa sinh trưởng không đáng kể. Điều này khiến việc tưới tiêu trở nên rất quan trọng. Khí hậu lục địa ảnh hưởng mạnh và tạo ra thay đổi lớn về biên độ nhiệt độ trong ngày, nhưng không đủ để làm cho sương giá mùa xuân trở thành vấn đề. Nguy cơ dịch bệnh thấp trong suốt năm.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952047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Nhiệt độ trung bình tháng 1: 25,5℃ (88°F)</a:t>
            </a:r>
          </a:p>
          <a:p>
            <a:pPr rtl="0"/>
            <a:r>
              <a:rPr lang="vi-VN" sz="1200" b="0" i="0" u="none" strike="noStrike" dirty="0">
                <a:solidFill>
                  <a:schemeClr val="tx1"/>
                </a:solidFill>
                <a:ea typeface="+mn-ea"/>
                <a:cs typeface="+mn-cs"/>
              </a:rPr>
              <a:t>- Lượng mưa vào mùa sinh trưởng: 159mm (6.3in)</a:t>
            </a:r>
          </a:p>
          <a:p>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4044325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effectLst/>
              </a:rPr>
              <a:t>Khi sông Murray hình thành thung lũng cách đây 600.000 năm, lớp đất màu mỡ giàu dinh dưỡng đã được bồi đắp trên khắp vùng đồng bằng rộng lớn ngày nay gọi là Riverland.</a:t>
            </a:r>
          </a:p>
          <a:p>
            <a:r>
              <a:rPr lang="vi-VN" dirty="0">
                <a:effectLst/>
              </a:rPr>
              <a:t>Nếu đứng bên mép nước, bạn sẽ đứng trên những bậc thềm phù sa gồm sự pha trộn độc đáo giữa cát, bùn và đất sét. Sự kết hợp đặc biệt này chính là nền tảng tạo nên terroir tuyệt vời và phong cách rượu vang riêng biệt, đầy biểu đạt của vùng.</a:t>
            </a:r>
          </a:p>
          <a:p>
            <a:r>
              <a:rPr lang="vi-VN" b="1" dirty="0">
                <a:effectLst/>
              </a:rPr>
              <a:t>Các điểm thảo luận gợi ý:</a:t>
            </a:r>
            <a:endParaRPr lang="vi-VN" dirty="0">
              <a:effectLst/>
            </a:endParaRPr>
          </a:p>
          <a:p>
            <a:r>
              <a:rPr lang="vi-VN" dirty="0">
                <a:effectLst/>
              </a:rPr>
              <a:t>– Theo bạn, điều gì đã giúp Riverland nổi lên như một trong những vùng rượu vang danh tiếng nhất của Nam Úc? </a:t>
            </a:r>
          </a:p>
          <a:p>
            <a:r>
              <a:rPr lang="vi-VN" dirty="0">
                <a:effectLst/>
              </a:rPr>
              <a:t>– Khí hậu ấm nóng của Riverland đã hỗ trợ hay trở ngại cho sự phát triển của vùng như một khu vực sản xuất rượu vang quan trọng của Úc? </a:t>
            </a:r>
          </a:p>
          <a:p>
            <a:r>
              <a:rPr lang="vi-VN" dirty="0">
                <a:effectLst/>
              </a:rPr>
              <a:t>– Tại sao Riverland lại sở hữu sự đa dạng lớn về nhà làm rượu và phong cách vang? Hãy xem xét sự thay đổi trong sở thích của người tiêu dùng.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1671957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NHỮNG LOẠI RƯỢU VANG MÀ BẠN ĐÃ CHỌN. + TÀI LIỆU THAM KHẢO: Bạn sẽ tìm thấy các tài liệu về những loại rượu này và nhiều hơn nữa tại www.australianwinediscovered.com</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342279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Mặc dù các khu vực Murray là nguồn cung cấp chính các loại rượu vang có giá trị kinh tế, một số nhà máy rượu vang đang thành công rực rỡ nhờ việc trồng các giống nho từ khắp Địa Trung Hải, hoàn toàn phù hợp với khí hậu ấm áp của Murray Darling.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3003243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Một giống nho quan trọng của vùng này, nổi tiếng nhờ những dòng rượu Chardonnay được nhiều người yêu thích, với hương thơm trái cây nhiệt đới và cam chanh. Phong cách của rượu thay đổi mỗi năm, từ dòng Chardonnay với hương gỗ sồi, bơ đến hương thơm trái cây và phong cách nhẹ hơn, thơm hơn.</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Địa hình của Sông Murray ảnh hưởng như thế nào đến hương vị rượu vang?</a:t>
            </a:r>
          </a:p>
          <a:p>
            <a:pPr rtl="0" fontAlgn="base"/>
            <a:r>
              <a:rPr lang="vi-VN" sz="1200" b="0" i="0" u="none" strike="noStrike" dirty="0">
                <a:solidFill>
                  <a:schemeClr val="tx1"/>
                </a:solidFill>
                <a:ea typeface="+mn-ea"/>
                <a:cs typeface="+mn-cs"/>
              </a:rPr>
              <a:t>- Vùng Murray Darling và Swan Hill có những điểm chung gì? Đâu là điểm khác biệt?</a:t>
            </a:r>
          </a:p>
          <a:p>
            <a:pPr rtl="0" fontAlgn="base"/>
            <a:r>
              <a:rPr lang="vi-VN" sz="1200" b="0" i="0" u="none" strike="noStrike" dirty="0">
                <a:solidFill>
                  <a:schemeClr val="tx1"/>
                </a:solidFill>
                <a:ea typeface="+mn-ea"/>
                <a:cs typeface="+mn-cs"/>
              </a:rPr>
              <a:t>- Việc chuyển từ những giống nho truyền thống sang những giống thay thế tạo đã tác động đến ngành rượu vang ở Murray Darling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3047041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Đây sẽ là thời điểm thích hợp để mời mọi người thưởng thức hương vị rượu vang truyền thống của vùng. Tiệc thử rượu chính thức sẽ diễn ra vào cuối chương trình.</a:t>
            </a:r>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Khu vực Riverland thường được gọi là “trụ cột” của ngành rượu vang tại Úc, với hoạt động trồng nho đóng vai trò then chốt, với cam kết chưa từng có ở Úc sẽ đạt năng suất chất lượng cao nhất tập trung vào quy mô canh tác hơn 21,000 hec-ta. Điều này biến vùng Riverland trở thành “Chỉ dẫn địa lý” rất quan trọng, cung cấp hơn 70% lượng nho ép tại bang Nam Úc và hơn 30% trên toàn quốc.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555869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Riverland là quê hương của hơn 80 giống nho khác nhau. Shiraz, Chardonnay, Cabernet Sauvignon và Merlot được trồng rộng rãi ở đây, dùng làm nguyên liệu cho cả rượu vang từ đơn nho đến phối trộn. Sông Murray là huyết mạch của cả vùng này, mang lại tài nguyên quý giá cho người trồng nho và người làm rượu. Là một trong những hệ thống sông lớn nhất và dài nhất thế giới, Sông Murray ảnh hưởng đến hoạt động canh tác nho tại đây. Vì vậy, cần phải bảo vệ nguồn tài nguyên tự nhiên quý giá này.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8038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Nhờ có mùa hè ấm áp, mùa đông không lạnh lắm, Riverland là nơi lý tưởng cho những người trồng nho và cây nho. Nắng kéo dài trong ban ngày sẽ đảm bảo nho chín hoàn toàn, nguy cơ dịch bệnh thấp hoặc không có nhờ độ ẩm tương đối thấp. Đối với nho dùng cho vang trắng, niên vụ sẽ bắt đầu sớm hơn - thường là cuối tháng 1. Các giống nho đỏ sẽ bắt đầu niên vụ muộn hơn một chút (giữa tháng 2), một số sẽ chờ đến tận tháng 3 hoặc tháng 4.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996189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 Nhiệt độ trung bình tháng 1(MJT): 24,3℃ (76°F)</a:t>
            </a:r>
          </a:p>
          <a:p>
            <a:pPr rtl="0"/>
            <a:r>
              <a:rPr lang="vi-VN" sz="1200" b="0" i="0" u="none" strike="noStrike" dirty="0">
                <a:solidFill>
                  <a:schemeClr val="tx1"/>
                </a:solidFill>
                <a:ea typeface="+mn-ea"/>
                <a:cs typeface="+mn-cs"/>
              </a:rPr>
              <a:t>- Lượng mưa vào mùa sinh trưởng (GSR): 145mm (5.7in)</a:t>
            </a:r>
          </a:p>
          <a:p>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Sông Murray hình thành nên vùng thung lũng này vào 600,000 năm trước đã phủ một lớp đất đai màu mỡ trên khắp đồng bằng rộng lớn mà ngày nay gọi là Riverland. Ở khu vực bờ sông nước là lớp bề mặt phù sa của cát, bùn và đất sét. Sự kết hợp độc đáo này đã góp phần tạo nên môi trường đặc biệt và những hương vị rượu vang độc đáo.  </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Theo bạn, vì sao Riverland trở thành một trong những vùng rượu vang hàng đầu tại bang Nam Úc? </a:t>
            </a:r>
          </a:p>
          <a:p>
            <a:pPr rtl="0" fontAlgn="base"/>
            <a:r>
              <a:rPr lang="vi-VN" sz="1200" b="0" i="0" u="none" strike="noStrike" dirty="0">
                <a:solidFill>
                  <a:schemeClr val="tx1"/>
                </a:solidFill>
                <a:ea typeface="+mn-ea"/>
                <a:cs typeface="+mn-cs"/>
              </a:rPr>
              <a:t>- Khí hậu ấm áp của vùng Riverland là yếu tố thúc đẩy hay cản trở sự phát triển của vùng này?</a:t>
            </a:r>
          </a:p>
          <a:p>
            <a:pPr rtl="0" fontAlgn="base"/>
            <a:r>
              <a:rPr lang="vi-VN" sz="1200" b="0" i="0" u="none" strike="noStrike" dirty="0">
                <a:solidFill>
                  <a:schemeClr val="tx1"/>
                </a:solidFill>
                <a:ea typeface="+mn-ea"/>
                <a:cs typeface="+mn-cs"/>
              </a:rPr>
              <a:t>- Theo bạn, vì sao giống nho và phong cách rượu vang ở đây đa dạng đến như vậy? Cân nhắc những thay đổi về khẩu vị khách hàng.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HƯƠNG VỊ CÁC LOẠI RƯỢU VANG KHÁC NHAU. </a:t>
            </a:r>
          </a:p>
          <a:p>
            <a:endParaRPr lang="en-AU"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ea typeface="+mn-ea"/>
                <a:cs typeface="+mn-cs"/>
              </a:rPr>
              <a:t>+ HƯỚNG DẪN BỔ SUNG: Quý vị sẽ tìm thấy tài liệu về các loại rượu này tại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587771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703197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178248" y="324900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74711367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247989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639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28/3/26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6"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7.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279" b="18870"/>
          <a:stretch/>
        </p:blipFill>
        <p:spPr>
          <a:xfrm>
            <a:off x="623889" y="2775857"/>
            <a:ext cx="10909743" cy="4132245"/>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4" y="1500005"/>
            <a:ext cx="7593986" cy="990300"/>
          </a:xfrm>
        </p:spPr>
        <p:txBody>
          <a:bodyPr/>
          <a:lstStyle/>
          <a:p>
            <a:pPr marL="0" indent="0">
              <a:lnSpc>
                <a:spcPct val="82000"/>
              </a:lnSpc>
              <a:buNone/>
            </a:pPr>
            <a:r>
              <a:rPr lang="en-US" altLang="zh-CN" sz="4500" b="1" dirty="0">
                <a:solidFill>
                  <a:schemeClr val="accent1"/>
                </a:solidFill>
              </a:rPr>
              <a:t>RIVERLAND, RIVERINA VÀ MURRAY DARLING</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Arial" panose="020B0604020202020204" pitchFamily="34" charset="0"/>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6">
            <a:extLst>
              <a:ext uri="{FF2B5EF4-FFF2-40B4-BE49-F238E27FC236}">
                <a16:creationId xmlns:a16="http://schemas.microsoft.com/office/drawing/2014/main" id="{34EAB096-9CF0-BD44-456C-42A96DB12B05}"/>
              </a:ext>
            </a:extLst>
          </p:cNvPr>
          <p:cNvSpPr txBox="1">
            <a:spLocks/>
          </p:cNvSpPr>
          <p:nvPr/>
        </p:nvSpPr>
        <p:spPr>
          <a:xfrm>
            <a:off x="6033663" y="2256495"/>
            <a:ext cx="5572282" cy="64791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Font typeface="Arial" panose="020B0604020202020204" pitchFamily="34" charset="0"/>
              <a:buNone/>
            </a:pPr>
            <a:r>
              <a:rPr lang="en-US" altLang="zh-CN" sz="2400" b="1" dirty="0">
                <a:solidFill>
                  <a:schemeClr val="accent1"/>
                </a:solidFill>
                <a:latin typeface="Arial" panose="020B0604020202020204" pitchFamily="34" charset="0"/>
                <a:cs typeface="Arial" panose="020B0604020202020204" pitchFamily="34" charset="0"/>
              </a:rPr>
              <a:t>CÁC VÙNG ĐẤT TRUNG TÂM CỦA ÚC</a:t>
            </a: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altLang="zh-CN" b="1" dirty="0">
                <a:solidFill>
                  <a:schemeClr val="accent5"/>
                </a:solidFill>
              </a:rPr>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614262"/>
            <a:ext cx="521189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4000" b="1" dirty="0">
                <a:solidFill>
                  <a:schemeClr val="accent4"/>
                </a:solidFill>
                <a:latin typeface="Arial" panose="020B0604020202020204" pitchFamily="34" charset="0"/>
                <a:cs typeface="Arial" panose="020B0604020202020204" pitchFamily="34" charset="0"/>
              </a:rPr>
              <a:t>SỰ HÀI HÒA CỦA DÒNG SÔNG VÀ VÙNG ĐẤT ĐÁNG CHÚ Ý</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343995"/>
            <a:ext cx="4055694" cy="2846525"/>
          </a:xfrm>
        </p:spPr>
        <p:txBody>
          <a:bodyPr/>
          <a:lstStyle/>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Khu vực có kích thước rộng rãi trải dài từ Sông Murray đến rìa vùng hẻo lánh.</a:t>
            </a:r>
            <a:endParaRPr lang="en-AU" dirty="0">
              <a:cs typeface="Arial" panose="020B0604020202020204" pitchFamily="34" charset="0"/>
            </a:endParaRPr>
          </a:p>
          <a:p>
            <a:pPr marL="297815" marR="5080" indent="-285750">
              <a:lnSpc>
                <a:spcPts val="2100"/>
              </a:lnSpc>
              <a:spcBef>
                <a:spcPts val="765"/>
              </a:spcBef>
              <a:buFont typeface="Arial" panose="020B0604020202020204" pitchFamily="34" charset="0"/>
              <a:buChar char="•"/>
              <a:tabLst>
                <a:tab pos="203200" algn="l"/>
              </a:tabLst>
            </a:pPr>
            <a:r>
              <a:rPr lang="en-US" altLang="zh-CN" spc="-35" dirty="0">
                <a:solidFill>
                  <a:srgbClr val="FFFFFF"/>
                </a:solidFill>
                <a:cs typeface="Arial" panose="020B0604020202020204" pitchFamily="34" charset="0"/>
              </a:rPr>
              <a:t>Khí hậu lục địa: ngày nắng dài, đêm mát mẻ, lượng mưa hàng năm thấp.</a:t>
            </a:r>
          </a:p>
          <a:p>
            <a:pPr marL="297815" marR="5080" indent="-285750">
              <a:lnSpc>
                <a:spcPts val="2100"/>
              </a:lnSpc>
              <a:spcBef>
                <a:spcPts val="765"/>
              </a:spcBef>
              <a:buFont typeface="Arial" panose="020B0604020202020204" pitchFamily="34" charset="0"/>
              <a:buChar char="•"/>
              <a:tabLst>
                <a:tab pos="203200" algn="l"/>
              </a:tabLst>
            </a:pPr>
            <a:r>
              <a:rPr lang="en-US" altLang="zh-CN" spc="-35" dirty="0">
                <a:solidFill>
                  <a:srgbClr val="FFFFFF"/>
                </a:solidFill>
                <a:cs typeface="Arial" panose="020B0604020202020204" pitchFamily="34" charset="0"/>
              </a:rPr>
              <a:t>Đất giàu dinh dưỡng khác nhau trên khắp cảnh quan.</a:t>
            </a:r>
            <a:endParaRPr lang="en-AU" dirty="0">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altLang="zh-CN" sz="3200" b="1" dirty="0">
                <a:solidFill>
                  <a:schemeClr val="accent4"/>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1704815"/>
            <a:ext cx="2944918" cy="535531"/>
          </a:xfrm>
          <a:prstGeom prst="rect">
            <a:avLst/>
          </a:prstGeom>
          <a:noFill/>
        </p:spPr>
        <p:txBody>
          <a:bodyPr wrap="square" rtlCol="0">
            <a:spAutoFit/>
          </a:bodyPr>
          <a:lstStyle/>
          <a:p>
            <a:pPr>
              <a:lnSpc>
                <a:spcPct val="90000"/>
              </a:lnSpc>
            </a:pPr>
            <a:r>
              <a:rPr lang="en-US" altLang="zh-CN" sz="1600" b="1" dirty="0">
                <a:solidFill>
                  <a:schemeClr val="accent4"/>
                </a:solidFill>
                <a:latin typeface="Arial" panose="020B0604020202020204" pitchFamily="34" charset="0"/>
              </a:rPr>
              <a:t>NGÀY NẮNG DÀI VÀ ĐÊM MÁT MẺ</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altLang="zh-CN" b="1" dirty="0">
                <a:solidFill>
                  <a:schemeClr val="accent3"/>
                </a:solidFill>
                <a:latin typeface="Arial" panose="020B0604020202020204" pitchFamily="34" charset="0"/>
                <a:cs typeface="Arial" panose="020B0604020202020204" pitchFamily="34" charset="0"/>
              </a:rPr>
              <a:t>RIVERLAND</a:t>
            </a:r>
          </a:p>
          <a:p>
            <a:r>
              <a:rPr lang="en-US" altLang="zh-CN" sz="1800" dirty="0">
                <a:solidFill>
                  <a:srgbClr val="B2D8BE"/>
                </a:solidFill>
                <a:latin typeface="Arial" panose="020B0604020202020204" pitchFamily="34" charset="0"/>
                <a:cs typeface="Arial" panose="020B0604020202020204" pitchFamily="34" charset="0"/>
              </a:rPr>
              <a:t>10–80M (33–262FT)</a:t>
            </a:r>
          </a:p>
          <a:p>
            <a:r>
              <a:rPr lang="en-US" altLang="zh-CN" sz="1200" dirty="0">
                <a:solidFill>
                  <a:srgbClr val="B2D8BE"/>
                </a:solidFill>
                <a:latin typeface="Arial" panose="020B0604020202020204" pitchFamily="34" charset="0"/>
                <a:cs typeface="Arial" panose="020B0604020202020204" pitchFamily="34" charset="0"/>
              </a:rPr>
              <a:t>HẦU HẾT ÍT HƠN 30M</a:t>
            </a:r>
            <a:endParaRPr lang="en-US" sz="1200" dirty="0">
              <a:solidFill>
                <a:srgbClr val="B2D8BE"/>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4"/>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pPr marL="12700" marR="5080">
              <a:lnSpc>
                <a:spcPts val="2120"/>
              </a:lnSpc>
              <a:spcBef>
                <a:spcPts val="219"/>
              </a:spcBef>
            </a:pPr>
            <a:r>
              <a:rPr lang="en-US" altLang="zh-CN" sz="1600" dirty="0">
                <a:cs typeface="Arial" panose="020B0604020202020204" pitchFamily="34" charset="0"/>
              </a:rPr>
              <a:t>Đất cổ trải dài từ đất ở thung lũng sông – đất thịt pha cát trên nền đất sét – và đất ở vùng cao hơn, bao gồm cát thổi trên vôi và đất sét.</a:t>
            </a:r>
            <a:endParaRPr lang="en-AU" sz="1600" dirty="0">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57314" y="603412"/>
            <a:ext cx="4829691" cy="785732"/>
          </a:xfrm>
        </p:spPr>
        <p:txBody>
          <a:bodyPr/>
          <a:lstStyle/>
          <a:p>
            <a:r>
              <a:rPr lang="en-US" altLang="zh-CN" b="1" dirty="0">
                <a:solidFill>
                  <a:schemeClr val="accent5"/>
                </a:solidFill>
              </a:rPr>
              <a:t>HƯƠNG VỊ CỦA RIVERLAND</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50783" y="1471277"/>
            <a:ext cx="5340350" cy="579936"/>
          </a:xfrm>
        </p:spPr>
        <p:txBody>
          <a:bodyPr/>
          <a:lstStyle/>
          <a:p>
            <a:r>
              <a:rPr lang="en-US" altLang="zh-CN" sz="5000" b="1" dirty="0">
                <a:solidFill>
                  <a:schemeClr val="accent4"/>
                </a:solidFill>
              </a:rPr>
              <a:t>CÁC GIỐNG NHO ĐÁNG CHÚ Ý</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846713" cy="2616101"/>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Việc giữ lại đặc tính trái cây chính là ưu tiên hàng đầu</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Lên men với cả nấm men nuôi cấy và nấm men </a:t>
            </a:r>
            <a:r>
              <a:rPr lang="en-US" altLang="zh-CN" sz="1600" dirty="0" err="1">
                <a:solidFill>
                  <a:schemeClr val="bg1"/>
                </a:solidFill>
                <a:latin typeface="Arial" panose="020B0604020202020204" pitchFamily="34" charset="0"/>
              </a:rPr>
              <a:t>tự</a:t>
            </a:r>
            <a:r>
              <a:rPr lang="en-US" altLang="zh-CN" sz="1600" dirty="0">
                <a:solidFill>
                  <a:schemeClr val="bg1"/>
                </a:solidFill>
                <a:latin typeface="Arial" panose="020B0604020202020204" pitchFamily="34" charset="0"/>
              </a:rPr>
              <a:t> </a:t>
            </a:r>
            <a:r>
              <a:rPr lang="en-US" altLang="zh-CN" sz="1600" dirty="0" err="1">
                <a:solidFill>
                  <a:schemeClr val="bg1"/>
                </a:solidFill>
                <a:latin typeface="Arial" panose="020B0604020202020204" pitchFamily="34" charset="0"/>
              </a:rPr>
              <a:t>nhiên</a:t>
            </a:r>
            <a:endParaRPr lang="en-US" altLang="zh-CN" sz="1600" dirty="0">
              <a:solidFill>
                <a:schemeClr val="bg1"/>
              </a:solidFill>
              <a:latin typeface="Arial" panose="020B0604020202020204" pitchFamily="34" charset="0"/>
            </a:endParaRP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Các thùng ủ khác nhau, với các định dạng gỗ sồi lớn hơn đang tăng lên</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Thế hệ mới của những nhà sản xuất rượu vang sáng tạo thử nghiệm các kỹ thuật can thiệp tối thiểu</a:t>
            </a:r>
          </a:p>
        </p:txBody>
      </p:sp>
    </p:spTree>
    <p:extLst>
      <p:ext uri="{BB962C8B-B14F-4D97-AF65-F5344CB8AC3E}">
        <p14:creationId xmlns:p14="http://schemas.microsoft.com/office/powerpoint/2010/main" val="355923286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5685593" cy="1325562"/>
          </a:xfrm>
        </p:spPr>
        <p:txBody>
          <a:bodyPr/>
          <a:lstStyle/>
          <a:p>
            <a:r>
              <a:rPr lang="en-US" altLang="zh-CN" sz="4000" b="1" dirty="0">
                <a:solidFill>
                  <a:schemeClr val="accent2"/>
                </a:solidFill>
              </a:rPr>
              <a:t>Đặc điểm của CHARDONNAY</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Xuân 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Mơ</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Dưa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Cam quýt</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Vani</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ĐIỂN HÌNH</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28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4863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993710" cy="31877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183341" y="3489607"/>
            <a:ext cx="6565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3386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83341" y="5183087"/>
            <a:ext cx="6565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83341" y="5529076"/>
            <a:ext cx="6565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56673"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67435" y="6313730"/>
            <a:ext cx="1724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8BA17AE6-5650-744D-BD65-B0A10682C0E8}"/>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603187"/>
            <a:ext cx="5472112" cy="941308"/>
          </a:xfrm>
        </p:spPr>
        <p:txBody>
          <a:bodyPr/>
          <a:lstStyle/>
          <a:p>
            <a:r>
              <a:rPr lang="en-US" altLang="zh-CN" sz="4000" b="1" dirty="0">
                <a:solidFill>
                  <a:schemeClr val="accent2"/>
                </a:solidFill>
              </a:rPr>
              <a:t>Đặc điểm của SHIRAZ</a:t>
            </a:r>
          </a:p>
        </p:txBody>
      </p:sp>
      <p:sp>
        <p:nvSpPr>
          <p:cNvPr id="4" name="object 58">
            <a:extLst>
              <a:ext uri="{FF2B5EF4-FFF2-40B4-BE49-F238E27FC236}">
                <a16:creationId xmlns:a16="http://schemas.microsoft.com/office/drawing/2014/main" id="{9BE7BEC4-E942-F8D9-C031-39FF9DE5FDB3}"/>
              </a:ext>
            </a:extLst>
          </p:cNvPr>
          <p:cNvSpPr txBox="1"/>
          <p:nvPr/>
        </p:nvSpPr>
        <p:spPr>
          <a:xfrm>
            <a:off x="8719698" y="284990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US" altLang="zh-CN" sz="1600" b="1" dirty="0">
                <a:latin typeface="Arial" panose="020B0604020202020204" pitchFamily="34" charset="0"/>
                <a:cs typeface="Hellix SemiBold"/>
              </a:rPr>
              <a:t>HƯƠNG VỊ ĐIỂN HÌNH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Các loại quả mọng sẫm màu</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Mâm xôi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Anh đào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Gia vị</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Tiêu</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00757"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64900"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29043"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093186"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20311" y="183863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57710"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22234"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80579"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51281"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15805"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61142" y="2277883"/>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00463" y="197389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00757"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64900"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2904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093186"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20310" y="29854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57710"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2223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8057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51281"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15805"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027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72476"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65607"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00757"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64900"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2904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093186"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57710"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2223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8057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5128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15805"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02725" y="3475926"/>
            <a:ext cx="1009720" cy="25630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23293"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65607"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97108" y="3135430"/>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20310"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flipV="1">
            <a:off x="1400463" y="3979686"/>
            <a:ext cx="548600" cy="2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00757"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64900"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29043"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093186"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57710"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22234"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8057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51281"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15805"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027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49" name="Title 2">
            <a:extLst>
              <a:ext uri="{FF2B5EF4-FFF2-40B4-BE49-F238E27FC236}">
                <a16:creationId xmlns:a16="http://schemas.microsoft.com/office/drawing/2014/main" id="{BD101432-B58A-D22F-33DD-83395CD07196}"/>
              </a:ext>
            </a:extLst>
          </p:cNvPr>
          <p:cNvSpPr txBox="1"/>
          <p:nvPr/>
        </p:nvSpPr>
        <p:spPr>
          <a:xfrm>
            <a:off x="3023293"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65607"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20310"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flipV="1">
            <a:off x="1228165" y="4819945"/>
            <a:ext cx="720898" cy="2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00757"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64900"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2904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093186"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57710"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2223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8057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51281"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15805"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20310"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97108" y="5174899"/>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00757"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64900"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29043"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093186"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57710"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80579"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15805"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027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0221"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65607"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20310"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3976" y="6435339"/>
            <a:ext cx="1650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61138"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80697"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74094" y="2282814"/>
            <a:ext cx="3948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00757"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64900"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2904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093186"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57710"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2223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8057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5128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15805"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20310"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297108" y="5545077"/>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45315"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24203"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7" name="Straight Connector 6">
            <a:extLst>
              <a:ext uri="{FF2B5EF4-FFF2-40B4-BE49-F238E27FC236}">
                <a16:creationId xmlns:a16="http://schemas.microsoft.com/office/drawing/2014/main" id="{25EBB479-7E79-EDC7-67CE-B5852A15A1AC}"/>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p:nvPr>
        </p:nvSpPr>
        <p:spPr>
          <a:xfrm>
            <a:off x="410407" y="365126"/>
            <a:ext cx="6507844" cy="934073"/>
          </a:xfrm>
        </p:spPr>
        <p:txBody>
          <a:bodyPr/>
          <a:lstStyle/>
          <a:p>
            <a:r>
              <a:rPr lang="en-US" altLang="zh-CN" sz="4000" b="1" dirty="0">
                <a:solidFill>
                  <a:schemeClr val="accent2"/>
                </a:solidFill>
              </a:rPr>
              <a:t>Đặc điểm của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1891575"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255718"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619861"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2984004"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411129" y="169176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348528"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713052"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071397"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442099"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4806623"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49167" y="2158425"/>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291281"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1891575"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2557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61986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298400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411128" y="283861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34852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71305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0713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442099"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48066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793543"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063294"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356425"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5C46DC12-0E83-EB3D-4A80-988616D8C11A}"/>
              </a:ext>
            </a:extLst>
          </p:cNvPr>
          <p:cNvSpPr/>
          <p:nvPr/>
        </p:nvSpPr>
        <p:spPr>
          <a:xfrm>
            <a:off x="1891575"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255718"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61986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298400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3485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71305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0713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44209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48066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793543" y="3329053"/>
            <a:ext cx="980137" cy="27081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2914111"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356425"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291281" y="298855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411128"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291281" y="384177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1891575"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2557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61986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2984004"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34852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71305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0713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44209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48066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793543"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BEE4C8CF-5794-9B64-DB9C-D7CE9FAE4AB3}"/>
              </a:ext>
            </a:extLst>
          </p:cNvPr>
          <p:cNvSpPr txBox="1"/>
          <p:nvPr/>
        </p:nvSpPr>
        <p:spPr>
          <a:xfrm>
            <a:off x="2914111"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356425"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411128"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11624" y="4682037"/>
            <a:ext cx="72825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1891575"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2557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61986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298400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3485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71305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0713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44209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48066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411128"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92306" y="5019061"/>
            <a:ext cx="6475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1891575"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25571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61986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298400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443901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C13D3584-8F86-FEED-950B-9D870826B16B}"/>
              </a:ext>
            </a:extLst>
          </p:cNvPr>
          <p:cNvSpPr/>
          <p:nvPr/>
        </p:nvSpPr>
        <p:spPr>
          <a:xfrm>
            <a:off x="40713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480662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793543"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034613"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356425"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411128"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658471" y="6288466"/>
            <a:ext cx="1814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57647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891575"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2557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61986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298400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34852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71305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0713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44209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48066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411128"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291281" y="540716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35200" y="368300"/>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5008596"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3722760"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355087"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4" name="Straight Connector 3">
            <a:extLst>
              <a:ext uri="{FF2B5EF4-FFF2-40B4-BE49-F238E27FC236}">
                <a16:creationId xmlns:a16="http://schemas.microsoft.com/office/drawing/2014/main" id="{15377298-9E16-9CA2-969C-0666BD0739E0}"/>
              </a:ext>
            </a:extLst>
          </p:cNvPr>
          <p:cNvCxnSpPr>
            <a:cxnSpLocks/>
          </p:cNvCxnSpPr>
          <p:nvPr/>
        </p:nvCxnSpPr>
        <p:spPr>
          <a:xfrm>
            <a:off x="7435071"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bject 58">
            <a:extLst>
              <a:ext uri="{FF2B5EF4-FFF2-40B4-BE49-F238E27FC236}">
                <a16:creationId xmlns:a16="http://schemas.microsoft.com/office/drawing/2014/main" id="{C4FACCBA-C2AC-ADFF-3B4C-E7E00A19E68C}"/>
              </a:ext>
            </a:extLst>
          </p:cNvPr>
          <p:cNvSpPr txBox="1"/>
          <p:nvPr/>
        </p:nvSpPr>
        <p:spPr>
          <a:xfrm>
            <a:off x="9065927" y="2839866"/>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US" altLang="zh-CN" sz="1600" b="1" dirty="0">
                <a:latin typeface="Arial" panose="020B0604020202020204" pitchFamily="34" charset="0"/>
                <a:cs typeface="Hellix SemiBold"/>
              </a:rPr>
              <a:t>HƯƠNG VỊ ĐIỂN HÌNH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Các loại quả mọng sẫm màu</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Mâm xôi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Anh đào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Gia vị</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Tiêu</a:t>
            </a:r>
          </a:p>
        </p:txBody>
      </p:sp>
      <p:cxnSp>
        <p:nvCxnSpPr>
          <p:cNvPr id="6" name="Straight Connector 5">
            <a:extLst>
              <a:ext uri="{FF2B5EF4-FFF2-40B4-BE49-F238E27FC236}">
                <a16:creationId xmlns:a16="http://schemas.microsoft.com/office/drawing/2014/main" id="{D3764196-34C4-1193-896A-A527F2DD5E88}"/>
              </a:ext>
            </a:extLst>
          </p:cNvPr>
          <p:cNvCxnSpPr>
            <a:cxnSpLocks/>
          </p:cNvCxnSpPr>
          <p:nvPr/>
        </p:nvCxnSpPr>
        <p:spPr>
          <a:xfrm>
            <a:off x="9696635"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E711E41-FBCA-B193-9A61-4A09FDE275D8}"/>
              </a:ext>
            </a:extLst>
          </p:cNvPr>
          <p:cNvCxnSpPr>
            <a:cxnSpLocks/>
          </p:cNvCxnSpPr>
          <p:nvPr/>
        </p:nvCxnSpPr>
        <p:spPr>
          <a:xfrm>
            <a:off x="385345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A3B2DD-ABE2-F15C-B685-8513FDF3F4EE}"/>
              </a:ext>
            </a:extLst>
          </p:cNvPr>
          <p:cNvCxnSpPr>
            <a:cxnSpLocks/>
          </p:cNvCxnSpPr>
          <p:nvPr/>
        </p:nvCxnSpPr>
        <p:spPr>
          <a:xfrm>
            <a:off x="3844772" y="213086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9848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4"/>
                </a:solidFill>
              </a:rPr>
              <a:t>NSW</a:t>
            </a:r>
          </a:p>
        </p:txBody>
      </p:sp>
      <p:sp>
        <p:nvSpPr>
          <p:cNvPr id="10" name="TextBox 9">
            <a:extLst>
              <a:ext uri="{FF2B5EF4-FFF2-40B4-BE49-F238E27FC236}">
                <a16:creationId xmlns:a16="http://schemas.microsoft.com/office/drawing/2014/main" id="{EE139731-5B47-D9A2-D91D-59A65663399F}"/>
              </a:ext>
            </a:extLst>
          </p:cNvPr>
          <p:cNvSpPr txBox="1"/>
          <p:nvPr/>
        </p:nvSpPr>
        <p:spPr>
          <a:xfrm>
            <a:off x="1616260" y="3912412"/>
            <a:ext cx="2488017"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RIVERINA</a:t>
            </a:r>
            <a:endParaRPr lang="en-US" b="1" dirty="0">
              <a:solidFill>
                <a:schemeClr val="accent4"/>
              </a:solidFill>
              <a:latin typeface="Arial" panose="020B0604020202020204" pitchFamily="34" charset="0"/>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480930"/>
            <a:ext cx="5110716" cy="15523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47703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368300"/>
            <a:ext cx="5009924" cy="792601"/>
          </a:xfrm>
        </p:spPr>
        <p:txBody>
          <a:bodyPr anchor="t"/>
          <a:lstStyle/>
          <a:p>
            <a:r>
              <a:rPr lang="en-US" altLang="zh-CN" b="1" dirty="0">
                <a:solidFill>
                  <a:schemeClr val="accent5"/>
                </a:solidFill>
              </a:rPr>
              <a:t>RIVERINA</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764600"/>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000" b="1" dirty="0">
                <a:solidFill>
                  <a:schemeClr val="accent4"/>
                </a:solidFill>
                <a:latin typeface="Arial" panose="020B0604020202020204" pitchFamily="34" charset="0"/>
                <a:cs typeface="Arial" panose="020B0604020202020204" pitchFamily="34" charset="0"/>
              </a:rPr>
              <a:t>NƠI GIAO THOA GIỮA SỰ ĐỔI MỚI VÀ TRUYỀN THỐNG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420170"/>
            <a:ext cx="5735638" cy="2846525"/>
          </a:xfrm>
        </p:spPr>
        <p:txBody>
          <a:bodyPr/>
          <a:lstStyle/>
          <a:p>
            <a:pPr marL="297815" marR="82550" indent="-285750">
              <a:lnSpc>
                <a:spcPts val="2100"/>
              </a:lnSpc>
              <a:spcBef>
                <a:spcPts val="219"/>
              </a:spcBef>
              <a:buFont typeface="Arial" panose="020B0604020202020204" pitchFamily="34" charset="0"/>
              <a:buChar char="•"/>
              <a:tabLst>
                <a:tab pos="203200" algn="l"/>
              </a:tabLst>
            </a:pPr>
            <a:r>
              <a:rPr lang="en-US" altLang="zh-CN" spc="-25" dirty="0"/>
              <a:t>Vùng sản xuất rượu vang lớn nhất của NSW và là nơi tọa lạc của một số thương hiệu rượu vang nổi tiếng nhất cả nước.</a:t>
            </a:r>
          </a:p>
          <a:p>
            <a:pPr marL="297815" marR="257810" indent="-285750">
              <a:lnSpc>
                <a:spcPts val="2100"/>
              </a:lnSpc>
              <a:spcBef>
                <a:spcPts val="710"/>
              </a:spcBef>
              <a:buFont typeface="Arial" panose="020B0604020202020204" pitchFamily="34" charset="0"/>
              <a:buChar char="•"/>
              <a:tabLst>
                <a:tab pos="203200" algn="l"/>
              </a:tabLst>
            </a:pPr>
            <a:r>
              <a:rPr lang="en-US" altLang="zh-CN" dirty="0"/>
              <a:t>Ánh nắng dồi dào và độ ẩm thấp cho phép sản xuất nho ổn định trên khắp các đồng bằng bằng phẳng của khu vực.</a:t>
            </a:r>
          </a:p>
          <a:p>
            <a:pPr marL="297815" marR="407034" indent="-285750">
              <a:lnSpc>
                <a:spcPts val="2100"/>
              </a:lnSpc>
              <a:spcBef>
                <a:spcPts val="710"/>
              </a:spcBef>
              <a:buFont typeface="Arial" panose="020B0604020202020204" pitchFamily="34" charset="0"/>
              <a:buChar char="•"/>
              <a:tabLst>
                <a:tab pos="203200" algn="l"/>
              </a:tabLst>
            </a:pPr>
            <a:r>
              <a:rPr lang="en-US" altLang="zh-CN" spc="-20" dirty="0"/>
              <a:t>Người trồng được hưởng lợi từ nghiên cứu mới về các giống chịu nhiệt và công nghệ đánh giá độ căng của cây nho.</a:t>
            </a:r>
          </a:p>
          <a:p>
            <a:pPr marL="297815" marR="465455" indent="-285750">
              <a:lnSpc>
                <a:spcPts val="2100"/>
              </a:lnSpc>
              <a:spcBef>
                <a:spcPts val="710"/>
              </a:spcBef>
              <a:buFont typeface="Arial" panose="020B0604020202020204" pitchFamily="34" charset="0"/>
              <a:buChar char="•"/>
              <a:tabLst>
                <a:tab pos="203200" algn="l"/>
              </a:tabLst>
            </a:pPr>
            <a:r>
              <a:rPr lang="en-US" altLang="zh-CN" dirty="0"/>
              <a:t>Riverina nổi tiếng với Botrytis Semillon, một loại rượu vang ngọt ngào, đậm đà hương mật ong, có được từ tác động của '</a:t>
            </a:r>
            <a:r>
              <a:rPr lang="en-US" altLang="zh-CN" dirty="0" err="1"/>
              <a:t>nấm</a:t>
            </a:r>
            <a:r>
              <a:rPr lang="en-US" altLang="zh-CN" dirty="0"/>
              <a:t> </a:t>
            </a:r>
            <a:r>
              <a:rPr lang="en-US" altLang="zh-CN" dirty="0" err="1"/>
              <a:t>quý</a:t>
            </a:r>
            <a:r>
              <a:rPr lang="en-US" altLang="zh-CN" dirty="0"/>
              <a:t> </a:t>
            </a:r>
            <a:r>
              <a:rPr lang="en-US" altLang="zh-CN" dirty="0" err="1"/>
              <a:t>phái</a:t>
            </a:r>
            <a:r>
              <a:rPr lang="en-US" altLang="zh-CN" dirty="0"/>
              <a:t>'.</a:t>
            </a:r>
          </a:p>
        </p:txBody>
      </p:sp>
    </p:spTree>
    <p:extLst>
      <p:ext uri="{BB962C8B-B14F-4D97-AF65-F5344CB8AC3E}">
        <p14:creationId xmlns:p14="http://schemas.microsoft.com/office/powerpoint/2010/main" val="259104107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92191" y="3832957"/>
            <a:ext cx="4599810"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lstStyle/>
          <a:p>
            <a:r>
              <a:rPr lang="zh-CN" altLang="en-US" b="1" dirty="0"/>
              <a:t>1913</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767078" cy="1461301"/>
          </a:xfrm>
        </p:spPr>
        <p:txBody>
          <a:bodyPr/>
          <a:lstStyle/>
          <a:p>
            <a:pPr marL="12700" marR="5080">
              <a:lnSpc>
                <a:spcPts val="1800"/>
              </a:lnSpc>
              <a:spcBef>
                <a:spcPts val="219"/>
              </a:spcBef>
            </a:pPr>
            <a:r>
              <a:rPr lang="en-US" altLang="zh-CN" sz="1600" dirty="0">
                <a:cs typeface="Arial" panose="020B0604020202020204" pitchFamily="34" charset="0"/>
              </a:rPr>
              <a:t>J.J. McWilliam trồng 50.000 </a:t>
            </a:r>
            <a:r>
              <a:rPr lang="en-US" altLang="zh-CN" sz="1600" dirty="0" err="1">
                <a:cs typeface="Arial" panose="020B0604020202020204" pitchFamily="34" charset="0"/>
              </a:rPr>
              <a:t>cành</a:t>
            </a:r>
            <a:r>
              <a:rPr lang="en-US" altLang="zh-CN" sz="1600" dirty="0">
                <a:cs typeface="Arial" panose="020B0604020202020204" pitchFamily="34" charset="0"/>
              </a:rPr>
              <a:t> </a:t>
            </a:r>
            <a:r>
              <a:rPr lang="en-US" altLang="zh-CN" sz="1600" dirty="0" err="1">
                <a:cs typeface="Arial" panose="020B0604020202020204" pitchFamily="34" charset="0"/>
              </a:rPr>
              <a:t>giâm</a:t>
            </a:r>
            <a:r>
              <a:rPr lang="en-US" altLang="zh-CN" sz="1600" dirty="0">
                <a:cs typeface="Arial" panose="020B0604020202020204" pitchFamily="34" charset="0"/>
              </a:rPr>
              <a:t>, tiên phong trong ngành kinh doanh rượu vang trong khu vực.</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US" altLang="zh-CN" b="1" dirty="0">
                <a:solidFill>
                  <a:schemeClr val="accent5"/>
                </a:solidFill>
              </a:rPr>
              <a:t>LỊCH SỬ CỦA RIVERINA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895189" y="2522356"/>
            <a:ext cx="303270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en-US" altLang="zh-CN" sz="1600" dirty="0">
                <a:latin typeface="Arial" panose="020B0604020202020204" pitchFamily="34" charset="0"/>
                <a:cs typeface="Arial" panose="020B0604020202020204" pitchFamily="34" charset="0"/>
              </a:rPr>
              <a:t>Nhiều người nhập cư Ý chuyển đến khu vực này, mở rộng các giống Địa Trung Hải của khu vực.</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843252" y="185958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1920 – 1950</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888" y="1104218"/>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MỘT THẾ KỶ DANH TIẾNG VỀ RƯỢU VANG</a:t>
            </a:r>
          </a:p>
        </p:txBody>
      </p:sp>
      <p:sp>
        <p:nvSpPr>
          <p:cNvPr id="5" name="Text Placeholder 4">
            <a:extLst>
              <a:ext uri="{FF2B5EF4-FFF2-40B4-BE49-F238E27FC236}">
                <a16:creationId xmlns:a16="http://schemas.microsoft.com/office/drawing/2014/main" id="{E027246F-E0FD-85A7-E423-B828225D98FB}"/>
              </a:ext>
            </a:extLst>
          </p:cNvPr>
          <p:cNvSpPr txBox="1">
            <a:spLocks/>
          </p:cNvSpPr>
          <p:nvPr/>
        </p:nvSpPr>
        <p:spPr>
          <a:xfrm>
            <a:off x="3717866" y="4223484"/>
            <a:ext cx="301462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US" altLang="zh-CN" sz="1600" spc="-10" dirty="0">
                <a:latin typeface="Arial" panose="020B0604020202020204" pitchFamily="34" charset="0"/>
                <a:cs typeface="Arial" panose="020B0604020202020204" pitchFamily="34" charset="0"/>
              </a:rPr>
              <a:t>Khu vực phát triển, với các nhà máy rượu vang nổi bật được thành lập. Các chương trình thủy lợi mới và phát triển đập cho phép ngành trồng nho phát triển.</a:t>
            </a:r>
            <a:endParaRPr lang="en-AU" sz="1600"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CEEF4576-0E64-9E63-970B-23A8A91EDDFF}"/>
              </a:ext>
            </a:extLst>
          </p:cNvPr>
          <p:cNvSpPr txBox="1">
            <a:spLocks/>
          </p:cNvSpPr>
          <p:nvPr/>
        </p:nvSpPr>
        <p:spPr>
          <a:xfrm>
            <a:off x="3741516" y="356071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1916 – 1919</a:t>
            </a:r>
          </a:p>
        </p:txBody>
      </p:sp>
      <p:sp>
        <p:nvSpPr>
          <p:cNvPr id="7" name="Oval 6">
            <a:extLst>
              <a:ext uri="{FF2B5EF4-FFF2-40B4-BE49-F238E27FC236}">
                <a16:creationId xmlns:a16="http://schemas.microsoft.com/office/drawing/2014/main" id="{3FB30D8E-F866-B713-009C-3D57561E80BF}"/>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5874920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trồng dưới khí hậu rộng lớn và đa dạng, trên những vùng đất đã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chế tạo ra loại rượu vang đặc biệt, đồng thời bảo vệ những kỳ quan thiên nhiên cho các thế hệ tương lai thưởng thức. Áp dụng tư duy hiện đại vào vùng đất cổ xưa của chúng ta, chúng tôi coi trọng việc thử nghiệm một cách vui vẻ.</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la bàn của bạn. Bởi vì trong mỗi chai rượu vang Úc, bạn sẽ trải nghiệm những kỳ quan của Úc – một lời nhắc nhở về cuộc phiêu lưu và sự đa dạng xác định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444238"/>
            <a:ext cx="1987924" cy="1461301"/>
          </a:xfrm>
        </p:spPr>
        <p:txBody>
          <a:bodyPr/>
          <a:lstStyle/>
          <a:p>
            <a:pPr marR="5080">
              <a:lnSpc>
                <a:spcPts val="1800"/>
              </a:lnSpc>
              <a:spcBef>
                <a:spcPts val="330"/>
              </a:spcBef>
            </a:pPr>
            <a:r>
              <a:rPr lang="en-US" altLang="zh-CN" sz="1600" dirty="0">
                <a:cs typeface="Arial" panose="020B0604020202020204" pitchFamily="34" charset="0"/>
              </a:rPr>
              <a:t>Botrytis, '</a:t>
            </a:r>
            <a:r>
              <a:rPr lang="en-US" altLang="zh-CN" sz="1600" dirty="0" err="1">
                <a:cs typeface="Arial" panose="020B0604020202020204" pitchFamily="34" charset="0"/>
              </a:rPr>
              <a:t>nấm</a:t>
            </a:r>
            <a:r>
              <a:rPr lang="en-US" altLang="zh-CN" sz="1600" dirty="0">
                <a:cs typeface="Arial" panose="020B0604020202020204" pitchFamily="34" charset="0"/>
              </a:rPr>
              <a:t> </a:t>
            </a:r>
            <a:r>
              <a:rPr lang="en-US" altLang="zh-CN" sz="1600" dirty="0" err="1">
                <a:cs typeface="Arial" panose="020B0604020202020204" pitchFamily="34" charset="0"/>
              </a:rPr>
              <a:t>quý</a:t>
            </a:r>
            <a:r>
              <a:rPr lang="en-US" altLang="zh-CN" sz="1600" dirty="0">
                <a:cs typeface="Arial" panose="020B0604020202020204" pitchFamily="34" charset="0"/>
              </a:rPr>
              <a:t> </a:t>
            </a:r>
            <a:r>
              <a:rPr lang="en-US" altLang="zh-CN" sz="1600" dirty="0" err="1">
                <a:cs typeface="Arial" panose="020B0604020202020204" pitchFamily="34" charset="0"/>
              </a:rPr>
              <a:t>phái</a:t>
            </a:r>
            <a:r>
              <a:rPr lang="en-US" altLang="zh-CN" sz="1600" dirty="0">
                <a:cs typeface="Arial" panose="020B0604020202020204" pitchFamily="34" charset="0"/>
              </a:rPr>
              <a:t>', lần đầu tiên được quan sát và phát triển trong rượu vang Semillon.</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760387"/>
            <a:ext cx="2120040" cy="662774"/>
          </a:xfrm>
        </p:spPr>
        <p:txBody>
          <a:bodyPr/>
          <a:lstStyle>
            <a:lvl1pPr>
              <a:defRPr sz="1434"/>
            </a:lvl1pPr>
          </a:lstStyle>
          <a:p>
            <a:r>
              <a:rPr lang="en-US" altLang="zh-CN" sz="2400" b="1" dirty="0"/>
              <a:t>Những năm 1960 – 1980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582879" y="2132845"/>
            <a:ext cx="2797196" cy="662775"/>
          </a:xfrm>
        </p:spPr>
        <p:txBody>
          <a:bodyPr/>
          <a:lstStyle/>
          <a:p>
            <a:pPr marR="718185">
              <a:lnSpc>
                <a:spcPts val="1800"/>
              </a:lnSpc>
              <a:spcBef>
                <a:spcPts val="175"/>
              </a:spcBef>
            </a:pPr>
            <a:r>
              <a:rPr lang="en-US" altLang="zh-CN" sz="1600" dirty="0">
                <a:cs typeface="Arial" panose="020B0604020202020204" pitchFamily="34" charset="0"/>
              </a:rPr>
              <a:t>Các yếu tố khí hậu đòi hỏi các phương pháp sản xuất mới và các giống kháng bệnh.</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571994" y="1448994"/>
            <a:ext cx="2537888" cy="662774"/>
          </a:xfrm>
        </p:spPr>
        <p:txBody>
          <a:bodyPr/>
          <a:lstStyle>
            <a:lvl1pPr>
              <a:defRPr sz="1234"/>
            </a:lvl1pPr>
          </a:lstStyle>
          <a:p>
            <a:r>
              <a:rPr lang="en-US" altLang="zh-CN" sz="2400" b="1" dirty="0"/>
              <a:t>Những năm 2000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198792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470"/>
              </a:spcBef>
            </a:pPr>
            <a:r>
              <a:rPr lang="en-US" altLang="zh-CN" sz="1600" dirty="0">
                <a:latin typeface="Arial" panose="020B0604020202020204" pitchFamily="34" charset="0"/>
                <a:cs typeface="Arial" panose="020B0604020202020204" pitchFamily="34" charset="0"/>
              </a:rPr>
              <a:t>16 nhà máy rượu vang dẫn đầu, sản xuất gần ba phần tư sản lượng rượu vang hàng năm của NSW.</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34359948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657" r="24343"/>
          <a:stretch/>
        </p:blipFill>
        <p:spPr>
          <a:xfrm>
            <a:off x="0" y="368299"/>
            <a:ext cx="6096000" cy="6351270"/>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09003"/>
            <a:ext cx="5009924" cy="792601"/>
          </a:xfrm>
        </p:spPr>
        <p:txBody>
          <a:bodyPr/>
          <a:lstStyle/>
          <a:p>
            <a:r>
              <a:rPr lang="en-US" altLang="zh-CN" b="1" dirty="0">
                <a:solidFill>
                  <a:schemeClr val="accent5"/>
                </a:solidFill>
              </a:rPr>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4800" b="1" dirty="0">
                <a:solidFill>
                  <a:schemeClr val="accent4"/>
                </a:solidFill>
                <a:latin typeface="Arial" panose="020B0604020202020204" pitchFamily="34" charset="0"/>
                <a:cs typeface="Arial" panose="020B0604020202020204" pitchFamily="34" charset="0"/>
              </a:rPr>
              <a:t>ĐỒNG BẰNG CỔ ĐẠI VÀ KHÔNG CÓ NHIỀU MƯA</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4000779"/>
            <a:ext cx="4615049" cy="2846525"/>
          </a:xfrm>
        </p:spPr>
        <p:txBody>
          <a:bodyPr/>
          <a:lstStyle/>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Nằm trên một dải đất bằng phẳng ở đồng bằng phía tây nam của NSW, tập trung ở Griffith.</a:t>
            </a:r>
          </a:p>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Khí hậu Địa Trung Hải có độ bốc hơi cao, độ ẩm thấp và nhiều ánh nắng mặt trời vào mùa hè.</a:t>
            </a:r>
          </a:p>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Đất phù sa rất đa dạng, được bồi đắp từ sông Murray và Darling.</a:t>
            </a:r>
          </a:p>
        </p:txBody>
      </p:sp>
    </p:spTree>
    <p:extLst>
      <p:ext uri="{BB962C8B-B14F-4D97-AF65-F5344CB8AC3E}">
        <p14:creationId xmlns:p14="http://schemas.microsoft.com/office/powerpoint/2010/main" val="42049989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altLang="zh-CN" b="1" dirty="0">
                <a:solidFill>
                  <a:schemeClr val="accent3"/>
                </a:solidFill>
                <a:latin typeface="Arial" panose="020B0604020202020204" pitchFamily="34" charset="0"/>
                <a:cs typeface="Arial" panose="020B0604020202020204" pitchFamily="34" charset="0"/>
              </a:rPr>
              <a:t>RIVERINA</a:t>
            </a:r>
          </a:p>
          <a:p>
            <a:r>
              <a:rPr lang="en-US" altLang="zh-CN" sz="1800" dirty="0">
                <a:solidFill>
                  <a:srgbClr val="B2D8BE"/>
                </a:solidFill>
                <a:latin typeface="Arial" panose="020B0604020202020204" pitchFamily="34" charset="0"/>
                <a:cs typeface="Arial" panose="020B0604020202020204" pitchFamily="34" charset="0"/>
              </a:rPr>
              <a:t>80–164M (262–538FT)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415953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4"/>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87096" cy="1530521"/>
          </a:xfrm>
        </p:spPr>
        <p:txBody>
          <a:bodyPr/>
          <a:lstStyle/>
          <a:p>
            <a:pPr marL="12700" marR="5080">
              <a:lnSpc>
                <a:spcPts val="2100"/>
              </a:lnSpc>
              <a:spcBef>
                <a:spcPts val="219"/>
              </a:spcBef>
            </a:pPr>
            <a:r>
              <a:rPr lang="en-US" altLang="zh-CN" sz="1600" spc="-10" dirty="0">
                <a:cs typeface="Arial" panose="020B0604020202020204" pitchFamily="34" charset="0"/>
              </a:rPr>
              <a:t>Được bồi đắp bởi các dòng suối cổ, Riverina có các loại đất phù sa đa dạng chứa cát, sỏi và đất sét.</a:t>
            </a:r>
            <a:endParaRPr lang="en-AU" sz="1600" dirty="0">
              <a:cs typeface="Arial" panose="020B0604020202020204" pitchFamily="34" charset="0"/>
            </a:endParaRPr>
          </a:p>
        </p:txBody>
      </p:sp>
    </p:spTree>
    <p:extLst>
      <p:ext uri="{BB962C8B-B14F-4D97-AF65-F5344CB8AC3E}">
        <p14:creationId xmlns:p14="http://schemas.microsoft.com/office/powerpoint/2010/main" val="30720335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4225116" cy="785732"/>
          </a:xfrm>
        </p:spPr>
        <p:txBody>
          <a:bodyPr anchor="t"/>
          <a:lstStyle/>
          <a:p>
            <a:r>
              <a:rPr lang="en-US" altLang="zh-CN" b="1" dirty="0">
                <a:solidFill>
                  <a:schemeClr val="accent5"/>
                </a:solidFill>
              </a:rPr>
              <a:t>HƯƠNG VỊ CỦA RIVERINA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536152"/>
            <a:ext cx="4488428" cy="579936"/>
          </a:xfrm>
        </p:spPr>
        <p:txBody>
          <a:bodyPr/>
          <a:lstStyle/>
          <a:p>
            <a:r>
              <a:rPr lang="en-US" altLang="zh-CN" sz="5000" b="1" dirty="0">
                <a:solidFill>
                  <a:schemeClr val="accent4"/>
                </a:solidFill>
              </a:rPr>
              <a:t>CÁC GIỐNG NỔI BẬT</a:t>
            </a:r>
          </a:p>
        </p:txBody>
      </p:sp>
    </p:spTree>
    <p:extLst>
      <p:ext uri="{BB962C8B-B14F-4D97-AF65-F5344CB8AC3E}">
        <p14:creationId xmlns:p14="http://schemas.microsoft.com/office/powerpoint/2010/main" val="41641202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6223475" cy="1325562"/>
          </a:xfrm>
        </p:spPr>
        <p:txBody>
          <a:bodyPr/>
          <a:lstStyle/>
          <a:p>
            <a:r>
              <a:rPr lang="en-US" altLang="zh-CN" sz="4000" b="1" dirty="0">
                <a:solidFill>
                  <a:schemeClr val="accent2"/>
                </a:solidFill>
              </a:rPr>
              <a:t>Đặc điểm của CHARDONNAY</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Mơ</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Dưa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Dứa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Bánh mì nướng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Vani</a:t>
            </a:r>
          </a:p>
          <a:p>
            <a:pPr marL="285750" indent="-285750">
              <a:lnSpc>
                <a:spcPct val="98000"/>
              </a:lnSpc>
              <a:spcAft>
                <a:spcPts val="100"/>
              </a:spcAft>
              <a:buClr>
                <a:schemeClr val="bg2"/>
              </a:buClr>
              <a:buFont typeface="Arial" panose="020B0604020202020204" pitchFamily="34" charset="0"/>
              <a:buChar char="•"/>
            </a:pPr>
            <a:endParaRPr lang="en-AU" sz="1600" dirty="0">
              <a:latin typeface="Arial" panose="020B0604020202020204" pitchFamily="34" charset="0"/>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ĐIỂN HÌNH</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28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4863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1269751" cy="22709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165412" y="3489607"/>
            <a:ext cx="674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4282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65412" y="5174122"/>
            <a:ext cx="674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28165" y="5520111"/>
            <a:ext cx="6117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67435" y="6304765"/>
            <a:ext cx="1724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067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5472112" cy="1325562"/>
          </a:xfrm>
        </p:spPr>
        <p:txBody>
          <a:bodyPr/>
          <a:lstStyle/>
          <a:p>
            <a:r>
              <a:rPr lang="en-US" altLang="zh-CN" sz="4000" b="1" dirty="0">
                <a:solidFill>
                  <a:schemeClr val="accent2"/>
                </a:solidFill>
              </a:rPr>
              <a:t>Đặc điểm của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3863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96306"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28081" y="197389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9445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1009720" cy="27081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flipV="1">
            <a:off x="1324726" y="3135430"/>
            <a:ext cx="651955" cy="2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5664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28081" y="398865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37129" y="4819945"/>
            <a:ext cx="7395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324726" y="5174899"/>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4578899"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3841323"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341415"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100116" y="6435339"/>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709629"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flipV="1">
            <a:off x="4714427" y="2282814"/>
            <a:ext cx="381508"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24726" y="5554042"/>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206059"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484947"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66171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US" altLang="zh-CN" sz="1600" b="1" dirty="0">
                <a:latin typeface="Arial" panose="020B0604020202020204" pitchFamily="34" charset="0"/>
                <a:cs typeface="Hellix SemiBold"/>
              </a:rPr>
              <a:t>HƯƠNG VỊ ĐIỂN HÌNH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Quả mọng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Mâm xôi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Anh đào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Gia vị</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Tiêu</a:t>
            </a: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6736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5990393" cy="1325562"/>
          </a:xfrm>
        </p:spPr>
        <p:txBody>
          <a:bodyPr/>
          <a:lstStyle/>
          <a:p>
            <a:r>
              <a:rPr lang="en-US" altLang="zh-CN" sz="4000" b="1" dirty="0">
                <a:solidFill>
                  <a:schemeClr val="accent2"/>
                </a:solidFill>
              </a:rPr>
              <a:t>Đặc điểm của BOTRYTIS SEMILLON</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3413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Mơ khô</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Mật mơ</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Cam quýt</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Mứt cam</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Xoài</a:t>
            </a:r>
          </a:p>
          <a:p>
            <a:pPr marL="285750" indent="-285750">
              <a:lnSpc>
                <a:spcPct val="98000"/>
              </a:lnSpc>
              <a:spcAft>
                <a:spcPts val="100"/>
              </a:spcAft>
              <a:buClr>
                <a:schemeClr val="bg2"/>
              </a:buClr>
              <a:buFont typeface="Arial" panose="020B0604020202020204" pitchFamily="34" charset="0"/>
              <a:buChar char="•"/>
            </a:pPr>
            <a:endParaRPr lang="en-AU" sz="1600" dirty="0">
              <a:latin typeface="Arial" panose="020B0604020202020204" pitchFamily="34" charset="0"/>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247917"/>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BOTRYTIS SEMILLON</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ĐIỂN HÌNH</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28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130402"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Botrytis Semillon</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3966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3" y="3018717"/>
            <a:ext cx="1008103" cy="261324"/>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2"/>
            <a:ext cx="993710" cy="30095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443318" y="3489607"/>
            <a:ext cx="39656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4282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20588" y="5174122"/>
            <a:ext cx="719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28165" y="5529076"/>
            <a:ext cx="6117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3723284"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408742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189380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rot="10800000">
            <a:off x="262933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1934696" y="580867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9.5% – 11%</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05435" y="6304765"/>
            <a:ext cx="9344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rot="10800000">
            <a:off x="2263662"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84921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0163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4"/>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1215097" y="5117436"/>
            <a:ext cx="2488017"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SWAN HILL</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2622698" y="2707758"/>
            <a:ext cx="3593804" cy="2594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EE139731-5B47-D9A2-D91D-59A65663399F}"/>
              </a:ext>
            </a:extLst>
          </p:cNvPr>
          <p:cNvSpPr txBox="1"/>
          <p:nvPr/>
        </p:nvSpPr>
        <p:spPr>
          <a:xfrm>
            <a:off x="623888" y="3891147"/>
            <a:ext cx="2488017"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MURRAY DARLING</a:t>
            </a:r>
            <a:endParaRPr lang="en-US" b="1" dirty="0">
              <a:solidFill>
                <a:schemeClr val="accent4"/>
              </a:solidFill>
              <a:latin typeface="Arial" panose="020B0604020202020204" pitchFamily="34" charset="0"/>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002281"/>
            <a:ext cx="2693581" cy="2031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39785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US" altLang="zh-CN" b="1" dirty="0">
                <a:solidFill>
                  <a:schemeClr val="accent5"/>
                </a:solidFill>
              </a:rPr>
              <a:t>MURRAY DARLING</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7585"/>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vi-VN" sz="5000" b="1" dirty="0">
                <a:solidFill>
                  <a:schemeClr val="accent4"/>
                </a:solidFill>
                <a:latin typeface="Arial" panose="020B0604020202020204" pitchFamily="34" charset="0"/>
                <a:cs typeface="Arial" panose="020B0604020202020204" pitchFamily="34" charset="0"/>
              </a:rPr>
              <a:t>NGƯỜI YÊU CỦA NGÀNH CÔNG NGHIỆP ÚC</a:t>
            </a:r>
            <a:endParaRPr lang="en-US" altLang="zh-CN" sz="5000" b="1" dirty="0">
              <a:solidFill>
                <a:schemeClr val="accent4"/>
              </a:solidFill>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202767"/>
            <a:ext cx="5324512" cy="2846525"/>
          </a:xfrm>
        </p:spPr>
        <p:txBody>
          <a:bodyPr/>
          <a:lstStyle/>
          <a:p>
            <a:pPr marL="297815" marR="32384" indent="-285750">
              <a:lnSpc>
                <a:spcPts val="2100"/>
              </a:lnSpc>
              <a:spcBef>
                <a:spcPts val="219"/>
              </a:spcBef>
              <a:buFont typeface="Arial" panose="020B0604020202020204" pitchFamily="34" charset="0"/>
              <a:buChar char="•"/>
              <a:tabLst>
                <a:tab pos="203200" algn="l"/>
              </a:tabLst>
            </a:pPr>
            <a:r>
              <a:rPr lang="en-US" altLang="zh-CN" sz="1600" dirty="0">
                <a:cs typeface="Arial" panose="020B0604020202020204" pitchFamily="34" charset="0"/>
              </a:rPr>
              <a:t>Khu vực này là một trung tâm trồng nho, kết hợp sức mạnh sản xuất với tinh thần boutique.</a:t>
            </a:r>
            <a:endParaRPr lang="en-AU" sz="1600" dirty="0">
              <a:cs typeface="Arial" panose="020B0604020202020204" pitchFamily="34" charset="0"/>
            </a:endParaRPr>
          </a:p>
          <a:p>
            <a:pPr marL="297815" marR="213360" indent="-285750">
              <a:lnSpc>
                <a:spcPts val="21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Được đánh dấu bởi sự hiện diện của Sông Murray, </a:t>
            </a:r>
            <a:r>
              <a:rPr lang="en-US" altLang="zh-CN" sz="1600" dirty="0" err="1">
                <a:cs typeface="Arial" panose="020B0604020202020204" pitchFamily="34" charset="0"/>
              </a:rPr>
              <a:t>địa</a:t>
            </a:r>
            <a:r>
              <a:rPr lang="en-US" altLang="zh-CN" sz="1600" dirty="0">
                <a:cs typeface="Arial" panose="020B0604020202020204" pitchFamily="34" charset="0"/>
              </a:rPr>
              <a:t> lý của khu vực chủ yếu bao gồm các đồng bằng bán khô cằn bằng phẳng.</a:t>
            </a:r>
            <a:endParaRPr lang="en-AU" sz="1600" dirty="0">
              <a:cs typeface="Arial" panose="020B0604020202020204" pitchFamily="34" charset="0"/>
            </a:endParaRPr>
          </a:p>
          <a:p>
            <a:pPr marL="297815" marR="62865" indent="-285750">
              <a:lnSpc>
                <a:spcPts val="21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Các công nghệ mới cho hệ thống tưới tiêu và các giống nho chịu hạn là một số kỹ thuật được người trồng sử dụng để quản lý những thay đổi về khí hậu.</a:t>
            </a:r>
            <a:endParaRPr lang="en-AU" sz="1600" dirty="0">
              <a:cs typeface="Arial" panose="020B0604020202020204" pitchFamily="34" charset="0"/>
            </a:endParaRPr>
          </a:p>
          <a:p>
            <a:pPr marL="297815" marR="5080" indent="-285750">
              <a:lnSpc>
                <a:spcPts val="21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Khu vực này có liên kết chặt chẽ với Swan Hill, một vùng rượu vang hoàn toàn độc lập với GI riêng.</a:t>
            </a:r>
            <a:endParaRPr lang="en-AU" sz="1600" dirty="0">
              <a:cs typeface="Arial" panose="020B0604020202020204" pitchFamily="34" charset="0"/>
            </a:endParaRPr>
          </a:p>
        </p:txBody>
      </p:sp>
    </p:spTree>
    <p:extLst>
      <p:ext uri="{BB962C8B-B14F-4D97-AF65-F5344CB8AC3E}">
        <p14:creationId xmlns:p14="http://schemas.microsoft.com/office/powerpoint/2010/main" val="222179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23888"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4"/>
                </a:solidFill>
              </a:rPr>
              <a:t>ÚC</a:t>
            </a:r>
          </a:p>
        </p:txBody>
      </p:sp>
      <p:sp>
        <p:nvSpPr>
          <p:cNvPr id="6" name="object 58">
            <a:extLst>
              <a:ext uri="{FF2B5EF4-FFF2-40B4-BE49-F238E27FC236}">
                <a16:creationId xmlns:a16="http://schemas.microsoft.com/office/drawing/2014/main" id="{9853D473-2F61-E504-4EE2-186363616061}"/>
              </a:ext>
            </a:extLst>
          </p:cNvPr>
          <p:cNvSpPr txBox="1"/>
          <p:nvPr/>
        </p:nvSpPr>
        <p:spPr>
          <a:xfrm>
            <a:off x="10710181" y="4877514"/>
            <a:ext cx="191225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4"/>
                </a:solidFill>
                <a:latin typeface="Arial" panose="020B0604020202020204" pitchFamily="34" charset="0"/>
                <a:cs typeface="Hellix SemiBold"/>
              </a:rPr>
              <a:t>RIVERINA</a:t>
            </a:r>
            <a:endParaRPr lang="en-US" sz="1400" b="1" dirty="0">
              <a:solidFill>
                <a:schemeClr val="accent4"/>
              </a:solidFill>
              <a:latin typeface="Arial" panose="020B0604020202020204" pitchFamily="34" charset="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a:off x="9172353" y="4749209"/>
            <a:ext cx="1460205" cy="24100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bject 58">
            <a:extLst>
              <a:ext uri="{FF2B5EF4-FFF2-40B4-BE49-F238E27FC236}">
                <a16:creationId xmlns:a16="http://schemas.microsoft.com/office/drawing/2014/main" id="{8174030A-0D48-5BE7-BFE5-9AF50F587C39}"/>
              </a:ext>
            </a:extLst>
          </p:cNvPr>
          <p:cNvSpPr txBox="1"/>
          <p:nvPr/>
        </p:nvSpPr>
        <p:spPr>
          <a:xfrm>
            <a:off x="6400450" y="5876925"/>
            <a:ext cx="191225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4"/>
                </a:solidFill>
                <a:latin typeface="Arial" panose="020B0604020202020204" pitchFamily="34" charset="0"/>
                <a:cs typeface="Hellix SemiBold"/>
              </a:rPr>
              <a:t>MURRAY DARLING</a:t>
            </a:r>
            <a:endParaRPr lang="en-US" sz="1400" b="1" dirty="0">
              <a:solidFill>
                <a:schemeClr val="accent4"/>
              </a:solidFill>
              <a:latin typeface="Arial" panose="020B0604020202020204" pitchFamily="34" charset="0"/>
              <a:cs typeface="Hellix SemiBold"/>
            </a:endParaRPr>
          </a:p>
        </p:txBody>
      </p:sp>
      <p:cxnSp>
        <p:nvCxnSpPr>
          <p:cNvPr id="9" name="Straight Connector 8">
            <a:extLst>
              <a:ext uri="{FF2B5EF4-FFF2-40B4-BE49-F238E27FC236}">
                <a16:creationId xmlns:a16="http://schemas.microsoft.com/office/drawing/2014/main" id="{9E195337-373C-D319-6750-322A9598D8A8}"/>
              </a:ext>
            </a:extLst>
          </p:cNvPr>
          <p:cNvCxnSpPr>
            <a:cxnSpLocks/>
          </p:cNvCxnSpPr>
          <p:nvPr/>
        </p:nvCxnSpPr>
        <p:spPr>
          <a:xfrm flipH="1">
            <a:off x="8119730" y="4727944"/>
            <a:ext cx="407581" cy="126535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bject 58">
            <a:extLst>
              <a:ext uri="{FF2B5EF4-FFF2-40B4-BE49-F238E27FC236}">
                <a16:creationId xmlns:a16="http://schemas.microsoft.com/office/drawing/2014/main" id="{15F7CFA0-8B21-A830-268C-D490E365A4D8}"/>
              </a:ext>
            </a:extLst>
          </p:cNvPr>
          <p:cNvSpPr txBox="1"/>
          <p:nvPr/>
        </p:nvSpPr>
        <p:spPr>
          <a:xfrm>
            <a:off x="6073581" y="5295679"/>
            <a:ext cx="191225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4"/>
                </a:solidFill>
                <a:latin typeface="Arial" panose="020B0604020202020204" pitchFamily="34" charset="0"/>
                <a:cs typeface="Hellix SemiBold"/>
              </a:rPr>
              <a:t>RIVERLAND</a:t>
            </a:r>
            <a:endParaRPr lang="en-US" sz="1400" b="1" dirty="0">
              <a:solidFill>
                <a:schemeClr val="accent4"/>
              </a:solidFill>
              <a:latin typeface="Arial" panose="020B0604020202020204" pitchFamily="34" charset="0"/>
              <a:cs typeface="Hellix SemiBold"/>
            </a:endParaRPr>
          </a:p>
        </p:txBody>
      </p:sp>
      <p:cxnSp>
        <p:nvCxnSpPr>
          <p:cNvPr id="12" name="Straight Connector 11">
            <a:extLst>
              <a:ext uri="{FF2B5EF4-FFF2-40B4-BE49-F238E27FC236}">
                <a16:creationId xmlns:a16="http://schemas.microsoft.com/office/drawing/2014/main" id="{A55B2FAE-1CC3-4AA3-5C3E-CD390B75E3CE}"/>
              </a:ext>
            </a:extLst>
          </p:cNvPr>
          <p:cNvCxnSpPr>
            <a:cxnSpLocks/>
          </p:cNvCxnSpPr>
          <p:nvPr/>
        </p:nvCxnSpPr>
        <p:spPr>
          <a:xfrm flipH="1">
            <a:off x="7198242" y="4692502"/>
            <a:ext cx="1052623" cy="7263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776484" y="368299"/>
            <a:ext cx="5415516"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34710" y="3429000"/>
            <a:ext cx="2382787" cy="662774"/>
          </a:xfrm>
        </p:spPr>
        <p:txBody>
          <a:bodyPr/>
          <a:lstStyle/>
          <a:p>
            <a:r>
              <a:rPr lang="zh-CN" altLang="en-US" b="1" dirty="0"/>
              <a:t>1888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34711" y="4091781"/>
            <a:ext cx="1742812" cy="1461301"/>
          </a:xfrm>
        </p:spPr>
        <p:txBody>
          <a:bodyPr/>
          <a:lstStyle>
            <a:lvl1pPr>
              <a:defRPr sz="1434"/>
            </a:lvl1pPr>
          </a:lstStyle>
          <a:p>
            <a:pPr marR="5080">
              <a:lnSpc>
                <a:spcPts val="1600"/>
              </a:lnSpc>
              <a:spcBef>
                <a:spcPts val="0"/>
              </a:spcBef>
            </a:pPr>
            <a:r>
              <a:rPr lang="en-US" altLang="zh-CN" sz="1434" dirty="0">
                <a:latin typeface="Arial" panose="020B0604020202020204" pitchFamily="34" charset="0"/>
                <a:cs typeface="Arial" panose="020B0604020202020204" pitchFamily="34" charset="0"/>
              </a:rPr>
              <a:t>Những gốc nho đầu tiên được trồng trong khu vực</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US" altLang="zh-CN" b="1" dirty="0">
                <a:solidFill>
                  <a:schemeClr val="accent5"/>
                </a:solidFill>
              </a:rPr>
              <a:t>LỊCH SỬ CỦA
THE MURRAY DARLING</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584108" y="4401891"/>
            <a:ext cx="295467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4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421640">
              <a:lnSpc>
                <a:spcPts val="1600"/>
              </a:lnSpc>
              <a:spcBef>
                <a:spcPts val="550"/>
              </a:spcBef>
            </a:pPr>
            <a:r>
              <a:rPr lang="en-US" altLang="zh-CN" sz="1400" dirty="0">
                <a:latin typeface="Arial" panose="020B0604020202020204" pitchFamily="34" charset="0"/>
                <a:cs typeface="Arial" panose="020B0604020202020204" pitchFamily="34" charset="0"/>
              </a:rPr>
              <a:t>Những nỗ lực tưới tiêu mới cho phép kế hoạch tiên phong thành công. Những người lính trở về từ Thế chiến thứ nhất củng cố ngành công nghiệp rượu vang đang phát triển.</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532171" y="373911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1920 – 1940</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888" y="1628447"/>
            <a:ext cx="6027924"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000" b="1" dirty="0">
                <a:solidFill>
                  <a:schemeClr val="accent1"/>
                </a:solidFill>
                <a:latin typeface="Arial" panose="020B0604020202020204" pitchFamily="34" charset="0"/>
                <a:cs typeface="Arial" panose="020B0604020202020204" pitchFamily="34" charset="0"/>
              </a:rPr>
              <a:t>TỪ SỐ LƯỢNG ĐẾN CHẤT LƯỢNG</a:t>
            </a:r>
          </a:p>
        </p:txBody>
      </p:sp>
    </p:spTree>
    <p:extLst>
      <p:ext uri="{BB962C8B-B14F-4D97-AF65-F5344CB8AC3E}">
        <p14:creationId xmlns:p14="http://schemas.microsoft.com/office/powerpoint/2010/main" val="419955574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43739" y="4465315"/>
            <a:ext cx="2058808" cy="1461301"/>
          </a:xfrm>
        </p:spPr>
        <p:txBody>
          <a:bodyPr/>
          <a:lstStyle/>
          <a:p>
            <a:pPr marR="5080">
              <a:lnSpc>
                <a:spcPct val="82000"/>
              </a:lnSpc>
              <a:spcBef>
                <a:spcPts val="80"/>
              </a:spcBef>
            </a:pPr>
            <a:r>
              <a:rPr lang="en-US" altLang="zh-CN" sz="1600" spc="-10" dirty="0">
                <a:cs typeface="Arial" panose="020B0604020202020204" pitchFamily="34" charset="0"/>
              </a:rPr>
              <a:t>Khu vực trải qua hạn hán, với những người trồng chuyển sang các kỹ thuật và giống cây trồng ít tốn nước hơn.</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32853" y="3781464"/>
            <a:ext cx="2120040" cy="662774"/>
          </a:xfrm>
        </p:spPr>
        <p:txBody>
          <a:bodyPr/>
          <a:lstStyle>
            <a:lvl1pPr>
              <a:defRPr sz="1434"/>
            </a:lvl1pPr>
          </a:lstStyle>
          <a:p>
            <a:r>
              <a:rPr lang="en-US" altLang="zh-CN" sz="2400" b="1" dirty="0"/>
              <a:t>Những năm 1960 – 1980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98581" y="1912970"/>
            <a:ext cx="2632643" cy="662775"/>
          </a:xfrm>
        </p:spPr>
        <p:txBody>
          <a:bodyPr/>
          <a:lstStyle/>
          <a:p>
            <a:pPr marL="12700" marR="5080">
              <a:lnSpc>
                <a:spcPts val="1600"/>
              </a:lnSpc>
              <a:spcBef>
                <a:spcPts val="220"/>
              </a:spcBef>
            </a:pPr>
            <a:r>
              <a:rPr lang="en-US" altLang="zh-CN" sz="1600" spc="-20" dirty="0">
                <a:cs typeface="Arial" panose="020B0604020202020204" pitchFamily="34" charset="0"/>
              </a:rPr>
              <a:t>Quản lý nước trở thành trọng tâm của khu vực khi sản lượng tăng lên, sản xuất một phần tư sản lượng </a:t>
            </a:r>
            <a:r>
              <a:rPr lang="en-US" altLang="zh-CN" sz="1600" spc="-20" dirty="0" err="1">
                <a:cs typeface="Arial" panose="020B0604020202020204" pitchFamily="34" charset="0"/>
              </a:rPr>
              <a:t>nghiền</a:t>
            </a:r>
            <a:r>
              <a:rPr lang="en-US" altLang="zh-CN" sz="1600" spc="-20" dirty="0">
                <a:cs typeface="Arial" panose="020B0604020202020204" pitchFamily="34" charset="0"/>
              </a:rPr>
              <a:t> </a:t>
            </a:r>
            <a:r>
              <a:rPr lang="en-US" altLang="zh-CN" sz="1600" spc="-20" dirty="0" err="1">
                <a:cs typeface="Arial" panose="020B0604020202020204" pitchFamily="34" charset="0"/>
              </a:rPr>
              <a:t>nho</a:t>
            </a:r>
            <a:r>
              <a:rPr lang="en-US" altLang="zh-CN" sz="1600" spc="-20" dirty="0">
                <a:cs typeface="Arial" panose="020B0604020202020204" pitchFamily="34" charset="0"/>
              </a:rPr>
              <a:t> của quốc gia mỗi năm.</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387695" y="1229119"/>
            <a:ext cx="2883551" cy="662774"/>
          </a:xfrm>
        </p:spPr>
        <p:txBody>
          <a:bodyPr/>
          <a:lstStyle>
            <a:lvl1pPr>
              <a:defRPr sz="1234"/>
            </a:lvl1pPr>
          </a:lstStyle>
          <a:p>
            <a:r>
              <a:rPr lang="en-US" altLang="zh-CN" sz="2400" b="1" dirty="0"/>
              <a:t>Những năm 2000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ct val="82000"/>
              </a:lnSpc>
              <a:spcBef>
                <a:spcPts val="160"/>
              </a:spcBef>
            </a:pPr>
            <a:r>
              <a:rPr lang="en-US" altLang="zh-CN" sz="1600" spc="-10" dirty="0">
                <a:latin typeface="Arial" panose="020B0604020202020204" pitchFamily="34" charset="0"/>
                <a:cs typeface="Arial" panose="020B0604020202020204" pitchFamily="34" charset="0"/>
              </a:rPr>
              <a:t>Khu vực chuyển từ số lượng sang chất lượng, với một khung cảnh rượu vang boutique đang phát triển và văn hóa cellar-door.</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30895296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altLang="zh-CN" b="1" dirty="0">
                <a:solidFill>
                  <a:schemeClr val="accent5"/>
                </a:solidFill>
              </a:rPr>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550499"/>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000" b="1" dirty="0">
                <a:solidFill>
                  <a:schemeClr val="accent4"/>
                </a:solidFill>
                <a:latin typeface="Arial" panose="020B0604020202020204" pitchFamily="34" charset="0"/>
                <a:cs typeface="Arial" panose="020B0604020202020204" pitchFamily="34" charset="0"/>
              </a:rPr>
              <a:t>CÂU CHUYỆN VỀ HAI VÙNG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420170"/>
            <a:ext cx="3928102" cy="2846525"/>
          </a:xfrm>
        </p:spPr>
        <p:txBody>
          <a:bodyPr/>
          <a:lstStyle/>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Địa lý được đánh dấu bằng sự hiện diện của Sông Murray - chủ yếu là các đồng bằng bán khô cằn bằng phẳng ở cả hai vùng Murray Darling và Swan Hill.</a:t>
            </a:r>
          </a:p>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Vùng khí hậu nóng với lượng mưa hàng năm tương đối thấp và áp lực dịch bệnh không đáng kể.</a:t>
            </a:r>
          </a:p>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Đất từ cát pha thịt màu nâu đến nâu đỏ, đất thịt pha cát hoặc đất thịt.</a:t>
            </a:r>
          </a:p>
        </p:txBody>
      </p:sp>
    </p:spTree>
    <p:extLst>
      <p:ext uri="{BB962C8B-B14F-4D97-AF65-F5344CB8AC3E}">
        <p14:creationId xmlns:p14="http://schemas.microsoft.com/office/powerpoint/2010/main" val="7375331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496161"/>
          </a:xfrm>
          <a:prstGeom prst="rect">
            <a:avLst/>
          </a:prstGeom>
          <a:noFill/>
        </p:spPr>
        <p:txBody>
          <a:bodyPr wrap="square" rtlCol="0">
            <a:spAutoFit/>
          </a:bodyPr>
          <a:lstStyle/>
          <a:p>
            <a:pPr algn="l">
              <a:lnSpc>
                <a:spcPct val="82000"/>
              </a:lnSpc>
            </a:pPr>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478111"/>
            <a:ext cx="2944918" cy="978729"/>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CHỊU ẢNH HƯỞNG BỞI MÙA HÈ NÓNG BỨC, MÙA ĐÔNG ÔN HÒA VÀ ĐÊM MÁT MẺ</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altLang="zh-CN" b="1" dirty="0">
                <a:solidFill>
                  <a:schemeClr val="accent3"/>
                </a:solidFill>
                <a:latin typeface="Arial" panose="020B0604020202020204" pitchFamily="34" charset="0"/>
                <a:cs typeface="Arial" panose="020B0604020202020204" pitchFamily="34" charset="0"/>
              </a:rPr>
              <a:t>MURRAY DARLING</a:t>
            </a:r>
          </a:p>
          <a:p>
            <a:r>
              <a:rPr lang="en-US" altLang="zh-CN" sz="1800" dirty="0">
                <a:solidFill>
                  <a:srgbClr val="B2D8BE"/>
                </a:solidFill>
                <a:latin typeface="Arial" panose="020B0604020202020204" pitchFamily="34" charset="0"/>
                <a:cs typeface="Arial" panose="020B0604020202020204" pitchFamily="34" charset="0"/>
              </a:rPr>
              <a:t>30–80M (98–262FT)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269940161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srcRect l="16731" r="1673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4"/>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821776" cy="1530521"/>
          </a:xfrm>
        </p:spPr>
        <p:txBody>
          <a:bodyPr/>
          <a:lstStyle/>
          <a:p>
            <a:pPr marL="12700" marR="5080">
              <a:lnSpc>
                <a:spcPts val="2120"/>
              </a:lnSpc>
              <a:spcBef>
                <a:spcPts val="219"/>
              </a:spcBef>
            </a:pPr>
            <a:r>
              <a:rPr lang="en-US" altLang="zh-CN" sz="1600" dirty="0">
                <a:cs typeface="Arial" panose="020B0604020202020204" pitchFamily="34" charset="0"/>
              </a:rPr>
              <a:t>Đất ở cả hai vùng đều hỗ trợ sự phát triển mạnh mẽ và sức khỏe của rượu vang. Murray Darling chủ yếu có đất vôi với các đặc tính trung tính đến kiềm vừa phải. Swan Hill có cấu trúc đất đá vôi, cát biển và đất sét với các đặc tính trung tính đến kiềm.</a:t>
            </a:r>
            <a:endParaRPr lang="en-AU" sz="1600" dirty="0">
              <a:cs typeface="Arial" panose="020B0604020202020204" pitchFamily="34" charset="0"/>
            </a:endParaRPr>
          </a:p>
        </p:txBody>
      </p:sp>
    </p:spTree>
    <p:extLst>
      <p:ext uri="{BB962C8B-B14F-4D97-AF65-F5344CB8AC3E}">
        <p14:creationId xmlns:p14="http://schemas.microsoft.com/office/powerpoint/2010/main" val="38807290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83188"/>
            <a:ext cx="3721841" cy="785732"/>
          </a:xfrm>
        </p:spPr>
        <p:txBody>
          <a:bodyPr anchor="t"/>
          <a:lstStyle/>
          <a:p>
            <a:r>
              <a:rPr lang="en-US" altLang="zh-CN" b="1" dirty="0">
                <a:solidFill>
                  <a:schemeClr val="accent5"/>
                </a:solidFill>
              </a:rPr>
              <a:t>HƯƠNG VỊ CỦA MURRAY DARLING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602003"/>
            <a:ext cx="4688341" cy="579936"/>
          </a:xfrm>
        </p:spPr>
        <p:txBody>
          <a:bodyPr/>
          <a:lstStyle/>
          <a:p>
            <a:r>
              <a:rPr lang="en-US" altLang="zh-CN" sz="5000" b="1" dirty="0">
                <a:solidFill>
                  <a:schemeClr val="accent4"/>
                </a:solidFill>
              </a:rPr>
              <a:t>GIỐNG NHO NỔI BẬT</a:t>
            </a:r>
          </a:p>
        </p:txBody>
      </p:sp>
    </p:spTree>
    <p:extLst>
      <p:ext uri="{BB962C8B-B14F-4D97-AF65-F5344CB8AC3E}">
        <p14:creationId xmlns:p14="http://schemas.microsoft.com/office/powerpoint/2010/main" val="83457668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2012" y="1270302"/>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5955" y="1270302"/>
            <a:ext cx="796091" cy="24100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598305" y="1115785"/>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chemeClr val="accent5"/>
                </a:solidFill>
                <a:latin typeface="Arial" panose="020B0604020202020204" pitchFamily="34" charset="0"/>
              </a:rPr>
              <a:t>GIỐNG
THAY THẾ</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6294028" y="264378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PINOT GRIGIO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75509" y="3717511"/>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37416" y="3725532"/>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8282486" y="2643790"/>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VERMENTINO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10292715" y="2643790"/>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SANGIOVESE</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9431829" y="521725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7356287" y="521725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BARBERA</a:t>
            </a:r>
          </a:p>
        </p:txBody>
      </p:sp>
      <p:sp>
        <p:nvSpPr>
          <p:cNvPr id="39" name="TextBox 38">
            <a:extLst>
              <a:ext uri="{FF2B5EF4-FFF2-40B4-BE49-F238E27FC236}">
                <a16:creationId xmlns:a16="http://schemas.microsoft.com/office/drawing/2014/main" id="{318A0E09-A195-20FD-1F79-DCC02D6DC5FF}"/>
              </a:ext>
            </a:extLst>
          </p:cNvPr>
          <p:cNvSpPr txBox="1"/>
          <p:nvPr/>
        </p:nvSpPr>
        <p:spPr>
          <a:xfrm>
            <a:off x="6494841" y="3680345"/>
            <a:ext cx="1105359" cy="707886"/>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PINOT GRIGIO</a:t>
            </a:r>
            <a:endParaRPr lang="en-US"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8497812" y="3680345"/>
            <a:ext cx="1105359" cy="707886"/>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VERMENTINO</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10537069" y="3680345"/>
            <a:ext cx="1105359" cy="492443"/>
          </a:xfrm>
          <a:prstGeom prst="rect">
            <a:avLst/>
          </a:prstGeom>
          <a:noFill/>
        </p:spPr>
        <p:txBody>
          <a:bodyPr wrap="square" rtlCol="0">
            <a:spAutoFit/>
          </a:bodyPr>
          <a:lstStyle>
            <a:lvl1pPr>
              <a:defRPr sz="800"/>
            </a:lvl1p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SANGIOVESE</a:t>
            </a:r>
          </a:p>
          <a:p>
            <a:pPr algn="ct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9606966" y="6232035"/>
            <a:ext cx="1219021" cy="553998"/>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NERO D’AVOLA</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7560452" y="6232035"/>
            <a:ext cx="1219021" cy="553998"/>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BARBERA</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 name="Text Placeholder 3">
            <a:extLst>
              <a:ext uri="{FF2B5EF4-FFF2-40B4-BE49-F238E27FC236}">
                <a16:creationId xmlns:a16="http://schemas.microsoft.com/office/drawing/2014/main" id="{F58113C8-769C-30A3-F6BE-17BE1A935B34}"/>
              </a:ext>
            </a:extLst>
          </p:cNvPr>
          <p:cNvSpPr txBox="1">
            <a:spLocks/>
          </p:cNvSpPr>
          <p:nvPr/>
        </p:nvSpPr>
        <p:spPr>
          <a:xfrm>
            <a:off x="538904" y="2940767"/>
            <a:ext cx="3253375" cy="1530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a:lnSpc>
                <a:spcPts val="2120"/>
              </a:lnSpc>
              <a:spcBef>
                <a:spcPts val="219"/>
              </a:spcBef>
              <a:buNone/>
            </a:pPr>
            <a:r>
              <a:rPr lang="en-US" altLang="zh-CN" sz="1600" dirty="0">
                <a:latin typeface="Arial" panose="020B0604020202020204" pitchFamily="34" charset="0"/>
                <a:cs typeface="Arial" panose="020B0604020202020204" pitchFamily="34" charset="0"/>
              </a:rPr>
              <a:t>Các giống Địa Trung Hải như Pinot Grigio hoàn toàn phù hợp với khí hậu ấm áp, với danh sách ngày càng tăng các nhà máy rượu vang sản xuất các giống thay thế như Nero d’Avola.</a:t>
            </a:r>
          </a:p>
        </p:txBody>
      </p:sp>
    </p:spTree>
    <p:extLst>
      <p:ext uri="{BB962C8B-B14F-4D97-AF65-F5344CB8AC3E}">
        <p14:creationId xmlns:p14="http://schemas.microsoft.com/office/powerpoint/2010/main" val="6347319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6205546" cy="1325562"/>
          </a:xfrm>
        </p:spPr>
        <p:txBody>
          <a:bodyPr/>
          <a:lstStyle/>
          <a:p>
            <a:r>
              <a:rPr lang="en-US" altLang="zh-CN" sz="4000" b="1" dirty="0">
                <a:solidFill>
                  <a:schemeClr val="accent2"/>
                </a:solidFill>
              </a:rPr>
              <a:t>Đặc điểm của CHARDONNAY</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Đào chín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Dưa gang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Dứa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Bánh mì nướng vani</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ĐIỂN HÌNH</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28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48631"/>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1036333" cy="30318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416424" y="3489607"/>
            <a:ext cx="42345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3386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29553" y="5174122"/>
            <a:ext cx="7103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92306" y="5520111"/>
            <a:ext cx="6475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flipV="1">
            <a:off x="914400" y="6304765"/>
            <a:ext cx="925481" cy="63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90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zh-CN" b="1" dirty="0">
                <a:solidFill>
                  <a:schemeClr val="accent5"/>
                </a:solidFill>
              </a:rPr>
              <a:t>MURRAY DARLING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en-US" altLang="zh-CN" sz="5000" b="1" dirty="0">
                <a:solidFill>
                  <a:schemeClr val="accent4"/>
                </a:solidFill>
                <a:cs typeface="Arial" panose="020B0604020202020204" pitchFamily="34" charset="0"/>
              </a:rPr>
              <a:t>SỰ PHỤC HƯNG Ở VÙNG ĐẤT TRUNG TÂM CỦA ÚC</a:t>
            </a: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7" y="4001893"/>
            <a:ext cx="3976465" cy="992298"/>
          </a:xfrm>
        </p:spPr>
        <p:txBody>
          <a:bodyPr/>
          <a:lstStyle/>
          <a:p>
            <a:pPr marL="12065">
              <a:spcBef>
                <a:spcPts val="590"/>
              </a:spcBef>
              <a:buClr>
                <a:srgbClr val="F00000"/>
              </a:buClr>
              <a:tabLst>
                <a:tab pos="203200" algn="l"/>
              </a:tabLst>
            </a:pPr>
            <a:r>
              <a:rPr lang="vi-VN" dirty="0"/>
              <a:t>Riverland, Riverina và Murray Darling là những trung tâm sản xuất rượu vang hàng đầu, nổi tiếng về năng lực sản xuất và thành công xuất khẩu. Câu chuyện của họ không chỉ dừng lại ở sản lượng, mà còn ở sự đa dạng ngày càng tăng của các nhà sản xuất cao cấp và các giống nho khác, góp phần làm phong phú thêm diện mạo của ngành rượu vang.</a:t>
            </a:r>
            <a:endParaRPr lang="en-US" dirty="0"/>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938"/>
          </a:xfrm>
        </p:spPr>
      </p:pic>
    </p:spTree>
    <p:extLst>
      <p:ext uri="{BB962C8B-B14F-4D97-AF65-F5344CB8AC3E}">
        <p14:creationId xmlns:p14="http://schemas.microsoft.com/office/powerpoint/2010/main" val="37354186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1" y="1917985"/>
            <a:ext cx="4829691" cy="785732"/>
          </a:xfrm>
        </p:spPr>
        <p:txBody>
          <a:bodyPr/>
          <a:lstStyle/>
          <a:p>
            <a:r>
              <a:rPr lang="en-US" altLang="zh-CN" b="1" dirty="0">
                <a:solidFill>
                  <a:schemeClr val="accent5"/>
                </a:solidFill>
              </a:rPr>
              <a:t>CỦA ÚC</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1" y="3115840"/>
            <a:ext cx="4204380" cy="3133240"/>
          </a:xfrm>
        </p:spPr>
        <p:txBody>
          <a:bodyPr/>
          <a:lstStyle/>
          <a:p>
            <a:pPr marL="297815" marR="5080" indent="-285750">
              <a:lnSpc>
                <a:spcPts val="2100"/>
              </a:lnSpc>
              <a:spcBef>
                <a:spcPts val="765"/>
              </a:spcBef>
              <a:buFont typeface="Arial" panose="020B0604020202020204" pitchFamily="34" charset="0"/>
              <a:buChar char="•"/>
              <a:tabLst>
                <a:tab pos="203200" algn="l"/>
              </a:tabLst>
            </a:pPr>
            <a:r>
              <a:rPr lang="vi-VN" dirty="0">
                <a:effectLst/>
              </a:rPr>
              <a:t>Nằm ngay tại trung tâm ngành rượu vang Úc là Riverland, Riverina và Murray Darling – những vùng sản xuất lớn mạnh nhất cả nước.</a:t>
            </a:r>
            <a:endParaRPr lang="en-US" altLang="zh-CN" spc="-35" dirty="0">
              <a:solidFill>
                <a:srgbClr val="FFFFFF"/>
              </a:solidFill>
              <a:cs typeface="Arial" panose="020B0604020202020204" pitchFamily="34" charset="0"/>
            </a:endParaRPr>
          </a:p>
          <a:p>
            <a:pPr marL="297815" marR="5080" indent="-285750">
              <a:lnSpc>
                <a:spcPts val="2100"/>
              </a:lnSpc>
              <a:spcBef>
                <a:spcPts val="765"/>
              </a:spcBef>
              <a:buFont typeface="Arial" panose="020B0604020202020204" pitchFamily="34" charset="0"/>
              <a:buChar char="•"/>
              <a:tabLst>
                <a:tab pos="203200" algn="l"/>
              </a:tabLst>
            </a:pPr>
            <a:r>
              <a:rPr lang="vi-VN" dirty="0"/>
              <a:t>Sản xuất quy mô lớn tại các vùng này đã mang lại thành công xuất khẩu quốc tế nổi bật cho cả giống nho trắng và đỏ. </a:t>
            </a:r>
          </a:p>
          <a:p>
            <a:pPr marL="297815" marR="5080" indent="-285750">
              <a:lnSpc>
                <a:spcPts val="2100"/>
              </a:lnSpc>
              <a:spcBef>
                <a:spcPts val="765"/>
              </a:spcBef>
              <a:buFont typeface="Arial" panose="020B0604020202020204" pitchFamily="34" charset="0"/>
              <a:buChar char="•"/>
              <a:tabLst>
                <a:tab pos="203200" algn="l"/>
              </a:tabLst>
            </a:pPr>
            <a:r>
              <a:rPr lang="vi-VN" dirty="0"/>
              <a:t>Ngày nay, các vùng này được công nhận nhờ những đóng góp của mình vào một cuộc đối thoại rộng lớn hơn, nơi tôn vinh các quyết định có ý thức sinh thái và những thực hành làm vang sáng tạo.</a:t>
            </a:r>
            <a:endParaRPr lang="en-AU" dirty="0"/>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1" y="368300"/>
            <a:ext cx="4829691" cy="1325563"/>
          </a:xfrm>
        </p:spPr>
        <p:txBody>
          <a:bodyPr/>
          <a:lstStyle>
            <a:lvl1pPr>
              <a:defRPr sz="4800"/>
            </a:lvl1pPr>
          </a:lstStyle>
          <a:p>
            <a:r>
              <a:rPr lang="en-US" altLang="zh-CN" sz="4800" b="1" dirty="0">
                <a:solidFill>
                  <a:schemeClr val="bg2"/>
                </a:solidFill>
              </a:rPr>
              <a:t>TRUNG TÂM NĂNG LƯỢNG NỘI ĐỊA</a:t>
            </a:r>
          </a:p>
        </p:txBody>
      </p:sp>
    </p:spTree>
    <p:extLst>
      <p:ext uri="{BB962C8B-B14F-4D97-AF65-F5344CB8AC3E}">
        <p14:creationId xmlns:p14="http://schemas.microsoft.com/office/powerpoint/2010/main" val="60243348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7485-4D90-C46B-2FB9-8205A92FC28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05181891-B659-0570-528A-927FF79F7B0D}"/>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5D20E9B2-421C-C072-5C66-71AED6296205}"/>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6560496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916300" cy="1325562"/>
          </a:xfrm>
        </p:spPr>
        <p:txBody>
          <a:bodyPr/>
          <a:lstStyle>
            <a:lvl1pPr>
              <a:defRPr sz="5243"/>
            </a:lvl1pPr>
          </a:lstStyle>
          <a:p>
            <a:r>
              <a:rPr lang="en-US" altLang="zh-CN" sz="5243" b="1" dirty="0">
                <a:solidFill>
                  <a:schemeClr val="accent1"/>
                </a:solidFill>
              </a:rPr>
              <a:t>HÔM NAY CHÚNG TA SẼ ĐỀ CẬP ĐẾN</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077285"/>
            <a:ext cx="4829691" cy="1530521"/>
          </a:xfrm>
        </p:spPr>
        <p:txBody>
          <a:bodyPr/>
          <a:lstStyle/>
          <a:p>
            <a:pPr marL="0" marR="5080" indent="0">
              <a:lnSpc>
                <a:spcPts val="2100"/>
              </a:lnSpc>
              <a:spcBef>
                <a:spcPts val="219"/>
              </a:spcBef>
              <a:buNone/>
            </a:pPr>
            <a:r>
              <a:rPr lang="en-US" altLang="zh-CN" sz="1600" spc="-10" dirty="0">
                <a:cs typeface="Arial" panose="020B0604020202020204" pitchFamily="34" charset="0"/>
              </a:rPr>
              <a:t>Riverland, Riverina và Murray Darling</a:t>
            </a:r>
            <a:endParaRPr lang="en-AU" sz="1600" dirty="0">
              <a:cs typeface="Arial" panose="020B0604020202020204" pitchFamily="34" charset="0"/>
            </a:endParaRPr>
          </a:p>
          <a:p>
            <a:pPr marL="297815">
              <a:lnSpc>
                <a:spcPct val="100000"/>
              </a:lnSpc>
              <a:spcBef>
                <a:spcPts val="585"/>
              </a:spcBef>
              <a:tabLst>
                <a:tab pos="203200" algn="l"/>
              </a:tabLst>
            </a:pPr>
            <a:r>
              <a:rPr lang="en-US" altLang="zh-CN" sz="1600" spc="-10" dirty="0">
                <a:cs typeface="Arial" panose="020B0604020202020204" pitchFamily="34" charset="0"/>
              </a:rPr>
              <a:t>Giới thiệu</a:t>
            </a:r>
            <a:endParaRPr lang="en-AU" sz="1600" dirty="0">
              <a:cs typeface="Arial" panose="020B0604020202020204" pitchFamily="34" charset="0"/>
            </a:endParaRPr>
          </a:p>
          <a:p>
            <a:pPr marL="297815">
              <a:lnSpc>
                <a:spcPct val="100000"/>
              </a:lnSpc>
              <a:spcBef>
                <a:spcPts val="650"/>
              </a:spcBef>
              <a:tabLst>
                <a:tab pos="203200" algn="l"/>
              </a:tabLst>
            </a:pPr>
            <a:r>
              <a:rPr lang="en-US" altLang="zh-CN" sz="1600" spc="-10" dirty="0">
                <a:cs typeface="Arial" panose="020B0604020202020204" pitchFamily="34" charset="0"/>
              </a:rPr>
              <a:t>Lịch sử</a:t>
            </a:r>
            <a:endParaRPr lang="en-AU" sz="1600" dirty="0">
              <a:cs typeface="Arial" panose="020B0604020202020204" pitchFamily="34" charset="0"/>
            </a:endParaRPr>
          </a:p>
          <a:p>
            <a:pPr marL="297815">
              <a:lnSpc>
                <a:spcPct val="100000"/>
              </a:lnSpc>
              <a:spcBef>
                <a:spcPts val="650"/>
              </a:spcBef>
              <a:tabLst>
                <a:tab pos="203200" algn="l"/>
              </a:tabLst>
            </a:pPr>
            <a:r>
              <a:rPr lang="en-US" altLang="zh-CN" sz="1600" spc="-10" dirty="0">
                <a:cs typeface="Arial" panose="020B0604020202020204" pitchFamily="34" charset="0"/>
              </a:rPr>
              <a:t>Địa lý</a:t>
            </a:r>
            <a:endParaRPr lang="en-AU" sz="1600" dirty="0">
              <a:cs typeface="Arial" panose="020B0604020202020204" pitchFamily="34" charset="0"/>
            </a:endParaRPr>
          </a:p>
          <a:p>
            <a:pPr marL="297815">
              <a:lnSpc>
                <a:spcPct val="100000"/>
              </a:lnSpc>
              <a:spcBef>
                <a:spcPts val="645"/>
              </a:spcBef>
              <a:tabLst>
                <a:tab pos="203200" algn="l"/>
              </a:tabLst>
            </a:pPr>
            <a:r>
              <a:rPr lang="en-US" altLang="zh-CN" sz="1600" spc="-10" dirty="0">
                <a:cs typeface="Arial" panose="020B0604020202020204" pitchFamily="34" charset="0"/>
              </a:rPr>
              <a:t>Các giống nho đáng chú ý</a:t>
            </a:r>
            <a:endParaRPr lang="en-AU" sz="1600" dirty="0">
              <a:cs typeface="Arial" panose="020B0604020202020204" pitchFamily="34" charset="0"/>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7988"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4"/>
                </a:solidFill>
              </a:rPr>
              <a:t>NAM
ÚC</a:t>
            </a:r>
          </a:p>
        </p:txBody>
      </p:sp>
      <p:sp>
        <p:nvSpPr>
          <p:cNvPr id="6" name="TextBox 5">
            <a:extLst>
              <a:ext uri="{FF2B5EF4-FFF2-40B4-BE49-F238E27FC236}">
                <a16:creationId xmlns:a16="http://schemas.microsoft.com/office/drawing/2014/main" id="{DCE07064-3E61-2269-6345-5A423939049F}"/>
              </a:ext>
            </a:extLst>
          </p:cNvPr>
          <p:cNvSpPr txBox="1"/>
          <p:nvPr/>
        </p:nvSpPr>
        <p:spPr>
          <a:xfrm>
            <a:off x="5089451" y="4738021"/>
            <a:ext cx="2488017"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RIVERLAND</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620045" y="2828260"/>
            <a:ext cx="3147732" cy="19563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68048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US" altLang="zh-CN" b="1" dirty="0">
                <a:solidFill>
                  <a:schemeClr val="accent5"/>
                </a:solidFill>
              </a:rPr>
              <a:t>RIVERLAND</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123935"/>
            <a:ext cx="5009924"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000" b="1" dirty="0">
                <a:solidFill>
                  <a:schemeClr val="accent4"/>
                </a:solidFill>
                <a:latin typeface="Arial" panose="020B0604020202020204" pitchFamily="34" charset="0"/>
                <a:cs typeface="Arial" panose="020B0604020202020204" pitchFamily="34" charset="0"/>
              </a:rPr>
              <a:t>SỐ LƯỢNG VÀ SỰ ĐA DẠNG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344535"/>
            <a:ext cx="4707824" cy="2846525"/>
          </a:xfrm>
        </p:spPr>
        <p:txBody>
          <a:bodyPr/>
          <a:lstStyle/>
          <a:p>
            <a:pPr marL="297815" marR="5080" indent="-285750">
              <a:lnSpc>
                <a:spcPts val="2100"/>
              </a:lnSpc>
              <a:spcBef>
                <a:spcPts val="219"/>
              </a:spcBef>
              <a:buFont typeface="Arial" panose="020B0604020202020204" pitchFamily="34" charset="0"/>
              <a:buChar char="•"/>
              <a:tabLst>
                <a:tab pos="203200" algn="l"/>
              </a:tabLst>
            </a:pPr>
            <a:r>
              <a:rPr lang="en-US" altLang="zh-CN" sz="1600" dirty="0">
                <a:cs typeface="Arial" panose="020B0604020202020204" pitchFamily="34" charset="0"/>
              </a:rPr>
              <a:t>Đất đỏ cổ từ sông Murray, những ngày nắng dài và chuyên môn về trồng nho là những dấu ấn của vùng rượu vang Nam Úc này.</a:t>
            </a:r>
            <a:endParaRPr lang="en-AU" sz="1600" dirty="0">
              <a:cs typeface="Arial" panose="020B0604020202020204" pitchFamily="34" charset="0"/>
            </a:endParaRPr>
          </a:p>
          <a:p>
            <a:pPr marL="297815" marR="135255" indent="-285750">
              <a:lnSpc>
                <a:spcPts val="21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Chỉ cách Adelaide hai giờ về phía đông bắc, khu vực này trải dài từ Sông Murray mang tính biểu tượng đến rìa vùng hẻo lánh Great Australian.</a:t>
            </a:r>
            <a:endParaRPr lang="en-AU" sz="1600" dirty="0">
              <a:cs typeface="Arial" panose="020B0604020202020204" pitchFamily="34" charset="0"/>
            </a:endParaRPr>
          </a:p>
          <a:p>
            <a:pPr marL="297815" marR="9525" indent="-285750">
              <a:lnSpc>
                <a:spcPts val="21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Là trung tâm rượu vang lớn nhất ở Úc, Riverland kết hợp sự đổi mới hiện đại với kỹ thuật đã được kiểm chứng qua thời gian.</a:t>
            </a:r>
            <a:endParaRPr lang="en-AU" sz="1600" dirty="0">
              <a:cs typeface="Arial" panose="020B0604020202020204" pitchFamily="34" charset="0"/>
            </a:endParaRPr>
          </a:p>
        </p:txBody>
      </p:sp>
    </p:spTree>
    <p:extLst>
      <p:ext uri="{BB962C8B-B14F-4D97-AF65-F5344CB8AC3E}">
        <p14:creationId xmlns:p14="http://schemas.microsoft.com/office/powerpoint/2010/main" val="100719953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39739" y="368300"/>
            <a:ext cx="435226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71272" y="3849418"/>
            <a:ext cx="1940870" cy="662774"/>
          </a:xfrm>
        </p:spPr>
        <p:txBody>
          <a:bodyPr/>
          <a:lstStyle/>
          <a:p>
            <a:r>
              <a:rPr lang="en-US" altLang="zh-CN" b="1" dirty="0"/>
              <a:t>Trong Sự Khởi Đầu</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71271" y="4575995"/>
            <a:ext cx="2382786" cy="1461301"/>
          </a:xfrm>
        </p:spPr>
        <p:txBody>
          <a:bodyPr/>
          <a:lstStyle/>
          <a:p>
            <a:pPr marR="5080">
              <a:lnSpc>
                <a:spcPct val="82000"/>
              </a:lnSpc>
              <a:spcBef>
                <a:spcPts val="0"/>
              </a:spcBef>
            </a:pPr>
            <a:r>
              <a:rPr lang="en-US" altLang="zh-CN" dirty="0">
                <a:cs typeface="Arial" panose="020B0604020202020204" pitchFamily="34" charset="0"/>
              </a:rPr>
              <a:t>Chủ sở hữu truyền thống của Riverland, nơi có nhiều di tích văn hóa thiêng liêng, là người Erawirung.</a:t>
            </a:r>
            <a:endParaRPr lang="en-AU"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US" altLang="zh-CN" b="1" dirty="0">
                <a:solidFill>
                  <a:schemeClr val="accent5"/>
                </a:solidFill>
              </a:rPr>
              <a:t>LỊCH SỬ CỦA RIVERLAND</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902965" y="4205652"/>
            <a:ext cx="269827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en-US" altLang="zh-CN" sz="1600" dirty="0">
                <a:latin typeface="Arial" panose="020B0604020202020204" pitchFamily="34" charset="0"/>
                <a:cs typeface="Arial" panose="020B0604020202020204" pitchFamily="34" charset="0"/>
              </a:rPr>
              <a:t>‘Dự luật Định cư Binh lính’ được thông qua. Nhiều người nhập cư chuyển đến khu vực, mang theo các phương pháp canh tác và trồng nho của châu Âu.</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881008" y="349181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1919</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67689" y="1036350"/>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50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040" b="1" dirty="0">
                <a:solidFill>
                  <a:schemeClr val="accent1"/>
                </a:solidFill>
                <a:latin typeface="Arial" panose="020B0604020202020204" pitchFamily="34" charset="0"/>
                <a:cs typeface="Arial" panose="020B0604020202020204" pitchFamily="34" charset="0"/>
              </a:rPr>
              <a:t>GIẤC MƠ CỦA NHỮNG NGƯỜI TIÊN PHONG</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189641" y="4256718"/>
            <a:ext cx="2269566" cy="1461301"/>
          </a:xfrm>
        </p:spPr>
        <p:txBody>
          <a:bodyPr/>
          <a:lstStyle/>
          <a:p>
            <a:pPr marL="0" indent="0">
              <a:lnSpc>
                <a:spcPct val="95000"/>
              </a:lnSpc>
              <a:spcBef>
                <a:spcPts val="800"/>
              </a:spcBef>
              <a:buNone/>
            </a:pPr>
            <a:r>
              <a:rPr lang="en-US" altLang="zh-CN" sz="1600" spc="-10" dirty="0"/>
              <a:t>Chủ sở hữu truyền thống của Riverland được tham gia bởi những người định cư châu Âu.</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160333" y="3542878"/>
            <a:ext cx="2120040" cy="662774"/>
          </a:xfrm>
        </p:spPr>
        <p:txBody>
          <a:bodyPr/>
          <a:lstStyle/>
          <a:p>
            <a:r>
              <a:rPr lang="zh-CN" altLang="en-US" b="1" dirty="0"/>
              <a:t>1830</a:t>
            </a:r>
          </a:p>
        </p:txBody>
      </p:sp>
      <p:sp>
        <p:nvSpPr>
          <p:cNvPr id="7" name="Oval 6">
            <a:extLst>
              <a:ext uri="{FF2B5EF4-FFF2-40B4-BE49-F238E27FC236}">
                <a16:creationId xmlns:a16="http://schemas.microsoft.com/office/drawing/2014/main" id="{708EC02C-5A3E-9CEF-7738-7F00ADF1FD8A}"/>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40130353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53135" y="4503784"/>
            <a:ext cx="2512463" cy="1461301"/>
          </a:xfrm>
        </p:spPr>
        <p:txBody>
          <a:bodyPr/>
          <a:lstStyle/>
          <a:p>
            <a:pPr marR="5080">
              <a:lnSpc>
                <a:spcPts val="1600"/>
              </a:lnSpc>
              <a:spcBef>
                <a:spcPts val="300"/>
              </a:spcBef>
            </a:pPr>
            <a:r>
              <a:rPr lang="en-US" altLang="zh-CN" sz="1600" dirty="0">
                <a:latin typeface="Arial" panose="020B0604020202020204" pitchFamily="34" charset="0"/>
                <a:cs typeface="Arial" panose="020B0604020202020204" pitchFamily="34" charset="0"/>
              </a:rPr>
              <a:t>Riverland đạt được động lực khi Berri Co-Op mở cửa, cung cấp một cửa hàng cho các vườn nho mới để chế biến trái cây.</a:t>
            </a:r>
            <a:endParaRPr lang="en-AU" sz="16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42250" y="3819933"/>
            <a:ext cx="2120040" cy="662774"/>
          </a:xfrm>
        </p:spPr>
        <p:txBody>
          <a:bodyPr/>
          <a:lstStyle>
            <a:lvl1pPr>
              <a:defRPr sz="1434"/>
            </a:lvl1pPr>
          </a:lstStyle>
          <a:p>
            <a:r>
              <a:rPr lang="en-US" altLang="zh-CN" sz="2400" b="1" dirty="0"/>
              <a:t>Những năm 1920 – 1950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22136" y="2375293"/>
            <a:ext cx="2318394" cy="662775"/>
          </a:xfrm>
        </p:spPr>
        <p:txBody>
          <a:bodyPr/>
          <a:lstStyle/>
          <a:p>
            <a:pPr marR="99060">
              <a:lnSpc>
                <a:spcPts val="1600"/>
              </a:lnSpc>
              <a:spcBef>
                <a:spcPts val="330"/>
              </a:spcBef>
            </a:pPr>
            <a:r>
              <a:rPr lang="en-US" altLang="zh-CN" sz="1600" spc="-10" dirty="0">
                <a:latin typeface="Arial" panose="020B0604020202020204" pitchFamily="34" charset="0"/>
                <a:cs typeface="Arial" panose="020B0604020202020204" pitchFamily="34" charset="0"/>
              </a:rPr>
              <a:t>Sự quan tâm đến khu vực bùng nổ, với hơn 
85 giống nho được trồng.</a:t>
            </a:r>
            <a:endParaRPr lang="en-AU" sz="1600"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11250" y="1691442"/>
            <a:ext cx="2120040" cy="662774"/>
          </a:xfrm>
        </p:spPr>
        <p:txBody>
          <a:bodyPr/>
          <a:lstStyle>
            <a:lvl1pPr>
              <a:defRPr sz="1434"/>
            </a:lvl1pPr>
          </a:lstStyle>
          <a:p>
            <a:r>
              <a:rPr lang="en-US" altLang="zh-CN" sz="2400" b="1" dirty="0"/>
              <a:t>Những năm 1960 – 1980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5"/>
            <a:ext cx="1386411" cy="662774"/>
          </a:xfrm>
        </p:spPr>
        <p:txBody>
          <a:bodyPr/>
          <a:lstStyle>
            <a:lvl1pPr>
              <a:defRPr sz="1400"/>
            </a:lvl1pPr>
          </a:lstStyle>
          <a:p>
            <a:pPr marL="0" indent="0">
              <a:lnSpc>
                <a:spcPct val="95000"/>
              </a:lnSpc>
              <a:spcBef>
                <a:spcPts val="800"/>
              </a:spcBef>
              <a:buNone/>
            </a:pPr>
            <a:r>
              <a:rPr lang="en-US" altLang="zh-CN" sz="1400" dirty="0"/>
              <a:t>Diện tích trồng nho tăng gấp đôi</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5" y="3553813"/>
            <a:ext cx="2632641" cy="662774"/>
          </a:xfrm>
        </p:spPr>
        <p:txBody>
          <a:bodyPr/>
          <a:lstStyle>
            <a:lvl1pPr>
              <a:defRPr sz="1234"/>
            </a:lvl1pPr>
          </a:lstStyle>
          <a:p>
            <a:r>
              <a:rPr lang="en-US" altLang="zh-CN" sz="2400" b="1" dirty="0"/>
              <a:t>Những năm 2000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58865" y="1842886"/>
            <a:ext cx="263264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735" marR="5080">
              <a:lnSpc>
                <a:spcPts val="1600"/>
              </a:lnSpc>
              <a:spcBef>
                <a:spcPts val="160"/>
              </a:spcBef>
            </a:pPr>
            <a:r>
              <a:rPr lang="en-US" altLang="zh-CN" sz="1600" dirty="0">
                <a:latin typeface="Arial" panose="020B0604020202020204" pitchFamily="34" charset="0"/>
                <a:cs typeface="Arial" panose="020B0604020202020204" pitchFamily="34" charset="0"/>
              </a:rPr>
              <a:t>Riverland cân bằng chuyên môn sản xuất rượu vang truyền thống với đổi mới kỹ thuật để cung cấp một phần ba lượng nho nghiền nát quốc gia của Úc.</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47979" y="115903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
        <p:nvSpPr>
          <p:cNvPr id="6" name="Oval 5">
            <a:extLst>
              <a:ext uri="{FF2B5EF4-FFF2-40B4-BE49-F238E27FC236}">
                <a16:creationId xmlns:a16="http://schemas.microsoft.com/office/drawing/2014/main" id="{FF6605A6-FA0D-090A-F292-8C93F9FAF7AD}"/>
              </a:ext>
            </a:extLst>
          </p:cNvPr>
          <p:cNvSpPr/>
          <p:nvPr/>
        </p:nvSpPr>
        <p:spPr>
          <a:xfrm>
            <a:off x="4440530" y="3231989"/>
            <a:ext cx="394021" cy="39402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34562734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B5DF103-FB69-44F5-B2FC-6E112CF3A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4920</Words>
  <Application>Microsoft Macintosh PowerPoint</Application>
  <PresentationFormat>Widescreen</PresentationFormat>
  <Paragraphs>475</Paragraphs>
  <Slides>40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Neue Haas Grotesk Text Pro</vt:lpstr>
      <vt:lpstr>Calibri</vt:lpstr>
      <vt:lpstr>Inter Display</vt:lpstr>
      <vt:lpstr>Slide layouts</vt:lpstr>
      <vt:lpstr>PowerPoint Presentation</vt:lpstr>
      <vt:lpstr>PowerPoint Presentation</vt:lpstr>
      <vt:lpstr>ÚC</vt:lpstr>
      <vt:lpstr>CỦA ÚC</vt:lpstr>
      <vt:lpstr>HÔM NAY CHÚNG TA SẼ ĐỀ CẬP ĐẾN</vt:lpstr>
      <vt:lpstr>NAM
ÚC</vt:lpstr>
      <vt:lpstr>RIVERLAND</vt:lpstr>
      <vt:lpstr>Trong Sự Khởi Đầu</vt:lpstr>
      <vt:lpstr>PowerPoint Presentation</vt:lpstr>
      <vt:lpstr>ĐỊA LÝ, KHÍ HẬU VÀ ĐẤT</vt:lpstr>
      <vt:lpstr>KHÍ HẬU</vt:lpstr>
      <vt:lpstr>ĐẤT</vt:lpstr>
      <vt:lpstr>HƯƠNG VỊ CỦA RIVERLAND</vt:lpstr>
      <vt:lpstr>Đặc điểm của CHARDONNAY</vt:lpstr>
      <vt:lpstr>Đặc điểm của SHIRAZ</vt:lpstr>
      <vt:lpstr>Đặc điểm của CABERNET SAUVIGNON</vt:lpstr>
      <vt:lpstr>NSW</vt:lpstr>
      <vt:lpstr>RIVERINA</vt:lpstr>
      <vt:lpstr>1913</vt:lpstr>
      <vt:lpstr>PowerPoint Presentation</vt:lpstr>
      <vt:lpstr>ĐỊA LÝ, KHÍ HẬU VÀ ĐẤT</vt:lpstr>
      <vt:lpstr>KHÍ HẬU</vt:lpstr>
      <vt:lpstr>ĐẤT</vt:lpstr>
      <vt:lpstr>HƯƠNG VỊ CỦA RIVERINA</vt:lpstr>
      <vt:lpstr>Đặc điểm của CHARDONNAY</vt:lpstr>
      <vt:lpstr>Đặc điểm của SHIRAZ</vt:lpstr>
      <vt:lpstr>Đặc điểm của BOTRYTIS SEMILLON</vt:lpstr>
      <vt:lpstr>NSW</vt:lpstr>
      <vt:lpstr>MURRAY DARLING</vt:lpstr>
      <vt:lpstr>1888</vt:lpstr>
      <vt:lpstr>PowerPoint Presentation</vt:lpstr>
      <vt:lpstr>ĐỊA LÝ, KHÍ HẬU VÀ ĐẤT</vt:lpstr>
      <vt:lpstr>KHÍ HẬU</vt:lpstr>
      <vt:lpstr>ĐẤT</vt:lpstr>
      <vt:lpstr>HƯƠNG VỊ CỦA MURRAY DARLING</vt:lpstr>
      <vt:lpstr>PowerPoint Presentation</vt:lpstr>
      <vt:lpstr>Đặc điểm của CHARDONNAY</vt:lpstr>
      <vt:lpstr>MURRAY DARLING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3</cp:revision>
  <dcterms:created xsi:type="dcterms:W3CDTF">2018-07-25T07:02:59Z</dcterms:created>
  <dcterms:modified xsi:type="dcterms:W3CDTF">2026-03-29T07:30:00Z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