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60" r:id="rId13"/>
    <p:sldId id="641" r:id="rId14"/>
    <p:sldId id="642" r:id="rId15"/>
    <p:sldId id="643" r:id="rId16"/>
    <p:sldId id="648" r:id="rId17"/>
    <p:sldId id="649" r:id="rId18"/>
    <p:sldId id="651" r:id="rId19"/>
    <p:sldId id="652" r:id="rId20"/>
    <p:sldId id="657" r:id="rId21"/>
    <p:sldId id="626" r:id="rId22"/>
    <p:sldId id="280" r:id="rId23"/>
    <p:sldId id="617" r:id="rId24"/>
    <p:sldId id="278" r:id="rId25"/>
    <p:sldId id="658" r:id="rId26"/>
    <p:sldId id="659" r:id="rId27"/>
    <p:sldId id="340" r:id="rId28"/>
    <p:sldId id="661" r:id="rId29"/>
  </p:sldIdLst>
  <p:sldSz cx="12192000" cy="6858000"/>
  <p:notesSz cx="6858000" cy="9144000"/>
  <p:embeddedFontLst>
    <p:embeddedFont>
      <p:font typeface="Hellix SemiBold" pitchFamily="2" charset="77"/>
      <p:regular r:id="rId31"/>
      <p:bold r:id="rId32"/>
      <p:italic r:id="rId33"/>
      <p:boldItalic r:id="rId34"/>
    </p:embeddedFont>
    <p:embeddedFont>
      <p:font typeface="Inter Display" panose="02000503000000020004" pitchFamily="2" charset="0"/>
      <p:regular r:id="rId35"/>
      <p:bold r:id="rId36"/>
      <p:italic r:id="rId37"/>
      <p:boldItalic r:id="rId38"/>
    </p:embeddedFont>
    <p:embeddedFont>
      <p:font typeface="Neue Haas Grotesk Text Pro" panose="020B0504020202020204" pitchFamily="34" charset="77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097B19-793C-F440-8FCA-80E8D3E79838}" v="1" dt="2026-03-23T05:08:35.2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83946" autoAdjust="0"/>
  </p:normalViewPr>
  <p:slideViewPr>
    <p:cSldViewPr snapToGrid="0">
      <p:cViewPr varScale="1">
        <p:scale>
          <a:sx n="102" d="100"/>
          <a:sy n="102" d="100"/>
        </p:scale>
        <p:origin x="1480" y="17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5:09:13.358" v="6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5:08:43.942" v="3" actId="1076"/>
        <pc:sldMkLst>
          <pc:docMk/>
          <pc:sldMk cId="602433484" sldId="645"/>
        </pc:sldMkLst>
        <pc:spChg chg="mod">
          <ac:chgData name="Cameron Midson" userId="510fe36d-201b-4d30-8c49-491c55367456" providerId="ADAL" clId="{93217E07-8A0E-5D7D-A37A-49773A2FEA36}" dt="2026-03-23T05:08:43.942" v="3" actId="1076"/>
          <ac:spMkLst>
            <pc:docMk/>
            <pc:sldMk cId="602433484" sldId="645"/>
            <ac:spMk id="4" creationId="{2391661C-849C-778D-4496-D3C224862320}"/>
          </ac:spMkLst>
        </pc:spChg>
        <pc:spChg chg="mod">
          <ac:chgData name="Cameron Midson" userId="510fe36d-201b-4d30-8c49-491c55367456" providerId="ADAL" clId="{93217E07-8A0E-5D7D-A37A-49773A2FEA36}" dt="2026-03-23T05:08:41.752" v="2" actId="14100"/>
          <ac:spMkLst>
            <pc:docMk/>
            <pc:sldMk cId="602433484" sldId="645"/>
            <ac:spMk id="5" creationId="{FDE3DB73-2185-EB6B-CCCA-C32695F3740E}"/>
          </ac:spMkLst>
        </pc:spChg>
      </pc:sldChg>
      <pc:sldChg chg="modSp mod">
        <pc:chgData name="Cameron Midson" userId="510fe36d-201b-4d30-8c49-491c55367456" providerId="ADAL" clId="{93217E07-8A0E-5D7D-A37A-49773A2FEA36}" dt="2026-03-23T05:08:50.332" v="5" actId="1076"/>
        <pc:sldMkLst>
          <pc:docMk/>
          <pc:sldMk cId="4013035397" sldId="646"/>
        </pc:sldMkLst>
        <pc:spChg chg="mod">
          <ac:chgData name="Cameron Midson" userId="510fe36d-201b-4d30-8c49-491c55367456" providerId="ADAL" clId="{93217E07-8A0E-5D7D-A37A-49773A2FEA36}" dt="2026-03-23T05:08:50.332" v="5" actId="1076"/>
          <ac:spMkLst>
            <pc:docMk/>
            <pc:sldMk cId="4013035397" sldId="646"/>
            <ac:spMk id="9" creationId="{20251DBA-EA93-9A56-8C51-724D4F72B993}"/>
          </ac:spMkLst>
        </pc:spChg>
        <pc:spChg chg="mod">
          <ac:chgData name="Cameron Midson" userId="510fe36d-201b-4d30-8c49-491c55367456" providerId="ADAL" clId="{93217E07-8A0E-5D7D-A37A-49773A2FEA36}" dt="2026-03-23T05:08:50.332" v="5" actId="1076"/>
          <ac:spMkLst>
            <pc:docMk/>
            <pc:sldMk cId="4013035397" sldId="646"/>
            <ac:spMk id="10" creationId="{BCBDA4B4-8791-D067-94E5-39C7A7A95AB8}"/>
          </ac:spMkLst>
        </pc:spChg>
      </pc:sldChg>
      <pc:sldChg chg="modSp mod">
        <pc:chgData name="Cameron Midson" userId="510fe36d-201b-4d30-8c49-491c55367456" providerId="ADAL" clId="{93217E07-8A0E-5D7D-A37A-49773A2FEA36}" dt="2026-03-23T05:09:13.358" v="6" actId="1076"/>
        <pc:sldMkLst>
          <pc:docMk/>
          <pc:sldMk cId="3859178516" sldId="652"/>
        </pc:sldMkLst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5" creationId="{AD8FBDD6-13EC-0BA5-1121-2E9476226743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7" creationId="{AA3914EA-580A-BF24-C9FA-CC20FB8C22DC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9" creationId="{D84A1D50-0DCF-3399-F8BF-6AAEC1AC9DB3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12" creationId="{60AFC8C5-8832-386B-807E-9CAD33AAED43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13" creationId="{6FDF6DC2-3F08-10CC-5370-2A6C33755B9A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14" creationId="{E6ED60F5-0CF6-4B5C-7591-2CAD19179AD7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15" creationId="{50DCDE85-F7E4-B9A3-C622-CC1CA8AD422B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17" creationId="{DCFD39E3-6F4B-7BE4-2851-E934DEDFE7BC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18" creationId="{911F2450-4DCC-60B4-81D6-0AB4FD651E94}"/>
          </ac:spMkLst>
        </pc:spChg>
        <pc:spChg chg="mod">
          <ac:chgData name="Cameron Midson" userId="510fe36d-201b-4d30-8c49-491c55367456" providerId="ADAL" clId="{93217E07-8A0E-5D7D-A37A-49773A2FEA36}" dt="2026-03-23T05:09:13.358" v="6" actId="1076"/>
          <ac:spMkLst>
            <pc:docMk/>
            <pc:sldMk cId="3859178516" sldId="652"/>
            <ac:spMk id="19" creationId="{D1A8A0A2-2C26-976D-AF4E-0E4CCEC977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Pelajari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dirayakan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internasional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merahnya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merahnya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berkelas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berpotensi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lama.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025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SEKARANG ADALAH SAAT YANG TEPAT UNTUK MENCICIPI DAN MENDISKUSIKAN </a:t>
            </a:r>
            <a:r>
              <a:rPr lang="en-US" b="0" dirty="0"/>
              <a:t>BEBERAPA ANGGUR PILIHAN ANDA. </a:t>
            </a:r>
          </a:p>
          <a:p>
            <a:endParaRPr lang="en-US" dirty="0"/>
          </a:p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Coonawarra,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bersama-sama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kepekatan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dirasakan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wine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KOMPLEMENTER. 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Sebagian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www.australianwinediscovered.com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00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 ripening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disangkal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dianggap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termurni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dunia. Terra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vital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nutrisi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sebabnya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aging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pengalaman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tahun-tahun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Ketika di aging. Cabernet Sauvignon Coonawarra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modern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mengambil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cidit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terpadu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mendominasi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029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Shiraz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Barossa, Hunter Valley dan Margaret River. Sama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berpindah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menuju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berkontribusi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kemampuan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aging.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060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Merlot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 Coonawarra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merefleksikan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mewah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55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17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disukai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Pantai Tanah Kapur,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dan Melbourne.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80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(50 mil)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terpencil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kehidupannya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wisatawan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bertemu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berbincang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bincang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Winemaker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587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selengkapnya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program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berkolaborasi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keluarga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multigenerasi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perusahaan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berkonstribusi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 – 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178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seharusnya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letaknya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garis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37º 32’S. Hal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letaknya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Samudra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Hindia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air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Bonney Upwelling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Pantai Tanah Kapur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13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normal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Daerah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berawan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Coonawarra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berkontribusi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penurunan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Januari : 20.1°C (68°F).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(GSR): 260mm (10.2in).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725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Coonawarra terra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rossa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sifat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geologinya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wujud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bentuknya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sambung-menyambung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warna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</a:t>
            </a:r>
            <a:endParaRPr lang="en-ID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</a:t>
            </a:r>
            <a:endParaRPr lang="en-AU" b="0" dirty="0">
              <a:effectLst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ideal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kelas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dunia?</a:t>
            </a:r>
            <a:endParaRPr lang="en-AU" b="0" dirty="0">
              <a:effectLst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bidang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terra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rossa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Coonawarra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bidang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berharga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59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viticulturist)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menyesuaikan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Penelitian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berlangsung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dikontrol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pemangkasan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ranting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menghilangkan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daun-daunnya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Banyak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pemilik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mengambil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drone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penjadwalan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konservasi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Kebun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akuifer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rata-rata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5–6 meter (16.4–19.7 kaki)..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pengendalian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Karena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pemilik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mengadopsi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sustainable</a:t>
            </a:r>
            <a:endParaRPr lang="en-AU" b="0" i="1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Banyak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dipagari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domba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pengontrolan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gulma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1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072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minimal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1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menyempurnakan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premium dan Shiraz m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enerapkan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pengendalian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barel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mengkombinasikan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kompleksitas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kedalaman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rasa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mempertahankan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varietas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sendiri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memperoleh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melengkapi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area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mid-palate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Cabernet di Coonawarra,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lain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bobot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palate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tong ek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Tidak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di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winery.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demikian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8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4788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1391" y="592189"/>
            <a:ext cx="3710609" cy="245717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9873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9873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A6912E-BA6A-C23E-83FF-641643A6F644}"/>
              </a:ext>
            </a:extLst>
          </p:cNvPr>
          <p:cNvSpPr/>
          <p:nvPr userDrawn="1"/>
        </p:nvSpPr>
        <p:spPr>
          <a:xfrm>
            <a:off x="878803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6710FA8-29F6-38BC-3F2E-0833CFC8AB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090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098D18A-D6FA-F31D-2615-57F3FC62DF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1090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5502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3583" y="4058665"/>
            <a:ext cx="406841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34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F82924-C0A9-2A49-B679-BE874026D733}"/>
              </a:ext>
            </a:extLst>
          </p:cNvPr>
          <p:cNvSpPr/>
          <p:nvPr userDrawn="1"/>
        </p:nvSpPr>
        <p:spPr>
          <a:xfrm>
            <a:off x="7848013" y="3268434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6D9D94-B9E6-E2C1-428B-9477F8FF07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2859" y="173484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FEA3E454-DA14-F376-4F21-3D4F98C43B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61974" y="1050994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295798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2" b="24080"/>
          <a:stretch/>
        </p:blipFill>
        <p:spPr>
          <a:xfrm>
            <a:off x="623890" y="2595562"/>
            <a:ext cx="1099350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1"/>
                </a:solidFill>
              </a:rPr>
              <a:t>COONAWARRA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833" b="1006"/>
          <a:stretch/>
        </p:blipFill>
        <p:spPr>
          <a:xfrm>
            <a:off x="0" y="368299"/>
            <a:ext cx="6075426" cy="606878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793902"/>
            <a:ext cx="4688825" cy="836366"/>
          </a:xfrm>
        </p:spPr>
        <p:txBody>
          <a:bodyPr/>
          <a:lstStyle/>
          <a:p>
            <a:r>
              <a:rPr lang="en-US" sz="5440" dirty="0">
                <a:solidFill>
                  <a:schemeClr val="accent5"/>
                </a:solidFill>
              </a:rPr>
              <a:t>GEOGRAFI,</a:t>
            </a:r>
            <a:br>
              <a:rPr lang="en-US" sz="5440" dirty="0">
                <a:solidFill>
                  <a:schemeClr val="accent5"/>
                </a:solidFill>
              </a:rPr>
            </a:br>
            <a:r>
              <a:rPr lang="en-US" sz="5440" dirty="0">
                <a:solidFill>
                  <a:schemeClr val="accent5"/>
                </a:solidFill>
              </a:rPr>
              <a:t>IKLIM DAN 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1" y="3754203"/>
            <a:ext cx="5408537" cy="301158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Berlokasi</a:t>
            </a:r>
            <a:r>
              <a:rPr lang="en-US" dirty="0">
                <a:solidFill>
                  <a:schemeClr val="bg1"/>
                </a:solidFill>
              </a:rPr>
              <a:t> di  Pantai Tanah Kapur, </a:t>
            </a:r>
            <a:r>
              <a:rPr lang="en-US" dirty="0" err="1">
                <a:solidFill>
                  <a:schemeClr val="bg1"/>
                </a:solidFill>
              </a:rPr>
              <a:t>sekitar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empat</a:t>
            </a:r>
            <a:r>
              <a:rPr lang="en-US" dirty="0">
                <a:solidFill>
                  <a:schemeClr val="bg1"/>
                </a:solidFill>
              </a:rPr>
              <a:t> jam </a:t>
            </a:r>
            <a:r>
              <a:rPr lang="en-US" dirty="0" err="1">
                <a:solidFill>
                  <a:schemeClr val="bg1"/>
                </a:solidFill>
              </a:rPr>
              <a:t>berkendara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Adelaide dan lima jam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Melbourne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Suatu</a:t>
            </a:r>
            <a:r>
              <a:rPr lang="en-US" dirty="0">
                <a:solidFill>
                  <a:schemeClr val="bg1"/>
                </a:solidFill>
              </a:rPr>
              <a:t> area yang sangat </a:t>
            </a:r>
            <a:r>
              <a:rPr lang="en-US" dirty="0" err="1">
                <a:solidFill>
                  <a:schemeClr val="bg1"/>
                </a:solidFill>
              </a:rPr>
              <a:t>indah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hamparan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kebun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pohon</a:t>
            </a:r>
            <a:r>
              <a:rPr lang="en-US" dirty="0"/>
              <a:t> -</a:t>
            </a:r>
            <a:r>
              <a:rPr lang="en-US" dirty="0" err="1"/>
              <a:t>pohon</a:t>
            </a:r>
            <a:r>
              <a:rPr lang="en-US" dirty="0"/>
              <a:t> eucalyptus </a:t>
            </a:r>
            <a:r>
              <a:rPr lang="en-US" dirty="0" err="1"/>
              <a:t>merah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tua</a:t>
            </a:r>
            <a:r>
              <a:rPr lang="en-US" dirty="0"/>
              <a:t>, dan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.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lebih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moderat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dibandingkan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 </a:t>
            </a:r>
            <a:r>
              <a:rPr lang="en-US" dirty="0" err="1">
                <a:solidFill>
                  <a:schemeClr val="bg1"/>
                </a:solidFill>
              </a:rPr>
              <a:t>banyak</a:t>
            </a:r>
            <a:r>
              <a:rPr lang="en-US" dirty="0">
                <a:solidFill>
                  <a:schemeClr val="bg1"/>
                </a:solidFill>
              </a:rPr>
              <a:t> wilayah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di Australia Selatan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dipengaruhi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maritim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berbasis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memberikan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kondisi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penanaman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ideal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311900E-78ED-5EC7-92D9-7ABC2B5363B9}"/>
              </a:ext>
            </a:extLst>
          </p:cNvPr>
          <p:cNvSpPr txBox="1">
            <a:spLocks/>
          </p:cNvSpPr>
          <p:nvPr/>
        </p:nvSpPr>
        <p:spPr>
          <a:xfrm>
            <a:off x="6456362" y="1492730"/>
            <a:ext cx="5497745" cy="2038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bg2"/>
                </a:solidFill>
              </a:rPr>
              <a:t>WILAYAH KARPET MERAH </a:t>
            </a:r>
          </a:p>
          <a:p>
            <a:r>
              <a:rPr lang="en-US" dirty="0">
                <a:solidFill>
                  <a:schemeClr val="bg2"/>
                </a:solidFill>
              </a:rPr>
              <a:t>AUSTRALIA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56459" y="112375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6459" y="1676903"/>
            <a:ext cx="3849274" cy="683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DIPENGARUHI OLEH EFEK </a:t>
            </a:r>
          </a:p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SEJUK DARI SAMUDRA SELATAN</a:t>
            </a:r>
          </a:p>
          <a:p>
            <a:pPr>
              <a:lnSpc>
                <a:spcPct val="80000"/>
              </a:lnSpc>
            </a:pPr>
            <a:endParaRPr lang="en-AU" sz="16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02259" y="4566926"/>
            <a:ext cx="3108425" cy="78537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COONAWARRA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50–110M (164 – 236KAKI)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18265" y="653458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18265" y="541158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80168" y="636192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B296B35-BE76-C749-EE70-793212CB2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5D9B63AD-F33F-8D0F-2484-5DE904EDF41B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91AF24-4269-B54D-EF17-385AEF0732FB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6DD54-A0FB-110C-282F-CE7A512FFCE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20B680-2241-0205-7D42-3C2D2428820B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83E0C3-D192-3CA9-BB6A-D2CA5CC97F79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77" r="15740"/>
          <a:stretch/>
        </p:blipFill>
        <p:spPr>
          <a:xfrm>
            <a:off x="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5132886" cy="1530521"/>
          </a:xfrm>
        </p:spPr>
        <p:txBody>
          <a:bodyPr/>
          <a:lstStyle/>
          <a:p>
            <a:r>
              <a:rPr lang="en-US" dirty="0"/>
              <a:t>Coonawarra </a:t>
            </a:r>
            <a:r>
              <a:rPr lang="en-US" dirty="0" err="1"/>
              <a:t>terkenal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hamparan</a:t>
            </a:r>
            <a:r>
              <a:rPr lang="en-US" dirty="0"/>
              <a:t> terra </a:t>
            </a:r>
            <a:r>
              <a:rPr lang="en-US" dirty="0" err="1"/>
              <a:t>rossa</a:t>
            </a:r>
            <a:r>
              <a:rPr lang="en-US" dirty="0"/>
              <a:t> (</a:t>
            </a:r>
            <a:r>
              <a:rPr lang="en-US" dirty="0" err="1"/>
              <a:t>bahasa</a:t>
            </a:r>
            <a:r>
              <a:rPr lang="en-US" dirty="0"/>
              <a:t> Italia </a:t>
            </a:r>
            <a:r>
              <a:rPr lang="en-US" dirty="0" err="1"/>
              <a:t>untuk</a:t>
            </a:r>
            <a:r>
              <a:rPr lang="en-US" dirty="0"/>
              <a:t> '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'). Wilayah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bukit</a:t>
            </a:r>
            <a:r>
              <a:rPr lang="en-US" dirty="0"/>
              <a:t> batu </a:t>
            </a:r>
            <a:r>
              <a:rPr lang="en-US" dirty="0" err="1"/>
              <a:t>kapur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waduk</a:t>
            </a:r>
            <a:r>
              <a:rPr lang="en-US" dirty="0"/>
              <a:t> </a:t>
            </a:r>
            <a:r>
              <a:rPr lang="en-US" dirty="0" err="1"/>
              <a:t>kuno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air </a:t>
            </a:r>
            <a:r>
              <a:rPr lang="en-US" dirty="0" err="1"/>
              <a:t>murni</a:t>
            </a:r>
            <a:r>
              <a:rPr lang="en-US" dirty="0"/>
              <a:t> – ideal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menanam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dunia. Jenis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liat</a:t>
            </a:r>
            <a:r>
              <a:rPr lang="en-US" dirty="0"/>
              <a:t> rendzina </a:t>
            </a:r>
            <a:r>
              <a:rPr lang="en-US" dirty="0" err="1"/>
              <a:t>hitam</a:t>
            </a:r>
            <a:r>
              <a:rPr lang="en-US" dirty="0"/>
              <a:t> dan </a:t>
            </a:r>
            <a:r>
              <a:rPr lang="en-US" dirty="0" err="1"/>
              <a:t>cokelat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lempung</a:t>
            </a:r>
            <a:r>
              <a:rPr lang="en-US" dirty="0"/>
              <a:t> </a:t>
            </a:r>
            <a:r>
              <a:rPr lang="en-US" dirty="0" err="1"/>
              <a:t>berpasir</a:t>
            </a:r>
            <a:r>
              <a:rPr lang="en-US" dirty="0"/>
              <a:t>.</a:t>
            </a:r>
            <a:br>
              <a:rPr lang="en-US" dirty="0"/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24" b="31224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402114"/>
            <a:ext cx="6158452" cy="1325562"/>
          </a:xfrm>
        </p:spPr>
        <p:txBody>
          <a:bodyPr/>
          <a:lstStyle/>
          <a:p>
            <a:r>
              <a:rPr lang="en-US" sz="3200" dirty="0"/>
              <a:t>PEMBUDIDAYAAN DAN</a:t>
            </a:r>
            <a:br>
              <a:rPr lang="en-US" sz="3200" dirty="0"/>
            </a:br>
            <a:r>
              <a:rPr lang="en-US" sz="3200" dirty="0"/>
              <a:t>PEMBUATAN ANGGUR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3201081"/>
            <a:ext cx="5340350" cy="1325562"/>
          </a:xfrm>
        </p:spPr>
        <p:txBody>
          <a:bodyPr/>
          <a:lstStyle/>
          <a:p>
            <a:pPr marL="0" indent="0">
              <a:buNone/>
            </a:pPr>
            <a:r>
              <a:rPr lang="en-US" sz="5400" dirty="0">
                <a:solidFill>
                  <a:schemeClr val="accent5"/>
                </a:solidFill>
              </a:rPr>
              <a:t>COONAWARRA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335508"/>
            <a:ext cx="4349557" cy="240540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/>
              <a:t>Wilayah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pembudidaya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</a:t>
            </a:r>
            <a:r>
              <a:rPr lang="en-US" dirty="0" err="1"/>
              <a:t>berpengalaman</a:t>
            </a:r>
            <a:r>
              <a:rPr lang="en-US" dirty="0"/>
              <a:t> dan </a:t>
            </a:r>
            <a:br>
              <a:rPr lang="en-US" dirty="0"/>
            </a:br>
            <a:r>
              <a:rPr lang="en-US" dirty="0" err="1"/>
              <a:t>pendatang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kontribusi</a:t>
            </a:r>
            <a:endParaRPr lang="en-US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 err="1"/>
              <a:t>Dekade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di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menanam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  </a:t>
            </a:r>
            <a:r>
              <a:rPr lang="en-US" dirty="0" err="1"/>
              <a:t>manajemen</a:t>
            </a:r>
            <a:r>
              <a:rPr lang="en-US" dirty="0"/>
              <a:t> air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keberlanjutan</a:t>
            </a:r>
            <a:r>
              <a:rPr lang="en-US" dirty="0"/>
              <a:t> 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b="1" dirty="0" err="1"/>
              <a:t>Panen</a:t>
            </a:r>
            <a:r>
              <a:rPr lang="en-US" b="1" dirty="0"/>
              <a:t>: </a:t>
            </a:r>
            <a:r>
              <a:rPr lang="en-US" dirty="0"/>
              <a:t>Awal </a:t>
            </a:r>
            <a:r>
              <a:rPr lang="en-US" dirty="0" err="1"/>
              <a:t>Februari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April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410029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</a:rPr>
              <a:t>PENANAMAN BUAH ANGGUR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01EFFA6-CBD1-47F7-18A3-C867734046A4}"/>
              </a:ext>
            </a:extLst>
          </p:cNvPr>
          <p:cNvSpPr txBox="1">
            <a:spLocks/>
          </p:cNvSpPr>
          <p:nvPr/>
        </p:nvSpPr>
        <p:spPr>
          <a:xfrm>
            <a:off x="623888" y="1502087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EVOLUSI </a:t>
            </a:r>
          </a:p>
          <a:p>
            <a:r>
              <a:rPr lang="en-US" dirty="0">
                <a:solidFill>
                  <a:schemeClr val="accent1"/>
                </a:solidFill>
              </a:rPr>
              <a:t>DAN INOVASI</a:t>
            </a: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03" t="-146" r="7814" b="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99571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PEMBUATAN ANGGUR: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67435"/>
            <a:ext cx="5568756" cy="1325563"/>
          </a:xfrm>
        </p:spPr>
        <p:txBody>
          <a:bodyPr/>
          <a:lstStyle/>
          <a:p>
            <a:r>
              <a:rPr lang="en-US" sz="5000" dirty="0">
                <a:solidFill>
                  <a:schemeClr val="accent1"/>
                </a:solidFill>
              </a:rPr>
              <a:t>KUALITAS YANG</a:t>
            </a:r>
            <a:br>
              <a:rPr lang="en-US" sz="5000" dirty="0">
                <a:solidFill>
                  <a:schemeClr val="accent1"/>
                </a:solidFill>
              </a:rPr>
            </a:br>
            <a:r>
              <a:rPr lang="en-US" sz="5000" dirty="0">
                <a:solidFill>
                  <a:schemeClr val="accent1"/>
                </a:solidFill>
              </a:rPr>
              <a:t>BAIK MEMBUTUHKAN WAKTU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20E4DE1-BA5F-2761-D3EF-6DD5B7D8D0CB}"/>
              </a:ext>
            </a:extLst>
          </p:cNvPr>
          <p:cNvSpPr txBox="1">
            <a:spLocks/>
          </p:cNvSpPr>
          <p:nvPr/>
        </p:nvSpPr>
        <p:spPr>
          <a:xfrm>
            <a:off x="623887" y="3741908"/>
            <a:ext cx="4423898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pembudidaya</a:t>
            </a:r>
            <a:r>
              <a:rPr lang="en-US" dirty="0"/>
              <a:t> dan 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barel</a:t>
            </a:r>
            <a:r>
              <a:rPr lang="en-US" dirty="0"/>
              <a:t> </a:t>
            </a:r>
            <a:r>
              <a:rPr lang="en-US" dirty="0" err="1"/>
              <a:t>kayu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aging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 </a:t>
            </a:r>
            <a:r>
              <a:rPr lang="en-US" dirty="0" err="1"/>
              <a:t>Penyempurnaan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barel</a:t>
            </a:r>
            <a:r>
              <a:rPr lang="en-US" dirty="0"/>
              <a:t> </a:t>
            </a:r>
            <a:r>
              <a:rPr lang="en-US" dirty="0" err="1"/>
              <a:t>kayu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aging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merah</a:t>
            </a:r>
            <a:endParaRPr lang="en-US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US" dirty="0" err="1"/>
              <a:t>Pencampuran</a:t>
            </a:r>
            <a:r>
              <a:rPr lang="en-US" dirty="0"/>
              <a:t> wines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, </a:t>
            </a:r>
            <a:r>
              <a:rPr lang="en-US" dirty="0" err="1"/>
              <a:t>kompleksitas</a:t>
            </a:r>
            <a:r>
              <a:rPr lang="en-US" dirty="0"/>
              <a:t>, </a:t>
            </a:r>
            <a:r>
              <a:rPr lang="en-US" dirty="0" err="1"/>
              <a:t>intensitas</a:t>
            </a:r>
            <a:r>
              <a:rPr lang="en-US" dirty="0"/>
              <a:t> dan </a:t>
            </a:r>
            <a:r>
              <a:rPr lang="en-US" dirty="0" err="1"/>
              <a:t>durasinya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7905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3845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003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5910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5133768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3089703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1045638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COONAWARRA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VARIASI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1045638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</a:p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308970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24%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5133762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MERLOT</a:t>
            </a: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7%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177833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6998957" y="5470367"/>
            <a:ext cx="2200713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221898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221898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 </a:t>
            </a:r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BLANC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216702" y="3945618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6975161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5335432" y="4019454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3362733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67F01D7-8924-F112-2EAE-63A6DEF5B1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662" y="1770536"/>
            <a:ext cx="1270924" cy="3847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1105734" y="3910450"/>
            <a:ext cx="1848198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SAVIGNON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19891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COONAWARRA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631489" y="4715446"/>
            <a:ext cx="2805709" cy="192937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RASA PRIMER PADA UMUMNYA</a:t>
            </a:r>
            <a:endParaRPr kumimoji="0" lang="en-US" sz="1400" i="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Hellix SemiBold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Cassis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Mint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kering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Eukaliptus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Paprika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428847" y="4241041"/>
            <a:ext cx="41591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428847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472361" y="5627586"/>
            <a:ext cx="319069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RASA KAYU DENGAN SENTUHAN CEDAR, ROTI BAKAR DAN CHARRED WOOD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2841997" y="4733399"/>
            <a:ext cx="2495320" cy="120706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RASA SETELAH AGING PADA UMUMNYA</a:t>
            </a:r>
            <a:endParaRPr kumimoji="0" lang="en-US" sz="1400" i="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Hellix SemiBold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Cedar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Tembakau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Tanah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3421639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DDFD26-328C-5A41-F626-EF0789E3D0C7}"/>
              </a:ext>
            </a:extLst>
          </p:cNvPr>
          <p:cNvCxnSpPr>
            <a:cxnSpLocks/>
          </p:cNvCxnSpPr>
          <p:nvPr/>
        </p:nvCxnSpPr>
        <p:spPr>
          <a:xfrm>
            <a:off x="6886350" y="3948402"/>
            <a:ext cx="34194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251D33A-C7E0-70A4-6D75-5D3B19642A8B}"/>
              </a:ext>
            </a:extLst>
          </p:cNvPr>
          <p:cNvSpPr/>
          <p:nvPr/>
        </p:nvSpPr>
        <p:spPr>
          <a:xfrm>
            <a:off x="9473492" y="2555735"/>
            <a:ext cx="2590256" cy="262336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56FD87-2204-D2A5-D147-4AEF1AEBBFA3}"/>
              </a:ext>
            </a:extLst>
          </p:cNvPr>
          <p:cNvCxnSpPr>
            <a:cxnSpLocks/>
          </p:cNvCxnSpPr>
          <p:nvPr/>
        </p:nvCxnSpPr>
        <p:spPr>
          <a:xfrm>
            <a:off x="8995592" y="5179100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8886736" y="2729155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48F24C-F118-5311-3095-6DFADDB15377}"/>
              </a:ext>
            </a:extLst>
          </p:cNvPr>
          <p:cNvCxnSpPr>
            <a:cxnSpLocks/>
          </p:cNvCxnSpPr>
          <p:nvPr/>
        </p:nvCxnSpPr>
        <p:spPr>
          <a:xfrm>
            <a:off x="6886350" y="5181679"/>
            <a:ext cx="21092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19D2FD2-8F4D-3B03-7958-7476433A7718}"/>
              </a:ext>
            </a:extLst>
          </p:cNvPr>
          <p:cNvCxnSpPr>
            <a:cxnSpLocks/>
          </p:cNvCxnSpPr>
          <p:nvPr/>
        </p:nvCxnSpPr>
        <p:spPr>
          <a:xfrm>
            <a:off x="3421639" y="3668893"/>
            <a:ext cx="21703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86E557-F4C7-FDFE-2B30-61DE66E68FCA}"/>
              </a:ext>
            </a:extLst>
          </p:cNvPr>
          <p:cNvCxnSpPr>
            <a:cxnSpLocks/>
          </p:cNvCxnSpPr>
          <p:nvPr/>
        </p:nvCxnSpPr>
        <p:spPr>
          <a:xfrm>
            <a:off x="3436621" y="3432631"/>
            <a:ext cx="0" cy="2362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1930400" y="2586389"/>
            <a:ext cx="3004455" cy="88229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GAYA MODERN  ANGGUN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DAPAT DIMINUM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PADA TAHUN-TAHUN AWAL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4920320-5AD0-BB70-0955-066E2B5F77CF}"/>
              </a:ext>
            </a:extLst>
          </p:cNvPr>
          <p:cNvSpPr txBox="1"/>
          <p:nvPr/>
        </p:nvSpPr>
        <p:spPr>
          <a:xfrm>
            <a:off x="9710178" y="3148795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LEBIH DARI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 err="1">
                <a:latin typeface="Neue Haas Grotesk Text Pro" panose="020B0504020202020204" pitchFamily="34" charset="77"/>
              </a:rPr>
              <a:t>Produksi</a:t>
            </a:r>
            <a:r>
              <a:rPr lang="en-AU" sz="2400" dirty="0"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latin typeface="Neue Haas Grotesk Text Pro" panose="020B0504020202020204" pitchFamily="34" charset="77"/>
              </a:rPr>
              <a:t>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67648" y="495289"/>
            <a:ext cx="2313300" cy="2313300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97786" y="975849"/>
            <a:ext cx="1832762" cy="15131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BINTANG DI WILAYAH INI</a:t>
            </a:r>
          </a:p>
          <a:p>
            <a:pPr algn="ctr"/>
            <a:r>
              <a:rPr lang="en-AU" sz="1600" b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TERKENAL KARENA KEMAMPUAN UNTUK MENUA 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844809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4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1971132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1968230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1968230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1968230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1968230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1968230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1968230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1968230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1968230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950268" y="2415423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0670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39566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39537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438672" y="227935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150704" y="227935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423288" y="240416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652058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926344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909BFF-F9B2-75C4-18AC-5077D24CBA6C}"/>
              </a:ext>
            </a:extLst>
          </p:cNvPr>
          <p:cNvCxnSpPr>
            <a:cxnSpLocks/>
          </p:cNvCxnSpPr>
          <p:nvPr/>
        </p:nvCxnSpPr>
        <p:spPr>
          <a:xfrm>
            <a:off x="1346914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9FD9655F-CDB6-7D71-C9F6-B2BA4D8C3D81}"/>
              </a:ext>
            </a:extLst>
          </p:cNvPr>
          <p:cNvSpPr txBox="1"/>
          <p:nvPr/>
        </p:nvSpPr>
        <p:spPr>
          <a:xfrm>
            <a:off x="612224" y="1995149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D1AB6A9-7A68-9D70-6E32-F9F840C8948A}"/>
              </a:ext>
            </a:extLst>
          </p:cNvPr>
          <p:cNvCxnSpPr>
            <a:cxnSpLocks/>
          </p:cNvCxnSpPr>
          <p:nvPr/>
        </p:nvCxnSpPr>
        <p:spPr>
          <a:xfrm>
            <a:off x="1591230" y="2103515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68CE922C-42FA-36B4-DBEB-BA6B7C0E7B72}"/>
              </a:ext>
            </a:extLst>
          </p:cNvPr>
          <p:cNvSpPr txBox="1"/>
          <p:nvPr/>
        </p:nvSpPr>
        <p:spPr>
          <a:xfrm>
            <a:off x="612223" y="304458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BCA11B1E-8DF9-61EC-8860-19B2E14987B2}"/>
              </a:ext>
            </a:extLst>
          </p:cNvPr>
          <p:cNvSpPr txBox="1"/>
          <p:nvPr/>
        </p:nvSpPr>
        <p:spPr>
          <a:xfrm>
            <a:off x="1921486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D7DB06CA-4436-1963-BA27-BA6D57CBF156}"/>
              </a:ext>
            </a:extLst>
          </p:cNvPr>
          <p:cNvSpPr txBox="1"/>
          <p:nvPr/>
        </p:nvSpPr>
        <p:spPr>
          <a:xfrm>
            <a:off x="3191237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97058948-4266-AC2A-8F71-CDCDC6681D93}"/>
              </a:ext>
            </a:extLst>
          </p:cNvPr>
          <p:cNvSpPr txBox="1"/>
          <p:nvPr/>
        </p:nvSpPr>
        <p:spPr>
          <a:xfrm>
            <a:off x="4484368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8B9309CC-ECB8-5365-5379-FF643A7A08EE}"/>
              </a:ext>
            </a:extLst>
          </p:cNvPr>
          <p:cNvSpPr txBox="1"/>
          <p:nvPr/>
        </p:nvSpPr>
        <p:spPr>
          <a:xfrm>
            <a:off x="1716598" y="3552948"/>
            <a:ext cx="1314278" cy="14327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18C53ECB-DA98-56DE-27EE-53EF893FC29F}"/>
              </a:ext>
            </a:extLst>
          </p:cNvPr>
          <p:cNvSpPr txBox="1"/>
          <p:nvPr/>
        </p:nvSpPr>
        <p:spPr>
          <a:xfrm>
            <a:off x="3042054" y="3552948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DB0DF6BD-C7BD-7004-5768-288BAFDE7112}"/>
              </a:ext>
            </a:extLst>
          </p:cNvPr>
          <p:cNvSpPr txBox="1"/>
          <p:nvPr/>
        </p:nvSpPr>
        <p:spPr>
          <a:xfrm>
            <a:off x="4484368" y="35529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AE51292-E6B5-7BB7-7768-2671C3867902}"/>
              </a:ext>
            </a:extLst>
          </p:cNvPr>
          <p:cNvCxnSpPr>
            <a:cxnSpLocks/>
          </p:cNvCxnSpPr>
          <p:nvPr/>
        </p:nvCxnSpPr>
        <p:spPr>
          <a:xfrm>
            <a:off x="1288490" y="3212452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F5719E9D-78FD-693A-35FC-C6BD5DAFDC05}"/>
              </a:ext>
            </a:extLst>
          </p:cNvPr>
          <p:cNvSpPr txBox="1"/>
          <p:nvPr/>
        </p:nvSpPr>
        <p:spPr>
          <a:xfrm>
            <a:off x="612223" y="39157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EAB75D0-6B82-D4D9-1EEA-6B420480D1F4}"/>
              </a:ext>
            </a:extLst>
          </p:cNvPr>
          <p:cNvCxnSpPr>
            <a:cxnSpLocks/>
          </p:cNvCxnSpPr>
          <p:nvPr/>
        </p:nvCxnSpPr>
        <p:spPr>
          <a:xfrm>
            <a:off x="1716598" y="4083603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51249A6A-5330-2D3A-8C72-9C355FC1E519}"/>
              </a:ext>
            </a:extLst>
          </p:cNvPr>
          <p:cNvSpPr txBox="1"/>
          <p:nvPr/>
        </p:nvSpPr>
        <p:spPr>
          <a:xfrm>
            <a:off x="1919254" y="441395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9F8460B7-3871-10DC-3467-0F3F21026C25}"/>
              </a:ext>
            </a:extLst>
          </p:cNvPr>
          <p:cNvSpPr txBox="1"/>
          <p:nvPr/>
        </p:nvSpPr>
        <p:spPr>
          <a:xfrm>
            <a:off x="3042054" y="442208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288178CF-579E-445D-D0DD-F9AD7654A012}"/>
              </a:ext>
            </a:extLst>
          </p:cNvPr>
          <p:cNvSpPr txBox="1"/>
          <p:nvPr/>
        </p:nvSpPr>
        <p:spPr>
          <a:xfrm>
            <a:off x="4484368" y="43932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DDE2FF63-6B2F-313C-4819-BA1B613329CB}"/>
              </a:ext>
            </a:extLst>
          </p:cNvPr>
          <p:cNvSpPr txBox="1"/>
          <p:nvPr/>
        </p:nvSpPr>
        <p:spPr>
          <a:xfrm>
            <a:off x="612223" y="475599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0A1A4AF5-AA4C-1846-9287-A0193560D8C5}"/>
              </a:ext>
            </a:extLst>
          </p:cNvPr>
          <p:cNvCxnSpPr>
            <a:cxnSpLocks/>
          </p:cNvCxnSpPr>
          <p:nvPr/>
        </p:nvCxnSpPr>
        <p:spPr>
          <a:xfrm>
            <a:off x="1017730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00BA7F87-180D-9223-B600-146CE34F9035}"/>
              </a:ext>
            </a:extLst>
          </p:cNvPr>
          <p:cNvSpPr txBox="1"/>
          <p:nvPr/>
        </p:nvSpPr>
        <p:spPr>
          <a:xfrm>
            <a:off x="612223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89751CF-D0B9-65D8-A25A-42409FF7D6F6}"/>
              </a:ext>
            </a:extLst>
          </p:cNvPr>
          <p:cNvCxnSpPr>
            <a:cxnSpLocks/>
          </p:cNvCxnSpPr>
          <p:nvPr/>
        </p:nvCxnSpPr>
        <p:spPr>
          <a:xfrm>
            <a:off x="1877266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6426C8FB-B11F-A9CC-F963-2ADC2056832B}"/>
              </a:ext>
            </a:extLst>
          </p:cNvPr>
          <p:cNvSpPr txBox="1"/>
          <p:nvPr/>
        </p:nvSpPr>
        <p:spPr>
          <a:xfrm>
            <a:off x="612223" y="625569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DF0C51C-F779-231E-A311-C29EFF2C8157}"/>
              </a:ext>
            </a:extLst>
          </p:cNvPr>
          <p:cNvCxnSpPr>
            <a:cxnSpLocks/>
          </p:cNvCxnSpPr>
          <p:nvPr/>
        </p:nvCxnSpPr>
        <p:spPr>
          <a:xfrm>
            <a:off x="1716598" y="642356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COONAWARRA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7231" y="1654803"/>
            <a:ext cx="3736214" cy="138755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GAYA ELEGAN IKLIM YANG </a:t>
            </a:r>
            <a:br>
              <a:rPr lang="en-AU" sz="1600" dirty="0"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effectLst/>
                <a:latin typeface="Neue Haas Grotesk Text Pro" panose="020B0504020202020204" pitchFamily="34" charset="77"/>
              </a:rPr>
              <a:t>LEBIH SEJUK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latin typeface="Neue Haas Grotesk Text Pro" panose="020B0504020202020204" pitchFamily="34" charset="77"/>
              </a:rPr>
              <a:t>KADANG-KADANG DICAMPUR DENGAN CABERNET SAUVIGNON ATAU MERLOT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35746" y="2128826"/>
            <a:ext cx="17168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705338" y="30338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705338" y="33682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8374641" y="606114"/>
            <a:ext cx="2984042" cy="298404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629317" y="1045248"/>
            <a:ext cx="2474689" cy="188962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SEJARAH </a:t>
            </a:r>
            <a:br>
              <a:rPr lang="en-AU" sz="2400" b="1" dirty="0">
                <a:effectLst/>
                <a:latin typeface="Neue Haas Grotesk Text Pro" panose="020B0504020202020204" pitchFamily="34" charset="77"/>
              </a:rPr>
            </a:b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YANG </a:t>
            </a:r>
            <a:br>
              <a:rPr lang="en-AU" sz="2400" b="1" dirty="0">
                <a:effectLst/>
                <a:latin typeface="Neue Haas Grotesk Text Pro" panose="020B0504020202020204" pitchFamily="34" charset="77"/>
              </a:rPr>
            </a:b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PANJANG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effectLst/>
                <a:latin typeface="Neue Haas Grotesk Text Pro" panose="020B0504020202020204" pitchFamily="34" charset="77"/>
              </a:rPr>
              <a:t>DI COONAWARRA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8491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4296410" y="4169199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84939A9-EF48-7F7A-909D-5D74C11EFD15}"/>
              </a:ext>
            </a:extLst>
          </p:cNvPr>
          <p:cNvSpPr/>
          <p:nvPr/>
        </p:nvSpPr>
        <p:spPr>
          <a:xfrm>
            <a:off x="3182981" y="4421129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970E3F95-45D6-F331-8567-30842A1E27E5}"/>
              </a:ext>
            </a:extLst>
          </p:cNvPr>
          <p:cNvSpPr txBox="1"/>
          <p:nvPr/>
        </p:nvSpPr>
        <p:spPr>
          <a:xfrm>
            <a:off x="3265577" y="4958523"/>
            <a:ext cx="2034726" cy="150829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000" dirty="0">
                <a:effectLst/>
                <a:latin typeface="Neue Haas Grotesk Text Pro" panose="020B0504020202020204" pitchFamily="34" charset="77"/>
              </a:rPr>
              <a:t>LEBIH DARI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54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000" dirty="0" err="1">
                <a:latin typeface="Neue Haas Grotesk Text Pro" panose="020B0504020202020204" pitchFamily="34" charset="77"/>
              </a:rPr>
              <a:t>Produksi</a:t>
            </a:r>
            <a:r>
              <a:rPr lang="en-AU" sz="2000" dirty="0">
                <a:latin typeface="Neue Haas Grotesk Text Pro" panose="020B0504020202020204" pitchFamily="34" charset="77"/>
              </a:rPr>
              <a:t> </a:t>
            </a:r>
            <a:r>
              <a:rPr lang="en-AU" sz="2000" dirty="0" err="1">
                <a:latin typeface="Neue Haas Grotesk Text Pro" panose="020B0504020202020204" pitchFamily="34" charset="77"/>
              </a:rPr>
              <a:t>Tahunan</a:t>
            </a:r>
            <a:endParaRPr lang="en-AU" sz="20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E78184-FA0D-4C2A-1E41-D26FE3170891}"/>
              </a:ext>
            </a:extLst>
          </p:cNvPr>
          <p:cNvSpPr txBox="1"/>
          <p:nvPr/>
        </p:nvSpPr>
        <p:spPr>
          <a:xfrm>
            <a:off x="8043093" y="4643604"/>
            <a:ext cx="2805709" cy="192937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RASA PRIMER PADA UMUMNYA</a:t>
            </a:r>
            <a:endParaRPr kumimoji="0" lang="en-US" sz="1400" i="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Hellix SemiBold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Merica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Raspberry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Mint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2DDB0-E561-61CC-8D36-A912F346560F}"/>
              </a:ext>
            </a:extLst>
          </p:cNvPr>
          <p:cNvCxnSpPr>
            <a:cxnSpLocks/>
          </p:cNvCxnSpPr>
          <p:nvPr/>
        </p:nvCxnSpPr>
        <p:spPr>
          <a:xfrm>
            <a:off x="4296410" y="4169199"/>
            <a:ext cx="153570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1AA679-2008-DAF9-4106-9F00D41B83F5}"/>
              </a:ext>
            </a:extLst>
          </p:cNvPr>
          <p:cNvCxnSpPr>
            <a:cxnSpLocks/>
          </p:cNvCxnSpPr>
          <p:nvPr/>
        </p:nvCxnSpPr>
        <p:spPr>
          <a:xfrm>
            <a:off x="8840451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0A14EC7-8114-35DE-3C4F-31156DBACCEF}"/>
              </a:ext>
            </a:extLst>
          </p:cNvPr>
          <p:cNvSpPr txBox="1"/>
          <p:nvPr/>
        </p:nvSpPr>
        <p:spPr>
          <a:xfrm>
            <a:off x="10168791" y="4650175"/>
            <a:ext cx="2114328" cy="163794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RASA SETELAH AGING </a:t>
            </a:r>
          </a:p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PADA </a:t>
            </a:r>
            <a:br>
              <a:rPr lang="en-AU" sz="1400" dirty="0">
                <a:cs typeface="Hellix SemiBold"/>
              </a:rPr>
            </a:br>
            <a:r>
              <a:rPr lang="en-AU" sz="1400" dirty="0">
                <a:cs typeface="Hellix SemiBold"/>
              </a:rPr>
              <a:t>UMUMNYA</a:t>
            </a:r>
            <a:endParaRPr kumimoji="0" lang="en-US" sz="1400" i="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Hellix SemiBold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Cedar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Tembakau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Kulit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101AB9-3D12-A3D1-F2C5-198FC1CFB4F8}"/>
              </a:ext>
            </a:extLst>
          </p:cNvPr>
          <p:cNvCxnSpPr>
            <a:cxnSpLocks/>
          </p:cNvCxnSpPr>
          <p:nvPr/>
        </p:nvCxnSpPr>
        <p:spPr>
          <a:xfrm>
            <a:off x="10833243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5FF0B7-EAB1-C710-323B-374024399DF6}"/>
              </a:ext>
            </a:extLst>
          </p:cNvPr>
          <p:cNvSpPr txBox="1"/>
          <p:nvPr/>
        </p:nvSpPr>
        <p:spPr>
          <a:xfrm>
            <a:off x="448494" y="4207427"/>
            <a:ext cx="2462475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CITA RASA KAYU DENGAN SENTUHAN VANILA, CEDAR, ASAP DAN KELAPA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A38DB-6A8C-77A4-CF65-D548324C2771}"/>
              </a:ext>
            </a:extLst>
          </p:cNvPr>
          <p:cNvCxnSpPr>
            <a:cxnSpLocks/>
          </p:cNvCxnSpPr>
          <p:nvPr/>
        </p:nvCxnSpPr>
        <p:spPr>
          <a:xfrm>
            <a:off x="1706519" y="374971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C2B78B-FE21-E122-0140-C04CF084FB21}"/>
              </a:ext>
            </a:extLst>
          </p:cNvPr>
          <p:cNvCxnSpPr>
            <a:cxnSpLocks/>
          </p:cNvCxnSpPr>
          <p:nvPr/>
        </p:nvCxnSpPr>
        <p:spPr>
          <a:xfrm>
            <a:off x="1706519" y="3749712"/>
            <a:ext cx="40751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869443-02CC-0060-7096-B663637CFE8B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pemandu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6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4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990553" y="239469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D21E244-37FC-E250-C703-2B7BD9E4B8C6}"/>
              </a:ext>
            </a:extLst>
          </p:cNvPr>
          <p:cNvSpPr/>
          <p:nvPr/>
        </p:nvSpPr>
        <p:spPr>
          <a:xfrm>
            <a:off x="2104517" y="1971132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0E0B25B2-0BCD-A6C5-E48D-A7C4CE552D9E}"/>
              </a:ext>
            </a:extLst>
          </p:cNvPr>
          <p:cNvSpPr/>
          <p:nvPr/>
        </p:nvSpPr>
        <p:spPr>
          <a:xfrm>
            <a:off x="2468660" y="1968230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957AC03C-999D-FE0F-0167-3B95728973F6}"/>
              </a:ext>
            </a:extLst>
          </p:cNvPr>
          <p:cNvSpPr/>
          <p:nvPr/>
        </p:nvSpPr>
        <p:spPr>
          <a:xfrm>
            <a:off x="2832803" y="1968230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8314949C-B20A-AA07-A06C-D71EA587C899}"/>
              </a:ext>
            </a:extLst>
          </p:cNvPr>
          <p:cNvSpPr/>
          <p:nvPr/>
        </p:nvSpPr>
        <p:spPr>
          <a:xfrm>
            <a:off x="3196946" y="1968230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162D79C-D312-E4BC-4279-228EF196EE74}"/>
              </a:ext>
            </a:extLst>
          </p:cNvPr>
          <p:cNvSpPr/>
          <p:nvPr/>
        </p:nvSpPr>
        <p:spPr>
          <a:xfrm>
            <a:off x="3561470" y="1968230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0E575B77-1361-5197-0FA8-EB19C70B638B}"/>
              </a:ext>
            </a:extLst>
          </p:cNvPr>
          <p:cNvSpPr/>
          <p:nvPr/>
        </p:nvSpPr>
        <p:spPr>
          <a:xfrm>
            <a:off x="3925994" y="1968230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F8FA69E0-B8B0-B85D-D14A-C86A9552B77B}"/>
              </a:ext>
            </a:extLst>
          </p:cNvPr>
          <p:cNvSpPr/>
          <p:nvPr/>
        </p:nvSpPr>
        <p:spPr>
          <a:xfrm>
            <a:off x="4284339" y="1968230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B3371BED-B7AD-F2AF-0E46-C71DE045117D}"/>
              </a:ext>
            </a:extLst>
          </p:cNvPr>
          <p:cNvSpPr/>
          <p:nvPr/>
        </p:nvSpPr>
        <p:spPr>
          <a:xfrm>
            <a:off x="4655041" y="1968230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C78F0F12-4CBD-375F-1286-D18363DFD743}"/>
              </a:ext>
            </a:extLst>
          </p:cNvPr>
          <p:cNvSpPr/>
          <p:nvPr/>
        </p:nvSpPr>
        <p:spPr>
          <a:xfrm>
            <a:off x="5019565" y="1968230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CEDF33FA-5A2B-0013-4FA0-44D0B48932A5}"/>
              </a:ext>
            </a:extLst>
          </p:cNvPr>
          <p:cNvSpPr/>
          <p:nvPr/>
        </p:nvSpPr>
        <p:spPr>
          <a:xfrm>
            <a:off x="2104517" y="30670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FCE76BA4-0A51-5C00-4389-42409D552B39}"/>
              </a:ext>
            </a:extLst>
          </p:cNvPr>
          <p:cNvSpPr/>
          <p:nvPr/>
        </p:nvSpPr>
        <p:spPr>
          <a:xfrm>
            <a:off x="2468660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5954714B-1DB0-7AAB-01AB-C7E0993D348E}"/>
              </a:ext>
            </a:extLst>
          </p:cNvPr>
          <p:cNvSpPr/>
          <p:nvPr/>
        </p:nvSpPr>
        <p:spPr>
          <a:xfrm>
            <a:off x="2832803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D784A32D-6DD2-2478-7245-55BDE3FFC816}"/>
              </a:ext>
            </a:extLst>
          </p:cNvPr>
          <p:cNvSpPr/>
          <p:nvPr/>
        </p:nvSpPr>
        <p:spPr>
          <a:xfrm>
            <a:off x="3196946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A986006A-0DA0-D39C-CDAB-F80A8B92CBD2}"/>
              </a:ext>
            </a:extLst>
          </p:cNvPr>
          <p:cNvSpPr/>
          <p:nvPr/>
        </p:nvSpPr>
        <p:spPr>
          <a:xfrm>
            <a:off x="3561470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B842B341-7A14-D56A-4962-9F953AFC877A}"/>
              </a:ext>
            </a:extLst>
          </p:cNvPr>
          <p:cNvSpPr/>
          <p:nvPr/>
        </p:nvSpPr>
        <p:spPr>
          <a:xfrm>
            <a:off x="3925994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9738C8FE-A9A9-C4AC-92D0-57E9E46C3026}"/>
              </a:ext>
            </a:extLst>
          </p:cNvPr>
          <p:cNvSpPr/>
          <p:nvPr/>
        </p:nvSpPr>
        <p:spPr>
          <a:xfrm>
            <a:off x="4284339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920F198A-D5DF-80E0-B62D-430375FF747B}"/>
              </a:ext>
            </a:extLst>
          </p:cNvPr>
          <p:cNvSpPr/>
          <p:nvPr/>
        </p:nvSpPr>
        <p:spPr>
          <a:xfrm>
            <a:off x="4655041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B1275AAF-0E10-F305-65B9-CAECBF0DEDD8}"/>
              </a:ext>
            </a:extLst>
          </p:cNvPr>
          <p:cNvSpPr/>
          <p:nvPr/>
        </p:nvSpPr>
        <p:spPr>
          <a:xfrm>
            <a:off x="5019565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25B95FBB-74AF-2996-E3D6-C912650F363E}"/>
              </a:ext>
            </a:extLst>
          </p:cNvPr>
          <p:cNvSpPr/>
          <p:nvPr/>
        </p:nvSpPr>
        <p:spPr>
          <a:xfrm>
            <a:off x="2104517" y="39566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D6D51AB5-0CC1-905B-A9F9-0A6D5B7BDC74}"/>
              </a:ext>
            </a:extLst>
          </p:cNvPr>
          <p:cNvSpPr/>
          <p:nvPr/>
        </p:nvSpPr>
        <p:spPr>
          <a:xfrm>
            <a:off x="2468660" y="39537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1B9D97F1-590C-5A9F-B78B-EEC575BAAEDB}"/>
              </a:ext>
            </a:extLst>
          </p:cNvPr>
          <p:cNvSpPr/>
          <p:nvPr/>
        </p:nvSpPr>
        <p:spPr>
          <a:xfrm>
            <a:off x="2832803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87A2BEB5-3A7E-1BA0-1F51-A7BB387AD2E2}"/>
              </a:ext>
            </a:extLst>
          </p:cNvPr>
          <p:cNvSpPr/>
          <p:nvPr/>
        </p:nvSpPr>
        <p:spPr>
          <a:xfrm>
            <a:off x="3196946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37F74353-367F-5296-FF0C-E058B407E675}"/>
              </a:ext>
            </a:extLst>
          </p:cNvPr>
          <p:cNvSpPr/>
          <p:nvPr/>
        </p:nvSpPr>
        <p:spPr>
          <a:xfrm>
            <a:off x="3561470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47300354-9BE8-2FE3-211A-1878FF9FB5C4}"/>
              </a:ext>
            </a:extLst>
          </p:cNvPr>
          <p:cNvSpPr/>
          <p:nvPr/>
        </p:nvSpPr>
        <p:spPr>
          <a:xfrm>
            <a:off x="3925994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814866C7-75FF-0908-4AD4-5DF0CE23D627}"/>
              </a:ext>
            </a:extLst>
          </p:cNvPr>
          <p:cNvSpPr/>
          <p:nvPr/>
        </p:nvSpPr>
        <p:spPr>
          <a:xfrm>
            <a:off x="4284339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E342D1BD-24A9-DDD6-6074-1AEA80DAC03C}"/>
              </a:ext>
            </a:extLst>
          </p:cNvPr>
          <p:cNvSpPr/>
          <p:nvPr/>
        </p:nvSpPr>
        <p:spPr>
          <a:xfrm>
            <a:off x="4655041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79536FED-D88A-7AB0-12AA-757353E349B2}"/>
              </a:ext>
            </a:extLst>
          </p:cNvPr>
          <p:cNvSpPr/>
          <p:nvPr/>
        </p:nvSpPr>
        <p:spPr>
          <a:xfrm>
            <a:off x="5019565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79AC5C11-848C-0BD7-A6A4-695643417ED2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83F3CAFC-1964-6B08-B7CC-BC1DE97B1677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FFBEF44F-6164-954F-5BE7-D74CBBC172B2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41171735-58CF-0040-D1AB-C36D8B167A35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C667A15B-3CDE-D307-F611-42BACD7EB6D0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FE7408A4-EDF5-4282-0D07-0357E8059CAD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650D5858-40B1-D96A-AE17-5784CA8DFCDE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3E621775-0295-E41F-E55C-5745AF4EF2AB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D02BB62C-2A84-4746-D1B8-7CD8B522804F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246EE4FB-504E-7386-E433-C57794E3D3E6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44EEE52F-6812-9CAC-AE4A-2B60D569D1CB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B38EF9B-6895-F626-DAC0-492432B78052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95324EF1-A487-5C28-C750-7A4E1138AA37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CB5F2697-5F15-AD8C-6DA6-89757D051DD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02BD8CEB-6076-62B4-F2E5-38EA6879A2DB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41917BF3-F483-B768-892B-425AC2E4B63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5FCA6425-400E-DE05-1BB3-F12DE607B516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AA74C168-75C2-1419-3703-A4DC0249C6C9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E76127D1-AC4C-EAED-716D-021F6F83E1DC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2B451373-E909-E183-1E10-B46086BBC9EB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E9982C30-8FCF-9681-453C-80C5A6AFF0B8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1844CFE3-D931-948C-F5C6-2F256FB44C1B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FB679BD9-EDBE-84BA-E2C4-D4E1A8A66400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7333C5BA-3D7C-CCD6-06FC-0D5D85D3715A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F660C8D8-EE50-2529-A54B-ADAB9B0AB08A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9" name="Title 2">
            <a:extLst>
              <a:ext uri="{FF2B5EF4-FFF2-40B4-BE49-F238E27FC236}">
                <a16:creationId xmlns:a16="http://schemas.microsoft.com/office/drawing/2014/main" id="{A8F0FA3C-5A00-C4DC-DFE6-8AC272BF1F25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250" name="Title 2">
            <a:extLst>
              <a:ext uri="{FF2B5EF4-FFF2-40B4-BE49-F238E27FC236}">
                <a16:creationId xmlns:a16="http://schemas.microsoft.com/office/drawing/2014/main" id="{F57A6781-3A19-18F2-B75E-41525BB9BADB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251" name="Title 2">
            <a:extLst>
              <a:ext uri="{FF2B5EF4-FFF2-40B4-BE49-F238E27FC236}">
                <a16:creationId xmlns:a16="http://schemas.microsoft.com/office/drawing/2014/main" id="{033E2B17-EE56-993D-DD32-7549E51DE25A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EFF98CE5-ABDE-4A68-BFCC-A2CEB1C1803C}"/>
              </a:ext>
            </a:extLst>
          </p:cNvPr>
          <p:cNvCxnSpPr>
            <a:cxnSpLocks/>
          </p:cNvCxnSpPr>
          <p:nvPr/>
        </p:nvCxnSpPr>
        <p:spPr>
          <a:xfrm>
            <a:off x="4438672" y="227935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252">
            <a:extLst>
              <a:ext uri="{FF2B5EF4-FFF2-40B4-BE49-F238E27FC236}">
                <a16:creationId xmlns:a16="http://schemas.microsoft.com/office/drawing/2014/main" id="{DBD5B4E8-1423-6AAD-E11B-B8CDB5F9F8C3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1F729A6F-A292-A2F1-B71C-96E5B0024CF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4B9ABEC6-3FBF-030F-2B2A-9231E8A5C45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922BD723-5748-0625-4E3B-8501A6D01272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F848E3C9-20BD-E3C5-C3B5-F808B2243F39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73710EBE-7EA7-393A-366D-752C4DFAEB68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D389AD12-2827-0052-CF67-99DF9E14AAE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BB3A6D71-124D-5ABC-09A8-20AFCDBB2425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4C2E3655-F49E-577B-1EC6-CABD223736ED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5B45E6A6-8808-2AF6-0F14-792AF3A83890}"/>
              </a:ext>
            </a:extLst>
          </p:cNvPr>
          <p:cNvCxnSpPr>
            <a:cxnSpLocks/>
          </p:cNvCxnSpPr>
          <p:nvPr/>
        </p:nvCxnSpPr>
        <p:spPr>
          <a:xfrm>
            <a:off x="5150704" y="227935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50E15B5F-2694-A82E-7798-578C1A0F7803}"/>
              </a:ext>
            </a:extLst>
          </p:cNvPr>
          <p:cNvCxnSpPr>
            <a:cxnSpLocks/>
          </p:cNvCxnSpPr>
          <p:nvPr/>
        </p:nvCxnSpPr>
        <p:spPr>
          <a:xfrm>
            <a:off x="4423288" y="240416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3D892FD4-D387-20C9-0C3C-D8A814222FA4}"/>
              </a:ext>
            </a:extLst>
          </p:cNvPr>
          <p:cNvGrpSpPr/>
          <p:nvPr/>
        </p:nvGrpSpPr>
        <p:grpSpPr>
          <a:xfrm>
            <a:off x="4652058" y="6287100"/>
            <a:ext cx="278634" cy="272668"/>
            <a:chOff x="8032638" y="5926610"/>
            <a:chExt cx="278634" cy="272668"/>
          </a:xfrm>
        </p:grpSpPr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C51BC21B-7260-3B7E-EA25-A2E4B6188C1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187C485F-D325-9710-517E-558B4AA235F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27A92226-971B-AADA-0943-0B5307DDC81B}"/>
              </a:ext>
            </a:extLst>
          </p:cNvPr>
          <p:cNvGrpSpPr/>
          <p:nvPr/>
        </p:nvGrpSpPr>
        <p:grpSpPr>
          <a:xfrm rot="10800000">
            <a:off x="3926344" y="6287100"/>
            <a:ext cx="278634" cy="272668"/>
            <a:chOff x="8032638" y="5926610"/>
            <a:chExt cx="278634" cy="272668"/>
          </a:xfrm>
        </p:grpSpPr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33668018-5FAD-9C48-A47F-D0CF4712CA2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CA714B5C-F536-9AC8-7C37-E757E00B1BEF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C820A6D0-DD67-5AB4-A548-A908D5735B67}"/>
              </a:ext>
            </a:extLst>
          </p:cNvPr>
          <p:cNvCxnSpPr>
            <a:cxnSpLocks/>
          </p:cNvCxnSpPr>
          <p:nvPr/>
        </p:nvCxnSpPr>
        <p:spPr>
          <a:xfrm>
            <a:off x="1346914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Title 2">
            <a:extLst>
              <a:ext uri="{FF2B5EF4-FFF2-40B4-BE49-F238E27FC236}">
                <a16:creationId xmlns:a16="http://schemas.microsoft.com/office/drawing/2014/main" id="{BF2446EC-703B-5657-8E1D-358B9D8F3063}"/>
              </a:ext>
            </a:extLst>
          </p:cNvPr>
          <p:cNvSpPr txBox="1"/>
          <p:nvPr/>
        </p:nvSpPr>
        <p:spPr>
          <a:xfrm>
            <a:off x="612224" y="1995149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4DE4B6C0-91C9-5F1F-60EA-ED7E582CBCE5}"/>
              </a:ext>
            </a:extLst>
          </p:cNvPr>
          <p:cNvCxnSpPr>
            <a:cxnSpLocks/>
          </p:cNvCxnSpPr>
          <p:nvPr/>
        </p:nvCxnSpPr>
        <p:spPr>
          <a:xfrm>
            <a:off x="1492951" y="2103515"/>
            <a:ext cx="5480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Title 2">
            <a:extLst>
              <a:ext uri="{FF2B5EF4-FFF2-40B4-BE49-F238E27FC236}">
                <a16:creationId xmlns:a16="http://schemas.microsoft.com/office/drawing/2014/main" id="{99551791-020A-1629-4460-A0A38C9001C8}"/>
              </a:ext>
            </a:extLst>
          </p:cNvPr>
          <p:cNvSpPr txBox="1"/>
          <p:nvPr/>
        </p:nvSpPr>
        <p:spPr>
          <a:xfrm>
            <a:off x="612223" y="304458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274" name="Title 2">
            <a:extLst>
              <a:ext uri="{FF2B5EF4-FFF2-40B4-BE49-F238E27FC236}">
                <a16:creationId xmlns:a16="http://schemas.microsoft.com/office/drawing/2014/main" id="{F2EA65CA-221B-BD97-BA1C-4A5FCFFFA08F}"/>
              </a:ext>
            </a:extLst>
          </p:cNvPr>
          <p:cNvSpPr txBox="1"/>
          <p:nvPr/>
        </p:nvSpPr>
        <p:spPr>
          <a:xfrm>
            <a:off x="1921486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5" name="Title 2">
            <a:extLst>
              <a:ext uri="{FF2B5EF4-FFF2-40B4-BE49-F238E27FC236}">
                <a16:creationId xmlns:a16="http://schemas.microsoft.com/office/drawing/2014/main" id="{FA6483AD-1812-AD99-7402-A1A020FA18D1}"/>
              </a:ext>
            </a:extLst>
          </p:cNvPr>
          <p:cNvSpPr txBox="1"/>
          <p:nvPr/>
        </p:nvSpPr>
        <p:spPr>
          <a:xfrm>
            <a:off x="3191237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76" name="Title 2">
            <a:extLst>
              <a:ext uri="{FF2B5EF4-FFF2-40B4-BE49-F238E27FC236}">
                <a16:creationId xmlns:a16="http://schemas.microsoft.com/office/drawing/2014/main" id="{E43DE00B-C3D7-474D-6A63-BA51AA73AA58}"/>
              </a:ext>
            </a:extLst>
          </p:cNvPr>
          <p:cNvSpPr txBox="1"/>
          <p:nvPr/>
        </p:nvSpPr>
        <p:spPr>
          <a:xfrm>
            <a:off x="4484368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3366B056-32FC-FAFC-3D82-E4FAFEF1B737}"/>
              </a:ext>
            </a:extLst>
          </p:cNvPr>
          <p:cNvCxnSpPr>
            <a:cxnSpLocks/>
          </p:cNvCxnSpPr>
          <p:nvPr/>
        </p:nvCxnSpPr>
        <p:spPr>
          <a:xfrm>
            <a:off x="1288490" y="3212452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Title 2">
            <a:extLst>
              <a:ext uri="{FF2B5EF4-FFF2-40B4-BE49-F238E27FC236}">
                <a16:creationId xmlns:a16="http://schemas.microsoft.com/office/drawing/2014/main" id="{C414D82E-E76D-359A-8DFA-92895CF8DC82}"/>
              </a:ext>
            </a:extLst>
          </p:cNvPr>
          <p:cNvSpPr txBox="1"/>
          <p:nvPr/>
        </p:nvSpPr>
        <p:spPr>
          <a:xfrm>
            <a:off x="612223" y="39157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C6A12871-8165-42A2-3E76-98536315370B}"/>
              </a:ext>
            </a:extLst>
          </p:cNvPr>
          <p:cNvCxnSpPr>
            <a:cxnSpLocks/>
          </p:cNvCxnSpPr>
          <p:nvPr/>
        </p:nvCxnSpPr>
        <p:spPr>
          <a:xfrm>
            <a:off x="1716598" y="4083603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Title 2">
            <a:extLst>
              <a:ext uri="{FF2B5EF4-FFF2-40B4-BE49-F238E27FC236}">
                <a16:creationId xmlns:a16="http://schemas.microsoft.com/office/drawing/2014/main" id="{F2AF8FA1-B177-D6F7-E213-C5E78D23C9B7}"/>
              </a:ext>
            </a:extLst>
          </p:cNvPr>
          <p:cNvSpPr txBox="1"/>
          <p:nvPr/>
        </p:nvSpPr>
        <p:spPr>
          <a:xfrm>
            <a:off x="1919254" y="441395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4" name="Title 2">
            <a:extLst>
              <a:ext uri="{FF2B5EF4-FFF2-40B4-BE49-F238E27FC236}">
                <a16:creationId xmlns:a16="http://schemas.microsoft.com/office/drawing/2014/main" id="{06C5FFCB-7EA7-C142-44EC-B00DDEB9ECF3}"/>
              </a:ext>
            </a:extLst>
          </p:cNvPr>
          <p:cNvSpPr txBox="1"/>
          <p:nvPr/>
        </p:nvSpPr>
        <p:spPr>
          <a:xfrm>
            <a:off x="3042054" y="442208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85" name="Title 2">
            <a:extLst>
              <a:ext uri="{FF2B5EF4-FFF2-40B4-BE49-F238E27FC236}">
                <a16:creationId xmlns:a16="http://schemas.microsoft.com/office/drawing/2014/main" id="{91A29156-D80C-067C-382F-1921635EF43B}"/>
              </a:ext>
            </a:extLst>
          </p:cNvPr>
          <p:cNvSpPr txBox="1"/>
          <p:nvPr/>
        </p:nvSpPr>
        <p:spPr>
          <a:xfrm>
            <a:off x="4484368" y="43932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286" name="Title 2">
            <a:extLst>
              <a:ext uri="{FF2B5EF4-FFF2-40B4-BE49-F238E27FC236}">
                <a16:creationId xmlns:a16="http://schemas.microsoft.com/office/drawing/2014/main" id="{ED70AC6C-8FA6-11F9-67E6-A33494BA4A34}"/>
              </a:ext>
            </a:extLst>
          </p:cNvPr>
          <p:cNvSpPr txBox="1"/>
          <p:nvPr/>
        </p:nvSpPr>
        <p:spPr>
          <a:xfrm>
            <a:off x="612223" y="475599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62B94DB-8FCC-0DCA-B92B-0E44FA0EB12D}"/>
              </a:ext>
            </a:extLst>
          </p:cNvPr>
          <p:cNvCxnSpPr>
            <a:cxnSpLocks/>
          </p:cNvCxnSpPr>
          <p:nvPr/>
        </p:nvCxnSpPr>
        <p:spPr>
          <a:xfrm>
            <a:off x="1017730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Title 2">
            <a:extLst>
              <a:ext uri="{FF2B5EF4-FFF2-40B4-BE49-F238E27FC236}">
                <a16:creationId xmlns:a16="http://schemas.microsoft.com/office/drawing/2014/main" id="{386C4730-79FA-F55E-4367-1F4DD7E0BA00}"/>
              </a:ext>
            </a:extLst>
          </p:cNvPr>
          <p:cNvSpPr txBox="1"/>
          <p:nvPr/>
        </p:nvSpPr>
        <p:spPr>
          <a:xfrm>
            <a:off x="612223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A6C4A721-EDBE-AAE8-EB52-5E450CE1C8A6}"/>
              </a:ext>
            </a:extLst>
          </p:cNvPr>
          <p:cNvCxnSpPr>
            <a:cxnSpLocks/>
          </p:cNvCxnSpPr>
          <p:nvPr/>
        </p:nvCxnSpPr>
        <p:spPr>
          <a:xfrm>
            <a:off x="1877266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itle 2">
            <a:extLst>
              <a:ext uri="{FF2B5EF4-FFF2-40B4-BE49-F238E27FC236}">
                <a16:creationId xmlns:a16="http://schemas.microsoft.com/office/drawing/2014/main" id="{6D67B2A1-17C1-635F-FBBB-097AA073CB30}"/>
              </a:ext>
            </a:extLst>
          </p:cNvPr>
          <p:cNvSpPr txBox="1"/>
          <p:nvPr/>
        </p:nvSpPr>
        <p:spPr>
          <a:xfrm>
            <a:off x="612223" y="625569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776CA43D-E613-16D1-9C7B-36F8049D91EC}"/>
              </a:ext>
            </a:extLst>
          </p:cNvPr>
          <p:cNvCxnSpPr>
            <a:cxnSpLocks/>
          </p:cNvCxnSpPr>
          <p:nvPr/>
        </p:nvCxnSpPr>
        <p:spPr>
          <a:xfrm>
            <a:off x="1716598" y="642356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A15979A-3305-35E5-2D58-30FE3D13483D}"/>
              </a:ext>
            </a:extLst>
          </p:cNvPr>
          <p:cNvSpPr txBox="1"/>
          <p:nvPr/>
        </p:nvSpPr>
        <p:spPr>
          <a:xfrm>
            <a:off x="1792074" y="3703072"/>
            <a:ext cx="1314278" cy="14327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782854B-8171-136F-750C-2AC94975C3E5}"/>
              </a:ext>
            </a:extLst>
          </p:cNvPr>
          <p:cNvSpPr txBox="1"/>
          <p:nvPr/>
        </p:nvSpPr>
        <p:spPr>
          <a:xfrm>
            <a:off x="3117530" y="3703072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9C688513-627B-5DCE-6316-29DCF7CE26EC}"/>
              </a:ext>
            </a:extLst>
          </p:cNvPr>
          <p:cNvSpPr txBox="1"/>
          <p:nvPr/>
        </p:nvSpPr>
        <p:spPr>
          <a:xfrm>
            <a:off x="4559844" y="370307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COONAWARRA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748329"/>
            <a:ext cx="2805709" cy="79406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1600" dirty="0"/>
              <a:t>VARIETAS </a:t>
            </a:r>
          </a:p>
          <a:p>
            <a:pPr algn="ctr">
              <a:lnSpc>
                <a:spcPct val="95000"/>
              </a:lnSpc>
            </a:pPr>
            <a:r>
              <a:rPr lang="en-US" sz="1600" dirty="0"/>
              <a:t>YANG SEMAKIN</a:t>
            </a:r>
          </a:p>
          <a:p>
            <a:pPr algn="ctr">
              <a:lnSpc>
                <a:spcPct val="95000"/>
              </a:lnSpc>
            </a:pPr>
            <a:r>
              <a:rPr lang="en-US" sz="1600" dirty="0"/>
              <a:t>SUKSES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065623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561585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10625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524525" y="558149"/>
            <a:ext cx="3074854" cy="307485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57238" y="1142179"/>
            <a:ext cx="2425021" cy="207428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200" b="1" dirty="0">
                <a:effectLst/>
                <a:latin typeface="Neue Haas Grotesk Text Pro" panose="020B0504020202020204" pitchFamily="34" charset="77"/>
              </a:rPr>
              <a:t>PADA UMUMNYA DICAMPUR DENGAN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200" b="1" dirty="0">
                <a:effectLst/>
                <a:latin typeface="Neue Haas Grotesk Text Pro" panose="020B0504020202020204" pitchFamily="34" charset="77"/>
              </a:rPr>
              <a:t>CABERNET SAUVIGNON ATAU SHIRAZ</a:t>
            </a:r>
            <a:endParaRPr lang="en-AU" sz="2200" dirty="0"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MERLOT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4309311" y="4220933"/>
            <a:ext cx="15640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4309311" y="422735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3220093" y="4498005"/>
            <a:ext cx="2171305" cy="216092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C3167C5C-5D0C-6110-31F1-C656B5717E33}"/>
              </a:ext>
            </a:extLst>
          </p:cNvPr>
          <p:cNvSpPr txBox="1"/>
          <p:nvPr/>
        </p:nvSpPr>
        <p:spPr>
          <a:xfrm>
            <a:off x="3231462" y="5232674"/>
            <a:ext cx="2146963" cy="85151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200" dirty="0">
                <a:effectLst/>
                <a:latin typeface="Neue Haas Grotesk Text Pro" panose="020B0504020202020204" pitchFamily="34" charset="77"/>
              </a:rPr>
              <a:t>DITANAM BELAKANGAN INI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8491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D0D938-C935-9790-4E20-E290FC7DCE7B}"/>
              </a:ext>
            </a:extLst>
          </p:cNvPr>
          <p:cNvSpPr txBox="1"/>
          <p:nvPr/>
        </p:nvSpPr>
        <p:spPr>
          <a:xfrm>
            <a:off x="8043093" y="4661558"/>
            <a:ext cx="2805709" cy="144783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RASA PRIMER PADA UMUMNYA</a:t>
            </a:r>
            <a:endParaRPr kumimoji="0" lang="en-US" sz="1400" i="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Hellix SemiBold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Bluberi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Cassis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Kue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buah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D3D81A-492E-6035-8786-4BFB06CF8E7C}"/>
              </a:ext>
            </a:extLst>
          </p:cNvPr>
          <p:cNvCxnSpPr>
            <a:cxnSpLocks/>
          </p:cNvCxnSpPr>
          <p:nvPr/>
        </p:nvCxnSpPr>
        <p:spPr>
          <a:xfrm>
            <a:off x="8840451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85B22D7-BA50-71EC-80D1-9672EB602335}"/>
              </a:ext>
            </a:extLst>
          </p:cNvPr>
          <p:cNvSpPr txBox="1"/>
          <p:nvPr/>
        </p:nvSpPr>
        <p:spPr>
          <a:xfrm>
            <a:off x="10181681" y="4727773"/>
            <a:ext cx="2805709" cy="14225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RASA SETELAH </a:t>
            </a:r>
          </a:p>
          <a:p>
            <a:pPr lvl="0">
              <a:buClr>
                <a:srgbClr val="F40000"/>
              </a:buClr>
              <a:defRPr/>
            </a:pPr>
            <a:r>
              <a:rPr lang="en-AU" sz="1400" dirty="0">
                <a:cs typeface="Hellix SemiBold"/>
              </a:rPr>
              <a:t>AGING PADA </a:t>
            </a:r>
            <a:br>
              <a:rPr lang="en-AU" sz="1400" dirty="0">
                <a:cs typeface="Hellix SemiBold"/>
              </a:rPr>
            </a:br>
            <a:r>
              <a:rPr lang="en-AU" sz="1400" dirty="0">
                <a:cs typeface="Hellix SemiBold"/>
              </a:rPr>
              <a:t>UMUMNYA</a:t>
            </a:r>
            <a:endParaRPr kumimoji="0" lang="en-US" sz="1400" i="0" u="none" strike="noStrike" kern="1200" cap="none" spc="0" normalizeH="0" noProof="0" dirty="0">
              <a:ln>
                <a:noFill/>
              </a:ln>
              <a:effectLst/>
              <a:uLnTx/>
              <a:uFillTx/>
              <a:cs typeface="Hellix SemiBold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Tembakau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Coklat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Savoury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833243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416509" y="4108855"/>
            <a:ext cx="2539214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MEMPRODUKSI SINGLE VARIETY WINE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YANG MENONJOL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A240B94-11B1-05B0-BB86-A5D33E5B833E}"/>
              </a:ext>
            </a:extLst>
          </p:cNvPr>
          <p:cNvCxnSpPr>
            <a:cxnSpLocks/>
          </p:cNvCxnSpPr>
          <p:nvPr/>
        </p:nvCxnSpPr>
        <p:spPr>
          <a:xfrm>
            <a:off x="1717638" y="3633003"/>
            <a:ext cx="41629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7CABCD-454C-AF05-F6AC-4162A9C2529B}"/>
              </a:ext>
            </a:extLst>
          </p:cNvPr>
          <p:cNvCxnSpPr>
            <a:cxnSpLocks/>
          </p:cNvCxnSpPr>
          <p:nvPr/>
        </p:nvCxnSpPr>
        <p:spPr>
          <a:xfrm>
            <a:off x="1717638" y="36394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MERLOT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54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  <a:endParaRPr lang="en-US" sz="50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MERLOT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C362146-2E52-5F0E-DC34-A199A43E6704}"/>
              </a:ext>
            </a:extLst>
          </p:cNvPr>
          <p:cNvSpPr txBox="1"/>
          <p:nvPr/>
        </p:nvSpPr>
        <p:spPr>
          <a:xfrm>
            <a:off x="3990553" y="239469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436BB8-AF63-8908-CB42-8573EAFF6E2F}"/>
              </a:ext>
            </a:extLst>
          </p:cNvPr>
          <p:cNvSpPr/>
          <p:nvPr/>
        </p:nvSpPr>
        <p:spPr>
          <a:xfrm>
            <a:off x="2104517" y="1971132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1E4BAE0-D545-5A4B-B1B2-D36E23D9E889}"/>
              </a:ext>
            </a:extLst>
          </p:cNvPr>
          <p:cNvSpPr/>
          <p:nvPr/>
        </p:nvSpPr>
        <p:spPr>
          <a:xfrm>
            <a:off x="2468660" y="1968230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41C6A4-23F8-A7CA-80B5-B31278F254B3}"/>
              </a:ext>
            </a:extLst>
          </p:cNvPr>
          <p:cNvSpPr/>
          <p:nvPr/>
        </p:nvSpPr>
        <p:spPr>
          <a:xfrm>
            <a:off x="2832803" y="1968230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CFCC801-6013-9B79-4EBE-31788C62DAD8}"/>
              </a:ext>
            </a:extLst>
          </p:cNvPr>
          <p:cNvSpPr/>
          <p:nvPr/>
        </p:nvSpPr>
        <p:spPr>
          <a:xfrm>
            <a:off x="3196946" y="1968230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E313503-CE76-4452-A957-EB0CE6094FA1}"/>
              </a:ext>
            </a:extLst>
          </p:cNvPr>
          <p:cNvSpPr/>
          <p:nvPr/>
        </p:nvSpPr>
        <p:spPr>
          <a:xfrm>
            <a:off x="3561470" y="1968230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69DF50C-14F3-5EE4-DFD1-A45BE5077A32}"/>
              </a:ext>
            </a:extLst>
          </p:cNvPr>
          <p:cNvSpPr/>
          <p:nvPr/>
        </p:nvSpPr>
        <p:spPr>
          <a:xfrm>
            <a:off x="3925994" y="1968230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13FD048-6BFF-B231-118A-357322EDF4B1}"/>
              </a:ext>
            </a:extLst>
          </p:cNvPr>
          <p:cNvSpPr/>
          <p:nvPr/>
        </p:nvSpPr>
        <p:spPr>
          <a:xfrm>
            <a:off x="4284339" y="1968230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E427B87-68D1-219A-40A4-639379AB7AC3}"/>
              </a:ext>
            </a:extLst>
          </p:cNvPr>
          <p:cNvSpPr/>
          <p:nvPr/>
        </p:nvSpPr>
        <p:spPr>
          <a:xfrm>
            <a:off x="4655041" y="1968230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1D51681-636A-874B-B2D7-7A39C2577018}"/>
              </a:ext>
            </a:extLst>
          </p:cNvPr>
          <p:cNvSpPr/>
          <p:nvPr/>
        </p:nvSpPr>
        <p:spPr>
          <a:xfrm>
            <a:off x="5019565" y="1968230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C632AD4-0090-B6A5-8B94-15DD63E176FD}"/>
              </a:ext>
            </a:extLst>
          </p:cNvPr>
          <p:cNvSpPr/>
          <p:nvPr/>
        </p:nvSpPr>
        <p:spPr>
          <a:xfrm>
            <a:off x="2104517" y="30670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54EFA8A-4399-8ADA-BCC3-B8FFF3E2BB0F}"/>
              </a:ext>
            </a:extLst>
          </p:cNvPr>
          <p:cNvSpPr/>
          <p:nvPr/>
        </p:nvSpPr>
        <p:spPr>
          <a:xfrm>
            <a:off x="2468660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25E0216-AFCE-5B43-DBE2-358848645A1C}"/>
              </a:ext>
            </a:extLst>
          </p:cNvPr>
          <p:cNvSpPr/>
          <p:nvPr/>
        </p:nvSpPr>
        <p:spPr>
          <a:xfrm>
            <a:off x="2832803" y="306418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B840CEF-46BB-4F53-5250-77CD95936D45}"/>
              </a:ext>
            </a:extLst>
          </p:cNvPr>
          <p:cNvSpPr/>
          <p:nvPr/>
        </p:nvSpPr>
        <p:spPr>
          <a:xfrm>
            <a:off x="3196946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5F66A9D-B268-99DD-07C4-91DDF903E934}"/>
              </a:ext>
            </a:extLst>
          </p:cNvPr>
          <p:cNvSpPr/>
          <p:nvPr/>
        </p:nvSpPr>
        <p:spPr>
          <a:xfrm>
            <a:off x="3561470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0A95F07A-AC56-4573-05F6-92016873F19D}"/>
              </a:ext>
            </a:extLst>
          </p:cNvPr>
          <p:cNvSpPr/>
          <p:nvPr/>
        </p:nvSpPr>
        <p:spPr>
          <a:xfrm>
            <a:off x="3925994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9562119-5D71-EA4F-79C4-C5185269E901}"/>
              </a:ext>
            </a:extLst>
          </p:cNvPr>
          <p:cNvSpPr/>
          <p:nvPr/>
        </p:nvSpPr>
        <p:spPr>
          <a:xfrm>
            <a:off x="4284339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38BC568-B4F7-A439-F35D-39EEF7540937}"/>
              </a:ext>
            </a:extLst>
          </p:cNvPr>
          <p:cNvSpPr/>
          <p:nvPr/>
        </p:nvSpPr>
        <p:spPr>
          <a:xfrm>
            <a:off x="4655041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991916F-2988-C71F-17AB-39ECF05A5537}"/>
              </a:ext>
            </a:extLst>
          </p:cNvPr>
          <p:cNvSpPr/>
          <p:nvPr/>
        </p:nvSpPr>
        <p:spPr>
          <a:xfrm>
            <a:off x="5019565" y="3064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EC45319A-B2E5-3C77-15AF-6DF846002F06}"/>
              </a:ext>
            </a:extLst>
          </p:cNvPr>
          <p:cNvSpPr/>
          <p:nvPr/>
        </p:nvSpPr>
        <p:spPr>
          <a:xfrm>
            <a:off x="2104517" y="39566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E194E64-34A7-6C12-EB4E-E35553998598}"/>
              </a:ext>
            </a:extLst>
          </p:cNvPr>
          <p:cNvSpPr/>
          <p:nvPr/>
        </p:nvSpPr>
        <p:spPr>
          <a:xfrm>
            <a:off x="2468660" y="39537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312850-F147-7F0F-1F76-A42DA4370FBB}"/>
              </a:ext>
            </a:extLst>
          </p:cNvPr>
          <p:cNvSpPr/>
          <p:nvPr/>
        </p:nvSpPr>
        <p:spPr>
          <a:xfrm>
            <a:off x="2832803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2D91D06-CA15-BD39-5EB3-076CECCDF772}"/>
              </a:ext>
            </a:extLst>
          </p:cNvPr>
          <p:cNvSpPr/>
          <p:nvPr/>
        </p:nvSpPr>
        <p:spPr>
          <a:xfrm>
            <a:off x="3196946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ED2FCC4-E592-DBB8-A503-442CE7DF4046}"/>
              </a:ext>
            </a:extLst>
          </p:cNvPr>
          <p:cNvSpPr/>
          <p:nvPr/>
        </p:nvSpPr>
        <p:spPr>
          <a:xfrm>
            <a:off x="3561470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07AAD0E-4EBD-C73C-5A79-7CE18152CA8E}"/>
              </a:ext>
            </a:extLst>
          </p:cNvPr>
          <p:cNvSpPr/>
          <p:nvPr/>
        </p:nvSpPr>
        <p:spPr>
          <a:xfrm>
            <a:off x="3925994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5582BC9-18E4-86E7-8301-7F6FEB0F127B}"/>
              </a:ext>
            </a:extLst>
          </p:cNvPr>
          <p:cNvSpPr/>
          <p:nvPr/>
        </p:nvSpPr>
        <p:spPr>
          <a:xfrm>
            <a:off x="4284339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41768CD-EA28-289D-0536-903BFE0E715B}"/>
              </a:ext>
            </a:extLst>
          </p:cNvPr>
          <p:cNvSpPr/>
          <p:nvPr/>
        </p:nvSpPr>
        <p:spPr>
          <a:xfrm>
            <a:off x="4655041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715B9CF-9BDA-305D-3D98-E9BE16E4E220}"/>
              </a:ext>
            </a:extLst>
          </p:cNvPr>
          <p:cNvSpPr/>
          <p:nvPr/>
        </p:nvSpPr>
        <p:spPr>
          <a:xfrm>
            <a:off x="5019565" y="39537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35E003B-E871-DCB4-5E14-277B371D3BA5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4D24FF9-59C4-640E-774B-E726DE5150E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1634913-C661-2DDE-6999-A86165AC9BAA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65D8C2F9-B304-1780-3673-D6D6F68112C0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131B020-7E2C-913E-6D95-EB2992260385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FFB8C931-D0B6-84A4-1E6A-E70812AC353F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1C0CE9AD-64F1-B124-B754-17D0CE9E9595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AA6147D7-36DC-D28F-9A5D-31DE3C7DCAF6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9F078F94-253A-1926-8985-04B89B34DA52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29E9130-4CBF-6BA6-CAAE-AF8020BCBB6F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31CE129-153C-BE6F-6A61-00FB19F2F0A5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67721E4-5D8B-2FDE-BFDE-DBDE32522E42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A6A529D-98BE-6039-2C2B-08D3527658C3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E9E4C71C-3D52-3423-9A94-47AA9C4B9CDD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78B0C8F-3263-38E7-95A1-9CA2DD8CFBBF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EACCE157-1FF6-A61F-6D79-464E344BB8AD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083473AB-9AB1-95D9-490D-0ABBB586BE7B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B98261D-C695-6C7B-B7B9-5A190C976982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4D133BB4-CFF7-4B58-D09B-5FF022EF3B7C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F224A6AE-848E-BAF2-F5B2-8C870C97C7AF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B249FE5A-7496-D599-7BF4-35C9A5174EE9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09F4BEC0-953A-56F4-CD0D-1B804385D515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405F05A-644F-E366-2BC8-4ABE46C52324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DD3912C-C881-E3EE-CF11-77B7C7928F04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C395864F-5FD6-BF57-FC2D-6E496C7073C6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Title 2">
            <a:extLst>
              <a:ext uri="{FF2B5EF4-FFF2-40B4-BE49-F238E27FC236}">
                <a16:creationId xmlns:a16="http://schemas.microsoft.com/office/drawing/2014/main" id="{8464809C-6B5B-0504-82EA-23BB15317EFC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02" name="Title 2">
            <a:extLst>
              <a:ext uri="{FF2B5EF4-FFF2-40B4-BE49-F238E27FC236}">
                <a16:creationId xmlns:a16="http://schemas.microsoft.com/office/drawing/2014/main" id="{EDA92EFB-1D16-D415-0BBA-905114D426AF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03" name="Title 2">
            <a:extLst>
              <a:ext uri="{FF2B5EF4-FFF2-40B4-BE49-F238E27FC236}">
                <a16:creationId xmlns:a16="http://schemas.microsoft.com/office/drawing/2014/main" id="{91E4E455-8884-D232-F96B-B92D786C0732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9827A6B-D9E7-DC0F-E9C4-50A284689AA6}"/>
              </a:ext>
            </a:extLst>
          </p:cNvPr>
          <p:cNvCxnSpPr>
            <a:cxnSpLocks/>
          </p:cNvCxnSpPr>
          <p:nvPr/>
        </p:nvCxnSpPr>
        <p:spPr>
          <a:xfrm>
            <a:off x="4438672" y="227935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 105">
            <a:extLst>
              <a:ext uri="{FF2B5EF4-FFF2-40B4-BE49-F238E27FC236}">
                <a16:creationId xmlns:a16="http://schemas.microsoft.com/office/drawing/2014/main" id="{6FED7211-D349-9456-1672-61BEBEFF62F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B37B3BF2-5FFA-15DF-2541-D64C363F649B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EA3A72DF-D7E4-47DA-15F1-4BC8450E82B5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332E54A-1FAE-4E35-0855-0DFD72D66378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872DD98A-C181-3FE1-622A-1B5292B1A0B3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BACA9068-5753-B36D-DEB5-B2528806C7A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0AA7BB18-91B0-B21A-82BC-68FBAEB9A638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840FCE1D-BE29-7D22-5CA2-722BF33A86E2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77E243A1-2787-F6C6-85BC-A57879D7C583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9962ABC-A02A-6E96-872F-50CCAD07634D}"/>
              </a:ext>
            </a:extLst>
          </p:cNvPr>
          <p:cNvCxnSpPr>
            <a:cxnSpLocks/>
          </p:cNvCxnSpPr>
          <p:nvPr/>
        </p:nvCxnSpPr>
        <p:spPr>
          <a:xfrm>
            <a:off x="5150704" y="227935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08F369CA-89CC-323D-46D6-F32FAA1252DC}"/>
              </a:ext>
            </a:extLst>
          </p:cNvPr>
          <p:cNvCxnSpPr>
            <a:cxnSpLocks/>
          </p:cNvCxnSpPr>
          <p:nvPr/>
        </p:nvCxnSpPr>
        <p:spPr>
          <a:xfrm>
            <a:off x="4423288" y="240416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7E53A84-1B30-E35E-5093-748E550339F9}"/>
              </a:ext>
            </a:extLst>
          </p:cNvPr>
          <p:cNvGrpSpPr/>
          <p:nvPr/>
        </p:nvGrpSpPr>
        <p:grpSpPr>
          <a:xfrm>
            <a:off x="4652058" y="6287100"/>
            <a:ext cx="278634" cy="272668"/>
            <a:chOff x="8032638" y="5926610"/>
            <a:chExt cx="278634" cy="272668"/>
          </a:xfrm>
        </p:grpSpPr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D619B331-E78C-CEA8-07AF-737AB616DED0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DC51E2F5-51D8-9074-6C09-730259D1DB3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4900B76-5FA5-684E-0E62-A61566E3E760}"/>
              </a:ext>
            </a:extLst>
          </p:cNvPr>
          <p:cNvGrpSpPr/>
          <p:nvPr/>
        </p:nvGrpSpPr>
        <p:grpSpPr>
          <a:xfrm rot="10800000">
            <a:off x="3926344" y="6287100"/>
            <a:ext cx="278634" cy="272668"/>
            <a:chOff x="8032638" y="5926610"/>
            <a:chExt cx="278634" cy="272668"/>
          </a:xfrm>
        </p:grpSpPr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4E04EEE3-4138-4A61-461C-16057BA20725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5FDD9A11-1DDF-F7C1-2E3B-28ACB19866D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4D06F3E0-8F0E-5FC1-DD0A-1CC400D097F9}"/>
              </a:ext>
            </a:extLst>
          </p:cNvPr>
          <p:cNvCxnSpPr>
            <a:cxnSpLocks/>
          </p:cNvCxnSpPr>
          <p:nvPr/>
        </p:nvCxnSpPr>
        <p:spPr>
          <a:xfrm>
            <a:off x="1346914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itle 2">
            <a:extLst>
              <a:ext uri="{FF2B5EF4-FFF2-40B4-BE49-F238E27FC236}">
                <a16:creationId xmlns:a16="http://schemas.microsoft.com/office/drawing/2014/main" id="{4497F678-1D95-5EE8-2C2A-A502AFB9E953}"/>
              </a:ext>
            </a:extLst>
          </p:cNvPr>
          <p:cNvSpPr txBox="1"/>
          <p:nvPr/>
        </p:nvSpPr>
        <p:spPr>
          <a:xfrm>
            <a:off x="612224" y="1995149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3FCE143E-2D9F-DA66-F4B6-B4F45425CDE3}"/>
              </a:ext>
            </a:extLst>
          </p:cNvPr>
          <p:cNvCxnSpPr>
            <a:cxnSpLocks/>
          </p:cNvCxnSpPr>
          <p:nvPr/>
        </p:nvCxnSpPr>
        <p:spPr>
          <a:xfrm>
            <a:off x="1492951" y="2103515"/>
            <a:ext cx="5480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itle 2">
            <a:extLst>
              <a:ext uri="{FF2B5EF4-FFF2-40B4-BE49-F238E27FC236}">
                <a16:creationId xmlns:a16="http://schemas.microsoft.com/office/drawing/2014/main" id="{C176D46B-DE2D-620A-66A7-A6ED17B9FD79}"/>
              </a:ext>
            </a:extLst>
          </p:cNvPr>
          <p:cNvSpPr txBox="1"/>
          <p:nvPr/>
        </p:nvSpPr>
        <p:spPr>
          <a:xfrm>
            <a:off x="612223" y="304458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28" name="Title 2">
            <a:extLst>
              <a:ext uri="{FF2B5EF4-FFF2-40B4-BE49-F238E27FC236}">
                <a16:creationId xmlns:a16="http://schemas.microsoft.com/office/drawing/2014/main" id="{BB95604C-3078-6836-2B97-E54CC0BC2E04}"/>
              </a:ext>
            </a:extLst>
          </p:cNvPr>
          <p:cNvSpPr txBox="1"/>
          <p:nvPr/>
        </p:nvSpPr>
        <p:spPr>
          <a:xfrm>
            <a:off x="1921486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29" name="Title 2">
            <a:extLst>
              <a:ext uri="{FF2B5EF4-FFF2-40B4-BE49-F238E27FC236}">
                <a16:creationId xmlns:a16="http://schemas.microsoft.com/office/drawing/2014/main" id="{967EE90C-8E81-B13A-91D2-2BDCE5969846}"/>
              </a:ext>
            </a:extLst>
          </p:cNvPr>
          <p:cNvSpPr txBox="1"/>
          <p:nvPr/>
        </p:nvSpPr>
        <p:spPr>
          <a:xfrm>
            <a:off x="3191237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32" name="Title 2">
            <a:extLst>
              <a:ext uri="{FF2B5EF4-FFF2-40B4-BE49-F238E27FC236}">
                <a16:creationId xmlns:a16="http://schemas.microsoft.com/office/drawing/2014/main" id="{02D5C890-9226-646D-4EDA-6986377A8D11}"/>
              </a:ext>
            </a:extLst>
          </p:cNvPr>
          <p:cNvSpPr txBox="1"/>
          <p:nvPr/>
        </p:nvSpPr>
        <p:spPr>
          <a:xfrm>
            <a:off x="4484368" y="27126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50C960AF-6338-A86B-A4A5-3863280BD13F}"/>
              </a:ext>
            </a:extLst>
          </p:cNvPr>
          <p:cNvCxnSpPr>
            <a:cxnSpLocks/>
          </p:cNvCxnSpPr>
          <p:nvPr/>
        </p:nvCxnSpPr>
        <p:spPr>
          <a:xfrm>
            <a:off x="1288490" y="3212452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itle 2">
            <a:extLst>
              <a:ext uri="{FF2B5EF4-FFF2-40B4-BE49-F238E27FC236}">
                <a16:creationId xmlns:a16="http://schemas.microsoft.com/office/drawing/2014/main" id="{3D8ED61A-9697-0989-365D-7FACB3CD20C1}"/>
              </a:ext>
            </a:extLst>
          </p:cNvPr>
          <p:cNvSpPr txBox="1"/>
          <p:nvPr/>
        </p:nvSpPr>
        <p:spPr>
          <a:xfrm>
            <a:off x="612223" y="39157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4C071359-3F56-4BDA-D9F8-F45BBAC96BAE}"/>
              </a:ext>
            </a:extLst>
          </p:cNvPr>
          <p:cNvCxnSpPr>
            <a:cxnSpLocks/>
          </p:cNvCxnSpPr>
          <p:nvPr/>
        </p:nvCxnSpPr>
        <p:spPr>
          <a:xfrm>
            <a:off x="1716598" y="4083603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itle 2">
            <a:extLst>
              <a:ext uri="{FF2B5EF4-FFF2-40B4-BE49-F238E27FC236}">
                <a16:creationId xmlns:a16="http://schemas.microsoft.com/office/drawing/2014/main" id="{4EE5CFAA-D794-1FD1-558C-83634FA05345}"/>
              </a:ext>
            </a:extLst>
          </p:cNvPr>
          <p:cNvSpPr txBox="1"/>
          <p:nvPr/>
        </p:nvSpPr>
        <p:spPr>
          <a:xfrm>
            <a:off x="1919254" y="441395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79" name="Title 2">
            <a:extLst>
              <a:ext uri="{FF2B5EF4-FFF2-40B4-BE49-F238E27FC236}">
                <a16:creationId xmlns:a16="http://schemas.microsoft.com/office/drawing/2014/main" id="{DFC8212A-A054-8715-95BD-4E442ED007D5}"/>
              </a:ext>
            </a:extLst>
          </p:cNvPr>
          <p:cNvSpPr txBox="1"/>
          <p:nvPr/>
        </p:nvSpPr>
        <p:spPr>
          <a:xfrm>
            <a:off x="3042054" y="442208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91" name="Title 2">
            <a:extLst>
              <a:ext uri="{FF2B5EF4-FFF2-40B4-BE49-F238E27FC236}">
                <a16:creationId xmlns:a16="http://schemas.microsoft.com/office/drawing/2014/main" id="{3EE36F5E-C841-B9BB-7873-3A067C0C4EC1}"/>
              </a:ext>
            </a:extLst>
          </p:cNvPr>
          <p:cNvSpPr txBox="1"/>
          <p:nvPr/>
        </p:nvSpPr>
        <p:spPr>
          <a:xfrm>
            <a:off x="4484368" y="43932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192" name="Title 2">
            <a:extLst>
              <a:ext uri="{FF2B5EF4-FFF2-40B4-BE49-F238E27FC236}">
                <a16:creationId xmlns:a16="http://schemas.microsoft.com/office/drawing/2014/main" id="{71B5EC54-57DF-FD54-D4E5-09E40A3770D9}"/>
              </a:ext>
            </a:extLst>
          </p:cNvPr>
          <p:cNvSpPr txBox="1"/>
          <p:nvPr/>
        </p:nvSpPr>
        <p:spPr>
          <a:xfrm>
            <a:off x="612223" y="475599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A000226-29C5-5504-71EF-AD578E84644D}"/>
              </a:ext>
            </a:extLst>
          </p:cNvPr>
          <p:cNvCxnSpPr>
            <a:cxnSpLocks/>
          </p:cNvCxnSpPr>
          <p:nvPr/>
        </p:nvCxnSpPr>
        <p:spPr>
          <a:xfrm>
            <a:off x="1017730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itle 2">
            <a:extLst>
              <a:ext uri="{FF2B5EF4-FFF2-40B4-BE49-F238E27FC236}">
                <a16:creationId xmlns:a16="http://schemas.microsoft.com/office/drawing/2014/main" id="{96C4684B-8843-D001-E1A5-5A298FEFD771}"/>
              </a:ext>
            </a:extLst>
          </p:cNvPr>
          <p:cNvSpPr txBox="1"/>
          <p:nvPr/>
        </p:nvSpPr>
        <p:spPr>
          <a:xfrm>
            <a:off x="612223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E98625A7-ABD8-EF4B-3084-1E16AF6BC1A7}"/>
              </a:ext>
            </a:extLst>
          </p:cNvPr>
          <p:cNvCxnSpPr>
            <a:cxnSpLocks/>
          </p:cNvCxnSpPr>
          <p:nvPr/>
        </p:nvCxnSpPr>
        <p:spPr>
          <a:xfrm>
            <a:off x="1877266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itle 2">
            <a:extLst>
              <a:ext uri="{FF2B5EF4-FFF2-40B4-BE49-F238E27FC236}">
                <a16:creationId xmlns:a16="http://schemas.microsoft.com/office/drawing/2014/main" id="{FC575E9E-2991-315D-AB6C-D5358A883758}"/>
              </a:ext>
            </a:extLst>
          </p:cNvPr>
          <p:cNvSpPr txBox="1"/>
          <p:nvPr/>
        </p:nvSpPr>
        <p:spPr>
          <a:xfrm>
            <a:off x="612223" y="625569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881E6127-9FE2-B03A-EA05-B92ED848531E}"/>
              </a:ext>
            </a:extLst>
          </p:cNvPr>
          <p:cNvCxnSpPr>
            <a:cxnSpLocks/>
          </p:cNvCxnSpPr>
          <p:nvPr/>
        </p:nvCxnSpPr>
        <p:spPr>
          <a:xfrm>
            <a:off x="1716598" y="642356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5978500E-CA68-DB9D-DCF0-8BBC36477D9D}"/>
              </a:ext>
            </a:extLst>
          </p:cNvPr>
          <p:cNvSpPr txBox="1"/>
          <p:nvPr/>
        </p:nvSpPr>
        <p:spPr>
          <a:xfrm>
            <a:off x="1865781" y="3628235"/>
            <a:ext cx="1314278" cy="14327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5E5071D-2CCD-4F69-C14A-B30C0A637756}"/>
              </a:ext>
            </a:extLst>
          </p:cNvPr>
          <p:cNvSpPr txBox="1"/>
          <p:nvPr/>
        </p:nvSpPr>
        <p:spPr>
          <a:xfrm>
            <a:off x="3191237" y="362823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CE7133A-A95E-D1E1-C841-0A96BF2B196B}"/>
              </a:ext>
            </a:extLst>
          </p:cNvPr>
          <p:cNvSpPr txBox="1"/>
          <p:nvPr/>
        </p:nvSpPr>
        <p:spPr>
          <a:xfrm>
            <a:off x="4633551" y="36282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COONAWARRA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2285525"/>
            <a:ext cx="3455351" cy="3133240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merah</a:t>
            </a:r>
            <a:r>
              <a:rPr lang="en-US" dirty="0">
                <a:solidFill>
                  <a:schemeClr val="bg1"/>
                </a:solidFill>
              </a:rPr>
              <a:t> (terra </a:t>
            </a:r>
            <a:r>
              <a:rPr lang="en-US" dirty="0" err="1">
                <a:solidFill>
                  <a:schemeClr val="bg1"/>
                </a:solidFill>
              </a:rPr>
              <a:t>rossa</a:t>
            </a:r>
            <a:r>
              <a:rPr lang="en-US" dirty="0">
                <a:solidFill>
                  <a:schemeClr val="bg1"/>
                </a:solidFill>
              </a:rPr>
              <a:t>) yang </a:t>
            </a:r>
            <a:r>
              <a:rPr lang="en-US" dirty="0" err="1">
                <a:solidFill>
                  <a:schemeClr val="bg1"/>
                </a:solidFill>
              </a:rPr>
              <a:t>terkenal</a:t>
            </a:r>
            <a:r>
              <a:rPr lang="en-US" i="1" dirty="0">
                <a:solidFill>
                  <a:schemeClr val="bg1"/>
                </a:solidFill>
              </a:rPr>
              <a:t>, wine </a:t>
            </a:r>
            <a:r>
              <a:rPr lang="en-US" dirty="0" err="1">
                <a:solidFill>
                  <a:schemeClr val="bg1"/>
                </a:solidFill>
              </a:rPr>
              <a:t>berkelas</a:t>
            </a:r>
            <a:r>
              <a:rPr lang="en-US" dirty="0">
                <a:solidFill>
                  <a:schemeClr val="bg1"/>
                </a:solidFill>
              </a:rPr>
              <a:t> dunia dan </a:t>
            </a:r>
            <a:r>
              <a:rPr lang="en-US" dirty="0" err="1">
                <a:solidFill>
                  <a:schemeClr val="bg1"/>
                </a:solidFill>
              </a:rPr>
              <a:t>komunitas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penanam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pembuat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berpikiran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jauh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depan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Kejayaan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i="1" dirty="0">
                <a:solidFill>
                  <a:schemeClr val="bg1"/>
                </a:solidFill>
              </a:rPr>
              <a:t>wine</a:t>
            </a:r>
            <a:r>
              <a:rPr lang="en-US" dirty="0">
                <a:solidFill>
                  <a:schemeClr val="bg1"/>
                </a:solidFill>
              </a:rPr>
              <a:t> Australia </a:t>
            </a:r>
            <a:r>
              <a:rPr lang="en-US" dirty="0" err="1">
                <a:solidFill>
                  <a:schemeClr val="bg1"/>
                </a:solidFill>
              </a:rPr>
              <a:t>terkemuka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dibandingkan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sebelumnya</a:t>
            </a:r>
            <a:r>
              <a:rPr lang="en-US" dirty="0">
                <a:solidFill>
                  <a:schemeClr val="bg1"/>
                </a:solidFill>
              </a:rPr>
              <a:t>.  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0F307D01-6300-82A6-9F9E-8D254F4E258D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A25B0-04B6-A3E0-11BB-4B6646BB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8A4FF-DD9F-7391-B2E9-5A6AAA3BA9A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23768-6D93-1896-7833-869C374D0E8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5382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red and white colors&#10;&#10;AI-generated content may be incorrect.">
            <a:extLst>
              <a:ext uri="{FF2B5EF4-FFF2-40B4-BE49-F238E27FC236}">
                <a16:creationId xmlns:a16="http://schemas.microsoft.com/office/drawing/2014/main" id="{F71EA623-DD23-B848-9378-221E9D35EA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918" r="5688"/>
          <a:stretch/>
        </p:blipFill>
        <p:spPr>
          <a:xfrm>
            <a:off x="3476172" y="0"/>
            <a:ext cx="8715827" cy="686670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AUSTRALIA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A13C9D-28D2-3C09-2665-CE94F7CF0C41}"/>
              </a:ext>
            </a:extLst>
          </p:cNvPr>
          <p:cNvCxnSpPr>
            <a:cxnSpLocks/>
          </p:cNvCxnSpPr>
          <p:nvPr/>
        </p:nvCxnSpPr>
        <p:spPr>
          <a:xfrm flipV="1">
            <a:off x="7834085" y="5268686"/>
            <a:ext cx="1440544" cy="36952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0124BF1-54AD-1247-2C00-CA6401F54751}"/>
              </a:ext>
            </a:extLst>
          </p:cNvPr>
          <p:cNvSpPr txBox="1"/>
          <p:nvPr/>
        </p:nvSpPr>
        <p:spPr>
          <a:xfrm>
            <a:off x="5984841" y="5453541"/>
            <a:ext cx="3445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COONAWARRA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40015C6D-65A1-E6FE-9544-CCDB157D67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46" r="44059" b="3601"/>
          <a:stretch/>
        </p:blipFill>
        <p:spPr>
          <a:xfrm>
            <a:off x="3359149" y="4982"/>
            <a:ext cx="8832851" cy="685217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SELATAN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AUSTRALIA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A0DC56-5B63-F10B-72EA-9822054945E9}"/>
              </a:ext>
            </a:extLst>
          </p:cNvPr>
          <p:cNvCxnSpPr>
            <a:cxnSpLocks/>
          </p:cNvCxnSpPr>
          <p:nvPr/>
        </p:nvCxnSpPr>
        <p:spPr>
          <a:xfrm flipV="1">
            <a:off x="7347857" y="4303486"/>
            <a:ext cx="1440544" cy="36952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C267281-316D-A6A4-0BA6-7B076B1C9F7B}"/>
              </a:ext>
            </a:extLst>
          </p:cNvPr>
          <p:cNvSpPr txBox="1"/>
          <p:nvPr/>
        </p:nvSpPr>
        <p:spPr>
          <a:xfrm>
            <a:off x="5498613" y="4488341"/>
            <a:ext cx="3445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COONAWARRA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99080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COONAWARRA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723340"/>
            <a:ext cx="5557217" cy="3684308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en-US" dirty="0">
                <a:solidFill>
                  <a:schemeClr val="bg1"/>
                </a:solidFill>
              </a:rPr>
              <a:t>Coonawarra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salah </a:t>
            </a:r>
            <a:r>
              <a:rPr lang="en-US" dirty="0" err="1">
                <a:solidFill>
                  <a:schemeClr val="bg1"/>
                </a:solidFill>
              </a:rPr>
              <a:t>satu</a:t>
            </a:r>
            <a:r>
              <a:rPr lang="en-US" dirty="0">
                <a:solidFill>
                  <a:schemeClr val="bg1"/>
                </a:solidFill>
              </a:rPr>
              <a:t> wilayah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Australia yang paling yang </a:t>
            </a:r>
            <a:r>
              <a:rPr lang="en-US" dirty="0" err="1">
                <a:solidFill>
                  <a:schemeClr val="bg1"/>
                </a:solidFill>
              </a:rPr>
              <a:t>terkenal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karena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merahnya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i="1" dirty="0">
                <a:solidFill>
                  <a:schemeClr val="bg1"/>
                </a:solidFill>
              </a:rPr>
              <a:t>terra </a:t>
            </a:r>
            <a:r>
              <a:rPr lang="en-US" i="1" dirty="0" err="1">
                <a:solidFill>
                  <a:schemeClr val="bg1"/>
                </a:solidFill>
              </a:rPr>
              <a:t>rossa</a:t>
            </a:r>
            <a:r>
              <a:rPr lang="en-US" i="1" dirty="0">
                <a:solidFill>
                  <a:schemeClr val="bg1"/>
                </a:solidFill>
              </a:rPr>
              <a:t>) </a:t>
            </a:r>
            <a:r>
              <a:rPr lang="en-US" dirty="0">
                <a:solidFill>
                  <a:schemeClr val="bg1"/>
                </a:solidFill>
              </a:rPr>
              <a:t>yang </a:t>
            </a:r>
            <a:r>
              <a:rPr lang="en-US" dirty="0" err="1">
                <a:solidFill>
                  <a:schemeClr val="bg1"/>
                </a:solidFill>
              </a:rPr>
              <a:t>berwarna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/>
              <a:t>terang</a:t>
            </a:r>
            <a:r>
              <a:rPr lang="en-US" dirty="0">
                <a:solidFill>
                  <a:schemeClr val="bg1"/>
                </a:solidFill>
              </a:rPr>
              <a:t> dan</a:t>
            </a:r>
            <a:r>
              <a:rPr lang="en-US" i="1" dirty="0">
                <a:solidFill>
                  <a:schemeClr val="bg1"/>
                </a:solidFill>
              </a:rPr>
              <a:t> red wine </a:t>
            </a:r>
            <a:r>
              <a:rPr lang="en-US" dirty="0" err="1">
                <a:solidFill>
                  <a:schemeClr val="bg1"/>
                </a:solidFill>
              </a:rPr>
              <a:t>nya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berkelas</a:t>
            </a:r>
            <a:r>
              <a:rPr lang="en-US" dirty="0">
                <a:solidFill>
                  <a:schemeClr val="bg1"/>
                </a:solidFill>
              </a:rPr>
              <a:t> dunia.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lebih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sejuk</a:t>
            </a:r>
            <a:r>
              <a:rPr lang="en-US" dirty="0">
                <a:solidFill>
                  <a:schemeClr val="bg1"/>
                </a:solidFill>
              </a:rPr>
              <a:t>, yang </a:t>
            </a:r>
            <a:r>
              <a:rPr lang="en-US" dirty="0" err="1">
                <a:solidFill>
                  <a:schemeClr val="bg1"/>
                </a:solidFill>
              </a:rPr>
              <a:t>dipengaruhi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maritim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terra </a:t>
            </a:r>
            <a:r>
              <a:rPr lang="en-US" dirty="0" err="1">
                <a:solidFill>
                  <a:schemeClr val="bg1"/>
                </a:solidFill>
              </a:rPr>
              <a:t>rossa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unik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Sejarah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panjang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Cabernet Sauvignon </a:t>
            </a:r>
            <a:r>
              <a:rPr lang="en-US" dirty="0" err="1">
                <a:solidFill>
                  <a:schemeClr val="bg1"/>
                </a:solidFill>
              </a:rPr>
              <a:t>berkelas</a:t>
            </a:r>
            <a:r>
              <a:rPr lang="en-US" dirty="0">
                <a:solidFill>
                  <a:schemeClr val="bg1"/>
                </a:solidFill>
              </a:rPr>
              <a:t> dunia dan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dapat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dikoleksi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berstandar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tinggi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bila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disimpan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bertambah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kualitasnya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Evolusi</a:t>
            </a:r>
            <a:r>
              <a:rPr lang="en-US" dirty="0">
                <a:solidFill>
                  <a:schemeClr val="bg1"/>
                </a:solidFill>
              </a:rPr>
              <a:t> pada </a:t>
            </a:r>
            <a:r>
              <a:rPr lang="en-US" dirty="0" err="1">
                <a:solidFill>
                  <a:schemeClr val="bg1"/>
                </a:solidFill>
              </a:rPr>
              <a:t>kebun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kilang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menjadikan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lebih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dinamis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966944"/>
            <a:ext cx="5430837" cy="1325563"/>
          </a:xfrm>
        </p:spPr>
        <p:txBody>
          <a:bodyPr/>
          <a:lstStyle/>
          <a:p>
            <a:r>
              <a:rPr lang="en-US" sz="4800" dirty="0">
                <a:solidFill>
                  <a:schemeClr val="bg2"/>
                </a:solidFill>
              </a:rPr>
              <a:t>BERKUALITAS DENGAN WAKTU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4182978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Coonawarra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Pembudidayaan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unggul</a:t>
            </a:r>
            <a:r>
              <a:rPr lang="en-US" dirty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" t="24393" r="308" b="40167"/>
          <a:stretch/>
        </p:blipFill>
        <p:spPr>
          <a:xfrm>
            <a:off x="6879771" y="592189"/>
            <a:ext cx="5295796" cy="25211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3148187" cy="662774"/>
          </a:xfrm>
        </p:spPr>
        <p:txBody>
          <a:bodyPr/>
          <a:lstStyle/>
          <a:p>
            <a:r>
              <a:rPr lang="en-US" dirty="0" err="1"/>
              <a:t>Pertengahan</a:t>
            </a:r>
            <a:r>
              <a:rPr lang="en-US" dirty="0"/>
              <a:t> 1800an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0" y="4140032"/>
            <a:ext cx="314818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Pemukim</a:t>
            </a:r>
            <a:r>
              <a:rPr lang="en-US" sz="1600" dirty="0"/>
              <a:t> </a:t>
            </a:r>
            <a:r>
              <a:rPr lang="en-US" sz="1600" dirty="0" err="1"/>
              <a:t>Eropa</a:t>
            </a:r>
            <a:r>
              <a:rPr lang="en-US" sz="1600" dirty="0"/>
              <a:t> </a:t>
            </a:r>
            <a:r>
              <a:rPr lang="en-US" sz="1600" dirty="0" err="1"/>
              <a:t>mendirikan</a:t>
            </a:r>
            <a:r>
              <a:rPr lang="en-US" sz="1600" dirty="0"/>
              <a:t> </a:t>
            </a:r>
            <a:r>
              <a:rPr lang="en-US" sz="1600" dirty="0" err="1"/>
              <a:t>peternakan</a:t>
            </a:r>
            <a:r>
              <a:rPr lang="en-US" sz="1600" dirty="0"/>
              <a:t> </a:t>
            </a:r>
            <a:r>
              <a:rPr lang="en-US" sz="1600" dirty="0" err="1"/>
              <a:t>domba</a:t>
            </a:r>
            <a:r>
              <a:rPr lang="en-US" sz="1600" dirty="0"/>
              <a:t> dan </a:t>
            </a:r>
            <a:r>
              <a:rPr lang="en-US" sz="1600" dirty="0" err="1"/>
              <a:t>kebun</a:t>
            </a:r>
            <a:r>
              <a:rPr lang="en-US" sz="1600" dirty="0"/>
              <a:t> </a:t>
            </a:r>
            <a:r>
              <a:rPr lang="en-US" sz="1600" dirty="0" err="1"/>
              <a:t>buah-buahan</a:t>
            </a:r>
            <a:r>
              <a:rPr lang="en-US" sz="1600" dirty="0"/>
              <a:t>. </a:t>
            </a:r>
            <a:r>
              <a:rPr lang="en-US" sz="1600" dirty="0" err="1"/>
              <a:t>Petani</a:t>
            </a:r>
            <a:r>
              <a:rPr lang="en-US" sz="1600" dirty="0"/>
              <a:t> </a:t>
            </a:r>
            <a:r>
              <a:rPr lang="en-US" sz="1600" dirty="0" err="1"/>
              <a:t>kelahiran</a:t>
            </a:r>
            <a:r>
              <a:rPr lang="en-US" sz="1600" dirty="0"/>
              <a:t> </a:t>
            </a:r>
            <a:r>
              <a:rPr lang="en-US" sz="1600" dirty="0" err="1"/>
              <a:t>Skotlandia</a:t>
            </a:r>
            <a:r>
              <a:rPr lang="en-US" sz="1600" dirty="0"/>
              <a:t> William Wilson </a:t>
            </a:r>
            <a:r>
              <a:rPr lang="en-US" sz="1600" dirty="0" err="1"/>
              <a:t>memilih</a:t>
            </a:r>
            <a:r>
              <a:rPr lang="en-US" sz="1600" dirty="0"/>
              <a:t> </a:t>
            </a:r>
            <a:r>
              <a:rPr lang="en-US" sz="1600" dirty="0" err="1"/>
              <a:t>tanahmerah</a:t>
            </a:r>
            <a:r>
              <a:rPr lang="en-US" sz="1600" dirty="0"/>
              <a:t> (</a:t>
            </a:r>
            <a:r>
              <a:rPr lang="en-US" sz="1600" i="1" dirty="0"/>
              <a:t>terra </a:t>
            </a:r>
            <a:r>
              <a:rPr lang="en-US" sz="1600" i="1" dirty="0" err="1"/>
              <a:t>rossa</a:t>
            </a:r>
            <a:r>
              <a:rPr lang="en-US" sz="1600" i="1" dirty="0"/>
              <a:t>) </a:t>
            </a:r>
            <a:r>
              <a:rPr lang="en-US" sz="1600" dirty="0"/>
              <a:t>dan </a:t>
            </a:r>
            <a:r>
              <a:rPr lang="en-US" sz="1600" dirty="0" err="1"/>
              <a:t>memberit</a:t>
            </a:r>
            <a:r>
              <a:rPr lang="en-US" sz="1600" dirty="0"/>
              <a:t> </a:t>
            </a:r>
            <a:r>
              <a:rPr lang="en-US" sz="1600" dirty="0" err="1"/>
              <a:t>tahu</a:t>
            </a:r>
            <a:r>
              <a:rPr lang="en-US" sz="1600" dirty="0"/>
              <a:t>  </a:t>
            </a:r>
            <a:r>
              <a:rPr lang="en-US" sz="1600" dirty="0" err="1"/>
              <a:t>rekan</a:t>
            </a:r>
            <a:r>
              <a:rPr lang="en-US" sz="1600" dirty="0"/>
              <a:t> </a:t>
            </a:r>
            <a:r>
              <a:rPr lang="en-US" sz="1600" dirty="0" err="1"/>
              <a:t>Skotlandia</a:t>
            </a:r>
            <a:r>
              <a:rPr lang="en-US" sz="1600" dirty="0"/>
              <a:t> </a:t>
            </a:r>
            <a:r>
              <a:rPr lang="en-US" sz="1600" dirty="0" err="1"/>
              <a:t>bernama</a:t>
            </a:r>
            <a:r>
              <a:rPr lang="en-US" sz="1600" dirty="0"/>
              <a:t>  Scotsman John Riddoch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hal</a:t>
            </a:r>
            <a:r>
              <a:rPr lang="en-US" sz="1600" dirty="0"/>
              <a:t> yang </a:t>
            </a:r>
            <a:r>
              <a:rPr lang="en-US" sz="1600" dirty="0" err="1"/>
              <a:t>sama</a:t>
            </a:r>
            <a:r>
              <a:rPr lang="en-US" sz="1600" dirty="0"/>
              <a:t>.</a:t>
            </a:r>
            <a:endParaRPr lang="en-AU" sz="16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9873" y="4232256"/>
            <a:ext cx="314206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John Riddoch </a:t>
            </a:r>
            <a:r>
              <a:rPr lang="en-US" sz="1600" dirty="0" err="1"/>
              <a:t>menanam</a:t>
            </a:r>
            <a:r>
              <a:rPr lang="en-US" sz="1600" dirty="0"/>
              <a:t> </a:t>
            </a:r>
            <a:r>
              <a:rPr lang="en-US" sz="1600" dirty="0" err="1"/>
              <a:t>pohon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pertama</a:t>
            </a:r>
            <a:r>
              <a:rPr lang="en-US" sz="1600" dirty="0"/>
              <a:t> di wilayah </a:t>
            </a:r>
            <a:r>
              <a:rPr lang="en-US" sz="1600" dirty="0" err="1"/>
              <a:t>ini</a:t>
            </a:r>
            <a:r>
              <a:rPr lang="en-US" sz="1600" dirty="0"/>
              <a:t> : Cabernet Sauvignon dan  Shiraz,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lain : </a:t>
            </a:r>
            <a:r>
              <a:rPr lang="en-US" sz="1600" dirty="0"/>
              <a:t>Pinot Noir, Malbec dan Pedro Ximenez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yang </a:t>
            </a:r>
            <a:r>
              <a:rPr lang="en-US" sz="1600" dirty="0" err="1"/>
              <a:t>sedikit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9873" y="3490403"/>
            <a:ext cx="2120040" cy="662774"/>
          </a:xfrm>
        </p:spPr>
        <p:txBody>
          <a:bodyPr/>
          <a:lstStyle/>
          <a:p>
            <a:r>
              <a:rPr lang="en-US" dirty="0"/>
              <a:t>Akhir 1800an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714209"/>
            <a:ext cx="5599113" cy="1325563"/>
          </a:xfrm>
        </p:spPr>
        <p:txBody>
          <a:bodyPr/>
          <a:lstStyle/>
          <a:p>
            <a:r>
              <a:rPr lang="en-US" sz="3200" dirty="0">
                <a:solidFill>
                  <a:schemeClr val="accent5"/>
                </a:solidFill>
              </a:rPr>
              <a:t>PENGEDEPANKAN TEHNIK TERDAHULU DAN BEBERAPA KONTROVERSI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712799"/>
            <a:ext cx="5066256" cy="903287"/>
          </a:xfrm>
        </p:spPr>
        <p:txBody>
          <a:bodyPr/>
          <a:lstStyle/>
          <a:p>
            <a:r>
              <a:rPr lang="en-US" sz="4400" dirty="0">
                <a:solidFill>
                  <a:schemeClr val="accent1"/>
                </a:solidFill>
              </a:rPr>
              <a:t>SEJARAH COONAWARRA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EFA0911-A258-47D4-5088-8E84C987E4F6}"/>
              </a:ext>
            </a:extLst>
          </p:cNvPr>
          <p:cNvSpPr txBox="1">
            <a:spLocks/>
          </p:cNvSpPr>
          <p:nvPr/>
        </p:nvSpPr>
        <p:spPr>
          <a:xfrm>
            <a:off x="8649230" y="4232256"/>
            <a:ext cx="221229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Karena </a:t>
            </a:r>
            <a:r>
              <a:rPr lang="en-US" sz="1600" dirty="0" err="1"/>
              <a:t>situasi</a:t>
            </a:r>
            <a:r>
              <a:rPr lang="en-US" sz="1600" dirty="0"/>
              <a:t>  </a:t>
            </a:r>
            <a:r>
              <a:rPr lang="en-US" sz="1600" dirty="0" err="1"/>
              <a:t>ekonomi</a:t>
            </a:r>
            <a:r>
              <a:rPr lang="en-US" sz="1600" dirty="0"/>
              <a:t>  yang </a:t>
            </a:r>
            <a:r>
              <a:rPr lang="en-US" sz="1600" dirty="0" err="1"/>
              <a:t>terjadi</a:t>
            </a:r>
            <a:r>
              <a:rPr lang="en-US" sz="1600" dirty="0"/>
              <a:t>, </a:t>
            </a:r>
            <a:r>
              <a:rPr lang="en-US" sz="1600" dirty="0" err="1"/>
              <a:t>industri</a:t>
            </a:r>
            <a:r>
              <a:rPr lang="en-US" sz="1600" dirty="0"/>
              <a:t> </a:t>
            </a:r>
            <a:r>
              <a:rPr lang="en-US" sz="1600" dirty="0" err="1"/>
              <a:t>menghadapi</a:t>
            </a:r>
            <a:r>
              <a:rPr lang="en-US" sz="1600" dirty="0"/>
              <a:t> </a:t>
            </a:r>
            <a:r>
              <a:rPr lang="en-US" sz="1600" dirty="0" err="1"/>
              <a:t>tantangan</a:t>
            </a:r>
            <a:r>
              <a:rPr lang="en-US" sz="1600" dirty="0"/>
              <a:t> </a:t>
            </a:r>
            <a:r>
              <a:rPr lang="en-US" sz="1600" dirty="0" err="1"/>
              <a:t>selama</a:t>
            </a:r>
            <a:r>
              <a:rPr lang="en-US" sz="1600" dirty="0"/>
              <a:t> 50 </a:t>
            </a:r>
            <a:r>
              <a:rPr lang="en-US" sz="1600" dirty="0" err="1"/>
              <a:t>tahun</a:t>
            </a:r>
            <a:r>
              <a:rPr lang="en-US" sz="1600" dirty="0"/>
              <a:t> </a:t>
            </a:r>
            <a:r>
              <a:rPr lang="en-US" sz="1600" dirty="0" err="1"/>
              <a:t>berikutnya</a:t>
            </a:r>
            <a:endParaRPr lang="en-AU" sz="1600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8A5C074-D778-9E0A-93E4-6AFBD1D7C47A}"/>
              </a:ext>
            </a:extLst>
          </p:cNvPr>
          <p:cNvSpPr txBox="1">
            <a:spLocks/>
          </p:cNvSpPr>
          <p:nvPr/>
        </p:nvSpPr>
        <p:spPr>
          <a:xfrm>
            <a:off x="8649229" y="3490403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1901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385" y="3875314"/>
            <a:ext cx="4384917" cy="298268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322602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 err="1"/>
              <a:t>Bangkitnya</a:t>
            </a:r>
            <a:r>
              <a:rPr lang="en-US" sz="1600" dirty="0"/>
              <a:t> wilayah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dimulai</a:t>
            </a:r>
            <a:r>
              <a:rPr lang="en-US" sz="1600" dirty="0"/>
              <a:t> </a:t>
            </a:r>
            <a:r>
              <a:rPr lang="en-US" sz="1600" dirty="0" err="1"/>
              <a:t>ketika</a:t>
            </a:r>
            <a:r>
              <a:rPr lang="en-US" sz="1600" dirty="0"/>
              <a:t> David Wynn dan </a:t>
            </a:r>
            <a:r>
              <a:rPr lang="en-US" sz="1600" dirty="0" err="1"/>
              <a:t>ayahnya</a:t>
            </a:r>
            <a:r>
              <a:rPr lang="en-US" sz="1600" dirty="0"/>
              <a:t> yang </a:t>
            </a:r>
            <a:r>
              <a:rPr lang="en-US" sz="1600" dirty="0" err="1"/>
              <a:t>pedagang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, Samuel, </a:t>
            </a:r>
            <a:r>
              <a:rPr lang="en-US" sz="1600" dirty="0" err="1"/>
              <a:t>membeli</a:t>
            </a:r>
            <a:r>
              <a:rPr lang="en-US" sz="1600" dirty="0"/>
              <a:t> </a:t>
            </a:r>
            <a:r>
              <a:rPr lang="en-US" sz="1600" dirty="0" err="1"/>
              <a:t>properti</a:t>
            </a:r>
            <a:r>
              <a:rPr lang="en-US" sz="1600" dirty="0"/>
              <a:t> </a:t>
            </a:r>
            <a:r>
              <a:rPr lang="en-US" sz="1600" dirty="0" err="1"/>
              <a:t>milik</a:t>
            </a:r>
            <a:r>
              <a:rPr lang="en-US" sz="1600" dirty="0"/>
              <a:t> </a:t>
            </a:r>
            <a:r>
              <a:rPr lang="en-US" sz="1600" dirty="0" err="1"/>
              <a:t>Riccoch</a:t>
            </a:r>
            <a:r>
              <a:rPr lang="en-US" sz="1600" dirty="0"/>
              <a:t>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sz="1600" i="1" dirty="0"/>
              <a:t>Wynns Coonawarra Estate </a:t>
            </a:r>
            <a:r>
              <a:rPr lang="en-US" sz="1600" dirty="0"/>
              <a:t>yang </a:t>
            </a:r>
            <a:r>
              <a:rPr lang="en-US" sz="1600" dirty="0" err="1"/>
              <a:t>sekarang</a:t>
            </a:r>
            <a:r>
              <a:rPr lang="en-US" sz="1600" dirty="0"/>
              <a:t> </a:t>
            </a:r>
            <a:r>
              <a:rPr lang="en-US" sz="1600" dirty="0" err="1"/>
              <a:t>terkenal</a:t>
            </a:r>
            <a:endParaRPr lang="en-AU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532736"/>
            <a:ext cx="2120040" cy="662774"/>
          </a:xfrm>
        </p:spPr>
        <p:txBody>
          <a:bodyPr/>
          <a:lstStyle/>
          <a:p>
            <a:r>
              <a:rPr lang="en-US" dirty="0"/>
              <a:t>1951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11665" y="990185"/>
            <a:ext cx="3224862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Australia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ledakan</a:t>
            </a:r>
            <a:r>
              <a:rPr lang="en-US" sz="1600" dirty="0"/>
              <a:t> </a:t>
            </a:r>
            <a:r>
              <a:rPr lang="en-US" sz="1600" i="1" dirty="0"/>
              <a:t>wine </a:t>
            </a:r>
            <a:r>
              <a:rPr lang="en-US" sz="1600" dirty="0"/>
              <a:t>global dan </a:t>
            </a:r>
            <a:r>
              <a:rPr lang="en-US" sz="1600" dirty="0" err="1"/>
              <a:t>penduduk</a:t>
            </a:r>
            <a:r>
              <a:rPr lang="en-US" sz="1600" dirty="0"/>
              <a:t> </a:t>
            </a:r>
            <a:r>
              <a:rPr lang="en-US" sz="1600" dirty="0" err="1"/>
              <a:t>lokal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petani</a:t>
            </a:r>
            <a:r>
              <a:rPr lang="en-US" sz="1600" dirty="0"/>
              <a:t> Coonawarra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diversifikasi</a:t>
            </a:r>
            <a:r>
              <a:rPr lang="en-US" sz="1600" dirty="0"/>
              <a:t> </a:t>
            </a:r>
            <a:r>
              <a:rPr lang="en-US" sz="1600" dirty="0" err="1"/>
              <a:t>penanaman</a:t>
            </a:r>
            <a:r>
              <a:rPr lang="en-US" sz="1600" dirty="0"/>
              <a:t> </a:t>
            </a:r>
            <a:r>
              <a:rPr lang="en-US" sz="1600" dirty="0" err="1"/>
              <a:t>buah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. </a:t>
            </a:r>
            <a:r>
              <a:rPr lang="en-US" sz="1600" dirty="0" err="1"/>
              <a:t>Perbatasan</a:t>
            </a:r>
            <a:r>
              <a:rPr lang="en-US" sz="1600" dirty="0"/>
              <a:t> wilayah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diperluas</a:t>
            </a:r>
            <a:r>
              <a:rPr lang="en-US" sz="1600" dirty="0"/>
              <a:t> </a:t>
            </a:r>
            <a:r>
              <a:rPr lang="en-US" sz="1600" dirty="0" err="1"/>
              <a:t>meskipun</a:t>
            </a:r>
            <a:r>
              <a:rPr lang="en-US" sz="1600" dirty="0"/>
              <a:t> </a:t>
            </a:r>
            <a:r>
              <a:rPr lang="en-US" sz="1600" dirty="0" err="1"/>
              <a:t>dilakukan</a:t>
            </a:r>
            <a:r>
              <a:rPr lang="en-US" sz="1600" dirty="0"/>
              <a:t> </a:t>
            </a:r>
            <a:r>
              <a:rPr lang="en-US" sz="1600" dirty="0" err="1"/>
              <a:t>protes</a:t>
            </a:r>
            <a:r>
              <a:rPr lang="en-US" sz="1600" dirty="0"/>
              <a:t> oleh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petani</a:t>
            </a:r>
            <a:r>
              <a:rPr lang="en-US" sz="1600" dirty="0"/>
              <a:t> di area terra </a:t>
            </a:r>
            <a:r>
              <a:rPr lang="en-US" sz="1600" dirty="0" err="1"/>
              <a:t>rossa</a:t>
            </a:r>
            <a:r>
              <a:rPr lang="en-US" sz="1600" dirty="0"/>
              <a:t> yang </a:t>
            </a:r>
            <a:r>
              <a:rPr lang="en-US" sz="1600" dirty="0" err="1"/>
              <a:t>ada</a:t>
            </a:r>
            <a:r>
              <a:rPr lang="en-US" sz="1600" dirty="0"/>
              <a:t> </a:t>
            </a:r>
            <a:r>
              <a:rPr lang="en-US" sz="1600" dirty="0" err="1"/>
              <a:t>saat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00779" y="306334"/>
            <a:ext cx="2737659" cy="662774"/>
          </a:xfrm>
        </p:spPr>
        <p:txBody>
          <a:bodyPr/>
          <a:lstStyle/>
          <a:p>
            <a:r>
              <a:rPr lang="en-US" dirty="0"/>
              <a:t>1960an – 1980an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046865" y="4237664"/>
            <a:ext cx="224656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Coonawarra </a:t>
            </a:r>
            <a:r>
              <a:rPr lang="en-AU" sz="1600" dirty="0" err="1"/>
              <a:t>berkembang</a:t>
            </a:r>
            <a:r>
              <a:rPr lang="en-AU" sz="1600" dirty="0"/>
              <a:t>, </a:t>
            </a:r>
            <a:r>
              <a:rPr lang="en-AU" sz="1600" dirty="0" err="1"/>
              <a:t>menjadi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wilayah Cabernet Sauvignon Australia yang </a:t>
            </a:r>
            <a:r>
              <a:rPr lang="en-AU" sz="1600" dirty="0" err="1"/>
              <a:t>terkemuka</a:t>
            </a:r>
            <a:r>
              <a:rPr lang="en-AU" sz="1600" dirty="0"/>
              <a:t>.  </a:t>
            </a:r>
            <a:r>
              <a:rPr lang="en-AU" sz="1600" dirty="0" err="1"/>
              <a:t>Produsen</a:t>
            </a:r>
            <a:r>
              <a:rPr lang="en-AU" sz="1600" dirty="0"/>
              <a:t> </a:t>
            </a:r>
            <a:r>
              <a:rPr lang="en-AU" sz="1600" dirty="0" err="1"/>
              <a:t>besar</a:t>
            </a:r>
            <a:r>
              <a:rPr lang="en-AU" sz="1600" dirty="0"/>
              <a:t> </a:t>
            </a:r>
            <a:r>
              <a:rPr lang="en-AU" sz="1600" dirty="0" err="1"/>
              <a:t>berinvestasi</a:t>
            </a:r>
            <a:r>
              <a:rPr lang="en-AU" sz="1600" dirty="0"/>
              <a:t> dan </a:t>
            </a:r>
            <a:r>
              <a:rPr lang="en-AU" sz="1600" dirty="0" err="1"/>
              <a:t>pabrik-pabrik</a:t>
            </a:r>
            <a:r>
              <a:rPr lang="en-AU" sz="1600" dirty="0"/>
              <a:t> 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lokal</a:t>
            </a:r>
            <a:r>
              <a:rPr lang="en-AU" sz="1600" dirty="0"/>
              <a:t> </a:t>
            </a:r>
            <a:r>
              <a:rPr lang="en-AU" sz="1600" dirty="0" err="1"/>
              <a:t>bertumbuh</a:t>
            </a:r>
            <a:endParaRPr lang="en-AU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35979" y="3553813"/>
            <a:ext cx="2643493" cy="662774"/>
          </a:xfrm>
        </p:spPr>
        <p:txBody>
          <a:bodyPr/>
          <a:lstStyle/>
          <a:p>
            <a:r>
              <a:rPr lang="en-US" dirty="0"/>
              <a:t>1990an – 2000an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65730A4-A5CD-4F24-5DE7-45F2C9B5454E}"/>
              </a:ext>
            </a:extLst>
          </p:cNvPr>
          <p:cNvSpPr txBox="1">
            <a:spLocks/>
          </p:cNvSpPr>
          <p:nvPr/>
        </p:nvSpPr>
        <p:spPr>
          <a:xfrm>
            <a:off x="7354635" y="1407378"/>
            <a:ext cx="394526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Coonawarra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mempertahankan</a:t>
            </a:r>
            <a:r>
              <a:rPr lang="en-US" sz="1600" dirty="0"/>
              <a:t> </a:t>
            </a:r>
            <a:r>
              <a:rPr lang="en-US" sz="1600" dirty="0" err="1"/>
              <a:t>kejayaannya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salah </a:t>
            </a:r>
            <a:r>
              <a:rPr lang="en-US" sz="1600" dirty="0" err="1"/>
              <a:t>satu</a:t>
            </a:r>
            <a:r>
              <a:rPr lang="en-US" sz="1600" dirty="0"/>
              <a:t> wilayah </a:t>
            </a:r>
            <a:r>
              <a:rPr lang="en-US" sz="1600" dirty="0" err="1"/>
              <a:t>penghasil</a:t>
            </a:r>
            <a:r>
              <a:rPr lang="en-US" sz="1600" dirty="0"/>
              <a:t>  Cabernet Sauvignon </a:t>
            </a:r>
            <a:r>
              <a:rPr lang="en-US" sz="1600" dirty="0" err="1"/>
              <a:t>terbaik</a:t>
            </a:r>
            <a:r>
              <a:rPr lang="en-US" sz="1600" dirty="0"/>
              <a:t>. Selain </a:t>
            </a:r>
            <a:r>
              <a:rPr lang="en-US" sz="1600" dirty="0" err="1"/>
              <a:t>itu</a:t>
            </a:r>
            <a:r>
              <a:rPr lang="en-US" sz="1600" dirty="0"/>
              <a:t> Wine maker </a:t>
            </a:r>
            <a:r>
              <a:rPr lang="en-US" sz="1600" dirty="0" err="1"/>
              <a:t>mengembangkan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</a:t>
            </a:r>
            <a:r>
              <a:rPr lang="en-US" sz="1600" dirty="0" err="1"/>
              <a:t>tehnik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 yang </a:t>
            </a:r>
            <a:r>
              <a:rPr lang="en-US" sz="1600" dirty="0" err="1"/>
              <a:t>menghidupkan</a:t>
            </a:r>
            <a:r>
              <a:rPr lang="en-US" sz="1600" dirty="0"/>
              <a:t> area </a:t>
            </a:r>
            <a:r>
              <a:rPr lang="en-US" sz="1600" dirty="0" err="1"/>
              <a:t>ini</a:t>
            </a:r>
            <a:endParaRPr lang="en-AU" sz="1600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C711AD5-596E-C4D9-5CD9-50C1CB61BEB3}"/>
              </a:ext>
            </a:extLst>
          </p:cNvPr>
          <p:cNvSpPr txBox="1">
            <a:spLocks/>
          </p:cNvSpPr>
          <p:nvPr/>
        </p:nvSpPr>
        <p:spPr>
          <a:xfrm>
            <a:off x="7343751" y="723527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78E1D31-D604-5893-E383-482F85489D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1" r="11001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F9812C1-9C80-5708-2208-F691AA7B75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3576" y="747713"/>
            <a:ext cx="5457373" cy="1325562"/>
          </a:xfrm>
        </p:spPr>
        <p:txBody>
          <a:bodyPr/>
          <a:lstStyle/>
          <a:p>
            <a:r>
              <a:rPr lang="en-US" dirty="0"/>
              <a:t>APAKAH ANDA TAHU?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CF8D5-24F5-73BA-ECE1-6BA609F16EFF}"/>
              </a:ext>
            </a:extLst>
          </p:cNvPr>
          <p:cNvSpPr txBox="1"/>
          <p:nvPr/>
        </p:nvSpPr>
        <p:spPr>
          <a:xfrm>
            <a:off x="535191" y="2656650"/>
            <a:ext cx="5018116" cy="2042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9000"/>
              </a:lnSpc>
              <a:spcBef>
                <a:spcPct val="0"/>
              </a:spcBef>
              <a:buNone/>
            </a:pPr>
            <a:r>
              <a:rPr lang="en-US" sz="1600" dirty="0" err="1">
                <a:solidFill>
                  <a:schemeClr val="bg1"/>
                </a:solidFill>
              </a:rPr>
              <a:t>Luasan</a:t>
            </a:r>
            <a:r>
              <a:rPr lang="en-US" sz="1600" dirty="0">
                <a:solidFill>
                  <a:schemeClr val="bg1"/>
                </a:solidFill>
              </a:rPr>
              <a:t> area </a:t>
            </a:r>
            <a:r>
              <a:rPr lang="en-US" sz="1600" i="1" dirty="0">
                <a:solidFill>
                  <a:schemeClr val="bg1"/>
                </a:solidFill>
              </a:rPr>
              <a:t>terra </a:t>
            </a:r>
            <a:r>
              <a:rPr lang="en-US" sz="1600" i="1" dirty="0" err="1">
                <a:solidFill>
                  <a:schemeClr val="bg1"/>
                </a:solidFill>
              </a:rPr>
              <a:t>rossa</a:t>
            </a:r>
            <a:r>
              <a:rPr lang="en-US" sz="1600" i="1" dirty="0">
                <a:solidFill>
                  <a:schemeClr val="bg1"/>
                </a:solidFill>
              </a:rPr>
              <a:t> Coonawarra 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menimbulkan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kontroversi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selama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penentuan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batasan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hukum</a:t>
            </a:r>
            <a:r>
              <a:rPr lang="en-US" sz="1600" dirty="0">
                <a:solidFill>
                  <a:schemeClr val="bg1"/>
                </a:solidFill>
              </a:rPr>
              <a:t> wilayah </a:t>
            </a:r>
            <a:r>
              <a:rPr lang="en-US" sz="1600" dirty="0" err="1">
                <a:solidFill>
                  <a:schemeClr val="bg1"/>
                </a:solidFill>
              </a:rPr>
              <a:t>tersebut</a:t>
            </a:r>
            <a:r>
              <a:rPr lang="en-US" sz="1600" dirty="0">
                <a:solidFill>
                  <a:schemeClr val="bg1"/>
                </a:solidFill>
              </a:rPr>
              <a:t> di </a:t>
            </a:r>
            <a:r>
              <a:rPr lang="en-US" sz="1600" dirty="0" err="1">
                <a:solidFill>
                  <a:schemeClr val="bg1"/>
                </a:solidFill>
              </a:rPr>
              <a:t>tahun</a:t>
            </a:r>
            <a:r>
              <a:rPr lang="en-US" sz="1600" dirty="0">
                <a:solidFill>
                  <a:schemeClr val="bg1"/>
                </a:solidFill>
              </a:rPr>
              <a:t> ’90an. </a:t>
            </a:r>
            <a:r>
              <a:rPr lang="en-US" sz="1600" dirty="0" err="1">
                <a:solidFill>
                  <a:schemeClr val="bg1"/>
                </a:solidFill>
              </a:rPr>
              <a:t>Beberapa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petani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ingin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memperluas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batasan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sementara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berada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dalam</a:t>
            </a:r>
            <a:r>
              <a:rPr lang="en-US" sz="1600" dirty="0">
                <a:solidFill>
                  <a:schemeClr val="bg1"/>
                </a:solidFill>
              </a:rPr>
              <a:t> zona terra </a:t>
            </a:r>
            <a:r>
              <a:rPr lang="en-US" sz="1600" dirty="0" err="1">
                <a:solidFill>
                  <a:schemeClr val="bg1"/>
                </a:solidFill>
              </a:rPr>
              <a:t>rossa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tidak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menginginkannya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Setelah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hampir</a:t>
            </a:r>
            <a:r>
              <a:rPr lang="en-US" sz="1600" dirty="0">
                <a:solidFill>
                  <a:schemeClr val="bg1"/>
                </a:solidFill>
              </a:rPr>
              <a:t> 10 </a:t>
            </a:r>
            <a:r>
              <a:rPr lang="en-US" sz="1600" dirty="0" err="1">
                <a:solidFill>
                  <a:schemeClr val="bg1"/>
                </a:solidFill>
              </a:rPr>
              <a:t>tahun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berdebat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batasannya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akhirnya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diperluas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A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1491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CF33EE-D14B-4BE4-A5FF-608CE1A357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www.w3.org/XML/1998/namespace"/>
    <ds:schemaRef ds:uri="http://purl.org/dc/elements/1.1/"/>
    <ds:schemaRef ds:uri="http://purl.org/dc/terms/"/>
    <ds:schemaRef ds:uri="02256494-4976-4001-aedb-96463ae0d92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e8dd08d-258d-47a9-9875-37f1ffd19f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2289</Words>
  <Application>Microsoft Macintosh PowerPoint</Application>
  <PresentationFormat>Widescreen</PresentationFormat>
  <Paragraphs>289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Neue Haas Grotesk Text Pro</vt:lpstr>
      <vt:lpstr>Calibri</vt:lpstr>
      <vt:lpstr>Hellix SemiBold</vt:lpstr>
      <vt:lpstr>Inter Display</vt:lpstr>
      <vt:lpstr>Slide layouts</vt:lpstr>
      <vt:lpstr>PowerPoint Presentation</vt:lpstr>
      <vt:lpstr>PowerPoint Presentation</vt:lpstr>
      <vt:lpstr>AUSTRALIA</vt:lpstr>
      <vt:lpstr>SELATAN AUSTRALIA</vt:lpstr>
      <vt:lpstr>COONAWARRA</vt:lpstr>
      <vt:lpstr>HARI INI KITA AKAN MEMBAHAS</vt:lpstr>
      <vt:lpstr>Pertengahan 1800an</vt:lpstr>
      <vt:lpstr>PowerPoint Presentation</vt:lpstr>
      <vt:lpstr>APAKAH ANDA TAHU?</vt:lpstr>
      <vt:lpstr>GEOGRAFI, IKLIM DAN TANAH</vt:lpstr>
      <vt:lpstr>IKLIM</vt:lpstr>
      <vt:lpstr>TANAH</vt:lpstr>
      <vt:lpstr>PEMBUDIDAYAAN DAN PEMBUATAN ANGGUR</vt:lpstr>
      <vt:lpstr>PowerPoint Presentation</vt:lpstr>
      <vt:lpstr>PEMBUATAN ANGGUR:</vt:lpstr>
      <vt:lpstr>PowerPoint Presentation</vt:lpstr>
      <vt:lpstr>PowerPoint Presentation</vt:lpstr>
      <vt:lpstr>CABERNET SAUVIGNON Karakteristik</vt:lpstr>
      <vt:lpstr>PowerPoint Presentation</vt:lpstr>
      <vt:lpstr>SHIRAZ Karakteristik</vt:lpstr>
      <vt:lpstr>PowerPoint Presentation</vt:lpstr>
      <vt:lpstr>MERLOT Karakteristik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2026-03-23T05:08:45Z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7f12e29c-f92a-4c7a-9cfd-c961ad1c9b09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