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33.svg" ContentType="image/svg+xml"/>
  <Override PartName="/ppt/media/image34.svg" ContentType="image/sv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55"/>
  </p:notesMasterIdLst>
  <p:sldIdLst>
    <p:sldId id="256" r:id="rId5"/>
    <p:sldId id="478" r:id="rId6"/>
    <p:sldId id="625" r:id="rId7"/>
    <p:sldId id="626" r:id="rId8"/>
    <p:sldId id="627" r:id="rId9"/>
    <p:sldId id="628" r:id="rId10"/>
    <p:sldId id="629" r:id="rId11"/>
    <p:sldId id="630" r:id="rId12"/>
    <p:sldId id="671" r:id="rId13"/>
    <p:sldId id="631" r:id="rId14"/>
    <p:sldId id="632" r:id="rId15"/>
    <p:sldId id="633" r:id="rId16"/>
    <p:sldId id="634" r:id="rId17"/>
    <p:sldId id="635" r:id="rId18"/>
    <p:sldId id="636" r:id="rId19"/>
    <p:sldId id="637" r:id="rId20"/>
    <p:sldId id="639" r:id="rId21"/>
    <p:sldId id="638" r:id="rId22"/>
    <p:sldId id="640" r:id="rId23"/>
    <p:sldId id="641" r:id="rId24"/>
    <p:sldId id="642" r:id="rId25"/>
    <p:sldId id="643" r:id="rId26"/>
    <p:sldId id="644" r:id="rId27"/>
    <p:sldId id="646" r:id="rId28"/>
    <p:sldId id="647" r:id="rId29"/>
    <p:sldId id="648" r:id="rId30"/>
    <p:sldId id="649" r:id="rId31"/>
    <p:sldId id="650" r:id="rId32"/>
    <p:sldId id="652" r:id="rId33"/>
    <p:sldId id="651" r:id="rId34"/>
    <p:sldId id="653" r:id="rId35"/>
    <p:sldId id="654" r:id="rId36"/>
    <p:sldId id="655" r:id="rId37"/>
    <p:sldId id="656" r:id="rId38"/>
    <p:sldId id="657" r:id="rId39"/>
    <p:sldId id="658" r:id="rId40"/>
    <p:sldId id="659" r:id="rId41"/>
    <p:sldId id="660" r:id="rId42"/>
    <p:sldId id="661" r:id="rId43"/>
    <p:sldId id="662" r:id="rId44"/>
    <p:sldId id="663" r:id="rId45"/>
    <p:sldId id="664" r:id="rId46"/>
    <p:sldId id="665" r:id="rId47"/>
    <p:sldId id="666" r:id="rId48"/>
    <p:sldId id="667" r:id="rId49"/>
    <p:sldId id="668" r:id="rId50"/>
    <p:sldId id="669" r:id="rId51"/>
    <p:sldId id="670" r:id="rId52"/>
    <p:sldId id="340" r:id="rId53"/>
    <p:sldId id="672" r:id="rId54"/>
  </p:sldIdLst>
  <p:sldSz cx="12192000" cy="6858000"/>
  <p:notesSz cx="6858000" cy="9144000"/>
  <p:embeddedFontLst>
    <p:embeddedFont>
      <p:font typeface="Hellix" pitchFamily="2" charset="77"/>
      <p:regular r:id="rId56"/>
      <p:bold r:id="rId57"/>
      <p:italic r:id="rId58"/>
      <p:boldItalic r:id="rId59"/>
    </p:embeddedFont>
    <p:embeddedFont>
      <p:font typeface="Hellix SemiBold" pitchFamily="2" charset="77"/>
      <p:regular r:id="rId60"/>
      <p:bold r:id="rId61"/>
    </p:embeddedFont>
    <p:embeddedFont>
      <p:font typeface="Inter Display" panose="02000503000000020004" pitchFamily="2" charset="0"/>
      <p:regular r:id="rId62"/>
      <p:bold r:id="rId63"/>
      <p:italic r:id="rId64"/>
      <p:boldItalic r:id="rId65"/>
    </p:embeddedFont>
    <p:embeddedFont>
      <p:font typeface="Microsoft JhengHei" panose="020B0604030504040204" pitchFamily="34" charset="-120"/>
      <p:regular r:id="rId66"/>
      <p:bold r:id="rId67"/>
    </p:embeddedFont>
    <p:embeddedFont>
      <p:font typeface="Microsoft JhengHei" panose="020B0604030504040204" pitchFamily="34" charset="-120"/>
      <p:regular r:id="rId66"/>
      <p:bold r:id="rId67"/>
    </p:embeddedFont>
    <p:embeddedFont>
      <p:font typeface="Neue Haas Grotesk Text Pro" panose="020B0504020202020204" pitchFamily="34" charset="77"/>
      <p:regular r:id="rId68"/>
      <p:bold r:id="rId69"/>
      <p:italic r:id="rId70"/>
      <p:boldItalic r:id="rId71"/>
    </p:embeddedFont>
  </p:embeddedFontLst>
  <p:custDataLst>
    <p:tags r:id="rId72"/>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8AD950-028E-074A-9E62-274F23F05D8C}" v="4" dt="2026-08-20T02:43:12.9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01" autoAdjust="0"/>
    <p:restoredTop sz="94802"/>
  </p:normalViewPr>
  <p:slideViewPr>
    <p:cSldViewPr snapToGrid="0">
      <p:cViewPr varScale="1">
        <p:scale>
          <a:sx n="117" d="100"/>
          <a:sy n="117" d="100"/>
        </p:scale>
        <p:origin x="184" y="1688"/>
      </p:cViewPr>
      <p:guideLst>
        <p:guide orient="horz" pos="141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8.fntdata"/><Relationship Id="rId68" Type="http://schemas.openxmlformats.org/officeDocument/2006/relationships/font" Target="fonts/font13.fntdata"/><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3.fntdata"/><Relationship Id="rId66" Type="http://schemas.openxmlformats.org/officeDocument/2006/relationships/font" Target="fonts/font11.fntdata"/><Relationship Id="rId74" Type="http://schemas.openxmlformats.org/officeDocument/2006/relationships/presProps" Target="presProps.xml"/><Relationship Id="rId79"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font" Target="fonts/font6.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gs" Target="tags/tag1.xml"/><Relationship Id="rId80"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7.fntdata"/><Relationship Id="rId70" Type="http://schemas.openxmlformats.org/officeDocument/2006/relationships/font" Target="fonts/font15.fntdata"/><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commentAuthors" Target="commentAuthors.xml"/><Relationship Id="rId78"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notesMaster" Target="notesMasters/notesMaster1.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font" Target="fonts/font16.fntdata"/><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custSel modSld">
      <pc:chgData name="Cameron Midson" userId="510fe36d-201b-4d30-8c49-491c55367456" providerId="ADAL" clId="{93217E07-8A0E-5D7D-A37A-49773A2FEA36}" dt="2026-08-20T02:43:12.969" v="7"/>
      <pc:docMkLst>
        <pc:docMk/>
      </pc:docMkLst>
      <pc:sldChg chg="addSp delSp modSp mod">
        <pc:chgData name="Cameron Midson" userId="510fe36d-201b-4d30-8c49-491c55367456" providerId="ADAL" clId="{93217E07-8A0E-5D7D-A37A-49773A2FEA36}" dt="2026-08-20T02:42:26.204" v="1"/>
        <pc:sldMkLst>
          <pc:docMk/>
          <pc:sldMk cId="4028570615" sldId="637"/>
        </pc:sldMkLst>
        <pc:picChg chg="add mod">
          <ac:chgData name="Cameron Midson" userId="510fe36d-201b-4d30-8c49-491c55367456" providerId="ADAL" clId="{93217E07-8A0E-5D7D-A37A-49773A2FEA36}" dt="2026-08-20T02:42:26.204" v="1"/>
          <ac:picMkLst>
            <pc:docMk/>
            <pc:sldMk cId="4028570615" sldId="637"/>
            <ac:picMk id="4" creationId="{8DE6FB76-5A84-B9C1-51DC-5772CE4A14CC}"/>
          </ac:picMkLst>
        </pc:picChg>
        <pc:picChg chg="add mod">
          <ac:chgData name="Cameron Midson" userId="510fe36d-201b-4d30-8c49-491c55367456" providerId="ADAL" clId="{93217E07-8A0E-5D7D-A37A-49773A2FEA36}" dt="2026-08-20T02:42:26.204" v="1"/>
          <ac:picMkLst>
            <pc:docMk/>
            <pc:sldMk cId="4028570615" sldId="637"/>
            <ac:picMk id="5" creationId="{FBDD1E32-9B19-0665-F25C-75623A4FE013}"/>
          </ac:picMkLst>
        </pc:picChg>
        <pc:picChg chg="del">
          <ac:chgData name="Cameron Midson" userId="510fe36d-201b-4d30-8c49-491c55367456" providerId="ADAL" clId="{93217E07-8A0E-5D7D-A37A-49773A2FEA36}" dt="2026-08-20T02:42:25.970" v="0" actId="478"/>
          <ac:picMkLst>
            <pc:docMk/>
            <pc:sldMk cId="4028570615" sldId="637"/>
            <ac:picMk id="6" creationId="{227D1981-9401-8C8F-C2A4-CDD851678E73}"/>
          </ac:picMkLst>
        </pc:picChg>
        <pc:picChg chg="add mod">
          <ac:chgData name="Cameron Midson" userId="510fe36d-201b-4d30-8c49-491c55367456" providerId="ADAL" clId="{93217E07-8A0E-5D7D-A37A-49773A2FEA36}" dt="2026-08-20T02:42:26.204" v="1"/>
          <ac:picMkLst>
            <pc:docMk/>
            <pc:sldMk cId="4028570615" sldId="637"/>
            <ac:picMk id="7" creationId="{F1DBCCEB-6172-ABB4-A163-D603FD712018}"/>
          </ac:picMkLst>
        </pc:picChg>
        <pc:picChg chg="del">
          <ac:chgData name="Cameron Midson" userId="510fe36d-201b-4d30-8c49-491c55367456" providerId="ADAL" clId="{93217E07-8A0E-5D7D-A37A-49773A2FEA36}" dt="2026-08-20T02:42:25.970" v="0" actId="478"/>
          <ac:picMkLst>
            <pc:docMk/>
            <pc:sldMk cId="4028570615" sldId="637"/>
            <ac:picMk id="8" creationId="{3369F703-E76D-BDE8-3A30-AC9DEC99319B}"/>
          </ac:picMkLst>
        </pc:picChg>
        <pc:picChg chg="del">
          <ac:chgData name="Cameron Midson" userId="510fe36d-201b-4d30-8c49-491c55367456" providerId="ADAL" clId="{93217E07-8A0E-5D7D-A37A-49773A2FEA36}" dt="2026-08-20T02:42:25.970" v="0" actId="478"/>
          <ac:picMkLst>
            <pc:docMk/>
            <pc:sldMk cId="4028570615" sldId="637"/>
            <ac:picMk id="18" creationId="{39D1AB40-2F3B-9AB4-65CB-609D59AAFC8B}"/>
          </ac:picMkLst>
        </pc:picChg>
        <pc:picChg chg="del">
          <ac:chgData name="Cameron Midson" userId="510fe36d-201b-4d30-8c49-491c55367456" providerId="ADAL" clId="{93217E07-8A0E-5D7D-A37A-49773A2FEA36}" dt="2026-08-20T02:42:25.970" v="0" actId="478"/>
          <ac:picMkLst>
            <pc:docMk/>
            <pc:sldMk cId="4028570615" sldId="637"/>
            <ac:picMk id="19" creationId="{CA26DBE1-DBA2-C382-D153-4842D06AE757}"/>
          </ac:picMkLst>
        </pc:picChg>
        <pc:picChg chg="del">
          <ac:chgData name="Cameron Midson" userId="510fe36d-201b-4d30-8c49-491c55367456" providerId="ADAL" clId="{93217E07-8A0E-5D7D-A37A-49773A2FEA36}" dt="2026-08-20T02:42:25.970" v="0" actId="478"/>
          <ac:picMkLst>
            <pc:docMk/>
            <pc:sldMk cId="4028570615" sldId="637"/>
            <ac:picMk id="20" creationId="{47A2DDF2-1E88-D02D-3A79-2E31EE845A0F}"/>
          </ac:picMkLst>
        </pc:picChg>
        <pc:picChg chg="del">
          <ac:chgData name="Cameron Midson" userId="510fe36d-201b-4d30-8c49-491c55367456" providerId="ADAL" clId="{93217E07-8A0E-5D7D-A37A-49773A2FEA36}" dt="2026-08-20T02:42:25.970" v="0" actId="478"/>
          <ac:picMkLst>
            <pc:docMk/>
            <pc:sldMk cId="4028570615" sldId="637"/>
            <ac:picMk id="21" creationId="{13C76626-9187-130F-D41A-3287AF86B7E0}"/>
          </ac:picMkLst>
        </pc:picChg>
        <pc:picChg chg="add mod">
          <ac:chgData name="Cameron Midson" userId="510fe36d-201b-4d30-8c49-491c55367456" providerId="ADAL" clId="{93217E07-8A0E-5D7D-A37A-49773A2FEA36}" dt="2026-08-20T02:42:26.204" v="1"/>
          <ac:picMkLst>
            <pc:docMk/>
            <pc:sldMk cId="4028570615" sldId="637"/>
            <ac:picMk id="22" creationId="{3D5E1A3F-CAAA-C221-7683-61EC2D1A385B}"/>
          </ac:picMkLst>
        </pc:picChg>
        <pc:picChg chg="del">
          <ac:chgData name="Cameron Midson" userId="510fe36d-201b-4d30-8c49-491c55367456" providerId="ADAL" clId="{93217E07-8A0E-5D7D-A37A-49773A2FEA36}" dt="2026-08-20T02:42:25.970" v="0" actId="478"/>
          <ac:picMkLst>
            <pc:docMk/>
            <pc:sldMk cId="4028570615" sldId="637"/>
            <ac:picMk id="23" creationId="{B53D13A4-7D9C-1296-D710-D89A50608F3D}"/>
          </ac:picMkLst>
        </pc:picChg>
        <pc:picChg chg="add mod">
          <ac:chgData name="Cameron Midson" userId="510fe36d-201b-4d30-8c49-491c55367456" providerId="ADAL" clId="{93217E07-8A0E-5D7D-A37A-49773A2FEA36}" dt="2026-08-20T02:42:26.204" v="1"/>
          <ac:picMkLst>
            <pc:docMk/>
            <pc:sldMk cId="4028570615" sldId="637"/>
            <ac:picMk id="24" creationId="{692BA483-3F3D-F8F3-A8F5-1A24BAE6F183}"/>
          </ac:picMkLst>
        </pc:picChg>
        <pc:picChg chg="del">
          <ac:chgData name="Cameron Midson" userId="510fe36d-201b-4d30-8c49-491c55367456" providerId="ADAL" clId="{93217E07-8A0E-5D7D-A37A-49773A2FEA36}" dt="2026-08-20T02:42:25.970" v="0" actId="478"/>
          <ac:picMkLst>
            <pc:docMk/>
            <pc:sldMk cId="4028570615" sldId="637"/>
            <ac:picMk id="25" creationId="{9AB91E59-2DAE-B584-42E4-8EF98AC42AE7}"/>
          </ac:picMkLst>
        </pc:picChg>
        <pc:picChg chg="add mod">
          <ac:chgData name="Cameron Midson" userId="510fe36d-201b-4d30-8c49-491c55367456" providerId="ADAL" clId="{93217E07-8A0E-5D7D-A37A-49773A2FEA36}" dt="2026-08-20T02:42:26.204" v="1"/>
          <ac:picMkLst>
            <pc:docMk/>
            <pc:sldMk cId="4028570615" sldId="637"/>
            <ac:picMk id="26" creationId="{918C7E98-06C0-2F71-430E-BF698F96BCA9}"/>
          </ac:picMkLst>
        </pc:picChg>
        <pc:picChg chg="del">
          <ac:chgData name="Cameron Midson" userId="510fe36d-201b-4d30-8c49-491c55367456" providerId="ADAL" clId="{93217E07-8A0E-5D7D-A37A-49773A2FEA36}" dt="2026-08-20T02:42:25.970" v="0" actId="478"/>
          <ac:picMkLst>
            <pc:docMk/>
            <pc:sldMk cId="4028570615" sldId="637"/>
            <ac:picMk id="27" creationId="{22C5DFAF-AA3E-7394-1B10-B13F2AB69E72}"/>
          </ac:picMkLst>
        </pc:picChg>
        <pc:picChg chg="add mod">
          <ac:chgData name="Cameron Midson" userId="510fe36d-201b-4d30-8c49-491c55367456" providerId="ADAL" clId="{93217E07-8A0E-5D7D-A37A-49773A2FEA36}" dt="2026-08-20T02:42:26.204" v="1"/>
          <ac:picMkLst>
            <pc:docMk/>
            <pc:sldMk cId="4028570615" sldId="637"/>
            <ac:picMk id="28" creationId="{80227BC2-4BC9-6EA7-8B11-C96A7C431598}"/>
          </ac:picMkLst>
        </pc:picChg>
        <pc:picChg chg="add mod">
          <ac:chgData name="Cameron Midson" userId="510fe36d-201b-4d30-8c49-491c55367456" providerId="ADAL" clId="{93217E07-8A0E-5D7D-A37A-49773A2FEA36}" dt="2026-08-20T02:42:26.204" v="1"/>
          <ac:picMkLst>
            <pc:docMk/>
            <pc:sldMk cId="4028570615" sldId="637"/>
            <ac:picMk id="29" creationId="{2A720557-5E32-5961-691F-43EF791FEF11}"/>
          </ac:picMkLst>
        </pc:picChg>
        <pc:picChg chg="add mod">
          <ac:chgData name="Cameron Midson" userId="510fe36d-201b-4d30-8c49-491c55367456" providerId="ADAL" clId="{93217E07-8A0E-5D7D-A37A-49773A2FEA36}" dt="2026-08-20T02:42:26.204" v="1"/>
          <ac:picMkLst>
            <pc:docMk/>
            <pc:sldMk cId="4028570615" sldId="637"/>
            <ac:picMk id="30" creationId="{52AC75C3-B48E-A609-27C8-CC1AF5F9F53E}"/>
          </ac:picMkLst>
        </pc:picChg>
      </pc:sldChg>
      <pc:sldChg chg="addSp delSp modSp mod">
        <pc:chgData name="Cameron Midson" userId="510fe36d-201b-4d30-8c49-491c55367456" providerId="ADAL" clId="{93217E07-8A0E-5D7D-A37A-49773A2FEA36}" dt="2026-08-20T02:42:54.825" v="5"/>
        <pc:sldMkLst>
          <pc:docMk/>
          <pc:sldMk cId="3802531343" sldId="638"/>
        </pc:sldMkLst>
        <pc:picChg chg="add mod">
          <ac:chgData name="Cameron Midson" userId="510fe36d-201b-4d30-8c49-491c55367456" providerId="ADAL" clId="{93217E07-8A0E-5D7D-A37A-49773A2FEA36}" dt="2026-08-20T02:42:54.825" v="5"/>
          <ac:picMkLst>
            <pc:docMk/>
            <pc:sldMk cId="3802531343" sldId="638"/>
            <ac:picMk id="2" creationId="{EA8D2E94-5531-F3BE-2267-F732BFF90602}"/>
          </ac:picMkLst>
        </pc:picChg>
        <pc:picChg chg="del">
          <ac:chgData name="Cameron Midson" userId="510fe36d-201b-4d30-8c49-491c55367456" providerId="ADAL" clId="{93217E07-8A0E-5D7D-A37A-49773A2FEA36}" dt="2026-08-20T02:42:54.682" v="4" actId="478"/>
          <ac:picMkLst>
            <pc:docMk/>
            <pc:sldMk cId="3802531343" sldId="638"/>
            <ac:picMk id="3" creationId="{D2FC7D0B-0589-518D-8A11-994BA3CE3434}"/>
          </ac:picMkLst>
        </pc:picChg>
        <pc:picChg chg="add mod">
          <ac:chgData name="Cameron Midson" userId="510fe36d-201b-4d30-8c49-491c55367456" providerId="ADAL" clId="{93217E07-8A0E-5D7D-A37A-49773A2FEA36}" dt="2026-08-20T02:42:54.825" v="5"/>
          <ac:picMkLst>
            <pc:docMk/>
            <pc:sldMk cId="3802531343" sldId="638"/>
            <ac:picMk id="5" creationId="{BBFDDA1B-EF30-13AA-13BB-3FD55F0570F3}"/>
          </ac:picMkLst>
        </pc:picChg>
        <pc:picChg chg="add mod">
          <ac:chgData name="Cameron Midson" userId="510fe36d-201b-4d30-8c49-491c55367456" providerId="ADAL" clId="{93217E07-8A0E-5D7D-A37A-49773A2FEA36}" dt="2026-08-20T02:42:54.825" v="5"/>
          <ac:picMkLst>
            <pc:docMk/>
            <pc:sldMk cId="3802531343" sldId="638"/>
            <ac:picMk id="6" creationId="{FFE8865D-AEEA-BBA2-45E4-9AEBFBC1C992}"/>
          </ac:picMkLst>
        </pc:picChg>
        <pc:picChg chg="add mod">
          <ac:chgData name="Cameron Midson" userId="510fe36d-201b-4d30-8c49-491c55367456" providerId="ADAL" clId="{93217E07-8A0E-5D7D-A37A-49773A2FEA36}" dt="2026-08-20T02:42:54.825" v="5"/>
          <ac:picMkLst>
            <pc:docMk/>
            <pc:sldMk cId="3802531343" sldId="638"/>
            <ac:picMk id="7" creationId="{B2E16773-2083-1CD9-4286-2CEE114F6841}"/>
          </ac:picMkLst>
        </pc:picChg>
        <pc:picChg chg="add mod">
          <ac:chgData name="Cameron Midson" userId="510fe36d-201b-4d30-8c49-491c55367456" providerId="ADAL" clId="{93217E07-8A0E-5D7D-A37A-49773A2FEA36}" dt="2026-08-20T02:42:54.825" v="5"/>
          <ac:picMkLst>
            <pc:docMk/>
            <pc:sldMk cId="3802531343" sldId="638"/>
            <ac:picMk id="8" creationId="{887FD724-EE4C-3E85-306C-CC82DE4A5148}"/>
          </ac:picMkLst>
        </pc:picChg>
        <pc:picChg chg="add mod">
          <ac:chgData name="Cameron Midson" userId="510fe36d-201b-4d30-8c49-491c55367456" providerId="ADAL" clId="{93217E07-8A0E-5D7D-A37A-49773A2FEA36}" dt="2026-08-20T02:42:54.825" v="5"/>
          <ac:picMkLst>
            <pc:docMk/>
            <pc:sldMk cId="3802531343" sldId="638"/>
            <ac:picMk id="14" creationId="{BB5406F0-8BC9-2504-7839-6771EE40CB03}"/>
          </ac:picMkLst>
        </pc:picChg>
        <pc:picChg chg="del">
          <ac:chgData name="Cameron Midson" userId="510fe36d-201b-4d30-8c49-491c55367456" providerId="ADAL" clId="{93217E07-8A0E-5D7D-A37A-49773A2FEA36}" dt="2026-08-20T02:42:54.682" v="4" actId="478"/>
          <ac:picMkLst>
            <pc:docMk/>
            <pc:sldMk cId="3802531343" sldId="638"/>
            <ac:picMk id="30" creationId="{93AD4C16-B642-B188-08FF-2315ECBA0933}"/>
          </ac:picMkLst>
        </pc:picChg>
        <pc:picChg chg="del">
          <ac:chgData name="Cameron Midson" userId="510fe36d-201b-4d30-8c49-491c55367456" providerId="ADAL" clId="{93217E07-8A0E-5D7D-A37A-49773A2FEA36}" dt="2026-08-20T02:42:54.682" v="4" actId="478"/>
          <ac:picMkLst>
            <pc:docMk/>
            <pc:sldMk cId="3802531343" sldId="638"/>
            <ac:picMk id="32" creationId="{95E7B4EB-1393-CF21-ED26-471A862268AC}"/>
          </ac:picMkLst>
        </pc:picChg>
        <pc:picChg chg="del">
          <ac:chgData name="Cameron Midson" userId="510fe36d-201b-4d30-8c49-491c55367456" providerId="ADAL" clId="{93217E07-8A0E-5D7D-A37A-49773A2FEA36}" dt="2026-08-20T02:42:54.682" v="4" actId="478"/>
          <ac:picMkLst>
            <pc:docMk/>
            <pc:sldMk cId="3802531343" sldId="638"/>
            <ac:picMk id="33" creationId="{1F29FE70-702A-F1BB-003A-FE21064B413F}"/>
          </ac:picMkLst>
        </pc:picChg>
        <pc:picChg chg="del">
          <ac:chgData name="Cameron Midson" userId="510fe36d-201b-4d30-8c49-491c55367456" providerId="ADAL" clId="{93217E07-8A0E-5D7D-A37A-49773A2FEA36}" dt="2026-08-20T02:42:54.682" v="4" actId="478"/>
          <ac:picMkLst>
            <pc:docMk/>
            <pc:sldMk cId="3802531343" sldId="638"/>
            <ac:picMk id="44" creationId="{B3DF129F-9593-157B-FCEB-AAB967850FCB}"/>
          </ac:picMkLst>
        </pc:picChg>
        <pc:picChg chg="del">
          <ac:chgData name="Cameron Midson" userId="510fe36d-201b-4d30-8c49-491c55367456" providerId="ADAL" clId="{93217E07-8A0E-5D7D-A37A-49773A2FEA36}" dt="2026-08-20T02:42:54.682" v="4" actId="478"/>
          <ac:picMkLst>
            <pc:docMk/>
            <pc:sldMk cId="3802531343" sldId="638"/>
            <ac:picMk id="45" creationId="{95F599A6-08E2-B247-124D-8627E702734E}"/>
          </ac:picMkLst>
        </pc:picChg>
      </pc:sldChg>
      <pc:sldChg chg="addSp delSp modSp mod">
        <pc:chgData name="Cameron Midson" userId="510fe36d-201b-4d30-8c49-491c55367456" providerId="ADAL" clId="{93217E07-8A0E-5D7D-A37A-49773A2FEA36}" dt="2026-08-20T02:42:42.380" v="3"/>
        <pc:sldMkLst>
          <pc:docMk/>
          <pc:sldMk cId="2430725823" sldId="639"/>
        </pc:sldMkLst>
        <pc:picChg chg="add mod">
          <ac:chgData name="Cameron Midson" userId="510fe36d-201b-4d30-8c49-491c55367456" providerId="ADAL" clId="{93217E07-8A0E-5D7D-A37A-49773A2FEA36}" dt="2026-08-20T02:42:42.380" v="3"/>
          <ac:picMkLst>
            <pc:docMk/>
            <pc:sldMk cId="2430725823" sldId="639"/>
            <ac:picMk id="3" creationId="{1BE1ED28-8212-07AB-13D2-C73B53B56F2B}"/>
          </ac:picMkLst>
        </pc:picChg>
        <pc:picChg chg="del">
          <ac:chgData name="Cameron Midson" userId="510fe36d-201b-4d30-8c49-491c55367456" providerId="ADAL" clId="{93217E07-8A0E-5D7D-A37A-49773A2FEA36}" dt="2026-08-20T02:42:42.069" v="2" actId="478"/>
          <ac:picMkLst>
            <pc:docMk/>
            <pc:sldMk cId="2430725823" sldId="639"/>
            <ac:picMk id="4" creationId="{43FE9722-8C27-1692-CB54-168DD13BB829}"/>
          </ac:picMkLst>
        </pc:picChg>
        <pc:picChg chg="add mod">
          <ac:chgData name="Cameron Midson" userId="510fe36d-201b-4d30-8c49-491c55367456" providerId="ADAL" clId="{93217E07-8A0E-5D7D-A37A-49773A2FEA36}" dt="2026-08-20T02:42:42.380" v="3"/>
          <ac:picMkLst>
            <pc:docMk/>
            <pc:sldMk cId="2430725823" sldId="639"/>
            <ac:picMk id="5" creationId="{8735D06B-5796-56E2-B9F2-5C2B95A0C9ED}"/>
          </ac:picMkLst>
        </pc:picChg>
        <pc:picChg chg="del">
          <ac:chgData name="Cameron Midson" userId="510fe36d-201b-4d30-8c49-491c55367456" providerId="ADAL" clId="{93217E07-8A0E-5D7D-A37A-49773A2FEA36}" dt="2026-08-20T02:42:42.069" v="2" actId="478"/>
          <ac:picMkLst>
            <pc:docMk/>
            <pc:sldMk cId="2430725823" sldId="639"/>
            <ac:picMk id="6" creationId="{D8DD2C9C-C291-452C-B205-51C321F951D6}"/>
          </ac:picMkLst>
        </pc:picChg>
        <pc:picChg chg="add mod">
          <ac:chgData name="Cameron Midson" userId="510fe36d-201b-4d30-8c49-491c55367456" providerId="ADAL" clId="{93217E07-8A0E-5D7D-A37A-49773A2FEA36}" dt="2026-08-20T02:42:42.380" v="3"/>
          <ac:picMkLst>
            <pc:docMk/>
            <pc:sldMk cId="2430725823" sldId="639"/>
            <ac:picMk id="7" creationId="{80DE4115-F169-F936-4AF0-2A24CC0B1802}"/>
          </ac:picMkLst>
        </pc:picChg>
        <pc:picChg chg="add mod">
          <ac:chgData name="Cameron Midson" userId="510fe36d-201b-4d30-8c49-491c55367456" providerId="ADAL" clId="{93217E07-8A0E-5D7D-A37A-49773A2FEA36}" dt="2026-08-20T02:42:42.380" v="3"/>
          <ac:picMkLst>
            <pc:docMk/>
            <pc:sldMk cId="2430725823" sldId="639"/>
            <ac:picMk id="8" creationId="{0D3C5584-4CA7-D932-F88F-34438F724DC9}"/>
          </ac:picMkLst>
        </pc:picChg>
        <pc:picChg chg="add mod">
          <ac:chgData name="Cameron Midson" userId="510fe36d-201b-4d30-8c49-491c55367456" providerId="ADAL" clId="{93217E07-8A0E-5D7D-A37A-49773A2FEA36}" dt="2026-08-20T02:42:42.380" v="3"/>
          <ac:picMkLst>
            <pc:docMk/>
            <pc:sldMk cId="2430725823" sldId="639"/>
            <ac:picMk id="14" creationId="{AF3C81AB-2AE8-E1FA-3FC9-31BC85B5B158}"/>
          </ac:picMkLst>
        </pc:picChg>
        <pc:picChg chg="add mod">
          <ac:chgData name="Cameron Midson" userId="510fe36d-201b-4d30-8c49-491c55367456" providerId="ADAL" clId="{93217E07-8A0E-5D7D-A37A-49773A2FEA36}" dt="2026-08-20T02:42:42.380" v="3"/>
          <ac:picMkLst>
            <pc:docMk/>
            <pc:sldMk cId="2430725823" sldId="639"/>
            <ac:picMk id="15" creationId="{49911400-32B6-2DD6-3C48-95E79E815ECF}"/>
          </ac:picMkLst>
        </pc:picChg>
        <pc:picChg chg="add mod">
          <ac:chgData name="Cameron Midson" userId="510fe36d-201b-4d30-8c49-491c55367456" providerId="ADAL" clId="{93217E07-8A0E-5D7D-A37A-49773A2FEA36}" dt="2026-08-20T02:42:42.380" v="3"/>
          <ac:picMkLst>
            <pc:docMk/>
            <pc:sldMk cId="2430725823" sldId="639"/>
            <ac:picMk id="16" creationId="{B458E4B0-734D-EED3-D7E6-E4647DF9BA54}"/>
          </ac:picMkLst>
        </pc:picChg>
        <pc:picChg chg="add mod">
          <ac:chgData name="Cameron Midson" userId="510fe36d-201b-4d30-8c49-491c55367456" providerId="ADAL" clId="{93217E07-8A0E-5D7D-A37A-49773A2FEA36}" dt="2026-08-20T02:42:42.380" v="3"/>
          <ac:picMkLst>
            <pc:docMk/>
            <pc:sldMk cId="2430725823" sldId="639"/>
            <ac:picMk id="17" creationId="{9E8F6735-DF93-D6B1-C2C7-903ECE0770EC}"/>
          </ac:picMkLst>
        </pc:picChg>
        <pc:picChg chg="del">
          <ac:chgData name="Cameron Midson" userId="510fe36d-201b-4d30-8c49-491c55367456" providerId="ADAL" clId="{93217E07-8A0E-5D7D-A37A-49773A2FEA36}" dt="2026-08-20T02:42:42.069" v="2" actId="478"/>
          <ac:picMkLst>
            <pc:docMk/>
            <pc:sldMk cId="2430725823" sldId="639"/>
            <ac:picMk id="30" creationId="{93AD4C16-B642-B188-08FF-2315ECBA0933}"/>
          </ac:picMkLst>
        </pc:picChg>
        <pc:picChg chg="del">
          <ac:chgData name="Cameron Midson" userId="510fe36d-201b-4d30-8c49-491c55367456" providerId="ADAL" clId="{93217E07-8A0E-5D7D-A37A-49773A2FEA36}" dt="2026-08-20T02:42:42.069" v="2" actId="478"/>
          <ac:picMkLst>
            <pc:docMk/>
            <pc:sldMk cId="2430725823" sldId="639"/>
            <ac:picMk id="31" creationId="{AE6700E5-CF45-41A1-5B9E-2B73401383C2}"/>
          </ac:picMkLst>
        </pc:picChg>
        <pc:picChg chg="del">
          <ac:chgData name="Cameron Midson" userId="510fe36d-201b-4d30-8c49-491c55367456" providerId="ADAL" clId="{93217E07-8A0E-5D7D-A37A-49773A2FEA36}" dt="2026-08-20T02:42:42.069" v="2" actId="478"/>
          <ac:picMkLst>
            <pc:docMk/>
            <pc:sldMk cId="2430725823" sldId="639"/>
            <ac:picMk id="32" creationId="{95E7B4EB-1393-CF21-ED26-471A862268AC}"/>
          </ac:picMkLst>
        </pc:picChg>
        <pc:picChg chg="del">
          <ac:chgData name="Cameron Midson" userId="510fe36d-201b-4d30-8c49-491c55367456" providerId="ADAL" clId="{93217E07-8A0E-5D7D-A37A-49773A2FEA36}" dt="2026-08-20T02:42:42.069" v="2" actId="478"/>
          <ac:picMkLst>
            <pc:docMk/>
            <pc:sldMk cId="2430725823" sldId="639"/>
            <ac:picMk id="33" creationId="{1F29FE70-702A-F1BB-003A-FE21064B413F}"/>
          </ac:picMkLst>
        </pc:picChg>
        <pc:picChg chg="del">
          <ac:chgData name="Cameron Midson" userId="510fe36d-201b-4d30-8c49-491c55367456" providerId="ADAL" clId="{93217E07-8A0E-5D7D-A37A-49773A2FEA36}" dt="2026-08-20T02:42:42.069" v="2" actId="478"/>
          <ac:picMkLst>
            <pc:docMk/>
            <pc:sldMk cId="2430725823" sldId="639"/>
            <ac:picMk id="36" creationId="{1BFEA37B-5315-0ABA-D22A-BC93013F7C48}"/>
          </ac:picMkLst>
        </pc:picChg>
        <pc:picChg chg="del">
          <ac:chgData name="Cameron Midson" userId="510fe36d-201b-4d30-8c49-491c55367456" providerId="ADAL" clId="{93217E07-8A0E-5D7D-A37A-49773A2FEA36}" dt="2026-08-20T02:42:42.069" v="2" actId="478"/>
          <ac:picMkLst>
            <pc:docMk/>
            <pc:sldMk cId="2430725823" sldId="639"/>
            <ac:picMk id="43" creationId="{7C2FD57C-B974-330C-043D-D36FCE985322}"/>
          </ac:picMkLst>
        </pc:picChg>
      </pc:sldChg>
      <pc:sldChg chg="addSp delSp modSp mod">
        <pc:chgData name="Cameron Midson" userId="510fe36d-201b-4d30-8c49-491c55367456" providerId="ADAL" clId="{93217E07-8A0E-5D7D-A37A-49773A2FEA36}" dt="2026-08-20T02:43:12.969" v="7"/>
        <pc:sldMkLst>
          <pc:docMk/>
          <pc:sldMk cId="3412986629" sldId="669"/>
        </pc:sldMkLst>
        <pc:picChg chg="add mod">
          <ac:chgData name="Cameron Midson" userId="510fe36d-201b-4d30-8c49-491c55367456" providerId="ADAL" clId="{93217E07-8A0E-5D7D-A37A-49773A2FEA36}" dt="2026-08-20T02:43:12.969" v="7"/>
          <ac:picMkLst>
            <pc:docMk/>
            <pc:sldMk cId="3412986629" sldId="669"/>
            <ac:picMk id="2" creationId="{EBF444E1-D978-5DD4-B806-F4801329F68F}"/>
          </ac:picMkLst>
        </pc:picChg>
        <pc:picChg chg="del">
          <ac:chgData name="Cameron Midson" userId="510fe36d-201b-4d30-8c49-491c55367456" providerId="ADAL" clId="{93217E07-8A0E-5D7D-A37A-49773A2FEA36}" dt="2026-08-20T02:43:12.786" v="6" actId="478"/>
          <ac:picMkLst>
            <pc:docMk/>
            <pc:sldMk cId="3412986629" sldId="669"/>
            <ac:picMk id="6" creationId="{B09C518D-8D30-046F-E727-78563491E5B0}"/>
          </ac:picMkLst>
        </pc:picChg>
        <pc:picChg chg="add mod">
          <ac:chgData name="Cameron Midson" userId="510fe36d-201b-4d30-8c49-491c55367456" providerId="ADAL" clId="{93217E07-8A0E-5D7D-A37A-49773A2FEA36}" dt="2026-08-20T02:43:12.969" v="7"/>
          <ac:picMkLst>
            <pc:docMk/>
            <pc:sldMk cId="3412986629" sldId="669"/>
            <ac:picMk id="7" creationId="{D5E02AFA-D4A6-6759-5494-EDEF982F778D}"/>
          </ac:picMkLst>
        </pc:picChg>
        <pc:picChg chg="del">
          <ac:chgData name="Cameron Midson" userId="510fe36d-201b-4d30-8c49-491c55367456" providerId="ADAL" clId="{93217E07-8A0E-5D7D-A37A-49773A2FEA36}" dt="2026-08-20T02:43:12.786" v="6" actId="478"/>
          <ac:picMkLst>
            <pc:docMk/>
            <pc:sldMk cId="3412986629" sldId="669"/>
            <ac:picMk id="8" creationId="{39950FE0-B90F-9578-0AEA-EA7BDCB00DD8}"/>
          </ac:picMkLst>
        </pc:picChg>
        <pc:picChg chg="add mod">
          <ac:chgData name="Cameron Midson" userId="510fe36d-201b-4d30-8c49-491c55367456" providerId="ADAL" clId="{93217E07-8A0E-5D7D-A37A-49773A2FEA36}" dt="2026-08-20T02:43:12.969" v="7"/>
          <ac:picMkLst>
            <pc:docMk/>
            <pc:sldMk cId="3412986629" sldId="669"/>
            <ac:picMk id="9" creationId="{DB88FD01-EAD1-AB2C-03DC-7EE92BE0C828}"/>
          </ac:picMkLst>
        </pc:picChg>
        <pc:picChg chg="add mod">
          <ac:chgData name="Cameron Midson" userId="510fe36d-201b-4d30-8c49-491c55367456" providerId="ADAL" clId="{93217E07-8A0E-5D7D-A37A-49773A2FEA36}" dt="2026-08-20T02:43:12.969" v="7"/>
          <ac:picMkLst>
            <pc:docMk/>
            <pc:sldMk cId="3412986629" sldId="669"/>
            <ac:picMk id="10" creationId="{A7A4C7C9-6726-624D-99DA-72A8864885B6}"/>
          </ac:picMkLst>
        </pc:picChg>
        <pc:picChg chg="add mod">
          <ac:chgData name="Cameron Midson" userId="510fe36d-201b-4d30-8c49-491c55367456" providerId="ADAL" clId="{93217E07-8A0E-5D7D-A37A-49773A2FEA36}" dt="2026-08-20T02:43:12.969" v="7"/>
          <ac:picMkLst>
            <pc:docMk/>
            <pc:sldMk cId="3412986629" sldId="669"/>
            <ac:picMk id="12" creationId="{9101B796-BE51-F103-15F2-3B675B1ED0F4}"/>
          </ac:picMkLst>
        </pc:picChg>
        <pc:picChg chg="add mod">
          <ac:chgData name="Cameron Midson" userId="510fe36d-201b-4d30-8c49-491c55367456" providerId="ADAL" clId="{93217E07-8A0E-5D7D-A37A-49773A2FEA36}" dt="2026-08-20T02:43:12.969" v="7"/>
          <ac:picMkLst>
            <pc:docMk/>
            <pc:sldMk cId="3412986629" sldId="669"/>
            <ac:picMk id="14" creationId="{9F212D67-9027-D010-A816-F26DFDE1DD2A}"/>
          </ac:picMkLst>
        </pc:picChg>
        <pc:picChg chg="del">
          <ac:chgData name="Cameron Midson" userId="510fe36d-201b-4d30-8c49-491c55367456" providerId="ADAL" clId="{93217E07-8A0E-5D7D-A37A-49773A2FEA36}" dt="2026-08-20T02:43:12.786" v="6" actId="478"/>
          <ac:picMkLst>
            <pc:docMk/>
            <pc:sldMk cId="3412986629" sldId="669"/>
            <ac:picMk id="18" creationId="{B86F67C1-7BBD-0F8F-8694-B4DA0D6B2570}"/>
          </ac:picMkLst>
        </pc:picChg>
        <pc:picChg chg="del">
          <ac:chgData name="Cameron Midson" userId="510fe36d-201b-4d30-8c49-491c55367456" providerId="ADAL" clId="{93217E07-8A0E-5D7D-A37A-49773A2FEA36}" dt="2026-08-20T02:43:12.786" v="6" actId="478"/>
          <ac:picMkLst>
            <pc:docMk/>
            <pc:sldMk cId="3412986629" sldId="669"/>
            <ac:picMk id="19" creationId="{B5AB9BCA-32B8-95A7-92C3-46321F46517C}"/>
          </ac:picMkLst>
        </pc:picChg>
        <pc:picChg chg="del">
          <ac:chgData name="Cameron Midson" userId="510fe36d-201b-4d30-8c49-491c55367456" providerId="ADAL" clId="{93217E07-8A0E-5D7D-A37A-49773A2FEA36}" dt="2026-08-20T02:43:12.786" v="6" actId="478"/>
          <ac:picMkLst>
            <pc:docMk/>
            <pc:sldMk cId="3412986629" sldId="669"/>
            <ac:picMk id="20" creationId="{3C2EA31A-05CD-6593-2BFC-12B49D3DA5DD}"/>
          </ac:picMkLst>
        </pc:picChg>
        <pc:picChg chg="del">
          <ac:chgData name="Cameron Midson" userId="510fe36d-201b-4d30-8c49-491c55367456" providerId="ADAL" clId="{93217E07-8A0E-5D7D-A37A-49773A2FEA36}" dt="2026-08-20T02:43:12.786" v="6" actId="478"/>
          <ac:picMkLst>
            <pc:docMk/>
            <pc:sldMk cId="3412986629" sldId="669"/>
            <ac:picMk id="21" creationId="{9037D37E-5639-2793-C94F-7B120CFE016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icrosoft JhengHei" panose="020B0604030504040204" pitchFamily="34" charset="-12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icrosoft JhengHei" panose="020B0604030504040204" pitchFamily="34" charset="-120"/>
              </a:defRPr>
            </a:lvl1pPr>
          </a:lstStyle>
          <a:p>
            <a:fld id="{A644BF32-4CA8-4343-91C5-94D89E008D3B}" type="datetimeFigureOut">
              <a:rPr lang="en-US" smtClean="0"/>
              <a:pPr/>
              <a:t>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icrosoft JhengHei" panose="020B0604030504040204" pitchFamily="34" charset="-12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icrosoft JhengHei" panose="020B0604030504040204" pitchFamily="34" charset="-12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Microsoft JhengHei" panose="020B0604030504040204" pitchFamily="34" charset="-120"/>
        <a:ea typeface="+mn-ea"/>
        <a:cs typeface="+mn-cs"/>
      </a:defRPr>
    </a:lvl1pPr>
    <a:lvl2pPr marL="457176" algn="l" defTabSz="914353" rtl="0" eaLnBrk="1" latinLnBrk="0" hangingPunct="1">
      <a:defRPr sz="1199" b="0" i="0" kern="1200">
        <a:solidFill>
          <a:schemeClr val="tx1"/>
        </a:solidFill>
        <a:latin typeface="Microsoft JhengHei" panose="020B0604030504040204" pitchFamily="34" charset="-120"/>
        <a:ea typeface="+mn-ea"/>
        <a:cs typeface="+mn-cs"/>
      </a:defRPr>
    </a:lvl2pPr>
    <a:lvl3pPr marL="914353" algn="l" defTabSz="914353" rtl="0" eaLnBrk="1" latinLnBrk="0" hangingPunct="1">
      <a:defRPr sz="1199" b="0" i="0" kern="1200">
        <a:solidFill>
          <a:schemeClr val="tx1"/>
        </a:solidFill>
        <a:latin typeface="Microsoft JhengHei" panose="020B0604030504040204" pitchFamily="34" charset="-120"/>
        <a:ea typeface="+mn-ea"/>
        <a:cs typeface="+mn-cs"/>
      </a:defRPr>
    </a:lvl3pPr>
    <a:lvl4pPr marL="1371529" algn="l" defTabSz="914353" rtl="0" eaLnBrk="1" latinLnBrk="0" hangingPunct="1">
      <a:defRPr sz="1199" b="0" i="0" kern="1200">
        <a:solidFill>
          <a:schemeClr val="tx1"/>
        </a:solidFill>
        <a:latin typeface="Microsoft JhengHei" panose="020B0604030504040204" pitchFamily="34" charset="-120"/>
        <a:ea typeface="+mn-ea"/>
        <a:cs typeface="+mn-cs"/>
      </a:defRPr>
    </a:lvl4pPr>
    <a:lvl5pPr marL="1828707" algn="l" defTabSz="914353" rtl="0" eaLnBrk="1" latinLnBrk="0" hangingPunct="1">
      <a:defRPr sz="1199" b="0" i="0" kern="1200">
        <a:solidFill>
          <a:schemeClr val="tx1"/>
        </a:solidFill>
        <a:latin typeface="Microsoft JhengHei" panose="020B0604030504040204" pitchFamily="34" charset="-12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澳洲的優質希拉滋</a:t>
            </a:r>
            <a:r>
              <a:rPr lang="en-US" altLang="zh-TW" dirty="0"/>
              <a:t>/</a:t>
            </a:r>
            <a:r>
              <a:rPr lang="zh-TW" altLang="en-US" dirty="0"/>
              <a:t>希哈葡萄展現了這片土地的特色：是我們豐富且獨特的風土、氣候和葡萄酒社群的結晶。</a:t>
            </a:r>
            <a:r>
              <a:rPr lang="zh-tw" altLang="zh-TW" sz="1200" b="0" i="0" kern="1200" dirty="0">
                <a:solidFill>
                  <a:schemeClr val="tx1"/>
                </a:solidFill>
                <a:effectLst/>
                <a:latin typeface="+mn-lt"/>
                <a:ea typeface="+mn-ea"/>
                <a:cs typeface="+mn-cs"/>
              </a:rPr>
              <a:t>這些備忘稿會提供額外的投影片資訊與建議討論重點。</a:t>
            </a:r>
            <a:r>
              <a:rPr lang="zh-tw" altLang="zh-TW" sz="1200" kern="1200" dirty="0">
                <a:solidFill>
                  <a:schemeClr val="tx1"/>
                </a:solidFill>
                <a:effectLst/>
                <a:latin typeface="+mn-lt"/>
                <a:ea typeface="+mn-ea"/>
                <a:cs typeface="+mn-cs"/>
              </a:rPr>
              <a:t>若要下載更多主題與資源，包括例如這份總覽的簡報，請造訪www.australianwinediscovered.com</a:t>
            </a:r>
            <a:endParaRPr lang="en-US" altLang="zh-TW"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4387275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altLang="en-US" b="1" dirty="0"/>
              <a:t>整串發酵</a:t>
            </a:r>
            <a:r>
              <a:rPr lang="zh-TW" altLang="en-US" dirty="0"/>
              <a:t>：</a:t>
            </a:r>
            <a:r>
              <a:rPr lang="zh-tw" altLang="zh-TW" sz="1200" b="0" i="0" u="none" strike="noStrike" kern="1200" dirty="0">
                <a:solidFill>
                  <a:schemeClr val="tx1"/>
                </a:solidFill>
                <a:effectLst/>
                <a:latin typeface="+mn-lt"/>
                <a:ea typeface="+mn-ea"/>
                <a:cs typeface="+mn-cs"/>
              </a:rPr>
              <a:t>保留果實上的果梗，這樣會產生更高的單寧含量。通常會運用在風格較輕盈的紅葡萄酒，能提升香氣，讓葡萄酒的單寧結構更明顯，提供更出色的陳年潛力。 </a:t>
            </a:r>
            <a:endParaRPr lang="en-AU" altLang="zh-TW" b="0" dirty="0">
              <a:effectLst/>
            </a:endParaRPr>
          </a:p>
          <a:p>
            <a:pPr marL="0" marR="0" lvl="0" indent="0" algn="l" defTabSz="914400" rtl="0" eaLnBrk="1" fontAlgn="auto" latinLnBrk="0" hangingPunct="1">
              <a:lnSpc>
                <a:spcPct val="100000"/>
              </a:lnSpc>
              <a:spcBef>
                <a:spcPct val="0"/>
              </a:spcBef>
              <a:spcAft>
                <a:spcPct val="0"/>
              </a:spcAft>
              <a:buClrTx/>
              <a:buSzTx/>
              <a:buFontTx/>
              <a:buNone/>
              <a:defRPr/>
            </a:pPr>
            <a:r>
              <a:rPr lang="zh-TW" altLang="en-US" sz="1200" b="1" dirty="0"/>
              <a:t>添加果</a:t>
            </a:r>
            <a:r>
              <a:rPr lang="zh-tw" altLang="zh-TW" sz="1200" b="1" dirty="0"/>
              <a:t>梗</a:t>
            </a:r>
            <a:r>
              <a:rPr lang="zh-tw" altLang="zh-TW" sz="1200" b="1"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葡萄先去梗，之後</a:t>
            </a:r>
            <a:r>
              <a:rPr lang="zh-tw" altLang="zh-TW" sz="1200" b="0" i="0" u="none" strike="noStrike" kern="1200" dirty="0">
                <a:solidFill>
                  <a:schemeClr val="tx1"/>
                </a:solidFill>
                <a:effectLst/>
                <a:latin typeface="+mn-lt"/>
                <a:ea typeface="+mn-ea"/>
                <a:cs typeface="+mn-cs"/>
              </a:rPr>
              <a:t>將</a:t>
            </a:r>
            <a:r>
              <a:rPr lang="zh-TW" altLang="en-US" sz="1200" b="0" i="0" u="none" strike="noStrike" kern="1200" dirty="0">
                <a:solidFill>
                  <a:schemeClr val="tx1"/>
                </a:solidFill>
                <a:effectLst/>
                <a:latin typeface="+mn-lt"/>
                <a:ea typeface="+mn-ea"/>
                <a:cs typeface="+mn-cs"/>
              </a:rPr>
              <a:t>部份的</a:t>
            </a:r>
            <a:r>
              <a:rPr lang="zh-tw" altLang="zh-TW" sz="1200" b="0" i="0" u="none" strike="noStrike" kern="1200" dirty="0">
                <a:solidFill>
                  <a:schemeClr val="tx1"/>
                </a:solidFill>
                <a:effectLst/>
                <a:latin typeface="+mn-lt"/>
                <a:ea typeface="+mn-ea"/>
                <a:cs typeface="+mn-cs"/>
              </a:rPr>
              <a:t>果梗加入</a:t>
            </a:r>
            <a:r>
              <a:rPr lang="zh-TW" altLang="en-US" sz="1200" b="0" i="0" u="none" strike="noStrike" kern="1200" dirty="0">
                <a:solidFill>
                  <a:schemeClr val="tx1"/>
                </a:solidFill>
                <a:effectLst/>
                <a:latin typeface="+mn-lt"/>
                <a:ea typeface="+mn-ea"/>
                <a:cs typeface="+mn-cs"/>
              </a:rPr>
              <a:t>酒槽一起發酵</a:t>
            </a:r>
            <a:r>
              <a:rPr lang="zh-tw" altLang="zh-TW" sz="1200" b="0" i="0" u="none" strike="noStrike" kern="1200" dirty="0">
                <a:solidFill>
                  <a:schemeClr val="tx1"/>
                </a:solidFill>
                <a:effectLst/>
                <a:latin typeface="+mn-lt"/>
                <a:ea typeface="+mn-ea"/>
                <a:cs typeface="+mn-cs"/>
              </a:rPr>
              <a:t>，以提升最後釀製葡萄酒的香氣與質地。 </a:t>
            </a:r>
            <a:endParaRPr lang="en-AU" altLang="zh-TW" b="0" dirty="0">
              <a:effectLst/>
            </a:endParaRPr>
          </a:p>
          <a:p>
            <a:pPr marL="0" marR="0" lvl="0" indent="0" algn="l" defTabSz="914400" rtl="0" eaLnBrk="1" fontAlgn="auto" latinLnBrk="0" hangingPunct="1">
              <a:lnSpc>
                <a:spcPct val="100000"/>
              </a:lnSpc>
              <a:spcBef>
                <a:spcPct val="0"/>
              </a:spcBef>
              <a:spcAft>
                <a:spcPct val="0"/>
              </a:spcAft>
              <a:buClrTx/>
              <a:buSzTx/>
              <a:buFontTx/>
              <a:buNone/>
              <a:defRPr/>
            </a:pPr>
            <a:r>
              <a:rPr lang="zh-tw" altLang="zh-TW" sz="1200" b="1" i="0" u="none" strike="noStrike" kern="1200" dirty="0">
                <a:solidFill>
                  <a:schemeClr val="tx1"/>
                </a:solidFill>
                <a:effectLst/>
                <a:latin typeface="+mn-lt"/>
                <a:ea typeface="+mn-ea"/>
                <a:cs typeface="+mn-cs"/>
              </a:rPr>
              <a:t>二氧化碳浸漬法：</a:t>
            </a:r>
            <a:r>
              <a:rPr lang="zh-tw" altLang="zh-TW" sz="1200" b="0" i="0" u="none" strike="noStrike" kern="1200" dirty="0">
                <a:solidFill>
                  <a:schemeClr val="tx1"/>
                </a:solidFill>
                <a:effectLst/>
                <a:latin typeface="+mn-lt"/>
                <a:ea typeface="+mn-ea"/>
                <a:cs typeface="+mn-cs"/>
              </a:rPr>
              <a:t>二氧化碳浸漬法基本上就是果內發酵。從整串帶梗而且未破皮的葡萄開始進行發酵。在厭氧環境中，例如裝滿二氧化碳的大桶，葡萄就會開始在果實內部發酵（使用自身蘊含的酶）。這個過程會持續進行到酒精度達到約 2% 為止。之後葡萄會裂開，葡萄皮上的酵母就會展開正常的酒精發酵。二氧化碳浸漬法會賦予葡萄酒獨特的特性，進而釀造出果味濃郁的風格。 </a:t>
            </a:r>
            <a:r>
              <a:rPr lang="zh-TW" altLang="en-US" dirty="0"/>
              <a:t>
</a:t>
            </a:r>
            <a:r>
              <a:rPr lang="zh-TW" altLang="en-US" b="1" dirty="0"/>
              <a:t>乳酸發酵：</a:t>
            </a:r>
            <a:r>
              <a:rPr lang="zh-TW" altLang="en-US" dirty="0"/>
              <a:t> 天然存在或添加到發酵的希哈汁中的乳酸菌，將葡萄酒中較酸硬的蘋果酸轉化為柔軟、光滑的乳酸。 釀酒師也可以選擇只進行部分的乳酸發酵。 乳酸發酵降低了葡萄酒中的酸度，讓葡萄酒更加穩定，也會重塑酒的香氣和味道。 
</a:t>
            </a:r>
            <a:r>
              <a:rPr lang="zh-tw" altLang="zh-TW" sz="1200" b="1" i="0" u="none" strike="noStrike" kern="1200" dirty="0">
                <a:solidFill>
                  <a:schemeClr val="tx1"/>
                </a:solidFill>
                <a:effectLst/>
                <a:latin typeface="+mn-lt"/>
                <a:ea typeface="+mn-ea"/>
                <a:cs typeface="+mn-cs"/>
              </a:rPr>
              <a:t>野生</a:t>
            </a:r>
            <a:r>
              <a:rPr lang="zh-TW" altLang="en-US" sz="1200" b="1" i="0" u="none" strike="noStrike" kern="1200" dirty="0">
                <a:solidFill>
                  <a:schemeClr val="tx1"/>
                </a:solidFill>
                <a:effectLst/>
                <a:latin typeface="+mn-lt"/>
                <a:ea typeface="+mn-ea"/>
                <a:cs typeface="+mn-cs"/>
              </a:rPr>
              <a:t>酵母</a:t>
            </a:r>
            <a:r>
              <a:rPr lang="zh-tw" altLang="zh-TW" sz="1200" b="1" i="0" u="none" strike="noStrike" kern="1200" dirty="0">
                <a:solidFill>
                  <a:schemeClr val="tx1"/>
                </a:solidFill>
                <a:effectLst/>
                <a:latin typeface="+mn-lt"/>
                <a:ea typeface="+mn-ea"/>
                <a:cs typeface="+mn-cs"/>
              </a:rPr>
              <a:t>發酵：</a:t>
            </a:r>
            <a:r>
              <a:rPr lang="zh-tw" altLang="zh-TW" sz="1200" b="0" i="0" u="none" strike="noStrike" kern="1200" dirty="0">
                <a:solidFill>
                  <a:schemeClr val="tx1"/>
                </a:solidFill>
                <a:effectLst/>
                <a:latin typeface="+mn-lt"/>
                <a:ea typeface="+mn-ea"/>
                <a:cs typeface="+mn-cs"/>
              </a:rPr>
              <a:t>使用野生或原生酵母（即自然存在於葡萄</a:t>
            </a:r>
            <a:r>
              <a:rPr lang="zh-TW" altLang="en-US" sz="1200" b="0" i="0" u="none" strike="noStrike" kern="1200" dirty="0">
                <a:solidFill>
                  <a:schemeClr val="tx1"/>
                </a:solidFill>
                <a:effectLst/>
                <a:latin typeface="+mn-lt"/>
                <a:ea typeface="+mn-ea"/>
                <a:cs typeface="+mn-cs"/>
              </a:rPr>
              <a:t>皮</a:t>
            </a:r>
            <a:r>
              <a:rPr lang="zh-tw" altLang="zh-TW" sz="1200" b="0" i="0" u="none" strike="noStrike" kern="1200" dirty="0">
                <a:solidFill>
                  <a:schemeClr val="tx1"/>
                </a:solidFill>
                <a:effectLst/>
                <a:latin typeface="+mn-lt"/>
                <a:ea typeface="+mn-ea"/>
                <a:cs typeface="+mn-cs"/>
              </a:rPr>
              <a:t>上的菌群）讓葡萄酒發酵，而不是加入人工</a:t>
            </a:r>
            <a:r>
              <a:rPr lang="zh-TW" altLang="en-US" sz="1200" b="0" i="0" u="none" strike="noStrike" kern="1200" dirty="0">
                <a:solidFill>
                  <a:schemeClr val="tx1"/>
                </a:solidFill>
                <a:effectLst/>
                <a:latin typeface="+mn-lt"/>
                <a:ea typeface="+mn-ea"/>
                <a:cs typeface="+mn-cs"/>
              </a:rPr>
              <a:t>選</a:t>
            </a:r>
            <a:r>
              <a:rPr lang="zh-tw" altLang="zh-TW" sz="1200" b="0" i="0" u="none" strike="noStrike" kern="1200" dirty="0">
                <a:solidFill>
                  <a:schemeClr val="tx1"/>
                </a:solidFill>
                <a:effectLst/>
                <a:latin typeface="+mn-lt"/>
                <a:ea typeface="+mn-ea"/>
                <a:cs typeface="+mn-cs"/>
              </a:rPr>
              <a:t>育</a:t>
            </a:r>
            <a:r>
              <a:rPr lang="zh-TW" altLang="en-US" sz="1200" b="0" i="0" u="none" strike="noStrike" kern="1200" dirty="0">
                <a:solidFill>
                  <a:schemeClr val="tx1"/>
                </a:solidFill>
                <a:effectLst/>
                <a:latin typeface="+mn-lt"/>
                <a:ea typeface="+mn-ea"/>
                <a:cs typeface="+mn-cs"/>
              </a:rPr>
              <a:t>的</a:t>
            </a:r>
            <a:r>
              <a:rPr lang="zh-tw" altLang="zh-TW" sz="1200" b="0" i="0" u="none" strike="noStrike" kern="1200" dirty="0">
                <a:solidFill>
                  <a:schemeClr val="tx1"/>
                </a:solidFill>
                <a:effectLst/>
                <a:latin typeface="+mn-lt"/>
                <a:ea typeface="+mn-ea"/>
                <a:cs typeface="+mn-cs"/>
              </a:rPr>
              <a:t>酵母。這樣能釀造出更複雜和更有表現力的葡萄酒。 </a:t>
            </a:r>
            <a:endParaRPr lang="en-US" altLang="zh-TW"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b="1" dirty="0"/>
              <a:t>與維歐尼耶共同發酵： </a:t>
            </a:r>
            <a:r>
              <a:rPr lang="zh-TW" altLang="en-US" dirty="0"/>
              <a:t>當希拉滋</a:t>
            </a:r>
            <a:r>
              <a:rPr lang="en-US" altLang="zh-TW" dirty="0"/>
              <a:t>/</a:t>
            </a:r>
            <a:r>
              <a:rPr lang="zh-TW" altLang="en-US" dirty="0"/>
              <a:t>希哈與極少量的維歐尼耶共同發酵時，葡萄酒的顏色會變明亮，香味更濃，口感更柔順。 
</a:t>
            </a:r>
            <a:r>
              <a:rPr lang="zh-TW" altLang="en-US" b="1" dirty="0"/>
              <a:t>淋汁：</a:t>
            </a:r>
            <a:r>
              <a:rPr lang="zh-TW" altLang="en-US" dirty="0"/>
              <a:t> 將發酵的葡萄汁從酒槽中提取出來，只留葡萄皮在發酵槽中，然後將葡萄汁倒回槽內的葡萄皮上。 這可以讓酒增加暴氧量，有助於增加顏色和單寧的萃取。
</a:t>
            </a:r>
            <a:r>
              <a:rPr lang="zh-TW" altLang="en-US" b="1" dirty="0"/>
              <a:t>發酵後浸漬</a:t>
            </a:r>
            <a:r>
              <a:rPr lang="en-US" altLang="zh-TW" b="1" dirty="0"/>
              <a:t>/</a:t>
            </a:r>
            <a:r>
              <a:rPr lang="zh-TW" altLang="en-US" b="1" dirty="0"/>
              <a:t>延長泡皮時間： </a:t>
            </a:r>
            <a:r>
              <a:rPr lang="zh-TW" altLang="en-US" dirty="0"/>
              <a:t>延長浸泡時間（</a:t>
            </a:r>
            <a:r>
              <a:rPr lang="en-US" altLang="zh-TW" dirty="0"/>
              <a:t>10-40</a:t>
            </a:r>
            <a:r>
              <a:rPr lang="zh-TW" altLang="en-US" dirty="0"/>
              <a:t>天）可以提供更平滑的質地，更精緻的單寧，更少的澀味，滋味更豐富，帶鹹味感。 
</a:t>
            </a:r>
            <a:r>
              <a:rPr lang="zh-TW" altLang="en-US" b="1" dirty="0"/>
              <a:t>橡木桶熟成：</a:t>
            </a:r>
            <a:r>
              <a:rPr lang="zh-TW" altLang="en-US" dirty="0"/>
              <a:t> 希拉滋</a:t>
            </a:r>
            <a:r>
              <a:rPr lang="en-US" altLang="zh-TW" dirty="0"/>
              <a:t>/</a:t>
            </a:r>
            <a:r>
              <a:rPr lang="zh-TW" altLang="en-US" dirty="0"/>
              <a:t>希哈通常在橡木桶（法國或美國橡木）中培養。 在新橡木桶中成熟可以給希拉滋</a:t>
            </a:r>
            <a:r>
              <a:rPr lang="en-US" altLang="zh-TW" dirty="0"/>
              <a:t>/</a:t>
            </a:r>
            <a:r>
              <a:rPr lang="zh-TW" altLang="en-US" dirty="0"/>
              <a:t>希哈帶來香草豆莢、煙燻和椰子的味道。 
</a:t>
            </a:r>
            <a:r>
              <a:rPr lang="zh-TW" altLang="en-US" b="1" dirty="0"/>
              <a:t>裝瓶和瓶中陳年：</a:t>
            </a:r>
            <a:r>
              <a:rPr lang="zh-TW" altLang="en-US" dirty="0"/>
              <a:t> 大多數澳洲希拉滋</a:t>
            </a:r>
            <a:r>
              <a:rPr lang="en-US" altLang="zh-TW" dirty="0"/>
              <a:t>/</a:t>
            </a:r>
            <a:r>
              <a:rPr lang="zh-TW" altLang="en-US" dirty="0"/>
              <a:t>希哈是用金屬旋蓋裝瓶的，但一些高端葡萄酒如奔富葛蘭許除外。 根據不同的風格和品質，其陳年潛力各不相同。 希拉滋</a:t>
            </a:r>
            <a:r>
              <a:rPr lang="en-US" altLang="zh-TW" dirty="0"/>
              <a:t>/</a:t>
            </a:r>
            <a:r>
              <a:rPr lang="zh-TW" altLang="en-US" dirty="0"/>
              <a:t>希哈可以優雅地陳年</a:t>
            </a:r>
            <a:r>
              <a:rPr lang="en-US" altLang="zh-TW" dirty="0"/>
              <a:t>20</a:t>
            </a:r>
            <a:r>
              <a:rPr lang="zh-TW" altLang="en-US" dirty="0"/>
              <a:t>年，優質的例子可以達到半個世紀。 許多澳洲希拉滋</a:t>
            </a:r>
            <a:r>
              <a:rPr lang="en-US" altLang="zh-TW" dirty="0"/>
              <a:t>/</a:t>
            </a:r>
            <a:r>
              <a:rPr lang="zh-TW" altLang="en-US" dirty="0"/>
              <a:t>希哈的風格是為早期飲用（</a:t>
            </a:r>
            <a:r>
              <a:rPr lang="en-US" altLang="zh-TW" dirty="0"/>
              <a:t>2-5</a:t>
            </a:r>
            <a:r>
              <a:rPr lang="zh-TW" altLang="en-US" dirty="0"/>
              <a:t>年）而製作的。
建議討論的要點。
</a:t>
            </a:r>
            <a:r>
              <a:rPr lang="en-US" altLang="zh-TW" dirty="0"/>
              <a:t>- </a:t>
            </a:r>
            <a:r>
              <a:rPr lang="zh-TW" altLang="en-US" dirty="0"/>
              <a:t>哪些特徵使希拉滋</a:t>
            </a:r>
            <a:r>
              <a:rPr lang="en-US" altLang="zh-TW" dirty="0"/>
              <a:t>/</a:t>
            </a:r>
            <a:r>
              <a:rPr lang="zh-TW" altLang="en-US" dirty="0"/>
              <a:t>希哈葡萄酒具有陳年價值？ 釀酒師如何在釀造過程中影響酒的陳年潛力？
</a:t>
            </a:r>
            <a:r>
              <a:rPr lang="en-US" altLang="zh-TW" dirty="0"/>
              <a:t>- </a:t>
            </a:r>
            <a:r>
              <a:rPr lang="zh-TW" altLang="en-US" dirty="0"/>
              <a:t>為什麼優質希拉滋</a:t>
            </a:r>
            <a:r>
              <a:rPr lang="en-US" altLang="zh-TW" dirty="0"/>
              <a:t>/</a:t>
            </a:r>
            <a:r>
              <a:rPr lang="zh-TW" altLang="en-US" dirty="0"/>
              <a:t>希哈的釀酒過程中幾乎總是使用橡木桶？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61494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澳洲的釀酒師，特別是南澳洲的巴羅莎谷和麥克拉倫谷的釀酒師，已經接受了這種在法國隆河地區聞名的風格，特別是教皇新堡（</a:t>
            </a:r>
            <a:r>
              <a:rPr lang="en-US" altLang="zh-TW" dirty="0"/>
              <a:t>Châteauneuf-du-Pape</a:t>
            </a:r>
            <a:r>
              <a:rPr lang="zh-TW" altLang="en-US" dirty="0"/>
              <a:t>）。 它的成功來自於對每個品種的不同比例的混合，其中希拉滋</a:t>
            </a:r>
            <a:r>
              <a:rPr lang="en-US" altLang="zh-TW" dirty="0"/>
              <a:t>/</a:t>
            </a:r>
            <a:r>
              <a:rPr lang="zh-TW" altLang="en-US" dirty="0"/>
              <a:t>希哈最經常發揮核心作用。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12917855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卡本內蘇維翁和希拉滋</a:t>
            </a:r>
            <a:r>
              <a:rPr lang="en-US" altLang="zh-TW" dirty="0"/>
              <a:t>/</a:t>
            </a:r>
            <a:r>
              <a:rPr lang="zh-TW" altLang="en-US" dirty="0"/>
              <a:t>希哈的組合是澳洲獨有的，在國內和國外都很有名。 通常，這兩個品種來自不同的地區。 多地區混合使釀酒師能夠從生長得最好的地方採購水果。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3711269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建議討論的要點。
</a:t>
            </a:r>
            <a:r>
              <a:rPr lang="en-US" altLang="zh-TW" dirty="0"/>
              <a:t>- </a:t>
            </a:r>
            <a:r>
              <a:rPr lang="zh-TW" altLang="en-US" dirty="0"/>
              <a:t>卡本內蘇維翁在作為混釀葡萄酒時給希拉滋</a:t>
            </a:r>
            <a:r>
              <a:rPr lang="en-US" altLang="zh-TW" dirty="0"/>
              <a:t>/</a:t>
            </a:r>
            <a:r>
              <a:rPr lang="zh-TW" altLang="en-US" dirty="0"/>
              <a:t>希哈帶來什麼好處？
</a:t>
            </a:r>
            <a:r>
              <a:rPr lang="en-US" altLang="zh-TW" dirty="0"/>
              <a:t>- </a:t>
            </a:r>
            <a:r>
              <a:rPr lang="zh-TW" altLang="en-US" dirty="0"/>
              <a:t>維歐尼耶呢</a:t>
            </a:r>
            <a:r>
              <a:rPr lang="zh-CN" altLang="en-US" dirty="0"/>
              <a:t>？</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3012425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建議的討論點。
</a:t>
            </a:r>
            <a:r>
              <a:rPr lang="en-US" altLang="zh-TW" dirty="0"/>
              <a:t>- </a:t>
            </a:r>
            <a:r>
              <a:rPr lang="zh-TW" altLang="en-US" dirty="0"/>
              <a:t>比較希拉滋</a:t>
            </a:r>
            <a:r>
              <a:rPr lang="en-US" altLang="zh-TW" dirty="0"/>
              <a:t>/</a:t>
            </a:r>
            <a:r>
              <a:rPr lang="zh-TW" altLang="en-US" dirty="0"/>
              <a:t>希哈氣泡酒與起泡白酒的差別？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42268841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希拉滋</a:t>
            </a:r>
            <a:r>
              <a:rPr lang="en-US" altLang="zh-TW" dirty="0"/>
              <a:t>/</a:t>
            </a:r>
            <a:r>
              <a:rPr lang="zh-TW" altLang="en-US" dirty="0"/>
              <a:t>希哈幾乎在澳洲的每個地區都有種植。 由於其不同的氣候、土壤和生長條件，澳洲擁有世界上最多樣化的希拉滋</a:t>
            </a:r>
            <a:r>
              <a:rPr lang="en-US" altLang="zh-TW" dirty="0"/>
              <a:t>/</a:t>
            </a:r>
            <a:r>
              <a:rPr lang="zh-TW" altLang="en-US" dirty="0"/>
              <a:t>希哈風格和品質。 希拉滋</a:t>
            </a:r>
            <a:r>
              <a:rPr lang="en-US" altLang="zh-TW" dirty="0"/>
              <a:t>/</a:t>
            </a:r>
            <a:r>
              <a:rPr lang="zh-TW" altLang="en-US" dirty="0"/>
              <a:t>希哈的適應性比較強，既可以在中度涼爽地區種植，也可以在溫暖地區種植，但在中度至溫暖的氣候下生長旺盛。
補充方案：你可以在 </a:t>
            </a:r>
            <a:r>
              <a:rPr lang="en-US" altLang="zh-TW" dirty="0" err="1"/>
              <a:t>www.australianwinediscovered.com</a:t>
            </a:r>
            <a:r>
              <a:rPr lang="zh-TW" altLang="en-US" dirty="0"/>
              <a:t>，了解這些產區的更多信息。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7281933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南澳州的葡萄產量幾乎占澳洲年產量的一半。 它也是該國一些最古老的葡萄樹和最著名地區的所在地。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31057380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巴羅莎的豐富歷史可以追溯到</a:t>
            </a:r>
            <a:r>
              <a:rPr lang="en-US" altLang="zh-TW" dirty="0"/>
              <a:t>1842</a:t>
            </a:r>
            <a:r>
              <a:rPr lang="zh-TW" altLang="en-US" dirty="0"/>
              <a:t>年，擁有世界上最古老的連續生產希拉滋</a:t>
            </a:r>
            <a:r>
              <a:rPr lang="en-US" altLang="zh-TW" dirty="0"/>
              <a:t>/</a:t>
            </a:r>
            <a:r>
              <a:rPr lang="zh-TW" altLang="en-US" dirty="0"/>
              <a:t>希哈的葡萄園，得力於溫和的地中海氣候，希拉滋</a:t>
            </a:r>
            <a:r>
              <a:rPr lang="en-US" altLang="zh-TW" dirty="0"/>
              <a:t>/</a:t>
            </a:r>
            <a:r>
              <a:rPr lang="zh-TW" altLang="en-US" dirty="0"/>
              <a:t>希哈可以釀成充滿豐富滋味與個性，受到人們喜愛的濃厚紅酒。 巴羅薩谷希拉滋</a:t>
            </a:r>
            <a:r>
              <a:rPr lang="en-US" altLang="zh-TW" dirty="0"/>
              <a:t>/</a:t>
            </a:r>
            <a:r>
              <a:rPr lang="zh-TW" altLang="en-US" dirty="0"/>
              <a:t>希哈的特點是酒體飽滿有力，質地豐富，表現出黑色水果、溫暖的香料、摩卡、乾果、胡椒和香料的特徵，並帶有雪松和橡木的香氣和味道。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29161793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葡萄園的海拔高度（</a:t>
            </a:r>
            <a:r>
              <a:rPr lang="en-US" altLang="zh-TW" dirty="0"/>
              <a:t>310-540</a:t>
            </a:r>
            <a:r>
              <a:rPr lang="zh-TW" altLang="en-US" dirty="0"/>
              <a:t>米</a:t>
            </a:r>
            <a:r>
              <a:rPr lang="en-US" altLang="zh-TW" dirty="0"/>
              <a:t>/1017-1772</a:t>
            </a:r>
            <a:r>
              <a:rPr lang="zh-TW" altLang="en-US" dirty="0"/>
              <a:t>英尺）高於巴羅莎谷，氣候條件的特點是白天溫暖，晚上非常涼爽，使水果在生長季節有長時間的陽光照射。 由於果實成熟的季節較晚，收穫時間比巴羅莎谷晚兩周。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1996299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a:t>現在是一個很好的時機，讓大家品嘗一款經典的澳洲希拉滋</a:t>
            </a:r>
            <a:r>
              <a:rPr lang="en-US" altLang="zh-TW" dirty="0"/>
              <a:t>/</a:t>
            </a:r>
            <a:r>
              <a:rPr lang="zh-TW" altLang="en-US" dirty="0"/>
              <a:t>希哈葡萄酒。 完整的品酒環節會在課程講解後進行。</a:t>
            </a:r>
            <a:endParaRPr lang="en-AU" altLang="zh-TW" dirty="0"/>
          </a:p>
          <a:p>
            <a:r>
              <a:rPr lang="zh-TW" altLang="en-US" dirty="0"/>
              <a:t>
希拉滋</a:t>
            </a:r>
            <a:r>
              <a:rPr lang="en-US" altLang="zh-TW" dirty="0"/>
              <a:t>/</a:t>
            </a:r>
            <a:r>
              <a:rPr lang="zh-TW" altLang="en-US" dirty="0"/>
              <a:t>希哈在澳洲溫暖的氣候和各種土壤類型中茁壯成長，飲酒者喜歡這種成熟多汁的紅葡萄酒的味道，它果味豐富、質地平衡。 希拉滋</a:t>
            </a:r>
            <a:r>
              <a:rPr lang="en-US" altLang="zh-TW" dirty="0"/>
              <a:t>/</a:t>
            </a:r>
            <a:r>
              <a:rPr lang="zh-TW" altLang="en-US" dirty="0"/>
              <a:t>希哈經歷了從早期的混釀到單一品種，部分歸功於希拉滋</a:t>
            </a:r>
            <a:r>
              <a:rPr lang="en-US" altLang="zh-TW" dirty="0"/>
              <a:t>/</a:t>
            </a:r>
            <a:r>
              <a:rPr lang="zh-TW" altLang="en-US" dirty="0"/>
              <a:t>希哈葡萄酒頗為一貫的特性：酒體飽滿，濃厚、明顯的深色黑莓和李子的果味，常使用橡木桶釀造</a:t>
            </a:r>
            <a:r>
              <a:rPr lang="en-US" altLang="zh-TW" dirty="0"/>
              <a:t>—</a:t>
            </a:r>
            <a:r>
              <a:rPr lang="zh-TW" altLang="en-US" dirty="0"/>
              <a:t>如果是烤過的美國橡木桶會有較多香草豆莢香氣，若是法國橡木則會產生更微妙的雪松氣味。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29601957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麥克拉倫谷的溫度受其臨近海洋的影響。 來自海洋的冷卻效應創造了大量的中間氣候變化。 其典型的地中海氣候造就了酒體飽滿的希拉滋</a:t>
            </a:r>
            <a:r>
              <a:rPr lang="en-US" altLang="zh-TW" dirty="0"/>
              <a:t>/</a:t>
            </a:r>
            <a:r>
              <a:rPr lang="zh-TW" altLang="en-US" dirty="0"/>
              <a:t>希哈葡萄酒，具有豐富的藍莓水果和巧克力特徵。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1846201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該地區享有溫暖、適度的大陸性氣候，夏日溫暖至炎熱，午後和夜間的涼爽微風使之緩和。 來自克雷爾谷的希拉滋</a:t>
            </a:r>
            <a:r>
              <a:rPr lang="en-US" altLang="zh-TW" dirty="0"/>
              <a:t>/</a:t>
            </a:r>
            <a:r>
              <a:rPr lang="zh-TW" altLang="en-US" dirty="0"/>
              <a:t>希哈葡萄酒口感飽滿，質地豐富，具有黑莓、黑櫻桃、李子和甘草的味道。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27992216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酒精含量適中，具有芬芳的胡椒和香料香氣，單寧和酸度細膩，阿德萊德山的希拉滋</a:t>
            </a:r>
            <a:r>
              <a:rPr lang="en-US" altLang="zh-TW" dirty="0"/>
              <a:t>/</a:t>
            </a:r>
            <a:r>
              <a:rPr lang="zh-TW" altLang="en-US" dirty="0"/>
              <a:t>希哈正迅速成為世界葡萄酒舞臺上備受讚譽的風格。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30</a:t>
            </a:fld>
            <a:endParaRPr lang="en-US" dirty="0"/>
          </a:p>
        </p:txBody>
      </p:sp>
    </p:spTree>
    <p:extLst>
      <p:ext uri="{BB962C8B-B14F-4D97-AF65-F5344CB8AC3E}">
        <p14:creationId xmlns:p14="http://schemas.microsoft.com/office/powerpoint/2010/main" val="984659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該州有</a:t>
            </a:r>
            <a:r>
              <a:rPr lang="en-US" altLang="zh-TW" dirty="0"/>
              <a:t>14</a:t>
            </a:r>
            <a:r>
              <a:rPr lang="zh-TW" altLang="en-US" dirty="0"/>
              <a:t>個獨立的葡萄酒產區，從澳洲最古老的連續葡萄酒產區</a:t>
            </a:r>
            <a:r>
              <a:rPr lang="en-US" altLang="zh-TW" dirty="0"/>
              <a:t>--</a:t>
            </a:r>
            <a:r>
              <a:rPr lang="zh-TW" altLang="en-US" dirty="0"/>
              <a:t>獵人谷</a:t>
            </a:r>
            <a:r>
              <a:rPr lang="en-US" altLang="zh-TW" dirty="0"/>
              <a:t>--</a:t>
            </a:r>
            <a:r>
              <a:rPr lang="zh-TW" altLang="en-US" dirty="0"/>
              <a:t>到大批量的中堅地帶，如里維納（</a:t>
            </a:r>
            <a:r>
              <a:rPr lang="en-US" altLang="zh-TW" dirty="0"/>
              <a:t>Riverina</a:t>
            </a:r>
            <a:r>
              <a:rPr lang="zh-TW" altLang="en-US" dirty="0"/>
              <a:t>）和氣候涼爽的地方，如奧蘭治（</a:t>
            </a:r>
            <a:r>
              <a:rPr lang="en-US" altLang="zh-TW" dirty="0"/>
              <a:t>Orange</a:t>
            </a:r>
            <a:r>
              <a:rPr lang="zh-TW" altLang="en-US" dirty="0"/>
              <a:t>）、通巴倫巴（</a:t>
            </a:r>
            <a:r>
              <a:rPr lang="en-US" altLang="zh-TW" dirty="0" err="1"/>
              <a:t>Tumbarumba</a:t>
            </a:r>
            <a:r>
              <a:rPr lang="zh-TW" altLang="en-US" dirty="0"/>
              <a:t>）和坎培拉區。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31</a:t>
            </a:fld>
            <a:endParaRPr lang="en-US" dirty="0"/>
          </a:p>
        </p:txBody>
      </p:sp>
    </p:spTree>
    <p:extLst>
      <p:ext uri="{BB962C8B-B14F-4D97-AF65-F5344CB8AC3E}">
        <p14:creationId xmlns:p14="http://schemas.microsoft.com/office/powerpoint/2010/main" val="18475164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過去這個溫暖潮濕地區出產的希拉滋</a:t>
            </a:r>
            <a:r>
              <a:rPr lang="en-US" altLang="zh-TW" dirty="0"/>
              <a:t>/</a:t>
            </a:r>
            <a:r>
              <a:rPr lang="zh-TW" altLang="en-US" dirty="0"/>
              <a:t>希哈紅酒酒體大且濃縮。 今天，該地區的釀酒師正在生產中等酒體的希拉滋</a:t>
            </a:r>
            <a:r>
              <a:rPr lang="en-US" altLang="zh-TW" dirty="0"/>
              <a:t>/</a:t>
            </a:r>
            <a:r>
              <a:rPr lang="zh-TW" altLang="en-US" dirty="0"/>
              <a:t>希哈紅酒，這些葡萄酒味道鮮美，口感複雜，適合佐餐。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32</a:t>
            </a:fld>
            <a:endParaRPr lang="en-US" dirty="0"/>
          </a:p>
        </p:txBody>
      </p:sp>
    </p:spTree>
    <p:extLst>
      <p:ext uri="{BB962C8B-B14F-4D97-AF65-F5344CB8AC3E}">
        <p14:creationId xmlns:p14="http://schemas.microsoft.com/office/powerpoint/2010/main" val="13695089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這片內陸地區提供了繁榮的涼爽氣候葡萄酒文化是澳洲葡萄酒業最不為外人所知的秘密之一。 希拉滋</a:t>
            </a:r>
            <a:r>
              <a:rPr lang="en-US" altLang="zh-TW" dirty="0"/>
              <a:t>/</a:t>
            </a:r>
            <a:r>
              <a:rPr lang="zh-TW" altLang="en-US" dirty="0"/>
              <a:t>希哈威歐尼是該地區最成功的混合酒之一。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33</a:t>
            </a:fld>
            <a:endParaRPr lang="en-US" dirty="0"/>
          </a:p>
        </p:txBody>
      </p:sp>
    </p:spTree>
    <p:extLst>
      <p:ext uri="{BB962C8B-B14F-4D97-AF65-F5344CB8AC3E}">
        <p14:creationId xmlns:p14="http://schemas.microsoft.com/office/powerpoint/2010/main" val="6607483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西澳州的釀酒地區集中在西南和大南部地區。 一些地區靠近該州首府珀斯，如天鵝地區，但大多數地區位於更南邊。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34</a:t>
            </a:fld>
            <a:endParaRPr lang="en-US" dirty="0"/>
          </a:p>
        </p:txBody>
      </p:sp>
    </p:spTree>
    <p:extLst>
      <p:ext uri="{BB962C8B-B14F-4D97-AF65-F5344CB8AC3E}">
        <p14:creationId xmlns:p14="http://schemas.microsoft.com/office/powerpoint/2010/main" val="13478003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瑪格麗特河是全世界在地理上最孤立的葡萄酒產區之一。 冬季降雨量高，夏季乾燥、溫暖，霜凍和冰雹的風險低</a:t>
            </a:r>
            <a:r>
              <a:rPr lang="en-US" altLang="zh-TW" dirty="0"/>
              <a:t>--</a:t>
            </a:r>
            <a:r>
              <a:rPr lang="zh-TW" altLang="en-US" dirty="0"/>
              <a:t>再加上粘土底層的灰土，使其成為葡萄種植的理想之地。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35</a:t>
            </a:fld>
            <a:endParaRPr lang="en-US" dirty="0"/>
          </a:p>
        </p:txBody>
      </p:sp>
    </p:spTree>
    <p:extLst>
      <p:ext uri="{BB962C8B-B14F-4D97-AF65-F5344CB8AC3E}">
        <p14:creationId xmlns:p14="http://schemas.microsoft.com/office/powerpoint/2010/main" val="9099643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大南部地區為創造獨特的地區葡萄酒提供了一個理想的環境。 它地域面積大且具多樣性，長度為</a:t>
            </a:r>
            <a:r>
              <a:rPr lang="en-US" altLang="zh-TW" dirty="0"/>
              <a:t>150</a:t>
            </a:r>
            <a:r>
              <a:rPr lang="zh-TW" altLang="en-US" dirty="0"/>
              <a:t>公里（</a:t>
            </a:r>
            <a:r>
              <a:rPr lang="en-US" altLang="zh-TW" dirty="0"/>
              <a:t>93</a:t>
            </a:r>
            <a:r>
              <a:rPr lang="zh-TW" altLang="en-US" dirty="0"/>
              <a:t>英里），寬度為</a:t>
            </a:r>
            <a:r>
              <a:rPr lang="en-US" altLang="zh-TW" dirty="0"/>
              <a:t>100</a:t>
            </a:r>
            <a:r>
              <a:rPr lang="zh-TW" altLang="en-US" dirty="0"/>
              <a:t>公里（</a:t>
            </a:r>
            <a:r>
              <a:rPr lang="en-US" altLang="zh-TW" dirty="0"/>
              <a:t>62</a:t>
            </a:r>
            <a:r>
              <a:rPr lang="zh-TW" altLang="en-US" dirty="0"/>
              <a:t>英里）。 北部的弗蘭克蘭河（</a:t>
            </a:r>
            <a:r>
              <a:rPr lang="en-US" altLang="zh-TW" dirty="0"/>
              <a:t>Frankland River</a:t>
            </a:r>
            <a:r>
              <a:rPr lang="zh-TW" altLang="en-US" dirty="0"/>
              <a:t>）子區域是最引人注目的</a:t>
            </a:r>
            <a:r>
              <a:rPr lang="zh-TW" altLang="en-US" b="0" dirty="0"/>
              <a:t>希拉滋</a:t>
            </a:r>
            <a:r>
              <a:rPr lang="en-US" altLang="zh-TW" b="0" dirty="0"/>
              <a:t>/</a:t>
            </a:r>
            <a:r>
              <a:rPr lang="zh-TW" altLang="en-US" b="0" dirty="0"/>
              <a:t>希哈紅酒產地</a:t>
            </a:r>
            <a:r>
              <a:rPr lang="zh-TW" altLang="en-US" dirty="0"/>
              <a:t>。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36</a:t>
            </a:fld>
            <a:endParaRPr lang="en-US" dirty="0"/>
          </a:p>
        </p:txBody>
      </p:sp>
    </p:spTree>
    <p:extLst>
      <p:ext uri="{BB962C8B-B14F-4D97-AF65-F5344CB8AC3E}">
        <p14:creationId xmlns:p14="http://schemas.microsoft.com/office/powerpoint/2010/main" val="14988682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在珀斯以南兩個半小時的路程，地理灣位於與印度洋接壤的海岸上，這使得過熱的溫度被盛行的西南海風所改變。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37</a:t>
            </a:fld>
            <a:endParaRPr lang="en-US" dirty="0"/>
          </a:p>
        </p:txBody>
      </p:sp>
    </p:spTree>
    <p:extLst>
      <p:ext uri="{BB962C8B-B14F-4D97-AF65-F5344CB8AC3E}">
        <p14:creationId xmlns:p14="http://schemas.microsoft.com/office/powerpoint/2010/main" val="704207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建議討論的要點：用老藤的葡萄釀製希拉滋</a:t>
            </a:r>
            <a:r>
              <a:rPr lang="en-US" altLang="zh-TW" dirty="0"/>
              <a:t>/</a:t>
            </a:r>
            <a:r>
              <a:rPr lang="zh-TW" altLang="en-US" dirty="0"/>
              <a:t>希哈葡萄酒會有什麼優點？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11478940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天鵝谷是西澳州最古老的葡萄酒產區，是英國移民在</a:t>
            </a:r>
            <a:r>
              <a:rPr lang="en-US" altLang="zh-TW" dirty="0"/>
              <a:t>1829</a:t>
            </a:r>
            <a:r>
              <a:rPr lang="zh-TW" altLang="en-US" dirty="0"/>
              <a:t>年抵達后不久種植的。 這裡有著名的 「弗里曼特爾醫生」（</a:t>
            </a:r>
            <a:r>
              <a:rPr lang="en-US" altLang="zh-TW" dirty="0"/>
              <a:t>『Fremantle Doctor</a:t>
            </a:r>
            <a:r>
              <a:rPr lang="zh-TW" altLang="en-US" dirty="0"/>
              <a:t>），即西南海風，使這裡的熱度得到緩解。 天鵝谷希拉滋</a:t>
            </a:r>
            <a:r>
              <a:rPr lang="en-US" altLang="zh-TW" dirty="0"/>
              <a:t>/</a:t>
            </a:r>
            <a:r>
              <a:rPr lang="zh-TW" altLang="en-US" dirty="0"/>
              <a:t>希哈葡萄酒顯示出成熟和果乾的的特色，包括李子和李子乾，以及巧克力、甘草和香料。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38</a:t>
            </a:fld>
            <a:endParaRPr lang="en-US" dirty="0"/>
          </a:p>
        </p:txBody>
      </p:sp>
    </p:spTree>
    <p:extLst>
      <p:ext uri="{BB962C8B-B14F-4D97-AF65-F5344CB8AC3E}">
        <p14:creationId xmlns:p14="http://schemas.microsoft.com/office/powerpoint/2010/main" val="18580745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維多利亞州是澳洲人口最密集的葡萄酒產區，其產區和酒莊數量超過其他任何州。 它的地理多樣性使每個地區都能生產出多種風格的葡萄酒，包括雅拉谷和莫寧頓半島、吉朗和比奇沃思的優雅涼爽氣候的希拉滋</a:t>
            </a:r>
            <a:r>
              <a:rPr lang="en-US" altLang="zh-TW" dirty="0"/>
              <a:t>/</a:t>
            </a:r>
            <a:r>
              <a:rPr lang="zh-TW" altLang="en-US" dirty="0"/>
              <a:t>希哈葡萄酒。 維多利亞州中部氣候溫暖的葡萄酒也受到全世界的推崇。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39</a:t>
            </a:fld>
            <a:endParaRPr lang="en-US" dirty="0"/>
          </a:p>
        </p:txBody>
      </p:sp>
    </p:spTree>
    <p:extLst>
      <p:ext uri="{BB962C8B-B14F-4D97-AF65-F5344CB8AC3E}">
        <p14:creationId xmlns:p14="http://schemas.microsoft.com/office/powerpoint/2010/main" val="7125113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該地區的第一批葡萄樹出現在</a:t>
            </a:r>
            <a:r>
              <a:rPr lang="en-US" altLang="zh-TW" dirty="0"/>
              <a:t>19</a:t>
            </a:r>
            <a:r>
              <a:rPr lang="zh-TW" altLang="en-US" dirty="0"/>
              <a:t>世紀</a:t>
            </a:r>
            <a:r>
              <a:rPr lang="en-US" altLang="zh-TW" dirty="0"/>
              <a:t>60</a:t>
            </a:r>
            <a:r>
              <a:rPr lang="zh-TW" altLang="en-US" dirty="0"/>
              <a:t>年代，但直到</a:t>
            </a:r>
            <a:r>
              <a:rPr lang="en-US" altLang="zh-TW" dirty="0"/>
              <a:t>20</a:t>
            </a:r>
            <a:r>
              <a:rPr lang="zh-TW" altLang="en-US" dirty="0"/>
              <a:t>世紀</a:t>
            </a:r>
            <a:r>
              <a:rPr lang="en-US" altLang="zh-TW" dirty="0"/>
              <a:t>60</a:t>
            </a:r>
            <a:r>
              <a:rPr lang="zh-TW" altLang="en-US" dirty="0"/>
              <a:t>年代才出現真正的發展浪潮。 希思科特的希拉滋</a:t>
            </a:r>
            <a:r>
              <a:rPr lang="en-US" altLang="zh-TW" dirty="0"/>
              <a:t>/</a:t>
            </a:r>
            <a:r>
              <a:rPr lang="zh-TW" altLang="en-US" dirty="0"/>
              <a:t>希哈葡萄酒生產的優勢在於其豐富的土壤沉積物，這些沉積物來自寒武紀的岩石</a:t>
            </a:r>
            <a:r>
              <a:rPr lang="en-US" altLang="zh-TW" dirty="0"/>
              <a:t>--</a:t>
            </a:r>
            <a:r>
              <a:rPr lang="zh-TW" altLang="en-US" dirty="0"/>
              <a:t>維多利亞州最古老的岩石，有</a:t>
            </a:r>
            <a:r>
              <a:rPr lang="en-US" altLang="zh-TW" dirty="0"/>
              <a:t>5</a:t>
            </a:r>
            <a:r>
              <a:rPr lang="zh-TW" altLang="en-US" dirty="0"/>
              <a:t>億多年的歷史。 氧化鐵被包裹在這個地區的紅土中</a:t>
            </a:r>
            <a:r>
              <a:rPr lang="en-US" altLang="zh-TW" dirty="0"/>
              <a:t>--</a:t>
            </a:r>
            <a:r>
              <a:rPr lang="zh-TW" altLang="en-US" dirty="0"/>
              <a:t>這是整個地區的一個引人注目的特徵</a:t>
            </a:r>
            <a:r>
              <a:rPr lang="en-US" altLang="zh-TW" dirty="0"/>
              <a:t>--</a:t>
            </a:r>
            <a:r>
              <a:rPr lang="zh-TW" altLang="en-US" dirty="0"/>
              <a:t>使得希思科特的希拉滋</a:t>
            </a:r>
            <a:r>
              <a:rPr lang="en-US" altLang="zh-TW" dirty="0"/>
              <a:t>/</a:t>
            </a:r>
            <a:r>
              <a:rPr lang="zh-TW" altLang="en-US" dirty="0"/>
              <a:t>希哈成為全球顏色和味道最濃郁的代表。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40</a:t>
            </a:fld>
            <a:endParaRPr lang="en-US" dirty="0"/>
          </a:p>
        </p:txBody>
      </p:sp>
    </p:spTree>
    <p:extLst>
      <p:ext uri="{BB962C8B-B14F-4D97-AF65-F5344CB8AC3E}">
        <p14:creationId xmlns:p14="http://schemas.microsoft.com/office/powerpoint/2010/main" val="29966504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葡萄園早在</a:t>
            </a:r>
            <a:r>
              <a:rPr lang="en-US" altLang="zh-TW" dirty="0"/>
              <a:t>1863</a:t>
            </a:r>
            <a:r>
              <a:rPr lang="zh-TW" altLang="en-US" dirty="0"/>
              <a:t>年就開始種植，包括一些非常罕見的葡萄品種，有幾個品種甚至無法辨識，很可能是世界上唯一倖存的例子。 這裡是地中海氣候，靠近南大洋（</a:t>
            </a:r>
            <a:r>
              <a:rPr lang="en-US" altLang="zh-TW" dirty="0"/>
              <a:t>100</a:t>
            </a:r>
            <a:r>
              <a:rPr lang="zh-TW" altLang="en-US" dirty="0"/>
              <a:t>公里</a:t>
            </a:r>
            <a:r>
              <a:rPr lang="en-US" altLang="zh-TW" dirty="0"/>
              <a:t>-200</a:t>
            </a:r>
            <a:r>
              <a:rPr lang="zh-TW" altLang="en-US" dirty="0"/>
              <a:t>公里），在夏季有降溫作用。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41</a:t>
            </a:fld>
            <a:endParaRPr lang="en-US" dirty="0"/>
          </a:p>
        </p:txBody>
      </p:sp>
    </p:spTree>
    <p:extLst>
      <p:ext uri="{BB962C8B-B14F-4D97-AF65-F5344CB8AC3E}">
        <p14:creationId xmlns:p14="http://schemas.microsoft.com/office/powerpoint/2010/main" val="20025419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小小的比奇沃思地區位於維多利亞州阿爾卑斯山靠近內陸這一側，溫暖、陽光明媚，讓葡萄可以穩定地成熟，而涼爽的夜晚則可以為炎熱的氣候降溫，生產出具有自然平衡和優雅的釀酒葡萄。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42</a:t>
            </a:fld>
            <a:endParaRPr lang="en-US" dirty="0"/>
          </a:p>
        </p:txBody>
      </p:sp>
    </p:spTree>
    <p:extLst>
      <p:ext uri="{BB962C8B-B14F-4D97-AF65-F5344CB8AC3E}">
        <p14:creationId xmlns:p14="http://schemas.microsoft.com/office/powerpoint/2010/main" val="24351349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澳洲的希拉滋</a:t>
            </a:r>
            <a:r>
              <a:rPr lang="en-US" altLang="zh-TW" dirty="0"/>
              <a:t>/</a:t>
            </a:r>
            <a:r>
              <a:rPr lang="zh-TW" altLang="en-US" dirty="0"/>
              <a:t>希哈葡萄有相當一部分被大批量的生產商用來釀造容易飲用、平易近人的澳洲葡萄酒。 大部分水果種植在南澳州的河地和新南威爾斯州的瑞福利納地區。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43</a:t>
            </a:fld>
            <a:endParaRPr lang="en-US" dirty="0"/>
          </a:p>
        </p:txBody>
      </p:sp>
    </p:spTree>
    <p:extLst>
      <p:ext uri="{BB962C8B-B14F-4D97-AF65-F5344CB8AC3E}">
        <p14:creationId xmlns:p14="http://schemas.microsoft.com/office/powerpoint/2010/main" val="8006458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南澳州的河岸地區是一個葡萄酒生產的大本營，沿著墨累河延伸了</a:t>
            </a:r>
            <a:r>
              <a:rPr lang="en-US" altLang="zh-TW" dirty="0"/>
              <a:t>330</a:t>
            </a:r>
            <a:r>
              <a:rPr lang="zh-TW" altLang="en-US" dirty="0"/>
              <a:t>公里。 新一代進步的釀酒師已經進入該地區，他們樂於接受改變，用替代品種釀酒，以可持續方式耕作，並調整他們的做法，包括有機和生物動力農法。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44</a:t>
            </a:fld>
            <a:endParaRPr lang="en-US" dirty="0"/>
          </a:p>
        </p:txBody>
      </p:sp>
    </p:spTree>
    <p:extLst>
      <p:ext uri="{BB962C8B-B14F-4D97-AF65-F5344CB8AC3E}">
        <p14:creationId xmlns:p14="http://schemas.microsoft.com/office/powerpoint/2010/main" val="820309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新南威爾斯州的瑞福利納（</a:t>
            </a:r>
            <a:r>
              <a:rPr lang="en-US" altLang="zh-TW" dirty="0"/>
              <a:t>Riverina</a:t>
            </a:r>
            <a:r>
              <a:rPr lang="zh-TW" altLang="en-US" dirty="0"/>
              <a:t>）種植的葡萄占澳洲總產量的</a:t>
            </a:r>
            <a:r>
              <a:rPr lang="en-US" altLang="zh-TW" dirty="0"/>
              <a:t>10%</a:t>
            </a:r>
            <a:r>
              <a:rPr lang="zh-TW" altLang="en-US" dirty="0"/>
              <a:t>以上，是新南威爾斯州最大的葡萄酒生產地區。 該地區橫跨該州西南平原上的一片平地，葡萄園分佈在數千公頃的土地上，其核心是格裡菲斯市（</a:t>
            </a:r>
            <a:r>
              <a:rPr lang="en-US" altLang="zh-TW" dirty="0"/>
              <a:t>Griffith</a:t>
            </a:r>
            <a:r>
              <a:rPr lang="zh-TW" altLang="en-US" dirty="0"/>
              <a:t>）。
建議討論要點：河岸區</a:t>
            </a:r>
            <a:r>
              <a:rPr lang="zh-CN" altLang="en-US" dirty="0"/>
              <a:t>（</a:t>
            </a:r>
            <a:r>
              <a:rPr lang="en-AU" sz="1200" kern="1200" dirty="0">
                <a:solidFill>
                  <a:schemeClr val="tx1"/>
                </a:solidFill>
                <a:effectLst/>
                <a:latin typeface="+mn-lt"/>
                <a:ea typeface="+mn-ea"/>
                <a:cs typeface="+mn-cs"/>
              </a:rPr>
              <a:t>Riverland</a:t>
            </a:r>
            <a:r>
              <a:rPr lang="zh-CN" altLang="en-US" sz="1200" kern="1200" dirty="0">
                <a:solidFill>
                  <a:schemeClr val="tx1"/>
                </a:solidFill>
                <a:effectLst/>
                <a:latin typeface="+mn-lt"/>
                <a:ea typeface="+mn-ea"/>
                <a:cs typeface="+mn-cs"/>
              </a:rPr>
              <a:t>）</a:t>
            </a:r>
            <a:r>
              <a:rPr lang="zh-TW" altLang="en-US" dirty="0"/>
              <a:t>、</a:t>
            </a:r>
            <a:r>
              <a:rPr lang="zh-TW" altLang="en-US" b="0" dirty="0">
                <a:solidFill>
                  <a:prstClr val="black"/>
                </a:solidFill>
              </a:rPr>
              <a:t>瑞福利納</a:t>
            </a:r>
            <a:r>
              <a:rPr lang="en-AU" altLang="zh-TW" dirty="0"/>
              <a:t>(</a:t>
            </a:r>
            <a:r>
              <a:rPr lang="en-AU" sz="1200" kern="1200" dirty="0">
                <a:solidFill>
                  <a:schemeClr val="tx1"/>
                </a:solidFill>
                <a:effectLst/>
                <a:latin typeface="+mn-lt"/>
                <a:ea typeface="+mn-ea"/>
                <a:cs typeface="+mn-cs"/>
              </a:rPr>
              <a:t>Riverina)</a:t>
            </a:r>
            <a:r>
              <a:rPr lang="zh-TW" altLang="en-US" dirty="0"/>
              <a:t>和墨累達令區</a:t>
            </a:r>
            <a:r>
              <a:rPr lang="en-AU" altLang="zh-TW" dirty="0"/>
              <a:t>(</a:t>
            </a:r>
            <a:r>
              <a:rPr lang="en-AU" sz="1200" kern="1200" dirty="0">
                <a:solidFill>
                  <a:schemeClr val="tx1"/>
                </a:solidFill>
                <a:effectLst/>
                <a:latin typeface="+mn-lt"/>
                <a:ea typeface="+mn-ea"/>
                <a:cs typeface="+mn-cs"/>
              </a:rPr>
              <a:t>Murray Darling)</a:t>
            </a:r>
            <a:r>
              <a:rPr lang="zh-TW" altLang="en-US" dirty="0"/>
              <a:t>在澳洲生產的希拉滋</a:t>
            </a:r>
            <a:r>
              <a:rPr lang="en-US" altLang="zh-TW" dirty="0"/>
              <a:t>/</a:t>
            </a:r>
            <a:r>
              <a:rPr lang="zh-TW" altLang="en-US" dirty="0"/>
              <a:t>希哈數量最多，然而，正是這些氣候較涼爽的表兄弟因其優雅、精緻的希拉滋</a:t>
            </a:r>
            <a:r>
              <a:rPr lang="en-US" altLang="zh-TW" dirty="0"/>
              <a:t>/</a:t>
            </a:r>
            <a:r>
              <a:rPr lang="zh-TW" altLang="en-US" dirty="0"/>
              <a:t>希哈表現而聲名鵲起。 這說明了人們實際飲用的希拉滋</a:t>
            </a:r>
            <a:r>
              <a:rPr lang="en-US" altLang="zh-TW" dirty="0"/>
              <a:t>/</a:t>
            </a:r>
            <a:r>
              <a:rPr lang="zh-TW" altLang="en-US" dirty="0"/>
              <a:t>希哈的風格是怎樣的？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45</a:t>
            </a:fld>
            <a:endParaRPr lang="en-US" dirty="0"/>
          </a:p>
        </p:txBody>
      </p:sp>
    </p:spTree>
    <p:extLst>
      <p:ext uri="{BB962C8B-B14F-4D97-AF65-F5344CB8AC3E}">
        <p14:creationId xmlns:p14="http://schemas.microsoft.com/office/powerpoint/2010/main" val="7283691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rPr>
              <a:t>如需更多課程訊息、工具與資源，請造訪：www.australianwinediscovered.com。</a:t>
            </a:r>
          </a:p>
          <a:p>
            <a:r>
              <a:rPr lang="zh-TW" sz="1200" dirty="0">
                <a:solidFill>
                  <a:schemeClr val="tx1"/>
                </a:solidFill>
                <a:latin typeface="+mn-lt"/>
              </a:rPr>
              <a:t>如有任何諮詢需求，歡迎 Email 至：discovered@wineaustralia.com。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49</a:t>
            </a:fld>
            <a:endParaRPr lang="en-US" dirty="0"/>
          </a:p>
        </p:txBody>
      </p:sp>
    </p:spTree>
    <p:extLst>
      <p:ext uri="{BB962C8B-B14F-4D97-AF65-F5344CB8AC3E}">
        <p14:creationId xmlns:p14="http://schemas.microsoft.com/office/powerpoint/2010/main" val="315878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sz="1200" b="1" dirty="0">
                <a:solidFill>
                  <a:schemeClr val="bg1"/>
                </a:solidFill>
                <a:cs typeface="Hellix"/>
              </a:rPr>
              <a:t>麥斯</a:t>
            </a:r>
            <a:r>
              <a:rPr lang="en-US" altLang="zh-TW" sz="1200" b="1" dirty="0">
                <a:solidFill>
                  <a:schemeClr val="bg1"/>
                </a:solidFill>
                <a:cs typeface="Hellix"/>
              </a:rPr>
              <a:t>·</a:t>
            </a:r>
            <a:r>
              <a:rPr lang="zh-TW" altLang="en-US" sz="1200" b="1" dirty="0">
                <a:solidFill>
                  <a:schemeClr val="bg1"/>
                </a:solidFill>
                <a:cs typeface="Hellix"/>
              </a:rPr>
              <a:t>舒伯特 （</a:t>
            </a:r>
            <a:r>
              <a:rPr lang="en-US" altLang="zh-TW" sz="1200" b="1" dirty="0">
                <a:solidFill>
                  <a:schemeClr val="bg1"/>
                </a:solidFill>
                <a:cs typeface="Hellix"/>
              </a:rPr>
              <a:t>Max Schubert</a:t>
            </a:r>
            <a:r>
              <a:rPr lang="zh-TW" altLang="en-US" sz="1200" b="1" dirty="0">
                <a:solidFill>
                  <a:schemeClr val="bg1"/>
                </a:solidFill>
                <a:cs typeface="Hellix"/>
              </a:rPr>
              <a:t>）是一個先鋒人物</a:t>
            </a:r>
            <a:r>
              <a:rPr lang="en-US" altLang="zh-TW" sz="1200" b="1" dirty="0">
                <a:solidFill>
                  <a:schemeClr val="bg1"/>
                </a:solidFill>
                <a:cs typeface="Hellix"/>
              </a:rPr>
              <a:t>. </a:t>
            </a:r>
            <a:r>
              <a:rPr lang="zh-TW" altLang="en-US" sz="1200" b="1" dirty="0">
                <a:solidFill>
                  <a:schemeClr val="bg1"/>
                </a:solidFill>
                <a:cs typeface="Hellix"/>
              </a:rPr>
              <a:t>他著手將澳洲的希拉滋</a:t>
            </a:r>
            <a:r>
              <a:rPr lang="en-US" altLang="zh-TW" sz="1200" b="1" dirty="0">
                <a:solidFill>
                  <a:schemeClr val="bg1"/>
                </a:solidFill>
                <a:cs typeface="Hellix"/>
              </a:rPr>
              <a:t>/</a:t>
            </a:r>
            <a:r>
              <a:rPr lang="zh-TW" altLang="en-US" sz="1200" b="1" dirty="0">
                <a:solidFill>
                  <a:schemeClr val="bg1"/>
                </a:solidFill>
                <a:cs typeface="Hellix"/>
              </a:rPr>
              <a:t>希哈葡萄酒帶到全世界的版圖上，儘管一路上受到了挑戰，但他成功地生產出了澳洲最著名的葡萄酒</a:t>
            </a:r>
            <a:r>
              <a:rPr lang="en-US" altLang="zh-TW" sz="1200" b="1" dirty="0">
                <a:solidFill>
                  <a:schemeClr val="bg1"/>
                </a:solidFill>
                <a:cs typeface="Hellix"/>
              </a:rPr>
              <a:t>--</a:t>
            </a:r>
            <a:r>
              <a:rPr lang="zh-TW" altLang="en-US" sz="1200" b="1" dirty="0">
                <a:solidFill>
                  <a:schemeClr val="bg1"/>
                </a:solidFill>
                <a:cs typeface="Hellix"/>
              </a:rPr>
              <a:t>奔富葛蘭許（</a:t>
            </a:r>
            <a:r>
              <a:rPr lang="en-US" altLang="zh-TW" sz="1200" b="1" dirty="0">
                <a:solidFill>
                  <a:schemeClr val="bg1"/>
                </a:solidFill>
                <a:cs typeface="Hellix"/>
              </a:rPr>
              <a:t>Penfolds Grange</a:t>
            </a:r>
            <a:r>
              <a:rPr lang="zh-TW" altLang="en-US" sz="1200" b="1" dirty="0">
                <a:solidFill>
                  <a:schemeClr val="bg1"/>
                </a:solidFill>
                <a:cs typeface="Hellix"/>
              </a:rPr>
              <a:t>）。</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3494475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希拉滋</a:t>
            </a:r>
            <a:r>
              <a:rPr lang="en-US" altLang="zh-TW" dirty="0"/>
              <a:t>/</a:t>
            </a:r>
            <a:r>
              <a:rPr lang="zh-TW" altLang="en-US" dirty="0"/>
              <a:t>希哈葡萄樹的適應性較強。 在合適的氣候條件下，它可以是一個多產的種植品種，但比較容易發生著果不良而影響產量。 希拉滋</a:t>
            </a:r>
            <a:r>
              <a:rPr lang="en-US" altLang="zh-TW" dirty="0"/>
              <a:t>/</a:t>
            </a:r>
            <a:r>
              <a:rPr lang="zh-TW" altLang="en-US" dirty="0"/>
              <a:t>希哈屬中晚期發芽和成熟的品種，通常在採收季中期採摘。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2121607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希拉滋</a:t>
            </a:r>
            <a:r>
              <a:rPr lang="en-US" altLang="zh-TW" dirty="0"/>
              <a:t>/</a:t>
            </a:r>
            <a:r>
              <a:rPr lang="zh-TW" altLang="en-US" dirty="0"/>
              <a:t>希哈的修剪可以通過手工或機械來完成，通常在冬季或接近春天的時候。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2780302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altLang="zh-TW" dirty="0"/>
              <a:t>- </a:t>
            </a:r>
            <a:r>
              <a:rPr lang="zh-TW" altLang="en-US" dirty="0"/>
              <a:t>葡萄樹的年齡。 老年份希拉滋</a:t>
            </a:r>
            <a:r>
              <a:rPr lang="en-US" altLang="zh-TW" dirty="0"/>
              <a:t>/</a:t>
            </a:r>
            <a:r>
              <a:rPr lang="zh-TW" altLang="en-US" dirty="0"/>
              <a:t>希哈葡萄樹的產量往往較低，但葡萄的味道和強度都非常集中。
</a:t>
            </a:r>
            <a:r>
              <a:rPr lang="en-US" altLang="zh-TW" dirty="0"/>
              <a:t>- </a:t>
            </a:r>
            <a:r>
              <a:rPr lang="zh-TW" altLang="en-US" dirty="0"/>
              <a:t>葡萄樹的活力。 如果葡萄園的生長特別旺盛，產量提高，希拉滋</a:t>
            </a:r>
            <a:r>
              <a:rPr lang="en-US" altLang="zh-TW" dirty="0"/>
              <a:t>/</a:t>
            </a:r>
            <a:r>
              <a:rPr lang="zh-TW" altLang="en-US" dirty="0"/>
              <a:t>希哈獨特的滋味豐富與鹹味感就會減弱，所以對葡萄樹產量的敏銳關注很重要。
</a:t>
            </a:r>
            <a:r>
              <a:rPr lang="en-US" altLang="zh-TW" dirty="0"/>
              <a:t>- </a:t>
            </a:r>
            <a:r>
              <a:rPr lang="zh-TW" altLang="en-US" dirty="0"/>
              <a:t>葡萄園地理位置的特徵。 包括土壤類型、坡度、光源和氣候。
</a:t>
            </a:r>
            <a:br>
              <a:rPr lang="en-AU" altLang="zh-TW" dirty="0"/>
            </a:br>
            <a:endParaRPr lang="en-US" altLang="zh-TW"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4032808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a:t>為了完全成熟，希拉滋</a:t>
            </a:r>
            <a:r>
              <a:rPr lang="en-US" altLang="zh-TW" dirty="0"/>
              <a:t>/</a:t>
            </a:r>
            <a:r>
              <a:rPr lang="zh-TW" altLang="en-US" dirty="0"/>
              <a:t>希哈需要一個良好的成熟季節，在某些情況下，它在收穫期中期就行進採摘。 在較涼爽的氣候條件下，希拉滋</a:t>
            </a:r>
            <a:r>
              <a:rPr lang="en-US" altLang="zh-TW" dirty="0"/>
              <a:t>/</a:t>
            </a:r>
            <a:r>
              <a:rPr lang="zh-TW" altLang="en-US" dirty="0"/>
              <a:t>希哈通常需要更長的生長季節才能完全成熟。 為了讓它更深地成熟會讓果實留更長的時間，希拉滋</a:t>
            </a:r>
            <a:r>
              <a:rPr lang="en-US" altLang="zh-TW" dirty="0"/>
              <a:t>/</a:t>
            </a:r>
            <a:r>
              <a:rPr lang="zh-TW" altLang="en-US" dirty="0"/>
              <a:t>希哈的胡椒味會轉變成燉李子和黑櫻桃的味道。
</a:t>
            </a:r>
            <a:endParaRPr lang="zh-CN" altLang="en-US" dirty="0"/>
          </a:p>
          <a:p>
            <a:r>
              <a:rPr lang="zh-TW" altLang="en-US" dirty="0"/>
              <a:t>建議討論的要點：收穫的時間如何影響希拉滋</a:t>
            </a:r>
            <a:r>
              <a:rPr lang="en-US" altLang="zh-TW" dirty="0"/>
              <a:t>/</a:t>
            </a:r>
            <a:r>
              <a:rPr lang="zh-TW" altLang="en-US" dirty="0"/>
              <a:t>希哈的細微風味？
</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3594658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1586948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Microsoft JhengHei" panose="020B0604030504040204" pitchFamily="34" charset="-12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Microsoft JhengHei" panose="020B0604030504040204" pitchFamily="34" charset="-120"/>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Microsoft JhengHei" panose="020B0604030504040204" pitchFamily="34" charset="-12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Microsoft JhengHei" panose="020B0604030504040204" pitchFamily="34" charset="-120"/>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Microsoft JhengHei" panose="020B0604030504040204" pitchFamily="34" charset="-12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Microsoft JhengHei" panose="020B0604030504040204" pitchFamily="34" charset="-12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Microsoft JhengHei" panose="020B0604030504040204" pitchFamily="34" charset="-12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b="0" i="0">
                <a:latin typeface="Microsoft JhengHei" panose="020B0604030504040204" pitchFamily="34" charset="-12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8713422" y="4471419"/>
            <a:ext cx="2976345" cy="1461301"/>
          </a:xfrm>
        </p:spPr>
        <p:txBody>
          <a:bodyPr/>
          <a:lstStyle>
            <a:lvl1pPr marL="0" indent="0">
              <a:buClr>
                <a:schemeClr val="accent1"/>
              </a:buClr>
              <a:buNone/>
              <a:defRPr sz="1600" b="0" i="0">
                <a:latin typeface="Microsoft JhengHei" panose="020B0604030504040204" pitchFamily="34" charset="-12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8702537"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Microsoft JhengHei" panose="020B0604030504040204" pitchFamily="34" charset="-12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Microsoft JhengHei" panose="020B0604030504040204" pitchFamily="34" charset="-12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Microsoft JhengHei" panose="020B0604030504040204" pitchFamily="34" charset="-12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Microsoft JhengHei" panose="020B0604030504040204" pitchFamily="34" charset="-12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Microsoft JhengHei" panose="020B0604030504040204" pitchFamily="34" charset="-12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Microsoft JhengHei" panose="020B0604030504040204" pitchFamily="34" charset="-12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Microsoft JhengHei" panose="020B0604030504040204" pitchFamily="34" charset="-12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Microsoft JhengHei" panose="020B0604030504040204" pitchFamily="34" charset="-12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574143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Microsoft JhengHei" panose="020B0604030504040204" pitchFamily="34" charset="-12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Microsoft JhengHei" panose="020B0604030504040204" pitchFamily="34" charset="-12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096000" y="368300"/>
            <a:ext cx="6096000" cy="6240688"/>
          </a:xfrm>
        </p:spPr>
        <p:txBody>
          <a:bodyPr/>
          <a:lstStyle>
            <a:lvl1pPr marL="0" indent="0">
              <a:buFont typeface="Arial" panose="020B0604020202020204" pitchFamily="34" charset="0"/>
              <a:buNone/>
              <a:defRPr b="0" i="0"/>
            </a:lvl1pPr>
          </a:lstStyle>
          <a:p>
            <a:endParaRPr lang="en-US"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Microsoft JhengHei" panose="020B0604030504040204" pitchFamily="34" charset="-12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Microsoft JhengHei" panose="020B0604030504040204" pitchFamily="34" charset="-12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4223329"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Microsoft JhengHei" panose="020B0604030504040204" pitchFamily="34" charset="-120"/>
            </a:endParaRPr>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Microsoft JhengHei" panose="020B0604030504040204" pitchFamily="34" charset="-12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Microsoft JhengHei" panose="020B0604030504040204" pitchFamily="34" charset="-120"/>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Microsoft JhengHei" panose="020B0604030504040204" pitchFamily="34" charset="-12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Microsoft JhengHei" panose="020B0604030504040204" pitchFamily="34" charset="-120"/>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Microsoft JhengHei" panose="020B0604030504040204" pitchFamily="34" charset="-12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Microsoft JhengHei" panose="020B0604030504040204" pitchFamily="34" charset="-120"/>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Microsoft JhengHei" panose="020B0604030504040204" pitchFamily="34" charset="-12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Microsoft JhengHei" panose="020B0604030504040204" pitchFamily="34" charset="-120"/>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Microsoft JhengHei" panose="020B0604030504040204" pitchFamily="34" charset="-120"/>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Microsoft JhengHei" panose="020B0604030504040204" pitchFamily="34" charset="-12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Microsoft JhengHei" panose="020B0604030504040204" pitchFamily="34" charset="-120"/>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icrosoft JhengHei" panose="020B0604030504040204" pitchFamily="34" charset="-120"/>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Microsoft JhengHei" panose="020B0604030504040204" pitchFamily="34" charset="-12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icrosoft JhengHei" panose="020B0604030504040204" pitchFamily="34" charset="-120"/>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421172411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Microsoft JhengHei" panose="020B0604030504040204" pitchFamily="34" charset="-12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Microsoft JhengHei" panose="020B0604030504040204" pitchFamily="34" charset="-120"/>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20/8/2026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79" r:id="rId21"/>
    <p:sldLayoutId id="2147483677" r:id="rId22"/>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Microsoft JhengHei" panose="020B0604030504040204" pitchFamily="34" charset="-120"/>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emf"/><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7.png"/><Relationship Id="rId7"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sv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9.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38469" b="35795"/>
          <a:stretch>
            <a:fillRect/>
          </a:stretch>
        </p:blipFill>
        <p:spPr>
          <a:xfrm>
            <a:off x="623889" y="2595563"/>
            <a:ext cx="11010954"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tabLst>
                <a:tab pos="1373188" algn="l"/>
              </a:tabLst>
            </a:pPr>
            <a:r>
              <a:rPr lang="ja-JP" altLang="en-US" sz="6000" b="1">
                <a:solidFill>
                  <a:schemeClr val="accent1"/>
                </a:solidFill>
                <a:latin typeface="Microsoft JhengHei" panose="020B0604030504040204" pitchFamily="34" charset="-120"/>
              </a:rPr>
              <a:t>設拉子</a:t>
            </a:r>
            <a:r>
              <a:rPr lang="ja-JP" altLang="en-US" sz="6000" b="1">
                <a:solidFill>
                  <a:schemeClr val="accent1"/>
                </a:solidFill>
              </a:rPr>
              <a:t>（西拉）</a:t>
            </a:r>
            <a:endParaRPr lang="en-US" altLang="zh-CN" sz="6000" b="1" dirty="0">
              <a:solidFill>
                <a:schemeClr val="accent1"/>
              </a:solidFill>
              <a:latin typeface="Microsoft JhengHei" panose="020B0604030504040204" pitchFamily="34" charset="-120"/>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Microsoft JhengHei" panose="020B0604030504040204" pitchFamily="34" charset="-12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Microsoft JhengHei" panose="020B0604030504040204" pitchFamily="34" charset="-120"/>
            </a:endParaRPr>
          </a:p>
        </p:txBody>
      </p:sp>
      <p:sp>
        <p:nvSpPr>
          <p:cNvPr id="18" name="TextBox 17">
            <a:extLst>
              <a:ext uri="{FF2B5EF4-FFF2-40B4-BE49-F238E27FC236}">
                <a16:creationId xmlns:a16="http://schemas.microsoft.com/office/drawing/2014/main" id="{4ABEED5C-B13D-8CF9-C654-1BD737E754D7}"/>
              </a:ext>
            </a:extLst>
          </p:cNvPr>
          <p:cNvSpPr txBox="1"/>
          <p:nvPr/>
        </p:nvSpPr>
        <p:spPr>
          <a:xfrm>
            <a:off x="6095999" y="1978929"/>
            <a:ext cx="3523809" cy="461665"/>
          </a:xfrm>
          <a:prstGeom prst="rect">
            <a:avLst/>
          </a:prstGeom>
          <a:noFill/>
        </p:spPr>
        <p:txBody>
          <a:bodyPr wrap="square">
            <a:spAutoFit/>
          </a:bodyPr>
          <a:lstStyle/>
          <a:p>
            <a:r>
              <a:rPr lang="zh-CN" altLang="en-US" sz="2400" b="1" dirty="0">
                <a:solidFill>
                  <a:schemeClr val="accent1"/>
                </a:solidFill>
                <a:latin typeface="Microsoft JhengHei" panose="020B0604030504040204" pitchFamily="34" charset="-120"/>
                <a:ea typeface="Microsoft JhengHei" panose="020B0604030504040204" pitchFamily="34" charset="-120"/>
                <a:cs typeface="Inter Display" panose="02000503000000020004" pitchFamily="2" charset="0"/>
              </a:rPr>
              <a:t>與混釀</a:t>
            </a: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long shot of a vineyard  AI-generated content may be incorrect.">
            <a:extLst>
              <a:ext uri="{FF2B5EF4-FFF2-40B4-BE49-F238E27FC236}">
                <a16:creationId xmlns:a16="http://schemas.microsoft.com/office/drawing/2014/main" id="{158BF778-722B-561A-0586-98C5A2F4C36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1651427F-2CA0-122A-EBBF-8B27086F0C79}"/>
              </a:ext>
            </a:extLst>
          </p:cNvPr>
          <p:cNvSpPr>
            <a:spLocks noGrp="1"/>
          </p:cNvSpPr>
          <p:nvPr>
            <p:ph type="title"/>
          </p:nvPr>
        </p:nvSpPr>
        <p:spPr/>
        <p:txBody>
          <a:bodyPr/>
          <a:lstStyle/>
          <a:p>
            <a:r>
              <a:rPr lang="zh-CN" altLang="en-US" b="1" dirty="0">
                <a:solidFill>
                  <a:schemeClr val="accent5"/>
                </a:solidFill>
                <a:latin typeface="Microsoft JhengHei" panose="020B0604030504040204" pitchFamily="34" charset="-120"/>
              </a:rPr>
              <a:t>葡萄栽培</a:t>
            </a:r>
          </a:p>
        </p:txBody>
      </p:sp>
      <p:sp>
        <p:nvSpPr>
          <p:cNvPr id="4" name="Text Placeholder 3">
            <a:extLst>
              <a:ext uri="{FF2B5EF4-FFF2-40B4-BE49-F238E27FC236}">
                <a16:creationId xmlns:a16="http://schemas.microsoft.com/office/drawing/2014/main" id="{EC19D56E-D7D1-15F2-C73F-CFA73E19E87A}"/>
              </a:ext>
            </a:extLst>
          </p:cNvPr>
          <p:cNvSpPr>
            <a:spLocks noGrp="1"/>
          </p:cNvSpPr>
          <p:nvPr>
            <p:ph type="body" sz="quarter" idx="11"/>
          </p:nvPr>
        </p:nvSpPr>
        <p:spPr/>
        <p:txBody>
          <a:bodyPr/>
          <a:lstStyle/>
          <a:p>
            <a:pPr marL="285750" indent="-285750">
              <a:buFont typeface="Arial" panose="020B0604020202020204" pitchFamily="34" charset="0"/>
              <a:buChar char="•"/>
            </a:pPr>
            <a:r>
              <a:rPr lang="zh-CN" altLang="en-US" dirty="0"/>
              <a:t>葡萄藤</a:t>
            </a:r>
          </a:p>
          <a:p>
            <a:pPr marL="285750" indent="-285750">
              <a:buFont typeface="Arial" panose="020B0604020202020204" pitchFamily="34" charset="0"/>
              <a:buChar char="•"/>
            </a:pPr>
            <a:r>
              <a:rPr lang="zh-CN" altLang="en-US" dirty="0"/>
              <a:t>灌溉</a:t>
            </a:r>
          </a:p>
          <a:p>
            <a:pPr marL="285750" indent="-285750">
              <a:buFont typeface="Arial" panose="020B0604020202020204" pitchFamily="34" charset="0"/>
              <a:buChar char="•"/>
            </a:pPr>
            <a:r>
              <a:rPr lang="zh-CN" altLang="en-US" dirty="0"/>
              <a:t>修剪</a:t>
            </a:r>
          </a:p>
          <a:p>
            <a:pPr marL="285750" indent="-285750">
              <a:buFont typeface="Arial" panose="020B0604020202020204" pitchFamily="34" charset="0"/>
              <a:buChar char="•"/>
            </a:pPr>
            <a:r>
              <a:rPr lang="zh-CN" altLang="en-US" dirty="0"/>
              <a:t>產量</a:t>
            </a:r>
          </a:p>
          <a:p>
            <a:pPr marL="285750" indent="-285750">
              <a:buFont typeface="Arial" panose="020B0604020202020204" pitchFamily="34" charset="0"/>
              <a:buChar char="•"/>
            </a:pPr>
            <a:r>
              <a:rPr lang="zh-CN" altLang="en-US" dirty="0"/>
              <a:t>收穫</a:t>
            </a:r>
          </a:p>
        </p:txBody>
      </p:sp>
      <p:sp>
        <p:nvSpPr>
          <p:cNvPr id="5" name="Text Placeholder 4">
            <a:extLst>
              <a:ext uri="{FF2B5EF4-FFF2-40B4-BE49-F238E27FC236}">
                <a16:creationId xmlns:a16="http://schemas.microsoft.com/office/drawing/2014/main" id="{30B0A311-A4C4-E496-9C38-EF2439ADE384}"/>
              </a:ext>
            </a:extLst>
          </p:cNvPr>
          <p:cNvSpPr>
            <a:spLocks noGrp="1"/>
          </p:cNvSpPr>
          <p:nvPr>
            <p:ph type="body" sz="quarter" idx="13"/>
          </p:nvPr>
        </p:nvSpPr>
        <p:spPr/>
        <p:txBody>
          <a:bodyPr/>
          <a:lstStyle/>
          <a:p>
            <a:r>
              <a:rPr lang="ja-JP" altLang="en-US" b="1">
                <a:solidFill>
                  <a:schemeClr val="accent1"/>
                </a:solidFill>
                <a:latin typeface="Microsoft JhengHei" panose="020B0604030504040204" pitchFamily="34" charset="-120"/>
              </a:rPr>
              <a:t>設拉子</a:t>
            </a:r>
            <a:r>
              <a:rPr lang="en-US" altLang="zh-CN" b="1" dirty="0">
                <a:solidFill>
                  <a:schemeClr val="accent1"/>
                </a:solidFill>
                <a:latin typeface="Microsoft JhengHei" panose="020B0604030504040204" pitchFamily="34" charset="-120"/>
              </a:rPr>
              <a:t> 如何種植</a:t>
            </a:r>
          </a:p>
        </p:txBody>
      </p:sp>
    </p:spTree>
    <p:extLst>
      <p:ext uri="{BB962C8B-B14F-4D97-AF65-F5344CB8AC3E}">
        <p14:creationId xmlns:p14="http://schemas.microsoft.com/office/powerpoint/2010/main" val="119631380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ose-up of a vine with grapes  AI-generated content may be incorrect.">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9" y="2518445"/>
            <a:ext cx="3529658" cy="1610114"/>
          </a:xfrm>
        </p:spPr>
        <p:txBody>
          <a:bodyPr/>
          <a:lstStyle/>
          <a:p>
            <a:r>
              <a:rPr lang="ja-JP" altLang="en-US"/>
              <a:t>西拉是一種生命力旺盛、適應性強的葡萄藤，即使在貧瘠的土壤中，單株也能結出大量的葡萄。</a:t>
            </a:r>
            <a:endParaRPr lang="en-US" dirty="0"/>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ja-JP" altLang="en-US" b="1">
                <a:solidFill>
                  <a:schemeClr val="accent1"/>
                </a:solidFill>
              </a:rPr>
              <a:t>葡萄藤</a:t>
            </a:r>
            <a:endParaRPr lang="en-US" altLang="zh-CN" b="1" dirty="0">
              <a:solidFill>
                <a:schemeClr val="accent1"/>
              </a:solidFill>
            </a:endParaRPr>
          </a:p>
        </p:txBody>
      </p:sp>
    </p:spTree>
    <p:extLst>
      <p:ext uri="{BB962C8B-B14F-4D97-AF65-F5344CB8AC3E}">
        <p14:creationId xmlns:p14="http://schemas.microsoft.com/office/powerpoint/2010/main" val="12362155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9" y="2518445"/>
            <a:ext cx="3797036" cy="1610114"/>
          </a:xfrm>
        </p:spPr>
        <p:txBody>
          <a:bodyPr/>
          <a:lstStyle/>
          <a:p>
            <a:pPr marL="285750" indent="-285750">
              <a:spcBef>
                <a:spcPts val="800"/>
              </a:spcBef>
              <a:buFont typeface="Arial" panose="020B0604020202020204" pitchFamily="34" charset="0"/>
              <a:buChar char="•"/>
            </a:pPr>
            <a:r>
              <a:rPr lang="ja-JP" altLang="en-US" sz="1600"/>
              <a:t>淺層土壤上的葡萄藤需要灌溉，而老藤則多採用旱地栽培。</a:t>
            </a:r>
          </a:p>
          <a:p>
            <a:pPr marL="285750" indent="-285750">
              <a:spcBef>
                <a:spcPts val="800"/>
              </a:spcBef>
              <a:buFont typeface="Arial" panose="020B0604020202020204" pitchFamily="34" charset="0"/>
              <a:buChar char="•"/>
            </a:pPr>
            <a:r>
              <a:rPr lang="ja-JP" altLang="en-US" sz="1600"/>
              <a:t>西拉葡萄藤能夠適應惡劣的生長環境。</a:t>
            </a:r>
          </a:p>
          <a:p>
            <a:pPr marL="285750" indent="-285750">
              <a:spcBef>
                <a:spcPts val="800"/>
              </a:spcBef>
              <a:buFont typeface="Arial" panose="020B0604020202020204" pitchFamily="34" charset="0"/>
              <a:buChar char="•"/>
            </a:pPr>
            <a:r>
              <a:rPr lang="ja-JP" altLang="en-US" sz="1600"/>
              <a:t>如果灌溉過度，葡萄酒的風味可能會不夠濃鬱。</a:t>
            </a:r>
            <a:endParaRPr lang="en-US" dirty="0"/>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ja-JP" altLang="en-US" b="1">
                <a:solidFill>
                  <a:schemeClr val="accent1"/>
                </a:solidFill>
              </a:rPr>
              <a:t>灌溉</a:t>
            </a:r>
            <a:endParaRPr lang="en-US" altLang="zh-CN" b="1" dirty="0">
              <a:solidFill>
                <a:schemeClr val="accent1"/>
              </a:solidFill>
            </a:endParaRPr>
          </a:p>
        </p:txBody>
      </p:sp>
    </p:spTree>
    <p:extLst>
      <p:ext uri="{BB962C8B-B14F-4D97-AF65-F5344CB8AC3E}">
        <p14:creationId xmlns:p14="http://schemas.microsoft.com/office/powerpoint/2010/main" val="300185015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9" y="2518445"/>
            <a:ext cx="4067854" cy="1610114"/>
          </a:xfrm>
        </p:spPr>
        <p:txBody>
          <a:bodyPr/>
          <a:lstStyle/>
          <a:p>
            <a:pPr marL="0" indent="0">
              <a:spcBef>
                <a:spcPts val="800"/>
              </a:spcBef>
              <a:buNone/>
            </a:pPr>
            <a:r>
              <a:rPr lang="ja-JP" altLang="en-US"/>
              <a:t>控制過度生長尤為重要。可採用多種樹冠管理技術，確保樹冠平衡，果實區域獲得適當的遮蔭，避免日灼過熟。</a:t>
            </a:r>
            <a:endParaRPr lang="en-US" altLang="zh-CN" dirty="0"/>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ja-JP" altLang="en-US" b="1">
                <a:solidFill>
                  <a:schemeClr val="accent1"/>
                </a:solidFill>
              </a:rPr>
              <a:t>修剪</a:t>
            </a:r>
            <a:endParaRPr lang="en-US" altLang="zh-CN" b="1" dirty="0">
              <a:solidFill>
                <a:schemeClr val="accent1"/>
              </a:solidFill>
            </a:endParaRPr>
          </a:p>
        </p:txBody>
      </p:sp>
    </p:spTree>
    <p:extLst>
      <p:ext uri="{BB962C8B-B14F-4D97-AF65-F5344CB8AC3E}">
        <p14:creationId xmlns:p14="http://schemas.microsoft.com/office/powerpoint/2010/main" val="256340450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8" y="2518445"/>
            <a:ext cx="4025603" cy="1610114"/>
          </a:xfrm>
        </p:spPr>
        <p:txBody>
          <a:bodyPr/>
          <a:lstStyle/>
          <a:p>
            <a:pPr marL="0" indent="0">
              <a:buNone/>
            </a:pPr>
            <a:r>
              <a:rPr lang="ja-JP" altLang="en-US"/>
              <a:t>取決於多種因素，包括：</a:t>
            </a:r>
          </a:p>
          <a:p>
            <a:pPr marL="285750" indent="-285750">
              <a:buFont typeface="Arial" panose="020B0604020202020204" pitchFamily="34" charset="0"/>
              <a:buChar char="•"/>
            </a:pPr>
            <a:endParaRPr lang="ja-JP" altLang="en-US"/>
          </a:p>
          <a:p>
            <a:pPr marL="285750" indent="-285750">
              <a:buFont typeface="Arial" panose="020B0604020202020204" pitchFamily="34" charset="0"/>
              <a:buChar char="•"/>
            </a:pPr>
            <a:r>
              <a:rPr lang="ja-JP" altLang="en-US"/>
              <a:t>葡萄藤樹齡</a:t>
            </a:r>
          </a:p>
          <a:p>
            <a:pPr marL="285750" indent="-285750">
              <a:buFont typeface="Arial" panose="020B0604020202020204" pitchFamily="34" charset="0"/>
              <a:buChar char="•"/>
            </a:pPr>
            <a:r>
              <a:rPr lang="ja-JP" altLang="en-US"/>
              <a:t>葡萄藤長勢</a:t>
            </a:r>
          </a:p>
          <a:p>
            <a:pPr marL="285750" indent="-285750">
              <a:buFont typeface="Arial" panose="020B0604020202020204" pitchFamily="34" charset="0"/>
              <a:buChar char="•"/>
            </a:pPr>
            <a:r>
              <a:rPr lang="ja-JP" altLang="en-US"/>
              <a:t>葡萄園地形特徵</a:t>
            </a:r>
            <a:endParaRPr lang="en-US" altLang="zh-CN" dirty="0"/>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ja-JP" altLang="en-US" b="1">
                <a:solidFill>
                  <a:schemeClr val="accent1"/>
                </a:solidFill>
              </a:rPr>
              <a:t>產量</a:t>
            </a:r>
            <a:endParaRPr lang="en-US" altLang="zh-CN" b="1" dirty="0">
              <a:solidFill>
                <a:schemeClr val="accent1"/>
              </a:solidFill>
            </a:endParaRPr>
          </a:p>
        </p:txBody>
      </p:sp>
    </p:spTree>
    <p:extLst>
      <p:ext uri="{BB962C8B-B14F-4D97-AF65-F5344CB8AC3E}">
        <p14:creationId xmlns:p14="http://schemas.microsoft.com/office/powerpoint/2010/main" val="109278179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8" y="2518445"/>
            <a:ext cx="4025603" cy="1610114"/>
          </a:xfrm>
        </p:spPr>
        <p:txBody>
          <a:bodyPr/>
          <a:lstStyle/>
          <a:p>
            <a:pPr marL="0" indent="0">
              <a:spcBef>
                <a:spcPct val="0"/>
              </a:spcBef>
              <a:buNone/>
            </a:pPr>
            <a:r>
              <a:rPr lang="ja-JP" altLang="en-US"/>
              <a:t>西拉葡萄酒需要良好的成熟期。隨著葡萄成熟，糖分含量增加，酸度降低。理想收成的關鍵在於找到糖酸平衡的最佳時機。</a:t>
            </a:r>
            <a:endParaRPr lang="en-US" altLang="zh-CN" dirty="0"/>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ja-JP" altLang="en-US" b="1">
                <a:solidFill>
                  <a:schemeClr val="accent1"/>
                </a:solidFill>
              </a:rPr>
              <a:t>收穫</a:t>
            </a:r>
            <a:endParaRPr lang="en-US" altLang="zh-CN" b="1" dirty="0">
              <a:solidFill>
                <a:schemeClr val="accent1"/>
              </a:solidFill>
            </a:endParaRPr>
          </a:p>
        </p:txBody>
      </p:sp>
    </p:spTree>
    <p:extLst>
      <p:ext uri="{BB962C8B-B14F-4D97-AF65-F5344CB8AC3E}">
        <p14:creationId xmlns:p14="http://schemas.microsoft.com/office/powerpoint/2010/main" val="341108924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9392814"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b="1">
                <a:solidFill>
                  <a:schemeClr val="accent1"/>
                </a:solidFill>
                <a:latin typeface="Microsoft JhengHei" panose="020B0604030504040204" pitchFamily="34" charset="-120"/>
                <a:ea typeface="Microsoft JhengHei" panose="020B0604030504040204" pitchFamily="34" charset="-120"/>
              </a:rPr>
              <a:t>紅酒的釀造過程</a:t>
            </a:r>
            <a:endParaRPr lang="en-US" altLang="zh-CN" sz="5440" b="1" dirty="0">
              <a:solidFill>
                <a:schemeClr val="accent1"/>
              </a:solidFill>
              <a:latin typeface="Microsoft JhengHei" panose="020B0604030504040204" pitchFamily="34" charset="-120"/>
              <a:ea typeface="Microsoft JhengHei" panose="020B0604030504040204" pitchFamily="34" charset="-120"/>
            </a:endParaRPr>
          </a:p>
        </p:txBody>
      </p:sp>
      <p:sp>
        <p:nvSpPr>
          <p:cNvPr id="9" name="TextBox 8">
            <a:extLst>
              <a:ext uri="{FF2B5EF4-FFF2-40B4-BE49-F238E27FC236}">
                <a16:creationId xmlns:a16="http://schemas.microsoft.com/office/drawing/2014/main" id="{9E8DB106-AC9C-525A-E02C-72C63CCF7FF8}"/>
              </a:ext>
            </a:extLst>
          </p:cNvPr>
          <p:cNvSpPr txBox="1"/>
          <p:nvPr/>
        </p:nvSpPr>
        <p:spPr>
          <a:xfrm>
            <a:off x="530273" y="3817577"/>
            <a:ext cx="1750536" cy="523220"/>
          </a:xfrm>
          <a:prstGeom prst="rect">
            <a:avLst/>
          </a:prstGeom>
          <a:noFill/>
        </p:spPr>
        <p:txBody>
          <a:bodyPr wrap="square" rtlCol="0">
            <a:noAutofit/>
          </a:bodyPr>
          <a:lstStyle/>
          <a:p>
            <a:pPr marL="12700" marR="0" lvl="0" indent="0" algn="ctr" defTabSz="914400" rtl="0" eaLnBrk="1" fontAlgn="auto" latinLnBrk="0" hangingPunct="1">
              <a:lnSpc>
                <a:spcPct val="100000"/>
              </a:lnSpc>
              <a:spcBef>
                <a:spcPts val="100"/>
              </a:spcBef>
              <a:spcAft>
                <a:spcPct val="0"/>
              </a:spcAft>
              <a:buClrTx/>
              <a:buSzTx/>
              <a:buFontTx/>
              <a:buNone/>
              <a:defRPr/>
            </a:pPr>
            <a:r>
              <a:rPr kumimoji="0" lang="en-US" altLang="zh-TW"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1. </a:t>
            </a:r>
            <a:r>
              <a:rPr kumimoji="0" lang="zh-TW" altLang="en-US"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採收</a:t>
            </a:r>
          </a:p>
        </p:txBody>
      </p:sp>
      <p:sp>
        <p:nvSpPr>
          <p:cNvPr id="10" name="TextBox 9">
            <a:extLst>
              <a:ext uri="{FF2B5EF4-FFF2-40B4-BE49-F238E27FC236}">
                <a16:creationId xmlns:a16="http://schemas.microsoft.com/office/drawing/2014/main" id="{FD4C0A40-C784-6C98-6DB1-6AB956F004FC}"/>
              </a:ext>
            </a:extLst>
          </p:cNvPr>
          <p:cNvSpPr txBox="1"/>
          <p:nvPr/>
        </p:nvSpPr>
        <p:spPr>
          <a:xfrm>
            <a:off x="2952261" y="3794786"/>
            <a:ext cx="1750536" cy="523220"/>
          </a:xfrm>
          <a:prstGeom prst="rect">
            <a:avLst/>
          </a:prstGeom>
          <a:noFill/>
        </p:spPr>
        <p:txBody>
          <a:bodyPr wrap="square" rtlCol="0">
            <a:noAutofit/>
          </a:bodyPr>
          <a:lstStyle/>
          <a:p>
            <a:pPr marL="210185" marR="5080" lvl="0" indent="-198120" algn="ctr" defTabSz="914400" rtl="0" eaLnBrk="1" fontAlgn="auto" latinLnBrk="0" hangingPunct="1">
              <a:lnSpc>
                <a:spcPts val="1400"/>
              </a:lnSpc>
              <a:spcBef>
                <a:spcPts val="380"/>
              </a:spcBef>
              <a:spcAft>
                <a:spcPct val="0"/>
              </a:spcAft>
              <a:buClrTx/>
              <a:buSzTx/>
              <a:buFontTx/>
              <a:buNone/>
              <a:defRPr/>
            </a:pPr>
            <a:r>
              <a:rPr kumimoji="0" lang="en-US" altLang="zh-TW"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2. </a:t>
            </a:r>
            <a:r>
              <a:rPr kumimoji="0" lang="zh-TW" altLang="en-US"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去梗與壓破果實</a:t>
            </a:r>
          </a:p>
        </p:txBody>
      </p:sp>
      <p:sp>
        <p:nvSpPr>
          <p:cNvPr id="11" name="TextBox 10">
            <a:extLst>
              <a:ext uri="{FF2B5EF4-FFF2-40B4-BE49-F238E27FC236}">
                <a16:creationId xmlns:a16="http://schemas.microsoft.com/office/drawing/2014/main" id="{045564FB-E21A-BF9F-8015-C18A2392E8AD}"/>
              </a:ext>
            </a:extLst>
          </p:cNvPr>
          <p:cNvSpPr txBox="1"/>
          <p:nvPr/>
        </p:nvSpPr>
        <p:spPr>
          <a:xfrm>
            <a:off x="5459781" y="3817577"/>
            <a:ext cx="1750536" cy="523220"/>
          </a:xfrm>
          <a:prstGeom prst="rect">
            <a:avLst/>
          </a:prstGeom>
          <a:noFill/>
        </p:spPr>
        <p:txBody>
          <a:bodyPr wrap="square" rtlCol="0">
            <a:noAutofit/>
          </a:bodyPr>
          <a:lstStyle/>
          <a:p>
            <a:pPr marL="12700" marR="0" lvl="0" indent="0" algn="ctr" defTabSz="914400" rtl="0" eaLnBrk="1" fontAlgn="auto" latinLnBrk="0" hangingPunct="1">
              <a:lnSpc>
                <a:spcPct val="100000"/>
              </a:lnSpc>
              <a:spcBef>
                <a:spcPts val="100"/>
              </a:spcBef>
              <a:spcAft>
                <a:spcPct val="0"/>
              </a:spcAft>
              <a:buClrTx/>
              <a:buSzTx/>
              <a:buFontTx/>
              <a:buNone/>
              <a:defRPr/>
            </a:pPr>
            <a:r>
              <a:rPr kumimoji="0" lang="en-US" altLang="zh-TW"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3. </a:t>
            </a:r>
            <a:r>
              <a:rPr kumimoji="0" lang="zh-TW" altLang="en-US"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發酵</a:t>
            </a:r>
          </a:p>
        </p:txBody>
      </p:sp>
      <p:sp>
        <p:nvSpPr>
          <p:cNvPr id="12" name="TextBox 11">
            <a:extLst>
              <a:ext uri="{FF2B5EF4-FFF2-40B4-BE49-F238E27FC236}">
                <a16:creationId xmlns:a16="http://schemas.microsoft.com/office/drawing/2014/main" id="{2B33F397-ED99-205A-14ED-2CBDFE75C51F}"/>
              </a:ext>
            </a:extLst>
          </p:cNvPr>
          <p:cNvSpPr txBox="1"/>
          <p:nvPr/>
        </p:nvSpPr>
        <p:spPr>
          <a:xfrm>
            <a:off x="7436091" y="3817577"/>
            <a:ext cx="1750536" cy="523220"/>
          </a:xfrm>
          <a:prstGeom prst="rect">
            <a:avLst/>
          </a:prstGeom>
          <a:noFill/>
        </p:spPr>
        <p:txBody>
          <a:bodyPr wrap="square" rtlCol="0">
            <a:noAutofit/>
          </a:bodyPr>
          <a:lstStyle/>
          <a:p>
            <a:pPr marL="12700" marR="0" lvl="0" indent="0" algn="ctr" defTabSz="914400" rtl="0" eaLnBrk="1" fontAlgn="auto" latinLnBrk="0" hangingPunct="1">
              <a:lnSpc>
                <a:spcPct val="100000"/>
              </a:lnSpc>
              <a:spcBef>
                <a:spcPts val="100"/>
              </a:spcBef>
              <a:spcAft>
                <a:spcPct val="0"/>
              </a:spcAft>
              <a:buClrTx/>
              <a:buSzTx/>
              <a:buFontTx/>
              <a:buNone/>
              <a:defRPr/>
            </a:pPr>
            <a:r>
              <a:rPr kumimoji="0" lang="en-US" altLang="zh-TW"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4. </a:t>
            </a:r>
            <a:r>
              <a:rPr kumimoji="0" lang="zh-TW" altLang="en-US"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榨汁</a:t>
            </a:r>
          </a:p>
        </p:txBody>
      </p:sp>
      <p:sp>
        <p:nvSpPr>
          <p:cNvPr id="13" name="TextBox 12">
            <a:extLst>
              <a:ext uri="{FF2B5EF4-FFF2-40B4-BE49-F238E27FC236}">
                <a16:creationId xmlns:a16="http://schemas.microsoft.com/office/drawing/2014/main" id="{0EF604BF-42E2-E2A0-6EF3-AABEDB3E75B1}"/>
              </a:ext>
            </a:extLst>
          </p:cNvPr>
          <p:cNvSpPr txBox="1"/>
          <p:nvPr/>
        </p:nvSpPr>
        <p:spPr>
          <a:xfrm>
            <a:off x="9479531" y="3845834"/>
            <a:ext cx="1750536" cy="523220"/>
          </a:xfrm>
          <a:prstGeom prst="rect">
            <a:avLst/>
          </a:prstGeom>
          <a:noFill/>
        </p:spPr>
        <p:txBody>
          <a:bodyPr wrap="square" rtlCol="0">
            <a:noAutofit/>
          </a:bodyPr>
          <a:lstStyle/>
          <a:p>
            <a:pPr marL="211454" marR="5080" lvl="0" indent="-199390" algn="ctr" defTabSz="914400" rtl="0" eaLnBrk="1" fontAlgn="auto" latinLnBrk="0" hangingPunct="1">
              <a:lnSpc>
                <a:spcPts val="1400"/>
              </a:lnSpc>
              <a:spcBef>
                <a:spcPts val="380"/>
              </a:spcBef>
              <a:spcAft>
                <a:spcPct val="0"/>
              </a:spcAft>
              <a:buClrTx/>
              <a:buSzTx/>
              <a:buFontTx/>
              <a:buNone/>
              <a:defRPr/>
            </a:pPr>
            <a:r>
              <a:rPr kumimoji="0" lang="en-AU" altLang="zh-TW"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5. </a:t>
            </a:r>
            <a:r>
              <a:rPr kumimoji="0" lang="zh-TW" altLang="en-US"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乳酸發酵</a:t>
            </a:r>
          </a:p>
        </p:txBody>
      </p:sp>
      <p:sp>
        <p:nvSpPr>
          <p:cNvPr id="14" name="TextBox 13">
            <a:extLst>
              <a:ext uri="{FF2B5EF4-FFF2-40B4-BE49-F238E27FC236}">
                <a16:creationId xmlns:a16="http://schemas.microsoft.com/office/drawing/2014/main" id="{AE423F69-9936-903B-F6E5-A84915A69C6C}"/>
              </a:ext>
            </a:extLst>
          </p:cNvPr>
          <p:cNvSpPr txBox="1"/>
          <p:nvPr/>
        </p:nvSpPr>
        <p:spPr>
          <a:xfrm>
            <a:off x="2064352" y="5963370"/>
            <a:ext cx="1750536" cy="523220"/>
          </a:xfrm>
          <a:prstGeom prst="rect">
            <a:avLst/>
          </a:prstGeom>
          <a:noFill/>
        </p:spPr>
        <p:txBody>
          <a:bodyPr wrap="square" rtlCol="0">
            <a:noAutofit/>
          </a:bodyPr>
          <a:lstStyle/>
          <a:p>
            <a:pPr marL="12700" marR="0" lvl="0" indent="0" algn="ctr" defTabSz="914400" rtl="0" eaLnBrk="1" fontAlgn="auto" latinLnBrk="0" hangingPunct="1">
              <a:lnSpc>
                <a:spcPct val="100000"/>
              </a:lnSpc>
              <a:spcBef>
                <a:spcPts val="100"/>
              </a:spcBef>
              <a:spcAft>
                <a:spcPct val="0"/>
              </a:spcAft>
              <a:buClrTx/>
              <a:buSzTx/>
              <a:buFontTx/>
              <a:buNone/>
              <a:defRPr/>
            </a:pPr>
            <a:r>
              <a:rPr kumimoji="0" lang="en-US" altLang="zh-TW"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9. </a:t>
            </a:r>
            <a:r>
              <a:rPr kumimoji="0" lang="zh-TW" altLang="en-US"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裝瓶</a:t>
            </a:r>
          </a:p>
        </p:txBody>
      </p:sp>
      <p:sp>
        <p:nvSpPr>
          <p:cNvPr id="15" name="TextBox 14">
            <a:extLst>
              <a:ext uri="{FF2B5EF4-FFF2-40B4-BE49-F238E27FC236}">
                <a16:creationId xmlns:a16="http://schemas.microsoft.com/office/drawing/2014/main" id="{346DF44D-1735-505A-7262-D0FB6A411043}"/>
              </a:ext>
            </a:extLst>
          </p:cNvPr>
          <p:cNvSpPr txBox="1"/>
          <p:nvPr/>
        </p:nvSpPr>
        <p:spPr>
          <a:xfrm>
            <a:off x="4584513" y="5963370"/>
            <a:ext cx="1750536" cy="523220"/>
          </a:xfrm>
          <a:prstGeom prst="rect">
            <a:avLst/>
          </a:prstGeom>
          <a:noFill/>
        </p:spPr>
        <p:txBody>
          <a:bodyPr wrap="square" rtlCol="0">
            <a:noAutofit/>
          </a:bodyPr>
          <a:lstStyle/>
          <a:p>
            <a:pPr marL="211454" marR="5080" lvl="0" indent="-199390" algn="ctr" defTabSz="914400" rtl="0" eaLnBrk="1" fontAlgn="auto" latinLnBrk="0" hangingPunct="1">
              <a:lnSpc>
                <a:spcPts val="1400"/>
              </a:lnSpc>
              <a:spcBef>
                <a:spcPts val="380"/>
              </a:spcBef>
              <a:spcAft>
                <a:spcPct val="0"/>
              </a:spcAft>
              <a:buClrTx/>
              <a:buSzTx/>
              <a:buFontTx/>
              <a:buNone/>
              <a:defRPr/>
            </a:pPr>
            <a:r>
              <a:rPr kumimoji="0" lang="en-US" altLang="zh-TW"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8. </a:t>
            </a:r>
            <a:r>
              <a:rPr kumimoji="0" lang="zh-TW" altLang="en-US"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澄清與過濾</a:t>
            </a:r>
          </a:p>
        </p:txBody>
      </p:sp>
      <p:sp>
        <p:nvSpPr>
          <p:cNvPr id="16" name="TextBox 15">
            <a:extLst>
              <a:ext uri="{FF2B5EF4-FFF2-40B4-BE49-F238E27FC236}">
                <a16:creationId xmlns:a16="http://schemas.microsoft.com/office/drawing/2014/main" id="{83A77CAC-4AD9-4DED-AA8D-87246CBFD162}"/>
              </a:ext>
            </a:extLst>
          </p:cNvPr>
          <p:cNvSpPr txBox="1"/>
          <p:nvPr/>
        </p:nvSpPr>
        <p:spPr>
          <a:xfrm>
            <a:off x="7059003" y="5963370"/>
            <a:ext cx="1750536" cy="523220"/>
          </a:xfrm>
          <a:prstGeom prst="rect">
            <a:avLst/>
          </a:prstGeom>
          <a:noFill/>
        </p:spPr>
        <p:txBody>
          <a:bodyPr wrap="square" rtlCol="0">
            <a:noAutofit/>
          </a:bodyPr>
          <a:lstStyle/>
          <a:p>
            <a:pPr marL="12700" marR="0" lvl="0" indent="0" algn="ctr" defTabSz="914400" rtl="0" eaLnBrk="1" fontAlgn="auto" latinLnBrk="0" hangingPunct="1">
              <a:lnSpc>
                <a:spcPct val="100000"/>
              </a:lnSpc>
              <a:spcBef>
                <a:spcPts val="100"/>
              </a:spcBef>
              <a:spcAft>
                <a:spcPct val="0"/>
              </a:spcAft>
              <a:buClrTx/>
              <a:buSzTx/>
              <a:buFontTx/>
              <a:buNone/>
              <a:defRPr/>
            </a:pPr>
            <a:r>
              <a:rPr kumimoji="0" lang="en-US" altLang="zh-TW"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7. </a:t>
            </a:r>
            <a:r>
              <a:rPr kumimoji="0" lang="zh-TW" altLang="en-US"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熟成</a:t>
            </a:r>
          </a:p>
        </p:txBody>
      </p:sp>
      <p:sp>
        <p:nvSpPr>
          <p:cNvPr id="17" name="TextBox 16">
            <a:extLst>
              <a:ext uri="{FF2B5EF4-FFF2-40B4-BE49-F238E27FC236}">
                <a16:creationId xmlns:a16="http://schemas.microsoft.com/office/drawing/2014/main" id="{E43C4051-BC14-427D-773C-162A9C1A82BE}"/>
              </a:ext>
            </a:extLst>
          </p:cNvPr>
          <p:cNvSpPr txBox="1"/>
          <p:nvPr/>
        </p:nvSpPr>
        <p:spPr>
          <a:xfrm>
            <a:off x="9480545" y="5963370"/>
            <a:ext cx="1750536" cy="523220"/>
          </a:xfrm>
          <a:prstGeom prst="rect">
            <a:avLst/>
          </a:prstGeom>
          <a:noFill/>
        </p:spPr>
        <p:txBody>
          <a:bodyPr wrap="square" rtlCol="0">
            <a:noAutofit/>
          </a:bodyPr>
          <a:lstStyle/>
          <a:p>
            <a:pPr marL="12700" marR="0" lvl="0" indent="0" algn="ctr" defTabSz="914400" rtl="0" eaLnBrk="1" fontAlgn="auto" latinLnBrk="0" hangingPunct="1">
              <a:lnSpc>
                <a:spcPct val="100000"/>
              </a:lnSpc>
              <a:spcBef>
                <a:spcPts val="100"/>
              </a:spcBef>
              <a:spcAft>
                <a:spcPct val="0"/>
              </a:spcAft>
              <a:buClrTx/>
              <a:buSzTx/>
              <a:buFontTx/>
              <a:buNone/>
              <a:defRPr/>
            </a:pPr>
            <a:r>
              <a:rPr kumimoji="0" lang="en-US" altLang="zh-TW"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6. </a:t>
            </a:r>
            <a:r>
              <a:rPr kumimoji="0" lang="zh-TW" altLang="en-US" sz="14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Hellix"/>
              </a:rPr>
              <a:t>混調</a:t>
            </a:r>
          </a:p>
        </p:txBody>
      </p:sp>
      <p:grpSp>
        <p:nvGrpSpPr>
          <p:cNvPr id="32" name="Group 31">
            <a:extLst>
              <a:ext uri="{FF2B5EF4-FFF2-40B4-BE49-F238E27FC236}">
                <a16:creationId xmlns:a16="http://schemas.microsoft.com/office/drawing/2014/main" id="{3FBC3C96-5F59-EEEA-9054-FD8D54574B09}"/>
              </a:ext>
            </a:extLst>
          </p:cNvPr>
          <p:cNvGrpSpPr/>
          <p:nvPr/>
        </p:nvGrpSpPr>
        <p:grpSpPr>
          <a:xfrm>
            <a:off x="1951802" y="3041619"/>
            <a:ext cx="618815" cy="177778"/>
            <a:chOff x="1962688" y="3259333"/>
            <a:chExt cx="618815" cy="177778"/>
          </a:xfrm>
        </p:grpSpPr>
        <p:cxnSp>
          <p:nvCxnSpPr>
            <p:cNvPr id="3" name="Straight Connector 2">
              <a:extLst>
                <a:ext uri="{FF2B5EF4-FFF2-40B4-BE49-F238E27FC236}">
                  <a16:creationId xmlns:a16="http://schemas.microsoft.com/office/drawing/2014/main" id="{9DFA1432-659F-BD31-D0BD-19DC619D882B}"/>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1" name="Triangle 30">
              <a:extLst>
                <a:ext uri="{FF2B5EF4-FFF2-40B4-BE49-F238E27FC236}">
                  <a16:creationId xmlns:a16="http://schemas.microsoft.com/office/drawing/2014/main" id="{CD991670-C99D-DA27-0700-D5FEBA6DDF6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JhengHei" panose="020B0604030504040204" pitchFamily="34" charset="-120"/>
              </a:endParaRPr>
            </a:p>
          </p:txBody>
        </p:sp>
      </p:grpSp>
      <p:grpSp>
        <p:nvGrpSpPr>
          <p:cNvPr id="36" name="Group 35">
            <a:extLst>
              <a:ext uri="{FF2B5EF4-FFF2-40B4-BE49-F238E27FC236}">
                <a16:creationId xmlns:a16="http://schemas.microsoft.com/office/drawing/2014/main" id="{C0B6D481-679B-578D-6E76-A005F8705977}"/>
              </a:ext>
            </a:extLst>
          </p:cNvPr>
          <p:cNvGrpSpPr/>
          <p:nvPr/>
        </p:nvGrpSpPr>
        <p:grpSpPr>
          <a:xfrm>
            <a:off x="5012502" y="3041619"/>
            <a:ext cx="618815" cy="177778"/>
            <a:chOff x="1962688" y="3259333"/>
            <a:chExt cx="618815" cy="177778"/>
          </a:xfrm>
        </p:grpSpPr>
        <p:cxnSp>
          <p:nvCxnSpPr>
            <p:cNvPr id="37" name="Straight Connector 36">
              <a:extLst>
                <a:ext uri="{FF2B5EF4-FFF2-40B4-BE49-F238E27FC236}">
                  <a16:creationId xmlns:a16="http://schemas.microsoft.com/office/drawing/2014/main" id="{CFA09D77-6353-E3F1-7213-6743233F15B8}"/>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8" name="Triangle 37">
              <a:extLst>
                <a:ext uri="{FF2B5EF4-FFF2-40B4-BE49-F238E27FC236}">
                  <a16:creationId xmlns:a16="http://schemas.microsoft.com/office/drawing/2014/main" id="{5248A150-C5D6-7E7F-7571-9DBC7580601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JhengHei" panose="020B0604030504040204" pitchFamily="34" charset="-120"/>
              </a:endParaRPr>
            </a:p>
          </p:txBody>
        </p:sp>
      </p:grpSp>
      <p:grpSp>
        <p:nvGrpSpPr>
          <p:cNvPr id="39" name="Group 38">
            <a:extLst>
              <a:ext uri="{FF2B5EF4-FFF2-40B4-BE49-F238E27FC236}">
                <a16:creationId xmlns:a16="http://schemas.microsoft.com/office/drawing/2014/main" id="{0CAB9CA5-AD1E-DABD-4889-538A8ED2B13A}"/>
              </a:ext>
            </a:extLst>
          </p:cNvPr>
          <p:cNvGrpSpPr/>
          <p:nvPr/>
        </p:nvGrpSpPr>
        <p:grpSpPr>
          <a:xfrm>
            <a:off x="7041327" y="3041619"/>
            <a:ext cx="618815" cy="177778"/>
            <a:chOff x="1962688" y="3259333"/>
            <a:chExt cx="618815" cy="177778"/>
          </a:xfrm>
        </p:grpSpPr>
        <p:cxnSp>
          <p:nvCxnSpPr>
            <p:cNvPr id="40" name="Straight Connector 39">
              <a:extLst>
                <a:ext uri="{FF2B5EF4-FFF2-40B4-BE49-F238E27FC236}">
                  <a16:creationId xmlns:a16="http://schemas.microsoft.com/office/drawing/2014/main" id="{32971113-2993-DD74-9B7F-67DE06386EB9}"/>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1" name="Triangle 40">
              <a:extLst>
                <a:ext uri="{FF2B5EF4-FFF2-40B4-BE49-F238E27FC236}">
                  <a16:creationId xmlns:a16="http://schemas.microsoft.com/office/drawing/2014/main" id="{5917879A-4F35-E954-0F1A-6DC1536A89F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JhengHei" panose="020B0604030504040204" pitchFamily="34" charset="-120"/>
              </a:endParaRPr>
            </a:p>
          </p:txBody>
        </p:sp>
      </p:grpSp>
      <p:grpSp>
        <p:nvGrpSpPr>
          <p:cNvPr id="42" name="Group 41">
            <a:extLst>
              <a:ext uri="{FF2B5EF4-FFF2-40B4-BE49-F238E27FC236}">
                <a16:creationId xmlns:a16="http://schemas.microsoft.com/office/drawing/2014/main" id="{9ACFE437-C4CA-53C9-141B-63EB65CC9F74}"/>
              </a:ext>
            </a:extLst>
          </p:cNvPr>
          <p:cNvGrpSpPr/>
          <p:nvPr/>
        </p:nvGrpSpPr>
        <p:grpSpPr>
          <a:xfrm>
            <a:off x="8987602" y="3041619"/>
            <a:ext cx="618815" cy="177778"/>
            <a:chOff x="1962688" y="3259333"/>
            <a:chExt cx="618815" cy="177778"/>
          </a:xfrm>
        </p:grpSpPr>
        <p:cxnSp>
          <p:nvCxnSpPr>
            <p:cNvPr id="43" name="Straight Connector 42">
              <a:extLst>
                <a:ext uri="{FF2B5EF4-FFF2-40B4-BE49-F238E27FC236}">
                  <a16:creationId xmlns:a16="http://schemas.microsoft.com/office/drawing/2014/main" id="{3B980DC5-A418-A211-C9D5-BA543F32BF8F}"/>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4" name="Triangle 43">
              <a:extLst>
                <a:ext uri="{FF2B5EF4-FFF2-40B4-BE49-F238E27FC236}">
                  <a16:creationId xmlns:a16="http://schemas.microsoft.com/office/drawing/2014/main" id="{58764185-77E4-358A-A8F7-34833970ED7C}"/>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JhengHei" panose="020B0604030504040204" pitchFamily="34" charset="-120"/>
              </a:endParaRPr>
            </a:p>
          </p:txBody>
        </p:sp>
      </p:grpSp>
      <p:grpSp>
        <p:nvGrpSpPr>
          <p:cNvPr id="45" name="Group 44">
            <a:extLst>
              <a:ext uri="{FF2B5EF4-FFF2-40B4-BE49-F238E27FC236}">
                <a16:creationId xmlns:a16="http://schemas.microsoft.com/office/drawing/2014/main" id="{40117DC3-3477-72CA-DF9B-E5AF8048792E}"/>
              </a:ext>
            </a:extLst>
          </p:cNvPr>
          <p:cNvGrpSpPr/>
          <p:nvPr/>
        </p:nvGrpSpPr>
        <p:grpSpPr>
          <a:xfrm rot="10800000">
            <a:off x="11078845" y="5212978"/>
            <a:ext cx="618815" cy="177778"/>
            <a:chOff x="1962688" y="3259333"/>
            <a:chExt cx="618815" cy="177778"/>
          </a:xfrm>
        </p:grpSpPr>
        <p:cxnSp>
          <p:nvCxnSpPr>
            <p:cNvPr id="46" name="Straight Connector 45">
              <a:extLst>
                <a:ext uri="{FF2B5EF4-FFF2-40B4-BE49-F238E27FC236}">
                  <a16:creationId xmlns:a16="http://schemas.microsoft.com/office/drawing/2014/main" id="{114E9932-1E93-E039-7D34-9D9003F41931}"/>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riangle 46">
              <a:extLst>
                <a:ext uri="{FF2B5EF4-FFF2-40B4-BE49-F238E27FC236}">
                  <a16:creationId xmlns:a16="http://schemas.microsoft.com/office/drawing/2014/main" id="{A3BB7C07-4077-8267-890C-05DCD72FA202}"/>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JhengHei" panose="020B0604030504040204" pitchFamily="34" charset="-120"/>
              </a:endParaRPr>
            </a:p>
          </p:txBody>
        </p:sp>
      </p:grpSp>
      <p:cxnSp>
        <p:nvCxnSpPr>
          <p:cNvPr id="48" name="Straight Connector 47">
            <a:extLst>
              <a:ext uri="{FF2B5EF4-FFF2-40B4-BE49-F238E27FC236}">
                <a16:creationId xmlns:a16="http://schemas.microsoft.com/office/drawing/2014/main" id="{9EC0F7C3-A9C9-33E4-4F12-5E2132778875}"/>
              </a:ext>
            </a:extLst>
          </p:cNvPr>
          <p:cNvCxnSpPr>
            <a:cxnSpLocks/>
          </p:cNvCxnSpPr>
          <p:nvPr/>
        </p:nvCxnSpPr>
        <p:spPr>
          <a:xfrm>
            <a:off x="11689590" y="3130508"/>
            <a:ext cx="0" cy="217770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FCE5565C-5D66-B8EA-CC28-B49F200F70A7}"/>
              </a:ext>
            </a:extLst>
          </p:cNvPr>
          <p:cNvCxnSpPr>
            <a:cxnSpLocks/>
          </p:cNvCxnSpPr>
          <p:nvPr/>
        </p:nvCxnSpPr>
        <p:spPr>
          <a:xfrm rot="10800000">
            <a:off x="11100501" y="3138290"/>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52" name="Group 51">
            <a:extLst>
              <a:ext uri="{FF2B5EF4-FFF2-40B4-BE49-F238E27FC236}">
                <a16:creationId xmlns:a16="http://schemas.microsoft.com/office/drawing/2014/main" id="{477BA311-42E4-B4B4-87AD-D7A9E9974341}"/>
              </a:ext>
            </a:extLst>
          </p:cNvPr>
          <p:cNvGrpSpPr/>
          <p:nvPr/>
        </p:nvGrpSpPr>
        <p:grpSpPr>
          <a:xfrm rot="10800000">
            <a:off x="8847033" y="5212977"/>
            <a:ext cx="618815" cy="177778"/>
            <a:chOff x="1962688" y="3259333"/>
            <a:chExt cx="618815" cy="177778"/>
          </a:xfrm>
        </p:grpSpPr>
        <p:cxnSp>
          <p:nvCxnSpPr>
            <p:cNvPr id="53" name="Straight Connector 52">
              <a:extLst>
                <a:ext uri="{FF2B5EF4-FFF2-40B4-BE49-F238E27FC236}">
                  <a16:creationId xmlns:a16="http://schemas.microsoft.com/office/drawing/2014/main" id="{2DA6B8F2-2656-B202-EA86-8F2F45E12AFF}"/>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4" name="Triangle 53">
              <a:extLst>
                <a:ext uri="{FF2B5EF4-FFF2-40B4-BE49-F238E27FC236}">
                  <a16:creationId xmlns:a16="http://schemas.microsoft.com/office/drawing/2014/main" id="{D901A7AB-2577-C837-E446-29CEA262CD86}"/>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JhengHei" panose="020B0604030504040204" pitchFamily="34" charset="-120"/>
              </a:endParaRPr>
            </a:p>
          </p:txBody>
        </p:sp>
      </p:grpSp>
      <p:grpSp>
        <p:nvGrpSpPr>
          <p:cNvPr id="55" name="Group 54">
            <a:extLst>
              <a:ext uri="{FF2B5EF4-FFF2-40B4-BE49-F238E27FC236}">
                <a16:creationId xmlns:a16="http://schemas.microsoft.com/office/drawing/2014/main" id="{F521B85A-B74E-60AD-D9E2-0699103FBE7B}"/>
              </a:ext>
            </a:extLst>
          </p:cNvPr>
          <p:cNvGrpSpPr/>
          <p:nvPr/>
        </p:nvGrpSpPr>
        <p:grpSpPr>
          <a:xfrm rot="10800000">
            <a:off x="6383233" y="5212977"/>
            <a:ext cx="618815" cy="177778"/>
            <a:chOff x="1962688" y="3259333"/>
            <a:chExt cx="618815" cy="177778"/>
          </a:xfrm>
        </p:grpSpPr>
        <p:cxnSp>
          <p:nvCxnSpPr>
            <p:cNvPr id="56" name="Straight Connector 55">
              <a:extLst>
                <a:ext uri="{FF2B5EF4-FFF2-40B4-BE49-F238E27FC236}">
                  <a16:creationId xmlns:a16="http://schemas.microsoft.com/office/drawing/2014/main" id="{1DE06B90-8EBF-60AA-EED7-1EBDAE86F110}"/>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7" name="Triangle 56">
              <a:extLst>
                <a:ext uri="{FF2B5EF4-FFF2-40B4-BE49-F238E27FC236}">
                  <a16:creationId xmlns:a16="http://schemas.microsoft.com/office/drawing/2014/main" id="{E181C969-3361-67F5-127E-B3A2D9B2C3FB}"/>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JhengHei" panose="020B0604030504040204" pitchFamily="34" charset="-120"/>
              </a:endParaRPr>
            </a:p>
          </p:txBody>
        </p:sp>
      </p:grpSp>
      <p:grpSp>
        <p:nvGrpSpPr>
          <p:cNvPr id="58" name="Group 57">
            <a:extLst>
              <a:ext uri="{FF2B5EF4-FFF2-40B4-BE49-F238E27FC236}">
                <a16:creationId xmlns:a16="http://schemas.microsoft.com/office/drawing/2014/main" id="{D3F3164E-64D4-268A-6CCE-38FB533FD5C9}"/>
              </a:ext>
            </a:extLst>
          </p:cNvPr>
          <p:cNvGrpSpPr/>
          <p:nvPr/>
        </p:nvGrpSpPr>
        <p:grpSpPr>
          <a:xfrm rot="10800000">
            <a:off x="4033733" y="5212977"/>
            <a:ext cx="618815" cy="177778"/>
            <a:chOff x="1962688" y="3259333"/>
            <a:chExt cx="618815" cy="177778"/>
          </a:xfrm>
        </p:grpSpPr>
        <p:cxnSp>
          <p:nvCxnSpPr>
            <p:cNvPr id="59" name="Straight Connector 58">
              <a:extLst>
                <a:ext uri="{FF2B5EF4-FFF2-40B4-BE49-F238E27FC236}">
                  <a16:creationId xmlns:a16="http://schemas.microsoft.com/office/drawing/2014/main" id="{460BFE7B-295E-052C-CEFF-E00E54E9124A}"/>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0" name="Triangle 59">
              <a:extLst>
                <a:ext uri="{FF2B5EF4-FFF2-40B4-BE49-F238E27FC236}">
                  <a16:creationId xmlns:a16="http://schemas.microsoft.com/office/drawing/2014/main" id="{90D82399-17B7-A593-FBBF-C27E754B83B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JhengHei" panose="020B0604030504040204" pitchFamily="34" charset="-120"/>
              </a:endParaRPr>
            </a:p>
          </p:txBody>
        </p:sp>
      </p:grpSp>
      <p:pic>
        <p:nvPicPr>
          <p:cNvPr id="4" name="Picture 3">
            <a:extLst>
              <a:ext uri="{FF2B5EF4-FFF2-40B4-BE49-F238E27FC236}">
                <a16:creationId xmlns:a16="http://schemas.microsoft.com/office/drawing/2014/main" id="{8DE6FB76-5A84-B9C1-51DC-5772CE4A14CC}"/>
              </a:ext>
            </a:extLst>
          </p:cNvPr>
          <p:cNvPicPr>
            <a:picLocks noChangeAspect="1"/>
          </p:cNvPicPr>
          <p:nvPr/>
        </p:nvPicPr>
        <p:blipFill>
          <a:blip r:embed="rId3"/>
          <a:stretch>
            <a:fillRect/>
          </a:stretch>
        </p:blipFill>
        <p:spPr>
          <a:xfrm>
            <a:off x="5757232" y="1736368"/>
            <a:ext cx="1211131" cy="2010634"/>
          </a:xfrm>
          <a:prstGeom prst="rect">
            <a:avLst/>
          </a:prstGeom>
        </p:spPr>
      </p:pic>
      <p:pic>
        <p:nvPicPr>
          <p:cNvPr id="5" name="Picture 4" descr="A cartoon of a machine with grapes&#10;&#10;AI-generated content may be incorrect.">
            <a:extLst>
              <a:ext uri="{FF2B5EF4-FFF2-40B4-BE49-F238E27FC236}">
                <a16:creationId xmlns:a16="http://schemas.microsoft.com/office/drawing/2014/main" id="{FBDD1E32-9B19-0665-F25C-75623A4FE01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744922" y="2472518"/>
            <a:ext cx="2175033" cy="1177701"/>
          </a:xfrm>
          <a:prstGeom prst="rect">
            <a:avLst/>
          </a:prstGeom>
        </p:spPr>
      </p:pic>
      <p:pic>
        <p:nvPicPr>
          <p:cNvPr id="7" name="Picture 6" descr="A cartoon of a bucket of purple food&#10;&#10;AI-generated content may be incorrect.">
            <a:extLst>
              <a:ext uri="{FF2B5EF4-FFF2-40B4-BE49-F238E27FC236}">
                <a16:creationId xmlns:a16="http://schemas.microsoft.com/office/drawing/2014/main" id="{F1DBCCEB-6172-ABB4-A163-D603FD71201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2799" y="2086567"/>
            <a:ext cx="1220427" cy="1502568"/>
          </a:xfrm>
          <a:prstGeom prst="rect">
            <a:avLst/>
          </a:prstGeom>
        </p:spPr>
      </p:pic>
      <p:pic>
        <p:nvPicPr>
          <p:cNvPr id="22" name="Picture 21">
            <a:extLst>
              <a:ext uri="{FF2B5EF4-FFF2-40B4-BE49-F238E27FC236}">
                <a16:creationId xmlns:a16="http://schemas.microsoft.com/office/drawing/2014/main" id="{3D5E1A3F-CAAA-C221-7683-61EC2D1A38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5716" y="1706699"/>
            <a:ext cx="1237140" cy="2041712"/>
          </a:xfrm>
          <a:prstGeom prst="rect">
            <a:avLst/>
          </a:prstGeom>
        </p:spPr>
      </p:pic>
      <p:pic>
        <p:nvPicPr>
          <p:cNvPr id="24" name="Picture 23">
            <a:extLst>
              <a:ext uri="{FF2B5EF4-FFF2-40B4-BE49-F238E27FC236}">
                <a16:creationId xmlns:a16="http://schemas.microsoft.com/office/drawing/2014/main" id="{692BA483-3F3D-F8F3-A8F5-1A24BAE6F1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80269" y="1750243"/>
            <a:ext cx="1022684" cy="1998168"/>
          </a:xfrm>
          <a:prstGeom prst="rect">
            <a:avLst/>
          </a:prstGeom>
        </p:spPr>
      </p:pic>
      <p:pic>
        <p:nvPicPr>
          <p:cNvPr id="26" name="Picture 25">
            <a:extLst>
              <a:ext uri="{FF2B5EF4-FFF2-40B4-BE49-F238E27FC236}">
                <a16:creationId xmlns:a16="http://schemas.microsoft.com/office/drawing/2014/main" id="{918C7E98-06C0-2F71-430E-BF698F96BCA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45478" y="4067640"/>
            <a:ext cx="2261153" cy="2261153"/>
          </a:xfrm>
          <a:prstGeom prst="rect">
            <a:avLst/>
          </a:prstGeom>
        </p:spPr>
      </p:pic>
      <p:pic>
        <p:nvPicPr>
          <p:cNvPr id="28" name="Picture 27">
            <a:extLst>
              <a:ext uri="{FF2B5EF4-FFF2-40B4-BE49-F238E27FC236}">
                <a16:creationId xmlns:a16="http://schemas.microsoft.com/office/drawing/2014/main" id="{80227BC2-4BC9-6EA7-8B11-C96A7C43159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79203" y="4107444"/>
            <a:ext cx="2245445" cy="2245445"/>
          </a:xfrm>
          <a:prstGeom prst="rect">
            <a:avLst/>
          </a:prstGeom>
        </p:spPr>
      </p:pic>
      <p:pic>
        <p:nvPicPr>
          <p:cNvPr id="29" name="Picture 28">
            <a:extLst>
              <a:ext uri="{FF2B5EF4-FFF2-40B4-BE49-F238E27FC236}">
                <a16:creationId xmlns:a16="http://schemas.microsoft.com/office/drawing/2014/main" id="{2A720557-5E32-5961-691F-43EF791FEF1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80020" y="3894163"/>
            <a:ext cx="2420524" cy="2420524"/>
          </a:xfrm>
          <a:prstGeom prst="rect">
            <a:avLst/>
          </a:prstGeom>
        </p:spPr>
      </p:pic>
      <p:pic>
        <p:nvPicPr>
          <p:cNvPr id="30" name="Picture 29">
            <a:extLst>
              <a:ext uri="{FF2B5EF4-FFF2-40B4-BE49-F238E27FC236}">
                <a16:creationId xmlns:a16="http://schemas.microsoft.com/office/drawing/2014/main" id="{52AC75C3-B48E-A609-27C8-CC1AF5F9F53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73775" y="4176794"/>
            <a:ext cx="2128331" cy="2128331"/>
          </a:xfrm>
          <a:prstGeom prst="rect">
            <a:avLst/>
          </a:prstGeom>
        </p:spPr>
      </p:pic>
    </p:spTree>
    <p:extLst>
      <p:ext uri="{BB962C8B-B14F-4D97-AF65-F5344CB8AC3E}">
        <p14:creationId xmlns:p14="http://schemas.microsoft.com/office/powerpoint/2010/main" val="402857061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9135583"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3200" b="1">
                <a:solidFill>
                  <a:schemeClr val="accent5"/>
                </a:solidFill>
                <a:latin typeface="Microsoft JhengHei" panose="020B0604030504040204" pitchFamily="34" charset="-120"/>
                <a:ea typeface="Microsoft JhengHei" panose="020B0604030504040204" pitchFamily="34" charset="-120"/>
              </a:rPr>
              <a:t>釀酒工藝：</a:t>
            </a:r>
            <a:endParaRPr lang="en-AU" altLang="ja-JP" sz="3200" b="1" dirty="0">
              <a:solidFill>
                <a:schemeClr val="accent5"/>
              </a:solidFill>
              <a:latin typeface="Microsoft JhengHei" panose="020B0604030504040204" pitchFamily="34" charset="-120"/>
              <a:ea typeface="Microsoft JhengHei" panose="020B0604030504040204" pitchFamily="34" charset="-120"/>
            </a:endParaRPr>
          </a:p>
          <a:p>
            <a:pPr marL="0" indent="0">
              <a:lnSpc>
                <a:spcPct val="82000"/>
              </a:lnSpc>
              <a:buNone/>
            </a:pPr>
            <a:r>
              <a:rPr lang="ja-JP" altLang="en-US" sz="5440" b="1">
                <a:solidFill>
                  <a:schemeClr val="accent1"/>
                </a:solidFill>
                <a:latin typeface="Microsoft JhengHei" panose="020B0604030504040204" pitchFamily="34" charset="-120"/>
                <a:ea typeface="Microsoft JhengHei" panose="020B0604030504040204" pitchFamily="34" charset="-120"/>
              </a:rPr>
              <a:t>影響設拉子釀造過程的因素</a:t>
            </a:r>
            <a:endParaRPr lang="en-US" altLang="zh-CN" sz="5440" b="1" dirty="0">
              <a:solidFill>
                <a:schemeClr val="accent1"/>
              </a:solidFill>
              <a:latin typeface="Microsoft JhengHei" panose="020B0604030504040204" pitchFamily="34" charset="-120"/>
              <a:ea typeface="Microsoft JhengHei" panose="020B0604030504040204" pitchFamily="34" charset="-120"/>
            </a:endParaRPr>
          </a:p>
        </p:txBody>
      </p:sp>
      <p:sp>
        <p:nvSpPr>
          <p:cNvPr id="9" name="TextBox 8">
            <a:extLst>
              <a:ext uri="{FF2B5EF4-FFF2-40B4-BE49-F238E27FC236}">
                <a16:creationId xmlns:a16="http://schemas.microsoft.com/office/drawing/2014/main" id="{9E8DB106-AC9C-525A-E02C-72C63CCF7FF8}"/>
              </a:ext>
            </a:extLst>
          </p:cNvPr>
          <p:cNvSpPr txBox="1"/>
          <p:nvPr/>
        </p:nvSpPr>
        <p:spPr>
          <a:xfrm>
            <a:off x="564407" y="6083685"/>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整串</a:t>
            </a:r>
            <a:r>
              <a:rPr lang="zh-TW" altLang="en-US" sz="1400" dirty="0">
                <a:latin typeface="Microsoft JhengHei" panose="020B0604030504040204" pitchFamily="34" charset="-120"/>
                <a:ea typeface="Microsoft JhengHei" panose="020B0604030504040204" pitchFamily="34" charset="-120"/>
              </a:rPr>
              <a:t>葡萄</a:t>
            </a:r>
            <a:r>
              <a:rPr lang="zh-CN" altLang="en-US" sz="1400" dirty="0">
                <a:latin typeface="Microsoft JhengHei" panose="020B0604030504040204" pitchFamily="34" charset="-120"/>
                <a:ea typeface="Microsoft JhengHei" panose="020B0604030504040204" pitchFamily="34" charset="-120"/>
              </a:rPr>
              <a:t>發酵</a:t>
            </a:r>
            <a:endParaRPr lang="en-AU" sz="1400" dirty="0">
              <a:latin typeface="Microsoft JhengHei" panose="020B0604030504040204" pitchFamily="34" charset="-120"/>
              <a:ea typeface="Microsoft JhengHei" panose="020B0604030504040204" pitchFamily="34" charset="-120"/>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2808163" y="6083685"/>
            <a:ext cx="1750536" cy="523220"/>
          </a:xfrm>
          <a:prstGeom prst="rect">
            <a:avLst/>
          </a:prstGeom>
          <a:noFill/>
        </p:spPr>
        <p:txBody>
          <a:bodyPr wrap="square" rtlCol="0">
            <a:noAutofit/>
          </a:bodyPr>
          <a:lstStyle/>
          <a:p>
            <a:pPr algn="ctr" rtl="0"/>
            <a:r>
              <a:rPr lang="zh-TW" altLang="en-US" sz="1400" dirty="0">
                <a:latin typeface="Microsoft JhengHei" panose="020B0604030504040204" pitchFamily="34" charset="-120"/>
                <a:ea typeface="Microsoft JhengHei" panose="020B0604030504040204" pitchFamily="34" charset="-120"/>
              </a:rPr>
              <a:t>添加果</a:t>
            </a:r>
            <a:r>
              <a:rPr lang="zh-tw" sz="1400" dirty="0">
                <a:latin typeface="Microsoft JhengHei" panose="020B0604030504040204" pitchFamily="34" charset="-120"/>
                <a:ea typeface="Microsoft JhengHei" panose="020B0604030504040204" pitchFamily="34" charset="-120"/>
              </a:rPr>
              <a:t>梗</a:t>
            </a:r>
            <a:endParaRPr lang="en-AU" sz="1400" dirty="0">
              <a:latin typeface="Microsoft JhengHei" panose="020B0604030504040204" pitchFamily="34" charset="-120"/>
              <a:ea typeface="Microsoft JhengHei" panose="020B0604030504040204" pitchFamily="34" charset="-120"/>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5208385" y="6089417"/>
            <a:ext cx="1750536" cy="523220"/>
          </a:xfrm>
          <a:prstGeom prst="rect">
            <a:avLst/>
          </a:prstGeom>
          <a:noFill/>
        </p:spPr>
        <p:txBody>
          <a:bodyPr wrap="square" rtlCol="0">
            <a:noAutofit/>
          </a:bodyPr>
          <a:lstStyle/>
          <a:p>
            <a:pPr algn="ctr"/>
            <a:r>
              <a:rPr lang="zh-TW" altLang="en-US" sz="1400" dirty="0">
                <a:latin typeface="Microsoft JhengHei" panose="020B0604030504040204" pitchFamily="34" charset="-120"/>
                <a:ea typeface="Microsoft JhengHei" panose="020B0604030504040204" pitchFamily="34" charset="-120"/>
              </a:rPr>
              <a:t>二氧化碳浸漬
</a:t>
            </a:r>
            <a:endParaRPr lang="en-AU" sz="1400" dirty="0">
              <a:latin typeface="Microsoft JhengHei" panose="020B0604030504040204" pitchFamily="34" charset="-120"/>
              <a:ea typeface="Microsoft JhengHei" panose="020B0604030504040204" pitchFamily="34" charset="-120"/>
            </a:endParaRPr>
          </a:p>
        </p:txBody>
      </p:sp>
      <p:sp>
        <p:nvSpPr>
          <p:cNvPr id="12" name="TextBox 11">
            <a:extLst>
              <a:ext uri="{FF2B5EF4-FFF2-40B4-BE49-F238E27FC236}">
                <a16:creationId xmlns:a16="http://schemas.microsoft.com/office/drawing/2014/main" id="{2B33F397-ED99-205A-14ED-2CBDFE75C51F}"/>
              </a:ext>
            </a:extLst>
          </p:cNvPr>
          <p:cNvSpPr txBox="1"/>
          <p:nvPr/>
        </p:nvSpPr>
        <p:spPr>
          <a:xfrm>
            <a:off x="7452141" y="6083685"/>
            <a:ext cx="1750536" cy="523220"/>
          </a:xfrm>
          <a:prstGeom prst="rect">
            <a:avLst/>
          </a:prstGeom>
          <a:noFill/>
        </p:spPr>
        <p:txBody>
          <a:bodyPr wrap="square" rtlCol="0">
            <a:noAutofit/>
          </a:bodyPr>
          <a:lstStyle/>
          <a:p>
            <a:pPr algn="ctr"/>
            <a:r>
              <a:rPr lang="zh-TW" altLang="en-US" sz="1400" dirty="0">
                <a:latin typeface="Microsoft JhengHei" panose="020B0604030504040204" pitchFamily="34" charset="-120"/>
                <a:ea typeface="Microsoft JhengHei" panose="020B0604030504040204" pitchFamily="34" charset="-120"/>
              </a:rPr>
              <a:t>乳酸發酵
</a:t>
            </a:r>
            <a:endParaRPr lang="en-AU" sz="1400" dirty="0">
              <a:latin typeface="Microsoft JhengHei" panose="020B0604030504040204" pitchFamily="34" charset="-120"/>
              <a:ea typeface="Microsoft JhengHei" panose="020B0604030504040204" pitchFamily="34" charset="-120"/>
            </a:endParaRPr>
          </a:p>
        </p:txBody>
      </p:sp>
      <p:sp>
        <p:nvSpPr>
          <p:cNvPr id="13" name="TextBox 12">
            <a:extLst>
              <a:ext uri="{FF2B5EF4-FFF2-40B4-BE49-F238E27FC236}">
                <a16:creationId xmlns:a16="http://schemas.microsoft.com/office/drawing/2014/main" id="{0EF604BF-42E2-E2A0-6EF3-AABEDB3E75B1}"/>
              </a:ext>
            </a:extLst>
          </p:cNvPr>
          <p:cNvSpPr txBox="1"/>
          <p:nvPr/>
        </p:nvSpPr>
        <p:spPr>
          <a:xfrm>
            <a:off x="9788134" y="6083685"/>
            <a:ext cx="1750536" cy="523220"/>
          </a:xfrm>
          <a:prstGeom prst="rect">
            <a:avLst/>
          </a:prstGeom>
          <a:noFill/>
        </p:spPr>
        <p:txBody>
          <a:bodyPr wrap="square" rtlCol="0">
            <a:noAutofit/>
          </a:bodyPr>
          <a:lstStyle/>
          <a:p>
            <a:pPr algn="ctr"/>
            <a:r>
              <a:rPr lang="zh-TW" altLang="en-US" sz="1400" dirty="0">
                <a:latin typeface="Microsoft JhengHei" panose="020B0604030504040204" pitchFamily="34" charset="-120"/>
                <a:ea typeface="Microsoft JhengHei" panose="020B0604030504040204" pitchFamily="34" charset="-120"/>
              </a:rPr>
              <a:t>野生酵母發酵
</a:t>
            </a:r>
            <a:endParaRPr lang="en-AU" sz="1400" dirty="0">
              <a:latin typeface="Microsoft JhengHei" panose="020B0604030504040204" pitchFamily="34" charset="-120"/>
              <a:ea typeface="Microsoft JhengHei" panose="020B0604030504040204" pitchFamily="34" charset="-120"/>
            </a:endParaRPr>
          </a:p>
        </p:txBody>
      </p:sp>
      <p:sp>
        <p:nvSpPr>
          <p:cNvPr id="37" name="Oval 36">
            <a:extLst>
              <a:ext uri="{FF2B5EF4-FFF2-40B4-BE49-F238E27FC236}">
                <a16:creationId xmlns:a16="http://schemas.microsoft.com/office/drawing/2014/main" id="{C44F6AB0-7282-EECF-AB4C-8EF38D8B5A86}"/>
              </a:ext>
            </a:extLst>
          </p:cNvPr>
          <p:cNvSpPr/>
          <p:nvPr/>
        </p:nvSpPr>
        <p:spPr>
          <a:xfrm>
            <a:off x="1503903" y="2657659"/>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Microsoft JhengHei" panose="020B0604030504040204" pitchFamily="34" charset="-120"/>
            </a:endParaRPr>
          </a:p>
        </p:txBody>
      </p:sp>
      <p:sp>
        <p:nvSpPr>
          <p:cNvPr id="38" name="TextBox 37">
            <a:extLst>
              <a:ext uri="{FF2B5EF4-FFF2-40B4-BE49-F238E27FC236}">
                <a16:creationId xmlns:a16="http://schemas.microsoft.com/office/drawing/2014/main" id="{CF43B65F-358A-08C8-FB80-F40310DFDDB8}"/>
              </a:ext>
            </a:extLst>
          </p:cNvPr>
          <p:cNvSpPr txBox="1"/>
          <p:nvPr/>
        </p:nvSpPr>
        <p:spPr>
          <a:xfrm>
            <a:off x="1503903" y="2914585"/>
            <a:ext cx="852407" cy="338554"/>
          </a:xfrm>
          <a:prstGeom prst="rect">
            <a:avLst/>
          </a:prstGeom>
          <a:noFill/>
        </p:spPr>
        <p:txBody>
          <a:bodyPr wrap="square" rtlCol="0">
            <a:spAutoFit/>
          </a:bodyPr>
          <a:lstStyle/>
          <a:p>
            <a:pPr algn="ctr" rtl="0"/>
            <a:r>
              <a:rPr lang="zh-tw" sz="800" b="1" dirty="0">
                <a:solidFill>
                  <a:schemeClr val="bg1"/>
                </a:solidFill>
                <a:latin typeface="Microsoft JhengHei" panose="020B0604030504040204" pitchFamily="34" charset="-120"/>
                <a:ea typeface="Microsoft JhengHei" panose="020B0604030504040204" pitchFamily="34" charset="-120"/>
              </a:rPr>
              <a:t>保留整串葡萄未去梗</a:t>
            </a:r>
          </a:p>
        </p:txBody>
      </p:sp>
      <p:sp>
        <p:nvSpPr>
          <p:cNvPr id="39" name="Oval 38">
            <a:extLst>
              <a:ext uri="{FF2B5EF4-FFF2-40B4-BE49-F238E27FC236}">
                <a16:creationId xmlns:a16="http://schemas.microsoft.com/office/drawing/2014/main" id="{B512BD0F-9AB0-D7B0-089A-59E32DC853A2}"/>
              </a:ext>
            </a:extLst>
          </p:cNvPr>
          <p:cNvSpPr/>
          <p:nvPr/>
        </p:nvSpPr>
        <p:spPr>
          <a:xfrm>
            <a:off x="4200608" y="2657659"/>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Microsoft JhengHei" panose="020B0604030504040204" pitchFamily="34" charset="-120"/>
            </a:endParaRPr>
          </a:p>
        </p:txBody>
      </p:sp>
      <p:sp>
        <p:nvSpPr>
          <p:cNvPr id="40" name="TextBox 39">
            <a:extLst>
              <a:ext uri="{FF2B5EF4-FFF2-40B4-BE49-F238E27FC236}">
                <a16:creationId xmlns:a16="http://schemas.microsoft.com/office/drawing/2014/main" id="{3320C60F-A06E-1B81-756D-C86FF1C42820}"/>
              </a:ext>
            </a:extLst>
          </p:cNvPr>
          <p:cNvSpPr txBox="1"/>
          <p:nvPr/>
        </p:nvSpPr>
        <p:spPr>
          <a:xfrm>
            <a:off x="4200608" y="2914585"/>
            <a:ext cx="852407" cy="338554"/>
          </a:xfrm>
          <a:prstGeom prst="rect">
            <a:avLst/>
          </a:prstGeom>
          <a:noFill/>
        </p:spPr>
        <p:txBody>
          <a:bodyPr wrap="square" rtlCol="0">
            <a:spAutoFit/>
          </a:bodyPr>
          <a:lstStyle/>
          <a:p>
            <a:pPr algn="ctr"/>
            <a:r>
              <a:rPr lang="zh-CN" altLang="en-US" sz="800" b="1" dirty="0">
                <a:solidFill>
                  <a:schemeClr val="bg1"/>
                </a:solidFill>
                <a:latin typeface="Microsoft JhengHei" panose="020B0604030504040204" pitchFamily="34" charset="-120"/>
                <a:ea typeface="Microsoft JhengHei" panose="020B0604030504040204" pitchFamily="34" charset="-120"/>
              </a:rPr>
              <a:t>加入
葡萄梗</a:t>
            </a:r>
            <a:endParaRPr lang="en-US" sz="800" b="1" dirty="0">
              <a:solidFill>
                <a:schemeClr val="bg1"/>
              </a:solidFill>
              <a:latin typeface="Microsoft JhengHei" panose="020B0604030504040204" pitchFamily="34" charset="-120"/>
              <a:ea typeface="Microsoft JhengHei" panose="020B0604030504040204" pitchFamily="34" charset="-120"/>
            </a:endParaRPr>
          </a:p>
        </p:txBody>
      </p:sp>
      <p:sp>
        <p:nvSpPr>
          <p:cNvPr id="41" name="Oval 40">
            <a:extLst>
              <a:ext uri="{FF2B5EF4-FFF2-40B4-BE49-F238E27FC236}">
                <a16:creationId xmlns:a16="http://schemas.microsoft.com/office/drawing/2014/main" id="{9B76B847-F886-1BF3-05DF-70D5588FC7ED}"/>
              </a:ext>
            </a:extLst>
          </p:cNvPr>
          <p:cNvSpPr/>
          <p:nvPr/>
        </p:nvSpPr>
        <p:spPr>
          <a:xfrm>
            <a:off x="6502106" y="2657659"/>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Microsoft JhengHei" panose="020B0604030504040204" pitchFamily="34" charset="-120"/>
            </a:endParaRPr>
          </a:p>
        </p:txBody>
      </p:sp>
      <p:sp>
        <p:nvSpPr>
          <p:cNvPr id="42" name="TextBox 41">
            <a:extLst>
              <a:ext uri="{FF2B5EF4-FFF2-40B4-BE49-F238E27FC236}">
                <a16:creationId xmlns:a16="http://schemas.microsoft.com/office/drawing/2014/main" id="{A46CBA2E-C432-3183-AF26-D15ECC41C2D7}"/>
              </a:ext>
            </a:extLst>
          </p:cNvPr>
          <p:cNvSpPr txBox="1"/>
          <p:nvPr/>
        </p:nvSpPr>
        <p:spPr>
          <a:xfrm>
            <a:off x="6502105" y="2914585"/>
            <a:ext cx="852407" cy="461665"/>
          </a:xfrm>
          <a:prstGeom prst="rect">
            <a:avLst/>
          </a:prstGeom>
          <a:noFill/>
        </p:spPr>
        <p:txBody>
          <a:bodyPr wrap="square" rtlCol="0">
            <a:spAutoFit/>
          </a:bodyPr>
          <a:lstStyle/>
          <a:p>
            <a:pPr algn="ctr"/>
            <a:r>
              <a:rPr lang="zh-TW" altLang="en-US" sz="800" b="1" dirty="0">
                <a:solidFill>
                  <a:schemeClr val="bg1"/>
                </a:solidFill>
                <a:latin typeface="Microsoft JhengHei" panose="020B0604030504040204" pitchFamily="34" charset="-120"/>
                <a:ea typeface="Microsoft JhengHei" panose="020B0604030504040204" pitchFamily="34" charset="-120"/>
              </a:rPr>
              <a:t>整串未破碎的葡萄果實
</a:t>
            </a:r>
            <a:endParaRPr lang="en-US" sz="800" b="1" dirty="0">
              <a:solidFill>
                <a:schemeClr val="bg1"/>
              </a:solidFill>
              <a:latin typeface="Microsoft JhengHei" panose="020B0604030504040204" pitchFamily="34" charset="-120"/>
              <a:ea typeface="Microsoft JhengHei" panose="020B0604030504040204" pitchFamily="34" charset="-120"/>
            </a:endParaRPr>
          </a:p>
        </p:txBody>
      </p:sp>
      <p:pic>
        <p:nvPicPr>
          <p:cNvPr id="3" name="Picture 2">
            <a:extLst>
              <a:ext uri="{FF2B5EF4-FFF2-40B4-BE49-F238E27FC236}">
                <a16:creationId xmlns:a16="http://schemas.microsoft.com/office/drawing/2014/main" id="{1BE1ED28-8212-07AB-13D2-C73B53B56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6377" y="3641629"/>
            <a:ext cx="1343189" cy="2216730"/>
          </a:xfrm>
          <a:prstGeom prst="rect">
            <a:avLst/>
          </a:prstGeom>
        </p:spPr>
      </p:pic>
      <p:pic>
        <p:nvPicPr>
          <p:cNvPr id="5" name="Picture 4">
            <a:extLst>
              <a:ext uri="{FF2B5EF4-FFF2-40B4-BE49-F238E27FC236}">
                <a16:creationId xmlns:a16="http://schemas.microsoft.com/office/drawing/2014/main" id="{8735D06B-5796-56E2-B9F2-5C2B95A0C9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0125" y="3641629"/>
            <a:ext cx="1343189" cy="2216730"/>
          </a:xfrm>
          <a:prstGeom prst="rect">
            <a:avLst/>
          </a:prstGeom>
        </p:spPr>
      </p:pic>
      <p:pic>
        <p:nvPicPr>
          <p:cNvPr id="7" name="Picture 6">
            <a:extLst>
              <a:ext uri="{FF2B5EF4-FFF2-40B4-BE49-F238E27FC236}">
                <a16:creationId xmlns:a16="http://schemas.microsoft.com/office/drawing/2014/main" id="{80DE4115-F169-F936-4AF0-2A24CC0B18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992" y="3641629"/>
            <a:ext cx="1343189" cy="2216730"/>
          </a:xfrm>
          <a:prstGeom prst="rect">
            <a:avLst/>
          </a:prstGeom>
        </p:spPr>
      </p:pic>
      <p:pic>
        <p:nvPicPr>
          <p:cNvPr id="8" name="Graphic 7">
            <a:extLst>
              <a:ext uri="{FF2B5EF4-FFF2-40B4-BE49-F238E27FC236}">
                <a16:creationId xmlns:a16="http://schemas.microsoft.com/office/drawing/2014/main" id="{0D3C5584-4CA7-D932-F88F-34438F724DC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59471" y="3429000"/>
            <a:ext cx="1587500" cy="2514600"/>
          </a:xfrm>
          <a:prstGeom prst="rect">
            <a:avLst/>
          </a:prstGeom>
        </p:spPr>
      </p:pic>
      <p:pic>
        <p:nvPicPr>
          <p:cNvPr id="14" name="Graphic 13">
            <a:extLst>
              <a:ext uri="{FF2B5EF4-FFF2-40B4-BE49-F238E27FC236}">
                <a16:creationId xmlns:a16="http://schemas.microsoft.com/office/drawing/2014/main" id="{AF3C81AB-2AE8-E1FA-3FC9-31BC85B5B15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694078" y="3683614"/>
            <a:ext cx="1358900" cy="2247900"/>
          </a:xfrm>
          <a:prstGeom prst="rect">
            <a:avLst/>
          </a:prstGeom>
        </p:spPr>
      </p:pic>
      <p:pic>
        <p:nvPicPr>
          <p:cNvPr id="15" name="Picture 14">
            <a:extLst>
              <a:ext uri="{FF2B5EF4-FFF2-40B4-BE49-F238E27FC236}">
                <a16:creationId xmlns:a16="http://schemas.microsoft.com/office/drawing/2014/main" id="{49911400-32B6-2DD6-3C48-95E79E815E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6222" y="3170609"/>
            <a:ext cx="711200" cy="800100"/>
          </a:xfrm>
          <a:prstGeom prst="rect">
            <a:avLst/>
          </a:prstGeom>
        </p:spPr>
      </p:pic>
      <p:pic>
        <p:nvPicPr>
          <p:cNvPr id="16" name="Picture 15">
            <a:extLst>
              <a:ext uri="{FF2B5EF4-FFF2-40B4-BE49-F238E27FC236}">
                <a16:creationId xmlns:a16="http://schemas.microsoft.com/office/drawing/2014/main" id="{B458E4B0-734D-EED3-D7E6-E4647DF9BA5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1419" y="3170609"/>
            <a:ext cx="707591" cy="1150662"/>
          </a:xfrm>
          <a:prstGeom prst="rect">
            <a:avLst/>
          </a:prstGeom>
        </p:spPr>
      </p:pic>
      <p:pic>
        <p:nvPicPr>
          <p:cNvPr id="17" name="Picture 16">
            <a:extLst>
              <a:ext uri="{FF2B5EF4-FFF2-40B4-BE49-F238E27FC236}">
                <a16:creationId xmlns:a16="http://schemas.microsoft.com/office/drawing/2014/main" id="{9E8F6735-DF93-D6B1-C2C7-903ECE0770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07074" y="2963924"/>
            <a:ext cx="894920" cy="1006785"/>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E8DB106-AC9C-525A-E02C-72C63CCF7FF8}"/>
              </a:ext>
            </a:extLst>
          </p:cNvPr>
          <p:cNvSpPr txBox="1"/>
          <p:nvPr/>
        </p:nvSpPr>
        <p:spPr>
          <a:xfrm>
            <a:off x="564406" y="5829071"/>
            <a:ext cx="1961817"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和維歐尼耶</a:t>
            </a:r>
            <a:r>
              <a:rPr lang="en-AU" altLang="zh-CN" sz="1400" dirty="0">
                <a:latin typeface="Microsoft JhengHei" panose="020B0604030504040204" pitchFamily="34" charset="-120"/>
                <a:ea typeface="Microsoft JhengHei" panose="020B0604030504040204" pitchFamily="34" charset="-120"/>
              </a:rPr>
              <a:t>Viognier
</a:t>
            </a:r>
            <a:r>
              <a:rPr lang="zh-CN" altLang="en-US" sz="1400" dirty="0">
                <a:latin typeface="Microsoft JhengHei" panose="020B0604030504040204" pitchFamily="34" charset="-120"/>
                <a:ea typeface="Microsoft JhengHei" panose="020B0604030504040204" pitchFamily="34" charset="-120"/>
              </a:rPr>
              <a:t>混合發酵
</a:t>
            </a:r>
            <a:endParaRPr lang="en-AU" sz="1400" dirty="0">
              <a:latin typeface="Microsoft JhengHei" panose="020B0604030504040204" pitchFamily="34" charset="-120"/>
              <a:ea typeface="Microsoft JhengHei" panose="020B0604030504040204" pitchFamily="34" charset="-120"/>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2808163" y="5829071"/>
            <a:ext cx="1750536" cy="523220"/>
          </a:xfrm>
          <a:prstGeom prst="rect">
            <a:avLst/>
          </a:prstGeom>
          <a:noFill/>
        </p:spPr>
        <p:txBody>
          <a:bodyPr wrap="square" rtlCol="0">
            <a:noAutofit/>
          </a:bodyPr>
          <a:lstStyle/>
          <a:p>
            <a:pPr algn="ctr"/>
            <a:r>
              <a:rPr lang="zh-TW" altLang="en-US" sz="1400" dirty="0">
                <a:latin typeface="Microsoft JhengHei" panose="020B0604030504040204" pitchFamily="34" charset="-120"/>
                <a:ea typeface="Microsoft JhengHei" panose="020B0604030504040204" pitchFamily="34" charset="-120"/>
              </a:rPr>
              <a:t>淋汁</a:t>
            </a:r>
            <a:r>
              <a:rPr lang="zh-CN" altLang="en-US" sz="1400" dirty="0">
                <a:latin typeface="Microsoft JhengHei" panose="020B0604030504040204" pitchFamily="34" charset="-120"/>
                <a:ea typeface="Microsoft JhengHei" panose="020B0604030504040204" pitchFamily="34" charset="-120"/>
              </a:rPr>
              <a:t>
</a:t>
            </a:r>
            <a:endParaRPr lang="en-AU" sz="1400" dirty="0">
              <a:latin typeface="Microsoft JhengHei" panose="020B0604030504040204" pitchFamily="34" charset="-120"/>
              <a:ea typeface="Microsoft JhengHei" panose="020B0604030504040204" pitchFamily="34" charset="-120"/>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4702629" y="5834803"/>
            <a:ext cx="2716013" cy="523220"/>
          </a:xfrm>
          <a:prstGeom prst="rect">
            <a:avLst/>
          </a:prstGeom>
          <a:noFill/>
        </p:spPr>
        <p:txBody>
          <a:bodyPr wrap="square" rtlCol="0">
            <a:noAutofit/>
          </a:bodyPr>
          <a:lstStyle/>
          <a:p>
            <a:pPr algn="ctr"/>
            <a:r>
              <a:rPr lang="zh-TW" altLang="en-US" sz="1400" dirty="0">
                <a:latin typeface="Microsoft JhengHei" panose="020B0604030504040204" pitchFamily="34" charset="-120"/>
                <a:ea typeface="Microsoft JhengHei" panose="020B0604030504040204" pitchFamily="34" charset="-120"/>
              </a:rPr>
              <a:t>發酵後浸漬</a:t>
            </a:r>
            <a:r>
              <a:rPr lang="en-US" altLang="zh-TW" sz="1400" dirty="0">
                <a:latin typeface="Microsoft JhengHei" panose="020B0604030504040204" pitchFamily="34" charset="-120"/>
                <a:ea typeface="Microsoft JhengHei" panose="020B0604030504040204" pitchFamily="34" charset="-120"/>
              </a:rPr>
              <a:t>/
</a:t>
            </a:r>
            <a:r>
              <a:rPr lang="zh-TW" altLang="en-US" sz="1400" dirty="0">
                <a:latin typeface="Microsoft JhengHei" panose="020B0604030504040204" pitchFamily="34" charset="-120"/>
                <a:ea typeface="Microsoft JhengHei" panose="020B0604030504040204" pitchFamily="34" charset="-120"/>
              </a:rPr>
              <a:t>延長皮渣接觸
</a:t>
            </a:r>
            <a:endParaRPr lang="en-AU" sz="1400" dirty="0">
              <a:latin typeface="Microsoft JhengHei" panose="020B0604030504040204" pitchFamily="34" charset="-120"/>
              <a:ea typeface="Microsoft JhengHei" panose="020B0604030504040204" pitchFamily="34" charset="-120"/>
            </a:endParaRPr>
          </a:p>
        </p:txBody>
      </p:sp>
      <p:sp>
        <p:nvSpPr>
          <p:cNvPr id="12" name="TextBox 11">
            <a:extLst>
              <a:ext uri="{FF2B5EF4-FFF2-40B4-BE49-F238E27FC236}">
                <a16:creationId xmlns:a16="http://schemas.microsoft.com/office/drawing/2014/main" id="{2B33F397-ED99-205A-14ED-2CBDFE75C51F}"/>
              </a:ext>
            </a:extLst>
          </p:cNvPr>
          <p:cNvSpPr txBox="1"/>
          <p:nvPr/>
        </p:nvSpPr>
        <p:spPr>
          <a:xfrm>
            <a:off x="7901591" y="5846278"/>
            <a:ext cx="148224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橡木桶熟成
</a:t>
            </a:r>
            <a:endParaRPr lang="en-AU" sz="1400" dirty="0">
              <a:latin typeface="Microsoft JhengHei" panose="020B0604030504040204" pitchFamily="34" charset="-120"/>
              <a:ea typeface="Microsoft JhengHei" panose="020B0604030504040204" pitchFamily="34" charset="-120"/>
            </a:endParaRPr>
          </a:p>
        </p:txBody>
      </p:sp>
      <p:sp>
        <p:nvSpPr>
          <p:cNvPr id="13" name="TextBox 12">
            <a:extLst>
              <a:ext uri="{FF2B5EF4-FFF2-40B4-BE49-F238E27FC236}">
                <a16:creationId xmlns:a16="http://schemas.microsoft.com/office/drawing/2014/main" id="{0EF604BF-42E2-E2A0-6EF3-AABEDB3E75B1}"/>
              </a:ext>
            </a:extLst>
          </p:cNvPr>
          <p:cNvSpPr txBox="1"/>
          <p:nvPr/>
        </p:nvSpPr>
        <p:spPr>
          <a:xfrm>
            <a:off x="10079995" y="5829071"/>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裝瓶和陳年
</a:t>
            </a:r>
            <a:endParaRPr lang="en-AU" altLang="zh-CN" sz="1400" dirty="0">
              <a:latin typeface="Microsoft JhengHei" panose="020B0604030504040204" pitchFamily="34" charset="-120"/>
              <a:ea typeface="Microsoft JhengHei" panose="020B0604030504040204" pitchFamily="34" charset="-120"/>
            </a:endParaRPr>
          </a:p>
        </p:txBody>
      </p:sp>
      <p:sp>
        <p:nvSpPr>
          <p:cNvPr id="41" name="Oval 40">
            <a:extLst>
              <a:ext uri="{FF2B5EF4-FFF2-40B4-BE49-F238E27FC236}">
                <a16:creationId xmlns:a16="http://schemas.microsoft.com/office/drawing/2014/main" id="{9B76B847-F886-1BF3-05DF-70D5588FC7ED}"/>
              </a:ext>
            </a:extLst>
          </p:cNvPr>
          <p:cNvSpPr/>
          <p:nvPr/>
        </p:nvSpPr>
        <p:spPr>
          <a:xfrm>
            <a:off x="6226429" y="2725624"/>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Microsoft JhengHei" panose="020B0604030504040204" pitchFamily="34" charset="-120"/>
            </a:endParaRPr>
          </a:p>
        </p:txBody>
      </p:sp>
      <p:sp>
        <p:nvSpPr>
          <p:cNvPr id="42" name="TextBox 41">
            <a:extLst>
              <a:ext uri="{FF2B5EF4-FFF2-40B4-BE49-F238E27FC236}">
                <a16:creationId xmlns:a16="http://schemas.microsoft.com/office/drawing/2014/main" id="{A46CBA2E-C432-3183-AF26-D15ECC41C2D7}"/>
              </a:ext>
            </a:extLst>
          </p:cNvPr>
          <p:cNvSpPr txBox="1"/>
          <p:nvPr/>
        </p:nvSpPr>
        <p:spPr>
          <a:xfrm>
            <a:off x="6195314" y="2943553"/>
            <a:ext cx="916536" cy="338554"/>
          </a:xfrm>
          <a:prstGeom prst="rect">
            <a:avLst/>
          </a:prstGeom>
          <a:noFill/>
        </p:spPr>
        <p:txBody>
          <a:bodyPr wrap="square" rtlCol="0">
            <a:spAutoFit/>
          </a:bodyPr>
          <a:lstStyle/>
          <a:p>
            <a:pPr algn="ctr"/>
            <a:r>
              <a:rPr lang="zh-TW" altLang="en-US" sz="800" b="1" dirty="0">
                <a:solidFill>
                  <a:schemeClr val="bg1"/>
                </a:solidFill>
                <a:latin typeface="Microsoft JhengHei" panose="020B0604030504040204" pitchFamily="34" charset="-120"/>
                <a:ea typeface="Microsoft JhengHei" panose="020B0604030504040204" pitchFamily="34" charset="-120"/>
              </a:rPr>
              <a:t>延長
浸漬時間</a:t>
            </a:r>
            <a:endParaRPr lang="en-US" sz="800" b="1" dirty="0">
              <a:solidFill>
                <a:schemeClr val="bg1"/>
              </a:solidFill>
              <a:latin typeface="Microsoft JhengHei" panose="020B0604030504040204" pitchFamily="34" charset="-120"/>
              <a:ea typeface="Microsoft JhengHei" panose="020B0604030504040204" pitchFamily="34" charset="-120"/>
            </a:endParaRPr>
          </a:p>
        </p:txBody>
      </p:sp>
      <p:sp>
        <p:nvSpPr>
          <p:cNvPr id="4" name="Text Placeholder 4">
            <a:extLst>
              <a:ext uri="{FF2B5EF4-FFF2-40B4-BE49-F238E27FC236}">
                <a16:creationId xmlns:a16="http://schemas.microsoft.com/office/drawing/2014/main" id="{DFEBB8B3-4372-C301-D7B9-2E583B9BA03C}"/>
              </a:ext>
            </a:extLst>
          </p:cNvPr>
          <p:cNvSpPr txBox="1">
            <a:spLocks/>
          </p:cNvSpPr>
          <p:nvPr/>
        </p:nvSpPr>
        <p:spPr>
          <a:xfrm>
            <a:off x="623888" y="584200"/>
            <a:ext cx="9135583"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3200" b="1">
                <a:solidFill>
                  <a:schemeClr val="accent5"/>
                </a:solidFill>
                <a:latin typeface="Microsoft JhengHei" panose="020B0604030504040204" pitchFamily="34" charset="-120"/>
                <a:ea typeface="Microsoft JhengHei" panose="020B0604030504040204" pitchFamily="34" charset="-120"/>
              </a:rPr>
              <a:t>釀酒工藝：</a:t>
            </a:r>
            <a:endParaRPr lang="en-AU" altLang="ja-JP" sz="3200" b="1" dirty="0">
              <a:solidFill>
                <a:schemeClr val="accent5"/>
              </a:solidFill>
              <a:latin typeface="Microsoft JhengHei" panose="020B0604030504040204" pitchFamily="34" charset="-120"/>
              <a:ea typeface="Microsoft JhengHei" panose="020B0604030504040204" pitchFamily="34" charset="-120"/>
            </a:endParaRPr>
          </a:p>
          <a:p>
            <a:pPr marL="0" indent="0">
              <a:lnSpc>
                <a:spcPct val="82000"/>
              </a:lnSpc>
              <a:buNone/>
            </a:pPr>
            <a:r>
              <a:rPr lang="ja-JP" altLang="en-US" sz="5440" b="1">
                <a:solidFill>
                  <a:schemeClr val="accent1"/>
                </a:solidFill>
                <a:latin typeface="Microsoft JhengHei" panose="020B0604030504040204" pitchFamily="34" charset="-120"/>
                <a:ea typeface="Microsoft JhengHei" panose="020B0604030504040204" pitchFamily="34" charset="-120"/>
              </a:rPr>
              <a:t>影響設拉子釀造過程的因素</a:t>
            </a:r>
            <a:endParaRPr lang="en-US" altLang="zh-CN" sz="5440" b="1" dirty="0">
              <a:solidFill>
                <a:schemeClr val="accent1"/>
              </a:solidFill>
              <a:latin typeface="Microsoft JhengHei" panose="020B0604030504040204" pitchFamily="34" charset="-120"/>
              <a:ea typeface="Microsoft JhengHei" panose="020B0604030504040204" pitchFamily="34" charset="-120"/>
            </a:endParaRPr>
          </a:p>
        </p:txBody>
      </p:sp>
      <p:pic>
        <p:nvPicPr>
          <p:cNvPr id="2" name="Picture 1">
            <a:extLst>
              <a:ext uri="{FF2B5EF4-FFF2-40B4-BE49-F238E27FC236}">
                <a16:creationId xmlns:a16="http://schemas.microsoft.com/office/drawing/2014/main" id="{EA8D2E94-5531-F3BE-2267-F732BFF906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159" y="3405217"/>
            <a:ext cx="1332159" cy="2198527"/>
          </a:xfrm>
          <a:prstGeom prst="rect">
            <a:avLst/>
          </a:prstGeom>
        </p:spPr>
      </p:pic>
      <p:pic>
        <p:nvPicPr>
          <p:cNvPr id="5" name="Picture 4">
            <a:extLst>
              <a:ext uri="{FF2B5EF4-FFF2-40B4-BE49-F238E27FC236}">
                <a16:creationId xmlns:a16="http://schemas.microsoft.com/office/drawing/2014/main" id="{BBFDDA1B-EF30-13AA-13BB-3FD55F0570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9920" y="3420264"/>
            <a:ext cx="1332159" cy="2198527"/>
          </a:xfrm>
          <a:prstGeom prst="rect">
            <a:avLst/>
          </a:prstGeom>
        </p:spPr>
      </p:pic>
      <p:pic>
        <p:nvPicPr>
          <p:cNvPr id="6" name="Picture 5">
            <a:extLst>
              <a:ext uri="{FF2B5EF4-FFF2-40B4-BE49-F238E27FC236}">
                <a16:creationId xmlns:a16="http://schemas.microsoft.com/office/drawing/2014/main" id="{FFE8865D-AEEA-BBA2-45E4-9AEBFBC1C9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3005" y="3405217"/>
            <a:ext cx="1332159" cy="2198527"/>
          </a:xfrm>
          <a:prstGeom prst="rect">
            <a:avLst/>
          </a:prstGeom>
        </p:spPr>
      </p:pic>
      <p:pic>
        <p:nvPicPr>
          <p:cNvPr id="7" name="Picture 6">
            <a:extLst>
              <a:ext uri="{FF2B5EF4-FFF2-40B4-BE49-F238E27FC236}">
                <a16:creationId xmlns:a16="http://schemas.microsoft.com/office/drawing/2014/main" id="{B2E16773-2083-1CD9-4286-2CEE114F68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2335" y="3452783"/>
            <a:ext cx="2094164" cy="2133491"/>
          </a:xfrm>
          <a:prstGeom prst="rect">
            <a:avLst/>
          </a:prstGeom>
        </p:spPr>
      </p:pic>
      <p:pic>
        <p:nvPicPr>
          <p:cNvPr id="8" name="Picture 7">
            <a:extLst>
              <a:ext uri="{FF2B5EF4-FFF2-40B4-BE49-F238E27FC236}">
                <a16:creationId xmlns:a16="http://schemas.microsoft.com/office/drawing/2014/main" id="{887FD724-EE4C-3E85-306C-CC82DE4A51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869" y="2615761"/>
            <a:ext cx="832378" cy="1353586"/>
          </a:xfrm>
          <a:prstGeom prst="rect">
            <a:avLst/>
          </a:prstGeom>
        </p:spPr>
      </p:pic>
      <p:pic>
        <p:nvPicPr>
          <p:cNvPr id="14" name="Picture 13">
            <a:extLst>
              <a:ext uri="{FF2B5EF4-FFF2-40B4-BE49-F238E27FC236}">
                <a16:creationId xmlns:a16="http://schemas.microsoft.com/office/drawing/2014/main" id="{BB5406F0-8BC9-2504-7839-6771EE40CB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92190" y="3791454"/>
            <a:ext cx="1606898" cy="1716960"/>
          </a:xfrm>
          <a:prstGeom prst="rect">
            <a:avLst/>
          </a:prstGeom>
        </p:spPr>
      </p:pic>
    </p:spTree>
    <p:extLst>
      <p:ext uri="{BB962C8B-B14F-4D97-AF65-F5344CB8AC3E}">
        <p14:creationId xmlns:p14="http://schemas.microsoft.com/office/powerpoint/2010/main" val="380253134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2930147" cy="785732"/>
          </a:xfrm>
        </p:spPr>
        <p:txBody>
          <a:bodyPr/>
          <a:lstStyle/>
          <a:p>
            <a:r>
              <a:rPr lang="ja-JP" altLang="en-US" b="1">
                <a:solidFill>
                  <a:schemeClr val="accent5"/>
                </a:solidFill>
              </a:rPr>
              <a:t>設拉子葡萄酒的常見風格</a:t>
            </a:r>
            <a:endParaRPr lang="en-US" altLang="zh-CN" b="1" dirty="0">
              <a:solidFill>
                <a:schemeClr val="accent5"/>
              </a:solidFill>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568427" y="3519818"/>
            <a:ext cx="4553763" cy="1670704"/>
          </a:xfrm>
        </p:spPr>
        <p:txBody>
          <a:bodyPr/>
          <a:lstStyle/>
          <a:p>
            <a:pPr marL="0" indent="0">
              <a:spcBef>
                <a:spcPct val="0"/>
              </a:spcBef>
              <a:buNone/>
            </a:pPr>
            <a:r>
              <a:rPr lang="ja-JP" altLang="en-US">
                <a:solidFill>
                  <a:schemeClr val="bg1"/>
                </a:solidFill>
              </a:rPr>
              <a:t>「整體大於部分之和」這句話完美詮釋了混釀西拉的精髓。它的色澤、香氣、質地和風味都因混釀夥伴的特性而得到提升。</a:t>
            </a:r>
            <a:endParaRPr lang="en-US" altLang="zh-CN" dirty="0">
              <a:solidFill>
                <a:schemeClr val="bg1"/>
              </a:solidFill>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452064"/>
            <a:ext cx="5724447" cy="1325563"/>
          </a:xfrm>
        </p:spPr>
        <p:txBody>
          <a:bodyPr/>
          <a:lstStyle/>
          <a:p>
            <a:r>
              <a:rPr lang="ja-JP" altLang="en-US" b="1" kern="1000" spc="-100"/>
              <a:t>其調配合作夥伴</a:t>
            </a:r>
            <a:endParaRPr lang="en-US" altLang="zh-CN" b="1" kern="1000" spc="-100" dirty="0"/>
          </a:p>
        </p:txBody>
      </p:sp>
    </p:spTree>
    <p:extLst>
      <p:ext uri="{BB962C8B-B14F-4D97-AF65-F5344CB8AC3E}">
        <p14:creationId xmlns:p14="http://schemas.microsoft.com/office/powerpoint/2010/main" val="123649099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A1A3F3DD-4A39-1DA5-5DE6-5BB50B50A2C7}"/>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8">
            <a:extLst>
              <a:ext uri="{FF2B5EF4-FFF2-40B4-BE49-F238E27FC236}">
                <a16:creationId xmlns:a16="http://schemas.microsoft.com/office/drawing/2014/main" id="{D8038C9E-A901-EE90-9567-0196BC84834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2" name="TextBox 1">
            <a:extLst>
              <a:ext uri="{FF2B5EF4-FFF2-40B4-BE49-F238E27FC236}">
                <a16:creationId xmlns:a16="http://schemas.microsoft.com/office/drawing/2014/main" id="{530126CC-38C5-7B52-01A6-785188B188A6}"/>
              </a:ext>
            </a:extLst>
          </p:cNvPr>
          <p:cNvSpPr txBox="1"/>
          <p:nvPr/>
        </p:nvSpPr>
        <p:spPr>
          <a:xfrm>
            <a:off x="501248" y="541230"/>
            <a:ext cx="5541444" cy="899990"/>
          </a:xfrm>
          <a:prstGeom prst="rect">
            <a:avLst/>
          </a:prstGeom>
          <a:noFill/>
        </p:spPr>
        <p:txBody>
          <a:bodyPr wrap="square">
            <a:spAutoFit/>
          </a:bodyPr>
          <a:lstStyle/>
          <a:p>
            <a:pPr>
              <a:lnSpc>
                <a:spcPct val="82000"/>
              </a:lnSpc>
            </a:pPr>
            <a:r>
              <a:rPr lang="ja-JP" altLang="en-US" sz="3200" b="1">
                <a:solidFill>
                  <a:srgbClr val="601329"/>
                </a:solidFill>
                <a:latin typeface="Microsoft JhengHei" panose="020B0604030504040204" pitchFamily="34" charset="-120"/>
                <a:ea typeface="Microsoft JhengHei" panose="020B0604030504040204" pitchFamily="34" charset="-120"/>
              </a:rPr>
              <a:t>設拉子作為混釀原料</a:t>
            </a:r>
          </a:p>
          <a:p>
            <a:pPr>
              <a:lnSpc>
                <a:spcPct val="82000"/>
              </a:lnSpc>
            </a:pPr>
            <a:r>
              <a:rPr lang="ja-JP" altLang="en-US" sz="3200" b="1">
                <a:solidFill>
                  <a:srgbClr val="601329"/>
                </a:solidFill>
                <a:latin typeface="Microsoft JhengHei" panose="020B0604030504040204" pitchFamily="34" charset="-120"/>
                <a:ea typeface="Microsoft JhengHei" panose="020B0604030504040204" pitchFamily="34" charset="-120"/>
              </a:rPr>
              <a:t>克重混釀</a:t>
            </a:r>
            <a:endParaRPr lang="en-US" altLang="zh-CN" sz="3200" b="1" dirty="0">
              <a:solidFill>
                <a:srgbClr val="601329"/>
              </a:solidFill>
              <a:latin typeface="Microsoft JhengHei" panose="020B0604030504040204" pitchFamily="34" charset="-120"/>
              <a:ea typeface="Microsoft JhengHei" panose="020B0604030504040204" pitchFamily="34" charset="-120"/>
            </a:endParaRPr>
          </a:p>
        </p:txBody>
      </p:sp>
      <p:cxnSp>
        <p:nvCxnSpPr>
          <p:cNvPr id="4" name="Straight Connector 3">
            <a:extLst>
              <a:ext uri="{FF2B5EF4-FFF2-40B4-BE49-F238E27FC236}">
                <a16:creationId xmlns:a16="http://schemas.microsoft.com/office/drawing/2014/main" id="{27A931C0-AD41-AD54-B4DB-CEA26A43846C}"/>
              </a:ext>
            </a:extLst>
          </p:cNvPr>
          <p:cNvCxnSpPr>
            <a:cxnSpLocks/>
          </p:cNvCxnSpPr>
          <p:nvPr/>
        </p:nvCxnSpPr>
        <p:spPr>
          <a:xfrm>
            <a:off x="6721231" y="3032760"/>
            <a:ext cx="141537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61C9B686-8E5E-134C-2E0C-F1B61C8452DA}"/>
              </a:ext>
            </a:extLst>
          </p:cNvPr>
          <p:cNvCxnSpPr>
            <a:cxnSpLocks/>
          </p:cNvCxnSpPr>
          <p:nvPr/>
        </p:nvCxnSpPr>
        <p:spPr>
          <a:xfrm>
            <a:off x="4117838" y="4069389"/>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D98728C0-BA5A-2456-5C25-CB56777E29B5}"/>
              </a:ext>
            </a:extLst>
          </p:cNvPr>
          <p:cNvCxnSpPr>
            <a:cxnSpLocks/>
            <a:endCxn id="31" idx="1"/>
          </p:cNvCxnSpPr>
          <p:nvPr/>
        </p:nvCxnSpPr>
        <p:spPr>
          <a:xfrm flipV="1">
            <a:off x="1916894" y="3888149"/>
            <a:ext cx="1624867" cy="515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FA066AB1-7B63-01D7-6597-755E3CC5EB49}"/>
              </a:ext>
            </a:extLst>
          </p:cNvPr>
          <p:cNvSpPr/>
          <p:nvPr/>
        </p:nvSpPr>
        <p:spPr>
          <a:xfrm>
            <a:off x="8544044" y="778768"/>
            <a:ext cx="1677144" cy="1677144"/>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Microsoft JhengHei" panose="020B0604030504040204" pitchFamily="34" charset="-120"/>
            </a:endParaRPr>
          </a:p>
        </p:txBody>
      </p:sp>
      <p:sp>
        <p:nvSpPr>
          <p:cNvPr id="8" name="object 58">
            <a:extLst>
              <a:ext uri="{FF2B5EF4-FFF2-40B4-BE49-F238E27FC236}">
                <a16:creationId xmlns:a16="http://schemas.microsoft.com/office/drawing/2014/main" id="{E23EFE45-241B-E541-BF2D-09504C98A444}"/>
              </a:ext>
            </a:extLst>
          </p:cNvPr>
          <p:cNvSpPr txBox="1"/>
          <p:nvPr/>
        </p:nvSpPr>
        <p:spPr>
          <a:xfrm>
            <a:off x="8722239" y="1362462"/>
            <a:ext cx="1320753" cy="50975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a:effectLst/>
                <a:latin typeface="Microsoft JhengHei" panose="020B0604030504040204" pitchFamily="34" charset="-120"/>
                <a:ea typeface="Microsoft JhengHei" panose="020B0604030504040204" pitchFamily="34" charset="-120"/>
              </a:rPr>
              <a:t>增添鹹鮮風味和濃鬱口感</a:t>
            </a:r>
            <a:endParaRPr lang="en-AU" sz="1600" dirty="0">
              <a:effectLst/>
              <a:latin typeface="Microsoft JhengHei" panose="020B0604030504040204" pitchFamily="34" charset="-120"/>
              <a:ea typeface="Microsoft JhengHei" panose="020B0604030504040204" pitchFamily="34" charset="-120"/>
            </a:endParaRPr>
          </a:p>
        </p:txBody>
      </p:sp>
      <p:sp>
        <p:nvSpPr>
          <p:cNvPr id="9" name="TextBox 8">
            <a:extLst>
              <a:ext uri="{FF2B5EF4-FFF2-40B4-BE49-F238E27FC236}">
                <a16:creationId xmlns:a16="http://schemas.microsoft.com/office/drawing/2014/main" id="{3049FEB1-ABD9-1AD3-8CEB-AE76E7F3CD8C}"/>
              </a:ext>
            </a:extLst>
          </p:cNvPr>
          <p:cNvSpPr txBox="1"/>
          <p:nvPr/>
        </p:nvSpPr>
        <p:spPr>
          <a:xfrm>
            <a:off x="3764027" y="4714945"/>
            <a:ext cx="2805709" cy="991297"/>
          </a:xfrm>
          <a:prstGeom prst="rect">
            <a:avLst/>
          </a:prstGeom>
          <a:noFill/>
        </p:spPr>
        <p:txBody>
          <a:bodyPr wrap="square" anchor="b">
            <a:spAutoFit/>
          </a:bodyPr>
          <a:lstStyle/>
          <a:p>
            <a:pPr>
              <a:lnSpc>
                <a:spcPct val="82000"/>
              </a:lnSpc>
              <a:spcBef>
                <a:spcPts val="150"/>
              </a:spcBef>
              <a:spcAft>
                <a:spcPts val="315"/>
              </a:spcAft>
              <a:buClr>
                <a:schemeClr val="accent3"/>
              </a:buClr>
            </a:pPr>
            <a:r>
              <a:rPr lang="ja-JP" altLang="en-US" sz="1400">
                <a:effectLst/>
                <a:latin typeface="Microsoft JhengHei" panose="020B0604030504040204" pitchFamily="34" charset="-120"/>
              </a:rPr>
              <a:t>添加：</a:t>
            </a:r>
            <a:endParaRPr lang="en-AU" altLang="ja-JP" sz="1400" dirty="0">
              <a:effectLst/>
              <a:latin typeface="Microsoft JhengHei" panose="020B0604030504040204" pitchFamily="34" charset="-120"/>
            </a:endParaRP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JhengHei" panose="020B0604030504040204" pitchFamily="34" charset="-120"/>
              </a:rPr>
              <a:t>香氣</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JhengHei" panose="020B0604030504040204" pitchFamily="34" charset="-120"/>
              </a:rPr>
              <a:t>草莓</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JhengHei" panose="020B0604030504040204" pitchFamily="34" charset="-120"/>
              </a:rPr>
              <a:t>香料</a:t>
            </a:r>
            <a:endParaRPr lang="en-US" altLang="zh-CN" sz="1400" dirty="0">
              <a:effectLst/>
              <a:latin typeface="Microsoft JhengHei" panose="020B0604030504040204" pitchFamily="34" charset="-120"/>
            </a:endParaRPr>
          </a:p>
        </p:txBody>
      </p:sp>
      <p:sp>
        <p:nvSpPr>
          <p:cNvPr id="12" name="object 10">
            <a:extLst>
              <a:ext uri="{FF2B5EF4-FFF2-40B4-BE49-F238E27FC236}">
                <a16:creationId xmlns:a16="http://schemas.microsoft.com/office/drawing/2014/main" id="{884665DF-39F7-3472-A705-E779D0AAF00A}"/>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mj-ea"/>
                <a:ea typeface="+mj-ea"/>
                <a:cs typeface="Inter Display" panose="02000503000000020004" pitchFamily="2" charset="0"/>
              </a:rPr>
              <a:t>GSM</a:t>
            </a:r>
            <a:endParaRPr lang="en-AU" sz="4400" b="1" cap="all" dirty="0">
              <a:solidFill>
                <a:schemeClr val="bg1"/>
              </a:solidFill>
              <a:latin typeface="+mj-ea"/>
              <a:ea typeface="+mj-ea"/>
              <a:cs typeface="Inter Display" panose="02000503000000020004" pitchFamily="2" charset="0"/>
            </a:endParaRPr>
          </a:p>
        </p:txBody>
      </p:sp>
      <p:sp>
        <p:nvSpPr>
          <p:cNvPr id="15" name="TextBox 14">
            <a:extLst>
              <a:ext uri="{FF2B5EF4-FFF2-40B4-BE49-F238E27FC236}">
                <a16:creationId xmlns:a16="http://schemas.microsoft.com/office/drawing/2014/main" id="{CDFB0A93-AA4E-78C6-0A77-77FF0E67EA01}"/>
              </a:ext>
            </a:extLst>
          </p:cNvPr>
          <p:cNvSpPr txBox="1"/>
          <p:nvPr/>
        </p:nvSpPr>
        <p:spPr>
          <a:xfrm>
            <a:off x="8136610" y="2863483"/>
            <a:ext cx="1105358" cy="338554"/>
          </a:xfrm>
          <a:prstGeom prst="rect">
            <a:avLst/>
          </a:prstGeom>
          <a:noFill/>
        </p:spPr>
        <p:txBody>
          <a:bodyPr wrap="square" anchor="b">
            <a:spAutoFit/>
          </a:bodyPr>
          <a:lstStyle/>
          <a:p>
            <a:pPr algn="ctr">
              <a:spcBef>
                <a:spcPts val="217"/>
              </a:spcBef>
              <a:spcAft>
                <a:spcPts val="315"/>
              </a:spcAft>
            </a:pPr>
            <a:r>
              <a:rPr lang="ja-JP" altLang="en-US" sz="1600" b="1">
                <a:solidFill>
                  <a:schemeClr val="accent1"/>
                </a:solidFill>
                <a:effectLst/>
                <a:latin typeface="Microsoft JhengHei" panose="020B0604030504040204" pitchFamily="34" charset="-120"/>
              </a:rPr>
              <a:t>設拉子</a:t>
            </a:r>
            <a:endParaRPr lang="en-US" altLang="zh-CN" sz="1600" b="1" dirty="0">
              <a:solidFill>
                <a:schemeClr val="accent1"/>
              </a:solidFill>
              <a:effectLst/>
              <a:latin typeface="Microsoft JhengHei" panose="020B0604030504040204" pitchFamily="34" charset="-120"/>
            </a:endParaRPr>
          </a:p>
        </p:txBody>
      </p:sp>
      <p:cxnSp>
        <p:nvCxnSpPr>
          <p:cNvPr id="16" name="Straight Connector 15">
            <a:extLst>
              <a:ext uri="{FF2B5EF4-FFF2-40B4-BE49-F238E27FC236}">
                <a16:creationId xmlns:a16="http://schemas.microsoft.com/office/drawing/2014/main" id="{D477E878-637F-EDDE-6D15-33F0333BC713}"/>
              </a:ext>
            </a:extLst>
          </p:cNvPr>
          <p:cNvCxnSpPr>
            <a:cxnSpLocks/>
          </p:cNvCxnSpPr>
          <p:nvPr/>
        </p:nvCxnSpPr>
        <p:spPr>
          <a:xfrm>
            <a:off x="9146715" y="3032760"/>
            <a:ext cx="141537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6DDEBB-AF1D-0169-A7CD-111041E9A52B}"/>
              </a:ext>
            </a:extLst>
          </p:cNvPr>
          <p:cNvCxnSpPr>
            <a:cxnSpLocks/>
          </p:cNvCxnSpPr>
          <p:nvPr/>
        </p:nvCxnSpPr>
        <p:spPr>
          <a:xfrm>
            <a:off x="10570942" y="3026822"/>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472E541-AC73-2ABE-A509-E621FB609C03}"/>
              </a:ext>
            </a:extLst>
          </p:cNvPr>
          <p:cNvSpPr txBox="1"/>
          <p:nvPr/>
        </p:nvSpPr>
        <p:spPr>
          <a:xfrm>
            <a:off x="10221188" y="3737755"/>
            <a:ext cx="2805709" cy="1472839"/>
          </a:xfrm>
          <a:prstGeom prst="rect">
            <a:avLst/>
          </a:prstGeom>
          <a:noFill/>
        </p:spPr>
        <p:txBody>
          <a:bodyPr wrap="square" anchor="b">
            <a:spAutoFit/>
          </a:bodyPr>
          <a:lstStyle/>
          <a:p>
            <a:pPr>
              <a:lnSpc>
                <a:spcPct val="82000"/>
              </a:lnSpc>
              <a:spcBef>
                <a:spcPts val="150"/>
              </a:spcBef>
              <a:spcAft>
                <a:spcPts val="315"/>
              </a:spcAft>
              <a:buClr>
                <a:schemeClr val="accent3"/>
              </a:buClr>
            </a:pPr>
            <a:r>
              <a:rPr lang="ja-JP" altLang="en-US" sz="1400">
                <a:effectLst/>
                <a:latin typeface="Microsoft JhengHei" panose="020B0604030504040204" pitchFamily="34" charset="-120"/>
              </a:rPr>
              <a:t>添加：</a:t>
            </a:r>
            <a:endParaRPr lang="en-AU" altLang="ja-JP" sz="1400" dirty="0">
              <a:effectLst/>
              <a:latin typeface="Microsoft JhengHei" panose="020B0604030504040204" pitchFamily="34" charset="-120"/>
            </a:endParaRP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JhengHei" panose="020B0604030504040204" pitchFamily="34" charset="-120"/>
              </a:rPr>
              <a:t>黑莓</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JhengHei" panose="020B0604030504040204" pitchFamily="34" charset="-120"/>
              </a:rPr>
              <a:t>桑葚</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JhengHei" panose="020B0604030504040204" pitchFamily="34" charset="-120"/>
              </a:rPr>
              <a:t>藍莓</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JhengHei" panose="020B0604030504040204" pitchFamily="34" charset="-120"/>
              </a:rPr>
              <a:t>李子</a:t>
            </a:r>
          </a:p>
          <a:p>
            <a:pPr marL="285750" indent="-285750">
              <a:lnSpc>
                <a:spcPct val="82000"/>
              </a:lnSpc>
              <a:spcBef>
                <a:spcPts val="150"/>
              </a:spcBef>
              <a:spcAft>
                <a:spcPts val="315"/>
              </a:spcAft>
              <a:buClr>
                <a:schemeClr val="accent3"/>
              </a:buClr>
              <a:buFont typeface="Arial" panose="020B0604020202020204" pitchFamily="34" charset="0"/>
              <a:buChar char="•"/>
            </a:pPr>
            <a:r>
              <a:rPr lang="ja-JP" altLang="en-US" sz="1400">
                <a:effectLst/>
                <a:latin typeface="Microsoft JhengHei" panose="020B0604030504040204" pitchFamily="34" charset="-120"/>
              </a:rPr>
              <a:t>黑橄欖</a:t>
            </a:r>
            <a:endParaRPr lang="en-US" altLang="zh-CN" sz="1400" dirty="0">
              <a:effectLst/>
              <a:latin typeface="Microsoft JhengHei" panose="020B0604030504040204" pitchFamily="34" charset="-120"/>
            </a:endParaRPr>
          </a:p>
        </p:txBody>
      </p:sp>
      <p:cxnSp>
        <p:nvCxnSpPr>
          <p:cNvPr id="19" name="Straight Connector 18">
            <a:extLst>
              <a:ext uri="{FF2B5EF4-FFF2-40B4-BE49-F238E27FC236}">
                <a16:creationId xmlns:a16="http://schemas.microsoft.com/office/drawing/2014/main" id="{19405A74-DF16-A92B-0AC6-60E2B503B505}"/>
              </a:ext>
            </a:extLst>
          </p:cNvPr>
          <p:cNvCxnSpPr>
            <a:cxnSpLocks/>
          </p:cNvCxnSpPr>
          <p:nvPr/>
        </p:nvCxnSpPr>
        <p:spPr>
          <a:xfrm>
            <a:off x="9362075" y="2461134"/>
            <a:ext cx="0" cy="56568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892DD67-16CD-C320-E0B8-93D8708BA04F}"/>
              </a:ext>
            </a:extLst>
          </p:cNvPr>
          <p:cNvCxnSpPr>
            <a:cxnSpLocks/>
          </p:cNvCxnSpPr>
          <p:nvPr/>
        </p:nvCxnSpPr>
        <p:spPr>
          <a:xfrm>
            <a:off x="7175715" y="4546968"/>
            <a:ext cx="60757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E240A2E6-3373-9D1D-E3F7-54A08B3FC25C}"/>
              </a:ext>
            </a:extLst>
          </p:cNvPr>
          <p:cNvSpPr txBox="1"/>
          <p:nvPr/>
        </p:nvSpPr>
        <p:spPr>
          <a:xfrm>
            <a:off x="7611141" y="4393189"/>
            <a:ext cx="2037352" cy="338554"/>
          </a:xfrm>
          <a:prstGeom prst="rect">
            <a:avLst/>
          </a:prstGeom>
          <a:noFill/>
        </p:spPr>
        <p:txBody>
          <a:bodyPr wrap="square" anchor="b">
            <a:spAutoFit/>
          </a:bodyPr>
          <a:lstStyle/>
          <a:p>
            <a:pPr algn="ctr">
              <a:spcBef>
                <a:spcPts val="217"/>
              </a:spcBef>
              <a:spcAft>
                <a:spcPts val="315"/>
              </a:spcAft>
            </a:pPr>
            <a:r>
              <a:rPr lang="ja-JP" altLang="en-US" sz="1600" b="1">
                <a:solidFill>
                  <a:schemeClr val="accent1"/>
                </a:solidFill>
                <a:effectLst/>
                <a:latin typeface="Microsoft JhengHei" panose="020B0604030504040204" pitchFamily="34" charset="-120"/>
              </a:rPr>
              <a:t>慕合懷特</a:t>
            </a:r>
            <a:endParaRPr lang="en-US" altLang="zh-CN" sz="1600" b="1" dirty="0">
              <a:solidFill>
                <a:schemeClr val="accent1"/>
              </a:solidFill>
              <a:effectLst/>
              <a:latin typeface="Microsoft JhengHei" panose="020B0604030504040204" pitchFamily="34" charset="-120"/>
            </a:endParaRPr>
          </a:p>
        </p:txBody>
      </p:sp>
      <p:cxnSp>
        <p:nvCxnSpPr>
          <p:cNvPr id="23" name="Straight Connector 22">
            <a:extLst>
              <a:ext uri="{FF2B5EF4-FFF2-40B4-BE49-F238E27FC236}">
                <a16:creationId xmlns:a16="http://schemas.microsoft.com/office/drawing/2014/main" id="{F3E244F5-70B7-B34A-9EDF-FEFA23B2973A}"/>
              </a:ext>
            </a:extLst>
          </p:cNvPr>
          <p:cNvCxnSpPr>
            <a:cxnSpLocks/>
          </p:cNvCxnSpPr>
          <p:nvPr/>
        </p:nvCxnSpPr>
        <p:spPr>
          <a:xfrm>
            <a:off x="8412940" y="4806289"/>
            <a:ext cx="0" cy="3673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EB4E7ECE-3971-4564-72D9-4E4D4D68AD56}"/>
              </a:ext>
            </a:extLst>
          </p:cNvPr>
          <p:cNvSpPr txBox="1"/>
          <p:nvPr/>
        </p:nvSpPr>
        <p:spPr>
          <a:xfrm>
            <a:off x="8125179" y="5218594"/>
            <a:ext cx="2805709" cy="991297"/>
          </a:xfrm>
          <a:prstGeom prst="rect">
            <a:avLst/>
          </a:prstGeom>
          <a:noFill/>
        </p:spPr>
        <p:txBody>
          <a:bodyPr wrap="square" anchor="t">
            <a:spAutoFit/>
          </a:bodyPr>
          <a:lstStyle/>
          <a:p>
            <a:pPr>
              <a:lnSpc>
                <a:spcPct val="82000"/>
              </a:lnSpc>
              <a:spcBef>
                <a:spcPts val="150"/>
              </a:spcBef>
              <a:spcAft>
                <a:spcPts val="315"/>
              </a:spcAft>
              <a:buClr>
                <a:schemeClr val="accent3"/>
              </a:buClr>
            </a:pPr>
            <a:r>
              <a:rPr lang="ja-JP" altLang="en-US" sz="1400">
                <a:effectLst/>
                <a:latin typeface="Microsoft JhengHei" panose="020B0604030504040204" pitchFamily="34" charset="-120"/>
              </a:rPr>
              <a:t>添加：</a:t>
            </a:r>
            <a:endParaRPr lang="en-AU" altLang="ja-JP" sz="1400" dirty="0">
              <a:effectLst/>
              <a:latin typeface="Microsoft JhengHei" panose="020B0604030504040204" pitchFamily="34" charset="-120"/>
            </a:endParaRPr>
          </a:p>
          <a:p>
            <a:pPr marL="285750" indent="-285750">
              <a:lnSpc>
                <a:spcPct val="82000"/>
              </a:lnSpc>
              <a:spcBef>
                <a:spcPts val="150"/>
              </a:spcBef>
              <a:spcAft>
                <a:spcPts val="315"/>
              </a:spcAft>
              <a:buClr>
                <a:schemeClr val="accent3"/>
              </a:buClr>
              <a:buFont typeface="Arial" panose="020B0604020202020204" pitchFamily="34" charset="0"/>
              <a:buChar char="•"/>
            </a:pPr>
            <a:r>
              <a:rPr lang="zh-TW" altLang="en-US" sz="1400" dirty="0">
                <a:latin typeface="Microsoft JhengHei" panose="020B0604030504040204" pitchFamily="34" charset="-120"/>
                <a:ea typeface="Microsoft JhengHei" panose="020B0604030504040204" pitchFamily="34" charset="-120"/>
                <a:cs typeface="Hellix SemiBold"/>
              </a:rPr>
              <a:t>香氣 
風味持久度
餘味的綿長感</a:t>
            </a:r>
            <a:endParaRPr lang="en-US" altLang="zh-CN" sz="1400" dirty="0">
              <a:effectLst/>
              <a:latin typeface="Microsoft JhengHei" panose="020B0604030504040204" pitchFamily="34" charset="-120"/>
              <a:ea typeface="Microsoft JhengHei" panose="020B0604030504040204" pitchFamily="34" charset="-120"/>
            </a:endParaRPr>
          </a:p>
        </p:txBody>
      </p:sp>
      <p:sp>
        <p:nvSpPr>
          <p:cNvPr id="26" name="Oval 25">
            <a:extLst>
              <a:ext uri="{FF2B5EF4-FFF2-40B4-BE49-F238E27FC236}">
                <a16:creationId xmlns:a16="http://schemas.microsoft.com/office/drawing/2014/main" id="{6FE8C030-86F7-2EFB-2C37-C25F7E30822A}"/>
              </a:ext>
            </a:extLst>
          </p:cNvPr>
          <p:cNvSpPr/>
          <p:nvPr/>
        </p:nvSpPr>
        <p:spPr>
          <a:xfrm>
            <a:off x="1159900" y="4620422"/>
            <a:ext cx="1495017" cy="1495017"/>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Microsoft JhengHei" panose="020B0604030504040204" pitchFamily="34" charset="-120"/>
            </a:endParaRPr>
          </a:p>
        </p:txBody>
      </p:sp>
      <p:sp>
        <p:nvSpPr>
          <p:cNvPr id="27" name="object 58">
            <a:extLst>
              <a:ext uri="{FF2B5EF4-FFF2-40B4-BE49-F238E27FC236}">
                <a16:creationId xmlns:a16="http://schemas.microsoft.com/office/drawing/2014/main" id="{3B56B85A-B0FE-92E3-CED5-3300312928C0}"/>
              </a:ext>
            </a:extLst>
          </p:cNvPr>
          <p:cNvSpPr txBox="1"/>
          <p:nvPr/>
        </p:nvSpPr>
        <p:spPr>
          <a:xfrm>
            <a:off x="1176967" y="5113053"/>
            <a:ext cx="1395692" cy="50975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1600" dirty="0">
                <a:effectLst/>
                <a:latin typeface="Microsoft JhengHei" panose="020B0604030504040204" pitchFamily="34" charset="-120"/>
                <a:ea typeface="Microsoft JhengHei" panose="020B0604030504040204" pitchFamily="34" charset="-120"/>
              </a:rPr>
              <a:t>GSM</a:t>
            </a:r>
            <a:r>
              <a:rPr lang="ja-JP" altLang="en-US" sz="1600">
                <a:effectLst/>
                <a:latin typeface="Microsoft JhengHei" panose="020B0604030504040204" pitchFamily="34" charset="-120"/>
                <a:ea typeface="Microsoft JhengHei" panose="020B0604030504040204" pitchFamily="34" charset="-120"/>
              </a:rPr>
              <a:t>三款酒中最輕盈的一款</a:t>
            </a:r>
            <a:endParaRPr lang="en-AU" sz="1600" dirty="0">
              <a:effectLst/>
              <a:latin typeface="Microsoft JhengHei" panose="020B0604030504040204" pitchFamily="34" charset="-120"/>
              <a:ea typeface="Microsoft JhengHei" panose="020B0604030504040204" pitchFamily="34" charset="-120"/>
            </a:endParaRPr>
          </a:p>
        </p:txBody>
      </p:sp>
      <p:cxnSp>
        <p:nvCxnSpPr>
          <p:cNvPr id="29" name="Straight Connector 28">
            <a:extLst>
              <a:ext uri="{FF2B5EF4-FFF2-40B4-BE49-F238E27FC236}">
                <a16:creationId xmlns:a16="http://schemas.microsoft.com/office/drawing/2014/main" id="{8D58B3B3-69DA-5092-4B8A-C8B714C920D6}"/>
              </a:ext>
            </a:extLst>
          </p:cNvPr>
          <p:cNvCxnSpPr>
            <a:cxnSpLocks/>
          </p:cNvCxnSpPr>
          <p:nvPr/>
        </p:nvCxnSpPr>
        <p:spPr>
          <a:xfrm>
            <a:off x="1916894" y="3873191"/>
            <a:ext cx="0" cy="74207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47703BC2-BDA9-E902-0A0A-FCDC7F2B9D37}"/>
              </a:ext>
            </a:extLst>
          </p:cNvPr>
          <p:cNvSpPr txBox="1"/>
          <p:nvPr/>
        </p:nvSpPr>
        <p:spPr>
          <a:xfrm>
            <a:off x="3541761" y="3718872"/>
            <a:ext cx="1108963" cy="338554"/>
          </a:xfrm>
          <a:prstGeom prst="rect">
            <a:avLst/>
          </a:prstGeom>
          <a:noFill/>
        </p:spPr>
        <p:txBody>
          <a:bodyPr wrap="square" anchor="b">
            <a:spAutoFit/>
          </a:bodyPr>
          <a:lstStyle/>
          <a:p>
            <a:pPr algn="ctr">
              <a:spcBef>
                <a:spcPts val="217"/>
              </a:spcBef>
              <a:spcAft>
                <a:spcPts val="315"/>
              </a:spcAft>
            </a:pPr>
            <a:r>
              <a:rPr lang="ja-JP" altLang="en-US" sz="1600" b="1">
                <a:solidFill>
                  <a:schemeClr val="accent1"/>
                </a:solidFill>
                <a:effectLst/>
                <a:latin typeface="Microsoft JhengHei" panose="020B0604030504040204" pitchFamily="34" charset="-120"/>
              </a:rPr>
              <a:t>歌海娜</a:t>
            </a:r>
            <a:endParaRPr lang="en-US" altLang="zh-CN" sz="1600" b="1" dirty="0">
              <a:solidFill>
                <a:schemeClr val="accent1"/>
              </a:solidFill>
              <a:effectLst/>
              <a:latin typeface="Microsoft JhengHei" panose="020B0604030504040204" pitchFamily="34" charset="-120"/>
            </a:endParaRPr>
          </a:p>
        </p:txBody>
      </p:sp>
      <p:cxnSp>
        <p:nvCxnSpPr>
          <p:cNvPr id="35" name="Straight Connector 34">
            <a:extLst>
              <a:ext uri="{FF2B5EF4-FFF2-40B4-BE49-F238E27FC236}">
                <a16:creationId xmlns:a16="http://schemas.microsoft.com/office/drawing/2014/main" id="{4AB3CD96-6CCD-FF01-7577-6810DFA27B11}"/>
              </a:ext>
            </a:extLst>
          </p:cNvPr>
          <p:cNvCxnSpPr>
            <a:cxnSpLocks/>
            <a:stCxn id="31" idx="3"/>
          </p:cNvCxnSpPr>
          <p:nvPr/>
        </p:nvCxnSpPr>
        <p:spPr>
          <a:xfrm>
            <a:off x="4650724" y="3888149"/>
            <a:ext cx="1269629" cy="13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096B0C25-34E2-34FE-F406-D9A0339233CC}"/>
              </a:ext>
            </a:extLst>
          </p:cNvPr>
          <p:cNvSpPr txBox="1"/>
          <p:nvPr/>
        </p:nvSpPr>
        <p:spPr>
          <a:xfrm>
            <a:off x="2884675" y="3026456"/>
            <a:ext cx="1506003" cy="523220"/>
          </a:xfrm>
          <a:prstGeom prst="rect">
            <a:avLst/>
          </a:prstGeom>
          <a:noFill/>
        </p:spPr>
        <p:txBody>
          <a:bodyPr wrap="square" anchor="b">
            <a:spAutoFit/>
          </a:bodyPr>
          <a:lstStyle/>
          <a:p>
            <a:pPr algn="ctr">
              <a:spcBef>
                <a:spcPts val="150"/>
              </a:spcBef>
              <a:spcAft>
                <a:spcPts val="315"/>
              </a:spcAft>
              <a:buClr>
                <a:schemeClr val="accent3"/>
              </a:buClr>
            </a:pPr>
            <a:r>
              <a:rPr lang="ja-JP" altLang="en-US" sz="1400">
                <a:effectLst/>
                <a:latin typeface="Microsoft JhengHei" panose="020B0604030504040204" pitchFamily="34" charset="-120"/>
              </a:rPr>
              <a:t>可能導致酒精含量升高</a:t>
            </a:r>
            <a:endParaRPr lang="en-US" altLang="zh-CN" sz="1400" dirty="0">
              <a:effectLst/>
              <a:latin typeface="Microsoft JhengHei" panose="020B0604030504040204" pitchFamily="34" charset="-120"/>
            </a:endParaRPr>
          </a:p>
        </p:txBody>
      </p:sp>
    </p:spTree>
    <p:extLst>
      <p:ext uri="{BB962C8B-B14F-4D97-AF65-F5344CB8AC3E}">
        <p14:creationId xmlns:p14="http://schemas.microsoft.com/office/powerpoint/2010/main" val="216935810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8">
            <a:extLst>
              <a:ext uri="{FF2B5EF4-FFF2-40B4-BE49-F238E27FC236}">
                <a16:creationId xmlns:a16="http://schemas.microsoft.com/office/drawing/2014/main" id="{D8038C9E-A901-EE90-9567-0196BC84834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2" name="TextBox 1">
            <a:extLst>
              <a:ext uri="{FF2B5EF4-FFF2-40B4-BE49-F238E27FC236}">
                <a16:creationId xmlns:a16="http://schemas.microsoft.com/office/drawing/2014/main" id="{530126CC-38C5-7B52-01A6-785188B188A6}"/>
              </a:ext>
            </a:extLst>
          </p:cNvPr>
          <p:cNvSpPr txBox="1"/>
          <p:nvPr/>
        </p:nvSpPr>
        <p:spPr>
          <a:xfrm>
            <a:off x="501248" y="541230"/>
            <a:ext cx="5466029" cy="1303818"/>
          </a:xfrm>
          <a:prstGeom prst="rect">
            <a:avLst/>
          </a:prstGeom>
          <a:noFill/>
        </p:spPr>
        <p:txBody>
          <a:bodyPr wrap="square">
            <a:spAutoFit/>
          </a:bodyPr>
          <a:lstStyle/>
          <a:p>
            <a:pPr>
              <a:lnSpc>
                <a:spcPct val="82000"/>
              </a:lnSpc>
            </a:pPr>
            <a:r>
              <a:rPr lang="ja-JP" altLang="en-US" sz="3200" b="1">
                <a:solidFill>
                  <a:srgbClr val="601329"/>
                </a:solidFill>
                <a:latin typeface="Microsoft JhengHei" panose="020B0604030504040204" pitchFamily="34" charset="-120"/>
              </a:rPr>
              <a:t>設拉子作為平等夥伴，與赤霞珠混釀葡萄酒相得益彰</a:t>
            </a:r>
          </a:p>
          <a:p>
            <a:pPr>
              <a:lnSpc>
                <a:spcPct val="82000"/>
              </a:lnSpc>
            </a:pPr>
            <a:r>
              <a:rPr lang="ja-JP" altLang="en-US" sz="3200" b="1">
                <a:solidFill>
                  <a:srgbClr val="601329"/>
                </a:solidFill>
                <a:latin typeface="Microsoft JhengHei" panose="020B0604030504040204" pitchFamily="34" charset="-120"/>
              </a:rPr>
              <a:t>設拉子赤霞珠混釀葡萄酒</a:t>
            </a:r>
            <a:endParaRPr lang="en-US" altLang="zh-CN" sz="3200" b="1" dirty="0">
              <a:solidFill>
                <a:srgbClr val="601329"/>
              </a:solidFill>
              <a:latin typeface="Microsoft JhengHei" panose="020B0604030504040204" pitchFamily="34" charset="-120"/>
            </a:endParaRPr>
          </a:p>
        </p:txBody>
      </p:sp>
      <p:cxnSp>
        <p:nvCxnSpPr>
          <p:cNvPr id="4" name="Straight Connector 3">
            <a:extLst>
              <a:ext uri="{FF2B5EF4-FFF2-40B4-BE49-F238E27FC236}">
                <a16:creationId xmlns:a16="http://schemas.microsoft.com/office/drawing/2014/main" id="{27A931C0-AD41-AD54-B4DB-CEA26A43846C}"/>
              </a:ext>
            </a:extLst>
          </p:cNvPr>
          <p:cNvCxnSpPr>
            <a:cxnSpLocks/>
          </p:cNvCxnSpPr>
          <p:nvPr/>
        </p:nvCxnSpPr>
        <p:spPr>
          <a:xfrm>
            <a:off x="6721231" y="1382190"/>
            <a:ext cx="24227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FA066AB1-7B63-01D7-6597-755E3CC5EB49}"/>
              </a:ext>
            </a:extLst>
          </p:cNvPr>
          <p:cNvSpPr/>
          <p:nvPr/>
        </p:nvSpPr>
        <p:spPr>
          <a:xfrm>
            <a:off x="9144000" y="4043089"/>
            <a:ext cx="1402027" cy="1402027"/>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Microsoft JhengHei" panose="020B0604030504040204" pitchFamily="34" charset="-120"/>
            </a:endParaRPr>
          </a:p>
        </p:txBody>
      </p:sp>
      <p:sp>
        <p:nvSpPr>
          <p:cNvPr id="8" name="object 58">
            <a:extLst>
              <a:ext uri="{FF2B5EF4-FFF2-40B4-BE49-F238E27FC236}">
                <a16:creationId xmlns:a16="http://schemas.microsoft.com/office/drawing/2014/main" id="{E23EFE45-241B-E541-BF2D-09504C98A444}"/>
              </a:ext>
            </a:extLst>
          </p:cNvPr>
          <p:cNvSpPr txBox="1"/>
          <p:nvPr/>
        </p:nvSpPr>
        <p:spPr>
          <a:xfrm>
            <a:off x="9222536" y="4636466"/>
            <a:ext cx="1240768" cy="263534"/>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a:effectLst/>
                <a:latin typeface="Microsoft JhengHei" panose="020B0604030504040204" pitchFamily="34" charset="-120"/>
                <a:ea typeface="Microsoft JhengHei" panose="020B0604030504040204" pitchFamily="34" charset="-120"/>
              </a:rPr>
              <a:t>複雜而醇厚</a:t>
            </a:r>
            <a:endParaRPr lang="en-AU" sz="1600" dirty="0">
              <a:effectLst/>
              <a:latin typeface="Microsoft JhengHei" panose="020B0604030504040204" pitchFamily="34" charset="-120"/>
              <a:ea typeface="Microsoft JhengHei" panose="020B0604030504040204" pitchFamily="34" charset="-120"/>
            </a:endParaRPr>
          </a:p>
        </p:txBody>
      </p:sp>
      <p:sp>
        <p:nvSpPr>
          <p:cNvPr id="12" name="object 10">
            <a:extLst>
              <a:ext uri="{FF2B5EF4-FFF2-40B4-BE49-F238E27FC236}">
                <a16:creationId xmlns:a16="http://schemas.microsoft.com/office/drawing/2014/main" id="{884665DF-39F7-3472-A705-E779D0AAF00A}"/>
              </a:ext>
            </a:extLst>
          </p:cNvPr>
          <p:cNvSpPr txBox="1"/>
          <p:nvPr/>
        </p:nvSpPr>
        <p:spPr>
          <a:xfrm rot="16200000">
            <a:off x="4283593" y="3975641"/>
            <a:ext cx="4652237" cy="997068"/>
          </a:xfrm>
          <a:prstGeom prst="rect">
            <a:avLst/>
          </a:prstGeom>
        </p:spPr>
        <p:txBody>
          <a:bodyPr vert="horz" wrap="square" lIns="0" tIns="12065" rIns="0" bIns="0" rtlCol="0">
            <a:spAutoFit/>
          </a:bodyPr>
          <a:lstStyle/>
          <a:p>
            <a:pPr algn="ctr" defTabSz="914453">
              <a:lnSpc>
                <a:spcPct val="80000"/>
              </a:lnSpc>
              <a:spcBef>
                <a:spcPct val="0"/>
              </a:spcBef>
            </a:pPr>
            <a:r>
              <a:rPr lang="en-US" altLang="zh-CN" sz="4000" b="1" dirty="0">
                <a:solidFill>
                  <a:schemeClr val="bg1"/>
                </a:solidFill>
                <a:latin typeface="+mj-ea"/>
                <a:ea typeface="+mj-ea"/>
                <a:cs typeface="Inter Display" panose="02000503000000020004" pitchFamily="2" charset="0"/>
              </a:rPr>
              <a:t>SHIRAZ CABERNET</a:t>
            </a:r>
            <a:endParaRPr lang="en-AU" sz="4000" b="1" cap="all" dirty="0">
              <a:solidFill>
                <a:schemeClr val="bg1"/>
              </a:solidFill>
              <a:latin typeface="+mj-ea"/>
              <a:ea typeface="+mj-ea"/>
              <a:cs typeface="Inter Display" panose="02000503000000020004" pitchFamily="2" charset="0"/>
            </a:endParaRPr>
          </a:p>
        </p:txBody>
      </p:sp>
      <p:cxnSp>
        <p:nvCxnSpPr>
          <p:cNvPr id="17" name="Straight Connector 16">
            <a:extLst>
              <a:ext uri="{FF2B5EF4-FFF2-40B4-BE49-F238E27FC236}">
                <a16:creationId xmlns:a16="http://schemas.microsoft.com/office/drawing/2014/main" id="{CB6DDEBB-AF1D-0169-A7CD-111041E9A52B}"/>
              </a:ext>
            </a:extLst>
          </p:cNvPr>
          <p:cNvCxnSpPr>
            <a:cxnSpLocks/>
          </p:cNvCxnSpPr>
          <p:nvPr/>
        </p:nvCxnSpPr>
        <p:spPr>
          <a:xfrm>
            <a:off x="9145098" y="1382190"/>
            <a:ext cx="0" cy="6387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472E541-AC73-2ABE-A509-E621FB609C03}"/>
              </a:ext>
            </a:extLst>
          </p:cNvPr>
          <p:cNvSpPr txBox="1"/>
          <p:nvPr/>
        </p:nvSpPr>
        <p:spPr>
          <a:xfrm>
            <a:off x="8453407" y="2064667"/>
            <a:ext cx="2422770" cy="1233671"/>
          </a:xfrm>
          <a:prstGeom prst="rect">
            <a:avLst/>
          </a:prstGeom>
          <a:noFill/>
        </p:spPr>
        <p:txBody>
          <a:bodyPr wrap="square" anchor="b">
            <a:spAutoFit/>
          </a:bodyPr>
          <a:lstStyle/>
          <a:p>
            <a:pPr>
              <a:spcBef>
                <a:spcPts val="150"/>
              </a:spcBef>
              <a:spcAft>
                <a:spcPts val="315"/>
              </a:spcAft>
              <a:buClr>
                <a:schemeClr val="accent3"/>
              </a:buClr>
            </a:pPr>
            <a:r>
              <a:rPr lang="ja-JP" altLang="en-US" sz="1400">
                <a:effectLst/>
                <a:latin typeface="Microsoft JhengHei" panose="020B0604030504040204" pitchFamily="34" charset="-120"/>
              </a:rPr>
              <a:t>繼格蘭奇之後</a:t>
            </a:r>
          </a:p>
          <a:p>
            <a:pPr>
              <a:spcBef>
                <a:spcPts val="150"/>
              </a:spcBef>
              <a:spcAft>
                <a:spcPts val="315"/>
              </a:spcAft>
              <a:buClr>
                <a:schemeClr val="accent3"/>
              </a:buClr>
            </a:pPr>
            <a:r>
              <a:rPr lang="ja-JP" altLang="en-US" sz="1400">
                <a:effectLst/>
                <a:latin typeface="Microsoft JhengHei" panose="020B0604030504040204" pitchFamily="34" charset="-120"/>
              </a:rPr>
              <a:t>舒伯特釀造了奔富酒莊首個年份的 </a:t>
            </a:r>
            <a:r>
              <a:rPr lang="en-US" altLang="zh-CN" sz="1400" dirty="0">
                <a:effectLst/>
                <a:latin typeface="Microsoft JhengHei" panose="020B0604030504040204" pitchFamily="34" charset="-120"/>
              </a:rPr>
              <a:t>Bin 389</a:t>
            </a:r>
            <a:r>
              <a:rPr lang="zh-CN" altLang="en-US" sz="1400" dirty="0">
                <a:effectLst/>
                <a:latin typeface="Microsoft JhengHei" panose="020B0604030504040204" pitchFamily="34" charset="-120"/>
              </a:rPr>
              <a:t>，</a:t>
            </a:r>
            <a:r>
              <a:rPr lang="ja-JP" altLang="en-US" sz="1400">
                <a:effectLst/>
                <a:latin typeface="Microsoft JhengHei" panose="020B0604030504040204" pitchFamily="34" charset="-120"/>
              </a:rPr>
              <a:t>這是一款融合了多個產區的混釀葡萄酒，使這種風格廣受歡迎。</a:t>
            </a:r>
            <a:endParaRPr lang="en-AU" sz="1400" dirty="0">
              <a:effectLst/>
              <a:latin typeface="Microsoft JhengHei" panose="020B0604030504040204" pitchFamily="34" charset="-120"/>
            </a:endParaRPr>
          </a:p>
        </p:txBody>
      </p:sp>
      <p:cxnSp>
        <p:nvCxnSpPr>
          <p:cNvPr id="21" name="Straight Connector 20">
            <a:extLst>
              <a:ext uri="{FF2B5EF4-FFF2-40B4-BE49-F238E27FC236}">
                <a16:creationId xmlns:a16="http://schemas.microsoft.com/office/drawing/2014/main" id="{7892DD67-16CD-C320-E0B8-93D8708BA04F}"/>
              </a:ext>
            </a:extLst>
          </p:cNvPr>
          <p:cNvCxnSpPr>
            <a:cxnSpLocks/>
            <a:endCxn id="7" idx="2"/>
          </p:cNvCxnSpPr>
          <p:nvPr/>
        </p:nvCxnSpPr>
        <p:spPr>
          <a:xfrm>
            <a:off x="7160439" y="4744103"/>
            <a:ext cx="198356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3E244F5-70B7-B34A-9EDF-FEFA23B2973A}"/>
              </a:ext>
            </a:extLst>
          </p:cNvPr>
          <p:cNvCxnSpPr>
            <a:cxnSpLocks/>
          </p:cNvCxnSpPr>
          <p:nvPr/>
        </p:nvCxnSpPr>
        <p:spPr>
          <a:xfrm>
            <a:off x="9852913" y="5458558"/>
            <a:ext cx="0" cy="3673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EB4E7ECE-3971-4564-72D9-4E4D4D68AD56}"/>
              </a:ext>
            </a:extLst>
          </p:cNvPr>
          <p:cNvSpPr txBox="1"/>
          <p:nvPr/>
        </p:nvSpPr>
        <p:spPr>
          <a:xfrm>
            <a:off x="9038210" y="5884520"/>
            <a:ext cx="2275552" cy="307777"/>
          </a:xfrm>
          <a:prstGeom prst="rect">
            <a:avLst/>
          </a:prstGeom>
          <a:noFill/>
        </p:spPr>
        <p:txBody>
          <a:bodyPr wrap="square" anchor="t">
            <a:spAutoFit/>
          </a:bodyPr>
          <a:lstStyle/>
          <a:p>
            <a:pPr>
              <a:spcBef>
                <a:spcPts val="150"/>
              </a:spcBef>
              <a:spcAft>
                <a:spcPts val="315"/>
              </a:spcAft>
              <a:buClr>
                <a:schemeClr val="accent3"/>
              </a:buClr>
            </a:pPr>
            <a:r>
              <a:rPr lang="ja-JP" altLang="en-US" sz="1400">
                <a:effectLst/>
                <a:latin typeface="Microsoft JhengHei" panose="020B0604030504040204" pitchFamily="34" charset="-120"/>
              </a:rPr>
              <a:t>具有極佳的陳年潛力</a:t>
            </a:r>
            <a:endParaRPr lang="en-US" altLang="zh-CN" sz="1400" dirty="0">
              <a:effectLst/>
              <a:latin typeface="Microsoft JhengHei" panose="020B0604030504040204" pitchFamily="34" charset="-120"/>
            </a:endParaRPr>
          </a:p>
        </p:txBody>
      </p:sp>
      <p:sp>
        <p:nvSpPr>
          <p:cNvPr id="26" name="Oval 25">
            <a:extLst>
              <a:ext uri="{FF2B5EF4-FFF2-40B4-BE49-F238E27FC236}">
                <a16:creationId xmlns:a16="http://schemas.microsoft.com/office/drawing/2014/main" id="{6FE8C030-86F7-2EFB-2C37-C25F7E30822A}"/>
              </a:ext>
            </a:extLst>
          </p:cNvPr>
          <p:cNvSpPr/>
          <p:nvPr/>
        </p:nvSpPr>
        <p:spPr>
          <a:xfrm>
            <a:off x="2777661" y="3815052"/>
            <a:ext cx="1972036" cy="1972036"/>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Microsoft JhengHei" panose="020B0604030504040204" pitchFamily="34" charset="-120"/>
            </a:endParaRPr>
          </a:p>
        </p:txBody>
      </p:sp>
      <p:sp>
        <p:nvSpPr>
          <p:cNvPr id="27" name="object 58">
            <a:extLst>
              <a:ext uri="{FF2B5EF4-FFF2-40B4-BE49-F238E27FC236}">
                <a16:creationId xmlns:a16="http://schemas.microsoft.com/office/drawing/2014/main" id="{3B56B85A-B0FE-92E3-CED5-3300312928C0}"/>
              </a:ext>
            </a:extLst>
          </p:cNvPr>
          <p:cNvSpPr txBox="1"/>
          <p:nvPr/>
        </p:nvSpPr>
        <p:spPr>
          <a:xfrm>
            <a:off x="2777661" y="4740219"/>
            <a:ext cx="1972039" cy="263534"/>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a:effectLst/>
                <a:latin typeface="Microsoft JhengHei" panose="020B0604030504040204" pitchFamily="34" charset="-120"/>
                <a:ea typeface="Microsoft JhengHei" panose="020B0604030504040204" pitchFamily="34" charset="-120"/>
              </a:rPr>
              <a:t>澳洲混釀佳釀</a:t>
            </a:r>
            <a:endParaRPr lang="en-AU" sz="1600" dirty="0">
              <a:effectLst/>
              <a:latin typeface="Microsoft JhengHei" panose="020B0604030504040204" pitchFamily="34" charset="-120"/>
              <a:ea typeface="Microsoft JhengHei" panose="020B0604030504040204" pitchFamily="34" charset="-120"/>
            </a:endParaRPr>
          </a:p>
        </p:txBody>
      </p:sp>
      <p:cxnSp>
        <p:nvCxnSpPr>
          <p:cNvPr id="3" name="Straight Connector 2">
            <a:extLst>
              <a:ext uri="{FF2B5EF4-FFF2-40B4-BE49-F238E27FC236}">
                <a16:creationId xmlns:a16="http://schemas.microsoft.com/office/drawing/2014/main" id="{DBB0E2DB-FC44-F9CB-DAF0-38B66FEFAF72}"/>
              </a:ext>
            </a:extLst>
          </p:cNvPr>
          <p:cNvCxnSpPr>
            <a:cxnSpLocks/>
          </p:cNvCxnSpPr>
          <p:nvPr/>
        </p:nvCxnSpPr>
        <p:spPr>
          <a:xfrm>
            <a:off x="4737448" y="4768571"/>
            <a:ext cx="115190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641654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8">
            <a:extLst>
              <a:ext uri="{FF2B5EF4-FFF2-40B4-BE49-F238E27FC236}">
                <a16:creationId xmlns:a16="http://schemas.microsoft.com/office/drawing/2014/main" id="{D8038C9E-A901-EE90-9567-0196BC84834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2" name="TextBox 1">
            <a:extLst>
              <a:ext uri="{FF2B5EF4-FFF2-40B4-BE49-F238E27FC236}">
                <a16:creationId xmlns:a16="http://schemas.microsoft.com/office/drawing/2014/main" id="{530126CC-38C5-7B52-01A6-785188B188A6}"/>
              </a:ext>
            </a:extLst>
          </p:cNvPr>
          <p:cNvSpPr txBox="1"/>
          <p:nvPr/>
        </p:nvSpPr>
        <p:spPr>
          <a:xfrm>
            <a:off x="501248" y="541230"/>
            <a:ext cx="5541444" cy="899990"/>
          </a:xfrm>
          <a:prstGeom prst="rect">
            <a:avLst/>
          </a:prstGeom>
          <a:noFill/>
        </p:spPr>
        <p:txBody>
          <a:bodyPr wrap="square">
            <a:spAutoFit/>
          </a:bodyPr>
          <a:lstStyle/>
          <a:p>
            <a:pPr>
              <a:lnSpc>
                <a:spcPct val="82000"/>
              </a:lnSpc>
            </a:pPr>
            <a:r>
              <a:rPr lang="ja-JP" altLang="en-US" sz="3200" b="1">
                <a:solidFill>
                  <a:srgbClr val="601329"/>
                </a:solidFill>
                <a:latin typeface="Microsoft JhengHei" panose="020B0604030504040204" pitchFamily="34" charset="-120"/>
              </a:rPr>
              <a:t>設拉子作為主導成分</a:t>
            </a:r>
          </a:p>
          <a:p>
            <a:pPr>
              <a:lnSpc>
                <a:spcPct val="82000"/>
              </a:lnSpc>
            </a:pPr>
            <a:r>
              <a:rPr lang="ja-JP" altLang="en-US" sz="3200" b="1">
                <a:solidFill>
                  <a:srgbClr val="601329"/>
                </a:solidFill>
                <a:latin typeface="Microsoft JhengHei" panose="020B0604030504040204" pitchFamily="34" charset="-120"/>
              </a:rPr>
              <a:t>設拉子維歐尼混釀</a:t>
            </a:r>
            <a:endParaRPr lang="en-US" altLang="zh-CN" sz="3200" b="1" dirty="0">
              <a:solidFill>
                <a:srgbClr val="601329"/>
              </a:solidFill>
              <a:latin typeface="Microsoft JhengHei" panose="020B0604030504040204" pitchFamily="34" charset="-120"/>
            </a:endParaRPr>
          </a:p>
        </p:txBody>
      </p:sp>
      <p:cxnSp>
        <p:nvCxnSpPr>
          <p:cNvPr id="4" name="Straight Connector 3">
            <a:extLst>
              <a:ext uri="{FF2B5EF4-FFF2-40B4-BE49-F238E27FC236}">
                <a16:creationId xmlns:a16="http://schemas.microsoft.com/office/drawing/2014/main" id="{27A931C0-AD41-AD54-B4DB-CEA26A43846C}"/>
              </a:ext>
            </a:extLst>
          </p:cNvPr>
          <p:cNvCxnSpPr>
            <a:cxnSpLocks/>
          </p:cNvCxnSpPr>
          <p:nvPr/>
        </p:nvCxnSpPr>
        <p:spPr>
          <a:xfrm>
            <a:off x="6721231" y="1382190"/>
            <a:ext cx="24227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FA066AB1-7B63-01D7-6597-755E3CC5EB49}"/>
              </a:ext>
            </a:extLst>
          </p:cNvPr>
          <p:cNvSpPr/>
          <p:nvPr/>
        </p:nvSpPr>
        <p:spPr>
          <a:xfrm>
            <a:off x="2332434" y="4962613"/>
            <a:ext cx="1402027" cy="1402027"/>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Microsoft JhengHei" panose="020B0604030504040204" pitchFamily="34" charset="-120"/>
            </a:endParaRPr>
          </a:p>
        </p:txBody>
      </p:sp>
      <p:sp>
        <p:nvSpPr>
          <p:cNvPr id="8" name="object 58">
            <a:extLst>
              <a:ext uri="{FF2B5EF4-FFF2-40B4-BE49-F238E27FC236}">
                <a16:creationId xmlns:a16="http://schemas.microsoft.com/office/drawing/2014/main" id="{E23EFE45-241B-E541-BF2D-09504C98A444}"/>
              </a:ext>
            </a:extLst>
          </p:cNvPr>
          <p:cNvSpPr txBox="1"/>
          <p:nvPr/>
        </p:nvSpPr>
        <p:spPr>
          <a:xfrm>
            <a:off x="2410970" y="5432880"/>
            <a:ext cx="1240768" cy="50975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a:effectLst/>
                <a:latin typeface="Microsoft JhengHei" panose="020B0604030504040204" pitchFamily="34" charset="-120"/>
                <a:ea typeface="Microsoft JhengHei" panose="020B0604030504040204" pitchFamily="34" charset="-120"/>
              </a:rPr>
              <a:t>添加至多 </a:t>
            </a:r>
            <a:r>
              <a:rPr lang="en-US" altLang="ja-JP" sz="1600" dirty="0">
                <a:effectLst/>
                <a:latin typeface="Microsoft JhengHei" panose="020B0604030504040204" pitchFamily="34" charset="-120"/>
                <a:ea typeface="Microsoft JhengHei" panose="020B0604030504040204" pitchFamily="34" charset="-120"/>
              </a:rPr>
              <a:t>5% </a:t>
            </a:r>
            <a:r>
              <a:rPr lang="ja-JP" altLang="en-US" sz="1600">
                <a:effectLst/>
                <a:latin typeface="Microsoft JhengHei" panose="020B0604030504040204" pitchFamily="34" charset="-120"/>
                <a:ea typeface="Microsoft JhengHei" panose="020B0604030504040204" pitchFamily="34" charset="-120"/>
              </a:rPr>
              <a:t>維歐尼</a:t>
            </a:r>
            <a:endParaRPr lang="en-AU" sz="1600" dirty="0">
              <a:effectLst/>
              <a:latin typeface="Microsoft JhengHei" panose="020B0604030504040204" pitchFamily="34" charset="-120"/>
              <a:ea typeface="Microsoft JhengHei" panose="020B0604030504040204" pitchFamily="34" charset="-120"/>
            </a:endParaRPr>
          </a:p>
        </p:txBody>
      </p:sp>
      <p:sp>
        <p:nvSpPr>
          <p:cNvPr id="12" name="object 10">
            <a:extLst>
              <a:ext uri="{FF2B5EF4-FFF2-40B4-BE49-F238E27FC236}">
                <a16:creationId xmlns:a16="http://schemas.microsoft.com/office/drawing/2014/main" id="{884665DF-39F7-3472-A705-E779D0AAF00A}"/>
              </a:ext>
            </a:extLst>
          </p:cNvPr>
          <p:cNvSpPr txBox="1"/>
          <p:nvPr/>
        </p:nvSpPr>
        <p:spPr>
          <a:xfrm rot="16200000">
            <a:off x="4283593" y="3923448"/>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mj-ea"/>
                <a:ea typeface="+mj-ea"/>
                <a:cs typeface="Inter Display" panose="02000503000000020004" pitchFamily="2" charset="0"/>
              </a:rPr>
              <a:t>SHIRAZ VIOGNIER</a:t>
            </a:r>
            <a:endParaRPr lang="en-AU" sz="4400" b="1" cap="all" dirty="0">
              <a:solidFill>
                <a:schemeClr val="bg1"/>
              </a:solidFill>
              <a:latin typeface="+mj-ea"/>
              <a:ea typeface="+mj-ea"/>
              <a:cs typeface="Inter Display" panose="02000503000000020004" pitchFamily="2" charset="0"/>
            </a:endParaRPr>
          </a:p>
        </p:txBody>
      </p:sp>
      <p:cxnSp>
        <p:nvCxnSpPr>
          <p:cNvPr id="17" name="Straight Connector 16">
            <a:extLst>
              <a:ext uri="{FF2B5EF4-FFF2-40B4-BE49-F238E27FC236}">
                <a16:creationId xmlns:a16="http://schemas.microsoft.com/office/drawing/2014/main" id="{CB6DDEBB-AF1D-0169-A7CD-111041E9A52B}"/>
              </a:ext>
            </a:extLst>
          </p:cNvPr>
          <p:cNvCxnSpPr>
            <a:cxnSpLocks/>
          </p:cNvCxnSpPr>
          <p:nvPr/>
        </p:nvCxnSpPr>
        <p:spPr>
          <a:xfrm>
            <a:off x="9145098" y="1382190"/>
            <a:ext cx="0" cy="6387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472E541-AC73-2ABE-A509-E621FB609C03}"/>
              </a:ext>
            </a:extLst>
          </p:cNvPr>
          <p:cNvSpPr txBox="1"/>
          <p:nvPr/>
        </p:nvSpPr>
        <p:spPr>
          <a:xfrm>
            <a:off x="8667375" y="2347318"/>
            <a:ext cx="2422770" cy="866904"/>
          </a:xfrm>
          <a:prstGeom prst="rect">
            <a:avLst/>
          </a:prstGeom>
          <a:noFill/>
        </p:spPr>
        <p:txBody>
          <a:bodyPr wrap="square" anchor="b">
            <a:spAutoFit/>
          </a:bodyPr>
          <a:lstStyle/>
          <a:p>
            <a:pPr>
              <a:spcBef>
                <a:spcPts val="150"/>
              </a:spcBef>
              <a:spcAft>
                <a:spcPts val="315"/>
              </a:spcAft>
              <a:buClr>
                <a:schemeClr val="accent3"/>
              </a:buClr>
            </a:pPr>
            <a:r>
              <a:rPr lang="ja-JP" altLang="en-US" sz="1400">
                <a:effectLst/>
                <a:latin typeface="Microsoft JhengHei" panose="020B0604030504040204" pitchFamily="34" charset="-120"/>
                <a:ea typeface="Microsoft JhengHei" panose="020B0604030504040204" pitchFamily="34" charset="-120"/>
              </a:rPr>
              <a:t>少量添加維歐尼</a:t>
            </a:r>
            <a:r>
              <a:rPr lang="ja-JP" altLang="en-US" sz="1400">
                <a:latin typeface="Microsoft JhengHei" panose="020B0604030504040204" pitchFamily="34" charset="-120"/>
                <a:ea typeface="Microsoft JhengHei" panose="020B0604030504040204" pitchFamily="34" charset="-120"/>
              </a:rPr>
              <a:t>，</a:t>
            </a:r>
            <a:r>
              <a:rPr lang="ja-JP" altLang="en-US" sz="1400">
                <a:effectLst/>
                <a:latin typeface="Microsoft JhengHei" panose="020B0604030504040204" pitchFamily="34" charset="-120"/>
                <a:ea typeface="Microsoft JhengHei" panose="020B0604030504040204" pitchFamily="34" charset="-120"/>
              </a:rPr>
              <a:t>增添</a:t>
            </a:r>
            <a:endParaRPr lang="en-AU" altLang="ja-JP" sz="1400" dirty="0">
              <a:effectLst/>
              <a:latin typeface="Microsoft JhengHei" panose="020B0604030504040204" pitchFamily="34" charset="-120"/>
              <a:ea typeface="Microsoft JhengHei" panose="020B0604030504040204" pitchFamily="34" charset="-120"/>
            </a:endParaRPr>
          </a:p>
          <a:p>
            <a:pPr marL="285750" indent="-285750">
              <a:spcBef>
                <a:spcPts val="150"/>
              </a:spcBef>
              <a:spcAft>
                <a:spcPts val="315"/>
              </a:spcAft>
              <a:buClr>
                <a:schemeClr val="accent3"/>
              </a:buClr>
              <a:buFont typeface="Arial" panose="020B0604020202020204" pitchFamily="34" charset="0"/>
              <a:buChar char="•"/>
            </a:pPr>
            <a:r>
              <a:rPr lang="ja-JP" altLang="en-US" sz="1400">
                <a:latin typeface="Microsoft JhengHei" panose="020B0604030504040204" pitchFamily="34" charset="-120"/>
                <a:ea typeface="Microsoft JhengHei" panose="020B0604030504040204" pitchFamily="34" charset="-120"/>
              </a:rPr>
              <a:t>光澤</a:t>
            </a:r>
          </a:p>
          <a:p>
            <a:pPr marL="285750" indent="-285750">
              <a:spcBef>
                <a:spcPts val="150"/>
              </a:spcBef>
              <a:spcAft>
                <a:spcPts val="315"/>
              </a:spcAft>
              <a:buClr>
                <a:schemeClr val="accent3"/>
              </a:buClr>
              <a:buFont typeface="Arial" panose="020B0604020202020204" pitchFamily="34" charset="0"/>
              <a:buChar char="•"/>
            </a:pPr>
            <a:r>
              <a:rPr lang="en-US" sz="1400" dirty="0" err="1">
                <a:latin typeface="Microsoft JhengHei" panose="020B0604030504040204" pitchFamily="34" charset="-120"/>
                <a:ea typeface="Microsoft JhengHei" panose="020B0604030504040204" pitchFamily="34" charset="-120"/>
              </a:rPr>
              <a:t>香氣</a:t>
            </a:r>
            <a:endParaRPr lang="en-AU" sz="1400" dirty="0">
              <a:effectLst/>
              <a:latin typeface="Microsoft JhengHei" panose="020B0604030504040204" pitchFamily="34" charset="-120"/>
              <a:ea typeface="Microsoft JhengHei" panose="020B0604030504040204" pitchFamily="34" charset="-120"/>
            </a:endParaRPr>
          </a:p>
        </p:txBody>
      </p:sp>
      <p:cxnSp>
        <p:nvCxnSpPr>
          <p:cNvPr id="21" name="Straight Connector 20">
            <a:extLst>
              <a:ext uri="{FF2B5EF4-FFF2-40B4-BE49-F238E27FC236}">
                <a16:creationId xmlns:a16="http://schemas.microsoft.com/office/drawing/2014/main" id="{7892DD67-16CD-C320-E0B8-93D8708BA04F}"/>
              </a:ext>
            </a:extLst>
          </p:cNvPr>
          <p:cNvCxnSpPr>
            <a:cxnSpLocks/>
          </p:cNvCxnSpPr>
          <p:nvPr/>
        </p:nvCxnSpPr>
        <p:spPr>
          <a:xfrm>
            <a:off x="3734461" y="5663627"/>
            <a:ext cx="56631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3E244F5-70B7-B34A-9EDF-FEFA23B2973A}"/>
              </a:ext>
            </a:extLst>
          </p:cNvPr>
          <p:cNvCxnSpPr>
            <a:cxnSpLocks/>
          </p:cNvCxnSpPr>
          <p:nvPr/>
        </p:nvCxnSpPr>
        <p:spPr>
          <a:xfrm flipH="1">
            <a:off x="7160439" y="4962613"/>
            <a:ext cx="26924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DBB0E2DB-FC44-F9CB-DAF0-38B66FEFAF72}"/>
              </a:ext>
            </a:extLst>
          </p:cNvPr>
          <p:cNvCxnSpPr>
            <a:cxnSpLocks/>
          </p:cNvCxnSpPr>
          <p:nvPr/>
        </p:nvCxnSpPr>
        <p:spPr>
          <a:xfrm>
            <a:off x="2960176" y="3500630"/>
            <a:ext cx="289043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E6BA5089-E2D1-ECFE-934F-7129FDA0FC05}"/>
              </a:ext>
            </a:extLst>
          </p:cNvPr>
          <p:cNvCxnSpPr>
            <a:cxnSpLocks/>
          </p:cNvCxnSpPr>
          <p:nvPr/>
        </p:nvCxnSpPr>
        <p:spPr>
          <a:xfrm>
            <a:off x="2969024" y="3500629"/>
            <a:ext cx="0" cy="24388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59850433-E505-2C06-CA61-64A9A14464E1}"/>
              </a:ext>
            </a:extLst>
          </p:cNvPr>
          <p:cNvSpPr txBox="1"/>
          <p:nvPr/>
        </p:nvSpPr>
        <p:spPr>
          <a:xfrm>
            <a:off x="1063248" y="3963240"/>
            <a:ext cx="3811551" cy="830997"/>
          </a:xfrm>
          <a:prstGeom prst="rect">
            <a:avLst/>
          </a:prstGeom>
          <a:noFill/>
        </p:spPr>
        <p:txBody>
          <a:bodyPr wrap="square" anchor="b">
            <a:spAutoFit/>
          </a:bodyPr>
          <a:lstStyle/>
          <a:p>
            <a:pPr algn="ctr">
              <a:buClr>
                <a:srgbClr val="F40000"/>
              </a:buClr>
            </a:pPr>
            <a:r>
              <a:rPr lang="ja-JP" altLang="en-US" sz="1600">
                <a:latin typeface="Microsoft JhengHei" panose="020B0604030504040204" pitchFamily="34" charset="-120"/>
                <a:ea typeface="Microsoft JhengHei" panose="020B0604030504040204" pitchFamily="34" charset="-120"/>
                <a:cs typeface="Hellix SemiBold"/>
              </a:rPr>
              <a:t>這種看似不太可能的組合（紅酒葡萄與白酒葡萄混釀）最初在法國北隆河地區使用。</a:t>
            </a:r>
            <a:endParaRPr lang="en-US" sz="1600" dirty="0">
              <a:latin typeface="Microsoft JhengHei" panose="020B0604030504040204" pitchFamily="34" charset="-120"/>
              <a:ea typeface="Microsoft JhengHei" panose="020B0604030504040204" pitchFamily="34" charset="-120"/>
              <a:cs typeface="Hellix SemiBold"/>
            </a:endParaRPr>
          </a:p>
        </p:txBody>
      </p:sp>
      <p:sp>
        <p:nvSpPr>
          <p:cNvPr id="14" name="TextBox 13">
            <a:extLst>
              <a:ext uri="{FF2B5EF4-FFF2-40B4-BE49-F238E27FC236}">
                <a16:creationId xmlns:a16="http://schemas.microsoft.com/office/drawing/2014/main" id="{7B98BE40-0907-3C2A-303B-F1D071015DBD}"/>
              </a:ext>
            </a:extLst>
          </p:cNvPr>
          <p:cNvSpPr txBox="1"/>
          <p:nvPr/>
        </p:nvSpPr>
        <p:spPr>
          <a:xfrm>
            <a:off x="4238255" y="5509737"/>
            <a:ext cx="1101456" cy="307777"/>
          </a:xfrm>
          <a:prstGeom prst="rect">
            <a:avLst/>
          </a:prstGeom>
          <a:noFill/>
        </p:spPr>
        <p:txBody>
          <a:bodyPr wrap="square" anchor="t">
            <a:spAutoFit/>
          </a:bodyPr>
          <a:lstStyle/>
          <a:p>
            <a:pPr algn="ctr">
              <a:spcBef>
                <a:spcPts val="150"/>
              </a:spcBef>
              <a:spcAft>
                <a:spcPts val="315"/>
              </a:spcAft>
              <a:buClr>
                <a:schemeClr val="accent3"/>
              </a:buClr>
            </a:pPr>
            <a:r>
              <a:rPr lang="zh-CN" altLang="en-US" sz="1400" dirty="0">
                <a:effectLst/>
                <a:latin typeface="Microsoft JhengHei" panose="020B0604030504040204" pitchFamily="34" charset="-120"/>
                <a:ea typeface="Microsoft JhengHei" panose="020B0604030504040204" pitchFamily="34" charset="-120"/>
              </a:rPr>
              <a:t>替酒增添</a:t>
            </a:r>
            <a:endParaRPr lang="en-US" altLang="zh-CN" sz="1400" dirty="0">
              <a:effectLst/>
              <a:latin typeface="Microsoft JhengHei" panose="020B0604030504040204" pitchFamily="34" charset="-120"/>
              <a:ea typeface="Microsoft JhengHei" panose="020B0604030504040204" pitchFamily="34" charset="-120"/>
            </a:endParaRPr>
          </a:p>
        </p:txBody>
      </p:sp>
      <p:cxnSp>
        <p:nvCxnSpPr>
          <p:cNvPr id="15" name="Straight Connector 14">
            <a:extLst>
              <a:ext uri="{FF2B5EF4-FFF2-40B4-BE49-F238E27FC236}">
                <a16:creationId xmlns:a16="http://schemas.microsoft.com/office/drawing/2014/main" id="{D1D8B685-806E-DACC-9C7C-F088D0113BC9}"/>
              </a:ext>
            </a:extLst>
          </p:cNvPr>
          <p:cNvCxnSpPr>
            <a:cxnSpLocks/>
          </p:cNvCxnSpPr>
          <p:nvPr/>
        </p:nvCxnSpPr>
        <p:spPr>
          <a:xfrm>
            <a:off x="5268794" y="5663627"/>
            <a:ext cx="64380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144A6954-4263-3C6D-1AC8-E3A6422A166A}"/>
              </a:ext>
            </a:extLst>
          </p:cNvPr>
          <p:cNvSpPr txBox="1"/>
          <p:nvPr/>
        </p:nvSpPr>
        <p:spPr>
          <a:xfrm>
            <a:off x="4267347" y="5771152"/>
            <a:ext cx="2422770" cy="866904"/>
          </a:xfrm>
          <a:prstGeom prst="rect">
            <a:avLst/>
          </a:prstGeom>
          <a:noFill/>
        </p:spPr>
        <p:txBody>
          <a:bodyPr wrap="square" anchor="b">
            <a:spAutoFit/>
          </a:bodyPr>
          <a:lstStyle/>
          <a:p>
            <a:pPr marL="285750" indent="-285750">
              <a:spcBef>
                <a:spcPts val="150"/>
              </a:spcBef>
              <a:spcAft>
                <a:spcPts val="315"/>
              </a:spcAft>
              <a:buClr>
                <a:schemeClr val="accent3"/>
              </a:buClr>
              <a:buFont typeface="Arial" panose="020B0604020202020204" pitchFamily="34" charset="0"/>
              <a:buChar char="•"/>
            </a:pPr>
            <a:r>
              <a:rPr lang="ja-JP" altLang="en-US" sz="1400">
                <a:latin typeface="Microsoft JhengHei" panose="020B0604030504040204" pitchFamily="34" charset="-120"/>
                <a:ea typeface="Microsoft JhengHei" panose="020B0604030504040204" pitchFamily="34" charset="-120"/>
              </a:rPr>
              <a:t>香氣</a:t>
            </a:r>
          </a:p>
          <a:p>
            <a:pPr marL="285750" indent="-285750">
              <a:spcBef>
                <a:spcPts val="150"/>
              </a:spcBef>
              <a:spcAft>
                <a:spcPts val="315"/>
              </a:spcAft>
              <a:buClr>
                <a:schemeClr val="accent3"/>
              </a:buClr>
              <a:buFont typeface="Arial" panose="020B0604020202020204" pitchFamily="34" charset="0"/>
              <a:buChar char="•"/>
            </a:pPr>
            <a:r>
              <a:rPr lang="ja-JP" altLang="en-US" sz="1400">
                <a:latin typeface="Microsoft JhengHei" panose="020B0604030504040204" pitchFamily="34" charset="-120"/>
                <a:ea typeface="Microsoft JhengHei" panose="020B0604030504040204" pitchFamily="34" charset="-120"/>
              </a:rPr>
              <a:t>質地</a:t>
            </a:r>
          </a:p>
          <a:p>
            <a:pPr marL="285750" indent="-285750">
              <a:spcBef>
                <a:spcPts val="150"/>
              </a:spcBef>
              <a:spcAft>
                <a:spcPts val="315"/>
              </a:spcAft>
              <a:buClr>
                <a:schemeClr val="accent3"/>
              </a:buClr>
              <a:buFont typeface="Arial" panose="020B0604020202020204" pitchFamily="34" charset="0"/>
              <a:buChar char="•"/>
            </a:pPr>
            <a:r>
              <a:rPr lang="ja-JP" altLang="en-US" sz="1400">
                <a:latin typeface="Microsoft JhengHei" panose="020B0604030504040204" pitchFamily="34" charset="-120"/>
                <a:ea typeface="Microsoft JhengHei" panose="020B0604030504040204" pitchFamily="34" charset="-120"/>
              </a:rPr>
              <a:t>風味</a:t>
            </a:r>
            <a:endParaRPr lang="en-US" altLang="zh-CN" sz="1400" dirty="0">
              <a:latin typeface="Microsoft JhengHei" panose="020B0604030504040204" pitchFamily="34" charset="-120"/>
              <a:ea typeface="Microsoft JhengHei" panose="020B0604030504040204" pitchFamily="34" charset="-120"/>
            </a:endParaRPr>
          </a:p>
        </p:txBody>
      </p:sp>
      <p:sp>
        <p:nvSpPr>
          <p:cNvPr id="22" name="Oval 21">
            <a:extLst>
              <a:ext uri="{FF2B5EF4-FFF2-40B4-BE49-F238E27FC236}">
                <a16:creationId xmlns:a16="http://schemas.microsoft.com/office/drawing/2014/main" id="{C64859D6-8B26-020C-78C7-AF05EEAD0DFA}"/>
              </a:ext>
            </a:extLst>
          </p:cNvPr>
          <p:cNvSpPr/>
          <p:nvPr/>
        </p:nvSpPr>
        <p:spPr>
          <a:xfrm>
            <a:off x="8851146" y="3720879"/>
            <a:ext cx="2481851" cy="2481851"/>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Microsoft JhengHei" panose="020B0604030504040204" pitchFamily="34" charset="-120"/>
            </a:endParaRPr>
          </a:p>
        </p:txBody>
      </p:sp>
      <p:sp>
        <p:nvSpPr>
          <p:cNvPr id="24" name="object 58">
            <a:extLst>
              <a:ext uri="{FF2B5EF4-FFF2-40B4-BE49-F238E27FC236}">
                <a16:creationId xmlns:a16="http://schemas.microsoft.com/office/drawing/2014/main" id="{5C2C6A35-F55C-3FD0-13FE-8E44082C29D6}"/>
              </a:ext>
            </a:extLst>
          </p:cNvPr>
          <p:cNvSpPr txBox="1"/>
          <p:nvPr/>
        </p:nvSpPr>
        <p:spPr>
          <a:xfrm>
            <a:off x="9253880" y="4415206"/>
            <a:ext cx="1676381" cy="124841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1600">
                <a:effectLst/>
                <a:latin typeface="Microsoft JhengHei" panose="020B0604030504040204" pitchFamily="34" charset="-120"/>
                <a:ea typeface="Microsoft JhengHei" panose="020B0604030504040204" pitchFamily="34" charset="-120"/>
              </a:rPr>
              <a:t>澳洲最負盛名的西拉葡萄酒之一，是由克羅納吉拉酒莊的釀酒師蒂姆</a:t>
            </a:r>
            <a:r>
              <a:rPr lang="en-US" altLang="ja-JP" sz="1600" dirty="0">
                <a:effectLst/>
                <a:latin typeface="Microsoft JhengHei" panose="020B0604030504040204" pitchFamily="34" charset="-120"/>
                <a:ea typeface="Microsoft JhengHei" panose="020B0604030504040204" pitchFamily="34" charset="-120"/>
              </a:rPr>
              <a:t>·</a:t>
            </a:r>
            <a:r>
              <a:rPr lang="ja-JP" altLang="en-US" sz="1600">
                <a:effectLst/>
                <a:latin typeface="Microsoft JhengHei" panose="020B0604030504040204" pitchFamily="34" charset="-120"/>
                <a:ea typeface="Microsoft JhengHei" panose="020B0604030504040204" pitchFamily="34" charset="-120"/>
              </a:rPr>
              <a:t>柯克釀造的。</a:t>
            </a:r>
            <a:endParaRPr lang="en-AU" sz="1600" dirty="0">
              <a:effectLst/>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415142116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lose up of a glass of red wine  AI-generated content may be incorrect.">
            <a:extLst>
              <a:ext uri="{FF2B5EF4-FFF2-40B4-BE49-F238E27FC236}">
                <a16:creationId xmlns:a16="http://schemas.microsoft.com/office/drawing/2014/main" id="{20842434-8413-FABC-2B1A-33DD1BE03CD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EC5F16C4-217A-3AE4-6BAE-116A7A57687D}"/>
              </a:ext>
            </a:extLst>
          </p:cNvPr>
          <p:cNvSpPr>
            <a:spLocks noGrp="1"/>
          </p:cNvSpPr>
          <p:nvPr>
            <p:ph type="title"/>
          </p:nvPr>
        </p:nvSpPr>
        <p:spPr>
          <a:xfrm>
            <a:off x="636950" y="290001"/>
            <a:ext cx="4829691" cy="785732"/>
          </a:xfrm>
        </p:spPr>
        <p:txBody>
          <a:bodyPr/>
          <a:lstStyle/>
          <a:p>
            <a:r>
              <a:rPr lang="ja-JP" altLang="en-US" b="1">
                <a:solidFill>
                  <a:schemeClr val="accent5"/>
                </a:solidFill>
              </a:rPr>
              <a:t>澳洲的瑰寶</a:t>
            </a:r>
            <a:endParaRPr lang="en-US" altLang="zh-CN" b="1" dirty="0">
              <a:solidFill>
                <a:schemeClr val="accent5"/>
              </a:solidFill>
            </a:endParaRPr>
          </a:p>
        </p:txBody>
      </p:sp>
      <p:sp>
        <p:nvSpPr>
          <p:cNvPr id="4" name="Text Placeholder 3">
            <a:extLst>
              <a:ext uri="{FF2B5EF4-FFF2-40B4-BE49-F238E27FC236}">
                <a16:creationId xmlns:a16="http://schemas.microsoft.com/office/drawing/2014/main" id="{7E1090C8-BA6D-4EB2-9925-7826CA756C1C}"/>
              </a:ext>
            </a:extLst>
          </p:cNvPr>
          <p:cNvSpPr>
            <a:spLocks noGrp="1"/>
          </p:cNvSpPr>
          <p:nvPr>
            <p:ph type="body" sz="quarter" idx="11"/>
          </p:nvPr>
        </p:nvSpPr>
        <p:spPr>
          <a:xfrm>
            <a:off x="630419" y="3091443"/>
            <a:ext cx="5158464" cy="3380598"/>
          </a:xfrm>
        </p:spPr>
        <p:txBody>
          <a:bodyPr/>
          <a:lstStyle/>
          <a:p>
            <a:pPr marL="285750" indent="-285750">
              <a:lnSpc>
                <a:spcPct val="95000"/>
              </a:lnSpc>
              <a:spcBef>
                <a:spcPts val="500"/>
              </a:spcBef>
              <a:buFont typeface="Arial" panose="020B0604020202020204" pitchFamily="34" charset="0"/>
              <a:buChar char="•"/>
            </a:pPr>
            <a:r>
              <a:rPr lang="ja-JP" altLang="en-US" sz="1600"/>
              <a:t>澳洲的「起泡勃根地」葡萄酒自</a:t>
            </a:r>
            <a:r>
              <a:rPr lang="en-US" altLang="ja-JP" sz="1600" dirty="0"/>
              <a:t>1881</a:t>
            </a:r>
            <a:r>
              <a:rPr lang="ja-JP" altLang="en-US" sz="1600"/>
              <a:t>年以來就一直使用西拉葡萄釀造。</a:t>
            </a:r>
          </a:p>
          <a:p>
            <a:pPr marL="285750" indent="-285750">
              <a:lnSpc>
                <a:spcPct val="95000"/>
              </a:lnSpc>
              <a:spcBef>
                <a:spcPts val="500"/>
              </a:spcBef>
              <a:buFont typeface="Arial" panose="020B0604020202020204" pitchFamily="34" charset="0"/>
              <a:buChar char="•"/>
            </a:pPr>
            <a:r>
              <a:rPr lang="ja-JP" altLang="en-US" sz="1600"/>
              <a:t>儘管澳洲只有少數生產商釀造這款葡萄酒，但它的擁躉們卻對其濃鬱、醇厚、多汁的果香情有獨鍾。</a:t>
            </a:r>
          </a:p>
          <a:p>
            <a:pPr marL="285750" indent="-285750">
              <a:lnSpc>
                <a:spcPct val="95000"/>
              </a:lnSpc>
              <a:spcBef>
                <a:spcPts val="500"/>
              </a:spcBef>
              <a:buFont typeface="Arial" panose="020B0604020202020204" pitchFamily="34" charset="0"/>
              <a:buChar char="•"/>
            </a:pPr>
            <a:r>
              <a:rPr lang="ja-JP" altLang="en-US" sz="1600"/>
              <a:t>優質的西拉氣泡酒口感如絲絨般柔滑，帶有甜美的黑莓、藍莓、櫻桃和香料的風味。</a:t>
            </a:r>
          </a:p>
          <a:p>
            <a:pPr marL="285750" indent="-285750">
              <a:lnSpc>
                <a:spcPct val="95000"/>
              </a:lnSpc>
              <a:spcBef>
                <a:spcPts val="500"/>
              </a:spcBef>
              <a:buFont typeface="Arial" panose="020B0604020202020204" pitchFamily="34" charset="0"/>
              <a:buChar char="•"/>
            </a:pPr>
            <a:r>
              <a:rPr lang="ja-JP" altLang="en-US" sz="1600"/>
              <a:t>紅氣泡酒和白氣泡酒的差別之一在於，紅氣泡酒通常會經過橡木桶陳釀，展現出更複雜、更豐富的口感。</a:t>
            </a:r>
          </a:p>
          <a:p>
            <a:pPr marL="285750" indent="-285750">
              <a:lnSpc>
                <a:spcPct val="95000"/>
              </a:lnSpc>
              <a:spcBef>
                <a:spcPts val="500"/>
              </a:spcBef>
              <a:buFont typeface="Arial" panose="020B0604020202020204" pitchFamily="34" charset="0"/>
              <a:buChar char="•"/>
            </a:pPr>
            <a:r>
              <a:rPr lang="ja-JP" altLang="en-US" sz="1600"/>
              <a:t>紅起泡酒由多種葡萄品種釀造，但西拉氣泡酒是最主要的品種。</a:t>
            </a:r>
            <a:endParaRPr lang="en-US" dirty="0"/>
          </a:p>
        </p:txBody>
      </p:sp>
      <p:sp>
        <p:nvSpPr>
          <p:cNvPr id="5" name="Text Placeholder 4">
            <a:extLst>
              <a:ext uri="{FF2B5EF4-FFF2-40B4-BE49-F238E27FC236}">
                <a16:creationId xmlns:a16="http://schemas.microsoft.com/office/drawing/2014/main" id="{2B964EFC-2C1A-C493-E507-D03A21049E29}"/>
              </a:ext>
            </a:extLst>
          </p:cNvPr>
          <p:cNvSpPr>
            <a:spLocks noGrp="1"/>
          </p:cNvSpPr>
          <p:nvPr>
            <p:ph type="body" sz="quarter" idx="13"/>
          </p:nvPr>
        </p:nvSpPr>
        <p:spPr>
          <a:xfrm>
            <a:off x="630419" y="1157865"/>
            <a:ext cx="5340350" cy="1325563"/>
          </a:xfrm>
        </p:spPr>
        <p:txBody>
          <a:bodyPr/>
          <a:lstStyle/>
          <a:p>
            <a:r>
              <a:rPr lang="ja-JP" altLang="en-US" b="1">
                <a:solidFill>
                  <a:schemeClr val="accent1"/>
                </a:solidFill>
              </a:rPr>
              <a:t>氣泡紅酒</a:t>
            </a:r>
            <a:endParaRPr lang="en-US" altLang="zh-CN" b="1" dirty="0">
              <a:solidFill>
                <a:schemeClr val="accent1"/>
              </a:solidFill>
            </a:endParaRPr>
          </a:p>
        </p:txBody>
      </p:sp>
    </p:spTree>
    <p:extLst>
      <p:ext uri="{BB962C8B-B14F-4D97-AF65-F5344CB8AC3E}">
        <p14:creationId xmlns:p14="http://schemas.microsoft.com/office/powerpoint/2010/main" val="94630286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australia with orange and black text  AI-generated content may be incorrect.">
            <a:extLst>
              <a:ext uri="{FF2B5EF4-FFF2-40B4-BE49-F238E27FC236}">
                <a16:creationId xmlns:a16="http://schemas.microsoft.com/office/drawing/2014/main" id="{B9745FEB-F8A9-6CB9-948D-2F28DCD332E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520294" y="0"/>
            <a:ext cx="12191998" cy="6858000"/>
          </a:xfrm>
          <a:noFill/>
        </p:spPr>
      </p:pic>
      <p:sp>
        <p:nvSpPr>
          <p:cNvPr id="2" name="Title 1">
            <a:extLst>
              <a:ext uri="{FF2B5EF4-FFF2-40B4-BE49-F238E27FC236}">
                <a16:creationId xmlns:a16="http://schemas.microsoft.com/office/drawing/2014/main" id="{396154AF-CAA9-1F9B-1C75-62D6C521DCD3}"/>
              </a:ext>
            </a:extLst>
          </p:cNvPr>
          <p:cNvSpPr>
            <a:spLocks noGrp="1"/>
          </p:cNvSpPr>
          <p:nvPr>
            <p:ph type="title"/>
          </p:nvPr>
        </p:nvSpPr>
        <p:spPr>
          <a:xfrm>
            <a:off x="407988" y="388296"/>
            <a:ext cx="8112608" cy="1325562"/>
          </a:xfrm>
        </p:spPr>
        <p:txBody>
          <a:bodyPr/>
          <a:lstStyle/>
          <a:p>
            <a:r>
              <a:rPr lang="ja-JP" altLang="en-US" sz="5400" b="1">
                <a:solidFill>
                  <a:schemeClr val="accent5"/>
                </a:solidFill>
              </a:rPr>
              <a:t>澳洲</a:t>
            </a:r>
            <a:br>
              <a:rPr lang="ja-JP" altLang="en-US" sz="5400" b="1">
                <a:solidFill>
                  <a:schemeClr val="accent5"/>
                </a:solidFill>
              </a:rPr>
            </a:br>
            <a:r>
              <a:rPr lang="ja-JP" altLang="en-US" sz="5400" b="1">
                <a:solidFill>
                  <a:schemeClr val="accent5"/>
                </a:solidFill>
              </a:rPr>
              <a:t>設拉子產區</a:t>
            </a:r>
            <a:endParaRPr lang="en-US" sz="5400" b="1" dirty="0"/>
          </a:p>
        </p:txBody>
      </p:sp>
      <p:sp>
        <p:nvSpPr>
          <p:cNvPr id="8" name="TextBox 7">
            <a:extLst>
              <a:ext uri="{FF2B5EF4-FFF2-40B4-BE49-F238E27FC236}">
                <a16:creationId xmlns:a16="http://schemas.microsoft.com/office/drawing/2014/main" id="{E212F5EE-2BC0-4E72-E2A2-2E9E1CE02D20}"/>
              </a:ext>
            </a:extLst>
          </p:cNvPr>
          <p:cNvSpPr txBox="1"/>
          <p:nvPr/>
        </p:nvSpPr>
        <p:spPr>
          <a:xfrm>
            <a:off x="2855105" y="4094329"/>
            <a:ext cx="941717" cy="338554"/>
          </a:xfrm>
          <a:prstGeom prst="rect">
            <a:avLst/>
          </a:prstGeom>
          <a:noFill/>
        </p:spPr>
        <p:txBody>
          <a:bodyPr wrap="square">
            <a:spAutoFit/>
          </a:bodyPr>
          <a:lstStyle/>
          <a:p>
            <a:r>
              <a:rPr lang="ja-JP" altLang="en-US" sz="1600" b="1">
                <a:solidFill>
                  <a:schemeClr val="accent1"/>
                </a:solidFill>
                <a:effectLst/>
                <a:latin typeface="Microsoft JhengHei" panose="020B0604030504040204" pitchFamily="34" charset="-120"/>
                <a:ea typeface="Microsoft JhengHei" panose="020B0604030504040204" pitchFamily="34" charset="-120"/>
              </a:rPr>
              <a:t>天鵝區</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9" name="TextBox 8">
            <a:extLst>
              <a:ext uri="{FF2B5EF4-FFF2-40B4-BE49-F238E27FC236}">
                <a16:creationId xmlns:a16="http://schemas.microsoft.com/office/drawing/2014/main" id="{57153F2A-7E8B-0AF3-C72D-E77D8B4793A2}"/>
              </a:ext>
            </a:extLst>
          </p:cNvPr>
          <p:cNvSpPr txBox="1"/>
          <p:nvPr/>
        </p:nvSpPr>
        <p:spPr>
          <a:xfrm>
            <a:off x="3129495" y="4493256"/>
            <a:ext cx="947700" cy="338554"/>
          </a:xfrm>
          <a:prstGeom prst="rect">
            <a:avLst/>
          </a:prstGeom>
          <a:noFill/>
        </p:spPr>
        <p:txBody>
          <a:bodyPr wrap="square">
            <a:spAutoFit/>
          </a:bodyPr>
          <a:lstStyle/>
          <a:p>
            <a:r>
              <a:rPr lang="ja-JP" altLang="en-US" sz="1600" b="1">
                <a:solidFill>
                  <a:schemeClr val="accent1"/>
                </a:solidFill>
                <a:effectLst/>
                <a:latin typeface="Microsoft JhengHei" panose="020B0604030504040204" pitchFamily="34" charset="-120"/>
                <a:ea typeface="Microsoft JhengHei" panose="020B0604030504040204" pitchFamily="34" charset="-120"/>
              </a:rPr>
              <a:t>地理</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11" name="TextBox 10">
            <a:extLst>
              <a:ext uri="{FF2B5EF4-FFF2-40B4-BE49-F238E27FC236}">
                <a16:creationId xmlns:a16="http://schemas.microsoft.com/office/drawing/2014/main" id="{693C0E35-A631-B25B-363B-AB716ABDF6A5}"/>
              </a:ext>
            </a:extLst>
          </p:cNvPr>
          <p:cNvSpPr txBox="1"/>
          <p:nvPr/>
        </p:nvSpPr>
        <p:spPr>
          <a:xfrm>
            <a:off x="2753591" y="4974289"/>
            <a:ext cx="1362001" cy="338554"/>
          </a:xfrm>
          <a:prstGeom prst="rect">
            <a:avLst/>
          </a:prstGeom>
          <a:noFill/>
        </p:spPr>
        <p:txBody>
          <a:bodyPr wrap="square">
            <a:spAutoFit/>
          </a:bodyPr>
          <a:lstStyle/>
          <a:p>
            <a:r>
              <a:rPr lang="ja-JP" altLang="en-US" sz="1600" b="1">
                <a:solidFill>
                  <a:schemeClr val="accent1"/>
                </a:solidFill>
                <a:effectLst/>
                <a:latin typeface="Microsoft JhengHei" panose="020B0604030504040204" pitchFamily="34" charset="-120"/>
                <a:ea typeface="Microsoft JhengHei" panose="020B0604030504040204" pitchFamily="34" charset="-120"/>
              </a:rPr>
              <a:t>瑪格麗特河</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12" name="TextBox 11">
            <a:extLst>
              <a:ext uri="{FF2B5EF4-FFF2-40B4-BE49-F238E27FC236}">
                <a16:creationId xmlns:a16="http://schemas.microsoft.com/office/drawing/2014/main" id="{E5730356-2443-94C5-B06A-0764E5466A78}"/>
              </a:ext>
            </a:extLst>
          </p:cNvPr>
          <p:cNvSpPr txBox="1"/>
          <p:nvPr/>
        </p:nvSpPr>
        <p:spPr>
          <a:xfrm>
            <a:off x="4151461" y="5302487"/>
            <a:ext cx="1460113" cy="338554"/>
          </a:xfrm>
          <a:prstGeom prst="rect">
            <a:avLst/>
          </a:prstGeom>
          <a:noFill/>
        </p:spPr>
        <p:txBody>
          <a:bodyPr wrap="square">
            <a:spAutoFit/>
          </a:bodyPr>
          <a:lstStyle/>
          <a:p>
            <a:r>
              <a:rPr lang="ja-JP" altLang="en-US" sz="1600" b="1">
                <a:solidFill>
                  <a:schemeClr val="accent1"/>
                </a:solidFill>
                <a:effectLst/>
                <a:latin typeface="Microsoft JhengHei" panose="020B0604030504040204" pitchFamily="34" charset="-120"/>
                <a:ea typeface="Microsoft JhengHei" panose="020B0604030504040204" pitchFamily="34" charset="-120"/>
              </a:rPr>
              <a:t>大南部</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13" name="TextBox 12">
            <a:extLst>
              <a:ext uri="{FF2B5EF4-FFF2-40B4-BE49-F238E27FC236}">
                <a16:creationId xmlns:a16="http://schemas.microsoft.com/office/drawing/2014/main" id="{784CA574-0D36-C9A2-B731-091966AD7E4F}"/>
              </a:ext>
            </a:extLst>
          </p:cNvPr>
          <p:cNvSpPr txBox="1"/>
          <p:nvPr/>
        </p:nvSpPr>
        <p:spPr>
          <a:xfrm>
            <a:off x="10029335" y="3892526"/>
            <a:ext cx="2352202" cy="338554"/>
          </a:xfrm>
          <a:prstGeom prst="rect">
            <a:avLst/>
          </a:prstGeom>
          <a:noFill/>
        </p:spPr>
        <p:txBody>
          <a:bodyPr wrap="square">
            <a:spAutoFit/>
          </a:bodyPr>
          <a:lstStyle/>
          <a:p>
            <a:r>
              <a:rPr lang="ja-JP" altLang="en-US" sz="1600" b="1">
                <a:solidFill>
                  <a:schemeClr val="accent1"/>
                </a:solidFill>
                <a:effectLst/>
                <a:latin typeface="Microsoft JhengHei" panose="020B0604030504040204" pitchFamily="34" charset="-120"/>
                <a:ea typeface="Microsoft JhengHei" panose="020B0604030504040204" pitchFamily="34" charset="-120"/>
              </a:rPr>
              <a:t>獵人</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14" name="TextBox 13">
            <a:extLst>
              <a:ext uri="{FF2B5EF4-FFF2-40B4-BE49-F238E27FC236}">
                <a16:creationId xmlns:a16="http://schemas.microsoft.com/office/drawing/2014/main" id="{4094534B-2A42-A1BE-5D00-DB14B5AC8B65}"/>
              </a:ext>
            </a:extLst>
          </p:cNvPr>
          <p:cNvSpPr txBox="1"/>
          <p:nvPr/>
        </p:nvSpPr>
        <p:spPr>
          <a:xfrm>
            <a:off x="8378641" y="4029276"/>
            <a:ext cx="2161395" cy="338554"/>
          </a:xfrm>
          <a:prstGeom prst="rect">
            <a:avLst/>
          </a:prstGeom>
          <a:noFill/>
        </p:spPr>
        <p:txBody>
          <a:bodyPr wrap="square">
            <a:spAutoFit/>
          </a:bodyPr>
          <a:lstStyle/>
          <a:p>
            <a:r>
              <a:rPr lang="ja-JP" altLang="en-US" sz="1600" b="1">
                <a:solidFill>
                  <a:schemeClr val="accent1"/>
                </a:solidFill>
                <a:effectLst/>
                <a:latin typeface="Microsoft JhengHei" panose="020B0604030504040204" pitchFamily="34" charset="-120"/>
                <a:ea typeface="Microsoft JhengHei" panose="020B0604030504040204" pitchFamily="34" charset="-120"/>
              </a:rPr>
              <a:t>裡弗里納</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15" name="TextBox 14">
            <a:extLst>
              <a:ext uri="{FF2B5EF4-FFF2-40B4-BE49-F238E27FC236}">
                <a16:creationId xmlns:a16="http://schemas.microsoft.com/office/drawing/2014/main" id="{4A2B6A98-F28C-39A0-F4CB-4C17826CB967}"/>
              </a:ext>
            </a:extLst>
          </p:cNvPr>
          <p:cNvSpPr txBox="1"/>
          <p:nvPr/>
        </p:nvSpPr>
        <p:spPr>
          <a:xfrm>
            <a:off x="9652860" y="4711010"/>
            <a:ext cx="2952074" cy="338554"/>
          </a:xfrm>
          <a:prstGeom prst="rect">
            <a:avLst/>
          </a:prstGeom>
          <a:noFill/>
        </p:spPr>
        <p:txBody>
          <a:bodyPr wrap="square">
            <a:spAutoFit/>
          </a:bodyPr>
          <a:lstStyle/>
          <a:p>
            <a:r>
              <a:rPr lang="zh-CN" altLang="en-US" sz="1600" b="1" dirty="0">
                <a:solidFill>
                  <a:schemeClr val="accent1"/>
                </a:solidFill>
                <a:effectLst/>
                <a:latin typeface="Microsoft JhengHei" panose="020B0604030504040204" pitchFamily="34" charset="-120"/>
                <a:ea typeface="Microsoft JhengHei" panose="020B0604030504040204" pitchFamily="34" charset="-120"/>
              </a:rPr>
              <a:t>坎培拉地區</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16" name="TextBox 15">
            <a:extLst>
              <a:ext uri="{FF2B5EF4-FFF2-40B4-BE49-F238E27FC236}">
                <a16:creationId xmlns:a16="http://schemas.microsoft.com/office/drawing/2014/main" id="{1FE1D202-0F89-3681-BFDB-7E4E9A131C42}"/>
              </a:ext>
            </a:extLst>
          </p:cNvPr>
          <p:cNvSpPr txBox="1"/>
          <p:nvPr/>
        </p:nvSpPr>
        <p:spPr>
          <a:xfrm>
            <a:off x="9073684" y="5534289"/>
            <a:ext cx="2952074" cy="338554"/>
          </a:xfrm>
          <a:prstGeom prst="rect">
            <a:avLst/>
          </a:prstGeom>
          <a:noFill/>
        </p:spPr>
        <p:txBody>
          <a:bodyPr wrap="square">
            <a:spAutoFit/>
          </a:bodyPr>
          <a:lstStyle/>
          <a:p>
            <a:r>
              <a:rPr lang="zh-CN" altLang="en-US" sz="1600" b="1" dirty="0">
                <a:solidFill>
                  <a:schemeClr val="accent1"/>
                </a:solidFill>
                <a:effectLst/>
                <a:latin typeface="Microsoft JhengHei" panose="020B0604030504040204" pitchFamily="34" charset="-120"/>
                <a:ea typeface="Microsoft JhengHei" panose="020B0604030504040204" pitchFamily="34" charset="-120"/>
              </a:rPr>
              <a:t>維多利亞中部</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17" name="TextBox 16">
            <a:extLst>
              <a:ext uri="{FF2B5EF4-FFF2-40B4-BE49-F238E27FC236}">
                <a16:creationId xmlns:a16="http://schemas.microsoft.com/office/drawing/2014/main" id="{31D7F6FA-A43D-D525-A68D-7B9DCB445699}"/>
              </a:ext>
            </a:extLst>
          </p:cNvPr>
          <p:cNvSpPr txBox="1"/>
          <p:nvPr/>
        </p:nvSpPr>
        <p:spPr>
          <a:xfrm>
            <a:off x="6001231" y="4926860"/>
            <a:ext cx="1841500" cy="338554"/>
          </a:xfrm>
          <a:prstGeom prst="rect">
            <a:avLst/>
          </a:prstGeom>
          <a:noFill/>
        </p:spPr>
        <p:txBody>
          <a:bodyPr wrap="square">
            <a:spAutoFit/>
          </a:bodyPr>
          <a:lstStyle/>
          <a:p>
            <a:r>
              <a:rPr lang="zh-CN" altLang="en-US" sz="1600" b="1" dirty="0" err="1">
                <a:solidFill>
                  <a:schemeClr val="accent1"/>
                </a:solidFill>
                <a:effectLst/>
                <a:latin typeface="Microsoft JhengHei" panose="020B0604030504040204" pitchFamily="34" charset="-120"/>
                <a:ea typeface="Microsoft JhengHei" panose="020B0604030504040204" pitchFamily="34" charset="-120"/>
              </a:rPr>
              <a:t>麥克拉倫谷</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18" name="TextBox 17">
            <a:extLst>
              <a:ext uri="{FF2B5EF4-FFF2-40B4-BE49-F238E27FC236}">
                <a16:creationId xmlns:a16="http://schemas.microsoft.com/office/drawing/2014/main" id="{20265C04-6E62-2F65-708B-8952DA4FA860}"/>
              </a:ext>
            </a:extLst>
          </p:cNvPr>
          <p:cNvSpPr txBox="1"/>
          <p:nvPr/>
        </p:nvSpPr>
        <p:spPr>
          <a:xfrm>
            <a:off x="7586253" y="3804892"/>
            <a:ext cx="1154020" cy="338554"/>
          </a:xfrm>
          <a:prstGeom prst="rect">
            <a:avLst/>
          </a:prstGeom>
          <a:noFill/>
        </p:spPr>
        <p:txBody>
          <a:bodyPr wrap="square">
            <a:spAutoFit/>
          </a:bodyPr>
          <a:lstStyle/>
          <a:p>
            <a:r>
              <a:rPr lang="zh-CN" altLang="en-US" sz="1600" b="1" dirty="0">
                <a:solidFill>
                  <a:schemeClr val="accent1"/>
                </a:solidFill>
                <a:effectLst/>
                <a:latin typeface="Microsoft JhengHei" panose="020B0604030504040204" pitchFamily="34" charset="-120"/>
                <a:ea typeface="Microsoft JhengHei" panose="020B0604030504040204" pitchFamily="34" charset="-120"/>
              </a:rPr>
              <a:t>河地</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19" name="TextBox 18">
            <a:extLst>
              <a:ext uri="{FF2B5EF4-FFF2-40B4-BE49-F238E27FC236}">
                <a16:creationId xmlns:a16="http://schemas.microsoft.com/office/drawing/2014/main" id="{ECABC7F8-66E6-D541-E709-49402C59AD2F}"/>
              </a:ext>
            </a:extLst>
          </p:cNvPr>
          <p:cNvSpPr txBox="1"/>
          <p:nvPr/>
        </p:nvSpPr>
        <p:spPr>
          <a:xfrm>
            <a:off x="6555380" y="4115579"/>
            <a:ext cx="1030873" cy="338554"/>
          </a:xfrm>
          <a:prstGeom prst="rect">
            <a:avLst/>
          </a:prstGeom>
          <a:noFill/>
        </p:spPr>
        <p:txBody>
          <a:bodyPr wrap="square">
            <a:spAutoFit/>
          </a:bodyPr>
          <a:lstStyle/>
          <a:p>
            <a:r>
              <a:rPr lang="zh-CN" altLang="en-US" sz="1600" b="1" dirty="0">
                <a:solidFill>
                  <a:schemeClr val="accent1"/>
                </a:solidFill>
                <a:effectLst/>
                <a:latin typeface="Microsoft JhengHei" panose="020B0604030504040204" pitchFamily="34" charset="-120"/>
                <a:ea typeface="Microsoft JhengHei" panose="020B0604030504040204" pitchFamily="34" charset="-120"/>
              </a:rPr>
              <a:t>克萊爾谷</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20" name="TextBox 19">
            <a:extLst>
              <a:ext uri="{FF2B5EF4-FFF2-40B4-BE49-F238E27FC236}">
                <a16:creationId xmlns:a16="http://schemas.microsoft.com/office/drawing/2014/main" id="{F13550E5-C939-F54A-55A7-AC903AB1C2DB}"/>
              </a:ext>
            </a:extLst>
          </p:cNvPr>
          <p:cNvSpPr txBox="1"/>
          <p:nvPr/>
        </p:nvSpPr>
        <p:spPr>
          <a:xfrm>
            <a:off x="6352205" y="5217957"/>
            <a:ext cx="2274247" cy="338554"/>
          </a:xfrm>
          <a:prstGeom prst="rect">
            <a:avLst/>
          </a:prstGeom>
          <a:noFill/>
        </p:spPr>
        <p:txBody>
          <a:bodyPr wrap="square">
            <a:spAutoFit/>
          </a:bodyPr>
          <a:lstStyle/>
          <a:p>
            <a:r>
              <a:rPr lang="zh-CN" altLang="en-US" sz="1600" b="1" dirty="0">
                <a:solidFill>
                  <a:schemeClr val="accent1"/>
                </a:solidFill>
                <a:effectLst/>
                <a:latin typeface="Microsoft JhengHei" panose="020B0604030504040204" pitchFamily="34" charset="-120"/>
                <a:ea typeface="Microsoft JhengHei" panose="020B0604030504040204" pitchFamily="34" charset="-120"/>
              </a:rPr>
              <a:t>阿德萊德山</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21" name="TextBox 20">
            <a:extLst>
              <a:ext uri="{FF2B5EF4-FFF2-40B4-BE49-F238E27FC236}">
                <a16:creationId xmlns:a16="http://schemas.microsoft.com/office/drawing/2014/main" id="{342CC30E-3FCA-1DB5-2AB1-4279E72B6C61}"/>
              </a:ext>
            </a:extLst>
          </p:cNvPr>
          <p:cNvSpPr txBox="1"/>
          <p:nvPr/>
        </p:nvSpPr>
        <p:spPr>
          <a:xfrm>
            <a:off x="6179226" y="4638874"/>
            <a:ext cx="1841500" cy="338554"/>
          </a:xfrm>
          <a:prstGeom prst="rect">
            <a:avLst/>
          </a:prstGeom>
          <a:noFill/>
        </p:spPr>
        <p:txBody>
          <a:bodyPr wrap="square">
            <a:spAutoFit/>
          </a:bodyPr>
          <a:lstStyle/>
          <a:p>
            <a:r>
              <a:rPr lang="zh-CN" altLang="en-US" sz="1600" b="1" dirty="0">
                <a:solidFill>
                  <a:schemeClr val="accent1"/>
                </a:solidFill>
                <a:effectLst/>
                <a:latin typeface="Microsoft JhengHei" panose="020B0604030504040204" pitchFamily="34" charset="-120"/>
                <a:ea typeface="Microsoft JhengHei" panose="020B0604030504040204" pitchFamily="34" charset="-120"/>
              </a:rPr>
              <a:t>巴羅莎</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cxnSp>
        <p:nvCxnSpPr>
          <p:cNvPr id="22" name="Straight Connector 21">
            <a:extLst>
              <a:ext uri="{FF2B5EF4-FFF2-40B4-BE49-F238E27FC236}">
                <a16:creationId xmlns:a16="http://schemas.microsoft.com/office/drawing/2014/main" id="{78C4A056-3097-B3A5-E2BE-0AE58369A6EC}"/>
              </a:ext>
            </a:extLst>
          </p:cNvPr>
          <p:cNvCxnSpPr>
            <a:cxnSpLocks/>
          </p:cNvCxnSpPr>
          <p:nvPr/>
        </p:nvCxnSpPr>
        <p:spPr>
          <a:xfrm flipV="1">
            <a:off x="4497610" y="4838429"/>
            <a:ext cx="0" cy="42227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AC85FBB-5DA6-CB4C-C638-C9CF229D96F8}"/>
              </a:ext>
            </a:extLst>
          </p:cNvPr>
          <p:cNvCxnSpPr>
            <a:cxnSpLocks/>
          </p:cNvCxnSpPr>
          <p:nvPr/>
        </p:nvCxnSpPr>
        <p:spPr>
          <a:xfrm flipV="1">
            <a:off x="3875932" y="4750880"/>
            <a:ext cx="213116" cy="29868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605F26DC-7CB3-8686-FA48-A0FADDDE837B}"/>
              </a:ext>
            </a:extLst>
          </p:cNvPr>
          <p:cNvCxnSpPr>
            <a:cxnSpLocks/>
          </p:cNvCxnSpPr>
          <p:nvPr/>
        </p:nvCxnSpPr>
        <p:spPr>
          <a:xfrm flipV="1">
            <a:off x="3717148" y="4611684"/>
            <a:ext cx="453768" cy="500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8E5FAA2D-1DE2-5918-21B6-115CE04BCCF9}"/>
              </a:ext>
            </a:extLst>
          </p:cNvPr>
          <p:cNvCxnSpPr>
            <a:cxnSpLocks/>
          </p:cNvCxnSpPr>
          <p:nvPr/>
        </p:nvCxnSpPr>
        <p:spPr>
          <a:xfrm flipV="1">
            <a:off x="3697693" y="4271216"/>
            <a:ext cx="453768" cy="500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68579A52-4A80-6AF8-8FD2-6EC00ABD00C6}"/>
              </a:ext>
            </a:extLst>
          </p:cNvPr>
          <p:cNvCxnSpPr>
            <a:cxnSpLocks/>
          </p:cNvCxnSpPr>
          <p:nvPr/>
        </p:nvCxnSpPr>
        <p:spPr>
          <a:xfrm>
            <a:off x="7982447" y="4143446"/>
            <a:ext cx="0" cy="46561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0C812EE8-F37D-A6AC-C75E-56D7A575CF96}"/>
              </a:ext>
            </a:extLst>
          </p:cNvPr>
          <p:cNvCxnSpPr>
            <a:cxnSpLocks/>
          </p:cNvCxnSpPr>
          <p:nvPr/>
        </p:nvCxnSpPr>
        <p:spPr>
          <a:xfrm>
            <a:off x="7522436" y="4271216"/>
            <a:ext cx="256485" cy="25290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F5BC503A-7221-1BCA-95BA-624C3744956B}"/>
              </a:ext>
            </a:extLst>
          </p:cNvPr>
          <p:cNvCxnSpPr>
            <a:cxnSpLocks/>
          </p:cNvCxnSpPr>
          <p:nvPr/>
        </p:nvCxnSpPr>
        <p:spPr>
          <a:xfrm flipV="1">
            <a:off x="6936993" y="4649983"/>
            <a:ext cx="862798" cy="1008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5A50D989-2D35-B41D-2903-229352992509}"/>
              </a:ext>
            </a:extLst>
          </p:cNvPr>
          <p:cNvCxnSpPr>
            <a:cxnSpLocks/>
          </p:cNvCxnSpPr>
          <p:nvPr/>
        </p:nvCxnSpPr>
        <p:spPr>
          <a:xfrm flipH="1" flipV="1">
            <a:off x="7842731" y="4744628"/>
            <a:ext cx="66111" cy="47225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1D77FF32-D4BA-A8D8-5BC5-8C73D5AD4FE1}"/>
              </a:ext>
            </a:extLst>
          </p:cNvPr>
          <p:cNvCxnSpPr>
            <a:cxnSpLocks/>
          </p:cNvCxnSpPr>
          <p:nvPr/>
        </p:nvCxnSpPr>
        <p:spPr>
          <a:xfrm flipV="1">
            <a:off x="7730847" y="4778140"/>
            <a:ext cx="44860" cy="30504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98BF0B77-43A7-B450-6251-F95C31CCC7B7}"/>
              </a:ext>
            </a:extLst>
          </p:cNvPr>
          <p:cNvCxnSpPr>
            <a:cxnSpLocks/>
          </p:cNvCxnSpPr>
          <p:nvPr/>
        </p:nvCxnSpPr>
        <p:spPr>
          <a:xfrm>
            <a:off x="8906422" y="4367830"/>
            <a:ext cx="0" cy="36092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C0647565-AF70-27B2-873E-9CDC7698D7BB}"/>
              </a:ext>
            </a:extLst>
          </p:cNvPr>
          <p:cNvCxnSpPr>
            <a:cxnSpLocks/>
          </p:cNvCxnSpPr>
          <p:nvPr/>
        </p:nvCxnSpPr>
        <p:spPr>
          <a:xfrm flipH="1">
            <a:off x="9749011" y="4094329"/>
            <a:ext cx="290239" cy="29930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F8353E2A-E450-6763-8C10-14BED8D3EA77}"/>
              </a:ext>
            </a:extLst>
          </p:cNvPr>
          <p:cNvCxnSpPr>
            <a:cxnSpLocks/>
          </p:cNvCxnSpPr>
          <p:nvPr/>
        </p:nvCxnSpPr>
        <p:spPr>
          <a:xfrm flipH="1">
            <a:off x="9428253" y="4862798"/>
            <a:ext cx="26175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B7A20774-357B-9344-74A8-C35900CA12F2}"/>
              </a:ext>
            </a:extLst>
          </p:cNvPr>
          <p:cNvCxnSpPr>
            <a:cxnSpLocks/>
          </p:cNvCxnSpPr>
          <p:nvPr/>
        </p:nvCxnSpPr>
        <p:spPr>
          <a:xfrm>
            <a:off x="8737543" y="5096137"/>
            <a:ext cx="356386" cy="5578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0" name="TextBox 59">
            <a:extLst>
              <a:ext uri="{FF2B5EF4-FFF2-40B4-BE49-F238E27FC236}">
                <a16:creationId xmlns:a16="http://schemas.microsoft.com/office/drawing/2014/main" id="{A35BBD9E-5BC2-E42A-B40E-235253002094}"/>
              </a:ext>
            </a:extLst>
          </p:cNvPr>
          <p:cNvSpPr txBox="1"/>
          <p:nvPr/>
        </p:nvSpPr>
        <p:spPr>
          <a:xfrm>
            <a:off x="9159858" y="5175231"/>
            <a:ext cx="2952074" cy="338554"/>
          </a:xfrm>
          <a:prstGeom prst="rect">
            <a:avLst/>
          </a:prstGeom>
          <a:noFill/>
        </p:spPr>
        <p:txBody>
          <a:bodyPr wrap="square">
            <a:spAutoFit/>
          </a:bodyPr>
          <a:lstStyle/>
          <a:p>
            <a:r>
              <a:rPr lang="zh-CN" altLang="en-US" sz="1600" b="1" dirty="0">
                <a:solidFill>
                  <a:schemeClr val="accent1"/>
                </a:solidFill>
                <a:effectLst/>
                <a:latin typeface="Microsoft JhengHei" panose="020B0604030504040204" pitchFamily="34" charset="-120"/>
                <a:ea typeface="Microsoft JhengHei" panose="020B0604030504040204" pitchFamily="34" charset="-120"/>
              </a:rPr>
              <a:t>比奇沃思</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cxnSp>
        <p:nvCxnSpPr>
          <p:cNvPr id="61" name="Straight Connector 60">
            <a:extLst>
              <a:ext uri="{FF2B5EF4-FFF2-40B4-BE49-F238E27FC236}">
                <a16:creationId xmlns:a16="http://schemas.microsoft.com/office/drawing/2014/main" id="{2296379D-A8C6-7781-6027-2F62BFF4D566}"/>
              </a:ext>
            </a:extLst>
          </p:cNvPr>
          <p:cNvCxnSpPr>
            <a:cxnSpLocks/>
          </p:cNvCxnSpPr>
          <p:nvPr/>
        </p:nvCxnSpPr>
        <p:spPr>
          <a:xfrm flipH="1" flipV="1">
            <a:off x="9016533" y="5087808"/>
            <a:ext cx="151404" cy="12907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896052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world  AI-generated content may be incorrect.">
            <a:extLst>
              <a:ext uri="{FF2B5EF4-FFF2-40B4-BE49-F238E27FC236}">
                <a16:creationId xmlns:a16="http://schemas.microsoft.com/office/drawing/2014/main" id="{1C009E24-CEFC-891B-C9B6-7196F989217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407988" y="0"/>
            <a:ext cx="12191998" cy="6858000"/>
          </a:xfrm>
          <a:noFill/>
        </p:spPr>
      </p:pic>
      <p:sp>
        <p:nvSpPr>
          <p:cNvPr id="2" name="Title 1">
            <a:extLst>
              <a:ext uri="{FF2B5EF4-FFF2-40B4-BE49-F238E27FC236}">
                <a16:creationId xmlns:a16="http://schemas.microsoft.com/office/drawing/2014/main" id="{DFE98F45-B7A0-E003-4218-CD747F063A3D}"/>
              </a:ext>
            </a:extLst>
          </p:cNvPr>
          <p:cNvSpPr>
            <a:spLocks noGrp="1"/>
          </p:cNvSpPr>
          <p:nvPr>
            <p:ph type="title"/>
          </p:nvPr>
        </p:nvSpPr>
        <p:spPr>
          <a:xfrm>
            <a:off x="631839" y="4417283"/>
            <a:ext cx="4091235" cy="1325562"/>
          </a:xfrm>
        </p:spPr>
        <p:txBody>
          <a:bodyPr/>
          <a:lstStyle/>
          <a:p>
            <a:r>
              <a:rPr lang="zh-CN" altLang="en-US" b="1" dirty="0">
                <a:solidFill>
                  <a:schemeClr val="accent1"/>
                </a:solidFill>
              </a:rPr>
              <a:t>南澳大利亞</a:t>
            </a:r>
          </a:p>
        </p:txBody>
      </p:sp>
      <p:sp>
        <p:nvSpPr>
          <p:cNvPr id="7" name="TextBox 6">
            <a:extLst>
              <a:ext uri="{FF2B5EF4-FFF2-40B4-BE49-F238E27FC236}">
                <a16:creationId xmlns:a16="http://schemas.microsoft.com/office/drawing/2014/main" id="{4D6EF87B-7A30-5628-F15D-5154A57D3CD9}"/>
              </a:ext>
            </a:extLst>
          </p:cNvPr>
          <p:cNvSpPr txBox="1"/>
          <p:nvPr/>
        </p:nvSpPr>
        <p:spPr>
          <a:xfrm>
            <a:off x="6376946" y="4596851"/>
            <a:ext cx="1326144" cy="338554"/>
          </a:xfrm>
          <a:prstGeom prst="rect">
            <a:avLst/>
          </a:prstGeom>
          <a:noFill/>
        </p:spPr>
        <p:txBody>
          <a:bodyPr wrap="square">
            <a:spAutoFit/>
          </a:bodyPr>
          <a:lstStyle/>
          <a:p>
            <a:r>
              <a:rPr lang="zh-CN" altLang="en-US" sz="1600" b="1" dirty="0" err="1">
                <a:solidFill>
                  <a:schemeClr val="accent1"/>
                </a:solidFill>
                <a:effectLst/>
                <a:latin typeface="Microsoft JhengHei" panose="020B0604030504040204" pitchFamily="34" charset="-120"/>
                <a:ea typeface="Microsoft JhengHei" panose="020B0604030504040204" pitchFamily="34" charset="-120"/>
              </a:rPr>
              <a:t>麥克拉倫谷</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8" name="TextBox 7">
            <a:extLst>
              <a:ext uri="{FF2B5EF4-FFF2-40B4-BE49-F238E27FC236}">
                <a16:creationId xmlns:a16="http://schemas.microsoft.com/office/drawing/2014/main" id="{7D0B85AC-CF8A-6894-E87B-9D52F9C3C01D}"/>
              </a:ext>
            </a:extLst>
          </p:cNvPr>
          <p:cNvSpPr txBox="1"/>
          <p:nvPr/>
        </p:nvSpPr>
        <p:spPr>
          <a:xfrm>
            <a:off x="8285824" y="2072273"/>
            <a:ext cx="1841500" cy="338554"/>
          </a:xfrm>
          <a:prstGeom prst="rect">
            <a:avLst/>
          </a:prstGeom>
          <a:noFill/>
        </p:spPr>
        <p:txBody>
          <a:bodyPr wrap="square">
            <a:spAutoFit/>
          </a:bodyPr>
          <a:lstStyle/>
          <a:p>
            <a:r>
              <a:rPr lang="zh-CN" altLang="en-US" sz="1600" b="1" dirty="0">
                <a:solidFill>
                  <a:schemeClr val="accent1"/>
                </a:solidFill>
                <a:effectLst/>
                <a:latin typeface="Microsoft JhengHei" panose="020B0604030504040204" pitchFamily="34" charset="-120"/>
                <a:ea typeface="Microsoft JhengHei" panose="020B0604030504040204" pitchFamily="34" charset="-120"/>
              </a:rPr>
              <a:t>克萊爾谷</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9" name="TextBox 8">
            <a:extLst>
              <a:ext uri="{FF2B5EF4-FFF2-40B4-BE49-F238E27FC236}">
                <a16:creationId xmlns:a16="http://schemas.microsoft.com/office/drawing/2014/main" id="{B88BD570-1F11-4586-C50F-42BB68CF9C47}"/>
              </a:ext>
            </a:extLst>
          </p:cNvPr>
          <p:cNvSpPr txBox="1"/>
          <p:nvPr/>
        </p:nvSpPr>
        <p:spPr>
          <a:xfrm>
            <a:off x="8501110" y="4126582"/>
            <a:ext cx="2274247" cy="338554"/>
          </a:xfrm>
          <a:prstGeom prst="rect">
            <a:avLst/>
          </a:prstGeom>
          <a:noFill/>
        </p:spPr>
        <p:txBody>
          <a:bodyPr wrap="square">
            <a:spAutoFit/>
          </a:bodyPr>
          <a:lstStyle/>
          <a:p>
            <a:r>
              <a:rPr lang="zh-CN" altLang="en-US" sz="1600" b="1" dirty="0">
                <a:solidFill>
                  <a:schemeClr val="accent1"/>
                </a:solidFill>
                <a:effectLst/>
                <a:latin typeface="Microsoft JhengHei" panose="020B0604030504040204" pitchFamily="34" charset="-120"/>
                <a:ea typeface="Microsoft JhengHei" panose="020B0604030504040204" pitchFamily="34" charset="-120"/>
              </a:rPr>
              <a:t>阿德萊德山</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11" name="TextBox 10">
            <a:extLst>
              <a:ext uri="{FF2B5EF4-FFF2-40B4-BE49-F238E27FC236}">
                <a16:creationId xmlns:a16="http://schemas.microsoft.com/office/drawing/2014/main" id="{4EC0EE4E-1693-B4C5-C96C-361BE4951B77}"/>
              </a:ext>
            </a:extLst>
          </p:cNvPr>
          <p:cNvSpPr txBox="1"/>
          <p:nvPr/>
        </p:nvSpPr>
        <p:spPr>
          <a:xfrm>
            <a:off x="8501109" y="2782350"/>
            <a:ext cx="2274247" cy="338554"/>
          </a:xfrm>
          <a:prstGeom prst="rect">
            <a:avLst/>
          </a:prstGeom>
          <a:noFill/>
        </p:spPr>
        <p:txBody>
          <a:bodyPr wrap="square">
            <a:spAutoFit/>
          </a:bodyPr>
          <a:lstStyle/>
          <a:p>
            <a:r>
              <a:rPr lang="zh-CN" altLang="en-US" sz="1600" b="1" dirty="0">
                <a:solidFill>
                  <a:schemeClr val="accent1"/>
                </a:solidFill>
                <a:effectLst/>
                <a:latin typeface="Microsoft JhengHei" panose="020B0604030504040204" pitchFamily="34" charset="-120"/>
                <a:ea typeface="Microsoft JhengHei" panose="020B0604030504040204" pitchFamily="34" charset="-120"/>
              </a:rPr>
              <a:t>巴羅莎谷</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13" name="TextBox 12">
            <a:extLst>
              <a:ext uri="{FF2B5EF4-FFF2-40B4-BE49-F238E27FC236}">
                <a16:creationId xmlns:a16="http://schemas.microsoft.com/office/drawing/2014/main" id="{654C79E9-C7E9-6188-9B2F-D6D7D7C2D496}"/>
              </a:ext>
            </a:extLst>
          </p:cNvPr>
          <p:cNvSpPr txBox="1"/>
          <p:nvPr/>
        </p:nvSpPr>
        <p:spPr>
          <a:xfrm>
            <a:off x="8886119" y="3340615"/>
            <a:ext cx="2274247" cy="338554"/>
          </a:xfrm>
          <a:prstGeom prst="rect">
            <a:avLst/>
          </a:prstGeom>
          <a:noFill/>
        </p:spPr>
        <p:txBody>
          <a:bodyPr wrap="square">
            <a:spAutoFit/>
          </a:bodyPr>
          <a:lstStyle/>
          <a:p>
            <a:r>
              <a:rPr lang="zh-CN" altLang="en-US" sz="1600" b="1" dirty="0">
                <a:solidFill>
                  <a:schemeClr val="accent1"/>
                </a:solidFill>
                <a:effectLst/>
                <a:latin typeface="Microsoft JhengHei" panose="020B0604030504040204" pitchFamily="34" charset="-120"/>
                <a:ea typeface="Microsoft JhengHei" panose="020B0604030504040204" pitchFamily="34" charset="-120"/>
              </a:rPr>
              <a:t>伊甸谷</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412365361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dirt road with palm trees  AI-generated content may be incorrect.">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609786" cy="1530521"/>
          </a:xfrm>
        </p:spPr>
        <p:txBody>
          <a:bodyPr/>
          <a:lstStyle/>
          <a:p>
            <a:pPr>
              <a:spcBef>
                <a:spcPts val="800"/>
              </a:spcBef>
            </a:pPr>
            <a:r>
              <a:rPr lang="zh-CN" altLang="en-US" dirty="0"/>
              <a:t>澳大利亞最古老和最著名的設拉子產區之一</a:t>
            </a:r>
          </a:p>
          <a:p>
            <a:pPr>
              <a:spcBef>
                <a:spcPts val="800"/>
              </a:spcBef>
            </a:pPr>
            <a:r>
              <a:rPr lang="zh-CN" altLang="en-US" dirty="0"/>
              <a:t>巴羅莎設拉子是全球市場上最廣泛供應和最著名的紅酒之一</a:t>
            </a:r>
          </a:p>
          <a:p>
            <a:pPr>
              <a:spcBef>
                <a:spcPts val="800"/>
              </a:spcBef>
            </a:pPr>
            <a:r>
              <a:rPr lang="zh-CN" altLang="en-US" dirty="0"/>
              <a:t>經典設拉子-卡本內和 GSM 混釀的重要組成部分</a:t>
            </a:r>
          </a:p>
          <a:p>
            <a:pPr>
              <a:spcBef>
                <a:spcPts val="800"/>
              </a:spcBef>
            </a:pPr>
            <a:r>
              <a:rPr lang="zh-CN" altLang="en-US" dirty="0"/>
              <a:t>酒體飽滿、質地豐富的葡萄酒，帶有黑色水果、胡椒和香料味</a:t>
            </a:r>
          </a:p>
          <a:p>
            <a:endParaRPr lang="en-US" dirty="0"/>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zh-CN" altLang="en-US" b="1" dirty="0">
                <a:solidFill>
                  <a:schemeClr val="accent1"/>
                </a:solidFill>
              </a:rPr>
              <a:t>巴羅莎谷</a:t>
            </a:r>
          </a:p>
        </p:txBody>
      </p:sp>
    </p:spTree>
    <p:extLst>
      <p:ext uri="{BB962C8B-B14F-4D97-AF65-F5344CB8AC3E}">
        <p14:creationId xmlns:p14="http://schemas.microsoft.com/office/powerpoint/2010/main" val="239567463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4105731" cy="1530521"/>
          </a:xfrm>
        </p:spPr>
        <p:txBody>
          <a:bodyPr/>
          <a:lstStyle/>
          <a:p>
            <a:pPr>
              <a:spcBef>
                <a:spcPts val="800"/>
              </a:spcBef>
            </a:pPr>
            <a:r>
              <a:rPr lang="zh-CN" altLang="en-US" dirty="0"/>
              <a:t>大巴羅莎地區的一部分</a:t>
            </a:r>
          </a:p>
          <a:p>
            <a:pPr>
              <a:spcBef>
                <a:spcPts val="800"/>
              </a:spcBef>
            </a:pPr>
            <a:r>
              <a:rPr lang="zh-CN" altLang="en-US" dirty="0"/>
              <a:t>高海拔葡萄園</a:t>
            </a:r>
          </a:p>
          <a:p>
            <a:pPr>
              <a:spcBef>
                <a:spcPts val="800"/>
              </a:spcBef>
            </a:pPr>
            <a:r>
              <a:rPr lang="zh-CN" altLang="en-US" dirty="0"/>
              <a:t>較晚的收穫時間</a:t>
            </a:r>
          </a:p>
          <a:p>
            <a:pPr>
              <a:spcBef>
                <a:spcPts val="800"/>
              </a:spcBef>
            </a:pPr>
            <a:r>
              <a:rPr lang="ja-JP" altLang="en-US"/>
              <a:t>亨施克“恩典之丘” </a:t>
            </a:r>
            <a:r>
              <a:rPr lang="en-US" altLang="zh-CN" dirty="0" err="1"/>
              <a:t>設拉子的故鄉</a:t>
            </a:r>
            <a:endParaRPr lang="en-US" altLang="zh-CN" dirty="0"/>
          </a:p>
          <a:p>
            <a:pPr>
              <a:spcBef>
                <a:spcPts val="800"/>
              </a:spcBef>
            </a:pPr>
            <a:r>
              <a:rPr lang="zh-CN" altLang="en-US" dirty="0"/>
              <a:t>酒體中等到飽滿的設拉子，帶有經典的黑莓、鼠尾草和胡椒味</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zh-CN" altLang="en-US" b="1" dirty="0">
                <a:solidFill>
                  <a:schemeClr val="accent1"/>
                </a:solidFill>
              </a:rPr>
              <a:t>伊甸谷</a:t>
            </a:r>
          </a:p>
        </p:txBody>
      </p:sp>
    </p:spTree>
    <p:extLst>
      <p:ext uri="{BB962C8B-B14F-4D97-AF65-F5344CB8AC3E}">
        <p14:creationId xmlns:p14="http://schemas.microsoft.com/office/powerpoint/2010/main" val="114441317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792867" cy="1530521"/>
          </a:xfrm>
        </p:spPr>
        <p:txBody>
          <a:bodyPr/>
          <a:lstStyle/>
          <a:p>
            <a:pPr>
              <a:spcBef>
                <a:spcPts val="800"/>
              </a:spcBef>
            </a:pPr>
            <a:r>
              <a:rPr lang="zh-CN" altLang="en-US" dirty="0"/>
              <a:t>世界上地質最多樣化的地區之一</a:t>
            </a:r>
          </a:p>
          <a:p>
            <a:pPr>
              <a:spcBef>
                <a:spcPts val="800"/>
              </a:spcBef>
            </a:pPr>
            <a:r>
              <a:rPr lang="zh-CN" altLang="en-US" dirty="0"/>
              <a:t>紅酒仙境</a:t>
            </a:r>
          </a:p>
          <a:p>
            <a:pPr>
              <a:spcBef>
                <a:spcPts val="800"/>
              </a:spcBef>
            </a:pPr>
            <a:r>
              <a:rPr lang="zh-CN" altLang="en-US" dirty="0"/>
              <a:t>設拉子是該地區種植最多的紅葡萄品種</a:t>
            </a:r>
          </a:p>
          <a:p>
            <a:pPr>
              <a:spcBef>
                <a:spcPts val="800"/>
              </a:spcBef>
            </a:pPr>
            <a:r>
              <a:rPr lang="zh-CN" altLang="en-US" dirty="0"/>
              <a:t>酒體飽滿的設拉子，帶有濃郁的藍莓果味和巧克力味</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zh-CN" altLang="en-US" b="1" dirty="0">
                <a:solidFill>
                  <a:schemeClr val="accent1"/>
                </a:solidFill>
              </a:rPr>
              <a:t>麥克拉倫谷</a:t>
            </a:r>
          </a:p>
        </p:txBody>
      </p:sp>
      <p:sp>
        <p:nvSpPr>
          <p:cNvPr id="2" name="Text Placeholder 3">
            <a:extLst>
              <a:ext uri="{FF2B5EF4-FFF2-40B4-BE49-F238E27FC236}">
                <a16:creationId xmlns:a16="http://schemas.microsoft.com/office/drawing/2014/main" id="{E4D26E01-8D9F-9394-C80C-BFA56AC72EB8}"/>
              </a:ext>
            </a:extLst>
          </p:cNvPr>
          <p:cNvSpPr txBox="1">
            <a:spLocks/>
          </p:cNvSpPr>
          <p:nvPr/>
        </p:nvSpPr>
        <p:spPr>
          <a:xfrm>
            <a:off x="6456363" y="5410429"/>
            <a:ext cx="3315317" cy="1530521"/>
          </a:xfrm>
          <a:prstGeom prst="rect">
            <a:avLst/>
          </a:prstGeom>
        </p:spPr>
        <p:txBody>
          <a:bodyPr vert="horz" lIns="0" tIns="0" rIns="0" bIns="0" rtlCol="0">
            <a:noAutofit/>
          </a:bodyPr>
          <a:lstStyle>
            <a:lvl1pPr marL="285750" indent="-285750" algn="l" defTabSz="914453" rtl="0" eaLnBrk="1" latinLnBrk="0" hangingPunct="1">
              <a:lnSpc>
                <a:spcPct val="100000"/>
              </a:lnSpc>
              <a:spcBef>
                <a:spcPts val="544"/>
              </a:spcBef>
              <a:buClr>
                <a:schemeClr val="accent4"/>
              </a:buClr>
              <a:buFont typeface="Arial" panose="020B0604020202020204" pitchFamily="34" charset="0"/>
              <a:buChar char="•"/>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217">
              <a:lnSpc>
                <a:spcPct val="80000"/>
              </a:lnSpc>
              <a:buNone/>
            </a:pPr>
            <a:r>
              <a:rPr lang="zh-CN" altLang="en-US" sz="1600" b="1" dirty="0">
                <a:solidFill>
                  <a:schemeClr val="accent1"/>
                </a:solidFill>
                <a:latin typeface="Microsoft JhengHei" panose="020B0604030504040204" pitchFamily="34" charset="-120"/>
                <a:ea typeface="Microsoft JhengHei" panose="020B0604030504040204" pitchFamily="34" charset="-120"/>
                <a:cs typeface="Colors Of Autumn"/>
              </a:rPr>
              <a:t>澳大利亞首屈一指的</a:t>
            </a:r>
          </a:p>
          <a:p>
            <a:pPr marL="0" indent="0" defTabSz="914217">
              <a:lnSpc>
                <a:spcPct val="80000"/>
              </a:lnSpc>
              <a:buNone/>
            </a:pPr>
            <a:r>
              <a:rPr lang="zh-CN" altLang="en-US" sz="1600" b="1" dirty="0">
                <a:solidFill>
                  <a:schemeClr val="accent1"/>
                </a:solidFill>
                <a:latin typeface="Microsoft JhengHei" panose="020B0604030504040204" pitchFamily="34" charset="-120"/>
                <a:ea typeface="Microsoft JhengHei" panose="020B0604030504040204" pitchFamily="34" charset="-120"/>
                <a:cs typeface="Colors Of Autumn"/>
              </a:rPr>
              <a:t>設拉子種植區</a:t>
            </a:r>
          </a:p>
        </p:txBody>
      </p:sp>
    </p:spTree>
    <p:extLst>
      <p:ext uri="{BB962C8B-B14F-4D97-AF65-F5344CB8AC3E}">
        <p14:creationId xmlns:p14="http://schemas.microsoft.com/office/powerpoint/2010/main" val="207303661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594288" cy="1530521"/>
          </a:xfrm>
        </p:spPr>
        <p:txBody>
          <a:bodyPr/>
          <a:lstStyle/>
          <a:p>
            <a:pPr>
              <a:spcBef>
                <a:spcPts val="800"/>
              </a:spcBef>
            </a:pPr>
            <a:r>
              <a:rPr lang="zh-CN" altLang="en-US" dirty="0"/>
              <a:t>肥沃的農業/農業區</a:t>
            </a:r>
          </a:p>
          <a:p>
            <a:pPr>
              <a:spcBef>
                <a:spcPts val="800"/>
              </a:spcBef>
            </a:pPr>
            <a:r>
              <a:rPr lang="zh-CN" altLang="en-US" dirty="0"/>
              <a:t>溫暖的白天有助於設拉子發展出濃郁、風味深度和水果濃度</a:t>
            </a:r>
          </a:p>
          <a:p>
            <a:pPr>
              <a:spcBef>
                <a:spcPts val="800"/>
              </a:spcBef>
            </a:pPr>
            <a:r>
              <a:rPr lang="zh-CN" altLang="en-US" dirty="0"/>
              <a:t>持續涼爽的夜晚有助於保持酸度</a:t>
            </a:r>
          </a:p>
          <a:p>
            <a:pPr>
              <a:spcBef>
                <a:spcPts val="800"/>
              </a:spcBef>
            </a:pPr>
            <a:r>
              <a:rPr lang="zh-CN" altLang="en-US" dirty="0"/>
              <a:t>醇厚、華麗、濃郁的設拉子，帶有黑色水果風味和幾乎奶油般的質地</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zh-CN" altLang="en-US" b="1" dirty="0">
                <a:solidFill>
                  <a:schemeClr val="accent1"/>
                </a:solidFill>
              </a:rPr>
              <a:t>克萊爾谷</a:t>
            </a:r>
          </a:p>
        </p:txBody>
      </p:sp>
    </p:spTree>
    <p:extLst>
      <p:ext uri="{BB962C8B-B14F-4D97-AF65-F5344CB8AC3E}">
        <p14:creationId xmlns:p14="http://schemas.microsoft.com/office/powerpoint/2010/main" val="393518067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pouring wine into a glass  AI-generated content may be incorrect.">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4829691" cy="785732"/>
          </a:xfrm>
        </p:spPr>
        <p:txBody>
          <a:bodyPr/>
          <a:lstStyle/>
          <a:p>
            <a:r>
              <a:rPr lang="ja-JP" altLang="en-US" b="1">
                <a:solidFill>
                  <a:schemeClr val="accent5"/>
                </a:solidFill>
                <a:latin typeface="Microsoft JhengHei" panose="020B0604030504040204" pitchFamily="34" charset="-120"/>
              </a:rPr>
              <a:t>設拉子</a:t>
            </a:r>
            <a:endParaRPr lang="en-US" altLang="zh-CN" b="1" dirty="0">
              <a:solidFill>
                <a:schemeClr val="accent5"/>
              </a:solidFill>
              <a:latin typeface="Microsoft JhengHei" panose="020B0604030504040204" pitchFamily="34" charset="-120"/>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420170"/>
            <a:ext cx="4706079" cy="1670704"/>
          </a:xfrm>
        </p:spPr>
        <p:txBody>
          <a:bodyPr/>
          <a:lstStyle/>
          <a:p>
            <a:pPr marL="285750" indent="-285750">
              <a:spcBef>
                <a:spcPts val="800"/>
              </a:spcBef>
              <a:buFont typeface="Arial" panose="020B0604020202020204" pitchFamily="34" charset="0"/>
              <a:buChar char="•"/>
            </a:pPr>
            <a:r>
              <a:rPr lang="zh-CN" altLang="en-US" dirty="0"/>
              <a:t>設拉子</a:t>
            </a:r>
            <a:r>
              <a:rPr lang="en-US" altLang="zh-CN" dirty="0"/>
              <a:t> </a:t>
            </a:r>
            <a:r>
              <a:rPr lang="zh-CN" altLang="en-US" dirty="0"/>
              <a:t>是澳洲最成熟和最受喜愛的品種之一</a:t>
            </a:r>
          </a:p>
          <a:p>
            <a:pPr marL="285750" indent="-285750">
              <a:spcBef>
                <a:spcPts val="800"/>
              </a:spcBef>
              <a:buFont typeface="Arial" panose="020B0604020202020204" pitchFamily="34" charset="0"/>
              <a:buChar char="•"/>
            </a:pPr>
            <a:r>
              <a:rPr lang="zh-CN" altLang="en-US" dirty="0"/>
              <a:t>由五分之四的酒莊種植</a:t>
            </a:r>
          </a:p>
          <a:p>
            <a:pPr marL="285750" indent="-285750">
              <a:spcBef>
                <a:spcPts val="800"/>
              </a:spcBef>
              <a:buFont typeface="Arial" panose="020B0604020202020204" pitchFamily="34" charset="0"/>
              <a:buChar char="•"/>
            </a:pPr>
            <a:r>
              <a:rPr lang="zh-CN" altLang="en-US" dirty="0"/>
              <a:t>佔種植紅葡萄的近一半</a:t>
            </a:r>
          </a:p>
          <a:p>
            <a:pPr marL="285750" indent="-285750">
              <a:spcBef>
                <a:spcPts val="800"/>
              </a:spcBef>
              <a:buFont typeface="Arial" panose="020B0604020202020204" pitchFamily="34" charset="0"/>
              <a:buChar char="•"/>
            </a:pPr>
            <a:r>
              <a:rPr lang="zh-CN" altLang="en-US" dirty="0"/>
              <a:t>佔總葡萄酒產量的近 1/4。</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zh-CN" altLang="en-US" sz="4800" b="1" kern="1000" spc="-100" dirty="0">
                <a:latin typeface="Microsoft JhengHei" panose="020B0604030504040204" pitchFamily="34" charset="-120"/>
              </a:rPr>
              <a:t>澳洲傳奇的故事</a:t>
            </a:r>
          </a:p>
        </p:txBody>
      </p:sp>
      <p:sp>
        <p:nvSpPr>
          <p:cNvPr id="6" name="Text Placeholder 3">
            <a:extLst>
              <a:ext uri="{FF2B5EF4-FFF2-40B4-BE49-F238E27FC236}">
                <a16:creationId xmlns:a16="http://schemas.microsoft.com/office/drawing/2014/main" id="{096F72AE-B140-3425-5CE6-DD8364E4419F}"/>
              </a:ext>
            </a:extLst>
          </p:cNvPr>
          <p:cNvSpPr txBox="1">
            <a:spLocks/>
          </p:cNvSpPr>
          <p:nvPr/>
        </p:nvSpPr>
        <p:spPr>
          <a:xfrm>
            <a:off x="630419" y="5532436"/>
            <a:ext cx="4829691" cy="132556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400" b="1" dirty="0" err="1">
                <a:solidFill>
                  <a:schemeClr val="bg1"/>
                </a:solidFill>
                <a:latin typeface="Microsoft JhengHei" panose="020B0604030504040204" pitchFamily="34" charset="-120"/>
                <a:ea typeface="Microsoft JhengHei" panose="020B0604030504040204" pitchFamily="34" charset="-120"/>
              </a:rPr>
              <a:t>你說</a:t>
            </a:r>
            <a:r>
              <a:rPr lang="en-US" altLang="zh-CN" sz="1400" b="1" dirty="0">
                <a:solidFill>
                  <a:schemeClr val="bg1"/>
                </a:solidFill>
                <a:latin typeface="Microsoft JhengHei" panose="020B0604030504040204" pitchFamily="34" charset="-120"/>
                <a:ea typeface="Microsoft JhengHei" panose="020B0604030504040204" pitchFamily="34" charset="-120"/>
              </a:rPr>
              <a:t> </a:t>
            </a:r>
            <a:r>
              <a:rPr lang="ja-JP" altLang="en-US" sz="1400" b="1">
                <a:solidFill>
                  <a:schemeClr val="bg1"/>
                </a:solidFill>
                <a:latin typeface="Microsoft JhengHei" panose="020B0604030504040204" pitchFamily="34" charset="-120"/>
                <a:ea typeface="Microsoft JhengHei" panose="020B0604030504040204" pitchFamily="34" charset="-120"/>
              </a:rPr>
              <a:t>西拉 </a:t>
            </a:r>
            <a:r>
              <a:rPr lang="en-US" altLang="zh-CN" sz="1400" b="1" dirty="0">
                <a:solidFill>
                  <a:schemeClr val="bg1"/>
                </a:solidFill>
                <a:latin typeface="Microsoft JhengHei" panose="020B0604030504040204" pitchFamily="34" charset="-120"/>
                <a:ea typeface="Microsoft JhengHei" panose="020B0604030504040204" pitchFamily="34" charset="-120"/>
              </a:rPr>
              <a:t>，</a:t>
            </a:r>
            <a:r>
              <a:rPr lang="en-US" altLang="zh-CN" sz="1400" b="1" dirty="0" err="1">
                <a:solidFill>
                  <a:schemeClr val="bg1"/>
                </a:solidFill>
                <a:latin typeface="Microsoft JhengHei" panose="020B0604030504040204" pitchFamily="34" charset="-120"/>
                <a:ea typeface="Microsoft JhengHei" panose="020B0604030504040204" pitchFamily="34" charset="-120"/>
              </a:rPr>
              <a:t>我們說</a:t>
            </a:r>
            <a:r>
              <a:rPr lang="en-US" altLang="zh-CN" sz="1400" b="1" dirty="0">
                <a:solidFill>
                  <a:schemeClr val="bg1"/>
                </a:solidFill>
                <a:latin typeface="Microsoft JhengHei" panose="020B0604030504040204" pitchFamily="34" charset="-120"/>
                <a:ea typeface="Microsoft JhengHei" panose="020B0604030504040204" pitchFamily="34" charset="-120"/>
              </a:rPr>
              <a:t> </a:t>
            </a:r>
            <a:r>
              <a:rPr lang="ja-JP" altLang="en-US" sz="1400" b="1">
                <a:solidFill>
                  <a:schemeClr val="bg1"/>
                </a:solidFill>
                <a:latin typeface="Microsoft JhengHei" panose="020B0604030504040204" pitchFamily="34" charset="-120"/>
                <a:ea typeface="Microsoft JhengHei" panose="020B0604030504040204" pitchFamily="34" charset="-120"/>
              </a:rPr>
              <a:t>設拉子</a:t>
            </a:r>
            <a:endParaRPr lang="en-AU" altLang="ja-JP" sz="1400" b="1" dirty="0">
              <a:solidFill>
                <a:schemeClr val="bg1"/>
              </a:solidFill>
              <a:latin typeface="Microsoft JhengHei" panose="020B0604030504040204" pitchFamily="34" charset="-120"/>
              <a:ea typeface="Microsoft JhengHei" panose="020B0604030504040204" pitchFamily="34" charset="-120"/>
            </a:endParaRPr>
          </a:p>
          <a:p>
            <a:r>
              <a:rPr lang="zh-CN" altLang="en-US" sz="1200" dirty="0">
                <a:solidFill>
                  <a:schemeClr val="bg1"/>
                </a:solidFill>
                <a:latin typeface="Microsoft JhengHei" panose="020B0604030504040204" pitchFamily="34" charset="-120"/>
                <a:ea typeface="Microsoft JhengHei" panose="020B0604030504040204" pitchFamily="34" charset="-120"/>
              </a:rPr>
              <a:t>這個品種在世界上幾乎所有其他地方都稱為 Syrah。然而，由於其在國際上的商業成功，澳洲生產商選擇將自己的葡萄酒標記為「Shiraz」。</a:t>
            </a: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865507" cy="1530521"/>
          </a:xfrm>
        </p:spPr>
        <p:txBody>
          <a:bodyPr/>
          <a:lstStyle/>
          <a:p>
            <a:pPr>
              <a:spcBef>
                <a:spcPts val="800"/>
              </a:spcBef>
            </a:pPr>
            <a:r>
              <a:rPr lang="zh-CN" altLang="en-US" dirty="0"/>
              <a:t>澳大利亞現存最古老的德國定居點</a:t>
            </a:r>
          </a:p>
          <a:p>
            <a:pPr>
              <a:spcBef>
                <a:spcPts val="800"/>
              </a:spcBef>
            </a:pPr>
            <a:r>
              <a:rPr lang="zh-CN" altLang="en-US" dirty="0"/>
              <a:t>涼爽的海洋性氣候，擁有高海拔葡萄園</a:t>
            </a:r>
          </a:p>
          <a:p>
            <a:pPr>
              <a:spcBef>
                <a:spcPts val="800"/>
              </a:spcBef>
            </a:pPr>
            <a:r>
              <a:rPr lang="zh-CN" altLang="en-US" dirty="0"/>
              <a:t>阿德萊德山設拉子打破了鄰近的巴羅莎和麥克拉倫谷葡萄酒的大酒體和濃郁的特性</a:t>
            </a:r>
          </a:p>
          <a:p>
            <a:pPr>
              <a:spcBef>
                <a:spcPts val="800"/>
              </a:spcBef>
            </a:pPr>
            <a:r>
              <a:rPr lang="zh-CN" altLang="en-US" dirty="0"/>
              <a:t>優雅、酒體中等的設拉子，帶有芬芳的胡椒和香料味，以及精緻的單寧</a:t>
            </a:r>
          </a:p>
          <a:p>
            <a:pPr>
              <a:spcBef>
                <a:spcPts val="800"/>
              </a:spcBef>
            </a:pPr>
            <a:r>
              <a:rPr lang="zh-CN" altLang="en-US" dirty="0"/>
              <a:t>較低的酒精含量使這種涼爽氣候風格成為非常適合搭配食物的葡萄酒</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zh-CN" altLang="en-US" b="1" dirty="0">
                <a:solidFill>
                  <a:schemeClr val="accent1"/>
                </a:solidFill>
              </a:rPr>
              <a:t>阿德萊德山</a:t>
            </a:r>
          </a:p>
        </p:txBody>
      </p:sp>
    </p:spTree>
    <p:extLst>
      <p:ext uri="{BB962C8B-B14F-4D97-AF65-F5344CB8AC3E}">
        <p14:creationId xmlns:p14="http://schemas.microsoft.com/office/powerpoint/2010/main" val="96560907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ocean  AI-generated content may be incorrect.">
            <a:extLst>
              <a:ext uri="{FF2B5EF4-FFF2-40B4-BE49-F238E27FC236}">
                <a16:creationId xmlns:a16="http://schemas.microsoft.com/office/drawing/2014/main" id="{F08429FE-97C8-99D3-A872-39865940E2D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143121" y="0"/>
            <a:ext cx="12191998" cy="6858000"/>
          </a:xfrm>
          <a:noFill/>
        </p:spPr>
      </p:pic>
      <p:sp>
        <p:nvSpPr>
          <p:cNvPr id="2" name="Title 1">
            <a:extLst>
              <a:ext uri="{FF2B5EF4-FFF2-40B4-BE49-F238E27FC236}">
                <a16:creationId xmlns:a16="http://schemas.microsoft.com/office/drawing/2014/main" id="{4900CB07-FC76-5088-4BE1-A1FF61018904}"/>
              </a:ext>
            </a:extLst>
          </p:cNvPr>
          <p:cNvSpPr>
            <a:spLocks noGrp="1"/>
          </p:cNvSpPr>
          <p:nvPr>
            <p:ph type="title"/>
          </p:nvPr>
        </p:nvSpPr>
        <p:spPr>
          <a:xfrm>
            <a:off x="480765" y="584200"/>
            <a:ext cx="6158452" cy="1325562"/>
          </a:xfrm>
        </p:spPr>
        <p:txBody>
          <a:bodyPr/>
          <a:lstStyle/>
          <a:p>
            <a:r>
              <a:rPr lang="zh-CN" altLang="en-US" b="1" dirty="0">
                <a:solidFill>
                  <a:schemeClr val="accent2"/>
                </a:solidFill>
              </a:rPr>
              <a:t>新南威爾斯和
澳大利亞首都領地區域
</a:t>
            </a:r>
            <a:endParaRPr lang="en-US" b="1" dirty="0">
              <a:solidFill>
                <a:schemeClr val="accent2"/>
              </a:solidFill>
            </a:endParaRPr>
          </a:p>
        </p:txBody>
      </p:sp>
      <p:sp>
        <p:nvSpPr>
          <p:cNvPr id="8" name="TextBox 7">
            <a:extLst>
              <a:ext uri="{FF2B5EF4-FFF2-40B4-BE49-F238E27FC236}">
                <a16:creationId xmlns:a16="http://schemas.microsoft.com/office/drawing/2014/main" id="{23B7EE06-077E-9E54-A6F4-B8444D0241B1}"/>
              </a:ext>
            </a:extLst>
          </p:cNvPr>
          <p:cNvSpPr txBox="1"/>
          <p:nvPr/>
        </p:nvSpPr>
        <p:spPr>
          <a:xfrm>
            <a:off x="8891277" y="2377580"/>
            <a:ext cx="1244065" cy="338554"/>
          </a:xfrm>
          <a:prstGeom prst="rect">
            <a:avLst/>
          </a:prstGeom>
          <a:noFill/>
        </p:spPr>
        <p:txBody>
          <a:bodyPr wrap="square">
            <a:spAutoFit/>
          </a:bodyPr>
          <a:lstStyle/>
          <a:p>
            <a:r>
              <a:rPr lang="zh-CN" altLang="en-US" sz="1600" b="1" dirty="0">
                <a:solidFill>
                  <a:schemeClr val="accent2"/>
                </a:solidFill>
                <a:latin typeface="Microsoft JhengHei" panose="020B0604030504040204" pitchFamily="34" charset="-120"/>
                <a:ea typeface="Microsoft JhengHei" panose="020B0604030504040204" pitchFamily="34" charset="-120"/>
              </a:rPr>
              <a:t>獵人谷</a:t>
            </a:r>
            <a:endParaRPr lang="en-US" sz="1600" b="1" dirty="0">
              <a:solidFill>
                <a:schemeClr val="accent2"/>
              </a:solidFill>
              <a:latin typeface="Microsoft JhengHei" panose="020B0604030504040204" pitchFamily="34" charset="-120"/>
              <a:ea typeface="Microsoft JhengHei" panose="020B0604030504040204" pitchFamily="34" charset="-120"/>
            </a:endParaRPr>
          </a:p>
        </p:txBody>
      </p:sp>
      <p:sp>
        <p:nvSpPr>
          <p:cNvPr id="9" name="TextBox 8">
            <a:extLst>
              <a:ext uri="{FF2B5EF4-FFF2-40B4-BE49-F238E27FC236}">
                <a16:creationId xmlns:a16="http://schemas.microsoft.com/office/drawing/2014/main" id="{EC1D10E9-CB64-F49F-7EEF-3DCED8300E30}"/>
              </a:ext>
            </a:extLst>
          </p:cNvPr>
          <p:cNvSpPr txBox="1"/>
          <p:nvPr/>
        </p:nvSpPr>
        <p:spPr>
          <a:xfrm>
            <a:off x="3349094" y="4221130"/>
            <a:ext cx="2312469" cy="338554"/>
          </a:xfrm>
          <a:prstGeom prst="rect">
            <a:avLst/>
          </a:prstGeom>
          <a:noFill/>
        </p:spPr>
        <p:txBody>
          <a:bodyPr wrap="square">
            <a:spAutoFit/>
          </a:bodyPr>
          <a:lstStyle/>
          <a:p>
            <a:r>
              <a:rPr lang="zh-CN" altLang="en-US" sz="1600" b="1" dirty="0">
                <a:solidFill>
                  <a:schemeClr val="accent2"/>
                </a:solidFill>
                <a:latin typeface="Microsoft JhengHei" panose="020B0604030504040204" pitchFamily="34" charset="-120"/>
                <a:ea typeface="Microsoft JhengHei" panose="020B0604030504040204" pitchFamily="34" charset="-120"/>
              </a:rPr>
              <a:t>坎培拉地區</a:t>
            </a:r>
            <a:endParaRPr lang="en-US" sz="1600" b="1" dirty="0">
              <a:solidFill>
                <a:schemeClr val="accent2"/>
              </a:solidFill>
              <a:latin typeface="Microsoft JhengHei" panose="020B0604030504040204" pitchFamily="34" charset="-120"/>
              <a:ea typeface="Microsoft JhengHei" panose="020B0604030504040204" pitchFamily="34" charset="-120"/>
            </a:endParaRPr>
          </a:p>
        </p:txBody>
      </p:sp>
      <p:sp>
        <p:nvSpPr>
          <p:cNvPr id="11" name="TextBox 10">
            <a:extLst>
              <a:ext uri="{FF2B5EF4-FFF2-40B4-BE49-F238E27FC236}">
                <a16:creationId xmlns:a16="http://schemas.microsoft.com/office/drawing/2014/main" id="{0EC968AC-11A2-2547-1777-1E2AFA610521}"/>
              </a:ext>
            </a:extLst>
          </p:cNvPr>
          <p:cNvSpPr txBox="1"/>
          <p:nvPr/>
        </p:nvSpPr>
        <p:spPr>
          <a:xfrm>
            <a:off x="8151449" y="3547361"/>
            <a:ext cx="2312469" cy="338554"/>
          </a:xfrm>
          <a:prstGeom prst="rect">
            <a:avLst/>
          </a:prstGeom>
          <a:noFill/>
        </p:spPr>
        <p:txBody>
          <a:bodyPr wrap="square">
            <a:spAutoFit/>
          </a:bodyPr>
          <a:lstStyle/>
          <a:p>
            <a:r>
              <a:rPr lang="zh-CN" altLang="en-US" sz="1600" b="1" dirty="0">
                <a:latin typeface="Microsoft JhengHei" panose="020B0604030504040204" pitchFamily="34" charset="-120"/>
                <a:ea typeface="Microsoft JhengHei" panose="020B0604030504040204" pitchFamily="34" charset="-120"/>
              </a:rPr>
              <a:t>雪梨</a:t>
            </a:r>
            <a:endParaRPr lang="en-US" sz="1600" b="1" dirty="0">
              <a:latin typeface="Microsoft JhengHei" panose="020B0604030504040204" pitchFamily="34" charset="-120"/>
              <a:ea typeface="Microsoft JhengHei" panose="020B0604030504040204" pitchFamily="34" charset="-120"/>
            </a:endParaRPr>
          </a:p>
        </p:txBody>
      </p:sp>
      <p:sp>
        <p:nvSpPr>
          <p:cNvPr id="12" name="TextBox 11">
            <a:extLst>
              <a:ext uri="{FF2B5EF4-FFF2-40B4-BE49-F238E27FC236}">
                <a16:creationId xmlns:a16="http://schemas.microsoft.com/office/drawing/2014/main" id="{0A0B9348-9BB7-26F7-0283-E83E164105B6}"/>
              </a:ext>
            </a:extLst>
          </p:cNvPr>
          <p:cNvSpPr txBox="1"/>
          <p:nvPr/>
        </p:nvSpPr>
        <p:spPr>
          <a:xfrm>
            <a:off x="480765" y="6273800"/>
            <a:ext cx="2312469" cy="338554"/>
          </a:xfrm>
          <a:prstGeom prst="rect">
            <a:avLst/>
          </a:prstGeom>
          <a:noFill/>
        </p:spPr>
        <p:txBody>
          <a:bodyPr wrap="square">
            <a:spAutoFit/>
          </a:bodyPr>
          <a:lstStyle/>
          <a:p>
            <a:r>
              <a:rPr lang="zh-CN" altLang="en-US" sz="1600" b="1" dirty="0">
                <a:latin typeface="Microsoft JhengHei" panose="020B0604030504040204" pitchFamily="34" charset="-120"/>
                <a:ea typeface="Microsoft JhengHei" panose="020B0604030504040204" pitchFamily="34" charset="-120"/>
              </a:rPr>
              <a:t>維多利亞</a:t>
            </a:r>
            <a:endParaRPr lang="en-US" sz="1600" b="1" dirty="0">
              <a:latin typeface="Microsoft JhengHei" panose="020B0604030504040204" pitchFamily="34" charset="-120"/>
              <a:ea typeface="Microsoft JhengHei" panose="020B0604030504040204" pitchFamily="34" charset="-120"/>
            </a:endParaRPr>
          </a:p>
        </p:txBody>
      </p:sp>
      <p:sp>
        <p:nvSpPr>
          <p:cNvPr id="13" name="TextBox 12">
            <a:extLst>
              <a:ext uri="{FF2B5EF4-FFF2-40B4-BE49-F238E27FC236}">
                <a16:creationId xmlns:a16="http://schemas.microsoft.com/office/drawing/2014/main" id="{50C18841-869A-9E53-6B54-07786BBB5E00}"/>
              </a:ext>
            </a:extLst>
          </p:cNvPr>
          <p:cNvSpPr txBox="1"/>
          <p:nvPr/>
        </p:nvSpPr>
        <p:spPr>
          <a:xfrm>
            <a:off x="3132814" y="5205396"/>
            <a:ext cx="2200771" cy="338554"/>
          </a:xfrm>
          <a:prstGeom prst="rect">
            <a:avLst/>
          </a:prstGeom>
          <a:noFill/>
        </p:spPr>
        <p:txBody>
          <a:bodyPr wrap="square">
            <a:spAutoFit/>
          </a:bodyPr>
          <a:lstStyle/>
          <a:p>
            <a:r>
              <a:rPr lang="zh-CN" altLang="en-US" sz="1600" b="1" dirty="0">
                <a:latin typeface="Microsoft JhengHei" panose="020B0604030504040204" pitchFamily="34" charset="-120"/>
                <a:ea typeface="Microsoft JhengHei" panose="020B0604030504040204" pitchFamily="34" charset="-120"/>
              </a:rPr>
              <a:t>澳大利亞首都領地</a:t>
            </a:r>
            <a:endParaRPr lang="en-US" sz="16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419825339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361812" cy="1530521"/>
          </a:xfrm>
        </p:spPr>
        <p:txBody>
          <a:bodyPr/>
          <a:lstStyle/>
          <a:p>
            <a:pPr>
              <a:spcBef>
                <a:spcPts val="800"/>
              </a:spcBef>
            </a:pPr>
            <a:r>
              <a:rPr lang="zh-CN" altLang="en-US" dirty="0"/>
              <a:t>澳大利亞葡萄酒產業的發源地</a:t>
            </a:r>
          </a:p>
          <a:p>
            <a:pPr>
              <a:spcBef>
                <a:spcPts val="800"/>
              </a:spcBef>
            </a:pPr>
            <a:r>
              <a:rPr lang="zh-CN" altLang="en-US" dirty="0"/>
              <a:t>溫暖潮濕的氣候非常適合設拉子果實的成熟</a:t>
            </a:r>
          </a:p>
          <a:p>
            <a:pPr>
              <a:spcBef>
                <a:spcPts val="800"/>
              </a:spcBef>
            </a:pPr>
            <a:r>
              <a:rPr lang="zh-CN" altLang="en-US" dirty="0"/>
              <a:t>以酒體中等、風味濃郁、複雜的葡萄酒而聞名</a:t>
            </a:r>
          </a:p>
          <a:p>
            <a:pPr>
              <a:spcBef>
                <a:spcPts val="800"/>
              </a:spcBef>
            </a:pPr>
            <a:r>
              <a:rPr lang="zh-CN" altLang="en-US" dirty="0"/>
              <a:t>年輕的獵人谷設拉子呈現紅色和深色漿果、香料和大量單寧</a:t>
            </a:r>
          </a:p>
          <a:p>
            <a:pPr>
              <a:spcBef>
                <a:spcPts val="800"/>
              </a:spcBef>
            </a:pPr>
            <a:r>
              <a:rPr lang="zh-CN" altLang="en-US" dirty="0"/>
              <a:t>陳年的獵人谷設拉子口感柔滑，風味濃郁，帶有泥土氣息和複雜性</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zh-CN" altLang="en-US" b="1" dirty="0">
                <a:solidFill>
                  <a:schemeClr val="accent1"/>
                </a:solidFill>
              </a:rPr>
              <a:t>獵人谷</a:t>
            </a:r>
          </a:p>
        </p:txBody>
      </p:sp>
    </p:spTree>
    <p:extLst>
      <p:ext uri="{BB962C8B-B14F-4D97-AF65-F5344CB8AC3E}">
        <p14:creationId xmlns:p14="http://schemas.microsoft.com/office/powerpoint/2010/main" val="125393136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361812" cy="3169727"/>
          </a:xfrm>
        </p:spPr>
        <p:txBody>
          <a:bodyPr/>
          <a:lstStyle/>
          <a:p>
            <a:pPr>
              <a:spcBef>
                <a:spcPts val="800"/>
              </a:spcBef>
            </a:pPr>
            <a:r>
              <a:rPr lang="zh-CN" altLang="en-US" dirty="0"/>
              <a:t>新興的葡萄酒釀造場景，具有強大的創新動力</a:t>
            </a:r>
          </a:p>
          <a:p>
            <a:pPr>
              <a:spcBef>
                <a:spcPts val="800"/>
              </a:spcBef>
            </a:pPr>
            <a:r>
              <a:rPr lang="zh-CN" altLang="en-US" dirty="0"/>
              <a:t>設拉子是為坎培拉地區帶來最大名聲的紅酒</a:t>
            </a:r>
          </a:p>
          <a:p>
            <a:pPr>
              <a:spcBef>
                <a:spcPts val="800"/>
              </a:spcBef>
            </a:pPr>
            <a:r>
              <a:rPr lang="zh-CN" altLang="en-US" dirty="0"/>
              <a:t>地質、氣候和專業知識的結合創造出辛辣、胡椒味、精瘦但平衡且風味濃郁的設拉子</a:t>
            </a:r>
          </a:p>
          <a:p>
            <a:pPr>
              <a:spcBef>
                <a:spcPts val="800"/>
              </a:spcBef>
            </a:pPr>
            <a:r>
              <a:rPr lang="zh-CN" altLang="en-US" dirty="0"/>
              <a:t>Clonakilla 的所在地，該酒莊生產著名的設拉子-維歐尼耶混釀</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zh-CN" altLang="en-US" b="1" dirty="0">
                <a:solidFill>
                  <a:schemeClr val="accent1"/>
                </a:solidFill>
              </a:rPr>
              <a:t>坎培拉地區</a:t>
            </a:r>
          </a:p>
        </p:txBody>
      </p:sp>
    </p:spTree>
    <p:extLst>
      <p:ext uri="{BB962C8B-B14F-4D97-AF65-F5344CB8AC3E}">
        <p14:creationId xmlns:p14="http://schemas.microsoft.com/office/powerpoint/2010/main" val="86427211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country  AI-generated content may be incorrect.">
            <a:extLst>
              <a:ext uri="{FF2B5EF4-FFF2-40B4-BE49-F238E27FC236}">
                <a16:creationId xmlns:a16="http://schemas.microsoft.com/office/drawing/2014/main" id="{38D7EDB2-2001-3739-044C-DBFB6E4236C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10D8B5A7-BBE7-AD5E-2FDE-26698DB17A5D}"/>
              </a:ext>
            </a:extLst>
          </p:cNvPr>
          <p:cNvSpPr>
            <a:spLocks noGrp="1"/>
          </p:cNvSpPr>
          <p:nvPr>
            <p:ph type="title"/>
          </p:nvPr>
        </p:nvSpPr>
        <p:spPr/>
        <p:txBody>
          <a:bodyPr/>
          <a:lstStyle/>
          <a:p>
            <a:r>
              <a:rPr lang="zh-CN" altLang="en-US" b="1" dirty="0">
                <a:solidFill>
                  <a:schemeClr val="accent1"/>
                </a:solidFill>
              </a:rPr>
              <a:t>西澳大利亞
</a:t>
            </a:r>
            <a:endParaRPr lang="en-US" b="1" dirty="0"/>
          </a:p>
        </p:txBody>
      </p:sp>
      <p:sp>
        <p:nvSpPr>
          <p:cNvPr id="7" name="TextBox 6">
            <a:extLst>
              <a:ext uri="{FF2B5EF4-FFF2-40B4-BE49-F238E27FC236}">
                <a16:creationId xmlns:a16="http://schemas.microsoft.com/office/drawing/2014/main" id="{1102C893-B72E-43D6-B8F1-D48991B3B7E8}"/>
              </a:ext>
            </a:extLst>
          </p:cNvPr>
          <p:cNvSpPr txBox="1"/>
          <p:nvPr/>
        </p:nvSpPr>
        <p:spPr>
          <a:xfrm>
            <a:off x="6378610" y="993066"/>
            <a:ext cx="2206591" cy="338554"/>
          </a:xfrm>
          <a:prstGeom prst="rect">
            <a:avLst/>
          </a:prstGeom>
          <a:noFill/>
        </p:spPr>
        <p:txBody>
          <a:bodyPr wrap="square">
            <a:spAutoFit/>
          </a:bodyPr>
          <a:lstStyle/>
          <a:p>
            <a:r>
              <a:rPr lang="zh-CN" altLang="en-US" sz="1600" b="1" dirty="0">
                <a:solidFill>
                  <a:schemeClr val="accent2"/>
                </a:solidFill>
                <a:latin typeface="Microsoft JhengHei" panose="020B0604030504040204" pitchFamily="34" charset="-120"/>
                <a:ea typeface="Microsoft JhengHei" panose="020B0604030504040204" pitchFamily="34" charset="-120"/>
              </a:rPr>
              <a:t>天鵝地區</a:t>
            </a:r>
            <a:endParaRPr lang="en-US" sz="1600" b="1" dirty="0">
              <a:solidFill>
                <a:schemeClr val="accent2"/>
              </a:solidFill>
              <a:latin typeface="Microsoft JhengHei" panose="020B0604030504040204" pitchFamily="34" charset="-120"/>
              <a:ea typeface="Microsoft JhengHei" panose="020B0604030504040204" pitchFamily="34" charset="-120"/>
            </a:endParaRPr>
          </a:p>
        </p:txBody>
      </p:sp>
      <p:sp>
        <p:nvSpPr>
          <p:cNvPr id="8" name="TextBox 7">
            <a:extLst>
              <a:ext uri="{FF2B5EF4-FFF2-40B4-BE49-F238E27FC236}">
                <a16:creationId xmlns:a16="http://schemas.microsoft.com/office/drawing/2014/main" id="{6D1D0076-7FA9-5254-82D9-72AACB28481A}"/>
              </a:ext>
            </a:extLst>
          </p:cNvPr>
          <p:cNvSpPr txBox="1"/>
          <p:nvPr/>
        </p:nvSpPr>
        <p:spPr>
          <a:xfrm>
            <a:off x="4158532" y="4778962"/>
            <a:ext cx="1309270" cy="338554"/>
          </a:xfrm>
          <a:prstGeom prst="rect">
            <a:avLst/>
          </a:prstGeom>
          <a:noFill/>
        </p:spPr>
        <p:txBody>
          <a:bodyPr wrap="square">
            <a:spAutoFit/>
          </a:bodyPr>
          <a:lstStyle/>
          <a:p>
            <a:r>
              <a:rPr lang="zh-CN" altLang="en-US" sz="1600" b="1" dirty="0">
                <a:solidFill>
                  <a:schemeClr val="accent2"/>
                </a:solidFill>
                <a:latin typeface="Microsoft JhengHei" panose="020B0604030504040204" pitchFamily="34" charset="-120"/>
                <a:ea typeface="Microsoft JhengHei" panose="020B0604030504040204" pitchFamily="34" charset="-120"/>
              </a:rPr>
              <a:t>瑪格麗特河</a:t>
            </a:r>
            <a:endParaRPr lang="en-US" sz="1600" b="1" dirty="0">
              <a:solidFill>
                <a:schemeClr val="accent2"/>
              </a:solidFill>
              <a:latin typeface="Microsoft JhengHei" panose="020B0604030504040204" pitchFamily="34" charset="-120"/>
              <a:ea typeface="Microsoft JhengHei" panose="020B0604030504040204" pitchFamily="34" charset="-120"/>
            </a:endParaRPr>
          </a:p>
        </p:txBody>
      </p:sp>
      <p:sp>
        <p:nvSpPr>
          <p:cNvPr id="9" name="TextBox 8">
            <a:extLst>
              <a:ext uri="{FF2B5EF4-FFF2-40B4-BE49-F238E27FC236}">
                <a16:creationId xmlns:a16="http://schemas.microsoft.com/office/drawing/2014/main" id="{79FAD070-53B5-7A6E-4C00-56322E3A5A68}"/>
              </a:ext>
            </a:extLst>
          </p:cNvPr>
          <p:cNvSpPr txBox="1"/>
          <p:nvPr/>
        </p:nvSpPr>
        <p:spPr>
          <a:xfrm>
            <a:off x="5375082" y="1740485"/>
            <a:ext cx="2106824" cy="338554"/>
          </a:xfrm>
          <a:prstGeom prst="rect">
            <a:avLst/>
          </a:prstGeom>
          <a:noFill/>
        </p:spPr>
        <p:txBody>
          <a:bodyPr wrap="square">
            <a:spAutoFit/>
          </a:bodyPr>
          <a:lstStyle/>
          <a:p>
            <a:r>
              <a:rPr lang="zh-CN" altLang="en-US" sz="1600" b="1" dirty="0">
                <a:latin typeface="Microsoft JhengHei" panose="020B0604030504040204" pitchFamily="34" charset="-120"/>
                <a:ea typeface="Microsoft JhengHei" panose="020B0604030504040204" pitchFamily="34" charset="-120"/>
              </a:rPr>
              <a:t>珀斯</a:t>
            </a:r>
            <a:endParaRPr lang="en-US" sz="1600" b="1" dirty="0">
              <a:latin typeface="Microsoft JhengHei" panose="020B0604030504040204" pitchFamily="34" charset="-120"/>
              <a:ea typeface="Microsoft JhengHei" panose="020B0604030504040204" pitchFamily="34" charset="-120"/>
            </a:endParaRPr>
          </a:p>
        </p:txBody>
      </p:sp>
      <p:sp>
        <p:nvSpPr>
          <p:cNvPr id="11" name="TextBox 10">
            <a:extLst>
              <a:ext uri="{FF2B5EF4-FFF2-40B4-BE49-F238E27FC236}">
                <a16:creationId xmlns:a16="http://schemas.microsoft.com/office/drawing/2014/main" id="{64610862-7E6D-3671-E4C2-A3B666EF2A81}"/>
              </a:ext>
            </a:extLst>
          </p:cNvPr>
          <p:cNvSpPr txBox="1"/>
          <p:nvPr/>
        </p:nvSpPr>
        <p:spPr>
          <a:xfrm>
            <a:off x="9275814" y="6007828"/>
            <a:ext cx="2206591" cy="338554"/>
          </a:xfrm>
          <a:prstGeom prst="rect">
            <a:avLst/>
          </a:prstGeom>
          <a:noFill/>
        </p:spPr>
        <p:txBody>
          <a:bodyPr wrap="square">
            <a:spAutoFit/>
          </a:bodyPr>
          <a:lstStyle/>
          <a:p>
            <a:r>
              <a:rPr lang="zh-CN" altLang="en-US" sz="1600" b="1" dirty="0">
                <a:solidFill>
                  <a:schemeClr val="accent2"/>
                </a:solidFill>
                <a:latin typeface="Microsoft JhengHei" panose="020B0604030504040204" pitchFamily="34" charset="-120"/>
                <a:ea typeface="Microsoft JhengHei" panose="020B0604030504040204" pitchFamily="34" charset="-120"/>
              </a:rPr>
              <a:t>大南方</a:t>
            </a:r>
            <a:endParaRPr lang="en-US" sz="1600" b="1" dirty="0">
              <a:solidFill>
                <a:schemeClr val="accent2"/>
              </a:solidFill>
              <a:latin typeface="Microsoft JhengHei" panose="020B0604030504040204" pitchFamily="34" charset="-120"/>
              <a:ea typeface="Microsoft JhengHei" panose="020B0604030504040204" pitchFamily="34" charset="-120"/>
            </a:endParaRPr>
          </a:p>
        </p:txBody>
      </p:sp>
      <p:sp>
        <p:nvSpPr>
          <p:cNvPr id="12" name="TextBox 11">
            <a:extLst>
              <a:ext uri="{FF2B5EF4-FFF2-40B4-BE49-F238E27FC236}">
                <a16:creationId xmlns:a16="http://schemas.microsoft.com/office/drawing/2014/main" id="{07508C02-BB4F-B6CF-DF0B-79A3925EB232}"/>
              </a:ext>
            </a:extLst>
          </p:cNvPr>
          <p:cNvSpPr txBox="1"/>
          <p:nvPr/>
        </p:nvSpPr>
        <p:spPr>
          <a:xfrm>
            <a:off x="4945711" y="3551823"/>
            <a:ext cx="1678325" cy="338554"/>
          </a:xfrm>
          <a:prstGeom prst="rect">
            <a:avLst/>
          </a:prstGeom>
          <a:noFill/>
        </p:spPr>
        <p:txBody>
          <a:bodyPr wrap="square">
            <a:spAutoFit/>
          </a:bodyPr>
          <a:lstStyle/>
          <a:p>
            <a:r>
              <a:rPr lang="zh-CN" altLang="en-US" sz="1600" b="1" dirty="0">
                <a:solidFill>
                  <a:schemeClr val="accent2"/>
                </a:solidFill>
                <a:latin typeface="Microsoft JhengHei" panose="020B0604030504040204" pitchFamily="34" charset="-120"/>
                <a:ea typeface="Microsoft JhengHei" panose="020B0604030504040204" pitchFamily="34" charset="-120"/>
              </a:rPr>
              <a:t>喬格拉菲</a:t>
            </a:r>
            <a:endParaRPr lang="en-US" sz="1600" b="1" dirty="0">
              <a:solidFill>
                <a:schemeClr val="accent2"/>
              </a:solidFill>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7674750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zh-CN" altLang="en-US" dirty="0"/>
              <a:t>設拉子是種植面積第二大的紅葡萄，僅次於著名的卡本內蘇維翁</a:t>
            </a:r>
          </a:p>
          <a:p>
            <a:pPr>
              <a:spcBef>
                <a:spcPts val="800"/>
              </a:spcBef>
            </a:pPr>
            <a:r>
              <a:rPr lang="zh-CN" altLang="en-US" dirty="0"/>
              <a:t>地中海氣候，具有強烈的海洋影響，三面環海</a:t>
            </a:r>
          </a:p>
          <a:p>
            <a:pPr>
              <a:spcBef>
                <a:spcPts val="800"/>
              </a:spcBef>
            </a:pPr>
            <a:r>
              <a:rPr lang="zh-CN" altLang="en-US" dirty="0"/>
              <a:t>設拉子呈現出水果成熟度、活力、風味深度和質地的圓潤度</a:t>
            </a:r>
          </a:p>
          <a:p>
            <a:pPr>
              <a:spcBef>
                <a:spcPts val="800"/>
              </a:spcBef>
            </a:pPr>
            <a:r>
              <a:rPr lang="zh-CN" altLang="en-US" dirty="0"/>
              <a:t>良好的酸度水平使設拉子能夠優雅地陳年</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zh-CN" altLang="en-US" b="1" dirty="0">
                <a:solidFill>
                  <a:schemeClr val="accent1"/>
                </a:solidFill>
              </a:rPr>
              <a:t>瑪格麗特河</a:t>
            </a:r>
          </a:p>
        </p:txBody>
      </p:sp>
    </p:spTree>
    <p:extLst>
      <p:ext uri="{BB962C8B-B14F-4D97-AF65-F5344CB8AC3E}">
        <p14:creationId xmlns:p14="http://schemas.microsoft.com/office/powerpoint/2010/main" val="141643336"/>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800820" cy="3010070"/>
          </a:xfrm>
        </p:spPr>
        <p:txBody>
          <a:bodyPr/>
          <a:lstStyle/>
          <a:p>
            <a:pPr>
              <a:spcBef>
                <a:spcPts val="800"/>
              </a:spcBef>
            </a:pPr>
            <a:r>
              <a:rPr lang="zh-CN" altLang="en-US" dirty="0"/>
              <a:t>偏南的位置使其具有涼爽的海洋性氣候</a:t>
            </a:r>
            <a:endParaRPr lang="en-US" altLang="zh-CN" dirty="0"/>
          </a:p>
          <a:p>
            <a:pPr>
              <a:spcBef>
                <a:spcPts val="800"/>
              </a:spcBef>
            </a:pPr>
            <a:r>
              <a:rPr lang="zh-CN" altLang="en-US" dirty="0"/>
              <a:t>五個不同的子區域</a:t>
            </a:r>
          </a:p>
          <a:p>
            <a:pPr>
              <a:spcBef>
                <a:spcPts val="800"/>
              </a:spcBef>
            </a:pPr>
            <a:r>
              <a:rPr lang="zh-CN" altLang="en-US" dirty="0"/>
              <a:t>葡萄藤生長的健康場所，幾乎沒有害蟲和疾病</a:t>
            </a:r>
          </a:p>
          <a:p>
            <a:pPr>
              <a:spcBef>
                <a:spcPts val="800"/>
              </a:spcBef>
            </a:pPr>
            <a:r>
              <a:rPr lang="zh-CN" altLang="en-US" dirty="0"/>
              <a:t>設拉子的酒體中等，呈現出甘草、香料、胡椒、櫻桃和李子的泥土混合味</a:t>
            </a:r>
          </a:p>
          <a:p>
            <a:pPr>
              <a:spcBef>
                <a:spcPts val="800"/>
              </a:spcBef>
            </a:pPr>
            <a:r>
              <a:rPr lang="zh-CN" altLang="en-US" dirty="0"/>
              <a:t>許多生產商避免大量使用美國橡木，讓水果得以充分展現</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zh-CN" altLang="en-US" b="1" dirty="0">
                <a:solidFill>
                  <a:schemeClr val="accent1"/>
                </a:solidFill>
              </a:rPr>
              <a:t>大南方</a:t>
            </a:r>
          </a:p>
        </p:txBody>
      </p:sp>
    </p:spTree>
    <p:extLst>
      <p:ext uri="{BB962C8B-B14F-4D97-AF65-F5344CB8AC3E}">
        <p14:creationId xmlns:p14="http://schemas.microsoft.com/office/powerpoint/2010/main" val="345806356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zh-CN" altLang="en-US" dirty="0"/>
              <a:t>溫暖的氣候受到印度洋微風的調節</a:t>
            </a:r>
          </a:p>
          <a:p>
            <a:pPr>
              <a:spcBef>
                <a:spcPts val="800"/>
              </a:spcBef>
            </a:pPr>
            <a:r>
              <a:rPr lang="zh-CN" altLang="en-US" dirty="0"/>
              <a:t>設拉子的風味往往大膽，但質地柔和</a:t>
            </a:r>
          </a:p>
          <a:p>
            <a:pPr>
              <a:spcBef>
                <a:spcPts val="800"/>
              </a:spcBef>
            </a:pPr>
            <a:r>
              <a:rPr lang="zh-CN" altLang="en-US" dirty="0"/>
              <a:t>生產商正在將其風格轉變為酒體中等，而不是酒體更飽滿的風格</a:t>
            </a:r>
          </a:p>
          <a:p>
            <a:pPr>
              <a:spcBef>
                <a:spcPts val="800"/>
              </a:spcBef>
            </a:pPr>
            <a:r>
              <a:rPr lang="zh-CN" altLang="en-US" dirty="0"/>
              <a:t>櫻桃或紅色漿果水果範圍內的水果特徵，帶有薄荷和胡椒香料的味道</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zh-CN" altLang="en-US" b="1" dirty="0">
                <a:solidFill>
                  <a:schemeClr val="accent1"/>
                </a:solidFill>
              </a:rPr>
              <a:t>喬格拉菲</a:t>
            </a:r>
          </a:p>
        </p:txBody>
      </p:sp>
    </p:spTree>
    <p:extLst>
      <p:ext uri="{BB962C8B-B14F-4D97-AF65-F5344CB8AC3E}">
        <p14:creationId xmlns:p14="http://schemas.microsoft.com/office/powerpoint/2010/main" val="209953959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zh-CN" altLang="en-US" dirty="0"/>
              <a:t>澳大利亞最溫暖和最古老的葡萄酒產區之一</a:t>
            </a:r>
          </a:p>
          <a:p>
            <a:pPr>
              <a:spcBef>
                <a:spcPts val="800"/>
              </a:spcBef>
            </a:pPr>
            <a:r>
              <a:rPr lang="zh-CN" altLang="en-US" dirty="0"/>
              <a:t>西拉生產的完美條件，擁有溫暖至炎熱的地中海氣候，以及非常乾燥的成熟季節</a:t>
            </a:r>
          </a:p>
          <a:p>
            <a:pPr>
              <a:spcBef>
                <a:spcPts val="800"/>
              </a:spcBef>
            </a:pPr>
            <a:r>
              <a:rPr lang="zh-CN" altLang="en-US" dirty="0"/>
              <a:t>西拉在一款酒體飽滿的酒中展現出成熟和乾果的光譜</a:t>
            </a:r>
          </a:p>
          <a:p>
            <a:pPr>
              <a:spcBef>
                <a:spcPts val="800"/>
              </a:spcBef>
            </a:pPr>
            <a:r>
              <a:rPr lang="zh-CN" altLang="en-US" dirty="0"/>
              <a:t>天鵝谷西拉的柔和度和長度，為年輕的葡萄酒提供柔軟度和易飲性</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zh-CN" altLang="en-US" b="1" dirty="0">
                <a:solidFill>
                  <a:schemeClr val="accent1"/>
                </a:solidFill>
              </a:rPr>
              <a:t>天鵝谷</a:t>
            </a:r>
          </a:p>
        </p:txBody>
      </p:sp>
      <p:sp>
        <p:nvSpPr>
          <p:cNvPr id="2" name="Text Placeholder 3">
            <a:extLst>
              <a:ext uri="{FF2B5EF4-FFF2-40B4-BE49-F238E27FC236}">
                <a16:creationId xmlns:a16="http://schemas.microsoft.com/office/drawing/2014/main" id="{24A0A082-7E84-B9BA-2D66-F407130B4240}"/>
              </a:ext>
            </a:extLst>
          </p:cNvPr>
          <p:cNvSpPr txBox="1">
            <a:spLocks/>
          </p:cNvSpPr>
          <p:nvPr/>
        </p:nvSpPr>
        <p:spPr>
          <a:xfrm rot="16200000">
            <a:off x="-383603" y="5100465"/>
            <a:ext cx="2214938" cy="199956"/>
          </a:xfrm>
          <a:prstGeom prst="rect">
            <a:avLst/>
          </a:prstGeom>
        </p:spPr>
        <p:txBody>
          <a:bodyPr vert="horz" lIns="0" tIns="0" rIns="0" bIns="0" rtlCol="0">
            <a:noAutofit/>
          </a:bodyPr>
          <a:lstStyle>
            <a:lvl1pPr marL="285750" indent="-285750" algn="l" defTabSz="914453" rtl="0" eaLnBrk="1" latinLnBrk="0" hangingPunct="1">
              <a:lnSpc>
                <a:spcPct val="100000"/>
              </a:lnSpc>
              <a:spcBef>
                <a:spcPts val="544"/>
              </a:spcBef>
              <a:buClr>
                <a:schemeClr val="accent4"/>
              </a:buClr>
              <a:buFont typeface="Arial" panose="020B0604020202020204" pitchFamily="34" charset="0"/>
              <a:buChar char="•"/>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None/>
            </a:pPr>
            <a:r>
              <a:rPr lang="en-US" altLang="zh-CN" sz="1000" dirty="0">
                <a:solidFill>
                  <a:schemeClr val="bg1"/>
                </a:solidFill>
                <a:latin typeface="Microsoft JhengHei" panose="020B0604030504040204" pitchFamily="34" charset="-120"/>
                <a:ea typeface="Microsoft JhengHei" panose="020B0604030504040204" pitchFamily="34" charset="-120"/>
              </a:rPr>
              <a:t>Credit: Tourism Western Australia</a:t>
            </a:r>
          </a:p>
        </p:txBody>
      </p:sp>
    </p:spTree>
    <p:extLst>
      <p:ext uri="{BB962C8B-B14F-4D97-AF65-F5344CB8AC3E}">
        <p14:creationId xmlns:p14="http://schemas.microsoft.com/office/powerpoint/2010/main" val="37543364"/>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united states  AI-generated content may be incorrect.">
            <a:extLst>
              <a:ext uri="{FF2B5EF4-FFF2-40B4-BE49-F238E27FC236}">
                <a16:creationId xmlns:a16="http://schemas.microsoft.com/office/drawing/2014/main" id="{D657642B-DFFD-5585-337D-B1E9FC939BE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B7492BD1-7FB5-096D-FBAB-D2563F020C07}"/>
              </a:ext>
            </a:extLst>
          </p:cNvPr>
          <p:cNvSpPr>
            <a:spLocks noGrp="1"/>
          </p:cNvSpPr>
          <p:nvPr>
            <p:ph type="title"/>
          </p:nvPr>
        </p:nvSpPr>
        <p:spPr>
          <a:xfrm>
            <a:off x="623888" y="651577"/>
            <a:ext cx="6158452" cy="1325562"/>
          </a:xfrm>
        </p:spPr>
        <p:txBody>
          <a:bodyPr/>
          <a:lstStyle/>
          <a:p>
            <a:r>
              <a:rPr lang="zh-CN" altLang="en-US" b="1" dirty="0">
                <a:solidFill>
                  <a:schemeClr val="accent1"/>
                </a:solidFill>
              </a:rPr>
              <a:t>維多利亞
</a:t>
            </a:r>
            <a:endParaRPr lang="en-US" b="1" dirty="0"/>
          </a:p>
        </p:txBody>
      </p:sp>
      <p:sp>
        <p:nvSpPr>
          <p:cNvPr id="7" name="TextBox 6">
            <a:extLst>
              <a:ext uri="{FF2B5EF4-FFF2-40B4-BE49-F238E27FC236}">
                <a16:creationId xmlns:a16="http://schemas.microsoft.com/office/drawing/2014/main" id="{61ECA385-AC4A-4200-DDD9-32178A1ADA3A}"/>
              </a:ext>
            </a:extLst>
          </p:cNvPr>
          <p:cNvSpPr txBox="1"/>
          <p:nvPr/>
        </p:nvSpPr>
        <p:spPr>
          <a:xfrm>
            <a:off x="2202915" y="2628716"/>
            <a:ext cx="2312469" cy="338554"/>
          </a:xfrm>
          <a:prstGeom prst="rect">
            <a:avLst/>
          </a:prstGeom>
          <a:noFill/>
        </p:spPr>
        <p:txBody>
          <a:bodyPr wrap="square">
            <a:spAutoFit/>
          </a:bodyPr>
          <a:lstStyle/>
          <a:p>
            <a:r>
              <a:rPr lang="zh-CN" altLang="en-US" sz="1600" b="1" dirty="0">
                <a:solidFill>
                  <a:schemeClr val="accent1"/>
                </a:solidFill>
                <a:latin typeface="Microsoft JhengHei" panose="020B0604030504040204" pitchFamily="34" charset="-120"/>
                <a:ea typeface="Microsoft JhengHei" panose="020B0604030504040204" pitchFamily="34" charset="-120"/>
              </a:rPr>
              <a:t>格蘭屏</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8" name="TextBox 7">
            <a:extLst>
              <a:ext uri="{FF2B5EF4-FFF2-40B4-BE49-F238E27FC236}">
                <a16:creationId xmlns:a16="http://schemas.microsoft.com/office/drawing/2014/main" id="{329136F1-B7A4-5F6E-E42A-7C1855872A9B}"/>
              </a:ext>
            </a:extLst>
          </p:cNvPr>
          <p:cNvSpPr txBox="1"/>
          <p:nvPr/>
        </p:nvSpPr>
        <p:spPr>
          <a:xfrm>
            <a:off x="4469871" y="2404229"/>
            <a:ext cx="2312469" cy="338554"/>
          </a:xfrm>
          <a:prstGeom prst="rect">
            <a:avLst/>
          </a:prstGeom>
          <a:noFill/>
        </p:spPr>
        <p:txBody>
          <a:bodyPr wrap="square">
            <a:spAutoFit/>
          </a:bodyPr>
          <a:lstStyle/>
          <a:p>
            <a:r>
              <a:rPr lang="zh-CN" altLang="en-US" sz="1600" b="1" dirty="0">
                <a:solidFill>
                  <a:schemeClr val="accent1"/>
                </a:solidFill>
                <a:latin typeface="Microsoft JhengHei" panose="020B0604030504040204" pitchFamily="34" charset="-120"/>
                <a:ea typeface="Microsoft JhengHei" panose="020B0604030504040204" pitchFamily="34" charset="-120"/>
              </a:rPr>
              <a:t>希思科特</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9" name="TextBox 8">
            <a:extLst>
              <a:ext uri="{FF2B5EF4-FFF2-40B4-BE49-F238E27FC236}">
                <a16:creationId xmlns:a16="http://schemas.microsoft.com/office/drawing/2014/main" id="{300C24CC-0A4A-9B9C-1271-24A44C8AA4CC}"/>
              </a:ext>
            </a:extLst>
          </p:cNvPr>
          <p:cNvSpPr txBox="1"/>
          <p:nvPr/>
        </p:nvSpPr>
        <p:spPr>
          <a:xfrm>
            <a:off x="6672784" y="2365685"/>
            <a:ext cx="2312469" cy="338554"/>
          </a:xfrm>
          <a:prstGeom prst="rect">
            <a:avLst/>
          </a:prstGeom>
          <a:noFill/>
        </p:spPr>
        <p:txBody>
          <a:bodyPr wrap="square">
            <a:spAutoFit/>
          </a:bodyPr>
          <a:lstStyle/>
          <a:p>
            <a:r>
              <a:rPr lang="zh-CN" altLang="en-US" sz="1600" b="1" dirty="0">
                <a:solidFill>
                  <a:schemeClr val="accent1"/>
                </a:solidFill>
                <a:latin typeface="Microsoft JhengHei" panose="020B0604030504040204" pitchFamily="34" charset="-120"/>
                <a:ea typeface="Microsoft JhengHei" panose="020B0604030504040204" pitchFamily="34" charset="-120"/>
              </a:rPr>
              <a:t>比奇沃思</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11" name="TextBox 10">
            <a:extLst>
              <a:ext uri="{FF2B5EF4-FFF2-40B4-BE49-F238E27FC236}">
                <a16:creationId xmlns:a16="http://schemas.microsoft.com/office/drawing/2014/main" id="{9ED0CB10-84B1-2104-0B09-6DD9DA1BB077}"/>
              </a:ext>
            </a:extLst>
          </p:cNvPr>
          <p:cNvSpPr txBox="1"/>
          <p:nvPr/>
        </p:nvSpPr>
        <p:spPr>
          <a:xfrm>
            <a:off x="6509224" y="4649604"/>
            <a:ext cx="2312469" cy="338554"/>
          </a:xfrm>
          <a:prstGeom prst="rect">
            <a:avLst/>
          </a:prstGeom>
          <a:noFill/>
        </p:spPr>
        <p:txBody>
          <a:bodyPr wrap="square">
            <a:spAutoFit/>
          </a:bodyPr>
          <a:lstStyle/>
          <a:p>
            <a:r>
              <a:rPr lang="zh-CN" altLang="en-US" sz="1600" b="1" dirty="0">
                <a:latin typeface="Microsoft JhengHei" panose="020B0604030504040204" pitchFamily="34" charset="-120"/>
                <a:ea typeface="Microsoft JhengHei" panose="020B0604030504040204" pitchFamily="34" charset="-120"/>
              </a:rPr>
              <a:t>墨爾本</a:t>
            </a:r>
            <a:endParaRPr lang="en-US" sz="16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73546777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lose-up of a barrel  AI-generated content may be incorrect.">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45"/>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3641123"/>
            <a:ext cx="4829691" cy="1530521"/>
          </a:xfrm>
        </p:spPr>
        <p:txBody>
          <a:bodyPr/>
          <a:lstStyle/>
          <a:p>
            <a:pPr>
              <a:spcBef>
                <a:spcPts val="800"/>
              </a:spcBef>
            </a:pPr>
            <a:r>
              <a:rPr lang="en-US" altLang="zh-CN" dirty="0" err="1">
                <a:latin typeface="Microsoft JhengHei" panose="020B0604030504040204" pitchFamily="34" charset="-120"/>
              </a:rPr>
              <a:t>澳洲</a:t>
            </a:r>
            <a:r>
              <a:rPr lang="zh-CN" altLang="en-US" dirty="0">
                <a:latin typeface="Microsoft JhengHei" panose="020B0604030504040204" pitchFamily="34" charset="-120"/>
              </a:rPr>
              <a:t>設拉子</a:t>
            </a:r>
            <a:r>
              <a:rPr lang="en-US" altLang="zh-CN" dirty="0" err="1">
                <a:latin typeface="Microsoft JhengHei" panose="020B0604030504040204" pitchFamily="34" charset="-120"/>
              </a:rPr>
              <a:t>的歷史</a:t>
            </a:r>
            <a:endParaRPr lang="en-US" altLang="zh-CN" dirty="0">
              <a:latin typeface="Microsoft JhengHei" panose="020B0604030504040204" pitchFamily="34" charset="-120"/>
            </a:endParaRPr>
          </a:p>
          <a:p>
            <a:pPr>
              <a:spcBef>
                <a:spcPts val="800"/>
              </a:spcBef>
            </a:pPr>
            <a:r>
              <a:rPr lang="zh-CN" altLang="en-US" dirty="0">
                <a:latin typeface="Microsoft JhengHei" panose="020B0604030504040204" pitchFamily="34" charset="-120"/>
              </a:rPr>
              <a:t>如何種植</a:t>
            </a:r>
            <a:r>
              <a:rPr lang="ja-JP" altLang="en-US">
                <a:latin typeface="Microsoft JhengHei" panose="020B0604030504040204" pitchFamily="34" charset="-120"/>
              </a:rPr>
              <a:t>設拉子</a:t>
            </a:r>
            <a:endParaRPr lang="zh-CN" altLang="en-US" dirty="0">
              <a:latin typeface="Microsoft JhengHei" panose="020B0604030504040204" pitchFamily="34" charset="-120"/>
            </a:endParaRPr>
          </a:p>
          <a:p>
            <a:pPr>
              <a:spcBef>
                <a:spcPts val="800"/>
              </a:spcBef>
            </a:pPr>
            <a:r>
              <a:rPr lang="zh-CN" altLang="en-US" dirty="0">
                <a:latin typeface="Microsoft JhengHei" panose="020B0604030504040204" pitchFamily="34" charset="-120"/>
              </a:rPr>
              <a:t>如何釀造</a:t>
            </a:r>
          </a:p>
          <a:p>
            <a:pPr>
              <a:spcBef>
                <a:spcPts val="800"/>
              </a:spcBef>
            </a:pPr>
            <a:r>
              <a:rPr lang="zh-CN" altLang="en-US" dirty="0">
                <a:latin typeface="Microsoft JhengHei" panose="020B0604030504040204" pitchFamily="34" charset="-120"/>
              </a:rPr>
              <a:t>不同的風格</a:t>
            </a:r>
          </a:p>
          <a:p>
            <a:pPr>
              <a:spcBef>
                <a:spcPts val="800"/>
              </a:spcBef>
            </a:pPr>
            <a:r>
              <a:rPr lang="zh-CN" altLang="en-US" dirty="0">
                <a:latin typeface="Microsoft JhengHei" panose="020B0604030504040204" pitchFamily="34" charset="-120"/>
              </a:rPr>
              <a:t>在哪裡種植</a:t>
            </a:r>
          </a:p>
          <a:p>
            <a:pPr>
              <a:spcBef>
                <a:spcPts val="800"/>
              </a:spcBef>
            </a:pPr>
            <a:r>
              <a:rPr lang="zh-CN" altLang="en-US" dirty="0">
                <a:latin typeface="Microsoft JhengHei" panose="020B0604030504040204" pitchFamily="34" charset="-120"/>
              </a:rPr>
              <a:t>特性和風味</a:t>
            </a:r>
          </a:p>
          <a:p>
            <a:endParaRPr lang="en-US" dirty="0">
              <a:latin typeface="Microsoft JhengHei" panose="020B0604030504040204" pitchFamily="34" charset="-120"/>
            </a:endParaRPr>
          </a:p>
        </p:txBody>
      </p:sp>
      <p:sp>
        <p:nvSpPr>
          <p:cNvPr id="6" name="Title 2">
            <a:extLst>
              <a:ext uri="{FF2B5EF4-FFF2-40B4-BE49-F238E27FC236}">
                <a16:creationId xmlns:a16="http://schemas.microsoft.com/office/drawing/2014/main" id="{65F231FC-4C65-5CDF-0670-EA306315875C}"/>
              </a:ext>
            </a:extLst>
          </p:cNvPr>
          <p:cNvSpPr txBox="1">
            <a:spLocks/>
          </p:cNvSpPr>
          <p:nvPr/>
        </p:nvSpPr>
        <p:spPr>
          <a:xfrm>
            <a:off x="6301119" y="584200"/>
            <a:ext cx="4829691" cy="1325562"/>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zh-Hant" sz="5400" dirty="0">
                <a:solidFill>
                  <a:schemeClr val="accent1"/>
                </a:solidFill>
                <a:latin typeface="Microsoft JhengHei" panose="020B0604030504040204" pitchFamily="34" charset="-120"/>
              </a:rPr>
              <a:t>今天</a:t>
            </a:r>
            <a:br>
              <a:rPr lang="zh-Hant" sz="5400" dirty="0">
                <a:solidFill>
                  <a:schemeClr val="accent1"/>
                </a:solidFill>
                <a:latin typeface="Microsoft JhengHei" panose="020B0604030504040204" pitchFamily="34" charset="-120"/>
              </a:rPr>
            </a:br>
            <a:r>
              <a:rPr lang="zh-Hant" sz="5400" dirty="0">
                <a:solidFill>
                  <a:schemeClr val="accent1"/>
                </a:solidFill>
                <a:latin typeface="Microsoft JhengHei" panose="020B0604030504040204" pitchFamily="34" charset="-120"/>
              </a:rPr>
              <a:t>我們</a:t>
            </a:r>
            <a:br>
              <a:rPr lang="zh-Hant" sz="5400" dirty="0">
                <a:solidFill>
                  <a:schemeClr val="accent1"/>
                </a:solidFill>
                <a:latin typeface="Microsoft JhengHei" panose="020B0604030504040204" pitchFamily="34" charset="-120"/>
              </a:rPr>
            </a:br>
            <a:r>
              <a:rPr lang="zh-Hant" sz="5400" dirty="0">
                <a:solidFill>
                  <a:schemeClr val="accent1"/>
                </a:solidFill>
                <a:latin typeface="Microsoft JhengHei" panose="020B0604030504040204" pitchFamily="34" charset="-120"/>
              </a:rPr>
              <a:t>將涵蓋</a:t>
            </a:r>
          </a:p>
        </p:txBody>
      </p:sp>
    </p:spTree>
    <p:extLst>
      <p:ext uri="{BB962C8B-B14F-4D97-AF65-F5344CB8AC3E}">
        <p14:creationId xmlns:p14="http://schemas.microsoft.com/office/powerpoint/2010/main" val="116033893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zh-CN" altLang="en-US" dirty="0"/>
              <a:t>澳大利亞最溫暖和最古老的葡萄酒產區之一</a:t>
            </a:r>
          </a:p>
          <a:p>
            <a:pPr>
              <a:spcBef>
                <a:spcPts val="800"/>
              </a:spcBef>
            </a:pPr>
            <a:r>
              <a:rPr lang="zh-CN" altLang="en-US" dirty="0"/>
              <a:t>西拉生產的完美條件，擁有溫暖至炎熱的地中海氣候，以及非常乾燥的成熟季節</a:t>
            </a:r>
          </a:p>
          <a:p>
            <a:pPr>
              <a:spcBef>
                <a:spcPts val="800"/>
              </a:spcBef>
            </a:pPr>
            <a:r>
              <a:rPr lang="zh-CN" altLang="en-US" dirty="0"/>
              <a:t>西拉在一款酒體飽滿的酒中展現出成熟和乾果的光譜</a:t>
            </a:r>
          </a:p>
          <a:p>
            <a:pPr>
              <a:spcBef>
                <a:spcPts val="800"/>
              </a:spcBef>
            </a:pPr>
            <a:r>
              <a:rPr lang="zh-CN" altLang="en-US" dirty="0"/>
              <a:t>天鵝谷西拉的柔和度和長度，為年輕的葡萄酒提供柔軟度和易飲性</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zh-CN" altLang="en-US" b="1" dirty="0">
                <a:solidFill>
                  <a:schemeClr val="accent1"/>
                </a:solidFill>
              </a:rPr>
              <a:t>希思科特</a:t>
            </a:r>
          </a:p>
        </p:txBody>
      </p:sp>
    </p:spTree>
    <p:extLst>
      <p:ext uri="{BB962C8B-B14F-4D97-AF65-F5344CB8AC3E}">
        <p14:creationId xmlns:p14="http://schemas.microsoft.com/office/powerpoint/2010/main" val="357027557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340350" cy="1530521"/>
          </a:xfrm>
        </p:spPr>
        <p:txBody>
          <a:bodyPr/>
          <a:lstStyle/>
          <a:p>
            <a:pPr>
              <a:spcBef>
                <a:spcPts val="800"/>
              </a:spcBef>
            </a:pPr>
            <a:r>
              <a:rPr lang="zh-CN" altLang="en-US" dirty="0"/>
              <a:t>該國最古老的西拉葡萄園之一，種植於 1860 年代</a:t>
            </a:r>
          </a:p>
          <a:p>
            <a:pPr>
              <a:spcBef>
                <a:spcPts val="800"/>
              </a:spcBef>
            </a:pPr>
            <a:r>
              <a:rPr lang="zh-CN" altLang="en-US" dirty="0"/>
              <a:t>氣候較涼爽的地區 – 白天溫暖至炎熱，夜晚涼爽</a:t>
            </a:r>
          </a:p>
          <a:p>
            <a:pPr>
              <a:spcBef>
                <a:spcPts val="800"/>
              </a:spcBef>
            </a:pPr>
            <a:r>
              <a:rPr lang="zh-CN" altLang="en-US" dirty="0"/>
              <a:t>該地區尤其適合晚熟的紅色品種，例如西拉</a:t>
            </a:r>
          </a:p>
          <a:p>
            <a:pPr>
              <a:spcBef>
                <a:spcPts val="800"/>
              </a:spcBef>
            </a:pPr>
            <a:r>
              <a:rPr lang="zh-CN" altLang="en-US" dirty="0"/>
              <a:t>大西部子產區擅長生產深紫色的優雅西拉</a:t>
            </a:r>
          </a:p>
          <a:p>
            <a:pPr>
              <a:spcBef>
                <a:spcPts val="800"/>
              </a:spcBef>
            </a:pPr>
            <a:r>
              <a:rPr lang="zh-CN" altLang="en-US" dirty="0"/>
              <a:t>大西部西拉展現出黑胡椒、李子、薄荷和丁香的味道，單寧細膩而緊實</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zh-CN" altLang="en-US" b="1" dirty="0">
                <a:solidFill>
                  <a:schemeClr val="accent1"/>
                </a:solidFill>
              </a:rPr>
              <a:t>格蘭屏</a:t>
            </a:r>
          </a:p>
        </p:txBody>
      </p:sp>
    </p:spTree>
    <p:extLst>
      <p:ext uri="{BB962C8B-B14F-4D97-AF65-F5344CB8AC3E}">
        <p14:creationId xmlns:p14="http://schemas.microsoft.com/office/powerpoint/2010/main" val="2224803876"/>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015201" cy="1530521"/>
          </a:xfrm>
        </p:spPr>
        <p:txBody>
          <a:bodyPr/>
          <a:lstStyle/>
          <a:p>
            <a:pPr>
              <a:spcBef>
                <a:spcPts val="800"/>
              </a:spcBef>
            </a:pPr>
            <a:r>
              <a:rPr lang="zh-CN" altLang="en-US" dirty="0"/>
              <a:t>涼爽的氣候，位於維多利亞阿爾卑斯山的山腳下</a:t>
            </a:r>
          </a:p>
          <a:p>
            <a:pPr>
              <a:spcBef>
                <a:spcPts val="800"/>
              </a:spcBef>
            </a:pPr>
            <a:r>
              <a:rPr lang="zh-CN" altLang="en-US" dirty="0"/>
              <a:t>西拉在這個涼爽的亞高山氣候中茁壯成長</a:t>
            </a:r>
          </a:p>
          <a:p>
            <a:pPr>
              <a:spcBef>
                <a:spcPts val="800"/>
              </a:spcBef>
            </a:pPr>
            <a:r>
              <a:rPr lang="zh-CN" altLang="en-US" dirty="0"/>
              <a:t>西拉的表現是酒體中等，具有鹹味、辛辣和泥土味</a:t>
            </a:r>
          </a:p>
          <a:p>
            <a:pPr>
              <a:spcBef>
                <a:spcPts val="800"/>
              </a:spcBef>
            </a:pPr>
            <a:r>
              <a:rPr lang="zh-CN" altLang="en-US" dirty="0"/>
              <a:t>Giaconda 的所在地，Giaconda 是澳大利亞西拉和霞多麗的主要生產商之一</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zh-CN" altLang="en-US" b="1" dirty="0">
                <a:solidFill>
                  <a:schemeClr val="accent1"/>
                </a:solidFill>
              </a:rPr>
              <a:t>比奇沃思</a:t>
            </a:r>
          </a:p>
        </p:txBody>
      </p:sp>
    </p:spTree>
    <p:extLst>
      <p:ext uri="{BB962C8B-B14F-4D97-AF65-F5344CB8AC3E}">
        <p14:creationId xmlns:p14="http://schemas.microsoft.com/office/powerpoint/2010/main" val="19022501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map of the united states  AI-generated content may be incorrect.">
            <a:extLst>
              <a:ext uri="{FF2B5EF4-FFF2-40B4-BE49-F238E27FC236}">
                <a16:creationId xmlns:a16="http://schemas.microsoft.com/office/drawing/2014/main" id="{B2966372-C5DA-5485-B7D2-9C1CF2A2F8A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EAB55756-582A-A3F9-BD29-29BB4489AF5C}"/>
              </a:ext>
            </a:extLst>
          </p:cNvPr>
          <p:cNvSpPr>
            <a:spLocks noGrp="1"/>
          </p:cNvSpPr>
          <p:nvPr>
            <p:ph type="title"/>
          </p:nvPr>
        </p:nvSpPr>
        <p:spPr>
          <a:xfrm>
            <a:off x="623888" y="3561673"/>
            <a:ext cx="5472112" cy="1325562"/>
          </a:xfrm>
        </p:spPr>
        <p:txBody>
          <a:bodyPr/>
          <a:lstStyle/>
          <a:p>
            <a:r>
              <a:rPr lang="zh-CN" altLang="en-US" sz="3600" b="1" dirty="0">
                <a:solidFill>
                  <a:schemeClr val="accent5"/>
                </a:solidFill>
              </a:rPr>
              <a:t>河地和河岸的西拉
</a:t>
            </a:r>
            <a:endParaRPr lang="en-US" b="1" dirty="0"/>
          </a:p>
        </p:txBody>
      </p:sp>
      <p:sp>
        <p:nvSpPr>
          <p:cNvPr id="3" name="Text Placeholder 3">
            <a:extLst>
              <a:ext uri="{FF2B5EF4-FFF2-40B4-BE49-F238E27FC236}">
                <a16:creationId xmlns:a16="http://schemas.microsoft.com/office/drawing/2014/main" id="{D4A59BEA-2544-3B53-1EBD-409FE35E3690}"/>
              </a:ext>
            </a:extLst>
          </p:cNvPr>
          <p:cNvSpPr>
            <a:spLocks noGrp="1"/>
          </p:cNvSpPr>
          <p:nvPr>
            <p:ph type="body" sz="quarter" idx="4294967295"/>
          </p:nvPr>
        </p:nvSpPr>
        <p:spPr>
          <a:xfrm>
            <a:off x="623888" y="5293895"/>
            <a:ext cx="4419750" cy="2148305"/>
          </a:xfrm>
        </p:spPr>
        <p:txBody>
          <a:bodyPr/>
          <a:lstStyle/>
          <a:p>
            <a:pPr marL="0" indent="0">
              <a:spcBef>
                <a:spcPct val="0"/>
              </a:spcBef>
              <a:buNone/>
            </a:pPr>
            <a:r>
              <a:rPr lang="zh-CN" altLang="en-US" b="1" dirty="0"/>
              <a:t>如果沒有這些地區，澳大利亞的葡萄酒產業就不會成為世界第四大葡萄酒出口國，也不會成為澳大利亞整體經濟的重要貢獻者。</a:t>
            </a:r>
          </a:p>
        </p:txBody>
      </p:sp>
      <p:sp>
        <p:nvSpPr>
          <p:cNvPr id="8" name="TextBox 7">
            <a:extLst>
              <a:ext uri="{FF2B5EF4-FFF2-40B4-BE49-F238E27FC236}">
                <a16:creationId xmlns:a16="http://schemas.microsoft.com/office/drawing/2014/main" id="{EA931611-92EA-DE52-AB0B-88AFD3F48C5A}"/>
              </a:ext>
            </a:extLst>
          </p:cNvPr>
          <p:cNvSpPr txBox="1"/>
          <p:nvPr/>
        </p:nvSpPr>
        <p:spPr>
          <a:xfrm>
            <a:off x="2953686" y="1127175"/>
            <a:ext cx="2312469" cy="338554"/>
          </a:xfrm>
          <a:prstGeom prst="rect">
            <a:avLst/>
          </a:prstGeom>
          <a:noFill/>
        </p:spPr>
        <p:txBody>
          <a:bodyPr wrap="square">
            <a:spAutoFit/>
          </a:bodyPr>
          <a:lstStyle/>
          <a:p>
            <a:r>
              <a:rPr lang="zh-CN" altLang="en-US" sz="1600" b="1" dirty="0">
                <a:solidFill>
                  <a:schemeClr val="accent1"/>
                </a:solidFill>
                <a:latin typeface="Microsoft JhengHei" panose="020B0604030504040204" pitchFamily="34" charset="-120"/>
                <a:ea typeface="Microsoft JhengHei" panose="020B0604030504040204" pitchFamily="34" charset="-120"/>
              </a:rPr>
              <a:t>河地</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9" name="TextBox 8">
            <a:extLst>
              <a:ext uri="{FF2B5EF4-FFF2-40B4-BE49-F238E27FC236}">
                <a16:creationId xmlns:a16="http://schemas.microsoft.com/office/drawing/2014/main" id="{CD8A2239-ADCB-74F0-9D7E-0A9A8E1EC23C}"/>
              </a:ext>
            </a:extLst>
          </p:cNvPr>
          <p:cNvSpPr txBox="1"/>
          <p:nvPr/>
        </p:nvSpPr>
        <p:spPr>
          <a:xfrm>
            <a:off x="7487184" y="1868321"/>
            <a:ext cx="2312469" cy="338554"/>
          </a:xfrm>
          <a:prstGeom prst="rect">
            <a:avLst/>
          </a:prstGeom>
          <a:noFill/>
        </p:spPr>
        <p:txBody>
          <a:bodyPr wrap="square">
            <a:spAutoFit/>
          </a:bodyPr>
          <a:lstStyle/>
          <a:p>
            <a:r>
              <a:rPr lang="zh-CN" altLang="en-US" sz="1600" b="1" dirty="0">
                <a:solidFill>
                  <a:schemeClr val="accent1"/>
                </a:solidFill>
                <a:latin typeface="Microsoft JhengHei" panose="020B0604030504040204" pitchFamily="34" charset="-120"/>
                <a:ea typeface="Microsoft JhengHei" panose="020B0604030504040204" pitchFamily="34" charset="-120"/>
              </a:rPr>
              <a:t>河岸</a:t>
            </a:r>
            <a:endParaRPr lang="en-US" sz="1600" b="1" dirty="0">
              <a:solidFill>
                <a:schemeClr val="accent1"/>
              </a:solidFill>
              <a:latin typeface="Microsoft JhengHei" panose="020B0604030504040204" pitchFamily="34" charset="-120"/>
              <a:ea typeface="Microsoft JhengHei" panose="020B0604030504040204" pitchFamily="34" charset="-120"/>
            </a:endParaRPr>
          </a:p>
        </p:txBody>
      </p:sp>
      <p:sp>
        <p:nvSpPr>
          <p:cNvPr id="11" name="TextBox 10">
            <a:extLst>
              <a:ext uri="{FF2B5EF4-FFF2-40B4-BE49-F238E27FC236}">
                <a16:creationId xmlns:a16="http://schemas.microsoft.com/office/drawing/2014/main" id="{74FF0D4B-3CAC-A7D3-BDD4-7685C816C460}"/>
              </a:ext>
            </a:extLst>
          </p:cNvPr>
          <p:cNvSpPr txBox="1"/>
          <p:nvPr/>
        </p:nvSpPr>
        <p:spPr>
          <a:xfrm>
            <a:off x="7461584" y="5293895"/>
            <a:ext cx="2312469" cy="338554"/>
          </a:xfrm>
          <a:prstGeom prst="rect">
            <a:avLst/>
          </a:prstGeom>
          <a:noFill/>
        </p:spPr>
        <p:txBody>
          <a:bodyPr wrap="square">
            <a:spAutoFit/>
          </a:bodyPr>
          <a:lstStyle/>
          <a:p>
            <a:r>
              <a:rPr lang="zh-CN" altLang="en-US" sz="1600" b="1" dirty="0">
                <a:latin typeface="Microsoft JhengHei" panose="020B0604030504040204" pitchFamily="34" charset="-120"/>
                <a:ea typeface="Microsoft JhengHei" panose="020B0604030504040204" pitchFamily="34" charset="-120"/>
              </a:rPr>
              <a:t>墨爾本</a:t>
            </a:r>
            <a:endParaRPr lang="en-US" sz="1600" b="1" dirty="0">
              <a:latin typeface="Microsoft JhengHei" panose="020B0604030504040204" pitchFamily="34" charset="-120"/>
              <a:ea typeface="Microsoft JhengHei" panose="020B0604030504040204" pitchFamily="34" charset="-120"/>
            </a:endParaRPr>
          </a:p>
        </p:txBody>
      </p:sp>
      <p:sp>
        <p:nvSpPr>
          <p:cNvPr id="12" name="TextBox 11">
            <a:extLst>
              <a:ext uri="{FF2B5EF4-FFF2-40B4-BE49-F238E27FC236}">
                <a16:creationId xmlns:a16="http://schemas.microsoft.com/office/drawing/2014/main" id="{F55B43DB-B292-D648-C2E7-AC47463CEE18}"/>
              </a:ext>
            </a:extLst>
          </p:cNvPr>
          <p:cNvSpPr txBox="1"/>
          <p:nvPr/>
        </p:nvSpPr>
        <p:spPr>
          <a:xfrm>
            <a:off x="2735580" y="2184935"/>
            <a:ext cx="2312469" cy="338554"/>
          </a:xfrm>
          <a:prstGeom prst="rect">
            <a:avLst/>
          </a:prstGeom>
          <a:noFill/>
        </p:spPr>
        <p:txBody>
          <a:bodyPr wrap="square">
            <a:spAutoFit/>
          </a:bodyPr>
          <a:lstStyle/>
          <a:p>
            <a:r>
              <a:rPr lang="zh-CN" altLang="en-US" sz="1600" b="1" dirty="0">
                <a:latin typeface="Microsoft JhengHei" panose="020B0604030504040204" pitchFamily="34" charset="-120"/>
                <a:ea typeface="Microsoft JhengHei" panose="020B0604030504040204" pitchFamily="34" charset="-120"/>
              </a:rPr>
              <a:t>阿德萊德</a:t>
            </a:r>
            <a:endParaRPr lang="en-US" sz="1600" b="1" dirty="0">
              <a:latin typeface="Microsoft JhengHei" panose="020B0604030504040204" pitchFamily="34" charset="-120"/>
              <a:ea typeface="Microsoft JhengHei" panose="020B0604030504040204" pitchFamily="34" charset="-120"/>
            </a:endParaRPr>
          </a:p>
        </p:txBody>
      </p:sp>
      <p:sp>
        <p:nvSpPr>
          <p:cNvPr id="13" name="TextBox 12">
            <a:extLst>
              <a:ext uri="{FF2B5EF4-FFF2-40B4-BE49-F238E27FC236}">
                <a16:creationId xmlns:a16="http://schemas.microsoft.com/office/drawing/2014/main" id="{A936D5DB-5CCF-7D24-AE65-401BFEAE9B92}"/>
              </a:ext>
            </a:extLst>
          </p:cNvPr>
          <p:cNvSpPr txBox="1"/>
          <p:nvPr/>
        </p:nvSpPr>
        <p:spPr>
          <a:xfrm>
            <a:off x="11022931" y="1607419"/>
            <a:ext cx="2312469" cy="338554"/>
          </a:xfrm>
          <a:prstGeom prst="rect">
            <a:avLst/>
          </a:prstGeom>
          <a:noFill/>
        </p:spPr>
        <p:txBody>
          <a:bodyPr wrap="square">
            <a:spAutoFit/>
          </a:bodyPr>
          <a:lstStyle/>
          <a:p>
            <a:r>
              <a:rPr lang="zh-CN" altLang="en-US" sz="1600" b="1" dirty="0">
                <a:latin typeface="Microsoft JhengHei" panose="020B0604030504040204" pitchFamily="34" charset="-120"/>
                <a:ea typeface="Microsoft JhengHei" panose="020B0604030504040204" pitchFamily="34" charset="-120"/>
              </a:rPr>
              <a:t>雪梨</a:t>
            </a:r>
            <a:endParaRPr lang="en-US" sz="16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349759708"/>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zh-CN" altLang="en-US" dirty="0"/>
              <a:t>歷史悠久、氣候溫暖的葡萄酒釀造中心，位於巴羅莎谷以東</a:t>
            </a:r>
          </a:p>
          <a:p>
            <a:pPr>
              <a:spcBef>
                <a:spcPts val="800"/>
              </a:spcBef>
            </a:pPr>
            <a:r>
              <a:rPr lang="zh-CN" altLang="en-US" dirty="0"/>
              <a:t>生產商正在鼓勵現代風格的發展，生產出風味濃郁、口感醇厚且平易近人的西拉</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zh-CN" altLang="en-US" b="1" dirty="0">
                <a:solidFill>
                  <a:schemeClr val="accent1"/>
                </a:solidFill>
              </a:rPr>
              <a:t>河地</a:t>
            </a:r>
          </a:p>
        </p:txBody>
      </p:sp>
    </p:spTree>
    <p:extLst>
      <p:ext uri="{BB962C8B-B14F-4D97-AF65-F5344CB8AC3E}">
        <p14:creationId xmlns:p14="http://schemas.microsoft.com/office/powerpoint/2010/main" val="2573854423"/>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zh-CN" altLang="en-US" dirty="0"/>
              <a:t>高效和創新的生產方法為強勁的出口成功奠定了基礎</a:t>
            </a:r>
          </a:p>
          <a:p>
            <a:pPr>
              <a:spcBef>
                <a:spcPts val="800"/>
              </a:spcBef>
            </a:pPr>
            <a:r>
              <a:rPr lang="zh-CN" altLang="en-US" dirty="0"/>
              <a:t>河岸西拉包括易於飲用的葡萄酒，具有充滿活力的多汁成熟水果、甜香草和香料，以及更優雅、精緻的表現</a:t>
            </a:r>
          </a:p>
          <a:p>
            <a:pPr>
              <a:spcBef>
                <a:spcPts val="800"/>
              </a:spcBef>
            </a:pPr>
            <a:r>
              <a:rPr lang="zh-CN" altLang="en-US" dirty="0"/>
              <a:t>「動物」葡萄酒現象的發源地</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zh-CN" altLang="en-US" b="1" dirty="0">
                <a:solidFill>
                  <a:schemeClr val="accent1"/>
                </a:solidFill>
              </a:rPr>
              <a:t>河岸</a:t>
            </a:r>
          </a:p>
        </p:txBody>
      </p:sp>
    </p:spTree>
    <p:extLst>
      <p:ext uri="{BB962C8B-B14F-4D97-AF65-F5344CB8AC3E}">
        <p14:creationId xmlns:p14="http://schemas.microsoft.com/office/powerpoint/2010/main" val="348346394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A8872-872D-F136-5E72-6260C6A90330}"/>
              </a:ext>
            </a:extLst>
          </p:cNvPr>
          <p:cNvSpPr txBox="1">
            <a:spLocks/>
          </p:cNvSpPr>
          <p:nvPr/>
        </p:nvSpPr>
        <p:spPr>
          <a:xfrm>
            <a:off x="592084" y="586508"/>
            <a:ext cx="11283754"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sz="3200" b="1" dirty="0">
                <a:solidFill>
                  <a:schemeClr val="accent1"/>
                </a:solidFill>
                <a:latin typeface="Microsoft JhengHei" panose="020B0604030504040204" pitchFamily="34" charset="-120"/>
                <a:ea typeface="Microsoft JhengHei" panose="020B0604030504040204" pitchFamily="34" charset="-120"/>
              </a:rPr>
              <a:t>巴羅莎西拉
特徵</a:t>
            </a:r>
            <a:endParaRPr lang="en-US" sz="5440" b="1" dirty="0">
              <a:solidFill>
                <a:schemeClr val="accent5"/>
              </a:solidFill>
              <a:latin typeface="Microsoft JhengHei" panose="020B0604030504040204" pitchFamily="34" charset="-120"/>
              <a:ea typeface="Microsoft JhengHei" panose="020B0604030504040204" pitchFamily="34" charset="-120"/>
            </a:endParaRPr>
          </a:p>
        </p:txBody>
      </p:sp>
      <p:pic>
        <p:nvPicPr>
          <p:cNvPr id="3" name="Picture Placeholder 8">
            <a:extLst>
              <a:ext uri="{FF2B5EF4-FFF2-40B4-BE49-F238E27FC236}">
                <a16:creationId xmlns:a16="http://schemas.microsoft.com/office/drawing/2014/main" id="{ECB7F8D5-E7C3-A4D0-F7A7-624AF9E4197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693783" y="461793"/>
            <a:ext cx="2114328" cy="6400800"/>
          </a:xfrm>
          <a:prstGeom prst="rect">
            <a:avLst/>
          </a:prstGeom>
        </p:spPr>
      </p:pic>
      <p:sp>
        <p:nvSpPr>
          <p:cNvPr id="4" name="object 10">
            <a:extLst>
              <a:ext uri="{FF2B5EF4-FFF2-40B4-BE49-F238E27FC236}">
                <a16:creationId xmlns:a16="http://schemas.microsoft.com/office/drawing/2014/main" id="{6612676D-3A02-B52B-8C8D-2590F21C434F}"/>
              </a:ext>
            </a:extLst>
          </p:cNvPr>
          <p:cNvSpPr txBox="1"/>
          <p:nvPr/>
        </p:nvSpPr>
        <p:spPr>
          <a:xfrm rot="16200000">
            <a:off x="5567179" y="4287784"/>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mj-ea"/>
                <a:ea typeface="+mj-ea"/>
                <a:cs typeface="Inter Display" panose="02000503000000020004" pitchFamily="2" charset="0"/>
              </a:rPr>
              <a:t>SHIRAZ</a:t>
            </a:r>
            <a:endParaRPr lang="en-AU" sz="4400" b="1" cap="all" dirty="0">
              <a:solidFill>
                <a:schemeClr val="bg1"/>
              </a:solidFill>
              <a:latin typeface="+mj-ea"/>
              <a:ea typeface="+mj-ea"/>
              <a:cs typeface="Inter Display" panose="02000503000000020004" pitchFamily="2" charset="0"/>
            </a:endParaRPr>
          </a:p>
        </p:txBody>
      </p:sp>
      <p:sp>
        <p:nvSpPr>
          <p:cNvPr id="5" name="Oval 4">
            <a:extLst>
              <a:ext uri="{FF2B5EF4-FFF2-40B4-BE49-F238E27FC236}">
                <a16:creationId xmlns:a16="http://schemas.microsoft.com/office/drawing/2014/main" id="{FB7F6A9E-5D7C-F7F9-E9C3-3052966ED798}"/>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6" name="Oval 5">
            <a:extLst>
              <a:ext uri="{FF2B5EF4-FFF2-40B4-BE49-F238E27FC236}">
                <a16:creationId xmlns:a16="http://schemas.microsoft.com/office/drawing/2014/main" id="{092DA280-E1D8-E876-3B06-DFE625B543FF}"/>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7" name="Oval 6">
            <a:extLst>
              <a:ext uri="{FF2B5EF4-FFF2-40B4-BE49-F238E27FC236}">
                <a16:creationId xmlns:a16="http://schemas.microsoft.com/office/drawing/2014/main" id="{E8AD7240-6941-31BC-BBD1-3ED40BDE5831}"/>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8" name="Oval 7">
            <a:extLst>
              <a:ext uri="{FF2B5EF4-FFF2-40B4-BE49-F238E27FC236}">
                <a16:creationId xmlns:a16="http://schemas.microsoft.com/office/drawing/2014/main" id="{656C3522-1ED2-F52B-7CF8-973368245D82}"/>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9" name="Title 2">
            <a:extLst>
              <a:ext uri="{FF2B5EF4-FFF2-40B4-BE49-F238E27FC236}">
                <a16:creationId xmlns:a16="http://schemas.microsoft.com/office/drawing/2014/main" id="{71D83ADE-4039-DFF2-C278-B27B684EAFC3}"/>
              </a:ext>
            </a:extLst>
          </p:cNvPr>
          <p:cNvSpPr txBox="1"/>
          <p:nvPr/>
        </p:nvSpPr>
        <p:spPr>
          <a:xfrm>
            <a:off x="53834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600" dirty="0">
                <a:solidFill>
                  <a:schemeClr val="tx1"/>
                </a:solidFill>
                <a:latin typeface="Microsoft JhengHei" panose="020B0604030504040204" pitchFamily="34" charset="-120"/>
                <a:ea typeface="Microsoft JhengHei" panose="020B0604030504040204" pitchFamily="34" charset="-120"/>
              </a:rPr>
              <a:t>顏色</a:t>
            </a:r>
          </a:p>
        </p:txBody>
      </p:sp>
      <p:sp>
        <p:nvSpPr>
          <p:cNvPr id="10" name="Oval 9">
            <a:extLst>
              <a:ext uri="{FF2B5EF4-FFF2-40B4-BE49-F238E27FC236}">
                <a16:creationId xmlns:a16="http://schemas.microsoft.com/office/drawing/2014/main" id="{12A73F16-F6D3-950B-CB1E-27B71AB71BD7}"/>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11" name="Oval 10">
            <a:extLst>
              <a:ext uri="{FF2B5EF4-FFF2-40B4-BE49-F238E27FC236}">
                <a16:creationId xmlns:a16="http://schemas.microsoft.com/office/drawing/2014/main" id="{558E7421-9D37-5E1F-12CF-C14A0A7EA7D2}"/>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12" name="Oval 11">
            <a:extLst>
              <a:ext uri="{FF2B5EF4-FFF2-40B4-BE49-F238E27FC236}">
                <a16:creationId xmlns:a16="http://schemas.microsoft.com/office/drawing/2014/main" id="{40EA4C8A-6003-2228-39A9-9E83D188DBE6}"/>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13" name="Oval 12">
            <a:extLst>
              <a:ext uri="{FF2B5EF4-FFF2-40B4-BE49-F238E27FC236}">
                <a16:creationId xmlns:a16="http://schemas.microsoft.com/office/drawing/2014/main" id="{CBB692A1-58C7-2C52-71CA-EA1B5A34B87E}"/>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14" name="Oval 13">
            <a:extLst>
              <a:ext uri="{FF2B5EF4-FFF2-40B4-BE49-F238E27FC236}">
                <a16:creationId xmlns:a16="http://schemas.microsoft.com/office/drawing/2014/main" id="{28B2DF74-AA53-9515-0DCA-CF4C11E3712A}"/>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15" name="Title 2">
            <a:extLst>
              <a:ext uri="{FF2B5EF4-FFF2-40B4-BE49-F238E27FC236}">
                <a16:creationId xmlns:a16="http://schemas.microsoft.com/office/drawing/2014/main" id="{09D98179-D634-CAE1-007E-1BCABB4B0634}"/>
              </a:ext>
            </a:extLst>
          </p:cNvPr>
          <p:cNvSpPr txBox="1"/>
          <p:nvPr/>
        </p:nvSpPr>
        <p:spPr>
          <a:xfrm>
            <a:off x="4052099"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Microsoft JhengHei" panose="020B0604030504040204" pitchFamily="34" charset="-120"/>
                <a:ea typeface="Microsoft JhengHei" panose="020B0604030504040204" pitchFamily="34" charset="-120"/>
              </a:rPr>
              <a:t>西拉</a:t>
            </a:r>
          </a:p>
        </p:txBody>
      </p:sp>
      <p:cxnSp>
        <p:nvCxnSpPr>
          <p:cNvPr id="16" name="Straight Connector 15">
            <a:extLst>
              <a:ext uri="{FF2B5EF4-FFF2-40B4-BE49-F238E27FC236}">
                <a16:creationId xmlns:a16="http://schemas.microsoft.com/office/drawing/2014/main" id="{899381BF-A9E5-1EFA-2405-82E8F28F488B}"/>
              </a:ext>
            </a:extLst>
          </p:cNvPr>
          <p:cNvCxnSpPr>
            <a:cxnSpLocks/>
          </p:cNvCxnSpPr>
          <p:nvPr/>
        </p:nvCxnSpPr>
        <p:spPr>
          <a:xfrm>
            <a:off x="1084868" y="182702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7B826CEF-4251-6E89-EDC0-C0F367F722BC}"/>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18" name="Oval 17">
            <a:extLst>
              <a:ext uri="{FF2B5EF4-FFF2-40B4-BE49-F238E27FC236}">
                <a16:creationId xmlns:a16="http://schemas.microsoft.com/office/drawing/2014/main" id="{C5FC0DFD-5C9D-70FF-AFDB-1C2668123ACE}"/>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19" name="Oval 18">
            <a:extLst>
              <a:ext uri="{FF2B5EF4-FFF2-40B4-BE49-F238E27FC236}">
                <a16:creationId xmlns:a16="http://schemas.microsoft.com/office/drawing/2014/main" id="{8026B339-6709-C32F-A5F7-060C4E72EB8D}"/>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20" name="Oval 19">
            <a:extLst>
              <a:ext uri="{FF2B5EF4-FFF2-40B4-BE49-F238E27FC236}">
                <a16:creationId xmlns:a16="http://schemas.microsoft.com/office/drawing/2014/main" id="{FC2DE99D-BAE6-92AF-771E-84E16D76BE09}"/>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21" name="Title 2">
            <a:extLst>
              <a:ext uri="{FF2B5EF4-FFF2-40B4-BE49-F238E27FC236}">
                <a16:creationId xmlns:a16="http://schemas.microsoft.com/office/drawing/2014/main" id="{4260B171-352A-E223-02AC-D59BAF1BB48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Microsoft JhengHei" panose="020B0604030504040204" pitchFamily="34" charset="-120"/>
                <a:ea typeface="Microsoft JhengHei" panose="020B0604030504040204" pitchFamily="34" charset="-120"/>
              </a:rPr>
              <a:t>酒體</a:t>
            </a:r>
          </a:p>
        </p:txBody>
      </p:sp>
      <p:sp>
        <p:nvSpPr>
          <p:cNvPr id="22" name="Oval 21">
            <a:extLst>
              <a:ext uri="{FF2B5EF4-FFF2-40B4-BE49-F238E27FC236}">
                <a16:creationId xmlns:a16="http://schemas.microsoft.com/office/drawing/2014/main" id="{930797C9-F135-0692-5323-CD0227377D51}"/>
              </a:ext>
            </a:extLst>
          </p:cNvPr>
          <p:cNvSpPr/>
          <p:nvPr/>
        </p:nvSpPr>
        <p:spPr>
          <a:xfrm>
            <a:off x="3475747"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23" name="Oval 22">
            <a:extLst>
              <a:ext uri="{FF2B5EF4-FFF2-40B4-BE49-F238E27FC236}">
                <a16:creationId xmlns:a16="http://schemas.microsoft.com/office/drawing/2014/main" id="{460633D9-0F94-2086-7FF0-97FFD1E40369}"/>
              </a:ext>
            </a:extLst>
          </p:cNvPr>
          <p:cNvSpPr/>
          <p:nvPr/>
        </p:nvSpPr>
        <p:spPr>
          <a:xfrm>
            <a:off x="3840271"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24" name="Oval 23">
            <a:extLst>
              <a:ext uri="{FF2B5EF4-FFF2-40B4-BE49-F238E27FC236}">
                <a16:creationId xmlns:a16="http://schemas.microsoft.com/office/drawing/2014/main" id="{C0D4BA74-63D6-2ABA-57E6-A096E7A6F8CA}"/>
              </a:ext>
            </a:extLst>
          </p:cNvPr>
          <p:cNvSpPr/>
          <p:nvPr/>
        </p:nvSpPr>
        <p:spPr>
          <a:xfrm>
            <a:off x="4198616"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25" name="Oval 24">
            <a:extLst>
              <a:ext uri="{FF2B5EF4-FFF2-40B4-BE49-F238E27FC236}">
                <a16:creationId xmlns:a16="http://schemas.microsoft.com/office/drawing/2014/main" id="{52D8E87D-C052-79F4-332E-94C8C210E8C1}"/>
              </a:ext>
            </a:extLst>
          </p:cNvPr>
          <p:cNvSpPr/>
          <p:nvPr/>
        </p:nvSpPr>
        <p:spPr>
          <a:xfrm>
            <a:off x="4569318"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26" name="Oval 25">
            <a:extLst>
              <a:ext uri="{FF2B5EF4-FFF2-40B4-BE49-F238E27FC236}">
                <a16:creationId xmlns:a16="http://schemas.microsoft.com/office/drawing/2014/main" id="{60182EB3-CB3B-1070-3CEB-8635DC027B3F}"/>
              </a:ext>
            </a:extLst>
          </p:cNvPr>
          <p:cNvSpPr/>
          <p:nvPr/>
        </p:nvSpPr>
        <p:spPr>
          <a:xfrm>
            <a:off x="4933842"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27" name="Title 2">
            <a:extLst>
              <a:ext uri="{FF2B5EF4-FFF2-40B4-BE49-F238E27FC236}">
                <a16:creationId xmlns:a16="http://schemas.microsoft.com/office/drawing/2014/main" id="{9DF93F17-B9BB-A84F-C900-C7EE2A035D1D}"/>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Microsoft JhengHei" panose="020B0604030504040204" pitchFamily="34" charset="-120"/>
                <a:ea typeface="Microsoft JhengHei" panose="020B0604030504040204" pitchFamily="34" charset="-120"/>
              </a:rPr>
              <a:t>淡</a:t>
            </a:r>
          </a:p>
        </p:txBody>
      </p:sp>
      <p:sp>
        <p:nvSpPr>
          <p:cNvPr id="28" name="Title 2">
            <a:extLst>
              <a:ext uri="{FF2B5EF4-FFF2-40B4-BE49-F238E27FC236}">
                <a16:creationId xmlns:a16="http://schemas.microsoft.com/office/drawing/2014/main" id="{A6993038-55EF-110D-AFC6-CDDEF50AFFA8}"/>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Microsoft JhengHei" panose="020B0604030504040204" pitchFamily="34" charset="-120"/>
                <a:ea typeface="Microsoft JhengHei" panose="020B0604030504040204" pitchFamily="34" charset="-120"/>
              </a:rPr>
              <a:t>中等</a:t>
            </a:r>
          </a:p>
        </p:txBody>
      </p:sp>
      <p:sp>
        <p:nvSpPr>
          <p:cNvPr id="29" name="Title 2">
            <a:extLst>
              <a:ext uri="{FF2B5EF4-FFF2-40B4-BE49-F238E27FC236}">
                <a16:creationId xmlns:a16="http://schemas.microsoft.com/office/drawing/2014/main" id="{7F39C238-271F-E8C9-E62F-9D49AD75860D}"/>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Microsoft JhengHei" panose="020B0604030504040204" pitchFamily="34" charset="-120"/>
                <a:ea typeface="Microsoft JhengHei" panose="020B0604030504040204" pitchFamily="34" charset="-120"/>
              </a:rPr>
              <a:t>濃郁</a:t>
            </a:r>
          </a:p>
        </p:txBody>
      </p:sp>
      <p:sp>
        <p:nvSpPr>
          <p:cNvPr id="30" name="Oval 29">
            <a:extLst>
              <a:ext uri="{FF2B5EF4-FFF2-40B4-BE49-F238E27FC236}">
                <a16:creationId xmlns:a16="http://schemas.microsoft.com/office/drawing/2014/main" id="{04EF7436-A3CA-43DD-D00F-761E29F53590}"/>
              </a:ext>
            </a:extLst>
          </p:cNvPr>
          <p:cNvSpPr/>
          <p:nvPr/>
        </p:nvSpPr>
        <p:spPr>
          <a:xfrm>
            <a:off x="2018794" y="368302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31" name="Oval 30">
            <a:extLst>
              <a:ext uri="{FF2B5EF4-FFF2-40B4-BE49-F238E27FC236}">
                <a16:creationId xmlns:a16="http://schemas.microsoft.com/office/drawing/2014/main" id="{DC9685BD-C556-56CF-9CC6-C8BA769DD739}"/>
              </a:ext>
            </a:extLst>
          </p:cNvPr>
          <p:cNvSpPr/>
          <p:nvPr/>
        </p:nvSpPr>
        <p:spPr>
          <a:xfrm>
            <a:off x="2382937" y="368012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32" name="Oval 31">
            <a:extLst>
              <a:ext uri="{FF2B5EF4-FFF2-40B4-BE49-F238E27FC236}">
                <a16:creationId xmlns:a16="http://schemas.microsoft.com/office/drawing/2014/main" id="{8DD0901E-36EB-30D6-2BF3-4D8D61C7B223}"/>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33" name="Oval 32">
            <a:extLst>
              <a:ext uri="{FF2B5EF4-FFF2-40B4-BE49-F238E27FC236}">
                <a16:creationId xmlns:a16="http://schemas.microsoft.com/office/drawing/2014/main" id="{A6CE6E66-36D4-DE84-7F48-698E16795B2E}"/>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34" name="Oval 33">
            <a:extLst>
              <a:ext uri="{FF2B5EF4-FFF2-40B4-BE49-F238E27FC236}">
                <a16:creationId xmlns:a16="http://schemas.microsoft.com/office/drawing/2014/main" id="{93471648-851D-8C0B-FE29-E92064E81547}"/>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35" name="Oval 34">
            <a:extLst>
              <a:ext uri="{FF2B5EF4-FFF2-40B4-BE49-F238E27FC236}">
                <a16:creationId xmlns:a16="http://schemas.microsoft.com/office/drawing/2014/main" id="{6F62EE8B-434A-7A70-FB37-2BE8191C88C5}"/>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36" name="Oval 35">
            <a:extLst>
              <a:ext uri="{FF2B5EF4-FFF2-40B4-BE49-F238E27FC236}">
                <a16:creationId xmlns:a16="http://schemas.microsoft.com/office/drawing/2014/main" id="{A05E8F7B-4A4E-9E0A-DC7E-AB23BBE2AA49}"/>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37" name="Oval 36">
            <a:extLst>
              <a:ext uri="{FF2B5EF4-FFF2-40B4-BE49-F238E27FC236}">
                <a16:creationId xmlns:a16="http://schemas.microsoft.com/office/drawing/2014/main" id="{4DB5D534-B1C0-06D5-EF8D-184CB614A803}"/>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38" name="Oval 37">
            <a:extLst>
              <a:ext uri="{FF2B5EF4-FFF2-40B4-BE49-F238E27FC236}">
                <a16:creationId xmlns:a16="http://schemas.microsoft.com/office/drawing/2014/main" id="{363AD490-9CD1-F789-08AE-B245DF1C8672}"/>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39" name="Title 2">
            <a:extLst>
              <a:ext uri="{FF2B5EF4-FFF2-40B4-BE49-F238E27FC236}">
                <a16:creationId xmlns:a16="http://schemas.microsoft.com/office/drawing/2014/main" id="{D6A29D2C-B0C4-A0A7-7223-1FB1804EEC0B}"/>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Microsoft JhengHei" panose="020B0604030504040204" pitchFamily="34" charset="-120"/>
                <a:ea typeface="Microsoft JhengHei" panose="020B0604030504040204" pitchFamily="34" charset="-120"/>
              </a:rPr>
              <a:t>干</a:t>
            </a:r>
          </a:p>
        </p:txBody>
      </p:sp>
      <p:sp>
        <p:nvSpPr>
          <p:cNvPr id="40" name="Title 2">
            <a:extLst>
              <a:ext uri="{FF2B5EF4-FFF2-40B4-BE49-F238E27FC236}">
                <a16:creationId xmlns:a16="http://schemas.microsoft.com/office/drawing/2014/main" id="{6B1F9479-B663-8DD9-805B-D944618EFC96}"/>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Microsoft JhengHei" panose="020B0604030504040204" pitchFamily="34" charset="-120"/>
                <a:ea typeface="Microsoft JhengHei" panose="020B0604030504040204" pitchFamily="34" charset="-120"/>
              </a:rPr>
              <a:t>中等干</a:t>
            </a:r>
          </a:p>
        </p:txBody>
      </p:sp>
      <p:sp>
        <p:nvSpPr>
          <p:cNvPr id="41" name="Title 2">
            <a:extLst>
              <a:ext uri="{FF2B5EF4-FFF2-40B4-BE49-F238E27FC236}">
                <a16:creationId xmlns:a16="http://schemas.microsoft.com/office/drawing/2014/main" id="{F86D8FE3-84B0-6618-C5E5-788557DEC52C}"/>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Microsoft JhengHei" panose="020B0604030504040204" pitchFamily="34" charset="-120"/>
                <a:ea typeface="Microsoft JhengHei" panose="020B0604030504040204" pitchFamily="34" charset="-120"/>
              </a:rPr>
              <a:t>甜</a:t>
            </a:r>
          </a:p>
        </p:txBody>
      </p:sp>
      <p:cxnSp>
        <p:nvCxnSpPr>
          <p:cNvPr id="42" name="Straight Connector 41">
            <a:extLst>
              <a:ext uri="{FF2B5EF4-FFF2-40B4-BE49-F238E27FC236}">
                <a16:creationId xmlns:a16="http://schemas.microsoft.com/office/drawing/2014/main" id="{9346DBB4-6DA7-6E23-FC2E-BA75CCF79769}"/>
              </a:ext>
            </a:extLst>
          </p:cNvPr>
          <p:cNvCxnSpPr>
            <a:cxnSpLocks/>
          </p:cNvCxnSpPr>
          <p:nvPr/>
        </p:nvCxnSpPr>
        <p:spPr>
          <a:xfrm>
            <a:off x="1084868" y="298855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3" name="Title 2">
            <a:extLst>
              <a:ext uri="{FF2B5EF4-FFF2-40B4-BE49-F238E27FC236}">
                <a16:creationId xmlns:a16="http://schemas.microsoft.com/office/drawing/2014/main" id="{FD94DA59-2682-AA6D-2A20-4C58DEAD22CE}"/>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Microsoft JhengHei" panose="020B0604030504040204" pitchFamily="34" charset="-120"/>
                <a:ea typeface="Microsoft JhengHei" panose="020B0604030504040204" pitchFamily="34" charset="-120"/>
              </a:rPr>
              <a:t>甜度</a:t>
            </a:r>
          </a:p>
        </p:txBody>
      </p:sp>
      <p:cxnSp>
        <p:nvCxnSpPr>
          <p:cNvPr id="44" name="Straight Connector 43">
            <a:extLst>
              <a:ext uri="{FF2B5EF4-FFF2-40B4-BE49-F238E27FC236}">
                <a16:creationId xmlns:a16="http://schemas.microsoft.com/office/drawing/2014/main" id="{BF258047-191D-EAD7-47A5-2DD4768CB2E3}"/>
              </a:ext>
            </a:extLst>
          </p:cNvPr>
          <p:cNvCxnSpPr>
            <a:cxnSpLocks/>
          </p:cNvCxnSpPr>
          <p:nvPr/>
        </p:nvCxnSpPr>
        <p:spPr>
          <a:xfrm>
            <a:off x="1084868" y="38597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id="{20DC7809-C4E8-4C9D-7215-B7D399CAB051}"/>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46" name="Oval 45">
            <a:extLst>
              <a:ext uri="{FF2B5EF4-FFF2-40B4-BE49-F238E27FC236}">
                <a16:creationId xmlns:a16="http://schemas.microsoft.com/office/drawing/2014/main" id="{9F9D5079-ED32-65B8-03C6-DBA06C60BE35}"/>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47" name="Oval 46">
            <a:extLst>
              <a:ext uri="{FF2B5EF4-FFF2-40B4-BE49-F238E27FC236}">
                <a16:creationId xmlns:a16="http://schemas.microsoft.com/office/drawing/2014/main" id="{3DD98563-BF84-2A23-F7FD-E3681FEDC33D}"/>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48" name="Oval 47">
            <a:extLst>
              <a:ext uri="{FF2B5EF4-FFF2-40B4-BE49-F238E27FC236}">
                <a16:creationId xmlns:a16="http://schemas.microsoft.com/office/drawing/2014/main" id="{8473640E-2EB9-7682-9663-FC65F63B62D0}"/>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49" name="Oval 48">
            <a:extLst>
              <a:ext uri="{FF2B5EF4-FFF2-40B4-BE49-F238E27FC236}">
                <a16:creationId xmlns:a16="http://schemas.microsoft.com/office/drawing/2014/main" id="{D92CEEFE-304D-D806-4888-ABFDD84C91D9}"/>
              </a:ext>
            </a:extLst>
          </p:cNvPr>
          <p:cNvSpPr/>
          <p:nvPr/>
        </p:nvSpPr>
        <p:spPr>
          <a:xfrm>
            <a:off x="3475747"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50" name="Oval 49">
            <a:extLst>
              <a:ext uri="{FF2B5EF4-FFF2-40B4-BE49-F238E27FC236}">
                <a16:creationId xmlns:a16="http://schemas.microsoft.com/office/drawing/2014/main" id="{1C7CC2C4-0254-A308-9E64-C1BDB08E4D9B}"/>
              </a:ext>
            </a:extLst>
          </p:cNvPr>
          <p:cNvSpPr/>
          <p:nvPr/>
        </p:nvSpPr>
        <p:spPr>
          <a:xfrm>
            <a:off x="3840271"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51" name="Oval 50">
            <a:extLst>
              <a:ext uri="{FF2B5EF4-FFF2-40B4-BE49-F238E27FC236}">
                <a16:creationId xmlns:a16="http://schemas.microsoft.com/office/drawing/2014/main" id="{8FEEC03D-E774-3597-80BE-17EA9B245CC3}"/>
              </a:ext>
            </a:extLst>
          </p:cNvPr>
          <p:cNvSpPr/>
          <p:nvPr/>
        </p:nvSpPr>
        <p:spPr>
          <a:xfrm>
            <a:off x="4198616"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52" name="Oval 51">
            <a:extLst>
              <a:ext uri="{FF2B5EF4-FFF2-40B4-BE49-F238E27FC236}">
                <a16:creationId xmlns:a16="http://schemas.microsoft.com/office/drawing/2014/main" id="{E1AA1C21-2388-2140-7AD7-2860F5CEF100}"/>
              </a:ext>
            </a:extLst>
          </p:cNvPr>
          <p:cNvSpPr/>
          <p:nvPr/>
        </p:nvSpPr>
        <p:spPr>
          <a:xfrm>
            <a:off x="4569318"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53" name="Oval 52">
            <a:extLst>
              <a:ext uri="{FF2B5EF4-FFF2-40B4-BE49-F238E27FC236}">
                <a16:creationId xmlns:a16="http://schemas.microsoft.com/office/drawing/2014/main" id="{9ABB2C1B-D1F3-6673-D5EB-FD2A894546DC}"/>
              </a:ext>
            </a:extLst>
          </p:cNvPr>
          <p:cNvSpPr/>
          <p:nvPr/>
        </p:nvSpPr>
        <p:spPr>
          <a:xfrm>
            <a:off x="4933842"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54" name="Title 2">
            <a:extLst>
              <a:ext uri="{FF2B5EF4-FFF2-40B4-BE49-F238E27FC236}">
                <a16:creationId xmlns:a16="http://schemas.microsoft.com/office/drawing/2014/main" id="{19F6853C-3F38-D448-FFA5-F27232DCF9E0}"/>
              </a:ext>
            </a:extLst>
          </p:cNvPr>
          <p:cNvSpPr txBox="1"/>
          <p:nvPr/>
        </p:nvSpPr>
        <p:spPr>
          <a:xfrm>
            <a:off x="1920762"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Microsoft JhengHei" panose="020B0604030504040204" pitchFamily="34" charset="-120"/>
                <a:ea typeface="Microsoft JhengHei" panose="020B0604030504040204" pitchFamily="34" charset="-120"/>
              </a:rPr>
              <a:t>低</a:t>
            </a:r>
          </a:p>
        </p:txBody>
      </p:sp>
      <p:sp>
        <p:nvSpPr>
          <p:cNvPr id="55" name="Title 2">
            <a:extLst>
              <a:ext uri="{FF2B5EF4-FFF2-40B4-BE49-F238E27FC236}">
                <a16:creationId xmlns:a16="http://schemas.microsoft.com/office/drawing/2014/main" id="{BFC57A27-99C7-A26D-07C5-EBEF2EB3DFFB}"/>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Microsoft JhengHei" panose="020B0604030504040204" pitchFamily="34" charset="-120"/>
                <a:ea typeface="Microsoft JhengHei" panose="020B0604030504040204" pitchFamily="34" charset="-120"/>
              </a:rPr>
              <a:t>中等</a:t>
            </a:r>
          </a:p>
        </p:txBody>
      </p:sp>
      <p:sp>
        <p:nvSpPr>
          <p:cNvPr id="56" name="Title 2">
            <a:extLst>
              <a:ext uri="{FF2B5EF4-FFF2-40B4-BE49-F238E27FC236}">
                <a16:creationId xmlns:a16="http://schemas.microsoft.com/office/drawing/2014/main" id="{C2E64A77-DF56-2117-51D0-2A0521FEB043}"/>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Microsoft JhengHei" panose="020B0604030504040204" pitchFamily="34" charset="-120"/>
                <a:ea typeface="Microsoft JhengHei" panose="020B0604030504040204" pitchFamily="34" charset="-120"/>
              </a:rPr>
              <a:t>高</a:t>
            </a:r>
          </a:p>
        </p:txBody>
      </p:sp>
      <p:sp>
        <p:nvSpPr>
          <p:cNvPr id="57" name="Title 2">
            <a:extLst>
              <a:ext uri="{FF2B5EF4-FFF2-40B4-BE49-F238E27FC236}">
                <a16:creationId xmlns:a16="http://schemas.microsoft.com/office/drawing/2014/main" id="{C570EBB1-4F33-31E8-4180-81A4AE1124DF}"/>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300" dirty="0">
                <a:solidFill>
                  <a:schemeClr val="tx1"/>
                </a:solidFill>
                <a:latin typeface="Microsoft JhengHei" panose="020B0604030504040204" pitchFamily="34" charset="-120"/>
                <a:ea typeface="Microsoft JhengHei" panose="020B0604030504040204" pitchFamily="34" charset="-120"/>
              </a:rPr>
              <a:t>橡木桶</a:t>
            </a:r>
          </a:p>
        </p:txBody>
      </p:sp>
      <p:cxnSp>
        <p:nvCxnSpPr>
          <p:cNvPr id="58" name="Straight Connector 57">
            <a:extLst>
              <a:ext uri="{FF2B5EF4-FFF2-40B4-BE49-F238E27FC236}">
                <a16:creationId xmlns:a16="http://schemas.microsoft.com/office/drawing/2014/main" id="{227FA15C-4AB9-CD38-0AB6-877496C874A9}"/>
              </a:ext>
            </a:extLst>
          </p:cNvPr>
          <p:cNvCxnSpPr>
            <a:cxnSpLocks/>
          </p:cNvCxnSpPr>
          <p:nvPr/>
        </p:nvCxnSpPr>
        <p:spPr>
          <a:xfrm>
            <a:off x="1184744" y="4699967"/>
            <a:ext cx="78235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9D773C57-14DE-7C0A-BEA3-AA6067E11284}"/>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60" name="Oval 59">
            <a:extLst>
              <a:ext uri="{FF2B5EF4-FFF2-40B4-BE49-F238E27FC236}">
                <a16:creationId xmlns:a16="http://schemas.microsoft.com/office/drawing/2014/main" id="{2201E5BB-D69C-5E2A-2909-2E68D35C8DF2}"/>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61" name="Oval 60">
            <a:extLst>
              <a:ext uri="{FF2B5EF4-FFF2-40B4-BE49-F238E27FC236}">
                <a16:creationId xmlns:a16="http://schemas.microsoft.com/office/drawing/2014/main" id="{A9234C30-DA2B-C39A-5814-A811203B86B8}"/>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62" name="Oval 61">
            <a:extLst>
              <a:ext uri="{FF2B5EF4-FFF2-40B4-BE49-F238E27FC236}">
                <a16:creationId xmlns:a16="http://schemas.microsoft.com/office/drawing/2014/main" id="{25B3A0E4-06CB-4706-FC6F-882BE9627B25}"/>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63" name="Oval 62">
            <a:extLst>
              <a:ext uri="{FF2B5EF4-FFF2-40B4-BE49-F238E27FC236}">
                <a16:creationId xmlns:a16="http://schemas.microsoft.com/office/drawing/2014/main" id="{BEBEC0FE-072F-59BF-F922-E6A6C7C836C7}"/>
              </a:ext>
            </a:extLst>
          </p:cNvPr>
          <p:cNvSpPr/>
          <p:nvPr/>
        </p:nvSpPr>
        <p:spPr>
          <a:xfrm>
            <a:off x="3475747"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64" name="Oval 63">
            <a:extLst>
              <a:ext uri="{FF2B5EF4-FFF2-40B4-BE49-F238E27FC236}">
                <a16:creationId xmlns:a16="http://schemas.microsoft.com/office/drawing/2014/main" id="{A3C7EA46-108A-319D-4C6E-24607528D70F}"/>
              </a:ext>
            </a:extLst>
          </p:cNvPr>
          <p:cNvSpPr/>
          <p:nvPr/>
        </p:nvSpPr>
        <p:spPr>
          <a:xfrm>
            <a:off x="3840271"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65" name="Oval 64">
            <a:extLst>
              <a:ext uri="{FF2B5EF4-FFF2-40B4-BE49-F238E27FC236}">
                <a16:creationId xmlns:a16="http://schemas.microsoft.com/office/drawing/2014/main" id="{0709B990-3BF0-3886-1B1E-184A1F360EB8}"/>
              </a:ext>
            </a:extLst>
          </p:cNvPr>
          <p:cNvSpPr/>
          <p:nvPr/>
        </p:nvSpPr>
        <p:spPr>
          <a:xfrm>
            <a:off x="4198616"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66" name="Oval 65">
            <a:extLst>
              <a:ext uri="{FF2B5EF4-FFF2-40B4-BE49-F238E27FC236}">
                <a16:creationId xmlns:a16="http://schemas.microsoft.com/office/drawing/2014/main" id="{B959383B-D236-EC79-DC31-CCD68FE31190}"/>
              </a:ext>
            </a:extLst>
          </p:cNvPr>
          <p:cNvSpPr/>
          <p:nvPr/>
        </p:nvSpPr>
        <p:spPr>
          <a:xfrm>
            <a:off x="4569318"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67" name="Oval 66">
            <a:extLst>
              <a:ext uri="{FF2B5EF4-FFF2-40B4-BE49-F238E27FC236}">
                <a16:creationId xmlns:a16="http://schemas.microsoft.com/office/drawing/2014/main" id="{194256B2-6C98-6DDB-2F7B-FBD1348EBBB7}"/>
              </a:ext>
            </a:extLst>
          </p:cNvPr>
          <p:cNvSpPr/>
          <p:nvPr/>
        </p:nvSpPr>
        <p:spPr>
          <a:xfrm>
            <a:off x="4933842"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68" name="Title 2">
            <a:extLst>
              <a:ext uri="{FF2B5EF4-FFF2-40B4-BE49-F238E27FC236}">
                <a16:creationId xmlns:a16="http://schemas.microsoft.com/office/drawing/2014/main" id="{A40392F1-777D-118C-D9A3-9001A47AEE3A}"/>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Microsoft JhengHei" panose="020B0604030504040204" pitchFamily="34" charset="-120"/>
                <a:ea typeface="Microsoft JhengHei" panose="020B0604030504040204" pitchFamily="34" charset="-120"/>
              </a:rPr>
              <a:t>單寧</a:t>
            </a:r>
          </a:p>
        </p:txBody>
      </p:sp>
      <p:cxnSp>
        <p:nvCxnSpPr>
          <p:cNvPr id="69" name="Straight Connector 68">
            <a:extLst>
              <a:ext uri="{FF2B5EF4-FFF2-40B4-BE49-F238E27FC236}">
                <a16:creationId xmlns:a16="http://schemas.microsoft.com/office/drawing/2014/main" id="{0D78BF40-116F-BBE6-7136-6C042C64F131}"/>
              </a:ext>
            </a:extLst>
          </p:cNvPr>
          <p:cNvCxnSpPr>
            <a:cxnSpLocks/>
          </p:cNvCxnSpPr>
          <p:nvPr/>
        </p:nvCxnSpPr>
        <p:spPr>
          <a:xfrm>
            <a:off x="1084868" y="504595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3895F426-24F0-E832-D655-F02089B6FE92}"/>
              </a:ext>
            </a:extLst>
          </p:cNvPr>
          <p:cNvCxnSpPr>
            <a:cxnSpLocks/>
          </p:cNvCxnSpPr>
          <p:nvPr/>
        </p:nvCxnSpPr>
        <p:spPr>
          <a:xfrm>
            <a:off x="4705652" y="198717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3" name="Oval 82">
            <a:extLst>
              <a:ext uri="{FF2B5EF4-FFF2-40B4-BE49-F238E27FC236}">
                <a16:creationId xmlns:a16="http://schemas.microsoft.com/office/drawing/2014/main" id="{9DC272BB-6542-78B7-362F-CF7E71154591}"/>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84" name="Oval 83">
            <a:extLst>
              <a:ext uri="{FF2B5EF4-FFF2-40B4-BE49-F238E27FC236}">
                <a16:creationId xmlns:a16="http://schemas.microsoft.com/office/drawing/2014/main" id="{1FF05817-9909-68F8-C7DC-40375D03F87F}"/>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85" name="Oval 84">
            <a:extLst>
              <a:ext uri="{FF2B5EF4-FFF2-40B4-BE49-F238E27FC236}">
                <a16:creationId xmlns:a16="http://schemas.microsoft.com/office/drawing/2014/main" id="{98B1D18D-A486-A847-7BF8-BFFD1481B0D5}"/>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86" name="Oval 85">
            <a:extLst>
              <a:ext uri="{FF2B5EF4-FFF2-40B4-BE49-F238E27FC236}">
                <a16:creationId xmlns:a16="http://schemas.microsoft.com/office/drawing/2014/main" id="{15ADB60C-FDD6-6D9D-7798-435E019FB505}"/>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87" name="Oval 86">
            <a:extLst>
              <a:ext uri="{FF2B5EF4-FFF2-40B4-BE49-F238E27FC236}">
                <a16:creationId xmlns:a16="http://schemas.microsoft.com/office/drawing/2014/main" id="{1F7219AB-AA36-14C1-BB14-60E7D9155579}"/>
              </a:ext>
            </a:extLst>
          </p:cNvPr>
          <p:cNvSpPr/>
          <p:nvPr/>
        </p:nvSpPr>
        <p:spPr>
          <a:xfrm>
            <a:off x="3475747"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88" name="Oval 87">
            <a:extLst>
              <a:ext uri="{FF2B5EF4-FFF2-40B4-BE49-F238E27FC236}">
                <a16:creationId xmlns:a16="http://schemas.microsoft.com/office/drawing/2014/main" id="{3F91542C-7D7A-9CDB-F7D5-5B3FC1F4A7AA}"/>
              </a:ext>
            </a:extLst>
          </p:cNvPr>
          <p:cNvSpPr/>
          <p:nvPr/>
        </p:nvSpPr>
        <p:spPr>
          <a:xfrm>
            <a:off x="3840271"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89" name="Oval 88">
            <a:extLst>
              <a:ext uri="{FF2B5EF4-FFF2-40B4-BE49-F238E27FC236}">
                <a16:creationId xmlns:a16="http://schemas.microsoft.com/office/drawing/2014/main" id="{646E6D81-279F-6B59-6430-FBB057D7430B}"/>
              </a:ext>
            </a:extLst>
          </p:cNvPr>
          <p:cNvSpPr/>
          <p:nvPr/>
        </p:nvSpPr>
        <p:spPr>
          <a:xfrm>
            <a:off x="4198616"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90" name="Oval 89">
            <a:extLst>
              <a:ext uri="{FF2B5EF4-FFF2-40B4-BE49-F238E27FC236}">
                <a16:creationId xmlns:a16="http://schemas.microsoft.com/office/drawing/2014/main" id="{CAD9A203-0E84-F063-4979-0898E5806923}"/>
              </a:ext>
            </a:extLst>
          </p:cNvPr>
          <p:cNvSpPr/>
          <p:nvPr/>
        </p:nvSpPr>
        <p:spPr>
          <a:xfrm>
            <a:off x="4569318"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91" name="Oval 90">
            <a:extLst>
              <a:ext uri="{FF2B5EF4-FFF2-40B4-BE49-F238E27FC236}">
                <a16:creationId xmlns:a16="http://schemas.microsoft.com/office/drawing/2014/main" id="{1162093E-42CA-57F6-8F42-76E77579C8FB}"/>
              </a:ext>
            </a:extLst>
          </p:cNvPr>
          <p:cNvSpPr/>
          <p:nvPr/>
        </p:nvSpPr>
        <p:spPr>
          <a:xfrm>
            <a:off x="4933842"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92" name="Title 2">
            <a:extLst>
              <a:ext uri="{FF2B5EF4-FFF2-40B4-BE49-F238E27FC236}">
                <a16:creationId xmlns:a16="http://schemas.microsoft.com/office/drawing/2014/main" id="{F8B2220D-C429-F14D-D45B-45102C7BD8BF}"/>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Microsoft JhengHei" panose="020B0604030504040204" pitchFamily="34" charset="-120"/>
                <a:ea typeface="Microsoft JhengHei" panose="020B0604030504040204" pitchFamily="34" charset="-120"/>
              </a:rPr>
              <a:t>酸度</a:t>
            </a:r>
          </a:p>
        </p:txBody>
      </p:sp>
      <p:cxnSp>
        <p:nvCxnSpPr>
          <p:cNvPr id="93" name="Straight Connector 92">
            <a:extLst>
              <a:ext uri="{FF2B5EF4-FFF2-40B4-BE49-F238E27FC236}">
                <a16:creationId xmlns:a16="http://schemas.microsoft.com/office/drawing/2014/main" id="{53387A9F-21D5-516C-1737-3379CF472BA1}"/>
              </a:ext>
            </a:extLst>
          </p:cNvPr>
          <p:cNvCxnSpPr>
            <a:cxnSpLocks/>
          </p:cNvCxnSpPr>
          <p:nvPr/>
        </p:nvCxnSpPr>
        <p:spPr>
          <a:xfrm>
            <a:off x="1084868" y="542509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77A88F1A-DCD5-0500-6923-6DAA6F1DFC05}"/>
              </a:ext>
            </a:extLst>
          </p:cNvPr>
          <p:cNvSpPr txBox="1"/>
          <p:nvPr/>
        </p:nvSpPr>
        <p:spPr>
          <a:xfrm>
            <a:off x="10235279" y="3710862"/>
            <a:ext cx="2805709" cy="1713611"/>
          </a:xfrm>
          <a:prstGeom prst="rect">
            <a:avLst/>
          </a:prstGeom>
          <a:noFill/>
        </p:spPr>
        <p:txBody>
          <a:bodyPr wrap="square" anchor="t">
            <a:spAutoFit/>
          </a:bodyPr>
          <a:lstStyle/>
          <a:p>
            <a:pPr marL="285750" indent="-285750">
              <a:lnSpc>
                <a:spcPct val="82000"/>
              </a:lnSpc>
              <a:spcBef>
                <a:spcPts val="150"/>
              </a:spcBef>
              <a:spcAft>
                <a:spcPts val="315"/>
              </a:spcAft>
              <a:buClr>
                <a:schemeClr val="accent5"/>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胡椒</a:t>
            </a:r>
          </a:p>
          <a:p>
            <a:pPr marL="285750" indent="-285750">
              <a:lnSpc>
                <a:spcPct val="82000"/>
              </a:lnSpc>
              <a:spcBef>
                <a:spcPts val="150"/>
              </a:spcBef>
              <a:spcAft>
                <a:spcPts val="315"/>
              </a:spcAft>
              <a:buClr>
                <a:schemeClr val="accent5"/>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黑莓</a:t>
            </a:r>
          </a:p>
          <a:p>
            <a:pPr marL="285750" indent="-285750">
              <a:lnSpc>
                <a:spcPct val="82000"/>
              </a:lnSpc>
              <a:spcBef>
                <a:spcPts val="150"/>
              </a:spcBef>
              <a:spcAft>
                <a:spcPts val="315"/>
              </a:spcAft>
              <a:buClr>
                <a:schemeClr val="accent5"/>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香料</a:t>
            </a:r>
          </a:p>
          <a:p>
            <a:pPr marL="285750" indent="-285750">
              <a:lnSpc>
                <a:spcPct val="82000"/>
              </a:lnSpc>
              <a:spcBef>
                <a:spcPts val="150"/>
              </a:spcBef>
              <a:spcAft>
                <a:spcPts val="315"/>
              </a:spcAft>
              <a:buClr>
                <a:schemeClr val="accent5"/>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李子</a:t>
            </a:r>
          </a:p>
          <a:p>
            <a:pPr marL="285750" indent="-285750">
              <a:lnSpc>
                <a:spcPct val="82000"/>
              </a:lnSpc>
              <a:spcBef>
                <a:spcPts val="150"/>
              </a:spcBef>
              <a:spcAft>
                <a:spcPts val="315"/>
              </a:spcAft>
              <a:buClr>
                <a:schemeClr val="accent5"/>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黑櫻桃</a:t>
            </a:r>
          </a:p>
          <a:p>
            <a:pPr marL="285750" indent="-285750">
              <a:lnSpc>
                <a:spcPct val="82000"/>
              </a:lnSpc>
              <a:spcBef>
                <a:spcPts val="150"/>
              </a:spcBef>
              <a:spcAft>
                <a:spcPts val="315"/>
              </a:spcAft>
              <a:buClr>
                <a:schemeClr val="accent5"/>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巧克力</a:t>
            </a:r>
          </a:p>
          <a:p>
            <a:pPr marL="285750" indent="-285750">
              <a:lnSpc>
                <a:spcPct val="82000"/>
              </a:lnSpc>
              <a:spcBef>
                <a:spcPts val="150"/>
              </a:spcBef>
              <a:spcAft>
                <a:spcPts val="315"/>
              </a:spcAft>
              <a:buClr>
                <a:schemeClr val="accent5"/>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咖啡</a:t>
            </a:r>
          </a:p>
        </p:txBody>
      </p:sp>
      <p:cxnSp>
        <p:nvCxnSpPr>
          <p:cNvPr id="101" name="Straight Connector 100">
            <a:extLst>
              <a:ext uri="{FF2B5EF4-FFF2-40B4-BE49-F238E27FC236}">
                <a16:creationId xmlns:a16="http://schemas.microsoft.com/office/drawing/2014/main" id="{94C51982-9061-C5EF-53DF-C9A6C49B0E58}"/>
              </a:ext>
            </a:extLst>
          </p:cNvPr>
          <p:cNvCxnSpPr>
            <a:cxnSpLocks/>
          </p:cNvCxnSpPr>
          <p:nvPr/>
        </p:nvCxnSpPr>
        <p:spPr>
          <a:xfrm>
            <a:off x="8475638" y="3300345"/>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F7F8FB6C-2FB3-998A-7BD0-196951569BFC}"/>
              </a:ext>
            </a:extLst>
          </p:cNvPr>
          <p:cNvCxnSpPr>
            <a:cxnSpLocks/>
          </p:cNvCxnSpPr>
          <p:nvPr/>
        </p:nvCxnSpPr>
        <p:spPr>
          <a:xfrm>
            <a:off x="10750208" y="3292725"/>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4" name="TextBox 103">
            <a:extLst>
              <a:ext uri="{FF2B5EF4-FFF2-40B4-BE49-F238E27FC236}">
                <a16:creationId xmlns:a16="http://schemas.microsoft.com/office/drawing/2014/main" id="{97AD721E-AAC1-E707-9F1E-EFE55755C56C}"/>
              </a:ext>
            </a:extLst>
          </p:cNvPr>
          <p:cNvSpPr txBox="1"/>
          <p:nvPr/>
        </p:nvSpPr>
        <p:spPr>
          <a:xfrm>
            <a:off x="9137315" y="3186073"/>
            <a:ext cx="590426" cy="268984"/>
          </a:xfrm>
          <a:prstGeom prst="rect">
            <a:avLst/>
          </a:prstGeom>
          <a:noFill/>
        </p:spPr>
        <p:txBody>
          <a:bodyPr wrap="square" anchor="b">
            <a:spAutoFit/>
          </a:bodyPr>
          <a:lstStyle/>
          <a:p>
            <a:pPr>
              <a:lnSpc>
                <a:spcPct val="82000"/>
              </a:lnSpc>
              <a:spcBef>
                <a:spcPts val="150"/>
              </a:spcBef>
              <a:spcAft>
                <a:spcPts val="315"/>
              </a:spcAft>
              <a:buClr>
                <a:schemeClr val="accent5"/>
              </a:buClr>
            </a:pPr>
            <a:r>
              <a:rPr lang="zh-CN" altLang="en-US" sz="1400" b="1" dirty="0">
                <a:solidFill>
                  <a:schemeClr val="accent1"/>
                </a:solidFill>
                <a:effectLst/>
                <a:latin typeface="Microsoft JhengHei" panose="020B0604030504040204" pitchFamily="34" charset="-120"/>
                <a:ea typeface="Microsoft JhengHei" panose="020B0604030504040204" pitchFamily="34" charset="-120"/>
              </a:rPr>
              <a:t>風味</a:t>
            </a:r>
          </a:p>
        </p:txBody>
      </p:sp>
      <p:cxnSp>
        <p:nvCxnSpPr>
          <p:cNvPr id="105" name="Straight Connector 104">
            <a:extLst>
              <a:ext uri="{FF2B5EF4-FFF2-40B4-BE49-F238E27FC236}">
                <a16:creationId xmlns:a16="http://schemas.microsoft.com/office/drawing/2014/main" id="{CA83729C-608F-EEED-AA9E-50DAA568025F}"/>
              </a:ext>
            </a:extLst>
          </p:cNvPr>
          <p:cNvCxnSpPr>
            <a:cxnSpLocks/>
          </p:cNvCxnSpPr>
          <p:nvPr/>
        </p:nvCxnSpPr>
        <p:spPr>
          <a:xfrm>
            <a:off x="9732397" y="3284847"/>
            <a:ext cx="103117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76377A9D-C823-431B-DB60-91FDFACD4644}"/>
              </a:ext>
            </a:extLst>
          </p:cNvPr>
          <p:cNvCxnSpPr>
            <a:cxnSpLocks/>
          </p:cNvCxnSpPr>
          <p:nvPr/>
        </p:nvCxnSpPr>
        <p:spPr>
          <a:xfrm>
            <a:off x="5077611" y="198717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624459C2-8074-D001-899D-1E3DB3334C98}"/>
              </a:ext>
            </a:extLst>
          </p:cNvPr>
          <p:cNvCxnSpPr>
            <a:cxnSpLocks/>
          </p:cNvCxnSpPr>
          <p:nvPr/>
        </p:nvCxnSpPr>
        <p:spPr>
          <a:xfrm>
            <a:off x="4694051" y="2122474"/>
            <a:ext cx="37612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9" name="Oval 108">
            <a:extLst>
              <a:ext uri="{FF2B5EF4-FFF2-40B4-BE49-F238E27FC236}">
                <a16:creationId xmlns:a16="http://schemas.microsoft.com/office/drawing/2014/main" id="{15B8847D-0F00-7C62-61BB-5F010F13EB04}"/>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110" name="Oval 109">
            <a:extLst>
              <a:ext uri="{FF2B5EF4-FFF2-40B4-BE49-F238E27FC236}">
                <a16:creationId xmlns:a16="http://schemas.microsoft.com/office/drawing/2014/main" id="{20925CA6-224A-4692-7DBE-7F61ECEFCF4E}"/>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111" name="Oval 110">
            <a:extLst>
              <a:ext uri="{FF2B5EF4-FFF2-40B4-BE49-F238E27FC236}">
                <a16:creationId xmlns:a16="http://schemas.microsoft.com/office/drawing/2014/main" id="{B5F6D778-FE6F-11A8-0A12-60B2E4DDC478}"/>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112" name="Oval 111">
            <a:extLst>
              <a:ext uri="{FF2B5EF4-FFF2-40B4-BE49-F238E27FC236}">
                <a16:creationId xmlns:a16="http://schemas.microsoft.com/office/drawing/2014/main" id="{455064EE-4688-27A9-6A19-6BD2CA121E76}"/>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113" name="Title 2">
            <a:extLst>
              <a:ext uri="{FF2B5EF4-FFF2-40B4-BE49-F238E27FC236}">
                <a16:creationId xmlns:a16="http://schemas.microsoft.com/office/drawing/2014/main" id="{D841086E-A073-3EA1-673A-9FD281902878}"/>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Microsoft JhengHei" panose="020B0604030504040204" pitchFamily="34" charset="-120"/>
                <a:ea typeface="Microsoft JhengHei" panose="020B0604030504040204" pitchFamily="34" charset="-120"/>
              </a:rPr>
              <a:t>8%</a:t>
            </a:r>
          </a:p>
        </p:txBody>
      </p:sp>
      <p:sp>
        <p:nvSpPr>
          <p:cNvPr id="114" name="Title 2">
            <a:extLst>
              <a:ext uri="{FF2B5EF4-FFF2-40B4-BE49-F238E27FC236}">
                <a16:creationId xmlns:a16="http://schemas.microsoft.com/office/drawing/2014/main" id="{390D4762-B3AB-2E19-1C5B-3ED8CBFFD038}"/>
              </a:ext>
            </a:extLst>
          </p:cNvPr>
          <p:cNvSpPr txBox="1"/>
          <p:nvPr/>
        </p:nvSpPr>
        <p:spPr>
          <a:xfrm>
            <a:off x="367825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Microsoft JhengHei" panose="020B0604030504040204" pitchFamily="34" charset="-120"/>
                <a:ea typeface="Microsoft JhengHei" panose="020B0604030504040204" pitchFamily="34" charset="-120"/>
              </a:rPr>
              <a:t>13.5% – 15.5%</a:t>
            </a:r>
          </a:p>
        </p:txBody>
      </p:sp>
      <p:sp>
        <p:nvSpPr>
          <p:cNvPr id="115" name="Title 2">
            <a:extLst>
              <a:ext uri="{FF2B5EF4-FFF2-40B4-BE49-F238E27FC236}">
                <a16:creationId xmlns:a16="http://schemas.microsoft.com/office/drawing/2014/main" id="{8F006056-877C-4A98-C0BA-1DA74360B41F}"/>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Microsoft JhengHei" panose="020B0604030504040204" pitchFamily="34" charset="-120"/>
                <a:ea typeface="Microsoft JhengHei" panose="020B0604030504040204" pitchFamily="34" charset="-120"/>
              </a:rPr>
              <a:t>17%</a:t>
            </a:r>
          </a:p>
        </p:txBody>
      </p:sp>
      <p:sp>
        <p:nvSpPr>
          <p:cNvPr id="116" name="Title 2">
            <a:extLst>
              <a:ext uri="{FF2B5EF4-FFF2-40B4-BE49-F238E27FC236}">
                <a16:creationId xmlns:a16="http://schemas.microsoft.com/office/drawing/2014/main" id="{B86A962F-C0E2-3356-8AFA-B53303A5982B}"/>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Microsoft JhengHei" panose="020B0604030504040204" pitchFamily="34" charset="-120"/>
                <a:ea typeface="Microsoft JhengHei" panose="020B0604030504040204" pitchFamily="34" charset="-120"/>
              </a:rPr>
              <a:t>酒精</a:t>
            </a:r>
          </a:p>
        </p:txBody>
      </p:sp>
      <p:cxnSp>
        <p:nvCxnSpPr>
          <p:cNvPr id="117" name="Straight Connector 116">
            <a:extLst>
              <a:ext uri="{FF2B5EF4-FFF2-40B4-BE49-F238E27FC236}">
                <a16:creationId xmlns:a16="http://schemas.microsoft.com/office/drawing/2014/main" id="{C5F61087-E775-2335-AA27-0563120BAA9B}"/>
              </a:ext>
            </a:extLst>
          </p:cNvPr>
          <p:cNvCxnSpPr>
            <a:cxnSpLocks/>
          </p:cNvCxnSpPr>
          <p:nvPr/>
        </p:nvCxnSpPr>
        <p:spPr>
          <a:xfrm>
            <a:off x="1084868" y="63063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8" name="Oval 117">
            <a:extLst>
              <a:ext uri="{FF2B5EF4-FFF2-40B4-BE49-F238E27FC236}">
                <a16:creationId xmlns:a16="http://schemas.microsoft.com/office/drawing/2014/main" id="{58526986-5DF7-91EE-019A-82C9974996FD}"/>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119" name="Oval 118">
            <a:extLst>
              <a:ext uri="{FF2B5EF4-FFF2-40B4-BE49-F238E27FC236}">
                <a16:creationId xmlns:a16="http://schemas.microsoft.com/office/drawing/2014/main" id="{BBFF62B6-08A5-DB19-B252-8993B8A692EC}"/>
              </a:ext>
            </a:extLst>
          </p:cNvPr>
          <p:cNvSpPr/>
          <p:nvPr/>
        </p:nvSpPr>
        <p:spPr>
          <a:xfrm>
            <a:off x="4190662" y="612681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sp>
        <p:nvSpPr>
          <p:cNvPr id="120" name="Oval 119">
            <a:extLst>
              <a:ext uri="{FF2B5EF4-FFF2-40B4-BE49-F238E27FC236}">
                <a16:creationId xmlns:a16="http://schemas.microsoft.com/office/drawing/2014/main" id="{0156D4D9-9C4C-708E-6CF9-031F8B06139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ndParaRPr>
          </a:p>
        </p:txBody>
      </p:sp>
      <p:grpSp>
        <p:nvGrpSpPr>
          <p:cNvPr id="121" name="Group 120">
            <a:extLst>
              <a:ext uri="{FF2B5EF4-FFF2-40B4-BE49-F238E27FC236}">
                <a16:creationId xmlns:a16="http://schemas.microsoft.com/office/drawing/2014/main" id="{AFB67C41-FBBF-3292-C714-00B0433BCDC0}"/>
              </a:ext>
            </a:extLst>
          </p:cNvPr>
          <p:cNvGrpSpPr/>
          <p:nvPr/>
        </p:nvGrpSpPr>
        <p:grpSpPr>
          <a:xfrm>
            <a:off x="4555398" y="6127332"/>
            <a:ext cx="278634" cy="272668"/>
            <a:chOff x="8032638" y="5926610"/>
            <a:chExt cx="278634" cy="272668"/>
          </a:xfrm>
          <a:solidFill>
            <a:schemeClr val="bg1">
              <a:lumMod val="75000"/>
            </a:schemeClr>
          </a:solidFill>
        </p:grpSpPr>
        <p:sp>
          <p:nvSpPr>
            <p:cNvPr id="122" name="Freeform 121">
              <a:extLst>
                <a:ext uri="{FF2B5EF4-FFF2-40B4-BE49-F238E27FC236}">
                  <a16:creationId xmlns:a16="http://schemas.microsoft.com/office/drawing/2014/main" id="{FCBC92B2-145B-A847-E59A-BE302FD5EAC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Microsoft JhengHei" panose="020B0604030504040204" pitchFamily="34" charset="-120"/>
              </a:endParaRPr>
            </a:p>
          </p:txBody>
        </p:sp>
        <p:sp>
          <p:nvSpPr>
            <p:cNvPr id="123" name="Freeform 122">
              <a:extLst>
                <a:ext uri="{FF2B5EF4-FFF2-40B4-BE49-F238E27FC236}">
                  <a16:creationId xmlns:a16="http://schemas.microsoft.com/office/drawing/2014/main" id="{9471F215-ECDC-8C84-3259-2E1B3EC27BB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Microsoft JhengHei" panose="020B0604030504040204" pitchFamily="34" charset="-120"/>
              </a:endParaRPr>
            </a:p>
          </p:txBody>
        </p:sp>
      </p:grpSp>
      <p:grpSp>
        <p:nvGrpSpPr>
          <p:cNvPr id="124" name="Group 123">
            <a:extLst>
              <a:ext uri="{FF2B5EF4-FFF2-40B4-BE49-F238E27FC236}">
                <a16:creationId xmlns:a16="http://schemas.microsoft.com/office/drawing/2014/main" id="{84A5A7F9-CC65-292F-8900-F91DE3180244}"/>
              </a:ext>
            </a:extLst>
          </p:cNvPr>
          <p:cNvGrpSpPr/>
          <p:nvPr/>
        </p:nvGrpSpPr>
        <p:grpSpPr>
          <a:xfrm rot="10800000">
            <a:off x="3834286" y="6127332"/>
            <a:ext cx="278634" cy="272668"/>
            <a:chOff x="8032638" y="5926610"/>
            <a:chExt cx="278634" cy="272668"/>
          </a:xfrm>
          <a:solidFill>
            <a:schemeClr val="accent5"/>
          </a:solidFill>
        </p:grpSpPr>
        <p:sp>
          <p:nvSpPr>
            <p:cNvPr id="125" name="Freeform 124">
              <a:extLst>
                <a:ext uri="{FF2B5EF4-FFF2-40B4-BE49-F238E27FC236}">
                  <a16:creationId xmlns:a16="http://schemas.microsoft.com/office/drawing/2014/main" id="{8CF37F51-0AA8-8B46-E397-4E72382043A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Microsoft JhengHei" panose="020B0604030504040204" pitchFamily="34" charset="-120"/>
              </a:endParaRPr>
            </a:p>
          </p:txBody>
        </p:sp>
        <p:sp>
          <p:nvSpPr>
            <p:cNvPr id="126" name="Freeform 125">
              <a:extLst>
                <a:ext uri="{FF2B5EF4-FFF2-40B4-BE49-F238E27FC236}">
                  <a16:creationId xmlns:a16="http://schemas.microsoft.com/office/drawing/2014/main" id="{31AA67F2-DB06-8EE8-F7AE-208765665F13}"/>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Microsoft JhengHei" panose="020B0604030504040204" pitchFamily="34" charset="-120"/>
              </a:endParaRPr>
            </a:p>
          </p:txBody>
        </p:sp>
      </p:grpSp>
      <p:sp>
        <p:nvSpPr>
          <p:cNvPr id="127" name="Freeform 126">
            <a:extLst>
              <a:ext uri="{FF2B5EF4-FFF2-40B4-BE49-F238E27FC236}">
                <a16:creationId xmlns:a16="http://schemas.microsoft.com/office/drawing/2014/main" id="{8128BC44-A8D6-E9D4-0F1B-B353B7E215D1}"/>
              </a:ext>
            </a:extLst>
          </p:cNvPr>
          <p:cNvSpPr/>
          <p:nvPr/>
        </p:nvSpPr>
        <p:spPr>
          <a:xfrm rot="10800000">
            <a:off x="3476609" y="524551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Microsoft JhengHei" panose="020B0604030504040204" pitchFamily="34" charset="-120"/>
            </a:endParaRPr>
          </a:p>
        </p:txBody>
      </p:sp>
      <p:sp>
        <p:nvSpPr>
          <p:cNvPr id="128" name="Freeform 127">
            <a:extLst>
              <a:ext uri="{FF2B5EF4-FFF2-40B4-BE49-F238E27FC236}">
                <a16:creationId xmlns:a16="http://schemas.microsoft.com/office/drawing/2014/main" id="{2B23CAA6-A839-EF05-1F53-B23537056FC2}"/>
              </a:ext>
            </a:extLst>
          </p:cNvPr>
          <p:cNvSpPr/>
          <p:nvPr/>
        </p:nvSpPr>
        <p:spPr>
          <a:xfrm rot="10800000">
            <a:off x="3473434" y="4865809"/>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Microsoft JhengHei" panose="020B0604030504040204" pitchFamily="34" charset="-120"/>
            </a:endParaRPr>
          </a:p>
        </p:txBody>
      </p:sp>
      <p:sp>
        <p:nvSpPr>
          <p:cNvPr id="129" name="Freeform 128">
            <a:extLst>
              <a:ext uri="{FF2B5EF4-FFF2-40B4-BE49-F238E27FC236}">
                <a16:creationId xmlns:a16="http://schemas.microsoft.com/office/drawing/2014/main" id="{040376F3-2E4F-3AE0-9690-FF0C59954384}"/>
              </a:ext>
            </a:extLst>
          </p:cNvPr>
          <p:cNvSpPr/>
          <p:nvPr/>
        </p:nvSpPr>
        <p:spPr>
          <a:xfrm rot="10800000">
            <a:off x="3473434" y="4520272"/>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Microsoft JhengHei" panose="020B0604030504040204" pitchFamily="34" charset="-120"/>
            </a:endParaRPr>
          </a:p>
        </p:txBody>
      </p:sp>
      <p:sp>
        <p:nvSpPr>
          <p:cNvPr id="130" name="Freeform 129">
            <a:extLst>
              <a:ext uri="{FF2B5EF4-FFF2-40B4-BE49-F238E27FC236}">
                <a16:creationId xmlns:a16="http://schemas.microsoft.com/office/drawing/2014/main" id="{C0C6CD80-01F1-8D5D-AD4A-4EDF65532491}"/>
              </a:ext>
            </a:extLst>
          </p:cNvPr>
          <p:cNvSpPr/>
          <p:nvPr/>
        </p:nvSpPr>
        <p:spPr>
          <a:xfrm rot="10800000">
            <a:off x="3473434" y="284069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Microsoft JhengHei" panose="020B0604030504040204" pitchFamily="34" charset="-120"/>
            </a:endParaRPr>
          </a:p>
        </p:txBody>
      </p:sp>
    </p:spTree>
    <p:extLst>
      <p:ext uri="{BB962C8B-B14F-4D97-AF65-F5344CB8AC3E}">
        <p14:creationId xmlns:p14="http://schemas.microsoft.com/office/powerpoint/2010/main" val="771682583"/>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3978217" y="3429000"/>
            <a:ext cx="2269445" cy="791312"/>
          </a:xfrm>
        </p:spPr>
        <p:txBody>
          <a:bodyPr/>
          <a:lstStyle/>
          <a:p>
            <a:pPr algn="ctr"/>
            <a:r>
              <a:rPr lang="zh-CN" altLang="en-US" sz="1400" dirty="0">
                <a:solidFill>
                  <a:prstClr val="black"/>
                </a:solidFill>
                <a:cs typeface="Hellix SemiBold"/>
              </a:rPr>
              <a:t>用葡萄酒、洋蔥和香料調味的砂鍋菜中的豬肉、羊肉和牛肉</a:t>
            </a: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623888" y="632597"/>
            <a:ext cx="6816440" cy="1325563"/>
          </a:xfrm>
        </p:spPr>
        <p:txBody>
          <a:bodyPr/>
          <a:lstStyle/>
          <a:p>
            <a:r>
              <a:rPr lang="zh-CN" altLang="en-US" b="1" dirty="0">
                <a:solidFill>
                  <a:schemeClr val="accent1"/>
                </a:solidFill>
              </a:rPr>
              <a:t>食物搭配</a:t>
            </a:r>
          </a:p>
        </p:txBody>
      </p:sp>
      <p:sp>
        <p:nvSpPr>
          <p:cNvPr id="11" name="Text Placeholder 3">
            <a:extLst>
              <a:ext uri="{FF2B5EF4-FFF2-40B4-BE49-F238E27FC236}">
                <a16:creationId xmlns:a16="http://schemas.microsoft.com/office/drawing/2014/main" id="{DC9F0AC7-3AC2-93D5-627E-079193FE5806}"/>
              </a:ext>
            </a:extLst>
          </p:cNvPr>
          <p:cNvSpPr txBox="1">
            <a:spLocks/>
          </p:cNvSpPr>
          <p:nvPr/>
        </p:nvSpPr>
        <p:spPr>
          <a:xfrm>
            <a:off x="6820569" y="3429000"/>
            <a:ext cx="2269445"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zh-CN" altLang="en-US" sz="1400" dirty="0">
                <a:solidFill>
                  <a:prstClr val="black"/>
                </a:solidFill>
                <a:latin typeface="Microsoft JhengHei" panose="020B0604030504040204" pitchFamily="34" charset="-120"/>
                <a:ea typeface="Microsoft JhengHei" panose="020B0604030504040204" pitchFamily="34" charset="-120"/>
                <a:cs typeface="Hellix SemiBold"/>
              </a:rPr>
              <a:t>袋鼠或鹿肉等野味</a:t>
            </a:r>
          </a:p>
        </p:txBody>
      </p:sp>
      <p:sp>
        <p:nvSpPr>
          <p:cNvPr id="13" name="Text Placeholder 3">
            <a:extLst>
              <a:ext uri="{FF2B5EF4-FFF2-40B4-BE49-F238E27FC236}">
                <a16:creationId xmlns:a16="http://schemas.microsoft.com/office/drawing/2014/main" id="{99B6476D-F7FB-4CA1-B2B3-C7EC7A27BAC8}"/>
              </a:ext>
            </a:extLst>
          </p:cNvPr>
          <p:cNvSpPr txBox="1">
            <a:spLocks/>
          </p:cNvSpPr>
          <p:nvPr/>
        </p:nvSpPr>
        <p:spPr>
          <a:xfrm>
            <a:off x="9662921" y="3429000"/>
            <a:ext cx="1893773"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zh-CN" altLang="en-US" sz="1400" dirty="0">
                <a:solidFill>
                  <a:prstClr val="black"/>
                </a:solidFill>
                <a:latin typeface="Microsoft JhengHei" panose="020B0604030504040204" pitchFamily="34" charset="-120"/>
                <a:ea typeface="Microsoft JhengHei" panose="020B0604030504040204" pitchFamily="34" charset="-120"/>
                <a:cs typeface="Hellix SemiBold"/>
              </a:rPr>
              <a:t>義式臘腸披薩或牛肉醬義大利麵</a:t>
            </a:r>
          </a:p>
        </p:txBody>
      </p:sp>
      <p:sp>
        <p:nvSpPr>
          <p:cNvPr id="15" name="Text Placeholder 3">
            <a:extLst>
              <a:ext uri="{FF2B5EF4-FFF2-40B4-BE49-F238E27FC236}">
                <a16:creationId xmlns:a16="http://schemas.microsoft.com/office/drawing/2014/main" id="{AFED1983-68EA-C5EA-CE33-53212D0CD5CA}"/>
              </a:ext>
            </a:extLst>
          </p:cNvPr>
          <p:cNvSpPr txBox="1">
            <a:spLocks/>
          </p:cNvSpPr>
          <p:nvPr/>
        </p:nvSpPr>
        <p:spPr>
          <a:xfrm>
            <a:off x="3978217" y="5984913"/>
            <a:ext cx="2269445"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zh-CN" altLang="en-US" sz="1400" dirty="0">
                <a:solidFill>
                  <a:prstClr val="black"/>
                </a:solidFill>
                <a:latin typeface="Microsoft JhengHei" panose="020B0604030504040204" pitchFamily="34" charset="-120"/>
                <a:ea typeface="Microsoft JhengHei" panose="020B0604030504040204" pitchFamily="34" charset="-120"/>
                <a:cs typeface="Hellix SemiBold"/>
              </a:rPr>
              <a:t>用胡椒調味的烤肉和燒烤肉</a:t>
            </a:r>
          </a:p>
        </p:txBody>
      </p:sp>
      <p:sp>
        <p:nvSpPr>
          <p:cNvPr id="16" name="Text Placeholder 3">
            <a:extLst>
              <a:ext uri="{FF2B5EF4-FFF2-40B4-BE49-F238E27FC236}">
                <a16:creationId xmlns:a16="http://schemas.microsoft.com/office/drawing/2014/main" id="{DDF91A9C-BECF-1CE5-05D4-658A49D88A24}"/>
              </a:ext>
            </a:extLst>
          </p:cNvPr>
          <p:cNvSpPr txBox="1">
            <a:spLocks/>
          </p:cNvSpPr>
          <p:nvPr/>
        </p:nvSpPr>
        <p:spPr>
          <a:xfrm>
            <a:off x="6737505" y="5694601"/>
            <a:ext cx="2427542"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zh-CN" altLang="en-US" sz="1400" dirty="0">
                <a:solidFill>
                  <a:prstClr val="black"/>
                </a:solidFill>
                <a:latin typeface="Microsoft JhengHei" panose="020B0604030504040204" pitchFamily="34" charset="-120"/>
                <a:ea typeface="Microsoft JhengHei" panose="020B0604030504040204" pitchFamily="34" charset="-120"/>
                <a:cs typeface="Hellix SemiBold"/>
              </a:rPr>
              <a:t>風味濃郁的硬質起司，如切達起司、佩科里諾起司或帕馬森起司、煙燻高達起司</a:t>
            </a:r>
          </a:p>
        </p:txBody>
      </p:sp>
      <p:sp>
        <p:nvSpPr>
          <p:cNvPr id="17" name="Text Placeholder 3">
            <a:extLst>
              <a:ext uri="{FF2B5EF4-FFF2-40B4-BE49-F238E27FC236}">
                <a16:creationId xmlns:a16="http://schemas.microsoft.com/office/drawing/2014/main" id="{8C7D17F1-1A4F-ED44-CD04-3DCE1362CFCA}"/>
              </a:ext>
            </a:extLst>
          </p:cNvPr>
          <p:cNvSpPr txBox="1">
            <a:spLocks/>
          </p:cNvSpPr>
          <p:nvPr/>
        </p:nvSpPr>
        <p:spPr>
          <a:xfrm>
            <a:off x="9541735" y="5694601"/>
            <a:ext cx="2269445" cy="108162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zh-CN" altLang="en-US" sz="1400" dirty="0">
                <a:solidFill>
                  <a:prstClr val="black"/>
                </a:solidFill>
                <a:latin typeface="Microsoft JhengHei" panose="020B0604030504040204" pitchFamily="34" charset="-120"/>
                <a:ea typeface="Microsoft JhengHei" panose="020B0604030504040204" pitchFamily="34" charset="-120"/>
                <a:cs typeface="Hellix SemiBold"/>
              </a:rPr>
              <a:t>可可）</a:t>
            </a: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335742"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368588" y="4385954"/>
            <a:ext cx="4059813" cy="559769"/>
          </a:xfrm>
          <a:prstGeom prst="rect">
            <a:avLst/>
          </a:prstGeom>
        </p:spPr>
        <p:txBody>
          <a:bodyPr vert="horz" wrap="square" lIns="0" tIns="12065" rIns="0" bIns="0" rtlCol="0">
            <a:spAutoFit/>
          </a:bodyPr>
          <a:lstStyle/>
          <a:p>
            <a:pPr algn="ctr" defTabSz="914453">
              <a:lnSpc>
                <a:spcPct val="80000"/>
              </a:lnSpc>
              <a:spcBef>
                <a:spcPct val="0"/>
              </a:spcBef>
            </a:pPr>
            <a:r>
              <a:rPr lang="en-AU" altLang="zh-CN" sz="4400" b="1" dirty="0">
                <a:solidFill>
                  <a:schemeClr val="bg1"/>
                </a:solidFill>
                <a:latin typeface="+mj-ea"/>
                <a:ea typeface="+mj-ea"/>
                <a:cs typeface="Inter Display" panose="02000503000000020004" pitchFamily="2" charset="0"/>
              </a:rPr>
              <a:t>SHIRAZ</a:t>
            </a:r>
            <a:endParaRPr lang="en-AU" sz="4400" b="1" cap="all" dirty="0">
              <a:solidFill>
                <a:schemeClr val="bg1"/>
              </a:solidFill>
              <a:latin typeface="+mj-ea"/>
              <a:ea typeface="+mj-ea"/>
              <a:cs typeface="Inter Display" panose="02000503000000020004" pitchFamily="2" charset="0"/>
            </a:endParaRPr>
          </a:p>
        </p:txBody>
      </p:sp>
      <p:sp>
        <p:nvSpPr>
          <p:cNvPr id="3" name="TextBox 2">
            <a:extLst>
              <a:ext uri="{FF2B5EF4-FFF2-40B4-BE49-F238E27FC236}">
                <a16:creationId xmlns:a16="http://schemas.microsoft.com/office/drawing/2014/main" id="{FBC74462-1479-E087-76BD-B666577CAE80}"/>
              </a:ext>
            </a:extLst>
          </p:cNvPr>
          <p:cNvSpPr txBox="1"/>
          <p:nvPr/>
        </p:nvSpPr>
        <p:spPr>
          <a:xfrm>
            <a:off x="9777581" y="5694601"/>
            <a:ext cx="1908143" cy="523220"/>
          </a:xfrm>
          <a:prstGeom prst="rect">
            <a:avLst/>
          </a:prstGeom>
          <a:noFill/>
        </p:spPr>
        <p:txBody>
          <a:bodyPr wrap="square">
            <a:spAutoFit/>
          </a:bodyPr>
          <a:lstStyle/>
          <a:p>
            <a:pPr algn="ctr">
              <a:buClr>
                <a:srgbClr val="F40000"/>
              </a:buClr>
            </a:pPr>
            <a:r>
              <a:rPr lang="zh-CN" altLang="en-US" sz="1400" dirty="0">
                <a:solidFill>
                  <a:prstClr val="black"/>
                </a:solidFill>
                <a:latin typeface="Microsoft JhengHei" panose="020B0604030504040204" pitchFamily="34" charset="-120"/>
                <a:ea typeface="Microsoft JhengHei" panose="020B0604030504040204" pitchFamily="34" charset="-120"/>
                <a:cs typeface="Hellix SemiBold"/>
              </a:rPr>
              <a:t>黑巧克力
（</a:t>
            </a:r>
            <a:r>
              <a:rPr lang="en-US" altLang="zh-CN" sz="1400" dirty="0">
                <a:solidFill>
                  <a:prstClr val="black"/>
                </a:solidFill>
                <a:latin typeface="Microsoft JhengHei" panose="020B0604030504040204" pitchFamily="34" charset="-120"/>
                <a:ea typeface="Microsoft JhengHei" panose="020B0604030504040204" pitchFamily="34" charset="-120"/>
                <a:cs typeface="Hellix SemiBold"/>
              </a:rPr>
              <a:t>70%</a:t>
            </a:r>
            <a:r>
              <a:rPr lang="zh-CN" altLang="en-US" sz="1400" dirty="0">
                <a:solidFill>
                  <a:prstClr val="black"/>
                </a:solidFill>
                <a:latin typeface="Microsoft JhengHei" panose="020B0604030504040204" pitchFamily="34" charset="-120"/>
                <a:ea typeface="Microsoft JhengHei" panose="020B0604030504040204" pitchFamily="34" charset="-120"/>
                <a:cs typeface="Hellix SemiBold"/>
              </a:rPr>
              <a:t>可可）</a:t>
            </a:r>
            <a:endParaRPr lang="en-AU" sz="1400" dirty="0">
              <a:solidFill>
                <a:prstClr val="black"/>
              </a:solidFill>
              <a:latin typeface="Microsoft JhengHei" panose="020B0604030504040204" pitchFamily="34" charset="-120"/>
              <a:ea typeface="Microsoft JhengHei" panose="020B0604030504040204" pitchFamily="34" charset="-120"/>
              <a:cs typeface="Hellix SemiBold"/>
            </a:endParaRPr>
          </a:p>
        </p:txBody>
      </p:sp>
      <p:pic>
        <p:nvPicPr>
          <p:cNvPr id="2" name="Picture 1">
            <a:extLst>
              <a:ext uri="{FF2B5EF4-FFF2-40B4-BE49-F238E27FC236}">
                <a16:creationId xmlns:a16="http://schemas.microsoft.com/office/drawing/2014/main" id="{EBF444E1-D978-5DD4-B806-F4801329F6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9880" y="1649249"/>
            <a:ext cx="1929945" cy="1488815"/>
          </a:xfrm>
          <a:prstGeom prst="rect">
            <a:avLst/>
          </a:prstGeom>
        </p:spPr>
      </p:pic>
      <p:pic>
        <p:nvPicPr>
          <p:cNvPr id="7" name="Picture 6">
            <a:extLst>
              <a:ext uri="{FF2B5EF4-FFF2-40B4-BE49-F238E27FC236}">
                <a16:creationId xmlns:a16="http://schemas.microsoft.com/office/drawing/2014/main" id="{D5E02AFA-D4A6-6759-5494-EDEF982F77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5015" y="1747430"/>
            <a:ext cx="1332928" cy="1325564"/>
          </a:xfrm>
          <a:prstGeom prst="rect">
            <a:avLst/>
          </a:prstGeom>
        </p:spPr>
      </p:pic>
      <p:pic>
        <p:nvPicPr>
          <p:cNvPr id="9" name="Picture 8">
            <a:extLst>
              <a:ext uri="{FF2B5EF4-FFF2-40B4-BE49-F238E27FC236}">
                <a16:creationId xmlns:a16="http://schemas.microsoft.com/office/drawing/2014/main" id="{DB88FD01-EAD1-AB2C-03DC-7EE92BE0C8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4899" y="1985821"/>
            <a:ext cx="1693846" cy="1122887"/>
          </a:xfrm>
          <a:prstGeom prst="rect">
            <a:avLst/>
          </a:prstGeom>
        </p:spPr>
      </p:pic>
      <p:pic>
        <p:nvPicPr>
          <p:cNvPr id="10" name="Picture 9">
            <a:extLst>
              <a:ext uri="{FF2B5EF4-FFF2-40B4-BE49-F238E27FC236}">
                <a16:creationId xmlns:a16="http://schemas.microsoft.com/office/drawing/2014/main" id="{A7A4C7C9-6726-624D-99DA-72A8864885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66052" y="4511248"/>
            <a:ext cx="1893773" cy="1005784"/>
          </a:xfrm>
          <a:prstGeom prst="rect">
            <a:avLst/>
          </a:prstGeom>
        </p:spPr>
      </p:pic>
      <p:pic>
        <p:nvPicPr>
          <p:cNvPr id="12" name="Picture 11">
            <a:extLst>
              <a:ext uri="{FF2B5EF4-FFF2-40B4-BE49-F238E27FC236}">
                <a16:creationId xmlns:a16="http://schemas.microsoft.com/office/drawing/2014/main" id="{9101B796-BE51-F103-15F2-3B675B1ED0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03820" y="4404094"/>
            <a:ext cx="1808756" cy="1049641"/>
          </a:xfrm>
          <a:prstGeom prst="rect">
            <a:avLst/>
          </a:prstGeom>
        </p:spPr>
      </p:pic>
      <p:pic>
        <p:nvPicPr>
          <p:cNvPr id="14" name="Picture 13">
            <a:extLst>
              <a:ext uri="{FF2B5EF4-FFF2-40B4-BE49-F238E27FC236}">
                <a16:creationId xmlns:a16="http://schemas.microsoft.com/office/drawing/2014/main" id="{9F212D67-9027-D010-A816-F26DFDE1DD2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34323" y="4469944"/>
            <a:ext cx="1750967" cy="983791"/>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4112061" cy="785732"/>
          </a:xfrm>
        </p:spPr>
        <p:txBody>
          <a:bodyPr/>
          <a:lstStyle/>
          <a:p>
            <a:r>
              <a:rPr lang="zh-CN" altLang="en-US" b="1">
                <a:solidFill>
                  <a:schemeClr val="accent5"/>
                </a:solidFill>
              </a:rPr>
              <a:t>西拉葡萄酒與</a:t>
            </a:r>
            <a:endParaRPr lang="zh-CN" altLang="en-US" b="1" dirty="0">
              <a:solidFill>
                <a:schemeClr val="accent5"/>
              </a:solidFill>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568427" y="3163795"/>
            <a:ext cx="3818515" cy="1670704"/>
          </a:xfrm>
        </p:spPr>
        <p:txBody>
          <a:bodyPr/>
          <a:lstStyle/>
          <a:p>
            <a:pPr marL="0" indent="0">
              <a:spcBef>
                <a:spcPct val="0"/>
              </a:spcBef>
              <a:buNone/>
            </a:pPr>
            <a:r>
              <a:rPr lang="zh-CN" altLang="en-US" dirty="0">
                <a:solidFill>
                  <a:schemeClr val="bg1"/>
                </a:solidFill>
              </a:rPr>
              <a:t>澳大利亞的優質西拉葡萄酒是地方的表現：是我們獨特風土、氣候和社群的精華。
我們的釀酒師天生好奇，不斷完善舊概念並嘗試新想法，以創造出非凡的事物。這就是西拉的未來如此令人興奮的原因。</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724447" cy="1325563"/>
          </a:xfrm>
        </p:spPr>
        <p:txBody>
          <a:bodyPr/>
          <a:lstStyle/>
          <a:p>
            <a:r>
              <a:rPr lang="zh-CN" altLang="en-US" b="1" kern="1000" spc="-100" dirty="0"/>
              <a:t>創造它的國家</a:t>
            </a:r>
          </a:p>
        </p:txBody>
      </p:sp>
      <p:sp>
        <p:nvSpPr>
          <p:cNvPr id="2" name="Title 2">
            <a:extLst>
              <a:ext uri="{FF2B5EF4-FFF2-40B4-BE49-F238E27FC236}">
                <a16:creationId xmlns:a16="http://schemas.microsoft.com/office/drawing/2014/main" id="{D08324BA-7C8C-EB68-4461-C8E6DE66CB77}"/>
              </a:ext>
            </a:extLst>
          </p:cNvPr>
          <p:cNvSpPr txBox="1">
            <a:spLocks/>
          </p:cNvSpPr>
          <p:nvPr/>
        </p:nvSpPr>
        <p:spPr>
          <a:xfrm>
            <a:off x="561895" y="1373181"/>
            <a:ext cx="4112061" cy="785732"/>
          </a:xfrm>
          <a:prstGeom prst="rect">
            <a:avLst/>
          </a:prstGeom>
        </p:spPr>
        <p:txBody>
          <a:bodyPr vert="horz" lIns="0" tIns="0" rIns="0" bIns="0" rtlCol="0" anchor="b"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defRPr>
            </a:lvl1pPr>
          </a:lstStyle>
          <a:p>
            <a:r>
              <a:rPr lang="zh-CN" altLang="en-US" b="1" dirty="0">
                <a:solidFill>
                  <a:schemeClr val="accent5"/>
                </a:solidFill>
              </a:rPr>
              <a:t>一樣多樣化</a:t>
            </a:r>
          </a:p>
        </p:txBody>
      </p:sp>
    </p:spTree>
    <p:extLst>
      <p:ext uri="{BB962C8B-B14F-4D97-AF65-F5344CB8AC3E}">
        <p14:creationId xmlns:p14="http://schemas.microsoft.com/office/powerpoint/2010/main" val="3807551082"/>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field of vines in a valley  Description automatically generated with medium confidence">
            <a:extLst>
              <a:ext uri="{FF2B5EF4-FFF2-40B4-BE49-F238E27FC236}">
                <a16:creationId xmlns:a16="http://schemas.microsoft.com/office/drawing/2014/main" id="{A933A3AF-83CE-B069-EFE2-FCE7A63BA3C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Microsoft JhengHei" panose="020B0604030504040204" pitchFamily="34" charset="-12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AB14444E-7613-862B-EB95-A4E2AFCEFE69}"/>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bunch of grapes on a vine  AI-generated content may be incorrect.">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715356" y="3514440"/>
            <a:ext cx="3222905" cy="662774"/>
          </a:xfrm>
        </p:spPr>
        <p:txBody>
          <a:bodyPr/>
          <a:lstStyle>
            <a:lvl1pPr>
              <a:defRPr sz="5243"/>
            </a:lvl1pPr>
          </a:lstStyle>
          <a:p>
            <a:r>
              <a:rPr lang="zh-CN" altLang="en-US" sz="2400" b="1" dirty="0"/>
              <a:t>1820 年代 – 1830 年代</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715356" y="4177221"/>
            <a:ext cx="2976345" cy="1461301"/>
          </a:xfrm>
        </p:spPr>
        <p:txBody>
          <a:bodyPr/>
          <a:lstStyle/>
          <a:p>
            <a:r>
              <a:rPr lang="zh-CN" altLang="en-US" sz="1600" dirty="0"/>
              <a:t>設拉子</a:t>
            </a:r>
            <a:r>
              <a:rPr lang="en-US" altLang="zh-CN" sz="1600" dirty="0"/>
              <a:t> </a:t>
            </a:r>
            <a:r>
              <a:rPr lang="zh-CN" altLang="en-US" sz="1600" dirty="0"/>
              <a:t>是最早被帶到澳洲的品種之一，在溫暖乾燥的氣候中茁壯成長。</a:t>
            </a: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a:xfrm>
            <a:off x="5035980" y="2241150"/>
            <a:ext cx="2976345" cy="1461301"/>
          </a:xfrm>
        </p:spPr>
        <p:txBody>
          <a:bodyPr/>
          <a:lstStyle/>
          <a:p>
            <a:r>
              <a:rPr lang="zh-CN" altLang="en-US" sz="1600" dirty="0"/>
              <a:t>設拉子</a:t>
            </a:r>
            <a:r>
              <a:rPr lang="en-US" altLang="zh-CN" sz="1600" dirty="0"/>
              <a:t> </a:t>
            </a:r>
            <a:r>
              <a:rPr lang="zh-CN" altLang="en-US" sz="1600" dirty="0"/>
              <a:t>葡萄藤種植在南澳洲和維多利亞州，其中一些葡萄藤至今仍在結果。</a:t>
            </a:r>
          </a:p>
          <a:p>
            <a:endParaRPr lang="en-US" dirty="0"/>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a:xfrm>
            <a:off x="5035980" y="1578376"/>
            <a:ext cx="2120040" cy="662774"/>
          </a:xfrm>
        </p:spPr>
        <p:txBody>
          <a:bodyPr/>
          <a:lstStyle>
            <a:lvl1pPr>
              <a:defRPr sz="1434"/>
            </a:lvl1pPr>
          </a:lstStyle>
          <a:p>
            <a:r>
              <a:rPr lang="zh-CN" altLang="en-US" sz="2400" b="1" dirty="0"/>
              <a:t>1840 年代 – 1890 年代</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8975816" y="4177214"/>
            <a:ext cx="2211669" cy="1461301"/>
          </a:xfrm>
        </p:spPr>
        <p:txBody>
          <a:bodyPr/>
          <a:lstStyle/>
          <a:p>
            <a:r>
              <a:rPr lang="zh-CN" altLang="en-US" sz="1600" dirty="0"/>
              <a:t>塔比克酒莊在維多利亞州成立，是世界上一些最古老的未嫁接、前根瘤蚜 設拉子</a:t>
            </a:r>
            <a:r>
              <a:rPr lang="en-US" altLang="zh-CN" sz="1600" dirty="0"/>
              <a:t> </a:t>
            </a:r>
            <a:r>
              <a:rPr lang="zh-CN" altLang="en-US" sz="1600" dirty="0"/>
              <a:t>葡萄藤的所在地。</a:t>
            </a:r>
          </a:p>
          <a:p>
            <a:endParaRPr lang="en-US" dirty="0"/>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8964930" y="3493363"/>
            <a:ext cx="2120040" cy="662774"/>
          </a:xfrm>
        </p:spPr>
        <p:txBody>
          <a:bodyPr/>
          <a:lstStyle/>
          <a:p>
            <a:r>
              <a:rPr lang="zh-CN" altLang="en-US" b="1" dirty="0"/>
              <a:t>1860</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657498" cy="1325563"/>
          </a:xfrm>
        </p:spPr>
        <p:txBody>
          <a:bodyPr/>
          <a:lstStyle/>
          <a:p>
            <a:r>
              <a:rPr lang="en-US" altLang="zh-CN" b="1" dirty="0" err="1">
                <a:solidFill>
                  <a:schemeClr val="accent1"/>
                </a:solidFill>
              </a:rPr>
              <a:t>澳洲</a:t>
            </a:r>
            <a:r>
              <a:rPr lang="en-US" altLang="zh-CN" b="1" dirty="0">
                <a:solidFill>
                  <a:schemeClr val="accent1"/>
                </a:solidFill>
              </a:rPr>
              <a:t> </a:t>
            </a:r>
            <a:r>
              <a:rPr lang="ja-JP" altLang="en-US" b="1">
                <a:solidFill>
                  <a:schemeClr val="accent1"/>
                </a:solidFill>
              </a:rPr>
              <a:t>設拉子</a:t>
            </a:r>
            <a:r>
              <a:rPr lang="en-US" altLang="zh-CN" b="1" dirty="0">
                <a:solidFill>
                  <a:schemeClr val="accent1"/>
                </a:solidFill>
              </a:rPr>
              <a:t> 的歷史</a:t>
            </a:r>
          </a:p>
        </p:txBody>
      </p:sp>
    </p:spTree>
    <p:extLst>
      <p:ext uri="{BB962C8B-B14F-4D97-AF65-F5344CB8AC3E}">
        <p14:creationId xmlns:p14="http://schemas.microsoft.com/office/powerpoint/2010/main" val="3274010999"/>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2C6D3-B670-0117-7FF7-464BAF3840F0}"/>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32712722-0AB5-D377-C351-39DFF312E0B9}"/>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DDDFFAFA-AB20-698A-B075-477C8B8EC3F1}"/>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36216525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51FFBF0-3397-1830-2D77-BA56C64F06BA}"/>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8546995" y="3808638"/>
            <a:ext cx="3645005" cy="2800350"/>
          </a:xfrm>
        </p:spPr>
      </p:pic>
      <p:sp>
        <p:nvSpPr>
          <p:cNvPr id="3" name="Text Placeholder 2">
            <a:extLst>
              <a:ext uri="{FF2B5EF4-FFF2-40B4-BE49-F238E27FC236}">
                <a16:creationId xmlns:a16="http://schemas.microsoft.com/office/drawing/2014/main" id="{1BA1EA82-8919-C5F6-4846-537D461DBFF7}"/>
              </a:ext>
            </a:extLst>
          </p:cNvPr>
          <p:cNvSpPr>
            <a:spLocks noGrp="1"/>
          </p:cNvSpPr>
          <p:nvPr>
            <p:ph type="body" sz="quarter" idx="17"/>
          </p:nvPr>
        </p:nvSpPr>
        <p:spPr>
          <a:xfrm>
            <a:off x="1138101" y="4161102"/>
            <a:ext cx="2976345" cy="1461301"/>
          </a:xfrm>
        </p:spPr>
        <p:txBody>
          <a:bodyPr/>
          <a:lstStyle/>
          <a:p>
            <a:pPr>
              <a:lnSpc>
                <a:spcPct val="95000"/>
              </a:lnSpc>
            </a:pPr>
            <a:r>
              <a:rPr lang="zh-CN" altLang="en-US" sz="1600" dirty="0"/>
              <a:t>亨利·貝斯特 (Henry Best) 在維多利亞州他位於大西部的葡萄園中種植了 設拉子 ，這些葡萄藤至今仍在茁壯成長</a:t>
            </a:r>
          </a:p>
        </p:txBody>
      </p:sp>
      <p:sp>
        <p:nvSpPr>
          <p:cNvPr id="4" name="Text Placeholder 3">
            <a:extLst>
              <a:ext uri="{FF2B5EF4-FFF2-40B4-BE49-F238E27FC236}">
                <a16:creationId xmlns:a16="http://schemas.microsoft.com/office/drawing/2014/main" id="{68BCEE83-459A-8F29-62C5-26668A76415B}"/>
              </a:ext>
            </a:extLst>
          </p:cNvPr>
          <p:cNvSpPr>
            <a:spLocks noGrp="1"/>
          </p:cNvSpPr>
          <p:nvPr>
            <p:ph type="body" sz="quarter" idx="18"/>
          </p:nvPr>
        </p:nvSpPr>
        <p:spPr>
          <a:xfrm>
            <a:off x="1127216" y="3477251"/>
            <a:ext cx="2120040" cy="662774"/>
          </a:xfrm>
        </p:spPr>
        <p:txBody>
          <a:bodyPr/>
          <a:lstStyle/>
          <a:p>
            <a:r>
              <a:rPr lang="zh-CN" altLang="en-US" b="1" dirty="0"/>
              <a:t>1867</a:t>
            </a:r>
          </a:p>
        </p:txBody>
      </p:sp>
      <p:sp>
        <p:nvSpPr>
          <p:cNvPr id="5" name="Text Placeholder 4">
            <a:extLst>
              <a:ext uri="{FF2B5EF4-FFF2-40B4-BE49-F238E27FC236}">
                <a16:creationId xmlns:a16="http://schemas.microsoft.com/office/drawing/2014/main" id="{B2BEADA7-3AD6-4A94-41DC-FC6DC9BBAD63}"/>
              </a:ext>
            </a:extLst>
          </p:cNvPr>
          <p:cNvSpPr>
            <a:spLocks noGrp="1"/>
          </p:cNvSpPr>
          <p:nvPr>
            <p:ph type="body" sz="quarter" idx="19"/>
          </p:nvPr>
        </p:nvSpPr>
        <p:spPr>
          <a:xfrm>
            <a:off x="5793874" y="4471420"/>
            <a:ext cx="2608703" cy="833612"/>
          </a:xfrm>
        </p:spPr>
        <p:txBody>
          <a:bodyPr/>
          <a:lstStyle/>
          <a:p>
            <a:r>
              <a:rPr lang="zh-CN" altLang="en-US" sz="1600" dirty="0"/>
              <a:t>設拉子</a:t>
            </a:r>
            <a:r>
              <a:rPr lang="en-US" altLang="zh-CN" sz="1600" dirty="0"/>
              <a:t> </a:t>
            </a:r>
            <a:r>
              <a:rPr lang="zh-CN" altLang="en-US" sz="1600" dirty="0"/>
              <a:t>成為該國最受歡迎的葡萄酒。</a:t>
            </a:r>
          </a:p>
        </p:txBody>
      </p:sp>
      <p:sp>
        <p:nvSpPr>
          <p:cNvPr id="6" name="Text Placeholder 5">
            <a:extLst>
              <a:ext uri="{FF2B5EF4-FFF2-40B4-BE49-F238E27FC236}">
                <a16:creationId xmlns:a16="http://schemas.microsoft.com/office/drawing/2014/main" id="{5459A502-188D-C624-4844-9FC9930CB9B0}"/>
              </a:ext>
            </a:extLst>
          </p:cNvPr>
          <p:cNvSpPr>
            <a:spLocks noGrp="1"/>
          </p:cNvSpPr>
          <p:nvPr>
            <p:ph type="body" sz="quarter" idx="20"/>
          </p:nvPr>
        </p:nvSpPr>
        <p:spPr/>
        <p:txBody>
          <a:bodyPr/>
          <a:lstStyle>
            <a:lvl1pPr>
              <a:defRPr sz="1434"/>
            </a:lvl1pPr>
          </a:lstStyle>
          <a:p>
            <a:r>
              <a:rPr lang="zh-CN" altLang="en-US" sz="2400" b="1" dirty="0"/>
              <a:t>1950 年代 – 1970 年代</a:t>
            </a:r>
          </a:p>
        </p:txBody>
      </p:sp>
      <p:sp>
        <p:nvSpPr>
          <p:cNvPr id="7" name="Text Placeholder 6">
            <a:extLst>
              <a:ext uri="{FF2B5EF4-FFF2-40B4-BE49-F238E27FC236}">
                <a16:creationId xmlns:a16="http://schemas.microsoft.com/office/drawing/2014/main" id="{228123A5-D550-D71A-7062-F7747EAC35AE}"/>
              </a:ext>
            </a:extLst>
          </p:cNvPr>
          <p:cNvSpPr>
            <a:spLocks noGrp="1"/>
          </p:cNvSpPr>
          <p:nvPr>
            <p:ph type="body" sz="quarter" idx="21"/>
          </p:nvPr>
        </p:nvSpPr>
        <p:spPr>
          <a:xfrm>
            <a:off x="3057396" y="2015950"/>
            <a:ext cx="2725593" cy="1461301"/>
          </a:xfrm>
        </p:spPr>
        <p:txBody>
          <a:bodyPr/>
          <a:lstStyle/>
          <a:p>
            <a:r>
              <a:rPr lang="zh-CN" altLang="en-US" sz="1600" dirty="0"/>
              <a:t>設拉子</a:t>
            </a:r>
            <a:r>
              <a:rPr lang="en-US" altLang="zh-CN" sz="1600" dirty="0"/>
              <a:t> </a:t>
            </a:r>
            <a:r>
              <a:rPr lang="zh-CN" altLang="en-US" sz="1600" dirty="0"/>
              <a:t>在該國幾乎每個角落都持續蓬勃發展，它對澳洲各種氣候、地形和土壤的適應性超越了其他品種。</a:t>
            </a:r>
          </a:p>
          <a:p>
            <a:endParaRPr lang="en-US" dirty="0"/>
          </a:p>
        </p:txBody>
      </p:sp>
      <p:sp>
        <p:nvSpPr>
          <p:cNvPr id="8" name="Text Placeholder 7">
            <a:extLst>
              <a:ext uri="{FF2B5EF4-FFF2-40B4-BE49-F238E27FC236}">
                <a16:creationId xmlns:a16="http://schemas.microsoft.com/office/drawing/2014/main" id="{460C7CBA-D9A3-EB77-782B-0AC93E8F0F98}"/>
              </a:ext>
            </a:extLst>
          </p:cNvPr>
          <p:cNvSpPr>
            <a:spLocks noGrp="1"/>
          </p:cNvSpPr>
          <p:nvPr>
            <p:ph type="body" sz="quarter" idx="22"/>
          </p:nvPr>
        </p:nvSpPr>
        <p:spPr>
          <a:xfrm>
            <a:off x="3046511" y="1332099"/>
            <a:ext cx="2120040" cy="662774"/>
          </a:xfrm>
        </p:spPr>
        <p:txBody>
          <a:bodyPr/>
          <a:lstStyle/>
          <a:p>
            <a:r>
              <a:rPr lang="zh-CN" altLang="en-US" b="1" dirty="0"/>
              <a:t>1900 年代初期</a:t>
            </a:r>
          </a:p>
        </p:txBody>
      </p:sp>
      <p:sp>
        <p:nvSpPr>
          <p:cNvPr id="9" name="Text Placeholder 8">
            <a:extLst>
              <a:ext uri="{FF2B5EF4-FFF2-40B4-BE49-F238E27FC236}">
                <a16:creationId xmlns:a16="http://schemas.microsoft.com/office/drawing/2014/main" id="{40D7FBB1-B15A-2A74-B544-A7796E9D2E21}"/>
              </a:ext>
            </a:extLst>
          </p:cNvPr>
          <p:cNvSpPr>
            <a:spLocks noGrp="1"/>
          </p:cNvSpPr>
          <p:nvPr>
            <p:ph type="body" sz="quarter" idx="23"/>
          </p:nvPr>
        </p:nvSpPr>
        <p:spPr>
          <a:xfrm>
            <a:off x="8755369" y="2339837"/>
            <a:ext cx="2120040" cy="1461301"/>
          </a:xfrm>
        </p:spPr>
        <p:txBody>
          <a:bodyPr/>
          <a:lstStyle/>
          <a:p>
            <a:r>
              <a:rPr lang="zh-CN" altLang="en-US" sz="1600" dirty="0"/>
              <a:t>澳洲的釀酒商釀造出顏色更深、酒精含量更高和新橡木成熟的葡萄酒。</a:t>
            </a:r>
          </a:p>
        </p:txBody>
      </p:sp>
      <p:sp>
        <p:nvSpPr>
          <p:cNvPr id="10" name="Text Placeholder 9">
            <a:extLst>
              <a:ext uri="{FF2B5EF4-FFF2-40B4-BE49-F238E27FC236}">
                <a16:creationId xmlns:a16="http://schemas.microsoft.com/office/drawing/2014/main" id="{8743F8C7-29B3-628C-69C9-3B4E99B4735B}"/>
              </a:ext>
            </a:extLst>
          </p:cNvPr>
          <p:cNvSpPr>
            <a:spLocks noGrp="1"/>
          </p:cNvSpPr>
          <p:nvPr>
            <p:ph type="body" sz="quarter" idx="24"/>
          </p:nvPr>
        </p:nvSpPr>
        <p:spPr>
          <a:xfrm>
            <a:off x="8744483" y="1655986"/>
            <a:ext cx="2120040" cy="662774"/>
          </a:xfrm>
        </p:spPr>
        <p:txBody>
          <a:bodyPr/>
          <a:lstStyle>
            <a:lvl1pPr>
              <a:defRPr sz="1434"/>
            </a:lvl1pPr>
          </a:lstStyle>
          <a:p>
            <a:r>
              <a:rPr lang="zh-CN" altLang="en-US" sz="2400" b="1" dirty="0"/>
              <a:t>1980 年代 – 1990 年代</a:t>
            </a:r>
          </a:p>
        </p:txBody>
      </p:sp>
    </p:spTree>
    <p:extLst>
      <p:ext uri="{BB962C8B-B14F-4D97-AF65-F5344CB8AC3E}">
        <p14:creationId xmlns:p14="http://schemas.microsoft.com/office/powerpoint/2010/main" val="101074335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6456363" y="376238"/>
            <a:ext cx="5735637" cy="6118225"/>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p:txBody>
          <a:bodyPr/>
          <a:lstStyle/>
          <a:p>
            <a:r>
              <a:rPr lang="zh-CN" altLang="en-US" sz="1600" dirty="0"/>
              <a:t>雖然仍然在釀造濃郁、墨色和糖漿般濃郁的 設拉子 ，但越來越多的人更喜歡溫和的風格。</a:t>
            </a: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p:txBody>
          <a:bodyPr/>
          <a:lstStyle>
            <a:lvl1pPr>
              <a:defRPr sz="1434"/>
            </a:lvl1pPr>
          </a:lstStyle>
          <a:p>
            <a:r>
              <a:rPr lang="zh-CN" altLang="en-US" sz="2400" b="1" dirty="0"/>
              <a:t>2000 年代</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p:txBody>
          <a:bodyPr/>
          <a:lstStyle/>
          <a:p>
            <a:r>
              <a:rPr lang="zh-CN" altLang="en-US" sz="1600" dirty="0"/>
              <a:t>涼爽氣候 設拉子</a:t>
            </a:r>
            <a:r>
              <a:rPr lang="en-US" altLang="zh-CN" sz="1600" dirty="0"/>
              <a:t> </a:t>
            </a:r>
            <a:r>
              <a:rPr lang="zh-CN" altLang="en-US" sz="1600" dirty="0"/>
              <a:t>的聲譽日益提高，與世界各地享用的傳統、濃郁、醇厚的溫暖氣候澳洲 設拉子</a:t>
            </a:r>
            <a:r>
              <a:rPr lang="en-US" altLang="zh-CN" sz="1600" dirty="0"/>
              <a:t> </a:t>
            </a:r>
            <a:r>
              <a:rPr lang="zh-CN" altLang="en-US" sz="1600" dirty="0"/>
              <a:t>風格並駕齊驅。</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p:txBody>
          <a:bodyPr/>
          <a:lstStyle/>
          <a:p>
            <a:r>
              <a:rPr lang="zh-CN" altLang="en-US" b="1" dirty="0"/>
              <a:t>今天</a:t>
            </a:r>
          </a:p>
        </p:txBody>
      </p:sp>
    </p:spTree>
    <p:extLst>
      <p:ext uri="{BB962C8B-B14F-4D97-AF65-F5344CB8AC3E}">
        <p14:creationId xmlns:p14="http://schemas.microsoft.com/office/powerpoint/2010/main" val="229207003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785732"/>
          </a:xfrm>
        </p:spPr>
        <p:txBody>
          <a:bodyPr/>
          <a:lstStyle/>
          <a:p>
            <a:r>
              <a:rPr lang="zh-CN" altLang="en-US" b="1" dirty="0">
                <a:solidFill>
                  <a:schemeClr val="accent5"/>
                </a:solidFill>
              </a:rPr>
              <a:t>麥克斯·舒伯特的故事</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568427" y="2954130"/>
            <a:ext cx="4523337" cy="1670704"/>
          </a:xfrm>
        </p:spPr>
        <p:txBody>
          <a:bodyPr/>
          <a:lstStyle/>
          <a:p>
            <a:pPr marL="285750" indent="-285750">
              <a:spcBef>
                <a:spcPts val="800"/>
              </a:spcBef>
              <a:buFont typeface="Arial" panose="020B0604020202020204" pitchFamily="34" charset="0"/>
              <a:buChar char="•"/>
            </a:pPr>
            <a:r>
              <a:rPr lang="zh-CN" altLang="en-US" sz="1600" dirty="0"/>
              <a:t>1951 年，麥克斯·舒伯特 (Max Schubert) 著手釀造「偉大的澳洲紅酒」，但被奔富管理層勒令停止生產</a:t>
            </a:r>
          </a:p>
          <a:p>
            <a:pPr marL="285750" indent="-285750">
              <a:spcBef>
                <a:spcPts val="800"/>
              </a:spcBef>
              <a:buFont typeface="Arial" panose="020B0604020202020204" pitchFamily="34" charset="0"/>
              <a:buChar char="•"/>
            </a:pPr>
            <a:r>
              <a:rPr lang="zh-CN" altLang="en-US" sz="1600" dirty="0"/>
              <a:t>1960 年，奔富 Grange Bin 1 上市，獲得了極高的評價，奔富命令舒伯特恢復生產</a:t>
            </a:r>
          </a:p>
          <a:p>
            <a:pPr marL="285750" indent="-285750">
              <a:spcBef>
                <a:spcPts val="800"/>
              </a:spcBef>
              <a:buFont typeface="Arial" panose="020B0604020202020204" pitchFamily="34" charset="0"/>
              <a:buChar char="•"/>
            </a:pPr>
            <a:r>
              <a:rPr lang="zh-CN" altLang="en-US" sz="1600" dirty="0"/>
              <a:t>奔富 Grange 已成為世界上最具代表性、收藏價值和受人尊敬的葡萄酒之一，這主要歸功於美國葡萄酒媒體和評論家，如羅伯特·帕克 (Robert Parker) 和葡萄酒觀察家 (Wine Spectator)</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452064"/>
            <a:ext cx="5724447" cy="1325563"/>
          </a:xfrm>
        </p:spPr>
        <p:txBody>
          <a:bodyPr/>
          <a:lstStyle/>
          <a:p>
            <a:r>
              <a:rPr lang="zh-CN" altLang="en-US" sz="4800" b="1" kern="1000" spc="-100" dirty="0"/>
              <a:t>一個偶像的演變</a:t>
            </a:r>
          </a:p>
        </p:txBody>
      </p:sp>
    </p:spTree>
    <p:extLst>
      <p:ext uri="{BB962C8B-B14F-4D97-AF65-F5344CB8AC3E}">
        <p14:creationId xmlns:p14="http://schemas.microsoft.com/office/powerpoint/2010/main" val="217940941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Close-up of a bunch of grapes  AI-generated content may be incorrect.">
            <a:extLst>
              <a:ext uri="{FF2B5EF4-FFF2-40B4-BE49-F238E27FC236}">
                <a16:creationId xmlns:a16="http://schemas.microsoft.com/office/drawing/2014/main" id="{FCE94F27-DAE7-0142-386D-71B047F57E0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6" name="Title 2">
            <a:extLst>
              <a:ext uri="{FF2B5EF4-FFF2-40B4-BE49-F238E27FC236}">
                <a16:creationId xmlns:a16="http://schemas.microsoft.com/office/drawing/2014/main" id="{6D0C18E6-511B-838F-625F-D39EBB5C51E6}"/>
              </a:ext>
            </a:extLst>
          </p:cNvPr>
          <p:cNvSpPr txBox="1">
            <a:spLocks/>
          </p:cNvSpPr>
          <p:nvPr/>
        </p:nvSpPr>
        <p:spPr>
          <a:xfrm>
            <a:off x="568427" y="584200"/>
            <a:ext cx="4829691" cy="78573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sz="3200" b="1" dirty="0">
                <a:solidFill>
                  <a:schemeClr val="accent5"/>
                </a:solidFill>
                <a:latin typeface="Microsoft JhengHei" panose="020B0604030504040204" pitchFamily="34" charset="-120"/>
                <a:ea typeface="Microsoft JhengHei" panose="020B0604030504040204" pitchFamily="34" charset="-120"/>
              </a:rPr>
              <a:t>麥克斯·舒伯特的故事</a:t>
            </a:r>
          </a:p>
        </p:txBody>
      </p:sp>
      <p:sp>
        <p:nvSpPr>
          <p:cNvPr id="7" name="Text Placeholder 4">
            <a:extLst>
              <a:ext uri="{FF2B5EF4-FFF2-40B4-BE49-F238E27FC236}">
                <a16:creationId xmlns:a16="http://schemas.microsoft.com/office/drawing/2014/main" id="{507A950C-B02D-0C70-C27D-7AC577F1CBE7}"/>
              </a:ext>
            </a:extLst>
          </p:cNvPr>
          <p:cNvSpPr txBox="1">
            <a:spLocks/>
          </p:cNvSpPr>
          <p:nvPr/>
        </p:nvSpPr>
        <p:spPr>
          <a:xfrm>
            <a:off x="561895" y="1119683"/>
            <a:ext cx="5724447"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4800" b="1" kern="1000" spc="-100" dirty="0">
                <a:solidFill>
                  <a:schemeClr val="accent1"/>
                </a:solidFill>
                <a:latin typeface="Microsoft JhengHei" panose="020B0604030504040204" pitchFamily="34" charset="-120"/>
                <a:ea typeface="Microsoft JhengHei" panose="020B0604030504040204" pitchFamily="34" charset="-120"/>
              </a:rPr>
              <a:t>一個偶像的演變</a:t>
            </a:r>
          </a:p>
        </p:txBody>
      </p:sp>
      <p:sp>
        <p:nvSpPr>
          <p:cNvPr id="8" name="Text Placeholder 3">
            <a:extLst>
              <a:ext uri="{FF2B5EF4-FFF2-40B4-BE49-F238E27FC236}">
                <a16:creationId xmlns:a16="http://schemas.microsoft.com/office/drawing/2014/main" id="{12053E53-A7AE-DB23-1754-17ED87C3F4C2}"/>
              </a:ext>
            </a:extLst>
          </p:cNvPr>
          <p:cNvSpPr txBox="1">
            <a:spLocks/>
          </p:cNvSpPr>
          <p:nvPr/>
        </p:nvSpPr>
        <p:spPr>
          <a:xfrm>
            <a:off x="721033" y="3520562"/>
            <a:ext cx="4823119" cy="188537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2000">
                <a:solidFill>
                  <a:schemeClr val="tx1"/>
                </a:solidFill>
                <a:latin typeface="Microsoft JhengHei" panose="020B0604030504040204" pitchFamily="34" charset="-120"/>
                <a:ea typeface="Microsoft JhengHei" panose="020B0604030504040204" pitchFamily="34" charset="-120"/>
              </a:rPr>
              <a:t>設拉子 </a:t>
            </a:r>
            <a:r>
              <a:rPr lang="en-US" altLang="zh-CN" sz="2000" dirty="0">
                <a:solidFill>
                  <a:schemeClr val="tx1"/>
                </a:solidFill>
                <a:latin typeface="Microsoft JhengHei" panose="020B0604030504040204" pitchFamily="34" charset="-120"/>
                <a:ea typeface="Microsoft JhengHei" panose="020B0604030504040204" pitchFamily="34" charset="-120"/>
              </a:rPr>
              <a:t>：</a:t>
            </a:r>
            <a:r>
              <a:rPr lang="en-US" altLang="zh-CN" sz="2000" dirty="0" err="1">
                <a:solidFill>
                  <a:schemeClr val="tx1"/>
                </a:solidFill>
                <a:latin typeface="Microsoft JhengHei" panose="020B0604030504040204" pitchFamily="34" charset="-120"/>
                <a:ea typeface="Microsoft JhengHei" panose="020B0604030504040204" pitchFamily="34" charset="-120"/>
              </a:rPr>
              <a:t>醫生開的處方</a:t>
            </a:r>
            <a:endParaRPr lang="en-US" altLang="zh-CN" sz="2000" dirty="0">
              <a:solidFill>
                <a:schemeClr val="tx1"/>
              </a:solidFill>
              <a:latin typeface="Microsoft JhengHei" panose="020B0604030504040204" pitchFamily="34" charset="-120"/>
              <a:ea typeface="Microsoft JhengHei" panose="020B0604030504040204" pitchFamily="34" charset="-120"/>
            </a:endParaRPr>
          </a:p>
          <a:p>
            <a:r>
              <a:rPr lang="zh-CN" altLang="en-US" dirty="0">
                <a:solidFill>
                  <a:schemeClr val="tx1"/>
                </a:solidFill>
                <a:latin typeface="Microsoft JhengHei" panose="020B0604030504040204" pitchFamily="34" charset="-120"/>
                <a:ea typeface="Microsoft JhengHei" panose="020B0604030504040204" pitchFamily="34" charset="-120"/>
              </a:rPr>
              <a:t>澳洲的許多早期葡萄酒推廣者都是醫生，其中包括克里斯多福·羅森·奔富 (Christopher Rawson Penfold) 博士，他於 1844 年抵達阿德萊德並創立了麥格爾莊園。奔富的第一批葡萄酒可憑處方購買，據說對貧血患者有益。</a:t>
            </a:r>
          </a:p>
        </p:txBody>
      </p:sp>
    </p:spTree>
    <p:extLst>
      <p:ext uri="{BB962C8B-B14F-4D97-AF65-F5344CB8AC3E}">
        <p14:creationId xmlns:p14="http://schemas.microsoft.com/office/powerpoint/2010/main" val="205761012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EAD67461-4119-4C6E-9E51-B53E67EF03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CCF1F8-6D9E-4631-9BC7-E65B426755A9}">
  <ds:schemaRefs>
    <ds:schemaRef ds:uri="http://purl.org/dc/elements/1.1/"/>
    <ds:schemaRef ds:uri="http://schemas.microsoft.com/office/2006/documentManagement/types"/>
    <ds:schemaRef ds:uri="http://schemas.openxmlformats.org/package/2006/metadata/core-properties"/>
    <ds:schemaRef ds:uri="http://schemas.microsoft.com/office/infopath/2007/PartnerControls"/>
    <ds:schemaRef ds:uri="02256494-4976-4001-aedb-96463ae0d92e"/>
    <ds:schemaRef ds:uri="http://purl.org/dc/terms/"/>
    <ds:schemaRef ds:uri="4e8dd08d-258d-47a9-9875-37f1ffd19f33"/>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162</TotalTime>
  <Words>8775</Words>
  <Application>Microsoft Macintosh PowerPoint</Application>
  <PresentationFormat>Widescreen</PresentationFormat>
  <Paragraphs>409</Paragraphs>
  <Slides>50</Slides>
  <Notes>38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Microsoft JhengHei</vt:lpstr>
      <vt:lpstr>Calibri</vt:lpstr>
      <vt:lpstr>Neue Haas Grotesk Text Pro</vt:lpstr>
      <vt:lpstr>Microsoft JhengHei</vt:lpstr>
      <vt:lpstr>Hellix</vt:lpstr>
      <vt:lpstr>Inter Display</vt:lpstr>
      <vt:lpstr>Arial</vt:lpstr>
      <vt:lpstr>Hellix SemiBold</vt:lpstr>
      <vt:lpstr>Slide layouts</vt:lpstr>
      <vt:lpstr>PowerPoint Presentation</vt:lpstr>
      <vt:lpstr>PowerPoint Presentation</vt:lpstr>
      <vt:lpstr>設拉子</vt:lpstr>
      <vt:lpstr>PowerPoint Presentation</vt:lpstr>
      <vt:lpstr>1820 年代 – 1830 年代</vt:lpstr>
      <vt:lpstr>PowerPoint Presentation</vt:lpstr>
      <vt:lpstr>PowerPoint Presentation</vt:lpstr>
      <vt:lpstr>麥克斯·舒伯特的故事</vt:lpstr>
      <vt:lpstr>PowerPoint Presentation</vt:lpstr>
      <vt:lpstr>葡萄栽培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設拉子葡萄酒的常見風格</vt:lpstr>
      <vt:lpstr>PowerPoint Presentation</vt:lpstr>
      <vt:lpstr>PowerPoint Presentation</vt:lpstr>
      <vt:lpstr>PowerPoint Presentation</vt:lpstr>
      <vt:lpstr>澳洲的瑰寶</vt:lpstr>
      <vt:lpstr>澳洲 設拉子產區</vt:lpstr>
      <vt:lpstr>南澳大利亞</vt:lpstr>
      <vt:lpstr>PowerPoint Presentation</vt:lpstr>
      <vt:lpstr>PowerPoint Presentation</vt:lpstr>
      <vt:lpstr>PowerPoint Presentation</vt:lpstr>
      <vt:lpstr>PowerPoint Presentation</vt:lpstr>
      <vt:lpstr>PowerPoint Presentation</vt:lpstr>
      <vt:lpstr>新南威爾斯和
澳大利亞首都領地區域
</vt:lpstr>
      <vt:lpstr>PowerPoint Presentation</vt:lpstr>
      <vt:lpstr>PowerPoint Presentation</vt:lpstr>
      <vt:lpstr>西澳大利亞
</vt:lpstr>
      <vt:lpstr>PowerPoint Presentation</vt:lpstr>
      <vt:lpstr>PowerPoint Presentation</vt:lpstr>
      <vt:lpstr>PowerPoint Presentation</vt:lpstr>
      <vt:lpstr>PowerPoint Presentation</vt:lpstr>
      <vt:lpstr>維多利亞
</vt:lpstr>
      <vt:lpstr>PowerPoint Presentation</vt:lpstr>
      <vt:lpstr>PowerPoint Presentation</vt:lpstr>
      <vt:lpstr>PowerPoint Presentation</vt:lpstr>
      <vt:lpstr>河地和河岸的西拉
</vt:lpstr>
      <vt:lpstr>PowerPoint Presentation</vt:lpstr>
      <vt:lpstr>PowerPoint Presentation</vt:lpstr>
      <vt:lpstr>PowerPoint Presentation</vt:lpstr>
      <vt:lpstr>PowerPoint Presentation</vt:lpstr>
      <vt:lpstr>西拉葡萄酒與</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Cameron Midson</cp:lastModifiedBy>
  <cp:revision>19</cp:revision>
  <dcterms:created xsi:type="dcterms:W3CDTF">2018-07-25T07:02:59Z</dcterms:created>
  <dcterms:modified xsi:type="dcterms:W3CDTF">2026-08-20T02:43:15Z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47266300.0000000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y fmtid="{D5CDD505-2E9C-101B-9397-08002B2CF9AE}" pid="12" name="MSIP_Label_8cf57b4f-1801-441a-a240-098885f2bcbe_Enabled">
    <vt:lpwstr>true</vt:lpwstr>
  </property>
  <property fmtid="{D5CDD505-2E9C-101B-9397-08002B2CF9AE}" pid="13" name="MSIP_Label_8cf57b4f-1801-441a-a240-098885f2bcbe_SetDate">
    <vt:lpwstr>2025-10-02T06:53:25Z</vt:lpwstr>
  </property>
  <property fmtid="{D5CDD505-2E9C-101B-9397-08002B2CF9AE}" pid="14" name="MSIP_Label_8cf57b4f-1801-441a-a240-098885f2bcbe_Method">
    <vt:lpwstr>Standard</vt:lpwstr>
  </property>
  <property fmtid="{D5CDD505-2E9C-101B-9397-08002B2CF9AE}" pid="15" name="MSIP_Label_8cf57b4f-1801-441a-a240-098885f2bcbe_Name">
    <vt:lpwstr>General</vt:lpwstr>
  </property>
  <property fmtid="{D5CDD505-2E9C-101B-9397-08002B2CF9AE}" pid="16" name="MSIP_Label_8cf57b4f-1801-441a-a240-098885f2bcbe_SiteId">
    <vt:lpwstr>76107ada-99f4-412e-b164-5464438b49a0</vt:lpwstr>
  </property>
  <property fmtid="{D5CDD505-2E9C-101B-9397-08002B2CF9AE}" pid="17" name="MSIP_Label_8cf57b4f-1801-441a-a240-098885f2bcbe_ActionId">
    <vt:lpwstr>db13da72-9754-4a28-a7cd-b764b1efd171</vt:lpwstr>
  </property>
  <property fmtid="{D5CDD505-2E9C-101B-9397-08002B2CF9AE}" pid="18" name="MSIP_Label_8cf57b4f-1801-441a-a240-098885f2bcbe_ContentBits">
    <vt:lpwstr>0</vt:lpwstr>
  </property>
  <property fmtid="{D5CDD505-2E9C-101B-9397-08002B2CF9AE}" pid="19" name="MSIP_Label_8cf57b4f-1801-441a-a240-098885f2bcbe_Tag">
    <vt:lpwstr>50, 3, 0, 1</vt:lpwstr>
  </property>
</Properties>
</file>