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media/image10.svg" ContentType="image/svg+xml"/>
  <Override PartName="/ppt/media/image14.svg" ContentType="image/svg+xml"/>
  <Override PartName="/ppt/theme/theme2.xml" ContentType="application/vnd.openxmlformats-officedocument.theme+xml"/>
  <Override PartName="/ppt/notesSlides/notesSlide1.xml" ContentType="application/vnd.openxmlformats-officedocument.presentationml.notesSlide+xml"/>
  <Override PartName="/ppt/media/image17.svg" ContentType="image/sv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Lst>
  <p:notesMasterIdLst>
    <p:notesMasterId r:id="rId34"/>
  </p:notesMasterIdLst>
  <p:sldIdLst>
    <p:sldId id="256" r:id="rId5"/>
    <p:sldId id="478" r:id="rId6"/>
    <p:sldId id="645" r:id="rId7"/>
    <p:sldId id="637" r:id="rId8"/>
    <p:sldId id="646" r:id="rId9"/>
    <p:sldId id="669" r:id="rId10"/>
    <p:sldId id="647" r:id="rId11"/>
    <p:sldId id="636" r:id="rId12"/>
    <p:sldId id="635" r:id="rId13"/>
    <p:sldId id="641" r:id="rId14"/>
    <p:sldId id="642" r:id="rId15"/>
    <p:sldId id="643" r:id="rId16"/>
    <p:sldId id="648" r:id="rId17"/>
    <p:sldId id="665" r:id="rId18"/>
    <p:sldId id="652" r:id="rId19"/>
    <p:sldId id="666" r:id="rId20"/>
    <p:sldId id="667" r:id="rId21"/>
    <p:sldId id="668" r:id="rId22"/>
    <p:sldId id="670" r:id="rId23"/>
    <p:sldId id="671" r:id="rId24"/>
    <p:sldId id="672" r:id="rId25"/>
    <p:sldId id="673" r:id="rId26"/>
    <p:sldId id="657" r:id="rId27"/>
    <p:sldId id="626" r:id="rId28"/>
    <p:sldId id="280" r:id="rId29"/>
    <p:sldId id="617" r:id="rId30"/>
    <p:sldId id="659" r:id="rId31"/>
    <p:sldId id="340" r:id="rId32"/>
    <p:sldId id="674" r:id="rId33"/>
  </p:sldIdLst>
  <p:sldSz cx="12192000" cy="6858000"/>
  <p:notesSz cx="6858000" cy="9144000"/>
  <p:embeddedFontLst>
    <p:embeddedFont>
      <p:font typeface="Calibri" panose="020F0502020204030204" pitchFamily="34" charset="0"/>
      <p:regular r:id="rId35"/>
      <p:bold r:id="rId36"/>
      <p:italic r:id="rId37"/>
      <p:boldItalic r:id="rId38"/>
    </p:embeddedFont>
    <p:embeddedFont>
      <p:font typeface="Inter Display" panose="02000503000000020004" pitchFamily="2" charset="0"/>
      <p:regular r:id="rId39"/>
      <p:bold r:id="rId40"/>
      <p:italic r:id="rId41"/>
      <p:boldItalic r:id="rId42"/>
    </p:embeddedFont>
    <p:embeddedFont>
      <p:font typeface="Neue Haas Grotesk Text Pro" panose="020B0504020202020204" pitchFamily="34" charset="77"/>
      <p:regular r:id="rId43"/>
      <p:bold r:id="rId44"/>
      <p:italic r:id="rId45"/>
      <p:boldItalic r:id="rId46"/>
    </p:embeddedFont>
  </p:embeddedFontLst>
  <p:custDataLst>
    <p:tags r:id="rId47"/>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0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798" autoAdjust="0"/>
    <p:restoredTop sz="74335"/>
  </p:normalViewPr>
  <p:slideViewPr>
    <p:cSldViewPr snapToGrid="0">
      <p:cViewPr>
        <p:scale>
          <a:sx n="97" d="100"/>
          <a:sy n="97" d="100"/>
        </p:scale>
        <p:origin x="1496" y="-192"/>
      </p:cViewPr>
      <p:guideLst>
        <p:guide orient="horz" pos="370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5.fntdata"/><Relationship Id="rId21" Type="http://schemas.openxmlformats.org/officeDocument/2006/relationships/slide" Target="slides/slide17.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tags" Target="tags/tag1.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3"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10.fntdata"/><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4.fntdata"/><Relationship Id="rId46" Type="http://schemas.openxmlformats.org/officeDocument/2006/relationships/font" Target="fonts/font12.fntdata"/><Relationship Id="rId20" Type="http://schemas.openxmlformats.org/officeDocument/2006/relationships/slide" Target="slides/slide16.xml"/><Relationship Id="rId41" Type="http://schemas.openxmlformats.org/officeDocument/2006/relationships/font" Target="fonts/font7.fntdata"/><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2.fntdata"/><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eron Midson" userId="510fe36d-201b-4d30-8c49-491c55367456" providerId="ADAL" clId="{93217E07-8A0E-5D7D-A37A-49773A2FEA36}"/>
    <pc:docChg chg="mod modSld">
      <pc:chgData name="Cameron Midson" userId="510fe36d-201b-4d30-8c49-491c55367456" providerId="ADAL" clId="{93217E07-8A0E-5D7D-A37A-49773A2FEA36}" dt="2026-02-17T23:58:37.119" v="1" actId="33475"/>
      <pc:docMkLst>
        <pc:docMk/>
      </pc:docMkLst>
      <pc:sldChg chg="modSp mod">
        <pc:chgData name="Cameron Midson" userId="510fe36d-201b-4d30-8c49-491c55367456" providerId="ADAL" clId="{93217E07-8A0E-5D7D-A37A-49773A2FEA36}" dt="2026-02-17T23:58:34.905" v="0" actId="113"/>
        <pc:sldMkLst>
          <pc:docMk/>
          <pc:sldMk cId="1789970845" sldId="256"/>
        </pc:sldMkLst>
        <pc:spChg chg="mod">
          <ac:chgData name="Cameron Midson" userId="510fe36d-201b-4d30-8c49-491c55367456" providerId="ADAL" clId="{93217E07-8A0E-5D7D-A37A-49773A2FEA36}" dt="2026-02-17T23:58:34.905" v="0" actId="113"/>
          <ac:spMkLst>
            <pc:docMk/>
            <pc:sldMk cId="1789970845" sldId="256"/>
            <ac:spMk id="7" creationId="{8B1D4A70-6CA2-23A1-1A5A-497FD63075D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A644BF32-4CA8-4343-91C5-94D89E008D3B}" type="datetimeFigureOut">
              <a:rPr lang="en-US" smtClean="0"/>
              <a:pPr/>
              <a:t>3/28/26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Arial" panose="020B0604020202020204" pitchFamily="34" charset="0"/>
        <a:ea typeface="+mn-ea"/>
        <a:cs typeface="+mn-cs"/>
      </a:defRPr>
    </a:lvl1pPr>
    <a:lvl2pPr marL="457176" algn="l" defTabSz="914353" rtl="0" eaLnBrk="1" latinLnBrk="0" hangingPunct="1">
      <a:defRPr sz="1199" b="0" i="0" kern="1200">
        <a:solidFill>
          <a:schemeClr val="tx1"/>
        </a:solidFill>
        <a:latin typeface="Arial" panose="020B0604020202020204" pitchFamily="34" charset="0"/>
        <a:ea typeface="+mn-ea"/>
        <a:cs typeface="+mn-cs"/>
      </a:defRPr>
    </a:lvl2pPr>
    <a:lvl3pPr marL="914353" algn="l" defTabSz="914353" rtl="0" eaLnBrk="1" latinLnBrk="0" hangingPunct="1">
      <a:defRPr sz="1199" b="0" i="0" kern="1200">
        <a:solidFill>
          <a:schemeClr val="tx1"/>
        </a:solidFill>
        <a:latin typeface="Arial" panose="020B0604020202020204" pitchFamily="34" charset="0"/>
        <a:ea typeface="+mn-ea"/>
        <a:cs typeface="+mn-cs"/>
      </a:defRPr>
    </a:lvl3pPr>
    <a:lvl4pPr marL="1371529" algn="l" defTabSz="914353" rtl="0" eaLnBrk="1" latinLnBrk="0" hangingPunct="1">
      <a:defRPr sz="1199" b="0" i="0" kern="1200">
        <a:solidFill>
          <a:schemeClr val="tx1"/>
        </a:solidFill>
        <a:latin typeface="Arial" panose="020B0604020202020204" pitchFamily="34" charset="0"/>
        <a:ea typeface="+mn-ea"/>
        <a:cs typeface="+mn-cs"/>
      </a:defRPr>
    </a:lvl4pPr>
    <a:lvl5pPr marL="1828707" algn="l" defTabSz="914353" rtl="0" eaLnBrk="1" latinLnBrk="0" hangingPunct="1">
      <a:defRPr sz="1199" b="0" i="0" kern="1200">
        <a:solidFill>
          <a:schemeClr val="tx1"/>
        </a:solidFill>
        <a:latin typeface="Arial" panose="020B0604020202020204" pitchFamily="34" charset="0"/>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ct val="0"/>
              </a:spcBef>
              <a:spcAft>
                <a:spcPct val="0"/>
              </a:spcAft>
              <a:buSzPts val="1400"/>
              <a:buNone/>
            </a:pPr>
            <a:r>
              <a:rPr lang="vi-VN" sz="1200" b="0" i="0" u="none" strike="noStrike" dirty="0">
                <a:solidFill>
                  <a:schemeClr val="dk1"/>
                </a:solidFill>
                <a:latin typeface="Arial"/>
                <a:ea typeface="Arial"/>
                <a:cs typeface="Arial"/>
                <a:sym typeface="Arial"/>
              </a:rPr>
              <a:t>Cùng khám phá lịch sử độc đáo, điều kiện sinh trưởng, nghề trồng nho, các loại rượu vang nổi tiếng đã làm nên danh tiếng của vùng sản xuất rượu vang lớn nhất Australia.</a:t>
            </a:r>
            <a:r>
              <a:rPr lang="vi-VN" dirty="0">
                <a:latin typeface="Arial"/>
                <a:ea typeface="Arial"/>
                <a:cs typeface="Arial"/>
                <a:sym typeface="Arial"/>
              </a:rPr>
              <a:t> </a:t>
            </a:r>
            <a:r>
              <a:rPr lang="vi-VN" sz="1200" b="0" i="0" dirty="0">
                <a:solidFill>
                  <a:schemeClr val="dk1"/>
                </a:solidFill>
                <a:latin typeface="Arial"/>
                <a:ea typeface="Arial"/>
                <a:cs typeface="Arial"/>
                <a:sym typeface="Arial"/>
              </a:rPr>
              <a:t>Quý vị vui lòng xem các nội dung ghi chú để biết thêm thông tin ở mỗi trang trình chiếu và các câu hỏi gợi ý thảo luận. </a:t>
            </a:r>
            <a:r>
              <a:rPr lang="vi-VN" sz="1200" dirty="0">
                <a:solidFill>
                  <a:schemeClr val="dk1"/>
                </a:solidFill>
                <a:latin typeface="Arial"/>
                <a:ea typeface="Arial"/>
                <a:cs typeface="Arial"/>
                <a:sym typeface="Arial"/>
              </a:rPr>
              <a:t>Để tải về các chủ đề và tài liệu, bao gồm các bài thuyết trình khác, vui lòng truy cập www.australianwinediscovered.com</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12214464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ct val="0"/>
              </a:spcBef>
              <a:spcAft>
                <a:spcPct val="0"/>
              </a:spcAft>
              <a:buClr>
                <a:schemeClr val="dk1"/>
              </a:buClr>
              <a:buSzPts val="1200"/>
              <a:buFont typeface="Arial"/>
              <a:buNone/>
            </a:pPr>
            <a:r>
              <a:rPr lang="vi-VN" sz="1200" dirty="0">
                <a:solidFill>
                  <a:schemeClr val="dk1"/>
                </a:solidFill>
                <a:latin typeface="Arial"/>
                <a:ea typeface="Arial"/>
                <a:cs typeface="Arial"/>
                <a:sym typeface="Arial"/>
              </a:rPr>
              <a:t>ĐÂY LÀ THỜI ĐIỂM THÍCH HỢP ĐỂ THƯỞNG THỨC VÀ THẢO LUẬN VỀ HƯƠNG VỊ CÁC LOẠI RƯỢU VANG KHÁC NHAU. </a:t>
            </a:r>
            <a:endParaRPr lang="vi-VN" dirty="0"/>
          </a:p>
          <a:p>
            <a:pPr marL="0" marR="0" lvl="0" indent="0" algn="l" rtl="0">
              <a:lnSpc>
                <a:spcPct val="100000"/>
              </a:lnSpc>
              <a:spcBef>
                <a:spcPct val="0"/>
              </a:spcBef>
              <a:spcAft>
                <a:spcPct val="0"/>
              </a:spcAft>
              <a:buClr>
                <a:schemeClr val="dk1"/>
              </a:buClr>
              <a:buSzPts val="1200"/>
              <a:buFont typeface="Calibri"/>
              <a:buNone/>
            </a:pPr>
            <a:endParaRPr lang="vi-VN" sz="1200" dirty="0">
              <a:solidFill>
                <a:schemeClr val="dk1"/>
              </a:solidFill>
              <a:latin typeface="Arial"/>
              <a:ea typeface="Arial"/>
              <a:cs typeface="Arial"/>
              <a:sym typeface="Arial"/>
            </a:endParaRPr>
          </a:p>
          <a:p>
            <a:pPr marL="0" marR="0" lvl="0" indent="0" algn="l" rtl="0">
              <a:lnSpc>
                <a:spcPct val="100000"/>
              </a:lnSpc>
              <a:spcBef>
                <a:spcPct val="0"/>
              </a:spcBef>
              <a:spcAft>
                <a:spcPct val="0"/>
              </a:spcAft>
              <a:buClr>
                <a:schemeClr val="dk1"/>
              </a:buClr>
              <a:buSzPts val="1200"/>
              <a:buFont typeface="Arial"/>
              <a:buNone/>
            </a:pPr>
            <a:r>
              <a:rPr lang="vi-VN" sz="1200" dirty="0">
                <a:solidFill>
                  <a:schemeClr val="dk1"/>
                </a:solidFill>
                <a:latin typeface="Arial"/>
                <a:ea typeface="Arial"/>
                <a:cs typeface="Arial"/>
                <a:sym typeface="Arial"/>
              </a:rPr>
              <a:t>+ CHƯƠNG TRÌNH BỔ SUNG Quý vị sẽ tìm thấy tài liệu chương trình tại www.australianwinediscovered.com</a:t>
            </a:r>
          </a:p>
          <a:p>
            <a:pPr marL="0" lvl="0" indent="0" algn="l" rtl="0">
              <a:lnSpc>
                <a:spcPct val="100000"/>
              </a:lnSpc>
              <a:spcBef>
                <a:spcPct val="0"/>
              </a:spcBef>
              <a:spcAft>
                <a:spcPct val="0"/>
              </a:spcAft>
              <a:buSzPts val="1400"/>
              <a:buNone/>
            </a:pPr>
            <a:endParaRPr lang="vi-VN"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32858695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ct val="0"/>
              </a:spcBef>
              <a:spcAft>
                <a:spcPct val="0"/>
              </a:spcAft>
              <a:buSzPts val="1400"/>
              <a:buNone/>
            </a:pPr>
            <a:r>
              <a:rPr lang="vi-VN" sz="1200" b="0" i="0" u="none" strike="noStrike" dirty="0">
                <a:solidFill>
                  <a:schemeClr val="dk1"/>
                </a:solidFill>
                <a:latin typeface="Arial"/>
                <a:ea typeface="Arial"/>
                <a:cs typeface="Arial"/>
                <a:sym typeface="Arial"/>
              </a:rPr>
              <a:t>Great Southern được biết đến với rượu vang Rieslings đặc biệt với hương vị đậm đà, điển hình với vị cam quýt với một chút hương vị thảo mộc và khoáng chất. Mang hương vị tươi mát và chua khi còn trẻ, dòng rượu này thường có được hương vị tuyệt hảo theo thời gian, hiếm khi đạt đến mức trưởng thành tối đa khi chưa đủ 10 năm. Phong cách phổ biến là mang độ chua rất cao. Quá trình lên men từ những con men tự nhiên từ những quả nho chín hơn, lượng đường còn lại cao hơn, hương gỗ sồi trung tính, kéo dài thời gian ủ rượu trên xác và cặn men, rượu vang được làm từ những vườn nho đơn dần trở nên phổ biến hơn. </a:t>
            </a:r>
            <a:endParaRPr lang="vi-VN" b="0"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37240750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ct val="0"/>
              </a:spcBef>
              <a:spcAft>
                <a:spcPct val="0"/>
              </a:spcAft>
              <a:buSzPts val="1400"/>
              <a:buNone/>
            </a:pPr>
            <a:r>
              <a:rPr lang="vi-VN" sz="1200" b="0" i="0" u="none" strike="noStrike" dirty="0">
                <a:solidFill>
                  <a:schemeClr val="dk1"/>
                </a:solidFill>
                <a:latin typeface="Arial"/>
                <a:ea typeface="Arial"/>
                <a:cs typeface="Arial"/>
                <a:sym typeface="Arial"/>
              </a:rPr>
              <a:t>Rượu vang Chardonnay thanh, có cấu trúc chặt chẽ, mang hương bưởi, có khả năng trữ lâu theo thời gian được sản xuất trong vùng. Có nhiều phong cách, mặc dù phần lớn rượu được lên men trong thùng, nhưng rượu được sản xuất ở đây thường đậm đà mà không nặng như một số loại Chardonnay khác. Rượu của miền Nam có thể nhẹ và thanh hơn một chút, trong khi rượu của miền Bắc mạnh hơn một chút. </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30788828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ct val="0"/>
              </a:spcBef>
              <a:spcAft>
                <a:spcPct val="0"/>
              </a:spcAft>
              <a:buSzPts val="1400"/>
              <a:buNone/>
            </a:pPr>
            <a:r>
              <a:rPr lang="vi-VN" sz="1200" b="0" i="0" u="none" strike="noStrike" dirty="0">
                <a:solidFill>
                  <a:schemeClr val="dk1"/>
                </a:solidFill>
                <a:latin typeface="Arial"/>
                <a:ea typeface="Arial"/>
                <a:cs typeface="Arial"/>
                <a:sym typeface="Arial"/>
              </a:rPr>
              <a:t>Cho đến gần đây, rượu Pinot Noir chỉ xuất xứ từ khu vực phía nam xung quanh Denmark và Albany. Tuy nhiên một số dòng rượu vang thú vị đã được sản xuất ở Mount Barker vào những năm mát mẻ hơn một chút.</a:t>
            </a:r>
            <a:br>
              <a:rPr lang="vi-VN" sz="1200" dirty="0">
                <a:solidFill>
                  <a:schemeClr val="dk1"/>
                </a:solidFill>
                <a:latin typeface="Calibri"/>
                <a:ea typeface="Calibri"/>
                <a:cs typeface="Calibri"/>
                <a:sym typeface="Calibri"/>
              </a:rPr>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14573361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2732392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ct val="0"/>
              </a:spcBef>
              <a:spcAft>
                <a:spcPct val="0"/>
              </a:spcAft>
              <a:buSzPts val="1400"/>
              <a:buNone/>
            </a:pPr>
            <a:r>
              <a:rPr lang="vi-VN" sz="1200" b="0" i="0" u="none" strike="noStrike" dirty="0">
                <a:solidFill>
                  <a:schemeClr val="dk1"/>
                </a:solidFill>
                <a:latin typeface="Arial"/>
                <a:ea typeface="Arial"/>
                <a:cs typeface="Arial"/>
                <a:sym typeface="Arial"/>
              </a:rPr>
              <a:t>Rượu có khả năng trữ lâu năm có màu sắc đậm, hương vị đậm đà và cấu trúc mạnh mẽ - mặc dù rượu vang ở đây không có đầy đặn như rượu vang từ Margaret River.</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dirty="0"/>
          </a:p>
        </p:txBody>
      </p:sp>
    </p:spTree>
    <p:extLst>
      <p:ext uri="{BB962C8B-B14F-4D97-AF65-F5344CB8AC3E}">
        <p14:creationId xmlns:p14="http://schemas.microsoft.com/office/powerpoint/2010/main" val="8962549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24</a:t>
            </a:fld>
            <a:endParaRPr lang="en-US" dirty="0"/>
          </a:p>
        </p:txBody>
      </p:sp>
    </p:spTree>
    <p:extLst>
      <p:ext uri="{BB962C8B-B14F-4D97-AF65-F5344CB8AC3E}">
        <p14:creationId xmlns:p14="http://schemas.microsoft.com/office/powerpoint/2010/main" val="2595987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ct val="0"/>
              </a:spcBef>
              <a:spcAft>
                <a:spcPct val="0"/>
              </a:spcAft>
              <a:buSzPts val="1400"/>
              <a:buNone/>
            </a:pPr>
            <a:r>
              <a:rPr lang="vi-VN" sz="1200" b="0" i="0" u="none" strike="noStrike" dirty="0">
                <a:solidFill>
                  <a:schemeClr val="dk1"/>
                </a:solidFill>
                <a:latin typeface="Arial"/>
                <a:ea typeface="Arial"/>
                <a:cs typeface="Arial"/>
                <a:sym typeface="Arial"/>
              </a:rPr>
              <a:t>Thường phức tạp về hương vị, mượt mà, vừa vị với độ chát tốt. Nhiều nhà sản xuất hạn chế việc sử dụng gỗ sồi mới, cho phép hương vị trái cây lan tỏa nổi bật. Frankland River và Mount Barker là hai tiểu vùng hàng đầu trong ngành sản xuất rượu Shiraz.</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25</a:t>
            </a:fld>
            <a:endParaRPr lang="en-US" dirty="0"/>
          </a:p>
        </p:txBody>
      </p:sp>
    </p:spTree>
    <p:extLst>
      <p:ext uri="{BB962C8B-B14F-4D97-AF65-F5344CB8AC3E}">
        <p14:creationId xmlns:p14="http://schemas.microsoft.com/office/powerpoint/2010/main" val="206447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ct val="0"/>
              </a:spcBef>
              <a:spcAft>
                <a:spcPct val="0"/>
              </a:spcAft>
              <a:buSzPts val="1400"/>
              <a:buNone/>
            </a:pPr>
            <a:r>
              <a:rPr lang="vi-VN" sz="1200" b="0" i="0" u="none" strike="noStrike" dirty="0">
                <a:solidFill>
                  <a:schemeClr val="dk1"/>
                </a:solidFill>
                <a:latin typeface="Arial"/>
                <a:ea typeface="Arial"/>
                <a:cs typeface="Arial"/>
                <a:sym typeface="Arial"/>
              </a:rPr>
              <a:t>Các loại hình đất đa dạng và điều kiện khí hậu ở Great Southern cho phép các nhà sản xuất rượu vang có thể trồng và sản xuất rất nhiều phong cách, sử dụng kết hợp các giống nho cổ điển và mới nổi. Các giống nho đáng chú ý khác bao gồm Sauvignon Blanc, Grüner Veltliner, Gewürztraminer, Malbec, Mourvèdre và Grenache.</a:t>
            </a:r>
            <a:endParaRPr lang="vi-VN" dirty="0"/>
          </a:p>
          <a:p>
            <a:pPr marL="0" lvl="0" indent="0" algn="l" rtl="0">
              <a:lnSpc>
                <a:spcPct val="100000"/>
              </a:lnSpc>
              <a:spcBef>
                <a:spcPct val="0"/>
              </a:spcBef>
              <a:spcAft>
                <a:spcPct val="0"/>
              </a:spcAft>
              <a:buSzPts val="1400"/>
              <a:buNone/>
            </a:pPr>
            <a:endParaRPr lang="vi-VN" sz="1200" b="0" i="0" u="none" strike="noStrike" dirty="0">
              <a:solidFill>
                <a:schemeClr val="dk1"/>
              </a:solidFill>
              <a:latin typeface="Arial"/>
              <a:ea typeface="Arial"/>
              <a:cs typeface="Arial"/>
              <a:sym typeface="Arial"/>
            </a:endParaRPr>
          </a:p>
          <a:p>
            <a:pPr marL="0" lvl="0" indent="0" algn="l" rtl="0">
              <a:lnSpc>
                <a:spcPct val="100000"/>
              </a:lnSpc>
              <a:spcBef>
                <a:spcPct val="0"/>
              </a:spcBef>
              <a:spcAft>
                <a:spcPct val="0"/>
              </a:spcAft>
              <a:buSzPts val="1400"/>
              <a:buNone/>
            </a:pPr>
            <a:r>
              <a:rPr lang="vi-VN" sz="1200" b="0" i="0" u="none" strike="noStrike" dirty="0">
                <a:solidFill>
                  <a:schemeClr val="dk1"/>
                </a:solidFill>
                <a:latin typeface="Arial"/>
                <a:ea typeface="Arial"/>
                <a:cs typeface="Arial"/>
                <a:sym typeface="Arial"/>
              </a:rPr>
              <a:t>CÂU HỎI GỢI Ý THẢO LUẬN: </a:t>
            </a:r>
            <a:endParaRPr lang="vi-VN" dirty="0"/>
          </a:p>
          <a:p>
            <a:pPr marL="0" lvl="0" indent="0" algn="l" rtl="0">
              <a:lnSpc>
                <a:spcPct val="100000"/>
              </a:lnSpc>
              <a:spcBef>
                <a:spcPct val="0"/>
              </a:spcBef>
              <a:spcAft>
                <a:spcPct val="0"/>
              </a:spcAft>
              <a:buSzPts val="1400"/>
              <a:buNone/>
            </a:pPr>
            <a:r>
              <a:rPr lang="vi-VN" sz="1200" b="0" i="0" u="none" strike="noStrike" dirty="0">
                <a:solidFill>
                  <a:schemeClr val="dk1"/>
                </a:solidFill>
                <a:latin typeface="Arial"/>
                <a:ea typeface="Arial"/>
                <a:cs typeface="Arial"/>
                <a:sym typeface="Arial"/>
              </a:rPr>
              <a:t>- Các loại rượu vang của Great Southern mang đặc điểm chung rõ ràng của vùng hay mang nhiều đặc trưng của từng tiểu vùng và vị trí sản xuất?</a:t>
            </a:r>
            <a:endParaRPr lang="vi-VN" dirty="0"/>
          </a:p>
          <a:p>
            <a:pPr marL="0" lvl="0" indent="0" algn="l" rtl="0">
              <a:lnSpc>
                <a:spcPct val="100000"/>
              </a:lnSpc>
              <a:spcBef>
                <a:spcPct val="0"/>
              </a:spcBef>
              <a:spcAft>
                <a:spcPct val="0"/>
              </a:spcAft>
              <a:buSzPts val="1400"/>
              <a:buNone/>
            </a:pPr>
            <a:r>
              <a:rPr lang="vi-VN" sz="1200" b="0" i="0" u="none" strike="noStrike" dirty="0">
                <a:solidFill>
                  <a:schemeClr val="dk1"/>
                </a:solidFill>
                <a:latin typeface="Arial"/>
                <a:ea typeface="Arial"/>
                <a:cs typeface="Arial"/>
                <a:sym typeface="Arial"/>
              </a:rPr>
              <a:t>- Nho Riesling được trồng ở nhiều vùng trên khắp nước Úc. Điểm khác biệt của nho Riesling của Great Southern là gì?</a:t>
            </a:r>
            <a:endParaRPr lang="vi-VN" dirty="0"/>
          </a:p>
          <a:p>
            <a:pPr marL="0" lvl="0" indent="0" algn="l" rtl="0">
              <a:lnSpc>
                <a:spcPct val="100000"/>
              </a:lnSpc>
              <a:spcBef>
                <a:spcPct val="0"/>
              </a:spcBef>
              <a:spcAft>
                <a:spcPct val="0"/>
              </a:spcAft>
              <a:buSzPts val="1400"/>
              <a:buNone/>
            </a:pPr>
            <a:r>
              <a:rPr lang="vi-VN" sz="1200" b="0" i="0" u="none" strike="noStrike" dirty="0">
                <a:solidFill>
                  <a:schemeClr val="dk1"/>
                </a:solidFill>
                <a:latin typeface="Arial"/>
                <a:ea typeface="Arial"/>
                <a:cs typeface="Arial"/>
                <a:sym typeface="Arial"/>
              </a:rPr>
              <a:t>- Đâu là sự khác biệt giữa rượu Shiraz được sản xuất tại vùng Great Southern mát mẻ với rượu Shiraz được sản xuất tại các vùng có khí hậu ấm áp, chẳng hạn như Thung lũng Barossa hoặc Thung lũng Hunter? </a:t>
            </a:r>
            <a:endParaRPr lang="vi-VN" dirty="0"/>
          </a:p>
          <a:p>
            <a:pPr marL="0" lvl="0" indent="0" algn="l" rtl="0">
              <a:lnSpc>
                <a:spcPct val="100000"/>
              </a:lnSpc>
              <a:spcBef>
                <a:spcPct val="0"/>
              </a:spcBef>
              <a:spcAft>
                <a:spcPct val="0"/>
              </a:spcAft>
              <a:buSzPts val="1400"/>
              <a:buNone/>
            </a:pPr>
            <a:endParaRPr lang="vi-VN" sz="1200" b="0" i="0" u="none" strike="noStrike" dirty="0">
              <a:solidFill>
                <a:schemeClr val="dk1"/>
              </a:solidFill>
              <a:latin typeface="Arial"/>
              <a:ea typeface="Arial"/>
              <a:cs typeface="Arial"/>
              <a:sym typeface="Arial"/>
            </a:endParaRPr>
          </a:p>
          <a:p>
            <a:pPr marL="0" lvl="0" indent="0" algn="l" rtl="0">
              <a:lnSpc>
                <a:spcPct val="100000"/>
              </a:lnSpc>
              <a:spcBef>
                <a:spcPct val="0"/>
              </a:spcBef>
              <a:spcAft>
                <a:spcPct val="0"/>
              </a:spcAft>
              <a:buSzPts val="1400"/>
              <a:buNone/>
            </a:pPr>
            <a:endParaRPr lang="vi-VN"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26</a:t>
            </a:fld>
            <a:endParaRPr lang="en-US" dirty="0"/>
          </a:p>
        </p:txBody>
      </p:sp>
    </p:spTree>
    <p:extLst>
      <p:ext uri="{BB962C8B-B14F-4D97-AF65-F5344CB8AC3E}">
        <p14:creationId xmlns:p14="http://schemas.microsoft.com/office/powerpoint/2010/main" val="19390118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Vui lòng truy cập www.australianwinediscovered.com để tìm hiểu thêm về chương trình, công cụ và tư liệu.</a:t>
            </a:r>
            <a:endParaRPr lang="vi-VN" dirty="0"/>
          </a:p>
          <a:p>
            <a:pPr marL="0" lvl="0" indent="0" algn="l" rtl="0">
              <a:spcBef>
                <a:spcPct val="0"/>
              </a:spcBef>
              <a:spcAft>
                <a:spcPct val="0"/>
              </a:spcAft>
              <a:buNone/>
            </a:pPr>
            <a:r>
              <a:rPr lang="vi-VN" sz="1200" dirty="0">
                <a:solidFill>
                  <a:schemeClr val="dk1"/>
                </a:solidFill>
                <a:latin typeface="Arial"/>
                <a:ea typeface="Arial"/>
                <a:cs typeface="Arial"/>
                <a:sym typeface="Arial"/>
              </a:rPr>
              <a:t>Để được giải đáp thắc mắc, vui lòng liên hệ discovered@wineaustralia.com</a:t>
            </a:r>
            <a:endParaRPr lang="vi-VN"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28</a:t>
            </a:fld>
            <a:endParaRPr lang="en-US" dirty="0"/>
          </a:p>
        </p:txBody>
      </p:sp>
    </p:spTree>
    <p:extLst>
      <p:ext uri="{BB962C8B-B14F-4D97-AF65-F5344CB8AC3E}">
        <p14:creationId xmlns:p14="http://schemas.microsoft.com/office/powerpoint/2010/main" val="1654729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ct val="0"/>
              </a:spcBef>
              <a:spcAft>
                <a:spcPct val="0"/>
              </a:spcAft>
              <a:buClr>
                <a:schemeClr val="dk1"/>
              </a:buClr>
              <a:buSzPts val="1200"/>
              <a:buFont typeface="Arial"/>
              <a:buNone/>
            </a:pPr>
            <a:r>
              <a:rPr lang="vi-VN" sz="1200" b="0" i="0" u="none" strike="noStrike" dirty="0">
                <a:solidFill>
                  <a:schemeClr val="dk1"/>
                </a:solidFill>
                <a:latin typeface="Arial"/>
                <a:ea typeface="Arial"/>
                <a:cs typeface="Arial"/>
                <a:sym typeface="Arial"/>
              </a:rPr>
              <a:t>Đây sẽ là thời điểm thích hợp để mời mọi người thưởng thức hương vị rượu vang truyền thống của Great Southern. Tiệc thử rượu chính thức sẽ diễn ra sau.</a:t>
            </a:r>
            <a:endParaRPr lang="vi-VN" dirty="0"/>
          </a:p>
          <a:p>
            <a:pPr marL="0" lvl="0" indent="0" algn="l" rtl="0">
              <a:lnSpc>
                <a:spcPct val="100000"/>
              </a:lnSpc>
              <a:spcBef>
                <a:spcPct val="0"/>
              </a:spcBef>
              <a:spcAft>
                <a:spcPct val="0"/>
              </a:spcAft>
              <a:buSzPts val="1400"/>
              <a:buNone/>
            </a:pPr>
            <a:endParaRPr lang="vi-VN" dirty="0"/>
          </a:p>
          <a:p>
            <a:r>
              <a:rPr lang="vi-VN" sz="1200" b="0" i="0" u="none" strike="noStrike" cap="none" dirty="0">
                <a:solidFill>
                  <a:schemeClr val="dk1"/>
                </a:solidFill>
                <a:effectLst/>
                <a:latin typeface="Calibri"/>
                <a:ea typeface="Calibri"/>
                <a:cs typeface="Calibri"/>
                <a:sym typeface="Calibri"/>
              </a:rPr>
              <a:t>Nằm ở cực Nam của Tây Úc, Great Southern - vùng đất được hình thành bởi những dải đất ven biển, những ngọn đồi thoai thoải, đồng cỏ chăn thả rộng rãi, rừng bạch đàn và những mỏm đá granit - với diện tích trải dài 150 km từ Bắc đến Nam và 100 km từ Đông sang Tây. Trong lịch sử ngắn ngủi từ khi được thành lập, vùng đất này đã phát triển đáng kể. Hiện nay, đây là nơi có mạng lưới người trồng nho và nhà sản xuất rượu vang rộng khắp, nổi tiếng với năng lực sản xuất rượu vang chất lượng cao, với những loại rượu ngày càng được nhiều người đánh giá là ngon nhất cả nước.</a:t>
            </a:r>
          </a:p>
        </p:txBody>
      </p:sp>
      <p:sp>
        <p:nvSpPr>
          <p:cNvPr id="4" name="Slide Number Placeholder 3"/>
          <p:cNvSpPr>
            <a:spLocks noGrp="1"/>
          </p:cNvSpPr>
          <p:nvPr>
            <p:ph type="sldNum" sz="quarter" idx="5"/>
          </p:nvPr>
        </p:nvSpPr>
        <p:spPr/>
        <p:txBody>
          <a:bodyPr/>
          <a:lstStyle/>
          <a:p>
            <a:fld id="{C8CAF07B-88B1-40ED-9A21-D99161D5F8F5}" type="slidenum">
              <a:rPr lang="en-US" smtClean="0"/>
              <a:pPr/>
              <a:t>3</a:t>
            </a:fld>
            <a:endParaRPr lang="en-US" dirty="0"/>
          </a:p>
        </p:txBody>
      </p:sp>
    </p:spTree>
    <p:extLst>
      <p:ext uri="{BB962C8B-B14F-4D97-AF65-F5344CB8AC3E}">
        <p14:creationId xmlns:p14="http://schemas.microsoft.com/office/powerpoint/2010/main" val="6490728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ct val="0"/>
              </a:spcBef>
              <a:spcAft>
                <a:spcPct val="0"/>
              </a:spcAft>
              <a:buSzPts val="1400"/>
              <a:buNone/>
            </a:pPr>
            <a:r>
              <a:rPr lang="vi-VN" sz="1200" b="0" i="0" u="none" strike="noStrike" dirty="0">
                <a:solidFill>
                  <a:schemeClr val="dk1"/>
                </a:solidFill>
                <a:latin typeface="Arial"/>
                <a:ea typeface="Arial"/>
                <a:cs typeface="Arial"/>
                <a:sym typeface="Arial"/>
              </a:rPr>
              <a:t>CÂU HỎI GỢI Ý THẢO LUẬN:</a:t>
            </a:r>
            <a:endParaRPr lang="vi-VN" b="0" dirty="0"/>
          </a:p>
          <a:p>
            <a:pPr marL="0" lvl="0" indent="0" algn="l" rtl="0">
              <a:lnSpc>
                <a:spcPct val="100000"/>
              </a:lnSpc>
              <a:spcBef>
                <a:spcPct val="0"/>
              </a:spcBef>
              <a:spcAft>
                <a:spcPct val="0"/>
              </a:spcAft>
              <a:buSzPts val="1400"/>
              <a:buNone/>
            </a:pPr>
            <a:r>
              <a:rPr lang="vi-VN" sz="1200" b="0" i="0" u="none" strike="noStrike" dirty="0">
                <a:solidFill>
                  <a:schemeClr val="dk1"/>
                </a:solidFill>
                <a:latin typeface="Arial"/>
                <a:ea typeface="Arial"/>
                <a:cs typeface="Arial"/>
                <a:sym typeface="Arial"/>
              </a:rPr>
              <a:t>- Những thách thức mà các nhà sản xuất rượu thời kỳ đầu phải đối mặt đã mang lại lợi ích gì cho Great Southern?</a:t>
            </a:r>
            <a:endParaRPr lang="vi-VN" dirty="0"/>
          </a:p>
          <a:p>
            <a:pPr marL="0" lvl="0" indent="0" algn="l" rtl="0">
              <a:lnSpc>
                <a:spcPct val="100000"/>
              </a:lnSpc>
              <a:spcBef>
                <a:spcPct val="0"/>
              </a:spcBef>
              <a:spcAft>
                <a:spcPct val="0"/>
              </a:spcAft>
              <a:buSzPts val="1400"/>
              <a:buNone/>
            </a:pPr>
            <a:r>
              <a:rPr lang="vi-VN" sz="1200" b="0" i="0" u="none" strike="noStrike" dirty="0">
                <a:solidFill>
                  <a:schemeClr val="dk1"/>
                </a:solidFill>
                <a:latin typeface="Arial"/>
                <a:ea typeface="Arial"/>
                <a:cs typeface="Arial"/>
                <a:sym typeface="Arial"/>
              </a:rPr>
              <a:t>- Lịch sử thương mại khá ngắn của vùng có ý nghĩa gì đối với phương pháp tiếp cận nghề trồng nho và sản xuất rượu vang?</a:t>
            </a:r>
            <a:endParaRPr lang="vi-VN" dirty="0"/>
          </a:p>
          <a:p>
            <a:pPr marL="0" lvl="0" indent="0" algn="l" rtl="0">
              <a:lnSpc>
                <a:spcPct val="100000"/>
              </a:lnSpc>
              <a:spcBef>
                <a:spcPct val="0"/>
              </a:spcBef>
              <a:spcAft>
                <a:spcPct val="0"/>
              </a:spcAft>
              <a:buSzPts val="1400"/>
              <a:buNone/>
            </a:pPr>
            <a:endParaRPr lang="vi-VN"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7</a:t>
            </a:fld>
            <a:endParaRPr lang="en-US" dirty="0"/>
          </a:p>
        </p:txBody>
      </p:sp>
    </p:spTree>
    <p:extLst>
      <p:ext uri="{BB962C8B-B14F-4D97-AF65-F5344CB8AC3E}">
        <p14:creationId xmlns:p14="http://schemas.microsoft.com/office/powerpoint/2010/main" val="2054657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ct val="0"/>
              </a:spcBef>
              <a:spcAft>
                <a:spcPct val="0"/>
              </a:spcAft>
              <a:buSzPts val="1400"/>
              <a:buNone/>
            </a:pPr>
            <a:r>
              <a:rPr lang="vi-VN" sz="1200" b="0" i="0" u="none" strike="noStrike" dirty="0">
                <a:solidFill>
                  <a:schemeClr val="dk1"/>
                </a:solidFill>
                <a:latin typeface="Arial"/>
                <a:ea typeface="Arial"/>
                <a:cs typeface="Arial"/>
                <a:sym typeface="Arial"/>
              </a:rPr>
              <a:t>Great Southern có diện tích lên đến 39.007 km vuông (15.060 dặm vuông), trong đó tổng diện tích của 5 tiểu vùng rượu vang chỉ chiếm 16.712 km vuông (6.542 dặm vuông).</a:t>
            </a:r>
            <a:endParaRPr lang="vi-VN" b="0" dirty="0"/>
          </a:p>
          <a:p>
            <a:pPr marL="0" lvl="0" indent="0" algn="l" rtl="0">
              <a:lnSpc>
                <a:spcPct val="100000"/>
              </a:lnSpc>
              <a:spcBef>
                <a:spcPct val="0"/>
              </a:spcBef>
              <a:spcAft>
                <a:spcPct val="0"/>
              </a:spcAft>
              <a:buSzPts val="1400"/>
              <a:buNone/>
            </a:pPr>
            <a:endParaRPr lang="vi-VN" sz="1200" b="1" i="0" u="none" strike="noStrike" dirty="0">
              <a:solidFill>
                <a:schemeClr val="dk1"/>
              </a:solidFill>
              <a:latin typeface="Arial"/>
              <a:ea typeface="Arial"/>
              <a:cs typeface="Arial"/>
              <a:sym typeface="Arial"/>
            </a:endParaRPr>
          </a:p>
          <a:p>
            <a:pPr marL="0" lvl="0" indent="0" algn="l" rtl="0">
              <a:lnSpc>
                <a:spcPct val="100000"/>
              </a:lnSpc>
              <a:spcBef>
                <a:spcPct val="0"/>
              </a:spcBef>
              <a:spcAft>
                <a:spcPct val="0"/>
              </a:spcAft>
              <a:buSzPts val="1400"/>
              <a:buNone/>
            </a:pPr>
            <a:r>
              <a:rPr lang="vi-VN" sz="1200" b="1" i="0" u="none" strike="noStrike" dirty="0">
                <a:solidFill>
                  <a:schemeClr val="dk1"/>
                </a:solidFill>
                <a:latin typeface="Arial"/>
                <a:ea typeface="Arial"/>
                <a:cs typeface="Arial"/>
                <a:sym typeface="Arial"/>
              </a:rPr>
              <a:t>Albany: </a:t>
            </a:r>
            <a:r>
              <a:rPr lang="vi-VN" sz="1200" b="0" i="0" u="none" strike="noStrike" dirty="0">
                <a:solidFill>
                  <a:schemeClr val="dk1"/>
                </a:solidFill>
                <a:latin typeface="Arial"/>
                <a:ea typeface="Arial"/>
                <a:cs typeface="Arial"/>
                <a:sym typeface="Arial"/>
              </a:rPr>
              <a:t>Là khu định cư đầu tiên của người châu Âu ở Tây Úc (Perth được thành lập năm 1829), được coi là trung tâm chính của Great Southern. Tiểu vùng trũng này có khí hậu đại dương được điều hòa bởi Nam Đại Dương, cho phép các giống nho đỏ và trắng (bao gồm Sauvignon Blanc, Chardonnay, Pinot Noir và Shiraz) phát triển mạnh.</a:t>
            </a:r>
            <a:endParaRPr lang="vi-VN" sz="1200" b="1" i="0" u="none" strike="noStrike" dirty="0">
              <a:solidFill>
                <a:schemeClr val="dk1"/>
              </a:solidFill>
              <a:latin typeface="Arial"/>
              <a:ea typeface="Arial"/>
              <a:cs typeface="Arial"/>
              <a:sym typeface="Arial"/>
            </a:endParaRPr>
          </a:p>
          <a:p>
            <a:pPr marL="0" lvl="0" indent="0" algn="l" rtl="0">
              <a:lnSpc>
                <a:spcPct val="100000"/>
              </a:lnSpc>
              <a:spcBef>
                <a:spcPct val="0"/>
              </a:spcBef>
              <a:spcAft>
                <a:spcPct val="0"/>
              </a:spcAft>
              <a:buSzPts val="1400"/>
              <a:buNone/>
            </a:pPr>
            <a:r>
              <a:rPr lang="vi-VN" sz="1200" b="1" i="0" u="none" strike="noStrike" dirty="0">
                <a:solidFill>
                  <a:schemeClr val="dk1"/>
                </a:solidFill>
                <a:latin typeface="Arial"/>
                <a:ea typeface="Arial"/>
                <a:cs typeface="Arial"/>
                <a:sym typeface="Arial"/>
              </a:rPr>
              <a:t>Denmark: </a:t>
            </a:r>
            <a:r>
              <a:rPr lang="vi-VN" sz="1200" b="0" i="0" u="none" strike="noStrike" dirty="0">
                <a:solidFill>
                  <a:schemeClr val="dk1"/>
                </a:solidFill>
                <a:latin typeface="Arial"/>
                <a:ea typeface="Arial"/>
                <a:cs typeface="Arial"/>
                <a:sym typeface="Arial"/>
              </a:rPr>
              <a:t>Có khí hậu hải dương tương tự như Albany, mặc dù có phần mát mẻ hơn, các ngọn đồi dốc và thung lũng, nhờ đó tạo ra một số vùng vi khí hậu. Tại đây, rượu vang trắng, cụ thể là Chardonnay và Riesling, chiếm ưu thế. Giống nho Pinot Noir cũng phát triển mạnh tại đây, giống nho này thường được trồng để làm rượu vang sủi tăm.</a:t>
            </a:r>
            <a:endParaRPr lang="vi-VN" sz="1200" b="1" i="0" u="none" strike="noStrike" dirty="0">
              <a:solidFill>
                <a:schemeClr val="dk1"/>
              </a:solidFill>
              <a:latin typeface="Arial"/>
              <a:ea typeface="Arial"/>
              <a:cs typeface="Arial"/>
              <a:sym typeface="Arial"/>
            </a:endParaRPr>
          </a:p>
          <a:p>
            <a:pPr marL="0" lvl="0" indent="0" algn="l" rtl="0">
              <a:lnSpc>
                <a:spcPct val="100000"/>
              </a:lnSpc>
              <a:spcBef>
                <a:spcPct val="0"/>
              </a:spcBef>
              <a:spcAft>
                <a:spcPct val="0"/>
              </a:spcAft>
              <a:buSzPts val="1400"/>
              <a:buNone/>
            </a:pPr>
            <a:r>
              <a:rPr lang="vi-VN" sz="1200" b="1" i="0" u="none" strike="noStrike" dirty="0">
                <a:solidFill>
                  <a:schemeClr val="dk1"/>
                </a:solidFill>
                <a:latin typeface="Arial"/>
                <a:ea typeface="Arial"/>
                <a:cs typeface="Arial"/>
                <a:sym typeface="Arial"/>
              </a:rPr>
              <a:t>Frankland River: </a:t>
            </a:r>
            <a:r>
              <a:rPr lang="vi-VN" sz="1200" b="0" i="0" u="none" strike="noStrike" dirty="0">
                <a:solidFill>
                  <a:schemeClr val="dk1"/>
                </a:solidFill>
                <a:latin typeface="Arial"/>
                <a:ea typeface="Arial"/>
                <a:cs typeface="Arial"/>
                <a:sym typeface="Arial"/>
              </a:rPr>
              <a:t>Nhờ vào vị trí biệt lập, số giờ nắng dài, buổi đêm mát mẻ và đất mùn nhiều sỏi đá, tiểu vùng rộng lớn này cực kỳ nổi tiếng về những dòng rượu vang trộn hảo hạng từ Riesling, Shiraz và Cabernet Sauvignon. </a:t>
            </a:r>
            <a:endParaRPr lang="vi-VN" sz="1200" b="1" i="0" u="none" strike="noStrike" dirty="0">
              <a:solidFill>
                <a:schemeClr val="dk1"/>
              </a:solidFill>
              <a:latin typeface="Arial"/>
              <a:ea typeface="Arial"/>
              <a:cs typeface="Arial"/>
              <a:sym typeface="Arial"/>
            </a:endParaRPr>
          </a:p>
          <a:p>
            <a:pPr marL="0" lvl="0" indent="0" algn="l" rtl="0">
              <a:lnSpc>
                <a:spcPct val="100000"/>
              </a:lnSpc>
              <a:spcBef>
                <a:spcPct val="0"/>
              </a:spcBef>
              <a:spcAft>
                <a:spcPct val="0"/>
              </a:spcAft>
              <a:buSzPts val="1400"/>
              <a:buNone/>
            </a:pPr>
            <a:r>
              <a:rPr lang="vi-VN" sz="1200" b="1" i="0" u="none" strike="noStrike" dirty="0">
                <a:solidFill>
                  <a:schemeClr val="dk1"/>
                </a:solidFill>
                <a:latin typeface="Arial"/>
                <a:ea typeface="Arial"/>
                <a:cs typeface="Arial"/>
                <a:sym typeface="Arial"/>
              </a:rPr>
              <a:t>Mount Barker: </a:t>
            </a:r>
            <a:r>
              <a:rPr lang="vi-VN" sz="1200" b="0" i="0" u="none" strike="noStrike" dirty="0">
                <a:solidFill>
                  <a:schemeClr val="dk1"/>
                </a:solidFill>
                <a:latin typeface="Arial"/>
                <a:ea typeface="Arial"/>
                <a:cs typeface="Arial"/>
                <a:sym typeface="Arial"/>
              </a:rPr>
              <a:t>Tiểu vùng với khí hậu mát mẻ nhất, có độ cao trung bình cao hơn so với các khu vực láng giềng phía nam. Biến thiên nhiệt độ trong ngày lớn cung cấp điều kiện lý tưởng cho phép giống nho Riesling và Shiraz duy trì tính chua và thời gian chín dài hơn.</a:t>
            </a:r>
            <a:endParaRPr lang="vi-VN" sz="1200" b="1" i="0" u="none" strike="noStrike" dirty="0">
              <a:solidFill>
                <a:schemeClr val="dk1"/>
              </a:solidFill>
              <a:latin typeface="Arial"/>
              <a:ea typeface="Arial"/>
              <a:cs typeface="Arial"/>
              <a:sym typeface="Arial"/>
            </a:endParaRPr>
          </a:p>
          <a:p>
            <a:pPr marL="0" lvl="0" indent="0" algn="l" rtl="0">
              <a:lnSpc>
                <a:spcPct val="100000"/>
              </a:lnSpc>
              <a:spcBef>
                <a:spcPct val="0"/>
              </a:spcBef>
              <a:spcAft>
                <a:spcPct val="0"/>
              </a:spcAft>
              <a:buSzPts val="1400"/>
              <a:buNone/>
            </a:pPr>
            <a:r>
              <a:rPr lang="vi-VN" sz="1200" b="1" i="0" u="none" strike="noStrike" dirty="0">
                <a:solidFill>
                  <a:schemeClr val="dk1"/>
                </a:solidFill>
                <a:latin typeface="Arial"/>
                <a:ea typeface="Arial"/>
                <a:cs typeface="Arial"/>
                <a:sym typeface="Arial"/>
              </a:rPr>
              <a:t>Porongurup: </a:t>
            </a:r>
            <a:r>
              <a:rPr lang="vi-VN" sz="1200" b="0" i="0" u="none" strike="noStrike" dirty="0">
                <a:solidFill>
                  <a:schemeClr val="dk1"/>
                </a:solidFill>
                <a:latin typeface="Arial"/>
                <a:ea typeface="Arial"/>
                <a:cs typeface="Arial"/>
                <a:sym typeface="Arial"/>
              </a:rPr>
              <a:t>Là nơi có dãy núi đá granit cổ đại dài 12 km (7,5 dặm), yếu tố này có ảnh hưởng sâu sắc đến thổ nhưỡng. Một vùng nhiệt về đêm được tạo ra khi dòng không khí ấm áp bay lên, giúp giảm nguy cơ băng giá và tạo ra điều kiện chín lý tưởng cho các giống nho cần khí hậu mát mẻ, đặc biệt là Riesling, Chardonnay, Pinot Noir. </a:t>
            </a:r>
            <a:endParaRPr lang="vi-VN" dirty="0"/>
          </a:p>
          <a:p>
            <a:pPr marL="0" lvl="0" indent="0" algn="l" rtl="0">
              <a:lnSpc>
                <a:spcPct val="100000"/>
              </a:lnSpc>
              <a:spcBef>
                <a:spcPct val="0"/>
              </a:spcBef>
              <a:spcAft>
                <a:spcPct val="0"/>
              </a:spcAft>
              <a:buSzPts val="1400"/>
              <a:buNone/>
            </a:pP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16304834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ct val="0"/>
              </a:spcBef>
              <a:spcAft>
                <a:spcPct val="0"/>
              </a:spcAft>
              <a:buSzPts val="1400"/>
              <a:buNone/>
            </a:pPr>
            <a:r>
              <a:rPr lang="vi-VN" sz="1200" b="0" i="0" u="none" strike="noStrike" dirty="0">
                <a:solidFill>
                  <a:schemeClr val="dk1"/>
                </a:solidFill>
                <a:latin typeface="Arial"/>
                <a:ea typeface="Arial"/>
                <a:cs typeface="Arial"/>
                <a:sym typeface="Arial"/>
              </a:rPr>
              <a:t>Khi bạn di chuyển lên phía bắc, cách xa các tiểu vùng ven biển Albany và Denmark, nhiệt độ tổng thể tăng lên và điều kiện khí hậu chuyển từ biển sang lục địa. Tổng nhiệt và giờ nắng không thay đổi nhiều, do vậy việc lựa chọn địa điểm cẩn thận cho phép sản xuất hầu hết phong cách rượu khác nhau. Nhiệt độ trung bình tháng Giêng (MJT) là 20.1°C (68°F). Lượng mưa trung bình trong mùa sinh trưởng (GSR) là 240mm. </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31625433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ct val="0"/>
              </a:spcBef>
              <a:spcAft>
                <a:spcPct val="0"/>
              </a:spcAft>
              <a:buSzPts val="1400"/>
              <a:buNone/>
            </a:pPr>
            <a:r>
              <a:rPr lang="vi-VN" sz="1200" b="0" i="0" u="none" strike="noStrike" dirty="0">
                <a:solidFill>
                  <a:schemeClr val="dk1"/>
                </a:solidFill>
                <a:latin typeface="Arial"/>
                <a:ea typeface="Arial"/>
                <a:cs typeface="Arial"/>
                <a:sym typeface="Arial"/>
              </a:rPr>
              <a:t>CÂU HỎI GỢI Ý THẢO LUẬN: </a:t>
            </a:r>
            <a:endParaRPr lang="vi-VN" dirty="0"/>
          </a:p>
          <a:p>
            <a:pPr marL="0" lvl="0" indent="0" algn="l" rtl="0">
              <a:lnSpc>
                <a:spcPct val="100000"/>
              </a:lnSpc>
              <a:spcBef>
                <a:spcPct val="0"/>
              </a:spcBef>
              <a:spcAft>
                <a:spcPct val="0"/>
              </a:spcAft>
              <a:buSzPts val="1400"/>
              <a:buNone/>
            </a:pPr>
            <a:r>
              <a:rPr lang="vi-VN" sz="1200" b="0" i="0" u="none" strike="noStrike" dirty="0">
                <a:solidFill>
                  <a:schemeClr val="dk1"/>
                </a:solidFill>
                <a:latin typeface="Arial"/>
                <a:ea typeface="Arial"/>
                <a:cs typeface="Arial"/>
                <a:sym typeface="Arial"/>
              </a:rPr>
              <a:t>- Sự khác biệt cơ bản giữa 5 tiểu vùng của Great Southern về mặt địa lý, khí hậu và thổ nhưỡng là gì?</a:t>
            </a:r>
            <a:endParaRPr lang="vi-VN" dirty="0"/>
          </a:p>
          <a:p>
            <a:pPr marL="0" lvl="0" indent="0" algn="l" rtl="0">
              <a:lnSpc>
                <a:spcPct val="100000"/>
              </a:lnSpc>
              <a:spcBef>
                <a:spcPct val="0"/>
              </a:spcBef>
              <a:spcAft>
                <a:spcPct val="0"/>
              </a:spcAft>
              <a:buSzPts val="1400"/>
              <a:buNone/>
            </a:pPr>
            <a:r>
              <a:rPr lang="vi-VN" sz="1200" b="0" i="0" u="none" strike="noStrike" dirty="0">
                <a:solidFill>
                  <a:schemeClr val="dk1"/>
                </a:solidFill>
                <a:latin typeface="Arial"/>
                <a:ea typeface="Arial"/>
                <a:cs typeface="Arial"/>
                <a:sym typeface="Arial"/>
              </a:rPr>
              <a:t>- Diện tích rộng lớn và các điều kiện phát triển đa dạng đã giúp hay cản trở sự phát triển của Great Southern với tư cách là một vùng sản xuất rượu vang của Úc?</a:t>
            </a:r>
            <a:endParaRPr lang="vi-VN" dirty="0"/>
          </a:p>
          <a:p>
            <a:pPr marL="0" lvl="0" indent="0" algn="l" rtl="0">
              <a:lnSpc>
                <a:spcPct val="100000"/>
              </a:lnSpc>
              <a:spcBef>
                <a:spcPct val="0"/>
              </a:spcBef>
              <a:spcAft>
                <a:spcPct val="0"/>
              </a:spcAft>
              <a:buSzPts val="1400"/>
              <a:buNone/>
            </a:pPr>
            <a:endParaRPr lang="vi-VN"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12</a:t>
            </a:fld>
            <a:endParaRPr lang="en-US" dirty="0"/>
          </a:p>
        </p:txBody>
      </p:sp>
    </p:spTree>
    <p:extLst>
      <p:ext uri="{BB962C8B-B14F-4D97-AF65-F5344CB8AC3E}">
        <p14:creationId xmlns:p14="http://schemas.microsoft.com/office/powerpoint/2010/main" val="9062200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ct val="0"/>
              </a:spcBef>
              <a:spcAft>
                <a:spcPct val="0"/>
              </a:spcAft>
              <a:buSzPts val="1400"/>
              <a:buNone/>
            </a:pPr>
            <a:r>
              <a:rPr lang="vi-VN" sz="1200" b="0" i="0" u="none" strike="noStrike" dirty="0">
                <a:solidFill>
                  <a:schemeClr val="dk1"/>
                </a:solidFill>
                <a:latin typeface="Arial"/>
                <a:ea typeface="Arial"/>
                <a:cs typeface="Arial"/>
                <a:sym typeface="Arial"/>
              </a:rPr>
              <a:t>Denmark và Albany có khí hậu đủ mát, đủ ẩm và đủ ướt để có thể trồng khô ở một số địa điểm nhất định. Tuy nhiên, lượng mưa giảm mạnh khi đi sâu vào trong đất liền, do đó hầu hết các vườn nho, đặc biệt là những vườn lớn, sử dụng phương pháp tưới nhỏ giọt trong các giai đoạn quan trọng của mùa sinh trưởng. Nguồn nước là thách thức lớn nhất của vùng.</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22088966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ct val="0"/>
              </a:spcBef>
              <a:spcAft>
                <a:spcPct val="0"/>
              </a:spcAft>
              <a:buSzPts val="1400"/>
              <a:buNone/>
            </a:pPr>
            <a:r>
              <a:rPr lang="vi-VN" sz="1200" b="0" i="0" u="none" strike="noStrike" dirty="0">
                <a:solidFill>
                  <a:schemeClr val="dk1"/>
                </a:solidFill>
                <a:latin typeface="Arial"/>
                <a:ea typeface="Arial"/>
                <a:cs typeface="Arial"/>
                <a:sym typeface="Arial"/>
              </a:rPr>
              <a:t>Các nhà sản xuất kết hợp kỹ thuật truyền thống và thử nghiệm. Số nhà sản xuất rượu nhỏ và nhà sản xuất rượu tiên phong tăng đều đặn, những nhà sản xuất này tập trung vào kỹ thuật can thiệp tối thiểu. Người tiêu dùng ưa thích các loại rượu nhẹ, mang nhiều hương vị hoa quả và thanh hơn với nồng độ cồn thấp hơn. Điều này phù hợp với điểm mạnh của Great Southern, sẽ tiếp tục định hình sự phát triển và cải tiến của ngành sản xuất rượu vang trong khu vực.</a:t>
            </a:r>
            <a:endParaRPr lang="vi-VN" dirty="0"/>
          </a:p>
          <a:p>
            <a:pPr marL="0" lvl="0" indent="0" algn="l" rtl="0">
              <a:lnSpc>
                <a:spcPct val="100000"/>
              </a:lnSpc>
              <a:spcBef>
                <a:spcPct val="0"/>
              </a:spcBef>
              <a:spcAft>
                <a:spcPct val="0"/>
              </a:spcAft>
              <a:buSzPts val="1400"/>
              <a:buNone/>
            </a:pPr>
            <a:endParaRPr lang="vi-VN" sz="1200" b="0" i="0" u="none" strike="noStrike" dirty="0">
              <a:solidFill>
                <a:schemeClr val="dk1"/>
              </a:solidFill>
              <a:latin typeface="Arial"/>
              <a:ea typeface="Arial"/>
              <a:cs typeface="Arial"/>
              <a:sym typeface="Arial"/>
            </a:endParaRPr>
          </a:p>
          <a:p>
            <a:pPr marL="0" lvl="0" indent="0" algn="l" rtl="0">
              <a:lnSpc>
                <a:spcPct val="100000"/>
              </a:lnSpc>
              <a:spcBef>
                <a:spcPct val="0"/>
              </a:spcBef>
              <a:spcAft>
                <a:spcPct val="0"/>
              </a:spcAft>
              <a:buSzPts val="1400"/>
              <a:buNone/>
            </a:pPr>
            <a:r>
              <a:rPr lang="vi-VN" sz="1200" b="0" i="0" u="none" strike="noStrike" dirty="0">
                <a:solidFill>
                  <a:schemeClr val="dk1"/>
                </a:solidFill>
                <a:latin typeface="Arial"/>
                <a:ea typeface="Arial"/>
                <a:cs typeface="Arial"/>
                <a:sym typeface="Arial"/>
              </a:rPr>
              <a:t>CÂU HỎI GỢI Ý THẢO LUẬN: </a:t>
            </a:r>
            <a:endParaRPr lang="vi-VN" dirty="0"/>
          </a:p>
          <a:p>
            <a:pPr marL="0" lvl="0" indent="0" algn="l" rtl="0">
              <a:lnSpc>
                <a:spcPct val="100000"/>
              </a:lnSpc>
              <a:spcBef>
                <a:spcPct val="0"/>
              </a:spcBef>
              <a:spcAft>
                <a:spcPct val="0"/>
              </a:spcAft>
              <a:buSzPts val="1400"/>
              <a:buNone/>
            </a:pPr>
            <a:r>
              <a:rPr lang="vi-VN" sz="1200" b="0" i="0" u="none" strike="noStrike" dirty="0">
                <a:solidFill>
                  <a:schemeClr val="dk1"/>
                </a:solidFill>
                <a:latin typeface="Arial"/>
                <a:ea typeface="Arial"/>
                <a:cs typeface="Arial"/>
                <a:sym typeface="Arial"/>
              </a:rPr>
              <a:t>- So với các vùng khác ở Úc, tại sao việc lựa chọn địa điểm sản xuất đóng vai trò đặc biệt quan trọng ở Great Southern?</a:t>
            </a:r>
            <a:endParaRPr lang="vi-VN" dirty="0"/>
          </a:p>
          <a:p>
            <a:pPr marL="0" lvl="0" indent="0" algn="l" rtl="0">
              <a:lnSpc>
                <a:spcPct val="100000"/>
              </a:lnSpc>
              <a:spcBef>
                <a:spcPct val="0"/>
              </a:spcBef>
              <a:spcAft>
                <a:spcPct val="0"/>
              </a:spcAft>
              <a:buSzPts val="1400"/>
              <a:buNone/>
            </a:pPr>
            <a:r>
              <a:rPr lang="vi-VN" sz="1200" b="0" i="0" u="none" strike="noStrike" dirty="0">
                <a:solidFill>
                  <a:schemeClr val="dk1"/>
                </a:solidFill>
                <a:latin typeface="Arial"/>
                <a:ea typeface="Arial"/>
                <a:cs typeface="Arial"/>
                <a:sym typeface="Arial"/>
              </a:rPr>
              <a:t>- Tại sao những phương pháp trồng nho bền vững trở nên phổ biến hơn trong những năm gần đây? Những điều này đã ảnh hưởng đến quá trình sản xuất rượu vang trong vùng như thế nào?</a:t>
            </a:r>
            <a:endParaRPr lang="vi-VN" dirty="0"/>
          </a:p>
          <a:p>
            <a:pPr marL="0" lvl="0" indent="0" algn="l" rtl="0">
              <a:lnSpc>
                <a:spcPct val="100000"/>
              </a:lnSpc>
              <a:spcBef>
                <a:spcPct val="0"/>
              </a:spcBef>
              <a:spcAft>
                <a:spcPct val="0"/>
              </a:spcAft>
              <a:buSzPts val="1400"/>
              <a:buNone/>
            </a:pPr>
            <a:r>
              <a:rPr lang="vi-VN" sz="1200" b="0" i="0" u="none" strike="noStrike" dirty="0">
                <a:solidFill>
                  <a:schemeClr val="dk1"/>
                </a:solidFill>
                <a:latin typeface="Arial"/>
                <a:ea typeface="Arial"/>
                <a:cs typeface="Arial"/>
                <a:sym typeface="Arial"/>
              </a:rPr>
              <a:t>- Quá trình lên men</a:t>
            </a:r>
            <a:r>
              <a:rPr lang="vi-VN" dirty="0">
                <a:latin typeface="Arial"/>
                <a:ea typeface="Arial"/>
                <a:cs typeface="Arial"/>
                <a:sym typeface="Arial"/>
              </a:rPr>
              <a:t> nguyên chùm</a:t>
            </a:r>
            <a:r>
              <a:rPr lang="vi-VN" sz="1200" b="0" i="0" u="none" strike="noStrike" dirty="0">
                <a:solidFill>
                  <a:schemeClr val="dk1"/>
                </a:solidFill>
                <a:latin typeface="Arial"/>
                <a:ea typeface="Arial"/>
                <a:cs typeface="Arial"/>
                <a:sym typeface="Arial"/>
              </a:rPr>
              <a:t>, quá trình trưởng thành với cặn và xác con men, việc chuyển sang sử dụng thùng lớn hơn có tác động gì đến rượu vang?</a:t>
            </a:r>
            <a:endParaRPr lang="vi-VN" dirty="0"/>
          </a:p>
          <a:p>
            <a:pPr marL="0" lvl="0" indent="0" algn="l" rtl="0">
              <a:lnSpc>
                <a:spcPct val="100000"/>
              </a:lnSpc>
              <a:spcBef>
                <a:spcPct val="0"/>
              </a:spcBef>
              <a:spcAft>
                <a:spcPct val="0"/>
              </a:spcAft>
              <a:buSzPts val="1400"/>
              <a:buNone/>
            </a:pPr>
            <a:endParaRPr lang="vi-VN"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15877718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ct val="0"/>
              </a:spcBef>
              <a:spcAft>
                <a:spcPct val="0"/>
              </a:spcAft>
              <a:buSzPts val="1400"/>
              <a:buNone/>
            </a:pPr>
            <a:r>
              <a:rPr lang="vi-VN" sz="1200" b="0" i="0" u="none" strike="noStrike" dirty="0">
                <a:solidFill>
                  <a:schemeClr val="dk1"/>
                </a:solidFill>
                <a:latin typeface="Arial"/>
                <a:ea typeface="Arial"/>
                <a:cs typeface="Arial"/>
                <a:sym typeface="Arial"/>
              </a:rPr>
              <a:t>Bất kể dòng rượu nào đứng đầu về trọng tải, nhưng các loại rượu nổi tiếng nhất của Great Southern là Riesling, Shiraz, Cabernet Sauvignon, Chardonnay và Pinot Noir. </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6070337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321212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6456363" y="3808638"/>
            <a:ext cx="5735637"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0" i="0" cap="none">
                <a:solidFill>
                  <a:schemeClr val="accent1"/>
                </a:solidFill>
                <a:latin typeface="Arial" panose="020B0604020202020204" pitchFamily="34" charset="0"/>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971951" y="1720205"/>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971951" y="1057431"/>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b="0" i="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5" name="Oval 4">
            <a:extLst>
              <a:ext uri="{FF2B5EF4-FFF2-40B4-BE49-F238E27FC236}">
                <a16:creationId xmlns:a16="http://schemas.microsoft.com/office/drawing/2014/main" id="{158E82B5-1F46-C4F5-5938-6158B5F70533}"/>
              </a:ext>
            </a:extLst>
          </p:cNvPr>
          <p:cNvSpPr/>
          <p:nvPr userDrawn="1"/>
        </p:nvSpPr>
        <p:spPr>
          <a:xfrm>
            <a:off x="7371991" y="325882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Oval 5">
            <a:extLst>
              <a:ext uri="{FF2B5EF4-FFF2-40B4-BE49-F238E27FC236}">
                <a16:creationId xmlns:a16="http://schemas.microsoft.com/office/drawing/2014/main" id="{74A8A14A-D1CA-D9F8-306F-F692F60C4618}"/>
              </a:ext>
            </a:extLst>
          </p:cNvPr>
          <p:cNvSpPr/>
          <p:nvPr userDrawn="1"/>
        </p:nvSpPr>
        <p:spPr>
          <a:xfrm>
            <a:off x="5198405" y="325882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7" name="Oval 6">
            <a:extLst>
              <a:ext uri="{FF2B5EF4-FFF2-40B4-BE49-F238E27FC236}">
                <a16:creationId xmlns:a16="http://schemas.microsoft.com/office/drawing/2014/main" id="{6000F615-AB78-1EA7-CC11-9BD4C20DC94C}"/>
              </a:ext>
            </a:extLst>
          </p:cNvPr>
          <p:cNvSpPr/>
          <p:nvPr userDrawn="1"/>
        </p:nvSpPr>
        <p:spPr>
          <a:xfrm>
            <a:off x="9845722" y="325882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38401" y="3434316"/>
            <a:ext cx="6885768"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78945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Oval 5">
            <a:extLst>
              <a:ext uri="{FF2B5EF4-FFF2-40B4-BE49-F238E27FC236}">
                <a16:creationId xmlns:a16="http://schemas.microsoft.com/office/drawing/2014/main" id="{438FBB87-CB17-3FE8-2B96-3D05DFD2FB85}"/>
              </a:ext>
            </a:extLst>
          </p:cNvPr>
          <p:cNvSpPr/>
          <p:nvPr userDrawn="1"/>
        </p:nvSpPr>
        <p:spPr>
          <a:xfrm>
            <a:off x="262198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7790121" y="374556"/>
            <a:ext cx="4401879" cy="6118393"/>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445451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Oval 2">
            <a:extLst>
              <a:ext uri="{FF2B5EF4-FFF2-40B4-BE49-F238E27FC236}">
                <a16:creationId xmlns:a16="http://schemas.microsoft.com/office/drawing/2014/main" id="{FF7ECA34-306B-07D0-C7CA-C6E17551922E}"/>
              </a:ext>
            </a:extLst>
          </p:cNvPr>
          <p:cNvSpPr/>
          <p:nvPr userDrawn="1"/>
        </p:nvSpPr>
        <p:spPr>
          <a:xfrm>
            <a:off x="592704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7" name="Right Arrow 6">
            <a:extLst>
              <a:ext uri="{FF2B5EF4-FFF2-40B4-BE49-F238E27FC236}">
                <a16:creationId xmlns:a16="http://schemas.microsoft.com/office/drawing/2014/main" id="{5C262C2F-2C85-5DD4-F8C6-C2BBC66C8CC1}"/>
              </a:ext>
            </a:extLst>
          </p:cNvPr>
          <p:cNvSpPr/>
          <p:nvPr userDrawn="1"/>
        </p:nvSpPr>
        <p:spPr>
          <a:xfrm>
            <a:off x="6150539" y="3310522"/>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Oval 5">
            <a:extLst>
              <a:ext uri="{FF2B5EF4-FFF2-40B4-BE49-F238E27FC236}">
                <a16:creationId xmlns:a16="http://schemas.microsoft.com/office/drawing/2014/main" id="{438FBB87-CB17-3FE8-2B96-3D05DFD2FB85}"/>
              </a:ext>
            </a:extLst>
          </p:cNvPr>
          <p:cNvSpPr/>
          <p:nvPr userDrawn="1"/>
        </p:nvSpPr>
        <p:spPr>
          <a:xfrm>
            <a:off x="34891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30756945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b="0" i="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Arial" panose="020B0604020202020204" pitchFamily="34"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Arial" panose="020B0604020202020204" pitchFamily="34" charset="0"/>
                <a:ea typeface="Inter Display" panose="02000503000000020004" pitchFamily="2" charset="0"/>
                <a:cs typeface="Arial" panose="020B0604020202020204" pitchFamily="34"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Arial" panose="020B0604020202020204" pitchFamily="34"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Arial" panose="020B0604020202020204" pitchFamily="34" charset="0"/>
                <a:ea typeface="Inter Display" panose="02000503000000020004" pitchFamily="2" charset="0"/>
                <a:cs typeface="Arial" panose="020B0604020202020204" pitchFamily="34"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Tree>
    <p:extLst>
      <p:ext uri="{BB962C8B-B14F-4D97-AF65-F5344CB8AC3E}">
        <p14:creationId xmlns:p14="http://schemas.microsoft.com/office/powerpoint/2010/main" val="2941706796"/>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576156"/>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lvl1pPr>
              <a:defRPr b="0" i="0"/>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lvl1pPr>
              <a:defRPr b="0" i="0"/>
            </a:lvl1pPr>
            <a:lvl2pPr>
              <a:defRPr b="0" i="0"/>
            </a:lvl2pPr>
            <a:lvl3pPr>
              <a:defRPr b="0" i="0"/>
            </a:lvl3pPr>
            <a:lvl4pPr>
              <a:defRPr b="0" i="0"/>
            </a:lvl4pPr>
            <a:lvl5pPr>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lvl1pPr>
              <a:defRPr b="0" i="0"/>
            </a:lvl1pPr>
          </a:lstStyle>
          <a:p>
            <a:fld id="{F325D0F3-5617-4E4B-B49A-CF8CB71EDC27}" type="datetimeFigureOut">
              <a:rPr lang="en-US" smtClean="0"/>
              <a:pPr/>
              <a:t>3/28/26</a:t>
            </a:fld>
            <a:endParaRPr lang="en-US" dirty="0"/>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lvl1pPr>
              <a:defRPr b="0" i="0"/>
            </a:lvl1pPr>
          </a:lstStyle>
          <a:p>
            <a:endParaRPr lang="en-US" dirty="0"/>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lvl1pPr>
              <a:defRPr b="0" i="0"/>
            </a:lvl1pPr>
          </a:lstStyle>
          <a:p>
            <a:fld id="{66F106B9-48F5-894C-8B00-7C26AA0507A8}" type="slidenum">
              <a:rPr lang="en-US" smtClean="0"/>
              <a:pPr/>
              <a:t>‹#›</a:t>
            </a:fld>
            <a:endParaRPr lang="en-US" dirty="0"/>
          </a:p>
        </p:txBody>
      </p:sp>
    </p:spTree>
    <p:extLst>
      <p:ext uri="{BB962C8B-B14F-4D97-AF65-F5344CB8AC3E}">
        <p14:creationId xmlns:p14="http://schemas.microsoft.com/office/powerpoint/2010/main" val="382644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fld id="{42169B3B-8761-4204-AA5A-11BC84B55C93}" type="datetimeFigureOut">
              <a:rPr lang="en-AU" smtClean="0"/>
              <a:pPr/>
              <a:t>28/3/26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83" r:id="rId16"/>
    <p:sldLayoutId id="2147483660" r:id="rId17"/>
    <p:sldLayoutId id="2147483673" r:id="rId18"/>
    <p:sldLayoutId id="2147483674" r:id="rId19"/>
    <p:sldLayoutId id="2147483675" r:id="rId20"/>
    <p:sldLayoutId id="2147483659" r:id="rId21"/>
    <p:sldLayoutId id="2147483684" r:id="rId22"/>
    <p:sldLayoutId id="2147483676" r:id="rId23"/>
    <p:sldLayoutId id="2147483677" r:id="rId24"/>
    <p:sldLayoutId id="2147483680" r:id="rId25"/>
    <p:sldLayoutId id="2147483681" r:id="rId26"/>
    <p:sldLayoutId id="2147483682" r:id="rId27"/>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Arial" panose="020B0604020202020204" pitchFamily="34" charset="0"/>
          <a:ea typeface="Inter Display" panose="02000503000000020004" pitchFamily="2" charset="0"/>
          <a:cs typeface="Arial" panose="020B0604020202020204" pitchFamily="34"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7.svg"/><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24.xml"/><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9.xml"/><Relationship Id="rId1" Type="http://schemas.openxmlformats.org/officeDocument/2006/relationships/slideLayout" Target="../slideLayouts/slideLayout13.xml"/><Relationship Id="rId5" Type="http://schemas.openxmlformats.org/officeDocument/2006/relationships/image" Target="../media/image8.svg"/><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C2E0D64-F365-6B0D-5636-3C915C04E436}"/>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t="10963" b="10963"/>
          <a:stretch/>
        </p:blipFill>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10"/>
          </p:nvPr>
        </p:nvSpPr>
        <p:spPr/>
        <p:txBody>
          <a:bodyPr/>
          <a:lstStyle/>
          <a:p>
            <a:pPr marL="0" indent="0">
              <a:buNone/>
            </a:pPr>
            <a:r>
              <a:rPr lang="en-US" altLang="zh-CN" sz="6000" dirty="0">
                <a:solidFill>
                  <a:schemeClr val="accent3"/>
                </a:solidFill>
              </a:rPr>
              <a:t>GREAT SOUTHERN</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Arial" panose="020B0604020202020204" pitchFamily="34" charset="0"/>
              <a:cs typeface="Arial" panose="020B0604020202020204" pitchFamily="34" charset="0"/>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Arial" panose="020B0604020202020204" pitchFamily="34" charset="0"/>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object 11">
            <a:extLst>
              <a:ext uri="{FF2B5EF4-FFF2-40B4-BE49-F238E27FC236}">
                <a16:creationId xmlns:a16="http://schemas.microsoft.com/office/drawing/2014/main" id="{FBCC342F-E4F8-3BC2-D70C-DB45D1359677}"/>
              </a:ext>
            </a:extLst>
          </p:cNvPr>
          <p:cNvSpPr txBox="1"/>
          <p:nvPr/>
        </p:nvSpPr>
        <p:spPr>
          <a:xfrm rot="5400000">
            <a:off x="10436465" y="5534628"/>
            <a:ext cx="2597897" cy="135935"/>
          </a:xfrm>
          <a:prstGeom prst="rect">
            <a:avLst/>
          </a:prstGeom>
        </p:spPr>
        <p:txBody>
          <a:bodyPr vert="horz" wrap="square" lIns="0" tIns="12700" rIns="0" bIns="0" rtlCol="0">
            <a:spAutoFit/>
          </a:bodyPr>
          <a:lstStyle/>
          <a:p>
            <a:pPr marL="12700">
              <a:lnSpc>
                <a:spcPct val="100000"/>
              </a:lnSpc>
              <a:spcBef>
                <a:spcPts val="100"/>
              </a:spcBef>
            </a:pPr>
            <a:r>
              <a:rPr lang="en-US" altLang="zh-CN" sz="800" spc="-15" dirty="0">
                <a:latin typeface="Arial" panose="020B0604020202020204" pitchFamily="34" charset="0"/>
                <a:cs typeface="Arial" panose="020B0604020202020204" pitchFamily="34" charset="0"/>
              </a:rPr>
              <a:t>Ảnh được cung cấp bởi Wines of Western Australia</a:t>
            </a:r>
            <a:endParaRPr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5608" t="48" r="27414" b="337"/>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584200"/>
            <a:ext cx="3748035" cy="792601"/>
          </a:xfrm>
        </p:spPr>
        <p:txBody>
          <a:bodyPr/>
          <a:lstStyle/>
          <a:p>
            <a:r>
              <a:rPr lang="en-US" altLang="zh-CN" b="1" dirty="0">
                <a:solidFill>
                  <a:schemeClr val="accent5"/>
                </a:solidFill>
              </a:rPr>
              <a:t>ĐỊA LÝ, KHÍ HẬU VÀ ĐẤT ĐAI</a:t>
            </a:r>
          </a:p>
        </p:txBody>
      </p:sp>
      <p:sp>
        <p:nvSpPr>
          <p:cNvPr id="2" name="Title 2">
            <a:extLst>
              <a:ext uri="{FF2B5EF4-FFF2-40B4-BE49-F238E27FC236}">
                <a16:creationId xmlns:a16="http://schemas.microsoft.com/office/drawing/2014/main" id="{128C975B-7767-626E-0DDC-C0024354C4F1}"/>
              </a:ext>
            </a:extLst>
          </p:cNvPr>
          <p:cNvSpPr txBox="1">
            <a:spLocks/>
          </p:cNvSpPr>
          <p:nvPr/>
        </p:nvSpPr>
        <p:spPr>
          <a:xfrm>
            <a:off x="6456362" y="1433958"/>
            <a:ext cx="5735638"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sz="5000" b="1" dirty="0">
                <a:solidFill>
                  <a:schemeClr val="bg2"/>
                </a:solidFill>
                <a:latin typeface="Arial" panose="020B0604020202020204" pitchFamily="34" charset="0"/>
                <a:cs typeface="Arial" panose="020B0604020202020204" pitchFamily="34" charset="0"/>
              </a:rPr>
              <a:t>MỘT BỐI CẢNH ẤN TƯỢNG CỦA NHỮNG CẢNH QUAN TỰ NHIÊN</a:t>
            </a: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3" y="4236418"/>
            <a:ext cx="4885272" cy="2846525"/>
          </a:xfrm>
        </p:spPr>
        <p:txBody>
          <a:bodyPr/>
          <a:lstStyle/>
          <a:p>
            <a:pPr marL="285750" indent="-285750">
              <a:lnSpc>
                <a:spcPct val="90000"/>
              </a:lnSpc>
              <a:spcBef>
                <a:spcPts val="1200"/>
              </a:spcBef>
              <a:buFont typeface="Arial" panose="020B0604020202020204" pitchFamily="34" charset="0"/>
              <a:buChar char="•"/>
            </a:pPr>
            <a:r>
              <a:rPr lang="en-US" altLang="zh-CN" dirty="0">
                <a:solidFill>
                  <a:schemeClr val="bg1"/>
                </a:solidFill>
              </a:rPr>
              <a:t>Cách Perth khoảng 360km, ở phía tây nam hẻo lánh của Tây Úc</a:t>
            </a:r>
          </a:p>
          <a:p>
            <a:pPr marL="285750" indent="-285750">
              <a:lnSpc>
                <a:spcPct val="90000"/>
              </a:lnSpc>
              <a:spcBef>
                <a:spcPts val="1200"/>
              </a:spcBef>
              <a:buFont typeface="Arial" panose="020B0604020202020204" pitchFamily="34" charset="0"/>
              <a:buChar char="•"/>
            </a:pPr>
            <a:r>
              <a:rPr lang="en-US" altLang="zh-CN" dirty="0">
                <a:solidFill>
                  <a:schemeClr val="bg1"/>
                </a:solidFill>
              </a:rPr>
              <a:t>Được tạo thành từ năm tiểu vùng</a:t>
            </a:r>
          </a:p>
          <a:p>
            <a:pPr marL="285750" indent="-285750">
              <a:lnSpc>
                <a:spcPct val="90000"/>
              </a:lnSpc>
              <a:spcBef>
                <a:spcPts val="1200"/>
              </a:spcBef>
              <a:buFont typeface="Arial" panose="020B0604020202020204" pitchFamily="34" charset="0"/>
              <a:buChar char="•"/>
            </a:pPr>
            <a:r>
              <a:rPr lang="en-US" altLang="zh-CN" dirty="0">
                <a:solidFill>
                  <a:schemeClr val="bg1"/>
                </a:solidFill>
              </a:rPr>
              <a:t>Khu vực tuyệt vời nhất của WA, với khí hậu Địa Trung Hải thay đổi từ hàng hải đến lục địa</a:t>
            </a:r>
          </a:p>
          <a:p>
            <a:pPr marL="285750" indent="-285750">
              <a:lnSpc>
                <a:spcPct val="90000"/>
              </a:lnSpc>
              <a:spcBef>
                <a:spcPts val="1200"/>
              </a:spcBef>
              <a:buFont typeface="Arial" panose="020B0604020202020204" pitchFamily="34" charset="0"/>
              <a:buChar char="•"/>
            </a:pPr>
            <a:r>
              <a:rPr lang="en-US" altLang="zh-CN" dirty="0">
                <a:solidFill>
                  <a:schemeClr val="bg1"/>
                </a:solidFill>
              </a:rPr>
              <a:t>Đa dạng về địa hình, với đất đai màu mỡ vừa phải được đặt tên theo các loài bạch đàn chiếm ưu thế</a:t>
            </a:r>
          </a:p>
        </p:txBody>
      </p:sp>
      <p:sp>
        <p:nvSpPr>
          <p:cNvPr id="4" name="object 11">
            <a:extLst>
              <a:ext uri="{FF2B5EF4-FFF2-40B4-BE49-F238E27FC236}">
                <a16:creationId xmlns:a16="http://schemas.microsoft.com/office/drawing/2014/main" id="{D4F530BC-93AD-05B4-4721-826735F6A6F3}"/>
              </a:ext>
            </a:extLst>
          </p:cNvPr>
          <p:cNvSpPr txBox="1"/>
          <p:nvPr/>
        </p:nvSpPr>
        <p:spPr>
          <a:xfrm>
            <a:off x="115815" y="6522358"/>
            <a:ext cx="2597897" cy="135935"/>
          </a:xfrm>
          <a:prstGeom prst="rect">
            <a:avLst/>
          </a:prstGeom>
        </p:spPr>
        <p:txBody>
          <a:bodyPr vert="horz" wrap="square" lIns="0" tIns="12700" rIns="0" bIns="0" rtlCol="0">
            <a:spAutoFit/>
          </a:bodyPr>
          <a:lstStyle/>
          <a:p>
            <a:pPr marL="12700">
              <a:lnSpc>
                <a:spcPct val="100000"/>
              </a:lnSpc>
              <a:spcBef>
                <a:spcPts val="100"/>
              </a:spcBef>
            </a:pPr>
            <a:r>
              <a:rPr lang="en-US" altLang="zh-CN" sz="800" spc="-15" dirty="0">
                <a:solidFill>
                  <a:srgbClr val="FFFFFF"/>
                </a:solidFill>
                <a:latin typeface="Arial" panose="020B0604020202020204" pitchFamily="34" charset="0"/>
                <a:cs typeface="Arial" panose="020B0604020202020204" pitchFamily="34" charset="0"/>
              </a:rPr>
              <a:t>Ảnh được cung cấp bởi Great Southern Wines</a:t>
            </a:r>
            <a:endParaRPr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0506241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75573"/>
            <a:ext cx="5334275" cy="820910"/>
          </a:xfrm>
        </p:spPr>
        <p:txBody>
          <a:bodyPr/>
          <a:lstStyle/>
          <a:p>
            <a:r>
              <a:rPr lang="en-US" altLang="zh-CN" b="1" dirty="0">
                <a:solidFill>
                  <a:schemeClr val="accent3"/>
                </a:solidFill>
              </a:rPr>
              <a:t>KHÍ HẬU</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208654"/>
            <a:ext cx="4113302" cy="899990"/>
          </a:xfrm>
          <a:prstGeom prst="rect">
            <a:avLst/>
          </a:prstGeom>
          <a:noFill/>
        </p:spPr>
        <p:txBody>
          <a:bodyPr wrap="square" rtlCol="0">
            <a:spAutoFit/>
          </a:bodyPr>
          <a:lstStyle/>
          <a:p>
            <a:pPr algn="l">
              <a:lnSpc>
                <a:spcPct val="82000"/>
              </a:lnSpc>
            </a:pPr>
            <a:r>
              <a:rPr lang="en-US" altLang="zh-CN" sz="3200" b="1" dirty="0">
                <a:solidFill>
                  <a:schemeClr val="bg1"/>
                </a:solidFill>
                <a:effectLst/>
                <a:latin typeface="Arial" panose="020B0604020202020204" pitchFamily="34" charset="0"/>
                <a:ea typeface="Inter Display" panose="02000503000000020004" pitchFamily="2" charset="0"/>
                <a:cs typeface="Arial" panose="020B0604020202020204" pitchFamily="34" charset="0"/>
              </a:rPr>
              <a:t>ĐỊA TRUNG HẢI RỘNG LỚN</a:t>
            </a:r>
          </a:p>
        </p:txBody>
      </p:sp>
      <p:sp>
        <p:nvSpPr>
          <p:cNvPr id="4" name="TextBox 3">
            <a:extLst>
              <a:ext uri="{FF2B5EF4-FFF2-40B4-BE49-F238E27FC236}">
                <a16:creationId xmlns:a16="http://schemas.microsoft.com/office/drawing/2014/main" id="{F6F05948-33DB-055B-AE2C-CEF9374E5478}"/>
              </a:ext>
            </a:extLst>
          </p:cNvPr>
          <p:cNvSpPr txBox="1"/>
          <p:nvPr/>
        </p:nvSpPr>
        <p:spPr>
          <a:xfrm>
            <a:off x="535473" y="2084595"/>
            <a:ext cx="4183027" cy="757130"/>
          </a:xfrm>
          <a:prstGeom prst="rect">
            <a:avLst/>
          </a:prstGeom>
          <a:noFill/>
        </p:spPr>
        <p:txBody>
          <a:bodyPr wrap="square" rtlCol="0">
            <a:spAutoFit/>
          </a:bodyPr>
          <a:lstStyle/>
          <a:p>
            <a:pPr>
              <a:lnSpc>
                <a:spcPct val="90000"/>
              </a:lnSpc>
            </a:pPr>
            <a:r>
              <a:rPr lang="en-US" altLang="zh-CN" sz="1600" b="1" dirty="0">
                <a:solidFill>
                  <a:schemeClr val="bg1"/>
                </a:solidFill>
                <a:latin typeface="Arial" panose="020B0604020202020204" pitchFamily="34" charset="0"/>
              </a:rPr>
              <a:t>CHUYỂN TỪ HẢI DƯƠNG DỌC BỜ BIỂN ĐẾN LỤC ĐỊA HƠN VỀ PHÍA BẮC VÀ TRONG ĐẤT LIỀN</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83329"/>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b="1" dirty="0">
                <a:solidFill>
                  <a:schemeClr val="accent3"/>
                </a:solidFill>
                <a:latin typeface="Arial" panose="020B0604020202020204" pitchFamily="34" charset="0"/>
                <a:cs typeface="Arial" panose="020B0604020202020204" pitchFamily="34" charset="0"/>
              </a:rPr>
              <a:t>ĐỘ CAO</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456363" y="3815774"/>
            <a:ext cx="2965327"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2000"/>
              </a:lnSpc>
            </a:pPr>
            <a:r>
              <a:rPr lang="en-US" altLang="zh-CN" b="1" dirty="0">
                <a:solidFill>
                  <a:schemeClr val="accent3"/>
                </a:solidFill>
                <a:latin typeface="Arial" panose="020B0604020202020204" pitchFamily="34" charset="0"/>
                <a:cs typeface="Arial" panose="020B0604020202020204" pitchFamily="34" charset="0"/>
              </a:rPr>
              <a:t>GREAT SOUTHERN</a:t>
            </a:r>
          </a:p>
          <a:p>
            <a:r>
              <a:rPr lang="en-US" altLang="zh-CN" sz="1800" dirty="0">
                <a:solidFill>
                  <a:srgbClr val="B2D8BE"/>
                </a:solidFill>
                <a:latin typeface="Arial" panose="020B0604020202020204" pitchFamily="34" charset="0"/>
                <a:cs typeface="Arial" panose="020B0604020202020204" pitchFamily="34" charset="0"/>
              </a:rPr>
              <a:t>10–380M (33–1.247FT)</a:t>
            </a: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THẤP</a:t>
            </a:r>
          </a:p>
          <a:p>
            <a:r>
              <a:rPr lang="en-US" altLang="zh-CN" sz="1400" dirty="0">
                <a:solidFill>
                  <a:srgbClr val="601329"/>
                </a:solidFill>
                <a:latin typeface="Arial" panose="020B0604020202020204" pitchFamily="34" charset="0"/>
              </a:rPr>
              <a:t>0–499m
(0–1.639ft)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TRUNG BÌNH</a:t>
            </a:r>
          </a:p>
          <a:p>
            <a:r>
              <a:rPr lang="en-US" altLang="zh-CN" sz="1400" dirty="0">
                <a:solidFill>
                  <a:srgbClr val="601329"/>
                </a:solidFill>
                <a:latin typeface="Arial" panose="020B0604020202020204" pitchFamily="34" charset="0"/>
              </a:rPr>
              <a:t>500–749m</a:t>
            </a:r>
          </a:p>
          <a:p>
            <a:r>
              <a:rPr lang="en-US" altLang="zh-CN" sz="1400" dirty="0">
                <a:solidFill>
                  <a:srgbClr val="601329"/>
                </a:solidFill>
                <a:latin typeface="Arial" panose="020B0604020202020204" pitchFamily="34" charset="0"/>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CAO</a:t>
            </a:r>
          </a:p>
          <a:p>
            <a:r>
              <a:rPr lang="en-US" altLang="zh-CN" sz="1400" dirty="0">
                <a:solidFill>
                  <a:srgbClr val="601329"/>
                </a:solidFill>
                <a:latin typeface="Arial" panose="020B0604020202020204" pitchFamily="34" charset="0"/>
              </a:rPr>
              <a:t>750–999m</a:t>
            </a:r>
          </a:p>
          <a:p>
            <a:r>
              <a:rPr lang="en-US" altLang="zh-CN" sz="1400" dirty="0">
                <a:solidFill>
                  <a:srgbClr val="601329"/>
                </a:solidFill>
                <a:latin typeface="Arial" panose="020B0604020202020204" pitchFamily="34" charset="0"/>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48265" y="6416989"/>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48265" y="5293988"/>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Oval 30">
            <a:extLst>
              <a:ext uri="{FF2B5EF4-FFF2-40B4-BE49-F238E27FC236}">
                <a16:creationId xmlns:a16="http://schemas.microsoft.com/office/drawing/2014/main" id="{9F6D3D17-F1EE-B541-B0FA-0B5416EFD923}"/>
              </a:ext>
            </a:extLst>
          </p:cNvPr>
          <p:cNvSpPr/>
          <p:nvPr/>
        </p:nvSpPr>
        <p:spPr>
          <a:xfrm>
            <a:off x="8610168" y="6244320"/>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solidFill>
                  <a:sysClr val="windowText" lastClr="000000"/>
                </a:solidFill>
              </a:ln>
              <a:solidFill>
                <a:schemeClr val="accent3"/>
              </a:solidFill>
              <a:latin typeface="Arial" panose="020B0604020202020204" pitchFamily="34" charset="0"/>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RẤT CAO</a:t>
            </a:r>
          </a:p>
          <a:p>
            <a:r>
              <a:rPr lang="en-US" altLang="zh-CN" sz="1400" dirty="0">
                <a:solidFill>
                  <a:srgbClr val="601329"/>
                </a:solidFill>
                <a:latin typeface="Arial" panose="020B0604020202020204" pitchFamily="34" charset="0"/>
              </a:rPr>
              <a:t>1000m +</a:t>
            </a:r>
          </a:p>
          <a:p>
            <a:r>
              <a:rPr lang="en-US" altLang="zh-CN" sz="1400" dirty="0">
                <a:solidFill>
                  <a:srgbClr val="601329"/>
                </a:solidFill>
                <a:latin typeface="Arial" panose="020B0604020202020204" pitchFamily="34" charset="0"/>
              </a:rPr>
              <a:t>(&gt;3.280ft +)</a:t>
            </a:r>
          </a:p>
        </p:txBody>
      </p:sp>
      <p:sp>
        <p:nvSpPr>
          <p:cNvPr id="2" name="object 11">
            <a:extLst>
              <a:ext uri="{FF2B5EF4-FFF2-40B4-BE49-F238E27FC236}">
                <a16:creationId xmlns:a16="http://schemas.microsoft.com/office/drawing/2014/main" id="{66E7AA25-4D36-A4B3-95E7-EABADF5FA741}"/>
              </a:ext>
            </a:extLst>
          </p:cNvPr>
          <p:cNvSpPr txBox="1"/>
          <p:nvPr/>
        </p:nvSpPr>
        <p:spPr>
          <a:xfrm>
            <a:off x="120068" y="6622863"/>
            <a:ext cx="2597897" cy="135935"/>
          </a:xfrm>
          <a:prstGeom prst="rect">
            <a:avLst/>
          </a:prstGeom>
        </p:spPr>
        <p:txBody>
          <a:bodyPr vert="horz" wrap="square" lIns="0" tIns="12700" rIns="0" bIns="0" rtlCol="0">
            <a:spAutoFit/>
          </a:bodyPr>
          <a:lstStyle/>
          <a:p>
            <a:pPr marL="12700">
              <a:lnSpc>
                <a:spcPct val="100000"/>
              </a:lnSpc>
              <a:spcBef>
                <a:spcPts val="100"/>
              </a:spcBef>
            </a:pPr>
            <a:r>
              <a:rPr lang="en-US" altLang="zh-CN" sz="800" spc="-15" dirty="0">
                <a:solidFill>
                  <a:srgbClr val="FFFFFF"/>
                </a:solidFill>
                <a:latin typeface="Arial" panose="020B0604020202020204" pitchFamily="34" charset="0"/>
                <a:cs typeface="Arial" panose="020B0604020202020204" pitchFamily="34" charset="0"/>
              </a:rPr>
              <a:t>Ảnh được cung cấp bởi Wines of Western Australia</a:t>
            </a:r>
            <a:endParaRPr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0136252"/>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7448" r="12996" b="291"/>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altLang="zh-CN" b="1" dirty="0">
                <a:solidFill>
                  <a:schemeClr val="accent1"/>
                </a:solidFill>
              </a:rPr>
              <a:t>ĐẤT</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580266" cy="1530521"/>
          </a:xfrm>
        </p:spPr>
        <p:txBody>
          <a:bodyPr/>
          <a:lstStyle/>
          <a:p>
            <a:r>
              <a:rPr lang="en-US" altLang="zh-CN" dirty="0"/>
              <a:t>Các loại đất rất khác nhau, nhưng Frankland River, Albany và Mount Barker có cát và đất thịt pha sỏi laterit trên đất sét. Albany là nơi có đất sỏi cát, trong khi Porongurup bao gồm đất thịt karri.</a:t>
            </a:r>
            <a:endParaRPr lang="en-AU" dirty="0"/>
          </a:p>
        </p:txBody>
      </p:sp>
      <p:sp>
        <p:nvSpPr>
          <p:cNvPr id="2" name="object 11">
            <a:extLst>
              <a:ext uri="{FF2B5EF4-FFF2-40B4-BE49-F238E27FC236}">
                <a16:creationId xmlns:a16="http://schemas.microsoft.com/office/drawing/2014/main" id="{48E91548-C3EA-2F2C-EF9C-ABF0A24FB1AA}"/>
              </a:ext>
            </a:extLst>
          </p:cNvPr>
          <p:cNvSpPr txBox="1"/>
          <p:nvPr/>
        </p:nvSpPr>
        <p:spPr>
          <a:xfrm>
            <a:off x="119902" y="6268954"/>
            <a:ext cx="2597897" cy="259045"/>
          </a:xfrm>
          <a:prstGeom prst="rect">
            <a:avLst/>
          </a:prstGeom>
        </p:spPr>
        <p:txBody>
          <a:bodyPr vert="horz" wrap="square" lIns="0" tIns="12700" rIns="0" bIns="0" rtlCol="0">
            <a:spAutoFit/>
          </a:bodyPr>
          <a:lstStyle/>
          <a:p>
            <a:pPr marL="12700">
              <a:lnSpc>
                <a:spcPct val="100000"/>
              </a:lnSpc>
              <a:spcBef>
                <a:spcPts val="100"/>
              </a:spcBef>
            </a:pPr>
            <a:r>
              <a:rPr lang="en-US" altLang="zh-CN" sz="800" spc="-15" dirty="0">
                <a:solidFill>
                  <a:srgbClr val="FFFFFF"/>
                </a:solidFill>
                <a:latin typeface="Arial" panose="020B0604020202020204" pitchFamily="34" charset="0"/>
                <a:cs typeface="Arial" panose="020B0604020202020204" pitchFamily="34" charset="0"/>
              </a:rPr>
              <a:t>Ảnh được cung cấp bởi Swinney Vineyards, Frankland River</a:t>
            </a:r>
            <a:endParaRPr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4991755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p:txBody>
          <a:bodyPr anchor="t"/>
          <a:lstStyle/>
          <a:p>
            <a:r>
              <a:rPr lang="en-US" altLang="zh-CN" b="1" dirty="0"/>
              <a:t>TRỒNG NHO Ở</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079964"/>
            <a:ext cx="5340350" cy="579936"/>
          </a:xfrm>
        </p:spPr>
        <p:txBody>
          <a:bodyPr/>
          <a:lstStyle/>
          <a:p>
            <a:r>
              <a:rPr lang="en-US" altLang="zh-CN" sz="5000" b="1" dirty="0">
                <a:solidFill>
                  <a:schemeClr val="accent5"/>
                </a:solidFill>
              </a:rPr>
              <a:t>GREAT SOUTHERN</a:t>
            </a:r>
          </a:p>
        </p:txBody>
      </p:sp>
      <p:sp>
        <p:nvSpPr>
          <p:cNvPr id="2" name="Text Placeholder 5">
            <a:extLst>
              <a:ext uri="{FF2B5EF4-FFF2-40B4-BE49-F238E27FC236}">
                <a16:creationId xmlns:a16="http://schemas.microsoft.com/office/drawing/2014/main" id="{B10CCEEF-B9D9-6ED3-D0B9-F8CCE0880917}"/>
              </a:ext>
            </a:extLst>
          </p:cNvPr>
          <p:cNvSpPr>
            <a:spLocks noGrp="1"/>
          </p:cNvSpPr>
          <p:nvPr>
            <p:ph type="body" sz="quarter" idx="11"/>
          </p:nvPr>
        </p:nvSpPr>
        <p:spPr>
          <a:xfrm>
            <a:off x="630419" y="2931511"/>
            <a:ext cx="4686931" cy="2846525"/>
          </a:xfrm>
        </p:spPr>
        <p:txBody>
          <a:bodyPr/>
          <a:lstStyle/>
          <a:p>
            <a:pPr marL="285750" indent="-285750">
              <a:lnSpc>
                <a:spcPct val="99000"/>
              </a:lnSpc>
              <a:spcBef>
                <a:spcPts val="900"/>
              </a:spcBef>
              <a:buFont typeface="Arial" panose="020B0604020202020204" pitchFamily="34" charset="0"/>
              <a:buChar char="•"/>
            </a:pPr>
            <a:r>
              <a:rPr lang="en-US" altLang="zh-CN" dirty="0"/>
              <a:t>Điều kiện thuận lợi cho vô số giống nho</a:t>
            </a:r>
          </a:p>
          <a:p>
            <a:pPr marL="285750" indent="-285750">
              <a:lnSpc>
                <a:spcPct val="99000"/>
              </a:lnSpc>
              <a:spcBef>
                <a:spcPts val="900"/>
              </a:spcBef>
              <a:buFont typeface="Arial" panose="020B0604020202020204" pitchFamily="34" charset="0"/>
              <a:buChar char="•"/>
            </a:pPr>
            <a:r>
              <a:rPr lang="en-US" altLang="zh-CN" dirty="0"/>
              <a:t>Việc lựa chọn địa điểm là rất quan trọng, với các nhà sản xuất áp dụng cách tiếp cận theo hướng thổ nhưỡng</a:t>
            </a:r>
          </a:p>
          <a:p>
            <a:pPr marL="285750" indent="-285750">
              <a:lnSpc>
                <a:spcPct val="99000"/>
              </a:lnSpc>
              <a:spcBef>
                <a:spcPts val="900"/>
              </a:spcBef>
              <a:buFont typeface="Arial" panose="020B0604020202020204" pitchFamily="34" charset="0"/>
              <a:buChar char="•"/>
            </a:pPr>
            <a:r>
              <a:rPr lang="en-US" altLang="zh-CN" dirty="0"/>
              <a:t>Vườn nho cần nhiều lao động, với tình trạng thiếu nhân lực và nước gây ra những thách thức đáng kể</a:t>
            </a:r>
          </a:p>
          <a:p>
            <a:pPr marL="285750" indent="-285750">
              <a:lnSpc>
                <a:spcPct val="99000"/>
              </a:lnSpc>
              <a:spcBef>
                <a:spcPts val="900"/>
              </a:spcBef>
              <a:buFont typeface="Arial" panose="020B0604020202020204" pitchFamily="34" charset="0"/>
              <a:buChar char="•"/>
            </a:pPr>
            <a:r>
              <a:rPr lang="en-US" altLang="zh-CN" dirty="0"/>
              <a:t>Thực hành canh tác bền vững đang ngày càng được chú trọng</a:t>
            </a:r>
          </a:p>
          <a:p>
            <a:pPr marL="285750" indent="-285750">
              <a:lnSpc>
                <a:spcPct val="99000"/>
              </a:lnSpc>
              <a:spcBef>
                <a:spcPts val="900"/>
              </a:spcBef>
              <a:buFont typeface="Arial" panose="020B0604020202020204" pitchFamily="34" charset="0"/>
              <a:buChar char="•"/>
            </a:pPr>
            <a:r>
              <a:rPr lang="en-US" altLang="zh-CN" dirty="0"/>
              <a:t>Thu hoạch: từ giữa tháng Hai đến cuối tháng Tư</a:t>
            </a:r>
          </a:p>
        </p:txBody>
      </p:sp>
      <p:sp>
        <p:nvSpPr>
          <p:cNvPr id="4" name="object 11">
            <a:extLst>
              <a:ext uri="{FF2B5EF4-FFF2-40B4-BE49-F238E27FC236}">
                <a16:creationId xmlns:a16="http://schemas.microsoft.com/office/drawing/2014/main" id="{F0005592-7E2C-CC92-12DE-9344A98E0ED7}"/>
              </a:ext>
            </a:extLst>
          </p:cNvPr>
          <p:cNvSpPr txBox="1"/>
          <p:nvPr/>
        </p:nvSpPr>
        <p:spPr>
          <a:xfrm>
            <a:off x="10178304" y="6489700"/>
            <a:ext cx="2597897" cy="135935"/>
          </a:xfrm>
          <a:prstGeom prst="rect">
            <a:avLst/>
          </a:prstGeom>
        </p:spPr>
        <p:txBody>
          <a:bodyPr vert="horz" wrap="square" lIns="0" tIns="12700" rIns="0" bIns="0" rtlCol="0">
            <a:spAutoFit/>
          </a:bodyPr>
          <a:lstStyle/>
          <a:p>
            <a:pPr marL="12700">
              <a:lnSpc>
                <a:spcPct val="100000"/>
              </a:lnSpc>
              <a:spcBef>
                <a:spcPts val="100"/>
              </a:spcBef>
            </a:pPr>
            <a:r>
              <a:rPr lang="en-US" altLang="zh-CN" sz="800" spc="-15" dirty="0">
                <a:solidFill>
                  <a:srgbClr val="FFFFFF"/>
                </a:solidFill>
                <a:latin typeface="Arial" panose="020B0604020202020204" pitchFamily="34" charset="0"/>
                <a:cs typeface="Arial" panose="020B0604020202020204" pitchFamily="34" charset="0"/>
              </a:rPr>
              <a:t>Ảnh được cung cấp bởi Great Southern Wines</a:t>
            </a:r>
            <a:endParaRPr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3588366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9856" b="12980"/>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858266"/>
            <a:ext cx="5209447" cy="785732"/>
          </a:xfrm>
        </p:spPr>
        <p:txBody>
          <a:bodyPr/>
          <a:lstStyle>
            <a:lvl1pPr>
              <a:defRPr sz="5243"/>
            </a:lvl1pPr>
          </a:lstStyle>
          <a:p>
            <a:r>
              <a:rPr lang="en-US" altLang="zh-CN" sz="5243" b="1" dirty="0"/>
              <a:t>SẢN XUẤT RƯỢU VANG Ở</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726131"/>
            <a:ext cx="5340350" cy="579936"/>
          </a:xfrm>
        </p:spPr>
        <p:txBody>
          <a:bodyPr/>
          <a:lstStyle/>
          <a:p>
            <a:r>
              <a:rPr lang="en-US" altLang="zh-CN" sz="5000" b="1" dirty="0">
                <a:solidFill>
                  <a:schemeClr val="accent5"/>
                </a:solidFill>
              </a:rPr>
              <a:t>GREAT SOUTHERN</a:t>
            </a:r>
          </a:p>
        </p:txBody>
      </p:sp>
      <p:sp>
        <p:nvSpPr>
          <p:cNvPr id="2" name="TextBox 1">
            <a:extLst>
              <a:ext uri="{FF2B5EF4-FFF2-40B4-BE49-F238E27FC236}">
                <a16:creationId xmlns:a16="http://schemas.microsoft.com/office/drawing/2014/main" id="{11599927-A565-5A6D-C627-AE44C4355853}"/>
              </a:ext>
            </a:extLst>
          </p:cNvPr>
          <p:cNvSpPr txBox="1"/>
          <p:nvPr/>
        </p:nvSpPr>
        <p:spPr>
          <a:xfrm>
            <a:off x="537028" y="3311223"/>
            <a:ext cx="4065708" cy="3211135"/>
          </a:xfrm>
          <a:prstGeom prst="rect">
            <a:avLst/>
          </a:prstGeom>
          <a:noFill/>
        </p:spPr>
        <p:txBody>
          <a:bodyPr wrap="square" rtlCol="0">
            <a:spAutoFit/>
          </a:bodyPr>
          <a:lstStyle/>
          <a:p>
            <a:pPr marL="285750" indent="-285750">
              <a:spcBef>
                <a:spcPts val="800"/>
              </a:spcBef>
              <a:buClr>
                <a:schemeClr val="accent4"/>
              </a:buClr>
              <a:buFont typeface="Arial" panose="020B0604020202020204" pitchFamily="34" charset="0"/>
              <a:buChar char="•"/>
            </a:pPr>
            <a:r>
              <a:rPr lang="en-US" altLang="zh-CN" sz="1600" dirty="0">
                <a:solidFill>
                  <a:schemeClr val="bg1"/>
                </a:solidFill>
                <a:latin typeface="Arial" panose="020B0604020202020204" pitchFamily="34" charset="0"/>
              </a:rPr>
              <a:t>Phụ thuộc nhiều vào tiểu vùng, giống nho và kiểu dáng mong muốn</a:t>
            </a:r>
          </a:p>
          <a:p>
            <a:pPr marL="285750" indent="-285750">
              <a:spcBef>
                <a:spcPts val="800"/>
              </a:spcBef>
              <a:buClr>
                <a:schemeClr val="accent4"/>
              </a:buClr>
              <a:buFont typeface="Arial" panose="020B0604020202020204" pitchFamily="34" charset="0"/>
              <a:buChar char="•"/>
            </a:pPr>
            <a:r>
              <a:rPr lang="en-US" altLang="zh-CN" sz="1600" dirty="0">
                <a:solidFill>
                  <a:schemeClr val="bg1"/>
                </a:solidFill>
                <a:latin typeface="Arial" panose="020B0604020202020204" pitchFamily="34" charset="0"/>
              </a:rPr>
              <a:t>Giữ lại đặc tính trái cây ban đầu là ưu tiên hàng đầu</a:t>
            </a:r>
          </a:p>
          <a:p>
            <a:pPr marL="285750" indent="-285750">
              <a:spcBef>
                <a:spcPts val="800"/>
              </a:spcBef>
              <a:buClr>
                <a:schemeClr val="accent4"/>
              </a:buClr>
              <a:buFont typeface="Arial" panose="020B0604020202020204" pitchFamily="34" charset="0"/>
              <a:buChar char="•"/>
            </a:pPr>
            <a:r>
              <a:rPr lang="en-US" altLang="zh-CN" sz="1600" dirty="0">
                <a:solidFill>
                  <a:schemeClr val="bg1"/>
                </a:solidFill>
                <a:latin typeface="Arial" panose="020B0604020202020204" pitchFamily="34" charset="0"/>
              </a:rPr>
              <a:t>Lên men bằng cả nấm men nuôi cấy và nấm men hoang dã</a:t>
            </a:r>
          </a:p>
          <a:p>
            <a:pPr marL="285750" indent="-285750">
              <a:spcBef>
                <a:spcPts val="800"/>
              </a:spcBef>
              <a:buClr>
                <a:schemeClr val="accent4"/>
              </a:buClr>
              <a:buFont typeface="Arial" panose="020B0604020202020204" pitchFamily="34" charset="0"/>
              <a:buChar char="•"/>
            </a:pPr>
            <a:r>
              <a:rPr lang="en-US" altLang="zh-CN" sz="1600" dirty="0">
                <a:solidFill>
                  <a:schemeClr val="bg1"/>
                </a:solidFill>
                <a:latin typeface="Arial" panose="020B0604020202020204" pitchFamily="34" charset="0"/>
              </a:rPr>
              <a:t>Các thùng ủ khác nhau, với các định dạng gỗ sồi lớn hơn đang tăng lên</a:t>
            </a:r>
          </a:p>
          <a:p>
            <a:pPr marL="285750" indent="-285750">
              <a:spcBef>
                <a:spcPts val="800"/>
              </a:spcBef>
              <a:buClr>
                <a:schemeClr val="accent4"/>
              </a:buClr>
              <a:buFont typeface="Arial" panose="020B0604020202020204" pitchFamily="34" charset="0"/>
              <a:buChar char="•"/>
            </a:pPr>
            <a:r>
              <a:rPr lang="en-US" altLang="zh-CN" sz="1600" dirty="0">
                <a:solidFill>
                  <a:schemeClr val="bg1"/>
                </a:solidFill>
                <a:latin typeface="Arial" panose="020B0604020202020204" pitchFamily="34" charset="0"/>
              </a:rPr>
              <a:t>Thế hệ nhà sản xuất rượu vang sáng tạo mới đang thử nghiệm các kỹ thuật can thiệp tối thiểu</a:t>
            </a:r>
          </a:p>
        </p:txBody>
      </p:sp>
      <p:sp>
        <p:nvSpPr>
          <p:cNvPr id="4" name="object 11">
            <a:extLst>
              <a:ext uri="{FF2B5EF4-FFF2-40B4-BE49-F238E27FC236}">
                <a16:creationId xmlns:a16="http://schemas.microsoft.com/office/drawing/2014/main" id="{E9F1B81A-C2DF-E8A9-F8C8-D37F792954AF}"/>
              </a:ext>
            </a:extLst>
          </p:cNvPr>
          <p:cNvSpPr txBox="1"/>
          <p:nvPr/>
        </p:nvSpPr>
        <p:spPr>
          <a:xfrm>
            <a:off x="10123874" y="6522358"/>
            <a:ext cx="2597897" cy="135935"/>
          </a:xfrm>
          <a:prstGeom prst="rect">
            <a:avLst/>
          </a:prstGeom>
        </p:spPr>
        <p:txBody>
          <a:bodyPr vert="horz" wrap="square" lIns="0" tIns="12700" rIns="0" bIns="0" rtlCol="0">
            <a:spAutoFit/>
          </a:bodyPr>
          <a:lstStyle/>
          <a:p>
            <a:pPr marL="12700">
              <a:lnSpc>
                <a:spcPct val="100000"/>
              </a:lnSpc>
              <a:spcBef>
                <a:spcPts val="100"/>
              </a:spcBef>
            </a:pPr>
            <a:r>
              <a:rPr lang="en-US" altLang="zh-CN" sz="800" spc="-15" dirty="0">
                <a:solidFill>
                  <a:srgbClr val="FFFFFF"/>
                </a:solidFill>
                <a:latin typeface="Arial" panose="020B0604020202020204" pitchFamily="34" charset="0"/>
                <a:cs typeface="Arial" panose="020B0604020202020204" pitchFamily="34" charset="0"/>
              </a:rPr>
              <a:t>Ảnh được cung cấp bởi Great Southern Wines</a:t>
            </a:r>
            <a:endParaRPr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59232862"/>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8">
            <a:extLst>
              <a:ext uri="{FF2B5EF4-FFF2-40B4-BE49-F238E27FC236}">
                <a16:creationId xmlns:a16="http://schemas.microsoft.com/office/drawing/2014/main" id="{28F67CD5-87BD-5A22-42BB-CC18C0204A0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422467" y="1933074"/>
            <a:ext cx="1182507" cy="3579859"/>
          </a:xfrm>
          <a:prstGeom prst="rect">
            <a:avLst/>
          </a:prstGeom>
        </p:spPr>
      </p:pic>
      <p:pic>
        <p:nvPicPr>
          <p:cNvPr id="6" name="Picture Placeholder 8">
            <a:extLst>
              <a:ext uri="{FF2B5EF4-FFF2-40B4-BE49-F238E27FC236}">
                <a16:creationId xmlns:a16="http://schemas.microsoft.com/office/drawing/2014/main" id="{9A95BAAB-F4D4-23A4-2145-07B5170E5863}"/>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199085" y="1778557"/>
            <a:ext cx="1270924" cy="3847526"/>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160403" y="1778557"/>
            <a:ext cx="1270924" cy="3847526"/>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0" name="TextBox 9">
            <a:extLst>
              <a:ext uri="{FF2B5EF4-FFF2-40B4-BE49-F238E27FC236}">
                <a16:creationId xmlns:a16="http://schemas.microsoft.com/office/drawing/2014/main" id="{8C0EE2A0-7F59-C590-4D0E-B9C490164825}"/>
              </a:ext>
            </a:extLst>
          </p:cNvPr>
          <p:cNvSpPr txBox="1"/>
          <p:nvPr/>
        </p:nvSpPr>
        <p:spPr>
          <a:xfrm>
            <a:off x="496186" y="542225"/>
            <a:ext cx="9241230" cy="1465273"/>
          </a:xfrm>
          <a:prstGeom prst="rect">
            <a:avLst/>
          </a:prstGeom>
          <a:noFill/>
        </p:spPr>
        <p:txBody>
          <a:bodyPr wrap="square">
            <a:spAutoFit/>
          </a:bodyPr>
          <a:lstStyle/>
          <a:p>
            <a:pPr>
              <a:lnSpc>
                <a:spcPct val="82000"/>
              </a:lnSpc>
            </a:pPr>
            <a:r>
              <a:rPr lang="en-US" altLang="zh-CN" sz="5440" b="1" dirty="0">
                <a:solidFill>
                  <a:srgbClr val="601329"/>
                </a:solidFill>
                <a:latin typeface="Arial" panose="020B0604020202020204" pitchFamily="34" charset="0"/>
              </a:rPr>
              <a:t>GREAT SOUTHERN
5 GIỐNG HÀNG ĐẦU</a:t>
            </a: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spAutoFit/>
          </a:bodyPr>
          <a:lstStyle/>
          <a:p>
            <a:pPr algn="ctr"/>
            <a:r>
              <a:rPr lang="en-US" altLang="zh-CN" dirty="0">
                <a:solidFill>
                  <a:srgbClr val="601329"/>
                </a:solidFill>
                <a:latin typeface="Arial" panose="020B0604020202020204" pitchFamily="34" charset="0"/>
              </a:rPr>
              <a:t>SHIRAZ</a:t>
            </a:r>
          </a:p>
          <a:p>
            <a:pPr algn="ctr"/>
            <a:endParaRPr lang="en-US" dirty="0">
              <a:solidFill>
                <a:srgbClr val="601329"/>
              </a:solidFill>
              <a:latin typeface="Arial" panose="020B0604020202020204" pitchFamily="34" charset="0"/>
            </a:endParaRPr>
          </a:p>
          <a:p>
            <a:pPr algn="ctr"/>
            <a:r>
              <a:rPr lang="zh-CN" altLang="en-US" sz="3800" dirty="0">
                <a:solidFill>
                  <a:schemeClr val="bg1"/>
                </a:solidFill>
                <a:latin typeface="Arial" panose="020B0604020202020204" pitchFamily="34" charset="0"/>
              </a:rPr>
              <a:t>29%</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951916" y="5470367"/>
            <a:ext cx="1842968" cy="1231106"/>
          </a:xfrm>
          <a:prstGeom prst="rect">
            <a:avLst/>
          </a:prstGeom>
          <a:noFill/>
        </p:spPr>
        <p:txBody>
          <a:bodyPr wrap="square" anchor="t">
            <a:spAutoFit/>
          </a:bodyPr>
          <a:lstStyle/>
          <a:p>
            <a:pPr algn="ctr"/>
            <a:r>
              <a:rPr lang="en-US" altLang="zh-CN" dirty="0">
                <a:solidFill>
                  <a:srgbClr val="601329"/>
                </a:solidFill>
                <a:latin typeface="Arial" panose="020B0604020202020204" pitchFamily="34" charset="0"/>
              </a:rPr>
              <a:t>CABERNET
SAUVIGNON</a:t>
            </a:r>
          </a:p>
          <a:p>
            <a:pPr algn="ctr"/>
            <a:r>
              <a:rPr lang="zh-CN" altLang="en-US" sz="3800" dirty="0">
                <a:solidFill>
                  <a:schemeClr val="bg1"/>
                </a:solidFill>
                <a:latin typeface="Arial" panose="020B0604020202020204" pitchFamily="34" charset="0"/>
              </a:rPr>
              <a:t>18%</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spAutoFit/>
          </a:bodyPr>
          <a:lstStyle/>
          <a:p>
            <a:pPr algn="ctr"/>
            <a:r>
              <a:rPr lang="en-US" altLang="zh-CN" dirty="0">
                <a:solidFill>
                  <a:srgbClr val="601329"/>
                </a:solidFill>
                <a:latin typeface="Arial" panose="020B0604020202020204" pitchFamily="34" charset="0"/>
              </a:rPr>
              <a:t>SAUVIGNON BLANC</a:t>
            </a:r>
          </a:p>
          <a:p>
            <a:pPr algn="ctr"/>
            <a:r>
              <a:rPr lang="zh-CN" altLang="en-US" sz="3800" dirty="0">
                <a:solidFill>
                  <a:schemeClr val="bg1"/>
                </a:solidFill>
                <a:latin typeface="Arial" panose="020B0604020202020204" pitchFamily="34" charset="0"/>
              </a:rPr>
              <a:t>14%</a:t>
            </a:r>
          </a:p>
          <a:p>
            <a:pPr algn="ctr"/>
            <a:endParaRPr lang="en-US" dirty="0">
              <a:solidFill>
                <a:srgbClr val="601329"/>
              </a:solidFill>
              <a:latin typeface="Arial" panose="020B0604020202020204" pitchFamily="34" charset="0"/>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spAutoFit/>
          </a:bodyPr>
          <a:lstStyle/>
          <a:p>
            <a:pPr algn="ctr"/>
            <a:r>
              <a:rPr lang="en-US" altLang="zh-CN" dirty="0">
                <a:solidFill>
                  <a:srgbClr val="601329"/>
                </a:solidFill>
                <a:latin typeface="Arial" panose="020B0604020202020204" pitchFamily="34" charset="0"/>
              </a:rPr>
              <a:t>CHARDONNAY</a:t>
            </a:r>
          </a:p>
          <a:p>
            <a:pPr algn="ctr"/>
            <a:endParaRPr lang="en-US" dirty="0">
              <a:solidFill>
                <a:srgbClr val="601329"/>
              </a:solidFill>
              <a:latin typeface="Arial" panose="020B0604020202020204" pitchFamily="34" charset="0"/>
            </a:endParaRPr>
          </a:p>
          <a:p>
            <a:pPr algn="ctr"/>
            <a:r>
              <a:rPr lang="zh-CN" altLang="en-US" sz="3800" dirty="0">
                <a:solidFill>
                  <a:schemeClr val="bg1"/>
                </a:solidFill>
                <a:latin typeface="Arial" panose="020B0604020202020204" pitchFamily="34" charset="0"/>
              </a:rPr>
              <a:t>14%</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2" y="5470367"/>
            <a:ext cx="1842968" cy="1231106"/>
          </a:xfrm>
          <a:prstGeom prst="rect">
            <a:avLst/>
          </a:prstGeom>
          <a:noFill/>
        </p:spPr>
        <p:txBody>
          <a:bodyPr wrap="square" anchor="t">
            <a:spAutoFit/>
          </a:bodyPr>
          <a:lstStyle/>
          <a:p>
            <a:pPr algn="ctr"/>
            <a:r>
              <a:rPr lang="en-US" altLang="zh-CN" dirty="0">
                <a:solidFill>
                  <a:srgbClr val="601329"/>
                </a:solidFill>
                <a:latin typeface="Arial" panose="020B0604020202020204" pitchFamily="34" charset="0"/>
              </a:rPr>
              <a:t>SEMILLON</a:t>
            </a:r>
          </a:p>
          <a:p>
            <a:pPr algn="ctr"/>
            <a:endParaRPr lang="en-US" dirty="0">
              <a:solidFill>
                <a:srgbClr val="601329"/>
              </a:solidFill>
              <a:latin typeface="Arial" panose="020B0604020202020204" pitchFamily="34" charset="0"/>
            </a:endParaRPr>
          </a:p>
          <a:p>
            <a:pPr algn="ctr"/>
            <a:r>
              <a:rPr lang="zh-CN" altLang="en-US" sz="3800" dirty="0">
                <a:solidFill>
                  <a:schemeClr val="bg1"/>
                </a:solidFill>
                <a:latin typeface="Arial" panose="020B0604020202020204" pitchFamily="34" charset="0"/>
              </a:rPr>
              <a:t>9%</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1267718" y="4085079"/>
            <a:ext cx="1234633" cy="369973"/>
          </a:xfrm>
          <a:prstGeom prst="rect">
            <a:avLst/>
          </a:prstGeom>
          <a:noFill/>
        </p:spPr>
        <p:txBody>
          <a:bodyPr wrap="none" rtlCol="0">
            <a:spAutoFit/>
          </a:bodyPr>
          <a:lstStyle/>
          <a:p>
            <a:pPr algn="ctr">
              <a:lnSpc>
                <a:spcPct val="82000"/>
              </a:lnSpc>
            </a:pPr>
            <a:r>
              <a:rPr lang="en-US" altLang="zh-CN" sz="2200" b="1" dirty="0">
                <a:solidFill>
                  <a:schemeClr val="bg1"/>
                </a:solidFill>
                <a:latin typeface="Arial" panose="020B0604020202020204" pitchFamily="34" charset="0"/>
              </a:rPr>
              <a:t>SHIRAZ</a:t>
            </a: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2971312" y="3910448"/>
            <a:ext cx="1929695" cy="648896"/>
          </a:xfrm>
          <a:prstGeom prst="rect">
            <a:avLst/>
          </a:prstGeom>
          <a:noFill/>
        </p:spPr>
        <p:txBody>
          <a:bodyPr wrap="none" rtlCol="0">
            <a:spAutoFit/>
          </a:bodyPr>
          <a:lstStyle/>
          <a:p>
            <a:pPr algn="ctr">
              <a:lnSpc>
                <a:spcPct val="82000"/>
              </a:lnSpc>
            </a:pPr>
            <a:r>
              <a:rPr lang="en-US" altLang="zh-CN" sz="2200" b="1" dirty="0">
                <a:solidFill>
                  <a:schemeClr val="bg1"/>
                </a:solidFill>
                <a:latin typeface="Arial" panose="020B0604020202020204" pitchFamily="34" charset="0"/>
              </a:rPr>
              <a:t>CABERNET 
SAUVIGNON</a:t>
            </a:r>
          </a:p>
        </p:txBody>
      </p:sp>
      <p:sp>
        <p:nvSpPr>
          <p:cNvPr id="5" name="object 10">
            <a:extLst>
              <a:ext uri="{FF2B5EF4-FFF2-40B4-BE49-F238E27FC236}">
                <a16:creationId xmlns:a16="http://schemas.microsoft.com/office/drawing/2014/main" id="{D65BE8BA-7DE3-5EFC-2CA1-DB4A6E7991DA}"/>
              </a:ext>
            </a:extLst>
          </p:cNvPr>
          <p:cNvSpPr txBox="1"/>
          <p:nvPr/>
        </p:nvSpPr>
        <p:spPr>
          <a:xfrm rot="16200000">
            <a:off x="8839361" y="4069993"/>
            <a:ext cx="2348718" cy="285976"/>
          </a:xfrm>
          <a:prstGeom prst="rect">
            <a:avLst/>
          </a:prstGeom>
        </p:spPr>
        <p:txBody>
          <a:bodyPr vert="horz" wrap="square" lIns="0" tIns="12065" rIns="0" bIns="0" rtlCol="0">
            <a:spAutoFit/>
          </a:bodyPr>
          <a:lstStyle/>
          <a:p>
            <a:pPr algn="ctr" defTabSz="914453">
              <a:lnSpc>
                <a:spcPct val="80000"/>
              </a:lnSpc>
              <a:spcBef>
                <a:spcPct val="0"/>
              </a:spcBef>
            </a:pPr>
            <a:r>
              <a:rPr lang="en-US" altLang="zh-CN" sz="2200" b="1" dirty="0">
                <a:solidFill>
                  <a:schemeClr val="bg1"/>
                </a:solidFill>
                <a:latin typeface="Arial" panose="020B0604020202020204" pitchFamily="34" charset="0"/>
                <a:ea typeface="Inter Display" panose="02000503000000020004" pitchFamily="2" charset="0"/>
                <a:cs typeface="Arial" panose="020B0604020202020204" pitchFamily="34" charset="0"/>
              </a:rPr>
              <a:t>SEMILLON</a:t>
            </a:r>
            <a:endParaRPr lang="en-AU" sz="22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pic>
        <p:nvPicPr>
          <p:cNvPr id="2" name="Picture Placeholder 8">
            <a:extLst>
              <a:ext uri="{FF2B5EF4-FFF2-40B4-BE49-F238E27FC236}">
                <a16:creationId xmlns:a16="http://schemas.microsoft.com/office/drawing/2014/main" id="{CE5A720E-9B38-61E0-CE5D-43B2BBC9DE1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25388" y="1933074"/>
            <a:ext cx="1182507" cy="3579859"/>
          </a:xfrm>
          <a:prstGeom prst="rect">
            <a:avLst/>
          </a:prstGeom>
        </p:spPr>
      </p:pic>
      <p:sp>
        <p:nvSpPr>
          <p:cNvPr id="19" name="object 10">
            <a:extLst>
              <a:ext uri="{FF2B5EF4-FFF2-40B4-BE49-F238E27FC236}">
                <a16:creationId xmlns:a16="http://schemas.microsoft.com/office/drawing/2014/main" id="{294A3E53-FEA9-D38F-D4F3-D673BE9C0B26}"/>
              </a:ext>
            </a:extLst>
          </p:cNvPr>
          <p:cNvSpPr txBox="1"/>
          <p:nvPr/>
        </p:nvSpPr>
        <p:spPr>
          <a:xfrm rot="16200000">
            <a:off x="4742282" y="3934572"/>
            <a:ext cx="2348718" cy="556819"/>
          </a:xfrm>
          <a:prstGeom prst="rect">
            <a:avLst/>
          </a:prstGeom>
        </p:spPr>
        <p:txBody>
          <a:bodyPr vert="horz" wrap="square" lIns="0" tIns="12065" rIns="0" bIns="0" rtlCol="0">
            <a:spAutoFit/>
          </a:bodyPr>
          <a:lstStyle/>
          <a:p>
            <a:pPr algn="ctr" defTabSz="914453">
              <a:lnSpc>
                <a:spcPct val="80000"/>
              </a:lnSpc>
              <a:spcBef>
                <a:spcPct val="0"/>
              </a:spcBef>
            </a:pPr>
            <a:r>
              <a:rPr lang="en-US" altLang="zh-CN" sz="2200" b="1" dirty="0">
                <a:solidFill>
                  <a:schemeClr val="bg1"/>
                </a:solidFill>
                <a:latin typeface="Arial" panose="020B0604020202020204" pitchFamily="34" charset="0"/>
                <a:ea typeface="Inter Display" panose="02000503000000020004" pitchFamily="2" charset="0"/>
                <a:cs typeface="Arial" panose="020B0604020202020204" pitchFamily="34" charset="0"/>
              </a:rPr>
              <a:t>SAUVIGNON BLANC</a:t>
            </a:r>
            <a:endParaRPr lang="en-AU" sz="22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pic>
        <p:nvPicPr>
          <p:cNvPr id="22" name="Picture Placeholder 8">
            <a:extLst>
              <a:ext uri="{FF2B5EF4-FFF2-40B4-BE49-F238E27FC236}">
                <a16:creationId xmlns:a16="http://schemas.microsoft.com/office/drawing/2014/main" id="{B96BE160-4B4C-BE0B-231A-05E6411F1BF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381016" y="1933074"/>
            <a:ext cx="1182507" cy="3579859"/>
          </a:xfrm>
          <a:prstGeom prst="rect">
            <a:avLst/>
          </a:prstGeom>
        </p:spPr>
      </p:pic>
      <p:sp>
        <p:nvSpPr>
          <p:cNvPr id="23" name="object 10">
            <a:extLst>
              <a:ext uri="{FF2B5EF4-FFF2-40B4-BE49-F238E27FC236}">
                <a16:creationId xmlns:a16="http://schemas.microsoft.com/office/drawing/2014/main" id="{907E95D9-CE61-CD43-1042-8DEB81915365}"/>
              </a:ext>
            </a:extLst>
          </p:cNvPr>
          <p:cNvSpPr txBox="1"/>
          <p:nvPr/>
        </p:nvSpPr>
        <p:spPr>
          <a:xfrm rot="16200000">
            <a:off x="6797910" y="4069993"/>
            <a:ext cx="2348718" cy="285976"/>
          </a:xfrm>
          <a:prstGeom prst="rect">
            <a:avLst/>
          </a:prstGeom>
        </p:spPr>
        <p:txBody>
          <a:bodyPr vert="horz" wrap="square" lIns="0" tIns="12065" rIns="0" bIns="0" rtlCol="0">
            <a:spAutoFit/>
          </a:bodyPr>
          <a:lstStyle/>
          <a:p>
            <a:pPr algn="ctr" defTabSz="914453">
              <a:lnSpc>
                <a:spcPct val="80000"/>
              </a:lnSpc>
              <a:spcBef>
                <a:spcPct val="0"/>
              </a:spcBef>
            </a:pPr>
            <a:r>
              <a:rPr lang="en-US" altLang="zh-CN" sz="2200" b="1" dirty="0">
                <a:solidFill>
                  <a:schemeClr val="bg1"/>
                </a:solidFill>
                <a:latin typeface="Arial" panose="020B0604020202020204" pitchFamily="34" charset="0"/>
                <a:ea typeface="Inter Display" panose="02000503000000020004" pitchFamily="2" charset="0"/>
                <a:cs typeface="Arial" panose="020B0604020202020204" pitchFamily="34" charset="0"/>
              </a:rPr>
              <a:t>CHARDONNAY</a:t>
            </a:r>
            <a:endParaRPr lang="en-AU" sz="22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Tree>
    <p:extLst>
      <p:ext uri="{BB962C8B-B14F-4D97-AF65-F5344CB8AC3E}">
        <p14:creationId xmlns:p14="http://schemas.microsoft.com/office/powerpoint/2010/main" val="385917851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C896840-2EFF-EBC3-D591-FDCC012FD25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3" name="Title 2">
            <a:extLst>
              <a:ext uri="{FF2B5EF4-FFF2-40B4-BE49-F238E27FC236}">
                <a16:creationId xmlns:a16="http://schemas.microsoft.com/office/drawing/2014/main" id="{0AC58806-905C-87D5-76E8-9DD1043BA7F7}"/>
              </a:ext>
            </a:extLst>
          </p:cNvPr>
          <p:cNvSpPr>
            <a:spLocks noGrp="1"/>
          </p:cNvSpPr>
          <p:nvPr>
            <p:ph type="title"/>
          </p:nvPr>
        </p:nvSpPr>
        <p:spPr>
          <a:xfrm>
            <a:off x="6456363" y="611991"/>
            <a:ext cx="5256666" cy="785732"/>
          </a:xfrm>
        </p:spPr>
        <p:txBody>
          <a:bodyPr anchor="t"/>
          <a:lstStyle/>
          <a:p>
            <a:r>
              <a:rPr lang="en-US" altLang="zh-CN" b="1" dirty="0">
                <a:solidFill>
                  <a:schemeClr val="accent5"/>
                </a:solidFill>
              </a:rPr>
              <a:t>HƯƠNG VỊ CỦA
GREAT SOUTHERN</a:t>
            </a:r>
          </a:p>
        </p:txBody>
      </p:sp>
      <p:sp>
        <p:nvSpPr>
          <p:cNvPr id="5" name="Text Placeholder 4">
            <a:extLst>
              <a:ext uri="{FF2B5EF4-FFF2-40B4-BE49-F238E27FC236}">
                <a16:creationId xmlns:a16="http://schemas.microsoft.com/office/drawing/2014/main" id="{3173367C-2B32-1282-573A-A0E30974C6A7}"/>
              </a:ext>
            </a:extLst>
          </p:cNvPr>
          <p:cNvSpPr>
            <a:spLocks noGrp="1"/>
          </p:cNvSpPr>
          <p:nvPr>
            <p:ph type="body" sz="quarter" idx="13"/>
          </p:nvPr>
        </p:nvSpPr>
        <p:spPr>
          <a:xfrm>
            <a:off x="6456363" y="1486867"/>
            <a:ext cx="5340350" cy="1325563"/>
          </a:xfrm>
        </p:spPr>
        <p:txBody>
          <a:bodyPr/>
          <a:lstStyle/>
          <a:p>
            <a:r>
              <a:rPr lang="en-US" altLang="zh-CN" b="1" dirty="0">
                <a:solidFill>
                  <a:schemeClr val="accent1"/>
                </a:solidFill>
              </a:rPr>
              <a:t>GIỐNG NỔI BẬT</a:t>
            </a:r>
          </a:p>
        </p:txBody>
      </p:sp>
      <p:sp>
        <p:nvSpPr>
          <p:cNvPr id="2" name="object 11">
            <a:extLst>
              <a:ext uri="{FF2B5EF4-FFF2-40B4-BE49-F238E27FC236}">
                <a16:creationId xmlns:a16="http://schemas.microsoft.com/office/drawing/2014/main" id="{608AE01A-49F0-A92B-09DA-6BA498079BA5}"/>
              </a:ext>
            </a:extLst>
          </p:cNvPr>
          <p:cNvSpPr txBox="1"/>
          <p:nvPr/>
        </p:nvSpPr>
        <p:spPr>
          <a:xfrm>
            <a:off x="119902" y="6292564"/>
            <a:ext cx="2597897" cy="135935"/>
          </a:xfrm>
          <a:prstGeom prst="rect">
            <a:avLst/>
          </a:prstGeom>
        </p:spPr>
        <p:txBody>
          <a:bodyPr vert="horz" wrap="square" lIns="0" tIns="12700" rIns="0" bIns="0" rtlCol="0">
            <a:spAutoFit/>
          </a:bodyPr>
          <a:lstStyle/>
          <a:p>
            <a:pPr marL="12700">
              <a:lnSpc>
                <a:spcPct val="100000"/>
              </a:lnSpc>
              <a:spcBef>
                <a:spcPts val="100"/>
              </a:spcBef>
            </a:pPr>
            <a:r>
              <a:rPr lang="en-US" altLang="zh-CN" sz="800" spc="-15" dirty="0">
                <a:solidFill>
                  <a:srgbClr val="FFFFFF"/>
                </a:solidFill>
                <a:latin typeface="Arial" panose="020B0604020202020204" pitchFamily="34" charset="0"/>
                <a:cs typeface="Arial" panose="020B0604020202020204" pitchFamily="34" charset="0"/>
              </a:rPr>
              <a:t>Ảnh được cung cấp bởi Great Southern Wines</a:t>
            </a:r>
            <a:endParaRPr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7524157"/>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8" descr="A close up of a bottle  Description automatically generated">
            <a:extLst>
              <a:ext uri="{FF2B5EF4-FFF2-40B4-BE49-F238E27FC236}">
                <a16:creationId xmlns:a16="http://schemas.microsoft.com/office/drawing/2014/main" id="{B0853A1A-3A7D-A979-75F2-1F15CB472247}"/>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5357429" y="872730"/>
            <a:ext cx="2018947" cy="6112048"/>
          </a:xfrm>
          <a:prstGeom prst="rect">
            <a:avLst/>
          </a:prstGeom>
        </p:spPr>
      </p:pic>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604000" y="1943365"/>
            <a:ext cx="138511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6863796" y="3627343"/>
            <a:ext cx="37771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rPr>
              <a:t>GREAT SOUTHERN
RIESLING</a:t>
            </a:r>
          </a:p>
        </p:txBody>
      </p:sp>
      <p:sp>
        <p:nvSpPr>
          <p:cNvPr id="47" name="TextBox 46">
            <a:extLst>
              <a:ext uri="{FF2B5EF4-FFF2-40B4-BE49-F238E27FC236}">
                <a16:creationId xmlns:a16="http://schemas.microsoft.com/office/drawing/2014/main" id="{96FF515D-9515-ECD3-82BA-2FF7E96E67D0}"/>
              </a:ext>
            </a:extLst>
          </p:cNvPr>
          <p:cNvSpPr txBox="1"/>
          <p:nvPr/>
        </p:nvSpPr>
        <p:spPr>
          <a:xfrm>
            <a:off x="1664926" y="2086502"/>
            <a:ext cx="2352543" cy="584775"/>
          </a:xfrm>
          <a:prstGeom prst="rect">
            <a:avLst/>
          </a:prstGeom>
          <a:noFill/>
        </p:spPr>
        <p:txBody>
          <a:bodyPr wrap="square" anchor="b">
            <a:spAutoFit/>
          </a:bodyPr>
          <a:lstStyle/>
          <a:p>
            <a:pPr algn="ctr">
              <a:spcBef>
                <a:spcPts val="203"/>
              </a:spcBef>
            </a:pPr>
            <a:r>
              <a:rPr lang="en-US" altLang="zh-CN" sz="1600" dirty="0">
                <a:latin typeface="Arial" panose="020B0604020202020204" pitchFamily="34" charset="0"/>
              </a:rPr>
              <a:t>TIỀM NĂNG LÃO HÓA TUYỆT VỜI</a:t>
            </a:r>
            <a:endParaRPr lang="en-AU" sz="1600" dirty="0">
              <a:effectLst/>
              <a:latin typeface="Arial" panose="020B0604020202020204" pitchFamily="34" charset="0"/>
            </a:endParaRPr>
          </a:p>
        </p:txBody>
      </p:sp>
      <p:sp>
        <p:nvSpPr>
          <p:cNvPr id="7" name="object 10">
            <a:extLst>
              <a:ext uri="{FF2B5EF4-FFF2-40B4-BE49-F238E27FC236}">
                <a16:creationId xmlns:a16="http://schemas.microsoft.com/office/drawing/2014/main" id="{0DD9AB8D-5E6B-684B-A8DD-B86CAC132897}"/>
              </a:ext>
            </a:extLst>
          </p:cNvPr>
          <p:cNvSpPr txBox="1"/>
          <p:nvPr/>
        </p:nvSpPr>
        <p:spPr>
          <a:xfrm rot="16200000">
            <a:off x="4598081" y="4484093"/>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US" altLang="zh-CN" sz="3400" b="1" dirty="0">
                <a:solidFill>
                  <a:schemeClr val="bg1"/>
                </a:solidFill>
                <a:latin typeface="Arial" panose="020B0604020202020204" pitchFamily="34" charset="0"/>
                <a:ea typeface="Inter Display" panose="02000503000000020004" pitchFamily="2" charset="0"/>
                <a:cs typeface="Arial" panose="020B0604020202020204" pitchFamily="34" charset="0"/>
              </a:rPr>
              <a:t>RIESLING</a:t>
            </a:r>
            <a:endParaRPr lang="en-AU" sz="3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10640931" y="3627343"/>
            <a:ext cx="0" cy="16347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871B31A0-A80C-4729-6C27-7EFFE7ABB193}"/>
              </a:ext>
            </a:extLst>
          </p:cNvPr>
          <p:cNvSpPr/>
          <p:nvPr/>
        </p:nvSpPr>
        <p:spPr>
          <a:xfrm>
            <a:off x="7989117" y="872730"/>
            <a:ext cx="2018948" cy="2018948"/>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3" name="object 58">
            <a:extLst>
              <a:ext uri="{FF2B5EF4-FFF2-40B4-BE49-F238E27FC236}">
                <a16:creationId xmlns:a16="http://schemas.microsoft.com/office/drawing/2014/main" id="{C7B361CD-2639-B5DA-0167-6FB8C3704457}"/>
              </a:ext>
            </a:extLst>
          </p:cNvPr>
          <p:cNvSpPr txBox="1"/>
          <p:nvPr/>
        </p:nvSpPr>
        <p:spPr>
          <a:xfrm>
            <a:off x="8126456" y="1531828"/>
            <a:ext cx="1744270" cy="76520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US" altLang="zh-CN" sz="1800" dirty="0">
                <a:solidFill>
                  <a:schemeClr val="tx1"/>
                </a:solidFill>
                <a:effectLst/>
                <a:latin typeface="Arial" panose="020B0604020202020204" pitchFamily="34" charset="0"/>
              </a:rPr>
              <a:t>RƯỢU
NGÔI SAO CỦA
VÙNG</a:t>
            </a:r>
          </a:p>
        </p:txBody>
      </p:sp>
      <p:cxnSp>
        <p:nvCxnSpPr>
          <p:cNvPr id="16" name="Straight Connector 15">
            <a:extLst>
              <a:ext uri="{FF2B5EF4-FFF2-40B4-BE49-F238E27FC236}">
                <a16:creationId xmlns:a16="http://schemas.microsoft.com/office/drawing/2014/main" id="{2421C182-5F4C-E00C-18F9-95D51872FEB9}"/>
              </a:ext>
            </a:extLst>
          </p:cNvPr>
          <p:cNvCxnSpPr>
            <a:cxnSpLocks/>
          </p:cNvCxnSpPr>
          <p:nvPr/>
        </p:nvCxnSpPr>
        <p:spPr>
          <a:xfrm>
            <a:off x="2840020" y="2659852"/>
            <a:ext cx="0" cy="35063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AAA90851-9867-55FD-7CF1-81E17A4C46C0}"/>
              </a:ext>
            </a:extLst>
          </p:cNvPr>
          <p:cNvCxnSpPr>
            <a:cxnSpLocks/>
          </p:cNvCxnSpPr>
          <p:nvPr/>
        </p:nvCxnSpPr>
        <p:spPr>
          <a:xfrm>
            <a:off x="2840020" y="3012100"/>
            <a:ext cx="30888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9D37B2B9-D5FA-03FB-FBEC-F600CA9E6F6D}"/>
              </a:ext>
            </a:extLst>
          </p:cNvPr>
          <p:cNvCxnSpPr>
            <a:cxnSpLocks/>
          </p:cNvCxnSpPr>
          <p:nvPr/>
        </p:nvCxnSpPr>
        <p:spPr>
          <a:xfrm>
            <a:off x="2896126" y="3649415"/>
            <a:ext cx="289507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0AC0AAD3-F09E-93F9-F27C-5258DA6DBF36}"/>
              </a:ext>
            </a:extLst>
          </p:cNvPr>
          <p:cNvCxnSpPr>
            <a:cxnSpLocks/>
          </p:cNvCxnSpPr>
          <p:nvPr/>
        </p:nvCxnSpPr>
        <p:spPr>
          <a:xfrm>
            <a:off x="2896126" y="3641795"/>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8" name="TextBox 27">
            <a:extLst>
              <a:ext uri="{FF2B5EF4-FFF2-40B4-BE49-F238E27FC236}">
                <a16:creationId xmlns:a16="http://schemas.microsoft.com/office/drawing/2014/main" id="{EC93633A-CD9E-CC49-371B-5615739040C3}"/>
              </a:ext>
            </a:extLst>
          </p:cNvPr>
          <p:cNvSpPr txBox="1"/>
          <p:nvPr/>
        </p:nvSpPr>
        <p:spPr>
          <a:xfrm>
            <a:off x="9605975" y="3857081"/>
            <a:ext cx="2069911" cy="1954381"/>
          </a:xfrm>
          <a:prstGeom prst="rect">
            <a:avLst/>
          </a:prstGeom>
          <a:noFill/>
        </p:spPr>
        <p:txBody>
          <a:bodyPr wrap="square" anchor="b">
            <a:spAutoFit/>
          </a:bodyPr>
          <a:lstStyle/>
          <a:p>
            <a:pPr>
              <a:lnSpc>
                <a:spcPct val="82000"/>
              </a:lnSpc>
              <a:spcBef>
                <a:spcPts val="150"/>
              </a:spcBef>
              <a:spcAft>
                <a:spcPts val="315"/>
              </a:spcAft>
              <a:buClr>
                <a:srgbClr val="B2D8BE"/>
              </a:buClr>
            </a:pPr>
            <a:r>
              <a:rPr lang="en-US" altLang="zh-CN" sz="1400" b="1" dirty="0">
                <a:effectLst/>
                <a:latin typeface="Arial" panose="020B0604020202020204" pitchFamily="34" charset="0"/>
              </a:rPr>
              <a:t>HƯƠNG VỊ ĐIỂN HÌNH</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Chanh</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Chanh vàng</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Táo xanh</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Hoa trắng</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Phấn</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Quả hạch</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Khoáng chất</a:t>
            </a:r>
          </a:p>
        </p:txBody>
      </p:sp>
      <p:sp>
        <p:nvSpPr>
          <p:cNvPr id="5" name="TextBox 4">
            <a:extLst>
              <a:ext uri="{FF2B5EF4-FFF2-40B4-BE49-F238E27FC236}">
                <a16:creationId xmlns:a16="http://schemas.microsoft.com/office/drawing/2014/main" id="{BB9BF7CD-47A9-B85B-08B7-49ACEB2F6ED4}"/>
              </a:ext>
            </a:extLst>
          </p:cNvPr>
          <p:cNvSpPr txBox="1"/>
          <p:nvPr/>
        </p:nvSpPr>
        <p:spPr>
          <a:xfrm>
            <a:off x="1315239" y="4072368"/>
            <a:ext cx="3244032" cy="1349087"/>
          </a:xfrm>
          <a:prstGeom prst="rect">
            <a:avLst/>
          </a:prstGeom>
          <a:noFill/>
        </p:spPr>
        <p:txBody>
          <a:bodyPr wrap="square" anchor="b">
            <a:spAutoFit/>
          </a:bodyPr>
          <a:lstStyle/>
          <a:p>
            <a:pPr algn="ctr">
              <a:spcBef>
                <a:spcPts val="203"/>
              </a:spcBef>
            </a:pPr>
            <a:r>
              <a:rPr lang="en-VN" sz="1600" dirty="0">
                <a:latin typeface="Arial" panose="020B0604020202020204" pitchFamily="34" charset="0"/>
              </a:rPr>
              <a:t>NHỮNG CHAI VANG TỪ VƯỜN NHO ĐƠN</a:t>
            </a:r>
          </a:p>
          <a:p>
            <a:pPr algn="ctr">
              <a:spcBef>
                <a:spcPts val="203"/>
              </a:spcBef>
            </a:pPr>
            <a:r>
              <a:rPr lang="en-VN" sz="1600" dirty="0">
                <a:latin typeface="Arial" panose="020B0604020202020204" pitchFamily="34" charset="0"/>
              </a:rPr>
              <a:t> XẾP HẠNG TRONG SỐ NHỮNG DÒNG RƯỢU VANG TỐT NHẤT CỦA ÚC</a:t>
            </a:r>
          </a:p>
        </p:txBody>
      </p:sp>
    </p:spTree>
    <p:extLst>
      <p:ext uri="{BB962C8B-B14F-4D97-AF65-F5344CB8AC3E}">
        <p14:creationId xmlns:p14="http://schemas.microsoft.com/office/powerpoint/2010/main" val="9231155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591955" y="590594"/>
            <a:ext cx="7904034" cy="903943"/>
          </a:xfrm>
        </p:spPr>
        <p:txBody>
          <a:bodyPr/>
          <a:lstStyle/>
          <a:p>
            <a:r>
              <a:rPr lang="en-US" altLang="zh-CN" sz="3200" b="1" dirty="0">
                <a:solidFill>
                  <a:schemeClr val="bg2"/>
                </a:solidFill>
              </a:rPr>
              <a:t>RIESLING
Đặc điểm</a:t>
            </a:r>
          </a:p>
        </p:txBody>
      </p:sp>
      <p:sp>
        <p:nvSpPr>
          <p:cNvPr id="10" name="Oval 9">
            <a:extLst>
              <a:ext uri="{FF2B5EF4-FFF2-40B4-BE49-F238E27FC236}">
                <a16:creationId xmlns:a16="http://schemas.microsoft.com/office/drawing/2014/main" id="{6F56D2EB-195E-E0F7-2B13-B4E3B0A8B0B4}"/>
              </a:ext>
            </a:extLst>
          </p:cNvPr>
          <p:cNvSpPr/>
          <p:nvPr/>
        </p:nvSpPr>
        <p:spPr>
          <a:xfrm>
            <a:off x="2525590" y="18898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 name="Oval 13">
            <a:extLst>
              <a:ext uri="{FF2B5EF4-FFF2-40B4-BE49-F238E27FC236}">
                <a16:creationId xmlns:a16="http://schemas.microsoft.com/office/drawing/2014/main" id="{962BE3D1-FF94-496F-0AE3-EA9C4117F0C3}"/>
              </a:ext>
            </a:extLst>
          </p:cNvPr>
          <p:cNvSpPr/>
          <p:nvPr/>
        </p:nvSpPr>
        <p:spPr>
          <a:xfrm>
            <a:off x="2889733" y="18869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 name="Oval 14">
            <a:extLst>
              <a:ext uri="{FF2B5EF4-FFF2-40B4-BE49-F238E27FC236}">
                <a16:creationId xmlns:a16="http://schemas.microsoft.com/office/drawing/2014/main" id="{91291C1B-82A5-4F4A-A87C-2A021E60710E}"/>
              </a:ext>
            </a:extLst>
          </p:cNvPr>
          <p:cNvSpPr/>
          <p:nvPr/>
        </p:nvSpPr>
        <p:spPr>
          <a:xfrm>
            <a:off x="3253876" y="18869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 name="Oval 15">
            <a:extLst>
              <a:ext uri="{FF2B5EF4-FFF2-40B4-BE49-F238E27FC236}">
                <a16:creationId xmlns:a16="http://schemas.microsoft.com/office/drawing/2014/main" id="{0BC3DDA9-AB5C-D3C6-6A5D-E4BCE6FF5CD2}"/>
              </a:ext>
            </a:extLst>
          </p:cNvPr>
          <p:cNvSpPr/>
          <p:nvPr/>
        </p:nvSpPr>
        <p:spPr>
          <a:xfrm>
            <a:off x="3618019" y="18869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7" name="Title 2">
            <a:extLst>
              <a:ext uri="{FF2B5EF4-FFF2-40B4-BE49-F238E27FC236}">
                <a16:creationId xmlns:a16="http://schemas.microsoft.com/office/drawing/2014/main" id="{4E562E33-3D08-4A24-6DB8-D45C546812E1}"/>
              </a:ext>
            </a:extLst>
          </p:cNvPr>
          <p:cNvSpPr txBox="1"/>
          <p:nvPr/>
        </p:nvSpPr>
        <p:spPr>
          <a:xfrm>
            <a:off x="532161" y="1899538"/>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41" name="Oval 40">
            <a:extLst>
              <a:ext uri="{FF2B5EF4-FFF2-40B4-BE49-F238E27FC236}">
                <a16:creationId xmlns:a16="http://schemas.microsoft.com/office/drawing/2014/main" id="{5D5E2F84-A7FC-2923-990C-971FADE9EC37}"/>
              </a:ext>
            </a:extLst>
          </p:cNvPr>
          <p:cNvSpPr/>
          <p:nvPr/>
        </p:nvSpPr>
        <p:spPr>
          <a:xfrm>
            <a:off x="3982543" y="18869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2" name="Oval 41">
            <a:extLst>
              <a:ext uri="{FF2B5EF4-FFF2-40B4-BE49-F238E27FC236}">
                <a16:creationId xmlns:a16="http://schemas.microsoft.com/office/drawing/2014/main" id="{81884036-2716-602E-A397-6AA600F744D3}"/>
              </a:ext>
            </a:extLst>
          </p:cNvPr>
          <p:cNvSpPr/>
          <p:nvPr/>
        </p:nvSpPr>
        <p:spPr>
          <a:xfrm>
            <a:off x="4347067" y="18869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3" name="Oval 42">
            <a:extLst>
              <a:ext uri="{FF2B5EF4-FFF2-40B4-BE49-F238E27FC236}">
                <a16:creationId xmlns:a16="http://schemas.microsoft.com/office/drawing/2014/main" id="{2B0DB3A5-7DE6-4535-25A9-3B9FFA2A73D3}"/>
              </a:ext>
            </a:extLst>
          </p:cNvPr>
          <p:cNvSpPr/>
          <p:nvPr/>
        </p:nvSpPr>
        <p:spPr>
          <a:xfrm>
            <a:off x="4705412" y="18869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4" name="Oval 43">
            <a:extLst>
              <a:ext uri="{FF2B5EF4-FFF2-40B4-BE49-F238E27FC236}">
                <a16:creationId xmlns:a16="http://schemas.microsoft.com/office/drawing/2014/main" id="{82CE8839-B14D-EC3A-0C13-1CA5CC770955}"/>
              </a:ext>
            </a:extLst>
          </p:cNvPr>
          <p:cNvSpPr/>
          <p:nvPr/>
        </p:nvSpPr>
        <p:spPr>
          <a:xfrm>
            <a:off x="5076114" y="18869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5" name="Oval 44">
            <a:extLst>
              <a:ext uri="{FF2B5EF4-FFF2-40B4-BE49-F238E27FC236}">
                <a16:creationId xmlns:a16="http://schemas.microsoft.com/office/drawing/2014/main" id="{FF78DB7C-6710-BFED-03C6-B12CAFED3C04}"/>
              </a:ext>
            </a:extLst>
          </p:cNvPr>
          <p:cNvSpPr/>
          <p:nvPr/>
        </p:nvSpPr>
        <p:spPr>
          <a:xfrm>
            <a:off x="5440638" y="18869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3368161" y="2325929"/>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Riesling</a:t>
            </a:r>
          </a:p>
        </p:txBody>
      </p:sp>
      <p:cxnSp>
        <p:nvCxnSpPr>
          <p:cNvPr id="48" name="Straight Connector 47">
            <a:extLst>
              <a:ext uri="{FF2B5EF4-FFF2-40B4-BE49-F238E27FC236}">
                <a16:creationId xmlns:a16="http://schemas.microsoft.com/office/drawing/2014/main" id="{D85FB137-235F-DD75-9D89-773B0A62436A}"/>
              </a:ext>
            </a:extLst>
          </p:cNvPr>
          <p:cNvCxnSpPr>
            <a:cxnSpLocks/>
          </p:cNvCxnSpPr>
          <p:nvPr/>
        </p:nvCxnSpPr>
        <p:spPr>
          <a:xfrm>
            <a:off x="1412313" y="2023272"/>
            <a:ext cx="101524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889E2E6B-B4FC-4D27-093E-FF22D5ADCF2C}"/>
              </a:ext>
            </a:extLst>
          </p:cNvPr>
          <p:cNvSpPr/>
          <p:nvPr/>
        </p:nvSpPr>
        <p:spPr>
          <a:xfrm>
            <a:off x="2525590" y="30390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5" name="Oval 54">
            <a:extLst>
              <a:ext uri="{FF2B5EF4-FFF2-40B4-BE49-F238E27FC236}">
                <a16:creationId xmlns:a16="http://schemas.microsoft.com/office/drawing/2014/main" id="{36AB2BF6-B6E0-550B-F394-A08618E37ABC}"/>
              </a:ext>
            </a:extLst>
          </p:cNvPr>
          <p:cNvSpPr/>
          <p:nvPr/>
        </p:nvSpPr>
        <p:spPr>
          <a:xfrm>
            <a:off x="2889733" y="30361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6" name="Oval 55">
            <a:extLst>
              <a:ext uri="{FF2B5EF4-FFF2-40B4-BE49-F238E27FC236}">
                <a16:creationId xmlns:a16="http://schemas.microsoft.com/office/drawing/2014/main" id="{C3F6284D-50A0-B092-6E0B-687AFEAA4EF8}"/>
              </a:ext>
            </a:extLst>
          </p:cNvPr>
          <p:cNvSpPr/>
          <p:nvPr/>
        </p:nvSpPr>
        <p:spPr>
          <a:xfrm>
            <a:off x="3253876" y="30361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7" name="Oval 56">
            <a:extLst>
              <a:ext uri="{FF2B5EF4-FFF2-40B4-BE49-F238E27FC236}">
                <a16:creationId xmlns:a16="http://schemas.microsoft.com/office/drawing/2014/main" id="{2B82FD9A-227A-DC48-3962-B75CEF43311F}"/>
              </a:ext>
            </a:extLst>
          </p:cNvPr>
          <p:cNvSpPr/>
          <p:nvPr/>
        </p:nvSpPr>
        <p:spPr>
          <a:xfrm>
            <a:off x="3618019" y="30361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8" name="Title 2">
            <a:extLst>
              <a:ext uri="{FF2B5EF4-FFF2-40B4-BE49-F238E27FC236}">
                <a16:creationId xmlns:a16="http://schemas.microsoft.com/office/drawing/2014/main" id="{F2F389F6-293E-D692-4792-2CE3FD62DFF3}"/>
              </a:ext>
            </a:extLst>
          </p:cNvPr>
          <p:cNvSpPr txBox="1"/>
          <p:nvPr/>
        </p:nvSpPr>
        <p:spPr>
          <a:xfrm>
            <a:off x="532160" y="3047672"/>
            <a:ext cx="1553596" cy="282528"/>
          </a:xfrm>
          <a:prstGeom prst="rect">
            <a:avLst/>
          </a:prstGeom>
        </p:spPr>
        <p:txBody>
          <a:bodyPr anchor="t">
            <a:noAutofit/>
          </a:bodyPr>
          <a:lstStyle>
            <a:lvl1pPr algn="l" defTabSz="914453" rtl="0" eaLnBrk="1" latinLnBrk="0" hangingPunct="1">
              <a:lnSpc>
                <a:spcPct val="80000"/>
              </a:lnSpc>
              <a:spcBef>
                <a:spcPct val="0"/>
              </a:spcBef>
              <a:buNone/>
              <a:defRPr sz="11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 ĐÀ</a:t>
            </a:r>
          </a:p>
        </p:txBody>
      </p:sp>
      <p:sp>
        <p:nvSpPr>
          <p:cNvPr id="59" name="Oval 58">
            <a:extLst>
              <a:ext uri="{FF2B5EF4-FFF2-40B4-BE49-F238E27FC236}">
                <a16:creationId xmlns:a16="http://schemas.microsoft.com/office/drawing/2014/main" id="{28A46049-63B6-2E72-2848-E3A891BCC211}"/>
              </a:ext>
            </a:extLst>
          </p:cNvPr>
          <p:cNvSpPr/>
          <p:nvPr/>
        </p:nvSpPr>
        <p:spPr>
          <a:xfrm>
            <a:off x="3982543" y="30361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0" name="Oval 59">
            <a:extLst>
              <a:ext uri="{FF2B5EF4-FFF2-40B4-BE49-F238E27FC236}">
                <a16:creationId xmlns:a16="http://schemas.microsoft.com/office/drawing/2014/main" id="{C5C78655-6C11-AB64-A2ED-7034DF0FF779}"/>
              </a:ext>
            </a:extLst>
          </p:cNvPr>
          <p:cNvSpPr/>
          <p:nvPr/>
        </p:nvSpPr>
        <p:spPr>
          <a:xfrm>
            <a:off x="4347067" y="30361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1" name="Oval 60">
            <a:extLst>
              <a:ext uri="{FF2B5EF4-FFF2-40B4-BE49-F238E27FC236}">
                <a16:creationId xmlns:a16="http://schemas.microsoft.com/office/drawing/2014/main" id="{23B7EFA6-29BE-1C16-13C3-30E0CCB4872F}"/>
              </a:ext>
            </a:extLst>
          </p:cNvPr>
          <p:cNvSpPr/>
          <p:nvPr/>
        </p:nvSpPr>
        <p:spPr>
          <a:xfrm>
            <a:off x="4705412" y="30361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2" name="Oval 61">
            <a:extLst>
              <a:ext uri="{FF2B5EF4-FFF2-40B4-BE49-F238E27FC236}">
                <a16:creationId xmlns:a16="http://schemas.microsoft.com/office/drawing/2014/main" id="{ACF69098-86FD-FE77-8092-920C4D167604}"/>
              </a:ext>
            </a:extLst>
          </p:cNvPr>
          <p:cNvSpPr/>
          <p:nvPr/>
        </p:nvSpPr>
        <p:spPr>
          <a:xfrm>
            <a:off x="5076114" y="30361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3" name="Oval 62">
            <a:extLst>
              <a:ext uri="{FF2B5EF4-FFF2-40B4-BE49-F238E27FC236}">
                <a16:creationId xmlns:a16="http://schemas.microsoft.com/office/drawing/2014/main" id="{6B028919-6A18-01F4-BB26-F18ECE53911C}"/>
              </a:ext>
            </a:extLst>
          </p:cNvPr>
          <p:cNvSpPr/>
          <p:nvPr/>
        </p:nvSpPr>
        <p:spPr>
          <a:xfrm>
            <a:off x="5440638" y="30361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6" name="Title 2">
            <a:extLst>
              <a:ext uri="{FF2B5EF4-FFF2-40B4-BE49-F238E27FC236}">
                <a16:creationId xmlns:a16="http://schemas.microsoft.com/office/drawing/2014/main" id="{3EC4443A-AC3B-38AF-6091-C8C3657D387B}"/>
              </a:ext>
            </a:extLst>
          </p:cNvPr>
          <p:cNvSpPr txBox="1"/>
          <p:nvPr/>
        </p:nvSpPr>
        <p:spPr>
          <a:xfrm>
            <a:off x="2427558" y="26850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67" name="Title 2">
            <a:extLst>
              <a:ext uri="{FF2B5EF4-FFF2-40B4-BE49-F238E27FC236}">
                <a16:creationId xmlns:a16="http://schemas.microsoft.com/office/drawing/2014/main" id="{97AC55F2-6390-1A3A-A548-BA98AADF0E4C}"/>
              </a:ext>
            </a:extLst>
          </p:cNvPr>
          <p:cNvSpPr txBox="1"/>
          <p:nvPr/>
        </p:nvSpPr>
        <p:spPr>
          <a:xfrm>
            <a:off x="3697309" y="271391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68" name="Title 2">
            <a:extLst>
              <a:ext uri="{FF2B5EF4-FFF2-40B4-BE49-F238E27FC236}">
                <a16:creationId xmlns:a16="http://schemas.microsoft.com/office/drawing/2014/main" id="{160F3EFB-D5E0-E0A3-19D7-32B58DF749B4}"/>
              </a:ext>
            </a:extLst>
          </p:cNvPr>
          <p:cNvSpPr txBox="1"/>
          <p:nvPr/>
        </p:nvSpPr>
        <p:spPr>
          <a:xfrm>
            <a:off x="4990440" y="2685043"/>
            <a:ext cx="771747" cy="282528"/>
          </a:xfrm>
          <a:prstGeom prst="rect">
            <a:avLst/>
          </a:prstGeom>
        </p:spPr>
        <p:txBody>
          <a:bodyPr anchor="t">
            <a:noAutofit/>
          </a:bodyPr>
          <a:lstStyle>
            <a:lvl1pPr algn="l" defTabSz="914453" rtl="0" eaLnBrk="1" latinLnBrk="0" hangingPunct="1">
              <a:lnSpc>
                <a:spcPct val="80000"/>
              </a:lnSpc>
              <a:spcBef>
                <a:spcPct val="0"/>
              </a:spcBef>
              <a:buNone/>
              <a:defRPr sz="8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Đầy đặn</a:t>
            </a:r>
          </a:p>
        </p:txBody>
      </p:sp>
      <p:sp>
        <p:nvSpPr>
          <p:cNvPr id="69" name="Oval 68">
            <a:extLst>
              <a:ext uri="{FF2B5EF4-FFF2-40B4-BE49-F238E27FC236}">
                <a16:creationId xmlns:a16="http://schemas.microsoft.com/office/drawing/2014/main" id="{0578BD73-E803-010F-D580-99A4F5AF1A1C}"/>
              </a:ext>
            </a:extLst>
          </p:cNvPr>
          <p:cNvSpPr/>
          <p:nvPr/>
        </p:nvSpPr>
        <p:spPr>
          <a:xfrm>
            <a:off x="2525590" y="384445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0" name="Oval 69">
            <a:extLst>
              <a:ext uri="{FF2B5EF4-FFF2-40B4-BE49-F238E27FC236}">
                <a16:creationId xmlns:a16="http://schemas.microsoft.com/office/drawing/2014/main" id="{9C50D499-92FE-191F-A066-1C441C1AFEE6}"/>
              </a:ext>
            </a:extLst>
          </p:cNvPr>
          <p:cNvSpPr/>
          <p:nvPr/>
        </p:nvSpPr>
        <p:spPr>
          <a:xfrm>
            <a:off x="2889733" y="38415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1" name="Oval 70">
            <a:extLst>
              <a:ext uri="{FF2B5EF4-FFF2-40B4-BE49-F238E27FC236}">
                <a16:creationId xmlns:a16="http://schemas.microsoft.com/office/drawing/2014/main" id="{038F7BF3-915C-F506-9D7B-79E20DE5B43B}"/>
              </a:ext>
            </a:extLst>
          </p:cNvPr>
          <p:cNvSpPr/>
          <p:nvPr/>
        </p:nvSpPr>
        <p:spPr>
          <a:xfrm>
            <a:off x="3253876" y="38415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2" name="Oval 71">
            <a:extLst>
              <a:ext uri="{FF2B5EF4-FFF2-40B4-BE49-F238E27FC236}">
                <a16:creationId xmlns:a16="http://schemas.microsoft.com/office/drawing/2014/main" id="{CD312308-6A25-F4D2-DEEB-2DCB01093378}"/>
              </a:ext>
            </a:extLst>
          </p:cNvPr>
          <p:cNvSpPr/>
          <p:nvPr/>
        </p:nvSpPr>
        <p:spPr>
          <a:xfrm>
            <a:off x="3618019" y="38415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4" name="Oval 73">
            <a:extLst>
              <a:ext uri="{FF2B5EF4-FFF2-40B4-BE49-F238E27FC236}">
                <a16:creationId xmlns:a16="http://schemas.microsoft.com/office/drawing/2014/main" id="{E43B8C7F-07DF-0ECB-5312-0A55CBB4A72E}"/>
              </a:ext>
            </a:extLst>
          </p:cNvPr>
          <p:cNvSpPr/>
          <p:nvPr/>
        </p:nvSpPr>
        <p:spPr>
          <a:xfrm>
            <a:off x="3982543" y="38415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5" name="Oval 74">
            <a:extLst>
              <a:ext uri="{FF2B5EF4-FFF2-40B4-BE49-F238E27FC236}">
                <a16:creationId xmlns:a16="http://schemas.microsoft.com/office/drawing/2014/main" id="{5BFD544A-5966-9EFC-5B26-0EBC880CA6A7}"/>
              </a:ext>
            </a:extLst>
          </p:cNvPr>
          <p:cNvSpPr/>
          <p:nvPr/>
        </p:nvSpPr>
        <p:spPr>
          <a:xfrm>
            <a:off x="4347067" y="38415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6" name="Oval 75">
            <a:extLst>
              <a:ext uri="{FF2B5EF4-FFF2-40B4-BE49-F238E27FC236}">
                <a16:creationId xmlns:a16="http://schemas.microsoft.com/office/drawing/2014/main" id="{7EF0F0EC-AE6F-D745-543C-59511E924829}"/>
              </a:ext>
            </a:extLst>
          </p:cNvPr>
          <p:cNvSpPr/>
          <p:nvPr/>
        </p:nvSpPr>
        <p:spPr>
          <a:xfrm>
            <a:off x="4705412" y="38415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7" name="Oval 76">
            <a:extLst>
              <a:ext uri="{FF2B5EF4-FFF2-40B4-BE49-F238E27FC236}">
                <a16:creationId xmlns:a16="http://schemas.microsoft.com/office/drawing/2014/main" id="{B2F2A0B3-CB15-A8CC-3165-78E705E00DA0}"/>
              </a:ext>
            </a:extLst>
          </p:cNvPr>
          <p:cNvSpPr/>
          <p:nvPr/>
        </p:nvSpPr>
        <p:spPr>
          <a:xfrm>
            <a:off x="5076114" y="38415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8" name="Oval 77">
            <a:extLst>
              <a:ext uri="{FF2B5EF4-FFF2-40B4-BE49-F238E27FC236}">
                <a16:creationId xmlns:a16="http://schemas.microsoft.com/office/drawing/2014/main" id="{87343FB6-7E3B-B3DE-5779-F283805FF772}"/>
              </a:ext>
            </a:extLst>
          </p:cNvPr>
          <p:cNvSpPr/>
          <p:nvPr/>
        </p:nvSpPr>
        <p:spPr>
          <a:xfrm>
            <a:off x="5440638" y="38415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9" name="Title 2">
            <a:extLst>
              <a:ext uri="{FF2B5EF4-FFF2-40B4-BE49-F238E27FC236}">
                <a16:creationId xmlns:a16="http://schemas.microsoft.com/office/drawing/2014/main" id="{28AAE38A-CDFF-49DB-BEB5-93FF9B7ED188}"/>
              </a:ext>
            </a:extLst>
          </p:cNvPr>
          <p:cNvSpPr txBox="1"/>
          <p:nvPr/>
        </p:nvSpPr>
        <p:spPr>
          <a:xfrm>
            <a:off x="2427558" y="3504545"/>
            <a:ext cx="1015245" cy="275179"/>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0" name="Title 2">
            <a:extLst>
              <a:ext uri="{FF2B5EF4-FFF2-40B4-BE49-F238E27FC236}">
                <a16:creationId xmlns:a16="http://schemas.microsoft.com/office/drawing/2014/main" id="{76C65305-A159-2620-E949-863D9E093683}"/>
              </a:ext>
            </a:extLst>
          </p:cNvPr>
          <p:cNvSpPr txBox="1"/>
          <p:nvPr/>
        </p:nvSpPr>
        <p:spPr>
          <a:xfrm>
            <a:off x="3548126" y="3519351"/>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1" name="Title 2">
            <a:extLst>
              <a:ext uri="{FF2B5EF4-FFF2-40B4-BE49-F238E27FC236}">
                <a16:creationId xmlns:a16="http://schemas.microsoft.com/office/drawing/2014/main" id="{758EDE5F-C828-2A93-49ED-D9F093043CEE}"/>
              </a:ext>
            </a:extLst>
          </p:cNvPr>
          <p:cNvSpPr txBox="1"/>
          <p:nvPr/>
        </p:nvSpPr>
        <p:spPr>
          <a:xfrm>
            <a:off x="4990440" y="352564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82" name="Straight Connector 81">
            <a:extLst>
              <a:ext uri="{FF2B5EF4-FFF2-40B4-BE49-F238E27FC236}">
                <a16:creationId xmlns:a16="http://schemas.microsoft.com/office/drawing/2014/main" id="{5F4FE93D-38E1-5642-C1E5-1D4982B54155}"/>
              </a:ext>
            </a:extLst>
          </p:cNvPr>
          <p:cNvCxnSpPr>
            <a:cxnSpLocks/>
          </p:cNvCxnSpPr>
          <p:nvPr/>
        </p:nvCxnSpPr>
        <p:spPr>
          <a:xfrm>
            <a:off x="1544491" y="3184807"/>
            <a:ext cx="88306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40E787D6-3FA8-4308-5AA5-BA32833F8EF9}"/>
              </a:ext>
            </a:extLst>
          </p:cNvPr>
          <p:cNvSpPr txBox="1"/>
          <p:nvPr/>
        </p:nvSpPr>
        <p:spPr>
          <a:xfrm>
            <a:off x="532160" y="385710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88" name="Straight Connector 87">
            <a:extLst>
              <a:ext uri="{FF2B5EF4-FFF2-40B4-BE49-F238E27FC236}">
                <a16:creationId xmlns:a16="http://schemas.microsoft.com/office/drawing/2014/main" id="{72CCBCB5-27D0-6940-B090-BCEDD21C9E9C}"/>
              </a:ext>
            </a:extLst>
          </p:cNvPr>
          <p:cNvCxnSpPr>
            <a:cxnSpLocks/>
          </p:cNvCxnSpPr>
          <p:nvPr/>
        </p:nvCxnSpPr>
        <p:spPr>
          <a:xfrm>
            <a:off x="1412313" y="3994236"/>
            <a:ext cx="101524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9ADF75C1-2283-CB22-99AC-2C1A54F55AA9}"/>
              </a:ext>
            </a:extLst>
          </p:cNvPr>
          <p:cNvSpPr/>
          <p:nvPr/>
        </p:nvSpPr>
        <p:spPr>
          <a:xfrm>
            <a:off x="2525590" y="46227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1" name="Oval 90">
            <a:extLst>
              <a:ext uri="{FF2B5EF4-FFF2-40B4-BE49-F238E27FC236}">
                <a16:creationId xmlns:a16="http://schemas.microsoft.com/office/drawing/2014/main" id="{0C790E21-B961-56B1-A980-C1C60AD6D249}"/>
              </a:ext>
            </a:extLst>
          </p:cNvPr>
          <p:cNvSpPr/>
          <p:nvPr/>
        </p:nvSpPr>
        <p:spPr>
          <a:xfrm>
            <a:off x="2889733" y="46198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2" name="Oval 91">
            <a:extLst>
              <a:ext uri="{FF2B5EF4-FFF2-40B4-BE49-F238E27FC236}">
                <a16:creationId xmlns:a16="http://schemas.microsoft.com/office/drawing/2014/main" id="{B4E5A90C-4C56-B0A4-F80E-15BA53D01685}"/>
              </a:ext>
            </a:extLst>
          </p:cNvPr>
          <p:cNvSpPr/>
          <p:nvPr/>
        </p:nvSpPr>
        <p:spPr>
          <a:xfrm>
            <a:off x="3253876" y="46198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3" name="Oval 92">
            <a:extLst>
              <a:ext uri="{FF2B5EF4-FFF2-40B4-BE49-F238E27FC236}">
                <a16:creationId xmlns:a16="http://schemas.microsoft.com/office/drawing/2014/main" id="{95D78A90-2F29-8309-25EF-AF983C9E0DF4}"/>
              </a:ext>
            </a:extLst>
          </p:cNvPr>
          <p:cNvSpPr/>
          <p:nvPr/>
        </p:nvSpPr>
        <p:spPr>
          <a:xfrm>
            <a:off x="3618019" y="46198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4" name="Oval 93">
            <a:extLst>
              <a:ext uri="{FF2B5EF4-FFF2-40B4-BE49-F238E27FC236}">
                <a16:creationId xmlns:a16="http://schemas.microsoft.com/office/drawing/2014/main" id="{B8D7AD80-E89E-94FC-05B3-65E2B789EDBF}"/>
              </a:ext>
            </a:extLst>
          </p:cNvPr>
          <p:cNvSpPr/>
          <p:nvPr/>
        </p:nvSpPr>
        <p:spPr>
          <a:xfrm>
            <a:off x="3982543" y="46198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5" name="Oval 94">
            <a:extLst>
              <a:ext uri="{FF2B5EF4-FFF2-40B4-BE49-F238E27FC236}">
                <a16:creationId xmlns:a16="http://schemas.microsoft.com/office/drawing/2014/main" id="{C359EA06-9A7D-9E0F-4522-82CD640F0D85}"/>
              </a:ext>
            </a:extLst>
          </p:cNvPr>
          <p:cNvSpPr/>
          <p:nvPr/>
        </p:nvSpPr>
        <p:spPr>
          <a:xfrm>
            <a:off x="4347067" y="46198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6" name="Oval 95">
            <a:extLst>
              <a:ext uri="{FF2B5EF4-FFF2-40B4-BE49-F238E27FC236}">
                <a16:creationId xmlns:a16="http://schemas.microsoft.com/office/drawing/2014/main" id="{28D376A2-3656-F7BF-8E97-DA95B182B782}"/>
              </a:ext>
            </a:extLst>
          </p:cNvPr>
          <p:cNvSpPr/>
          <p:nvPr/>
        </p:nvSpPr>
        <p:spPr>
          <a:xfrm>
            <a:off x="4705412" y="46198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7" name="Oval 96">
            <a:extLst>
              <a:ext uri="{FF2B5EF4-FFF2-40B4-BE49-F238E27FC236}">
                <a16:creationId xmlns:a16="http://schemas.microsoft.com/office/drawing/2014/main" id="{86771A24-F00F-4429-B5A3-60CC5B631545}"/>
              </a:ext>
            </a:extLst>
          </p:cNvPr>
          <p:cNvSpPr/>
          <p:nvPr/>
        </p:nvSpPr>
        <p:spPr>
          <a:xfrm>
            <a:off x="5076114" y="46198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8" name="Oval 97">
            <a:extLst>
              <a:ext uri="{FF2B5EF4-FFF2-40B4-BE49-F238E27FC236}">
                <a16:creationId xmlns:a16="http://schemas.microsoft.com/office/drawing/2014/main" id="{11320E13-6CCD-AA11-E9F0-092E97D873B8}"/>
              </a:ext>
            </a:extLst>
          </p:cNvPr>
          <p:cNvSpPr/>
          <p:nvPr/>
        </p:nvSpPr>
        <p:spPr>
          <a:xfrm>
            <a:off x="5440638" y="46198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9" name="Title 2">
            <a:extLst>
              <a:ext uri="{FF2B5EF4-FFF2-40B4-BE49-F238E27FC236}">
                <a16:creationId xmlns:a16="http://schemas.microsoft.com/office/drawing/2014/main" id="{A5D13B78-8433-7B56-726E-3FDB565C6B39}"/>
              </a:ext>
            </a:extLst>
          </p:cNvPr>
          <p:cNvSpPr txBox="1"/>
          <p:nvPr/>
        </p:nvSpPr>
        <p:spPr>
          <a:xfrm>
            <a:off x="2427558" y="426880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sp>
        <p:nvSpPr>
          <p:cNvPr id="100" name="Title 2">
            <a:extLst>
              <a:ext uri="{FF2B5EF4-FFF2-40B4-BE49-F238E27FC236}">
                <a16:creationId xmlns:a16="http://schemas.microsoft.com/office/drawing/2014/main" id="{E83ED728-921F-4531-9813-547E9A3CB8D4}"/>
              </a:ext>
            </a:extLst>
          </p:cNvPr>
          <p:cNvSpPr txBox="1"/>
          <p:nvPr/>
        </p:nvSpPr>
        <p:spPr>
          <a:xfrm>
            <a:off x="3548126" y="4297675"/>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101" name="Title 2">
            <a:extLst>
              <a:ext uri="{FF2B5EF4-FFF2-40B4-BE49-F238E27FC236}">
                <a16:creationId xmlns:a16="http://schemas.microsoft.com/office/drawing/2014/main" id="{DA69BD4D-7B64-98F0-5709-20F7A8066A16}"/>
              </a:ext>
            </a:extLst>
          </p:cNvPr>
          <p:cNvSpPr txBox="1"/>
          <p:nvPr/>
        </p:nvSpPr>
        <p:spPr>
          <a:xfrm>
            <a:off x="4990440" y="426880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02" name="Title 2">
            <a:extLst>
              <a:ext uri="{FF2B5EF4-FFF2-40B4-BE49-F238E27FC236}">
                <a16:creationId xmlns:a16="http://schemas.microsoft.com/office/drawing/2014/main" id="{8E829995-1666-8D56-0BEB-1687FD228740}"/>
              </a:ext>
            </a:extLst>
          </p:cNvPr>
          <p:cNvSpPr txBox="1"/>
          <p:nvPr/>
        </p:nvSpPr>
        <p:spPr>
          <a:xfrm>
            <a:off x="532160" y="4628701"/>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endParaRPr lang="en-US" sz="1200" dirty="0">
              <a:solidFill>
                <a:schemeClr val="tx1"/>
              </a:solidFill>
              <a:latin typeface="Arial" panose="020B0604020202020204" pitchFamily="34" charset="0"/>
              <a:cs typeface="Arial" panose="020B0604020202020204" pitchFamily="34" charset="0"/>
            </a:endParaRPr>
          </a:p>
        </p:txBody>
      </p:sp>
      <p:cxnSp>
        <p:nvCxnSpPr>
          <p:cNvPr id="103" name="Straight Connector 102">
            <a:extLst>
              <a:ext uri="{FF2B5EF4-FFF2-40B4-BE49-F238E27FC236}">
                <a16:creationId xmlns:a16="http://schemas.microsoft.com/office/drawing/2014/main" id="{CFE1B4AD-A61F-41B1-4F4C-68171CDF6BE1}"/>
              </a:ext>
            </a:extLst>
          </p:cNvPr>
          <p:cNvCxnSpPr>
            <a:cxnSpLocks/>
          </p:cNvCxnSpPr>
          <p:nvPr/>
        </p:nvCxnSpPr>
        <p:spPr>
          <a:xfrm>
            <a:off x="1208427" y="4765836"/>
            <a:ext cx="121913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C078604D-736D-2D36-8664-746636080348}"/>
              </a:ext>
            </a:extLst>
          </p:cNvPr>
          <p:cNvSpPr/>
          <p:nvPr/>
        </p:nvSpPr>
        <p:spPr>
          <a:xfrm>
            <a:off x="2525590" y="53962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6" name="Oval 105">
            <a:extLst>
              <a:ext uri="{FF2B5EF4-FFF2-40B4-BE49-F238E27FC236}">
                <a16:creationId xmlns:a16="http://schemas.microsoft.com/office/drawing/2014/main" id="{DCF7E2D1-1D3D-AE8A-B1C6-08055DE528DA}"/>
              </a:ext>
            </a:extLst>
          </p:cNvPr>
          <p:cNvSpPr/>
          <p:nvPr/>
        </p:nvSpPr>
        <p:spPr>
          <a:xfrm>
            <a:off x="2889733" y="53933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7" name="Oval 106">
            <a:extLst>
              <a:ext uri="{FF2B5EF4-FFF2-40B4-BE49-F238E27FC236}">
                <a16:creationId xmlns:a16="http://schemas.microsoft.com/office/drawing/2014/main" id="{47DC42B4-9713-6197-7E67-351186EFCE73}"/>
              </a:ext>
            </a:extLst>
          </p:cNvPr>
          <p:cNvSpPr/>
          <p:nvPr/>
        </p:nvSpPr>
        <p:spPr>
          <a:xfrm>
            <a:off x="3253876" y="53933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8" name="Oval 107">
            <a:extLst>
              <a:ext uri="{FF2B5EF4-FFF2-40B4-BE49-F238E27FC236}">
                <a16:creationId xmlns:a16="http://schemas.microsoft.com/office/drawing/2014/main" id="{8B7D4B46-0DBC-8E17-9E4A-ED8869CBCB88}"/>
              </a:ext>
            </a:extLst>
          </p:cNvPr>
          <p:cNvSpPr/>
          <p:nvPr/>
        </p:nvSpPr>
        <p:spPr>
          <a:xfrm>
            <a:off x="3618019" y="53933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9" name="Oval 108">
            <a:extLst>
              <a:ext uri="{FF2B5EF4-FFF2-40B4-BE49-F238E27FC236}">
                <a16:creationId xmlns:a16="http://schemas.microsoft.com/office/drawing/2014/main" id="{809198EE-61B6-0C55-5E72-CC96478B3081}"/>
              </a:ext>
            </a:extLst>
          </p:cNvPr>
          <p:cNvSpPr/>
          <p:nvPr/>
        </p:nvSpPr>
        <p:spPr>
          <a:xfrm>
            <a:off x="3982543" y="53933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0" name="Oval 109">
            <a:extLst>
              <a:ext uri="{FF2B5EF4-FFF2-40B4-BE49-F238E27FC236}">
                <a16:creationId xmlns:a16="http://schemas.microsoft.com/office/drawing/2014/main" id="{BE48170E-C2C8-5ECB-7B4E-4825282DA9F8}"/>
              </a:ext>
            </a:extLst>
          </p:cNvPr>
          <p:cNvSpPr/>
          <p:nvPr/>
        </p:nvSpPr>
        <p:spPr>
          <a:xfrm>
            <a:off x="4347067" y="53933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1" name="Oval 110">
            <a:extLst>
              <a:ext uri="{FF2B5EF4-FFF2-40B4-BE49-F238E27FC236}">
                <a16:creationId xmlns:a16="http://schemas.microsoft.com/office/drawing/2014/main" id="{ABB9A261-A519-8F83-CC9C-C27E7BE7C8BC}"/>
              </a:ext>
            </a:extLst>
          </p:cNvPr>
          <p:cNvSpPr/>
          <p:nvPr/>
        </p:nvSpPr>
        <p:spPr>
          <a:xfrm>
            <a:off x="4705412" y="53933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2" name="Oval 111">
            <a:extLst>
              <a:ext uri="{FF2B5EF4-FFF2-40B4-BE49-F238E27FC236}">
                <a16:creationId xmlns:a16="http://schemas.microsoft.com/office/drawing/2014/main" id="{3C6B49AE-22F4-29C7-6562-D5F7B5533FAF}"/>
              </a:ext>
            </a:extLst>
          </p:cNvPr>
          <p:cNvSpPr/>
          <p:nvPr/>
        </p:nvSpPr>
        <p:spPr>
          <a:xfrm>
            <a:off x="5076114" y="53933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3" name="Oval 112">
            <a:extLst>
              <a:ext uri="{FF2B5EF4-FFF2-40B4-BE49-F238E27FC236}">
                <a16:creationId xmlns:a16="http://schemas.microsoft.com/office/drawing/2014/main" id="{458A706B-18C3-65BA-DD55-E8D0F35DB7E9}"/>
              </a:ext>
            </a:extLst>
          </p:cNvPr>
          <p:cNvSpPr/>
          <p:nvPr/>
        </p:nvSpPr>
        <p:spPr>
          <a:xfrm>
            <a:off x="5440638" y="53933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4" name="Title 2">
            <a:extLst>
              <a:ext uri="{FF2B5EF4-FFF2-40B4-BE49-F238E27FC236}">
                <a16:creationId xmlns:a16="http://schemas.microsoft.com/office/drawing/2014/main" id="{44D4EF09-86E8-4A8A-CEF6-F069235D6695}"/>
              </a:ext>
            </a:extLst>
          </p:cNvPr>
          <p:cNvSpPr txBox="1"/>
          <p:nvPr/>
        </p:nvSpPr>
        <p:spPr>
          <a:xfrm>
            <a:off x="532160" y="541559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CHUA</a:t>
            </a:r>
          </a:p>
        </p:txBody>
      </p:sp>
      <p:cxnSp>
        <p:nvCxnSpPr>
          <p:cNvPr id="115" name="Straight Connector 114">
            <a:extLst>
              <a:ext uri="{FF2B5EF4-FFF2-40B4-BE49-F238E27FC236}">
                <a16:creationId xmlns:a16="http://schemas.microsoft.com/office/drawing/2014/main" id="{BB023DA9-E91F-AAFF-BD3C-051D7703774A}"/>
              </a:ext>
            </a:extLst>
          </p:cNvPr>
          <p:cNvCxnSpPr>
            <a:cxnSpLocks/>
          </p:cNvCxnSpPr>
          <p:nvPr/>
        </p:nvCxnSpPr>
        <p:spPr>
          <a:xfrm>
            <a:off x="1313970" y="5552734"/>
            <a:ext cx="111358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11C57C6-EF40-F4C0-3BC7-803F45BD5066}"/>
              </a:ext>
            </a:extLst>
          </p:cNvPr>
          <p:cNvSpPr/>
          <p:nvPr/>
        </p:nvSpPr>
        <p:spPr>
          <a:xfrm>
            <a:off x="2525590" y="61808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7" name="Oval 116">
            <a:extLst>
              <a:ext uri="{FF2B5EF4-FFF2-40B4-BE49-F238E27FC236}">
                <a16:creationId xmlns:a16="http://schemas.microsoft.com/office/drawing/2014/main" id="{4274FBC1-5792-4EF8-6975-F5AA36DEF46D}"/>
              </a:ext>
            </a:extLst>
          </p:cNvPr>
          <p:cNvSpPr/>
          <p:nvPr/>
        </p:nvSpPr>
        <p:spPr>
          <a:xfrm>
            <a:off x="2889733" y="61779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8" name="Oval 117">
            <a:extLst>
              <a:ext uri="{FF2B5EF4-FFF2-40B4-BE49-F238E27FC236}">
                <a16:creationId xmlns:a16="http://schemas.microsoft.com/office/drawing/2014/main" id="{88F5D0DA-5D57-0855-F499-3E4388E0A04B}"/>
              </a:ext>
            </a:extLst>
          </p:cNvPr>
          <p:cNvSpPr/>
          <p:nvPr/>
        </p:nvSpPr>
        <p:spPr>
          <a:xfrm>
            <a:off x="3253876" y="61779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9" name="Oval 118">
            <a:extLst>
              <a:ext uri="{FF2B5EF4-FFF2-40B4-BE49-F238E27FC236}">
                <a16:creationId xmlns:a16="http://schemas.microsoft.com/office/drawing/2014/main" id="{D70863FB-17C8-F44A-FCF0-935042648F15}"/>
              </a:ext>
            </a:extLst>
          </p:cNvPr>
          <p:cNvSpPr/>
          <p:nvPr/>
        </p:nvSpPr>
        <p:spPr>
          <a:xfrm>
            <a:off x="3618019" y="61779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3" name="Oval 122">
            <a:extLst>
              <a:ext uri="{FF2B5EF4-FFF2-40B4-BE49-F238E27FC236}">
                <a16:creationId xmlns:a16="http://schemas.microsoft.com/office/drawing/2014/main" id="{E1CF8C33-738A-C89E-6C4A-20BAC9F3863E}"/>
              </a:ext>
            </a:extLst>
          </p:cNvPr>
          <p:cNvSpPr/>
          <p:nvPr/>
        </p:nvSpPr>
        <p:spPr>
          <a:xfrm>
            <a:off x="5076114" y="61779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4" name="Oval 123">
            <a:extLst>
              <a:ext uri="{FF2B5EF4-FFF2-40B4-BE49-F238E27FC236}">
                <a16:creationId xmlns:a16="http://schemas.microsoft.com/office/drawing/2014/main" id="{090B0514-3BDB-C3CE-E2C8-7DF23BABCD3E}"/>
              </a:ext>
            </a:extLst>
          </p:cNvPr>
          <p:cNvSpPr/>
          <p:nvPr/>
        </p:nvSpPr>
        <p:spPr>
          <a:xfrm>
            <a:off x="5440638" y="61779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2427558" y="58269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162401" y="5855779"/>
            <a:ext cx="116730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11% – 13.5%</a:t>
            </a:r>
          </a:p>
        </p:txBody>
      </p:sp>
      <p:sp>
        <p:nvSpPr>
          <p:cNvPr id="127" name="Title 2">
            <a:extLst>
              <a:ext uri="{FF2B5EF4-FFF2-40B4-BE49-F238E27FC236}">
                <a16:creationId xmlns:a16="http://schemas.microsoft.com/office/drawing/2014/main" id="{B5A9709D-06AD-382A-042C-DC037BA6DFC0}"/>
              </a:ext>
            </a:extLst>
          </p:cNvPr>
          <p:cNvSpPr txBox="1"/>
          <p:nvPr/>
        </p:nvSpPr>
        <p:spPr>
          <a:xfrm>
            <a:off x="4990440" y="586089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28" name="Title 2">
            <a:extLst>
              <a:ext uri="{FF2B5EF4-FFF2-40B4-BE49-F238E27FC236}">
                <a16:creationId xmlns:a16="http://schemas.microsoft.com/office/drawing/2014/main" id="{11E70720-F5CA-EBE0-D65A-151010EBA59F}"/>
              </a:ext>
            </a:extLst>
          </p:cNvPr>
          <p:cNvSpPr txBox="1"/>
          <p:nvPr/>
        </p:nvSpPr>
        <p:spPr>
          <a:xfrm>
            <a:off x="532160" y="6220425"/>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129" name="Straight Connector 128">
            <a:extLst>
              <a:ext uri="{FF2B5EF4-FFF2-40B4-BE49-F238E27FC236}">
                <a16:creationId xmlns:a16="http://schemas.microsoft.com/office/drawing/2014/main" id="{4BDC309A-8C27-9255-83DD-4C227AF21A67}"/>
              </a:ext>
            </a:extLst>
          </p:cNvPr>
          <p:cNvCxnSpPr>
            <a:cxnSpLocks/>
          </p:cNvCxnSpPr>
          <p:nvPr/>
        </p:nvCxnSpPr>
        <p:spPr>
          <a:xfrm>
            <a:off x="1798064" y="6357560"/>
            <a:ext cx="62949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A99BF965-57F4-CB8F-FDFE-23CC6ACE8858}"/>
              </a:ext>
            </a:extLst>
          </p:cNvPr>
          <p:cNvCxnSpPr>
            <a:cxnSpLocks/>
          </p:cNvCxnSpPr>
          <p:nvPr/>
        </p:nvCxnSpPr>
        <p:spPr>
          <a:xfrm>
            <a:off x="3038449" y="21980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B222F62B-F26A-412D-6417-16384AC78900}"/>
              </a:ext>
            </a:extLst>
          </p:cNvPr>
          <p:cNvGrpSpPr/>
          <p:nvPr/>
        </p:nvGrpSpPr>
        <p:grpSpPr>
          <a:xfrm>
            <a:off x="3952450" y="6177978"/>
            <a:ext cx="278634" cy="272668"/>
            <a:chOff x="4711806" y="6177978"/>
            <a:chExt cx="278634" cy="272668"/>
          </a:xfrm>
        </p:grpSpPr>
        <p:sp>
          <p:nvSpPr>
            <p:cNvPr id="8" name="Freeform 7">
              <a:extLst>
                <a:ext uri="{FF2B5EF4-FFF2-40B4-BE49-F238E27FC236}">
                  <a16:creationId xmlns:a16="http://schemas.microsoft.com/office/drawing/2014/main" id="{4457550D-D6A7-A7C4-1FA9-F03BB865B97A}"/>
                </a:ext>
              </a:extLst>
            </p:cNvPr>
            <p:cNvSpPr/>
            <p:nvPr/>
          </p:nvSpPr>
          <p:spPr>
            <a:xfrm>
              <a:off x="4848732" y="617797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9" name="Freeform 8">
              <a:extLst>
                <a:ext uri="{FF2B5EF4-FFF2-40B4-BE49-F238E27FC236}">
                  <a16:creationId xmlns:a16="http://schemas.microsoft.com/office/drawing/2014/main" id="{4C18D776-10EF-45C9-08AB-E3BB051419BD}"/>
                </a:ext>
              </a:extLst>
            </p:cNvPr>
            <p:cNvSpPr/>
            <p:nvPr/>
          </p:nvSpPr>
          <p:spPr>
            <a:xfrm rot="10800000">
              <a:off x="4711806" y="617797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pic>
        <p:nvPicPr>
          <p:cNvPr id="4" name="Picture Placeholder 8" descr="A close up of a bottle  Description automatically generated">
            <a:extLst>
              <a:ext uri="{FF2B5EF4-FFF2-40B4-BE49-F238E27FC236}">
                <a16:creationId xmlns:a16="http://schemas.microsoft.com/office/drawing/2014/main" id="{A52A9AF0-DEB6-E564-888A-42D03EBFEC78}"/>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8663262" y="590594"/>
            <a:ext cx="2018947" cy="6112048"/>
          </a:xfrm>
          <a:prstGeom prst="rect">
            <a:avLst/>
          </a:prstGeom>
        </p:spPr>
      </p:pic>
      <p:sp>
        <p:nvSpPr>
          <p:cNvPr id="5" name="object 10">
            <a:extLst>
              <a:ext uri="{FF2B5EF4-FFF2-40B4-BE49-F238E27FC236}">
                <a16:creationId xmlns:a16="http://schemas.microsoft.com/office/drawing/2014/main" id="{D7B94A81-E7A8-C1B5-031B-D88192AC4506}"/>
              </a:ext>
            </a:extLst>
          </p:cNvPr>
          <p:cNvSpPr txBox="1"/>
          <p:nvPr/>
        </p:nvSpPr>
        <p:spPr>
          <a:xfrm rot="16200000">
            <a:off x="7903914" y="4201957"/>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US" altLang="zh-CN" sz="3400" b="1" dirty="0">
                <a:solidFill>
                  <a:schemeClr val="bg1"/>
                </a:solidFill>
                <a:latin typeface="Arial" panose="020B0604020202020204" pitchFamily="34" charset="0"/>
                <a:ea typeface="Inter Display" panose="02000503000000020004" pitchFamily="2" charset="0"/>
                <a:cs typeface="Arial" panose="020B0604020202020204" pitchFamily="34" charset="0"/>
              </a:rPr>
              <a:t>RIESLING</a:t>
            </a:r>
            <a:endParaRPr lang="en-AU" sz="3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cxnSp>
        <p:nvCxnSpPr>
          <p:cNvPr id="11" name="Straight Connector 10">
            <a:extLst>
              <a:ext uri="{FF2B5EF4-FFF2-40B4-BE49-F238E27FC236}">
                <a16:creationId xmlns:a16="http://schemas.microsoft.com/office/drawing/2014/main" id="{C03FDA0F-21D6-B6B2-AE51-AE04EAF96B95}"/>
              </a:ext>
            </a:extLst>
          </p:cNvPr>
          <p:cNvCxnSpPr>
            <a:cxnSpLocks/>
          </p:cNvCxnSpPr>
          <p:nvPr/>
        </p:nvCxnSpPr>
        <p:spPr>
          <a:xfrm>
            <a:off x="4478629" y="21980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8A61614-7002-6A26-BEB0-31C1E030BADD}"/>
              </a:ext>
            </a:extLst>
          </p:cNvPr>
          <p:cNvCxnSpPr>
            <a:cxnSpLocks/>
          </p:cNvCxnSpPr>
          <p:nvPr/>
        </p:nvCxnSpPr>
        <p:spPr>
          <a:xfrm>
            <a:off x="3043840" y="2323747"/>
            <a:ext cx="14351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5" name="Title 2">
            <a:extLst>
              <a:ext uri="{FF2B5EF4-FFF2-40B4-BE49-F238E27FC236}">
                <a16:creationId xmlns:a16="http://schemas.microsoft.com/office/drawing/2014/main" id="{FF83CACA-C027-7EB1-755B-536D0A7EBDE2}"/>
              </a:ext>
            </a:extLst>
          </p:cNvPr>
          <p:cNvSpPr txBox="1"/>
          <p:nvPr/>
        </p:nvSpPr>
        <p:spPr>
          <a:xfrm>
            <a:off x="532160" y="4921385"/>
            <a:ext cx="2259539" cy="282528"/>
          </a:xfrm>
          <a:prstGeom prst="rect">
            <a:avLst/>
          </a:prstGeom>
        </p:spPr>
        <p:txBody>
          <a:bodyPr anchor="t">
            <a:noAutofit/>
          </a:bodyPr>
          <a:lstStyle>
            <a:lvl1pPr algn="l" defTabSz="914453" rtl="0" eaLnBrk="1" latinLnBrk="0" hangingPunct="1">
              <a:lnSpc>
                <a:spcPct val="80000"/>
              </a:lnSpc>
              <a:spcBef>
                <a:spcPct val="0"/>
              </a:spcBef>
              <a:buNone/>
              <a:defRPr sz="8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dirty="0">
                <a:solidFill>
                  <a:schemeClr val="tx1"/>
                </a:solidFill>
                <a:latin typeface="Arial" panose="020B0604020202020204" pitchFamily="34" charset="0"/>
                <a:cs typeface="Arial" panose="020B0604020202020204" pitchFamily="34" charset="0"/>
              </a:rPr>
              <a:t>(HẦU HẾT KHÔNG Ủ TRONG THÙNG GỖ SỒI, MỘT SỐ ĐƯỢC SỬ DỤNG TRONG CÁC KIỂU CỤ THỂ)</a:t>
            </a:r>
          </a:p>
        </p:txBody>
      </p:sp>
      <p:sp>
        <p:nvSpPr>
          <p:cNvPr id="28" name="Oval 27">
            <a:extLst>
              <a:ext uri="{FF2B5EF4-FFF2-40B4-BE49-F238E27FC236}">
                <a16:creationId xmlns:a16="http://schemas.microsoft.com/office/drawing/2014/main" id="{ABA7A55F-3EAC-5F28-E1A3-295C9719758F}"/>
              </a:ext>
            </a:extLst>
          </p:cNvPr>
          <p:cNvSpPr/>
          <p:nvPr/>
        </p:nvSpPr>
        <p:spPr>
          <a:xfrm>
            <a:off x="4338923" y="61779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9" name="Oval 28">
            <a:extLst>
              <a:ext uri="{FF2B5EF4-FFF2-40B4-BE49-F238E27FC236}">
                <a16:creationId xmlns:a16="http://schemas.microsoft.com/office/drawing/2014/main" id="{D74F1FB2-F9AD-AA58-40A6-46B71CADC9FC}"/>
              </a:ext>
            </a:extLst>
          </p:cNvPr>
          <p:cNvSpPr/>
          <p:nvPr/>
        </p:nvSpPr>
        <p:spPr>
          <a:xfrm>
            <a:off x="4703447" y="61779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Tree>
    <p:extLst>
      <p:ext uri="{BB962C8B-B14F-4D97-AF65-F5344CB8AC3E}">
        <p14:creationId xmlns:p14="http://schemas.microsoft.com/office/powerpoint/2010/main" val="3245672098"/>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8">
            <a:extLst>
              <a:ext uri="{FF2B5EF4-FFF2-40B4-BE49-F238E27FC236}">
                <a16:creationId xmlns:a16="http://schemas.microsoft.com/office/drawing/2014/main" id="{D02B3174-0DE1-A700-EFB4-C0254693DDAC}"/>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5435399" y="801052"/>
            <a:ext cx="2018948" cy="6112057"/>
          </a:xfrm>
          <a:prstGeom prst="rect">
            <a:avLst/>
          </a:prstGeom>
        </p:spPr>
      </p:pic>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604000" y="1943365"/>
            <a:ext cx="138511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7017488" y="3627343"/>
            <a:ext cx="362344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rPr>
              <a:t>GREAT SOUTHERN
CHARDONNAY</a:t>
            </a:r>
          </a:p>
        </p:txBody>
      </p:sp>
      <p:sp>
        <p:nvSpPr>
          <p:cNvPr id="47" name="TextBox 46">
            <a:extLst>
              <a:ext uri="{FF2B5EF4-FFF2-40B4-BE49-F238E27FC236}">
                <a16:creationId xmlns:a16="http://schemas.microsoft.com/office/drawing/2014/main" id="{96FF515D-9515-ECD3-82BA-2FF7E96E67D0}"/>
              </a:ext>
            </a:extLst>
          </p:cNvPr>
          <p:cNvSpPr txBox="1"/>
          <p:nvPr/>
        </p:nvSpPr>
        <p:spPr>
          <a:xfrm>
            <a:off x="1664926" y="1840280"/>
            <a:ext cx="2352543" cy="830997"/>
          </a:xfrm>
          <a:prstGeom prst="rect">
            <a:avLst/>
          </a:prstGeom>
          <a:noFill/>
        </p:spPr>
        <p:txBody>
          <a:bodyPr wrap="square" anchor="b">
            <a:spAutoFit/>
          </a:bodyPr>
          <a:lstStyle/>
          <a:p>
            <a:pPr algn="ctr">
              <a:spcBef>
                <a:spcPts val="203"/>
              </a:spcBef>
            </a:pPr>
            <a:r>
              <a:rPr lang="en-US" altLang="zh-CN" sz="1600" dirty="0">
                <a:latin typeface="Arial" panose="020B0604020202020204" pitchFamily="34" charset="0"/>
              </a:rPr>
              <a:t>PHÙ HỢP VỚI ĐIỀU KIỆN MÁT MẺ CỦA VÙNG</a:t>
            </a:r>
            <a:endParaRPr lang="en-AU" sz="1600" dirty="0">
              <a:effectLst/>
              <a:latin typeface="Arial" panose="020B0604020202020204" pitchFamily="34" charset="0"/>
            </a:endParaRPr>
          </a:p>
        </p:txBody>
      </p:sp>
      <p:sp>
        <p:nvSpPr>
          <p:cNvPr id="7" name="object 10">
            <a:extLst>
              <a:ext uri="{FF2B5EF4-FFF2-40B4-BE49-F238E27FC236}">
                <a16:creationId xmlns:a16="http://schemas.microsoft.com/office/drawing/2014/main" id="{0DD9AB8D-5E6B-684B-A8DD-B86CAC132897}"/>
              </a:ext>
            </a:extLst>
          </p:cNvPr>
          <p:cNvSpPr txBox="1"/>
          <p:nvPr/>
        </p:nvSpPr>
        <p:spPr>
          <a:xfrm rot="16200000">
            <a:off x="4598081" y="4484093"/>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US" altLang="zh-CN" sz="3400" b="1" dirty="0">
                <a:solidFill>
                  <a:schemeClr val="bg1"/>
                </a:solidFill>
                <a:latin typeface="Arial" panose="020B0604020202020204" pitchFamily="34" charset="0"/>
                <a:ea typeface="Inter Display" panose="02000503000000020004" pitchFamily="2" charset="0"/>
                <a:cs typeface="Arial" panose="020B0604020202020204" pitchFamily="34" charset="0"/>
              </a:rPr>
              <a:t>CHARDONNAY</a:t>
            </a:r>
            <a:endParaRPr lang="en-AU" sz="3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10640931" y="3627343"/>
            <a:ext cx="0" cy="16347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871B31A0-A80C-4729-6C27-7EFFE7ABB193}"/>
              </a:ext>
            </a:extLst>
          </p:cNvPr>
          <p:cNvSpPr/>
          <p:nvPr/>
        </p:nvSpPr>
        <p:spPr>
          <a:xfrm>
            <a:off x="7989117" y="872730"/>
            <a:ext cx="2018948" cy="2018948"/>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3" name="object 58">
            <a:extLst>
              <a:ext uri="{FF2B5EF4-FFF2-40B4-BE49-F238E27FC236}">
                <a16:creationId xmlns:a16="http://schemas.microsoft.com/office/drawing/2014/main" id="{C7B361CD-2639-B5DA-0167-6FB8C3704457}"/>
              </a:ext>
            </a:extLst>
          </p:cNvPr>
          <p:cNvSpPr txBox="1"/>
          <p:nvPr/>
        </p:nvSpPr>
        <p:spPr>
          <a:xfrm>
            <a:off x="8126456" y="1407180"/>
            <a:ext cx="1744270" cy="1014508"/>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US" altLang="zh-CN" sz="1800" dirty="0">
                <a:solidFill>
                  <a:schemeClr val="tx1"/>
                </a:solidFill>
                <a:effectLst/>
                <a:latin typeface="Arial" panose="020B0604020202020204" pitchFamily="34" charset="0"/>
              </a:rPr>
              <a:t>RƯỢU VANG
THANH LỊCH VÀ CÓ CẤU TRÚC</a:t>
            </a:r>
          </a:p>
        </p:txBody>
      </p:sp>
      <p:cxnSp>
        <p:nvCxnSpPr>
          <p:cNvPr id="16" name="Straight Connector 15">
            <a:extLst>
              <a:ext uri="{FF2B5EF4-FFF2-40B4-BE49-F238E27FC236}">
                <a16:creationId xmlns:a16="http://schemas.microsoft.com/office/drawing/2014/main" id="{2421C182-5F4C-E00C-18F9-95D51872FEB9}"/>
              </a:ext>
            </a:extLst>
          </p:cNvPr>
          <p:cNvCxnSpPr>
            <a:cxnSpLocks/>
          </p:cNvCxnSpPr>
          <p:nvPr/>
        </p:nvCxnSpPr>
        <p:spPr>
          <a:xfrm>
            <a:off x="2840020" y="2659852"/>
            <a:ext cx="0" cy="35063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AAA90851-9867-55FD-7CF1-81E17A4C46C0}"/>
              </a:ext>
            </a:extLst>
          </p:cNvPr>
          <p:cNvCxnSpPr>
            <a:cxnSpLocks/>
          </p:cNvCxnSpPr>
          <p:nvPr/>
        </p:nvCxnSpPr>
        <p:spPr>
          <a:xfrm>
            <a:off x="2840020" y="3012100"/>
            <a:ext cx="30888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9D37B2B9-D5FA-03FB-FBEC-F600CA9E6F6D}"/>
              </a:ext>
            </a:extLst>
          </p:cNvPr>
          <p:cNvCxnSpPr>
            <a:cxnSpLocks/>
          </p:cNvCxnSpPr>
          <p:nvPr/>
        </p:nvCxnSpPr>
        <p:spPr>
          <a:xfrm>
            <a:off x="2896126" y="3649415"/>
            <a:ext cx="289507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0AC0AAD3-F09E-93F9-F27C-5258DA6DBF36}"/>
              </a:ext>
            </a:extLst>
          </p:cNvPr>
          <p:cNvCxnSpPr>
            <a:cxnSpLocks/>
          </p:cNvCxnSpPr>
          <p:nvPr/>
        </p:nvCxnSpPr>
        <p:spPr>
          <a:xfrm>
            <a:off x="2896126" y="3641795"/>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8" name="TextBox 27">
            <a:extLst>
              <a:ext uri="{FF2B5EF4-FFF2-40B4-BE49-F238E27FC236}">
                <a16:creationId xmlns:a16="http://schemas.microsoft.com/office/drawing/2014/main" id="{EC93633A-CD9E-CC49-371B-5615739040C3}"/>
              </a:ext>
            </a:extLst>
          </p:cNvPr>
          <p:cNvSpPr txBox="1"/>
          <p:nvPr/>
        </p:nvSpPr>
        <p:spPr>
          <a:xfrm>
            <a:off x="9605975" y="3882005"/>
            <a:ext cx="2069911" cy="1472839"/>
          </a:xfrm>
          <a:prstGeom prst="rect">
            <a:avLst/>
          </a:prstGeom>
          <a:noFill/>
        </p:spPr>
        <p:txBody>
          <a:bodyPr wrap="square" anchor="b">
            <a:spAutoFit/>
          </a:bodyPr>
          <a:lstStyle/>
          <a:p>
            <a:pPr>
              <a:lnSpc>
                <a:spcPct val="82000"/>
              </a:lnSpc>
              <a:spcBef>
                <a:spcPts val="150"/>
              </a:spcBef>
              <a:spcAft>
                <a:spcPts val="315"/>
              </a:spcAft>
              <a:buClr>
                <a:srgbClr val="B2D8BE"/>
              </a:buClr>
            </a:pPr>
            <a:r>
              <a:rPr lang="en-US" altLang="zh-CN" sz="1400" b="1" dirty="0">
                <a:effectLst/>
                <a:latin typeface="Arial" panose="020B0604020202020204" pitchFamily="34" charset="0"/>
              </a:rPr>
              <a:t>HƯƠNG VỊ ĐIỂN HÌNH</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Bưởi</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Xuân đào</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Đào</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Bánh mì nướng</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Đá lửa</a:t>
            </a:r>
          </a:p>
        </p:txBody>
      </p:sp>
      <p:sp>
        <p:nvSpPr>
          <p:cNvPr id="5" name="TextBox 4">
            <a:extLst>
              <a:ext uri="{FF2B5EF4-FFF2-40B4-BE49-F238E27FC236}">
                <a16:creationId xmlns:a16="http://schemas.microsoft.com/office/drawing/2014/main" id="{BB9BF7CD-47A9-B85B-08B7-49ACEB2F6ED4}"/>
              </a:ext>
            </a:extLst>
          </p:cNvPr>
          <p:cNvSpPr txBox="1"/>
          <p:nvPr/>
        </p:nvSpPr>
        <p:spPr>
          <a:xfrm>
            <a:off x="1122369" y="4186724"/>
            <a:ext cx="3435301" cy="856645"/>
          </a:xfrm>
          <a:prstGeom prst="rect">
            <a:avLst/>
          </a:prstGeom>
          <a:noFill/>
        </p:spPr>
        <p:txBody>
          <a:bodyPr wrap="square" anchor="b">
            <a:spAutoFit/>
          </a:bodyPr>
          <a:lstStyle/>
          <a:p>
            <a:pPr algn="ctr">
              <a:spcBef>
                <a:spcPts val="203"/>
              </a:spcBef>
            </a:pPr>
            <a:r>
              <a:rPr lang="en-US" altLang="zh-CN" sz="1600" dirty="0">
                <a:latin typeface="Arial" panose="020B0604020202020204" pitchFamily="34" charset="0"/>
              </a:rPr>
              <a:t>CÁC PHONG CÁCH KHÁC NHAU</a:t>
            </a:r>
          </a:p>
          <a:p>
            <a:pPr algn="ctr">
              <a:spcBef>
                <a:spcPts val="203"/>
              </a:spcBef>
            </a:pPr>
            <a:r>
              <a:rPr lang="en-US" altLang="zh-CN" sz="1600" dirty="0">
                <a:effectLst/>
                <a:latin typeface="Arial" panose="020B0604020202020204" pitchFamily="34" charset="0"/>
              </a:rPr>
              <a:t>TỪ KHÔNG Ủ GỖ ĐẾN LÊN MEN TRONG THÙNG</a:t>
            </a:r>
          </a:p>
        </p:txBody>
      </p:sp>
    </p:spTree>
    <p:extLst>
      <p:ext uri="{BB962C8B-B14F-4D97-AF65-F5344CB8AC3E}">
        <p14:creationId xmlns:p14="http://schemas.microsoft.com/office/powerpoint/2010/main" val="2093057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  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sp>
        <p:nvSpPr>
          <p:cNvPr id="12" name="TextBox 11">
            <a:extLst>
              <a:ext uri="{FF2B5EF4-FFF2-40B4-BE49-F238E27FC236}">
                <a16:creationId xmlns:a16="http://schemas.microsoft.com/office/drawing/2014/main" id="{2EE1723A-80B7-9DAD-0CD2-5CE849685D79}"/>
              </a:ext>
            </a:extLst>
          </p:cNvPr>
          <p:cNvSpPr txBox="1"/>
          <p:nvPr/>
        </p:nvSpPr>
        <p:spPr>
          <a:xfrm>
            <a:off x="6545766" y="568712"/>
            <a:ext cx="5096107" cy="5755422"/>
          </a:xfrm>
          <a:prstGeom prst="rect">
            <a:avLst/>
          </a:prstGeom>
          <a:noFill/>
        </p:spPr>
        <p:txBody>
          <a:bodyPr wrap="square">
            <a:spAutoFit/>
          </a:bodyPr>
          <a:lstStyle/>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Được chế tạo từ những trái nho được trồng dưới những vùng khí hậu rộng lớn và đa dạng, trên những vùng đất có lịch sử hàng triệu năm, mỗi ly rượu vang Úc đều kể một câu chuyện.</a:t>
            </a:r>
          </a:p>
          <a:p>
            <a:endParaRPr lang="en-AU"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endParaRPr>
          </a:p>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Giống như những người đi trước chúng ta, những người trồng và nhà sản xuất hiện đại của chúng ta tiếp tục đam mê, kiên cường và sáng tạo; không ngừng thúc đẩy để khám phá những cách mới để hoàn thiện các kỹ thuật cũ. Cộng đồng của chúng ta được kết nối bởi sự tôn trọng lẫn nhau và tình yêu chung đối với việc tạo ra loại rượu vang đặc biệt, đồng thời bảo vệ những kỳ quan thiên nhiên cho các thế hệ tương lai thưởng thức. Áp dụng tư duy hiện đại vào vùng đất cổ xưa của chúng ta, chúng ta rất coi trọng những thử nghiệm vui tươi.</a:t>
            </a:r>
          </a:p>
          <a:p>
            <a:endParaRPr lang="en-AU" sz="1600" dirty="0">
              <a:solidFill>
                <a:srgbClr val="190000"/>
              </a:solidFill>
              <a:latin typeface="Arial" panose="020B0604020202020204" pitchFamily="34" charset="0"/>
              <a:ea typeface="Inter Display" panose="02000503000000020004" pitchFamily="2" charset="0"/>
              <a:cs typeface="Arial" panose="020B0604020202020204" pitchFamily="34" charset="0"/>
            </a:endParaRPr>
          </a:p>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Vì vậy, nếu bạn đang tìm kiếm hương vị của cuộc phiêu lưu, hãy để rượu vang Úc là kim chỉ nam của bạn. Bởi vì trong mỗi chai rượu vang Úc, bạn sẽ trải nghiệm những kỳ quan của nước Úc – một lời nhắc nhở về cuộc phiêu lưu và sự đa dạng định hình nên văn hóa và vùng đất của chúng ta.</a:t>
            </a:r>
          </a:p>
        </p:txBody>
      </p:sp>
      <p:pic>
        <p:nvPicPr>
          <p:cNvPr id="16" name="Picture 15" descr="A logo with text on it  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591955" y="590594"/>
            <a:ext cx="7904034" cy="903943"/>
          </a:xfrm>
        </p:spPr>
        <p:txBody>
          <a:bodyPr/>
          <a:lstStyle/>
          <a:p>
            <a:r>
              <a:rPr lang="en-US" altLang="zh-CN" sz="3200" b="1" dirty="0">
                <a:solidFill>
                  <a:schemeClr val="bg2"/>
                </a:solidFill>
              </a:rPr>
              <a:t>CHARDONNAY
Đặc điểm</a:t>
            </a:r>
          </a:p>
        </p:txBody>
      </p:sp>
      <p:sp>
        <p:nvSpPr>
          <p:cNvPr id="10" name="Oval 9">
            <a:extLst>
              <a:ext uri="{FF2B5EF4-FFF2-40B4-BE49-F238E27FC236}">
                <a16:creationId xmlns:a16="http://schemas.microsoft.com/office/drawing/2014/main" id="{6F56D2EB-195E-E0F7-2B13-B4E3B0A8B0B4}"/>
              </a:ext>
            </a:extLst>
          </p:cNvPr>
          <p:cNvSpPr/>
          <p:nvPr/>
        </p:nvSpPr>
        <p:spPr>
          <a:xfrm>
            <a:off x="2525590" y="18898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 name="Oval 13">
            <a:extLst>
              <a:ext uri="{FF2B5EF4-FFF2-40B4-BE49-F238E27FC236}">
                <a16:creationId xmlns:a16="http://schemas.microsoft.com/office/drawing/2014/main" id="{962BE3D1-FF94-496F-0AE3-EA9C4117F0C3}"/>
              </a:ext>
            </a:extLst>
          </p:cNvPr>
          <p:cNvSpPr/>
          <p:nvPr/>
        </p:nvSpPr>
        <p:spPr>
          <a:xfrm>
            <a:off x="2889733" y="18869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 name="Oval 14">
            <a:extLst>
              <a:ext uri="{FF2B5EF4-FFF2-40B4-BE49-F238E27FC236}">
                <a16:creationId xmlns:a16="http://schemas.microsoft.com/office/drawing/2014/main" id="{91291C1B-82A5-4F4A-A87C-2A021E60710E}"/>
              </a:ext>
            </a:extLst>
          </p:cNvPr>
          <p:cNvSpPr/>
          <p:nvPr/>
        </p:nvSpPr>
        <p:spPr>
          <a:xfrm>
            <a:off x="3253876" y="18869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 name="Oval 15">
            <a:extLst>
              <a:ext uri="{FF2B5EF4-FFF2-40B4-BE49-F238E27FC236}">
                <a16:creationId xmlns:a16="http://schemas.microsoft.com/office/drawing/2014/main" id="{0BC3DDA9-AB5C-D3C6-6A5D-E4BCE6FF5CD2}"/>
              </a:ext>
            </a:extLst>
          </p:cNvPr>
          <p:cNvSpPr/>
          <p:nvPr/>
        </p:nvSpPr>
        <p:spPr>
          <a:xfrm>
            <a:off x="3618019" y="18869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7" name="Title 2">
            <a:extLst>
              <a:ext uri="{FF2B5EF4-FFF2-40B4-BE49-F238E27FC236}">
                <a16:creationId xmlns:a16="http://schemas.microsoft.com/office/drawing/2014/main" id="{4E562E33-3D08-4A24-6DB8-D45C546812E1}"/>
              </a:ext>
            </a:extLst>
          </p:cNvPr>
          <p:cNvSpPr txBox="1"/>
          <p:nvPr/>
        </p:nvSpPr>
        <p:spPr>
          <a:xfrm>
            <a:off x="532161" y="1899538"/>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41" name="Oval 40">
            <a:extLst>
              <a:ext uri="{FF2B5EF4-FFF2-40B4-BE49-F238E27FC236}">
                <a16:creationId xmlns:a16="http://schemas.microsoft.com/office/drawing/2014/main" id="{5D5E2F84-A7FC-2923-990C-971FADE9EC37}"/>
              </a:ext>
            </a:extLst>
          </p:cNvPr>
          <p:cNvSpPr/>
          <p:nvPr/>
        </p:nvSpPr>
        <p:spPr>
          <a:xfrm>
            <a:off x="3982543" y="18869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2" name="Oval 41">
            <a:extLst>
              <a:ext uri="{FF2B5EF4-FFF2-40B4-BE49-F238E27FC236}">
                <a16:creationId xmlns:a16="http://schemas.microsoft.com/office/drawing/2014/main" id="{81884036-2716-602E-A397-6AA600F744D3}"/>
              </a:ext>
            </a:extLst>
          </p:cNvPr>
          <p:cNvSpPr/>
          <p:nvPr/>
        </p:nvSpPr>
        <p:spPr>
          <a:xfrm>
            <a:off x="4347067" y="18869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3" name="Oval 42">
            <a:extLst>
              <a:ext uri="{FF2B5EF4-FFF2-40B4-BE49-F238E27FC236}">
                <a16:creationId xmlns:a16="http://schemas.microsoft.com/office/drawing/2014/main" id="{2B0DB3A5-7DE6-4535-25A9-3B9FFA2A73D3}"/>
              </a:ext>
            </a:extLst>
          </p:cNvPr>
          <p:cNvSpPr/>
          <p:nvPr/>
        </p:nvSpPr>
        <p:spPr>
          <a:xfrm>
            <a:off x="4705412" y="18869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4" name="Oval 43">
            <a:extLst>
              <a:ext uri="{FF2B5EF4-FFF2-40B4-BE49-F238E27FC236}">
                <a16:creationId xmlns:a16="http://schemas.microsoft.com/office/drawing/2014/main" id="{82CE8839-B14D-EC3A-0C13-1CA5CC770955}"/>
              </a:ext>
            </a:extLst>
          </p:cNvPr>
          <p:cNvSpPr/>
          <p:nvPr/>
        </p:nvSpPr>
        <p:spPr>
          <a:xfrm>
            <a:off x="5076114" y="18869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5" name="Oval 44">
            <a:extLst>
              <a:ext uri="{FF2B5EF4-FFF2-40B4-BE49-F238E27FC236}">
                <a16:creationId xmlns:a16="http://schemas.microsoft.com/office/drawing/2014/main" id="{FF78DB7C-6710-BFED-03C6-B12CAFED3C04}"/>
              </a:ext>
            </a:extLst>
          </p:cNvPr>
          <p:cNvSpPr/>
          <p:nvPr/>
        </p:nvSpPr>
        <p:spPr>
          <a:xfrm>
            <a:off x="5440638" y="18869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3618019" y="2325929"/>
            <a:ext cx="170795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Chardonnay</a:t>
            </a:r>
          </a:p>
        </p:txBody>
      </p:sp>
      <p:cxnSp>
        <p:nvCxnSpPr>
          <p:cNvPr id="48" name="Straight Connector 47">
            <a:extLst>
              <a:ext uri="{FF2B5EF4-FFF2-40B4-BE49-F238E27FC236}">
                <a16:creationId xmlns:a16="http://schemas.microsoft.com/office/drawing/2014/main" id="{D85FB137-235F-DD75-9D89-773B0A62436A}"/>
              </a:ext>
            </a:extLst>
          </p:cNvPr>
          <p:cNvCxnSpPr>
            <a:cxnSpLocks/>
          </p:cNvCxnSpPr>
          <p:nvPr/>
        </p:nvCxnSpPr>
        <p:spPr>
          <a:xfrm>
            <a:off x="1412313" y="2023272"/>
            <a:ext cx="101524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889E2E6B-B4FC-4D27-093E-FF22D5ADCF2C}"/>
              </a:ext>
            </a:extLst>
          </p:cNvPr>
          <p:cNvSpPr/>
          <p:nvPr/>
        </p:nvSpPr>
        <p:spPr>
          <a:xfrm>
            <a:off x="2525590" y="30390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5" name="Oval 54">
            <a:extLst>
              <a:ext uri="{FF2B5EF4-FFF2-40B4-BE49-F238E27FC236}">
                <a16:creationId xmlns:a16="http://schemas.microsoft.com/office/drawing/2014/main" id="{36AB2BF6-B6E0-550B-F394-A08618E37ABC}"/>
              </a:ext>
            </a:extLst>
          </p:cNvPr>
          <p:cNvSpPr/>
          <p:nvPr/>
        </p:nvSpPr>
        <p:spPr>
          <a:xfrm>
            <a:off x="2889733" y="30361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6" name="Oval 55">
            <a:extLst>
              <a:ext uri="{FF2B5EF4-FFF2-40B4-BE49-F238E27FC236}">
                <a16:creationId xmlns:a16="http://schemas.microsoft.com/office/drawing/2014/main" id="{C3F6284D-50A0-B092-6E0B-687AFEAA4EF8}"/>
              </a:ext>
            </a:extLst>
          </p:cNvPr>
          <p:cNvSpPr/>
          <p:nvPr/>
        </p:nvSpPr>
        <p:spPr>
          <a:xfrm>
            <a:off x="3253876" y="30361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7" name="Oval 56">
            <a:extLst>
              <a:ext uri="{FF2B5EF4-FFF2-40B4-BE49-F238E27FC236}">
                <a16:creationId xmlns:a16="http://schemas.microsoft.com/office/drawing/2014/main" id="{2B82FD9A-227A-DC48-3962-B75CEF43311F}"/>
              </a:ext>
            </a:extLst>
          </p:cNvPr>
          <p:cNvSpPr/>
          <p:nvPr/>
        </p:nvSpPr>
        <p:spPr>
          <a:xfrm>
            <a:off x="3618019" y="30361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8" name="Title 2">
            <a:extLst>
              <a:ext uri="{FF2B5EF4-FFF2-40B4-BE49-F238E27FC236}">
                <a16:creationId xmlns:a16="http://schemas.microsoft.com/office/drawing/2014/main" id="{F2F389F6-293E-D692-4792-2CE3FD62DFF3}"/>
              </a:ext>
            </a:extLst>
          </p:cNvPr>
          <p:cNvSpPr txBox="1"/>
          <p:nvPr/>
        </p:nvSpPr>
        <p:spPr>
          <a:xfrm>
            <a:off x="532160" y="3047672"/>
            <a:ext cx="1553596" cy="282528"/>
          </a:xfrm>
          <a:prstGeom prst="rect">
            <a:avLst/>
          </a:prstGeom>
        </p:spPr>
        <p:txBody>
          <a:bodyPr anchor="t">
            <a:noAutofit/>
          </a:bodyPr>
          <a:lstStyle>
            <a:lvl1pPr algn="l" defTabSz="914453" rtl="0" eaLnBrk="1" latinLnBrk="0" hangingPunct="1">
              <a:lnSpc>
                <a:spcPct val="80000"/>
              </a:lnSpc>
              <a:spcBef>
                <a:spcPct val="0"/>
              </a:spcBef>
              <a:buNone/>
              <a:defRPr sz="11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 ĐÀ</a:t>
            </a:r>
          </a:p>
        </p:txBody>
      </p:sp>
      <p:sp>
        <p:nvSpPr>
          <p:cNvPr id="59" name="Oval 58">
            <a:extLst>
              <a:ext uri="{FF2B5EF4-FFF2-40B4-BE49-F238E27FC236}">
                <a16:creationId xmlns:a16="http://schemas.microsoft.com/office/drawing/2014/main" id="{28A46049-63B6-2E72-2848-E3A891BCC211}"/>
              </a:ext>
            </a:extLst>
          </p:cNvPr>
          <p:cNvSpPr/>
          <p:nvPr/>
        </p:nvSpPr>
        <p:spPr>
          <a:xfrm>
            <a:off x="3982543" y="30361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0" name="Oval 59">
            <a:extLst>
              <a:ext uri="{FF2B5EF4-FFF2-40B4-BE49-F238E27FC236}">
                <a16:creationId xmlns:a16="http://schemas.microsoft.com/office/drawing/2014/main" id="{C5C78655-6C11-AB64-A2ED-7034DF0FF779}"/>
              </a:ext>
            </a:extLst>
          </p:cNvPr>
          <p:cNvSpPr/>
          <p:nvPr/>
        </p:nvSpPr>
        <p:spPr>
          <a:xfrm>
            <a:off x="4347067" y="30361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1" name="Oval 60">
            <a:extLst>
              <a:ext uri="{FF2B5EF4-FFF2-40B4-BE49-F238E27FC236}">
                <a16:creationId xmlns:a16="http://schemas.microsoft.com/office/drawing/2014/main" id="{23B7EFA6-29BE-1C16-13C3-30E0CCB4872F}"/>
              </a:ext>
            </a:extLst>
          </p:cNvPr>
          <p:cNvSpPr/>
          <p:nvPr/>
        </p:nvSpPr>
        <p:spPr>
          <a:xfrm>
            <a:off x="4705412" y="30361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2" name="Oval 61">
            <a:extLst>
              <a:ext uri="{FF2B5EF4-FFF2-40B4-BE49-F238E27FC236}">
                <a16:creationId xmlns:a16="http://schemas.microsoft.com/office/drawing/2014/main" id="{ACF69098-86FD-FE77-8092-920C4D167604}"/>
              </a:ext>
            </a:extLst>
          </p:cNvPr>
          <p:cNvSpPr/>
          <p:nvPr/>
        </p:nvSpPr>
        <p:spPr>
          <a:xfrm>
            <a:off x="5076114" y="30361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3" name="Oval 62">
            <a:extLst>
              <a:ext uri="{FF2B5EF4-FFF2-40B4-BE49-F238E27FC236}">
                <a16:creationId xmlns:a16="http://schemas.microsoft.com/office/drawing/2014/main" id="{6B028919-6A18-01F4-BB26-F18ECE53911C}"/>
              </a:ext>
            </a:extLst>
          </p:cNvPr>
          <p:cNvSpPr/>
          <p:nvPr/>
        </p:nvSpPr>
        <p:spPr>
          <a:xfrm>
            <a:off x="5440638" y="30361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6" name="Title 2">
            <a:extLst>
              <a:ext uri="{FF2B5EF4-FFF2-40B4-BE49-F238E27FC236}">
                <a16:creationId xmlns:a16="http://schemas.microsoft.com/office/drawing/2014/main" id="{3EC4443A-AC3B-38AF-6091-C8C3657D387B}"/>
              </a:ext>
            </a:extLst>
          </p:cNvPr>
          <p:cNvSpPr txBox="1"/>
          <p:nvPr/>
        </p:nvSpPr>
        <p:spPr>
          <a:xfrm>
            <a:off x="2427558" y="26850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67" name="Title 2">
            <a:extLst>
              <a:ext uri="{FF2B5EF4-FFF2-40B4-BE49-F238E27FC236}">
                <a16:creationId xmlns:a16="http://schemas.microsoft.com/office/drawing/2014/main" id="{97AC55F2-6390-1A3A-A548-BA98AADF0E4C}"/>
              </a:ext>
            </a:extLst>
          </p:cNvPr>
          <p:cNvSpPr txBox="1"/>
          <p:nvPr/>
        </p:nvSpPr>
        <p:spPr>
          <a:xfrm>
            <a:off x="3697309" y="271391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68" name="Title 2">
            <a:extLst>
              <a:ext uri="{FF2B5EF4-FFF2-40B4-BE49-F238E27FC236}">
                <a16:creationId xmlns:a16="http://schemas.microsoft.com/office/drawing/2014/main" id="{160F3EFB-D5E0-E0A3-19D7-32B58DF749B4}"/>
              </a:ext>
            </a:extLst>
          </p:cNvPr>
          <p:cNvSpPr txBox="1"/>
          <p:nvPr/>
        </p:nvSpPr>
        <p:spPr>
          <a:xfrm>
            <a:off x="4990440" y="2685043"/>
            <a:ext cx="771747" cy="282528"/>
          </a:xfrm>
          <a:prstGeom prst="rect">
            <a:avLst/>
          </a:prstGeom>
        </p:spPr>
        <p:txBody>
          <a:bodyPr anchor="t">
            <a:noAutofit/>
          </a:bodyPr>
          <a:lstStyle>
            <a:lvl1pPr algn="l" defTabSz="914453" rtl="0" eaLnBrk="1" latinLnBrk="0" hangingPunct="1">
              <a:lnSpc>
                <a:spcPct val="80000"/>
              </a:lnSpc>
              <a:spcBef>
                <a:spcPct val="0"/>
              </a:spcBef>
              <a:buNone/>
              <a:defRPr sz="8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Đầy đặn</a:t>
            </a:r>
          </a:p>
        </p:txBody>
      </p:sp>
      <p:sp>
        <p:nvSpPr>
          <p:cNvPr id="69" name="Oval 68">
            <a:extLst>
              <a:ext uri="{FF2B5EF4-FFF2-40B4-BE49-F238E27FC236}">
                <a16:creationId xmlns:a16="http://schemas.microsoft.com/office/drawing/2014/main" id="{0578BD73-E803-010F-D580-99A4F5AF1A1C}"/>
              </a:ext>
            </a:extLst>
          </p:cNvPr>
          <p:cNvSpPr/>
          <p:nvPr/>
        </p:nvSpPr>
        <p:spPr>
          <a:xfrm>
            <a:off x="2525590" y="384445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0" name="Oval 69">
            <a:extLst>
              <a:ext uri="{FF2B5EF4-FFF2-40B4-BE49-F238E27FC236}">
                <a16:creationId xmlns:a16="http://schemas.microsoft.com/office/drawing/2014/main" id="{9C50D499-92FE-191F-A066-1C441C1AFEE6}"/>
              </a:ext>
            </a:extLst>
          </p:cNvPr>
          <p:cNvSpPr/>
          <p:nvPr/>
        </p:nvSpPr>
        <p:spPr>
          <a:xfrm>
            <a:off x="2889733" y="38415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1" name="Oval 70">
            <a:extLst>
              <a:ext uri="{FF2B5EF4-FFF2-40B4-BE49-F238E27FC236}">
                <a16:creationId xmlns:a16="http://schemas.microsoft.com/office/drawing/2014/main" id="{038F7BF3-915C-F506-9D7B-79E20DE5B43B}"/>
              </a:ext>
            </a:extLst>
          </p:cNvPr>
          <p:cNvSpPr/>
          <p:nvPr/>
        </p:nvSpPr>
        <p:spPr>
          <a:xfrm>
            <a:off x="3253876" y="38415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2" name="Oval 71">
            <a:extLst>
              <a:ext uri="{FF2B5EF4-FFF2-40B4-BE49-F238E27FC236}">
                <a16:creationId xmlns:a16="http://schemas.microsoft.com/office/drawing/2014/main" id="{CD312308-6A25-F4D2-DEEB-2DCB01093378}"/>
              </a:ext>
            </a:extLst>
          </p:cNvPr>
          <p:cNvSpPr/>
          <p:nvPr/>
        </p:nvSpPr>
        <p:spPr>
          <a:xfrm>
            <a:off x="3618019" y="38415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4" name="Oval 73">
            <a:extLst>
              <a:ext uri="{FF2B5EF4-FFF2-40B4-BE49-F238E27FC236}">
                <a16:creationId xmlns:a16="http://schemas.microsoft.com/office/drawing/2014/main" id="{E43B8C7F-07DF-0ECB-5312-0A55CBB4A72E}"/>
              </a:ext>
            </a:extLst>
          </p:cNvPr>
          <p:cNvSpPr/>
          <p:nvPr/>
        </p:nvSpPr>
        <p:spPr>
          <a:xfrm>
            <a:off x="3982543" y="38415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5" name="Oval 74">
            <a:extLst>
              <a:ext uri="{FF2B5EF4-FFF2-40B4-BE49-F238E27FC236}">
                <a16:creationId xmlns:a16="http://schemas.microsoft.com/office/drawing/2014/main" id="{5BFD544A-5966-9EFC-5B26-0EBC880CA6A7}"/>
              </a:ext>
            </a:extLst>
          </p:cNvPr>
          <p:cNvSpPr/>
          <p:nvPr/>
        </p:nvSpPr>
        <p:spPr>
          <a:xfrm>
            <a:off x="4347067" y="38415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6" name="Oval 75">
            <a:extLst>
              <a:ext uri="{FF2B5EF4-FFF2-40B4-BE49-F238E27FC236}">
                <a16:creationId xmlns:a16="http://schemas.microsoft.com/office/drawing/2014/main" id="{7EF0F0EC-AE6F-D745-543C-59511E924829}"/>
              </a:ext>
            </a:extLst>
          </p:cNvPr>
          <p:cNvSpPr/>
          <p:nvPr/>
        </p:nvSpPr>
        <p:spPr>
          <a:xfrm>
            <a:off x="4705412" y="38415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7" name="Oval 76">
            <a:extLst>
              <a:ext uri="{FF2B5EF4-FFF2-40B4-BE49-F238E27FC236}">
                <a16:creationId xmlns:a16="http://schemas.microsoft.com/office/drawing/2014/main" id="{B2F2A0B3-CB15-A8CC-3165-78E705E00DA0}"/>
              </a:ext>
            </a:extLst>
          </p:cNvPr>
          <p:cNvSpPr/>
          <p:nvPr/>
        </p:nvSpPr>
        <p:spPr>
          <a:xfrm>
            <a:off x="5076114" y="38415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8" name="Oval 77">
            <a:extLst>
              <a:ext uri="{FF2B5EF4-FFF2-40B4-BE49-F238E27FC236}">
                <a16:creationId xmlns:a16="http://schemas.microsoft.com/office/drawing/2014/main" id="{87343FB6-7E3B-B3DE-5779-F283805FF772}"/>
              </a:ext>
            </a:extLst>
          </p:cNvPr>
          <p:cNvSpPr/>
          <p:nvPr/>
        </p:nvSpPr>
        <p:spPr>
          <a:xfrm>
            <a:off x="5440638" y="38415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9" name="Title 2">
            <a:extLst>
              <a:ext uri="{FF2B5EF4-FFF2-40B4-BE49-F238E27FC236}">
                <a16:creationId xmlns:a16="http://schemas.microsoft.com/office/drawing/2014/main" id="{28AAE38A-CDFF-49DB-BEB5-93FF9B7ED188}"/>
              </a:ext>
            </a:extLst>
          </p:cNvPr>
          <p:cNvSpPr txBox="1"/>
          <p:nvPr/>
        </p:nvSpPr>
        <p:spPr>
          <a:xfrm>
            <a:off x="2427558" y="3504545"/>
            <a:ext cx="985280" cy="286332"/>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0" name="Title 2">
            <a:extLst>
              <a:ext uri="{FF2B5EF4-FFF2-40B4-BE49-F238E27FC236}">
                <a16:creationId xmlns:a16="http://schemas.microsoft.com/office/drawing/2014/main" id="{76C65305-A159-2620-E949-863D9E093683}"/>
              </a:ext>
            </a:extLst>
          </p:cNvPr>
          <p:cNvSpPr txBox="1"/>
          <p:nvPr/>
        </p:nvSpPr>
        <p:spPr>
          <a:xfrm>
            <a:off x="3548126" y="3519351"/>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1" name="Title 2">
            <a:extLst>
              <a:ext uri="{FF2B5EF4-FFF2-40B4-BE49-F238E27FC236}">
                <a16:creationId xmlns:a16="http://schemas.microsoft.com/office/drawing/2014/main" id="{758EDE5F-C828-2A93-49ED-D9F093043CEE}"/>
              </a:ext>
            </a:extLst>
          </p:cNvPr>
          <p:cNvSpPr txBox="1"/>
          <p:nvPr/>
        </p:nvSpPr>
        <p:spPr>
          <a:xfrm>
            <a:off x="4990440" y="352564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82" name="Straight Connector 81">
            <a:extLst>
              <a:ext uri="{FF2B5EF4-FFF2-40B4-BE49-F238E27FC236}">
                <a16:creationId xmlns:a16="http://schemas.microsoft.com/office/drawing/2014/main" id="{5F4FE93D-38E1-5642-C1E5-1D4982B54155}"/>
              </a:ext>
            </a:extLst>
          </p:cNvPr>
          <p:cNvCxnSpPr>
            <a:cxnSpLocks/>
          </p:cNvCxnSpPr>
          <p:nvPr/>
        </p:nvCxnSpPr>
        <p:spPr>
          <a:xfrm>
            <a:off x="1544491" y="3184807"/>
            <a:ext cx="88306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40E787D6-3FA8-4308-5AA5-BA32833F8EF9}"/>
              </a:ext>
            </a:extLst>
          </p:cNvPr>
          <p:cNvSpPr txBox="1"/>
          <p:nvPr/>
        </p:nvSpPr>
        <p:spPr>
          <a:xfrm>
            <a:off x="532160" y="385710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88" name="Straight Connector 87">
            <a:extLst>
              <a:ext uri="{FF2B5EF4-FFF2-40B4-BE49-F238E27FC236}">
                <a16:creationId xmlns:a16="http://schemas.microsoft.com/office/drawing/2014/main" id="{72CCBCB5-27D0-6940-B090-BCEDD21C9E9C}"/>
              </a:ext>
            </a:extLst>
          </p:cNvPr>
          <p:cNvCxnSpPr>
            <a:cxnSpLocks/>
          </p:cNvCxnSpPr>
          <p:nvPr/>
        </p:nvCxnSpPr>
        <p:spPr>
          <a:xfrm>
            <a:off x="1412313" y="3994236"/>
            <a:ext cx="101524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9ADF75C1-2283-CB22-99AC-2C1A54F55AA9}"/>
              </a:ext>
            </a:extLst>
          </p:cNvPr>
          <p:cNvSpPr/>
          <p:nvPr/>
        </p:nvSpPr>
        <p:spPr>
          <a:xfrm>
            <a:off x="2525590" y="46227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1" name="Oval 90">
            <a:extLst>
              <a:ext uri="{FF2B5EF4-FFF2-40B4-BE49-F238E27FC236}">
                <a16:creationId xmlns:a16="http://schemas.microsoft.com/office/drawing/2014/main" id="{0C790E21-B961-56B1-A980-C1C60AD6D249}"/>
              </a:ext>
            </a:extLst>
          </p:cNvPr>
          <p:cNvSpPr/>
          <p:nvPr/>
        </p:nvSpPr>
        <p:spPr>
          <a:xfrm>
            <a:off x="2889733" y="46198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2" name="Oval 91">
            <a:extLst>
              <a:ext uri="{FF2B5EF4-FFF2-40B4-BE49-F238E27FC236}">
                <a16:creationId xmlns:a16="http://schemas.microsoft.com/office/drawing/2014/main" id="{B4E5A90C-4C56-B0A4-F80E-15BA53D01685}"/>
              </a:ext>
            </a:extLst>
          </p:cNvPr>
          <p:cNvSpPr/>
          <p:nvPr/>
        </p:nvSpPr>
        <p:spPr>
          <a:xfrm>
            <a:off x="3253876" y="46198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3" name="Oval 92">
            <a:extLst>
              <a:ext uri="{FF2B5EF4-FFF2-40B4-BE49-F238E27FC236}">
                <a16:creationId xmlns:a16="http://schemas.microsoft.com/office/drawing/2014/main" id="{95D78A90-2F29-8309-25EF-AF983C9E0DF4}"/>
              </a:ext>
            </a:extLst>
          </p:cNvPr>
          <p:cNvSpPr/>
          <p:nvPr/>
        </p:nvSpPr>
        <p:spPr>
          <a:xfrm>
            <a:off x="3618019" y="46198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4" name="Oval 93">
            <a:extLst>
              <a:ext uri="{FF2B5EF4-FFF2-40B4-BE49-F238E27FC236}">
                <a16:creationId xmlns:a16="http://schemas.microsoft.com/office/drawing/2014/main" id="{B8D7AD80-E89E-94FC-05B3-65E2B789EDBF}"/>
              </a:ext>
            </a:extLst>
          </p:cNvPr>
          <p:cNvSpPr/>
          <p:nvPr/>
        </p:nvSpPr>
        <p:spPr>
          <a:xfrm>
            <a:off x="3982543" y="46198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5" name="Oval 94">
            <a:extLst>
              <a:ext uri="{FF2B5EF4-FFF2-40B4-BE49-F238E27FC236}">
                <a16:creationId xmlns:a16="http://schemas.microsoft.com/office/drawing/2014/main" id="{C359EA06-9A7D-9E0F-4522-82CD640F0D85}"/>
              </a:ext>
            </a:extLst>
          </p:cNvPr>
          <p:cNvSpPr/>
          <p:nvPr/>
        </p:nvSpPr>
        <p:spPr>
          <a:xfrm>
            <a:off x="4347067" y="46198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6" name="Oval 95">
            <a:extLst>
              <a:ext uri="{FF2B5EF4-FFF2-40B4-BE49-F238E27FC236}">
                <a16:creationId xmlns:a16="http://schemas.microsoft.com/office/drawing/2014/main" id="{28D376A2-3656-F7BF-8E97-DA95B182B782}"/>
              </a:ext>
            </a:extLst>
          </p:cNvPr>
          <p:cNvSpPr/>
          <p:nvPr/>
        </p:nvSpPr>
        <p:spPr>
          <a:xfrm>
            <a:off x="4705412" y="46198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7" name="Oval 96">
            <a:extLst>
              <a:ext uri="{FF2B5EF4-FFF2-40B4-BE49-F238E27FC236}">
                <a16:creationId xmlns:a16="http://schemas.microsoft.com/office/drawing/2014/main" id="{86771A24-F00F-4429-B5A3-60CC5B631545}"/>
              </a:ext>
            </a:extLst>
          </p:cNvPr>
          <p:cNvSpPr/>
          <p:nvPr/>
        </p:nvSpPr>
        <p:spPr>
          <a:xfrm>
            <a:off x="5076114" y="46198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8" name="Oval 97">
            <a:extLst>
              <a:ext uri="{FF2B5EF4-FFF2-40B4-BE49-F238E27FC236}">
                <a16:creationId xmlns:a16="http://schemas.microsoft.com/office/drawing/2014/main" id="{11320E13-6CCD-AA11-E9F0-092E97D873B8}"/>
              </a:ext>
            </a:extLst>
          </p:cNvPr>
          <p:cNvSpPr/>
          <p:nvPr/>
        </p:nvSpPr>
        <p:spPr>
          <a:xfrm>
            <a:off x="5440638" y="46198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9" name="Title 2">
            <a:extLst>
              <a:ext uri="{FF2B5EF4-FFF2-40B4-BE49-F238E27FC236}">
                <a16:creationId xmlns:a16="http://schemas.microsoft.com/office/drawing/2014/main" id="{A5D13B78-8433-7B56-726E-3FDB565C6B39}"/>
              </a:ext>
            </a:extLst>
          </p:cNvPr>
          <p:cNvSpPr txBox="1"/>
          <p:nvPr/>
        </p:nvSpPr>
        <p:spPr>
          <a:xfrm>
            <a:off x="2427558" y="426880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sp>
        <p:nvSpPr>
          <p:cNvPr id="100" name="Title 2">
            <a:extLst>
              <a:ext uri="{FF2B5EF4-FFF2-40B4-BE49-F238E27FC236}">
                <a16:creationId xmlns:a16="http://schemas.microsoft.com/office/drawing/2014/main" id="{E83ED728-921F-4531-9813-547E9A3CB8D4}"/>
              </a:ext>
            </a:extLst>
          </p:cNvPr>
          <p:cNvSpPr txBox="1"/>
          <p:nvPr/>
        </p:nvSpPr>
        <p:spPr>
          <a:xfrm>
            <a:off x="3548126" y="4297675"/>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101" name="Title 2">
            <a:extLst>
              <a:ext uri="{FF2B5EF4-FFF2-40B4-BE49-F238E27FC236}">
                <a16:creationId xmlns:a16="http://schemas.microsoft.com/office/drawing/2014/main" id="{DA69BD4D-7B64-98F0-5709-20F7A8066A16}"/>
              </a:ext>
            </a:extLst>
          </p:cNvPr>
          <p:cNvSpPr txBox="1"/>
          <p:nvPr/>
        </p:nvSpPr>
        <p:spPr>
          <a:xfrm>
            <a:off x="4990440" y="426880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02" name="Title 2">
            <a:extLst>
              <a:ext uri="{FF2B5EF4-FFF2-40B4-BE49-F238E27FC236}">
                <a16:creationId xmlns:a16="http://schemas.microsoft.com/office/drawing/2014/main" id="{8E829995-1666-8D56-0BEB-1687FD228740}"/>
              </a:ext>
            </a:extLst>
          </p:cNvPr>
          <p:cNvSpPr txBox="1"/>
          <p:nvPr/>
        </p:nvSpPr>
        <p:spPr>
          <a:xfrm>
            <a:off x="532160" y="4628701"/>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endParaRPr lang="en-US" sz="1200" dirty="0">
              <a:solidFill>
                <a:schemeClr val="tx1"/>
              </a:solidFill>
              <a:latin typeface="Arial" panose="020B0604020202020204" pitchFamily="34" charset="0"/>
              <a:cs typeface="Arial" panose="020B0604020202020204" pitchFamily="34" charset="0"/>
            </a:endParaRPr>
          </a:p>
        </p:txBody>
      </p:sp>
      <p:cxnSp>
        <p:nvCxnSpPr>
          <p:cNvPr id="103" name="Straight Connector 102">
            <a:extLst>
              <a:ext uri="{FF2B5EF4-FFF2-40B4-BE49-F238E27FC236}">
                <a16:creationId xmlns:a16="http://schemas.microsoft.com/office/drawing/2014/main" id="{CFE1B4AD-A61F-41B1-4F4C-68171CDF6BE1}"/>
              </a:ext>
            </a:extLst>
          </p:cNvPr>
          <p:cNvCxnSpPr>
            <a:cxnSpLocks/>
          </p:cNvCxnSpPr>
          <p:nvPr/>
        </p:nvCxnSpPr>
        <p:spPr>
          <a:xfrm>
            <a:off x="1252497" y="4765836"/>
            <a:ext cx="117506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C078604D-736D-2D36-8664-746636080348}"/>
              </a:ext>
            </a:extLst>
          </p:cNvPr>
          <p:cNvSpPr/>
          <p:nvPr/>
        </p:nvSpPr>
        <p:spPr>
          <a:xfrm>
            <a:off x="2525590" y="53962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6" name="Oval 105">
            <a:extLst>
              <a:ext uri="{FF2B5EF4-FFF2-40B4-BE49-F238E27FC236}">
                <a16:creationId xmlns:a16="http://schemas.microsoft.com/office/drawing/2014/main" id="{DCF7E2D1-1D3D-AE8A-B1C6-08055DE528DA}"/>
              </a:ext>
            </a:extLst>
          </p:cNvPr>
          <p:cNvSpPr/>
          <p:nvPr/>
        </p:nvSpPr>
        <p:spPr>
          <a:xfrm>
            <a:off x="2889733" y="53933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7" name="Oval 106">
            <a:extLst>
              <a:ext uri="{FF2B5EF4-FFF2-40B4-BE49-F238E27FC236}">
                <a16:creationId xmlns:a16="http://schemas.microsoft.com/office/drawing/2014/main" id="{47DC42B4-9713-6197-7E67-351186EFCE73}"/>
              </a:ext>
            </a:extLst>
          </p:cNvPr>
          <p:cNvSpPr/>
          <p:nvPr/>
        </p:nvSpPr>
        <p:spPr>
          <a:xfrm>
            <a:off x="3253876" y="53933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8" name="Oval 107">
            <a:extLst>
              <a:ext uri="{FF2B5EF4-FFF2-40B4-BE49-F238E27FC236}">
                <a16:creationId xmlns:a16="http://schemas.microsoft.com/office/drawing/2014/main" id="{8B7D4B46-0DBC-8E17-9E4A-ED8869CBCB88}"/>
              </a:ext>
            </a:extLst>
          </p:cNvPr>
          <p:cNvSpPr/>
          <p:nvPr/>
        </p:nvSpPr>
        <p:spPr>
          <a:xfrm>
            <a:off x="3618019" y="53933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9" name="Oval 108">
            <a:extLst>
              <a:ext uri="{FF2B5EF4-FFF2-40B4-BE49-F238E27FC236}">
                <a16:creationId xmlns:a16="http://schemas.microsoft.com/office/drawing/2014/main" id="{809198EE-61B6-0C55-5E72-CC96478B3081}"/>
              </a:ext>
            </a:extLst>
          </p:cNvPr>
          <p:cNvSpPr/>
          <p:nvPr/>
        </p:nvSpPr>
        <p:spPr>
          <a:xfrm>
            <a:off x="3982543" y="53933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0" name="Oval 109">
            <a:extLst>
              <a:ext uri="{FF2B5EF4-FFF2-40B4-BE49-F238E27FC236}">
                <a16:creationId xmlns:a16="http://schemas.microsoft.com/office/drawing/2014/main" id="{BE48170E-C2C8-5ECB-7B4E-4825282DA9F8}"/>
              </a:ext>
            </a:extLst>
          </p:cNvPr>
          <p:cNvSpPr/>
          <p:nvPr/>
        </p:nvSpPr>
        <p:spPr>
          <a:xfrm>
            <a:off x="4347067" y="53933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1" name="Oval 110">
            <a:extLst>
              <a:ext uri="{FF2B5EF4-FFF2-40B4-BE49-F238E27FC236}">
                <a16:creationId xmlns:a16="http://schemas.microsoft.com/office/drawing/2014/main" id="{ABB9A261-A519-8F83-CC9C-C27E7BE7C8BC}"/>
              </a:ext>
            </a:extLst>
          </p:cNvPr>
          <p:cNvSpPr/>
          <p:nvPr/>
        </p:nvSpPr>
        <p:spPr>
          <a:xfrm>
            <a:off x="4705412" y="53933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2" name="Oval 111">
            <a:extLst>
              <a:ext uri="{FF2B5EF4-FFF2-40B4-BE49-F238E27FC236}">
                <a16:creationId xmlns:a16="http://schemas.microsoft.com/office/drawing/2014/main" id="{3C6B49AE-22F4-29C7-6562-D5F7B5533FAF}"/>
              </a:ext>
            </a:extLst>
          </p:cNvPr>
          <p:cNvSpPr/>
          <p:nvPr/>
        </p:nvSpPr>
        <p:spPr>
          <a:xfrm>
            <a:off x="5076114" y="53933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3" name="Oval 112">
            <a:extLst>
              <a:ext uri="{FF2B5EF4-FFF2-40B4-BE49-F238E27FC236}">
                <a16:creationId xmlns:a16="http://schemas.microsoft.com/office/drawing/2014/main" id="{458A706B-18C3-65BA-DD55-E8D0F35DB7E9}"/>
              </a:ext>
            </a:extLst>
          </p:cNvPr>
          <p:cNvSpPr/>
          <p:nvPr/>
        </p:nvSpPr>
        <p:spPr>
          <a:xfrm>
            <a:off x="5440638" y="53933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4" name="Title 2">
            <a:extLst>
              <a:ext uri="{FF2B5EF4-FFF2-40B4-BE49-F238E27FC236}">
                <a16:creationId xmlns:a16="http://schemas.microsoft.com/office/drawing/2014/main" id="{44D4EF09-86E8-4A8A-CEF6-F069235D6695}"/>
              </a:ext>
            </a:extLst>
          </p:cNvPr>
          <p:cNvSpPr txBox="1"/>
          <p:nvPr/>
        </p:nvSpPr>
        <p:spPr>
          <a:xfrm>
            <a:off x="532160" y="541559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CHUA</a:t>
            </a:r>
          </a:p>
        </p:txBody>
      </p:sp>
      <p:cxnSp>
        <p:nvCxnSpPr>
          <p:cNvPr id="115" name="Straight Connector 114">
            <a:extLst>
              <a:ext uri="{FF2B5EF4-FFF2-40B4-BE49-F238E27FC236}">
                <a16:creationId xmlns:a16="http://schemas.microsoft.com/office/drawing/2014/main" id="{BB023DA9-E91F-AAFF-BD3C-051D7703774A}"/>
              </a:ext>
            </a:extLst>
          </p:cNvPr>
          <p:cNvCxnSpPr>
            <a:cxnSpLocks/>
          </p:cNvCxnSpPr>
          <p:nvPr/>
        </p:nvCxnSpPr>
        <p:spPr>
          <a:xfrm>
            <a:off x="1329338" y="5552734"/>
            <a:ext cx="109822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11C57C6-EF40-F4C0-3BC7-803F45BD5066}"/>
              </a:ext>
            </a:extLst>
          </p:cNvPr>
          <p:cNvSpPr/>
          <p:nvPr/>
        </p:nvSpPr>
        <p:spPr>
          <a:xfrm>
            <a:off x="2525590" y="61808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7" name="Oval 116">
            <a:extLst>
              <a:ext uri="{FF2B5EF4-FFF2-40B4-BE49-F238E27FC236}">
                <a16:creationId xmlns:a16="http://schemas.microsoft.com/office/drawing/2014/main" id="{4274FBC1-5792-4EF8-6975-F5AA36DEF46D}"/>
              </a:ext>
            </a:extLst>
          </p:cNvPr>
          <p:cNvSpPr/>
          <p:nvPr/>
        </p:nvSpPr>
        <p:spPr>
          <a:xfrm>
            <a:off x="2889733" y="61779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8" name="Oval 117">
            <a:extLst>
              <a:ext uri="{FF2B5EF4-FFF2-40B4-BE49-F238E27FC236}">
                <a16:creationId xmlns:a16="http://schemas.microsoft.com/office/drawing/2014/main" id="{88F5D0DA-5D57-0855-F499-3E4388E0A04B}"/>
              </a:ext>
            </a:extLst>
          </p:cNvPr>
          <p:cNvSpPr/>
          <p:nvPr/>
        </p:nvSpPr>
        <p:spPr>
          <a:xfrm>
            <a:off x="3253876" y="61779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9" name="Oval 118">
            <a:extLst>
              <a:ext uri="{FF2B5EF4-FFF2-40B4-BE49-F238E27FC236}">
                <a16:creationId xmlns:a16="http://schemas.microsoft.com/office/drawing/2014/main" id="{D70863FB-17C8-F44A-FCF0-935042648F15}"/>
              </a:ext>
            </a:extLst>
          </p:cNvPr>
          <p:cNvSpPr/>
          <p:nvPr/>
        </p:nvSpPr>
        <p:spPr>
          <a:xfrm>
            <a:off x="3618019" y="61779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3" name="Oval 122">
            <a:extLst>
              <a:ext uri="{FF2B5EF4-FFF2-40B4-BE49-F238E27FC236}">
                <a16:creationId xmlns:a16="http://schemas.microsoft.com/office/drawing/2014/main" id="{E1CF8C33-738A-C89E-6C4A-20BAC9F3863E}"/>
              </a:ext>
            </a:extLst>
          </p:cNvPr>
          <p:cNvSpPr/>
          <p:nvPr/>
        </p:nvSpPr>
        <p:spPr>
          <a:xfrm>
            <a:off x="5076114" y="61779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4" name="Oval 123">
            <a:extLst>
              <a:ext uri="{FF2B5EF4-FFF2-40B4-BE49-F238E27FC236}">
                <a16:creationId xmlns:a16="http://schemas.microsoft.com/office/drawing/2014/main" id="{090B0514-3BDB-C3CE-E2C8-7DF23BABCD3E}"/>
              </a:ext>
            </a:extLst>
          </p:cNvPr>
          <p:cNvSpPr/>
          <p:nvPr/>
        </p:nvSpPr>
        <p:spPr>
          <a:xfrm>
            <a:off x="5440638" y="61779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2427558" y="58269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511538" y="5855779"/>
            <a:ext cx="116730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12% – 14%</a:t>
            </a:r>
          </a:p>
        </p:txBody>
      </p:sp>
      <p:sp>
        <p:nvSpPr>
          <p:cNvPr id="127" name="Title 2">
            <a:extLst>
              <a:ext uri="{FF2B5EF4-FFF2-40B4-BE49-F238E27FC236}">
                <a16:creationId xmlns:a16="http://schemas.microsoft.com/office/drawing/2014/main" id="{B5A9709D-06AD-382A-042C-DC037BA6DFC0}"/>
              </a:ext>
            </a:extLst>
          </p:cNvPr>
          <p:cNvSpPr txBox="1"/>
          <p:nvPr/>
        </p:nvSpPr>
        <p:spPr>
          <a:xfrm>
            <a:off x="4990440" y="586089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28" name="Title 2">
            <a:extLst>
              <a:ext uri="{FF2B5EF4-FFF2-40B4-BE49-F238E27FC236}">
                <a16:creationId xmlns:a16="http://schemas.microsoft.com/office/drawing/2014/main" id="{11E70720-F5CA-EBE0-D65A-151010EBA59F}"/>
              </a:ext>
            </a:extLst>
          </p:cNvPr>
          <p:cNvSpPr txBox="1"/>
          <p:nvPr/>
        </p:nvSpPr>
        <p:spPr>
          <a:xfrm>
            <a:off x="532160" y="6189689"/>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129" name="Straight Connector 128">
            <a:extLst>
              <a:ext uri="{FF2B5EF4-FFF2-40B4-BE49-F238E27FC236}">
                <a16:creationId xmlns:a16="http://schemas.microsoft.com/office/drawing/2014/main" id="{4BDC309A-8C27-9255-83DD-4C227AF21A67}"/>
              </a:ext>
            </a:extLst>
          </p:cNvPr>
          <p:cNvCxnSpPr>
            <a:cxnSpLocks/>
          </p:cNvCxnSpPr>
          <p:nvPr/>
        </p:nvCxnSpPr>
        <p:spPr>
          <a:xfrm>
            <a:off x="1840027" y="6330953"/>
            <a:ext cx="58753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A99BF965-57F4-CB8F-FDFE-23CC6ACE8858}"/>
              </a:ext>
            </a:extLst>
          </p:cNvPr>
          <p:cNvCxnSpPr>
            <a:cxnSpLocks/>
          </p:cNvCxnSpPr>
          <p:nvPr/>
        </p:nvCxnSpPr>
        <p:spPr>
          <a:xfrm>
            <a:off x="3412838" y="21980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03FDA0F-21D6-B6B2-AE51-AE04EAF96B95}"/>
              </a:ext>
            </a:extLst>
          </p:cNvPr>
          <p:cNvCxnSpPr>
            <a:cxnSpLocks/>
          </p:cNvCxnSpPr>
          <p:nvPr/>
        </p:nvCxnSpPr>
        <p:spPr>
          <a:xfrm>
            <a:off x="4853018" y="21980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8A61614-7002-6A26-BEB0-31C1E030BADD}"/>
              </a:ext>
            </a:extLst>
          </p:cNvPr>
          <p:cNvCxnSpPr>
            <a:cxnSpLocks/>
          </p:cNvCxnSpPr>
          <p:nvPr/>
        </p:nvCxnSpPr>
        <p:spPr>
          <a:xfrm>
            <a:off x="3418229" y="2323747"/>
            <a:ext cx="14351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927E5834-39F5-F685-FAEF-64164F5D6189}"/>
              </a:ext>
            </a:extLst>
          </p:cNvPr>
          <p:cNvSpPr/>
          <p:nvPr/>
        </p:nvSpPr>
        <p:spPr>
          <a:xfrm>
            <a:off x="2525590" y="495592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7" name="Oval 16">
            <a:extLst>
              <a:ext uri="{FF2B5EF4-FFF2-40B4-BE49-F238E27FC236}">
                <a16:creationId xmlns:a16="http://schemas.microsoft.com/office/drawing/2014/main" id="{8DBEBD59-6FAF-B75A-82BB-C062CEA3E3B9}"/>
              </a:ext>
            </a:extLst>
          </p:cNvPr>
          <p:cNvSpPr/>
          <p:nvPr/>
        </p:nvSpPr>
        <p:spPr>
          <a:xfrm>
            <a:off x="2889733" y="49530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 name="Oval 17">
            <a:extLst>
              <a:ext uri="{FF2B5EF4-FFF2-40B4-BE49-F238E27FC236}">
                <a16:creationId xmlns:a16="http://schemas.microsoft.com/office/drawing/2014/main" id="{E3F2CA5E-EC4D-5282-4728-D22C0A18129B}"/>
              </a:ext>
            </a:extLst>
          </p:cNvPr>
          <p:cNvSpPr/>
          <p:nvPr/>
        </p:nvSpPr>
        <p:spPr>
          <a:xfrm>
            <a:off x="3253876" y="49530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9" name="Oval 18">
            <a:extLst>
              <a:ext uri="{FF2B5EF4-FFF2-40B4-BE49-F238E27FC236}">
                <a16:creationId xmlns:a16="http://schemas.microsoft.com/office/drawing/2014/main" id="{E7349042-9E1A-BCE3-E0A3-36B408160C47}"/>
              </a:ext>
            </a:extLst>
          </p:cNvPr>
          <p:cNvSpPr/>
          <p:nvPr/>
        </p:nvSpPr>
        <p:spPr>
          <a:xfrm>
            <a:off x="3618019" y="49530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0" name="Oval 19">
            <a:extLst>
              <a:ext uri="{FF2B5EF4-FFF2-40B4-BE49-F238E27FC236}">
                <a16:creationId xmlns:a16="http://schemas.microsoft.com/office/drawing/2014/main" id="{1BA54C0E-AA1A-F5AD-087B-A0A8A952839B}"/>
              </a:ext>
            </a:extLst>
          </p:cNvPr>
          <p:cNvSpPr/>
          <p:nvPr/>
        </p:nvSpPr>
        <p:spPr>
          <a:xfrm>
            <a:off x="3982543" y="49530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1" name="Oval 20">
            <a:extLst>
              <a:ext uri="{FF2B5EF4-FFF2-40B4-BE49-F238E27FC236}">
                <a16:creationId xmlns:a16="http://schemas.microsoft.com/office/drawing/2014/main" id="{84340B36-EDB0-99C4-1A15-E884AFD84926}"/>
              </a:ext>
            </a:extLst>
          </p:cNvPr>
          <p:cNvSpPr/>
          <p:nvPr/>
        </p:nvSpPr>
        <p:spPr>
          <a:xfrm>
            <a:off x="4347067" y="49530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2" name="Oval 21">
            <a:extLst>
              <a:ext uri="{FF2B5EF4-FFF2-40B4-BE49-F238E27FC236}">
                <a16:creationId xmlns:a16="http://schemas.microsoft.com/office/drawing/2014/main" id="{2AE36AEA-EEEE-900D-E9B6-CA2839224610}"/>
              </a:ext>
            </a:extLst>
          </p:cNvPr>
          <p:cNvSpPr/>
          <p:nvPr/>
        </p:nvSpPr>
        <p:spPr>
          <a:xfrm>
            <a:off x="4705412" y="49530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3" name="Oval 22">
            <a:extLst>
              <a:ext uri="{FF2B5EF4-FFF2-40B4-BE49-F238E27FC236}">
                <a16:creationId xmlns:a16="http://schemas.microsoft.com/office/drawing/2014/main" id="{0F12C499-9CF6-BC2E-E619-C9110D741D9D}"/>
              </a:ext>
            </a:extLst>
          </p:cNvPr>
          <p:cNvSpPr/>
          <p:nvPr/>
        </p:nvSpPr>
        <p:spPr>
          <a:xfrm>
            <a:off x="5076114" y="49530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4" name="Oval 23">
            <a:extLst>
              <a:ext uri="{FF2B5EF4-FFF2-40B4-BE49-F238E27FC236}">
                <a16:creationId xmlns:a16="http://schemas.microsoft.com/office/drawing/2014/main" id="{9C7ADA06-D4DE-7449-2329-DD206DFF643F}"/>
              </a:ext>
            </a:extLst>
          </p:cNvPr>
          <p:cNvSpPr/>
          <p:nvPr/>
        </p:nvSpPr>
        <p:spPr>
          <a:xfrm>
            <a:off x="5440638" y="49530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5" name="Title 2">
            <a:extLst>
              <a:ext uri="{FF2B5EF4-FFF2-40B4-BE49-F238E27FC236}">
                <a16:creationId xmlns:a16="http://schemas.microsoft.com/office/drawing/2014/main" id="{FF83CACA-C027-7EB1-755B-536D0A7EBDE2}"/>
              </a:ext>
            </a:extLst>
          </p:cNvPr>
          <p:cNvSpPr txBox="1"/>
          <p:nvPr/>
        </p:nvSpPr>
        <p:spPr>
          <a:xfrm>
            <a:off x="486824" y="4926526"/>
            <a:ext cx="1850978" cy="282528"/>
          </a:xfrm>
          <a:prstGeom prst="rect">
            <a:avLst/>
          </a:prstGeom>
        </p:spPr>
        <p:txBody>
          <a:bodyPr anchor="t">
            <a:noAutofit/>
          </a:bodyPr>
          <a:lstStyle>
            <a:lvl1pPr algn="l" defTabSz="914453" rtl="0" eaLnBrk="1" latinLnBrk="0" hangingPunct="1">
              <a:lnSpc>
                <a:spcPct val="80000"/>
              </a:lnSpc>
              <a:spcBef>
                <a:spcPct val="0"/>
              </a:spcBef>
              <a:buNone/>
              <a:defRPr sz="8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(PHONG CÁCH KHÔNG Ủ GỖ SỒI)</a:t>
            </a:r>
          </a:p>
        </p:txBody>
      </p:sp>
      <p:cxnSp>
        <p:nvCxnSpPr>
          <p:cNvPr id="26" name="Straight Connector 25">
            <a:extLst>
              <a:ext uri="{FF2B5EF4-FFF2-40B4-BE49-F238E27FC236}">
                <a16:creationId xmlns:a16="http://schemas.microsoft.com/office/drawing/2014/main" id="{DEF197EB-FA05-49EE-5102-7E3679811426}"/>
              </a:ext>
            </a:extLst>
          </p:cNvPr>
          <p:cNvCxnSpPr>
            <a:cxnSpLocks/>
          </p:cNvCxnSpPr>
          <p:nvPr/>
        </p:nvCxnSpPr>
        <p:spPr>
          <a:xfrm>
            <a:off x="1798724" y="5070636"/>
            <a:ext cx="62883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ABA7A55F-3EAC-5F28-E1A3-295C9719758F}"/>
              </a:ext>
            </a:extLst>
          </p:cNvPr>
          <p:cNvSpPr/>
          <p:nvPr/>
        </p:nvSpPr>
        <p:spPr>
          <a:xfrm>
            <a:off x="4338923" y="61779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9" name="Oval 28">
            <a:extLst>
              <a:ext uri="{FF2B5EF4-FFF2-40B4-BE49-F238E27FC236}">
                <a16:creationId xmlns:a16="http://schemas.microsoft.com/office/drawing/2014/main" id="{D74F1FB2-F9AD-AA58-40A6-46B71CADC9FC}"/>
              </a:ext>
            </a:extLst>
          </p:cNvPr>
          <p:cNvSpPr/>
          <p:nvPr/>
        </p:nvSpPr>
        <p:spPr>
          <a:xfrm>
            <a:off x="4703447" y="61779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pic>
        <p:nvPicPr>
          <p:cNvPr id="3" name="Picture Placeholder 8">
            <a:extLst>
              <a:ext uri="{FF2B5EF4-FFF2-40B4-BE49-F238E27FC236}">
                <a16:creationId xmlns:a16="http://schemas.microsoft.com/office/drawing/2014/main" id="{1789FB79-0E72-18B7-C4D8-B4D2B45FC3F3}"/>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9156728" y="650632"/>
            <a:ext cx="2018948" cy="6112057"/>
          </a:xfrm>
          <a:prstGeom prst="rect">
            <a:avLst/>
          </a:prstGeom>
        </p:spPr>
      </p:pic>
      <p:sp>
        <p:nvSpPr>
          <p:cNvPr id="6" name="object 10">
            <a:extLst>
              <a:ext uri="{FF2B5EF4-FFF2-40B4-BE49-F238E27FC236}">
                <a16:creationId xmlns:a16="http://schemas.microsoft.com/office/drawing/2014/main" id="{956892DD-2454-6B59-20DD-5BA3733A0C97}"/>
              </a:ext>
            </a:extLst>
          </p:cNvPr>
          <p:cNvSpPr txBox="1"/>
          <p:nvPr/>
        </p:nvSpPr>
        <p:spPr>
          <a:xfrm rot="16200000">
            <a:off x="8319410" y="4333673"/>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US" altLang="zh-CN" sz="3400" b="1" dirty="0">
                <a:solidFill>
                  <a:schemeClr val="bg1"/>
                </a:solidFill>
                <a:latin typeface="Arial" panose="020B0604020202020204" pitchFamily="34" charset="0"/>
                <a:ea typeface="Inter Display" panose="02000503000000020004" pitchFamily="2" charset="0"/>
                <a:cs typeface="Arial" panose="020B0604020202020204" pitchFamily="34" charset="0"/>
              </a:rPr>
              <a:t>CHARDONNAY</a:t>
            </a:r>
            <a:endParaRPr lang="en-AU" sz="3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31" name="Oval 30">
            <a:extLst>
              <a:ext uri="{FF2B5EF4-FFF2-40B4-BE49-F238E27FC236}">
                <a16:creationId xmlns:a16="http://schemas.microsoft.com/office/drawing/2014/main" id="{4B63A697-7D0B-FD1C-36C3-C83A790C6F0F}"/>
              </a:ext>
            </a:extLst>
          </p:cNvPr>
          <p:cNvSpPr/>
          <p:nvPr/>
        </p:nvSpPr>
        <p:spPr>
          <a:xfrm>
            <a:off x="3972437" y="61779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Tree>
    <p:extLst>
      <p:ext uri="{BB962C8B-B14F-4D97-AF65-F5344CB8AC3E}">
        <p14:creationId xmlns:p14="http://schemas.microsoft.com/office/powerpoint/2010/main" val="1388310140"/>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3032760"/>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6886350" y="4376544"/>
            <a:ext cx="226803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rPr>
              <a:t>GREAT SOUTHERN
PINOT NOIR</a:t>
            </a:r>
          </a:p>
        </p:txBody>
      </p:sp>
      <p:sp>
        <p:nvSpPr>
          <p:cNvPr id="26" name="Oval 25">
            <a:extLst>
              <a:ext uri="{FF2B5EF4-FFF2-40B4-BE49-F238E27FC236}">
                <a16:creationId xmlns:a16="http://schemas.microsoft.com/office/drawing/2014/main" id="{EA6BCBDD-680C-58C3-153A-39C29DAC56F3}"/>
              </a:ext>
            </a:extLst>
          </p:cNvPr>
          <p:cNvSpPr/>
          <p:nvPr/>
        </p:nvSpPr>
        <p:spPr>
          <a:xfrm>
            <a:off x="7792285" y="1982647"/>
            <a:ext cx="2100225" cy="210022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882270" y="2633902"/>
            <a:ext cx="1915190" cy="90370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US" altLang="zh-CN" sz="1600" dirty="0">
                <a:solidFill>
                  <a:schemeClr val="tx1"/>
                </a:solidFill>
                <a:effectLst/>
                <a:latin typeface="Arial" panose="020B0604020202020204" pitchFamily="34" charset="0"/>
              </a:rPr>
              <a:t>NHẸ NHÀNG,
CHÍNH XÁC
VÀ
THƠM NGÁT</a:t>
            </a:r>
          </a:p>
        </p:txBody>
      </p:sp>
      <p:sp>
        <p:nvSpPr>
          <p:cNvPr id="29" name="TextBox 28">
            <a:extLst>
              <a:ext uri="{FF2B5EF4-FFF2-40B4-BE49-F238E27FC236}">
                <a16:creationId xmlns:a16="http://schemas.microsoft.com/office/drawing/2014/main" id="{9EE6620A-6DE8-9F2C-93D7-EA689D1394C6}"/>
              </a:ext>
            </a:extLst>
          </p:cNvPr>
          <p:cNvSpPr txBox="1"/>
          <p:nvPr/>
        </p:nvSpPr>
        <p:spPr>
          <a:xfrm>
            <a:off x="8183297" y="4865840"/>
            <a:ext cx="2805709" cy="1472839"/>
          </a:xfrm>
          <a:prstGeom prst="rect">
            <a:avLst/>
          </a:prstGeom>
          <a:noFill/>
        </p:spPr>
        <p:txBody>
          <a:bodyPr wrap="square" anchor="b">
            <a:spAutoFit/>
          </a:bodyPr>
          <a:lstStyle/>
          <a:p>
            <a:pPr>
              <a:lnSpc>
                <a:spcPct val="82000"/>
              </a:lnSpc>
              <a:spcBef>
                <a:spcPts val="150"/>
              </a:spcBef>
              <a:spcAft>
                <a:spcPts val="315"/>
              </a:spcAft>
              <a:buClr>
                <a:srgbClr val="B2D8BE"/>
              </a:buClr>
            </a:pPr>
            <a:r>
              <a:rPr lang="en-US" altLang="zh-CN" sz="1400" b="1" dirty="0">
                <a:effectLst/>
                <a:latin typeface="Arial" panose="020B0604020202020204" pitchFamily="34" charset="0"/>
              </a:rPr>
              <a:t>HƯƠNG VỊ ĐIỂN HÌNH</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Anh đào</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Mận</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Hoa hồng</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Đất</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Gia vị làm bánh</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2359959" y="3886394"/>
            <a:ext cx="334379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2362442" y="3886394"/>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146321" y="593768"/>
            <a:ext cx="2114328" cy="6400800"/>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4019717" y="4494426"/>
            <a:ext cx="4652237" cy="410433"/>
          </a:xfrm>
          <a:prstGeom prst="rect">
            <a:avLst/>
          </a:prstGeom>
        </p:spPr>
        <p:txBody>
          <a:bodyPr vert="horz" wrap="square" lIns="0" tIns="12065" rIns="0" bIns="0" rtlCol="0">
            <a:spAutoFit/>
          </a:bodyPr>
          <a:lstStyle/>
          <a:p>
            <a:pPr algn="ctr" defTabSz="914453">
              <a:lnSpc>
                <a:spcPct val="80000"/>
              </a:lnSpc>
              <a:spcBef>
                <a:spcPct val="0"/>
              </a:spcBef>
            </a:pPr>
            <a:r>
              <a:rPr lang="en-US" altLang="zh-CN" sz="3200" b="1" dirty="0">
                <a:solidFill>
                  <a:schemeClr val="bg1"/>
                </a:solidFill>
                <a:latin typeface="Arial" panose="020B0604020202020204" pitchFamily="34" charset="0"/>
                <a:ea typeface="Inter Display" panose="02000503000000020004" pitchFamily="2" charset="0"/>
                <a:cs typeface="Arial" panose="020B0604020202020204" pitchFamily="34" charset="0"/>
              </a:rPr>
              <a:t>PINOT NOIR</a:t>
            </a:r>
            <a:endParaRPr lang="en-AU" sz="32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cxnSp>
        <p:nvCxnSpPr>
          <p:cNvPr id="8" name="Straight Connector 7">
            <a:extLst>
              <a:ext uri="{FF2B5EF4-FFF2-40B4-BE49-F238E27FC236}">
                <a16:creationId xmlns:a16="http://schemas.microsoft.com/office/drawing/2014/main" id="{6D05F414-B36A-E16A-05C2-58BCA35A82CA}"/>
              </a:ext>
            </a:extLst>
          </p:cNvPr>
          <p:cNvCxnSpPr>
            <a:cxnSpLocks/>
          </p:cNvCxnSpPr>
          <p:nvPr/>
        </p:nvCxnSpPr>
        <p:spPr>
          <a:xfrm>
            <a:off x="9154380" y="4373966"/>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0EA14C6-E2E6-0735-3B9F-A398BE147191}"/>
              </a:ext>
            </a:extLst>
          </p:cNvPr>
          <p:cNvCxnSpPr>
            <a:cxnSpLocks/>
          </p:cNvCxnSpPr>
          <p:nvPr/>
        </p:nvCxnSpPr>
        <p:spPr>
          <a:xfrm>
            <a:off x="2820817" y="3537610"/>
            <a:ext cx="280346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CC52FFC-D217-40BF-01D4-2D8D1BD66F44}"/>
              </a:ext>
            </a:extLst>
          </p:cNvPr>
          <p:cNvCxnSpPr>
            <a:cxnSpLocks/>
          </p:cNvCxnSpPr>
          <p:nvPr/>
        </p:nvCxnSpPr>
        <p:spPr>
          <a:xfrm>
            <a:off x="2820817" y="3303227"/>
            <a:ext cx="0" cy="23438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1413A9BF-AABE-6FF5-CA71-FA3C324D6573}"/>
              </a:ext>
            </a:extLst>
          </p:cNvPr>
          <p:cNvSpPr txBox="1"/>
          <p:nvPr/>
        </p:nvSpPr>
        <p:spPr>
          <a:xfrm>
            <a:off x="1233722" y="2714642"/>
            <a:ext cx="3195959" cy="584775"/>
          </a:xfrm>
          <a:prstGeom prst="rect">
            <a:avLst/>
          </a:prstGeom>
          <a:noFill/>
        </p:spPr>
        <p:txBody>
          <a:bodyPr wrap="square" anchor="b">
            <a:spAutoFit/>
          </a:bodyPr>
          <a:lstStyle/>
          <a:p>
            <a:pPr algn="ctr">
              <a:spcBef>
                <a:spcPts val="203"/>
              </a:spcBef>
            </a:pPr>
            <a:r>
              <a:rPr lang="en-US" altLang="zh-CN" sz="1600" dirty="0">
                <a:latin typeface="Arial" panose="020B0604020202020204" pitchFamily="34" charset="0"/>
              </a:rPr>
              <a:t>PHỤ THUỘC NHIỀU VÀO ĐIỀU KIỆN VỤ MÙA</a:t>
            </a:r>
            <a:endParaRPr lang="en-AU" sz="1600" dirty="0">
              <a:effectLst/>
              <a:latin typeface="Arial" panose="020B0604020202020204" pitchFamily="34" charset="0"/>
            </a:endParaRPr>
          </a:p>
        </p:txBody>
      </p:sp>
      <p:sp>
        <p:nvSpPr>
          <p:cNvPr id="5" name="TextBox 4">
            <a:extLst>
              <a:ext uri="{FF2B5EF4-FFF2-40B4-BE49-F238E27FC236}">
                <a16:creationId xmlns:a16="http://schemas.microsoft.com/office/drawing/2014/main" id="{015A7241-9DEE-25DA-1466-6A08381D72E6}"/>
              </a:ext>
            </a:extLst>
          </p:cNvPr>
          <p:cNvSpPr txBox="1"/>
          <p:nvPr/>
        </p:nvSpPr>
        <p:spPr>
          <a:xfrm>
            <a:off x="874103" y="4387874"/>
            <a:ext cx="2971711" cy="856645"/>
          </a:xfrm>
          <a:prstGeom prst="rect">
            <a:avLst/>
          </a:prstGeom>
          <a:noFill/>
        </p:spPr>
        <p:txBody>
          <a:bodyPr wrap="square" anchor="b">
            <a:spAutoFit/>
          </a:bodyPr>
          <a:lstStyle/>
          <a:p>
            <a:pPr algn="ctr">
              <a:spcBef>
                <a:spcPts val="203"/>
              </a:spcBef>
            </a:pPr>
            <a:r>
              <a:rPr lang="en-US" altLang="zh-CN" sz="1600" dirty="0">
                <a:latin typeface="Arial" panose="020B0604020202020204" pitchFamily="34" charset="0"/>
              </a:rPr>
              <a:t>CHỦ YẾU ĐƯỢC SẢN XUẤT</a:t>
            </a:r>
          </a:p>
          <a:p>
            <a:pPr algn="ctr">
              <a:spcBef>
                <a:spcPts val="203"/>
              </a:spcBef>
            </a:pPr>
            <a:r>
              <a:rPr lang="en-US" altLang="zh-CN" sz="1600" dirty="0">
                <a:effectLst/>
                <a:latin typeface="Arial" panose="020B0604020202020204" pitchFamily="34" charset="0"/>
              </a:rPr>
              <a:t>TẠI ALBANY, DENMARK VÀ MOUNT BARKER</a:t>
            </a:r>
          </a:p>
        </p:txBody>
      </p:sp>
    </p:spTree>
    <p:extLst>
      <p:ext uri="{BB962C8B-B14F-4D97-AF65-F5344CB8AC3E}">
        <p14:creationId xmlns:p14="http://schemas.microsoft.com/office/powerpoint/2010/main" val="17894478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623349" y="590594"/>
            <a:ext cx="11283754" cy="1325562"/>
          </a:xfrm>
        </p:spPr>
        <p:txBody>
          <a:bodyPr/>
          <a:lstStyle/>
          <a:p>
            <a:r>
              <a:rPr lang="en-US" altLang="zh-CN" sz="4000" b="1" dirty="0">
                <a:solidFill>
                  <a:schemeClr val="bg2"/>
                </a:solidFill>
              </a:rPr>
              <a:t>PINOT NOIR
Đặc điểm</a:t>
            </a:r>
          </a:p>
        </p:txBody>
      </p:sp>
      <p:sp>
        <p:nvSpPr>
          <p:cNvPr id="10" name="Oval 9">
            <a:extLst>
              <a:ext uri="{FF2B5EF4-FFF2-40B4-BE49-F238E27FC236}">
                <a16:creationId xmlns:a16="http://schemas.microsoft.com/office/drawing/2014/main" id="{5E9E726C-4D13-C985-23C4-41962972AEC9}"/>
              </a:ext>
            </a:extLst>
          </p:cNvPr>
          <p:cNvSpPr/>
          <p:nvPr/>
        </p:nvSpPr>
        <p:spPr>
          <a:xfrm>
            <a:off x="2017105" y="213641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 name="Oval 13">
            <a:extLst>
              <a:ext uri="{FF2B5EF4-FFF2-40B4-BE49-F238E27FC236}">
                <a16:creationId xmlns:a16="http://schemas.microsoft.com/office/drawing/2014/main" id="{771307A9-E657-7B93-C606-E56C9CC56144}"/>
              </a:ext>
            </a:extLst>
          </p:cNvPr>
          <p:cNvSpPr/>
          <p:nvPr/>
        </p:nvSpPr>
        <p:spPr>
          <a:xfrm>
            <a:off x="2381248" y="213351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 name="Oval 14">
            <a:extLst>
              <a:ext uri="{FF2B5EF4-FFF2-40B4-BE49-F238E27FC236}">
                <a16:creationId xmlns:a16="http://schemas.microsoft.com/office/drawing/2014/main" id="{BB07819D-D2FE-B083-3339-A8E88A45DDA6}"/>
              </a:ext>
            </a:extLst>
          </p:cNvPr>
          <p:cNvSpPr/>
          <p:nvPr/>
        </p:nvSpPr>
        <p:spPr>
          <a:xfrm>
            <a:off x="2745391" y="213351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 name="Oval 15">
            <a:extLst>
              <a:ext uri="{FF2B5EF4-FFF2-40B4-BE49-F238E27FC236}">
                <a16:creationId xmlns:a16="http://schemas.microsoft.com/office/drawing/2014/main" id="{E5E205D0-C411-38B0-4D9A-80B38795D0BF}"/>
              </a:ext>
            </a:extLst>
          </p:cNvPr>
          <p:cNvSpPr/>
          <p:nvPr/>
        </p:nvSpPr>
        <p:spPr>
          <a:xfrm>
            <a:off x="3109534" y="213351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7" name="Title 2">
            <a:extLst>
              <a:ext uri="{FF2B5EF4-FFF2-40B4-BE49-F238E27FC236}">
                <a16:creationId xmlns:a16="http://schemas.microsoft.com/office/drawing/2014/main" id="{EA60979E-6B19-2DD7-E677-86C2BA4BC3F6}"/>
              </a:ext>
            </a:extLst>
          </p:cNvPr>
          <p:cNvSpPr txBox="1"/>
          <p:nvPr/>
        </p:nvSpPr>
        <p:spPr>
          <a:xfrm>
            <a:off x="536659" y="2146111"/>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41" name="Oval 40">
            <a:extLst>
              <a:ext uri="{FF2B5EF4-FFF2-40B4-BE49-F238E27FC236}">
                <a16:creationId xmlns:a16="http://schemas.microsoft.com/office/drawing/2014/main" id="{F70FE6CA-4CF6-7CB6-8C56-0690F7009B9A}"/>
              </a:ext>
            </a:extLst>
          </p:cNvPr>
          <p:cNvSpPr/>
          <p:nvPr/>
        </p:nvSpPr>
        <p:spPr>
          <a:xfrm>
            <a:off x="3474058" y="213351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2" name="Oval 41">
            <a:extLst>
              <a:ext uri="{FF2B5EF4-FFF2-40B4-BE49-F238E27FC236}">
                <a16:creationId xmlns:a16="http://schemas.microsoft.com/office/drawing/2014/main" id="{4B8C71F0-2CF6-CBD1-8314-29E4968C9B0D}"/>
              </a:ext>
            </a:extLst>
          </p:cNvPr>
          <p:cNvSpPr/>
          <p:nvPr/>
        </p:nvSpPr>
        <p:spPr>
          <a:xfrm>
            <a:off x="3838582" y="213351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3" name="Oval 42">
            <a:extLst>
              <a:ext uri="{FF2B5EF4-FFF2-40B4-BE49-F238E27FC236}">
                <a16:creationId xmlns:a16="http://schemas.microsoft.com/office/drawing/2014/main" id="{F0918A7E-8435-E625-F670-759EC5083F3C}"/>
              </a:ext>
            </a:extLst>
          </p:cNvPr>
          <p:cNvSpPr/>
          <p:nvPr/>
        </p:nvSpPr>
        <p:spPr>
          <a:xfrm>
            <a:off x="4196927" y="213351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4" name="Oval 43">
            <a:extLst>
              <a:ext uri="{FF2B5EF4-FFF2-40B4-BE49-F238E27FC236}">
                <a16:creationId xmlns:a16="http://schemas.microsoft.com/office/drawing/2014/main" id="{EA358267-FF4F-A528-01D9-3198E2F926C6}"/>
              </a:ext>
            </a:extLst>
          </p:cNvPr>
          <p:cNvSpPr/>
          <p:nvPr/>
        </p:nvSpPr>
        <p:spPr>
          <a:xfrm>
            <a:off x="4567629" y="213351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5" name="Oval 44">
            <a:extLst>
              <a:ext uri="{FF2B5EF4-FFF2-40B4-BE49-F238E27FC236}">
                <a16:creationId xmlns:a16="http://schemas.microsoft.com/office/drawing/2014/main" id="{8C4AFAE9-F897-C007-2BE9-FDD7125ABF7E}"/>
              </a:ext>
            </a:extLst>
          </p:cNvPr>
          <p:cNvSpPr/>
          <p:nvPr/>
        </p:nvSpPr>
        <p:spPr>
          <a:xfrm>
            <a:off x="4932153" y="213351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3197131" y="2580704"/>
            <a:ext cx="241126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Pinot Noir</a:t>
            </a:r>
          </a:p>
        </p:txBody>
      </p:sp>
      <p:cxnSp>
        <p:nvCxnSpPr>
          <p:cNvPr id="48" name="Straight Connector 47">
            <a:extLst>
              <a:ext uri="{FF2B5EF4-FFF2-40B4-BE49-F238E27FC236}">
                <a16:creationId xmlns:a16="http://schemas.microsoft.com/office/drawing/2014/main" id="{43DA3CEB-458A-D314-263A-CA3C2D509FD5}"/>
              </a:ext>
            </a:extLst>
          </p:cNvPr>
          <p:cNvCxnSpPr>
            <a:cxnSpLocks/>
          </p:cNvCxnSpPr>
          <p:nvPr/>
        </p:nvCxnSpPr>
        <p:spPr>
          <a:xfrm>
            <a:off x="1416811" y="2269845"/>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56B324C1-B532-6319-4E42-3A30F641C9BA}"/>
              </a:ext>
            </a:extLst>
          </p:cNvPr>
          <p:cNvSpPr/>
          <p:nvPr/>
        </p:nvSpPr>
        <p:spPr>
          <a:xfrm>
            <a:off x="2017105" y="3233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5" name="Oval 54">
            <a:extLst>
              <a:ext uri="{FF2B5EF4-FFF2-40B4-BE49-F238E27FC236}">
                <a16:creationId xmlns:a16="http://schemas.microsoft.com/office/drawing/2014/main" id="{CAD22B74-9270-96D6-E0F1-243A26D60B39}"/>
              </a:ext>
            </a:extLst>
          </p:cNvPr>
          <p:cNvSpPr/>
          <p:nvPr/>
        </p:nvSpPr>
        <p:spPr>
          <a:xfrm>
            <a:off x="2381248"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6" name="Oval 55">
            <a:extLst>
              <a:ext uri="{FF2B5EF4-FFF2-40B4-BE49-F238E27FC236}">
                <a16:creationId xmlns:a16="http://schemas.microsoft.com/office/drawing/2014/main" id="{4EA501BB-C7F5-7FA5-7FF8-DB7E0DD2D454}"/>
              </a:ext>
            </a:extLst>
          </p:cNvPr>
          <p:cNvSpPr/>
          <p:nvPr/>
        </p:nvSpPr>
        <p:spPr>
          <a:xfrm>
            <a:off x="2745391"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7" name="Oval 56">
            <a:extLst>
              <a:ext uri="{FF2B5EF4-FFF2-40B4-BE49-F238E27FC236}">
                <a16:creationId xmlns:a16="http://schemas.microsoft.com/office/drawing/2014/main" id="{F9D5A2BC-1C21-488D-EA01-242C24BAE29B}"/>
              </a:ext>
            </a:extLst>
          </p:cNvPr>
          <p:cNvSpPr/>
          <p:nvPr/>
        </p:nvSpPr>
        <p:spPr>
          <a:xfrm>
            <a:off x="3109534"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8" name="Title 2">
            <a:extLst>
              <a:ext uri="{FF2B5EF4-FFF2-40B4-BE49-F238E27FC236}">
                <a16:creationId xmlns:a16="http://schemas.microsoft.com/office/drawing/2014/main" id="{2A138B4E-691E-C104-0EE7-DF68C7C8EABA}"/>
              </a:ext>
            </a:extLst>
          </p:cNvPr>
          <p:cNvSpPr txBox="1"/>
          <p:nvPr/>
        </p:nvSpPr>
        <p:spPr>
          <a:xfrm>
            <a:off x="536658" y="3226412"/>
            <a:ext cx="1553596" cy="282528"/>
          </a:xfrm>
          <a:prstGeom prst="rect">
            <a:avLst/>
          </a:prstGeom>
        </p:spPr>
        <p:txBody>
          <a:bodyPr anchor="t">
            <a:noAutofit/>
          </a:bodyPr>
          <a:lstStyle>
            <a:lvl1pPr algn="l" defTabSz="914453" rtl="0" eaLnBrk="1" latinLnBrk="0" hangingPunct="1">
              <a:lnSpc>
                <a:spcPct val="80000"/>
              </a:lnSpc>
              <a:spcBef>
                <a:spcPct val="0"/>
              </a:spcBef>
              <a:buNone/>
              <a:defRPr sz="11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 ĐÀ</a:t>
            </a:r>
          </a:p>
        </p:txBody>
      </p:sp>
      <p:sp>
        <p:nvSpPr>
          <p:cNvPr id="59" name="Oval 58">
            <a:extLst>
              <a:ext uri="{FF2B5EF4-FFF2-40B4-BE49-F238E27FC236}">
                <a16:creationId xmlns:a16="http://schemas.microsoft.com/office/drawing/2014/main" id="{0EAE25DB-3CA0-4A42-2597-A8EBE9BC4A06}"/>
              </a:ext>
            </a:extLst>
          </p:cNvPr>
          <p:cNvSpPr/>
          <p:nvPr/>
        </p:nvSpPr>
        <p:spPr>
          <a:xfrm>
            <a:off x="3474058"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0" name="Oval 59">
            <a:extLst>
              <a:ext uri="{FF2B5EF4-FFF2-40B4-BE49-F238E27FC236}">
                <a16:creationId xmlns:a16="http://schemas.microsoft.com/office/drawing/2014/main" id="{A88E41DB-CE57-215D-8C17-D6096052A961}"/>
              </a:ext>
            </a:extLst>
          </p:cNvPr>
          <p:cNvSpPr/>
          <p:nvPr/>
        </p:nvSpPr>
        <p:spPr>
          <a:xfrm>
            <a:off x="3838582"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1" name="Oval 60">
            <a:extLst>
              <a:ext uri="{FF2B5EF4-FFF2-40B4-BE49-F238E27FC236}">
                <a16:creationId xmlns:a16="http://schemas.microsoft.com/office/drawing/2014/main" id="{56D48F85-BF09-A31E-0105-6F828E6A2A80}"/>
              </a:ext>
            </a:extLst>
          </p:cNvPr>
          <p:cNvSpPr/>
          <p:nvPr/>
        </p:nvSpPr>
        <p:spPr>
          <a:xfrm>
            <a:off x="4196927"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2" name="Oval 61">
            <a:extLst>
              <a:ext uri="{FF2B5EF4-FFF2-40B4-BE49-F238E27FC236}">
                <a16:creationId xmlns:a16="http://schemas.microsoft.com/office/drawing/2014/main" id="{949540E5-39F1-062B-784A-CF803311CF36}"/>
              </a:ext>
            </a:extLst>
          </p:cNvPr>
          <p:cNvSpPr/>
          <p:nvPr/>
        </p:nvSpPr>
        <p:spPr>
          <a:xfrm>
            <a:off x="4567629"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3" name="Oval 62">
            <a:extLst>
              <a:ext uri="{FF2B5EF4-FFF2-40B4-BE49-F238E27FC236}">
                <a16:creationId xmlns:a16="http://schemas.microsoft.com/office/drawing/2014/main" id="{BD3B6A83-9E9B-AACC-6479-E9F5C79121C0}"/>
              </a:ext>
            </a:extLst>
          </p:cNvPr>
          <p:cNvSpPr/>
          <p:nvPr/>
        </p:nvSpPr>
        <p:spPr>
          <a:xfrm>
            <a:off x="4932153"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6" name="Title 2">
            <a:extLst>
              <a:ext uri="{FF2B5EF4-FFF2-40B4-BE49-F238E27FC236}">
                <a16:creationId xmlns:a16="http://schemas.microsoft.com/office/drawing/2014/main" id="{2B065DC4-F1F3-5B67-068B-118B01794EE3}"/>
              </a:ext>
            </a:extLst>
          </p:cNvPr>
          <p:cNvSpPr txBox="1"/>
          <p:nvPr/>
        </p:nvSpPr>
        <p:spPr>
          <a:xfrm>
            <a:off x="1919073" y="290817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67" name="Title 2">
            <a:extLst>
              <a:ext uri="{FF2B5EF4-FFF2-40B4-BE49-F238E27FC236}">
                <a16:creationId xmlns:a16="http://schemas.microsoft.com/office/drawing/2014/main" id="{B7C01906-5D40-F5EB-AC78-3E04BD6F69BB}"/>
              </a:ext>
            </a:extLst>
          </p:cNvPr>
          <p:cNvSpPr txBox="1"/>
          <p:nvPr/>
        </p:nvSpPr>
        <p:spPr>
          <a:xfrm>
            <a:off x="3188824" y="2937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68" name="Title 2">
            <a:extLst>
              <a:ext uri="{FF2B5EF4-FFF2-40B4-BE49-F238E27FC236}">
                <a16:creationId xmlns:a16="http://schemas.microsoft.com/office/drawing/2014/main" id="{3B6A3A30-1873-A6BA-2798-63AF8B67FB55}"/>
              </a:ext>
            </a:extLst>
          </p:cNvPr>
          <p:cNvSpPr txBox="1"/>
          <p:nvPr/>
        </p:nvSpPr>
        <p:spPr>
          <a:xfrm>
            <a:off x="4481955" y="2937207"/>
            <a:ext cx="771747" cy="282528"/>
          </a:xfrm>
          <a:prstGeom prst="rect">
            <a:avLst/>
          </a:prstGeom>
        </p:spPr>
        <p:txBody>
          <a:bodyPr anchor="t">
            <a:noAutofit/>
          </a:bodyPr>
          <a:lstStyle>
            <a:lvl1pPr algn="l" defTabSz="914453" rtl="0" eaLnBrk="1" latinLnBrk="0" hangingPunct="1">
              <a:lnSpc>
                <a:spcPct val="80000"/>
              </a:lnSpc>
              <a:spcBef>
                <a:spcPct val="0"/>
              </a:spcBef>
              <a:buNone/>
              <a:defRPr sz="8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Đầy đặn</a:t>
            </a:r>
          </a:p>
        </p:txBody>
      </p:sp>
      <p:sp>
        <p:nvSpPr>
          <p:cNvPr id="69" name="Oval 68">
            <a:extLst>
              <a:ext uri="{FF2B5EF4-FFF2-40B4-BE49-F238E27FC236}">
                <a16:creationId xmlns:a16="http://schemas.microsoft.com/office/drawing/2014/main" id="{5C46DC12-0E83-EB3D-4A80-988616D8C11A}"/>
              </a:ext>
            </a:extLst>
          </p:cNvPr>
          <p:cNvSpPr/>
          <p:nvPr/>
        </p:nvSpPr>
        <p:spPr>
          <a:xfrm>
            <a:off x="2017105" y="407338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0" name="Oval 69">
            <a:extLst>
              <a:ext uri="{FF2B5EF4-FFF2-40B4-BE49-F238E27FC236}">
                <a16:creationId xmlns:a16="http://schemas.microsoft.com/office/drawing/2014/main" id="{5D833F3F-FCE3-9CEC-C76A-79762F233562}"/>
              </a:ext>
            </a:extLst>
          </p:cNvPr>
          <p:cNvSpPr/>
          <p:nvPr/>
        </p:nvSpPr>
        <p:spPr>
          <a:xfrm>
            <a:off x="2381248" y="407048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1" name="Oval 70">
            <a:extLst>
              <a:ext uri="{FF2B5EF4-FFF2-40B4-BE49-F238E27FC236}">
                <a16:creationId xmlns:a16="http://schemas.microsoft.com/office/drawing/2014/main" id="{6B996D25-CA96-006C-392C-55D421287582}"/>
              </a:ext>
            </a:extLst>
          </p:cNvPr>
          <p:cNvSpPr/>
          <p:nvPr/>
        </p:nvSpPr>
        <p:spPr>
          <a:xfrm>
            <a:off x="2745391"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2" name="Oval 71">
            <a:extLst>
              <a:ext uri="{FF2B5EF4-FFF2-40B4-BE49-F238E27FC236}">
                <a16:creationId xmlns:a16="http://schemas.microsoft.com/office/drawing/2014/main" id="{45C2B84D-7036-CDB8-58F3-3D1E2A9C3AAB}"/>
              </a:ext>
            </a:extLst>
          </p:cNvPr>
          <p:cNvSpPr/>
          <p:nvPr/>
        </p:nvSpPr>
        <p:spPr>
          <a:xfrm>
            <a:off x="3109534"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4" name="Oval 73">
            <a:extLst>
              <a:ext uri="{FF2B5EF4-FFF2-40B4-BE49-F238E27FC236}">
                <a16:creationId xmlns:a16="http://schemas.microsoft.com/office/drawing/2014/main" id="{F479E814-06E5-BCE8-2BAF-50946C45F8FB}"/>
              </a:ext>
            </a:extLst>
          </p:cNvPr>
          <p:cNvSpPr/>
          <p:nvPr/>
        </p:nvSpPr>
        <p:spPr>
          <a:xfrm>
            <a:off x="3474058"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5" name="Oval 74">
            <a:extLst>
              <a:ext uri="{FF2B5EF4-FFF2-40B4-BE49-F238E27FC236}">
                <a16:creationId xmlns:a16="http://schemas.microsoft.com/office/drawing/2014/main" id="{414CCDD2-F11D-0279-A36F-D4A37A2878FE}"/>
              </a:ext>
            </a:extLst>
          </p:cNvPr>
          <p:cNvSpPr/>
          <p:nvPr/>
        </p:nvSpPr>
        <p:spPr>
          <a:xfrm>
            <a:off x="3838582"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6" name="Oval 75">
            <a:extLst>
              <a:ext uri="{FF2B5EF4-FFF2-40B4-BE49-F238E27FC236}">
                <a16:creationId xmlns:a16="http://schemas.microsoft.com/office/drawing/2014/main" id="{CB52F33A-8F27-87AE-F35A-B6404F58AB15}"/>
              </a:ext>
            </a:extLst>
          </p:cNvPr>
          <p:cNvSpPr/>
          <p:nvPr/>
        </p:nvSpPr>
        <p:spPr>
          <a:xfrm>
            <a:off x="4196927"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7" name="Oval 76">
            <a:extLst>
              <a:ext uri="{FF2B5EF4-FFF2-40B4-BE49-F238E27FC236}">
                <a16:creationId xmlns:a16="http://schemas.microsoft.com/office/drawing/2014/main" id="{04C17CF5-823A-331C-DBD5-9922CD6CE349}"/>
              </a:ext>
            </a:extLst>
          </p:cNvPr>
          <p:cNvSpPr/>
          <p:nvPr/>
        </p:nvSpPr>
        <p:spPr>
          <a:xfrm>
            <a:off x="4567629"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8" name="Oval 77">
            <a:extLst>
              <a:ext uri="{FF2B5EF4-FFF2-40B4-BE49-F238E27FC236}">
                <a16:creationId xmlns:a16="http://schemas.microsoft.com/office/drawing/2014/main" id="{74B43055-8982-5378-E7DD-E548C1389335}"/>
              </a:ext>
            </a:extLst>
          </p:cNvPr>
          <p:cNvSpPr/>
          <p:nvPr/>
        </p:nvSpPr>
        <p:spPr>
          <a:xfrm>
            <a:off x="4932153"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9" name="Title 2">
            <a:extLst>
              <a:ext uri="{FF2B5EF4-FFF2-40B4-BE49-F238E27FC236}">
                <a16:creationId xmlns:a16="http://schemas.microsoft.com/office/drawing/2014/main" id="{4463A1FB-193C-93A5-86B8-C0EAB6798F81}"/>
              </a:ext>
            </a:extLst>
          </p:cNvPr>
          <p:cNvSpPr txBox="1"/>
          <p:nvPr/>
        </p:nvSpPr>
        <p:spPr>
          <a:xfrm>
            <a:off x="1919073" y="3748439"/>
            <a:ext cx="1087283" cy="256946"/>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0" name="Title 2">
            <a:extLst>
              <a:ext uri="{FF2B5EF4-FFF2-40B4-BE49-F238E27FC236}">
                <a16:creationId xmlns:a16="http://schemas.microsoft.com/office/drawing/2014/main" id="{9F9B86EA-9659-F793-8402-61AC31B812F2}"/>
              </a:ext>
            </a:extLst>
          </p:cNvPr>
          <p:cNvSpPr txBox="1"/>
          <p:nvPr/>
        </p:nvSpPr>
        <p:spPr>
          <a:xfrm>
            <a:off x="3039641" y="377731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1" name="Title 2">
            <a:extLst>
              <a:ext uri="{FF2B5EF4-FFF2-40B4-BE49-F238E27FC236}">
                <a16:creationId xmlns:a16="http://schemas.microsoft.com/office/drawing/2014/main" id="{1B0AB2D9-1B5B-00AA-32E4-0CE16334D9C2}"/>
              </a:ext>
            </a:extLst>
          </p:cNvPr>
          <p:cNvSpPr txBox="1"/>
          <p:nvPr/>
        </p:nvSpPr>
        <p:spPr>
          <a:xfrm>
            <a:off x="4481955" y="37774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82" name="Straight Connector 81">
            <a:extLst>
              <a:ext uri="{FF2B5EF4-FFF2-40B4-BE49-F238E27FC236}">
                <a16:creationId xmlns:a16="http://schemas.microsoft.com/office/drawing/2014/main" id="{706A801E-3C03-1AC6-239B-36C7D7AC13CA}"/>
              </a:ext>
            </a:extLst>
          </p:cNvPr>
          <p:cNvCxnSpPr>
            <a:cxnSpLocks/>
          </p:cNvCxnSpPr>
          <p:nvPr/>
        </p:nvCxnSpPr>
        <p:spPr>
          <a:xfrm>
            <a:off x="1567543" y="3378915"/>
            <a:ext cx="39786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F0A67287-34B3-3006-D404-17F8D8C5AF4A}"/>
              </a:ext>
            </a:extLst>
          </p:cNvPr>
          <p:cNvSpPr txBox="1"/>
          <p:nvPr/>
        </p:nvSpPr>
        <p:spPr>
          <a:xfrm>
            <a:off x="536658" y="408219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88" name="Straight Connector 87">
            <a:extLst>
              <a:ext uri="{FF2B5EF4-FFF2-40B4-BE49-F238E27FC236}">
                <a16:creationId xmlns:a16="http://schemas.microsoft.com/office/drawing/2014/main" id="{A648DC1B-D921-B490-B534-ECB1854E3DDC}"/>
              </a:ext>
            </a:extLst>
          </p:cNvPr>
          <p:cNvCxnSpPr>
            <a:cxnSpLocks/>
          </p:cNvCxnSpPr>
          <p:nvPr/>
        </p:nvCxnSpPr>
        <p:spPr>
          <a:xfrm>
            <a:off x="1416811" y="4227014"/>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462C42BA-0EE7-3F6B-1624-E391FE3E22F9}"/>
              </a:ext>
            </a:extLst>
          </p:cNvPr>
          <p:cNvSpPr/>
          <p:nvPr/>
        </p:nvSpPr>
        <p:spPr>
          <a:xfrm>
            <a:off x="2017105" y="480122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1" name="Oval 90">
            <a:extLst>
              <a:ext uri="{FF2B5EF4-FFF2-40B4-BE49-F238E27FC236}">
                <a16:creationId xmlns:a16="http://schemas.microsoft.com/office/drawing/2014/main" id="{CD63B3C4-F4F1-0729-1759-3BB985B1548E}"/>
              </a:ext>
            </a:extLst>
          </p:cNvPr>
          <p:cNvSpPr/>
          <p:nvPr/>
        </p:nvSpPr>
        <p:spPr>
          <a:xfrm>
            <a:off x="2381248"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2" name="Oval 91">
            <a:extLst>
              <a:ext uri="{FF2B5EF4-FFF2-40B4-BE49-F238E27FC236}">
                <a16:creationId xmlns:a16="http://schemas.microsoft.com/office/drawing/2014/main" id="{ACA437DD-7BA9-A58E-2AB0-2D850C10A8B6}"/>
              </a:ext>
            </a:extLst>
          </p:cNvPr>
          <p:cNvSpPr/>
          <p:nvPr/>
        </p:nvSpPr>
        <p:spPr>
          <a:xfrm>
            <a:off x="2745391"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3" name="Oval 92">
            <a:extLst>
              <a:ext uri="{FF2B5EF4-FFF2-40B4-BE49-F238E27FC236}">
                <a16:creationId xmlns:a16="http://schemas.microsoft.com/office/drawing/2014/main" id="{1F493C54-3679-D3F7-A7E8-0ABF20187A46}"/>
              </a:ext>
            </a:extLst>
          </p:cNvPr>
          <p:cNvSpPr/>
          <p:nvPr/>
        </p:nvSpPr>
        <p:spPr>
          <a:xfrm>
            <a:off x="3109534"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4" name="Oval 93">
            <a:extLst>
              <a:ext uri="{FF2B5EF4-FFF2-40B4-BE49-F238E27FC236}">
                <a16:creationId xmlns:a16="http://schemas.microsoft.com/office/drawing/2014/main" id="{61BAA34C-2760-A896-49EA-D9A7CF51EA94}"/>
              </a:ext>
            </a:extLst>
          </p:cNvPr>
          <p:cNvSpPr/>
          <p:nvPr/>
        </p:nvSpPr>
        <p:spPr>
          <a:xfrm>
            <a:off x="3474058"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5" name="Oval 94">
            <a:extLst>
              <a:ext uri="{FF2B5EF4-FFF2-40B4-BE49-F238E27FC236}">
                <a16:creationId xmlns:a16="http://schemas.microsoft.com/office/drawing/2014/main" id="{22480E4D-6B5D-2780-534D-BB2A3CFAAFB7}"/>
              </a:ext>
            </a:extLst>
          </p:cNvPr>
          <p:cNvSpPr/>
          <p:nvPr/>
        </p:nvSpPr>
        <p:spPr>
          <a:xfrm>
            <a:off x="3838582"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6" name="Oval 95">
            <a:extLst>
              <a:ext uri="{FF2B5EF4-FFF2-40B4-BE49-F238E27FC236}">
                <a16:creationId xmlns:a16="http://schemas.microsoft.com/office/drawing/2014/main" id="{F7A4D9B0-AB4E-0296-800B-432EF3928597}"/>
              </a:ext>
            </a:extLst>
          </p:cNvPr>
          <p:cNvSpPr/>
          <p:nvPr/>
        </p:nvSpPr>
        <p:spPr>
          <a:xfrm>
            <a:off x="4196927"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7" name="Oval 96">
            <a:extLst>
              <a:ext uri="{FF2B5EF4-FFF2-40B4-BE49-F238E27FC236}">
                <a16:creationId xmlns:a16="http://schemas.microsoft.com/office/drawing/2014/main" id="{45F340C9-765F-A155-4C63-97B14B45C9B8}"/>
              </a:ext>
            </a:extLst>
          </p:cNvPr>
          <p:cNvSpPr/>
          <p:nvPr/>
        </p:nvSpPr>
        <p:spPr>
          <a:xfrm>
            <a:off x="4567629"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8" name="Oval 97">
            <a:extLst>
              <a:ext uri="{FF2B5EF4-FFF2-40B4-BE49-F238E27FC236}">
                <a16:creationId xmlns:a16="http://schemas.microsoft.com/office/drawing/2014/main" id="{40A0356B-DB74-E944-961E-F62D8D53A02A}"/>
              </a:ext>
            </a:extLst>
          </p:cNvPr>
          <p:cNvSpPr/>
          <p:nvPr/>
        </p:nvSpPr>
        <p:spPr>
          <a:xfrm>
            <a:off x="4932153"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0" name="Title 2">
            <a:extLst>
              <a:ext uri="{FF2B5EF4-FFF2-40B4-BE49-F238E27FC236}">
                <a16:creationId xmlns:a16="http://schemas.microsoft.com/office/drawing/2014/main" id="{BEE4C8CF-5794-9B64-DB9C-D7CE9FAE4AB3}"/>
              </a:ext>
            </a:extLst>
          </p:cNvPr>
          <p:cNvSpPr txBox="1"/>
          <p:nvPr/>
        </p:nvSpPr>
        <p:spPr>
          <a:xfrm>
            <a:off x="3039641" y="450514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101" name="Title 2">
            <a:extLst>
              <a:ext uri="{FF2B5EF4-FFF2-40B4-BE49-F238E27FC236}">
                <a16:creationId xmlns:a16="http://schemas.microsoft.com/office/drawing/2014/main" id="{FE3EBE4E-EB98-83A3-75A2-18C830DF307D}"/>
              </a:ext>
            </a:extLst>
          </p:cNvPr>
          <p:cNvSpPr txBox="1"/>
          <p:nvPr/>
        </p:nvSpPr>
        <p:spPr>
          <a:xfrm>
            <a:off x="4481955" y="450530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02" name="Title 2">
            <a:extLst>
              <a:ext uri="{FF2B5EF4-FFF2-40B4-BE49-F238E27FC236}">
                <a16:creationId xmlns:a16="http://schemas.microsoft.com/office/drawing/2014/main" id="{1B25F2BD-9424-0257-A803-9516DAAC1307}"/>
              </a:ext>
            </a:extLst>
          </p:cNvPr>
          <p:cNvSpPr txBox="1"/>
          <p:nvPr/>
        </p:nvSpPr>
        <p:spPr>
          <a:xfrm>
            <a:off x="536658" y="4810029"/>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03" name="Straight Connector 102">
            <a:extLst>
              <a:ext uri="{FF2B5EF4-FFF2-40B4-BE49-F238E27FC236}">
                <a16:creationId xmlns:a16="http://schemas.microsoft.com/office/drawing/2014/main" id="{143BECEC-4306-6B0A-1B62-892176C385A1}"/>
              </a:ext>
            </a:extLst>
          </p:cNvPr>
          <p:cNvCxnSpPr>
            <a:cxnSpLocks/>
          </p:cNvCxnSpPr>
          <p:nvPr/>
        </p:nvCxnSpPr>
        <p:spPr>
          <a:xfrm>
            <a:off x="1229445" y="4947164"/>
            <a:ext cx="73596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63A90E32-85F4-531C-DEDB-E7EBAB510C5A}"/>
              </a:ext>
            </a:extLst>
          </p:cNvPr>
          <p:cNvSpPr/>
          <p:nvPr/>
        </p:nvSpPr>
        <p:spPr>
          <a:xfrm>
            <a:off x="2017105" y="514720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6" name="Oval 105">
            <a:extLst>
              <a:ext uri="{FF2B5EF4-FFF2-40B4-BE49-F238E27FC236}">
                <a16:creationId xmlns:a16="http://schemas.microsoft.com/office/drawing/2014/main" id="{19D0AB0B-64C7-0CCD-48CC-27D938711BEA}"/>
              </a:ext>
            </a:extLst>
          </p:cNvPr>
          <p:cNvSpPr/>
          <p:nvPr/>
        </p:nvSpPr>
        <p:spPr>
          <a:xfrm>
            <a:off x="2381248"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7" name="Oval 106">
            <a:extLst>
              <a:ext uri="{FF2B5EF4-FFF2-40B4-BE49-F238E27FC236}">
                <a16:creationId xmlns:a16="http://schemas.microsoft.com/office/drawing/2014/main" id="{6DF9DB65-C7C7-F323-D0B4-C0877CFCC86C}"/>
              </a:ext>
            </a:extLst>
          </p:cNvPr>
          <p:cNvSpPr/>
          <p:nvPr/>
        </p:nvSpPr>
        <p:spPr>
          <a:xfrm>
            <a:off x="2745391"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8" name="Oval 107">
            <a:extLst>
              <a:ext uri="{FF2B5EF4-FFF2-40B4-BE49-F238E27FC236}">
                <a16:creationId xmlns:a16="http://schemas.microsoft.com/office/drawing/2014/main" id="{85F98601-EA11-F3BB-94FA-146B4BB1119D}"/>
              </a:ext>
            </a:extLst>
          </p:cNvPr>
          <p:cNvSpPr/>
          <p:nvPr/>
        </p:nvSpPr>
        <p:spPr>
          <a:xfrm>
            <a:off x="3109534"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9" name="Oval 108">
            <a:extLst>
              <a:ext uri="{FF2B5EF4-FFF2-40B4-BE49-F238E27FC236}">
                <a16:creationId xmlns:a16="http://schemas.microsoft.com/office/drawing/2014/main" id="{D805F586-0454-F760-CA62-3A9FB1E870B3}"/>
              </a:ext>
            </a:extLst>
          </p:cNvPr>
          <p:cNvSpPr/>
          <p:nvPr/>
        </p:nvSpPr>
        <p:spPr>
          <a:xfrm>
            <a:off x="3474058"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0" name="Oval 109">
            <a:extLst>
              <a:ext uri="{FF2B5EF4-FFF2-40B4-BE49-F238E27FC236}">
                <a16:creationId xmlns:a16="http://schemas.microsoft.com/office/drawing/2014/main" id="{050295CE-1D57-2339-84CB-D8EFA9E837D5}"/>
              </a:ext>
            </a:extLst>
          </p:cNvPr>
          <p:cNvSpPr/>
          <p:nvPr/>
        </p:nvSpPr>
        <p:spPr>
          <a:xfrm>
            <a:off x="3838582"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1" name="Oval 110">
            <a:extLst>
              <a:ext uri="{FF2B5EF4-FFF2-40B4-BE49-F238E27FC236}">
                <a16:creationId xmlns:a16="http://schemas.microsoft.com/office/drawing/2014/main" id="{E740F1B9-912A-65A7-F689-7207A5D6B6BF}"/>
              </a:ext>
            </a:extLst>
          </p:cNvPr>
          <p:cNvSpPr/>
          <p:nvPr/>
        </p:nvSpPr>
        <p:spPr>
          <a:xfrm>
            <a:off x="4196927"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2" name="Oval 111">
            <a:extLst>
              <a:ext uri="{FF2B5EF4-FFF2-40B4-BE49-F238E27FC236}">
                <a16:creationId xmlns:a16="http://schemas.microsoft.com/office/drawing/2014/main" id="{FB1028F6-2216-9C59-BB15-7FE3FE78E6AA}"/>
              </a:ext>
            </a:extLst>
          </p:cNvPr>
          <p:cNvSpPr/>
          <p:nvPr/>
        </p:nvSpPr>
        <p:spPr>
          <a:xfrm>
            <a:off x="4567629"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3" name="Oval 112">
            <a:extLst>
              <a:ext uri="{FF2B5EF4-FFF2-40B4-BE49-F238E27FC236}">
                <a16:creationId xmlns:a16="http://schemas.microsoft.com/office/drawing/2014/main" id="{90FC1ABE-5575-8D05-603D-3CCEA20815E8}"/>
              </a:ext>
            </a:extLst>
          </p:cNvPr>
          <p:cNvSpPr/>
          <p:nvPr/>
        </p:nvSpPr>
        <p:spPr>
          <a:xfrm>
            <a:off x="4932153"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4" name="Title 2">
            <a:extLst>
              <a:ext uri="{FF2B5EF4-FFF2-40B4-BE49-F238E27FC236}">
                <a16:creationId xmlns:a16="http://schemas.microsoft.com/office/drawing/2014/main" id="{8156B5FA-0F93-9B84-4A7C-D9514D3553A2}"/>
              </a:ext>
            </a:extLst>
          </p:cNvPr>
          <p:cNvSpPr txBox="1"/>
          <p:nvPr/>
        </p:nvSpPr>
        <p:spPr>
          <a:xfrm>
            <a:off x="536658" y="515601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CHÁT</a:t>
            </a:r>
          </a:p>
        </p:txBody>
      </p:sp>
      <p:cxnSp>
        <p:nvCxnSpPr>
          <p:cNvPr id="115" name="Straight Connector 114">
            <a:extLst>
              <a:ext uri="{FF2B5EF4-FFF2-40B4-BE49-F238E27FC236}">
                <a16:creationId xmlns:a16="http://schemas.microsoft.com/office/drawing/2014/main" id="{78A4892F-8D27-F00E-A05A-7014B5A2A0AE}"/>
              </a:ext>
            </a:extLst>
          </p:cNvPr>
          <p:cNvCxnSpPr>
            <a:cxnSpLocks/>
          </p:cNvCxnSpPr>
          <p:nvPr/>
        </p:nvCxnSpPr>
        <p:spPr>
          <a:xfrm>
            <a:off x="1416811" y="5308521"/>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B09DF459-3CE1-EF37-72B4-339D5FDE1624}"/>
              </a:ext>
            </a:extLst>
          </p:cNvPr>
          <p:cNvSpPr/>
          <p:nvPr/>
        </p:nvSpPr>
        <p:spPr>
          <a:xfrm>
            <a:off x="2017105" y="628023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7" name="Oval 116">
            <a:extLst>
              <a:ext uri="{FF2B5EF4-FFF2-40B4-BE49-F238E27FC236}">
                <a16:creationId xmlns:a16="http://schemas.microsoft.com/office/drawing/2014/main" id="{2B1DA8F0-A61D-4914-6759-634A335F4002}"/>
              </a:ext>
            </a:extLst>
          </p:cNvPr>
          <p:cNvSpPr/>
          <p:nvPr/>
        </p:nvSpPr>
        <p:spPr>
          <a:xfrm>
            <a:off x="2381248"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8" name="Oval 117">
            <a:extLst>
              <a:ext uri="{FF2B5EF4-FFF2-40B4-BE49-F238E27FC236}">
                <a16:creationId xmlns:a16="http://schemas.microsoft.com/office/drawing/2014/main" id="{64B8F3E6-0C3B-4E6B-56EE-3C616F9AEA3C}"/>
              </a:ext>
            </a:extLst>
          </p:cNvPr>
          <p:cNvSpPr/>
          <p:nvPr/>
        </p:nvSpPr>
        <p:spPr>
          <a:xfrm>
            <a:off x="2745391"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0" name="Oval 119">
            <a:extLst>
              <a:ext uri="{FF2B5EF4-FFF2-40B4-BE49-F238E27FC236}">
                <a16:creationId xmlns:a16="http://schemas.microsoft.com/office/drawing/2014/main" id="{9629ECA6-F6E6-5724-A952-F07EBE9ABFBC}"/>
              </a:ext>
            </a:extLst>
          </p:cNvPr>
          <p:cNvSpPr/>
          <p:nvPr/>
        </p:nvSpPr>
        <p:spPr>
          <a:xfrm>
            <a:off x="3854256" y="629019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4" name="Oval 123">
            <a:extLst>
              <a:ext uri="{FF2B5EF4-FFF2-40B4-BE49-F238E27FC236}">
                <a16:creationId xmlns:a16="http://schemas.microsoft.com/office/drawing/2014/main" id="{A1CFDD7B-AE30-1FB9-987F-797E1E1A77AE}"/>
              </a:ext>
            </a:extLst>
          </p:cNvPr>
          <p:cNvSpPr/>
          <p:nvPr/>
        </p:nvSpPr>
        <p:spPr>
          <a:xfrm>
            <a:off x="4932153" y="629019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1919073"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2825382" y="5998675"/>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12.5% – 13.5%</a:t>
            </a:r>
          </a:p>
        </p:txBody>
      </p:sp>
      <p:sp>
        <p:nvSpPr>
          <p:cNvPr id="127" name="Title 2">
            <a:extLst>
              <a:ext uri="{FF2B5EF4-FFF2-40B4-BE49-F238E27FC236}">
                <a16:creationId xmlns:a16="http://schemas.microsoft.com/office/drawing/2014/main" id="{B41CB062-B3CF-9FDE-1311-FEE1B1FAA3CD}"/>
              </a:ext>
            </a:extLst>
          </p:cNvPr>
          <p:cNvSpPr txBox="1"/>
          <p:nvPr/>
        </p:nvSpPr>
        <p:spPr>
          <a:xfrm>
            <a:off x="4481955"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28" name="Title 2">
            <a:extLst>
              <a:ext uri="{FF2B5EF4-FFF2-40B4-BE49-F238E27FC236}">
                <a16:creationId xmlns:a16="http://schemas.microsoft.com/office/drawing/2014/main" id="{6D30BEC4-2683-ED22-6AEA-4863616B5599}"/>
              </a:ext>
            </a:extLst>
          </p:cNvPr>
          <p:cNvSpPr txBox="1"/>
          <p:nvPr/>
        </p:nvSpPr>
        <p:spPr>
          <a:xfrm>
            <a:off x="536658" y="628904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CỒN</a:t>
            </a:r>
          </a:p>
        </p:txBody>
      </p:sp>
      <p:cxnSp>
        <p:nvCxnSpPr>
          <p:cNvPr id="129" name="Straight Connector 128">
            <a:extLst>
              <a:ext uri="{FF2B5EF4-FFF2-40B4-BE49-F238E27FC236}">
                <a16:creationId xmlns:a16="http://schemas.microsoft.com/office/drawing/2014/main" id="{C10BC331-4C23-9BBC-D438-A15EE4762DB9}"/>
              </a:ext>
            </a:extLst>
          </p:cNvPr>
          <p:cNvCxnSpPr>
            <a:cxnSpLocks/>
          </p:cNvCxnSpPr>
          <p:nvPr/>
        </p:nvCxnSpPr>
        <p:spPr>
          <a:xfrm>
            <a:off x="1014292" y="6426178"/>
            <a:ext cx="95111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7A46D4A-3123-70DD-1402-4D56075E90E9}"/>
              </a:ext>
            </a:extLst>
          </p:cNvPr>
          <p:cNvCxnSpPr>
            <a:cxnSpLocks/>
          </p:cNvCxnSpPr>
          <p:nvPr/>
        </p:nvCxnSpPr>
        <p:spPr>
          <a:xfrm>
            <a:off x="3629742" y="244400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2017105" y="55263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 name="Oval 8">
            <a:extLst>
              <a:ext uri="{FF2B5EF4-FFF2-40B4-BE49-F238E27FC236}">
                <a16:creationId xmlns:a16="http://schemas.microsoft.com/office/drawing/2014/main" id="{98B11090-0F1E-9130-E036-1F70E02E2B14}"/>
              </a:ext>
            </a:extLst>
          </p:cNvPr>
          <p:cNvSpPr/>
          <p:nvPr/>
        </p:nvSpPr>
        <p:spPr>
          <a:xfrm>
            <a:off x="2381248"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0" name="Oval 19">
            <a:extLst>
              <a:ext uri="{FF2B5EF4-FFF2-40B4-BE49-F238E27FC236}">
                <a16:creationId xmlns:a16="http://schemas.microsoft.com/office/drawing/2014/main" id="{E6F4703E-38C4-66B6-0AAA-A7577FF86048}"/>
              </a:ext>
            </a:extLst>
          </p:cNvPr>
          <p:cNvSpPr/>
          <p:nvPr/>
        </p:nvSpPr>
        <p:spPr>
          <a:xfrm>
            <a:off x="2745391"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2" name="Oval 21">
            <a:extLst>
              <a:ext uri="{FF2B5EF4-FFF2-40B4-BE49-F238E27FC236}">
                <a16:creationId xmlns:a16="http://schemas.microsoft.com/office/drawing/2014/main" id="{6AD0BF80-B769-9BAA-B585-4C4951E651CC}"/>
              </a:ext>
            </a:extLst>
          </p:cNvPr>
          <p:cNvSpPr/>
          <p:nvPr/>
        </p:nvSpPr>
        <p:spPr>
          <a:xfrm>
            <a:off x="3109534"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3" name="Oval 22">
            <a:extLst>
              <a:ext uri="{FF2B5EF4-FFF2-40B4-BE49-F238E27FC236}">
                <a16:creationId xmlns:a16="http://schemas.microsoft.com/office/drawing/2014/main" id="{0973BC90-B33A-B751-5BDD-28E157D5E2BC}"/>
              </a:ext>
            </a:extLst>
          </p:cNvPr>
          <p:cNvSpPr/>
          <p:nvPr/>
        </p:nvSpPr>
        <p:spPr>
          <a:xfrm>
            <a:off x="3474058"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4" name="Oval 23">
            <a:extLst>
              <a:ext uri="{FF2B5EF4-FFF2-40B4-BE49-F238E27FC236}">
                <a16:creationId xmlns:a16="http://schemas.microsoft.com/office/drawing/2014/main" id="{A34C17CA-F787-56E9-F2EB-5F92BCC49ACE}"/>
              </a:ext>
            </a:extLst>
          </p:cNvPr>
          <p:cNvSpPr/>
          <p:nvPr/>
        </p:nvSpPr>
        <p:spPr>
          <a:xfrm>
            <a:off x="3838582"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5" name="Oval 24">
            <a:extLst>
              <a:ext uri="{FF2B5EF4-FFF2-40B4-BE49-F238E27FC236}">
                <a16:creationId xmlns:a16="http://schemas.microsoft.com/office/drawing/2014/main" id="{92FF9485-CFA9-1A63-0EE5-BF96D5D967CE}"/>
              </a:ext>
            </a:extLst>
          </p:cNvPr>
          <p:cNvSpPr/>
          <p:nvPr/>
        </p:nvSpPr>
        <p:spPr>
          <a:xfrm>
            <a:off x="4196927"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6" name="Oval 25">
            <a:extLst>
              <a:ext uri="{FF2B5EF4-FFF2-40B4-BE49-F238E27FC236}">
                <a16:creationId xmlns:a16="http://schemas.microsoft.com/office/drawing/2014/main" id="{4D6277A3-30D7-6C5F-8DCF-E8F91CCDA879}"/>
              </a:ext>
            </a:extLst>
          </p:cNvPr>
          <p:cNvSpPr/>
          <p:nvPr/>
        </p:nvSpPr>
        <p:spPr>
          <a:xfrm>
            <a:off x="4567629"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7" name="Oval 26">
            <a:extLst>
              <a:ext uri="{FF2B5EF4-FFF2-40B4-BE49-F238E27FC236}">
                <a16:creationId xmlns:a16="http://schemas.microsoft.com/office/drawing/2014/main" id="{EA777FD4-CCEB-5E8E-E8C0-E0C952B590DC}"/>
              </a:ext>
            </a:extLst>
          </p:cNvPr>
          <p:cNvSpPr/>
          <p:nvPr/>
        </p:nvSpPr>
        <p:spPr>
          <a:xfrm>
            <a:off x="4932153"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8" name="Title 2">
            <a:extLst>
              <a:ext uri="{FF2B5EF4-FFF2-40B4-BE49-F238E27FC236}">
                <a16:creationId xmlns:a16="http://schemas.microsoft.com/office/drawing/2014/main" id="{AEAF842E-EC57-A5A6-DA5B-536F10E44B5E}"/>
              </a:ext>
            </a:extLst>
          </p:cNvPr>
          <p:cNvSpPr txBox="1"/>
          <p:nvPr/>
        </p:nvSpPr>
        <p:spPr>
          <a:xfrm>
            <a:off x="536658" y="55351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CHUA</a:t>
            </a:r>
          </a:p>
        </p:txBody>
      </p:sp>
      <p:cxnSp>
        <p:nvCxnSpPr>
          <p:cNvPr id="29" name="Straight Connector 28">
            <a:extLst>
              <a:ext uri="{FF2B5EF4-FFF2-40B4-BE49-F238E27FC236}">
                <a16:creationId xmlns:a16="http://schemas.microsoft.com/office/drawing/2014/main" id="{11FDC852-B66F-E309-2C7D-854DA34DBFAE}"/>
              </a:ext>
            </a:extLst>
          </p:cNvPr>
          <p:cNvCxnSpPr>
            <a:cxnSpLocks/>
          </p:cNvCxnSpPr>
          <p:nvPr/>
        </p:nvCxnSpPr>
        <p:spPr>
          <a:xfrm>
            <a:off x="1416811" y="567229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809684" y="593768"/>
            <a:ext cx="2114328" cy="6400800"/>
          </a:xfrm>
          <a:prstGeom prst="rect">
            <a:avLst/>
          </a:prstGeom>
        </p:spPr>
      </p:pic>
      <p:sp>
        <p:nvSpPr>
          <p:cNvPr id="34" name="object 10">
            <a:extLst>
              <a:ext uri="{FF2B5EF4-FFF2-40B4-BE49-F238E27FC236}">
                <a16:creationId xmlns:a16="http://schemas.microsoft.com/office/drawing/2014/main" id="{C253552D-575F-5CDC-9429-090B7D8D4751}"/>
              </a:ext>
            </a:extLst>
          </p:cNvPr>
          <p:cNvSpPr txBox="1"/>
          <p:nvPr/>
        </p:nvSpPr>
        <p:spPr>
          <a:xfrm rot="16200000">
            <a:off x="7683080" y="4494426"/>
            <a:ext cx="4652237" cy="410433"/>
          </a:xfrm>
          <a:prstGeom prst="rect">
            <a:avLst/>
          </a:prstGeom>
        </p:spPr>
        <p:txBody>
          <a:bodyPr vert="horz" wrap="square" lIns="0" tIns="12065" rIns="0" bIns="0" rtlCol="0">
            <a:spAutoFit/>
          </a:bodyPr>
          <a:lstStyle/>
          <a:p>
            <a:pPr algn="ctr" defTabSz="914453">
              <a:lnSpc>
                <a:spcPct val="80000"/>
              </a:lnSpc>
              <a:spcBef>
                <a:spcPct val="0"/>
              </a:spcBef>
            </a:pPr>
            <a:r>
              <a:rPr lang="en-US" altLang="zh-CN" sz="3200" b="1" dirty="0">
                <a:solidFill>
                  <a:schemeClr val="bg1"/>
                </a:solidFill>
                <a:latin typeface="Arial" panose="020B0604020202020204" pitchFamily="34" charset="0"/>
                <a:ea typeface="Inter Display" panose="02000503000000020004" pitchFamily="2" charset="0"/>
                <a:cs typeface="Arial" panose="020B0604020202020204" pitchFamily="34" charset="0"/>
              </a:rPr>
              <a:t>PINOT NOIR</a:t>
            </a:r>
            <a:endParaRPr lang="en-AU" sz="32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3" name="Title 2">
            <a:extLst>
              <a:ext uri="{FF2B5EF4-FFF2-40B4-BE49-F238E27FC236}">
                <a16:creationId xmlns:a16="http://schemas.microsoft.com/office/drawing/2014/main" id="{E8959698-96CC-0A6D-FE01-CB2FCCBE514F}"/>
              </a:ext>
            </a:extLst>
          </p:cNvPr>
          <p:cNvSpPr txBox="1"/>
          <p:nvPr/>
        </p:nvSpPr>
        <p:spPr>
          <a:xfrm>
            <a:off x="1919073" y="4495408"/>
            <a:ext cx="91948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grpSp>
        <p:nvGrpSpPr>
          <p:cNvPr id="11" name="Group 10">
            <a:extLst>
              <a:ext uri="{FF2B5EF4-FFF2-40B4-BE49-F238E27FC236}">
                <a16:creationId xmlns:a16="http://schemas.microsoft.com/office/drawing/2014/main" id="{2EAE203C-6098-7ED6-D32E-4165167E5C57}"/>
              </a:ext>
            </a:extLst>
          </p:cNvPr>
          <p:cNvGrpSpPr/>
          <p:nvPr/>
        </p:nvGrpSpPr>
        <p:grpSpPr>
          <a:xfrm>
            <a:off x="3490113" y="6287100"/>
            <a:ext cx="278634" cy="272668"/>
            <a:chOff x="8032638" y="5926610"/>
            <a:chExt cx="278634" cy="272668"/>
          </a:xfrm>
        </p:grpSpPr>
        <p:sp>
          <p:nvSpPr>
            <p:cNvPr id="12" name="Freeform 11">
              <a:extLst>
                <a:ext uri="{FF2B5EF4-FFF2-40B4-BE49-F238E27FC236}">
                  <a16:creationId xmlns:a16="http://schemas.microsoft.com/office/drawing/2014/main" id="{4F470C75-4317-D66B-73E1-626D2CC6783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13" name="Freeform 12">
              <a:extLst>
                <a:ext uri="{FF2B5EF4-FFF2-40B4-BE49-F238E27FC236}">
                  <a16:creationId xmlns:a16="http://schemas.microsoft.com/office/drawing/2014/main" id="{4D56EBAB-BC6B-9EA6-8F7D-5692A38AB8D9}"/>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grpSp>
        <p:nvGrpSpPr>
          <p:cNvPr id="17" name="Group 16">
            <a:extLst>
              <a:ext uri="{FF2B5EF4-FFF2-40B4-BE49-F238E27FC236}">
                <a16:creationId xmlns:a16="http://schemas.microsoft.com/office/drawing/2014/main" id="{8DEB2490-3918-E451-6BA2-84956089A438}"/>
              </a:ext>
            </a:extLst>
          </p:cNvPr>
          <p:cNvGrpSpPr/>
          <p:nvPr/>
        </p:nvGrpSpPr>
        <p:grpSpPr>
          <a:xfrm rot="10800000">
            <a:off x="3109915" y="6287100"/>
            <a:ext cx="278634" cy="272668"/>
            <a:chOff x="8032638" y="5926610"/>
            <a:chExt cx="278634" cy="272668"/>
          </a:xfrm>
        </p:grpSpPr>
        <p:sp>
          <p:nvSpPr>
            <p:cNvPr id="19" name="Freeform 18">
              <a:extLst>
                <a:ext uri="{FF2B5EF4-FFF2-40B4-BE49-F238E27FC236}">
                  <a16:creationId xmlns:a16="http://schemas.microsoft.com/office/drawing/2014/main" id="{4CD359C2-D95A-E282-F014-8522B6A7D2A8}"/>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21" name="Freeform 20">
              <a:extLst>
                <a:ext uri="{FF2B5EF4-FFF2-40B4-BE49-F238E27FC236}">
                  <a16:creationId xmlns:a16="http://schemas.microsoft.com/office/drawing/2014/main" id="{E6F7741F-E861-CECE-DFDA-B7FB7B9EA300}"/>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sp>
        <p:nvSpPr>
          <p:cNvPr id="6" name="Oval 5">
            <a:extLst>
              <a:ext uri="{FF2B5EF4-FFF2-40B4-BE49-F238E27FC236}">
                <a16:creationId xmlns:a16="http://schemas.microsoft.com/office/drawing/2014/main" id="{FB882CF5-DC13-5847-19AF-9A53E5292740}"/>
              </a:ext>
            </a:extLst>
          </p:cNvPr>
          <p:cNvSpPr/>
          <p:nvPr/>
        </p:nvSpPr>
        <p:spPr>
          <a:xfrm>
            <a:off x="4206923" y="628464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 name="Oval 6">
            <a:extLst>
              <a:ext uri="{FF2B5EF4-FFF2-40B4-BE49-F238E27FC236}">
                <a16:creationId xmlns:a16="http://schemas.microsoft.com/office/drawing/2014/main" id="{80DB291A-62CD-8C6B-C129-46C8BA700C5E}"/>
              </a:ext>
            </a:extLst>
          </p:cNvPr>
          <p:cNvSpPr/>
          <p:nvPr/>
        </p:nvSpPr>
        <p:spPr>
          <a:xfrm>
            <a:off x="4570646" y="629019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Tree>
    <p:extLst>
      <p:ext uri="{BB962C8B-B14F-4D97-AF65-F5344CB8AC3E}">
        <p14:creationId xmlns:p14="http://schemas.microsoft.com/office/powerpoint/2010/main" val="364747184"/>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3032760"/>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6886350" y="4376544"/>
            <a:ext cx="226803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rPr>
              <a:t>GREAT SOUTHERN
CABERNET SAUVIGNON</a:t>
            </a:r>
          </a:p>
        </p:txBody>
      </p:sp>
      <p:sp>
        <p:nvSpPr>
          <p:cNvPr id="26" name="Oval 25">
            <a:extLst>
              <a:ext uri="{FF2B5EF4-FFF2-40B4-BE49-F238E27FC236}">
                <a16:creationId xmlns:a16="http://schemas.microsoft.com/office/drawing/2014/main" id="{EA6BCBDD-680C-58C3-153A-39C29DAC56F3}"/>
              </a:ext>
            </a:extLst>
          </p:cNvPr>
          <p:cNvSpPr/>
          <p:nvPr/>
        </p:nvSpPr>
        <p:spPr>
          <a:xfrm>
            <a:off x="7792285" y="1891320"/>
            <a:ext cx="2252241" cy="2252241"/>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884279" y="2603552"/>
            <a:ext cx="2079829" cy="68211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US" altLang="zh-CN" sz="1600" dirty="0">
                <a:solidFill>
                  <a:schemeClr val="tx1"/>
                </a:solidFill>
                <a:effectLst/>
                <a:latin typeface="Arial" panose="020B0604020202020204" pitchFamily="34" charset="0"/>
              </a:rPr>
              <a:t>ĐẶC ĐIỂM 
GIỐNG NHO CỔ ĐIỂN</a:t>
            </a:r>
          </a:p>
        </p:txBody>
      </p:sp>
      <p:sp>
        <p:nvSpPr>
          <p:cNvPr id="29" name="TextBox 28">
            <a:extLst>
              <a:ext uri="{FF2B5EF4-FFF2-40B4-BE49-F238E27FC236}">
                <a16:creationId xmlns:a16="http://schemas.microsoft.com/office/drawing/2014/main" id="{9EE6620A-6DE8-9F2C-93D7-EA689D1394C6}"/>
              </a:ext>
            </a:extLst>
          </p:cNvPr>
          <p:cNvSpPr txBox="1"/>
          <p:nvPr/>
        </p:nvSpPr>
        <p:spPr>
          <a:xfrm>
            <a:off x="8057969" y="4828751"/>
            <a:ext cx="2805709" cy="1713611"/>
          </a:xfrm>
          <a:prstGeom prst="rect">
            <a:avLst/>
          </a:prstGeom>
          <a:noFill/>
        </p:spPr>
        <p:txBody>
          <a:bodyPr wrap="square" anchor="b">
            <a:spAutoFit/>
          </a:bodyPr>
          <a:lstStyle/>
          <a:p>
            <a:pPr>
              <a:lnSpc>
                <a:spcPct val="82000"/>
              </a:lnSpc>
              <a:spcBef>
                <a:spcPts val="150"/>
              </a:spcBef>
              <a:spcAft>
                <a:spcPts val="315"/>
              </a:spcAft>
              <a:buClr>
                <a:srgbClr val="B2D8BE"/>
              </a:buClr>
            </a:pPr>
            <a:r>
              <a:rPr lang="en-US" altLang="zh-CN" sz="1400" b="1" dirty="0">
                <a:effectLst/>
                <a:latin typeface="Arial" panose="020B0604020202020204" pitchFamily="34" charset="0"/>
              </a:rPr>
              <a:t>HƯƠNG VỊ ĐẶC TRƯNG</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Mâm xôi đen</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Lá nguyệt quế</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Dâu tằm</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Lý chua đen</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Thảo mộc khô</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Thuốc lá</a:t>
            </a:r>
            <a:endParaRPr lang="en-AU" sz="1400" dirty="0">
              <a:effectLst/>
              <a:latin typeface="Arial" panose="020B0604020202020204" pitchFamily="34" charset="0"/>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2359959" y="3886394"/>
            <a:ext cx="334379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2362442" y="3886394"/>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146321" y="593768"/>
            <a:ext cx="2114328" cy="6400800"/>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4019717" y="4297449"/>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US" altLang="zh-CN" sz="3200" b="1" dirty="0">
                <a:solidFill>
                  <a:schemeClr val="bg1"/>
                </a:solidFill>
                <a:latin typeface="Arial" panose="020B0604020202020204" pitchFamily="34" charset="0"/>
                <a:ea typeface="Inter Display" panose="02000503000000020004" pitchFamily="2" charset="0"/>
                <a:cs typeface="Arial" panose="020B0604020202020204" pitchFamily="34" charset="0"/>
              </a:rPr>
              <a:t>CABERNET SAUVIGNON</a:t>
            </a:r>
            <a:endParaRPr lang="en-AU" sz="32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cxnSp>
        <p:nvCxnSpPr>
          <p:cNvPr id="8" name="Straight Connector 7">
            <a:extLst>
              <a:ext uri="{FF2B5EF4-FFF2-40B4-BE49-F238E27FC236}">
                <a16:creationId xmlns:a16="http://schemas.microsoft.com/office/drawing/2014/main" id="{6D05F414-B36A-E16A-05C2-58BCA35A82CA}"/>
              </a:ext>
            </a:extLst>
          </p:cNvPr>
          <p:cNvCxnSpPr>
            <a:cxnSpLocks/>
          </p:cNvCxnSpPr>
          <p:nvPr/>
        </p:nvCxnSpPr>
        <p:spPr>
          <a:xfrm>
            <a:off x="9154380" y="4373966"/>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0EA14C6-E2E6-0735-3B9F-A398BE147191}"/>
              </a:ext>
            </a:extLst>
          </p:cNvPr>
          <p:cNvCxnSpPr>
            <a:cxnSpLocks/>
          </p:cNvCxnSpPr>
          <p:nvPr/>
        </p:nvCxnSpPr>
        <p:spPr>
          <a:xfrm>
            <a:off x="2820817" y="3537610"/>
            <a:ext cx="280346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CC52FFC-D217-40BF-01D4-2D8D1BD66F44}"/>
              </a:ext>
            </a:extLst>
          </p:cNvPr>
          <p:cNvCxnSpPr>
            <a:cxnSpLocks/>
          </p:cNvCxnSpPr>
          <p:nvPr/>
        </p:nvCxnSpPr>
        <p:spPr>
          <a:xfrm>
            <a:off x="2820817" y="3303227"/>
            <a:ext cx="0" cy="23438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1413A9BF-AABE-6FF5-CA71-FA3C324D6573}"/>
              </a:ext>
            </a:extLst>
          </p:cNvPr>
          <p:cNvSpPr txBox="1"/>
          <p:nvPr/>
        </p:nvSpPr>
        <p:spPr>
          <a:xfrm>
            <a:off x="1722292" y="2714642"/>
            <a:ext cx="2197050" cy="584775"/>
          </a:xfrm>
          <a:prstGeom prst="rect">
            <a:avLst/>
          </a:prstGeom>
          <a:noFill/>
        </p:spPr>
        <p:txBody>
          <a:bodyPr wrap="square" anchor="b">
            <a:spAutoFit/>
          </a:bodyPr>
          <a:lstStyle/>
          <a:p>
            <a:pPr algn="ctr">
              <a:spcBef>
                <a:spcPts val="203"/>
              </a:spcBef>
            </a:pPr>
            <a:r>
              <a:rPr lang="en-US" altLang="zh-CN" sz="1600" dirty="0">
                <a:latin typeface="Arial" panose="020B0604020202020204" pitchFamily="34" charset="0"/>
              </a:rPr>
              <a:t>PHÁT TRIỂN MẠNH MẼ KHẮP VÙNG</a:t>
            </a:r>
            <a:endParaRPr lang="en-AU" sz="1600" dirty="0">
              <a:effectLst/>
              <a:latin typeface="Arial" panose="020B0604020202020204" pitchFamily="34" charset="0"/>
            </a:endParaRPr>
          </a:p>
        </p:txBody>
      </p:sp>
      <p:sp>
        <p:nvSpPr>
          <p:cNvPr id="5" name="TextBox 4">
            <a:extLst>
              <a:ext uri="{FF2B5EF4-FFF2-40B4-BE49-F238E27FC236}">
                <a16:creationId xmlns:a16="http://schemas.microsoft.com/office/drawing/2014/main" id="{10712ACE-DCF4-761E-813F-D84C3F8D01D9}"/>
              </a:ext>
            </a:extLst>
          </p:cNvPr>
          <p:cNvSpPr txBox="1"/>
          <p:nvPr/>
        </p:nvSpPr>
        <p:spPr>
          <a:xfrm>
            <a:off x="834485" y="4331362"/>
            <a:ext cx="3140331" cy="882293"/>
          </a:xfrm>
          <a:prstGeom prst="rect">
            <a:avLst/>
          </a:prstGeom>
          <a:noFill/>
        </p:spPr>
        <p:txBody>
          <a:bodyPr wrap="square" anchor="b">
            <a:spAutoFit/>
          </a:bodyPr>
          <a:lstStyle/>
          <a:p>
            <a:pPr algn="ctr">
              <a:spcBef>
                <a:spcPts val="203"/>
              </a:spcBef>
            </a:pPr>
            <a:r>
              <a:rPr lang="en-US" altLang="zh-CN" sz="1600" dirty="0">
                <a:latin typeface="Arial" panose="020B0604020202020204" pitchFamily="34" charset="0"/>
              </a:rPr>
              <a:t>MÀU SẮC ĐẬM ĐÀ</a:t>
            </a:r>
          </a:p>
          <a:p>
            <a:pPr algn="ctr">
              <a:spcBef>
                <a:spcPts val="203"/>
              </a:spcBef>
            </a:pPr>
            <a:r>
              <a:rPr lang="en-US" altLang="zh-CN" sz="1600" dirty="0">
                <a:effectLst/>
                <a:latin typeface="Arial" panose="020B0604020202020204" pitchFamily="34" charset="0"/>
              </a:rPr>
              <a:t>VÀ HƯƠNG VỊ 
MÃNH LIỆT</a:t>
            </a:r>
          </a:p>
        </p:txBody>
      </p:sp>
    </p:spTree>
    <p:extLst>
      <p:ext uri="{BB962C8B-B14F-4D97-AF65-F5344CB8AC3E}">
        <p14:creationId xmlns:p14="http://schemas.microsoft.com/office/powerpoint/2010/main" val="2001931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623349" y="590594"/>
            <a:ext cx="6307649" cy="1325562"/>
          </a:xfrm>
        </p:spPr>
        <p:txBody>
          <a:bodyPr/>
          <a:lstStyle/>
          <a:p>
            <a:r>
              <a:rPr lang="en-US" altLang="zh-CN" sz="4000" b="1" dirty="0">
                <a:solidFill>
                  <a:schemeClr val="bg2"/>
                </a:solidFill>
              </a:rPr>
              <a:t>Đặc điểm của CABERNET SAUVIGNON</a:t>
            </a:r>
          </a:p>
        </p:txBody>
      </p:sp>
      <p:sp>
        <p:nvSpPr>
          <p:cNvPr id="10" name="Oval 9">
            <a:extLst>
              <a:ext uri="{FF2B5EF4-FFF2-40B4-BE49-F238E27FC236}">
                <a16:creationId xmlns:a16="http://schemas.microsoft.com/office/drawing/2014/main" id="{5E9E726C-4D13-C985-23C4-41962972AEC9}"/>
              </a:ext>
            </a:extLst>
          </p:cNvPr>
          <p:cNvSpPr/>
          <p:nvPr/>
        </p:nvSpPr>
        <p:spPr>
          <a:xfrm>
            <a:off x="2017105" y="213641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 name="Oval 13">
            <a:extLst>
              <a:ext uri="{FF2B5EF4-FFF2-40B4-BE49-F238E27FC236}">
                <a16:creationId xmlns:a16="http://schemas.microsoft.com/office/drawing/2014/main" id="{771307A9-E657-7B93-C606-E56C9CC56144}"/>
              </a:ext>
            </a:extLst>
          </p:cNvPr>
          <p:cNvSpPr/>
          <p:nvPr/>
        </p:nvSpPr>
        <p:spPr>
          <a:xfrm>
            <a:off x="2381248" y="213351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 name="Oval 14">
            <a:extLst>
              <a:ext uri="{FF2B5EF4-FFF2-40B4-BE49-F238E27FC236}">
                <a16:creationId xmlns:a16="http://schemas.microsoft.com/office/drawing/2014/main" id="{BB07819D-D2FE-B083-3339-A8E88A45DDA6}"/>
              </a:ext>
            </a:extLst>
          </p:cNvPr>
          <p:cNvSpPr/>
          <p:nvPr/>
        </p:nvSpPr>
        <p:spPr>
          <a:xfrm>
            <a:off x="2745391" y="213351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 name="Oval 15">
            <a:extLst>
              <a:ext uri="{FF2B5EF4-FFF2-40B4-BE49-F238E27FC236}">
                <a16:creationId xmlns:a16="http://schemas.microsoft.com/office/drawing/2014/main" id="{E5E205D0-C411-38B0-4D9A-80B38795D0BF}"/>
              </a:ext>
            </a:extLst>
          </p:cNvPr>
          <p:cNvSpPr/>
          <p:nvPr/>
        </p:nvSpPr>
        <p:spPr>
          <a:xfrm>
            <a:off x="3109534" y="213351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7" name="Title 2">
            <a:extLst>
              <a:ext uri="{FF2B5EF4-FFF2-40B4-BE49-F238E27FC236}">
                <a16:creationId xmlns:a16="http://schemas.microsoft.com/office/drawing/2014/main" id="{EA60979E-6B19-2DD7-E677-86C2BA4BC3F6}"/>
              </a:ext>
            </a:extLst>
          </p:cNvPr>
          <p:cNvSpPr txBox="1"/>
          <p:nvPr/>
        </p:nvSpPr>
        <p:spPr>
          <a:xfrm>
            <a:off x="536659" y="2146111"/>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41" name="Oval 40">
            <a:extLst>
              <a:ext uri="{FF2B5EF4-FFF2-40B4-BE49-F238E27FC236}">
                <a16:creationId xmlns:a16="http://schemas.microsoft.com/office/drawing/2014/main" id="{F70FE6CA-4CF6-7CB6-8C56-0690F7009B9A}"/>
              </a:ext>
            </a:extLst>
          </p:cNvPr>
          <p:cNvSpPr/>
          <p:nvPr/>
        </p:nvSpPr>
        <p:spPr>
          <a:xfrm>
            <a:off x="3474058" y="213351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2" name="Oval 41">
            <a:extLst>
              <a:ext uri="{FF2B5EF4-FFF2-40B4-BE49-F238E27FC236}">
                <a16:creationId xmlns:a16="http://schemas.microsoft.com/office/drawing/2014/main" id="{4B8C71F0-2CF6-CBD1-8314-29E4968C9B0D}"/>
              </a:ext>
            </a:extLst>
          </p:cNvPr>
          <p:cNvSpPr/>
          <p:nvPr/>
        </p:nvSpPr>
        <p:spPr>
          <a:xfrm>
            <a:off x="3838582" y="213351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3" name="Oval 42">
            <a:extLst>
              <a:ext uri="{FF2B5EF4-FFF2-40B4-BE49-F238E27FC236}">
                <a16:creationId xmlns:a16="http://schemas.microsoft.com/office/drawing/2014/main" id="{F0918A7E-8435-E625-F670-759EC5083F3C}"/>
              </a:ext>
            </a:extLst>
          </p:cNvPr>
          <p:cNvSpPr/>
          <p:nvPr/>
        </p:nvSpPr>
        <p:spPr>
          <a:xfrm>
            <a:off x="4196927" y="213351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4" name="Oval 43">
            <a:extLst>
              <a:ext uri="{FF2B5EF4-FFF2-40B4-BE49-F238E27FC236}">
                <a16:creationId xmlns:a16="http://schemas.microsoft.com/office/drawing/2014/main" id="{EA358267-FF4F-A528-01D9-3198E2F926C6}"/>
              </a:ext>
            </a:extLst>
          </p:cNvPr>
          <p:cNvSpPr/>
          <p:nvPr/>
        </p:nvSpPr>
        <p:spPr>
          <a:xfrm>
            <a:off x="4567629" y="213351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5" name="Oval 44">
            <a:extLst>
              <a:ext uri="{FF2B5EF4-FFF2-40B4-BE49-F238E27FC236}">
                <a16:creationId xmlns:a16="http://schemas.microsoft.com/office/drawing/2014/main" id="{8C4AFAE9-F897-C007-2BE9-FDD7125ABF7E}"/>
              </a:ext>
            </a:extLst>
          </p:cNvPr>
          <p:cNvSpPr/>
          <p:nvPr/>
        </p:nvSpPr>
        <p:spPr>
          <a:xfrm>
            <a:off x="4932153" y="213351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3498332" y="2580704"/>
            <a:ext cx="241126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Cabernet Sauvignon</a:t>
            </a:r>
          </a:p>
        </p:txBody>
      </p:sp>
      <p:cxnSp>
        <p:nvCxnSpPr>
          <p:cNvPr id="48" name="Straight Connector 47">
            <a:extLst>
              <a:ext uri="{FF2B5EF4-FFF2-40B4-BE49-F238E27FC236}">
                <a16:creationId xmlns:a16="http://schemas.microsoft.com/office/drawing/2014/main" id="{43DA3CEB-458A-D314-263A-CA3C2D509FD5}"/>
              </a:ext>
            </a:extLst>
          </p:cNvPr>
          <p:cNvCxnSpPr>
            <a:cxnSpLocks/>
          </p:cNvCxnSpPr>
          <p:nvPr/>
        </p:nvCxnSpPr>
        <p:spPr>
          <a:xfrm>
            <a:off x="1416811" y="2269845"/>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56B324C1-B532-6319-4E42-3A30F641C9BA}"/>
              </a:ext>
            </a:extLst>
          </p:cNvPr>
          <p:cNvSpPr/>
          <p:nvPr/>
        </p:nvSpPr>
        <p:spPr>
          <a:xfrm>
            <a:off x="2017105" y="3233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5" name="Oval 54">
            <a:extLst>
              <a:ext uri="{FF2B5EF4-FFF2-40B4-BE49-F238E27FC236}">
                <a16:creationId xmlns:a16="http://schemas.microsoft.com/office/drawing/2014/main" id="{CAD22B74-9270-96D6-E0F1-243A26D60B39}"/>
              </a:ext>
            </a:extLst>
          </p:cNvPr>
          <p:cNvSpPr/>
          <p:nvPr/>
        </p:nvSpPr>
        <p:spPr>
          <a:xfrm>
            <a:off x="2381248"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6" name="Oval 55">
            <a:extLst>
              <a:ext uri="{FF2B5EF4-FFF2-40B4-BE49-F238E27FC236}">
                <a16:creationId xmlns:a16="http://schemas.microsoft.com/office/drawing/2014/main" id="{4EA501BB-C7F5-7FA5-7FF8-DB7E0DD2D454}"/>
              </a:ext>
            </a:extLst>
          </p:cNvPr>
          <p:cNvSpPr/>
          <p:nvPr/>
        </p:nvSpPr>
        <p:spPr>
          <a:xfrm>
            <a:off x="2745391"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7" name="Oval 56">
            <a:extLst>
              <a:ext uri="{FF2B5EF4-FFF2-40B4-BE49-F238E27FC236}">
                <a16:creationId xmlns:a16="http://schemas.microsoft.com/office/drawing/2014/main" id="{F9D5A2BC-1C21-488D-EA01-242C24BAE29B}"/>
              </a:ext>
            </a:extLst>
          </p:cNvPr>
          <p:cNvSpPr/>
          <p:nvPr/>
        </p:nvSpPr>
        <p:spPr>
          <a:xfrm>
            <a:off x="3109534"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8" name="Title 2">
            <a:extLst>
              <a:ext uri="{FF2B5EF4-FFF2-40B4-BE49-F238E27FC236}">
                <a16:creationId xmlns:a16="http://schemas.microsoft.com/office/drawing/2014/main" id="{2A138B4E-691E-C104-0EE7-DF68C7C8EABA}"/>
              </a:ext>
            </a:extLst>
          </p:cNvPr>
          <p:cNvSpPr txBox="1"/>
          <p:nvPr/>
        </p:nvSpPr>
        <p:spPr>
          <a:xfrm>
            <a:off x="536658" y="3250592"/>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a:t>
            </a:r>
          </a:p>
        </p:txBody>
      </p:sp>
      <p:sp>
        <p:nvSpPr>
          <p:cNvPr id="59" name="Oval 58">
            <a:extLst>
              <a:ext uri="{FF2B5EF4-FFF2-40B4-BE49-F238E27FC236}">
                <a16:creationId xmlns:a16="http://schemas.microsoft.com/office/drawing/2014/main" id="{0EAE25DB-3CA0-4A42-2597-A8EBE9BC4A06}"/>
              </a:ext>
            </a:extLst>
          </p:cNvPr>
          <p:cNvSpPr/>
          <p:nvPr/>
        </p:nvSpPr>
        <p:spPr>
          <a:xfrm>
            <a:off x="3474058"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0" name="Oval 59">
            <a:extLst>
              <a:ext uri="{FF2B5EF4-FFF2-40B4-BE49-F238E27FC236}">
                <a16:creationId xmlns:a16="http://schemas.microsoft.com/office/drawing/2014/main" id="{A88E41DB-CE57-215D-8C17-D6096052A961}"/>
              </a:ext>
            </a:extLst>
          </p:cNvPr>
          <p:cNvSpPr/>
          <p:nvPr/>
        </p:nvSpPr>
        <p:spPr>
          <a:xfrm>
            <a:off x="3838582"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1" name="Oval 60">
            <a:extLst>
              <a:ext uri="{FF2B5EF4-FFF2-40B4-BE49-F238E27FC236}">
                <a16:creationId xmlns:a16="http://schemas.microsoft.com/office/drawing/2014/main" id="{56D48F85-BF09-A31E-0105-6F828E6A2A80}"/>
              </a:ext>
            </a:extLst>
          </p:cNvPr>
          <p:cNvSpPr/>
          <p:nvPr/>
        </p:nvSpPr>
        <p:spPr>
          <a:xfrm>
            <a:off x="4196927"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2" name="Oval 61">
            <a:extLst>
              <a:ext uri="{FF2B5EF4-FFF2-40B4-BE49-F238E27FC236}">
                <a16:creationId xmlns:a16="http://schemas.microsoft.com/office/drawing/2014/main" id="{949540E5-39F1-062B-784A-CF803311CF36}"/>
              </a:ext>
            </a:extLst>
          </p:cNvPr>
          <p:cNvSpPr/>
          <p:nvPr/>
        </p:nvSpPr>
        <p:spPr>
          <a:xfrm>
            <a:off x="4567629"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3" name="Oval 62">
            <a:extLst>
              <a:ext uri="{FF2B5EF4-FFF2-40B4-BE49-F238E27FC236}">
                <a16:creationId xmlns:a16="http://schemas.microsoft.com/office/drawing/2014/main" id="{BD3B6A83-9E9B-AACC-6479-E9F5C79121C0}"/>
              </a:ext>
            </a:extLst>
          </p:cNvPr>
          <p:cNvSpPr/>
          <p:nvPr/>
        </p:nvSpPr>
        <p:spPr>
          <a:xfrm>
            <a:off x="4932153"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6" name="Title 2">
            <a:extLst>
              <a:ext uri="{FF2B5EF4-FFF2-40B4-BE49-F238E27FC236}">
                <a16:creationId xmlns:a16="http://schemas.microsoft.com/office/drawing/2014/main" id="{2B065DC4-F1F3-5B67-068B-118B01794EE3}"/>
              </a:ext>
            </a:extLst>
          </p:cNvPr>
          <p:cNvSpPr txBox="1"/>
          <p:nvPr/>
        </p:nvSpPr>
        <p:spPr>
          <a:xfrm>
            <a:off x="1919073" y="290817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67" name="Title 2">
            <a:extLst>
              <a:ext uri="{FF2B5EF4-FFF2-40B4-BE49-F238E27FC236}">
                <a16:creationId xmlns:a16="http://schemas.microsoft.com/office/drawing/2014/main" id="{B7C01906-5D40-F5EB-AC78-3E04BD6F69BB}"/>
              </a:ext>
            </a:extLst>
          </p:cNvPr>
          <p:cNvSpPr txBox="1"/>
          <p:nvPr/>
        </p:nvSpPr>
        <p:spPr>
          <a:xfrm>
            <a:off x="3188824" y="2937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68" name="Title 2">
            <a:extLst>
              <a:ext uri="{FF2B5EF4-FFF2-40B4-BE49-F238E27FC236}">
                <a16:creationId xmlns:a16="http://schemas.microsoft.com/office/drawing/2014/main" id="{3B6A3A30-1873-A6BA-2798-63AF8B67FB55}"/>
              </a:ext>
            </a:extLst>
          </p:cNvPr>
          <p:cNvSpPr txBox="1"/>
          <p:nvPr/>
        </p:nvSpPr>
        <p:spPr>
          <a:xfrm>
            <a:off x="4481955" y="2937207"/>
            <a:ext cx="771747" cy="282528"/>
          </a:xfrm>
          <a:prstGeom prst="rect">
            <a:avLst/>
          </a:prstGeom>
        </p:spPr>
        <p:txBody>
          <a:bodyPr anchor="t">
            <a:noAutofit/>
          </a:bodyPr>
          <a:lstStyle>
            <a:lvl1pPr algn="l" defTabSz="914453" rtl="0" eaLnBrk="1" latinLnBrk="0" hangingPunct="1">
              <a:lnSpc>
                <a:spcPct val="80000"/>
              </a:lnSpc>
              <a:spcBef>
                <a:spcPct val="0"/>
              </a:spcBef>
              <a:buNone/>
              <a:defRPr sz="8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Đầy đặn</a:t>
            </a:r>
          </a:p>
        </p:txBody>
      </p:sp>
      <p:sp>
        <p:nvSpPr>
          <p:cNvPr id="69" name="Oval 68">
            <a:extLst>
              <a:ext uri="{FF2B5EF4-FFF2-40B4-BE49-F238E27FC236}">
                <a16:creationId xmlns:a16="http://schemas.microsoft.com/office/drawing/2014/main" id="{5C46DC12-0E83-EB3D-4A80-988616D8C11A}"/>
              </a:ext>
            </a:extLst>
          </p:cNvPr>
          <p:cNvSpPr/>
          <p:nvPr/>
        </p:nvSpPr>
        <p:spPr>
          <a:xfrm>
            <a:off x="2017105" y="407338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0" name="Oval 69">
            <a:extLst>
              <a:ext uri="{FF2B5EF4-FFF2-40B4-BE49-F238E27FC236}">
                <a16:creationId xmlns:a16="http://schemas.microsoft.com/office/drawing/2014/main" id="{5D833F3F-FCE3-9CEC-C76A-79762F233562}"/>
              </a:ext>
            </a:extLst>
          </p:cNvPr>
          <p:cNvSpPr/>
          <p:nvPr/>
        </p:nvSpPr>
        <p:spPr>
          <a:xfrm>
            <a:off x="2381248" y="407048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1" name="Oval 70">
            <a:extLst>
              <a:ext uri="{FF2B5EF4-FFF2-40B4-BE49-F238E27FC236}">
                <a16:creationId xmlns:a16="http://schemas.microsoft.com/office/drawing/2014/main" id="{6B996D25-CA96-006C-392C-55D421287582}"/>
              </a:ext>
            </a:extLst>
          </p:cNvPr>
          <p:cNvSpPr/>
          <p:nvPr/>
        </p:nvSpPr>
        <p:spPr>
          <a:xfrm>
            <a:off x="2745391"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2" name="Oval 71">
            <a:extLst>
              <a:ext uri="{FF2B5EF4-FFF2-40B4-BE49-F238E27FC236}">
                <a16:creationId xmlns:a16="http://schemas.microsoft.com/office/drawing/2014/main" id="{45C2B84D-7036-CDB8-58F3-3D1E2A9C3AAB}"/>
              </a:ext>
            </a:extLst>
          </p:cNvPr>
          <p:cNvSpPr/>
          <p:nvPr/>
        </p:nvSpPr>
        <p:spPr>
          <a:xfrm>
            <a:off x="3109534"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4" name="Oval 73">
            <a:extLst>
              <a:ext uri="{FF2B5EF4-FFF2-40B4-BE49-F238E27FC236}">
                <a16:creationId xmlns:a16="http://schemas.microsoft.com/office/drawing/2014/main" id="{F479E814-06E5-BCE8-2BAF-50946C45F8FB}"/>
              </a:ext>
            </a:extLst>
          </p:cNvPr>
          <p:cNvSpPr/>
          <p:nvPr/>
        </p:nvSpPr>
        <p:spPr>
          <a:xfrm>
            <a:off x="3474058"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5" name="Oval 74">
            <a:extLst>
              <a:ext uri="{FF2B5EF4-FFF2-40B4-BE49-F238E27FC236}">
                <a16:creationId xmlns:a16="http://schemas.microsoft.com/office/drawing/2014/main" id="{414CCDD2-F11D-0279-A36F-D4A37A2878FE}"/>
              </a:ext>
            </a:extLst>
          </p:cNvPr>
          <p:cNvSpPr/>
          <p:nvPr/>
        </p:nvSpPr>
        <p:spPr>
          <a:xfrm>
            <a:off x="3838582"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6" name="Oval 75">
            <a:extLst>
              <a:ext uri="{FF2B5EF4-FFF2-40B4-BE49-F238E27FC236}">
                <a16:creationId xmlns:a16="http://schemas.microsoft.com/office/drawing/2014/main" id="{CB52F33A-8F27-87AE-F35A-B6404F58AB15}"/>
              </a:ext>
            </a:extLst>
          </p:cNvPr>
          <p:cNvSpPr/>
          <p:nvPr/>
        </p:nvSpPr>
        <p:spPr>
          <a:xfrm>
            <a:off x="4196927"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7" name="Oval 76">
            <a:extLst>
              <a:ext uri="{FF2B5EF4-FFF2-40B4-BE49-F238E27FC236}">
                <a16:creationId xmlns:a16="http://schemas.microsoft.com/office/drawing/2014/main" id="{04C17CF5-823A-331C-DBD5-9922CD6CE349}"/>
              </a:ext>
            </a:extLst>
          </p:cNvPr>
          <p:cNvSpPr/>
          <p:nvPr/>
        </p:nvSpPr>
        <p:spPr>
          <a:xfrm>
            <a:off x="4567629"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8" name="Oval 77">
            <a:extLst>
              <a:ext uri="{FF2B5EF4-FFF2-40B4-BE49-F238E27FC236}">
                <a16:creationId xmlns:a16="http://schemas.microsoft.com/office/drawing/2014/main" id="{74B43055-8982-5378-E7DD-E548C1389335}"/>
              </a:ext>
            </a:extLst>
          </p:cNvPr>
          <p:cNvSpPr/>
          <p:nvPr/>
        </p:nvSpPr>
        <p:spPr>
          <a:xfrm>
            <a:off x="4932153"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9" name="Title 2">
            <a:extLst>
              <a:ext uri="{FF2B5EF4-FFF2-40B4-BE49-F238E27FC236}">
                <a16:creationId xmlns:a16="http://schemas.microsoft.com/office/drawing/2014/main" id="{4463A1FB-193C-93A5-86B8-C0EAB6798F81}"/>
              </a:ext>
            </a:extLst>
          </p:cNvPr>
          <p:cNvSpPr txBox="1"/>
          <p:nvPr/>
        </p:nvSpPr>
        <p:spPr>
          <a:xfrm>
            <a:off x="1919073" y="3748439"/>
            <a:ext cx="1087283" cy="279104"/>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0" name="Title 2">
            <a:extLst>
              <a:ext uri="{FF2B5EF4-FFF2-40B4-BE49-F238E27FC236}">
                <a16:creationId xmlns:a16="http://schemas.microsoft.com/office/drawing/2014/main" id="{9F9B86EA-9659-F793-8402-61AC31B812F2}"/>
              </a:ext>
            </a:extLst>
          </p:cNvPr>
          <p:cNvSpPr txBox="1"/>
          <p:nvPr/>
        </p:nvSpPr>
        <p:spPr>
          <a:xfrm>
            <a:off x="3039641" y="377731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1" name="Title 2">
            <a:extLst>
              <a:ext uri="{FF2B5EF4-FFF2-40B4-BE49-F238E27FC236}">
                <a16:creationId xmlns:a16="http://schemas.microsoft.com/office/drawing/2014/main" id="{1B0AB2D9-1B5B-00AA-32E4-0CE16334D9C2}"/>
              </a:ext>
            </a:extLst>
          </p:cNvPr>
          <p:cNvSpPr txBox="1"/>
          <p:nvPr/>
        </p:nvSpPr>
        <p:spPr>
          <a:xfrm>
            <a:off x="4481955" y="37774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82" name="Straight Connector 81">
            <a:extLst>
              <a:ext uri="{FF2B5EF4-FFF2-40B4-BE49-F238E27FC236}">
                <a16:creationId xmlns:a16="http://schemas.microsoft.com/office/drawing/2014/main" id="{706A801E-3C03-1AC6-239B-36C7D7AC13CA}"/>
              </a:ext>
            </a:extLst>
          </p:cNvPr>
          <p:cNvCxnSpPr>
            <a:cxnSpLocks/>
          </p:cNvCxnSpPr>
          <p:nvPr/>
        </p:nvCxnSpPr>
        <p:spPr>
          <a:xfrm>
            <a:off x="1313456" y="3378915"/>
            <a:ext cx="65195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F0A67287-34B3-3006-D404-17F8D8C5AF4A}"/>
              </a:ext>
            </a:extLst>
          </p:cNvPr>
          <p:cNvSpPr txBox="1"/>
          <p:nvPr/>
        </p:nvSpPr>
        <p:spPr>
          <a:xfrm>
            <a:off x="536658" y="408219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88" name="Straight Connector 87">
            <a:extLst>
              <a:ext uri="{FF2B5EF4-FFF2-40B4-BE49-F238E27FC236}">
                <a16:creationId xmlns:a16="http://schemas.microsoft.com/office/drawing/2014/main" id="{A648DC1B-D921-B490-B534-ECB1854E3DDC}"/>
              </a:ext>
            </a:extLst>
          </p:cNvPr>
          <p:cNvCxnSpPr>
            <a:cxnSpLocks/>
          </p:cNvCxnSpPr>
          <p:nvPr/>
        </p:nvCxnSpPr>
        <p:spPr>
          <a:xfrm>
            <a:off x="1416811" y="4219330"/>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462C42BA-0EE7-3F6B-1624-E391FE3E22F9}"/>
              </a:ext>
            </a:extLst>
          </p:cNvPr>
          <p:cNvSpPr/>
          <p:nvPr/>
        </p:nvSpPr>
        <p:spPr>
          <a:xfrm>
            <a:off x="2017105" y="480122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1" name="Oval 90">
            <a:extLst>
              <a:ext uri="{FF2B5EF4-FFF2-40B4-BE49-F238E27FC236}">
                <a16:creationId xmlns:a16="http://schemas.microsoft.com/office/drawing/2014/main" id="{CD63B3C4-F4F1-0729-1759-3BB985B1548E}"/>
              </a:ext>
            </a:extLst>
          </p:cNvPr>
          <p:cNvSpPr/>
          <p:nvPr/>
        </p:nvSpPr>
        <p:spPr>
          <a:xfrm>
            <a:off x="2381248"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2" name="Oval 91">
            <a:extLst>
              <a:ext uri="{FF2B5EF4-FFF2-40B4-BE49-F238E27FC236}">
                <a16:creationId xmlns:a16="http://schemas.microsoft.com/office/drawing/2014/main" id="{ACA437DD-7BA9-A58E-2AB0-2D850C10A8B6}"/>
              </a:ext>
            </a:extLst>
          </p:cNvPr>
          <p:cNvSpPr/>
          <p:nvPr/>
        </p:nvSpPr>
        <p:spPr>
          <a:xfrm>
            <a:off x="2745391"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3" name="Oval 92">
            <a:extLst>
              <a:ext uri="{FF2B5EF4-FFF2-40B4-BE49-F238E27FC236}">
                <a16:creationId xmlns:a16="http://schemas.microsoft.com/office/drawing/2014/main" id="{1F493C54-3679-D3F7-A7E8-0ABF20187A46}"/>
              </a:ext>
            </a:extLst>
          </p:cNvPr>
          <p:cNvSpPr/>
          <p:nvPr/>
        </p:nvSpPr>
        <p:spPr>
          <a:xfrm>
            <a:off x="3109534"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4" name="Oval 93">
            <a:extLst>
              <a:ext uri="{FF2B5EF4-FFF2-40B4-BE49-F238E27FC236}">
                <a16:creationId xmlns:a16="http://schemas.microsoft.com/office/drawing/2014/main" id="{61BAA34C-2760-A896-49EA-D9A7CF51EA94}"/>
              </a:ext>
            </a:extLst>
          </p:cNvPr>
          <p:cNvSpPr/>
          <p:nvPr/>
        </p:nvSpPr>
        <p:spPr>
          <a:xfrm>
            <a:off x="3474058"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5" name="Oval 94">
            <a:extLst>
              <a:ext uri="{FF2B5EF4-FFF2-40B4-BE49-F238E27FC236}">
                <a16:creationId xmlns:a16="http://schemas.microsoft.com/office/drawing/2014/main" id="{22480E4D-6B5D-2780-534D-BB2A3CFAAFB7}"/>
              </a:ext>
            </a:extLst>
          </p:cNvPr>
          <p:cNvSpPr/>
          <p:nvPr/>
        </p:nvSpPr>
        <p:spPr>
          <a:xfrm>
            <a:off x="3838582"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6" name="Oval 95">
            <a:extLst>
              <a:ext uri="{FF2B5EF4-FFF2-40B4-BE49-F238E27FC236}">
                <a16:creationId xmlns:a16="http://schemas.microsoft.com/office/drawing/2014/main" id="{F7A4D9B0-AB4E-0296-800B-432EF3928597}"/>
              </a:ext>
            </a:extLst>
          </p:cNvPr>
          <p:cNvSpPr/>
          <p:nvPr/>
        </p:nvSpPr>
        <p:spPr>
          <a:xfrm>
            <a:off x="4196927"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7" name="Oval 96">
            <a:extLst>
              <a:ext uri="{FF2B5EF4-FFF2-40B4-BE49-F238E27FC236}">
                <a16:creationId xmlns:a16="http://schemas.microsoft.com/office/drawing/2014/main" id="{45F340C9-765F-A155-4C63-97B14B45C9B8}"/>
              </a:ext>
            </a:extLst>
          </p:cNvPr>
          <p:cNvSpPr/>
          <p:nvPr/>
        </p:nvSpPr>
        <p:spPr>
          <a:xfrm>
            <a:off x="4567629"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8" name="Oval 97">
            <a:extLst>
              <a:ext uri="{FF2B5EF4-FFF2-40B4-BE49-F238E27FC236}">
                <a16:creationId xmlns:a16="http://schemas.microsoft.com/office/drawing/2014/main" id="{40A0356B-DB74-E944-961E-F62D8D53A02A}"/>
              </a:ext>
            </a:extLst>
          </p:cNvPr>
          <p:cNvSpPr/>
          <p:nvPr/>
        </p:nvSpPr>
        <p:spPr>
          <a:xfrm>
            <a:off x="4932153"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0" name="Title 2">
            <a:extLst>
              <a:ext uri="{FF2B5EF4-FFF2-40B4-BE49-F238E27FC236}">
                <a16:creationId xmlns:a16="http://schemas.microsoft.com/office/drawing/2014/main" id="{BEE4C8CF-5794-9B64-DB9C-D7CE9FAE4AB3}"/>
              </a:ext>
            </a:extLst>
          </p:cNvPr>
          <p:cNvSpPr txBox="1"/>
          <p:nvPr/>
        </p:nvSpPr>
        <p:spPr>
          <a:xfrm>
            <a:off x="3039641" y="450514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101" name="Title 2">
            <a:extLst>
              <a:ext uri="{FF2B5EF4-FFF2-40B4-BE49-F238E27FC236}">
                <a16:creationId xmlns:a16="http://schemas.microsoft.com/office/drawing/2014/main" id="{FE3EBE4E-EB98-83A3-75A2-18C830DF307D}"/>
              </a:ext>
            </a:extLst>
          </p:cNvPr>
          <p:cNvSpPr txBox="1"/>
          <p:nvPr/>
        </p:nvSpPr>
        <p:spPr>
          <a:xfrm>
            <a:off x="4481955" y="450530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02" name="Title 2">
            <a:extLst>
              <a:ext uri="{FF2B5EF4-FFF2-40B4-BE49-F238E27FC236}">
                <a16:creationId xmlns:a16="http://schemas.microsoft.com/office/drawing/2014/main" id="{1B25F2BD-9424-0257-A803-9516DAAC1307}"/>
              </a:ext>
            </a:extLst>
          </p:cNvPr>
          <p:cNvSpPr txBox="1"/>
          <p:nvPr/>
        </p:nvSpPr>
        <p:spPr>
          <a:xfrm>
            <a:off x="536658" y="4810029"/>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03" name="Straight Connector 102">
            <a:extLst>
              <a:ext uri="{FF2B5EF4-FFF2-40B4-BE49-F238E27FC236}">
                <a16:creationId xmlns:a16="http://schemas.microsoft.com/office/drawing/2014/main" id="{143BECEC-4306-6B0A-1B62-892176C385A1}"/>
              </a:ext>
            </a:extLst>
          </p:cNvPr>
          <p:cNvCxnSpPr>
            <a:cxnSpLocks/>
          </p:cNvCxnSpPr>
          <p:nvPr/>
        </p:nvCxnSpPr>
        <p:spPr>
          <a:xfrm flipV="1">
            <a:off x="1244813" y="4947164"/>
            <a:ext cx="720598" cy="4129"/>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63A90E32-85F4-531C-DEDB-E7EBAB510C5A}"/>
              </a:ext>
            </a:extLst>
          </p:cNvPr>
          <p:cNvSpPr/>
          <p:nvPr/>
        </p:nvSpPr>
        <p:spPr>
          <a:xfrm>
            <a:off x="2017105" y="514720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6" name="Oval 105">
            <a:extLst>
              <a:ext uri="{FF2B5EF4-FFF2-40B4-BE49-F238E27FC236}">
                <a16:creationId xmlns:a16="http://schemas.microsoft.com/office/drawing/2014/main" id="{19D0AB0B-64C7-0CCD-48CC-27D938711BEA}"/>
              </a:ext>
            </a:extLst>
          </p:cNvPr>
          <p:cNvSpPr/>
          <p:nvPr/>
        </p:nvSpPr>
        <p:spPr>
          <a:xfrm>
            <a:off x="2381248"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7" name="Oval 106">
            <a:extLst>
              <a:ext uri="{FF2B5EF4-FFF2-40B4-BE49-F238E27FC236}">
                <a16:creationId xmlns:a16="http://schemas.microsoft.com/office/drawing/2014/main" id="{6DF9DB65-C7C7-F323-D0B4-C0877CFCC86C}"/>
              </a:ext>
            </a:extLst>
          </p:cNvPr>
          <p:cNvSpPr/>
          <p:nvPr/>
        </p:nvSpPr>
        <p:spPr>
          <a:xfrm>
            <a:off x="2745391"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8" name="Oval 107">
            <a:extLst>
              <a:ext uri="{FF2B5EF4-FFF2-40B4-BE49-F238E27FC236}">
                <a16:creationId xmlns:a16="http://schemas.microsoft.com/office/drawing/2014/main" id="{85F98601-EA11-F3BB-94FA-146B4BB1119D}"/>
              </a:ext>
            </a:extLst>
          </p:cNvPr>
          <p:cNvSpPr/>
          <p:nvPr/>
        </p:nvSpPr>
        <p:spPr>
          <a:xfrm>
            <a:off x="3109534"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9" name="Oval 108">
            <a:extLst>
              <a:ext uri="{FF2B5EF4-FFF2-40B4-BE49-F238E27FC236}">
                <a16:creationId xmlns:a16="http://schemas.microsoft.com/office/drawing/2014/main" id="{D805F586-0454-F760-CA62-3A9FB1E870B3}"/>
              </a:ext>
            </a:extLst>
          </p:cNvPr>
          <p:cNvSpPr/>
          <p:nvPr/>
        </p:nvSpPr>
        <p:spPr>
          <a:xfrm>
            <a:off x="3474058"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0" name="Oval 109">
            <a:extLst>
              <a:ext uri="{FF2B5EF4-FFF2-40B4-BE49-F238E27FC236}">
                <a16:creationId xmlns:a16="http://schemas.microsoft.com/office/drawing/2014/main" id="{050295CE-1D57-2339-84CB-D8EFA9E837D5}"/>
              </a:ext>
            </a:extLst>
          </p:cNvPr>
          <p:cNvSpPr/>
          <p:nvPr/>
        </p:nvSpPr>
        <p:spPr>
          <a:xfrm>
            <a:off x="3838582"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1" name="Oval 110">
            <a:extLst>
              <a:ext uri="{FF2B5EF4-FFF2-40B4-BE49-F238E27FC236}">
                <a16:creationId xmlns:a16="http://schemas.microsoft.com/office/drawing/2014/main" id="{E740F1B9-912A-65A7-F689-7207A5D6B6BF}"/>
              </a:ext>
            </a:extLst>
          </p:cNvPr>
          <p:cNvSpPr/>
          <p:nvPr/>
        </p:nvSpPr>
        <p:spPr>
          <a:xfrm>
            <a:off x="4196927"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2" name="Oval 111">
            <a:extLst>
              <a:ext uri="{FF2B5EF4-FFF2-40B4-BE49-F238E27FC236}">
                <a16:creationId xmlns:a16="http://schemas.microsoft.com/office/drawing/2014/main" id="{FB1028F6-2216-9C59-BB15-7FE3FE78E6AA}"/>
              </a:ext>
            </a:extLst>
          </p:cNvPr>
          <p:cNvSpPr/>
          <p:nvPr/>
        </p:nvSpPr>
        <p:spPr>
          <a:xfrm>
            <a:off x="4567629"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3" name="Oval 112">
            <a:extLst>
              <a:ext uri="{FF2B5EF4-FFF2-40B4-BE49-F238E27FC236}">
                <a16:creationId xmlns:a16="http://schemas.microsoft.com/office/drawing/2014/main" id="{90FC1ABE-5575-8D05-603D-3CCEA20815E8}"/>
              </a:ext>
            </a:extLst>
          </p:cNvPr>
          <p:cNvSpPr/>
          <p:nvPr/>
        </p:nvSpPr>
        <p:spPr>
          <a:xfrm>
            <a:off x="4932153"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4" name="Title 2">
            <a:extLst>
              <a:ext uri="{FF2B5EF4-FFF2-40B4-BE49-F238E27FC236}">
                <a16:creationId xmlns:a16="http://schemas.microsoft.com/office/drawing/2014/main" id="{8156B5FA-0F93-9B84-4A7C-D9514D3553A2}"/>
              </a:ext>
            </a:extLst>
          </p:cNvPr>
          <p:cNvSpPr txBox="1"/>
          <p:nvPr/>
        </p:nvSpPr>
        <p:spPr>
          <a:xfrm>
            <a:off x="536658" y="515601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CHÁT</a:t>
            </a:r>
          </a:p>
        </p:txBody>
      </p:sp>
      <p:cxnSp>
        <p:nvCxnSpPr>
          <p:cNvPr id="115" name="Straight Connector 114">
            <a:extLst>
              <a:ext uri="{FF2B5EF4-FFF2-40B4-BE49-F238E27FC236}">
                <a16:creationId xmlns:a16="http://schemas.microsoft.com/office/drawing/2014/main" id="{78A4892F-8D27-F00E-A05A-7014B5A2A0AE}"/>
              </a:ext>
            </a:extLst>
          </p:cNvPr>
          <p:cNvCxnSpPr>
            <a:cxnSpLocks/>
          </p:cNvCxnSpPr>
          <p:nvPr/>
        </p:nvCxnSpPr>
        <p:spPr>
          <a:xfrm>
            <a:off x="1313456" y="5300837"/>
            <a:ext cx="65195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B09DF459-3CE1-EF37-72B4-339D5FDE1624}"/>
              </a:ext>
            </a:extLst>
          </p:cNvPr>
          <p:cNvSpPr/>
          <p:nvPr/>
        </p:nvSpPr>
        <p:spPr>
          <a:xfrm>
            <a:off x="2017105" y="628023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7" name="Oval 116">
            <a:extLst>
              <a:ext uri="{FF2B5EF4-FFF2-40B4-BE49-F238E27FC236}">
                <a16:creationId xmlns:a16="http://schemas.microsoft.com/office/drawing/2014/main" id="{2B1DA8F0-A61D-4914-6759-634A335F4002}"/>
              </a:ext>
            </a:extLst>
          </p:cNvPr>
          <p:cNvSpPr/>
          <p:nvPr/>
        </p:nvSpPr>
        <p:spPr>
          <a:xfrm>
            <a:off x="2381248"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8" name="Oval 117">
            <a:extLst>
              <a:ext uri="{FF2B5EF4-FFF2-40B4-BE49-F238E27FC236}">
                <a16:creationId xmlns:a16="http://schemas.microsoft.com/office/drawing/2014/main" id="{64B8F3E6-0C3B-4E6B-56EE-3C616F9AEA3C}"/>
              </a:ext>
            </a:extLst>
          </p:cNvPr>
          <p:cNvSpPr/>
          <p:nvPr/>
        </p:nvSpPr>
        <p:spPr>
          <a:xfrm>
            <a:off x="2745391"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9" name="Oval 118">
            <a:extLst>
              <a:ext uri="{FF2B5EF4-FFF2-40B4-BE49-F238E27FC236}">
                <a16:creationId xmlns:a16="http://schemas.microsoft.com/office/drawing/2014/main" id="{8E601920-BBD7-E7CA-A137-997EB47E2CB2}"/>
              </a:ext>
            </a:extLst>
          </p:cNvPr>
          <p:cNvSpPr/>
          <p:nvPr/>
        </p:nvSpPr>
        <p:spPr>
          <a:xfrm>
            <a:off x="3109534"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0" name="Oval 119">
            <a:extLst>
              <a:ext uri="{FF2B5EF4-FFF2-40B4-BE49-F238E27FC236}">
                <a16:creationId xmlns:a16="http://schemas.microsoft.com/office/drawing/2014/main" id="{9629ECA6-F6E6-5724-A952-F07EBE9ABFBC}"/>
              </a:ext>
            </a:extLst>
          </p:cNvPr>
          <p:cNvSpPr/>
          <p:nvPr/>
        </p:nvSpPr>
        <p:spPr>
          <a:xfrm>
            <a:off x="3487189"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4" name="Oval 123">
            <a:extLst>
              <a:ext uri="{FF2B5EF4-FFF2-40B4-BE49-F238E27FC236}">
                <a16:creationId xmlns:a16="http://schemas.microsoft.com/office/drawing/2014/main" id="{A1CFDD7B-AE30-1FB9-987F-797E1E1A77AE}"/>
              </a:ext>
            </a:extLst>
          </p:cNvPr>
          <p:cNvSpPr/>
          <p:nvPr/>
        </p:nvSpPr>
        <p:spPr>
          <a:xfrm>
            <a:off x="4932153" y="626740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1919073"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3464346" y="5998675"/>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13.5% – 14.5%</a:t>
            </a:r>
          </a:p>
        </p:txBody>
      </p:sp>
      <p:sp>
        <p:nvSpPr>
          <p:cNvPr id="127" name="Title 2">
            <a:extLst>
              <a:ext uri="{FF2B5EF4-FFF2-40B4-BE49-F238E27FC236}">
                <a16:creationId xmlns:a16="http://schemas.microsoft.com/office/drawing/2014/main" id="{B41CB062-B3CF-9FDE-1311-FEE1B1FAA3CD}"/>
              </a:ext>
            </a:extLst>
          </p:cNvPr>
          <p:cNvSpPr txBox="1"/>
          <p:nvPr/>
        </p:nvSpPr>
        <p:spPr>
          <a:xfrm>
            <a:off x="4481955"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28" name="Title 2">
            <a:extLst>
              <a:ext uri="{FF2B5EF4-FFF2-40B4-BE49-F238E27FC236}">
                <a16:creationId xmlns:a16="http://schemas.microsoft.com/office/drawing/2014/main" id="{6D30BEC4-2683-ED22-6AEA-4863616B5599}"/>
              </a:ext>
            </a:extLst>
          </p:cNvPr>
          <p:cNvSpPr txBox="1"/>
          <p:nvPr/>
        </p:nvSpPr>
        <p:spPr>
          <a:xfrm>
            <a:off x="536658" y="628904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CỒN</a:t>
            </a:r>
          </a:p>
        </p:txBody>
      </p:sp>
      <p:cxnSp>
        <p:nvCxnSpPr>
          <p:cNvPr id="129" name="Straight Connector 128">
            <a:extLst>
              <a:ext uri="{FF2B5EF4-FFF2-40B4-BE49-F238E27FC236}">
                <a16:creationId xmlns:a16="http://schemas.microsoft.com/office/drawing/2014/main" id="{C10BC331-4C23-9BBC-D438-A15EE4762DB9}"/>
              </a:ext>
            </a:extLst>
          </p:cNvPr>
          <p:cNvCxnSpPr>
            <a:cxnSpLocks/>
          </p:cNvCxnSpPr>
          <p:nvPr/>
        </p:nvCxnSpPr>
        <p:spPr>
          <a:xfrm>
            <a:off x="1088846" y="6441546"/>
            <a:ext cx="87656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7A46D4A-3123-70DD-1402-4D56075E90E9}"/>
              </a:ext>
            </a:extLst>
          </p:cNvPr>
          <p:cNvCxnSpPr>
            <a:cxnSpLocks/>
          </p:cNvCxnSpPr>
          <p:nvPr/>
        </p:nvCxnSpPr>
        <p:spPr>
          <a:xfrm>
            <a:off x="3971185"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2017105" y="55263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 name="Oval 8">
            <a:extLst>
              <a:ext uri="{FF2B5EF4-FFF2-40B4-BE49-F238E27FC236}">
                <a16:creationId xmlns:a16="http://schemas.microsoft.com/office/drawing/2014/main" id="{98B11090-0F1E-9130-E036-1F70E02E2B14}"/>
              </a:ext>
            </a:extLst>
          </p:cNvPr>
          <p:cNvSpPr/>
          <p:nvPr/>
        </p:nvSpPr>
        <p:spPr>
          <a:xfrm>
            <a:off x="2381248"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0" name="Oval 19">
            <a:extLst>
              <a:ext uri="{FF2B5EF4-FFF2-40B4-BE49-F238E27FC236}">
                <a16:creationId xmlns:a16="http://schemas.microsoft.com/office/drawing/2014/main" id="{E6F4703E-38C4-66B6-0AAA-A7577FF86048}"/>
              </a:ext>
            </a:extLst>
          </p:cNvPr>
          <p:cNvSpPr/>
          <p:nvPr/>
        </p:nvSpPr>
        <p:spPr>
          <a:xfrm>
            <a:off x="2745391"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2" name="Oval 21">
            <a:extLst>
              <a:ext uri="{FF2B5EF4-FFF2-40B4-BE49-F238E27FC236}">
                <a16:creationId xmlns:a16="http://schemas.microsoft.com/office/drawing/2014/main" id="{6AD0BF80-B769-9BAA-B585-4C4951E651CC}"/>
              </a:ext>
            </a:extLst>
          </p:cNvPr>
          <p:cNvSpPr/>
          <p:nvPr/>
        </p:nvSpPr>
        <p:spPr>
          <a:xfrm>
            <a:off x="3109534"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3" name="Oval 22">
            <a:extLst>
              <a:ext uri="{FF2B5EF4-FFF2-40B4-BE49-F238E27FC236}">
                <a16:creationId xmlns:a16="http://schemas.microsoft.com/office/drawing/2014/main" id="{0973BC90-B33A-B751-5BDD-28E157D5E2BC}"/>
              </a:ext>
            </a:extLst>
          </p:cNvPr>
          <p:cNvSpPr/>
          <p:nvPr/>
        </p:nvSpPr>
        <p:spPr>
          <a:xfrm>
            <a:off x="3474058"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4" name="Oval 23">
            <a:extLst>
              <a:ext uri="{FF2B5EF4-FFF2-40B4-BE49-F238E27FC236}">
                <a16:creationId xmlns:a16="http://schemas.microsoft.com/office/drawing/2014/main" id="{A34C17CA-F787-56E9-F2EB-5F92BCC49ACE}"/>
              </a:ext>
            </a:extLst>
          </p:cNvPr>
          <p:cNvSpPr/>
          <p:nvPr/>
        </p:nvSpPr>
        <p:spPr>
          <a:xfrm>
            <a:off x="3838582"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5" name="Oval 24">
            <a:extLst>
              <a:ext uri="{FF2B5EF4-FFF2-40B4-BE49-F238E27FC236}">
                <a16:creationId xmlns:a16="http://schemas.microsoft.com/office/drawing/2014/main" id="{92FF9485-CFA9-1A63-0EE5-BF96D5D967CE}"/>
              </a:ext>
            </a:extLst>
          </p:cNvPr>
          <p:cNvSpPr/>
          <p:nvPr/>
        </p:nvSpPr>
        <p:spPr>
          <a:xfrm>
            <a:off x="4196927"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6" name="Oval 25">
            <a:extLst>
              <a:ext uri="{FF2B5EF4-FFF2-40B4-BE49-F238E27FC236}">
                <a16:creationId xmlns:a16="http://schemas.microsoft.com/office/drawing/2014/main" id="{4D6277A3-30D7-6C5F-8DCF-E8F91CCDA879}"/>
              </a:ext>
            </a:extLst>
          </p:cNvPr>
          <p:cNvSpPr/>
          <p:nvPr/>
        </p:nvSpPr>
        <p:spPr>
          <a:xfrm>
            <a:off x="4567629"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7" name="Oval 26">
            <a:extLst>
              <a:ext uri="{FF2B5EF4-FFF2-40B4-BE49-F238E27FC236}">
                <a16:creationId xmlns:a16="http://schemas.microsoft.com/office/drawing/2014/main" id="{EA777FD4-CCEB-5E8E-E8C0-E0C952B590DC}"/>
              </a:ext>
            </a:extLst>
          </p:cNvPr>
          <p:cNvSpPr/>
          <p:nvPr/>
        </p:nvSpPr>
        <p:spPr>
          <a:xfrm>
            <a:off x="4932153"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8" name="Title 2">
            <a:extLst>
              <a:ext uri="{FF2B5EF4-FFF2-40B4-BE49-F238E27FC236}">
                <a16:creationId xmlns:a16="http://schemas.microsoft.com/office/drawing/2014/main" id="{AEAF842E-EC57-A5A6-DA5B-536F10E44B5E}"/>
              </a:ext>
            </a:extLst>
          </p:cNvPr>
          <p:cNvSpPr txBox="1"/>
          <p:nvPr/>
        </p:nvSpPr>
        <p:spPr>
          <a:xfrm>
            <a:off x="536658" y="55351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CHUA</a:t>
            </a:r>
          </a:p>
        </p:txBody>
      </p:sp>
      <p:cxnSp>
        <p:nvCxnSpPr>
          <p:cNvPr id="29" name="Straight Connector 28">
            <a:extLst>
              <a:ext uri="{FF2B5EF4-FFF2-40B4-BE49-F238E27FC236}">
                <a16:creationId xmlns:a16="http://schemas.microsoft.com/office/drawing/2014/main" id="{11FDC852-B66F-E309-2C7D-854DA34DBFAE}"/>
              </a:ext>
            </a:extLst>
          </p:cNvPr>
          <p:cNvCxnSpPr>
            <a:cxnSpLocks/>
          </p:cNvCxnSpPr>
          <p:nvPr/>
        </p:nvCxnSpPr>
        <p:spPr>
          <a:xfrm>
            <a:off x="1416811" y="5679980"/>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809684" y="593768"/>
            <a:ext cx="2114328" cy="6400800"/>
          </a:xfrm>
          <a:prstGeom prst="rect">
            <a:avLst/>
          </a:prstGeom>
        </p:spPr>
      </p:pic>
      <p:sp>
        <p:nvSpPr>
          <p:cNvPr id="34" name="object 10">
            <a:extLst>
              <a:ext uri="{FF2B5EF4-FFF2-40B4-BE49-F238E27FC236}">
                <a16:creationId xmlns:a16="http://schemas.microsoft.com/office/drawing/2014/main" id="{C253552D-575F-5CDC-9429-090B7D8D4751}"/>
              </a:ext>
            </a:extLst>
          </p:cNvPr>
          <p:cNvSpPr txBox="1"/>
          <p:nvPr/>
        </p:nvSpPr>
        <p:spPr>
          <a:xfrm rot="16200000">
            <a:off x="7683080" y="4297449"/>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US" altLang="zh-CN" sz="3200" b="1" dirty="0">
                <a:solidFill>
                  <a:schemeClr val="bg1"/>
                </a:solidFill>
                <a:latin typeface="Arial" panose="020B0604020202020204" pitchFamily="34" charset="0"/>
                <a:ea typeface="Inter Display" panose="02000503000000020004" pitchFamily="2" charset="0"/>
                <a:cs typeface="Arial" panose="020B0604020202020204" pitchFamily="34" charset="0"/>
              </a:rPr>
              <a:t>CABERNET SAUVIGNON</a:t>
            </a:r>
            <a:endParaRPr lang="en-AU" sz="32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3" name="Title 2">
            <a:extLst>
              <a:ext uri="{FF2B5EF4-FFF2-40B4-BE49-F238E27FC236}">
                <a16:creationId xmlns:a16="http://schemas.microsoft.com/office/drawing/2014/main" id="{E8959698-96CC-0A6D-FE01-CB2FCCBE514F}"/>
              </a:ext>
            </a:extLst>
          </p:cNvPr>
          <p:cNvSpPr txBox="1"/>
          <p:nvPr/>
        </p:nvSpPr>
        <p:spPr>
          <a:xfrm>
            <a:off x="1919073" y="4495408"/>
            <a:ext cx="91948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grpSp>
        <p:nvGrpSpPr>
          <p:cNvPr id="11" name="Group 10">
            <a:extLst>
              <a:ext uri="{FF2B5EF4-FFF2-40B4-BE49-F238E27FC236}">
                <a16:creationId xmlns:a16="http://schemas.microsoft.com/office/drawing/2014/main" id="{2EAE203C-6098-7ED6-D32E-4165167E5C57}"/>
              </a:ext>
            </a:extLst>
          </p:cNvPr>
          <p:cNvGrpSpPr/>
          <p:nvPr/>
        </p:nvGrpSpPr>
        <p:grpSpPr>
          <a:xfrm>
            <a:off x="4217738" y="6287100"/>
            <a:ext cx="278634" cy="272668"/>
            <a:chOff x="8032638" y="5926610"/>
            <a:chExt cx="278634" cy="272668"/>
          </a:xfrm>
        </p:grpSpPr>
        <p:sp>
          <p:nvSpPr>
            <p:cNvPr id="12" name="Freeform 11">
              <a:extLst>
                <a:ext uri="{FF2B5EF4-FFF2-40B4-BE49-F238E27FC236}">
                  <a16:creationId xmlns:a16="http://schemas.microsoft.com/office/drawing/2014/main" id="{4F470C75-4317-D66B-73E1-626D2CC6783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13" name="Freeform 12">
              <a:extLst>
                <a:ext uri="{FF2B5EF4-FFF2-40B4-BE49-F238E27FC236}">
                  <a16:creationId xmlns:a16="http://schemas.microsoft.com/office/drawing/2014/main" id="{4D56EBAB-BC6B-9EA6-8F7D-5692A38AB8D9}"/>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grpSp>
        <p:nvGrpSpPr>
          <p:cNvPr id="17" name="Group 16">
            <a:extLst>
              <a:ext uri="{FF2B5EF4-FFF2-40B4-BE49-F238E27FC236}">
                <a16:creationId xmlns:a16="http://schemas.microsoft.com/office/drawing/2014/main" id="{8DEB2490-3918-E451-6BA2-84956089A438}"/>
              </a:ext>
            </a:extLst>
          </p:cNvPr>
          <p:cNvGrpSpPr/>
          <p:nvPr/>
        </p:nvGrpSpPr>
        <p:grpSpPr>
          <a:xfrm rot="10800000">
            <a:off x="3838932" y="6287100"/>
            <a:ext cx="278634" cy="272668"/>
            <a:chOff x="8032638" y="5926610"/>
            <a:chExt cx="278634" cy="272668"/>
          </a:xfrm>
        </p:grpSpPr>
        <p:sp>
          <p:nvSpPr>
            <p:cNvPr id="19" name="Freeform 18">
              <a:extLst>
                <a:ext uri="{FF2B5EF4-FFF2-40B4-BE49-F238E27FC236}">
                  <a16:creationId xmlns:a16="http://schemas.microsoft.com/office/drawing/2014/main" id="{4CD359C2-D95A-E282-F014-8522B6A7D2A8}"/>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21" name="Freeform 20">
              <a:extLst>
                <a:ext uri="{FF2B5EF4-FFF2-40B4-BE49-F238E27FC236}">
                  <a16:creationId xmlns:a16="http://schemas.microsoft.com/office/drawing/2014/main" id="{E6F7741F-E861-CECE-DFDA-B7FB7B9EA300}"/>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cxnSp>
        <p:nvCxnSpPr>
          <p:cNvPr id="4" name="Straight Connector 3">
            <a:extLst>
              <a:ext uri="{FF2B5EF4-FFF2-40B4-BE49-F238E27FC236}">
                <a16:creationId xmlns:a16="http://schemas.microsoft.com/office/drawing/2014/main" id="{896D1ED7-A5F2-5EF8-0410-3BAB8A647D79}"/>
              </a:ext>
            </a:extLst>
          </p:cNvPr>
          <p:cNvCxnSpPr>
            <a:cxnSpLocks/>
          </p:cNvCxnSpPr>
          <p:nvPr/>
        </p:nvCxnSpPr>
        <p:spPr>
          <a:xfrm>
            <a:off x="4704050"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95AC0A72-E1AC-D4BA-8FEA-5439029D5D7E}"/>
              </a:ext>
            </a:extLst>
          </p:cNvPr>
          <p:cNvCxnSpPr>
            <a:cxnSpLocks/>
          </p:cNvCxnSpPr>
          <p:nvPr/>
        </p:nvCxnSpPr>
        <p:spPr>
          <a:xfrm>
            <a:off x="3960571" y="2572091"/>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ABE97D98-4995-6D8F-8CEF-5F28B84008BA}"/>
              </a:ext>
            </a:extLst>
          </p:cNvPr>
          <p:cNvSpPr/>
          <p:nvPr/>
        </p:nvSpPr>
        <p:spPr>
          <a:xfrm>
            <a:off x="4592975"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Tree>
    <p:extLst>
      <p:ext uri="{BB962C8B-B14F-4D97-AF65-F5344CB8AC3E}">
        <p14:creationId xmlns:p14="http://schemas.microsoft.com/office/powerpoint/2010/main" val="2143889855"/>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1F640467-1889-2B3B-7EE1-42E22F33BA60}"/>
              </a:ext>
            </a:extLst>
          </p:cNvPr>
          <p:cNvCxnSpPr>
            <a:cxnSpLocks/>
          </p:cNvCxnSpPr>
          <p:nvPr/>
        </p:nvCxnSpPr>
        <p:spPr>
          <a:xfrm>
            <a:off x="2407369" y="4169942"/>
            <a:ext cx="0" cy="33440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2573" y="523183"/>
            <a:ext cx="5541444"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rPr>
              <a:t>GREAT SOUTHERN
SHIRAZ</a:t>
            </a:r>
          </a:p>
        </p:txBody>
      </p:sp>
      <p:sp>
        <p:nvSpPr>
          <p:cNvPr id="6" name="TextBox 5">
            <a:extLst>
              <a:ext uri="{FF2B5EF4-FFF2-40B4-BE49-F238E27FC236}">
                <a16:creationId xmlns:a16="http://schemas.microsoft.com/office/drawing/2014/main" id="{3937CC6C-038C-22C6-5A1B-F274BB411F78}"/>
              </a:ext>
            </a:extLst>
          </p:cNvPr>
          <p:cNvSpPr txBox="1"/>
          <p:nvPr/>
        </p:nvSpPr>
        <p:spPr>
          <a:xfrm>
            <a:off x="1103907" y="1874311"/>
            <a:ext cx="2424232" cy="1110560"/>
          </a:xfrm>
          <a:prstGeom prst="rect">
            <a:avLst/>
          </a:prstGeom>
          <a:noFill/>
        </p:spPr>
        <p:txBody>
          <a:bodyPr wrap="square" anchor="b">
            <a:spAutoFit/>
          </a:bodyPr>
          <a:lstStyle/>
          <a:p>
            <a:pPr algn="ctr">
              <a:spcBef>
                <a:spcPts val="217"/>
              </a:spcBef>
              <a:spcAft>
                <a:spcPts val="315"/>
              </a:spcAft>
            </a:pPr>
            <a:r>
              <a:rPr lang="en-US" altLang="zh-CN" sz="1600" dirty="0">
                <a:effectLst/>
                <a:latin typeface="Arial" panose="020B0604020202020204" pitchFamily="34" charset="0"/>
              </a:rPr>
              <a:t>SỬ DỤNG HẠN CHẾ GỖ SỒI PHÁP MỚI</a:t>
            </a:r>
          </a:p>
          <a:p>
            <a:pPr algn="ctr">
              <a:spcBef>
                <a:spcPts val="217"/>
              </a:spcBef>
              <a:spcAft>
                <a:spcPts val="315"/>
              </a:spcAft>
            </a:pPr>
            <a:r>
              <a:rPr lang="en-US" altLang="zh-CN" sz="1000" dirty="0">
                <a:latin typeface="Arial" panose="020B0604020202020204" pitchFamily="34" charset="0"/>
              </a:rPr>
              <a:t>VỚI NHỮNG NHÀ SẢN XUẤT KHÁC CHỌN KHÔNG SỬ DỤNG GỖ SỒI MỚI</a:t>
            </a:r>
            <a:endParaRPr lang="en-AU" sz="1000" dirty="0">
              <a:effectLst/>
              <a:latin typeface="Arial" panose="020B0604020202020204" pitchFamily="34" charset="0"/>
            </a:endParaRPr>
          </a:p>
        </p:txBody>
      </p: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3013787"/>
            <a:ext cx="0" cy="33440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348196"/>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9EE6620A-6DE8-9F2C-93D7-EA689D1394C6}"/>
              </a:ext>
            </a:extLst>
          </p:cNvPr>
          <p:cNvSpPr txBox="1"/>
          <p:nvPr/>
        </p:nvSpPr>
        <p:spPr>
          <a:xfrm>
            <a:off x="8275037" y="4127270"/>
            <a:ext cx="2805709" cy="1713611"/>
          </a:xfrm>
          <a:prstGeom prst="rect">
            <a:avLst/>
          </a:prstGeom>
          <a:noFill/>
        </p:spPr>
        <p:txBody>
          <a:bodyPr wrap="square" anchor="b">
            <a:spAutoFit/>
          </a:bodyPr>
          <a:lstStyle/>
          <a:p>
            <a:pPr>
              <a:lnSpc>
                <a:spcPct val="82000"/>
              </a:lnSpc>
              <a:spcBef>
                <a:spcPts val="150"/>
              </a:spcBef>
              <a:spcAft>
                <a:spcPts val="315"/>
              </a:spcAft>
              <a:buClr>
                <a:schemeClr val="bg2"/>
              </a:buClr>
            </a:pPr>
            <a:r>
              <a:rPr lang="en-US" altLang="zh-CN" sz="1400" b="1" dirty="0">
                <a:effectLst/>
                <a:latin typeface="Arial" panose="020B0604020202020204" pitchFamily="34" charset="0"/>
              </a:rPr>
              <a:t>HƯƠNG VỊ ĐẶC TRƯNG</a:t>
            </a:r>
          </a:p>
          <a:p>
            <a:pPr marL="285750" indent="-285750">
              <a:lnSpc>
                <a:spcPct val="82000"/>
              </a:lnSpc>
              <a:spcBef>
                <a:spcPts val="150"/>
              </a:spcBef>
              <a:spcAft>
                <a:spcPts val="315"/>
              </a:spcAft>
              <a:buClr>
                <a:schemeClr val="bg2"/>
              </a:buClr>
              <a:buFont typeface="Arial" panose="020B0604020202020204" pitchFamily="34" charset="0"/>
              <a:buChar char="•"/>
            </a:pPr>
            <a:r>
              <a:rPr lang="en-US" altLang="zh-CN" sz="1400" dirty="0">
                <a:effectLst/>
                <a:latin typeface="Arial" panose="020B0604020202020204" pitchFamily="34" charset="0"/>
              </a:rPr>
              <a:t>Mâm xôi đen</a:t>
            </a:r>
          </a:p>
          <a:p>
            <a:pPr marL="285750" indent="-285750">
              <a:lnSpc>
                <a:spcPct val="82000"/>
              </a:lnSpc>
              <a:spcBef>
                <a:spcPts val="150"/>
              </a:spcBef>
              <a:spcAft>
                <a:spcPts val="315"/>
              </a:spcAft>
              <a:buClr>
                <a:schemeClr val="bg2"/>
              </a:buClr>
              <a:buFont typeface="Arial" panose="020B0604020202020204" pitchFamily="34" charset="0"/>
              <a:buChar char="•"/>
            </a:pPr>
            <a:r>
              <a:rPr lang="en-US" altLang="zh-CN" sz="1400" dirty="0">
                <a:latin typeface="Arial" panose="020B0604020202020204" pitchFamily="34" charset="0"/>
              </a:rPr>
              <a:t>Anh đào đen</a:t>
            </a:r>
          </a:p>
          <a:p>
            <a:pPr marL="285750" indent="-285750">
              <a:lnSpc>
                <a:spcPct val="82000"/>
              </a:lnSpc>
              <a:spcBef>
                <a:spcPts val="150"/>
              </a:spcBef>
              <a:spcAft>
                <a:spcPts val="315"/>
              </a:spcAft>
              <a:buClr>
                <a:schemeClr val="bg2"/>
              </a:buClr>
              <a:buFont typeface="Arial" panose="020B0604020202020204" pitchFamily="34" charset="0"/>
              <a:buChar char="•"/>
            </a:pPr>
            <a:r>
              <a:rPr lang="en-US" altLang="zh-CN" sz="1400" dirty="0">
                <a:effectLst/>
                <a:latin typeface="Arial" panose="020B0604020202020204" pitchFamily="34" charset="0"/>
              </a:rPr>
              <a:t>Mận</a:t>
            </a:r>
          </a:p>
          <a:p>
            <a:pPr marL="285750" indent="-285750">
              <a:lnSpc>
                <a:spcPct val="82000"/>
              </a:lnSpc>
              <a:spcBef>
                <a:spcPts val="150"/>
              </a:spcBef>
              <a:spcAft>
                <a:spcPts val="315"/>
              </a:spcAft>
              <a:buClr>
                <a:schemeClr val="bg2"/>
              </a:buClr>
              <a:buFont typeface="Arial" panose="020B0604020202020204" pitchFamily="34" charset="0"/>
              <a:buChar char="•"/>
            </a:pPr>
            <a:r>
              <a:rPr lang="en-US" altLang="zh-CN" sz="1400" dirty="0">
                <a:effectLst/>
                <a:latin typeface="Arial" panose="020B0604020202020204" pitchFamily="34" charset="0"/>
              </a:rPr>
              <a:t>Cam thảo</a:t>
            </a:r>
          </a:p>
          <a:p>
            <a:pPr marL="285750" indent="-285750">
              <a:lnSpc>
                <a:spcPct val="82000"/>
              </a:lnSpc>
              <a:spcBef>
                <a:spcPts val="150"/>
              </a:spcBef>
              <a:spcAft>
                <a:spcPts val="315"/>
              </a:spcAft>
              <a:buClr>
                <a:schemeClr val="bg2"/>
              </a:buClr>
              <a:buFont typeface="Arial" panose="020B0604020202020204" pitchFamily="34" charset="0"/>
              <a:buChar char="•"/>
            </a:pPr>
            <a:r>
              <a:rPr lang="en-US" altLang="zh-CN" sz="1400" dirty="0">
                <a:latin typeface="Arial" panose="020B0604020202020204" pitchFamily="34" charset="0"/>
              </a:rPr>
              <a:t>Tiêu</a:t>
            </a:r>
          </a:p>
          <a:p>
            <a:pPr marL="285750" indent="-285750">
              <a:lnSpc>
                <a:spcPct val="82000"/>
              </a:lnSpc>
              <a:spcBef>
                <a:spcPts val="150"/>
              </a:spcBef>
              <a:spcAft>
                <a:spcPts val="315"/>
              </a:spcAft>
              <a:buClr>
                <a:schemeClr val="bg2"/>
              </a:buClr>
              <a:buFont typeface="Arial" panose="020B0604020202020204" pitchFamily="34" charset="0"/>
              <a:buChar char="•"/>
            </a:pPr>
            <a:r>
              <a:rPr lang="en-US" altLang="zh-CN" sz="1400" dirty="0">
                <a:effectLst/>
                <a:latin typeface="Arial" panose="020B0604020202020204" pitchFamily="34" charset="0"/>
              </a:rPr>
              <a:t>Gia vị và hương hoa</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992983" y="3750782"/>
            <a:ext cx="2274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9267553" y="3743162"/>
            <a:ext cx="0" cy="3590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00E01808-059B-3E38-E255-56D2BA1A6CF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CDA192C4-498D-4B53-51F1-82D359B009E4}"/>
              </a:ext>
            </a:extLst>
          </p:cNvPr>
          <p:cNvSpPr txBox="1"/>
          <p:nvPr/>
        </p:nvSpPr>
        <p:spPr>
          <a:xfrm rot="16200000">
            <a:off x="4214078"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SHIRAZ</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cxnSp>
        <p:nvCxnSpPr>
          <p:cNvPr id="2" name="Straight Connector 1">
            <a:extLst>
              <a:ext uri="{FF2B5EF4-FFF2-40B4-BE49-F238E27FC236}">
                <a16:creationId xmlns:a16="http://schemas.microsoft.com/office/drawing/2014/main" id="{F68A0282-85C2-39D4-A1F6-8FC7066C7C65}"/>
              </a:ext>
            </a:extLst>
          </p:cNvPr>
          <p:cNvCxnSpPr>
            <a:cxnSpLocks/>
          </p:cNvCxnSpPr>
          <p:nvPr/>
        </p:nvCxnSpPr>
        <p:spPr>
          <a:xfrm>
            <a:off x="6727371" y="2329662"/>
            <a:ext cx="106491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D4FC99B8-3E9F-0D61-909A-F13F0AFD6D0F}"/>
              </a:ext>
            </a:extLst>
          </p:cNvPr>
          <p:cNvSpPr/>
          <p:nvPr/>
        </p:nvSpPr>
        <p:spPr>
          <a:xfrm>
            <a:off x="7792285" y="1279549"/>
            <a:ext cx="2100225" cy="210022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8" name="object 58">
            <a:extLst>
              <a:ext uri="{FF2B5EF4-FFF2-40B4-BE49-F238E27FC236}">
                <a16:creationId xmlns:a16="http://schemas.microsoft.com/office/drawing/2014/main" id="{C8CDB354-3E36-DCDC-2131-9B374BA49BCC}"/>
              </a:ext>
            </a:extLst>
          </p:cNvPr>
          <p:cNvSpPr txBox="1"/>
          <p:nvPr/>
        </p:nvSpPr>
        <p:spPr>
          <a:xfrm>
            <a:off x="8162032" y="1885898"/>
            <a:ext cx="1360731" cy="90370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US" altLang="zh-CN" sz="1600" dirty="0">
                <a:solidFill>
                  <a:schemeClr val="tx1"/>
                </a:solidFill>
                <a:effectLst/>
                <a:latin typeface="Arial" panose="020B0604020202020204" pitchFamily="34" charset="0"/>
              </a:rPr>
              <a:t>LOẠI RƯỢU VANG ĐỎ NỔI TIẾNG NHẤT CỦA VÙNG</a:t>
            </a:r>
          </a:p>
        </p:txBody>
      </p:sp>
      <p:cxnSp>
        <p:nvCxnSpPr>
          <p:cNvPr id="13" name="Straight Connector 12">
            <a:extLst>
              <a:ext uri="{FF2B5EF4-FFF2-40B4-BE49-F238E27FC236}">
                <a16:creationId xmlns:a16="http://schemas.microsoft.com/office/drawing/2014/main" id="{2616338A-F97E-475B-5F80-01C06F05993F}"/>
              </a:ext>
            </a:extLst>
          </p:cNvPr>
          <p:cNvCxnSpPr>
            <a:cxnSpLocks/>
          </p:cNvCxnSpPr>
          <p:nvPr/>
        </p:nvCxnSpPr>
        <p:spPr>
          <a:xfrm>
            <a:off x="2400300" y="4181622"/>
            <a:ext cx="355502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88ABBD38-3DD2-9A2D-64E0-6A8D34166AAD}"/>
              </a:ext>
            </a:extLst>
          </p:cNvPr>
          <p:cNvSpPr txBox="1"/>
          <p:nvPr/>
        </p:nvSpPr>
        <p:spPr>
          <a:xfrm>
            <a:off x="758601" y="4504351"/>
            <a:ext cx="3283397" cy="1387559"/>
          </a:xfrm>
          <a:prstGeom prst="rect">
            <a:avLst/>
          </a:prstGeom>
          <a:noFill/>
        </p:spPr>
        <p:txBody>
          <a:bodyPr wrap="square" anchor="b">
            <a:spAutoFit/>
          </a:bodyPr>
          <a:lstStyle/>
          <a:p>
            <a:pPr algn="ctr">
              <a:spcBef>
                <a:spcPts val="217"/>
              </a:spcBef>
              <a:spcAft>
                <a:spcPts val="315"/>
              </a:spcAft>
            </a:pPr>
            <a:r>
              <a:rPr lang="en-US" altLang="zh-CN" sz="1600" dirty="0">
                <a:effectLst/>
                <a:latin typeface="Arial" panose="020B0604020202020204" pitchFamily="34" charset="0"/>
              </a:rPr>
              <a:t>ĐỘ ĐẬM VỪA PHẢI</a:t>
            </a:r>
          </a:p>
          <a:p>
            <a:pPr algn="ctr">
              <a:spcBef>
                <a:spcPts val="217"/>
              </a:spcBef>
              <a:spcAft>
                <a:spcPts val="315"/>
              </a:spcAft>
            </a:pPr>
            <a:r>
              <a:rPr lang="en-US" altLang="zh-CN" sz="1600" dirty="0">
                <a:latin typeface="Arial" panose="020B0604020202020204" pitchFamily="34" charset="0"/>
              </a:rPr>
              <a:t>MƯỢT MÀ VÀ CAY NỒNG TRÁI NGƯỢC VỚI CÁC LOẠI RƯỢU ĐỎ ĐẬM TỪ CÁC VÙNG KHÍ HẬU ẤM ÁP HƠN</a:t>
            </a:r>
            <a:endParaRPr lang="en-AU" sz="1000" dirty="0">
              <a:effectLst/>
              <a:latin typeface="Arial" panose="020B0604020202020204" pitchFamily="34" charset="0"/>
            </a:endParaRPr>
          </a:p>
        </p:txBody>
      </p:sp>
    </p:spTree>
    <p:extLst>
      <p:ext uri="{BB962C8B-B14F-4D97-AF65-F5344CB8AC3E}">
        <p14:creationId xmlns:p14="http://schemas.microsoft.com/office/powerpoint/2010/main" val="15214494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92084" y="586508"/>
            <a:ext cx="11283754" cy="1325562"/>
          </a:xfrm>
        </p:spPr>
        <p:txBody>
          <a:bodyPr/>
          <a:lstStyle/>
          <a:p>
            <a:r>
              <a:rPr lang="en-US" altLang="zh-CN" sz="3200" b="1" dirty="0">
                <a:solidFill>
                  <a:schemeClr val="bg2"/>
                </a:solidFill>
              </a:rPr>
              <a:t>Đặc điểm của SHIRAZ</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284129"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157525"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SHIRAZ</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879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 name="Oval 11">
            <a:extLst>
              <a:ext uri="{FF2B5EF4-FFF2-40B4-BE49-F238E27FC236}">
                <a16:creationId xmlns:a16="http://schemas.microsoft.com/office/drawing/2014/main" id="{ECE51254-419D-29CF-E4C7-E8063642813C}"/>
              </a:ext>
            </a:extLst>
          </p:cNvPr>
          <p:cNvSpPr/>
          <p:nvPr/>
        </p:nvSpPr>
        <p:spPr>
          <a:xfrm>
            <a:off x="238293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 name="Oval 17">
            <a:extLst>
              <a:ext uri="{FF2B5EF4-FFF2-40B4-BE49-F238E27FC236}">
                <a16:creationId xmlns:a16="http://schemas.microsoft.com/office/drawing/2014/main" id="{8F9442EB-F8DB-AA97-5543-6832E2FA2144}"/>
              </a:ext>
            </a:extLst>
          </p:cNvPr>
          <p:cNvSpPr/>
          <p:nvPr/>
        </p:nvSpPr>
        <p:spPr>
          <a:xfrm>
            <a:off x="274708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9" name="Oval 18">
            <a:extLst>
              <a:ext uri="{FF2B5EF4-FFF2-40B4-BE49-F238E27FC236}">
                <a16:creationId xmlns:a16="http://schemas.microsoft.com/office/drawing/2014/main" id="{468D29E8-9680-54FB-ADF6-1FC18021F427}"/>
              </a:ext>
            </a:extLst>
          </p:cNvPr>
          <p:cNvSpPr/>
          <p:nvPr/>
        </p:nvSpPr>
        <p:spPr>
          <a:xfrm>
            <a:off x="311122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38348" y="1703288"/>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23" name="Oval 22">
            <a:extLst>
              <a:ext uri="{FF2B5EF4-FFF2-40B4-BE49-F238E27FC236}">
                <a16:creationId xmlns:a16="http://schemas.microsoft.com/office/drawing/2014/main" id="{984C8C4D-8F79-3F95-64F0-3F8DF32F7E86}"/>
              </a:ext>
            </a:extLst>
          </p:cNvPr>
          <p:cNvSpPr/>
          <p:nvPr/>
        </p:nvSpPr>
        <p:spPr>
          <a:xfrm>
            <a:off x="347574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5" name="Oval 24">
            <a:extLst>
              <a:ext uri="{FF2B5EF4-FFF2-40B4-BE49-F238E27FC236}">
                <a16:creationId xmlns:a16="http://schemas.microsoft.com/office/drawing/2014/main" id="{B44A9AAF-3CA0-F26C-52DB-452F9F1631C6}"/>
              </a:ext>
            </a:extLst>
          </p:cNvPr>
          <p:cNvSpPr/>
          <p:nvPr/>
        </p:nvSpPr>
        <p:spPr>
          <a:xfrm>
            <a:off x="384027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6" name="Oval 25">
            <a:extLst>
              <a:ext uri="{FF2B5EF4-FFF2-40B4-BE49-F238E27FC236}">
                <a16:creationId xmlns:a16="http://schemas.microsoft.com/office/drawing/2014/main" id="{0BDD849F-B1C2-C0FD-0305-6965BC931548}"/>
              </a:ext>
            </a:extLst>
          </p:cNvPr>
          <p:cNvSpPr/>
          <p:nvPr/>
        </p:nvSpPr>
        <p:spPr>
          <a:xfrm>
            <a:off x="419861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7" name="Oval 26">
            <a:extLst>
              <a:ext uri="{FF2B5EF4-FFF2-40B4-BE49-F238E27FC236}">
                <a16:creationId xmlns:a16="http://schemas.microsoft.com/office/drawing/2014/main" id="{E480CDAA-7258-4034-77AF-B93ACCC317A4}"/>
              </a:ext>
            </a:extLst>
          </p:cNvPr>
          <p:cNvSpPr/>
          <p:nvPr/>
        </p:nvSpPr>
        <p:spPr>
          <a:xfrm>
            <a:off x="456931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8" name="Oval 27">
            <a:extLst>
              <a:ext uri="{FF2B5EF4-FFF2-40B4-BE49-F238E27FC236}">
                <a16:creationId xmlns:a16="http://schemas.microsoft.com/office/drawing/2014/main" id="{FB717671-4407-4D98-7C0A-DF654166562E}"/>
              </a:ext>
            </a:extLst>
          </p:cNvPr>
          <p:cNvSpPr/>
          <p:nvPr/>
        </p:nvSpPr>
        <p:spPr>
          <a:xfrm>
            <a:off x="493384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3150115" y="2142804"/>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Shiraz</a:t>
            </a: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418500" y="182702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18794"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4" name="Oval 33">
            <a:extLst>
              <a:ext uri="{FF2B5EF4-FFF2-40B4-BE49-F238E27FC236}">
                <a16:creationId xmlns:a16="http://schemas.microsoft.com/office/drawing/2014/main" id="{50B36DD8-882F-6FDA-508E-8EF70308D1B1}"/>
              </a:ext>
            </a:extLst>
          </p:cNvPr>
          <p:cNvSpPr/>
          <p:nvPr/>
        </p:nvSpPr>
        <p:spPr>
          <a:xfrm>
            <a:off x="238293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5" name="Oval 34">
            <a:extLst>
              <a:ext uri="{FF2B5EF4-FFF2-40B4-BE49-F238E27FC236}">
                <a16:creationId xmlns:a16="http://schemas.microsoft.com/office/drawing/2014/main" id="{449A331C-3C34-B5D3-9F68-36A4BAB9E1E4}"/>
              </a:ext>
            </a:extLst>
          </p:cNvPr>
          <p:cNvSpPr/>
          <p:nvPr/>
        </p:nvSpPr>
        <p:spPr>
          <a:xfrm>
            <a:off x="2747080"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6" name="Oval 35">
            <a:extLst>
              <a:ext uri="{FF2B5EF4-FFF2-40B4-BE49-F238E27FC236}">
                <a16:creationId xmlns:a16="http://schemas.microsoft.com/office/drawing/2014/main" id="{89D495A7-4C2F-C7E5-D281-5895A964F108}"/>
              </a:ext>
            </a:extLst>
          </p:cNvPr>
          <p:cNvSpPr/>
          <p:nvPr/>
        </p:nvSpPr>
        <p:spPr>
          <a:xfrm>
            <a:off x="3111223"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38347" y="2843738"/>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a:t>
            </a:r>
          </a:p>
        </p:txBody>
      </p:sp>
      <p:sp>
        <p:nvSpPr>
          <p:cNvPr id="39" name="Oval 38">
            <a:extLst>
              <a:ext uri="{FF2B5EF4-FFF2-40B4-BE49-F238E27FC236}">
                <a16:creationId xmlns:a16="http://schemas.microsoft.com/office/drawing/2014/main" id="{782FFC8C-30DA-0414-3434-62A7C3F3D806}"/>
              </a:ext>
            </a:extLst>
          </p:cNvPr>
          <p:cNvSpPr/>
          <p:nvPr/>
        </p:nvSpPr>
        <p:spPr>
          <a:xfrm>
            <a:off x="347574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0" name="Oval 39">
            <a:extLst>
              <a:ext uri="{FF2B5EF4-FFF2-40B4-BE49-F238E27FC236}">
                <a16:creationId xmlns:a16="http://schemas.microsoft.com/office/drawing/2014/main" id="{A8B49305-1D74-BF86-EEAA-4E7A1126B0CF}"/>
              </a:ext>
            </a:extLst>
          </p:cNvPr>
          <p:cNvSpPr/>
          <p:nvPr/>
        </p:nvSpPr>
        <p:spPr>
          <a:xfrm>
            <a:off x="3840271"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7" name="Oval 46">
            <a:extLst>
              <a:ext uri="{FF2B5EF4-FFF2-40B4-BE49-F238E27FC236}">
                <a16:creationId xmlns:a16="http://schemas.microsoft.com/office/drawing/2014/main" id="{E733220F-8285-B13A-9EBB-2139D51004FE}"/>
              </a:ext>
            </a:extLst>
          </p:cNvPr>
          <p:cNvSpPr/>
          <p:nvPr/>
        </p:nvSpPr>
        <p:spPr>
          <a:xfrm>
            <a:off x="4198616"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9" name="Oval 48">
            <a:extLst>
              <a:ext uri="{FF2B5EF4-FFF2-40B4-BE49-F238E27FC236}">
                <a16:creationId xmlns:a16="http://schemas.microsoft.com/office/drawing/2014/main" id="{3BF14DF1-3B62-C9FB-6F50-91ACA4D0A5EB}"/>
              </a:ext>
            </a:extLst>
          </p:cNvPr>
          <p:cNvSpPr/>
          <p:nvPr/>
        </p:nvSpPr>
        <p:spPr>
          <a:xfrm>
            <a:off x="4569318"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0" name="Oval 49">
            <a:extLst>
              <a:ext uri="{FF2B5EF4-FFF2-40B4-BE49-F238E27FC236}">
                <a16:creationId xmlns:a16="http://schemas.microsoft.com/office/drawing/2014/main" id="{14C47C49-46A0-3351-F040-BC7F20C9902B}"/>
              </a:ext>
            </a:extLst>
          </p:cNvPr>
          <p:cNvSpPr/>
          <p:nvPr/>
        </p:nvSpPr>
        <p:spPr>
          <a:xfrm>
            <a:off x="4933842"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2076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52" name="Title 2">
            <a:extLst>
              <a:ext uri="{FF2B5EF4-FFF2-40B4-BE49-F238E27FC236}">
                <a16:creationId xmlns:a16="http://schemas.microsoft.com/office/drawing/2014/main" id="{88D89F4E-CECF-6C5F-173D-51A4744F4BC0}"/>
              </a:ext>
            </a:extLst>
          </p:cNvPr>
          <p:cNvSpPr txBox="1"/>
          <p:nvPr/>
        </p:nvSpPr>
        <p:spPr>
          <a:xfrm>
            <a:off x="3190513"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53" name="Title 2">
            <a:extLst>
              <a:ext uri="{FF2B5EF4-FFF2-40B4-BE49-F238E27FC236}">
                <a16:creationId xmlns:a16="http://schemas.microsoft.com/office/drawing/2014/main" id="{9E9DC995-A507-3152-C821-DA76E64866EB}"/>
              </a:ext>
            </a:extLst>
          </p:cNvPr>
          <p:cNvSpPr txBox="1"/>
          <p:nvPr/>
        </p:nvSpPr>
        <p:spPr>
          <a:xfrm>
            <a:off x="4483644"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8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Đầy đặn</a:t>
            </a:r>
          </a:p>
        </p:txBody>
      </p:sp>
      <p:sp>
        <p:nvSpPr>
          <p:cNvPr id="64" name="Oval 63">
            <a:extLst>
              <a:ext uri="{FF2B5EF4-FFF2-40B4-BE49-F238E27FC236}">
                <a16:creationId xmlns:a16="http://schemas.microsoft.com/office/drawing/2014/main" id="{3E8FC32D-8C9A-564C-F98B-B3AAE41E9B4C}"/>
              </a:ext>
            </a:extLst>
          </p:cNvPr>
          <p:cNvSpPr/>
          <p:nvPr/>
        </p:nvSpPr>
        <p:spPr>
          <a:xfrm>
            <a:off x="2018794"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5" name="Oval 64">
            <a:extLst>
              <a:ext uri="{FF2B5EF4-FFF2-40B4-BE49-F238E27FC236}">
                <a16:creationId xmlns:a16="http://schemas.microsoft.com/office/drawing/2014/main" id="{625D08E0-E61D-212F-DC8D-210D88ED5F05}"/>
              </a:ext>
            </a:extLst>
          </p:cNvPr>
          <p:cNvSpPr/>
          <p:nvPr/>
        </p:nvSpPr>
        <p:spPr>
          <a:xfrm>
            <a:off x="2382937"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3" name="Oval 72">
            <a:extLst>
              <a:ext uri="{FF2B5EF4-FFF2-40B4-BE49-F238E27FC236}">
                <a16:creationId xmlns:a16="http://schemas.microsoft.com/office/drawing/2014/main" id="{BF209D93-A92D-6C67-6E0F-37788D6C5AA8}"/>
              </a:ext>
            </a:extLst>
          </p:cNvPr>
          <p:cNvSpPr/>
          <p:nvPr/>
        </p:nvSpPr>
        <p:spPr>
          <a:xfrm>
            <a:off x="274708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3" name="Oval 82">
            <a:extLst>
              <a:ext uri="{FF2B5EF4-FFF2-40B4-BE49-F238E27FC236}">
                <a16:creationId xmlns:a16="http://schemas.microsoft.com/office/drawing/2014/main" id="{6D466FAD-93A0-FDC9-6BCF-063E8D1C2C2C}"/>
              </a:ext>
            </a:extLst>
          </p:cNvPr>
          <p:cNvSpPr/>
          <p:nvPr/>
        </p:nvSpPr>
        <p:spPr>
          <a:xfrm>
            <a:off x="311122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4" name="Oval 83">
            <a:extLst>
              <a:ext uri="{FF2B5EF4-FFF2-40B4-BE49-F238E27FC236}">
                <a16:creationId xmlns:a16="http://schemas.microsoft.com/office/drawing/2014/main" id="{73CD6084-5755-9465-04E8-8F7D0E3A4492}"/>
              </a:ext>
            </a:extLst>
          </p:cNvPr>
          <p:cNvSpPr/>
          <p:nvPr/>
        </p:nvSpPr>
        <p:spPr>
          <a:xfrm>
            <a:off x="347574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5" name="Oval 84">
            <a:extLst>
              <a:ext uri="{FF2B5EF4-FFF2-40B4-BE49-F238E27FC236}">
                <a16:creationId xmlns:a16="http://schemas.microsoft.com/office/drawing/2014/main" id="{6D1800F4-B959-4248-CF67-B6654C3D06E8}"/>
              </a:ext>
            </a:extLst>
          </p:cNvPr>
          <p:cNvSpPr/>
          <p:nvPr/>
        </p:nvSpPr>
        <p:spPr>
          <a:xfrm>
            <a:off x="384027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6" name="Oval 85">
            <a:extLst>
              <a:ext uri="{FF2B5EF4-FFF2-40B4-BE49-F238E27FC236}">
                <a16:creationId xmlns:a16="http://schemas.microsoft.com/office/drawing/2014/main" id="{F2EA93D6-D2BB-B18F-2EBE-7A2376318C87}"/>
              </a:ext>
            </a:extLst>
          </p:cNvPr>
          <p:cNvSpPr/>
          <p:nvPr/>
        </p:nvSpPr>
        <p:spPr>
          <a:xfrm>
            <a:off x="419861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9" name="Oval 88">
            <a:extLst>
              <a:ext uri="{FF2B5EF4-FFF2-40B4-BE49-F238E27FC236}">
                <a16:creationId xmlns:a16="http://schemas.microsoft.com/office/drawing/2014/main" id="{1A159CF4-88D4-BF5C-2067-BCF7FAB4BD65}"/>
              </a:ext>
            </a:extLst>
          </p:cNvPr>
          <p:cNvSpPr/>
          <p:nvPr/>
        </p:nvSpPr>
        <p:spPr>
          <a:xfrm>
            <a:off x="456931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3384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20762" y="3329053"/>
            <a:ext cx="1034891" cy="349052"/>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30" name="Title 2">
            <a:extLst>
              <a:ext uri="{FF2B5EF4-FFF2-40B4-BE49-F238E27FC236}">
                <a16:creationId xmlns:a16="http://schemas.microsoft.com/office/drawing/2014/main" id="{6C84E901-6665-1CAB-0CCB-9B30009F5578}"/>
              </a:ext>
            </a:extLst>
          </p:cNvPr>
          <p:cNvSpPr txBox="1"/>
          <p:nvPr/>
        </p:nvSpPr>
        <p:spPr>
          <a:xfrm>
            <a:off x="3041330"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31" name="Title 2">
            <a:extLst>
              <a:ext uri="{FF2B5EF4-FFF2-40B4-BE49-F238E27FC236}">
                <a16:creationId xmlns:a16="http://schemas.microsoft.com/office/drawing/2014/main" id="{A647868B-BCF5-1E40-885C-502A3E455F10}"/>
              </a:ext>
            </a:extLst>
          </p:cNvPr>
          <p:cNvSpPr txBox="1"/>
          <p:nvPr/>
        </p:nvSpPr>
        <p:spPr>
          <a:xfrm>
            <a:off x="4483644"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298602" y="2988557"/>
            <a:ext cx="66849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38347"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418500" y="383665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18794" y="452328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8293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47080"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11223"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7574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0271"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8616"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9318"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33842"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9" name="Title 2">
            <a:extLst>
              <a:ext uri="{FF2B5EF4-FFF2-40B4-BE49-F238E27FC236}">
                <a16:creationId xmlns:a16="http://schemas.microsoft.com/office/drawing/2014/main" id="{BD101432-B58A-D22F-33DD-83395CD07196}"/>
              </a:ext>
            </a:extLst>
          </p:cNvPr>
          <p:cNvSpPr txBox="1"/>
          <p:nvPr/>
        </p:nvSpPr>
        <p:spPr>
          <a:xfrm>
            <a:off x="3041330"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150" name="Title 2">
            <a:extLst>
              <a:ext uri="{FF2B5EF4-FFF2-40B4-BE49-F238E27FC236}">
                <a16:creationId xmlns:a16="http://schemas.microsoft.com/office/drawing/2014/main" id="{BC0235A1-B969-BEAA-8BC4-2F05808FD686}"/>
              </a:ext>
            </a:extLst>
          </p:cNvPr>
          <p:cNvSpPr txBox="1"/>
          <p:nvPr/>
        </p:nvSpPr>
        <p:spPr>
          <a:xfrm>
            <a:off x="4483644"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51" name="Title 2">
            <a:extLst>
              <a:ext uri="{FF2B5EF4-FFF2-40B4-BE49-F238E27FC236}">
                <a16:creationId xmlns:a16="http://schemas.microsoft.com/office/drawing/2014/main" id="{0519CC78-E188-BE2B-85C0-E0FE7FCF4745}"/>
              </a:ext>
            </a:extLst>
          </p:cNvPr>
          <p:cNvSpPr txBox="1"/>
          <p:nvPr/>
        </p:nvSpPr>
        <p:spPr>
          <a:xfrm>
            <a:off x="538347"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52" name="Straight Connector 151">
            <a:extLst>
              <a:ext uri="{FF2B5EF4-FFF2-40B4-BE49-F238E27FC236}">
                <a16:creationId xmlns:a16="http://schemas.microsoft.com/office/drawing/2014/main" id="{58C35F7B-40A4-CC38-26CF-B2FAD978F37A}"/>
              </a:ext>
            </a:extLst>
          </p:cNvPr>
          <p:cNvCxnSpPr>
            <a:cxnSpLocks/>
          </p:cNvCxnSpPr>
          <p:nvPr/>
        </p:nvCxnSpPr>
        <p:spPr>
          <a:xfrm>
            <a:off x="1237129" y="4676915"/>
            <a:ext cx="72997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BB001D52-6ACE-43A7-54C7-624FDA7455B3}"/>
              </a:ext>
            </a:extLst>
          </p:cNvPr>
          <p:cNvSpPr/>
          <p:nvPr/>
        </p:nvSpPr>
        <p:spPr>
          <a:xfrm>
            <a:off x="2018794"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8293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4708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11223"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7574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0271"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8616"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9318"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33842"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538347"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CHÁT</a:t>
            </a: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298602" y="5030588"/>
            <a:ext cx="66849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1879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8293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47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1122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2076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212683"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13.5% – 14.5%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8364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38347"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CỒN</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021976" y="6283344"/>
            <a:ext cx="94512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879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8293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4708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1122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7574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0271"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8616"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9318"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33842"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38347"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CHUA</a:t>
            </a: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418500" y="5409731"/>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F497D147-889A-EACA-947A-F96E4A4DE5F2}"/>
              </a:ext>
            </a:extLst>
          </p:cNvPr>
          <p:cNvSpPr/>
          <p:nvPr/>
        </p:nvSpPr>
        <p:spPr>
          <a:xfrm>
            <a:off x="4201512"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 name="Oval 5">
            <a:extLst>
              <a:ext uri="{FF2B5EF4-FFF2-40B4-BE49-F238E27FC236}">
                <a16:creationId xmlns:a16="http://schemas.microsoft.com/office/drawing/2014/main" id="{443435B0-62A3-420B-A5B2-C12F2AAB6ACB}"/>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 name="Title 2">
            <a:extLst>
              <a:ext uri="{FF2B5EF4-FFF2-40B4-BE49-F238E27FC236}">
                <a16:creationId xmlns:a16="http://schemas.microsoft.com/office/drawing/2014/main" id="{AB78D2AD-D8B4-C58C-35EE-119893353535}"/>
              </a:ext>
            </a:extLst>
          </p:cNvPr>
          <p:cNvSpPr txBox="1"/>
          <p:nvPr/>
        </p:nvSpPr>
        <p:spPr>
          <a:xfrm>
            <a:off x="1920762" y="4191260"/>
            <a:ext cx="100521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cxnSp>
        <p:nvCxnSpPr>
          <p:cNvPr id="16" name="Straight Connector 15">
            <a:extLst>
              <a:ext uri="{FF2B5EF4-FFF2-40B4-BE49-F238E27FC236}">
                <a16:creationId xmlns:a16="http://schemas.microsoft.com/office/drawing/2014/main" id="{D2D89A92-2EC0-4A21-319E-87AB71380F56}"/>
              </a:ext>
            </a:extLst>
          </p:cNvPr>
          <p:cNvCxnSpPr>
            <a:cxnSpLocks/>
          </p:cNvCxnSpPr>
          <p:nvPr/>
        </p:nvCxnSpPr>
        <p:spPr>
          <a:xfrm>
            <a:off x="3613384"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782F4CC2-94E5-5941-E2CD-DF8D937E7D95}"/>
              </a:ext>
            </a:extLst>
          </p:cNvPr>
          <p:cNvGrpSpPr/>
          <p:nvPr/>
        </p:nvGrpSpPr>
        <p:grpSpPr>
          <a:xfrm>
            <a:off x="3852164" y="6131407"/>
            <a:ext cx="278634" cy="272668"/>
            <a:chOff x="4555570" y="6131407"/>
            <a:chExt cx="278634" cy="272668"/>
          </a:xfrm>
        </p:grpSpPr>
        <p:sp>
          <p:nvSpPr>
            <p:cNvPr id="9" name="Freeform 8">
              <a:extLst>
                <a:ext uri="{FF2B5EF4-FFF2-40B4-BE49-F238E27FC236}">
                  <a16:creationId xmlns:a16="http://schemas.microsoft.com/office/drawing/2014/main" id="{8711F024-A914-8CBC-DE1B-48D4CCF5EF25}"/>
                </a:ext>
              </a:extLst>
            </p:cNvPr>
            <p:cNvSpPr/>
            <p:nvPr/>
          </p:nvSpPr>
          <p:spPr>
            <a:xfrm>
              <a:off x="4692496" y="6131407"/>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10" name="Freeform 9">
              <a:extLst>
                <a:ext uri="{FF2B5EF4-FFF2-40B4-BE49-F238E27FC236}">
                  <a16:creationId xmlns:a16="http://schemas.microsoft.com/office/drawing/2014/main" id="{56B1ACAA-93A6-4F28-0588-9A73BAB490C2}"/>
                </a:ext>
              </a:extLst>
            </p:cNvPr>
            <p:cNvSpPr/>
            <p:nvPr/>
          </p:nvSpPr>
          <p:spPr>
            <a:xfrm rot="10800000">
              <a:off x="4555570" y="6131407"/>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grpSp>
        <p:nvGrpSpPr>
          <p:cNvPr id="24" name="Group 23">
            <a:extLst>
              <a:ext uri="{FF2B5EF4-FFF2-40B4-BE49-F238E27FC236}">
                <a16:creationId xmlns:a16="http://schemas.microsoft.com/office/drawing/2014/main" id="{0FC46A19-A081-8201-8D1C-8AC8D8DC5C45}"/>
              </a:ext>
            </a:extLst>
          </p:cNvPr>
          <p:cNvGrpSpPr/>
          <p:nvPr/>
        </p:nvGrpSpPr>
        <p:grpSpPr>
          <a:xfrm>
            <a:off x="3483054" y="6131407"/>
            <a:ext cx="275054" cy="272668"/>
            <a:chOff x="3823540" y="6131407"/>
            <a:chExt cx="275054" cy="272668"/>
          </a:xfrm>
        </p:grpSpPr>
        <p:sp>
          <p:nvSpPr>
            <p:cNvPr id="7" name="Oval 6">
              <a:extLst>
                <a:ext uri="{FF2B5EF4-FFF2-40B4-BE49-F238E27FC236}">
                  <a16:creationId xmlns:a16="http://schemas.microsoft.com/office/drawing/2014/main" id="{C6CA6850-8FA6-500D-D1FC-D5AE65AF1DE5}"/>
                </a:ext>
              </a:extLst>
            </p:cNvPr>
            <p:cNvSpPr/>
            <p:nvPr/>
          </p:nvSpPr>
          <p:spPr>
            <a:xfrm>
              <a:off x="3825926" y="61314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 name="Freeform 10">
              <a:extLst>
                <a:ext uri="{FF2B5EF4-FFF2-40B4-BE49-F238E27FC236}">
                  <a16:creationId xmlns:a16="http://schemas.microsoft.com/office/drawing/2014/main" id="{F5A18EB8-B0C2-6CFA-6295-68783123C495}"/>
                </a:ext>
              </a:extLst>
            </p:cNvPr>
            <p:cNvSpPr/>
            <p:nvPr/>
          </p:nvSpPr>
          <p:spPr>
            <a:xfrm rot="10800000">
              <a:off x="3823540" y="6131407"/>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sp>
        <p:nvSpPr>
          <p:cNvPr id="13" name="Oval 12">
            <a:extLst>
              <a:ext uri="{FF2B5EF4-FFF2-40B4-BE49-F238E27FC236}">
                <a16:creationId xmlns:a16="http://schemas.microsoft.com/office/drawing/2014/main" id="{72FBA606-74B3-25F4-3A40-F7FCE4274790}"/>
              </a:ext>
            </a:extLst>
          </p:cNvPr>
          <p:cNvSpPr/>
          <p:nvPr/>
        </p:nvSpPr>
        <p:spPr>
          <a:xfrm>
            <a:off x="4569318" y="61314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cxnSp>
        <p:nvCxnSpPr>
          <p:cNvPr id="4" name="Straight Connector 3">
            <a:extLst>
              <a:ext uri="{FF2B5EF4-FFF2-40B4-BE49-F238E27FC236}">
                <a16:creationId xmlns:a16="http://schemas.microsoft.com/office/drawing/2014/main" id="{D1147C3C-7366-5B1C-20D9-69187A1A1F8F}"/>
              </a:ext>
            </a:extLst>
          </p:cNvPr>
          <p:cNvCxnSpPr>
            <a:cxnSpLocks/>
          </p:cNvCxnSpPr>
          <p:nvPr/>
        </p:nvCxnSpPr>
        <p:spPr>
          <a:xfrm>
            <a:off x="4345502"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AD9051F-BBCB-E267-67EC-F526FFA9AE62}"/>
              </a:ext>
            </a:extLst>
          </p:cNvPr>
          <p:cNvCxnSpPr>
            <a:cxnSpLocks/>
          </p:cNvCxnSpPr>
          <p:nvPr/>
        </p:nvCxnSpPr>
        <p:spPr>
          <a:xfrm>
            <a:off x="3613150" y="2127945"/>
            <a:ext cx="73697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735389"/>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205402"/>
            <a:ext cx="4829691" cy="785732"/>
          </a:xfrm>
        </p:spPr>
        <p:txBody>
          <a:bodyPr/>
          <a:lstStyle/>
          <a:p>
            <a:r>
              <a:rPr lang="en-US" altLang="zh-CN" b="1" dirty="0"/>
              <a:t>GREAT SOUTHERN</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073266"/>
            <a:ext cx="4263157" cy="1286693"/>
          </a:xfrm>
        </p:spPr>
        <p:txBody>
          <a:bodyPr/>
          <a:lstStyle/>
          <a:p>
            <a:pPr>
              <a:lnSpc>
                <a:spcPct val="80000"/>
              </a:lnSpc>
              <a:tabLst>
                <a:tab pos="1274445" algn="l"/>
              </a:tabLst>
            </a:pPr>
            <a:r>
              <a:rPr lang="en-US" altLang="zh-CN" sz="5000" b="1" dirty="0">
                <a:solidFill>
                  <a:schemeClr val="accent5"/>
                </a:solidFill>
                <a:cs typeface="Arial" panose="020B0604020202020204" pitchFamily="34" charset="0"/>
              </a:rPr>
              <a:t>XA XÔI VÀ ĐÁNG GIÁ</a:t>
            </a:r>
          </a:p>
        </p:txBody>
      </p:sp>
      <p:sp>
        <p:nvSpPr>
          <p:cNvPr id="4" name="Text Placeholder 5">
            <a:extLst>
              <a:ext uri="{FF2B5EF4-FFF2-40B4-BE49-F238E27FC236}">
                <a16:creationId xmlns:a16="http://schemas.microsoft.com/office/drawing/2014/main" id="{42C53C67-B0E4-DEB8-80D1-01B2BA80E9B8}"/>
              </a:ext>
            </a:extLst>
          </p:cNvPr>
          <p:cNvSpPr>
            <a:spLocks noGrp="1"/>
          </p:cNvSpPr>
          <p:nvPr>
            <p:ph type="body" sz="quarter" idx="11"/>
          </p:nvPr>
        </p:nvSpPr>
        <p:spPr>
          <a:xfrm>
            <a:off x="623888" y="3216632"/>
            <a:ext cx="3848780" cy="992298"/>
          </a:xfrm>
        </p:spPr>
        <p:txBody>
          <a:bodyPr/>
          <a:lstStyle>
            <a:lvl1pPr>
              <a:defRPr sz="1434"/>
            </a:lvl1pPr>
          </a:lstStyle>
          <a:p>
            <a:pPr>
              <a:lnSpc>
                <a:spcPct val="110000"/>
              </a:lnSpc>
            </a:pPr>
            <a:r>
              <a:rPr lang="en-US" altLang="zh-CN" sz="1434" dirty="0">
                <a:solidFill>
                  <a:schemeClr val="bg1"/>
                </a:solidFill>
              </a:rPr>
              <a:t>Một khu vực năng động, trải rộng đang trên đà phát triển với một tương lai tươi sáng phía trước.</a:t>
            </a:r>
          </a:p>
        </p:txBody>
      </p:sp>
      <p:pic>
        <p:nvPicPr>
          <p:cNvPr id="11" name="Picture Placeholder 10">
            <a:extLst>
              <a:ext uri="{FF2B5EF4-FFF2-40B4-BE49-F238E27FC236}">
                <a16:creationId xmlns:a16="http://schemas.microsoft.com/office/drawing/2014/main" id="{23D76D01-0C4F-8218-9B86-BCA48A78379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751" r="16751"/>
          <a:stretch/>
        </p:blipFill>
        <p:spPr>
          <a:xfrm>
            <a:off x="6096000" y="368300"/>
            <a:ext cx="6096000" cy="6103938"/>
          </a:xfrm>
        </p:spPr>
      </p:pic>
      <p:sp>
        <p:nvSpPr>
          <p:cNvPr id="6" name="object 11">
            <a:extLst>
              <a:ext uri="{FF2B5EF4-FFF2-40B4-BE49-F238E27FC236}">
                <a16:creationId xmlns:a16="http://schemas.microsoft.com/office/drawing/2014/main" id="{6231443A-BB70-29BB-22B7-C7AE9037E75A}"/>
              </a:ext>
            </a:extLst>
          </p:cNvPr>
          <p:cNvSpPr txBox="1"/>
          <p:nvPr/>
        </p:nvSpPr>
        <p:spPr>
          <a:xfrm>
            <a:off x="10178302" y="6522358"/>
            <a:ext cx="2597897" cy="135935"/>
          </a:xfrm>
          <a:prstGeom prst="rect">
            <a:avLst/>
          </a:prstGeom>
        </p:spPr>
        <p:txBody>
          <a:bodyPr vert="horz" wrap="square" lIns="0" tIns="12700" rIns="0" bIns="0" rtlCol="0">
            <a:spAutoFit/>
          </a:bodyPr>
          <a:lstStyle/>
          <a:p>
            <a:pPr marL="12700">
              <a:lnSpc>
                <a:spcPct val="100000"/>
              </a:lnSpc>
              <a:spcBef>
                <a:spcPts val="100"/>
              </a:spcBef>
            </a:pPr>
            <a:r>
              <a:rPr lang="en-US" altLang="zh-CN" sz="800" spc="-15" dirty="0">
                <a:solidFill>
                  <a:srgbClr val="FFFFFF"/>
                </a:solidFill>
                <a:latin typeface="Arial" panose="020B0604020202020204" pitchFamily="34" charset="0"/>
                <a:cs typeface="Arial" panose="020B0604020202020204" pitchFamily="34" charset="0"/>
              </a:rPr>
              <a:t>Ảnh do Great Southern Wines cung cấp</a:t>
            </a:r>
            <a:endParaRPr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35418610"/>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t="17520" b="-1842"/>
          <a:stretch/>
        </p:blipFill>
        <p:spPr>
          <a:xfrm>
            <a:off x="0" y="0"/>
            <a:ext cx="12191999" cy="6858000"/>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en-US" altLang="zh-CN" sz="5443" dirty="0">
                <a:solidFill>
                  <a:schemeClr val="bg1"/>
                </a:solidFill>
                <a:latin typeface="Arial" panose="020B0604020202020204" pitchFamily="34" charset="0"/>
                <a:ea typeface="Inter Display" panose="02000503000000020004" pitchFamily="2" charset="0"/>
                <a:cs typeface="Arial" panose="020B0604020202020204" pitchFamily="34" charset="0"/>
              </a:rPr>
              <a:t>CẢM ƠN</a:t>
            </a:r>
            <a:endParaRPr lang="ja-JP" altLang="en-US" sz="5443">
              <a:solidFill>
                <a:schemeClr val="bg1"/>
              </a:solidFill>
              <a:latin typeface="Arial" panose="020B0604020202020204" pitchFamily="34" charset="0"/>
              <a:cs typeface="Arial" panose="020B0604020202020204" pitchFamily="34" charset="0"/>
            </a:endParaRPr>
          </a:p>
          <a:p>
            <a:pPr marL="11522" algn="ctr">
              <a:spcBef>
                <a:spcPts val="91"/>
              </a:spcBef>
              <a:tabLst>
                <a:tab pos="1162574" algn="l"/>
                <a:tab pos="2432878" algn="l"/>
                <a:tab pos="3690509" algn="l"/>
                <a:tab pos="4919334" algn="l"/>
                <a:tab pos="6532419" algn="l"/>
                <a:tab pos="9045952" algn="l"/>
              </a:tabLst>
            </a:pPr>
            <a:endParaRPr lang="pt-BR" sz="9073" b="0" spc="272"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Arial" panose="020B0604020202020204" pitchFamily="34" charset="0"/>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40080" y="6301153"/>
            <a:ext cx="2822695" cy="123397"/>
          </a:xfrm>
          <a:prstGeom prst="rect">
            <a:avLst/>
          </a:prstGeom>
        </p:spPr>
      </p:pic>
      <p:sp>
        <p:nvSpPr>
          <p:cNvPr id="2" name="object 11">
            <a:extLst>
              <a:ext uri="{FF2B5EF4-FFF2-40B4-BE49-F238E27FC236}">
                <a16:creationId xmlns:a16="http://schemas.microsoft.com/office/drawing/2014/main" id="{C1E722BB-9906-FB19-7E80-741562292F38}"/>
              </a:ext>
            </a:extLst>
          </p:cNvPr>
          <p:cNvSpPr txBox="1"/>
          <p:nvPr/>
        </p:nvSpPr>
        <p:spPr>
          <a:xfrm>
            <a:off x="130788" y="53211"/>
            <a:ext cx="2597897" cy="135935"/>
          </a:xfrm>
          <a:prstGeom prst="rect">
            <a:avLst/>
          </a:prstGeom>
        </p:spPr>
        <p:txBody>
          <a:bodyPr vert="horz" wrap="square" lIns="0" tIns="12700" rIns="0" bIns="0" rtlCol="0">
            <a:spAutoFit/>
          </a:bodyPr>
          <a:lstStyle/>
          <a:p>
            <a:pPr marL="12700">
              <a:lnSpc>
                <a:spcPct val="100000"/>
              </a:lnSpc>
              <a:spcBef>
                <a:spcPts val="100"/>
              </a:spcBef>
            </a:pPr>
            <a:r>
              <a:rPr lang="en-US" altLang="zh-CN" sz="800" spc="-15" dirty="0">
                <a:solidFill>
                  <a:srgbClr val="FFFFFF"/>
                </a:solidFill>
                <a:latin typeface="Arial" panose="020B0604020202020204" pitchFamily="34" charset="0"/>
                <a:cs typeface="Arial" panose="020B0604020202020204" pitchFamily="34" charset="0"/>
              </a:rPr>
              <a:t>Ảnh do Great Southern Wines cung cấp</a:t>
            </a:r>
            <a:endParaRPr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AFCCD-7C9E-C960-09A4-DEEB4074F9D4}"/>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8BAD6CD0-3EC0-CB1E-A342-96AEB5E86E14}"/>
              </a:ext>
            </a:extLst>
          </p:cNvPr>
          <p:cNvSpPr>
            <a:spLocks noGrp="1"/>
          </p:cNvSpPr>
          <p:nvPr>
            <p:ph type="body" idx="10"/>
          </p:nvPr>
        </p:nvSpPr>
        <p:spPr/>
        <p:txBody>
          <a:bodyPr/>
          <a:lstStyle/>
          <a:p>
            <a:endParaRPr lang="en-US" dirty="0"/>
          </a:p>
        </p:txBody>
      </p:sp>
      <p:sp>
        <p:nvSpPr>
          <p:cNvPr id="4" name="Text Placeholder 3">
            <a:extLst>
              <a:ext uri="{FF2B5EF4-FFF2-40B4-BE49-F238E27FC236}">
                <a16:creationId xmlns:a16="http://schemas.microsoft.com/office/drawing/2014/main" id="{7E75DB30-E627-0D69-F7D4-A4D16E93449F}"/>
              </a:ext>
            </a:extLst>
          </p:cNvPr>
          <p:cNvSpPr>
            <a:spLocks noGrp="1"/>
          </p:cNvSpPr>
          <p:nvPr>
            <p:ph type="body" idx="11"/>
          </p:nvPr>
        </p:nvSpPr>
        <p:spPr/>
        <p:txBody>
          <a:bodyPr/>
          <a:lstStyle/>
          <a:p>
            <a:endParaRPr lang="en-US" dirty="0"/>
          </a:p>
        </p:txBody>
      </p:sp>
    </p:spTree>
    <p:extLst>
      <p:ext uri="{BB962C8B-B14F-4D97-AF65-F5344CB8AC3E}">
        <p14:creationId xmlns:p14="http://schemas.microsoft.com/office/powerpoint/2010/main" val="50500215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3" y="203158"/>
            <a:ext cx="4829691" cy="785732"/>
          </a:xfrm>
        </p:spPr>
        <p:txBody>
          <a:bodyPr/>
          <a:lstStyle/>
          <a:p>
            <a:r>
              <a:rPr lang="en-US" altLang="zh-CN" b="1" dirty="0">
                <a:solidFill>
                  <a:schemeClr val="accent5"/>
                </a:solidFill>
              </a:rPr>
              <a:t>GREAT SOUTHERN</a:t>
            </a: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3" y="3281567"/>
            <a:ext cx="4829691" cy="3133240"/>
          </a:xfrm>
        </p:spPr>
        <p:txBody>
          <a:bodyPr/>
          <a:lstStyle/>
          <a:p>
            <a:pPr marL="0" marR="417195" indent="0">
              <a:spcBef>
                <a:spcPts val="219"/>
              </a:spcBef>
              <a:buNone/>
            </a:pPr>
            <a:r>
              <a:rPr lang="en-US" altLang="zh-CN" spc="-30" dirty="0">
                <a:solidFill>
                  <a:srgbClr val="FFFFFF"/>
                </a:solidFill>
                <a:cs typeface="Arial" panose="020B0604020202020204" pitchFamily="34" charset="0"/>
              </a:rPr>
              <a:t>Vùng rượu vang lớn nhất của Úc vừa rộng lớn, biệt lập vừa đa dạng, nổi tiếng với những loại rượu vang chất lượng cao.</a:t>
            </a:r>
            <a:endParaRPr lang="en-AU" dirty="0">
              <a:cs typeface="Arial" panose="020B0604020202020204" pitchFamily="34" charset="0"/>
            </a:endParaRPr>
          </a:p>
          <a:p>
            <a:pPr marL="297815" indent="-285750">
              <a:spcBef>
                <a:spcPts val="590"/>
              </a:spcBef>
              <a:buFont typeface="Arial" panose="020B0604020202020204" pitchFamily="34" charset="0"/>
              <a:buChar char="•"/>
              <a:tabLst>
                <a:tab pos="203200" algn="l"/>
              </a:tabLst>
            </a:pPr>
            <a:r>
              <a:rPr lang="en-US" altLang="zh-CN" dirty="0">
                <a:solidFill>
                  <a:srgbClr val="FFFFFF"/>
                </a:solidFill>
                <a:cs typeface="Arial" panose="020B0604020202020204" pitchFamily="34" charset="0"/>
              </a:rPr>
              <a:t>Nơi có năm tiểu vùng riêng biệt</a:t>
            </a:r>
            <a:endParaRPr lang="en-AU" dirty="0">
              <a:cs typeface="Arial" panose="020B0604020202020204" pitchFamily="34" charset="0"/>
            </a:endParaRPr>
          </a:p>
          <a:p>
            <a:pPr marL="297815" marR="5080" indent="-285750">
              <a:spcBef>
                <a:spcPts val="765"/>
              </a:spcBef>
              <a:buFont typeface="Arial" panose="020B0604020202020204" pitchFamily="34" charset="0"/>
              <a:buChar char="•"/>
              <a:tabLst>
                <a:tab pos="203200" algn="l"/>
              </a:tabLst>
            </a:pPr>
            <a:r>
              <a:rPr lang="en-US" altLang="zh-CN" spc="-35" dirty="0">
                <a:solidFill>
                  <a:srgbClr val="FFFFFF"/>
                </a:solidFill>
                <a:cs typeface="Arial" panose="020B0604020202020204" pitchFamily="34" charset="0"/>
              </a:rPr>
              <a:t>Vùng rượu vang mát mẻ nhất của Tây Úc với điều kiện sinh trưởng thuận lợi</a:t>
            </a:r>
            <a:endParaRPr lang="en-AU" dirty="0">
              <a:cs typeface="Arial" panose="020B0604020202020204" pitchFamily="34" charset="0"/>
            </a:endParaRPr>
          </a:p>
          <a:p>
            <a:pPr marL="297815" indent="-285750">
              <a:spcBef>
                <a:spcPts val="590"/>
              </a:spcBef>
              <a:buFont typeface="Arial" panose="020B0604020202020204" pitchFamily="34" charset="0"/>
              <a:buChar char="•"/>
              <a:tabLst>
                <a:tab pos="203200" algn="l"/>
              </a:tabLst>
            </a:pPr>
            <a:r>
              <a:rPr lang="en-US" altLang="zh-CN" spc="-15" dirty="0">
                <a:solidFill>
                  <a:srgbClr val="FFFFFF"/>
                </a:solidFill>
                <a:cs typeface="Arial" panose="020B0604020202020204" pitchFamily="34" charset="0"/>
              </a:rPr>
              <a:t>Riesling và Shiraz đặc biệt</a:t>
            </a:r>
            <a:endParaRPr lang="en-AU" dirty="0">
              <a:cs typeface="Arial" panose="020B0604020202020204" pitchFamily="34" charset="0"/>
            </a:endParaRPr>
          </a:p>
          <a:p>
            <a:pPr marL="297815" marR="765810" indent="-285750">
              <a:spcBef>
                <a:spcPts val="765"/>
              </a:spcBef>
              <a:buFont typeface="Arial" panose="020B0604020202020204" pitchFamily="34" charset="0"/>
              <a:buChar char="•"/>
              <a:tabLst>
                <a:tab pos="203200" algn="l"/>
              </a:tabLst>
            </a:pPr>
            <a:r>
              <a:rPr lang="en-US" altLang="zh-CN" spc="-15" dirty="0">
                <a:solidFill>
                  <a:srgbClr val="FFFFFF"/>
                </a:solidFill>
                <a:cs typeface="Arial" panose="020B0604020202020204" pitchFamily="34" charset="0"/>
              </a:rPr>
              <a:t>Ngày càng tập trung vào các phương pháp trồng nho bền vững</a:t>
            </a:r>
            <a:endParaRPr lang="en-AU" dirty="0">
              <a:cs typeface="Arial" panose="020B0604020202020204" pitchFamily="34" charset="0"/>
            </a:endParaRPr>
          </a:p>
          <a:p>
            <a:pPr marL="297815" marR="448309" indent="-285750">
              <a:spcBef>
                <a:spcPts val="710"/>
              </a:spcBef>
              <a:buFont typeface="Arial" panose="020B0604020202020204" pitchFamily="34" charset="0"/>
              <a:buChar char="•"/>
              <a:tabLst>
                <a:tab pos="203200" algn="l"/>
              </a:tabLst>
            </a:pPr>
            <a:r>
              <a:rPr lang="en-US" altLang="zh-CN" dirty="0">
                <a:solidFill>
                  <a:srgbClr val="FFFFFF"/>
                </a:solidFill>
                <a:cs typeface="Arial" panose="020B0604020202020204" pitchFamily="34" charset="0"/>
              </a:rPr>
              <a:t>Sự kết hợp giữa các phương pháp sản xuất rượu vang truyền thống và can thiệp tối thiểu</a:t>
            </a:r>
            <a:endParaRPr lang="en-AU" dirty="0">
              <a:cs typeface="Arial" panose="020B0604020202020204" pitchFamily="34" charset="0"/>
            </a:endParaRPr>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3" y="1071022"/>
            <a:ext cx="4829691" cy="1325563"/>
          </a:xfrm>
        </p:spPr>
        <p:txBody>
          <a:bodyPr/>
          <a:lstStyle/>
          <a:p>
            <a:r>
              <a:rPr lang="en-US" altLang="zh-CN" sz="5000" b="1" dirty="0">
                <a:solidFill>
                  <a:schemeClr val="bg2"/>
                </a:solidFill>
              </a:rPr>
              <a:t>GIÀU CÓ, RỘNG LỚN VÀ ĐA DẠNG</a:t>
            </a:r>
          </a:p>
        </p:txBody>
      </p:sp>
      <p:sp>
        <p:nvSpPr>
          <p:cNvPr id="2" name="object 11">
            <a:extLst>
              <a:ext uri="{FF2B5EF4-FFF2-40B4-BE49-F238E27FC236}">
                <a16:creationId xmlns:a16="http://schemas.microsoft.com/office/drawing/2014/main" id="{5441BC5B-FAD8-3070-EB83-BE0D3162F55E}"/>
              </a:ext>
            </a:extLst>
          </p:cNvPr>
          <p:cNvSpPr txBox="1"/>
          <p:nvPr/>
        </p:nvSpPr>
        <p:spPr>
          <a:xfrm>
            <a:off x="98130" y="6489700"/>
            <a:ext cx="2597897" cy="135935"/>
          </a:xfrm>
          <a:prstGeom prst="rect">
            <a:avLst/>
          </a:prstGeom>
        </p:spPr>
        <p:txBody>
          <a:bodyPr vert="horz" wrap="square" lIns="0" tIns="12700" rIns="0" bIns="0" rtlCol="0">
            <a:spAutoFit/>
          </a:bodyPr>
          <a:lstStyle/>
          <a:p>
            <a:pPr marL="12700">
              <a:lnSpc>
                <a:spcPct val="100000"/>
              </a:lnSpc>
              <a:spcBef>
                <a:spcPts val="100"/>
              </a:spcBef>
            </a:pPr>
            <a:r>
              <a:rPr lang="en-US" altLang="zh-CN" sz="800" spc="-15" dirty="0">
                <a:solidFill>
                  <a:srgbClr val="FFFFFF"/>
                </a:solidFill>
                <a:latin typeface="Arial" panose="020B0604020202020204" pitchFamily="34" charset="0"/>
                <a:cs typeface="Arial" panose="020B0604020202020204" pitchFamily="34" charset="0"/>
              </a:rPr>
              <a:t>Ảnh được cung cấp bởi Great Southern Wines</a:t>
            </a:r>
            <a:endParaRPr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0243348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27709"/>
          <a:stretch/>
        </p:blipFill>
        <p:spPr>
          <a:xfrm>
            <a:off x="6096000" y="368300"/>
            <a:ext cx="6096000" cy="6103620"/>
          </a:xfrm>
        </p:spPr>
      </p:pic>
      <p:sp>
        <p:nvSpPr>
          <p:cNvPr id="3" name="Title 2">
            <a:extLst>
              <a:ext uri="{FF2B5EF4-FFF2-40B4-BE49-F238E27FC236}">
                <a16:creationId xmlns:a16="http://schemas.microsoft.com/office/drawing/2014/main" id="{9CBCDC0B-F635-F360-B8FF-6CF32D070324}"/>
              </a:ext>
            </a:extLst>
          </p:cNvPr>
          <p:cNvSpPr>
            <a:spLocks noGrp="1"/>
          </p:cNvSpPr>
          <p:nvPr>
            <p:ph type="title"/>
          </p:nvPr>
        </p:nvSpPr>
        <p:spPr>
          <a:xfrm>
            <a:off x="623888" y="584200"/>
            <a:ext cx="4701147" cy="1325562"/>
          </a:xfrm>
        </p:spPr>
        <p:txBody>
          <a:bodyPr/>
          <a:lstStyle>
            <a:lvl1pPr>
              <a:defRPr sz="5243"/>
            </a:lvl1pPr>
          </a:lstStyle>
          <a:p>
            <a:r>
              <a:rPr lang="en-US" altLang="zh-CN" sz="5243" b="1" dirty="0">
                <a:solidFill>
                  <a:schemeClr val="accent1"/>
                </a:solidFill>
              </a:rPr>
              <a:t>HÔM NAY CHÚNG TA SẼ ĐỀ CẬP ĐẾN</a:t>
            </a:r>
          </a:p>
        </p:txBody>
      </p:sp>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3872378"/>
            <a:ext cx="4829691" cy="1530521"/>
          </a:xfrm>
        </p:spPr>
        <p:txBody>
          <a:bodyPr/>
          <a:lstStyle/>
          <a:p>
            <a:pPr>
              <a:lnSpc>
                <a:spcPct val="99000"/>
              </a:lnSpc>
              <a:spcBef>
                <a:spcPts val="800"/>
              </a:spcBef>
            </a:pPr>
            <a:r>
              <a:rPr lang="en-US" altLang="zh-CN" dirty="0"/>
              <a:t>Lịch sử của Great Southern</a:t>
            </a:r>
          </a:p>
          <a:p>
            <a:pPr>
              <a:lnSpc>
                <a:spcPct val="99000"/>
              </a:lnSpc>
              <a:spcBef>
                <a:spcPts val="800"/>
              </a:spcBef>
            </a:pPr>
            <a:r>
              <a:rPr lang="en-US" altLang="zh-CN" dirty="0"/>
              <a:t>Địa lý, khí hậu và đất đai</a:t>
            </a:r>
          </a:p>
          <a:p>
            <a:pPr>
              <a:lnSpc>
                <a:spcPct val="99000"/>
              </a:lnSpc>
              <a:spcBef>
                <a:spcPts val="800"/>
              </a:spcBef>
            </a:pPr>
            <a:r>
              <a:rPr lang="en-US" altLang="zh-CN" dirty="0"/>
              <a:t>Trồng nho và sản xuất rượu vang</a:t>
            </a:r>
          </a:p>
          <a:p>
            <a:pPr>
              <a:lnSpc>
                <a:spcPct val="99000"/>
              </a:lnSpc>
              <a:spcBef>
                <a:spcPts val="800"/>
              </a:spcBef>
            </a:pPr>
            <a:r>
              <a:rPr lang="en-US" altLang="zh-CN" dirty="0"/>
              <a:t>Các giống nổi bật</a:t>
            </a:r>
            <a:endParaRPr lang="en-AU" dirty="0"/>
          </a:p>
        </p:txBody>
      </p:sp>
    </p:spTree>
    <p:extLst>
      <p:ext uri="{BB962C8B-B14F-4D97-AF65-F5344CB8AC3E}">
        <p14:creationId xmlns:p14="http://schemas.microsoft.com/office/powerpoint/2010/main" val="418893328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7507205" y="368300"/>
            <a:ext cx="4684796" cy="271306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1312276" y="3477251"/>
            <a:ext cx="2382787" cy="662774"/>
          </a:xfrm>
        </p:spPr>
        <p:txBody>
          <a:bodyPr/>
          <a:lstStyle/>
          <a:p>
            <a:r>
              <a:rPr lang="zh-CN" altLang="en-US" b="1" dirty="0"/>
              <a:t>1859</a:t>
            </a: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1312277" y="4140032"/>
            <a:ext cx="2256374" cy="1461301"/>
          </a:xfrm>
        </p:spPr>
        <p:txBody>
          <a:bodyPr/>
          <a:lstStyle/>
          <a:p>
            <a:pPr marL="0" indent="0">
              <a:lnSpc>
                <a:spcPct val="95000"/>
              </a:lnSpc>
              <a:spcBef>
                <a:spcPts val="800"/>
              </a:spcBef>
              <a:buNone/>
            </a:pPr>
            <a:r>
              <a:rPr lang="en-US" altLang="zh-CN" sz="1600" dirty="0"/>
              <a:t>Người định cư George Egerton-Warburton trồng những cây nho đầu tiên của vùng trên khu đất của mình gần Mount Barker.</a:t>
            </a:r>
            <a:endParaRPr lang="en-AU" sz="1600" dirty="0"/>
          </a:p>
        </p:txBody>
      </p:sp>
      <p:sp>
        <p:nvSpPr>
          <p:cNvPr id="5" name="Text Placeholder 4">
            <a:extLst>
              <a:ext uri="{FF2B5EF4-FFF2-40B4-BE49-F238E27FC236}">
                <a16:creationId xmlns:a16="http://schemas.microsoft.com/office/drawing/2014/main" id="{C79A53C4-1F84-2B78-9D7D-51A0BC3D92F2}"/>
              </a:ext>
            </a:extLst>
          </p:cNvPr>
          <p:cNvSpPr>
            <a:spLocks noGrp="1"/>
          </p:cNvSpPr>
          <p:nvPr>
            <p:ph type="body" sz="quarter" idx="15"/>
          </p:nvPr>
        </p:nvSpPr>
        <p:spPr>
          <a:xfrm>
            <a:off x="3120123" y="2169721"/>
            <a:ext cx="2918355" cy="1461301"/>
          </a:xfrm>
        </p:spPr>
        <p:txBody>
          <a:bodyPr/>
          <a:lstStyle/>
          <a:p>
            <a:pPr marL="0" indent="0">
              <a:lnSpc>
                <a:spcPct val="95000"/>
              </a:lnSpc>
              <a:spcBef>
                <a:spcPts val="800"/>
              </a:spcBef>
              <a:buNone/>
            </a:pPr>
            <a:r>
              <a:rPr lang="en-US" altLang="zh-CN" sz="1600" dirty="0"/>
              <a:t>Việc trồng thử nghiệm của nhà trồng nho Bill Jamieson đặt nền móng cho sự phát triển thương mại của khu vực.</a:t>
            </a:r>
            <a:endParaRPr lang="en-AU" sz="1600" dirty="0"/>
          </a:p>
        </p:txBody>
      </p:sp>
      <p:sp>
        <p:nvSpPr>
          <p:cNvPr id="6" name="Text Placeholder 5">
            <a:extLst>
              <a:ext uri="{FF2B5EF4-FFF2-40B4-BE49-F238E27FC236}">
                <a16:creationId xmlns:a16="http://schemas.microsoft.com/office/drawing/2014/main" id="{13227501-B1AB-4F15-B0AE-C6D75E846BD3}"/>
              </a:ext>
            </a:extLst>
          </p:cNvPr>
          <p:cNvSpPr>
            <a:spLocks noGrp="1"/>
          </p:cNvSpPr>
          <p:nvPr>
            <p:ph type="body" sz="quarter" idx="16"/>
          </p:nvPr>
        </p:nvSpPr>
        <p:spPr>
          <a:xfrm>
            <a:off x="3120123" y="1506947"/>
            <a:ext cx="2120040" cy="662774"/>
          </a:xfrm>
        </p:spPr>
        <p:txBody>
          <a:bodyPr/>
          <a:lstStyle/>
          <a:p>
            <a:r>
              <a:rPr lang="zh-CN" altLang="en-US" b="1" dirty="0"/>
              <a:t>1930</a:t>
            </a: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623343" y="512088"/>
            <a:ext cx="6968303" cy="473196"/>
          </a:xfrm>
        </p:spPr>
        <p:txBody>
          <a:bodyPr/>
          <a:lstStyle/>
          <a:p>
            <a:r>
              <a:rPr lang="en-US" altLang="zh-CN" b="1" dirty="0">
                <a:solidFill>
                  <a:schemeClr val="accent5"/>
                </a:solidFill>
              </a:rPr>
              <a:t>LỊCH SỬ CỦA</a:t>
            </a:r>
          </a:p>
        </p:txBody>
      </p:sp>
      <p:sp>
        <p:nvSpPr>
          <p:cNvPr id="8" name="Text Placeholder 4">
            <a:extLst>
              <a:ext uri="{FF2B5EF4-FFF2-40B4-BE49-F238E27FC236}">
                <a16:creationId xmlns:a16="http://schemas.microsoft.com/office/drawing/2014/main" id="{467544DC-280D-6840-C55C-CF2CADDA241E}"/>
              </a:ext>
            </a:extLst>
          </p:cNvPr>
          <p:cNvSpPr txBox="1">
            <a:spLocks/>
          </p:cNvSpPr>
          <p:nvPr/>
        </p:nvSpPr>
        <p:spPr>
          <a:xfrm>
            <a:off x="9663578" y="4180805"/>
            <a:ext cx="2203302"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5000"/>
              </a:lnSpc>
              <a:spcBef>
                <a:spcPts val="800"/>
              </a:spcBef>
              <a:buNone/>
            </a:pPr>
            <a:r>
              <a:rPr lang="en-US" altLang="zh-CN" sz="1600" dirty="0">
                <a:latin typeface="Arial" panose="020B0604020202020204" pitchFamily="34" charset="0"/>
                <a:cs typeface="Arial" panose="020B0604020202020204" pitchFamily="34" charset="0"/>
              </a:rPr>
              <a:t>Vườn nho thương mại đầu tiên của khu vực được thành lập tại Forest Hill gần Mount Barker.</a:t>
            </a:r>
            <a:endParaRPr lang="en-AU" sz="1600" dirty="0">
              <a:latin typeface="Arial" panose="020B0604020202020204" pitchFamily="34" charset="0"/>
              <a:cs typeface="Arial" panose="020B0604020202020204" pitchFamily="34" charset="0"/>
            </a:endParaRPr>
          </a:p>
        </p:txBody>
      </p:sp>
      <p:sp>
        <p:nvSpPr>
          <p:cNvPr id="11" name="Text Placeholder 5">
            <a:extLst>
              <a:ext uri="{FF2B5EF4-FFF2-40B4-BE49-F238E27FC236}">
                <a16:creationId xmlns:a16="http://schemas.microsoft.com/office/drawing/2014/main" id="{F84AFC82-C28C-EF5F-E093-AC77EF975F55}"/>
              </a:ext>
            </a:extLst>
          </p:cNvPr>
          <p:cNvSpPr txBox="1">
            <a:spLocks/>
          </p:cNvSpPr>
          <p:nvPr/>
        </p:nvSpPr>
        <p:spPr>
          <a:xfrm>
            <a:off x="9611641" y="3518031"/>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latin typeface="Arial" panose="020B0604020202020204" pitchFamily="34" charset="0"/>
                <a:cs typeface="Arial" panose="020B0604020202020204" pitchFamily="34" charset="0"/>
              </a:rPr>
              <a:t>1965</a:t>
            </a:r>
          </a:p>
        </p:txBody>
      </p:sp>
      <p:sp>
        <p:nvSpPr>
          <p:cNvPr id="2" name="Text Placeholder 9">
            <a:extLst>
              <a:ext uri="{FF2B5EF4-FFF2-40B4-BE49-F238E27FC236}">
                <a16:creationId xmlns:a16="http://schemas.microsoft.com/office/drawing/2014/main" id="{8B2B6792-1E47-E7D1-5C88-F3755D22476B}"/>
              </a:ext>
            </a:extLst>
          </p:cNvPr>
          <p:cNvSpPr txBox="1">
            <a:spLocks/>
          </p:cNvSpPr>
          <p:nvPr/>
        </p:nvSpPr>
        <p:spPr>
          <a:xfrm>
            <a:off x="623343" y="972624"/>
            <a:ext cx="6784726" cy="1350868"/>
          </a:xfrm>
          <a:prstGeom prst="rect">
            <a:avLst/>
          </a:prstGeom>
        </p:spPr>
        <p:txBody>
          <a:bodyPr vert="horz" lIns="0" tIns="0" rIns="0" bIns="0" rtlCol="0" anchor="t">
            <a:noAutofit/>
          </a:bodyPr>
          <a:lstStyle>
            <a:lvl1pPr marL="0" indent="0" algn="l" defTabSz="914453" rtl="0" eaLnBrk="1" latinLnBrk="0" hangingPunct="1">
              <a:lnSpc>
                <a:spcPct val="82000"/>
              </a:lnSpc>
              <a:spcBef>
                <a:spcPts val="544"/>
              </a:spcBef>
              <a:buClr>
                <a:schemeClr val="accent4"/>
              </a:buClr>
              <a:buFontTx/>
              <a:buNone/>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5440" b="1" dirty="0">
                <a:solidFill>
                  <a:schemeClr val="accent1"/>
                </a:solidFill>
                <a:latin typeface="Arial" panose="020B0604020202020204" pitchFamily="34" charset="0"/>
                <a:cs typeface="Arial" panose="020B0604020202020204" pitchFamily="34" charset="0"/>
              </a:rPr>
              <a:t>GREAT SOUTHERN</a:t>
            </a:r>
          </a:p>
        </p:txBody>
      </p:sp>
      <p:sp>
        <p:nvSpPr>
          <p:cNvPr id="7" name="Text Placeholder 4">
            <a:extLst>
              <a:ext uri="{FF2B5EF4-FFF2-40B4-BE49-F238E27FC236}">
                <a16:creationId xmlns:a16="http://schemas.microsoft.com/office/drawing/2014/main" id="{BC14C2E2-545E-A06D-73DB-61CA21892867}"/>
              </a:ext>
            </a:extLst>
          </p:cNvPr>
          <p:cNvSpPr txBox="1">
            <a:spLocks/>
          </p:cNvSpPr>
          <p:nvPr/>
        </p:nvSpPr>
        <p:spPr>
          <a:xfrm>
            <a:off x="4553461" y="4150365"/>
            <a:ext cx="2312033"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5000"/>
              </a:lnSpc>
              <a:spcBef>
                <a:spcPts val="800"/>
              </a:spcBef>
              <a:buNone/>
            </a:pPr>
            <a:r>
              <a:rPr lang="en-US" altLang="zh-CN" sz="1600" dirty="0">
                <a:latin typeface="Arial" panose="020B0604020202020204" pitchFamily="34" charset="0"/>
                <a:cs typeface="Arial" panose="020B0604020202020204" pitchFamily="34" charset="0"/>
              </a:rPr>
              <a:t>Chính phủ WA mời giáo sư trồng nho Harold Olmo và Tiến sĩ Penfold Hyland đến điều tra khu vực, với hy vọng thúc đẩy tăng trưởng kinh tế.</a:t>
            </a:r>
            <a:endParaRPr lang="en-AU" sz="1600" dirty="0">
              <a:latin typeface="Arial" panose="020B0604020202020204" pitchFamily="34" charset="0"/>
              <a:cs typeface="Arial" panose="020B0604020202020204" pitchFamily="34" charset="0"/>
            </a:endParaRPr>
          </a:p>
        </p:txBody>
      </p:sp>
      <p:sp>
        <p:nvSpPr>
          <p:cNvPr id="9" name="Text Placeholder 5">
            <a:extLst>
              <a:ext uri="{FF2B5EF4-FFF2-40B4-BE49-F238E27FC236}">
                <a16:creationId xmlns:a16="http://schemas.microsoft.com/office/drawing/2014/main" id="{0DE94745-0024-A08D-3AE1-76B601581297}"/>
              </a:ext>
            </a:extLst>
          </p:cNvPr>
          <p:cNvSpPr txBox="1">
            <a:spLocks/>
          </p:cNvSpPr>
          <p:nvPr/>
        </p:nvSpPr>
        <p:spPr>
          <a:xfrm>
            <a:off x="4553461" y="3487591"/>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latin typeface="Arial" panose="020B0604020202020204" pitchFamily="34" charset="0"/>
                <a:cs typeface="Arial" panose="020B0604020202020204" pitchFamily="34" charset="0"/>
              </a:rPr>
              <a:t>1955</a:t>
            </a:r>
          </a:p>
        </p:txBody>
      </p:sp>
      <p:sp>
        <p:nvSpPr>
          <p:cNvPr id="13" name="Text Placeholder 4">
            <a:extLst>
              <a:ext uri="{FF2B5EF4-FFF2-40B4-BE49-F238E27FC236}">
                <a16:creationId xmlns:a16="http://schemas.microsoft.com/office/drawing/2014/main" id="{C14501B0-8AF5-8D5F-FF57-422A031C70D1}"/>
              </a:ext>
            </a:extLst>
          </p:cNvPr>
          <p:cNvSpPr txBox="1">
            <a:spLocks/>
          </p:cNvSpPr>
          <p:nvPr/>
        </p:nvSpPr>
        <p:spPr>
          <a:xfrm>
            <a:off x="7178548" y="4142870"/>
            <a:ext cx="2020186"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5000"/>
              </a:lnSpc>
              <a:spcBef>
                <a:spcPts val="800"/>
              </a:spcBef>
              <a:buNone/>
            </a:pPr>
            <a:r>
              <a:rPr lang="en-US" altLang="zh-CN" sz="1600" dirty="0">
                <a:latin typeface="Arial" panose="020B0604020202020204" pitchFamily="34" charset="0"/>
                <a:cs typeface="Arial" panose="020B0604020202020204" pitchFamily="34" charset="0"/>
              </a:rPr>
              <a:t>Báo cáo của Giáo sư Olmo kết luận rằng Mount Barker và Frankland River có nhiều hứa hẹn cho sản xuất rượu vang.</a:t>
            </a:r>
            <a:endParaRPr lang="en-AU" sz="1600" dirty="0">
              <a:latin typeface="Arial" panose="020B0604020202020204" pitchFamily="34" charset="0"/>
              <a:cs typeface="Arial" panose="020B0604020202020204" pitchFamily="34" charset="0"/>
            </a:endParaRPr>
          </a:p>
        </p:txBody>
      </p:sp>
      <p:sp>
        <p:nvSpPr>
          <p:cNvPr id="14" name="Text Placeholder 5">
            <a:extLst>
              <a:ext uri="{FF2B5EF4-FFF2-40B4-BE49-F238E27FC236}">
                <a16:creationId xmlns:a16="http://schemas.microsoft.com/office/drawing/2014/main" id="{D97D1535-7B68-2123-5C1C-AC8EC9F04DD9}"/>
              </a:ext>
            </a:extLst>
          </p:cNvPr>
          <p:cNvSpPr txBox="1">
            <a:spLocks/>
          </p:cNvSpPr>
          <p:nvPr/>
        </p:nvSpPr>
        <p:spPr>
          <a:xfrm>
            <a:off x="7178547" y="3480096"/>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latin typeface="Arial" panose="020B0604020202020204" pitchFamily="34" charset="0"/>
                <a:cs typeface="Arial" panose="020B0604020202020204" pitchFamily="34" charset="0"/>
              </a:rPr>
              <a:t>1956</a:t>
            </a:r>
          </a:p>
        </p:txBody>
      </p:sp>
    </p:spTree>
    <p:extLst>
      <p:ext uri="{BB962C8B-B14F-4D97-AF65-F5344CB8AC3E}">
        <p14:creationId xmlns:p14="http://schemas.microsoft.com/office/powerpoint/2010/main" val="401303539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7757409" y="368300"/>
            <a:ext cx="4434591" cy="271306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2568030" y="3518031"/>
            <a:ext cx="3156575" cy="662774"/>
          </a:xfrm>
        </p:spPr>
        <p:txBody>
          <a:bodyPr/>
          <a:lstStyle>
            <a:lvl1pPr>
              <a:defRPr sz="5243"/>
            </a:lvl1pPr>
          </a:lstStyle>
          <a:p>
            <a:r>
              <a:rPr lang="en-US" altLang="zh-CN" sz="2400" b="1" dirty="0"/>
              <a:t>Đầu những năm 1970</a:t>
            </a: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2568031" y="4180812"/>
            <a:ext cx="2256374" cy="1461301"/>
          </a:xfrm>
        </p:spPr>
        <p:txBody>
          <a:bodyPr/>
          <a:lstStyle/>
          <a:p>
            <a:pPr marL="0" indent="0">
              <a:lnSpc>
                <a:spcPct val="95000"/>
              </a:lnSpc>
              <a:spcBef>
                <a:spcPts val="800"/>
              </a:spcBef>
              <a:buNone/>
            </a:pPr>
            <a:r>
              <a:rPr lang="en-US" altLang="zh-CN" sz="1600" dirty="0"/>
              <a:t>Vụ thu hoạch đầu tiên của cây trồng Forest Hill được phát hành vào năm 1972 và Forest Hill Riesling được vinh danh là loại rượu vang trắng ngon nhất Tây Úc vào năm sau.</a:t>
            </a:r>
            <a:endParaRPr lang="en-AU" sz="1600" dirty="0"/>
          </a:p>
        </p:txBody>
      </p:sp>
      <p:sp>
        <p:nvSpPr>
          <p:cNvPr id="5" name="Text Placeholder 4">
            <a:extLst>
              <a:ext uri="{FF2B5EF4-FFF2-40B4-BE49-F238E27FC236}">
                <a16:creationId xmlns:a16="http://schemas.microsoft.com/office/drawing/2014/main" id="{C79A53C4-1F84-2B78-9D7D-51A0BC3D92F2}"/>
              </a:ext>
            </a:extLst>
          </p:cNvPr>
          <p:cNvSpPr>
            <a:spLocks noGrp="1"/>
          </p:cNvSpPr>
          <p:nvPr>
            <p:ph type="body" sz="quarter" idx="15"/>
          </p:nvPr>
        </p:nvSpPr>
        <p:spPr>
          <a:xfrm>
            <a:off x="817717" y="1657470"/>
            <a:ext cx="2382787" cy="1461301"/>
          </a:xfrm>
        </p:spPr>
        <p:txBody>
          <a:bodyPr/>
          <a:lstStyle/>
          <a:p>
            <a:pPr marL="0" indent="0">
              <a:lnSpc>
                <a:spcPct val="95000"/>
              </a:lnSpc>
              <a:spcBef>
                <a:spcPts val="800"/>
              </a:spcBef>
              <a:buNone/>
            </a:pPr>
            <a:r>
              <a:rPr lang="en-US" altLang="zh-CN" sz="1600" dirty="0"/>
              <a:t>Những ngày đầu trồng nho tỏ ra đầy thách thức do điều kiện môi trường bất lợi và công nghệ không đầy đủ.</a:t>
            </a:r>
            <a:endParaRPr lang="en-AU" sz="1600" dirty="0"/>
          </a:p>
        </p:txBody>
      </p:sp>
      <p:sp>
        <p:nvSpPr>
          <p:cNvPr id="6" name="Text Placeholder 5">
            <a:extLst>
              <a:ext uri="{FF2B5EF4-FFF2-40B4-BE49-F238E27FC236}">
                <a16:creationId xmlns:a16="http://schemas.microsoft.com/office/drawing/2014/main" id="{13227501-B1AB-4F15-B0AE-C6D75E846BD3}"/>
              </a:ext>
            </a:extLst>
          </p:cNvPr>
          <p:cNvSpPr>
            <a:spLocks noGrp="1"/>
          </p:cNvSpPr>
          <p:nvPr>
            <p:ph type="body" sz="quarter" idx="16"/>
          </p:nvPr>
        </p:nvSpPr>
        <p:spPr>
          <a:xfrm>
            <a:off x="817716" y="994696"/>
            <a:ext cx="2120040" cy="662774"/>
          </a:xfrm>
        </p:spPr>
        <p:txBody>
          <a:bodyPr/>
          <a:lstStyle>
            <a:lvl1pPr>
              <a:defRPr sz="1434"/>
            </a:lvl1pPr>
          </a:lstStyle>
          <a:p>
            <a:r>
              <a:rPr lang="en-US" altLang="zh-CN" sz="2400" b="1" dirty="0"/>
              <a:t>Cuối những năm 1960</a:t>
            </a:r>
          </a:p>
        </p:txBody>
      </p:sp>
      <p:sp>
        <p:nvSpPr>
          <p:cNvPr id="8" name="Text Placeholder 4">
            <a:extLst>
              <a:ext uri="{FF2B5EF4-FFF2-40B4-BE49-F238E27FC236}">
                <a16:creationId xmlns:a16="http://schemas.microsoft.com/office/drawing/2014/main" id="{467544DC-280D-6840-C55C-CF2CADDA241E}"/>
              </a:ext>
            </a:extLst>
          </p:cNvPr>
          <p:cNvSpPr txBox="1">
            <a:spLocks/>
          </p:cNvSpPr>
          <p:nvPr/>
        </p:nvSpPr>
        <p:spPr>
          <a:xfrm>
            <a:off x="9663578" y="4180805"/>
            <a:ext cx="2203302"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5000"/>
              </a:lnSpc>
              <a:spcBef>
                <a:spcPts val="800"/>
              </a:spcBef>
              <a:buNone/>
            </a:pPr>
            <a:r>
              <a:rPr lang="en-US" altLang="zh-CN" sz="1600" dirty="0">
                <a:latin typeface="Arial" panose="020B0604020202020204" pitchFamily="34" charset="0"/>
                <a:cs typeface="Arial" panose="020B0604020202020204" pitchFamily="34" charset="0"/>
              </a:rPr>
              <a:t>Mount Barker chính thức được đăng ký là tiểu vùng GI đầu tiên trong Great Southern.</a:t>
            </a:r>
            <a:endParaRPr lang="en-AU" sz="1600" dirty="0">
              <a:latin typeface="Arial" panose="020B0604020202020204" pitchFamily="34" charset="0"/>
              <a:cs typeface="Arial" panose="020B0604020202020204" pitchFamily="34" charset="0"/>
            </a:endParaRPr>
          </a:p>
        </p:txBody>
      </p:sp>
      <p:sp>
        <p:nvSpPr>
          <p:cNvPr id="11" name="Text Placeholder 5">
            <a:extLst>
              <a:ext uri="{FF2B5EF4-FFF2-40B4-BE49-F238E27FC236}">
                <a16:creationId xmlns:a16="http://schemas.microsoft.com/office/drawing/2014/main" id="{F84AFC82-C28C-EF5F-E093-AC77EF975F55}"/>
              </a:ext>
            </a:extLst>
          </p:cNvPr>
          <p:cNvSpPr txBox="1">
            <a:spLocks/>
          </p:cNvSpPr>
          <p:nvPr/>
        </p:nvSpPr>
        <p:spPr>
          <a:xfrm>
            <a:off x="9611641" y="3518031"/>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latin typeface="Arial" panose="020B0604020202020204" pitchFamily="34" charset="0"/>
                <a:cs typeface="Arial" panose="020B0604020202020204" pitchFamily="34" charset="0"/>
              </a:rPr>
              <a:t>1997</a:t>
            </a:r>
          </a:p>
        </p:txBody>
      </p:sp>
      <p:sp>
        <p:nvSpPr>
          <p:cNvPr id="7" name="Text Placeholder 4">
            <a:extLst>
              <a:ext uri="{FF2B5EF4-FFF2-40B4-BE49-F238E27FC236}">
                <a16:creationId xmlns:a16="http://schemas.microsoft.com/office/drawing/2014/main" id="{BC14C2E2-545E-A06D-73DB-61CA21892867}"/>
              </a:ext>
            </a:extLst>
          </p:cNvPr>
          <p:cNvSpPr txBox="1">
            <a:spLocks/>
          </p:cNvSpPr>
          <p:nvPr/>
        </p:nvSpPr>
        <p:spPr>
          <a:xfrm>
            <a:off x="4434592" y="1470511"/>
            <a:ext cx="2858733"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5000"/>
              </a:lnSpc>
              <a:spcBef>
                <a:spcPts val="800"/>
              </a:spcBef>
              <a:buNone/>
            </a:pPr>
            <a:r>
              <a:rPr lang="en-US" altLang="zh-CN" sz="1600" dirty="0">
                <a:latin typeface="Arial" panose="020B0604020202020204" pitchFamily="34" charset="0"/>
                <a:cs typeface="Arial" panose="020B0604020202020204" pitchFamily="34" charset="0"/>
              </a:rPr>
              <a:t>Rượu vang từ Forest Hill, Plantagenet và Alkoomi giành được vô số giải thưởng trên khắp đất nước. Sự phát triển khu vực tiếp tục với việc trồng vườn nho ở Albany, Denmark và Porongurup.</a:t>
            </a:r>
          </a:p>
        </p:txBody>
      </p:sp>
      <p:sp>
        <p:nvSpPr>
          <p:cNvPr id="9" name="Text Placeholder 5">
            <a:extLst>
              <a:ext uri="{FF2B5EF4-FFF2-40B4-BE49-F238E27FC236}">
                <a16:creationId xmlns:a16="http://schemas.microsoft.com/office/drawing/2014/main" id="{0DE94745-0024-A08D-3AE1-76B601581297}"/>
              </a:ext>
            </a:extLst>
          </p:cNvPr>
          <p:cNvSpPr txBox="1">
            <a:spLocks/>
          </p:cNvSpPr>
          <p:nvPr/>
        </p:nvSpPr>
        <p:spPr>
          <a:xfrm>
            <a:off x="4434591" y="807737"/>
            <a:ext cx="3060069"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1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2400" dirty="0">
                <a:latin typeface="Arial" panose="020B0604020202020204" pitchFamily="34" charset="0"/>
                <a:cs typeface="Arial" panose="020B0604020202020204" pitchFamily="34" charset="0"/>
              </a:rPr>
              <a:t>Giữa đến cuối những năm 1970</a:t>
            </a:r>
          </a:p>
        </p:txBody>
      </p:sp>
      <p:sp>
        <p:nvSpPr>
          <p:cNvPr id="13" name="Text Placeholder 4">
            <a:extLst>
              <a:ext uri="{FF2B5EF4-FFF2-40B4-BE49-F238E27FC236}">
                <a16:creationId xmlns:a16="http://schemas.microsoft.com/office/drawing/2014/main" id="{C14501B0-8AF5-8D5F-FF57-422A031C70D1}"/>
              </a:ext>
            </a:extLst>
          </p:cNvPr>
          <p:cNvSpPr txBox="1">
            <a:spLocks/>
          </p:cNvSpPr>
          <p:nvPr/>
        </p:nvSpPr>
        <p:spPr>
          <a:xfrm>
            <a:off x="7178548" y="4142870"/>
            <a:ext cx="2020186"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5000"/>
              </a:lnSpc>
              <a:spcBef>
                <a:spcPts val="800"/>
              </a:spcBef>
              <a:buNone/>
            </a:pPr>
            <a:r>
              <a:rPr lang="en-US" altLang="zh-CN" sz="1600" dirty="0">
                <a:latin typeface="Arial" panose="020B0604020202020204" pitchFamily="34" charset="0"/>
                <a:cs typeface="Arial" panose="020B0604020202020204" pitchFamily="34" charset="0"/>
              </a:rPr>
              <a:t>Chỉ dẫn Địa lý (GI) của Úc “Great Southern” được tạo ra.</a:t>
            </a:r>
          </a:p>
        </p:txBody>
      </p:sp>
      <p:sp>
        <p:nvSpPr>
          <p:cNvPr id="14" name="Text Placeholder 5">
            <a:extLst>
              <a:ext uri="{FF2B5EF4-FFF2-40B4-BE49-F238E27FC236}">
                <a16:creationId xmlns:a16="http://schemas.microsoft.com/office/drawing/2014/main" id="{D97D1535-7B68-2123-5C1C-AC8EC9F04DD9}"/>
              </a:ext>
            </a:extLst>
          </p:cNvPr>
          <p:cNvSpPr txBox="1">
            <a:spLocks/>
          </p:cNvSpPr>
          <p:nvPr/>
        </p:nvSpPr>
        <p:spPr>
          <a:xfrm>
            <a:off x="7178547" y="3480096"/>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latin typeface="Arial" panose="020B0604020202020204" pitchFamily="34" charset="0"/>
                <a:cs typeface="Arial" panose="020B0604020202020204" pitchFamily="34" charset="0"/>
              </a:rPr>
              <a:t>1996</a:t>
            </a:r>
          </a:p>
        </p:txBody>
      </p:sp>
      <p:sp>
        <p:nvSpPr>
          <p:cNvPr id="2" name="object 11">
            <a:extLst>
              <a:ext uri="{FF2B5EF4-FFF2-40B4-BE49-F238E27FC236}">
                <a16:creationId xmlns:a16="http://schemas.microsoft.com/office/drawing/2014/main" id="{DACDAD37-95F0-F4E9-B705-E3B2F12BF0B9}"/>
              </a:ext>
            </a:extLst>
          </p:cNvPr>
          <p:cNvSpPr txBox="1"/>
          <p:nvPr/>
        </p:nvSpPr>
        <p:spPr>
          <a:xfrm>
            <a:off x="9814389" y="158085"/>
            <a:ext cx="2597897" cy="135935"/>
          </a:xfrm>
          <a:prstGeom prst="rect">
            <a:avLst/>
          </a:prstGeom>
        </p:spPr>
        <p:txBody>
          <a:bodyPr vert="horz" wrap="square" lIns="0" tIns="12700" rIns="0" bIns="0" rtlCol="0">
            <a:spAutoFit/>
          </a:bodyPr>
          <a:lstStyle/>
          <a:p>
            <a:pPr marL="12700">
              <a:lnSpc>
                <a:spcPct val="100000"/>
              </a:lnSpc>
              <a:spcBef>
                <a:spcPts val="100"/>
              </a:spcBef>
            </a:pPr>
            <a:r>
              <a:rPr lang="en-US" altLang="zh-CN" sz="800" spc="-15" dirty="0">
                <a:latin typeface="Arial" panose="020B0604020202020204" pitchFamily="34" charset="0"/>
                <a:cs typeface="Arial" panose="020B0604020202020204" pitchFamily="34" charset="0"/>
              </a:rPr>
              <a:t>Ảnh được cung cấp bởi Great Southern Wines</a:t>
            </a:r>
            <a:endParaRPr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58263416"/>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l="5609" r="50105"/>
          <a:stretch/>
        </p:blipFill>
        <p:spPr>
          <a:xfrm>
            <a:off x="8289561" y="584200"/>
            <a:ext cx="3902439" cy="5878192"/>
          </a:xfrm>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34774" y="4167580"/>
            <a:ext cx="2273318" cy="1461301"/>
          </a:xfrm>
        </p:spPr>
        <p:txBody>
          <a:bodyPr/>
          <a:lstStyle/>
          <a:p>
            <a:pPr marL="0" indent="0">
              <a:lnSpc>
                <a:spcPct val="95000"/>
              </a:lnSpc>
              <a:spcBef>
                <a:spcPts val="800"/>
              </a:spcBef>
              <a:buNone/>
            </a:pPr>
            <a:r>
              <a:rPr lang="en-US" altLang="zh-CN" sz="1600" dirty="0"/>
              <a:t>Các GI tiểu vùng thứ hai và thứ ba của khu vực, Porongurup và Albany, đã được nhập vào Sổ đăng ký tên được bảo vệ.</a:t>
            </a:r>
            <a:endParaRPr lang="en-AU" sz="1600" dirty="0"/>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8" y="3483729"/>
            <a:ext cx="2120040" cy="662774"/>
          </a:xfrm>
        </p:spPr>
        <p:txBody>
          <a:bodyPr/>
          <a:lstStyle/>
          <a:p>
            <a:r>
              <a:rPr lang="zh-CN" altLang="en-US" b="1" dirty="0"/>
              <a:t>1999</a:t>
            </a: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2164247" y="2070486"/>
            <a:ext cx="1876214" cy="1461301"/>
          </a:xfrm>
        </p:spPr>
        <p:txBody>
          <a:bodyPr/>
          <a:lstStyle/>
          <a:p>
            <a:pPr marL="0" indent="0">
              <a:lnSpc>
                <a:spcPct val="95000"/>
              </a:lnSpc>
              <a:spcBef>
                <a:spcPts val="800"/>
              </a:spcBef>
              <a:buNone/>
            </a:pPr>
            <a:r>
              <a:rPr lang="en-US" altLang="zh-CN" sz="1600" dirty="0"/>
              <a:t>Frankland River trở thành tiểu vùng chính thức thứ tư ở Great Southern.</a:t>
            </a:r>
            <a:endParaRPr lang="en-AU" sz="1600" dirty="0"/>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2153361" y="1386635"/>
            <a:ext cx="2120040" cy="662774"/>
          </a:xfrm>
        </p:spPr>
        <p:txBody>
          <a:bodyPr/>
          <a:lstStyle/>
          <a:p>
            <a:r>
              <a:rPr lang="zh-CN" altLang="en-US" b="1" dirty="0"/>
              <a:t>2000</a:t>
            </a:r>
          </a:p>
        </p:txBody>
      </p:sp>
      <p:sp>
        <p:nvSpPr>
          <p:cNvPr id="9" name="Text Placeholder 8">
            <a:extLst>
              <a:ext uri="{FF2B5EF4-FFF2-40B4-BE49-F238E27FC236}">
                <a16:creationId xmlns:a16="http://schemas.microsoft.com/office/drawing/2014/main" id="{DA5EA62E-0245-44DC-4FE9-D45398AE7052}"/>
              </a:ext>
            </a:extLst>
          </p:cNvPr>
          <p:cNvSpPr>
            <a:spLocks noGrp="1"/>
          </p:cNvSpPr>
          <p:nvPr>
            <p:ph type="body" sz="quarter" idx="23"/>
          </p:nvPr>
        </p:nvSpPr>
        <p:spPr>
          <a:xfrm>
            <a:off x="4220491" y="4237664"/>
            <a:ext cx="1875509" cy="1461301"/>
          </a:xfrm>
        </p:spPr>
        <p:txBody>
          <a:bodyPr/>
          <a:lstStyle/>
          <a:p>
            <a:pPr marL="0" indent="0">
              <a:lnSpc>
                <a:spcPct val="95000"/>
              </a:lnSpc>
              <a:spcBef>
                <a:spcPts val="800"/>
              </a:spcBef>
              <a:buNone/>
            </a:pPr>
            <a:r>
              <a:rPr lang="en-US" altLang="zh-CN" sz="1600" dirty="0"/>
              <a:t>Denmark gia nhập hàng ngũ là tiểu vùng chính thức thứ năm của Great Southern.</a:t>
            </a:r>
          </a:p>
        </p:txBody>
      </p:sp>
      <p:sp>
        <p:nvSpPr>
          <p:cNvPr id="10" name="Text Placeholder 9">
            <a:extLst>
              <a:ext uri="{FF2B5EF4-FFF2-40B4-BE49-F238E27FC236}">
                <a16:creationId xmlns:a16="http://schemas.microsoft.com/office/drawing/2014/main" id="{14186AC6-4654-6C3B-9EBD-72667FD66747}"/>
              </a:ext>
            </a:extLst>
          </p:cNvPr>
          <p:cNvSpPr>
            <a:spLocks noGrp="1"/>
          </p:cNvSpPr>
          <p:nvPr>
            <p:ph type="body" sz="quarter" idx="24"/>
          </p:nvPr>
        </p:nvSpPr>
        <p:spPr>
          <a:xfrm>
            <a:off x="4209606" y="3553813"/>
            <a:ext cx="2120040" cy="662774"/>
          </a:xfrm>
        </p:spPr>
        <p:txBody>
          <a:bodyPr/>
          <a:lstStyle/>
          <a:p>
            <a:r>
              <a:rPr lang="zh-CN" altLang="en-US" b="1" dirty="0"/>
              <a:t>2003</a:t>
            </a:r>
          </a:p>
        </p:txBody>
      </p:sp>
      <p:sp>
        <p:nvSpPr>
          <p:cNvPr id="2" name="Text Placeholder 6">
            <a:extLst>
              <a:ext uri="{FF2B5EF4-FFF2-40B4-BE49-F238E27FC236}">
                <a16:creationId xmlns:a16="http://schemas.microsoft.com/office/drawing/2014/main" id="{4E909759-623E-3D21-8E11-D6B95618762D}"/>
              </a:ext>
            </a:extLst>
          </p:cNvPr>
          <p:cNvSpPr txBox="1">
            <a:spLocks/>
          </p:cNvSpPr>
          <p:nvPr/>
        </p:nvSpPr>
        <p:spPr>
          <a:xfrm>
            <a:off x="5328070" y="1180112"/>
            <a:ext cx="2823471"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5000"/>
              </a:lnSpc>
              <a:spcBef>
                <a:spcPts val="800"/>
              </a:spcBef>
              <a:buNone/>
            </a:pPr>
            <a:r>
              <a:rPr lang="en-US" altLang="zh-CN" sz="1600" dirty="0">
                <a:latin typeface="Arial" panose="020B0604020202020204" pitchFamily="34" charset="0"/>
                <a:cs typeface="Arial" panose="020B0604020202020204" pitchFamily="34" charset="0"/>
              </a:rPr>
              <a:t>Great Southern hiện là nơi có hơn 70 nhà sản xuất – sự kết hợp giữa các biểu tượng đã thành danh, các doanh nghiệp gia đình nhỏ và những nhà đổi mới trẻ tuổi đang mở ra một con đường mới với những cách tiếp cận hiện đại trong các vườn nho và hầm rượu.</a:t>
            </a:r>
          </a:p>
        </p:txBody>
      </p:sp>
      <p:sp>
        <p:nvSpPr>
          <p:cNvPr id="5" name="Text Placeholder 7">
            <a:extLst>
              <a:ext uri="{FF2B5EF4-FFF2-40B4-BE49-F238E27FC236}">
                <a16:creationId xmlns:a16="http://schemas.microsoft.com/office/drawing/2014/main" id="{E01C81A7-84D7-54D9-701B-46AD3E22731E}"/>
              </a:ext>
            </a:extLst>
          </p:cNvPr>
          <p:cNvSpPr txBox="1">
            <a:spLocks/>
          </p:cNvSpPr>
          <p:nvPr/>
        </p:nvSpPr>
        <p:spPr>
          <a:xfrm>
            <a:off x="5317185" y="496261"/>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16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2400" dirty="0">
                <a:latin typeface="Arial" panose="020B0604020202020204" pitchFamily="34" charset="0"/>
                <a:cs typeface="Arial" panose="020B0604020202020204" pitchFamily="34" charset="0"/>
              </a:rPr>
              <a:t>Hôm nay</a:t>
            </a:r>
          </a:p>
        </p:txBody>
      </p:sp>
    </p:spTree>
    <p:extLst>
      <p:ext uri="{BB962C8B-B14F-4D97-AF65-F5344CB8AC3E}">
        <p14:creationId xmlns:p14="http://schemas.microsoft.com/office/powerpoint/2010/main" val="3456273403"/>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9B92084C-051E-B085-7781-1F5C4842365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0931" r="4631"/>
          <a:stretch/>
        </p:blipFill>
        <p:spPr>
          <a:xfrm>
            <a:off x="1103085" y="-1442"/>
            <a:ext cx="10296935" cy="6859442"/>
          </a:xfrm>
        </p:spPr>
      </p:pic>
      <p:sp>
        <p:nvSpPr>
          <p:cNvPr id="3" name="Title 2">
            <a:extLst>
              <a:ext uri="{FF2B5EF4-FFF2-40B4-BE49-F238E27FC236}">
                <a16:creationId xmlns:a16="http://schemas.microsoft.com/office/drawing/2014/main" id="{2E8299DC-0241-3CE8-904B-330EA39384FE}"/>
              </a:ext>
            </a:extLst>
          </p:cNvPr>
          <p:cNvSpPr>
            <a:spLocks noGrp="1"/>
          </p:cNvSpPr>
          <p:nvPr>
            <p:ph type="title"/>
          </p:nvPr>
        </p:nvSpPr>
        <p:spPr>
          <a:xfrm>
            <a:off x="623888" y="587955"/>
            <a:ext cx="6158452" cy="1325562"/>
          </a:xfrm>
        </p:spPr>
        <p:txBody>
          <a:bodyPr/>
          <a:lstStyle/>
          <a:p>
            <a:r>
              <a:rPr lang="en-US" altLang="zh-CN" b="1" dirty="0">
                <a:solidFill>
                  <a:schemeClr val="accent2"/>
                </a:solidFill>
              </a:rPr>
              <a:t>AUSTRALIA</a:t>
            </a:r>
          </a:p>
        </p:txBody>
      </p:sp>
      <p:sp>
        <p:nvSpPr>
          <p:cNvPr id="6" name="object 58">
            <a:extLst>
              <a:ext uri="{FF2B5EF4-FFF2-40B4-BE49-F238E27FC236}">
                <a16:creationId xmlns:a16="http://schemas.microsoft.com/office/drawing/2014/main" id="{9853D473-2F61-E504-4EE2-186363616061}"/>
              </a:ext>
            </a:extLst>
          </p:cNvPr>
          <p:cNvSpPr txBox="1"/>
          <p:nvPr/>
        </p:nvSpPr>
        <p:spPr>
          <a:xfrm>
            <a:off x="2083633" y="5585485"/>
            <a:ext cx="1912253" cy="232756"/>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2"/>
                </a:solidFill>
                <a:latin typeface="Arial" panose="020B0604020202020204" pitchFamily="34" charset="0"/>
                <a:cs typeface="Hellix SemiBold"/>
              </a:rPr>
              <a:t>GREAT SOUTHERN</a:t>
            </a:r>
            <a:endParaRPr lang="en-US" sz="1400" b="1" dirty="0">
              <a:solidFill>
                <a:schemeClr val="accent2"/>
              </a:solidFill>
              <a:latin typeface="Arial" panose="020B0604020202020204" pitchFamily="34" charset="0"/>
              <a:cs typeface="Hellix SemiBold"/>
            </a:endParaRPr>
          </a:p>
        </p:txBody>
      </p:sp>
      <p:cxnSp>
        <p:nvCxnSpPr>
          <p:cNvPr id="7" name="Straight Connector 6">
            <a:extLst>
              <a:ext uri="{FF2B5EF4-FFF2-40B4-BE49-F238E27FC236}">
                <a16:creationId xmlns:a16="http://schemas.microsoft.com/office/drawing/2014/main" id="{EF46648C-0754-4989-3453-70F23455F57F}"/>
              </a:ext>
            </a:extLst>
          </p:cNvPr>
          <p:cNvCxnSpPr>
            <a:cxnSpLocks/>
          </p:cNvCxnSpPr>
          <p:nvPr/>
        </p:nvCxnSpPr>
        <p:spPr>
          <a:xfrm flipH="1">
            <a:off x="3814640" y="4877514"/>
            <a:ext cx="1023257" cy="79828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462138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65DC3-AD02-704C-51C4-FC98B5C3F8B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792819" y="1"/>
            <a:ext cx="12192000"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623888" y="584200"/>
            <a:ext cx="6158452" cy="1325562"/>
          </a:xfrm>
        </p:spPr>
        <p:txBody>
          <a:bodyPr/>
          <a:lstStyle/>
          <a:p>
            <a:r>
              <a:rPr lang="en-US" altLang="zh-CN" b="1" dirty="0">
                <a:solidFill>
                  <a:schemeClr val="accent2"/>
                </a:solidFill>
              </a:rPr>
              <a:t>MIỀN TÂY
AUSTRALIA</a:t>
            </a:r>
          </a:p>
        </p:txBody>
      </p:sp>
      <p:sp>
        <p:nvSpPr>
          <p:cNvPr id="6" name="TextBox 5">
            <a:extLst>
              <a:ext uri="{FF2B5EF4-FFF2-40B4-BE49-F238E27FC236}">
                <a16:creationId xmlns:a16="http://schemas.microsoft.com/office/drawing/2014/main" id="{DCE07064-3E61-2269-6345-5A423939049F}"/>
              </a:ext>
            </a:extLst>
          </p:cNvPr>
          <p:cNvSpPr txBox="1"/>
          <p:nvPr/>
        </p:nvSpPr>
        <p:spPr>
          <a:xfrm>
            <a:off x="2792819" y="5601537"/>
            <a:ext cx="2488017" cy="369332"/>
          </a:xfrm>
          <a:prstGeom prst="rect">
            <a:avLst/>
          </a:prstGeom>
          <a:noFill/>
        </p:spPr>
        <p:txBody>
          <a:bodyPr wrap="square">
            <a:spAutoFit/>
          </a:bodyPr>
          <a:lstStyle/>
          <a:p>
            <a:r>
              <a:rPr lang="en-US" altLang="zh-CN" b="1" dirty="0">
                <a:solidFill>
                  <a:schemeClr val="accent2"/>
                </a:solidFill>
                <a:latin typeface="Arial" panose="020B0604020202020204" pitchFamily="34" charset="0"/>
              </a:rPr>
              <a:t>GREAT SOUTHERN</a:t>
            </a:r>
            <a:endParaRPr lang="en-US" b="1" dirty="0">
              <a:solidFill>
                <a:schemeClr val="accent2"/>
              </a:solidFill>
              <a:latin typeface="Arial" panose="020B0604020202020204" pitchFamily="34" charset="0"/>
            </a:endParaRPr>
          </a:p>
        </p:txBody>
      </p:sp>
      <p:cxnSp>
        <p:nvCxnSpPr>
          <p:cNvPr id="7" name="Straight Connector 6">
            <a:extLst>
              <a:ext uri="{FF2B5EF4-FFF2-40B4-BE49-F238E27FC236}">
                <a16:creationId xmlns:a16="http://schemas.microsoft.com/office/drawing/2014/main" id="{7F0681AC-E9DE-8EA2-5DE3-E5D9018648AE}"/>
              </a:ext>
            </a:extLst>
          </p:cNvPr>
          <p:cNvCxnSpPr>
            <a:cxnSpLocks/>
          </p:cNvCxnSpPr>
          <p:nvPr/>
        </p:nvCxnSpPr>
        <p:spPr>
          <a:xfrm flipH="1">
            <a:off x="5134131" y="5501878"/>
            <a:ext cx="3043758" cy="284325"/>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84D2F8EF-F430-0E44-2F9F-F14D2E9ED87E}"/>
              </a:ext>
            </a:extLst>
          </p:cNvPr>
          <p:cNvSpPr txBox="1"/>
          <p:nvPr/>
        </p:nvSpPr>
        <p:spPr>
          <a:xfrm>
            <a:off x="7160881" y="3567321"/>
            <a:ext cx="2034015" cy="276999"/>
          </a:xfrm>
          <a:prstGeom prst="rect">
            <a:avLst/>
          </a:prstGeom>
          <a:noFill/>
        </p:spPr>
        <p:txBody>
          <a:bodyPr wrap="square">
            <a:spAutoFit/>
          </a:bodyPr>
          <a:lstStyle/>
          <a:p>
            <a:r>
              <a:rPr lang="en-US" altLang="zh-CN" sz="1200" b="1" dirty="0">
                <a:solidFill>
                  <a:schemeClr val="accent2"/>
                </a:solidFill>
                <a:latin typeface="Arial" panose="020B0604020202020204" pitchFamily="34" charset="0"/>
              </a:rPr>
              <a:t>FRANKLAND RIVER</a:t>
            </a:r>
            <a:endParaRPr lang="en-US" sz="1200" b="1" dirty="0">
              <a:solidFill>
                <a:schemeClr val="accent2"/>
              </a:solidFill>
              <a:latin typeface="Arial" panose="020B0604020202020204" pitchFamily="34" charset="0"/>
            </a:endParaRPr>
          </a:p>
        </p:txBody>
      </p:sp>
      <p:cxnSp>
        <p:nvCxnSpPr>
          <p:cNvPr id="8" name="Straight Connector 7">
            <a:extLst>
              <a:ext uri="{FF2B5EF4-FFF2-40B4-BE49-F238E27FC236}">
                <a16:creationId xmlns:a16="http://schemas.microsoft.com/office/drawing/2014/main" id="{F1582C05-9385-6EC3-9483-6A13FABA5D6D}"/>
              </a:ext>
            </a:extLst>
          </p:cNvPr>
          <p:cNvCxnSpPr>
            <a:cxnSpLocks/>
          </p:cNvCxnSpPr>
          <p:nvPr/>
        </p:nvCxnSpPr>
        <p:spPr>
          <a:xfrm flipH="1" flipV="1">
            <a:off x="8034728" y="3818087"/>
            <a:ext cx="143160" cy="116614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5F6643BB-94AA-780C-6A60-24486CE6E64E}"/>
              </a:ext>
            </a:extLst>
          </p:cNvPr>
          <p:cNvSpPr txBox="1"/>
          <p:nvPr/>
        </p:nvSpPr>
        <p:spPr>
          <a:xfrm>
            <a:off x="9514337" y="4136947"/>
            <a:ext cx="2034015" cy="276999"/>
          </a:xfrm>
          <a:prstGeom prst="rect">
            <a:avLst/>
          </a:prstGeom>
          <a:noFill/>
        </p:spPr>
        <p:txBody>
          <a:bodyPr wrap="square">
            <a:spAutoFit/>
          </a:bodyPr>
          <a:lstStyle/>
          <a:p>
            <a:r>
              <a:rPr lang="en-US" altLang="zh-CN" sz="1200" b="1" dirty="0">
                <a:solidFill>
                  <a:schemeClr val="accent2"/>
                </a:solidFill>
                <a:latin typeface="Arial" panose="020B0604020202020204" pitchFamily="34" charset="0"/>
              </a:rPr>
              <a:t>MOUNT BARKER</a:t>
            </a:r>
            <a:endParaRPr lang="en-US" sz="1200" b="1" dirty="0">
              <a:solidFill>
                <a:schemeClr val="accent2"/>
              </a:solidFill>
              <a:latin typeface="Arial" panose="020B0604020202020204" pitchFamily="34" charset="0"/>
            </a:endParaRPr>
          </a:p>
        </p:txBody>
      </p:sp>
      <p:cxnSp>
        <p:nvCxnSpPr>
          <p:cNvPr id="12" name="Straight Connector 11">
            <a:extLst>
              <a:ext uri="{FF2B5EF4-FFF2-40B4-BE49-F238E27FC236}">
                <a16:creationId xmlns:a16="http://schemas.microsoft.com/office/drawing/2014/main" id="{272181D7-8B2E-DABA-16EA-FCC8364368C9}"/>
              </a:ext>
            </a:extLst>
          </p:cNvPr>
          <p:cNvCxnSpPr>
            <a:cxnSpLocks/>
          </p:cNvCxnSpPr>
          <p:nvPr/>
        </p:nvCxnSpPr>
        <p:spPr>
          <a:xfrm flipV="1">
            <a:off x="8979108" y="4282782"/>
            <a:ext cx="524656" cy="98626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BDE96CC9-0BB1-A4F9-90B7-7D67146A6B71}"/>
              </a:ext>
            </a:extLst>
          </p:cNvPr>
          <p:cNvSpPr txBox="1"/>
          <p:nvPr/>
        </p:nvSpPr>
        <p:spPr>
          <a:xfrm>
            <a:off x="10241360" y="5433596"/>
            <a:ext cx="2034015" cy="276999"/>
          </a:xfrm>
          <a:prstGeom prst="rect">
            <a:avLst/>
          </a:prstGeom>
          <a:noFill/>
        </p:spPr>
        <p:txBody>
          <a:bodyPr wrap="square">
            <a:spAutoFit/>
          </a:bodyPr>
          <a:lstStyle/>
          <a:p>
            <a:r>
              <a:rPr lang="en-US" altLang="zh-CN" sz="1200" b="1" dirty="0">
                <a:solidFill>
                  <a:schemeClr val="accent2"/>
                </a:solidFill>
                <a:latin typeface="Arial" panose="020B0604020202020204" pitchFamily="34" charset="0"/>
              </a:rPr>
              <a:t>PORONGURUP</a:t>
            </a:r>
            <a:endParaRPr lang="en-US" sz="1200" b="1" dirty="0">
              <a:solidFill>
                <a:schemeClr val="accent2"/>
              </a:solidFill>
              <a:latin typeface="Arial" panose="020B0604020202020204" pitchFamily="34" charset="0"/>
            </a:endParaRPr>
          </a:p>
        </p:txBody>
      </p:sp>
      <p:cxnSp>
        <p:nvCxnSpPr>
          <p:cNvPr id="15" name="Straight Connector 14">
            <a:extLst>
              <a:ext uri="{FF2B5EF4-FFF2-40B4-BE49-F238E27FC236}">
                <a16:creationId xmlns:a16="http://schemas.microsoft.com/office/drawing/2014/main" id="{EF7B529A-71B3-8007-5B9D-276B43E637F5}"/>
              </a:ext>
            </a:extLst>
          </p:cNvPr>
          <p:cNvCxnSpPr>
            <a:cxnSpLocks/>
          </p:cNvCxnSpPr>
          <p:nvPr/>
        </p:nvCxnSpPr>
        <p:spPr>
          <a:xfrm>
            <a:off x="9503764" y="5382357"/>
            <a:ext cx="742013" cy="15959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92FE1F88-5B52-5B25-1439-52D00CB30D45}"/>
              </a:ext>
            </a:extLst>
          </p:cNvPr>
          <p:cNvSpPr txBox="1"/>
          <p:nvPr/>
        </p:nvSpPr>
        <p:spPr>
          <a:xfrm>
            <a:off x="9881596" y="6112538"/>
            <a:ext cx="2034015" cy="276999"/>
          </a:xfrm>
          <a:prstGeom prst="rect">
            <a:avLst/>
          </a:prstGeom>
          <a:noFill/>
        </p:spPr>
        <p:txBody>
          <a:bodyPr wrap="square">
            <a:spAutoFit/>
          </a:bodyPr>
          <a:lstStyle/>
          <a:p>
            <a:r>
              <a:rPr lang="en-US" altLang="zh-CN" sz="1200" b="1" dirty="0">
                <a:solidFill>
                  <a:schemeClr val="accent2"/>
                </a:solidFill>
                <a:latin typeface="Arial" panose="020B0604020202020204" pitchFamily="34" charset="0"/>
              </a:rPr>
              <a:t>ALBANY</a:t>
            </a:r>
            <a:endParaRPr lang="en-US" sz="1200" b="1" dirty="0">
              <a:solidFill>
                <a:schemeClr val="accent2"/>
              </a:solidFill>
              <a:latin typeface="Arial" panose="020B0604020202020204" pitchFamily="34" charset="0"/>
            </a:endParaRPr>
          </a:p>
        </p:txBody>
      </p:sp>
      <p:cxnSp>
        <p:nvCxnSpPr>
          <p:cNvPr id="18" name="Straight Connector 17">
            <a:extLst>
              <a:ext uri="{FF2B5EF4-FFF2-40B4-BE49-F238E27FC236}">
                <a16:creationId xmlns:a16="http://schemas.microsoft.com/office/drawing/2014/main" id="{A6FB1380-DA56-69C0-CDCA-ACFD320318FB}"/>
              </a:ext>
            </a:extLst>
          </p:cNvPr>
          <p:cNvCxnSpPr>
            <a:cxnSpLocks/>
            <a:endCxn id="17" idx="1"/>
          </p:cNvCxnSpPr>
          <p:nvPr/>
        </p:nvCxnSpPr>
        <p:spPr>
          <a:xfrm>
            <a:off x="9316386" y="5754001"/>
            <a:ext cx="565210" cy="49703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E1325500-C50E-C06D-DDF9-8F9AA35D109E}"/>
              </a:ext>
            </a:extLst>
          </p:cNvPr>
          <p:cNvSpPr txBox="1"/>
          <p:nvPr/>
        </p:nvSpPr>
        <p:spPr>
          <a:xfrm>
            <a:off x="7207421" y="6300402"/>
            <a:ext cx="2034015" cy="276999"/>
          </a:xfrm>
          <a:prstGeom prst="rect">
            <a:avLst/>
          </a:prstGeom>
          <a:noFill/>
        </p:spPr>
        <p:txBody>
          <a:bodyPr wrap="square">
            <a:spAutoFit/>
          </a:bodyPr>
          <a:lstStyle/>
          <a:p>
            <a:r>
              <a:rPr lang="en-US" altLang="zh-CN" sz="1200" b="1" dirty="0">
                <a:solidFill>
                  <a:schemeClr val="accent2"/>
                </a:solidFill>
                <a:latin typeface="Arial" panose="020B0604020202020204" pitchFamily="34" charset="0"/>
              </a:rPr>
              <a:t>DENMARK</a:t>
            </a:r>
            <a:endParaRPr lang="en-US" sz="1200" b="1" dirty="0">
              <a:solidFill>
                <a:schemeClr val="accent2"/>
              </a:solidFill>
              <a:latin typeface="Arial" panose="020B0604020202020204" pitchFamily="34" charset="0"/>
            </a:endParaRPr>
          </a:p>
        </p:txBody>
      </p:sp>
      <p:cxnSp>
        <p:nvCxnSpPr>
          <p:cNvPr id="21" name="Straight Connector 20">
            <a:extLst>
              <a:ext uri="{FF2B5EF4-FFF2-40B4-BE49-F238E27FC236}">
                <a16:creationId xmlns:a16="http://schemas.microsoft.com/office/drawing/2014/main" id="{1DA223B9-8F8C-B0B2-8184-EECA1307F86A}"/>
              </a:ext>
            </a:extLst>
          </p:cNvPr>
          <p:cNvCxnSpPr>
            <a:cxnSpLocks/>
          </p:cNvCxnSpPr>
          <p:nvPr/>
        </p:nvCxnSpPr>
        <p:spPr>
          <a:xfrm flipH="1">
            <a:off x="8142736" y="5888913"/>
            <a:ext cx="304220" cy="49703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9477231"/>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6A0BB8A-CC65-47BA-BEC5-87585C1CF60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56494-4976-4001-aedb-96463ae0d92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0CCF1F8-6D9E-4631-9BC7-E65B426755A9}">
  <ds:schemaRefs>
    <ds:schemaRef ds:uri="http://schemas.microsoft.com/office/2006/metadata/properties"/>
    <ds:schemaRef ds:uri="http://purl.org/dc/elements/1.1/"/>
    <ds:schemaRef ds:uri="02256494-4976-4001-aedb-96463ae0d92e"/>
    <ds:schemaRef ds:uri="http://purl.org/dc/terms/"/>
    <ds:schemaRef ds:uri="http://schemas.microsoft.com/office/2006/documentManagement/types"/>
    <ds:schemaRef ds:uri="http://schemas.microsoft.com/office/infopath/2007/PartnerControls"/>
    <ds:schemaRef ds:uri="4e8dd08d-258d-47a9-9875-37f1ffd19f33"/>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D67DE229-D415-4F5C-8950-CD8A525225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3751</Words>
  <Application>Microsoft Macintosh PowerPoint</Application>
  <PresentationFormat>Widescreen</PresentationFormat>
  <Paragraphs>372</Paragraphs>
  <Slides>29</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Neue Haas Grotesk Text Pro</vt:lpstr>
      <vt:lpstr>Calibri</vt:lpstr>
      <vt:lpstr>Inter Display</vt:lpstr>
      <vt:lpstr>Slide layouts</vt:lpstr>
      <vt:lpstr>PowerPoint Presentation</vt:lpstr>
      <vt:lpstr>PowerPoint Presentation</vt:lpstr>
      <vt:lpstr>GREAT SOUTHERN</vt:lpstr>
      <vt:lpstr>HÔM NAY CHÚNG TA SẼ ĐỀ CẬP ĐẾN</vt:lpstr>
      <vt:lpstr>1859</vt:lpstr>
      <vt:lpstr>Đầu những năm 1970</vt:lpstr>
      <vt:lpstr>PowerPoint Presentation</vt:lpstr>
      <vt:lpstr>AUSTRALIA</vt:lpstr>
      <vt:lpstr>MIỀN TÂY
AUSTRALIA</vt:lpstr>
      <vt:lpstr>ĐỊA LÝ, KHÍ HẬU VÀ ĐẤT ĐAI</vt:lpstr>
      <vt:lpstr>KHÍ HẬU</vt:lpstr>
      <vt:lpstr>ĐẤT</vt:lpstr>
      <vt:lpstr>TRỒNG NHO Ở</vt:lpstr>
      <vt:lpstr>SẢN XUẤT RƯỢU VANG Ở</vt:lpstr>
      <vt:lpstr>PowerPoint Presentation</vt:lpstr>
      <vt:lpstr>HƯƠNG VỊ CỦA
GREAT SOUTHERN</vt:lpstr>
      <vt:lpstr>PowerPoint Presentation</vt:lpstr>
      <vt:lpstr>RIESLING
Đặc điểm</vt:lpstr>
      <vt:lpstr>PowerPoint Presentation</vt:lpstr>
      <vt:lpstr>CHARDONNAY
Đặc điểm</vt:lpstr>
      <vt:lpstr>PowerPoint Presentation</vt:lpstr>
      <vt:lpstr>PINOT NOIR
Đặc điểm</vt:lpstr>
      <vt:lpstr>PowerPoint Presentation</vt:lpstr>
      <vt:lpstr>Đặc điểm của CABERNET SAUVIGNON</vt:lpstr>
      <vt:lpstr>PowerPoint Presentation</vt:lpstr>
      <vt:lpstr>Đặc điểm của SHIRAZ</vt:lpstr>
      <vt:lpstr>GREAT SOUTHERN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2018-07-25T07:02:59Z</dcterms:created>
  <dcterms:modified xsi:type="dcterms:W3CDTF">2026-03-28T13:51:48Z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MSIP_Label_8cf57b4f-1801-441a-a240-098885f2bcbe_Enabled">
    <vt:lpwstr>true</vt:lpwstr>
  </property>
  <property fmtid="{D5CDD505-2E9C-101B-9397-08002B2CF9AE}" pid="6" name="MSIP_Label_8cf57b4f-1801-441a-a240-098885f2bcbe_SetDate">
    <vt:lpwstr>2026-02-17T23:58:37Z</vt:lpwstr>
  </property>
  <property fmtid="{D5CDD505-2E9C-101B-9397-08002B2CF9AE}" pid="7" name="MSIP_Label_8cf57b4f-1801-441a-a240-098885f2bcbe_Method">
    <vt:lpwstr>Standard</vt:lpwstr>
  </property>
  <property fmtid="{D5CDD505-2E9C-101B-9397-08002B2CF9AE}" pid="8" name="MSIP_Label_8cf57b4f-1801-441a-a240-098885f2bcbe_Name">
    <vt:lpwstr>General</vt:lpwstr>
  </property>
  <property fmtid="{D5CDD505-2E9C-101B-9397-08002B2CF9AE}" pid="9" name="MSIP_Label_8cf57b4f-1801-441a-a240-098885f2bcbe_SiteId">
    <vt:lpwstr>76107ada-99f4-412e-b164-5464438b49a0</vt:lpwstr>
  </property>
  <property fmtid="{D5CDD505-2E9C-101B-9397-08002B2CF9AE}" pid="10" name="MSIP_Label_8cf57b4f-1801-441a-a240-098885f2bcbe_ActionId">
    <vt:lpwstr>0281932d-3105-4425-aaf7-9ec1c84370ac</vt:lpwstr>
  </property>
  <property fmtid="{D5CDD505-2E9C-101B-9397-08002B2CF9AE}" pid="11" name="MSIP_Label_8cf57b4f-1801-441a-a240-098885f2bcbe_ContentBits">
    <vt:lpwstr>0</vt:lpwstr>
  </property>
  <property fmtid="{D5CDD505-2E9C-101B-9397-08002B2CF9AE}" pid="12" name="MSIP_Label_8cf57b4f-1801-441a-a240-098885f2bcbe_Tag">
    <vt:lpwstr>50, 3, 0, 1</vt:lpwstr>
  </property>
</Properties>
</file>