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4"/>
  </p:sldMasterIdLst>
  <p:notesMasterIdLst>
    <p:notesMasterId r:id="rId45"/>
  </p:notesMasterIdLst>
  <p:sldIdLst>
    <p:sldId id="256" r:id="rId5"/>
    <p:sldId id="478" r:id="rId6"/>
    <p:sldId id="636" r:id="rId7"/>
    <p:sldId id="645" r:id="rId8"/>
    <p:sldId id="637" r:id="rId9"/>
    <p:sldId id="674" r:id="rId10"/>
    <p:sldId id="675" r:id="rId11"/>
    <p:sldId id="646" r:id="rId12"/>
    <p:sldId id="647" r:id="rId13"/>
    <p:sldId id="641" r:id="rId14"/>
    <p:sldId id="642" r:id="rId15"/>
    <p:sldId id="643" r:id="rId16"/>
    <p:sldId id="665" r:id="rId17"/>
    <p:sldId id="603" r:id="rId18"/>
    <p:sldId id="660" r:id="rId19"/>
    <p:sldId id="658" r:id="rId20"/>
    <p:sldId id="685" r:id="rId21"/>
    <p:sldId id="686" r:id="rId22"/>
    <p:sldId id="687" r:id="rId23"/>
    <p:sldId id="688" r:id="rId24"/>
    <p:sldId id="689" r:id="rId25"/>
    <p:sldId id="690" r:id="rId26"/>
    <p:sldId id="691" r:id="rId27"/>
    <p:sldId id="692" r:id="rId28"/>
    <p:sldId id="693" r:id="rId29"/>
    <p:sldId id="694" r:id="rId30"/>
    <p:sldId id="695" r:id="rId31"/>
    <p:sldId id="676" r:id="rId32"/>
    <p:sldId id="677" r:id="rId33"/>
    <p:sldId id="678" r:id="rId34"/>
    <p:sldId id="679" r:id="rId35"/>
    <p:sldId id="680" r:id="rId36"/>
    <p:sldId id="681" r:id="rId37"/>
    <p:sldId id="682" r:id="rId38"/>
    <p:sldId id="683" r:id="rId39"/>
    <p:sldId id="672" r:id="rId40"/>
    <p:sldId id="684" r:id="rId41"/>
    <p:sldId id="659" r:id="rId42"/>
    <p:sldId id="340" r:id="rId43"/>
    <p:sldId id="696" r:id="rId44"/>
  </p:sldIdLst>
  <p:sldSz cx="12192000" cy="6858000"/>
  <p:notesSz cx="6858000" cy="9144000"/>
  <p:embeddedFontLst>
    <p:embeddedFont>
      <p:font typeface="Cordia New" panose="020B0304020202020204" pitchFamily="34" charset="-34"/>
      <p:regular r:id="rId46"/>
      <p:bold r:id="rId47"/>
      <p:italic r:id="rId48"/>
      <p:boldItalic r:id="rId49"/>
    </p:embeddedFont>
    <p:embeddedFont>
      <p:font typeface="Inter Display" panose="02000503000000020004"/>
      <p:regular r:id="rId50"/>
      <p:bold r:id="rId51"/>
      <p:italic r:id="rId52"/>
      <p:boldItalic r:id="rId53"/>
    </p:embeddedFont>
    <p:embeddedFont>
      <p:font typeface="Neue Haas Grotesk Text Pro" panose="020B0504020202020204" pitchFamily="34" charset="77"/>
      <p:regular r:id="rId54"/>
      <p:bold r:id="rId55"/>
      <p:italic r:id="rId56"/>
      <p:boldItalic r:id="rId57"/>
    </p:embeddedFont>
  </p:embeddedFontLst>
  <p:custDataLst>
    <p:tags r:id="rId58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1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90" autoAdjust="0"/>
    <p:restoredTop sz="90712"/>
  </p:normalViewPr>
  <p:slideViewPr>
    <p:cSldViewPr snapToGrid="0">
      <p:cViewPr varScale="1">
        <p:scale>
          <a:sx n="131" d="100"/>
          <a:sy n="131" d="100"/>
        </p:scale>
        <p:origin x="424" y="192"/>
      </p:cViewPr>
      <p:guideLst>
        <p:guide orient="horz" pos="1661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190" d="100"/>
          <a:sy n="190" d="100"/>
        </p:scale>
        <p:origin x="2016" y="-38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63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tags" Target="tags/tag1.xml"/><Relationship Id="rId5" Type="http://schemas.openxmlformats.org/officeDocument/2006/relationships/slide" Target="slides/slide1.xml"/><Relationship Id="rId61" Type="http://schemas.openxmlformats.org/officeDocument/2006/relationships/viewProps" Target="view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64" Type="http://schemas.microsoft.com/office/2018/10/relationships/authors" Target="authors.xml"/><Relationship Id="rId8" Type="http://schemas.openxmlformats.org/officeDocument/2006/relationships/slide" Target="slides/slide4.xml"/><Relationship Id="rId51" Type="http://schemas.openxmlformats.org/officeDocument/2006/relationships/font" Target="fonts/font6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1.fntdata"/><Relationship Id="rId59" Type="http://schemas.openxmlformats.org/officeDocument/2006/relationships/commentAuthors" Target="comment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9.fntdata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7.fntdata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4/21/26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+mn-cs"/>
              </a:rPr>
              <a:t>ริ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+mn-cs"/>
              </a:rPr>
              <a:t>เวอร์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+mn-cs"/>
              </a:rPr>
              <a:t>แลนด์ ริ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+mn-cs"/>
              </a:rPr>
              <a:t>เวอร์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+mn-cs"/>
              </a:rPr>
              <a:t>ริน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+mn-cs"/>
              </a:rPr>
              <a:t>่า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+mn-cs"/>
              </a:rPr>
              <a:t> และเมอร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+mn-cs"/>
              </a:rPr>
              <a:t>์เรย์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+mn-cs"/>
              </a:rPr>
              <a:t> 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+mn-cs"/>
              </a:rPr>
              <a:t>ดาร์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+mn-cs"/>
              </a:rPr>
              <a:t>ลิง เป็นผู้ทรงอิทธิพลของอุตสาหกรรมนี้ </a:t>
            </a:r>
            <a:r>
              <a:rPr lang="th-TH" sz="12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มีชื่อเสียงในด้านความสามารถในการผลิตและความสำเร็จในการส่งออก 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+mn-cs"/>
              </a:rPr>
              <a:t>เรื่องราวของเขตผลิตไวน์นี้ไปไกลเกินเรื่องปริมาณ ด้วยจำนวนผู้ผลิตระดับพร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+mn-cs"/>
              </a:rPr>
              <a:t>ีเ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+mn-cs"/>
              </a:rPr>
              <a:t>มี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+mn-cs"/>
              </a:rPr>
              <a:t>่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+mn-cs"/>
              </a:rPr>
              <a:t>ยม และพันธุ์องุ่นทางเลือกที่เพิ่มขึ้น เพิ่มความหลากหลายให้เขตผลิตไวน์เหล่านี้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th-TH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+mn-cs"/>
              </a:rPr>
              <a:t>บันทึกย่อเหล่านี้จะให้ข้อมูลเพิ่มเติมเกี่ยวกับสไลด์นั้น ๆ พร้อมทั้งประเด็นแนะนำเพื่อใช้ในการอภิปราย, สามารถดาวน์โหลดหัวข้อและสื่อประกอบ รวมถึงชุดสไลด์นำเสนอข้อมูลดังเช่นสไลด์ชุดนี้ ได้ที่เว็บไซต์ </a:t>
            </a:r>
            <a:r>
              <a:rPr lang="en-US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+mn-cs"/>
              </a:rPr>
              <a:t>www.australianwinediscovered.com</a:t>
            </a:r>
            <a:endParaRPr lang="en-US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4464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ช่วงนี้เหมาะกับการชิมไวน์หลากชนิดที่คัดสรรมาและอภิปราย ส่วนการชิมเต็มรูปแบบจะจัดไว้ในตอนท้ายของการนำเสนอนี้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+ เนื้อหาเพิ่มเติมที่ใช้ในการนำเสนอได้ : สื่อในการนำเสนอเกี่ยวกับสายพันธุ์องุ่นและข้อมูลอื่น ๆ เพิ่มเติม สามารถสืบค้นได้ที่ </a:t>
            </a:r>
            <a:r>
              <a:rPr lang="en-AU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www.australianwinediscovered.com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7718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แลนด์โดดเด่นเรื่องการปลูกองุ่นพันธุ์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และปลูกมากกว่าเขตผลิตไวน์อื่น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ๆ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ในออสเตรเลียใต้ทั้งหมด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์ข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แลนด์ </a:t>
            </a:r>
            <a:r>
              <a:rPr lang="th-TH" sz="12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มักจะแสดงรสชาติที่มีชีวิตชีวาและสุกงอม โดยชอบถังไม้โอ๊กที่สนับสนุนความเข้มข้นหนักแน่นของไวน์ และเพิ่มความซับซ้อนให้กับเพดานปาก มีรสชาติเข้มข้นด้วยรสชาติผลไม้เมืองร้อนและเนื้อสัมผัสที่ชุ่มฉ่ำ</a:t>
            </a:r>
            <a:endParaRPr lang="th-TH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1815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สัดส่วนขององุ่นพันธุ์ชีรา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ที่มากพอสมควรของออสเตรเลีย</a:t>
            </a:r>
            <a:r>
              <a:rPr lang="th-TH" sz="12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ถูกใช้โดยผู้ผลิตรายใหญ่ เพื่อผลิตไวน์ออสเตรเลียที่ดื่มง่ายและเข้าถึงได้ง่าย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โดยผู้ผลิตจะผลิตแบบเน้นปริมาณ องุ่นที่ใช้ส่วนใหญ่นี้ปลูกในริ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แลนด์ โรงผลิตไวน์ของที่นี่ตั้งอยู่ในเขตภูมิอากาศอุ่นมาอย่างยาวนาน มีความพร้อมในการผลิตไวน์ชีรา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แบบเข้มเต็มรส ปัจจุบันชีรา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เป็นพันธุ์องุ่นแดงที่สำคัญที่สุดที่ปลูกในเขตผลิตไวน์นี้ สภาพภูมิอากาศแบบปานกลางทำให้ผลิตไวน์ผลไม้รสชาติอร่อย มีกลิ่นรสของผลเบอร์รี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endParaRPr lang="th-TH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
อยู่เต็มเปี่ยม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1285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ไวน์คาแบ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วีญงข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แลนด์ มีทั้งที่ผลิตโดยใช้องุ่นพันธุ์เดียวและผลิตแบบผสมกับองุ่นพันธุ์อื่น 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วีญงข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แลนด์มักมีสีม่วงเข้ม มีกลิ่นรสรา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เบอร์รี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และ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แบล็ก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เบอร์รี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อยู่อย่างเข้มข้น และเนื้อสัมผัสหนาหนัก อากาศอบอุ่นของเขตผลิตไวน์นี้จะดึงคุณลักษณะของความเป็นรา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เบอร์รี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่อ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อกมาได้มากกว่า ถ้าเป็นปีที่อากาศเย็นลง รสไวน์โดยรวมจะมีสะระแหน่และ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แบล็ก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เคอร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แฝงอยู่ด้วย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728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ริน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า</a:t>
            </a:r>
            <a:r>
              <a:rPr lang="th-TH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ครอบคลุมพื้นที่ราบเรียบบนที่ราบทางตะวันตกเฉียงใต้ของรัฐโดยมีไร่องุ่นกระจายอยู่ทั่วพื้นที่หลายพันเฮกตาร์ สภาพภูมิอากาศของภูมิภาครวมถึงความชื้นสัมพัทธ์ต่ำ แสงแดดที่เพียงพอ และปริมาณน้ำฝนตามธรรมชาติต่ำช่วยให้สามารถผลิตองุ่นได้อย่างสม่ำเสมอโดยการชลประทานแบบหยดที่ทันสมัย ผลผลิตสูง</a:t>
            </a:r>
            <a:r>
              <a:rPr lang="th-TH" b="0" i="0" u="none" strike="noStrike" dirty="0" err="1">
                <a:solidFill>
                  <a:srgbClr val="000000"/>
                </a:solidFill>
                <a:effectLst/>
                <a:latin typeface="Leelawadee UI Web"/>
              </a:rPr>
              <a:t>ทําให้</a:t>
            </a:r>
            <a:r>
              <a:rPr lang="th-TH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ประสบความ</a:t>
            </a:r>
            <a:r>
              <a:rPr lang="th-TH" b="0" i="0" u="none" strike="noStrike" dirty="0" err="1">
                <a:solidFill>
                  <a:srgbClr val="000000"/>
                </a:solidFill>
                <a:effectLst/>
                <a:latin typeface="Leelawadee UI Web"/>
              </a:rPr>
              <a:t>สําเร็จ</a:t>
            </a:r>
            <a:r>
              <a:rPr lang="th-TH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ในการส่งออกอย่างมากกับทั้งไวน์ขาวและไวน์แดง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6361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ผู้ผลิตไวน์ในภูมิภาคนี้ได้รับประโยชน์จากยุคฟื้นฟูศิลปวิทยาเมื่อเร็ว ๆ นี้ซึ่งขับเคลื่อนโดยผู้ผลิตหลายรายที่มีมรดกทางวัฒนธรรมของอิตาลีมากมาย รวมถึงครอบครัวตระกูล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เดอบอร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ทอลี</a:t>
            </a:r>
            <a:r>
              <a:rPr lang="en-GB" sz="12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 </a:t>
            </a:r>
            <a:r>
              <a:rPr lang="th-TH" sz="12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ครอบครัวตระกูล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คาลาบา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ย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และครอบครัวตระกูล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เซล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ล่า </a:t>
            </a:r>
            <a:r>
              <a:rPr lang="th-TH" sz="12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ซึ่งผลิตไวน์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ยี่ห้อ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เยล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โล่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เทล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ที่ประสบความ</a:t>
            </a:r>
            <a:r>
              <a:rPr lang="th-TH" sz="1200" b="0" i="0" u="none" strike="noStrike" dirty="0" err="1">
                <a:solidFill>
                  <a:srgbClr val="000000"/>
                </a:solidFill>
                <a:effectLst/>
                <a:latin typeface="Leelawadee UI Web"/>
              </a:rPr>
              <a:t>สําเร็จ</a:t>
            </a:r>
            <a:r>
              <a:rPr lang="th-TH" sz="12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ในระดับสากล</a:t>
            </a:r>
            <a:endParaRPr lang="en-US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1402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ริน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า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มีอุณหภูมิสูงในฤดูเพาะปลูก </a:t>
            </a:r>
            <a:r>
              <a:rPr lang="th-TH" sz="12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โดยสภาพของฤดูใบไม้ร่วงเอ</a:t>
            </a:r>
            <a:r>
              <a:rPr lang="th-TH" sz="1200" b="0" i="0" u="none" strike="noStrike" dirty="0" err="1">
                <a:solidFill>
                  <a:srgbClr val="000000"/>
                </a:solidFill>
                <a:effectLst/>
                <a:latin typeface="Leelawadee UI Web"/>
              </a:rPr>
              <a:t>ื้</a:t>
            </a:r>
            <a:r>
              <a:rPr lang="th-TH" sz="12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ออ</a:t>
            </a:r>
            <a:r>
              <a:rPr lang="th-TH" sz="1200" b="0" i="0" u="none" strike="noStrike" dirty="0" err="1">
                <a:solidFill>
                  <a:srgbClr val="000000"/>
                </a:solidFill>
                <a:effectLst/>
                <a:latin typeface="Leelawadee UI Web"/>
              </a:rPr>
              <a:t>ํา</a:t>
            </a:r>
            <a:r>
              <a:rPr lang="th-TH" sz="12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นวยต่อการเกิดและการแพร่กระจายของโบ</a:t>
            </a:r>
            <a:r>
              <a:rPr lang="th-TH" sz="1200" b="0" i="0" u="none" strike="noStrike" dirty="0" err="1">
                <a:solidFill>
                  <a:srgbClr val="000000"/>
                </a:solidFill>
                <a:effectLst/>
                <a:latin typeface="Leelawadee UI Web"/>
              </a:rPr>
              <a:t>ทรัยทิส</a:t>
            </a:r>
            <a:r>
              <a:rPr lang="th-TH" sz="12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“เน่าอย่างผู้ดี” ความชื้นที่สูงขึ้น</a:t>
            </a:r>
            <a:r>
              <a:rPr lang="th-TH" sz="12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ในช่วงปลายฤดูกาลช่วย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ทำให้การพัฒนาโบ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ทรัยทิส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ให้เกิดขึ้นหลังจากการเก็บองุ่นแดงและองุ่นขาวส่วนใหญ่แล้ว </a:t>
            </a:r>
            <a:r>
              <a:rPr lang="th-TH" sz="12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เนื่องจากปริมาณน้ำฝนที่ต่ำของที่นี่ การปลูกองุ่นเชิงพาณิชย์เกิดขึ้นได้ด้วยการชลประทาน</a:t>
            </a:r>
            <a:endParaRPr lang="th-TH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8076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อุณหภูมิเฉลี่ยเดือนมกราคมอยู่ที่ 26 องศาเซลเซียส (79 องศา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ฟาเร็นไฮท์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ปริมาณฝนช่วงฤดูเพาะปลูกอยู่ที่ 230 มม. (9 นิ้ว)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313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ดินประเภทหลักของริ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ริน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า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จะเป็นดินสีน้ำตาลแดง เป็นดินร่วนที่อยู่ส่วนพื้นผิวดิน วัดตามแนวราบจะมีความลึก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10-35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เซนติเมตร ชั้นดินต่อไปจะแบ่งชั้นชัดเจน เป็นดินเหนียวสีน้ำตาลออกแดง มีหินปูนผสม มีความหนาประมาณ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70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เซนติเมตร ชั้นดินนี้จะมีเศษหินปูน ต้นองุ่นส่วนมากจะปลูกบนชั้นดินนี้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0225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ช่วงนี้เหมาะกับการชิมไวน์หลากชนิดที่คัดสรรมาและอภิปราย ส่วนการชิมเต็มรูปแบบจะจัดไว้ในตอนท้ายของการนำเสนอนี้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+ เนื้อหาเพิ่มเติมที่ใช้ในการนำเสนอได้ : สื่อในการนำเสนอเกี่ยวกับสายพันธุ์องุ่นและข้อมูลอื่น ๆ เพิ่มเติม สามารถสืบค้นได้ที่ </a:t>
            </a:r>
            <a:r>
              <a:rPr lang="en-AU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www.australianwinediscovered.com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512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290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 err="1"/>
              <a:t>ชาร์</a:t>
            </a:r>
            <a:r>
              <a:rPr lang="th-TH" dirty="0"/>
              <a:t>ดอนเนย</a:t>
            </a:r>
            <a:r>
              <a:rPr lang="th-TH" dirty="0" err="1"/>
              <a:t>์</a:t>
            </a:r>
            <a:r>
              <a:rPr lang="th-TH" dirty="0"/>
              <a:t>เป็นองุ่นพันธุ์ที่</a:t>
            </a:r>
            <a:r>
              <a:rPr lang="th-TH" dirty="0" err="1"/>
              <a:t>สําคัญ</a:t>
            </a:r>
            <a:r>
              <a:rPr lang="th-TH" dirty="0"/>
              <a:t>เป็นอันดับสามของภูมิภาค โดยทั่วไปแล้วไวน์เหล่านี้จะมีรสชาติเข้มข้นและราคาไม่แพง เหมาะอย่างยิ่งที่จะเพลิดเพลินกับอาหาร การใช้ไม้โอ๊กอย่างรอบคอบ</a:t>
            </a:r>
            <a:r>
              <a:rPr lang="th-TH" dirty="0" err="1"/>
              <a:t>ทําให้</a:t>
            </a:r>
            <a:r>
              <a:rPr lang="th-TH" dirty="0"/>
              <a:t>เกิดไวน์ที่มีรสชาติ น้ำหนัก และสไตล์ที่หลากหลาย </a:t>
            </a:r>
            <a:r>
              <a:rPr lang="th-TH" dirty="0" err="1"/>
              <a:t>ชาร์</a:t>
            </a:r>
            <a:r>
              <a:rPr lang="th-TH" dirty="0"/>
              <a:t>ดอนเนย</a:t>
            </a:r>
            <a:r>
              <a:rPr lang="th-TH" dirty="0" err="1"/>
              <a:t>์</a:t>
            </a:r>
            <a:r>
              <a:rPr lang="th-TH" dirty="0"/>
              <a:t>ยังผสมกับองุ่นพันธุ์สีขาวอื่น ๆ</a:t>
            </a:r>
            <a:endParaRPr lang="en-US" sz="1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12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3840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ในขณะที่ชีรา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ที่ปลูกในสภาพอากาศเย็นได้รับความสนใจ แต่องุ่นพันธุ์นี้เติบโตได้ดีในสภาพอากาศอุ่นจนถึงปานกลาง ริ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ริน</a:t>
            </a:r>
            <a:r>
              <a:rPr lang="th-TH" sz="1200" dirty="0"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า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และองุ่นของที่นี่เรียกได้ว่าเป็นคู่แท้ เหมาะสมกันยิ่งนัก เพราะทำให้ได้ไวน์ที่เป็นอันดับหนึ่งของออสเตรเลีย เหตุเพราะองุ่นเติบโตโดยใช้ประโยชน์จากกลางวันที่แดดส่องและอากาศอุ่น ไวน์ที่ได้จึงมีกลิ่นรสโดดเด่นและเข้มข้น องุ่นคุณภาพดีที่มีความชุ่มฉ่ำ เนื้อสัมผัสละมุนได้จากแทน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ที่ไม่ทิ้งรสเฝื่อนใดใด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9920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ไวน์ที่มีกลิ่นรสน้ำผึ้งรสชาติเข้ม เป็นผลผลิตของการ “เน่าอย่างผู้ดี” โดยการเกิดเชื้อรา 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”</a:t>
            </a:r>
            <a:r>
              <a:rPr lang="th-TH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โบ</a:t>
            </a:r>
            <a:r>
              <a:rPr lang="th-TH" sz="1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ทรัยทิส</a:t>
            </a:r>
            <a:r>
              <a:rPr lang="th-TH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ซีเน</a:t>
            </a:r>
            <a:r>
              <a:rPr lang="th-TH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รา”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ที่ทำให้องุ่นสูญเสียน้ำและความหวานจะเข้มข้นขึ้น โบ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ทรัยทิส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เป็นไวน์ที่มีสไตล์หวานที่คนชื่นชมและประสพความสำเร็จที่สุดของออสเตรเลีย พอ ๆ กับไวน์หวานรี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สลิง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ที่เกิดจากการเก็บเกี่ยวช้ากว่าปรกติ ไวน์โบ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ทรัยทิส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ซม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ิล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ยงของริ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ริน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่า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เป็นไวน์หวานที่กลิ่นรสซับซ้อน หรูหรา และมีความหวานอันเกริกก้อง ทั้งยังมีความเข้มและการทิ้งรสชาติไว้ในปากได้อย่างน่าประทับใจ และมีความเป็นส้มและมะนาวที่สร้างความสดชื่น โบ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ทรัยทิส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มีสีทองอ่อน ๆ มีกลิ่นแอปริคอ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แห้ง แยมผิวส้ม น้ำผึ้ง และ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แครมบ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รู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</a:rPr>
              <a:t>ทั้งยังมี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กลิ่นรวมของผลไม้ผลเดี่ยวเมล็ดแข็ง และผลไม้รสเปรี้ยวอย่างส้มและมะนาว การหมักบ่มในถังไม้โอ๊กทำให้ได้ไวน์ที่มีคุณลักษณะของขนม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ปั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งบ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ิ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สก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ิต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วานิลลา และรสมันอย่างถั่ว ไวน์จะมีความหรูหราและเข้มข้นขึ้น เมื่อผ่านการหมักบ่มนาน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5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ถึง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10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ปีไปแล้ว</a:t>
            </a:r>
          </a:p>
          <a:p>
            <a:endParaRPr lang="en-AU" sz="10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>
              <a:spcBef>
                <a:spcPct val="0"/>
              </a:spcBef>
            </a:pPr>
            <a:r>
              <a:rPr lang="th-TH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 :</a:t>
            </a:r>
            <a:endParaRPr lang="en-US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marR="0" indent="-1714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เหตุใด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ซม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ิล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ยงของริ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ริน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า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จึงได้น่าเทิดทูนนัก?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marR="0" indent="-1714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สภาพอากาศอุ่นของเขตผลิตไวน์นี้มีอิทธิพลต่อวิธีการทำไร่องุ่นและการผลิตไวน์อย่างไร?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marR="0" indent="-1714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เหตุใดท่านจึงคิดว่าริ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ริน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า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กลายเป็นศูนย์รวมผู้ผลิตไวน์ที่ใช้การทดลองและนวัตกรรม?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8620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เมอร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์เรย์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ดาร์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ลิงเป็นเขตผลิตไวน์กว้างใหญ่ เขตผลิตไวน์ตั้งคร่อมแม่น้ำเมอร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์เรย์ต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รงแถบพื้นที่ตะวันตกเฉียงเหนือของรัฐวิกตอเรีย และตะวันตกของรัฐนิว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เซ้าท์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เวลส์ เมื่อรวมกับ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วอน ฮิลล์ทางตะวันออกเฉียงใต้ ทำให้เมอร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์เรย์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ดาร์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ลิงเป็นเขตผลิตไวน์ที่ปลูกไวน์ที่ใหญ่ที่สุด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ลำดับที่สามของออสเตรเลีย ต่อจากร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ิเวอร์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แลนด์และริ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ริน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า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เช่นเดียวกับ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แลนด์และริ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ริน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า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การผลิตไวน์ของเมอร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์เรย์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ดาร์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ลิงได้พบกับการฟื้นคืนชีพ มีการผสมผสานความเชี่ยวชาญด้านโครงสร้างกับความมีสปิริตเรื่องความเฉพาะตัว จนได้กลายเป็นเขตผลิตไวน์ที่เจริญรุ่งเรืองเชิงเศรษฐกิจและเชิงวัฒนธรรมที่ล้ำลึก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3782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9896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หากไม่นับเรื่องขนาดของสิ่งบ่งชี้ทางภูมิศาสตร์ของเมอร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์เรย์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ดาร์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ลิง ภูมิอากาศทั่วทั้งเขตผลิตไวน์เหมือนกันอย่างเห็นได้ชัด นั่นคือมีอากาศร้อน เวลากลางวันยาวนาน ความชื้นต่ำ และปริมาณน้ำฝนในฤดูเพาะปลูกต่ำ ทำให้จำเป็นต้องใช้การทดน้ำ อิทธิพลภาคพื้นทวีปแข็งแกร่ง ช่วงอุณหภูมิระหว่างวันผกผันสูง แต่การผกผันไม่มากพอที่จะทำให้เกิดปัญหาเรื่องน้ำค้างแข็งในฤดูใบไม้ผลิ ความกดดันเรื่องโรคพืชจึงต่ำตลอดปี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0479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อุณหภูมิเฉลี่ยเดือนมกราคมอยู่ที่ </a:t>
            </a:r>
            <a:r>
              <a:rPr lang="en-A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25.5</a:t>
            </a:r>
            <a:r>
              <a:rPr lang="en-AU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องศาเซลเซียส (</a:t>
            </a:r>
            <a:r>
              <a:rPr lang="en-A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88</a:t>
            </a:r>
            <a:r>
              <a:rPr lang="en-AU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องศา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ฟาเร็นไฮท์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)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ปริมาณฝนช่วงฤดูเพาะปลูกอยู่ที่ </a:t>
            </a:r>
            <a:r>
              <a:rPr lang="en-A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159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มม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. (</a:t>
            </a:r>
            <a:r>
              <a:rPr lang="en-A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6.3</a:t>
            </a:r>
            <a:r>
              <a:rPr lang="en-AU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</a:rPr>
              <a:t>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นิ้ว)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32596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เมื่อแม่น้ำเมอร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์เรย์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ก่อตัวเป็นหุบเขาเมื่อ 600,000 ปีก่อน ดินที่อุดมด้วยสารอาหารถูกทับถมทับบนสามเหลี่ยมปากแม่น้ำอันกว้างใหญ่ที่เราเรียกว่าริ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เวอร์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แลนด์ในปัจจุบัน หากคุณยืนอยู่ริมน้ำ คุณจะพบกับลานตะกอนที่ประกอบด้วยทราย แป้ง และดินเหนียว การผสมผสานอันเป็นเอกลักษณ์นี้ช่วยสร้างเอกลักษณ์เฉพาะตัวของเทอร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รัว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ร์แ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ละไวน์อันเป็นเอกลักษณ์ของภูมิภาคนี้</a:t>
            </a:r>
          </a:p>
          <a:p>
            <a:endParaRPr lang="th-TH" sz="1200" b="0" i="0" u="none" strike="noStrike" kern="1200" dirty="0">
              <a:solidFill>
                <a:schemeClr val="tx1"/>
              </a:solidFill>
              <a:effectLst/>
              <a:latin typeface="Cordia New" panose="020B0304020202020204" pitchFamily="34" charset="-34"/>
              <a:ea typeface="+mn-ea"/>
              <a:cs typeface="Cordia New" panose="020B0304020202020204" pitchFamily="34" charset="-34"/>
            </a:endParaRPr>
          </a:p>
          <a:p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ประเด็นที่น่าสนใจสำหรับการอภิปราย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ทำไมคุณถึงคิดว่าริ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เวอร์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แลนด์กลายเป็นหนึ่งในจุดหมายปลายทางด้านไวน์ชั้นนำของ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เซาท์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ออสเตรเลีย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?</a:t>
            </a:r>
            <a:endParaRPr lang="th-TH" sz="1200" b="0" i="0" u="none" strike="noStrike" kern="1200" dirty="0">
              <a:solidFill>
                <a:schemeClr val="tx1"/>
              </a:solidFill>
              <a:effectLst/>
              <a:latin typeface="Cordia New" panose="020B0304020202020204" pitchFamily="34" charset="-34"/>
              <a:ea typeface="+mn-ea"/>
              <a:cs typeface="Cordia New" panose="020B0304020202020204" pitchFamily="34" charset="-3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สภาพอากาศที่อบอุ่นของริ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เวอร์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แลนด์มีส่วนช่วยหรือขัดขวางความก้าวหน้าในฐานะแหล่งผลิตไวน์ของออสเตรเลีย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?</a:t>
            </a:r>
            <a:endParaRPr lang="th-TH" sz="1200" b="0" i="0" u="none" strike="noStrike" kern="1200" dirty="0">
              <a:solidFill>
                <a:schemeClr val="tx1"/>
              </a:solidFill>
              <a:effectLst/>
              <a:latin typeface="Cordia New" panose="020B0304020202020204" pitchFamily="34" charset="-34"/>
              <a:ea typeface="+mn-ea"/>
              <a:cs typeface="Cordia New" panose="020B0304020202020204" pitchFamily="34" charset="-3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ทำไมคุณถึงคิดว่ามีเกษตรกรและรูปแบบไวน์ที่หลากหลายเช่นนี้ ลองพิจารณาถึงการเปลี่ยนแปลงของความต้องการของผู้บริโภค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?</a:t>
            </a:r>
            <a:endParaRPr lang="en-US" b="0" i="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95719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ช่วงนี้เหมาะกับการชิมไวน์หลากชนิดที่คัดสรรมาและอภิปราย ส่วนการชิมเต็มรูปแบบจะจัดไว้ในตอนท้ายของการนำเสนอนี้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+ เนื้อหาเพิ่มเติมที่ใช้ในการนำเสนอได้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: สื่อในการนำเสนอเกี่ยวกับสายพันธุ์องุ่นและข้อมูลอื่น ๆ เพิ่มเติม สามารถสืบค้นได้ที่ </a:t>
            </a:r>
            <a:r>
              <a:rPr lang="en-AU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www.australianwinediscovered.com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794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แม้ว่าเขตผลิตไวน์เมอร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์เรย์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ดาร์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ลิงจะเป็นแหล่งไวน์ที่ราคาไม่สูง โรงผลิตไวน์จำนวนมากก็ประสพความสำเร็จในการปลูกองุ่นสายพันธุ์ต่าง ๆ ที่มาจากแถบ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มด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ิเต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์เร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เนียน ที่เหมาะสมเป็นอย่างยิ่งแก่การปลูกในที่ที่ภูมิอากาศอบอุ่นอย่างเมอร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์เรย์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ดาร์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ลิง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243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ช่วงนี้จะเป็นโอกาสอันดีที่จะให้ทุกท่านได้ชิมไวน์ของแต่ละเขตผลิตไวน์ ส่วนการชิมไวน์แบบเต็มรูปแบบจะอยู่ในช่วงท้ายของการนำเสนอ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0728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เป็นองุ่นสายพันธุ์สำคัญของเขตผลิตไวน์นี้ มีชื่อเสียงเรื่องที่สามารถนำไปผลิตไวน์ที่ผู้คนชื่นชอบ ด้วยให้กลิ่นรสแบบส้มและมะนาวและผลไม้เขตร้อน ตลอดเวลาหลายปีนี้ สไตล์ของ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เปลี่ยนแปลงไป จาก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ที่มีความเป็นเนย โอ๊ก และเข้มข้นหนักแน่น ไปสู่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ที่มีความนุ่มนวลอย่างผลไม้ และเปิดทางให้กับสไตล์ที่มีกลิ่นรสอ่อน ๆ มากขึ้น</a:t>
            </a:r>
          </a:p>
          <a:p>
            <a:endParaRPr lang="en-AU" sz="10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ประเด็นแนะนำเพื่อใช้ในการอภิปราย:</a:t>
            </a:r>
            <a:endParaRPr lang="en-US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ภูมิประเทศแถบแม่น้ำเมอร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์เรย์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มีอิทธิพลต่อคุณลักษณะไวน์ที่ผลิตออกมาอย่างไร?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เมอร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์เรย์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ดาร์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ลิงและ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วอน ฮิลล์มีความเหมือนกันในเรื่องใดบ้าง? และมีสิ่งใดที่ต่างกัน?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การเปลี่ยนแปลงจากสายพันธ์องุ่นดั้งเดิมไปสู่สายพันธุ์ทางเลือก หล่อหลอมภูมิทัศน์ด้านไวน์ให้เมอร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์เรย์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ดาร์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ลิงอย่างไรบ้าง?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04112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หากต้องการเรื่องราวนำเสนอพร้อมเครื่องมือและทรัพยากรข้อมูล สามารถศึกษาค้นคว้าได้ที่เว็บไซต์ </a:t>
            </a:r>
            <a:r>
              <a:rPr lang="en-AU" sz="12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Cordia New" panose="020B0304020202020204" pitchFamily="34" charset="-34"/>
                <a:hlinkClick r:id="rId3"/>
              </a:rPr>
              <a:t>www.australianwinediscovered.com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หรือหากมีคำถาม สามารถติดต่อทางอีเมล์ได้ที่ </a:t>
            </a:r>
            <a:r>
              <a:rPr lang="en-AU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discovered@wineaustralia.com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293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9407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แลนด์ได้รับการกล่าวถึงว่าเป็น “กระดูกสันหลัง” ของอุตสาหกรรมการผลิตไวน์ของประเทศออสเตรเลีย </a:t>
            </a:r>
            <a:r>
              <a:rPr lang="th-TH" sz="12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เป็นผู้เล่นที่สำคัญในวงการการปลูกองุ่นในท้องถิ่น ความมุ่งมั่นที่จะให้ผลผลิตที่มีคุณภาพสูงสุด โดยมุ่งเน้นที่</a:t>
            </a:r>
            <a:r>
              <a:rPr lang="th-TH" sz="1200" b="0" i="0" u="none" strike="noStrike" dirty="0" err="1">
                <a:solidFill>
                  <a:srgbClr val="000000"/>
                </a:solidFill>
                <a:effectLst/>
                <a:latin typeface="Leelawadee UI Web"/>
              </a:rPr>
              <a:t>การทำ</a:t>
            </a:r>
            <a:r>
              <a:rPr lang="th-TH" sz="12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ไร่แบบขยายขนาดกว่า 21,000 เฮกตาร์ของพื้นที่นั้นไม่มีใครเทียบได้บนดินของออสเตรเลีย สิ่งนี้ทำให้เป็นสิ่งบ่งชี้ทางภูมิศาสตร์ที่สำคัญอย่างยิ่ง โดยให้ผลผลิตองุ่นที่ใช้ผลิตไวน์ต่อปีมากกว่า 70% ของผลผลิตทั้งหมดของออสเตรเลียใต้ และมากกว่า 30% ของผลผลิตทั้งประเทศ</a:t>
            </a:r>
            <a:endParaRPr lang="th-TH" sz="1200" dirty="0">
              <a:effectLst/>
              <a:latin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8693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แลนด์เป็นแหล่งรวมพันธุ์องุ่นมากกว่า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80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สายพันธุ์ องุ่นพันธุ์ชีรา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และแมร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์โล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ปลูกกันมากมายในเขตผลิตไวน์นี้ และนำไปผลิตไวน์ทั้งแบบไวน์จากองุ่นพันธุ์เดียวและแบบผสมหรือ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แม่น้ำเมอร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์เรย์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เป็นดั่งเส้นเลือดใหญ่หล่อเลี้ยงทุกชีวิตในเขตผลิตไวน์นี้ แม่น้ำเมอร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์เรย์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นำมาซึ่งทรัพยากรอันมีค่าสู่ผู้ปลูกองุ่นและผู้ผลิตไวน์ แม่น้ำเมอร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์เรย์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เป็นหนึ่งในระบบแม่น้ำที่ใหญ่ที่สุดและยาวที่สุดในโลก หากจะกล่าวว่ามีอิทธิพลแผ่กว้างสู่การปลูกองุ่นในเขตผลิตไวน์นี้ ก็ไม่ได้เป็นการกล่าวเกินจริงเลย การปกปักรักษาทรัพยากรธรรมชาติอันมีความหมายสำคัญแห่งนี้เป็นสิ่งที่ต้องทำและสำคัญยิ่ง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836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ฤดูร้อนที่ริ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แลนด์อากาศอุ่นสบาย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และฤดูหนาวอากาศเย็นปานกลาง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จึงเป็นที่ที่ผู้ปลูกองุ่นและต้นองุ่นใฝ่ฝัน ช่วงเวลากลางวันแสงแดดส่องยาวนานจะทำให้มั่นใจได้ว่าองุ่นจะสุกเต็มที่ ส่วนความชื้นที่ค่อนข้างต่ำทำให้ไม่มีความกดดันเรื่องโรคพันธุ์พืช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หรือถ้าจะมีก็น้อยมาก องุ่นขาวจะสุกก่อนพันธุ์อื่น ๆ โดยเริ่มเก็บเกี่ยวได้ปลายเดือนมกราคม ส่วนองุ่นแดงจะสุกตามมาติด ๆ โดยเริ่มเก็บเกี่ยวได้ตอนกลางเดือนกุมภาพันธ์ ในขณะที่บางส่วนจะเก็บเกี่ยวได้ในเดือนมีนาคมถึงเดือนเมษายน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189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อุณหภูมิเฉลี่ยเดือนมกราคมอยู่ที่ 24.3 องศาเซลเซียส (76 องศา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ฟาเร็นไฮท์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ปริมาณฝนช่วงฤดูเพาะปลูกอยู่ที่ 145 มม. (5.7 นิ้ว)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5433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แม่น้ำเมอร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์เรย์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ได้พัดพาตะกอนจนก่อร่างเป็นหุบเขาเมื่อ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600,000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ปีก่อน ดินที่อุดมด้วยแร่ธาตุทับถมกันอยู่ทั่วพื้นที่สามเหลี่ยมปากแม่น้ำอันกว้างใหญ่ ที่เราขนานนามในทุกวันนี้ว่า 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แลนด์ ถ้าเรายืนที่ริมแม่น้ำ จะเหมือนเราได้ยืนบนระเบียงที่ทำจากตะกอนตะ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พั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กล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ํา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น้ำ ที่ประกอบด้วยทรายนานาชนิด ดินตะกอน และดินเหนียว การผสมผสานนี้ทำให้เกิดแตร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รัวที่ทรงคุณค่ายิ่งกับเขตผลิตไวน์นี้ และได้ไวน์ที่มีเอกลักษณ์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 :</a:t>
            </a:r>
            <a:endParaRPr lang="en-US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เหตุใดท่านจึงคิดว่าริ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แลนด์โดดเด่นและกลายเป็นจุดหมายแห่งไวน์ระดับพร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ี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เมีย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แห่งหนึ่งของออสเตรเลียใต้?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ภูมิอากาศอุ่นของริ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แลนด์มีส่วนช่วยหรือเป็น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อุป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สรร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รค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ขัดขวางความเจริญก้าวหน้าของริ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แลนด์ ในฐานะที่เป็นเขตผลิตไวน์ของออสเตรเลีย?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เหตุใดท่านจึงคิดว่ามีผู้ปลูกองุ่นแตกต่างและหลากหลายทั้งเรื่องแนวและสไตล์การผลิตไวน์ต่าง ๆ ขอให้พิจารณาเรื่องการเปลี่ยนแปลงเรื่องการความชอบของผู้บริโภค?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220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808638"/>
            <a:ext cx="5735637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7195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195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4A8A14A-D1CA-D9F8-306F-F692F60C4618}"/>
              </a:ext>
            </a:extLst>
          </p:cNvPr>
          <p:cNvSpPr/>
          <p:nvPr userDrawn="1"/>
        </p:nvSpPr>
        <p:spPr>
          <a:xfrm>
            <a:off x="7031971" y="325882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38401" y="3434316"/>
            <a:ext cx="6885768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78945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0121" y="374556"/>
            <a:ext cx="4401879" cy="611839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3178248" y="324900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7ECA34-306B-07D0-C7CA-C6E17551922E}"/>
              </a:ext>
            </a:extLst>
          </p:cNvPr>
          <p:cNvSpPr/>
          <p:nvPr userDrawn="1"/>
        </p:nvSpPr>
        <p:spPr>
          <a:xfrm>
            <a:off x="592704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5C262C2F-2C85-5DD4-F8C6-C2BBC66C8CC1}"/>
              </a:ext>
            </a:extLst>
          </p:cNvPr>
          <p:cNvSpPr/>
          <p:nvPr userDrawn="1"/>
        </p:nvSpPr>
        <p:spPr>
          <a:xfrm>
            <a:off x="6150539" y="3310522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4891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945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4711367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576156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30449-9143-B10F-BFA0-6C6293E0B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7" y="365126"/>
            <a:ext cx="11283754" cy="132556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34560" y="1406522"/>
            <a:ext cx="2600959" cy="50863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97C19B2-AD58-215B-7531-13B15E064D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27125" y="2306638"/>
            <a:ext cx="3109913" cy="3413125"/>
          </a:xfrm>
        </p:spPr>
        <p:txBody>
          <a:bodyPr/>
          <a:lstStyle>
            <a:lvl1pPr marL="0" indent="0">
              <a:buNone/>
              <a:defRPr/>
            </a:lvl1pPr>
            <a:lvl2pPr marL="163305" indent="0">
              <a:buNone/>
              <a:defRPr/>
            </a:lvl2pPr>
            <a:lvl3pPr marL="326609" indent="0">
              <a:buNone/>
              <a:defRPr/>
            </a:lvl3pPr>
            <a:lvl4pPr marL="489914" indent="0">
              <a:buNone/>
              <a:defRPr/>
            </a:lvl4pPr>
            <a:lvl5pPr marL="653219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D288D79D-D8A6-7D77-A6B4-ACC75B00C4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02245" y="2306638"/>
            <a:ext cx="3109913" cy="3413125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163305" indent="0">
              <a:buFontTx/>
              <a:buNone/>
              <a:defRPr/>
            </a:lvl2pPr>
            <a:lvl3pPr marL="326609" indent="0">
              <a:buFontTx/>
              <a:buNone/>
              <a:defRPr/>
            </a:lvl3pPr>
            <a:lvl4pPr marL="489914" indent="0">
              <a:buFontTx/>
              <a:buNone/>
              <a:defRPr/>
            </a:lvl4pPr>
            <a:lvl5pPr marL="653219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798975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76396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21/4/2026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83" r:id="rId16"/>
    <p:sldLayoutId id="2147483660" r:id="rId17"/>
    <p:sldLayoutId id="2147483673" r:id="rId18"/>
    <p:sldLayoutId id="2147483674" r:id="rId19"/>
    <p:sldLayoutId id="2147483675" r:id="rId20"/>
    <p:sldLayoutId id="2147483659" r:id="rId21"/>
    <p:sldLayoutId id="2147483686" r:id="rId22"/>
    <p:sldLayoutId id="2147483676" r:id="rId23"/>
    <p:sldLayoutId id="2147483680" r:id="rId24"/>
    <p:sldLayoutId id="2147483681" r:id="rId25"/>
    <p:sldLayoutId id="2147483684" r:id="rId26"/>
    <p:sldLayoutId id="2147483685" r:id="rId27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C2E0D64-F365-6B0D-5636-3C915C04E43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279" b="18870"/>
          <a:stretch/>
        </p:blipFill>
        <p:spPr>
          <a:xfrm>
            <a:off x="623889" y="2775857"/>
            <a:ext cx="10909743" cy="4132245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623069"/>
            <a:ext cx="12109895" cy="990300"/>
          </a:xfrm>
        </p:spPr>
        <p:txBody>
          <a:bodyPr/>
          <a:lstStyle/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แลนด์, ริ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ริน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า</a:t>
            </a:r>
            <a:r>
              <a:rPr lang="en-AU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และเมอร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์เรย์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ดาร์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ลิง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34EAB096-9CF0-BD44-456C-42A96DB12B05}"/>
              </a:ext>
            </a:extLst>
          </p:cNvPr>
          <p:cNvSpPr txBox="1">
            <a:spLocks/>
          </p:cNvSpPr>
          <p:nvPr/>
        </p:nvSpPr>
        <p:spPr>
          <a:xfrm>
            <a:off x="623888" y="2334944"/>
            <a:ext cx="10974378" cy="6479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Font typeface="Arial" panose="020B0604020202020204" pitchFamily="34" charset="0"/>
              <a:buNone/>
            </a:pPr>
            <a:r>
              <a:rPr lang="th-TH" sz="32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เขตผลิตไวน์หัวใจหลักของออสเตรเลีย</a:t>
            </a:r>
            <a:endParaRPr lang="en-US" sz="32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584200"/>
            <a:ext cx="5009924" cy="792601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ภูมิศาสตร์</a:t>
            </a:r>
            <a:b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 และดิน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614262"/>
            <a:ext cx="5211897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ความกลมกลืนแห่งสายน้ำและแตร</a:t>
            </a:r>
            <a:r>
              <a:rPr lang="th-TH" sz="6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รัวที่โดดเด่น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2" y="4343995"/>
            <a:ext cx="4289791" cy="2846525"/>
          </a:xfrm>
        </p:spPr>
        <p:txBody>
          <a:bodyPr/>
          <a:lstStyle/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เขตผลิตไวน์นี้มีอาณาบริเวณอันกว้างไกล จากแม่น้ำเมอร</a:t>
            </a:r>
            <a:r>
              <a:rPr lang="th-TH" sz="1800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์เรย์ท</a:t>
            </a: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อดยาวสู่ริมขอบพื้นที่เวิ้งว้างแห่ง</a:t>
            </a:r>
            <a:r>
              <a:rPr lang="th-TH" sz="1800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เอ้าท์แบ็ค</a:t>
            </a:r>
            <a:endParaRPr lang="th-TH" sz="1800" dirty="0">
              <a:solidFill>
                <a:srgbClr val="FFFFFF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ภูมิอากาศแบบภาคพื้นทวีป</a:t>
            </a:r>
            <a:r>
              <a:rPr lang="en-US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: กลางวันแดดดีและยาวนาน กลางคืนอากาศเย็นขึ้น ปริมาณฝนต่อปีต่ำ</a:t>
            </a: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ดินอุดมด้วยแร่ธาตุและความแตกต่างหลากหลายทั่วทั้งอาณาเขต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208654"/>
            <a:ext cx="5183398" cy="624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82000"/>
              </a:lnSpc>
            </a:pPr>
            <a:r>
              <a:rPr lang="th-TH" sz="4000" b="1" dirty="0">
                <a:solidFill>
                  <a:schemeClr val="accent4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ภาคพื้นทวีป</a:t>
            </a:r>
            <a:endParaRPr lang="en-US" sz="4000" b="1" dirty="0">
              <a:solidFill>
                <a:schemeClr val="accent4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35474" y="1704815"/>
            <a:ext cx="2944918" cy="766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th-TH" sz="24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กลางวันแดดส่องยาวนานและกลางคืนอากาศเย็นลง</a:t>
            </a:r>
            <a:endParaRPr lang="en-AU" sz="24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417681" y="3978749"/>
            <a:ext cx="2965327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2000"/>
              </a:lnSpc>
            </a:pP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แลนด์</a:t>
            </a:r>
            <a:endParaRPr lang="en-AU" sz="32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10 – 80 เมตร (33</a:t>
            </a:r>
            <a:r>
              <a:rPr lang="en-US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–</a:t>
            </a:r>
            <a:r>
              <a:rPr lang="en-US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262 ฟุต)</a:t>
            </a:r>
          </a:p>
          <a:p>
            <a:pPr>
              <a:lnSpc>
                <a:spcPts val="1800"/>
              </a:lnSpc>
            </a:pP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(ส่วนมากต่ำกว่า 30 เมตร)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09583" y="6579964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09583" y="5456963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571486" y="6407295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486FF6E3-72AB-B601-B261-E4AC5A1D7EFB}"/>
              </a:ext>
            </a:extLst>
          </p:cNvPr>
          <p:cNvSpPr txBox="1">
            <a:spLocks/>
          </p:cNvSpPr>
          <p:nvPr/>
        </p:nvSpPr>
        <p:spPr>
          <a:xfrm>
            <a:off x="623888" y="453633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CC821471-8893-9C29-E5D3-EBDCC0D9CB6A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78483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ระดับความสูง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CBC64C-BC00-FCA2-31AA-6275BE6E10B1}"/>
              </a:ext>
            </a:extLst>
          </p:cNvPr>
          <p:cNvSpPr txBox="1"/>
          <p:nvPr/>
        </p:nvSpPr>
        <p:spPr>
          <a:xfrm>
            <a:off x="9228352" y="5836182"/>
            <a:ext cx="2092341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0–499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0–1,639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C9A8AF-3F09-5E4D-7DB5-385A61BDAA0C}"/>
              </a:ext>
            </a:extLst>
          </p:cNvPr>
          <p:cNvSpPr txBox="1"/>
          <p:nvPr/>
        </p:nvSpPr>
        <p:spPr>
          <a:xfrm>
            <a:off x="9633083" y="4316851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500–749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1,640–2,459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EA64A1-89AC-8979-A12B-A2972FA32B70}"/>
              </a:ext>
            </a:extLst>
          </p:cNvPr>
          <p:cNvSpPr txBox="1"/>
          <p:nvPr/>
        </p:nvSpPr>
        <p:spPr>
          <a:xfrm>
            <a:off x="10105808" y="2748202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750–999 ม. 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2,460–3,279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B32693-5D25-0BE7-B116-217F58873660}"/>
              </a:ext>
            </a:extLst>
          </p:cNvPr>
          <p:cNvSpPr txBox="1"/>
          <p:nvPr/>
        </p:nvSpPr>
        <p:spPr>
          <a:xfrm>
            <a:off x="10493262" y="1179553"/>
            <a:ext cx="2643446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สูงมาก</a:t>
            </a:r>
            <a:br>
              <a:rPr lang="en-AU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&gt;1,000 ม.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&gt;3,280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6"/>
          <a:stretch/>
        </p:blipFill>
        <p:spPr>
          <a:xfrm>
            <a:off x="1" y="368300"/>
            <a:ext cx="6095999" cy="610362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08763" y="2391774"/>
            <a:ext cx="3580266" cy="1530521"/>
          </a:xfrm>
        </p:spPr>
        <p:txBody>
          <a:bodyPr/>
          <a:lstStyle/>
          <a:p>
            <a:pPr marL="12700" marR="5080">
              <a:lnSpc>
                <a:spcPts val="2120"/>
              </a:lnSpc>
              <a:spcBef>
                <a:spcPts val="219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ดินโบราณชนิดต่าง ๆ มีตั้งแต่ดินในหุบเขา ได้แก่ ดินร่วนปนทรายที่ทับอยู่บนดินเหนียวที่อยู่ชั้นล่างรองลงมาอีกที และดินบนพื้นที่อยู่สูงขึ้นมา จะประกอบด้วยดินทรายที่ลมพัดมาทับถมบนหินปูนและดินเหนียว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F830D60E-8F0B-C3F6-1EE0-B7AF60D75A3C}"/>
              </a:ext>
            </a:extLst>
          </p:cNvPr>
          <p:cNvSpPr txBox="1">
            <a:spLocks/>
          </p:cNvSpPr>
          <p:nvPr/>
        </p:nvSpPr>
        <p:spPr>
          <a:xfrm>
            <a:off x="6608763" y="736600"/>
            <a:ext cx="6158452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0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657890"/>
            <a:ext cx="4829691" cy="785732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รสชาติแห่ง</a:t>
            </a:r>
            <a:r>
              <a:rPr lang="en-AU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br>
              <a:rPr lang="en-AU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แลนด์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525755"/>
            <a:ext cx="5340350" cy="579936"/>
          </a:xfrm>
        </p:spPr>
        <p:txBody>
          <a:bodyPr/>
          <a:lstStyle/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พันธุ์องุ่นหลักที่สำคัญ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599927-A565-5A6D-C627-AE44C4355853}"/>
              </a:ext>
            </a:extLst>
          </p:cNvPr>
          <p:cNvSpPr txBox="1"/>
          <p:nvPr/>
        </p:nvSpPr>
        <p:spPr>
          <a:xfrm>
            <a:off x="537028" y="2910115"/>
            <a:ext cx="3489167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การรักษาลักษณะเฉพาะของผลไม้หลักเป็นสิ่งสำคัญที่สุด</a:t>
            </a: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การหมักด้วยยีสต์ทั้งแบบเพาะเลี้ยงและแบบธรรมชาติ</a:t>
            </a: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ภาชนะบ่มมีความหลากหลาย โดยรูปแบบถังไม้โอ๊กขนาดใหญ่กำลังได้รับความนิยมเพิ่มขึ้น</a:t>
            </a: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ผู้ผลิตไวน์รุ่นใหม่ที่มีนวัตกรรมกำลังทดลองใช้เทคนิคการแทรกแซงต่ำ</a:t>
            </a:r>
            <a:endParaRPr lang="en-US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5923286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6CA056B-4C50-33DE-E7CC-A618DC3C5A1A}"/>
              </a:ext>
            </a:extLst>
          </p:cNvPr>
          <p:cNvCxnSpPr>
            <a:cxnSpLocks/>
          </p:cNvCxnSpPr>
          <p:nvPr/>
        </p:nvCxnSpPr>
        <p:spPr>
          <a:xfrm>
            <a:off x="6748734" y="2513253"/>
            <a:ext cx="237730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0407" y="590594"/>
            <a:ext cx="11283754" cy="1325562"/>
          </a:xfrm>
        </p:spPr>
        <p:txBody>
          <a:bodyPr/>
          <a:lstStyle/>
          <a:p>
            <a:r>
              <a:rPr lang="th-TH" sz="4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4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4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4425084F-9312-792E-73A7-CBEFFFE77094}"/>
              </a:ext>
            </a:extLst>
          </p:cNvPr>
          <p:cNvSpPr txBox="1"/>
          <p:nvPr/>
        </p:nvSpPr>
        <p:spPr>
          <a:xfrm>
            <a:off x="8449087" y="3009267"/>
            <a:ext cx="2665060" cy="2191749"/>
          </a:xfrm>
          <a:prstGeom prst="rect">
            <a:avLst/>
          </a:prstGeom>
        </p:spPr>
        <p:txBody>
          <a:bodyPr vert="horz" wrap="square" lIns="0" tIns="17145" rIns="0" bIns="0" numCol="2" rtlCol="0" anchor="t" anchorCtr="0">
            <a:no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พีช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เนคทารี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แอปริคอ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ท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เมลอน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ส้มและมะนาว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วานิลลา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94442B9C-7A53-5783-D95B-4FE1C0ED62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5158" y="593768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B89E5D8A-2B93-5A7A-2D7A-77456B75EE44}"/>
              </a:ext>
            </a:extLst>
          </p:cNvPr>
          <p:cNvSpPr txBox="1"/>
          <p:nvPr/>
        </p:nvSpPr>
        <p:spPr>
          <a:xfrm rot="16200000">
            <a:off x="4229039" y="4469516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D2F11005-4364-9197-5D9A-D53880A92F66}"/>
              </a:ext>
            </a:extLst>
          </p:cNvPr>
          <p:cNvSpPr txBox="1"/>
          <p:nvPr/>
        </p:nvSpPr>
        <p:spPr>
          <a:xfrm>
            <a:off x="8218960" y="2748951"/>
            <a:ext cx="3246242" cy="256865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2121703" y="21946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485846" y="21917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849989" y="21917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3214132" y="21917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578656" y="21917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943180" y="21917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301525" y="21917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672227" y="21917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5036751" y="21917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3578656" y="2620133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2121703" y="33438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485846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849989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3214132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578656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943180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301525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672227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5036751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2121703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485846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849989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3214132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578656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943180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301525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672227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5036751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2121703" y="502433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485846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849989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3214132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578656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943180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301525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672227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5036751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2121703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485846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849989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3214132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578656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943180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301525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672227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5036751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2023671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121378" y="5829879"/>
            <a:ext cx="135836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12.5%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586553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3342524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F252BD-6762-EC66-7068-AC9CF694399B}"/>
              </a:ext>
            </a:extLst>
          </p:cNvPr>
          <p:cNvCxnSpPr>
            <a:cxnSpLocks/>
          </p:cNvCxnSpPr>
          <p:nvPr/>
        </p:nvCxnSpPr>
        <p:spPr>
          <a:xfrm>
            <a:off x="3349012" y="2641194"/>
            <a:ext cx="146904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A9F847C-F6A3-750E-3F76-D88E6683C2CD}"/>
              </a:ext>
            </a:extLst>
          </p:cNvPr>
          <p:cNvCxnSpPr>
            <a:cxnSpLocks/>
          </p:cNvCxnSpPr>
          <p:nvPr/>
        </p:nvCxnSpPr>
        <p:spPr>
          <a:xfrm>
            <a:off x="4817617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344D377-6B8C-1628-E315-FD05555731C7}"/>
              </a:ext>
            </a:extLst>
          </p:cNvPr>
          <p:cNvCxnSpPr>
            <a:cxnSpLocks/>
          </p:cNvCxnSpPr>
          <p:nvPr/>
        </p:nvCxnSpPr>
        <p:spPr>
          <a:xfrm>
            <a:off x="9120259" y="2531221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5B03029B-3F01-42C9-A71D-1A37824A85C1}"/>
              </a:ext>
            </a:extLst>
          </p:cNvPr>
          <p:cNvSpPr txBox="1"/>
          <p:nvPr/>
        </p:nvSpPr>
        <p:spPr>
          <a:xfrm>
            <a:off x="345208" y="2177982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4EAD626-70F6-ADA9-5992-14595CD68D45}"/>
              </a:ext>
            </a:extLst>
          </p:cNvPr>
          <p:cNvCxnSpPr>
            <a:cxnSpLocks/>
          </p:cNvCxnSpPr>
          <p:nvPr/>
        </p:nvCxnSpPr>
        <p:spPr>
          <a:xfrm>
            <a:off x="615754" y="2340598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FA4AA5BD-6A45-8179-0114-48809D77AE34}"/>
              </a:ext>
            </a:extLst>
          </p:cNvPr>
          <p:cNvSpPr txBox="1"/>
          <p:nvPr/>
        </p:nvSpPr>
        <p:spPr>
          <a:xfrm>
            <a:off x="345207" y="320285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697F368A-1564-7986-F418-BF4FFA9F87AB}"/>
              </a:ext>
            </a:extLst>
          </p:cNvPr>
          <p:cNvSpPr txBox="1"/>
          <p:nvPr/>
        </p:nvSpPr>
        <p:spPr>
          <a:xfrm>
            <a:off x="2024851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263BAF7C-03B8-0BDB-AA21-65BC8008298C}"/>
              </a:ext>
            </a:extLst>
          </p:cNvPr>
          <p:cNvSpPr txBox="1"/>
          <p:nvPr/>
        </p:nvSpPr>
        <p:spPr>
          <a:xfrm>
            <a:off x="3294602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5412F5D7-843C-E7E5-3679-36B160A8A16F}"/>
              </a:ext>
            </a:extLst>
          </p:cNvPr>
          <p:cNvSpPr txBox="1"/>
          <p:nvPr/>
        </p:nvSpPr>
        <p:spPr>
          <a:xfrm>
            <a:off x="4587733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1169E6F2-B1E9-869F-BBC2-D200E60E33CC}"/>
              </a:ext>
            </a:extLst>
          </p:cNvPr>
          <p:cNvSpPr txBox="1"/>
          <p:nvPr/>
        </p:nvSpPr>
        <p:spPr>
          <a:xfrm>
            <a:off x="2024851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72192B81-BCD6-A777-1A9C-8584F6848045}"/>
              </a:ext>
            </a:extLst>
          </p:cNvPr>
          <p:cNvSpPr txBox="1"/>
          <p:nvPr/>
        </p:nvSpPr>
        <p:spPr>
          <a:xfrm>
            <a:off x="3145419" y="384262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ED47DC90-6173-08F5-D94F-D4A42C0E9A12}"/>
              </a:ext>
            </a:extLst>
          </p:cNvPr>
          <p:cNvSpPr txBox="1"/>
          <p:nvPr/>
        </p:nvSpPr>
        <p:spPr>
          <a:xfrm>
            <a:off x="4587733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D9505C1-75DB-2DBF-11DE-7F1BEF000DF3}"/>
              </a:ext>
            </a:extLst>
          </p:cNvPr>
          <p:cNvCxnSpPr>
            <a:cxnSpLocks/>
          </p:cNvCxnSpPr>
          <p:nvPr/>
        </p:nvCxnSpPr>
        <p:spPr>
          <a:xfrm>
            <a:off x="1449582" y="3502133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2C8BD20C-B844-3D51-D987-C1053A64E4CF}"/>
              </a:ext>
            </a:extLst>
          </p:cNvPr>
          <p:cNvSpPr txBox="1"/>
          <p:nvPr/>
        </p:nvSpPr>
        <p:spPr>
          <a:xfrm>
            <a:off x="345207" y="418312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283F921-F40E-5767-0B4D-7A7C4BD10D9E}"/>
              </a:ext>
            </a:extLst>
          </p:cNvPr>
          <p:cNvCxnSpPr>
            <a:cxnSpLocks/>
          </p:cNvCxnSpPr>
          <p:nvPr/>
        </p:nvCxnSpPr>
        <p:spPr>
          <a:xfrm>
            <a:off x="1305182" y="4373284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2">
            <a:extLst>
              <a:ext uri="{FF2B5EF4-FFF2-40B4-BE49-F238E27FC236}">
                <a16:creationId xmlns:a16="http://schemas.microsoft.com/office/drawing/2014/main" id="{64977A91-C0FF-D42A-F58C-899BC434FDFB}"/>
              </a:ext>
            </a:extLst>
          </p:cNvPr>
          <p:cNvSpPr txBox="1"/>
          <p:nvPr/>
        </p:nvSpPr>
        <p:spPr>
          <a:xfrm>
            <a:off x="1898803" y="4682888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4" name="Title 2">
            <a:extLst>
              <a:ext uri="{FF2B5EF4-FFF2-40B4-BE49-F238E27FC236}">
                <a16:creationId xmlns:a16="http://schemas.microsoft.com/office/drawing/2014/main" id="{3E9C18AE-1C9B-796D-E076-F50100AA8207}"/>
              </a:ext>
            </a:extLst>
          </p:cNvPr>
          <p:cNvSpPr txBox="1"/>
          <p:nvPr/>
        </p:nvSpPr>
        <p:spPr>
          <a:xfrm>
            <a:off x="3145419" y="468288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9C8A174D-9426-D2FB-3FE3-69C0D2B4C0F2}"/>
              </a:ext>
            </a:extLst>
          </p:cNvPr>
          <p:cNvSpPr txBox="1"/>
          <p:nvPr/>
        </p:nvSpPr>
        <p:spPr>
          <a:xfrm>
            <a:off x="4587733" y="46828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F3443BD5-54F3-81B9-940F-46551E42254D}"/>
              </a:ext>
            </a:extLst>
          </p:cNvPr>
          <p:cNvSpPr txBox="1"/>
          <p:nvPr/>
        </p:nvSpPr>
        <p:spPr>
          <a:xfrm>
            <a:off x="345206" y="5045672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4AE5559-2577-A389-E07E-0DD3F0F5D181}"/>
              </a:ext>
            </a:extLst>
          </p:cNvPr>
          <p:cNvCxnSpPr>
            <a:cxnSpLocks/>
          </p:cNvCxnSpPr>
          <p:nvPr/>
        </p:nvCxnSpPr>
        <p:spPr>
          <a:xfrm>
            <a:off x="800858" y="5213543"/>
            <a:ext cx="127033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itle 2">
            <a:extLst>
              <a:ext uri="{FF2B5EF4-FFF2-40B4-BE49-F238E27FC236}">
                <a16:creationId xmlns:a16="http://schemas.microsoft.com/office/drawing/2014/main" id="{5DEEADFA-927A-112F-251D-34357AD2EF53}"/>
              </a:ext>
            </a:extLst>
          </p:cNvPr>
          <p:cNvSpPr txBox="1"/>
          <p:nvPr/>
        </p:nvSpPr>
        <p:spPr>
          <a:xfrm>
            <a:off x="345207" y="5391661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C9C4C9E-52CC-A7EA-CC8E-AB281D8A1514}"/>
              </a:ext>
            </a:extLst>
          </p:cNvPr>
          <p:cNvCxnSpPr>
            <a:cxnSpLocks/>
          </p:cNvCxnSpPr>
          <p:nvPr/>
        </p:nvCxnSpPr>
        <p:spPr>
          <a:xfrm>
            <a:off x="1958325" y="5559532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itle 2">
            <a:extLst>
              <a:ext uri="{FF2B5EF4-FFF2-40B4-BE49-F238E27FC236}">
                <a16:creationId xmlns:a16="http://schemas.microsoft.com/office/drawing/2014/main" id="{B3CA848F-C913-2BA1-F6B0-1735542DC693}"/>
              </a:ext>
            </a:extLst>
          </p:cNvPr>
          <p:cNvSpPr txBox="1"/>
          <p:nvPr/>
        </p:nvSpPr>
        <p:spPr>
          <a:xfrm>
            <a:off x="360464" y="615474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95B0F11-D441-E283-D5D6-7CCA2A7A259C}"/>
              </a:ext>
            </a:extLst>
          </p:cNvPr>
          <p:cNvCxnSpPr>
            <a:cxnSpLocks/>
          </p:cNvCxnSpPr>
          <p:nvPr/>
        </p:nvCxnSpPr>
        <p:spPr>
          <a:xfrm>
            <a:off x="1319697" y="6344186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al 49">
            <a:extLst>
              <a:ext uri="{FF2B5EF4-FFF2-40B4-BE49-F238E27FC236}">
                <a16:creationId xmlns:a16="http://schemas.microsoft.com/office/drawing/2014/main" id="{C1D4D820-9739-0670-CBDE-C8CB86984F6D}"/>
              </a:ext>
            </a:extLst>
          </p:cNvPr>
          <p:cNvSpPr/>
          <p:nvPr/>
        </p:nvSpPr>
        <p:spPr>
          <a:xfrm>
            <a:off x="2121703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D5966C67-1E60-FF0D-F007-9613F0D3879D}"/>
              </a:ext>
            </a:extLst>
          </p:cNvPr>
          <p:cNvSpPr/>
          <p:nvPr/>
        </p:nvSpPr>
        <p:spPr>
          <a:xfrm>
            <a:off x="2485846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3B80DEA2-677E-B80C-7A71-CCC0A9E61772}"/>
              </a:ext>
            </a:extLst>
          </p:cNvPr>
          <p:cNvSpPr/>
          <p:nvPr/>
        </p:nvSpPr>
        <p:spPr>
          <a:xfrm>
            <a:off x="2849989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82F66C5E-FBC6-51BE-AE4B-2B1B08A93939}"/>
              </a:ext>
            </a:extLst>
          </p:cNvPr>
          <p:cNvSpPr/>
          <p:nvPr/>
        </p:nvSpPr>
        <p:spPr>
          <a:xfrm>
            <a:off x="3577347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E9E5251C-CBEF-F89F-8D5F-62543BBE2A9F}"/>
              </a:ext>
            </a:extLst>
          </p:cNvPr>
          <p:cNvSpPr/>
          <p:nvPr/>
        </p:nvSpPr>
        <p:spPr>
          <a:xfrm>
            <a:off x="4672227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98FEDF7F-6E45-A392-A52B-00CB5BE66303}"/>
              </a:ext>
            </a:extLst>
          </p:cNvPr>
          <p:cNvSpPr/>
          <p:nvPr/>
        </p:nvSpPr>
        <p:spPr>
          <a:xfrm>
            <a:off x="5036751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D9A8EED1-B9EA-817F-0BEF-D074CC75D80C}"/>
              </a:ext>
            </a:extLst>
          </p:cNvPr>
          <p:cNvGrpSpPr/>
          <p:nvPr/>
        </p:nvGrpSpPr>
        <p:grpSpPr>
          <a:xfrm>
            <a:off x="3932709" y="6152078"/>
            <a:ext cx="278634" cy="272668"/>
            <a:chOff x="8032638" y="5926610"/>
            <a:chExt cx="278634" cy="272668"/>
          </a:xfrm>
        </p:grpSpPr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CC01FBA5-353E-73B0-2C79-5B3DECBC5781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180C388E-5484-58D4-A77F-867E3990A977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02695FE5-DED7-1B12-6155-84D2977A57D3}"/>
              </a:ext>
            </a:extLst>
          </p:cNvPr>
          <p:cNvGrpSpPr/>
          <p:nvPr/>
        </p:nvGrpSpPr>
        <p:grpSpPr>
          <a:xfrm rot="10800000">
            <a:off x="3216783" y="6152078"/>
            <a:ext cx="278634" cy="272668"/>
            <a:chOff x="8032638" y="5926610"/>
            <a:chExt cx="278634" cy="272668"/>
          </a:xfrm>
        </p:grpSpPr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0D0C988C-38DB-61A2-B2A9-BA12597424B4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5B4A4B70-147E-023E-06C3-0A79BB2F70F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104" name="Oval 103">
            <a:extLst>
              <a:ext uri="{FF2B5EF4-FFF2-40B4-BE49-F238E27FC236}">
                <a16:creationId xmlns:a16="http://schemas.microsoft.com/office/drawing/2014/main" id="{206A5923-3E01-B05A-77A0-A349D06ED45C}"/>
              </a:ext>
            </a:extLst>
          </p:cNvPr>
          <p:cNvSpPr/>
          <p:nvPr/>
        </p:nvSpPr>
        <p:spPr>
          <a:xfrm>
            <a:off x="4304904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406890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BA17AE6-5650-744D-BD65-B0A10682C0E8}"/>
              </a:ext>
            </a:extLst>
          </p:cNvPr>
          <p:cNvCxnSpPr>
            <a:cxnSpLocks/>
          </p:cNvCxnSpPr>
          <p:nvPr/>
        </p:nvCxnSpPr>
        <p:spPr>
          <a:xfrm>
            <a:off x="7406340" y="2287785"/>
            <a:ext cx="227146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603187"/>
            <a:ext cx="11283754" cy="941308"/>
          </a:xfrm>
        </p:spPr>
        <p:txBody>
          <a:bodyPr/>
          <a:lstStyle/>
          <a:p>
            <a:r>
              <a:rPr lang="th-TH" sz="4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4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9BE7BEC4-E942-F8D9-C031-39FF9DE5FDB3}"/>
              </a:ext>
            </a:extLst>
          </p:cNvPr>
          <p:cNvSpPr txBox="1"/>
          <p:nvPr/>
        </p:nvSpPr>
        <p:spPr>
          <a:xfrm>
            <a:off x="9034371" y="2869857"/>
            <a:ext cx="2665060" cy="1534577"/>
          </a:xfrm>
          <a:prstGeom prst="rect">
            <a:avLst/>
          </a:prstGeom>
        </p:spPr>
        <p:txBody>
          <a:bodyPr vert="horz" wrap="square" lIns="0" tIns="17145" rIns="0" bIns="0" numCol="1" rtlCol="0" anchor="ctr" anchorCtr="0">
            <a:no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marR="0" lvl="0" indent="-285750">
              <a:lnSpc>
                <a:spcPts val="1600"/>
              </a:lnSpc>
              <a:spcBef>
                <a:spcPct val="0"/>
              </a:spcBef>
              <a:spcAft>
                <a:spcPts val="8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ลูกเบอร์รี</a:t>
            </a:r>
            <a:r>
              <a:rPr lang="th-TH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สีเข้ม</a:t>
            </a:r>
          </a:p>
          <a:p>
            <a:pPr marL="285750" marR="0" lvl="0" indent="-285750">
              <a:lnSpc>
                <a:spcPts val="1600"/>
              </a:lnSpc>
              <a:spcBef>
                <a:spcPct val="0"/>
              </a:spcBef>
              <a:spcAft>
                <a:spcPts val="8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แบล็ก</a:t>
            </a: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เบอร์รี</a:t>
            </a:r>
            <a:r>
              <a:rPr lang="th-TH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endParaRPr lang="th-TH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lvl="0" indent="-285750">
              <a:lnSpc>
                <a:spcPts val="1600"/>
              </a:lnSpc>
              <a:spcBef>
                <a:spcPct val="0"/>
              </a:spcBef>
              <a:spcAft>
                <a:spcPts val="8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เชอร์รี่สีเข้ม</a:t>
            </a:r>
          </a:p>
          <a:p>
            <a:pPr marL="285750" marR="0" lvl="0" indent="-285750">
              <a:lnSpc>
                <a:spcPts val="1600"/>
              </a:lnSpc>
              <a:spcBef>
                <a:spcPct val="0"/>
              </a:spcBef>
              <a:spcAft>
                <a:spcPts val="8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ลูกพล</a:t>
            </a:r>
            <a:r>
              <a:rPr lang="th-TH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ัม</a:t>
            </a:r>
            <a:endParaRPr lang="th-TH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lvl="0" indent="-285750">
              <a:lnSpc>
                <a:spcPts val="1600"/>
              </a:lnSpc>
              <a:spcBef>
                <a:spcPct val="0"/>
              </a:spcBef>
              <a:spcAft>
                <a:spcPts val="8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เครื่องเทศ</a:t>
            </a:r>
          </a:p>
          <a:p>
            <a:pPr marL="285750" marR="0" lvl="0" indent="-285750">
              <a:lnSpc>
                <a:spcPts val="1600"/>
              </a:lnSpc>
              <a:spcBef>
                <a:spcPct val="0"/>
              </a:spcBef>
              <a:spcAft>
                <a:spcPts val="8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พริกไทย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0414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4873810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329003" y="1840463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693146" y="1837561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3057289" y="1837561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421432" y="1837561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785956" y="1837561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4150480" y="1837561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508825" y="1837561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879527" y="1837561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5244051" y="1837561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4889388" y="2277883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329003" y="288498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693146" y="288207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3057289" y="288207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421432" y="288207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785956" y="288207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4150480" y="288207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508825" y="288207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879527" y="288207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5244051" y="288207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329003" y="376084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693146" y="37579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3057289" y="37579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421432" y="37579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785956" y="37579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4150480" y="37579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508825" y="37579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879527" y="37579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5244051" y="37579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329003" y="45931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693146" y="45902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3057289" y="45902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421432" y="45902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785956" y="45902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4150480" y="45902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508825" y="45902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879527" y="45902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5244051" y="45902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329003" y="493915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693146" y="49362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3057289" y="49362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421432" y="49362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785956" y="493625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4150480" y="493625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508825" y="493625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879527" y="493625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5244051" y="49362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329003" y="617868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693146" y="617578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3057289" y="61757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421432" y="61757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DB4B4ABB-9FA8-B87C-73BC-FDDC7FF1CBDD}"/>
              </a:ext>
            </a:extLst>
          </p:cNvPr>
          <p:cNvSpPr/>
          <p:nvPr/>
        </p:nvSpPr>
        <p:spPr>
          <a:xfrm>
            <a:off x="3785956" y="61757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C28B8766-8D70-DE4B-4648-7E9551E0CF54}"/>
              </a:ext>
            </a:extLst>
          </p:cNvPr>
          <p:cNvSpPr/>
          <p:nvPr/>
        </p:nvSpPr>
        <p:spPr>
          <a:xfrm>
            <a:off x="4508825" y="617578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8C3C39FC-A54B-CF26-6770-AB3679F42E43}"/>
              </a:ext>
            </a:extLst>
          </p:cNvPr>
          <p:cNvSpPr/>
          <p:nvPr/>
        </p:nvSpPr>
        <p:spPr>
          <a:xfrm>
            <a:off x="5244051" y="617578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2230971" y="58247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988467" y="5829386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793853" y="58247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7B910BE-98B0-4F4B-367C-75B3477F925C}"/>
              </a:ext>
            </a:extLst>
          </p:cNvPr>
          <p:cNvCxnSpPr>
            <a:cxnSpLocks/>
          </p:cNvCxnSpPr>
          <p:nvPr/>
        </p:nvCxnSpPr>
        <p:spPr>
          <a:xfrm>
            <a:off x="5389384" y="214869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8224CEAB-450B-019E-ECCF-05EA077F8075}"/>
              </a:ext>
            </a:extLst>
          </p:cNvPr>
          <p:cNvCxnSpPr>
            <a:cxnSpLocks/>
          </p:cNvCxnSpPr>
          <p:nvPr/>
        </p:nvCxnSpPr>
        <p:spPr>
          <a:xfrm>
            <a:off x="5008943" y="214869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>
            <a:extLst>
              <a:ext uri="{FF2B5EF4-FFF2-40B4-BE49-F238E27FC236}">
                <a16:creationId xmlns:a16="http://schemas.microsoft.com/office/drawing/2014/main" id="{42ACF20F-A0B5-F59B-9D74-2D85DF1AED6A}"/>
              </a:ext>
            </a:extLst>
          </p:cNvPr>
          <p:cNvCxnSpPr>
            <a:cxnSpLocks/>
          </p:cNvCxnSpPr>
          <p:nvPr/>
        </p:nvCxnSpPr>
        <p:spPr>
          <a:xfrm>
            <a:off x="5002340" y="2282814"/>
            <a:ext cx="39487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329003" y="531830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693146" y="531539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3057289" y="531539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421432" y="531539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785956" y="531539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4150480" y="531539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508825" y="531539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879527" y="531539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5244051" y="531539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5AC20B1C-4B4E-AE5A-8D9F-8DF910C63D99}"/>
              </a:ext>
            </a:extLst>
          </p:cNvPr>
          <p:cNvGrpSpPr/>
          <p:nvPr/>
        </p:nvGrpSpPr>
        <p:grpSpPr>
          <a:xfrm>
            <a:off x="4873561" y="6176302"/>
            <a:ext cx="278634" cy="272668"/>
            <a:chOff x="8032638" y="5926610"/>
            <a:chExt cx="278634" cy="272668"/>
          </a:xfrm>
        </p:grpSpPr>
        <p:sp>
          <p:nvSpPr>
            <p:cNvPr id="196" name="Freeform 195">
              <a:extLst>
                <a:ext uri="{FF2B5EF4-FFF2-40B4-BE49-F238E27FC236}">
                  <a16:creationId xmlns:a16="http://schemas.microsoft.com/office/drawing/2014/main" id="{5F241F64-F7DD-2E28-7CFF-EF475E7F686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97" name="Freeform 196">
              <a:extLst>
                <a:ext uri="{FF2B5EF4-FFF2-40B4-BE49-F238E27FC236}">
                  <a16:creationId xmlns:a16="http://schemas.microsoft.com/office/drawing/2014/main" id="{5B67458C-AEFC-63DB-3A02-1258A092B494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428F2805-5190-4A07-A002-0D6ADD1E12CF}"/>
              </a:ext>
            </a:extLst>
          </p:cNvPr>
          <p:cNvGrpSpPr/>
          <p:nvPr/>
        </p:nvGrpSpPr>
        <p:grpSpPr>
          <a:xfrm rot="10800000">
            <a:off x="4152449" y="6176302"/>
            <a:ext cx="278634" cy="272668"/>
            <a:chOff x="8032638" y="5926610"/>
            <a:chExt cx="278634" cy="272668"/>
          </a:xfrm>
        </p:grpSpPr>
        <p:sp>
          <p:nvSpPr>
            <p:cNvPr id="199" name="Freeform 198">
              <a:extLst>
                <a:ext uri="{FF2B5EF4-FFF2-40B4-BE49-F238E27FC236}">
                  <a16:creationId xmlns:a16="http://schemas.microsoft.com/office/drawing/2014/main" id="{609D5A3D-EBE7-FD35-FF95-0EC4BF79FD6F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00" name="Freeform 199">
              <a:extLst>
                <a:ext uri="{FF2B5EF4-FFF2-40B4-BE49-F238E27FC236}">
                  <a16:creationId xmlns:a16="http://schemas.microsoft.com/office/drawing/2014/main" id="{A56402CE-C693-42AD-D881-1C10A5979ACC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5EBB479-7E79-EDC7-67CE-B5852A15A1AC}"/>
              </a:ext>
            </a:extLst>
          </p:cNvPr>
          <p:cNvCxnSpPr>
            <a:cxnSpLocks/>
          </p:cNvCxnSpPr>
          <p:nvPr/>
        </p:nvCxnSpPr>
        <p:spPr>
          <a:xfrm>
            <a:off x="9667904" y="2285352"/>
            <a:ext cx="0" cy="23231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EDDCA7AF-7726-6377-CA73-489CDF41D38B}"/>
              </a:ext>
            </a:extLst>
          </p:cNvPr>
          <p:cNvSpPr txBox="1"/>
          <p:nvPr/>
        </p:nvSpPr>
        <p:spPr>
          <a:xfrm>
            <a:off x="551328" y="1827701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11FE565-9100-E55C-6AA1-DE3A9F5C1874}"/>
              </a:ext>
            </a:extLst>
          </p:cNvPr>
          <p:cNvCxnSpPr>
            <a:cxnSpLocks/>
          </p:cNvCxnSpPr>
          <p:nvPr/>
        </p:nvCxnSpPr>
        <p:spPr>
          <a:xfrm>
            <a:off x="821874" y="1990317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2">
            <a:extLst>
              <a:ext uri="{FF2B5EF4-FFF2-40B4-BE49-F238E27FC236}">
                <a16:creationId xmlns:a16="http://schemas.microsoft.com/office/drawing/2014/main" id="{458BB66D-B1B8-BCDF-F677-6312CE444582}"/>
              </a:ext>
            </a:extLst>
          </p:cNvPr>
          <p:cNvSpPr txBox="1"/>
          <p:nvPr/>
        </p:nvSpPr>
        <p:spPr>
          <a:xfrm>
            <a:off x="551327" y="272859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F7BA9DA-C915-F7EC-F3D0-9D89279BDC2F}"/>
              </a:ext>
            </a:extLst>
          </p:cNvPr>
          <p:cNvSpPr txBox="1"/>
          <p:nvPr/>
        </p:nvSpPr>
        <p:spPr>
          <a:xfrm>
            <a:off x="2230971" y="252810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55BBFF50-3AE6-3609-EDC9-3BEEECB07AA8}"/>
              </a:ext>
            </a:extLst>
          </p:cNvPr>
          <p:cNvSpPr txBox="1"/>
          <p:nvPr/>
        </p:nvSpPr>
        <p:spPr>
          <a:xfrm>
            <a:off x="3500722" y="252810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670AF1F7-7A1C-E5BA-A368-081656B0467C}"/>
              </a:ext>
            </a:extLst>
          </p:cNvPr>
          <p:cNvSpPr txBox="1"/>
          <p:nvPr/>
        </p:nvSpPr>
        <p:spPr>
          <a:xfrm>
            <a:off x="4793853" y="252810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DAC76BF6-911B-5FBF-8093-E78FA26C3FBC}"/>
              </a:ext>
            </a:extLst>
          </p:cNvPr>
          <p:cNvSpPr txBox="1"/>
          <p:nvPr/>
        </p:nvSpPr>
        <p:spPr>
          <a:xfrm>
            <a:off x="2230971" y="336836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FE3D1AD3-F89F-8700-C6C1-7EF9E4913B0F}"/>
              </a:ext>
            </a:extLst>
          </p:cNvPr>
          <p:cNvSpPr txBox="1"/>
          <p:nvPr/>
        </p:nvSpPr>
        <p:spPr>
          <a:xfrm>
            <a:off x="3351539" y="3368364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3B8688FB-93A0-9DB9-06B4-95AAC9720B1F}"/>
              </a:ext>
            </a:extLst>
          </p:cNvPr>
          <p:cNvSpPr txBox="1"/>
          <p:nvPr/>
        </p:nvSpPr>
        <p:spPr>
          <a:xfrm>
            <a:off x="4793853" y="336836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8924C26-F32F-2690-2E51-5B75457EA5A7}"/>
              </a:ext>
            </a:extLst>
          </p:cNvPr>
          <p:cNvCxnSpPr>
            <a:cxnSpLocks/>
          </p:cNvCxnSpPr>
          <p:nvPr/>
        </p:nvCxnSpPr>
        <p:spPr>
          <a:xfrm>
            <a:off x="1655702" y="3027868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>
            <a:extLst>
              <a:ext uri="{FF2B5EF4-FFF2-40B4-BE49-F238E27FC236}">
                <a16:creationId xmlns:a16="http://schemas.microsoft.com/office/drawing/2014/main" id="{223F7386-E248-9719-43E3-CF790CDE018D}"/>
              </a:ext>
            </a:extLst>
          </p:cNvPr>
          <p:cNvSpPr txBox="1"/>
          <p:nvPr/>
        </p:nvSpPr>
        <p:spPr>
          <a:xfrm>
            <a:off x="551327" y="370885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C5BA1F9-3A46-7A91-1180-0E5545BA090B}"/>
              </a:ext>
            </a:extLst>
          </p:cNvPr>
          <p:cNvCxnSpPr>
            <a:cxnSpLocks/>
          </p:cNvCxnSpPr>
          <p:nvPr/>
        </p:nvCxnSpPr>
        <p:spPr>
          <a:xfrm>
            <a:off x="1511302" y="3899019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4C45F42E-5757-3CE1-E59F-D49AE46C98A7}"/>
              </a:ext>
            </a:extLst>
          </p:cNvPr>
          <p:cNvSpPr txBox="1"/>
          <p:nvPr/>
        </p:nvSpPr>
        <p:spPr>
          <a:xfrm>
            <a:off x="2104923" y="4208623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92D2F6F7-4A09-FC66-EF7D-6C07513B937C}"/>
              </a:ext>
            </a:extLst>
          </p:cNvPr>
          <p:cNvSpPr txBox="1"/>
          <p:nvPr/>
        </p:nvSpPr>
        <p:spPr>
          <a:xfrm>
            <a:off x="3351539" y="4208623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1" name="Title 2">
            <a:extLst>
              <a:ext uri="{FF2B5EF4-FFF2-40B4-BE49-F238E27FC236}">
                <a16:creationId xmlns:a16="http://schemas.microsoft.com/office/drawing/2014/main" id="{9CED8B85-4A06-29EF-197C-5013638FD681}"/>
              </a:ext>
            </a:extLst>
          </p:cNvPr>
          <p:cNvSpPr txBox="1"/>
          <p:nvPr/>
        </p:nvSpPr>
        <p:spPr>
          <a:xfrm>
            <a:off x="4793853" y="420862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2" name="Title 2">
            <a:extLst>
              <a:ext uri="{FF2B5EF4-FFF2-40B4-BE49-F238E27FC236}">
                <a16:creationId xmlns:a16="http://schemas.microsoft.com/office/drawing/2014/main" id="{D55D5F5A-52D2-6918-233E-DF772BD5E886}"/>
              </a:ext>
            </a:extLst>
          </p:cNvPr>
          <p:cNvSpPr txBox="1"/>
          <p:nvPr/>
        </p:nvSpPr>
        <p:spPr>
          <a:xfrm>
            <a:off x="551326" y="4571407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86F83CFA-8485-36B6-382E-DB71255AD0AA}"/>
              </a:ext>
            </a:extLst>
          </p:cNvPr>
          <p:cNvCxnSpPr>
            <a:cxnSpLocks/>
          </p:cNvCxnSpPr>
          <p:nvPr/>
        </p:nvCxnSpPr>
        <p:spPr>
          <a:xfrm>
            <a:off x="1022860" y="4739278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itle 2">
            <a:extLst>
              <a:ext uri="{FF2B5EF4-FFF2-40B4-BE49-F238E27FC236}">
                <a16:creationId xmlns:a16="http://schemas.microsoft.com/office/drawing/2014/main" id="{30286112-8A71-90CB-A51A-9BD2D1A53A17}"/>
              </a:ext>
            </a:extLst>
          </p:cNvPr>
          <p:cNvSpPr txBox="1"/>
          <p:nvPr/>
        </p:nvSpPr>
        <p:spPr>
          <a:xfrm>
            <a:off x="551327" y="5289355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F4640694-F0B3-5433-BE68-9127D18F298C}"/>
              </a:ext>
            </a:extLst>
          </p:cNvPr>
          <p:cNvCxnSpPr>
            <a:cxnSpLocks/>
          </p:cNvCxnSpPr>
          <p:nvPr/>
        </p:nvCxnSpPr>
        <p:spPr>
          <a:xfrm>
            <a:off x="2164445" y="5457226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itle 2">
            <a:extLst>
              <a:ext uri="{FF2B5EF4-FFF2-40B4-BE49-F238E27FC236}">
                <a16:creationId xmlns:a16="http://schemas.microsoft.com/office/drawing/2014/main" id="{6E5E7DD0-58D4-5099-FD65-F885A1B34414}"/>
              </a:ext>
            </a:extLst>
          </p:cNvPr>
          <p:cNvSpPr txBox="1"/>
          <p:nvPr/>
        </p:nvSpPr>
        <p:spPr>
          <a:xfrm>
            <a:off x="566584" y="613807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DFB07C48-B5CC-D227-4281-AB0BCA6A465B}"/>
              </a:ext>
            </a:extLst>
          </p:cNvPr>
          <p:cNvCxnSpPr>
            <a:cxnSpLocks/>
          </p:cNvCxnSpPr>
          <p:nvPr/>
        </p:nvCxnSpPr>
        <p:spPr>
          <a:xfrm>
            <a:off x="1525817" y="6327519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itle 2">
            <a:extLst>
              <a:ext uri="{FF2B5EF4-FFF2-40B4-BE49-F238E27FC236}">
                <a16:creationId xmlns:a16="http://schemas.microsoft.com/office/drawing/2014/main" id="{9B35068A-C160-6D9C-13FD-B5F448273C90}"/>
              </a:ext>
            </a:extLst>
          </p:cNvPr>
          <p:cNvSpPr txBox="1"/>
          <p:nvPr/>
        </p:nvSpPr>
        <p:spPr>
          <a:xfrm>
            <a:off x="551327" y="4909646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D030135B-0806-D680-E43D-9E361BA5EF8E}"/>
              </a:ext>
            </a:extLst>
          </p:cNvPr>
          <p:cNvCxnSpPr>
            <a:cxnSpLocks/>
          </p:cNvCxnSpPr>
          <p:nvPr/>
        </p:nvCxnSpPr>
        <p:spPr>
          <a:xfrm>
            <a:off x="2164445" y="5077517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3905831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7" y="365126"/>
            <a:ext cx="6507844" cy="934073"/>
          </a:xfrm>
        </p:spPr>
        <p:txBody>
          <a:bodyPr/>
          <a:lstStyle/>
          <a:p>
            <a:r>
              <a:rPr lang="th-TH" sz="4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4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4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4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br>
              <a:rPr lang="en-US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205703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569846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2933989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298132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662656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4027180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385525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756227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5120751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3935323" y="2158425"/>
            <a:ext cx="223923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th-TH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
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205703" y="27323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569846" y="272940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2933989" y="272940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298132" y="272940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662656" y="27294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4027180" y="27294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385525" y="27294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756227" y="27294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5120751" y="27294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205703" y="359728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569846" y="359438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2933989" y="35943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298132" y="35943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662656" y="35943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4027180" y="35943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385525" y="35943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756227" y="35943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5120751" y="35943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205703" y="44593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569846" y="445646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2933989" y="445646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298132" y="445646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662656" y="445646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4027180" y="445646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385525" y="445646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756227" y="445646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5120751" y="445646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205703" y="48053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569846" y="480245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2933989" y="480245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298132" y="480245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662656" y="480245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4027180" y="480245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385525" y="480245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756227" y="480245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5120751" y="480245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205703" y="603523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569846" y="603232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2933989" y="603232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298132" y="603232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4753138" y="603232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C13D3584-8F86-FEED-950B-9D870826B16B}"/>
              </a:ext>
            </a:extLst>
          </p:cNvPr>
          <p:cNvSpPr/>
          <p:nvPr/>
        </p:nvSpPr>
        <p:spPr>
          <a:xfrm>
            <a:off x="4385525" y="603232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5120751" y="603232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2107671" y="568125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348741" y="5681255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670553" y="568125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4890599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205703" y="518449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569846" y="518159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2933989" y="518159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298132" y="518159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662656" y="518159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4027180" y="518159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385525" y="518159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756227" y="518159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5120751" y="518159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49328" y="368300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5322724" y="4071981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831E313-6F93-6D9C-9DCE-2989A6E45ED5}"/>
              </a:ext>
            </a:extLst>
          </p:cNvPr>
          <p:cNvGrpSpPr/>
          <p:nvPr/>
        </p:nvGrpSpPr>
        <p:grpSpPr>
          <a:xfrm>
            <a:off x="4036888" y="6032846"/>
            <a:ext cx="278634" cy="272668"/>
            <a:chOff x="8032638" y="5926610"/>
            <a:chExt cx="278634" cy="272668"/>
          </a:xfrm>
        </p:grpSpPr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D807B756-B303-4739-12FE-3A09C6D7B50A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BE26B239-969B-E781-D1AE-050D22008691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0D7F804-62FC-4690-1443-3BE4AD0DEB7F}"/>
              </a:ext>
            </a:extLst>
          </p:cNvPr>
          <p:cNvGrpSpPr/>
          <p:nvPr/>
        </p:nvGrpSpPr>
        <p:grpSpPr>
          <a:xfrm rot="10800000">
            <a:off x="3669215" y="6032846"/>
            <a:ext cx="278634" cy="272668"/>
            <a:chOff x="8032638" y="5926610"/>
            <a:chExt cx="278634" cy="272668"/>
          </a:xfrm>
        </p:grpSpPr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F008065B-6CCF-A4D6-2B86-601D64DF834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2436DF54-837E-E5C4-8C59-A62DE72CD3E0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5377298-9E16-9CA2-969C-0666BD0739E0}"/>
              </a:ext>
            </a:extLst>
          </p:cNvPr>
          <p:cNvCxnSpPr>
            <a:cxnSpLocks/>
          </p:cNvCxnSpPr>
          <p:nvPr/>
        </p:nvCxnSpPr>
        <p:spPr>
          <a:xfrm>
            <a:off x="7749199" y="2287785"/>
            <a:ext cx="227146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bject 58">
            <a:extLst>
              <a:ext uri="{FF2B5EF4-FFF2-40B4-BE49-F238E27FC236}">
                <a16:creationId xmlns:a16="http://schemas.microsoft.com/office/drawing/2014/main" id="{C4FACCBA-C2AC-ADFF-3B4C-E7E00A19E68C}"/>
              </a:ext>
            </a:extLst>
          </p:cNvPr>
          <p:cNvSpPr txBox="1"/>
          <p:nvPr/>
        </p:nvSpPr>
        <p:spPr>
          <a:xfrm>
            <a:off x="9380607" y="3099763"/>
            <a:ext cx="2051733" cy="1534577"/>
          </a:xfrm>
          <a:prstGeom prst="rect">
            <a:avLst/>
          </a:prstGeom>
        </p:spPr>
        <p:txBody>
          <a:bodyPr vert="horz" wrap="square" lIns="0" tIns="17145" rIns="0" bIns="0" numCol="1" rtlCol="0" anchor="ctr" anchorCtr="0">
            <a:no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เชอร์รี่สีเข้ม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เคอร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รน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สะระแหน่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ยูคาลิปตัส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พริกหวาน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ผลแค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สซีส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กลิ่นรสโอ๊ก แฝงกลิ่นรสโทสต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ละวานิลลา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3764196-34C4-1193-896A-A527F2DD5E88}"/>
              </a:ext>
            </a:extLst>
          </p:cNvPr>
          <p:cNvCxnSpPr>
            <a:cxnSpLocks/>
          </p:cNvCxnSpPr>
          <p:nvPr/>
        </p:nvCxnSpPr>
        <p:spPr>
          <a:xfrm>
            <a:off x="10010763" y="2285352"/>
            <a:ext cx="0" cy="23231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E711E41-FBCA-B193-9A61-4A09FDE275D8}"/>
              </a:ext>
            </a:extLst>
          </p:cNvPr>
          <p:cNvCxnSpPr>
            <a:cxnSpLocks/>
          </p:cNvCxnSpPr>
          <p:nvPr/>
        </p:nvCxnSpPr>
        <p:spPr>
          <a:xfrm>
            <a:off x="4167585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EA3B2DD-ABE2-F15C-B685-8513FDF3F4EE}"/>
              </a:ext>
            </a:extLst>
          </p:cNvPr>
          <p:cNvCxnSpPr>
            <a:cxnSpLocks/>
          </p:cNvCxnSpPr>
          <p:nvPr/>
        </p:nvCxnSpPr>
        <p:spPr>
          <a:xfrm>
            <a:off x="4158900" y="2130864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71FB60FF-2DEC-C4C5-44A7-445429EAEC49}"/>
              </a:ext>
            </a:extLst>
          </p:cNvPr>
          <p:cNvSpPr txBox="1"/>
          <p:nvPr/>
        </p:nvSpPr>
        <p:spPr>
          <a:xfrm>
            <a:off x="379147" y="1680828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D25F23-B029-FDF5-7D23-07F57FC0C689}"/>
              </a:ext>
            </a:extLst>
          </p:cNvPr>
          <p:cNvCxnSpPr>
            <a:cxnSpLocks/>
          </p:cNvCxnSpPr>
          <p:nvPr/>
        </p:nvCxnSpPr>
        <p:spPr>
          <a:xfrm>
            <a:off x="649693" y="1843444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2">
            <a:extLst>
              <a:ext uri="{FF2B5EF4-FFF2-40B4-BE49-F238E27FC236}">
                <a16:creationId xmlns:a16="http://schemas.microsoft.com/office/drawing/2014/main" id="{B67AB04C-B145-2001-54B9-047F79BE7FAD}"/>
              </a:ext>
            </a:extLst>
          </p:cNvPr>
          <p:cNvSpPr txBox="1"/>
          <p:nvPr/>
        </p:nvSpPr>
        <p:spPr>
          <a:xfrm>
            <a:off x="379146" y="258172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FB2ADB14-7979-1586-9321-019E4FEC540B}"/>
              </a:ext>
            </a:extLst>
          </p:cNvPr>
          <p:cNvSpPr txBox="1"/>
          <p:nvPr/>
        </p:nvSpPr>
        <p:spPr>
          <a:xfrm>
            <a:off x="2058790" y="238123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DE2E4C2C-68C4-6689-1063-5247097A17A1}"/>
              </a:ext>
            </a:extLst>
          </p:cNvPr>
          <p:cNvSpPr txBox="1"/>
          <p:nvPr/>
        </p:nvSpPr>
        <p:spPr>
          <a:xfrm>
            <a:off x="3328541" y="238123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26A8EE49-E656-8E66-7FA1-79A86879A9F9}"/>
              </a:ext>
            </a:extLst>
          </p:cNvPr>
          <p:cNvSpPr txBox="1"/>
          <p:nvPr/>
        </p:nvSpPr>
        <p:spPr>
          <a:xfrm>
            <a:off x="4621672" y="238123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EAD1201A-E7AF-8014-A3E3-B75270926F02}"/>
              </a:ext>
            </a:extLst>
          </p:cNvPr>
          <p:cNvSpPr txBox="1"/>
          <p:nvPr/>
        </p:nvSpPr>
        <p:spPr>
          <a:xfrm>
            <a:off x="2058790" y="322149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CB52278B-8657-BF5F-2791-01BAEE8DB471}"/>
              </a:ext>
            </a:extLst>
          </p:cNvPr>
          <p:cNvSpPr txBox="1"/>
          <p:nvPr/>
        </p:nvSpPr>
        <p:spPr>
          <a:xfrm>
            <a:off x="3179358" y="322149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A1DC2E22-5AEA-8291-E355-205DF57315CD}"/>
              </a:ext>
            </a:extLst>
          </p:cNvPr>
          <p:cNvSpPr txBox="1"/>
          <p:nvPr/>
        </p:nvSpPr>
        <p:spPr>
          <a:xfrm>
            <a:off x="4621672" y="322149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41C66E8-F906-F8EF-198D-220581C4D405}"/>
              </a:ext>
            </a:extLst>
          </p:cNvPr>
          <p:cNvCxnSpPr>
            <a:cxnSpLocks/>
          </p:cNvCxnSpPr>
          <p:nvPr/>
        </p:nvCxnSpPr>
        <p:spPr>
          <a:xfrm>
            <a:off x="1483521" y="2880995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itle 2">
            <a:extLst>
              <a:ext uri="{FF2B5EF4-FFF2-40B4-BE49-F238E27FC236}">
                <a16:creationId xmlns:a16="http://schemas.microsoft.com/office/drawing/2014/main" id="{B10B8BEA-51EA-FCE6-6F0A-CE5A731645C8}"/>
              </a:ext>
            </a:extLst>
          </p:cNvPr>
          <p:cNvSpPr txBox="1"/>
          <p:nvPr/>
        </p:nvSpPr>
        <p:spPr>
          <a:xfrm>
            <a:off x="379146" y="356198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F0F4D37-5277-481A-C1B8-3B689D8B03DA}"/>
              </a:ext>
            </a:extLst>
          </p:cNvPr>
          <p:cNvCxnSpPr>
            <a:cxnSpLocks/>
          </p:cNvCxnSpPr>
          <p:nvPr/>
        </p:nvCxnSpPr>
        <p:spPr>
          <a:xfrm>
            <a:off x="1339121" y="3752146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itle 2">
            <a:extLst>
              <a:ext uri="{FF2B5EF4-FFF2-40B4-BE49-F238E27FC236}">
                <a16:creationId xmlns:a16="http://schemas.microsoft.com/office/drawing/2014/main" id="{61BBA43E-6550-3C08-9812-65FF91A5B0A5}"/>
              </a:ext>
            </a:extLst>
          </p:cNvPr>
          <p:cNvSpPr txBox="1"/>
          <p:nvPr/>
        </p:nvSpPr>
        <p:spPr>
          <a:xfrm>
            <a:off x="1932742" y="4061750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0" name="Title 2">
            <a:extLst>
              <a:ext uri="{FF2B5EF4-FFF2-40B4-BE49-F238E27FC236}">
                <a16:creationId xmlns:a16="http://schemas.microsoft.com/office/drawing/2014/main" id="{843C1D12-E548-2C81-09FE-81BE737553E0}"/>
              </a:ext>
            </a:extLst>
          </p:cNvPr>
          <p:cNvSpPr txBox="1"/>
          <p:nvPr/>
        </p:nvSpPr>
        <p:spPr>
          <a:xfrm>
            <a:off x="3179358" y="4061750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7" name="Title 2">
            <a:extLst>
              <a:ext uri="{FF2B5EF4-FFF2-40B4-BE49-F238E27FC236}">
                <a16:creationId xmlns:a16="http://schemas.microsoft.com/office/drawing/2014/main" id="{789197ED-9CA1-9D10-6070-F24822A47A48}"/>
              </a:ext>
            </a:extLst>
          </p:cNvPr>
          <p:cNvSpPr txBox="1"/>
          <p:nvPr/>
        </p:nvSpPr>
        <p:spPr>
          <a:xfrm>
            <a:off x="4621672" y="406175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9" name="Title 2">
            <a:extLst>
              <a:ext uri="{FF2B5EF4-FFF2-40B4-BE49-F238E27FC236}">
                <a16:creationId xmlns:a16="http://schemas.microsoft.com/office/drawing/2014/main" id="{79DE071B-E16F-DF85-19C1-A9BB6E88F2A2}"/>
              </a:ext>
            </a:extLst>
          </p:cNvPr>
          <p:cNvSpPr txBox="1"/>
          <p:nvPr/>
        </p:nvSpPr>
        <p:spPr>
          <a:xfrm>
            <a:off x="379145" y="4424534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3A64CD8-3B04-A433-3C6C-24481BF2A091}"/>
              </a:ext>
            </a:extLst>
          </p:cNvPr>
          <p:cNvCxnSpPr>
            <a:cxnSpLocks/>
          </p:cNvCxnSpPr>
          <p:nvPr/>
        </p:nvCxnSpPr>
        <p:spPr>
          <a:xfrm>
            <a:off x="850679" y="4592405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itle 2">
            <a:extLst>
              <a:ext uri="{FF2B5EF4-FFF2-40B4-BE49-F238E27FC236}">
                <a16:creationId xmlns:a16="http://schemas.microsoft.com/office/drawing/2014/main" id="{834B9A3E-7BAF-AC46-7554-99F32E26B2BD}"/>
              </a:ext>
            </a:extLst>
          </p:cNvPr>
          <p:cNvSpPr txBox="1"/>
          <p:nvPr/>
        </p:nvSpPr>
        <p:spPr>
          <a:xfrm>
            <a:off x="379146" y="5142482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294B4952-A667-69D3-718D-CAB7DAB050B0}"/>
              </a:ext>
            </a:extLst>
          </p:cNvPr>
          <p:cNvCxnSpPr>
            <a:cxnSpLocks/>
          </p:cNvCxnSpPr>
          <p:nvPr/>
        </p:nvCxnSpPr>
        <p:spPr>
          <a:xfrm>
            <a:off x="1992264" y="5310353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itle 2">
            <a:extLst>
              <a:ext uri="{FF2B5EF4-FFF2-40B4-BE49-F238E27FC236}">
                <a16:creationId xmlns:a16="http://schemas.microsoft.com/office/drawing/2014/main" id="{77FC5C94-0BF3-7599-F982-8673D64271F2}"/>
              </a:ext>
            </a:extLst>
          </p:cNvPr>
          <p:cNvSpPr txBox="1"/>
          <p:nvPr/>
        </p:nvSpPr>
        <p:spPr>
          <a:xfrm>
            <a:off x="394403" y="599120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2A315CB-AEB0-4BBA-0C00-8CF4780E84F5}"/>
              </a:ext>
            </a:extLst>
          </p:cNvPr>
          <p:cNvCxnSpPr>
            <a:cxnSpLocks/>
          </p:cNvCxnSpPr>
          <p:nvPr/>
        </p:nvCxnSpPr>
        <p:spPr>
          <a:xfrm>
            <a:off x="1353636" y="6180646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itle 2">
            <a:extLst>
              <a:ext uri="{FF2B5EF4-FFF2-40B4-BE49-F238E27FC236}">
                <a16:creationId xmlns:a16="http://schemas.microsoft.com/office/drawing/2014/main" id="{C54B88BC-6BE0-68F3-98DF-365A339E54AD}"/>
              </a:ext>
            </a:extLst>
          </p:cNvPr>
          <p:cNvSpPr txBox="1"/>
          <p:nvPr/>
        </p:nvSpPr>
        <p:spPr>
          <a:xfrm>
            <a:off x="379146" y="4762773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2E633683-A247-3213-409D-3E255A45C3DB}"/>
              </a:ext>
            </a:extLst>
          </p:cNvPr>
          <p:cNvCxnSpPr>
            <a:cxnSpLocks/>
          </p:cNvCxnSpPr>
          <p:nvPr/>
        </p:nvCxnSpPr>
        <p:spPr>
          <a:xfrm>
            <a:off x="1992264" y="4930644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6984812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006231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นิว</a:t>
            </a:r>
            <a:r>
              <a:rPr lang="th-TH" sz="6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เซ้าท์</a:t>
            </a:r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เวลส์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139731-5B47-D9A2-D91D-59A65663399F}"/>
              </a:ext>
            </a:extLst>
          </p:cNvPr>
          <p:cNvSpPr txBox="1"/>
          <p:nvPr/>
        </p:nvSpPr>
        <p:spPr>
          <a:xfrm>
            <a:off x="2078892" y="3912412"/>
            <a:ext cx="20253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</a:t>
            </a:r>
            <a:r>
              <a:rPr lang="th-TH" sz="2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ริน</a:t>
            </a:r>
            <a:r>
              <a:rPr lang="th-TH" sz="2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า</a:t>
            </a:r>
            <a:endParaRPr lang="th-TH" sz="2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1696607-8840-2E88-B9F1-CE5CE5E243AE}"/>
              </a:ext>
            </a:extLst>
          </p:cNvPr>
          <p:cNvCxnSpPr>
            <a:cxnSpLocks/>
          </p:cNvCxnSpPr>
          <p:nvPr/>
        </p:nvCxnSpPr>
        <p:spPr>
          <a:xfrm flipH="1">
            <a:off x="2913321" y="2480930"/>
            <a:ext cx="5110716" cy="155235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477031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413384"/>
            <a:ext cx="5009924" cy="792601"/>
          </a:xfrm>
        </p:spPr>
        <p:txBody>
          <a:bodyPr anchor="t"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ริน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า</a:t>
            </a:r>
            <a:b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b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980500"/>
            <a:ext cx="5735638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ที่ซึ่งนวัตกรรม</a:t>
            </a:r>
          </a:p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และประเพณีดั้งเดิม</a:t>
            </a:r>
          </a:p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มาบรรจบพบกัน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2" y="3570090"/>
            <a:ext cx="4844684" cy="2846525"/>
          </a:xfrm>
        </p:spPr>
        <p:txBody>
          <a:bodyPr/>
          <a:lstStyle/>
          <a:p>
            <a:pPr marL="297815" marR="82550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spc="-25" dirty="0">
                <a:latin typeface="Cordia New" panose="020B0304020202020204" pitchFamily="34" charset="-34"/>
                <a:cs typeface="Cordia New" panose="020B0304020202020204" pitchFamily="34" charset="-34"/>
              </a:rPr>
              <a:t>นิว</a:t>
            </a:r>
            <a:r>
              <a:rPr lang="th-TH" sz="1800" spc="-25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เซ้าท์</a:t>
            </a:r>
            <a:r>
              <a:rPr lang="th-TH" sz="1800" spc="-25" dirty="0">
                <a:latin typeface="Cordia New" panose="020B0304020202020204" pitchFamily="34" charset="-34"/>
                <a:cs typeface="Cordia New" panose="020B0304020202020204" pitchFamily="34" charset="-34"/>
              </a:rPr>
              <a:t>เวลส์เป็นเขตผลิตไวน์ที่ใหญ่ที่สุด และเป็นบ้านของยี่ห้อไวน์ที่เป็นที่รู้จักกันดีของประเทศออสเตรเลีย</a:t>
            </a:r>
          </a:p>
          <a:p>
            <a:pPr marL="297815" marR="82550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spc="-25" dirty="0">
                <a:latin typeface="Cordia New" panose="020B0304020202020204" pitchFamily="34" charset="-34"/>
                <a:cs typeface="Cordia New" panose="020B0304020202020204" pitchFamily="34" charset="-34"/>
              </a:rPr>
              <a:t>แสงแดดสาดส่องเต็มที่และความชื้นต่ำ ทำให้ผลิตองุ่นได้สม่ำเสมอ ทั่วทั้งเขตผลิตไวน์ที่เป็นที่ราบแห่งนี้</a:t>
            </a:r>
          </a:p>
          <a:p>
            <a:pPr marL="297815" marR="82550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spc="-25" dirty="0">
                <a:latin typeface="Cordia New" panose="020B0304020202020204" pitchFamily="34" charset="-34"/>
                <a:cs typeface="Cordia New" panose="020B0304020202020204" pitchFamily="34" charset="-34"/>
              </a:rPr>
              <a:t>ผู้ปลูกองุ่นใช้ประโยชน์จากงานวิจัยใหม่ ๆ เรื่องพันธุ์องุ่นที่ทนทานต่อความร้อน และเทคโนโลยีในการวัดระดับความเครียดขององุ่น</a:t>
            </a:r>
          </a:p>
          <a:p>
            <a:pPr marL="297815" marR="82550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spc="-25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ไวน์โบ</a:t>
            </a:r>
            <a:r>
              <a:rPr lang="th-TH" sz="1800" spc="-25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ทรัยทิส</a:t>
            </a:r>
            <a:r>
              <a:rPr lang="th-TH" sz="1800" spc="-25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spc="-25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spc="-25" dirty="0">
                <a:latin typeface="Cordia New" panose="020B0304020202020204" pitchFamily="34" charset="-34"/>
                <a:cs typeface="Cordia New" panose="020B0304020202020204" pitchFamily="34" charset="-34"/>
              </a:rPr>
              <a:t>ซม</a:t>
            </a:r>
            <a:r>
              <a:rPr lang="th-TH" sz="1800" spc="-25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ิล</a:t>
            </a:r>
            <a:r>
              <a:rPr lang="th-TH" sz="1800" spc="-25" dirty="0">
                <a:latin typeface="Cordia New" panose="020B0304020202020204" pitchFamily="34" charset="-34"/>
                <a:cs typeface="Cordia New" panose="020B0304020202020204" pitchFamily="34" charset="-34"/>
              </a:rPr>
              <a:t>ยงของริ</a:t>
            </a:r>
            <a:r>
              <a:rPr lang="th-TH" sz="1800" spc="-25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1800" spc="-25" dirty="0">
                <a:latin typeface="Cordia New" panose="020B0304020202020204" pitchFamily="34" charset="-34"/>
                <a:cs typeface="Cordia New" panose="020B0304020202020204" pitchFamily="34" charset="-34"/>
              </a:rPr>
              <a:t>ริน</a:t>
            </a:r>
            <a:r>
              <a:rPr lang="th-TH" sz="1800" spc="-25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า</a:t>
            </a:r>
            <a:r>
              <a:rPr lang="th-TH" sz="1800" spc="-25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มีชื่อเสียงโด่งดัง ว่าเป็นไวน์ให้กลิ่นรสอย่างน้ำผึ้ง อันเป็นผลจากการที่องุ่น “เน่าอย่างผู้ดี”</a:t>
            </a:r>
            <a:endParaRPr lang="en-AU" sz="1800" spc="-1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91041072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2191" y="3832957"/>
            <a:ext cx="4599810" cy="275058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745" y="3542878"/>
            <a:ext cx="2382787" cy="662774"/>
          </a:xfrm>
        </p:spPr>
        <p:txBody>
          <a:bodyPr/>
          <a:lstStyle/>
          <a:p>
            <a:r>
              <a:rPr lang="en-US" dirty="0"/>
              <a:t>1913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25746" y="4205659"/>
            <a:ext cx="1956170" cy="1461301"/>
          </a:xfrm>
        </p:spPr>
        <p:txBody>
          <a:bodyPr/>
          <a:lstStyle/>
          <a:p>
            <a:pPr marL="12700" marR="5080">
              <a:lnSpc>
                <a:spcPts val="1800"/>
              </a:lnSpc>
              <a:spcBef>
                <a:spcPts val="219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เจ.เจ.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แม็ค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วิลเลี่ยม ปลูกองุ่น 50,000 ต้น เป็นผู้บุกเบิกการค้าไวน์ในเขตผลิตไวน์นี้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888" y="584200"/>
            <a:ext cx="6968303" cy="473196"/>
          </a:xfrm>
        </p:spPr>
        <p:txBody>
          <a:bodyPr anchor="t"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</a:t>
            </a:r>
            <a:r>
              <a:rPr lang="en-AU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ริน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า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67544DC-280D-6840-C55C-CF2CADDA241E}"/>
              </a:ext>
            </a:extLst>
          </p:cNvPr>
          <p:cNvSpPr txBox="1">
            <a:spLocks/>
          </p:cNvSpPr>
          <p:nvPr/>
        </p:nvSpPr>
        <p:spPr>
          <a:xfrm>
            <a:off x="6724859" y="2371656"/>
            <a:ext cx="2409413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>
              <a:lnSpc>
                <a:spcPts val="1600"/>
              </a:lnSpc>
              <a:spcBef>
                <a:spcPts val="219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ผู้อพยพชาวอิตาลี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จําน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วนมากย้ายมายังภูมิภาคนี้ และขยายปลูกองุ่นพันธุ์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ิเต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์เร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เนียนในภูมิภาค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84AFC82-C28C-EF5F-E093-AC77EF975F55}"/>
              </a:ext>
            </a:extLst>
          </p:cNvPr>
          <p:cNvSpPr txBox="1">
            <a:spLocks/>
          </p:cNvSpPr>
          <p:nvPr/>
        </p:nvSpPr>
        <p:spPr>
          <a:xfrm>
            <a:off x="6672921" y="1708882"/>
            <a:ext cx="3057233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1920 -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1950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B2B6792-1E47-E7D1-5C88-F3755D22476B}"/>
              </a:ext>
            </a:extLst>
          </p:cNvPr>
          <p:cNvSpPr txBox="1">
            <a:spLocks/>
          </p:cNvSpPr>
          <p:nvPr/>
        </p:nvSpPr>
        <p:spPr>
          <a:xfrm>
            <a:off x="623888" y="1201702"/>
            <a:ext cx="6784726" cy="66277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หนึ่งศตวรรษ</a:t>
            </a:r>
          </a:p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แห่งไวน์ที่มีชื่อเสียง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27246F-E0FD-85A7-E423-B828225D98FB}"/>
              </a:ext>
            </a:extLst>
          </p:cNvPr>
          <p:cNvSpPr txBox="1">
            <a:spLocks/>
          </p:cNvSpPr>
          <p:nvPr/>
        </p:nvSpPr>
        <p:spPr>
          <a:xfrm>
            <a:off x="3717866" y="4223484"/>
            <a:ext cx="2302547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>
              <a:lnSpc>
                <a:spcPts val="1800"/>
              </a:lnSpc>
              <a:spcBef>
                <a:spcPts val="219"/>
              </a:spcBef>
            </a:pPr>
            <a:r>
              <a:rPr lang="th-TH" sz="1800" spc="-10" dirty="0">
                <a:latin typeface="Cordia New" panose="020B0304020202020204" pitchFamily="34" charset="-34"/>
                <a:cs typeface="Cordia New" panose="020B0304020202020204" pitchFamily="34" charset="-34"/>
              </a:rPr>
              <a:t>เขตผลิตไวน์พัฒนา เพราะก่อเกิดโรงผลิตไวน์เด่น ๆ หลายโรง วิธีการทดน้ำแนวใหม่และการพัฒนาเขื่อนทดน้ำทำให้การปลูกองุ่นเจริญรุ่งเรือง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EF4576-0E64-9E63-970B-23A8A91EDDFF}"/>
              </a:ext>
            </a:extLst>
          </p:cNvPr>
          <p:cNvSpPr txBox="1">
            <a:spLocks/>
          </p:cNvSpPr>
          <p:nvPr/>
        </p:nvSpPr>
        <p:spPr>
          <a:xfrm>
            <a:off x="3741515" y="3560710"/>
            <a:ext cx="3276699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1916 –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1919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FB30D8E-F866-B713-009C-3D57561E80BF}"/>
              </a:ext>
            </a:extLst>
          </p:cNvPr>
          <p:cNvSpPr/>
          <p:nvPr/>
        </p:nvSpPr>
        <p:spPr>
          <a:xfrm>
            <a:off x="4402185" y="325882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8749205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A785BA-31E8-4948-E462-DF7E3334B973}"/>
              </a:ext>
            </a:extLst>
          </p:cNvPr>
          <p:cNvSpPr txBox="1"/>
          <p:nvPr/>
        </p:nvSpPr>
        <p:spPr>
          <a:xfrm>
            <a:off x="6545766" y="568712"/>
            <a:ext cx="509610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ไวน์แห่งออสเตรเลียทุกแก้วจะบอกเล่าเรื่องราว จะเล่าความเป็นมาเกี่ยวกับไวน์ที่บรรจงสร้างขึ้นมาจากองุ่นที่เติบโตขึ้นมาท่ามกลางสภาพอากาศอันหลากหลายและภูมิประเทศที่กว้างใหญ่ที่มีประวัติศาสตร์อันยาวนาน 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เฉกเช่นบรรพบุรุษของพวกเขา เกษตรกรผู้ปลูกองุ่นและผู้ผลิตไวน์ในปัจจุบันยังคง มีความกระตือรือร้นยืดหยุ่นและสร้างสรรค์ ขับเคลื่อนอย่างต่อเนื่องเพื่อค้นหาวิธีใหม่ ๆ เพื่อทำให้เทคนิคเก่าสมบูรณ์แบบ ชุมชนของเราเชื่อมโยงกันด้วยความเคารพซึ่งกันและกัน และความรักที่มีร่วมกันในการสร้างสรรค์ไวน์ชั้นเยี่ยม ในขณะเดียวกันก็ปกป้องสิ่งมหัศจรรย์ทางธรรมชาติเพื่อให้คนรุ่นหลังได้เพลิดเพลิน การนำความคิดสมัยใหม่ไปใช้กับดินแดนโบราณของเรา และเราให้ความสำคัญกับการทดลองที่สนุกสนานอย่างจริงจัง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เพราะฉะนั้น หากท่านกำลังมองหารสชาติแห่งการผจญภัย เราขอให้ไวน์แห่งออสเตรเลียเป็นดั่งเข็มทิศนำทางของท่าน เพราะในไวน์แห่งออสเตรเลียทุก ๆ ขวดคุณจะได้สัมผัสกับความมหัศจรรย์ของออสเตรเลีย – ซึ่งเป็นเครื่องเตือนใจถึงการผจญภัย และความหลากหลายที่นิยามวัฒนธรรมและดินแดนของเรา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38977" y="584200"/>
            <a:ext cx="4253023" cy="587819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4" y="4167580"/>
            <a:ext cx="1987924" cy="1461301"/>
          </a:xfrm>
        </p:spPr>
        <p:txBody>
          <a:bodyPr/>
          <a:lstStyle/>
          <a:p>
            <a:pPr marR="5080">
              <a:lnSpc>
                <a:spcPts val="1800"/>
              </a:lnSpc>
              <a:spcBef>
                <a:spcPts val="33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มีการสังเกตเห็น โบ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ทรัยทิส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“เน่าอย่างผู้ดี” ที่เกิดขึ้นกับองุ่นพันธุ์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ซม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ยง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7" y="3483729"/>
            <a:ext cx="3838697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1960 -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</a:t>
            </a:r>
            <a:r>
              <a:rPr lang="en-US" dirty="0"/>
              <a:t> 1980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582879" y="2132845"/>
            <a:ext cx="2797196" cy="662775"/>
          </a:xfrm>
        </p:spPr>
        <p:txBody>
          <a:bodyPr/>
          <a:lstStyle/>
          <a:p>
            <a:pPr marR="718185">
              <a:lnSpc>
                <a:spcPts val="1800"/>
              </a:lnSpc>
              <a:spcBef>
                <a:spcPts val="175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ปัจจัยด้านภูมิอากาศส่งผลให้มีการใช้วิธีการผลิตแนวใหม่ และพัฒนาสายพันธุ์ที่ต้านโรคพืช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571994" y="1448994"/>
            <a:ext cx="2120040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2000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E909759-623E-3D21-8E11-D6B95618762D}"/>
              </a:ext>
            </a:extLst>
          </p:cNvPr>
          <p:cNvSpPr txBox="1">
            <a:spLocks/>
          </p:cNvSpPr>
          <p:nvPr/>
        </p:nvSpPr>
        <p:spPr>
          <a:xfrm>
            <a:off x="5476619" y="4112851"/>
            <a:ext cx="1987924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5080">
              <a:lnSpc>
                <a:spcPts val="1800"/>
              </a:lnSpc>
              <a:spcBef>
                <a:spcPts val="47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โรงผลิตไวน์ 16 แห่งเป็นผู้นําในการผลิตไวน์ โดยผลิตไวน์เกือบสามในสี่ของผลผลิตไวน์ต่อปีของนิว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เซ้าท์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เวลส์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01C81A7-84D7-54D9-701B-46AD3E22731E}"/>
              </a:ext>
            </a:extLst>
          </p:cNvPr>
          <p:cNvSpPr txBox="1">
            <a:spLocks/>
          </p:cNvSpPr>
          <p:nvPr/>
        </p:nvSpPr>
        <p:spPr>
          <a:xfrm>
            <a:off x="5465733" y="3429000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ปัจจุบัน</a:t>
            </a:r>
            <a:endParaRPr lang="en-US" sz="3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35994846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657" r="24343"/>
          <a:stretch/>
        </p:blipFill>
        <p:spPr>
          <a:xfrm>
            <a:off x="0" y="368299"/>
            <a:ext cx="6096000" cy="635127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584200"/>
            <a:ext cx="5009924" cy="792601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ภูมิศาสตร์</a:t>
            </a:r>
            <a:b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 และดิน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433958"/>
            <a:ext cx="5735638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ที่ราบโบราณ</a:t>
            </a:r>
          </a:p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และปริมาณฝนไม่มาก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4000779"/>
            <a:ext cx="4069870" cy="2846525"/>
          </a:xfrm>
        </p:spPr>
        <p:txBody>
          <a:bodyPr/>
          <a:lstStyle/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ตั้งอยู่บนแผ่นดินที่เป็นผืนแผ่นราบ บนที่ราบทางฝั่งตะวันตกเฉียงใต้ของนิว</a:t>
            </a:r>
            <a:r>
              <a:rPr lang="th-TH" sz="1800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เซ้าท์</a:t>
            </a: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เวลส์ มีศูนย์กลางอยู่ที่เมืองกร</a:t>
            </a:r>
            <a:r>
              <a:rPr lang="th-TH" sz="1800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ิฟฟิธ</a:t>
            </a:r>
            <a:endParaRPr lang="th-TH" sz="1800" dirty="0">
              <a:solidFill>
                <a:srgbClr val="FFFFFF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ภูมิอากาศแบบ</a:t>
            </a:r>
            <a:r>
              <a:rPr lang="th-TH" sz="1800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มด</a:t>
            </a:r>
            <a:r>
              <a:rPr lang="th-TH" sz="1800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ิเต</a:t>
            </a: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์เร</a:t>
            </a: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เนียนทำให้มีการระเหยน้ำระดับสูง ความชื้นต่ำ และแสงแดดมากเกินพอในฤดูร้อน</a:t>
            </a: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ดินตะกอนที่มีความหลากหลายสูง เป็นดินที่พัดมาทับถมกันโดยแม่น้ำเมอร</a:t>
            </a:r>
            <a:r>
              <a:rPr lang="th-TH" sz="1800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์เรย์แ</a:t>
            </a: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ละแม่น้ำ</a:t>
            </a:r>
            <a:r>
              <a:rPr lang="th-TH" sz="1800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ดาร์</a:t>
            </a: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ลิง</a:t>
            </a:r>
          </a:p>
        </p:txBody>
      </p:sp>
    </p:spTree>
    <p:extLst>
      <p:ext uri="{BB962C8B-B14F-4D97-AF65-F5344CB8AC3E}">
        <p14:creationId xmlns:p14="http://schemas.microsoft.com/office/powerpoint/2010/main" val="4204998942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208654"/>
            <a:ext cx="5183398" cy="624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82000"/>
              </a:lnSpc>
            </a:pPr>
            <a:r>
              <a:rPr lang="th-TH" sz="4000" b="1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</a:t>
            </a:r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มด</a:t>
            </a:r>
            <a:r>
              <a:rPr lang="th-TH" sz="4000" b="1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ิเต</a:t>
            </a:r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อร</a:t>
            </a:r>
            <a:r>
              <a:rPr lang="th-TH" sz="4000" b="1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์เร</a:t>
            </a:r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เนียน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09583" y="6579964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09583" y="5456963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571486" y="6407295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EEAD7BBA-7C78-4ED9-C849-DC308C3A8672}"/>
              </a:ext>
            </a:extLst>
          </p:cNvPr>
          <p:cNvSpPr txBox="1">
            <a:spLocks/>
          </p:cNvSpPr>
          <p:nvPr/>
        </p:nvSpPr>
        <p:spPr>
          <a:xfrm>
            <a:off x="6367441" y="3978749"/>
            <a:ext cx="2965327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2000"/>
              </a:lnSpc>
            </a:pP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ริน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า</a:t>
            </a:r>
            <a:endParaRPr lang="en-AU" sz="32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82000"/>
              </a:lnSpc>
            </a:pP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180 – 164 เมตร (355 – 538 ฟุต)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67DB5DA4-C47F-1524-EE03-DF889337B872}"/>
              </a:ext>
            </a:extLst>
          </p:cNvPr>
          <p:cNvSpPr txBox="1">
            <a:spLocks/>
          </p:cNvSpPr>
          <p:nvPr/>
        </p:nvSpPr>
        <p:spPr>
          <a:xfrm>
            <a:off x="623888" y="453633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A0E16FDE-6533-F5AC-109A-A5A07982A592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78483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ระดับความสูง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710081-58A3-9322-ED7F-075E81B7392E}"/>
              </a:ext>
            </a:extLst>
          </p:cNvPr>
          <p:cNvSpPr txBox="1"/>
          <p:nvPr/>
        </p:nvSpPr>
        <p:spPr>
          <a:xfrm>
            <a:off x="9228352" y="5836182"/>
            <a:ext cx="2092341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0–499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0–1</a:t>
            </a:r>
            <a:r>
              <a:rPr lang="en-US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639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4282DD2-432D-9F17-AA55-975CD67F268F}"/>
              </a:ext>
            </a:extLst>
          </p:cNvPr>
          <p:cNvSpPr txBox="1"/>
          <p:nvPr/>
        </p:nvSpPr>
        <p:spPr>
          <a:xfrm>
            <a:off x="9633083" y="4316851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500–749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1,640–2,459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1B798D-B23A-9980-C700-5FC6E55BF8D0}"/>
              </a:ext>
            </a:extLst>
          </p:cNvPr>
          <p:cNvSpPr txBox="1"/>
          <p:nvPr/>
        </p:nvSpPr>
        <p:spPr>
          <a:xfrm>
            <a:off x="10105808" y="2748202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750–999 ม. 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2,460–3,279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8B5110-E585-E81D-99A2-6A633866E656}"/>
              </a:ext>
            </a:extLst>
          </p:cNvPr>
          <p:cNvSpPr txBox="1"/>
          <p:nvPr/>
        </p:nvSpPr>
        <p:spPr>
          <a:xfrm>
            <a:off x="10493262" y="1179553"/>
            <a:ext cx="2643446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สูงมาก</a:t>
            </a:r>
            <a:br>
              <a:rPr lang="en-AU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&gt;1,000 ม.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&gt;3,280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04159530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5999" cy="610362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08763" y="2391774"/>
            <a:ext cx="3687096" cy="1530521"/>
          </a:xfrm>
        </p:spPr>
        <p:txBody>
          <a:bodyPr/>
          <a:lstStyle/>
          <a:p>
            <a:pPr marL="12700" marR="5080">
              <a:lnSpc>
                <a:spcPts val="2100"/>
              </a:lnSpc>
              <a:spcBef>
                <a:spcPts val="219"/>
              </a:spcBef>
            </a:pPr>
            <a:r>
              <a:rPr lang="th-TH" sz="1800" spc="-10" dirty="0">
                <a:latin typeface="Cordia New" panose="020B0304020202020204" pitchFamily="34" charset="-34"/>
                <a:cs typeface="Cordia New" panose="020B0304020202020204" pitchFamily="34" charset="-34"/>
              </a:rPr>
              <a:t>ริ</a:t>
            </a:r>
            <a:r>
              <a:rPr lang="th-TH" sz="1800" spc="-1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1800" spc="-10" dirty="0">
                <a:latin typeface="Cordia New" panose="020B0304020202020204" pitchFamily="34" charset="-34"/>
                <a:cs typeface="Cordia New" panose="020B0304020202020204" pitchFamily="34" charset="-34"/>
              </a:rPr>
              <a:t>ริน</a:t>
            </a:r>
            <a:r>
              <a:rPr lang="th-TH" sz="1800" spc="-1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า</a:t>
            </a:r>
            <a:r>
              <a:rPr lang="th-TH" sz="1800" spc="-10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มีดินตะกอนพัดพา มีความหลากหลาย ดินถูกพัดพามาทับถมโดยสายน้ำที่มีมาแต่โบราณ และมีทราย กรวด และดินเหนียวแทรกตัวอยู่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8D6B2AB4-66B5-5F05-756F-7DC2B3AA0DF6}"/>
              </a:ext>
            </a:extLst>
          </p:cNvPr>
          <p:cNvSpPr txBox="1">
            <a:spLocks/>
          </p:cNvSpPr>
          <p:nvPr/>
        </p:nvSpPr>
        <p:spPr>
          <a:xfrm>
            <a:off x="6608763" y="736600"/>
            <a:ext cx="6158452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0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72033527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583188"/>
            <a:ext cx="4225116" cy="785732"/>
          </a:xfrm>
        </p:spPr>
        <p:txBody>
          <a:bodyPr anchor="t"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รสชาติแห่ง</a:t>
            </a:r>
            <a:b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ริน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า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618214"/>
            <a:ext cx="5340350" cy="579936"/>
          </a:xfrm>
        </p:spPr>
        <p:txBody>
          <a:bodyPr/>
          <a:lstStyle/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พันธุ์องุ่นหลักที่สำคัญ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6412028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F73F72D-14DB-1F60-E23C-2727F4340C97}"/>
              </a:ext>
            </a:extLst>
          </p:cNvPr>
          <p:cNvCxnSpPr>
            <a:cxnSpLocks/>
          </p:cNvCxnSpPr>
          <p:nvPr/>
        </p:nvCxnSpPr>
        <p:spPr>
          <a:xfrm>
            <a:off x="6748734" y="2513253"/>
            <a:ext cx="237730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bject 58">
            <a:extLst>
              <a:ext uri="{FF2B5EF4-FFF2-40B4-BE49-F238E27FC236}">
                <a16:creationId xmlns:a16="http://schemas.microsoft.com/office/drawing/2014/main" id="{87130E89-74D4-0156-749C-350BDFA972C7}"/>
              </a:ext>
            </a:extLst>
          </p:cNvPr>
          <p:cNvSpPr txBox="1"/>
          <p:nvPr/>
        </p:nvSpPr>
        <p:spPr>
          <a:xfrm>
            <a:off x="8449087" y="2823419"/>
            <a:ext cx="2665060" cy="2719410"/>
          </a:xfrm>
          <a:prstGeom prst="rect">
            <a:avLst/>
          </a:prstGeom>
        </p:spPr>
        <p:txBody>
          <a:bodyPr vert="horz" wrap="square" lIns="0" tIns="17145" rIns="0" bIns="0" numCol="2" rtlCol="0" anchor="t" anchorCtr="0">
            <a:noAutofit/>
          </a:bodyPr>
          <a:lstStyle/>
          <a:p>
            <a:pPr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พีช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แอปริคอ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ท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เมลอน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สัปปะรด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โทสต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วานิลลา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7" name="Picture Placeholder 8">
            <a:extLst>
              <a:ext uri="{FF2B5EF4-FFF2-40B4-BE49-F238E27FC236}">
                <a16:creationId xmlns:a16="http://schemas.microsoft.com/office/drawing/2014/main" id="{6BB6F906-819A-94E7-53F7-1D95D606349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5158" y="593768"/>
            <a:ext cx="2114328" cy="6400800"/>
          </a:xfrm>
          <a:prstGeom prst="rect">
            <a:avLst/>
          </a:prstGeom>
        </p:spPr>
      </p:pic>
      <p:sp>
        <p:nvSpPr>
          <p:cNvPr id="17" name="object 10">
            <a:extLst>
              <a:ext uri="{FF2B5EF4-FFF2-40B4-BE49-F238E27FC236}">
                <a16:creationId xmlns:a16="http://schemas.microsoft.com/office/drawing/2014/main" id="{2DE5EDD2-A39D-C22C-7E52-E19A1A67D669}"/>
              </a:ext>
            </a:extLst>
          </p:cNvPr>
          <p:cNvSpPr txBox="1"/>
          <p:nvPr/>
        </p:nvSpPr>
        <p:spPr>
          <a:xfrm rot="16200000">
            <a:off x="4229039" y="4469516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6DB8A72-6671-AC19-D985-E555DA9BB45E}"/>
              </a:ext>
            </a:extLst>
          </p:cNvPr>
          <p:cNvSpPr/>
          <p:nvPr/>
        </p:nvSpPr>
        <p:spPr>
          <a:xfrm>
            <a:off x="2121703" y="21946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CB8ECFD-2C85-CA7D-0996-B5AEC28E9926}"/>
              </a:ext>
            </a:extLst>
          </p:cNvPr>
          <p:cNvSpPr/>
          <p:nvPr/>
        </p:nvSpPr>
        <p:spPr>
          <a:xfrm>
            <a:off x="2485846" y="21917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17386662-98A7-7AC5-2717-B2936E23E928}"/>
              </a:ext>
            </a:extLst>
          </p:cNvPr>
          <p:cNvSpPr/>
          <p:nvPr/>
        </p:nvSpPr>
        <p:spPr>
          <a:xfrm>
            <a:off x="2849989" y="21917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E4C53C6-E396-4DCC-6B1F-E96B050EE75D}"/>
              </a:ext>
            </a:extLst>
          </p:cNvPr>
          <p:cNvSpPr/>
          <p:nvPr/>
        </p:nvSpPr>
        <p:spPr>
          <a:xfrm>
            <a:off x="3214132" y="21917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5AA2FC7-9E37-E55F-473A-4FC9F79D72CF}"/>
              </a:ext>
            </a:extLst>
          </p:cNvPr>
          <p:cNvSpPr/>
          <p:nvPr/>
        </p:nvSpPr>
        <p:spPr>
          <a:xfrm>
            <a:off x="3578656" y="21917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5E7D3C22-CAA4-26EE-B75A-A173E7902C1C}"/>
              </a:ext>
            </a:extLst>
          </p:cNvPr>
          <p:cNvSpPr/>
          <p:nvPr/>
        </p:nvSpPr>
        <p:spPr>
          <a:xfrm>
            <a:off x="3943180" y="21917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28723FE-1FA8-7B21-D0C0-98982595EDFE}"/>
              </a:ext>
            </a:extLst>
          </p:cNvPr>
          <p:cNvSpPr/>
          <p:nvPr/>
        </p:nvSpPr>
        <p:spPr>
          <a:xfrm>
            <a:off x="4301525" y="21917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E6B6FE2E-8DDD-975E-D129-96F3C66B7118}"/>
              </a:ext>
            </a:extLst>
          </p:cNvPr>
          <p:cNvSpPr/>
          <p:nvPr/>
        </p:nvSpPr>
        <p:spPr>
          <a:xfrm>
            <a:off x="4672227" y="21917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A3AB4619-D227-307E-B2B1-F439686AA0BD}"/>
              </a:ext>
            </a:extLst>
          </p:cNvPr>
          <p:cNvSpPr/>
          <p:nvPr/>
        </p:nvSpPr>
        <p:spPr>
          <a:xfrm>
            <a:off x="5036751" y="21917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Title 2">
            <a:extLst>
              <a:ext uri="{FF2B5EF4-FFF2-40B4-BE49-F238E27FC236}">
                <a16:creationId xmlns:a16="http://schemas.microsoft.com/office/drawing/2014/main" id="{46F8159C-AD05-8DE0-DEBF-1E2D4D4ADC6F}"/>
              </a:ext>
            </a:extLst>
          </p:cNvPr>
          <p:cNvSpPr txBox="1"/>
          <p:nvPr/>
        </p:nvSpPr>
        <p:spPr>
          <a:xfrm>
            <a:off x="3578656" y="2620133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D9F5A4F-DA12-177D-BDAF-945A8570E543}"/>
              </a:ext>
            </a:extLst>
          </p:cNvPr>
          <p:cNvSpPr/>
          <p:nvPr/>
        </p:nvSpPr>
        <p:spPr>
          <a:xfrm>
            <a:off x="2121703" y="33438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2B17DAE0-8110-3A32-E299-15662AC8218D}"/>
              </a:ext>
            </a:extLst>
          </p:cNvPr>
          <p:cNvSpPr/>
          <p:nvPr/>
        </p:nvSpPr>
        <p:spPr>
          <a:xfrm>
            <a:off x="2485846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FB83A472-41F3-F08E-A5BB-CF1B0AE65925}"/>
              </a:ext>
            </a:extLst>
          </p:cNvPr>
          <p:cNvSpPr/>
          <p:nvPr/>
        </p:nvSpPr>
        <p:spPr>
          <a:xfrm>
            <a:off x="2849989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C3025E86-B2A4-7DE7-CEC8-9C324B66D350}"/>
              </a:ext>
            </a:extLst>
          </p:cNvPr>
          <p:cNvSpPr/>
          <p:nvPr/>
        </p:nvSpPr>
        <p:spPr>
          <a:xfrm>
            <a:off x="3214132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F1F457F-3B85-EACF-3158-8CFFFBD0B228}"/>
              </a:ext>
            </a:extLst>
          </p:cNvPr>
          <p:cNvSpPr/>
          <p:nvPr/>
        </p:nvSpPr>
        <p:spPr>
          <a:xfrm>
            <a:off x="3578656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6A809682-B801-E97A-DE19-DE0ACC9D2681}"/>
              </a:ext>
            </a:extLst>
          </p:cNvPr>
          <p:cNvSpPr/>
          <p:nvPr/>
        </p:nvSpPr>
        <p:spPr>
          <a:xfrm>
            <a:off x="3943180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8793822A-1B4D-ACDC-BE98-0E2D80B160A7}"/>
              </a:ext>
            </a:extLst>
          </p:cNvPr>
          <p:cNvSpPr/>
          <p:nvPr/>
        </p:nvSpPr>
        <p:spPr>
          <a:xfrm>
            <a:off x="4301525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C368F5DA-4033-FE6E-9BB1-C24C75B05EF1}"/>
              </a:ext>
            </a:extLst>
          </p:cNvPr>
          <p:cNvSpPr/>
          <p:nvPr/>
        </p:nvSpPr>
        <p:spPr>
          <a:xfrm>
            <a:off x="4672227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AE7B4170-7F1C-80D0-4264-814B51EA4B2B}"/>
              </a:ext>
            </a:extLst>
          </p:cNvPr>
          <p:cNvSpPr/>
          <p:nvPr/>
        </p:nvSpPr>
        <p:spPr>
          <a:xfrm>
            <a:off x="5036751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DFCEBF6F-A900-02BC-42A3-EF7D276C2423}"/>
              </a:ext>
            </a:extLst>
          </p:cNvPr>
          <p:cNvSpPr/>
          <p:nvPr/>
        </p:nvSpPr>
        <p:spPr>
          <a:xfrm>
            <a:off x="2121703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802FB7F6-0F21-C8A4-4800-B70B0466CB3C}"/>
              </a:ext>
            </a:extLst>
          </p:cNvPr>
          <p:cNvSpPr/>
          <p:nvPr/>
        </p:nvSpPr>
        <p:spPr>
          <a:xfrm>
            <a:off x="2485846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F8DFF961-6881-F464-F8A8-6C1F4B518D20}"/>
              </a:ext>
            </a:extLst>
          </p:cNvPr>
          <p:cNvSpPr/>
          <p:nvPr/>
        </p:nvSpPr>
        <p:spPr>
          <a:xfrm>
            <a:off x="2849989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13981C0A-112E-35B9-6E4E-FD25A2675917}"/>
              </a:ext>
            </a:extLst>
          </p:cNvPr>
          <p:cNvSpPr/>
          <p:nvPr/>
        </p:nvSpPr>
        <p:spPr>
          <a:xfrm>
            <a:off x="3214132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F6EB4AFF-6CC8-B8D4-BC54-B33EAA699050}"/>
              </a:ext>
            </a:extLst>
          </p:cNvPr>
          <p:cNvSpPr/>
          <p:nvPr/>
        </p:nvSpPr>
        <p:spPr>
          <a:xfrm>
            <a:off x="3578656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76F7F919-B3ED-C3BA-435A-8BCA5B792FD4}"/>
              </a:ext>
            </a:extLst>
          </p:cNvPr>
          <p:cNvSpPr/>
          <p:nvPr/>
        </p:nvSpPr>
        <p:spPr>
          <a:xfrm>
            <a:off x="3943180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1DD162C6-A484-FC17-9A98-BA38915C5596}"/>
              </a:ext>
            </a:extLst>
          </p:cNvPr>
          <p:cNvSpPr/>
          <p:nvPr/>
        </p:nvSpPr>
        <p:spPr>
          <a:xfrm>
            <a:off x="4301525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FD708148-3641-6E00-9A92-70259C1777D8}"/>
              </a:ext>
            </a:extLst>
          </p:cNvPr>
          <p:cNvSpPr/>
          <p:nvPr/>
        </p:nvSpPr>
        <p:spPr>
          <a:xfrm>
            <a:off x="4672227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31AA779D-4285-0CB7-8DAA-5902B478DCF5}"/>
              </a:ext>
            </a:extLst>
          </p:cNvPr>
          <p:cNvSpPr/>
          <p:nvPr/>
        </p:nvSpPr>
        <p:spPr>
          <a:xfrm>
            <a:off x="5036751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4D93587E-8816-A900-34F4-36FF4F31D481}"/>
              </a:ext>
            </a:extLst>
          </p:cNvPr>
          <p:cNvSpPr/>
          <p:nvPr/>
        </p:nvSpPr>
        <p:spPr>
          <a:xfrm>
            <a:off x="2121703" y="502433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8EDB8FD6-5222-5426-477C-A4F21268BBB1}"/>
              </a:ext>
            </a:extLst>
          </p:cNvPr>
          <p:cNvSpPr/>
          <p:nvPr/>
        </p:nvSpPr>
        <p:spPr>
          <a:xfrm>
            <a:off x="2485846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6C843F44-7424-1FE2-BC0B-97E66E6F1947}"/>
              </a:ext>
            </a:extLst>
          </p:cNvPr>
          <p:cNvSpPr/>
          <p:nvPr/>
        </p:nvSpPr>
        <p:spPr>
          <a:xfrm>
            <a:off x="2849989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6F7B3A2C-F31B-0955-A0BC-E94D4E96BB93}"/>
              </a:ext>
            </a:extLst>
          </p:cNvPr>
          <p:cNvSpPr/>
          <p:nvPr/>
        </p:nvSpPr>
        <p:spPr>
          <a:xfrm>
            <a:off x="3214132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70541F82-340A-F7CE-D082-4FAFDE1723EA}"/>
              </a:ext>
            </a:extLst>
          </p:cNvPr>
          <p:cNvSpPr/>
          <p:nvPr/>
        </p:nvSpPr>
        <p:spPr>
          <a:xfrm>
            <a:off x="3578656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308C13F3-A51E-8321-B886-5577A12CE5EF}"/>
              </a:ext>
            </a:extLst>
          </p:cNvPr>
          <p:cNvSpPr/>
          <p:nvPr/>
        </p:nvSpPr>
        <p:spPr>
          <a:xfrm>
            <a:off x="3943180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A2EA5785-FC4D-0659-60D6-44053656198E}"/>
              </a:ext>
            </a:extLst>
          </p:cNvPr>
          <p:cNvSpPr/>
          <p:nvPr/>
        </p:nvSpPr>
        <p:spPr>
          <a:xfrm>
            <a:off x="4301525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FA697AF9-92A0-8D7D-138B-5FD7BFD9C4ED}"/>
              </a:ext>
            </a:extLst>
          </p:cNvPr>
          <p:cNvSpPr/>
          <p:nvPr/>
        </p:nvSpPr>
        <p:spPr>
          <a:xfrm>
            <a:off x="4672227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C15DA57E-A05F-60FF-E71C-ABB57B08B7BC}"/>
              </a:ext>
            </a:extLst>
          </p:cNvPr>
          <p:cNvSpPr/>
          <p:nvPr/>
        </p:nvSpPr>
        <p:spPr>
          <a:xfrm>
            <a:off x="5036751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51D49F50-1EC3-1E4C-3FEE-114AB3CD529D}"/>
              </a:ext>
            </a:extLst>
          </p:cNvPr>
          <p:cNvSpPr/>
          <p:nvPr/>
        </p:nvSpPr>
        <p:spPr>
          <a:xfrm>
            <a:off x="2121703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D621FCA0-0527-B3D4-0037-58614896D537}"/>
              </a:ext>
            </a:extLst>
          </p:cNvPr>
          <p:cNvSpPr/>
          <p:nvPr/>
        </p:nvSpPr>
        <p:spPr>
          <a:xfrm>
            <a:off x="2485846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3F9DDB6E-ED60-D1C9-4420-282D77A14D93}"/>
              </a:ext>
            </a:extLst>
          </p:cNvPr>
          <p:cNvSpPr/>
          <p:nvPr/>
        </p:nvSpPr>
        <p:spPr>
          <a:xfrm>
            <a:off x="2849989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69D72A06-7971-520C-4851-0C2BB06B301A}"/>
              </a:ext>
            </a:extLst>
          </p:cNvPr>
          <p:cNvSpPr/>
          <p:nvPr/>
        </p:nvSpPr>
        <p:spPr>
          <a:xfrm>
            <a:off x="3214132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8619B907-FDDA-0185-8D69-6A81132AA6AF}"/>
              </a:ext>
            </a:extLst>
          </p:cNvPr>
          <p:cNvSpPr/>
          <p:nvPr/>
        </p:nvSpPr>
        <p:spPr>
          <a:xfrm>
            <a:off x="3578656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7A55806F-83FA-8D4B-003F-5BD9BC53F9F9}"/>
              </a:ext>
            </a:extLst>
          </p:cNvPr>
          <p:cNvSpPr/>
          <p:nvPr/>
        </p:nvSpPr>
        <p:spPr>
          <a:xfrm>
            <a:off x="3943180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C60F4AE2-4D7D-7965-03D1-9CA0559E4CC9}"/>
              </a:ext>
            </a:extLst>
          </p:cNvPr>
          <p:cNvSpPr/>
          <p:nvPr/>
        </p:nvSpPr>
        <p:spPr>
          <a:xfrm>
            <a:off x="4301525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C2B64315-7927-791D-BD77-F8BAFE8B5F2D}"/>
              </a:ext>
            </a:extLst>
          </p:cNvPr>
          <p:cNvSpPr/>
          <p:nvPr/>
        </p:nvSpPr>
        <p:spPr>
          <a:xfrm>
            <a:off x="4672227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8401B038-5DE0-840D-21AD-AFBA212359E1}"/>
              </a:ext>
            </a:extLst>
          </p:cNvPr>
          <p:cNvSpPr/>
          <p:nvPr/>
        </p:nvSpPr>
        <p:spPr>
          <a:xfrm>
            <a:off x="5036751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928C5011-192F-9A78-2265-A6A69EDBBC55}"/>
              </a:ext>
            </a:extLst>
          </p:cNvPr>
          <p:cNvSpPr/>
          <p:nvPr/>
        </p:nvSpPr>
        <p:spPr>
          <a:xfrm>
            <a:off x="2121703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84B5919C-143C-1A86-57A1-347EBC56AE14}"/>
              </a:ext>
            </a:extLst>
          </p:cNvPr>
          <p:cNvSpPr/>
          <p:nvPr/>
        </p:nvSpPr>
        <p:spPr>
          <a:xfrm>
            <a:off x="2485846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556FD7B6-F056-3D38-7E04-FEB0B3150412}"/>
              </a:ext>
            </a:extLst>
          </p:cNvPr>
          <p:cNvSpPr/>
          <p:nvPr/>
        </p:nvSpPr>
        <p:spPr>
          <a:xfrm>
            <a:off x="2849989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D1B9E079-B3DD-5421-6A57-957B7104B857}"/>
              </a:ext>
            </a:extLst>
          </p:cNvPr>
          <p:cNvSpPr/>
          <p:nvPr/>
        </p:nvSpPr>
        <p:spPr>
          <a:xfrm>
            <a:off x="3577347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626AD178-A198-29A7-AD95-0EDC174E7435}"/>
              </a:ext>
            </a:extLst>
          </p:cNvPr>
          <p:cNvSpPr/>
          <p:nvPr/>
        </p:nvSpPr>
        <p:spPr>
          <a:xfrm>
            <a:off x="4672227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ABBFD1B4-3C93-02AE-EFAD-0D2914E23E01}"/>
              </a:ext>
            </a:extLst>
          </p:cNvPr>
          <p:cNvSpPr/>
          <p:nvPr/>
        </p:nvSpPr>
        <p:spPr>
          <a:xfrm>
            <a:off x="5036751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2" name="Title 2">
            <a:extLst>
              <a:ext uri="{FF2B5EF4-FFF2-40B4-BE49-F238E27FC236}">
                <a16:creationId xmlns:a16="http://schemas.microsoft.com/office/drawing/2014/main" id="{E203BCC5-F423-44F8-970A-FA8294DA8D7B}"/>
              </a:ext>
            </a:extLst>
          </p:cNvPr>
          <p:cNvSpPr txBox="1"/>
          <p:nvPr/>
        </p:nvSpPr>
        <p:spPr>
          <a:xfrm>
            <a:off x="2023671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53" name="Title 2">
            <a:extLst>
              <a:ext uri="{FF2B5EF4-FFF2-40B4-BE49-F238E27FC236}">
                <a16:creationId xmlns:a16="http://schemas.microsoft.com/office/drawing/2014/main" id="{3B6077E9-C1CB-65E2-9E0E-07AE940D354A}"/>
              </a:ext>
            </a:extLst>
          </p:cNvPr>
          <p:cNvSpPr txBox="1"/>
          <p:nvPr/>
        </p:nvSpPr>
        <p:spPr>
          <a:xfrm>
            <a:off x="3089799" y="5829879"/>
            <a:ext cx="135836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13% – 14.5%</a:t>
            </a:r>
          </a:p>
        </p:txBody>
      </p:sp>
      <p:sp>
        <p:nvSpPr>
          <p:cNvPr id="154" name="Title 2">
            <a:extLst>
              <a:ext uri="{FF2B5EF4-FFF2-40B4-BE49-F238E27FC236}">
                <a16:creationId xmlns:a16="http://schemas.microsoft.com/office/drawing/2014/main" id="{35DC42DA-4F98-1DF3-8567-D0A2F4F7D062}"/>
              </a:ext>
            </a:extLst>
          </p:cNvPr>
          <p:cNvSpPr txBox="1"/>
          <p:nvPr/>
        </p:nvSpPr>
        <p:spPr>
          <a:xfrm>
            <a:off x="4586553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758457BD-9C7A-A398-E37E-654AEB48176E}"/>
              </a:ext>
            </a:extLst>
          </p:cNvPr>
          <p:cNvCxnSpPr>
            <a:cxnSpLocks/>
          </p:cNvCxnSpPr>
          <p:nvPr/>
        </p:nvCxnSpPr>
        <p:spPr>
          <a:xfrm>
            <a:off x="3342524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DC6C3A2C-13DC-F9A7-DFCB-FB010E381DF3}"/>
              </a:ext>
            </a:extLst>
          </p:cNvPr>
          <p:cNvGrpSpPr/>
          <p:nvPr/>
        </p:nvGrpSpPr>
        <p:grpSpPr>
          <a:xfrm>
            <a:off x="3932709" y="6152078"/>
            <a:ext cx="278634" cy="272668"/>
            <a:chOff x="8032638" y="5926610"/>
            <a:chExt cx="278634" cy="272668"/>
          </a:xfrm>
        </p:grpSpPr>
        <p:sp>
          <p:nvSpPr>
            <p:cNvPr id="157" name="Freeform 156">
              <a:extLst>
                <a:ext uri="{FF2B5EF4-FFF2-40B4-BE49-F238E27FC236}">
                  <a16:creationId xmlns:a16="http://schemas.microsoft.com/office/drawing/2014/main" id="{428C1D5A-9738-502D-DA39-6DA560A5170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58" name="Freeform 157">
              <a:extLst>
                <a:ext uri="{FF2B5EF4-FFF2-40B4-BE49-F238E27FC236}">
                  <a16:creationId xmlns:a16="http://schemas.microsoft.com/office/drawing/2014/main" id="{5B979C16-F016-FC7D-3DB4-C4735D9160C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59" name="Straight Connector 158">
            <a:extLst>
              <a:ext uri="{FF2B5EF4-FFF2-40B4-BE49-F238E27FC236}">
                <a16:creationId xmlns:a16="http://schemas.microsoft.com/office/drawing/2014/main" id="{ED58BF4D-61CB-DF1C-9F61-4207257E1CBE}"/>
              </a:ext>
            </a:extLst>
          </p:cNvPr>
          <p:cNvCxnSpPr>
            <a:cxnSpLocks/>
          </p:cNvCxnSpPr>
          <p:nvPr/>
        </p:nvCxnSpPr>
        <p:spPr>
          <a:xfrm>
            <a:off x="3349012" y="2641194"/>
            <a:ext cx="146904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017196FB-2422-918F-3DED-A4A369ACCFE2}"/>
              </a:ext>
            </a:extLst>
          </p:cNvPr>
          <p:cNvCxnSpPr>
            <a:cxnSpLocks/>
          </p:cNvCxnSpPr>
          <p:nvPr/>
        </p:nvCxnSpPr>
        <p:spPr>
          <a:xfrm>
            <a:off x="4817617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DF0EDFDA-0C12-233B-FF3C-89724E1DCE37}"/>
              </a:ext>
            </a:extLst>
          </p:cNvPr>
          <p:cNvGrpSpPr/>
          <p:nvPr/>
        </p:nvGrpSpPr>
        <p:grpSpPr>
          <a:xfrm rot="10800000">
            <a:off x="3216783" y="6152078"/>
            <a:ext cx="278634" cy="272668"/>
            <a:chOff x="8032638" y="5926610"/>
            <a:chExt cx="278634" cy="272668"/>
          </a:xfrm>
        </p:grpSpPr>
        <p:sp>
          <p:nvSpPr>
            <p:cNvPr id="162" name="Freeform 161">
              <a:extLst>
                <a:ext uri="{FF2B5EF4-FFF2-40B4-BE49-F238E27FC236}">
                  <a16:creationId xmlns:a16="http://schemas.microsoft.com/office/drawing/2014/main" id="{81A125FA-7DC2-5712-33A0-B3771B5FC459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63" name="Freeform 162">
              <a:extLst>
                <a:ext uri="{FF2B5EF4-FFF2-40B4-BE49-F238E27FC236}">
                  <a16:creationId xmlns:a16="http://schemas.microsoft.com/office/drawing/2014/main" id="{A1DF2B94-7CA4-5713-CBFE-E9BA6F3530CB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545B4482-1B1C-429F-4FD4-A62A50A3B657}"/>
              </a:ext>
            </a:extLst>
          </p:cNvPr>
          <p:cNvCxnSpPr>
            <a:cxnSpLocks/>
          </p:cNvCxnSpPr>
          <p:nvPr/>
        </p:nvCxnSpPr>
        <p:spPr>
          <a:xfrm>
            <a:off x="9120259" y="2531221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itle 2">
            <a:extLst>
              <a:ext uri="{FF2B5EF4-FFF2-40B4-BE49-F238E27FC236}">
                <a16:creationId xmlns:a16="http://schemas.microsoft.com/office/drawing/2014/main" id="{6E6F0A1F-2BEC-C2E4-00C7-F48ADF0CED78}"/>
              </a:ext>
            </a:extLst>
          </p:cNvPr>
          <p:cNvSpPr txBox="1"/>
          <p:nvPr/>
        </p:nvSpPr>
        <p:spPr>
          <a:xfrm>
            <a:off x="345208" y="2177982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E869F11E-A12C-43D0-A816-969E24D3B7B8}"/>
              </a:ext>
            </a:extLst>
          </p:cNvPr>
          <p:cNvCxnSpPr>
            <a:cxnSpLocks/>
          </p:cNvCxnSpPr>
          <p:nvPr/>
        </p:nvCxnSpPr>
        <p:spPr>
          <a:xfrm>
            <a:off x="615754" y="2340598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Title 2">
            <a:extLst>
              <a:ext uri="{FF2B5EF4-FFF2-40B4-BE49-F238E27FC236}">
                <a16:creationId xmlns:a16="http://schemas.microsoft.com/office/drawing/2014/main" id="{DE514977-4D7B-E1BD-37A3-B2145CFCCFDF}"/>
              </a:ext>
            </a:extLst>
          </p:cNvPr>
          <p:cNvSpPr txBox="1"/>
          <p:nvPr/>
        </p:nvSpPr>
        <p:spPr>
          <a:xfrm>
            <a:off x="345207" y="320285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8" name="Title 2">
            <a:extLst>
              <a:ext uri="{FF2B5EF4-FFF2-40B4-BE49-F238E27FC236}">
                <a16:creationId xmlns:a16="http://schemas.microsoft.com/office/drawing/2014/main" id="{1F9AB26D-4E95-FD14-5850-76E3F5F6413B}"/>
              </a:ext>
            </a:extLst>
          </p:cNvPr>
          <p:cNvSpPr txBox="1"/>
          <p:nvPr/>
        </p:nvSpPr>
        <p:spPr>
          <a:xfrm>
            <a:off x="2024851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9" name="Title 2">
            <a:extLst>
              <a:ext uri="{FF2B5EF4-FFF2-40B4-BE49-F238E27FC236}">
                <a16:creationId xmlns:a16="http://schemas.microsoft.com/office/drawing/2014/main" id="{BCACCF6C-953D-6F07-1F81-27A1E66E639C}"/>
              </a:ext>
            </a:extLst>
          </p:cNvPr>
          <p:cNvSpPr txBox="1"/>
          <p:nvPr/>
        </p:nvSpPr>
        <p:spPr>
          <a:xfrm>
            <a:off x="3294602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0" name="Title 2">
            <a:extLst>
              <a:ext uri="{FF2B5EF4-FFF2-40B4-BE49-F238E27FC236}">
                <a16:creationId xmlns:a16="http://schemas.microsoft.com/office/drawing/2014/main" id="{EABFAB06-AA05-569D-3DF5-C363454B4DDF}"/>
              </a:ext>
            </a:extLst>
          </p:cNvPr>
          <p:cNvSpPr txBox="1"/>
          <p:nvPr/>
        </p:nvSpPr>
        <p:spPr>
          <a:xfrm>
            <a:off x="4587733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1" name="Title 2">
            <a:extLst>
              <a:ext uri="{FF2B5EF4-FFF2-40B4-BE49-F238E27FC236}">
                <a16:creationId xmlns:a16="http://schemas.microsoft.com/office/drawing/2014/main" id="{A3C15A35-A0AB-4F4F-B9AE-876C43CE1E76}"/>
              </a:ext>
            </a:extLst>
          </p:cNvPr>
          <p:cNvSpPr txBox="1"/>
          <p:nvPr/>
        </p:nvSpPr>
        <p:spPr>
          <a:xfrm>
            <a:off x="2024851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3B13AACA-5CA0-78D4-4D33-93C8EA78FFEC}"/>
              </a:ext>
            </a:extLst>
          </p:cNvPr>
          <p:cNvSpPr txBox="1"/>
          <p:nvPr/>
        </p:nvSpPr>
        <p:spPr>
          <a:xfrm>
            <a:off x="3145419" y="384262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BDDBEE51-E8EF-0786-1936-B29F0FE4C456}"/>
              </a:ext>
            </a:extLst>
          </p:cNvPr>
          <p:cNvSpPr txBox="1"/>
          <p:nvPr/>
        </p:nvSpPr>
        <p:spPr>
          <a:xfrm>
            <a:off x="4587733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74" name="Straight Connector 173">
            <a:extLst>
              <a:ext uri="{FF2B5EF4-FFF2-40B4-BE49-F238E27FC236}">
                <a16:creationId xmlns:a16="http://schemas.microsoft.com/office/drawing/2014/main" id="{51C7594E-4CA7-1791-A5D0-BB9F161070CF}"/>
              </a:ext>
            </a:extLst>
          </p:cNvPr>
          <p:cNvCxnSpPr>
            <a:cxnSpLocks/>
          </p:cNvCxnSpPr>
          <p:nvPr/>
        </p:nvCxnSpPr>
        <p:spPr>
          <a:xfrm>
            <a:off x="1449582" y="3502133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Title 2">
            <a:extLst>
              <a:ext uri="{FF2B5EF4-FFF2-40B4-BE49-F238E27FC236}">
                <a16:creationId xmlns:a16="http://schemas.microsoft.com/office/drawing/2014/main" id="{61514746-1653-B6AD-1FFC-404458D0792A}"/>
              </a:ext>
            </a:extLst>
          </p:cNvPr>
          <p:cNvSpPr txBox="1"/>
          <p:nvPr/>
        </p:nvSpPr>
        <p:spPr>
          <a:xfrm>
            <a:off x="345207" y="418312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76" name="Straight Connector 175">
            <a:extLst>
              <a:ext uri="{FF2B5EF4-FFF2-40B4-BE49-F238E27FC236}">
                <a16:creationId xmlns:a16="http://schemas.microsoft.com/office/drawing/2014/main" id="{F10BFBB2-A817-7C49-7BD0-55CBC77B5CCE}"/>
              </a:ext>
            </a:extLst>
          </p:cNvPr>
          <p:cNvCxnSpPr>
            <a:cxnSpLocks/>
          </p:cNvCxnSpPr>
          <p:nvPr/>
        </p:nvCxnSpPr>
        <p:spPr>
          <a:xfrm>
            <a:off x="1305182" y="4373284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Title 2">
            <a:extLst>
              <a:ext uri="{FF2B5EF4-FFF2-40B4-BE49-F238E27FC236}">
                <a16:creationId xmlns:a16="http://schemas.microsoft.com/office/drawing/2014/main" id="{DB8D14B1-8BDD-5441-5C1B-29A5659F4C22}"/>
              </a:ext>
            </a:extLst>
          </p:cNvPr>
          <p:cNvSpPr txBox="1"/>
          <p:nvPr/>
        </p:nvSpPr>
        <p:spPr>
          <a:xfrm>
            <a:off x="1898803" y="4682888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8" name="Title 2">
            <a:extLst>
              <a:ext uri="{FF2B5EF4-FFF2-40B4-BE49-F238E27FC236}">
                <a16:creationId xmlns:a16="http://schemas.microsoft.com/office/drawing/2014/main" id="{7A9465BD-440D-00B5-0168-3AA2D2CA9579}"/>
              </a:ext>
            </a:extLst>
          </p:cNvPr>
          <p:cNvSpPr txBox="1"/>
          <p:nvPr/>
        </p:nvSpPr>
        <p:spPr>
          <a:xfrm>
            <a:off x="3145419" y="468288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9" name="Title 2">
            <a:extLst>
              <a:ext uri="{FF2B5EF4-FFF2-40B4-BE49-F238E27FC236}">
                <a16:creationId xmlns:a16="http://schemas.microsoft.com/office/drawing/2014/main" id="{AF7A9436-8CDF-C548-7E5E-5FAA5F6CB342}"/>
              </a:ext>
            </a:extLst>
          </p:cNvPr>
          <p:cNvSpPr txBox="1"/>
          <p:nvPr/>
        </p:nvSpPr>
        <p:spPr>
          <a:xfrm>
            <a:off x="4587733" y="46828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0" name="Title 2">
            <a:extLst>
              <a:ext uri="{FF2B5EF4-FFF2-40B4-BE49-F238E27FC236}">
                <a16:creationId xmlns:a16="http://schemas.microsoft.com/office/drawing/2014/main" id="{4018F17B-88F4-24DB-F0AB-77A63FDE0739}"/>
              </a:ext>
            </a:extLst>
          </p:cNvPr>
          <p:cNvSpPr txBox="1"/>
          <p:nvPr/>
        </p:nvSpPr>
        <p:spPr>
          <a:xfrm>
            <a:off x="345206" y="5045672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81" name="Straight Connector 180">
            <a:extLst>
              <a:ext uri="{FF2B5EF4-FFF2-40B4-BE49-F238E27FC236}">
                <a16:creationId xmlns:a16="http://schemas.microsoft.com/office/drawing/2014/main" id="{871F21C8-905F-7C5F-12AE-B9A619370863}"/>
              </a:ext>
            </a:extLst>
          </p:cNvPr>
          <p:cNvCxnSpPr>
            <a:cxnSpLocks/>
          </p:cNvCxnSpPr>
          <p:nvPr/>
        </p:nvCxnSpPr>
        <p:spPr>
          <a:xfrm>
            <a:off x="800858" y="5213543"/>
            <a:ext cx="127033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" name="Title 2">
            <a:extLst>
              <a:ext uri="{FF2B5EF4-FFF2-40B4-BE49-F238E27FC236}">
                <a16:creationId xmlns:a16="http://schemas.microsoft.com/office/drawing/2014/main" id="{DAC4A295-47A4-5304-EF8C-FB384DB42101}"/>
              </a:ext>
            </a:extLst>
          </p:cNvPr>
          <p:cNvSpPr txBox="1"/>
          <p:nvPr/>
        </p:nvSpPr>
        <p:spPr>
          <a:xfrm>
            <a:off x="345207" y="5391661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83" name="Straight Connector 182">
            <a:extLst>
              <a:ext uri="{FF2B5EF4-FFF2-40B4-BE49-F238E27FC236}">
                <a16:creationId xmlns:a16="http://schemas.microsoft.com/office/drawing/2014/main" id="{10E097A7-0C40-9316-16C9-B5BBEC40ACCB}"/>
              </a:ext>
            </a:extLst>
          </p:cNvPr>
          <p:cNvCxnSpPr>
            <a:cxnSpLocks/>
          </p:cNvCxnSpPr>
          <p:nvPr/>
        </p:nvCxnSpPr>
        <p:spPr>
          <a:xfrm>
            <a:off x="1958325" y="5559532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Title 2">
            <a:extLst>
              <a:ext uri="{FF2B5EF4-FFF2-40B4-BE49-F238E27FC236}">
                <a16:creationId xmlns:a16="http://schemas.microsoft.com/office/drawing/2014/main" id="{FF574519-E096-84AD-02C2-E7E83FC4C9AE}"/>
              </a:ext>
            </a:extLst>
          </p:cNvPr>
          <p:cNvSpPr txBox="1"/>
          <p:nvPr/>
        </p:nvSpPr>
        <p:spPr>
          <a:xfrm>
            <a:off x="360464" y="615474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85" name="Straight Connector 184">
            <a:extLst>
              <a:ext uri="{FF2B5EF4-FFF2-40B4-BE49-F238E27FC236}">
                <a16:creationId xmlns:a16="http://schemas.microsoft.com/office/drawing/2014/main" id="{63B7D294-088C-D4DC-7E08-6E88125C3AA6}"/>
              </a:ext>
            </a:extLst>
          </p:cNvPr>
          <p:cNvCxnSpPr>
            <a:cxnSpLocks/>
          </p:cNvCxnSpPr>
          <p:nvPr/>
        </p:nvCxnSpPr>
        <p:spPr>
          <a:xfrm>
            <a:off x="1319697" y="6344186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Oval 185">
            <a:extLst>
              <a:ext uri="{FF2B5EF4-FFF2-40B4-BE49-F238E27FC236}">
                <a16:creationId xmlns:a16="http://schemas.microsoft.com/office/drawing/2014/main" id="{4CA2DC14-FB17-3C32-5B57-A955821A5280}"/>
              </a:ext>
            </a:extLst>
          </p:cNvPr>
          <p:cNvSpPr/>
          <p:nvPr/>
        </p:nvSpPr>
        <p:spPr>
          <a:xfrm>
            <a:off x="4304904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Title 1">
            <a:extLst>
              <a:ext uri="{FF2B5EF4-FFF2-40B4-BE49-F238E27FC236}">
                <a16:creationId xmlns:a16="http://schemas.microsoft.com/office/drawing/2014/main" id="{59712AEB-67AA-85FB-A0AD-D220BCE75246}"/>
              </a:ext>
            </a:extLst>
          </p:cNvPr>
          <p:cNvSpPr txBox="1">
            <a:spLocks/>
          </p:cNvSpPr>
          <p:nvPr/>
        </p:nvSpPr>
        <p:spPr>
          <a:xfrm>
            <a:off x="410407" y="590594"/>
            <a:ext cx="11283754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4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4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4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3806794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5" name="Straight Connector 214">
            <a:extLst>
              <a:ext uri="{FF2B5EF4-FFF2-40B4-BE49-F238E27FC236}">
                <a16:creationId xmlns:a16="http://schemas.microsoft.com/office/drawing/2014/main" id="{4301E654-191B-A176-71F3-282850496298}"/>
              </a:ext>
            </a:extLst>
          </p:cNvPr>
          <p:cNvCxnSpPr>
            <a:cxnSpLocks/>
          </p:cNvCxnSpPr>
          <p:nvPr/>
        </p:nvCxnSpPr>
        <p:spPr>
          <a:xfrm>
            <a:off x="7406340" y="2287785"/>
            <a:ext cx="227146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" name="Title 1">
            <a:extLst>
              <a:ext uri="{FF2B5EF4-FFF2-40B4-BE49-F238E27FC236}">
                <a16:creationId xmlns:a16="http://schemas.microsoft.com/office/drawing/2014/main" id="{617B5E86-DB16-51F3-701C-79B186159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603187"/>
            <a:ext cx="11283754" cy="941308"/>
          </a:xfrm>
        </p:spPr>
        <p:txBody>
          <a:bodyPr/>
          <a:lstStyle/>
          <a:p>
            <a:r>
              <a:rPr lang="th-TH" sz="4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4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17" name="object 58">
            <a:extLst>
              <a:ext uri="{FF2B5EF4-FFF2-40B4-BE49-F238E27FC236}">
                <a16:creationId xmlns:a16="http://schemas.microsoft.com/office/drawing/2014/main" id="{74D24C60-867B-1776-8633-6BEDF3EB7D60}"/>
              </a:ext>
            </a:extLst>
          </p:cNvPr>
          <p:cNvSpPr txBox="1"/>
          <p:nvPr/>
        </p:nvSpPr>
        <p:spPr>
          <a:xfrm>
            <a:off x="9034371" y="2869857"/>
            <a:ext cx="2665060" cy="1534577"/>
          </a:xfrm>
          <a:prstGeom prst="rect">
            <a:avLst/>
          </a:prstGeom>
        </p:spPr>
        <p:txBody>
          <a:bodyPr vert="horz" wrap="square" lIns="0" tIns="17145" rIns="0" bIns="0" numCol="1" rtlCol="0" anchor="ctr" anchorCtr="0">
            <a:no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marR="0" lvl="0" indent="-285750">
              <a:lnSpc>
                <a:spcPts val="1600"/>
              </a:lnSpc>
              <a:spcBef>
                <a:spcPct val="0"/>
              </a:spcBef>
              <a:spcAft>
                <a:spcPts val="8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ลูกเบอร์รี</a:t>
            </a:r>
            <a:r>
              <a:rPr lang="th-TH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สีเข้ม</a:t>
            </a:r>
          </a:p>
          <a:p>
            <a:pPr marL="285750" marR="0" lvl="0" indent="-285750">
              <a:lnSpc>
                <a:spcPts val="1600"/>
              </a:lnSpc>
              <a:spcBef>
                <a:spcPct val="0"/>
              </a:spcBef>
              <a:spcAft>
                <a:spcPts val="8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แบล็ก</a:t>
            </a: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เบอร์รี</a:t>
            </a:r>
            <a:r>
              <a:rPr lang="th-TH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endParaRPr lang="th-TH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lvl="0" indent="-285750">
              <a:lnSpc>
                <a:spcPts val="1600"/>
              </a:lnSpc>
              <a:spcBef>
                <a:spcPct val="0"/>
              </a:spcBef>
              <a:spcAft>
                <a:spcPts val="8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เชอร์รี่สีเข้ม</a:t>
            </a:r>
          </a:p>
          <a:p>
            <a:pPr marL="285750" marR="0" lvl="0" indent="-285750">
              <a:lnSpc>
                <a:spcPts val="1600"/>
              </a:lnSpc>
              <a:spcBef>
                <a:spcPct val="0"/>
              </a:spcBef>
              <a:spcAft>
                <a:spcPts val="8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ลูกพล</a:t>
            </a:r>
            <a:r>
              <a:rPr lang="th-TH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ัม</a:t>
            </a:r>
            <a:endParaRPr lang="th-TH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lvl="0" indent="-285750">
              <a:lnSpc>
                <a:spcPts val="1600"/>
              </a:lnSpc>
              <a:spcBef>
                <a:spcPct val="0"/>
              </a:spcBef>
              <a:spcAft>
                <a:spcPts val="8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เครื่องเทศ</a:t>
            </a:r>
          </a:p>
          <a:p>
            <a:pPr marL="285750" marR="0" lvl="0" indent="-285750">
              <a:lnSpc>
                <a:spcPts val="1600"/>
              </a:lnSpc>
              <a:spcBef>
                <a:spcPct val="0"/>
              </a:spcBef>
              <a:spcAft>
                <a:spcPts val="8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พริกไทย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18" name="Picture Placeholder 8">
            <a:extLst>
              <a:ext uri="{FF2B5EF4-FFF2-40B4-BE49-F238E27FC236}">
                <a16:creationId xmlns:a16="http://schemas.microsoft.com/office/drawing/2014/main" id="{DE160475-8E0F-4D66-2614-B916FF017D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0414" y="368300"/>
            <a:ext cx="2114328" cy="6400800"/>
          </a:xfrm>
          <a:prstGeom prst="rect">
            <a:avLst/>
          </a:prstGeom>
        </p:spPr>
      </p:pic>
      <p:sp>
        <p:nvSpPr>
          <p:cNvPr id="219" name="object 10">
            <a:extLst>
              <a:ext uri="{FF2B5EF4-FFF2-40B4-BE49-F238E27FC236}">
                <a16:creationId xmlns:a16="http://schemas.microsoft.com/office/drawing/2014/main" id="{24ED9E7C-21CF-1A77-9A3E-7A7D680D4DFF}"/>
              </a:ext>
            </a:extLst>
          </p:cNvPr>
          <p:cNvSpPr txBox="1"/>
          <p:nvPr/>
        </p:nvSpPr>
        <p:spPr>
          <a:xfrm rot="16200000">
            <a:off x="4873810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20" name="Oval 219">
            <a:extLst>
              <a:ext uri="{FF2B5EF4-FFF2-40B4-BE49-F238E27FC236}">
                <a16:creationId xmlns:a16="http://schemas.microsoft.com/office/drawing/2014/main" id="{88D9E138-048E-87CA-5381-E2905100B155}"/>
              </a:ext>
            </a:extLst>
          </p:cNvPr>
          <p:cNvSpPr/>
          <p:nvPr/>
        </p:nvSpPr>
        <p:spPr>
          <a:xfrm>
            <a:off x="2329003" y="1840463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1" name="Oval 220">
            <a:extLst>
              <a:ext uri="{FF2B5EF4-FFF2-40B4-BE49-F238E27FC236}">
                <a16:creationId xmlns:a16="http://schemas.microsoft.com/office/drawing/2014/main" id="{70743D18-7D64-6D11-33C4-08456ADB6C5E}"/>
              </a:ext>
            </a:extLst>
          </p:cNvPr>
          <p:cNvSpPr/>
          <p:nvPr/>
        </p:nvSpPr>
        <p:spPr>
          <a:xfrm>
            <a:off x="2693146" y="1837561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2" name="Oval 221">
            <a:extLst>
              <a:ext uri="{FF2B5EF4-FFF2-40B4-BE49-F238E27FC236}">
                <a16:creationId xmlns:a16="http://schemas.microsoft.com/office/drawing/2014/main" id="{CFAAC3FE-8739-1558-6DA2-313E5FCAB8F5}"/>
              </a:ext>
            </a:extLst>
          </p:cNvPr>
          <p:cNvSpPr/>
          <p:nvPr/>
        </p:nvSpPr>
        <p:spPr>
          <a:xfrm>
            <a:off x="3057289" y="1837561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3" name="Oval 222">
            <a:extLst>
              <a:ext uri="{FF2B5EF4-FFF2-40B4-BE49-F238E27FC236}">
                <a16:creationId xmlns:a16="http://schemas.microsoft.com/office/drawing/2014/main" id="{7D14A339-B563-8806-3588-009E4CFC2708}"/>
              </a:ext>
            </a:extLst>
          </p:cNvPr>
          <p:cNvSpPr/>
          <p:nvPr/>
        </p:nvSpPr>
        <p:spPr>
          <a:xfrm>
            <a:off x="3421432" y="1837561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4" name="Oval 223">
            <a:extLst>
              <a:ext uri="{FF2B5EF4-FFF2-40B4-BE49-F238E27FC236}">
                <a16:creationId xmlns:a16="http://schemas.microsoft.com/office/drawing/2014/main" id="{CD28B4A0-EBC2-C0AA-657C-F3528F47E7ED}"/>
              </a:ext>
            </a:extLst>
          </p:cNvPr>
          <p:cNvSpPr/>
          <p:nvPr/>
        </p:nvSpPr>
        <p:spPr>
          <a:xfrm>
            <a:off x="3785956" y="1837561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5" name="Oval 224">
            <a:extLst>
              <a:ext uri="{FF2B5EF4-FFF2-40B4-BE49-F238E27FC236}">
                <a16:creationId xmlns:a16="http://schemas.microsoft.com/office/drawing/2014/main" id="{90DB7CD6-6207-A122-EDDF-7FF78C8BA404}"/>
              </a:ext>
            </a:extLst>
          </p:cNvPr>
          <p:cNvSpPr/>
          <p:nvPr/>
        </p:nvSpPr>
        <p:spPr>
          <a:xfrm>
            <a:off x="4150480" y="1837561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6" name="Oval 225">
            <a:extLst>
              <a:ext uri="{FF2B5EF4-FFF2-40B4-BE49-F238E27FC236}">
                <a16:creationId xmlns:a16="http://schemas.microsoft.com/office/drawing/2014/main" id="{85F01D69-8FA5-B60E-530A-B57579158832}"/>
              </a:ext>
            </a:extLst>
          </p:cNvPr>
          <p:cNvSpPr/>
          <p:nvPr/>
        </p:nvSpPr>
        <p:spPr>
          <a:xfrm>
            <a:off x="4508825" y="1837561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7" name="Oval 226">
            <a:extLst>
              <a:ext uri="{FF2B5EF4-FFF2-40B4-BE49-F238E27FC236}">
                <a16:creationId xmlns:a16="http://schemas.microsoft.com/office/drawing/2014/main" id="{C728D986-1911-384A-E5A6-CD931060F658}"/>
              </a:ext>
            </a:extLst>
          </p:cNvPr>
          <p:cNvSpPr/>
          <p:nvPr/>
        </p:nvSpPr>
        <p:spPr>
          <a:xfrm>
            <a:off x="4879527" y="1837561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8" name="Oval 227">
            <a:extLst>
              <a:ext uri="{FF2B5EF4-FFF2-40B4-BE49-F238E27FC236}">
                <a16:creationId xmlns:a16="http://schemas.microsoft.com/office/drawing/2014/main" id="{4762777B-06CB-B0FD-982A-559F9233D903}"/>
              </a:ext>
            </a:extLst>
          </p:cNvPr>
          <p:cNvSpPr/>
          <p:nvPr/>
        </p:nvSpPr>
        <p:spPr>
          <a:xfrm>
            <a:off x="5244051" y="1837561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9" name="Title 2">
            <a:extLst>
              <a:ext uri="{FF2B5EF4-FFF2-40B4-BE49-F238E27FC236}">
                <a16:creationId xmlns:a16="http://schemas.microsoft.com/office/drawing/2014/main" id="{B7606C62-0613-D1E9-3187-E1773014D7E5}"/>
              </a:ext>
            </a:extLst>
          </p:cNvPr>
          <p:cNvSpPr txBox="1"/>
          <p:nvPr/>
        </p:nvSpPr>
        <p:spPr>
          <a:xfrm>
            <a:off x="5002340" y="2277883"/>
            <a:ext cx="154002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30" name="Oval 229">
            <a:extLst>
              <a:ext uri="{FF2B5EF4-FFF2-40B4-BE49-F238E27FC236}">
                <a16:creationId xmlns:a16="http://schemas.microsoft.com/office/drawing/2014/main" id="{068AE07D-5F1A-2573-D9AA-86906E487725}"/>
              </a:ext>
            </a:extLst>
          </p:cNvPr>
          <p:cNvSpPr/>
          <p:nvPr/>
        </p:nvSpPr>
        <p:spPr>
          <a:xfrm>
            <a:off x="2329003" y="288498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97EC5C7D-0CB9-7286-2374-97794E1EF099}"/>
              </a:ext>
            </a:extLst>
          </p:cNvPr>
          <p:cNvSpPr/>
          <p:nvPr/>
        </p:nvSpPr>
        <p:spPr>
          <a:xfrm>
            <a:off x="2693146" y="288207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2" name="Oval 231">
            <a:extLst>
              <a:ext uri="{FF2B5EF4-FFF2-40B4-BE49-F238E27FC236}">
                <a16:creationId xmlns:a16="http://schemas.microsoft.com/office/drawing/2014/main" id="{29F4A518-B47A-E795-78CF-DD4BCC5EA2AE}"/>
              </a:ext>
            </a:extLst>
          </p:cNvPr>
          <p:cNvSpPr/>
          <p:nvPr/>
        </p:nvSpPr>
        <p:spPr>
          <a:xfrm>
            <a:off x="3057289" y="288207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3" name="Oval 232">
            <a:extLst>
              <a:ext uri="{FF2B5EF4-FFF2-40B4-BE49-F238E27FC236}">
                <a16:creationId xmlns:a16="http://schemas.microsoft.com/office/drawing/2014/main" id="{759F78B6-CF29-2A59-CC33-FE98C25EC465}"/>
              </a:ext>
            </a:extLst>
          </p:cNvPr>
          <p:cNvSpPr/>
          <p:nvPr/>
        </p:nvSpPr>
        <p:spPr>
          <a:xfrm>
            <a:off x="3421432" y="288207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4" name="Oval 233">
            <a:extLst>
              <a:ext uri="{FF2B5EF4-FFF2-40B4-BE49-F238E27FC236}">
                <a16:creationId xmlns:a16="http://schemas.microsoft.com/office/drawing/2014/main" id="{639A7308-A541-1BDE-D19D-DB56DBD699F3}"/>
              </a:ext>
            </a:extLst>
          </p:cNvPr>
          <p:cNvSpPr/>
          <p:nvPr/>
        </p:nvSpPr>
        <p:spPr>
          <a:xfrm>
            <a:off x="3785956" y="288207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5" name="Oval 234">
            <a:extLst>
              <a:ext uri="{FF2B5EF4-FFF2-40B4-BE49-F238E27FC236}">
                <a16:creationId xmlns:a16="http://schemas.microsoft.com/office/drawing/2014/main" id="{44C67465-FAED-8779-92EB-EF79E4AF10FA}"/>
              </a:ext>
            </a:extLst>
          </p:cNvPr>
          <p:cNvSpPr/>
          <p:nvPr/>
        </p:nvSpPr>
        <p:spPr>
          <a:xfrm>
            <a:off x="4150480" y="288207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6" name="Oval 235">
            <a:extLst>
              <a:ext uri="{FF2B5EF4-FFF2-40B4-BE49-F238E27FC236}">
                <a16:creationId xmlns:a16="http://schemas.microsoft.com/office/drawing/2014/main" id="{CA2815EB-A47A-6F6E-1FD8-2247DF65AEE7}"/>
              </a:ext>
            </a:extLst>
          </p:cNvPr>
          <p:cNvSpPr/>
          <p:nvPr/>
        </p:nvSpPr>
        <p:spPr>
          <a:xfrm>
            <a:off x="4508825" y="288207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7" name="Oval 236">
            <a:extLst>
              <a:ext uri="{FF2B5EF4-FFF2-40B4-BE49-F238E27FC236}">
                <a16:creationId xmlns:a16="http://schemas.microsoft.com/office/drawing/2014/main" id="{91F82846-04B1-6DD2-1F45-4E414290C7FC}"/>
              </a:ext>
            </a:extLst>
          </p:cNvPr>
          <p:cNvSpPr/>
          <p:nvPr/>
        </p:nvSpPr>
        <p:spPr>
          <a:xfrm>
            <a:off x="4879527" y="288207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8" name="Oval 237">
            <a:extLst>
              <a:ext uri="{FF2B5EF4-FFF2-40B4-BE49-F238E27FC236}">
                <a16:creationId xmlns:a16="http://schemas.microsoft.com/office/drawing/2014/main" id="{8F66FA4E-60D1-FB73-0CA8-5DF0BF09941D}"/>
              </a:ext>
            </a:extLst>
          </p:cNvPr>
          <p:cNvSpPr/>
          <p:nvPr/>
        </p:nvSpPr>
        <p:spPr>
          <a:xfrm>
            <a:off x="5244051" y="288207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9" name="Oval 238">
            <a:extLst>
              <a:ext uri="{FF2B5EF4-FFF2-40B4-BE49-F238E27FC236}">
                <a16:creationId xmlns:a16="http://schemas.microsoft.com/office/drawing/2014/main" id="{984B3E15-E15E-5611-5101-612A0CD77A88}"/>
              </a:ext>
            </a:extLst>
          </p:cNvPr>
          <p:cNvSpPr/>
          <p:nvPr/>
        </p:nvSpPr>
        <p:spPr>
          <a:xfrm>
            <a:off x="2329003" y="376084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0" name="Oval 239">
            <a:extLst>
              <a:ext uri="{FF2B5EF4-FFF2-40B4-BE49-F238E27FC236}">
                <a16:creationId xmlns:a16="http://schemas.microsoft.com/office/drawing/2014/main" id="{4FFEF3A2-2F80-0847-6474-39734BCB7443}"/>
              </a:ext>
            </a:extLst>
          </p:cNvPr>
          <p:cNvSpPr/>
          <p:nvPr/>
        </p:nvSpPr>
        <p:spPr>
          <a:xfrm>
            <a:off x="2693146" y="37579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1" name="Oval 240">
            <a:extLst>
              <a:ext uri="{FF2B5EF4-FFF2-40B4-BE49-F238E27FC236}">
                <a16:creationId xmlns:a16="http://schemas.microsoft.com/office/drawing/2014/main" id="{79505B45-089C-3F14-0634-4F47810670A1}"/>
              </a:ext>
            </a:extLst>
          </p:cNvPr>
          <p:cNvSpPr/>
          <p:nvPr/>
        </p:nvSpPr>
        <p:spPr>
          <a:xfrm>
            <a:off x="3057289" y="37579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2" name="Oval 241">
            <a:extLst>
              <a:ext uri="{FF2B5EF4-FFF2-40B4-BE49-F238E27FC236}">
                <a16:creationId xmlns:a16="http://schemas.microsoft.com/office/drawing/2014/main" id="{E4CB0215-EB14-5CD2-26C9-57212B130ACF}"/>
              </a:ext>
            </a:extLst>
          </p:cNvPr>
          <p:cNvSpPr/>
          <p:nvPr/>
        </p:nvSpPr>
        <p:spPr>
          <a:xfrm>
            <a:off x="3421432" y="37579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3" name="Oval 242">
            <a:extLst>
              <a:ext uri="{FF2B5EF4-FFF2-40B4-BE49-F238E27FC236}">
                <a16:creationId xmlns:a16="http://schemas.microsoft.com/office/drawing/2014/main" id="{F613D34D-B9F9-E76E-2D9F-606B60D4EC83}"/>
              </a:ext>
            </a:extLst>
          </p:cNvPr>
          <p:cNvSpPr/>
          <p:nvPr/>
        </p:nvSpPr>
        <p:spPr>
          <a:xfrm>
            <a:off x="3785956" y="37579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4" name="Oval 243">
            <a:extLst>
              <a:ext uri="{FF2B5EF4-FFF2-40B4-BE49-F238E27FC236}">
                <a16:creationId xmlns:a16="http://schemas.microsoft.com/office/drawing/2014/main" id="{18EB3DA0-D2B3-1089-5D59-2022C5A64900}"/>
              </a:ext>
            </a:extLst>
          </p:cNvPr>
          <p:cNvSpPr/>
          <p:nvPr/>
        </p:nvSpPr>
        <p:spPr>
          <a:xfrm>
            <a:off x="4150480" y="37579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5" name="Oval 244">
            <a:extLst>
              <a:ext uri="{FF2B5EF4-FFF2-40B4-BE49-F238E27FC236}">
                <a16:creationId xmlns:a16="http://schemas.microsoft.com/office/drawing/2014/main" id="{5A0C916F-225D-F9BC-1B4F-59715A382B4D}"/>
              </a:ext>
            </a:extLst>
          </p:cNvPr>
          <p:cNvSpPr/>
          <p:nvPr/>
        </p:nvSpPr>
        <p:spPr>
          <a:xfrm>
            <a:off x="4508825" y="37579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6" name="Oval 245">
            <a:extLst>
              <a:ext uri="{FF2B5EF4-FFF2-40B4-BE49-F238E27FC236}">
                <a16:creationId xmlns:a16="http://schemas.microsoft.com/office/drawing/2014/main" id="{7051BC79-C73E-89F1-751B-6B2A43F1F74F}"/>
              </a:ext>
            </a:extLst>
          </p:cNvPr>
          <p:cNvSpPr/>
          <p:nvPr/>
        </p:nvSpPr>
        <p:spPr>
          <a:xfrm>
            <a:off x="4879527" y="37579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7" name="Oval 246">
            <a:extLst>
              <a:ext uri="{FF2B5EF4-FFF2-40B4-BE49-F238E27FC236}">
                <a16:creationId xmlns:a16="http://schemas.microsoft.com/office/drawing/2014/main" id="{1D5BDEEE-A1CD-921B-1938-17A82F8B1ADE}"/>
              </a:ext>
            </a:extLst>
          </p:cNvPr>
          <p:cNvSpPr/>
          <p:nvPr/>
        </p:nvSpPr>
        <p:spPr>
          <a:xfrm>
            <a:off x="5244051" y="37579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8" name="Oval 247">
            <a:extLst>
              <a:ext uri="{FF2B5EF4-FFF2-40B4-BE49-F238E27FC236}">
                <a16:creationId xmlns:a16="http://schemas.microsoft.com/office/drawing/2014/main" id="{0A7FF734-0E1D-2876-73A3-AC61D0E583BC}"/>
              </a:ext>
            </a:extLst>
          </p:cNvPr>
          <p:cNvSpPr/>
          <p:nvPr/>
        </p:nvSpPr>
        <p:spPr>
          <a:xfrm>
            <a:off x="2329003" y="45931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9" name="Oval 248">
            <a:extLst>
              <a:ext uri="{FF2B5EF4-FFF2-40B4-BE49-F238E27FC236}">
                <a16:creationId xmlns:a16="http://schemas.microsoft.com/office/drawing/2014/main" id="{EE81B127-0E28-6745-AAEC-32561D2D799E}"/>
              </a:ext>
            </a:extLst>
          </p:cNvPr>
          <p:cNvSpPr/>
          <p:nvPr/>
        </p:nvSpPr>
        <p:spPr>
          <a:xfrm>
            <a:off x="2693146" y="45902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0" name="Oval 249">
            <a:extLst>
              <a:ext uri="{FF2B5EF4-FFF2-40B4-BE49-F238E27FC236}">
                <a16:creationId xmlns:a16="http://schemas.microsoft.com/office/drawing/2014/main" id="{B68503A2-CBB8-5CFD-BEBF-CEB45EA410F8}"/>
              </a:ext>
            </a:extLst>
          </p:cNvPr>
          <p:cNvSpPr/>
          <p:nvPr/>
        </p:nvSpPr>
        <p:spPr>
          <a:xfrm>
            <a:off x="3057289" y="45902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1" name="Oval 250">
            <a:extLst>
              <a:ext uri="{FF2B5EF4-FFF2-40B4-BE49-F238E27FC236}">
                <a16:creationId xmlns:a16="http://schemas.microsoft.com/office/drawing/2014/main" id="{C96913C4-1DEC-90E1-8630-F5AC63905925}"/>
              </a:ext>
            </a:extLst>
          </p:cNvPr>
          <p:cNvSpPr/>
          <p:nvPr/>
        </p:nvSpPr>
        <p:spPr>
          <a:xfrm>
            <a:off x="3421432" y="45902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DF735288-FF74-F4EA-55E6-E3025E12AB18}"/>
              </a:ext>
            </a:extLst>
          </p:cNvPr>
          <p:cNvSpPr/>
          <p:nvPr/>
        </p:nvSpPr>
        <p:spPr>
          <a:xfrm>
            <a:off x="3785956" y="45902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DDF12AAF-9C6F-998C-E5B4-92AA319971EF}"/>
              </a:ext>
            </a:extLst>
          </p:cNvPr>
          <p:cNvSpPr/>
          <p:nvPr/>
        </p:nvSpPr>
        <p:spPr>
          <a:xfrm>
            <a:off x="4150480" y="45902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4" name="Oval 253">
            <a:extLst>
              <a:ext uri="{FF2B5EF4-FFF2-40B4-BE49-F238E27FC236}">
                <a16:creationId xmlns:a16="http://schemas.microsoft.com/office/drawing/2014/main" id="{E4C5067C-F933-EE33-B2ED-AA652E89AFC5}"/>
              </a:ext>
            </a:extLst>
          </p:cNvPr>
          <p:cNvSpPr/>
          <p:nvPr/>
        </p:nvSpPr>
        <p:spPr>
          <a:xfrm>
            <a:off x="4508825" y="45902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5" name="Oval 254">
            <a:extLst>
              <a:ext uri="{FF2B5EF4-FFF2-40B4-BE49-F238E27FC236}">
                <a16:creationId xmlns:a16="http://schemas.microsoft.com/office/drawing/2014/main" id="{06E36CE6-FC41-78E0-D266-0DD59E298379}"/>
              </a:ext>
            </a:extLst>
          </p:cNvPr>
          <p:cNvSpPr/>
          <p:nvPr/>
        </p:nvSpPr>
        <p:spPr>
          <a:xfrm>
            <a:off x="4879527" y="45902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6" name="Oval 255">
            <a:extLst>
              <a:ext uri="{FF2B5EF4-FFF2-40B4-BE49-F238E27FC236}">
                <a16:creationId xmlns:a16="http://schemas.microsoft.com/office/drawing/2014/main" id="{F5C988AD-9269-467E-4E76-6F5036771E07}"/>
              </a:ext>
            </a:extLst>
          </p:cNvPr>
          <p:cNvSpPr/>
          <p:nvPr/>
        </p:nvSpPr>
        <p:spPr>
          <a:xfrm>
            <a:off x="5244051" y="45902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7" name="Oval 256">
            <a:extLst>
              <a:ext uri="{FF2B5EF4-FFF2-40B4-BE49-F238E27FC236}">
                <a16:creationId xmlns:a16="http://schemas.microsoft.com/office/drawing/2014/main" id="{25F5DDAF-593A-9F5D-054C-EA77D1B74A50}"/>
              </a:ext>
            </a:extLst>
          </p:cNvPr>
          <p:cNvSpPr/>
          <p:nvPr/>
        </p:nvSpPr>
        <p:spPr>
          <a:xfrm>
            <a:off x="2329003" y="493915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AF4DED11-204E-AE96-9AD2-15B8879A8D84}"/>
              </a:ext>
            </a:extLst>
          </p:cNvPr>
          <p:cNvSpPr/>
          <p:nvPr/>
        </p:nvSpPr>
        <p:spPr>
          <a:xfrm>
            <a:off x="2693146" y="49362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9" name="Oval 258">
            <a:extLst>
              <a:ext uri="{FF2B5EF4-FFF2-40B4-BE49-F238E27FC236}">
                <a16:creationId xmlns:a16="http://schemas.microsoft.com/office/drawing/2014/main" id="{6B35E623-D4D9-F7F7-974C-97529FC99D4E}"/>
              </a:ext>
            </a:extLst>
          </p:cNvPr>
          <p:cNvSpPr/>
          <p:nvPr/>
        </p:nvSpPr>
        <p:spPr>
          <a:xfrm>
            <a:off x="3057289" y="49362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0" name="Oval 259">
            <a:extLst>
              <a:ext uri="{FF2B5EF4-FFF2-40B4-BE49-F238E27FC236}">
                <a16:creationId xmlns:a16="http://schemas.microsoft.com/office/drawing/2014/main" id="{6617A928-CC63-41C1-410E-F5020CBB2979}"/>
              </a:ext>
            </a:extLst>
          </p:cNvPr>
          <p:cNvSpPr/>
          <p:nvPr/>
        </p:nvSpPr>
        <p:spPr>
          <a:xfrm>
            <a:off x="3421432" y="49362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1" name="Oval 260">
            <a:extLst>
              <a:ext uri="{FF2B5EF4-FFF2-40B4-BE49-F238E27FC236}">
                <a16:creationId xmlns:a16="http://schemas.microsoft.com/office/drawing/2014/main" id="{B403B67B-6E79-CEE6-19FA-9F2CA1AB0C36}"/>
              </a:ext>
            </a:extLst>
          </p:cNvPr>
          <p:cNvSpPr/>
          <p:nvPr/>
        </p:nvSpPr>
        <p:spPr>
          <a:xfrm>
            <a:off x="3785956" y="493625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2" name="Oval 261">
            <a:extLst>
              <a:ext uri="{FF2B5EF4-FFF2-40B4-BE49-F238E27FC236}">
                <a16:creationId xmlns:a16="http://schemas.microsoft.com/office/drawing/2014/main" id="{8557BBDD-EC68-E311-FA1A-13C0F8E33D41}"/>
              </a:ext>
            </a:extLst>
          </p:cNvPr>
          <p:cNvSpPr/>
          <p:nvPr/>
        </p:nvSpPr>
        <p:spPr>
          <a:xfrm>
            <a:off x="4150480" y="493625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3" name="Oval 262">
            <a:extLst>
              <a:ext uri="{FF2B5EF4-FFF2-40B4-BE49-F238E27FC236}">
                <a16:creationId xmlns:a16="http://schemas.microsoft.com/office/drawing/2014/main" id="{43FC63FC-33F0-7417-DE08-21CE0D87D9A5}"/>
              </a:ext>
            </a:extLst>
          </p:cNvPr>
          <p:cNvSpPr/>
          <p:nvPr/>
        </p:nvSpPr>
        <p:spPr>
          <a:xfrm>
            <a:off x="4508825" y="493625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4" name="Oval 263">
            <a:extLst>
              <a:ext uri="{FF2B5EF4-FFF2-40B4-BE49-F238E27FC236}">
                <a16:creationId xmlns:a16="http://schemas.microsoft.com/office/drawing/2014/main" id="{F9D237CF-FF00-5764-32D6-07A13C898885}"/>
              </a:ext>
            </a:extLst>
          </p:cNvPr>
          <p:cNvSpPr/>
          <p:nvPr/>
        </p:nvSpPr>
        <p:spPr>
          <a:xfrm>
            <a:off x="4879527" y="493625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5" name="Oval 264">
            <a:extLst>
              <a:ext uri="{FF2B5EF4-FFF2-40B4-BE49-F238E27FC236}">
                <a16:creationId xmlns:a16="http://schemas.microsoft.com/office/drawing/2014/main" id="{0DB7DE71-4C2E-7FD1-B729-2D39C64B9F13}"/>
              </a:ext>
            </a:extLst>
          </p:cNvPr>
          <p:cNvSpPr/>
          <p:nvPr/>
        </p:nvSpPr>
        <p:spPr>
          <a:xfrm>
            <a:off x="5244051" y="49362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590CCB65-4DDE-5F66-AF69-10C8D567BF4F}"/>
              </a:ext>
            </a:extLst>
          </p:cNvPr>
          <p:cNvSpPr/>
          <p:nvPr/>
        </p:nvSpPr>
        <p:spPr>
          <a:xfrm>
            <a:off x="2329003" y="617868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7" name="Oval 266">
            <a:extLst>
              <a:ext uri="{FF2B5EF4-FFF2-40B4-BE49-F238E27FC236}">
                <a16:creationId xmlns:a16="http://schemas.microsoft.com/office/drawing/2014/main" id="{AAC7DD6F-C5D4-B0C5-84AC-78CE591DB3AD}"/>
              </a:ext>
            </a:extLst>
          </p:cNvPr>
          <p:cNvSpPr/>
          <p:nvPr/>
        </p:nvSpPr>
        <p:spPr>
          <a:xfrm>
            <a:off x="2693146" y="617578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8" name="Oval 267">
            <a:extLst>
              <a:ext uri="{FF2B5EF4-FFF2-40B4-BE49-F238E27FC236}">
                <a16:creationId xmlns:a16="http://schemas.microsoft.com/office/drawing/2014/main" id="{A2C99574-6C92-E9D8-704D-D481B1F8A03F}"/>
              </a:ext>
            </a:extLst>
          </p:cNvPr>
          <p:cNvSpPr/>
          <p:nvPr/>
        </p:nvSpPr>
        <p:spPr>
          <a:xfrm>
            <a:off x="3057289" y="61757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9" name="Oval 268">
            <a:extLst>
              <a:ext uri="{FF2B5EF4-FFF2-40B4-BE49-F238E27FC236}">
                <a16:creationId xmlns:a16="http://schemas.microsoft.com/office/drawing/2014/main" id="{E59FFEA8-125B-2333-A5A6-53CE47F0723F}"/>
              </a:ext>
            </a:extLst>
          </p:cNvPr>
          <p:cNvSpPr/>
          <p:nvPr/>
        </p:nvSpPr>
        <p:spPr>
          <a:xfrm>
            <a:off x="3421432" y="61757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0" name="Oval 269">
            <a:extLst>
              <a:ext uri="{FF2B5EF4-FFF2-40B4-BE49-F238E27FC236}">
                <a16:creationId xmlns:a16="http://schemas.microsoft.com/office/drawing/2014/main" id="{88943619-3CC8-3F01-2BB5-CD6E375048C6}"/>
              </a:ext>
            </a:extLst>
          </p:cNvPr>
          <p:cNvSpPr/>
          <p:nvPr/>
        </p:nvSpPr>
        <p:spPr>
          <a:xfrm>
            <a:off x="3785956" y="61757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1" name="Oval 270">
            <a:extLst>
              <a:ext uri="{FF2B5EF4-FFF2-40B4-BE49-F238E27FC236}">
                <a16:creationId xmlns:a16="http://schemas.microsoft.com/office/drawing/2014/main" id="{9CD52DB5-2728-9654-18B4-E00566A0E786}"/>
              </a:ext>
            </a:extLst>
          </p:cNvPr>
          <p:cNvSpPr/>
          <p:nvPr/>
        </p:nvSpPr>
        <p:spPr>
          <a:xfrm>
            <a:off x="4508825" y="617578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2" name="Oval 271">
            <a:extLst>
              <a:ext uri="{FF2B5EF4-FFF2-40B4-BE49-F238E27FC236}">
                <a16:creationId xmlns:a16="http://schemas.microsoft.com/office/drawing/2014/main" id="{5558FA4E-3F77-8DDD-BCC0-9A67BD90FA91}"/>
              </a:ext>
            </a:extLst>
          </p:cNvPr>
          <p:cNvSpPr/>
          <p:nvPr/>
        </p:nvSpPr>
        <p:spPr>
          <a:xfrm>
            <a:off x="5244051" y="617578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3" name="Title 2">
            <a:extLst>
              <a:ext uri="{FF2B5EF4-FFF2-40B4-BE49-F238E27FC236}">
                <a16:creationId xmlns:a16="http://schemas.microsoft.com/office/drawing/2014/main" id="{5D744E75-DF5F-FC4B-4BFF-81929C0FA2C7}"/>
              </a:ext>
            </a:extLst>
          </p:cNvPr>
          <p:cNvSpPr txBox="1"/>
          <p:nvPr/>
        </p:nvSpPr>
        <p:spPr>
          <a:xfrm>
            <a:off x="2230971" y="58247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274" name="Title 2">
            <a:extLst>
              <a:ext uri="{FF2B5EF4-FFF2-40B4-BE49-F238E27FC236}">
                <a16:creationId xmlns:a16="http://schemas.microsoft.com/office/drawing/2014/main" id="{915F3976-2A73-4E37-8CB1-39ACB227BA91}"/>
              </a:ext>
            </a:extLst>
          </p:cNvPr>
          <p:cNvSpPr txBox="1"/>
          <p:nvPr/>
        </p:nvSpPr>
        <p:spPr>
          <a:xfrm>
            <a:off x="3988467" y="5829386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275" name="Title 2">
            <a:extLst>
              <a:ext uri="{FF2B5EF4-FFF2-40B4-BE49-F238E27FC236}">
                <a16:creationId xmlns:a16="http://schemas.microsoft.com/office/drawing/2014/main" id="{81743803-E7E4-1B6E-8DBD-F53916714078}"/>
              </a:ext>
            </a:extLst>
          </p:cNvPr>
          <p:cNvSpPr txBox="1"/>
          <p:nvPr/>
        </p:nvSpPr>
        <p:spPr>
          <a:xfrm>
            <a:off x="4793853" y="58247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276" name="Straight Connector 275">
            <a:extLst>
              <a:ext uri="{FF2B5EF4-FFF2-40B4-BE49-F238E27FC236}">
                <a16:creationId xmlns:a16="http://schemas.microsoft.com/office/drawing/2014/main" id="{B0664527-C6AA-E8C5-18A3-8CA7750042E5}"/>
              </a:ext>
            </a:extLst>
          </p:cNvPr>
          <p:cNvCxnSpPr>
            <a:cxnSpLocks/>
          </p:cNvCxnSpPr>
          <p:nvPr/>
        </p:nvCxnSpPr>
        <p:spPr>
          <a:xfrm>
            <a:off x="5389384" y="214869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Straight Connector 276">
            <a:extLst>
              <a:ext uri="{FF2B5EF4-FFF2-40B4-BE49-F238E27FC236}">
                <a16:creationId xmlns:a16="http://schemas.microsoft.com/office/drawing/2014/main" id="{F3413F3F-27DF-0F74-40FC-204AEADB4915}"/>
              </a:ext>
            </a:extLst>
          </p:cNvPr>
          <p:cNvCxnSpPr>
            <a:cxnSpLocks/>
          </p:cNvCxnSpPr>
          <p:nvPr/>
        </p:nvCxnSpPr>
        <p:spPr>
          <a:xfrm>
            <a:off x="5008943" y="214869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Straight Connector 277">
            <a:extLst>
              <a:ext uri="{FF2B5EF4-FFF2-40B4-BE49-F238E27FC236}">
                <a16:creationId xmlns:a16="http://schemas.microsoft.com/office/drawing/2014/main" id="{715F3CD8-D66D-6ED0-7FCA-25124B5580C9}"/>
              </a:ext>
            </a:extLst>
          </p:cNvPr>
          <p:cNvCxnSpPr>
            <a:cxnSpLocks/>
          </p:cNvCxnSpPr>
          <p:nvPr/>
        </p:nvCxnSpPr>
        <p:spPr>
          <a:xfrm>
            <a:off x="5002340" y="2282814"/>
            <a:ext cx="39487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9" name="Oval 278">
            <a:extLst>
              <a:ext uri="{FF2B5EF4-FFF2-40B4-BE49-F238E27FC236}">
                <a16:creationId xmlns:a16="http://schemas.microsoft.com/office/drawing/2014/main" id="{1D4CD2DE-0218-8B75-A1A7-62FF0ED2639E}"/>
              </a:ext>
            </a:extLst>
          </p:cNvPr>
          <p:cNvSpPr/>
          <p:nvPr/>
        </p:nvSpPr>
        <p:spPr>
          <a:xfrm>
            <a:off x="2329003" y="531830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0" name="Oval 279">
            <a:extLst>
              <a:ext uri="{FF2B5EF4-FFF2-40B4-BE49-F238E27FC236}">
                <a16:creationId xmlns:a16="http://schemas.microsoft.com/office/drawing/2014/main" id="{08074126-AC1F-62F9-C703-90F036222D9C}"/>
              </a:ext>
            </a:extLst>
          </p:cNvPr>
          <p:cNvSpPr/>
          <p:nvPr/>
        </p:nvSpPr>
        <p:spPr>
          <a:xfrm>
            <a:off x="2693146" y="531539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1" name="Oval 280">
            <a:extLst>
              <a:ext uri="{FF2B5EF4-FFF2-40B4-BE49-F238E27FC236}">
                <a16:creationId xmlns:a16="http://schemas.microsoft.com/office/drawing/2014/main" id="{9F505CD2-CE3F-819A-CCC6-F7B4D9FBE917}"/>
              </a:ext>
            </a:extLst>
          </p:cNvPr>
          <p:cNvSpPr/>
          <p:nvPr/>
        </p:nvSpPr>
        <p:spPr>
          <a:xfrm>
            <a:off x="3057289" y="531539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2" name="Oval 281">
            <a:extLst>
              <a:ext uri="{FF2B5EF4-FFF2-40B4-BE49-F238E27FC236}">
                <a16:creationId xmlns:a16="http://schemas.microsoft.com/office/drawing/2014/main" id="{FA6D896C-EC5D-E2D1-7E77-FEE28D9EA785}"/>
              </a:ext>
            </a:extLst>
          </p:cNvPr>
          <p:cNvSpPr/>
          <p:nvPr/>
        </p:nvSpPr>
        <p:spPr>
          <a:xfrm>
            <a:off x="3421432" y="531539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3" name="Oval 282">
            <a:extLst>
              <a:ext uri="{FF2B5EF4-FFF2-40B4-BE49-F238E27FC236}">
                <a16:creationId xmlns:a16="http://schemas.microsoft.com/office/drawing/2014/main" id="{D631ED38-BC5F-9A51-6880-D2011EAAFA6E}"/>
              </a:ext>
            </a:extLst>
          </p:cNvPr>
          <p:cNvSpPr/>
          <p:nvPr/>
        </p:nvSpPr>
        <p:spPr>
          <a:xfrm>
            <a:off x="3785956" y="531539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4" name="Oval 283">
            <a:extLst>
              <a:ext uri="{FF2B5EF4-FFF2-40B4-BE49-F238E27FC236}">
                <a16:creationId xmlns:a16="http://schemas.microsoft.com/office/drawing/2014/main" id="{DFC0114C-9295-D72C-9A44-1C1FFAE0EF81}"/>
              </a:ext>
            </a:extLst>
          </p:cNvPr>
          <p:cNvSpPr/>
          <p:nvPr/>
        </p:nvSpPr>
        <p:spPr>
          <a:xfrm>
            <a:off x="4150480" y="531539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5" name="Oval 284">
            <a:extLst>
              <a:ext uri="{FF2B5EF4-FFF2-40B4-BE49-F238E27FC236}">
                <a16:creationId xmlns:a16="http://schemas.microsoft.com/office/drawing/2014/main" id="{C259EBB1-74F8-E295-8596-789FBEE7A0FA}"/>
              </a:ext>
            </a:extLst>
          </p:cNvPr>
          <p:cNvSpPr/>
          <p:nvPr/>
        </p:nvSpPr>
        <p:spPr>
          <a:xfrm>
            <a:off x="4508825" y="531539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6" name="Oval 285">
            <a:extLst>
              <a:ext uri="{FF2B5EF4-FFF2-40B4-BE49-F238E27FC236}">
                <a16:creationId xmlns:a16="http://schemas.microsoft.com/office/drawing/2014/main" id="{E84DCC01-8262-BDC3-E0E0-A328A339E6ED}"/>
              </a:ext>
            </a:extLst>
          </p:cNvPr>
          <p:cNvSpPr/>
          <p:nvPr/>
        </p:nvSpPr>
        <p:spPr>
          <a:xfrm>
            <a:off x="4879527" y="531539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7" name="Oval 286">
            <a:extLst>
              <a:ext uri="{FF2B5EF4-FFF2-40B4-BE49-F238E27FC236}">
                <a16:creationId xmlns:a16="http://schemas.microsoft.com/office/drawing/2014/main" id="{7FB2B9B8-9438-4000-51EB-8702A1493ED4}"/>
              </a:ext>
            </a:extLst>
          </p:cNvPr>
          <p:cNvSpPr/>
          <p:nvPr/>
        </p:nvSpPr>
        <p:spPr>
          <a:xfrm>
            <a:off x="5244051" y="531539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288" name="Group 287">
            <a:extLst>
              <a:ext uri="{FF2B5EF4-FFF2-40B4-BE49-F238E27FC236}">
                <a16:creationId xmlns:a16="http://schemas.microsoft.com/office/drawing/2014/main" id="{C69E307F-7662-9241-3E81-EE8CB4734E76}"/>
              </a:ext>
            </a:extLst>
          </p:cNvPr>
          <p:cNvGrpSpPr/>
          <p:nvPr/>
        </p:nvGrpSpPr>
        <p:grpSpPr>
          <a:xfrm>
            <a:off x="4873561" y="6176302"/>
            <a:ext cx="278634" cy="272668"/>
            <a:chOff x="8032638" y="5926610"/>
            <a:chExt cx="278634" cy="272668"/>
          </a:xfrm>
        </p:grpSpPr>
        <p:sp>
          <p:nvSpPr>
            <p:cNvPr id="289" name="Freeform 288">
              <a:extLst>
                <a:ext uri="{FF2B5EF4-FFF2-40B4-BE49-F238E27FC236}">
                  <a16:creationId xmlns:a16="http://schemas.microsoft.com/office/drawing/2014/main" id="{CB2F7F7D-8978-2BC1-CC79-1947B13942D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90" name="Freeform 289">
              <a:extLst>
                <a:ext uri="{FF2B5EF4-FFF2-40B4-BE49-F238E27FC236}">
                  <a16:creationId xmlns:a16="http://schemas.microsoft.com/office/drawing/2014/main" id="{ABCE77AB-9FE6-FF5F-2785-7D00B03FE2EB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291" name="Group 290">
            <a:extLst>
              <a:ext uri="{FF2B5EF4-FFF2-40B4-BE49-F238E27FC236}">
                <a16:creationId xmlns:a16="http://schemas.microsoft.com/office/drawing/2014/main" id="{EB5D1720-8985-8742-AAF0-2C4BF060367B}"/>
              </a:ext>
            </a:extLst>
          </p:cNvPr>
          <p:cNvGrpSpPr/>
          <p:nvPr/>
        </p:nvGrpSpPr>
        <p:grpSpPr>
          <a:xfrm rot="10800000">
            <a:off x="4152449" y="6176302"/>
            <a:ext cx="278634" cy="272668"/>
            <a:chOff x="8032638" y="5926610"/>
            <a:chExt cx="278634" cy="272668"/>
          </a:xfrm>
        </p:grpSpPr>
        <p:sp>
          <p:nvSpPr>
            <p:cNvPr id="292" name="Freeform 291">
              <a:extLst>
                <a:ext uri="{FF2B5EF4-FFF2-40B4-BE49-F238E27FC236}">
                  <a16:creationId xmlns:a16="http://schemas.microsoft.com/office/drawing/2014/main" id="{31EDD6D8-0834-66FA-F6F2-3478643ED672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93" name="Freeform 292">
              <a:extLst>
                <a:ext uri="{FF2B5EF4-FFF2-40B4-BE49-F238E27FC236}">
                  <a16:creationId xmlns:a16="http://schemas.microsoft.com/office/drawing/2014/main" id="{15A3A1EB-D546-3F00-484D-2605845EF1A8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294" name="Straight Connector 293">
            <a:extLst>
              <a:ext uri="{FF2B5EF4-FFF2-40B4-BE49-F238E27FC236}">
                <a16:creationId xmlns:a16="http://schemas.microsoft.com/office/drawing/2014/main" id="{489CB5A9-06FD-1AC0-F369-99847395D84C}"/>
              </a:ext>
            </a:extLst>
          </p:cNvPr>
          <p:cNvCxnSpPr>
            <a:cxnSpLocks/>
          </p:cNvCxnSpPr>
          <p:nvPr/>
        </p:nvCxnSpPr>
        <p:spPr>
          <a:xfrm>
            <a:off x="9667904" y="2285352"/>
            <a:ext cx="0" cy="23231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5" name="Title 2">
            <a:extLst>
              <a:ext uri="{FF2B5EF4-FFF2-40B4-BE49-F238E27FC236}">
                <a16:creationId xmlns:a16="http://schemas.microsoft.com/office/drawing/2014/main" id="{5F6B8202-4D2C-7D7C-F38D-7D28E9A04F9B}"/>
              </a:ext>
            </a:extLst>
          </p:cNvPr>
          <p:cNvSpPr txBox="1"/>
          <p:nvPr/>
        </p:nvSpPr>
        <p:spPr>
          <a:xfrm>
            <a:off x="551328" y="1827701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96" name="Straight Connector 295">
            <a:extLst>
              <a:ext uri="{FF2B5EF4-FFF2-40B4-BE49-F238E27FC236}">
                <a16:creationId xmlns:a16="http://schemas.microsoft.com/office/drawing/2014/main" id="{200D0706-22FE-0795-DA04-B7D347C42CA0}"/>
              </a:ext>
            </a:extLst>
          </p:cNvPr>
          <p:cNvCxnSpPr>
            <a:cxnSpLocks/>
          </p:cNvCxnSpPr>
          <p:nvPr/>
        </p:nvCxnSpPr>
        <p:spPr>
          <a:xfrm>
            <a:off x="821874" y="1990317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" name="Title 2">
            <a:extLst>
              <a:ext uri="{FF2B5EF4-FFF2-40B4-BE49-F238E27FC236}">
                <a16:creationId xmlns:a16="http://schemas.microsoft.com/office/drawing/2014/main" id="{886CE8CB-BC9C-3693-5982-2CCA65EACF06}"/>
              </a:ext>
            </a:extLst>
          </p:cNvPr>
          <p:cNvSpPr txBox="1"/>
          <p:nvPr/>
        </p:nvSpPr>
        <p:spPr>
          <a:xfrm>
            <a:off x="551327" y="272859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8" name="Title 2">
            <a:extLst>
              <a:ext uri="{FF2B5EF4-FFF2-40B4-BE49-F238E27FC236}">
                <a16:creationId xmlns:a16="http://schemas.microsoft.com/office/drawing/2014/main" id="{582277BC-3001-D635-8FD8-0C050D2711D8}"/>
              </a:ext>
            </a:extLst>
          </p:cNvPr>
          <p:cNvSpPr txBox="1"/>
          <p:nvPr/>
        </p:nvSpPr>
        <p:spPr>
          <a:xfrm>
            <a:off x="2230971" y="252810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9" name="Title 2">
            <a:extLst>
              <a:ext uri="{FF2B5EF4-FFF2-40B4-BE49-F238E27FC236}">
                <a16:creationId xmlns:a16="http://schemas.microsoft.com/office/drawing/2014/main" id="{B1F5B712-3DA5-6EFE-1576-DC9BEB7D235A}"/>
              </a:ext>
            </a:extLst>
          </p:cNvPr>
          <p:cNvSpPr txBox="1"/>
          <p:nvPr/>
        </p:nvSpPr>
        <p:spPr>
          <a:xfrm>
            <a:off x="3500722" y="252810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0" name="Title 2">
            <a:extLst>
              <a:ext uri="{FF2B5EF4-FFF2-40B4-BE49-F238E27FC236}">
                <a16:creationId xmlns:a16="http://schemas.microsoft.com/office/drawing/2014/main" id="{67776F4C-1E13-2605-8706-ED46AFEC232E}"/>
              </a:ext>
            </a:extLst>
          </p:cNvPr>
          <p:cNvSpPr txBox="1"/>
          <p:nvPr/>
        </p:nvSpPr>
        <p:spPr>
          <a:xfrm>
            <a:off x="4793853" y="252810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1" name="Title 2">
            <a:extLst>
              <a:ext uri="{FF2B5EF4-FFF2-40B4-BE49-F238E27FC236}">
                <a16:creationId xmlns:a16="http://schemas.microsoft.com/office/drawing/2014/main" id="{1D7F43CC-E49C-1832-AEB8-4EC9DED2BEC4}"/>
              </a:ext>
            </a:extLst>
          </p:cNvPr>
          <p:cNvSpPr txBox="1"/>
          <p:nvPr/>
        </p:nvSpPr>
        <p:spPr>
          <a:xfrm>
            <a:off x="2230971" y="336836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2" name="Title 2">
            <a:extLst>
              <a:ext uri="{FF2B5EF4-FFF2-40B4-BE49-F238E27FC236}">
                <a16:creationId xmlns:a16="http://schemas.microsoft.com/office/drawing/2014/main" id="{07B782CC-EBEF-DE8B-1525-4B8C5791F9AE}"/>
              </a:ext>
            </a:extLst>
          </p:cNvPr>
          <p:cNvSpPr txBox="1"/>
          <p:nvPr/>
        </p:nvSpPr>
        <p:spPr>
          <a:xfrm>
            <a:off x="3351539" y="3368364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3" name="Title 2">
            <a:extLst>
              <a:ext uri="{FF2B5EF4-FFF2-40B4-BE49-F238E27FC236}">
                <a16:creationId xmlns:a16="http://schemas.microsoft.com/office/drawing/2014/main" id="{CD02A99A-ACE6-6B14-2F5E-7DFFF11CE799}"/>
              </a:ext>
            </a:extLst>
          </p:cNvPr>
          <p:cNvSpPr txBox="1"/>
          <p:nvPr/>
        </p:nvSpPr>
        <p:spPr>
          <a:xfrm>
            <a:off x="4793853" y="336836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04" name="Straight Connector 303">
            <a:extLst>
              <a:ext uri="{FF2B5EF4-FFF2-40B4-BE49-F238E27FC236}">
                <a16:creationId xmlns:a16="http://schemas.microsoft.com/office/drawing/2014/main" id="{37C40EE7-A777-3EEF-EB7C-190095A1B5C4}"/>
              </a:ext>
            </a:extLst>
          </p:cNvPr>
          <p:cNvCxnSpPr>
            <a:cxnSpLocks/>
          </p:cNvCxnSpPr>
          <p:nvPr/>
        </p:nvCxnSpPr>
        <p:spPr>
          <a:xfrm>
            <a:off x="1655702" y="3027868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5" name="Title 2">
            <a:extLst>
              <a:ext uri="{FF2B5EF4-FFF2-40B4-BE49-F238E27FC236}">
                <a16:creationId xmlns:a16="http://schemas.microsoft.com/office/drawing/2014/main" id="{09FD3206-2F86-8D5D-A014-9D801EE703C7}"/>
              </a:ext>
            </a:extLst>
          </p:cNvPr>
          <p:cNvSpPr txBox="1"/>
          <p:nvPr/>
        </p:nvSpPr>
        <p:spPr>
          <a:xfrm>
            <a:off x="551327" y="370885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06" name="Straight Connector 305">
            <a:extLst>
              <a:ext uri="{FF2B5EF4-FFF2-40B4-BE49-F238E27FC236}">
                <a16:creationId xmlns:a16="http://schemas.microsoft.com/office/drawing/2014/main" id="{DAA8CA6A-6C8B-6580-2CB3-F5BF84DC796E}"/>
              </a:ext>
            </a:extLst>
          </p:cNvPr>
          <p:cNvCxnSpPr>
            <a:cxnSpLocks/>
          </p:cNvCxnSpPr>
          <p:nvPr/>
        </p:nvCxnSpPr>
        <p:spPr>
          <a:xfrm>
            <a:off x="1511302" y="3899019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" name="Title 2">
            <a:extLst>
              <a:ext uri="{FF2B5EF4-FFF2-40B4-BE49-F238E27FC236}">
                <a16:creationId xmlns:a16="http://schemas.microsoft.com/office/drawing/2014/main" id="{B394EFFB-CA64-1736-F48B-10FE5D48D165}"/>
              </a:ext>
            </a:extLst>
          </p:cNvPr>
          <p:cNvSpPr txBox="1"/>
          <p:nvPr/>
        </p:nvSpPr>
        <p:spPr>
          <a:xfrm>
            <a:off x="2104923" y="4208623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8" name="Title 2">
            <a:extLst>
              <a:ext uri="{FF2B5EF4-FFF2-40B4-BE49-F238E27FC236}">
                <a16:creationId xmlns:a16="http://schemas.microsoft.com/office/drawing/2014/main" id="{98250182-CA5C-3F33-2BC4-8202DD15C2F7}"/>
              </a:ext>
            </a:extLst>
          </p:cNvPr>
          <p:cNvSpPr txBox="1"/>
          <p:nvPr/>
        </p:nvSpPr>
        <p:spPr>
          <a:xfrm>
            <a:off x="3351539" y="4208623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9" name="Title 2">
            <a:extLst>
              <a:ext uri="{FF2B5EF4-FFF2-40B4-BE49-F238E27FC236}">
                <a16:creationId xmlns:a16="http://schemas.microsoft.com/office/drawing/2014/main" id="{3B6FF432-FC53-1B22-7B79-0664F0EB3FC0}"/>
              </a:ext>
            </a:extLst>
          </p:cNvPr>
          <p:cNvSpPr txBox="1"/>
          <p:nvPr/>
        </p:nvSpPr>
        <p:spPr>
          <a:xfrm>
            <a:off x="4793853" y="420862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10" name="Title 2">
            <a:extLst>
              <a:ext uri="{FF2B5EF4-FFF2-40B4-BE49-F238E27FC236}">
                <a16:creationId xmlns:a16="http://schemas.microsoft.com/office/drawing/2014/main" id="{287E3824-6F2B-A17C-5FB1-0A513DC08FE9}"/>
              </a:ext>
            </a:extLst>
          </p:cNvPr>
          <p:cNvSpPr txBox="1"/>
          <p:nvPr/>
        </p:nvSpPr>
        <p:spPr>
          <a:xfrm>
            <a:off x="551326" y="4571407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11" name="Straight Connector 310">
            <a:extLst>
              <a:ext uri="{FF2B5EF4-FFF2-40B4-BE49-F238E27FC236}">
                <a16:creationId xmlns:a16="http://schemas.microsoft.com/office/drawing/2014/main" id="{54F6487E-6372-3098-6FF5-60F78ED0D66A}"/>
              </a:ext>
            </a:extLst>
          </p:cNvPr>
          <p:cNvCxnSpPr>
            <a:cxnSpLocks/>
          </p:cNvCxnSpPr>
          <p:nvPr/>
        </p:nvCxnSpPr>
        <p:spPr>
          <a:xfrm>
            <a:off x="1022860" y="4739278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2" name="Title 2">
            <a:extLst>
              <a:ext uri="{FF2B5EF4-FFF2-40B4-BE49-F238E27FC236}">
                <a16:creationId xmlns:a16="http://schemas.microsoft.com/office/drawing/2014/main" id="{370368CD-6C84-9F8D-E9AC-0483D92127D8}"/>
              </a:ext>
            </a:extLst>
          </p:cNvPr>
          <p:cNvSpPr txBox="1"/>
          <p:nvPr/>
        </p:nvSpPr>
        <p:spPr>
          <a:xfrm>
            <a:off x="551327" y="5289355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13" name="Straight Connector 312">
            <a:extLst>
              <a:ext uri="{FF2B5EF4-FFF2-40B4-BE49-F238E27FC236}">
                <a16:creationId xmlns:a16="http://schemas.microsoft.com/office/drawing/2014/main" id="{F910E80E-3CFE-C274-6346-880D7E433E0B}"/>
              </a:ext>
            </a:extLst>
          </p:cNvPr>
          <p:cNvCxnSpPr>
            <a:cxnSpLocks/>
          </p:cNvCxnSpPr>
          <p:nvPr/>
        </p:nvCxnSpPr>
        <p:spPr>
          <a:xfrm>
            <a:off x="2164445" y="5457226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4" name="Title 2">
            <a:extLst>
              <a:ext uri="{FF2B5EF4-FFF2-40B4-BE49-F238E27FC236}">
                <a16:creationId xmlns:a16="http://schemas.microsoft.com/office/drawing/2014/main" id="{7140DC16-6150-F568-B887-1CD9AFC87D4A}"/>
              </a:ext>
            </a:extLst>
          </p:cNvPr>
          <p:cNvSpPr txBox="1"/>
          <p:nvPr/>
        </p:nvSpPr>
        <p:spPr>
          <a:xfrm>
            <a:off x="566584" y="613807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15" name="Straight Connector 314">
            <a:extLst>
              <a:ext uri="{FF2B5EF4-FFF2-40B4-BE49-F238E27FC236}">
                <a16:creationId xmlns:a16="http://schemas.microsoft.com/office/drawing/2014/main" id="{4F7F52D8-3077-CC35-53C9-5058F92412ED}"/>
              </a:ext>
            </a:extLst>
          </p:cNvPr>
          <p:cNvCxnSpPr>
            <a:cxnSpLocks/>
          </p:cNvCxnSpPr>
          <p:nvPr/>
        </p:nvCxnSpPr>
        <p:spPr>
          <a:xfrm>
            <a:off x="1525817" y="6327519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6" name="Title 2">
            <a:extLst>
              <a:ext uri="{FF2B5EF4-FFF2-40B4-BE49-F238E27FC236}">
                <a16:creationId xmlns:a16="http://schemas.microsoft.com/office/drawing/2014/main" id="{5F6DD237-9A2A-4A46-6389-C607F67BEDFA}"/>
              </a:ext>
            </a:extLst>
          </p:cNvPr>
          <p:cNvSpPr txBox="1"/>
          <p:nvPr/>
        </p:nvSpPr>
        <p:spPr>
          <a:xfrm>
            <a:off x="551327" y="4909646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17" name="Straight Connector 316">
            <a:extLst>
              <a:ext uri="{FF2B5EF4-FFF2-40B4-BE49-F238E27FC236}">
                <a16:creationId xmlns:a16="http://schemas.microsoft.com/office/drawing/2014/main" id="{DC86473B-661D-5FAF-7CFC-DB7C13581C00}"/>
              </a:ext>
            </a:extLst>
          </p:cNvPr>
          <p:cNvCxnSpPr>
            <a:cxnSpLocks/>
          </p:cNvCxnSpPr>
          <p:nvPr/>
        </p:nvCxnSpPr>
        <p:spPr>
          <a:xfrm>
            <a:off x="2164445" y="5077517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9673619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6CA056B-4C50-33DE-E7CC-A618DC3C5A1A}"/>
              </a:ext>
            </a:extLst>
          </p:cNvPr>
          <p:cNvCxnSpPr>
            <a:cxnSpLocks/>
          </p:cNvCxnSpPr>
          <p:nvPr/>
        </p:nvCxnSpPr>
        <p:spPr>
          <a:xfrm>
            <a:off x="6768686" y="2513253"/>
            <a:ext cx="237730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0407" y="590594"/>
            <a:ext cx="11283754" cy="1325562"/>
          </a:xfrm>
        </p:spPr>
        <p:txBody>
          <a:bodyPr/>
          <a:lstStyle/>
          <a:p>
            <a:r>
              <a:rPr lang="th-TH" sz="4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โบ</a:t>
            </a:r>
            <a:r>
              <a:rPr lang="th-TH" sz="4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ทรัยทิส</a:t>
            </a:r>
            <a:r>
              <a:rPr lang="th-TH" sz="4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4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4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ซม</a:t>
            </a:r>
            <a:r>
              <a:rPr lang="th-TH" sz="4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ิล</a:t>
            </a:r>
            <a:r>
              <a:rPr lang="th-TH" sz="4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ยง</a:t>
            </a:r>
            <a:br>
              <a:rPr lang="en-US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88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</a:t>
            </a:r>
            <a:br>
              <a:rPr lang="en-US" sz="88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94442B9C-7A53-5783-D95B-4FE1C0ED62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05110" y="593768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B89E5D8A-2B93-5A7A-2D7A-77456B75EE44}"/>
              </a:ext>
            </a:extLst>
          </p:cNvPr>
          <p:cNvSpPr txBox="1"/>
          <p:nvPr/>
        </p:nvSpPr>
        <p:spPr>
          <a:xfrm rot="16200000">
            <a:off x="4236156" y="4247917"/>
            <a:ext cx="4652237" cy="90345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BOTRYTIS SEMILLON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2141655" y="21946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505798" y="21917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869941" y="21917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3234084" y="21917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598608" y="21917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963132" y="21917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321477" y="21917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692179" y="21917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5056703" y="21917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3380482" y="2620133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โบ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ทรัยทิส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ซม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ิล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2141655" y="33438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505798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869941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3234084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598608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963132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321477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692179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5056703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2141655" y="4184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505798" y="41811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869941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3234084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598608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963132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321477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692179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5056703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2141655" y="502433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50579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869941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3234084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59860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963132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321477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692179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5056703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2141655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505798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869941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3234084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598608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963132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321477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692179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5056703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3598608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3962751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5034371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2859328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 rot="10800000">
            <a:off x="2504656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317423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4681947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2043623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2184776" y="5808675"/>
            <a:ext cx="135836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9.5% – 11%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606505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 rot="10800000">
            <a:off x="2138986" y="6152078"/>
            <a:ext cx="278634" cy="272668"/>
            <a:chOff x="8032638" y="5926610"/>
            <a:chExt cx="27863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A9F847C-F6A3-750E-3F76-D88E6683C2CD}"/>
              </a:ext>
            </a:extLst>
          </p:cNvPr>
          <p:cNvCxnSpPr>
            <a:cxnSpLocks/>
          </p:cNvCxnSpPr>
          <p:nvPr/>
        </p:nvCxnSpPr>
        <p:spPr>
          <a:xfrm>
            <a:off x="4099297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AECF837-14A3-1402-45F5-7EDA12B58D15}"/>
              </a:ext>
            </a:extLst>
          </p:cNvPr>
          <p:cNvGrpSpPr/>
          <p:nvPr/>
        </p:nvGrpSpPr>
        <p:grpSpPr>
          <a:xfrm rot="10800000">
            <a:off x="3227812" y="6152078"/>
            <a:ext cx="278634" cy="272668"/>
            <a:chOff x="8032638" y="5926610"/>
            <a:chExt cx="278634" cy="272668"/>
          </a:xfrm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8DF2C16-8C4C-08C8-BF46-8FD40EF7F1F1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8840373-C232-5FFF-1F44-39CFC236B352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344D377-6B8C-1628-E315-FD05555731C7}"/>
              </a:ext>
            </a:extLst>
          </p:cNvPr>
          <p:cNvCxnSpPr>
            <a:cxnSpLocks/>
          </p:cNvCxnSpPr>
          <p:nvPr/>
        </p:nvCxnSpPr>
        <p:spPr>
          <a:xfrm>
            <a:off x="9140211" y="2531221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D29DA792-ED40-0E54-718C-F27DAE96E7A3}"/>
              </a:ext>
            </a:extLst>
          </p:cNvPr>
          <p:cNvSpPr txBox="1"/>
          <p:nvPr/>
        </p:nvSpPr>
        <p:spPr>
          <a:xfrm>
            <a:off x="348206" y="2177982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940BF46-8B07-7146-42BD-EC993D6DD09E}"/>
              </a:ext>
            </a:extLst>
          </p:cNvPr>
          <p:cNvCxnSpPr>
            <a:cxnSpLocks/>
          </p:cNvCxnSpPr>
          <p:nvPr/>
        </p:nvCxnSpPr>
        <p:spPr>
          <a:xfrm>
            <a:off x="618752" y="2340598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DA99682F-C902-F678-8CF9-2667B3F2565A}"/>
              </a:ext>
            </a:extLst>
          </p:cNvPr>
          <p:cNvSpPr txBox="1"/>
          <p:nvPr/>
        </p:nvSpPr>
        <p:spPr>
          <a:xfrm>
            <a:off x="348205" y="320285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75186D31-8CAD-A540-6DA3-D6EC60097BD6}"/>
              </a:ext>
            </a:extLst>
          </p:cNvPr>
          <p:cNvSpPr txBox="1"/>
          <p:nvPr/>
        </p:nvSpPr>
        <p:spPr>
          <a:xfrm>
            <a:off x="2027849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47D20E89-6BC3-69E9-B17F-FAE8AAD65AD0}"/>
              </a:ext>
            </a:extLst>
          </p:cNvPr>
          <p:cNvSpPr txBox="1"/>
          <p:nvPr/>
        </p:nvSpPr>
        <p:spPr>
          <a:xfrm>
            <a:off x="3297600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00E13089-964A-2C40-161B-F157B7025B3F}"/>
              </a:ext>
            </a:extLst>
          </p:cNvPr>
          <p:cNvSpPr txBox="1"/>
          <p:nvPr/>
        </p:nvSpPr>
        <p:spPr>
          <a:xfrm>
            <a:off x="4590731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0E132636-90DF-3242-A4AE-35C1FA20DE1C}"/>
              </a:ext>
            </a:extLst>
          </p:cNvPr>
          <p:cNvSpPr txBox="1"/>
          <p:nvPr/>
        </p:nvSpPr>
        <p:spPr>
          <a:xfrm>
            <a:off x="2027849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06FDB3C7-98BC-1734-8449-11F45A0201C3}"/>
              </a:ext>
            </a:extLst>
          </p:cNvPr>
          <p:cNvSpPr txBox="1"/>
          <p:nvPr/>
        </p:nvSpPr>
        <p:spPr>
          <a:xfrm>
            <a:off x="3148417" y="384262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38982CBE-7DC2-BA35-1E26-A073CB0E1117}"/>
              </a:ext>
            </a:extLst>
          </p:cNvPr>
          <p:cNvSpPr txBox="1"/>
          <p:nvPr/>
        </p:nvSpPr>
        <p:spPr>
          <a:xfrm>
            <a:off x="4590731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D5E4947-3F9E-E797-D6C3-3F1DD8FBE128}"/>
              </a:ext>
            </a:extLst>
          </p:cNvPr>
          <p:cNvCxnSpPr>
            <a:cxnSpLocks/>
          </p:cNvCxnSpPr>
          <p:nvPr/>
        </p:nvCxnSpPr>
        <p:spPr>
          <a:xfrm>
            <a:off x="1452580" y="3502133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itle 2">
            <a:extLst>
              <a:ext uri="{FF2B5EF4-FFF2-40B4-BE49-F238E27FC236}">
                <a16:creationId xmlns:a16="http://schemas.microsoft.com/office/drawing/2014/main" id="{35A9E15D-9115-8BCD-F5BB-284DB95ADB0B}"/>
              </a:ext>
            </a:extLst>
          </p:cNvPr>
          <p:cNvSpPr txBox="1"/>
          <p:nvPr/>
        </p:nvSpPr>
        <p:spPr>
          <a:xfrm>
            <a:off x="348205" y="418312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5DA68C5-8994-A289-B396-C45EF81E73D6}"/>
              </a:ext>
            </a:extLst>
          </p:cNvPr>
          <p:cNvCxnSpPr>
            <a:cxnSpLocks/>
          </p:cNvCxnSpPr>
          <p:nvPr/>
        </p:nvCxnSpPr>
        <p:spPr>
          <a:xfrm>
            <a:off x="1308180" y="4373284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81007ED8-BB4C-C617-2597-D5141D0FB3B4}"/>
              </a:ext>
            </a:extLst>
          </p:cNvPr>
          <p:cNvSpPr txBox="1"/>
          <p:nvPr/>
        </p:nvSpPr>
        <p:spPr>
          <a:xfrm>
            <a:off x="1901801" y="4682888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3" name="Title 2">
            <a:extLst>
              <a:ext uri="{FF2B5EF4-FFF2-40B4-BE49-F238E27FC236}">
                <a16:creationId xmlns:a16="http://schemas.microsoft.com/office/drawing/2014/main" id="{23E6CA0D-3DDF-8E4E-A92B-6141B1DDA2E0}"/>
              </a:ext>
            </a:extLst>
          </p:cNvPr>
          <p:cNvSpPr txBox="1"/>
          <p:nvPr/>
        </p:nvSpPr>
        <p:spPr>
          <a:xfrm>
            <a:off x="3148417" y="468288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4" name="Title 2">
            <a:extLst>
              <a:ext uri="{FF2B5EF4-FFF2-40B4-BE49-F238E27FC236}">
                <a16:creationId xmlns:a16="http://schemas.microsoft.com/office/drawing/2014/main" id="{0B87E470-915D-E972-C928-E882E8899F00}"/>
              </a:ext>
            </a:extLst>
          </p:cNvPr>
          <p:cNvSpPr txBox="1"/>
          <p:nvPr/>
        </p:nvSpPr>
        <p:spPr>
          <a:xfrm>
            <a:off x="4590731" y="46828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A6CA5278-94A5-E23F-17C8-7C9B7ECC578D}"/>
              </a:ext>
            </a:extLst>
          </p:cNvPr>
          <p:cNvSpPr txBox="1"/>
          <p:nvPr/>
        </p:nvSpPr>
        <p:spPr>
          <a:xfrm>
            <a:off x="348204" y="5045672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E07F43D-0DE5-B54C-9578-6C3ADAFA9F83}"/>
              </a:ext>
            </a:extLst>
          </p:cNvPr>
          <p:cNvCxnSpPr>
            <a:cxnSpLocks/>
          </p:cNvCxnSpPr>
          <p:nvPr/>
        </p:nvCxnSpPr>
        <p:spPr>
          <a:xfrm>
            <a:off x="803856" y="5213543"/>
            <a:ext cx="127033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2">
            <a:extLst>
              <a:ext uri="{FF2B5EF4-FFF2-40B4-BE49-F238E27FC236}">
                <a16:creationId xmlns:a16="http://schemas.microsoft.com/office/drawing/2014/main" id="{570A59AB-27BB-07A8-C693-9C6F3EF32725}"/>
              </a:ext>
            </a:extLst>
          </p:cNvPr>
          <p:cNvSpPr txBox="1"/>
          <p:nvPr/>
        </p:nvSpPr>
        <p:spPr>
          <a:xfrm>
            <a:off x="348205" y="5391661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E38F75F-62CF-B94D-2E27-07A719B4E397}"/>
              </a:ext>
            </a:extLst>
          </p:cNvPr>
          <p:cNvCxnSpPr>
            <a:cxnSpLocks/>
          </p:cNvCxnSpPr>
          <p:nvPr/>
        </p:nvCxnSpPr>
        <p:spPr>
          <a:xfrm>
            <a:off x="1961323" y="5559532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itle 2">
            <a:extLst>
              <a:ext uri="{FF2B5EF4-FFF2-40B4-BE49-F238E27FC236}">
                <a16:creationId xmlns:a16="http://schemas.microsoft.com/office/drawing/2014/main" id="{4C9243A1-83B4-99F2-3FA8-9CA28C4E25BB}"/>
              </a:ext>
            </a:extLst>
          </p:cNvPr>
          <p:cNvSpPr txBox="1"/>
          <p:nvPr/>
        </p:nvSpPr>
        <p:spPr>
          <a:xfrm>
            <a:off x="363462" y="615474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AB1F065C-FD03-75E9-2206-CC7EBD1BDA2F}"/>
              </a:ext>
            </a:extLst>
          </p:cNvPr>
          <p:cNvCxnSpPr>
            <a:cxnSpLocks/>
          </p:cNvCxnSpPr>
          <p:nvPr/>
        </p:nvCxnSpPr>
        <p:spPr>
          <a:xfrm>
            <a:off x="1322695" y="6344186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bject 58">
            <a:extLst>
              <a:ext uri="{FF2B5EF4-FFF2-40B4-BE49-F238E27FC236}">
                <a16:creationId xmlns:a16="http://schemas.microsoft.com/office/drawing/2014/main" id="{65B35529-F525-7446-1D86-86E9DF3560C6}"/>
              </a:ext>
            </a:extLst>
          </p:cNvPr>
          <p:cNvSpPr txBox="1"/>
          <p:nvPr/>
        </p:nvSpPr>
        <p:spPr>
          <a:xfrm>
            <a:off x="8699167" y="2823419"/>
            <a:ext cx="3144628" cy="2719410"/>
          </a:xfrm>
          <a:prstGeom prst="rect">
            <a:avLst/>
          </a:prstGeom>
        </p:spPr>
        <p:txBody>
          <a:bodyPr vert="horz" wrap="square" lIns="0" tIns="17145" rIns="0" bIns="0" numCol="2" rtlCol="0" anchor="t" anchorCtr="0">
            <a:noAutofit/>
          </a:bodyPr>
          <a:lstStyle/>
          <a:p>
            <a:pPr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แอปริคอ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ท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แห้ง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แอปริคอ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ท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เน็ก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ทา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พีช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ส้มและมะนาว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แยมผิวส้ม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มะม่วง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78016320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CE07064-3E61-2269-6345-5A423939049F}"/>
              </a:ext>
            </a:extLst>
          </p:cNvPr>
          <p:cNvSpPr txBox="1"/>
          <p:nvPr/>
        </p:nvSpPr>
        <p:spPr>
          <a:xfrm>
            <a:off x="1641231" y="5117436"/>
            <a:ext cx="20618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วอน ฮิลล์</a:t>
            </a:r>
            <a:endParaRPr lang="en-US" sz="2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0681AC-E9DE-8EA2-5DE3-E5D9018648AE}"/>
              </a:ext>
            </a:extLst>
          </p:cNvPr>
          <p:cNvCxnSpPr>
            <a:cxnSpLocks/>
          </p:cNvCxnSpPr>
          <p:nvPr/>
        </p:nvCxnSpPr>
        <p:spPr>
          <a:xfrm flipH="1">
            <a:off x="2622698" y="2707758"/>
            <a:ext cx="3593804" cy="259434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E139731-5B47-D9A2-D91D-59A65663399F}"/>
              </a:ext>
            </a:extLst>
          </p:cNvPr>
          <p:cNvSpPr txBox="1"/>
          <p:nvPr/>
        </p:nvSpPr>
        <p:spPr>
          <a:xfrm>
            <a:off x="1555262" y="3891147"/>
            <a:ext cx="15566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เมอร</a:t>
            </a:r>
            <a:r>
              <a:rPr lang="th-TH" sz="2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์เรย์</a:t>
            </a:r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ดาร์</a:t>
            </a:r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ลิง</a:t>
            </a:r>
            <a:endParaRPr lang="en-US" sz="2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1696607-8840-2E88-B9F1-CE5CE5E243AE}"/>
              </a:ext>
            </a:extLst>
          </p:cNvPr>
          <p:cNvCxnSpPr>
            <a:cxnSpLocks/>
          </p:cNvCxnSpPr>
          <p:nvPr/>
        </p:nvCxnSpPr>
        <p:spPr>
          <a:xfrm flipH="1">
            <a:off x="2913321" y="2002281"/>
            <a:ext cx="2693581" cy="203100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tle 2">
            <a:extLst>
              <a:ext uri="{FF2B5EF4-FFF2-40B4-BE49-F238E27FC236}">
                <a16:creationId xmlns:a16="http://schemas.microsoft.com/office/drawing/2014/main" id="{FDB8ECFB-2409-5431-D49C-C255D2D5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006231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นิว</a:t>
            </a:r>
            <a:r>
              <a:rPr lang="th-TH" sz="6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เซ้าท์</a:t>
            </a:r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เวลส์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08397852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584200"/>
            <a:ext cx="5009924" cy="792601"/>
          </a:xfrm>
        </p:spPr>
        <p:txBody>
          <a:bodyPr anchor="t"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เมอร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์เรย์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ดาร์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ลิง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067585"/>
            <a:ext cx="5735638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พื้นที่อันเป็นที่รัก</a:t>
            </a:r>
          </a:p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ของอุตสาหกรรม</a:t>
            </a:r>
          </a:p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3625516"/>
            <a:ext cx="5324512" cy="2846525"/>
          </a:xfrm>
        </p:spPr>
        <p:txBody>
          <a:bodyPr/>
          <a:lstStyle/>
          <a:p>
            <a:pPr marL="297815" marR="32384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เขตผลิตไวน์นี้เป็นศูนย์รวมแห่งการปลูกองุ่น ผสมผสานความเชี่ยวชาญด้านการผลิตและความความมีสปิริตเรื่องความเฉพาะตัว ความที่เขตผลิตไวน์นี้มีแม่น้ำเมอร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์เรย์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ไหลผ่าน สภาพภูมิศาสตร์จึงประกอบด้วยที่ราบมีลักษณะแบน อากาศแห้งแล้งแต่ก็มีฝนตกบ้าง</a:t>
            </a:r>
          </a:p>
          <a:p>
            <a:pPr marL="297815" marR="32384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เทคโนโลยีระบบการทดน้ำใหม่ ๆ และปลูกองุ่นที่ต้านทานความแห้งแล้ง เป็นเทคนิคที่ผู้ปลูกองุ่นใช้ในการจัดการกับการเปลี่ยนแปลงสภาพภูมิอากาศ</a:t>
            </a:r>
          </a:p>
          <a:p>
            <a:pPr marL="297815" marR="32384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เขตผลิตไวน์นี้อยู่ติดกับ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วอน ฮิลล์ ที่เป็นเขตผลิตไวน์ที่เป็นเอกเทศอย่างสมบูรณ์ และมีสิ่งบ่งชี้ทางภูมิศาสตร์ของตนเอง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217981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B92084C-051E-B085-7781-1F5C4842365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888" y="-1442"/>
            <a:ext cx="10296935" cy="685944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E8299DC-0241-3CE8-904B-330EA3938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7955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tx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9853D473-2F61-E504-4EE2-186363616061}"/>
              </a:ext>
            </a:extLst>
          </p:cNvPr>
          <p:cNvSpPr txBox="1"/>
          <p:nvPr/>
        </p:nvSpPr>
        <p:spPr>
          <a:xfrm>
            <a:off x="10710181" y="4877514"/>
            <a:ext cx="1912253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</a:t>
            </a:r>
            <a:r>
              <a:rPr lang="th-TH" sz="2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ริน</a:t>
            </a:r>
            <a:r>
              <a:rPr lang="th-TH" sz="2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า</a:t>
            </a:r>
            <a:endParaRPr lang="en-US" sz="2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F46648C-0754-4989-3453-70F23455F57F}"/>
              </a:ext>
            </a:extLst>
          </p:cNvPr>
          <p:cNvCxnSpPr>
            <a:cxnSpLocks/>
          </p:cNvCxnSpPr>
          <p:nvPr/>
        </p:nvCxnSpPr>
        <p:spPr>
          <a:xfrm>
            <a:off x="9172353" y="4749209"/>
            <a:ext cx="1460205" cy="24100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bject 58">
            <a:extLst>
              <a:ext uri="{FF2B5EF4-FFF2-40B4-BE49-F238E27FC236}">
                <a16:creationId xmlns:a16="http://schemas.microsoft.com/office/drawing/2014/main" id="{8174030A-0D48-5BE7-BFE5-9AF50F587C39}"/>
              </a:ext>
            </a:extLst>
          </p:cNvPr>
          <p:cNvSpPr txBox="1"/>
          <p:nvPr/>
        </p:nvSpPr>
        <p:spPr>
          <a:xfrm>
            <a:off x="6869724" y="5876925"/>
            <a:ext cx="1442980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เมอร</a:t>
            </a:r>
            <a:r>
              <a:rPr lang="th-TH" sz="2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์เรย์</a:t>
            </a:r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ดาร์</a:t>
            </a:r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ลิง</a:t>
            </a:r>
            <a:endParaRPr lang="en-US" sz="2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E195337-373C-D319-6750-322A9598D8A8}"/>
              </a:ext>
            </a:extLst>
          </p:cNvPr>
          <p:cNvCxnSpPr>
            <a:cxnSpLocks/>
          </p:cNvCxnSpPr>
          <p:nvPr/>
        </p:nvCxnSpPr>
        <p:spPr>
          <a:xfrm flipH="1">
            <a:off x="8119730" y="4727944"/>
            <a:ext cx="407581" cy="126535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bject 58">
            <a:extLst>
              <a:ext uri="{FF2B5EF4-FFF2-40B4-BE49-F238E27FC236}">
                <a16:creationId xmlns:a16="http://schemas.microsoft.com/office/drawing/2014/main" id="{15F7CFA0-8B21-A830-268C-D490E365A4D8}"/>
              </a:ext>
            </a:extLst>
          </p:cNvPr>
          <p:cNvSpPr txBox="1"/>
          <p:nvPr/>
        </p:nvSpPr>
        <p:spPr>
          <a:xfrm>
            <a:off x="6221046" y="5295679"/>
            <a:ext cx="1764788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</a:t>
            </a:r>
            <a:r>
              <a:rPr lang="th-TH" sz="2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แลนด์</a:t>
            </a:r>
            <a:endParaRPr lang="en-US" sz="2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55B2FAE-1CC3-4AA3-5C3E-CD390B75E3CE}"/>
              </a:ext>
            </a:extLst>
          </p:cNvPr>
          <p:cNvCxnSpPr>
            <a:cxnSpLocks/>
          </p:cNvCxnSpPr>
          <p:nvPr/>
        </p:nvCxnSpPr>
        <p:spPr>
          <a:xfrm flipH="1">
            <a:off x="7198242" y="4692502"/>
            <a:ext cx="1052623" cy="7263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621381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6484" y="368299"/>
            <a:ext cx="5415516" cy="275058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745" y="3542878"/>
            <a:ext cx="2382787" cy="662774"/>
          </a:xfrm>
        </p:spPr>
        <p:txBody>
          <a:bodyPr/>
          <a:lstStyle/>
          <a:p>
            <a:r>
              <a:rPr lang="en-US" dirty="0"/>
              <a:t>1888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25746" y="4205659"/>
            <a:ext cx="1742812" cy="1461301"/>
          </a:xfrm>
        </p:spPr>
        <p:txBody>
          <a:bodyPr/>
          <a:lstStyle/>
          <a:p>
            <a:pPr marR="5080">
              <a:lnSpc>
                <a:spcPts val="1600"/>
              </a:lnSpc>
              <a:spcBef>
                <a:spcPts val="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ต้นองุ่นต้นแรกปลูกในเขตผลิตไวน์นี้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888" y="584200"/>
            <a:ext cx="6968303" cy="473196"/>
          </a:xfrm>
        </p:spPr>
        <p:txBody>
          <a:bodyPr anchor="t"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</a:t>
            </a:r>
            <a:r>
              <a:rPr lang="en-AU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เมอร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์เรย์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ดาร์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ลิง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67544DC-280D-6840-C55C-CF2CADDA241E}"/>
              </a:ext>
            </a:extLst>
          </p:cNvPr>
          <p:cNvSpPr txBox="1">
            <a:spLocks/>
          </p:cNvSpPr>
          <p:nvPr/>
        </p:nvSpPr>
        <p:spPr>
          <a:xfrm>
            <a:off x="6508300" y="4223484"/>
            <a:ext cx="2954677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421640">
              <a:lnSpc>
                <a:spcPts val="1600"/>
              </a:lnSpc>
              <a:spcBef>
                <a:spcPts val="55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ความพยายามในการนำการทดน้ำแบบใหม่มาใช้ ทำให้ผู้บุกเบิกได้วิธีการปลูกที่นำมาซึ่งความสำเร็จ เหล่าทหารกลับจากสงครามโลกครั้งที่ 1 ช่วยส่งเสริมการเติบโตของอุตสาหกรรมไวน์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84AFC82-C28C-EF5F-E093-AC77EF975F55}"/>
              </a:ext>
            </a:extLst>
          </p:cNvPr>
          <p:cNvSpPr txBox="1">
            <a:spLocks/>
          </p:cNvSpPr>
          <p:nvPr/>
        </p:nvSpPr>
        <p:spPr>
          <a:xfrm>
            <a:off x="6456363" y="3560710"/>
            <a:ext cx="3797422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dirty="0"/>
              <a:t>ช่วงปี </a:t>
            </a:r>
            <a:r>
              <a:rPr lang="en-US" dirty="0"/>
              <a:t>1920 - </a:t>
            </a:r>
            <a:r>
              <a:rPr lang="th-TH" dirty="0"/>
              <a:t>ช่วงปี </a:t>
            </a:r>
            <a:r>
              <a:rPr lang="en-US" dirty="0"/>
              <a:t>1940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B2B6792-1E47-E7D1-5C88-F3755D22476B}"/>
              </a:ext>
            </a:extLst>
          </p:cNvPr>
          <p:cNvSpPr txBox="1">
            <a:spLocks/>
          </p:cNvSpPr>
          <p:nvPr/>
        </p:nvSpPr>
        <p:spPr>
          <a:xfrm>
            <a:off x="591107" y="1080817"/>
            <a:ext cx="6784726" cy="66277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จากปริมาณ</a:t>
            </a:r>
          </a:p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สู่คุณภาพ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99555741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38977" y="584200"/>
            <a:ext cx="4253023" cy="587819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4" y="4167580"/>
            <a:ext cx="2058808" cy="1461301"/>
          </a:xfrm>
        </p:spPr>
        <p:txBody>
          <a:bodyPr/>
          <a:lstStyle/>
          <a:p>
            <a:pPr marR="5080">
              <a:lnSpc>
                <a:spcPct val="82000"/>
              </a:lnSpc>
              <a:spcBef>
                <a:spcPts val="80"/>
              </a:spcBef>
            </a:pPr>
            <a:r>
              <a:rPr lang="th-TH" sz="1800" spc="-10" dirty="0">
                <a:latin typeface="Cordia New" panose="020B0304020202020204" pitchFamily="34" charset="-34"/>
                <a:cs typeface="Cordia New" panose="020B0304020202020204" pitchFamily="34" charset="-34"/>
              </a:rPr>
              <a:t>เขตผลิตไวน์นี้พบภาวะแล้ง ผู้ปลูกองุ่นจึงเปลี่ยนไปใช้เทคนิคและพันธุ์องุ่นที่ใช้น้ำน้อยลง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7" y="3483729"/>
            <a:ext cx="2916481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1960 -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</a:t>
            </a:r>
            <a:r>
              <a:rPr lang="en-US" dirty="0"/>
              <a:t> 1980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398581" y="1912970"/>
            <a:ext cx="2632643" cy="662775"/>
          </a:xfrm>
        </p:spPr>
        <p:txBody>
          <a:bodyPr/>
          <a:lstStyle/>
          <a:p>
            <a:pPr marL="12700" marR="5080">
              <a:lnSpc>
                <a:spcPts val="1600"/>
              </a:lnSpc>
              <a:spcBef>
                <a:spcPts val="220"/>
              </a:spcBef>
            </a:pPr>
            <a:r>
              <a:rPr lang="th-TH" sz="1800" spc="-2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การจัดการน้ำกลายเป็นหัวใจของพื้นที่นี้ ด้วยการผลิตเพิ่มขึ้น ทำให้ผลิตองุ่นที่ใช้ผลิตไวน์ได้ปริมาณหนึ่งในสี่จากจำนวนรวมของประเทศต่อปี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387696" y="1229119"/>
            <a:ext cx="2120040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2000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E909759-623E-3D21-8E11-D6B95618762D}"/>
              </a:ext>
            </a:extLst>
          </p:cNvPr>
          <p:cNvSpPr txBox="1">
            <a:spLocks/>
          </p:cNvSpPr>
          <p:nvPr/>
        </p:nvSpPr>
        <p:spPr>
          <a:xfrm>
            <a:off x="5476619" y="4112851"/>
            <a:ext cx="2120040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5080">
              <a:lnSpc>
                <a:spcPct val="82000"/>
              </a:lnSpc>
              <a:spcBef>
                <a:spcPts val="160"/>
              </a:spcBef>
            </a:pPr>
            <a:r>
              <a:rPr lang="th-TH" sz="1800" spc="-10" dirty="0">
                <a:latin typeface="Cordia New" panose="020B0304020202020204" pitchFamily="34" charset="-34"/>
                <a:cs typeface="Cordia New" panose="020B0304020202020204" pitchFamily="34" charset="-34"/>
              </a:rPr>
              <a:t>เขตผลิตไวน์นี้เปลี่ยนจากการเน้นปริมาณไปสู่การเน้นคุณภาพ มีการขยายตัวของผู้ผลิตไวน์ที่ผลิตครั้งละจำนวนน้อยและวัฒนธรรมการจำหน่ายไวน์ที่โรงผลิตไวน์เลย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01C81A7-84D7-54D9-701B-46AD3E22731E}"/>
              </a:ext>
            </a:extLst>
          </p:cNvPr>
          <p:cNvSpPr txBox="1">
            <a:spLocks/>
          </p:cNvSpPr>
          <p:nvPr/>
        </p:nvSpPr>
        <p:spPr>
          <a:xfrm>
            <a:off x="5465733" y="3429000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ปัจจุบัน</a:t>
            </a:r>
            <a:endParaRPr lang="en-US" sz="3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89529606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584200"/>
            <a:ext cx="5009924" cy="792601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ภูมิศาสตร์</a:t>
            </a:r>
            <a:b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 และดิน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433958"/>
            <a:ext cx="5735638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เรื่องเล่าของ</a:t>
            </a:r>
          </a:p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สองเขตผลิตไวน์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3420170"/>
            <a:ext cx="3928102" cy="2846525"/>
          </a:xfrm>
        </p:spPr>
        <p:txBody>
          <a:bodyPr/>
          <a:lstStyle/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สภาพภูมิศาสตร์มีแม่น้ำเมอร</a:t>
            </a:r>
            <a:r>
              <a:rPr lang="th-TH" sz="1800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์เรย์</a:t>
            </a: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เป็นแม่น้ำสายหลัก ในเขตผลิตไวน์เมอร</a:t>
            </a:r>
            <a:r>
              <a:rPr lang="th-TH" sz="1800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์เรย์</a:t>
            </a: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ดาร์</a:t>
            </a: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ลิงและ</a:t>
            </a:r>
            <a:r>
              <a:rPr lang="th-TH" sz="1800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วอน ฮิลล์ ส่วนใหญ่เป็นที่ราบและแบน แห้งแล้งแบบมีฝนตกบ้าง</a:t>
            </a: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เขตผลิตไวน์ที่ภูมิอากาศร้อน มีปริมาณน้ำฝนต่อปีค่อนข้างต่ำ และมีความกดดันเรื่องโรคพืชน้อย</a:t>
            </a: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ดินมีตั้งแต่ดินสีน้ำตาลไปจนดินทรายร่วนสีน้ำตาลแดง ดินร่วนปนทราย และดินร่วน</a:t>
            </a:r>
            <a:endParaRPr lang="en-AU" sz="1800" dirty="0">
              <a:solidFill>
                <a:srgbClr val="FFFFFF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37533172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208654"/>
            <a:ext cx="5183398" cy="624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82000"/>
              </a:lnSpc>
            </a:pPr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ภาคพื้นทวีป</a:t>
            </a:r>
            <a:endParaRPr lang="en-US" sz="4000" b="1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35474" y="3478111"/>
            <a:ext cx="2944918" cy="109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ฤดูร้อนอากาศร้อน ฤดูหนาวอากาศไม่หนาวมาก และกลางคืนอากาศเย็นลง</a:t>
            </a:r>
            <a:endParaRPr lang="en-AU" sz="24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09583" y="6579964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09583" y="5456963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571486" y="6407295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C666AC2E-E166-72C5-F842-7B8DAB2E48E7}"/>
              </a:ext>
            </a:extLst>
          </p:cNvPr>
          <p:cNvSpPr txBox="1">
            <a:spLocks/>
          </p:cNvSpPr>
          <p:nvPr/>
        </p:nvSpPr>
        <p:spPr>
          <a:xfrm>
            <a:off x="6417681" y="3978749"/>
            <a:ext cx="2965327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2000"/>
              </a:lnSpc>
            </a:pP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เมอร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์เรย์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ดาร์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ลิง</a:t>
            </a:r>
            <a:endParaRPr lang="en-AU" sz="32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82000"/>
              </a:lnSpc>
            </a:pP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30 – 80 เมตร (98</a:t>
            </a:r>
            <a:r>
              <a:rPr lang="en-US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–</a:t>
            </a:r>
            <a:r>
              <a:rPr lang="en-US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262 ฟุต)</a:t>
            </a: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1F0FEA41-E5B3-A688-E125-150F4E2DDE49}"/>
              </a:ext>
            </a:extLst>
          </p:cNvPr>
          <p:cNvSpPr txBox="1">
            <a:spLocks/>
          </p:cNvSpPr>
          <p:nvPr/>
        </p:nvSpPr>
        <p:spPr>
          <a:xfrm>
            <a:off x="623888" y="453633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Title 7">
            <a:extLst>
              <a:ext uri="{FF2B5EF4-FFF2-40B4-BE49-F238E27FC236}">
                <a16:creationId xmlns:a16="http://schemas.microsoft.com/office/drawing/2014/main" id="{07EE7361-9133-9469-5189-22D646A23662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78483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ระดับความสูง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C27477-5752-539E-CDD7-959FE4FEDC63}"/>
              </a:ext>
            </a:extLst>
          </p:cNvPr>
          <p:cNvSpPr txBox="1"/>
          <p:nvPr/>
        </p:nvSpPr>
        <p:spPr>
          <a:xfrm>
            <a:off x="9228352" y="5836182"/>
            <a:ext cx="2092341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0–499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0–1,639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625590-13F8-EFC0-BE57-0C4246D83924}"/>
              </a:ext>
            </a:extLst>
          </p:cNvPr>
          <p:cNvSpPr txBox="1"/>
          <p:nvPr/>
        </p:nvSpPr>
        <p:spPr>
          <a:xfrm>
            <a:off x="9633083" y="4316851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500–749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1,640–2,459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2837B9A-6BB1-F5F8-D41D-4314FECD070E}"/>
              </a:ext>
            </a:extLst>
          </p:cNvPr>
          <p:cNvSpPr txBox="1"/>
          <p:nvPr/>
        </p:nvSpPr>
        <p:spPr>
          <a:xfrm>
            <a:off x="10105808" y="2748202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750–999 ม. 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2,460–3,279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F1EC3DF-90A6-B883-1C9E-B34E8159B306}"/>
              </a:ext>
            </a:extLst>
          </p:cNvPr>
          <p:cNvSpPr txBox="1"/>
          <p:nvPr/>
        </p:nvSpPr>
        <p:spPr>
          <a:xfrm>
            <a:off x="10493262" y="1179553"/>
            <a:ext cx="2643446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สูงมาก</a:t>
            </a:r>
            <a:br>
              <a:rPr lang="en-AU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&gt;1,000 ม.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&gt;3,280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99401615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6731" r="16731"/>
          <a:stretch/>
        </p:blipFill>
        <p:spPr>
          <a:xfrm>
            <a:off x="1" y="368300"/>
            <a:ext cx="6095999" cy="610362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08762" y="2391774"/>
            <a:ext cx="3669377" cy="1530521"/>
          </a:xfrm>
        </p:spPr>
        <p:txBody>
          <a:bodyPr/>
          <a:lstStyle/>
          <a:p>
            <a:pPr marL="12700" marR="5080">
              <a:lnSpc>
                <a:spcPts val="2120"/>
              </a:lnSpc>
              <a:spcBef>
                <a:spcPts val="219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ทั้งสองเขตผลิตไวน์มีดินที่สนับสนุนการเติบโตอย่างแข็งแรงของพืชและคุณภาพของไวน์ ส่วนใหญ่ดินที่เมอร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์เรย์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ดาร์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ลิงเป็นดินปูน มีคุณสมบัติเป็นกลางถึงด่างปานกลาง ส่วนดินที่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วอน ฮิลล์เป็นดินที่มีโครงสร้างหินปูน ทรายจากทะเล และดินเหนียว ที่มีคุณสมบัติเป็นกลางถึงด่าง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F72F072-E725-9BEC-D4BB-8BA253227B45}"/>
              </a:ext>
            </a:extLst>
          </p:cNvPr>
          <p:cNvSpPr txBox="1">
            <a:spLocks/>
          </p:cNvSpPr>
          <p:nvPr/>
        </p:nvSpPr>
        <p:spPr>
          <a:xfrm>
            <a:off x="6608763" y="736600"/>
            <a:ext cx="6158452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0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80729059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583188"/>
            <a:ext cx="3721841" cy="785732"/>
          </a:xfrm>
        </p:spPr>
        <p:txBody>
          <a:bodyPr anchor="t"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รสชาติแห่ง</a:t>
            </a:r>
            <a:b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เมอร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์เรย์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ดาร์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ลิง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642458"/>
            <a:ext cx="5340350" cy="579936"/>
          </a:xfrm>
        </p:spPr>
        <p:txBody>
          <a:bodyPr/>
          <a:lstStyle/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พันธุ์องุ่นหลักที่สำคัญ</a:t>
            </a:r>
          </a:p>
        </p:txBody>
      </p:sp>
    </p:spTree>
    <p:extLst>
      <p:ext uri="{BB962C8B-B14F-4D97-AF65-F5344CB8AC3E}">
        <p14:creationId xmlns:p14="http://schemas.microsoft.com/office/powerpoint/2010/main" val="834576689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8">
            <a:extLst>
              <a:ext uri="{FF2B5EF4-FFF2-40B4-BE49-F238E27FC236}">
                <a16:creationId xmlns:a16="http://schemas.microsoft.com/office/drawing/2014/main" id="{25E7AFDC-42A4-951B-6EE4-248EC691B57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2012" y="1270302"/>
            <a:ext cx="796091" cy="2410043"/>
          </a:xfrm>
          <a:prstGeom prst="rect">
            <a:avLst/>
          </a:prstGeom>
        </p:spPr>
      </p:pic>
      <p:pic>
        <p:nvPicPr>
          <p:cNvPr id="28" name="Picture Placeholder 8">
            <a:extLst>
              <a:ext uri="{FF2B5EF4-FFF2-40B4-BE49-F238E27FC236}">
                <a16:creationId xmlns:a16="http://schemas.microsoft.com/office/drawing/2014/main" id="{E7541188-4C51-690F-D45F-77E9A552350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5955" y="1270302"/>
            <a:ext cx="796091" cy="2410043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98305" y="1115785"/>
            <a:ext cx="855615" cy="259024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542225"/>
            <a:ext cx="9303629" cy="1648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พันธุ์องุ่น</a:t>
            </a:r>
            <a:br>
              <a:rPr lang="en-US" sz="6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ทางเลือก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8FBDD6-13EC-0BA5-1121-2E9476226743}"/>
              </a:ext>
            </a:extLst>
          </p:cNvPr>
          <p:cNvSpPr txBox="1"/>
          <p:nvPr/>
        </p:nvSpPr>
        <p:spPr>
          <a:xfrm rot="16200000">
            <a:off x="6294028" y="2643789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PINOT GRIGIO</a:t>
            </a:r>
          </a:p>
        </p:txBody>
      </p:sp>
      <p:pic>
        <p:nvPicPr>
          <p:cNvPr id="21" name="Picture Placeholder 8">
            <a:extLst>
              <a:ext uri="{FF2B5EF4-FFF2-40B4-BE49-F238E27FC236}">
                <a16:creationId xmlns:a16="http://schemas.microsoft.com/office/drawing/2014/main" id="{8CA659AB-2B7E-F790-86C7-B57F960FCEB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75509" y="3717511"/>
            <a:ext cx="855615" cy="2590243"/>
          </a:xfrm>
          <a:prstGeom prst="rect">
            <a:avLst/>
          </a:prstGeom>
        </p:spPr>
      </p:pic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2029B30B-C5C8-3AC4-85E3-3836B21621D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37416" y="3725532"/>
            <a:ext cx="855615" cy="2590243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74D4613-C690-72DE-F0C0-3B554304044D}"/>
              </a:ext>
            </a:extLst>
          </p:cNvPr>
          <p:cNvSpPr txBox="1"/>
          <p:nvPr/>
        </p:nvSpPr>
        <p:spPr>
          <a:xfrm rot="16200000">
            <a:off x="8282486" y="2643790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VERMENTINO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57448D6-E601-ECA9-30BF-1AEC5BB694CA}"/>
              </a:ext>
            </a:extLst>
          </p:cNvPr>
          <p:cNvSpPr txBox="1"/>
          <p:nvPr/>
        </p:nvSpPr>
        <p:spPr>
          <a:xfrm rot="16200000">
            <a:off x="10292715" y="2643790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SANGIOVESE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C086D92-3426-F00E-768B-41DEDADBD3BF}"/>
              </a:ext>
            </a:extLst>
          </p:cNvPr>
          <p:cNvSpPr txBox="1"/>
          <p:nvPr/>
        </p:nvSpPr>
        <p:spPr>
          <a:xfrm rot="16200000">
            <a:off x="9431829" y="5217252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NERO D’AVOLA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B2D6848-D214-9C4A-A342-01D295E52B9D}"/>
              </a:ext>
            </a:extLst>
          </p:cNvPr>
          <p:cNvSpPr txBox="1"/>
          <p:nvPr/>
        </p:nvSpPr>
        <p:spPr>
          <a:xfrm rot="16200000">
            <a:off x="7356287" y="5217252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BARBERA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18A0E09-A195-20FD-1F79-DCC02D6DC5FF}"/>
              </a:ext>
            </a:extLst>
          </p:cNvPr>
          <p:cNvSpPr txBox="1"/>
          <p:nvPr/>
        </p:nvSpPr>
        <p:spPr>
          <a:xfrm>
            <a:off x="6494841" y="3680345"/>
            <a:ext cx="11053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600" b="1" dirty="0" err="1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พิ</a:t>
            </a:r>
            <a:r>
              <a:rPr lang="th-TH" sz="1600" b="1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โน</a:t>
            </a:r>
            <a:r>
              <a:rPr lang="th-TH" sz="1600" b="1" dirty="0" err="1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ต์</a:t>
            </a:r>
            <a:r>
              <a:rPr lang="th-TH" sz="1600" b="1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กรีโจ </a:t>
            </a:r>
            <a:r>
              <a:rPr lang="th-TH" sz="1600" dirty="0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ไวน์มีเดีย</a:t>
            </a:r>
            <a:r>
              <a:rPr lang="th-TH" sz="1600" dirty="0" err="1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</a:t>
            </a:r>
            <a:r>
              <a:rPr lang="th-TH" sz="1600" dirty="0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บอดี</a:t>
            </a:r>
            <a:r>
              <a:rPr lang="th-TH" sz="1600" dirty="0" err="1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้</a:t>
            </a:r>
            <a:endParaRPr lang="en-US" sz="1600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307CBB6-0880-4B33-B1A5-F31AD30A5EBD}"/>
              </a:ext>
            </a:extLst>
          </p:cNvPr>
          <p:cNvSpPr txBox="1"/>
          <p:nvPr/>
        </p:nvSpPr>
        <p:spPr>
          <a:xfrm>
            <a:off x="8497812" y="3680345"/>
            <a:ext cx="11053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600" b="1" dirty="0" err="1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เวอร์</a:t>
            </a:r>
            <a:r>
              <a:rPr lang="th-TH" sz="1600" b="1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เมนติโน</a:t>
            </a:r>
            <a:endParaRPr lang="en-US" sz="1600" b="1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algn="ctr"/>
            <a:r>
              <a:rPr lang="th-TH" sz="1600" dirty="0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ไวน์มีเดีย</a:t>
            </a:r>
            <a:r>
              <a:rPr lang="th-TH" sz="1600" dirty="0" err="1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</a:t>
            </a:r>
            <a:r>
              <a:rPr lang="th-TH" sz="1600" dirty="0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บอดี</a:t>
            </a:r>
            <a:r>
              <a:rPr lang="th-TH" sz="1600" dirty="0" err="1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้</a:t>
            </a:r>
            <a:endParaRPr lang="en-US" sz="1600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58342CF-0CAE-A23A-74C9-C87FC44A9DD2}"/>
              </a:ext>
            </a:extLst>
          </p:cNvPr>
          <p:cNvSpPr txBox="1"/>
          <p:nvPr/>
        </p:nvSpPr>
        <p:spPr>
          <a:xfrm>
            <a:off x="10390842" y="3661863"/>
            <a:ext cx="12622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600" b="1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ซาน</a:t>
            </a:r>
            <a:r>
              <a:rPr lang="th-TH" sz="1600" b="1" dirty="0" err="1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โ</a:t>
            </a:r>
            <a:r>
              <a:rPr lang="th-TH" sz="1600" b="1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จอ</a:t>
            </a:r>
            <a:r>
              <a:rPr lang="th-TH" sz="1600" b="1" dirty="0" err="1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เว</a:t>
            </a:r>
            <a:r>
              <a:rPr lang="th-TH" sz="1600" b="1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เซ</a:t>
            </a:r>
            <a:endParaRPr lang="en-US" sz="1600" b="1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algn="ctr"/>
            <a:r>
              <a:rPr lang="th-TH" sz="1600" dirty="0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ไวน์แดงมีเดีย</a:t>
            </a:r>
            <a:r>
              <a:rPr lang="th-TH" sz="1600" dirty="0" err="1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</a:t>
            </a:r>
            <a:r>
              <a:rPr lang="th-TH" sz="1600" dirty="0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บอดี</a:t>
            </a:r>
            <a:r>
              <a:rPr lang="th-TH" sz="1600" dirty="0" err="1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้</a:t>
            </a:r>
            <a:endParaRPr lang="en-US" sz="1600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207D7C9-F929-7C75-5063-A06A19F4CEA6}"/>
              </a:ext>
            </a:extLst>
          </p:cNvPr>
          <p:cNvSpPr txBox="1"/>
          <p:nvPr/>
        </p:nvSpPr>
        <p:spPr>
          <a:xfrm>
            <a:off x="9606966" y="6232035"/>
            <a:ext cx="1219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600" b="1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เน</a:t>
            </a:r>
            <a:r>
              <a:rPr lang="th-TH" sz="1600" b="1" dirty="0" err="1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โร</a:t>
            </a:r>
            <a:r>
              <a:rPr lang="th-TH" sz="1600" b="1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ดาโวลา</a:t>
            </a:r>
          </a:p>
          <a:p>
            <a:pPr algn="ctr"/>
            <a:r>
              <a:rPr lang="th-TH" sz="1600" dirty="0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ไวน์แดงฟู</a:t>
            </a:r>
            <a:r>
              <a:rPr lang="th-TH" sz="1600" dirty="0" err="1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ล</a:t>
            </a:r>
            <a:r>
              <a:rPr lang="th-TH" sz="1600" dirty="0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บอดี</a:t>
            </a:r>
            <a:r>
              <a:rPr lang="th-TH" sz="1600" dirty="0" err="1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้</a:t>
            </a:r>
            <a:endParaRPr lang="en-US" sz="1600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5B32486-43B2-54BA-B803-8A993E62B112}"/>
              </a:ext>
            </a:extLst>
          </p:cNvPr>
          <p:cNvSpPr txBox="1"/>
          <p:nvPr/>
        </p:nvSpPr>
        <p:spPr>
          <a:xfrm>
            <a:off x="7560452" y="6232035"/>
            <a:ext cx="1219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600" b="1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บาร์</a:t>
            </a:r>
            <a:r>
              <a:rPr lang="th-TH" sz="1600" b="1" dirty="0" err="1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เบ</a:t>
            </a:r>
            <a:r>
              <a:rPr lang="th-TH" sz="1600" b="1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รา</a:t>
            </a:r>
            <a:endParaRPr lang="en-US" sz="1600" b="1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algn="ctr"/>
            <a:r>
              <a:rPr lang="th-TH" sz="1600" dirty="0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ไวน์แดงฟู</a:t>
            </a:r>
            <a:r>
              <a:rPr lang="th-TH" sz="1600" dirty="0" err="1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ล</a:t>
            </a:r>
            <a:r>
              <a:rPr lang="th-TH" sz="1600" dirty="0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บอดี</a:t>
            </a:r>
            <a:r>
              <a:rPr lang="th-TH" sz="1600" dirty="0" err="1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้</a:t>
            </a:r>
            <a:endParaRPr lang="en-US" sz="1600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58113C8-769C-30A3-F6BE-17BE1A935B34}"/>
              </a:ext>
            </a:extLst>
          </p:cNvPr>
          <p:cNvSpPr txBox="1">
            <a:spLocks/>
          </p:cNvSpPr>
          <p:nvPr/>
        </p:nvSpPr>
        <p:spPr>
          <a:xfrm>
            <a:off x="538904" y="2940767"/>
            <a:ext cx="3253375" cy="1530521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5080" indent="0">
              <a:lnSpc>
                <a:spcPts val="2120"/>
              </a:lnSpc>
              <a:spcBef>
                <a:spcPts val="219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องุ่นสายพันธุ์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ิเต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์เรเนีย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นอย่างพันธุ์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กรีโจ เหมาะแก่การปลูกในเขตภูมิอากาศอบอุ่นเป็นอย่างยิ่ง มีโรงไวน์ผลิตมากขึ้นที่ผลิตไวน์จากองุ่นสายพันธุ์ทางเลือกอย่างพันธุ์เน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โร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ดาโวลา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34731902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109CE96-56CF-8729-9309-8B1AB0D77938}"/>
              </a:ext>
            </a:extLst>
          </p:cNvPr>
          <p:cNvCxnSpPr>
            <a:cxnSpLocks/>
          </p:cNvCxnSpPr>
          <p:nvPr/>
        </p:nvCxnSpPr>
        <p:spPr>
          <a:xfrm>
            <a:off x="6748734" y="2513253"/>
            <a:ext cx="237730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bject 58">
            <a:extLst>
              <a:ext uri="{FF2B5EF4-FFF2-40B4-BE49-F238E27FC236}">
                <a16:creationId xmlns:a16="http://schemas.microsoft.com/office/drawing/2014/main" id="{2CFC18CA-0DF6-8744-CA26-AED6EDFA0443}"/>
              </a:ext>
            </a:extLst>
          </p:cNvPr>
          <p:cNvSpPr txBox="1"/>
          <p:nvPr/>
        </p:nvSpPr>
        <p:spPr>
          <a:xfrm>
            <a:off x="8449087" y="2823419"/>
            <a:ext cx="2665060" cy="2719410"/>
          </a:xfrm>
          <a:prstGeom prst="rect">
            <a:avLst/>
          </a:prstGeom>
        </p:spPr>
        <p:txBody>
          <a:bodyPr vert="horz" wrap="square" lIns="0" tIns="17145" rIns="0" bIns="0" numCol="2" rtlCol="0" anchor="t" anchorCtr="0">
            <a:noAutofit/>
          </a:bodyPr>
          <a:lstStyle/>
          <a:p>
            <a:pPr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ลูกพีชสุก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เมลอน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สับปะรด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วานิลลา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โทสต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7" name="Picture Placeholder 8">
            <a:extLst>
              <a:ext uri="{FF2B5EF4-FFF2-40B4-BE49-F238E27FC236}">
                <a16:creationId xmlns:a16="http://schemas.microsoft.com/office/drawing/2014/main" id="{2B3D7290-AF2C-6BB4-0294-6539C9E9D36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5158" y="593768"/>
            <a:ext cx="2114328" cy="6400800"/>
          </a:xfrm>
          <a:prstGeom prst="rect">
            <a:avLst/>
          </a:prstGeom>
        </p:spPr>
      </p:pic>
      <p:sp>
        <p:nvSpPr>
          <p:cNvPr id="17" name="object 10">
            <a:extLst>
              <a:ext uri="{FF2B5EF4-FFF2-40B4-BE49-F238E27FC236}">
                <a16:creationId xmlns:a16="http://schemas.microsoft.com/office/drawing/2014/main" id="{9CDBF340-02F6-6C67-5CDA-570874C69D95}"/>
              </a:ext>
            </a:extLst>
          </p:cNvPr>
          <p:cNvSpPr txBox="1"/>
          <p:nvPr/>
        </p:nvSpPr>
        <p:spPr>
          <a:xfrm rot="16200000">
            <a:off x="4229039" y="4469516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6276358-2F25-BED0-BAB5-4EE080CE7DCD}"/>
              </a:ext>
            </a:extLst>
          </p:cNvPr>
          <p:cNvSpPr/>
          <p:nvPr/>
        </p:nvSpPr>
        <p:spPr>
          <a:xfrm>
            <a:off x="2121703" y="21946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06CF275-D448-AFF5-2F2C-A986D7639244}"/>
              </a:ext>
            </a:extLst>
          </p:cNvPr>
          <p:cNvSpPr/>
          <p:nvPr/>
        </p:nvSpPr>
        <p:spPr>
          <a:xfrm>
            <a:off x="2485846" y="21917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1DA8D52-62A3-4278-35C6-3C31CDA63638}"/>
              </a:ext>
            </a:extLst>
          </p:cNvPr>
          <p:cNvSpPr/>
          <p:nvPr/>
        </p:nvSpPr>
        <p:spPr>
          <a:xfrm>
            <a:off x="2849989" y="21917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55C8803-3856-866A-E750-BAF767D2C822}"/>
              </a:ext>
            </a:extLst>
          </p:cNvPr>
          <p:cNvSpPr/>
          <p:nvPr/>
        </p:nvSpPr>
        <p:spPr>
          <a:xfrm>
            <a:off x="3214132" y="21917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4912A3D-F713-BC78-FBC3-CD361D6C2711}"/>
              </a:ext>
            </a:extLst>
          </p:cNvPr>
          <p:cNvSpPr/>
          <p:nvPr/>
        </p:nvSpPr>
        <p:spPr>
          <a:xfrm>
            <a:off x="3578656" y="21917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3E22DE5-1A38-D745-3F23-78501A242BF9}"/>
              </a:ext>
            </a:extLst>
          </p:cNvPr>
          <p:cNvSpPr/>
          <p:nvPr/>
        </p:nvSpPr>
        <p:spPr>
          <a:xfrm>
            <a:off x="3943180" y="21917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15CFDCE9-01C4-D607-64F4-D1E432BA8087}"/>
              </a:ext>
            </a:extLst>
          </p:cNvPr>
          <p:cNvSpPr/>
          <p:nvPr/>
        </p:nvSpPr>
        <p:spPr>
          <a:xfrm>
            <a:off x="4301525" y="21917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3D2CA470-5BE3-4231-C5D3-AFCF9C0A7003}"/>
              </a:ext>
            </a:extLst>
          </p:cNvPr>
          <p:cNvSpPr/>
          <p:nvPr/>
        </p:nvSpPr>
        <p:spPr>
          <a:xfrm>
            <a:off x="4672227" y="21917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5B391906-F72F-F529-1003-B6F9727267FD}"/>
              </a:ext>
            </a:extLst>
          </p:cNvPr>
          <p:cNvSpPr/>
          <p:nvPr/>
        </p:nvSpPr>
        <p:spPr>
          <a:xfrm>
            <a:off x="5036751" y="21917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Title 2">
            <a:extLst>
              <a:ext uri="{FF2B5EF4-FFF2-40B4-BE49-F238E27FC236}">
                <a16:creationId xmlns:a16="http://schemas.microsoft.com/office/drawing/2014/main" id="{7E3B5E06-0C0F-20F0-C766-EF29EC8C3BDE}"/>
              </a:ext>
            </a:extLst>
          </p:cNvPr>
          <p:cNvSpPr txBox="1"/>
          <p:nvPr/>
        </p:nvSpPr>
        <p:spPr>
          <a:xfrm>
            <a:off x="3578656" y="2620133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80608C12-CB7B-0025-1FEF-FA33CCEA7A79}"/>
              </a:ext>
            </a:extLst>
          </p:cNvPr>
          <p:cNvSpPr/>
          <p:nvPr/>
        </p:nvSpPr>
        <p:spPr>
          <a:xfrm>
            <a:off x="2121703" y="33438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86A7E6F-AC2E-F0A0-2863-DC77CC4974E3}"/>
              </a:ext>
            </a:extLst>
          </p:cNvPr>
          <p:cNvSpPr/>
          <p:nvPr/>
        </p:nvSpPr>
        <p:spPr>
          <a:xfrm>
            <a:off x="2485846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D62035A1-92FA-ED5C-77A9-B4CD43776BB7}"/>
              </a:ext>
            </a:extLst>
          </p:cNvPr>
          <p:cNvSpPr/>
          <p:nvPr/>
        </p:nvSpPr>
        <p:spPr>
          <a:xfrm>
            <a:off x="2849989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5CE11F2-3F51-1B6C-35EE-88C66A7CDF5B}"/>
              </a:ext>
            </a:extLst>
          </p:cNvPr>
          <p:cNvSpPr/>
          <p:nvPr/>
        </p:nvSpPr>
        <p:spPr>
          <a:xfrm>
            <a:off x="3214132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7150437-B839-D899-33E3-92EC6E44A435}"/>
              </a:ext>
            </a:extLst>
          </p:cNvPr>
          <p:cNvSpPr/>
          <p:nvPr/>
        </p:nvSpPr>
        <p:spPr>
          <a:xfrm>
            <a:off x="3578656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CC8FEC1F-0C36-B644-86B0-12B4F1EF4536}"/>
              </a:ext>
            </a:extLst>
          </p:cNvPr>
          <p:cNvSpPr/>
          <p:nvPr/>
        </p:nvSpPr>
        <p:spPr>
          <a:xfrm>
            <a:off x="3943180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FAEDB3D8-575A-C9C0-BC19-B1D7DA970084}"/>
              </a:ext>
            </a:extLst>
          </p:cNvPr>
          <p:cNvSpPr/>
          <p:nvPr/>
        </p:nvSpPr>
        <p:spPr>
          <a:xfrm>
            <a:off x="4301525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351D869-D142-B3DB-9595-C78D9AB80176}"/>
              </a:ext>
            </a:extLst>
          </p:cNvPr>
          <p:cNvSpPr/>
          <p:nvPr/>
        </p:nvSpPr>
        <p:spPr>
          <a:xfrm>
            <a:off x="4672227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BC1CB6B2-9BBF-89DA-9AFA-4A770064C727}"/>
              </a:ext>
            </a:extLst>
          </p:cNvPr>
          <p:cNvSpPr/>
          <p:nvPr/>
        </p:nvSpPr>
        <p:spPr>
          <a:xfrm>
            <a:off x="5036751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BDAD3BF9-20F8-7D73-7125-159567956F8A}"/>
              </a:ext>
            </a:extLst>
          </p:cNvPr>
          <p:cNvSpPr/>
          <p:nvPr/>
        </p:nvSpPr>
        <p:spPr>
          <a:xfrm>
            <a:off x="2121703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DC52F0E4-E8AF-B02C-2D4D-B5E9932DF1D6}"/>
              </a:ext>
            </a:extLst>
          </p:cNvPr>
          <p:cNvSpPr/>
          <p:nvPr/>
        </p:nvSpPr>
        <p:spPr>
          <a:xfrm>
            <a:off x="2485846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871D70A-9E80-390D-DD03-2D5A1D71F140}"/>
              </a:ext>
            </a:extLst>
          </p:cNvPr>
          <p:cNvSpPr/>
          <p:nvPr/>
        </p:nvSpPr>
        <p:spPr>
          <a:xfrm>
            <a:off x="2849989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BAE09351-000A-DD60-6771-62DC0B3E4203}"/>
              </a:ext>
            </a:extLst>
          </p:cNvPr>
          <p:cNvSpPr/>
          <p:nvPr/>
        </p:nvSpPr>
        <p:spPr>
          <a:xfrm>
            <a:off x="3214132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10371FC-F264-9E22-115B-EFF54250FEEC}"/>
              </a:ext>
            </a:extLst>
          </p:cNvPr>
          <p:cNvSpPr/>
          <p:nvPr/>
        </p:nvSpPr>
        <p:spPr>
          <a:xfrm>
            <a:off x="3578656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B092AE92-D02D-D71D-2833-1FAD31C2ACCD}"/>
              </a:ext>
            </a:extLst>
          </p:cNvPr>
          <p:cNvSpPr/>
          <p:nvPr/>
        </p:nvSpPr>
        <p:spPr>
          <a:xfrm>
            <a:off x="3943180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402BF720-0068-87AD-DEC9-1A2BAA4CC4AC}"/>
              </a:ext>
            </a:extLst>
          </p:cNvPr>
          <p:cNvSpPr/>
          <p:nvPr/>
        </p:nvSpPr>
        <p:spPr>
          <a:xfrm>
            <a:off x="4301525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4ABE3457-3302-D5E8-A8A9-353B725705FA}"/>
              </a:ext>
            </a:extLst>
          </p:cNvPr>
          <p:cNvSpPr/>
          <p:nvPr/>
        </p:nvSpPr>
        <p:spPr>
          <a:xfrm>
            <a:off x="4672227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D8A0BCC1-D472-8768-C1B6-45019410100F}"/>
              </a:ext>
            </a:extLst>
          </p:cNvPr>
          <p:cNvSpPr/>
          <p:nvPr/>
        </p:nvSpPr>
        <p:spPr>
          <a:xfrm>
            <a:off x="5036751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59063390-CC44-24BC-81EF-4B4C301E6059}"/>
              </a:ext>
            </a:extLst>
          </p:cNvPr>
          <p:cNvSpPr/>
          <p:nvPr/>
        </p:nvSpPr>
        <p:spPr>
          <a:xfrm>
            <a:off x="2121703" y="502433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78665191-7B9E-5178-E2F3-8A9507F4242D}"/>
              </a:ext>
            </a:extLst>
          </p:cNvPr>
          <p:cNvSpPr/>
          <p:nvPr/>
        </p:nvSpPr>
        <p:spPr>
          <a:xfrm>
            <a:off x="2485846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300E9B3B-B0EC-E182-19E6-2361C43A93CC}"/>
              </a:ext>
            </a:extLst>
          </p:cNvPr>
          <p:cNvSpPr/>
          <p:nvPr/>
        </p:nvSpPr>
        <p:spPr>
          <a:xfrm>
            <a:off x="2849989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BA6155FB-049D-2B5B-9D77-D9D0CF24FF9F}"/>
              </a:ext>
            </a:extLst>
          </p:cNvPr>
          <p:cNvSpPr/>
          <p:nvPr/>
        </p:nvSpPr>
        <p:spPr>
          <a:xfrm>
            <a:off x="3214132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CE304E85-5E7C-6E2C-2CA6-60E1FA22575F}"/>
              </a:ext>
            </a:extLst>
          </p:cNvPr>
          <p:cNvSpPr/>
          <p:nvPr/>
        </p:nvSpPr>
        <p:spPr>
          <a:xfrm>
            <a:off x="3578656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3C7A3739-B13D-904E-507D-86460BE53461}"/>
              </a:ext>
            </a:extLst>
          </p:cNvPr>
          <p:cNvSpPr/>
          <p:nvPr/>
        </p:nvSpPr>
        <p:spPr>
          <a:xfrm>
            <a:off x="3943180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0D246944-EB10-3A67-07E2-026EE432FA03}"/>
              </a:ext>
            </a:extLst>
          </p:cNvPr>
          <p:cNvSpPr/>
          <p:nvPr/>
        </p:nvSpPr>
        <p:spPr>
          <a:xfrm>
            <a:off x="4301525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A0D4F903-92B7-F189-BE7C-C1D2F8B4D65A}"/>
              </a:ext>
            </a:extLst>
          </p:cNvPr>
          <p:cNvSpPr/>
          <p:nvPr/>
        </p:nvSpPr>
        <p:spPr>
          <a:xfrm>
            <a:off x="4672227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70B61816-2A9D-6280-9E7D-B3F36232B4E5}"/>
              </a:ext>
            </a:extLst>
          </p:cNvPr>
          <p:cNvSpPr/>
          <p:nvPr/>
        </p:nvSpPr>
        <p:spPr>
          <a:xfrm>
            <a:off x="5036751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B52447DC-1B81-583F-661C-2F10667754F3}"/>
              </a:ext>
            </a:extLst>
          </p:cNvPr>
          <p:cNvSpPr/>
          <p:nvPr/>
        </p:nvSpPr>
        <p:spPr>
          <a:xfrm>
            <a:off x="2121703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B352A8FA-AE8C-517F-B238-93CEA20168AB}"/>
              </a:ext>
            </a:extLst>
          </p:cNvPr>
          <p:cNvSpPr/>
          <p:nvPr/>
        </p:nvSpPr>
        <p:spPr>
          <a:xfrm>
            <a:off x="2485846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28BB54C9-4B33-2AC0-F39C-89E75CE4AE3D}"/>
              </a:ext>
            </a:extLst>
          </p:cNvPr>
          <p:cNvSpPr/>
          <p:nvPr/>
        </p:nvSpPr>
        <p:spPr>
          <a:xfrm>
            <a:off x="2849989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94EDD572-12C4-E365-2331-3B013DE960FC}"/>
              </a:ext>
            </a:extLst>
          </p:cNvPr>
          <p:cNvSpPr/>
          <p:nvPr/>
        </p:nvSpPr>
        <p:spPr>
          <a:xfrm>
            <a:off x="3214132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54C58F09-82E2-3515-0F1F-FA601C8C92A6}"/>
              </a:ext>
            </a:extLst>
          </p:cNvPr>
          <p:cNvSpPr/>
          <p:nvPr/>
        </p:nvSpPr>
        <p:spPr>
          <a:xfrm>
            <a:off x="3578656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87B8538-134A-ED24-53E9-1D6EB87CBD49}"/>
              </a:ext>
            </a:extLst>
          </p:cNvPr>
          <p:cNvSpPr/>
          <p:nvPr/>
        </p:nvSpPr>
        <p:spPr>
          <a:xfrm>
            <a:off x="3943180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30FF648-E162-B118-B3C3-2A18CBC1065A}"/>
              </a:ext>
            </a:extLst>
          </p:cNvPr>
          <p:cNvSpPr/>
          <p:nvPr/>
        </p:nvSpPr>
        <p:spPr>
          <a:xfrm>
            <a:off x="4301525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6B49A061-5CCC-A654-CC8B-01D730C0422F}"/>
              </a:ext>
            </a:extLst>
          </p:cNvPr>
          <p:cNvSpPr/>
          <p:nvPr/>
        </p:nvSpPr>
        <p:spPr>
          <a:xfrm>
            <a:off x="4672227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DAC9D37E-4552-EDBC-B9BF-DA01602D6851}"/>
              </a:ext>
            </a:extLst>
          </p:cNvPr>
          <p:cNvSpPr/>
          <p:nvPr/>
        </p:nvSpPr>
        <p:spPr>
          <a:xfrm>
            <a:off x="5036751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1F78888D-DB29-8721-2AFE-A902C8B9AD51}"/>
              </a:ext>
            </a:extLst>
          </p:cNvPr>
          <p:cNvSpPr/>
          <p:nvPr/>
        </p:nvSpPr>
        <p:spPr>
          <a:xfrm>
            <a:off x="2121703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8CA4710B-4009-E00A-0270-8A137F0785BB}"/>
              </a:ext>
            </a:extLst>
          </p:cNvPr>
          <p:cNvSpPr/>
          <p:nvPr/>
        </p:nvSpPr>
        <p:spPr>
          <a:xfrm>
            <a:off x="2485846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5288912D-3E44-2705-102F-66B77B4E295A}"/>
              </a:ext>
            </a:extLst>
          </p:cNvPr>
          <p:cNvSpPr/>
          <p:nvPr/>
        </p:nvSpPr>
        <p:spPr>
          <a:xfrm>
            <a:off x="2849989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B2A77452-83C9-564C-1EB2-790A8BB65609}"/>
              </a:ext>
            </a:extLst>
          </p:cNvPr>
          <p:cNvSpPr/>
          <p:nvPr/>
        </p:nvSpPr>
        <p:spPr>
          <a:xfrm>
            <a:off x="3577347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E9756552-B55E-7497-94D5-E965BA261D0A}"/>
              </a:ext>
            </a:extLst>
          </p:cNvPr>
          <p:cNvSpPr/>
          <p:nvPr/>
        </p:nvSpPr>
        <p:spPr>
          <a:xfrm>
            <a:off x="4672227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B1A3BE72-D4C0-C01E-3D6D-C6FCD7E82DCE}"/>
              </a:ext>
            </a:extLst>
          </p:cNvPr>
          <p:cNvSpPr/>
          <p:nvPr/>
        </p:nvSpPr>
        <p:spPr>
          <a:xfrm>
            <a:off x="5036751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1" name="Title 2">
            <a:extLst>
              <a:ext uri="{FF2B5EF4-FFF2-40B4-BE49-F238E27FC236}">
                <a16:creationId xmlns:a16="http://schemas.microsoft.com/office/drawing/2014/main" id="{097A513A-63E8-7793-85B1-CC4D2EDB5C2D}"/>
              </a:ext>
            </a:extLst>
          </p:cNvPr>
          <p:cNvSpPr txBox="1"/>
          <p:nvPr/>
        </p:nvSpPr>
        <p:spPr>
          <a:xfrm>
            <a:off x="2023671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52" name="Title 2">
            <a:extLst>
              <a:ext uri="{FF2B5EF4-FFF2-40B4-BE49-F238E27FC236}">
                <a16:creationId xmlns:a16="http://schemas.microsoft.com/office/drawing/2014/main" id="{319251B7-84D3-9E9F-0893-0A014CEFB7F8}"/>
              </a:ext>
            </a:extLst>
          </p:cNvPr>
          <p:cNvSpPr txBox="1"/>
          <p:nvPr/>
        </p:nvSpPr>
        <p:spPr>
          <a:xfrm>
            <a:off x="3089799" y="5829879"/>
            <a:ext cx="135836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13% – 14.5%</a:t>
            </a:r>
          </a:p>
        </p:txBody>
      </p:sp>
      <p:sp>
        <p:nvSpPr>
          <p:cNvPr id="153" name="Title 2">
            <a:extLst>
              <a:ext uri="{FF2B5EF4-FFF2-40B4-BE49-F238E27FC236}">
                <a16:creationId xmlns:a16="http://schemas.microsoft.com/office/drawing/2014/main" id="{06914E4D-26DD-ABFD-7161-FB6B3CD7D10A}"/>
              </a:ext>
            </a:extLst>
          </p:cNvPr>
          <p:cNvSpPr txBox="1"/>
          <p:nvPr/>
        </p:nvSpPr>
        <p:spPr>
          <a:xfrm>
            <a:off x="4586553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504F45F7-78DF-0854-841F-CD9BE47BC65E}"/>
              </a:ext>
            </a:extLst>
          </p:cNvPr>
          <p:cNvCxnSpPr>
            <a:cxnSpLocks/>
          </p:cNvCxnSpPr>
          <p:nvPr/>
        </p:nvCxnSpPr>
        <p:spPr>
          <a:xfrm>
            <a:off x="3342524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2713F18E-2509-5D1C-7C54-6D3223E0CEE4}"/>
              </a:ext>
            </a:extLst>
          </p:cNvPr>
          <p:cNvGrpSpPr/>
          <p:nvPr/>
        </p:nvGrpSpPr>
        <p:grpSpPr>
          <a:xfrm>
            <a:off x="3932709" y="6152078"/>
            <a:ext cx="278634" cy="272668"/>
            <a:chOff x="8032638" y="5926610"/>
            <a:chExt cx="278634" cy="272668"/>
          </a:xfrm>
        </p:grpSpPr>
        <p:sp>
          <p:nvSpPr>
            <p:cNvPr id="156" name="Freeform 155">
              <a:extLst>
                <a:ext uri="{FF2B5EF4-FFF2-40B4-BE49-F238E27FC236}">
                  <a16:creationId xmlns:a16="http://schemas.microsoft.com/office/drawing/2014/main" id="{136D1C48-A6CD-C522-0ABB-71FD4AECD9E0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57" name="Freeform 156">
              <a:extLst>
                <a:ext uri="{FF2B5EF4-FFF2-40B4-BE49-F238E27FC236}">
                  <a16:creationId xmlns:a16="http://schemas.microsoft.com/office/drawing/2014/main" id="{A94C5840-FAA7-C8F1-F08E-2CC6308A766B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3C145DA5-ECB7-2FCB-BDC8-55276157575A}"/>
              </a:ext>
            </a:extLst>
          </p:cNvPr>
          <p:cNvCxnSpPr>
            <a:cxnSpLocks/>
          </p:cNvCxnSpPr>
          <p:nvPr/>
        </p:nvCxnSpPr>
        <p:spPr>
          <a:xfrm>
            <a:off x="3349012" y="2641194"/>
            <a:ext cx="146904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>
            <a:extLst>
              <a:ext uri="{FF2B5EF4-FFF2-40B4-BE49-F238E27FC236}">
                <a16:creationId xmlns:a16="http://schemas.microsoft.com/office/drawing/2014/main" id="{33BCB61F-39F3-0386-562E-78564F9ADDDE}"/>
              </a:ext>
            </a:extLst>
          </p:cNvPr>
          <p:cNvCxnSpPr>
            <a:cxnSpLocks/>
          </p:cNvCxnSpPr>
          <p:nvPr/>
        </p:nvCxnSpPr>
        <p:spPr>
          <a:xfrm>
            <a:off x="4817617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BE9AA508-F59B-7A6F-D5B1-EC144F96DABE}"/>
              </a:ext>
            </a:extLst>
          </p:cNvPr>
          <p:cNvGrpSpPr/>
          <p:nvPr/>
        </p:nvGrpSpPr>
        <p:grpSpPr>
          <a:xfrm rot="10800000">
            <a:off x="3216783" y="6152078"/>
            <a:ext cx="278634" cy="272668"/>
            <a:chOff x="8032638" y="5926610"/>
            <a:chExt cx="278634" cy="272668"/>
          </a:xfrm>
        </p:grpSpPr>
        <p:sp>
          <p:nvSpPr>
            <p:cNvPr id="161" name="Freeform 160">
              <a:extLst>
                <a:ext uri="{FF2B5EF4-FFF2-40B4-BE49-F238E27FC236}">
                  <a16:creationId xmlns:a16="http://schemas.microsoft.com/office/drawing/2014/main" id="{8A8FE3B4-3A0E-534B-1F90-C8E4363D23E5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62" name="Freeform 161">
              <a:extLst>
                <a:ext uri="{FF2B5EF4-FFF2-40B4-BE49-F238E27FC236}">
                  <a16:creationId xmlns:a16="http://schemas.microsoft.com/office/drawing/2014/main" id="{5F6F1ACE-E717-3EE6-4C5E-F1F7B066D62F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C279765A-85C0-8C71-7ADA-4923E6B59C28}"/>
              </a:ext>
            </a:extLst>
          </p:cNvPr>
          <p:cNvCxnSpPr>
            <a:cxnSpLocks/>
          </p:cNvCxnSpPr>
          <p:nvPr/>
        </p:nvCxnSpPr>
        <p:spPr>
          <a:xfrm>
            <a:off x="9120259" y="2531221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Title 2">
            <a:extLst>
              <a:ext uri="{FF2B5EF4-FFF2-40B4-BE49-F238E27FC236}">
                <a16:creationId xmlns:a16="http://schemas.microsoft.com/office/drawing/2014/main" id="{E388669D-18E8-05DB-92AC-688CD622CBBF}"/>
              </a:ext>
            </a:extLst>
          </p:cNvPr>
          <p:cNvSpPr txBox="1"/>
          <p:nvPr/>
        </p:nvSpPr>
        <p:spPr>
          <a:xfrm>
            <a:off x="345208" y="2177982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8C638EDF-E88B-DE28-8D0F-A096CC5BA7D2}"/>
              </a:ext>
            </a:extLst>
          </p:cNvPr>
          <p:cNvCxnSpPr>
            <a:cxnSpLocks/>
          </p:cNvCxnSpPr>
          <p:nvPr/>
        </p:nvCxnSpPr>
        <p:spPr>
          <a:xfrm>
            <a:off x="615754" y="2340598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Title 2">
            <a:extLst>
              <a:ext uri="{FF2B5EF4-FFF2-40B4-BE49-F238E27FC236}">
                <a16:creationId xmlns:a16="http://schemas.microsoft.com/office/drawing/2014/main" id="{34D130B6-12DE-7E63-36E3-0B7F84CB6EE6}"/>
              </a:ext>
            </a:extLst>
          </p:cNvPr>
          <p:cNvSpPr txBox="1"/>
          <p:nvPr/>
        </p:nvSpPr>
        <p:spPr>
          <a:xfrm>
            <a:off x="345207" y="320285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7" name="Title 2">
            <a:extLst>
              <a:ext uri="{FF2B5EF4-FFF2-40B4-BE49-F238E27FC236}">
                <a16:creationId xmlns:a16="http://schemas.microsoft.com/office/drawing/2014/main" id="{F8F3447C-02A1-451D-0687-6FBC4F7524F9}"/>
              </a:ext>
            </a:extLst>
          </p:cNvPr>
          <p:cNvSpPr txBox="1"/>
          <p:nvPr/>
        </p:nvSpPr>
        <p:spPr>
          <a:xfrm>
            <a:off x="2024851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8" name="Title 2">
            <a:extLst>
              <a:ext uri="{FF2B5EF4-FFF2-40B4-BE49-F238E27FC236}">
                <a16:creationId xmlns:a16="http://schemas.microsoft.com/office/drawing/2014/main" id="{FDD295BE-FCD4-CF09-4323-85704D23B0B7}"/>
              </a:ext>
            </a:extLst>
          </p:cNvPr>
          <p:cNvSpPr txBox="1"/>
          <p:nvPr/>
        </p:nvSpPr>
        <p:spPr>
          <a:xfrm>
            <a:off x="3294602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9" name="Title 2">
            <a:extLst>
              <a:ext uri="{FF2B5EF4-FFF2-40B4-BE49-F238E27FC236}">
                <a16:creationId xmlns:a16="http://schemas.microsoft.com/office/drawing/2014/main" id="{84B7C0A8-10A1-5B23-C0F3-7CF4925A2573}"/>
              </a:ext>
            </a:extLst>
          </p:cNvPr>
          <p:cNvSpPr txBox="1"/>
          <p:nvPr/>
        </p:nvSpPr>
        <p:spPr>
          <a:xfrm>
            <a:off x="4587733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0" name="Title 2">
            <a:extLst>
              <a:ext uri="{FF2B5EF4-FFF2-40B4-BE49-F238E27FC236}">
                <a16:creationId xmlns:a16="http://schemas.microsoft.com/office/drawing/2014/main" id="{50ECA79F-4E6E-DAAF-85B7-9CE72CF2D830}"/>
              </a:ext>
            </a:extLst>
          </p:cNvPr>
          <p:cNvSpPr txBox="1"/>
          <p:nvPr/>
        </p:nvSpPr>
        <p:spPr>
          <a:xfrm>
            <a:off x="2024851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1" name="Title 2">
            <a:extLst>
              <a:ext uri="{FF2B5EF4-FFF2-40B4-BE49-F238E27FC236}">
                <a16:creationId xmlns:a16="http://schemas.microsoft.com/office/drawing/2014/main" id="{80DC905B-9960-AAF4-7F21-20245F8E23A9}"/>
              </a:ext>
            </a:extLst>
          </p:cNvPr>
          <p:cNvSpPr txBox="1"/>
          <p:nvPr/>
        </p:nvSpPr>
        <p:spPr>
          <a:xfrm>
            <a:off x="3145419" y="384262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818504F7-6DF2-8A02-82B4-CD998FAFC31D}"/>
              </a:ext>
            </a:extLst>
          </p:cNvPr>
          <p:cNvSpPr txBox="1"/>
          <p:nvPr/>
        </p:nvSpPr>
        <p:spPr>
          <a:xfrm>
            <a:off x="4587733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73" name="Straight Connector 172">
            <a:extLst>
              <a:ext uri="{FF2B5EF4-FFF2-40B4-BE49-F238E27FC236}">
                <a16:creationId xmlns:a16="http://schemas.microsoft.com/office/drawing/2014/main" id="{9A682FAF-0CD4-416C-AB3D-EC1DFF1E1557}"/>
              </a:ext>
            </a:extLst>
          </p:cNvPr>
          <p:cNvCxnSpPr>
            <a:cxnSpLocks/>
          </p:cNvCxnSpPr>
          <p:nvPr/>
        </p:nvCxnSpPr>
        <p:spPr>
          <a:xfrm>
            <a:off x="1449582" y="3502133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Title 2">
            <a:extLst>
              <a:ext uri="{FF2B5EF4-FFF2-40B4-BE49-F238E27FC236}">
                <a16:creationId xmlns:a16="http://schemas.microsoft.com/office/drawing/2014/main" id="{90A6C15C-4330-11DD-EB68-82ACEBA30E9B}"/>
              </a:ext>
            </a:extLst>
          </p:cNvPr>
          <p:cNvSpPr txBox="1"/>
          <p:nvPr/>
        </p:nvSpPr>
        <p:spPr>
          <a:xfrm>
            <a:off x="345207" y="418312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75" name="Straight Connector 174">
            <a:extLst>
              <a:ext uri="{FF2B5EF4-FFF2-40B4-BE49-F238E27FC236}">
                <a16:creationId xmlns:a16="http://schemas.microsoft.com/office/drawing/2014/main" id="{3395A39F-C9A5-255A-AA00-D7E3FDE8AF48}"/>
              </a:ext>
            </a:extLst>
          </p:cNvPr>
          <p:cNvCxnSpPr>
            <a:cxnSpLocks/>
          </p:cNvCxnSpPr>
          <p:nvPr/>
        </p:nvCxnSpPr>
        <p:spPr>
          <a:xfrm>
            <a:off x="1305182" y="4373284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Title 2">
            <a:extLst>
              <a:ext uri="{FF2B5EF4-FFF2-40B4-BE49-F238E27FC236}">
                <a16:creationId xmlns:a16="http://schemas.microsoft.com/office/drawing/2014/main" id="{87ADBE51-B7FA-D368-ADBB-AB598B4613FA}"/>
              </a:ext>
            </a:extLst>
          </p:cNvPr>
          <p:cNvSpPr txBox="1"/>
          <p:nvPr/>
        </p:nvSpPr>
        <p:spPr>
          <a:xfrm>
            <a:off x="1898803" y="4682888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7" name="Title 2">
            <a:extLst>
              <a:ext uri="{FF2B5EF4-FFF2-40B4-BE49-F238E27FC236}">
                <a16:creationId xmlns:a16="http://schemas.microsoft.com/office/drawing/2014/main" id="{8EA791BF-55B8-E98C-042D-8EC7E5D47194}"/>
              </a:ext>
            </a:extLst>
          </p:cNvPr>
          <p:cNvSpPr txBox="1"/>
          <p:nvPr/>
        </p:nvSpPr>
        <p:spPr>
          <a:xfrm>
            <a:off x="3145419" y="468288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8" name="Title 2">
            <a:extLst>
              <a:ext uri="{FF2B5EF4-FFF2-40B4-BE49-F238E27FC236}">
                <a16:creationId xmlns:a16="http://schemas.microsoft.com/office/drawing/2014/main" id="{DE80AEAB-3E6B-5C18-41DB-DC63FED116A8}"/>
              </a:ext>
            </a:extLst>
          </p:cNvPr>
          <p:cNvSpPr txBox="1"/>
          <p:nvPr/>
        </p:nvSpPr>
        <p:spPr>
          <a:xfrm>
            <a:off x="4587733" y="46828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9" name="Title 2">
            <a:extLst>
              <a:ext uri="{FF2B5EF4-FFF2-40B4-BE49-F238E27FC236}">
                <a16:creationId xmlns:a16="http://schemas.microsoft.com/office/drawing/2014/main" id="{B8197396-5252-DF7C-B57B-B9F368A0B0E7}"/>
              </a:ext>
            </a:extLst>
          </p:cNvPr>
          <p:cNvSpPr txBox="1"/>
          <p:nvPr/>
        </p:nvSpPr>
        <p:spPr>
          <a:xfrm>
            <a:off x="345206" y="5045672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80" name="Straight Connector 179">
            <a:extLst>
              <a:ext uri="{FF2B5EF4-FFF2-40B4-BE49-F238E27FC236}">
                <a16:creationId xmlns:a16="http://schemas.microsoft.com/office/drawing/2014/main" id="{B850575F-933C-6BCA-7659-4F9AC429AB5A}"/>
              </a:ext>
            </a:extLst>
          </p:cNvPr>
          <p:cNvCxnSpPr>
            <a:cxnSpLocks/>
          </p:cNvCxnSpPr>
          <p:nvPr/>
        </p:nvCxnSpPr>
        <p:spPr>
          <a:xfrm>
            <a:off x="800858" y="5213543"/>
            <a:ext cx="127033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Title 2">
            <a:extLst>
              <a:ext uri="{FF2B5EF4-FFF2-40B4-BE49-F238E27FC236}">
                <a16:creationId xmlns:a16="http://schemas.microsoft.com/office/drawing/2014/main" id="{84E35DC5-21B6-CB61-349E-08DA71A71B58}"/>
              </a:ext>
            </a:extLst>
          </p:cNvPr>
          <p:cNvSpPr txBox="1"/>
          <p:nvPr/>
        </p:nvSpPr>
        <p:spPr>
          <a:xfrm>
            <a:off x="345207" y="5391661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82" name="Straight Connector 181">
            <a:extLst>
              <a:ext uri="{FF2B5EF4-FFF2-40B4-BE49-F238E27FC236}">
                <a16:creationId xmlns:a16="http://schemas.microsoft.com/office/drawing/2014/main" id="{DCC55114-2F77-EE23-612B-F62B4EC89171}"/>
              </a:ext>
            </a:extLst>
          </p:cNvPr>
          <p:cNvCxnSpPr>
            <a:cxnSpLocks/>
          </p:cNvCxnSpPr>
          <p:nvPr/>
        </p:nvCxnSpPr>
        <p:spPr>
          <a:xfrm>
            <a:off x="1958325" y="5559532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Title 2">
            <a:extLst>
              <a:ext uri="{FF2B5EF4-FFF2-40B4-BE49-F238E27FC236}">
                <a16:creationId xmlns:a16="http://schemas.microsoft.com/office/drawing/2014/main" id="{771855EE-45C4-504C-04C2-9FB71F556AE7}"/>
              </a:ext>
            </a:extLst>
          </p:cNvPr>
          <p:cNvSpPr txBox="1"/>
          <p:nvPr/>
        </p:nvSpPr>
        <p:spPr>
          <a:xfrm>
            <a:off x="360464" y="615474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84" name="Straight Connector 183">
            <a:extLst>
              <a:ext uri="{FF2B5EF4-FFF2-40B4-BE49-F238E27FC236}">
                <a16:creationId xmlns:a16="http://schemas.microsoft.com/office/drawing/2014/main" id="{FB2F94D2-1970-682F-E1A0-A2BA746C0299}"/>
              </a:ext>
            </a:extLst>
          </p:cNvPr>
          <p:cNvCxnSpPr>
            <a:cxnSpLocks/>
          </p:cNvCxnSpPr>
          <p:nvPr/>
        </p:nvCxnSpPr>
        <p:spPr>
          <a:xfrm>
            <a:off x="1319697" y="6344186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Oval 184">
            <a:extLst>
              <a:ext uri="{FF2B5EF4-FFF2-40B4-BE49-F238E27FC236}">
                <a16:creationId xmlns:a16="http://schemas.microsoft.com/office/drawing/2014/main" id="{85725E28-E20A-550A-1978-394F10EDD517}"/>
              </a:ext>
            </a:extLst>
          </p:cNvPr>
          <p:cNvSpPr/>
          <p:nvPr/>
        </p:nvSpPr>
        <p:spPr>
          <a:xfrm>
            <a:off x="4304904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Title 1">
            <a:extLst>
              <a:ext uri="{FF2B5EF4-FFF2-40B4-BE49-F238E27FC236}">
                <a16:creationId xmlns:a16="http://schemas.microsoft.com/office/drawing/2014/main" id="{8A2F40A3-0AAA-976A-0409-EAC820212E29}"/>
              </a:ext>
            </a:extLst>
          </p:cNvPr>
          <p:cNvSpPr txBox="1">
            <a:spLocks/>
          </p:cNvSpPr>
          <p:nvPr/>
        </p:nvSpPr>
        <p:spPr>
          <a:xfrm>
            <a:off x="410407" y="590594"/>
            <a:ext cx="11283754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4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4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4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07490236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502743"/>
            <a:ext cx="5290684" cy="1286693"/>
          </a:xfrm>
        </p:spPr>
        <p:txBody>
          <a:bodyPr/>
          <a:lstStyle/>
          <a:p>
            <a:pPr>
              <a:lnSpc>
                <a:spcPct val="80000"/>
              </a:lnSpc>
              <a:tabLst>
                <a:tab pos="1274445" algn="l"/>
              </a:tabLst>
            </a:pPr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การกลับฟื้นคืนของเขตผลิตไวน์</a:t>
            </a:r>
            <a:b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อันเป็นหัวใจหลักของออสเตรเลีย</a:t>
            </a:r>
            <a:endParaRPr lang="en-AU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42C53C67-B0E4-DEB8-80D1-01B2BA80E9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7" y="4001893"/>
            <a:ext cx="3976465" cy="992298"/>
          </a:xfrm>
        </p:spPr>
        <p:txBody>
          <a:bodyPr/>
          <a:lstStyle/>
          <a:p>
            <a:pPr marL="12065">
              <a:spcBef>
                <a:spcPts val="590"/>
              </a:spcBef>
              <a:buClr>
                <a:srgbClr val="F00000"/>
              </a:buClr>
              <a:tabLst>
                <a:tab pos="203200" algn="l"/>
              </a:tabLst>
            </a:pP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</a:t>
            </a:r>
            <a:r>
              <a:rPr lang="th-TH" sz="1800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แลนด์ ริ</a:t>
            </a:r>
            <a:r>
              <a:rPr lang="th-TH" sz="1800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ริน</a:t>
            </a:r>
            <a:r>
              <a:rPr lang="th-TH" sz="1800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า</a:t>
            </a: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และเมอร</a:t>
            </a:r>
            <a:r>
              <a:rPr lang="th-TH" sz="1800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์เรย์</a:t>
            </a: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ดาร์</a:t>
            </a: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ลิง เป็นผู้มีอิทธิพลในอุตสาหกรรมนี้ มีชื่อเสียงเรื่องความเชี่ยวชาญด้านการผลิต และความสำเร็จด้านการส่งออก เรื่องราวของทั้งสามเขตผลิตไวน์ไปไกลเกินเรื่องปริมาณแต่เพียงอย่างเดียว เพราะมีทั้งจำนวนผู้ผลิตระดับพร</a:t>
            </a:r>
            <a:r>
              <a:rPr lang="th-TH" sz="1800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ีเ</a:t>
            </a: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</a:t>
            </a:r>
            <a:r>
              <a:rPr lang="th-TH" sz="1800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ยมที่เพิ่มขึ้น และองุ่นสายพันธุ์ทางเลือกที่เพิ่มความหลากหลายให้เขตผลิตไวน์เหล่านี้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23D76D01-0C4F-8218-9B86-BCA48A7837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938"/>
          </a:xfrm>
        </p:spPr>
      </p:pic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578C1D8E-E425-BFFE-8786-447CF3FF630A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th-TH" altLang="ja-JP" sz="6600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ขอบคุณ</a:t>
            </a:r>
            <a:endParaRPr lang="pt-BR" sz="6600" spc="272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203158"/>
            <a:ext cx="4829691" cy="785732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แห่งออสเตรเลีย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3107263"/>
            <a:ext cx="4204380" cy="3133240"/>
          </a:xfrm>
        </p:spPr>
        <p:txBody>
          <a:bodyPr/>
          <a:lstStyle/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</a:t>
            </a:r>
            <a:r>
              <a:rPr lang="th-TH" sz="1800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แลนด์ ริ</a:t>
            </a:r>
            <a:r>
              <a:rPr lang="th-TH" sz="1800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ริน</a:t>
            </a:r>
            <a:r>
              <a:rPr lang="th-TH" sz="1800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่า</a:t>
            </a: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และเมอร</a:t>
            </a:r>
            <a:r>
              <a:rPr lang="th-TH" sz="1800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์เรย์</a:t>
            </a: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ดาร์</a:t>
            </a: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ลิง ตั้งอยู่ในใจกลางการผลิตไวน์ของประเทศออสเตรเลีย เรียกได้ว่าเป็นผู้ทรงอิทธิพลในการผลิตไวน์ของประเทศ</a:t>
            </a: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การผลิตไวน์ในปริมาณมากในเขตผลิตไวน์เหล่านี้ ทำให้ทั้งไวน์แดงและไวน์ขาวประสพความสำเร็จอย่างสูงด้านการส่งออกระดับนานาชาติ</a:t>
            </a: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ปัจจุบัน เขตผลิตไวน์เหล่านี้เป็นที่รู้จักในเรื่องการลงทุนลงแรงในการผลิตไวน์ ที่เชิดชูการผลิตที่เกิดขึ้นบนพื้นฐานของความสำนึกเรื่องสิ่งแวดล้อม และการผลิตไวน์ที่ใช้นวัตกรรม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071022"/>
            <a:ext cx="4829691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ผู้ทรงอิทธิพลในผืนแผ่นดินใหญ่</a:t>
            </a: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A7485-4D90-C46B-2FB9-8205A92FC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181891-B659-0570-528A-927FF79F7B0D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20E9B2-421C-C072-5C66-71AED6296205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04966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3734788"/>
            <a:ext cx="4829691" cy="1530521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ริ</a:t>
            </a:r>
            <a:r>
              <a:rPr lang="th-TH" sz="18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แลนด์ ริ</a:t>
            </a:r>
            <a:r>
              <a:rPr lang="th-TH" sz="18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ริน</a:t>
            </a:r>
            <a:r>
              <a:rPr lang="th-TH" sz="18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่า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และเมอร</a:t>
            </a:r>
            <a:r>
              <a:rPr lang="th-TH" sz="18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์เรย์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ดาร์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ลิง</a:t>
            </a:r>
            <a:endParaRPr lang="en-US" sz="18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บทนำ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ประวัติความเป็นมา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สภาพภูมิศาสตร์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พันธุ์องุ่นหลักที่สำคัญ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6C468A1E-02B0-2CDC-82A4-455621FBD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823904"/>
            <a:ext cx="6158452" cy="2199381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ประเด็นการนำเสนอ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ในวันนี้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มีดังนี้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988" y="1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043449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ออสเตรเลียใต้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07064-3E61-2269-6345-5A423939049F}"/>
              </a:ext>
            </a:extLst>
          </p:cNvPr>
          <p:cNvSpPr txBox="1"/>
          <p:nvPr/>
        </p:nvSpPr>
        <p:spPr>
          <a:xfrm>
            <a:off x="5571956" y="4738021"/>
            <a:ext cx="20055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</a:t>
            </a:r>
            <a:r>
              <a:rPr lang="th-TH" sz="2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แลนด์</a:t>
            </a:r>
            <a:endParaRPr lang="en-US" sz="2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0681AC-E9DE-8EA2-5DE3-E5D9018648AE}"/>
              </a:ext>
            </a:extLst>
          </p:cNvPr>
          <p:cNvCxnSpPr>
            <a:cxnSpLocks/>
          </p:cNvCxnSpPr>
          <p:nvPr/>
        </p:nvCxnSpPr>
        <p:spPr>
          <a:xfrm flipH="1">
            <a:off x="6620045" y="2828260"/>
            <a:ext cx="3147732" cy="195639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80482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584200"/>
            <a:ext cx="5009924" cy="792601"/>
          </a:xfrm>
        </p:spPr>
        <p:txBody>
          <a:bodyPr anchor="t"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แลนด์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980500"/>
            <a:ext cx="5735638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ปริมาณ และ</a:t>
            </a:r>
          </a:p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ความหลากหลาย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2" y="3344535"/>
            <a:ext cx="4707824" cy="2846525"/>
          </a:xfrm>
        </p:spPr>
        <p:txBody>
          <a:bodyPr/>
          <a:lstStyle/>
          <a:p>
            <a:pPr marL="297815" marR="5080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ดินแดงโบราณจากแม่น้ำเมอร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์เรย์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กลางวันที่มีแดดดีและยาวนาน และผู้เชี่ยวชาญด้านการปลูกองุ่น ล้วนแล้วแต่เป็นเครื่องแสดงมาตรฐานอันสูงส่งของเขตผลิตไวน์ของออสเตรเลียใต้</a:t>
            </a:r>
          </a:p>
          <a:p>
            <a:pPr marL="297815" marR="5080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อยู่ห่างจากเมืองแอด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ิเลด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ไปทางตะวันออกเฉียงเหนือเพียงสองชั่วโมง เขตผลิตไวน์นี้ทอดยาวจากแม่น้ำเมอร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์เรย์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อันเป็นสัญลักษณ์ของเขตผลิตไวน์ ไปจนถึงบริเวณริมขอบดินแดนเวิ้งว้างกว้างใหญ่ไพศาลและห่างไกลที่เรียกว่าออสเตรเลีย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นเอ้าท์แบ็ค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</a:p>
          <a:p>
            <a:pPr marL="297815" marR="5080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เป็นศูนย์รวมการผลิตไวน์ที่ใหญ่ที่สุดของประเทศออสเตรเลีย ริ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แลนด์ผสมผสานนวัตกรรมสมัยใหม่กับเทคนิคการผลิตที่ได้ทำการทดสอบโดยผ่านกาลเวลามาอย่างยาวนาน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0719953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39739" y="368300"/>
            <a:ext cx="4352261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271" y="3849418"/>
            <a:ext cx="2382787" cy="662774"/>
          </a:xfrm>
        </p:spPr>
        <p:txBody>
          <a:bodyPr/>
          <a:lstStyle/>
          <a:p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ในช่วงต้น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1271" y="4575995"/>
            <a:ext cx="2382786" cy="1461301"/>
          </a:xfrm>
        </p:spPr>
        <p:txBody>
          <a:bodyPr/>
          <a:lstStyle/>
          <a:p>
            <a:pPr marR="5080">
              <a:lnSpc>
                <a:spcPct val="82000"/>
              </a:lnSpc>
              <a:spcBef>
                <a:spcPts val="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ผ่าย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ู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ราว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รังเป็นเจ้าของริ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แลนด์ดั้งเดิม เป็นที่ตั้งของแผ่นดินศักดิ์สิทธิ์หลายแห่ง 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3" y="512088"/>
            <a:ext cx="6968303" cy="473196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</a:t>
            </a:r>
            <a:r>
              <a:rPr lang="en-AU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แลนด์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67544DC-280D-6840-C55C-CF2CADDA241E}"/>
              </a:ext>
            </a:extLst>
          </p:cNvPr>
          <p:cNvSpPr txBox="1">
            <a:spLocks/>
          </p:cNvSpPr>
          <p:nvPr/>
        </p:nvSpPr>
        <p:spPr>
          <a:xfrm>
            <a:off x="6302330" y="4256718"/>
            <a:ext cx="2698276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>
              <a:lnSpc>
                <a:spcPts val="1600"/>
              </a:lnSpc>
              <a:spcBef>
                <a:spcPts val="219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เมื่อร่างพระราชบัญญัติการตั้งถิ่นฐานของทหารผ่านไป ผู้อพยพ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จําน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วนมากย้ายเข้ามาในพื้นที่ โดยนําการ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ทํา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ฟาร์มและไร่องุ่นจากยุโรปมาปฏิบัติในพื้นที่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84AFC82-C28C-EF5F-E093-AC77EF975F55}"/>
              </a:ext>
            </a:extLst>
          </p:cNvPr>
          <p:cNvSpPr txBox="1">
            <a:spLocks/>
          </p:cNvSpPr>
          <p:nvPr/>
        </p:nvSpPr>
        <p:spPr>
          <a:xfrm>
            <a:off x="6280373" y="3542878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1919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B2B6792-1E47-E7D1-5C88-F3755D22476B}"/>
              </a:ext>
            </a:extLst>
          </p:cNvPr>
          <p:cNvSpPr txBox="1">
            <a:spLocks/>
          </p:cNvSpPr>
          <p:nvPr/>
        </p:nvSpPr>
        <p:spPr>
          <a:xfrm>
            <a:off x="567689" y="1036350"/>
            <a:ext cx="6784726" cy="66277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หนึ่งความฝัน</a:t>
            </a:r>
          </a:p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ของผู้บุกเบิก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10807" y="2361898"/>
            <a:ext cx="1999224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spc="-10" dirty="0">
                <a:latin typeface="Cordia New" panose="020B0304020202020204" pitchFamily="34" charset="-34"/>
                <a:cs typeface="Cordia New" panose="020B0304020202020204" pitchFamily="34" charset="-34"/>
              </a:rPr>
              <a:t>ต่อมาผู้ตั้งถิ่นฐานชาวยุโรปมาร่วมสมทบกับผู้อาศัยดั้งเดิมของริ</a:t>
            </a:r>
            <a:r>
              <a:rPr lang="th-TH" sz="1800" spc="-1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1800" spc="-10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แลนด์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981499" y="1648058"/>
            <a:ext cx="2120040" cy="662774"/>
          </a:xfrm>
        </p:spPr>
        <p:txBody>
          <a:bodyPr/>
          <a:lstStyle/>
          <a:p>
            <a:r>
              <a:rPr lang="en-US" dirty="0"/>
              <a:t>1830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08EC02C-5A3E-9CEF-7738-7F00ADF1FD8A}"/>
              </a:ext>
            </a:extLst>
          </p:cNvPr>
          <p:cNvSpPr/>
          <p:nvPr/>
        </p:nvSpPr>
        <p:spPr>
          <a:xfrm>
            <a:off x="4402185" y="325882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9561" y="584200"/>
            <a:ext cx="3902439" cy="587819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3" y="4167580"/>
            <a:ext cx="2512463" cy="1461301"/>
          </a:xfrm>
        </p:spPr>
        <p:txBody>
          <a:bodyPr/>
          <a:lstStyle/>
          <a:p>
            <a:pPr marR="5080">
              <a:lnSpc>
                <a:spcPts val="1600"/>
              </a:lnSpc>
              <a:spcBef>
                <a:spcPts val="3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ริ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แลนด์ได้รับแรงผลักดันเมื่อ แบรี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โค-ออ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พ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เปิดตัวดำเนินกิจการซึ่งเป็นทางออก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สําห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รับไร่องุ่นแห่งใหม่เพื่อแปรรูปผลผลิต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8" y="3483729"/>
            <a:ext cx="3189332" cy="662774"/>
          </a:xfrm>
        </p:spPr>
        <p:txBody>
          <a:bodyPr/>
          <a:lstStyle/>
          <a:p>
            <a:r>
              <a:rPr lang="th-TH" dirty="0"/>
              <a:t>ช่วงปี </a:t>
            </a:r>
            <a:r>
              <a:rPr lang="en-US" dirty="0"/>
              <a:t>1920 - </a:t>
            </a:r>
            <a:r>
              <a:rPr lang="th-TH" dirty="0"/>
              <a:t>ช่วงปี </a:t>
            </a:r>
            <a:r>
              <a:rPr lang="en-US" dirty="0"/>
              <a:t>1950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22136" y="2375293"/>
            <a:ext cx="1932832" cy="662775"/>
          </a:xfrm>
        </p:spPr>
        <p:txBody>
          <a:bodyPr/>
          <a:lstStyle/>
          <a:p>
            <a:pPr marR="99060">
              <a:lnSpc>
                <a:spcPts val="1600"/>
              </a:lnSpc>
              <a:spcBef>
                <a:spcPts val="330"/>
              </a:spcBef>
            </a:pPr>
            <a:r>
              <a:rPr lang="th-TH" sz="1800" spc="-10" dirty="0">
                <a:latin typeface="Cordia New" panose="020B0304020202020204" pitchFamily="34" charset="-34"/>
                <a:cs typeface="Cordia New" panose="020B0304020202020204" pitchFamily="34" charset="-34"/>
              </a:rPr>
              <a:t>ความสนใจในเขตผลิตไวน์นี้พุ่งสูงขึ้น มีการปลูกองุ่นมากกว่า 85 สายพันธุ์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111249" y="1691442"/>
            <a:ext cx="2843705" cy="662774"/>
          </a:xfrm>
        </p:spPr>
        <p:txBody>
          <a:bodyPr/>
          <a:lstStyle/>
          <a:p>
            <a:r>
              <a:rPr lang="th-TH" dirty="0"/>
              <a:t>ช่วงปี </a:t>
            </a:r>
            <a:r>
              <a:rPr lang="en-US" dirty="0"/>
              <a:t>1960 - </a:t>
            </a:r>
            <a:r>
              <a:rPr lang="th-TH" dirty="0"/>
              <a:t>ช่วงปี</a:t>
            </a:r>
            <a:r>
              <a:rPr lang="en-US" dirty="0"/>
              <a:t> 1980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5EA62E-0245-44DC-4FE9-D45398AE70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220491" y="4237665"/>
            <a:ext cx="1386411" cy="662774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การปลูกองุ่นเพิ่มขึ้นถึงสองเท่าตัว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4186AC6-4654-6C3B-9EBD-72667FD6674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209606" y="3553813"/>
            <a:ext cx="2120040" cy="662774"/>
          </a:xfrm>
        </p:spPr>
        <p:txBody>
          <a:bodyPr/>
          <a:lstStyle/>
          <a:p>
            <a:r>
              <a:rPr lang="th-TH" dirty="0"/>
              <a:t>ช่วงปี </a:t>
            </a:r>
            <a:r>
              <a:rPr lang="en-US" dirty="0"/>
              <a:t>2000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E909759-623E-3D21-8E11-D6B95618762D}"/>
              </a:ext>
            </a:extLst>
          </p:cNvPr>
          <p:cNvSpPr txBox="1">
            <a:spLocks/>
          </p:cNvSpPr>
          <p:nvPr/>
        </p:nvSpPr>
        <p:spPr>
          <a:xfrm>
            <a:off x="5461861" y="2043906"/>
            <a:ext cx="2632642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735" marR="5080">
              <a:lnSpc>
                <a:spcPts val="1600"/>
              </a:lnSpc>
              <a:spcBef>
                <a:spcPts val="16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ริ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แลนด์สร้างสมดุลระหว่างความเชี่ยวชาญในการผลิตไวน์แบบดั้งเดิม และนวัตกรรมเชิงเทคนิคในการผลิตไวน์ ทำให้ริ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แลนด์อยู่ในลำดับที่ 3 ของการเป็นผู้ผลิตผลองุ่นที่ใช้ผลิตไวน์ทั้งหมดของประเทศ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01C81A7-84D7-54D9-701B-46AD3E22731E}"/>
              </a:ext>
            </a:extLst>
          </p:cNvPr>
          <p:cNvSpPr txBox="1">
            <a:spLocks/>
          </p:cNvSpPr>
          <p:nvPr/>
        </p:nvSpPr>
        <p:spPr>
          <a:xfrm>
            <a:off x="5476676" y="180553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ปัจจุบัน</a:t>
            </a:r>
          </a:p>
          <a:p>
            <a:endParaRPr lang="en-US" sz="3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F6605A6-FA0D-090A-F292-8C93F9FAF7AD}"/>
              </a:ext>
            </a:extLst>
          </p:cNvPr>
          <p:cNvSpPr/>
          <p:nvPr/>
        </p:nvSpPr>
        <p:spPr>
          <a:xfrm>
            <a:off x="4440530" y="3231989"/>
            <a:ext cx="394021" cy="39402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A4A40DB-B3BA-499F-AB18-2F09839621A8}"/>
</file>

<file path=customXml/itemProps2.xml><?xml version="1.0" encoding="utf-8"?>
<ds:datastoreItem xmlns:ds="http://schemas.openxmlformats.org/officeDocument/2006/customXml" ds:itemID="{10CCF1F8-6D9E-4631-9BC7-E65B426755A9}">
  <ds:schemaRefs>
    <ds:schemaRef ds:uri="4e8dd08d-258d-47a9-9875-37f1ffd19f33"/>
    <ds:schemaRef ds:uri="http://schemas.microsoft.com/office/2006/documentManagement/types"/>
    <ds:schemaRef ds:uri="http://www.w3.org/XML/1998/namespace"/>
    <ds:schemaRef ds:uri="http://purl.org/dc/elements/1.1/"/>
    <ds:schemaRef ds:uri="http://purl.org/dc/terms/"/>
    <ds:schemaRef ds:uri="http://schemas.microsoft.com/office/2006/metadata/properties"/>
    <ds:schemaRef ds:uri="02256494-4976-4001-aedb-96463ae0d92e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5287</Words>
  <Application>Microsoft Macintosh PowerPoint</Application>
  <PresentationFormat>Widescreen</PresentationFormat>
  <Paragraphs>491</Paragraphs>
  <Slides>40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Cordia New</vt:lpstr>
      <vt:lpstr>Inter Display</vt:lpstr>
      <vt:lpstr>Neue Haas Grotesk Text Pro</vt:lpstr>
      <vt:lpstr>Leelawadee UI Web</vt:lpstr>
      <vt:lpstr>Calibri</vt:lpstr>
      <vt:lpstr>Arial</vt:lpstr>
      <vt:lpstr>Slide layouts</vt:lpstr>
      <vt:lpstr>PowerPoint Presentation</vt:lpstr>
      <vt:lpstr>PowerPoint Presentation</vt:lpstr>
      <vt:lpstr>ออสเตรเลีย</vt:lpstr>
      <vt:lpstr>แห่งออสเตรเลีย</vt:lpstr>
      <vt:lpstr>ประเด็นการนำเสนอ ในวันนี้ มีดังนี้ </vt:lpstr>
      <vt:lpstr>ออสเตรเลียใต้</vt:lpstr>
      <vt:lpstr>ริเวอร์แลนด์</vt:lpstr>
      <vt:lpstr>ในช่วงต้น</vt:lpstr>
      <vt:lpstr>PowerPoint Presentation</vt:lpstr>
      <vt:lpstr>ภูมิศาสตร์ ภูมิอากาศ และดิน</vt:lpstr>
      <vt:lpstr>PowerPoint Presentation</vt:lpstr>
      <vt:lpstr>PowerPoint Presentation</vt:lpstr>
      <vt:lpstr>รสชาติแห่ง  ริเวอร์แลนด์</vt:lpstr>
      <vt:lpstr>ชาร์ดอนเนย์ ลักษณะเฉพาะ</vt:lpstr>
      <vt:lpstr>ชีราซ ลักษณะเฉพาะ</vt:lpstr>
      <vt:lpstr>คาแบร์เนต์ โซวีญง ลักษณะเฉพาะ</vt:lpstr>
      <vt:lpstr>นิวเซ้าท์เวลส์</vt:lpstr>
      <vt:lpstr>ริเวอร์รินา  </vt:lpstr>
      <vt:lpstr>1913</vt:lpstr>
      <vt:lpstr>PowerPoint Presentation</vt:lpstr>
      <vt:lpstr>ภูมิศาสตร์ ภูมิอากาศ และดิน</vt:lpstr>
      <vt:lpstr>PowerPoint Presentation</vt:lpstr>
      <vt:lpstr>PowerPoint Presentation</vt:lpstr>
      <vt:lpstr>รสชาติแห่ง ริเวอร์รินา</vt:lpstr>
      <vt:lpstr>PowerPoint Presentation</vt:lpstr>
      <vt:lpstr>ชีราซ ลักษณะเฉพาะ</vt:lpstr>
      <vt:lpstr>โบทรัยทิส เซมิลยง ลักษณะเฉพาะ </vt:lpstr>
      <vt:lpstr>นิวเซ้าท์เวลส์</vt:lpstr>
      <vt:lpstr>เมอร์เรย์ ดาร์ลิง</vt:lpstr>
      <vt:lpstr>1888</vt:lpstr>
      <vt:lpstr>PowerPoint Presentation</vt:lpstr>
      <vt:lpstr>ภูมิศาสตร์ ภูมิอากาศ และดิน</vt:lpstr>
      <vt:lpstr>PowerPoint Presentation</vt:lpstr>
      <vt:lpstr>PowerPoint Presentation</vt:lpstr>
      <vt:lpstr>รสชาติแห่ง เมอร์เรย์ ดาร์ลิง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3</cp:revision>
  <dcterms:created xsi:type="dcterms:W3CDTF">2018-07-25T07:02:59Z</dcterms:created>
  <dcterms:modified xsi:type="dcterms:W3CDTF">2026-04-21T11:03:07Z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MSIP_Label_8cf57b4f-1801-441a-a240-098885f2bcbe_Enabled">
    <vt:lpwstr>true</vt:lpwstr>
  </property>
  <property fmtid="{D5CDD505-2E9C-101B-9397-08002B2CF9AE}" pid="6" name="MSIP_Label_8cf57b4f-1801-441a-a240-098885f2bcbe_SetDate">
    <vt:lpwstr>2025-11-07T03:45:31Z</vt:lpwstr>
  </property>
  <property fmtid="{D5CDD505-2E9C-101B-9397-08002B2CF9AE}" pid="7" name="MSIP_Label_8cf57b4f-1801-441a-a240-098885f2bcbe_Method">
    <vt:lpwstr>Standard</vt:lpwstr>
  </property>
  <property fmtid="{D5CDD505-2E9C-101B-9397-08002B2CF9AE}" pid="8" name="MSIP_Label_8cf57b4f-1801-441a-a240-098885f2bcbe_Name">
    <vt:lpwstr>General</vt:lpwstr>
  </property>
  <property fmtid="{D5CDD505-2E9C-101B-9397-08002B2CF9AE}" pid="9" name="MSIP_Label_8cf57b4f-1801-441a-a240-098885f2bcbe_SiteId">
    <vt:lpwstr>76107ada-99f4-412e-b164-5464438b49a0</vt:lpwstr>
  </property>
  <property fmtid="{D5CDD505-2E9C-101B-9397-08002B2CF9AE}" pid="10" name="MSIP_Label_8cf57b4f-1801-441a-a240-098885f2bcbe_ActionId">
    <vt:lpwstr>09a2cdae-3e52-45d8-a441-86a35a4dc71a</vt:lpwstr>
  </property>
  <property fmtid="{D5CDD505-2E9C-101B-9397-08002B2CF9AE}" pid="11" name="MSIP_Label_8cf57b4f-1801-441a-a240-098885f2bcbe_ContentBits">
    <vt:lpwstr>0</vt:lpwstr>
  </property>
  <property fmtid="{D5CDD505-2E9C-101B-9397-08002B2CF9AE}" pid="12" name="MSIP_Label_8cf57b4f-1801-441a-a240-098885f2bcbe_Tag">
    <vt:lpwstr>50, 3, 0, 1</vt:lpwstr>
  </property>
</Properties>
</file>