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2"/>
  </p:notesMasterIdLst>
  <p:sldIdLst>
    <p:sldId id="256" r:id="rId5"/>
    <p:sldId id="478" r:id="rId6"/>
    <p:sldId id="625" r:id="rId7"/>
    <p:sldId id="626" r:id="rId8"/>
    <p:sldId id="627" r:id="rId9"/>
    <p:sldId id="629" r:id="rId10"/>
    <p:sldId id="630" r:id="rId11"/>
    <p:sldId id="691" r:id="rId12"/>
    <p:sldId id="692" r:id="rId13"/>
    <p:sldId id="639" r:id="rId14"/>
    <p:sldId id="693" r:id="rId15"/>
    <p:sldId id="673" r:id="rId16"/>
    <p:sldId id="695" r:id="rId17"/>
    <p:sldId id="674" r:id="rId18"/>
    <p:sldId id="675" r:id="rId19"/>
    <p:sldId id="676" r:id="rId20"/>
    <p:sldId id="677" r:id="rId21"/>
    <p:sldId id="678" r:id="rId22"/>
    <p:sldId id="696" r:id="rId23"/>
    <p:sldId id="680" r:id="rId24"/>
    <p:sldId id="683" r:id="rId25"/>
    <p:sldId id="682" r:id="rId26"/>
    <p:sldId id="690" r:id="rId27"/>
    <p:sldId id="669" r:id="rId28"/>
    <p:sldId id="670" r:id="rId29"/>
    <p:sldId id="340" r:id="rId30"/>
    <p:sldId id="697" r:id="rId31"/>
  </p:sldIdLst>
  <p:sldSz cx="12192000" cy="6858000"/>
  <p:notesSz cx="6858000" cy="9144000"/>
  <p:embeddedFontLst>
    <p:embeddedFont>
      <p:font typeface="Inter Display" panose="02000503000000020004" pitchFamily="2" charset="0"/>
      <p:regular r:id="rId33"/>
      <p:bold r:id="rId34"/>
      <p:italic r:id="rId35"/>
      <p:boldItalic r:id="rId36"/>
    </p:embeddedFont>
    <p:embeddedFont>
      <p:font typeface="Microsoft YaHei" panose="020B0503020204020204" pitchFamily="34" charset="-122"/>
      <p:regular r:id="rId37"/>
      <p:bold r:id="rId38"/>
    </p:embeddedFont>
    <p:embeddedFont>
      <p:font typeface="Neue Haas Grotesk Text Pro" panose="020B0504020202020204" pitchFamily="34" charset="77"/>
      <p:regular r:id="rId39"/>
      <p:bold r:id="rId40"/>
      <p:italic r:id="rId41"/>
      <p:boldItalic r:id="rId42"/>
    </p:embeddedFont>
    <p:embeddedFont>
      <p:font typeface="SimHei" panose="02010609060101010101" pitchFamily="49" charset="-122"/>
      <p:regular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38393-9B8E-0038-806D-63184AB5D8F6}" v="1" dt="2025-03-24T09:28:55.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55" autoAdjust="0"/>
    <p:restoredTop sz="94795"/>
  </p:normalViewPr>
  <p:slideViewPr>
    <p:cSldViewPr snapToGrid="0">
      <p:cViewPr varScale="1">
        <p:scale>
          <a:sx n="116" d="100"/>
          <a:sy n="116" d="100"/>
        </p:scale>
        <p:origin x="1376" y="184"/>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5/6/26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468205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54806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53831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93045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531139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86978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1535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3778423" y="445034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377842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7159685" y="4489741"/>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7148800" y="3805890"/>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715968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802028" y="368300"/>
            <a:ext cx="3389971" cy="2122139"/>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133F661-7C92-5FD2-F976-1809BB48DFD0}"/>
              </a:ext>
            </a:extLst>
          </p:cNvPr>
          <p:cNvSpPr/>
          <p:nvPr userDrawn="1"/>
        </p:nvSpPr>
        <p:spPr>
          <a:xfrm>
            <a:off x="641182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732558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5/6/26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6/5/2026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0.png"/><Relationship Id="rId7" Type="http://schemas.openxmlformats.org/officeDocument/2006/relationships/image" Target="../media/image44.emf"/><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 Id="rId9" Type="http://schemas.openxmlformats.org/officeDocument/2006/relationships/image" Target="../media/image46.emf"/></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012" b="14994"/>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0259797" cy="990300"/>
          </a:xfrm>
        </p:spPr>
        <p:txBody>
          <a:bodyPr/>
          <a:lstStyle/>
          <a:p>
            <a:pPr marL="0" indent="0">
              <a:buNone/>
              <a:tabLst>
                <a:tab pos="1373188" algn="l"/>
              </a:tabLst>
            </a:pPr>
            <a:r>
              <a:rPr lang="ja-JP" altLang="en-US" sz="6000" dirty="0">
                <a:solidFill>
                  <a:schemeClr val="accent1"/>
                </a:solidFill>
                <a:latin typeface="Microsoft YaHei" panose="020B0503020204020204" pitchFamily="34" charset="-122"/>
                <a:ea typeface="Microsoft YaHei" panose="020B0503020204020204" pitchFamily="34" charset="-122"/>
              </a:rPr>
              <a:t>歌海娜及其混酿</a:t>
            </a:r>
            <a:endParaRPr 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葡萄酒酿造</a:t>
            </a:r>
            <a:endParaRPr lang="en-US" sz="3200" dirty="0">
              <a:solidFill>
                <a:schemeClr val="accent5"/>
              </a:solidFill>
              <a:latin typeface="Microsoft YaHei" panose="020B0503020204020204" pitchFamily="34" charset="-122"/>
              <a:ea typeface="Microsoft YaHei" panose="020B0503020204020204" pitchFamily="34" charset="-122"/>
            </a:endParaRP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酿造技术对</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歌海娜风格的影响</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1882316" y="5799064"/>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整果发酵</a:t>
            </a:r>
            <a:endParaRPr lang="en-AU" sz="1400" dirty="0">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果梗浸渍</a:t>
            </a:r>
            <a:endParaRPr lang="en-AU" sz="14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8731919" y="5884559"/>
            <a:ext cx="1844265"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整串发酵</a:t>
            </a:r>
            <a:endParaRPr lang="en-AU" sz="1400" dirty="0">
              <a:latin typeface="Microsoft YaHei" panose="020B0503020204020204" pitchFamily="34" charset="-122"/>
              <a:ea typeface="Microsoft YaHei" panose="020B0503020204020204" pitchFamily="34" charset="-122"/>
            </a:endParaRP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5481633"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658851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6588515" y="2949359"/>
            <a:ext cx="852407"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加入</a:t>
            </a:r>
          </a:p>
          <a:p>
            <a:pPr algn="ctr"/>
            <a:r>
              <a:rPr lang="ja-JP" altLang="en-US" sz="1000">
                <a:solidFill>
                  <a:schemeClr val="bg1"/>
                </a:solidFill>
                <a:latin typeface="Microsoft YaHei" panose="020B0503020204020204" pitchFamily="34" charset="-122"/>
                <a:ea typeface="Microsoft YaHei" panose="020B0503020204020204" pitchFamily="34" charset="-122"/>
              </a:rPr>
              <a:t>果梗</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5603956" y="2812396"/>
            <a:ext cx="852407" cy="951033"/>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8956353"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29599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295991" y="2949359"/>
            <a:ext cx="852407"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在发酵过程中保留果梗</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16" name="Picture 15">
            <a:extLst>
              <a:ext uri="{FF2B5EF4-FFF2-40B4-BE49-F238E27FC236}">
                <a16:creationId xmlns:a16="http://schemas.microsoft.com/office/drawing/2014/main" id="{7E79C813-4B10-E806-2BA6-A16EAEE76628}"/>
              </a:ext>
            </a:extLst>
          </p:cNvPr>
          <p:cNvPicPr>
            <a:picLocks noChangeAspect="1"/>
          </p:cNvPicPr>
          <p:nvPr/>
        </p:nvPicPr>
        <p:blipFill>
          <a:blip r:embed="rId5"/>
          <a:stretch>
            <a:fillRect/>
          </a:stretch>
        </p:blipFill>
        <p:spPr>
          <a:xfrm>
            <a:off x="8473672" y="2682820"/>
            <a:ext cx="789568" cy="1283971"/>
          </a:xfrm>
          <a:prstGeom prst="rect">
            <a:avLst/>
          </a:prstGeom>
        </p:spPr>
      </p:pic>
      <p:pic>
        <p:nvPicPr>
          <p:cNvPr id="17" name="Picture 16">
            <a:extLst>
              <a:ext uri="{FF2B5EF4-FFF2-40B4-BE49-F238E27FC236}">
                <a16:creationId xmlns:a16="http://schemas.microsoft.com/office/drawing/2014/main" id="{D83CFFDB-A6B7-446B-13BD-A8848D6538BC}"/>
              </a:ext>
            </a:extLst>
          </p:cNvPr>
          <p:cNvPicPr>
            <a:picLocks noChangeAspect="1"/>
          </p:cNvPicPr>
          <p:nvPr/>
        </p:nvPicPr>
        <p:blipFill>
          <a:blip r:embed="rId5"/>
          <a:stretch>
            <a:fillRect/>
          </a:stretch>
        </p:blipFill>
        <p:spPr>
          <a:xfrm flipH="1">
            <a:off x="9619305" y="3042375"/>
            <a:ext cx="594991" cy="967556"/>
          </a:xfrm>
          <a:prstGeom prst="rect">
            <a:avLst/>
          </a:prstGeom>
        </p:spPr>
      </p:pic>
      <p:pic>
        <p:nvPicPr>
          <p:cNvPr id="4" name="Picture 3" descr="A grey object with a knob&#10;&#10;AI-generated content may be incorrect.">
            <a:extLst>
              <a:ext uri="{FF2B5EF4-FFF2-40B4-BE49-F238E27FC236}">
                <a16:creationId xmlns:a16="http://schemas.microsoft.com/office/drawing/2014/main" id="{445041DF-267A-902C-CADF-9BBCDC858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401" y="3183038"/>
            <a:ext cx="1287281" cy="238552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B9831E-8081-FFC4-9F9F-D61119F52E7D}"/>
              </a:ext>
            </a:extLst>
          </p:cNvPr>
          <p:cNvPicPr>
            <a:picLocks noChangeAspect="1"/>
          </p:cNvPicPr>
          <p:nvPr/>
        </p:nvPicPr>
        <p:blipFill>
          <a:blip r:embed="rId3"/>
          <a:stretch>
            <a:fillRect/>
          </a:stretch>
        </p:blipFill>
        <p:spPr>
          <a:xfrm>
            <a:off x="10760751" y="3632814"/>
            <a:ext cx="866332" cy="1859626"/>
          </a:xfrm>
          <a:prstGeom prst="rect">
            <a:avLst/>
          </a:prstGeom>
        </p:spPr>
      </p:pic>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二氧化碳浸渍</a:t>
            </a:r>
            <a:endParaRPr lang="en-AU" sz="1400" dirty="0">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延长果皮接触</a:t>
            </a:r>
            <a:endParaRPr lang="en-AU" sz="14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不锈钢发酵罐</a:t>
            </a:r>
            <a:endParaRPr lang="en-AU" sz="1400" dirty="0">
              <a:latin typeface="Microsoft YaHei" panose="020B0503020204020204" pitchFamily="34" charset="-122"/>
              <a:ea typeface="Microsoft YaHei" panose="020B0503020204020204" pitchFamily="34" charset="-122"/>
            </a:endParaRP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4"/>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4136711"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24359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226388" y="2937328"/>
            <a:ext cx="900598"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 延长浸渍时间</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5"/>
          <a:stretch>
            <a:fillRect/>
          </a:stretch>
        </p:blipFill>
        <p:spPr>
          <a:xfrm>
            <a:off x="1487984" y="2878293"/>
            <a:ext cx="558800" cy="1041400"/>
          </a:xfrm>
          <a:prstGeom prst="rect">
            <a:avLst/>
          </a:prstGeom>
        </p:spPr>
      </p:pic>
      <p:sp>
        <p:nvSpPr>
          <p:cNvPr id="5" name="Oval 4">
            <a:extLst>
              <a:ext uri="{FF2B5EF4-FFF2-40B4-BE49-F238E27FC236}">
                <a16:creationId xmlns:a16="http://schemas.microsoft.com/office/drawing/2014/main" id="{2AA11C49-5C71-E9DD-F9AD-2629BC9B5A64}"/>
              </a:ext>
            </a:extLst>
          </p:cNvPr>
          <p:cNvSpPr/>
          <p:nvPr/>
        </p:nvSpPr>
        <p:spPr>
          <a:xfrm>
            <a:off x="2705444"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2" name="TextBox 11">
            <a:extLst>
              <a:ext uri="{FF2B5EF4-FFF2-40B4-BE49-F238E27FC236}">
                <a16:creationId xmlns:a16="http://schemas.microsoft.com/office/drawing/2014/main" id="{A4A35050-E553-E6AF-C413-F3384C12FE08}"/>
              </a:ext>
            </a:extLst>
          </p:cNvPr>
          <p:cNvSpPr txBox="1"/>
          <p:nvPr/>
        </p:nvSpPr>
        <p:spPr>
          <a:xfrm>
            <a:off x="2705444" y="2824833"/>
            <a:ext cx="852407" cy="553998"/>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未破皮的果穗仍在果梗上</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6"/>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熟化</a:t>
            </a:r>
            <a:endParaRPr lang="en-AU" sz="1400" dirty="0">
              <a:latin typeface="Microsoft YaHei" panose="020B0503020204020204" pitchFamily="34" charset="-122"/>
              <a:ea typeface="Microsoft YaHei" panose="020B0503020204020204" pitchFamily="34" charset="-122"/>
            </a:endParaRPr>
          </a:p>
        </p:txBody>
      </p:sp>
      <p:sp>
        <p:nvSpPr>
          <p:cNvPr id="3" name="Text Placeholder 4">
            <a:extLst>
              <a:ext uri="{FF2B5EF4-FFF2-40B4-BE49-F238E27FC236}">
                <a16:creationId xmlns:a16="http://schemas.microsoft.com/office/drawing/2014/main" id="{4D35B550-678F-D4D4-6632-0395268902B9}"/>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葡萄酒酿造</a:t>
            </a:r>
            <a:endParaRPr lang="en-US" sz="3200" dirty="0">
              <a:solidFill>
                <a:schemeClr val="accent5"/>
              </a:solidFill>
              <a:latin typeface="Microsoft YaHei" panose="020B0503020204020204" pitchFamily="34" charset="-122"/>
              <a:ea typeface="Microsoft YaHei" panose="020B0503020204020204" pitchFamily="34" charset="-122"/>
            </a:endParaRP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酿造技术对</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歌海娜风格的影响</a:t>
            </a:r>
            <a:endParaRPr lang="en-US" sz="5440"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6389911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E118-C65C-29CD-D307-CFDDDA77CA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1269" y="2733911"/>
            <a:ext cx="668327" cy="2624406"/>
          </a:xfrm>
          <a:prstGeom prst="rect">
            <a:avLst/>
          </a:prstGeom>
        </p:spPr>
      </p:pic>
      <p:pic>
        <p:nvPicPr>
          <p:cNvPr id="2" name="Picture 1">
            <a:extLst>
              <a:ext uri="{FF2B5EF4-FFF2-40B4-BE49-F238E27FC236}">
                <a16:creationId xmlns:a16="http://schemas.microsoft.com/office/drawing/2014/main" id="{20B19294-3F86-C0C0-C08B-CEAA736FA3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6473" y="2008288"/>
            <a:ext cx="809135" cy="3350029"/>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39908" y="1724856"/>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4692" y="1952546"/>
            <a:ext cx="1270924" cy="3392145"/>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澳大利亚歌海娜</a:t>
            </a:r>
            <a:br>
              <a:rPr lang="en-US" sz="544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及其混酿</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666434" y="4030737"/>
            <a:ext cx="18169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GRENACHE</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4345613" y="4218432"/>
            <a:ext cx="1441517"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BLEND</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139466" y="3965753"/>
            <a:ext cx="99578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ROSÉ</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9021373" y="4178447"/>
            <a:ext cx="17254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FORTIFIED</a:t>
            </a:r>
          </a:p>
        </p:txBody>
      </p:sp>
      <p:sp>
        <p:nvSpPr>
          <p:cNvPr id="28" name="TextBox 27">
            <a:extLst>
              <a:ext uri="{FF2B5EF4-FFF2-40B4-BE49-F238E27FC236}">
                <a16:creationId xmlns:a16="http://schemas.microsoft.com/office/drawing/2014/main" id="{1617841B-B60D-26ED-EA55-F06AC49BAAE1}"/>
              </a:ext>
            </a:extLst>
          </p:cNvPr>
          <p:cNvSpPr txBox="1"/>
          <p:nvPr/>
        </p:nvSpPr>
        <p:spPr>
          <a:xfrm>
            <a:off x="1596054" y="5572382"/>
            <a:ext cx="1828486" cy="523220"/>
          </a:xfrm>
          <a:prstGeom prst="rect">
            <a:avLst/>
          </a:prstGeom>
          <a:noFill/>
        </p:spPr>
        <p:txBody>
          <a:bodyPr wrap="square" rtlCol="0">
            <a:noAutofit/>
          </a:bodyPr>
          <a:lstStyle/>
          <a:p>
            <a:pPr algn="ctr"/>
            <a:r>
              <a:rPr lang="ja-JP" altLang="en-US" sz="1400" b="1">
                <a:latin typeface="Microsoft YaHei" panose="020B0503020204020204" pitchFamily="34" charset="-122"/>
                <a:ea typeface="Microsoft YaHei" panose="020B0503020204020204" pitchFamily="34" charset="-122"/>
              </a:rPr>
              <a:t>单一品种干红葡萄酒</a:t>
            </a:r>
            <a:endParaRPr lang="en-AU" sz="1400" b="1" dirty="0">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614BD59D-24BC-E156-4BD7-0DA8F13A109D}"/>
              </a:ext>
            </a:extLst>
          </p:cNvPr>
          <p:cNvSpPr txBox="1"/>
          <p:nvPr/>
        </p:nvSpPr>
        <p:spPr>
          <a:xfrm>
            <a:off x="3934462" y="5572382"/>
            <a:ext cx="2263817" cy="523220"/>
          </a:xfrm>
          <a:prstGeom prst="rect">
            <a:avLst/>
          </a:prstGeom>
          <a:noFill/>
        </p:spPr>
        <p:txBody>
          <a:bodyPr wrap="square" rtlCol="0">
            <a:noAutofit/>
          </a:bodyPr>
          <a:lstStyle/>
          <a:p>
            <a:pPr algn="ctr"/>
            <a:r>
              <a:rPr lang="ja-JP" altLang="en-US" sz="1400" b="1">
                <a:latin typeface="Microsoft YaHei" panose="020B0503020204020204" pitchFamily="34" charset="-122"/>
                <a:ea typeface="Microsoft YaHei" panose="020B0503020204020204" pitchFamily="34" charset="-122"/>
              </a:rPr>
              <a:t>混合</a:t>
            </a:r>
            <a:endParaRPr lang="en-AU" sz="1400" b="1" dirty="0">
              <a:latin typeface="Microsoft YaHei" panose="020B0503020204020204" pitchFamily="34" charset="-122"/>
              <a:ea typeface="Microsoft YaHei" panose="020B0503020204020204" pitchFamily="34" charset="-122"/>
            </a:endParaRPr>
          </a:p>
          <a:p>
            <a:pPr algn="ctr"/>
            <a:r>
              <a:rPr lang="ja-JP" altLang="en-US" sz="1400">
                <a:latin typeface="Microsoft YaHei" panose="020B0503020204020204" pitchFamily="34" charset="-122"/>
                <a:ea typeface="Microsoft YaHei" panose="020B0503020204020204" pitchFamily="34" charset="-122"/>
              </a:rPr>
              <a:t>用于混酿</a:t>
            </a:r>
            <a:r>
              <a:rPr lang="en-US" altLang="ja-JP" sz="1400" dirty="0">
                <a:latin typeface="Microsoft YaHei" panose="020B0503020204020204" pitchFamily="34" charset="-122"/>
                <a:ea typeface="Microsoft YaHei" panose="020B0503020204020204" pitchFamily="34" charset="-122"/>
              </a:rPr>
              <a:t>,</a:t>
            </a:r>
            <a:r>
              <a:rPr lang="ja-JP" altLang="en-US" sz="1400">
                <a:latin typeface="Microsoft YaHei" panose="020B0503020204020204" pitchFamily="34" charset="-122"/>
                <a:ea typeface="Microsoft YaHei" panose="020B0503020204020204" pitchFamily="34" charset="-122"/>
              </a:rPr>
              <a:t>尤其是和设拉子，马塔罗（慕和怀特）作为</a:t>
            </a:r>
            <a:r>
              <a:rPr lang="en-AU" sz="1400" dirty="0">
                <a:latin typeface="Microsoft YaHei" panose="020B0503020204020204" pitchFamily="34" charset="-122"/>
                <a:ea typeface="Microsoft YaHei" panose="020B0503020204020204" pitchFamily="34" charset="-122"/>
              </a:rPr>
              <a:t>GSM</a:t>
            </a:r>
            <a:r>
              <a:rPr lang="ja-JP" altLang="en-US" sz="1400">
                <a:latin typeface="Microsoft YaHei" panose="020B0503020204020204" pitchFamily="34" charset="-122"/>
                <a:ea typeface="Microsoft YaHei" panose="020B0503020204020204" pitchFamily="34" charset="-122"/>
              </a:rPr>
              <a:t>混酿出现</a:t>
            </a:r>
            <a:endParaRPr lang="en-AU" sz="1400" dirty="0">
              <a:latin typeface="Microsoft YaHei" panose="020B0503020204020204" pitchFamily="34" charset="-122"/>
              <a:ea typeface="Microsoft YaHei" panose="020B0503020204020204" pitchFamily="34" charset="-122"/>
            </a:endParaRPr>
          </a:p>
        </p:txBody>
      </p:sp>
      <p:sp>
        <p:nvSpPr>
          <p:cNvPr id="30" name="TextBox 29">
            <a:extLst>
              <a:ext uri="{FF2B5EF4-FFF2-40B4-BE49-F238E27FC236}">
                <a16:creationId xmlns:a16="http://schemas.microsoft.com/office/drawing/2014/main" id="{1D9A64CF-2A0D-5430-4DF6-4F6667A60624}"/>
              </a:ext>
            </a:extLst>
          </p:cNvPr>
          <p:cNvSpPr txBox="1"/>
          <p:nvPr/>
        </p:nvSpPr>
        <p:spPr>
          <a:xfrm>
            <a:off x="6701651" y="5572382"/>
            <a:ext cx="2027664" cy="523220"/>
          </a:xfrm>
          <a:prstGeom prst="rect">
            <a:avLst/>
          </a:prstGeom>
          <a:noFill/>
        </p:spPr>
        <p:txBody>
          <a:bodyPr wrap="square" rtlCol="0">
            <a:noAutofit/>
          </a:bodyPr>
          <a:lstStyle/>
          <a:p>
            <a:pPr algn="ctr"/>
            <a:r>
              <a:rPr lang="ja-JP" altLang="en-US" sz="1400" b="1">
                <a:latin typeface="Microsoft YaHei" panose="020B0503020204020204" pitchFamily="34" charset="-122"/>
                <a:ea typeface="Microsoft YaHei" panose="020B0503020204020204" pitchFamily="34" charset="-122"/>
              </a:rPr>
              <a:t>桃红葡萄酒</a:t>
            </a:r>
            <a:endParaRPr lang="en-AU" sz="1400" b="1" dirty="0">
              <a:latin typeface="Microsoft YaHei" panose="020B0503020204020204" pitchFamily="34" charset="-122"/>
              <a:ea typeface="Microsoft YaHei" panose="020B0503020204020204" pitchFamily="34" charset="-122"/>
            </a:endParaRPr>
          </a:p>
        </p:txBody>
      </p:sp>
      <p:sp>
        <p:nvSpPr>
          <p:cNvPr id="31" name="TextBox 30">
            <a:extLst>
              <a:ext uri="{FF2B5EF4-FFF2-40B4-BE49-F238E27FC236}">
                <a16:creationId xmlns:a16="http://schemas.microsoft.com/office/drawing/2014/main" id="{1070711A-F28E-9F69-1895-27072633F4C1}"/>
              </a:ext>
            </a:extLst>
          </p:cNvPr>
          <p:cNvSpPr txBox="1"/>
          <p:nvPr/>
        </p:nvSpPr>
        <p:spPr>
          <a:xfrm>
            <a:off x="9065334" y="5576263"/>
            <a:ext cx="1648680" cy="523220"/>
          </a:xfrm>
          <a:prstGeom prst="rect">
            <a:avLst/>
          </a:prstGeom>
          <a:noFill/>
        </p:spPr>
        <p:txBody>
          <a:bodyPr wrap="square" rtlCol="0">
            <a:noAutofit/>
          </a:bodyPr>
          <a:lstStyle/>
          <a:p>
            <a:pPr algn="ctr"/>
            <a:r>
              <a:rPr lang="ja-JP" altLang="en-US" sz="1400" b="1">
                <a:latin typeface="Microsoft YaHei" panose="020B0503020204020204" pitchFamily="34" charset="-122"/>
                <a:ea typeface="Microsoft YaHei" panose="020B0503020204020204" pitchFamily="34" charset="-122"/>
              </a:rPr>
              <a:t>加强酒 </a:t>
            </a:r>
            <a:endParaRPr lang="en-AU" altLang="ja-JP" sz="1400" b="1" dirty="0">
              <a:latin typeface="Microsoft YaHei" panose="020B0503020204020204" pitchFamily="34" charset="-122"/>
              <a:ea typeface="Microsoft YaHei" panose="020B0503020204020204" pitchFamily="34" charset="-122"/>
            </a:endParaRPr>
          </a:p>
          <a:p>
            <a:pPr algn="ctr"/>
            <a:r>
              <a:rPr lang="ja-JP" altLang="en-US" sz="1400">
                <a:latin typeface="Microsoft YaHei" panose="020B0503020204020204" pitchFamily="34" charset="-122"/>
                <a:ea typeface="Microsoft YaHei" panose="020B0503020204020204" pitchFamily="34" charset="-122"/>
              </a:rPr>
              <a:t>尤其是茶色加强酒</a:t>
            </a:r>
            <a:endParaRPr lang="en-AU" sz="14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591785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88F54913-2210-3564-CA2F-6D846A4820A2}"/>
              </a:ext>
            </a:extLst>
          </p:cNvPr>
          <p:cNvCxnSpPr>
            <a:cxnSpLocks/>
          </p:cNvCxnSpPr>
          <p:nvPr/>
        </p:nvCxnSpPr>
        <p:spPr>
          <a:xfrm>
            <a:off x="6858000" y="5126569"/>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Placeholder 8">
            <a:extLst>
              <a:ext uri="{FF2B5EF4-FFF2-40B4-BE49-F238E27FC236}">
                <a16:creationId xmlns:a16="http://schemas.microsoft.com/office/drawing/2014/main" id="{861BEEDC-AAF0-D0FF-D62B-942D2C1570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452" y="584199"/>
            <a:ext cx="2306769" cy="6156857"/>
          </a:xfrm>
          <a:prstGeom prst="rect">
            <a:avLst/>
          </a:prstGeom>
        </p:spPr>
      </p:pic>
      <p:cxnSp>
        <p:nvCxnSpPr>
          <p:cNvPr id="7" name="Straight Connector 6">
            <a:extLst>
              <a:ext uri="{FF2B5EF4-FFF2-40B4-BE49-F238E27FC236}">
                <a16:creationId xmlns:a16="http://schemas.microsoft.com/office/drawing/2014/main" id="{E88FAD44-DE6F-8604-D0D5-0262FF9E99B6}"/>
              </a:ext>
            </a:extLst>
          </p:cNvPr>
          <p:cNvCxnSpPr>
            <a:cxnSpLocks/>
            <a:stCxn id="19" idx="4"/>
          </p:cNvCxnSpPr>
          <p:nvPr/>
        </p:nvCxnSpPr>
        <p:spPr>
          <a:xfrm>
            <a:off x="4284275" y="4093381"/>
            <a:ext cx="0" cy="109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3524406" y="257364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GSM</a:t>
            </a:r>
            <a:br>
              <a:rPr lang="en-US" sz="6000" dirty="0">
                <a:solidFill>
                  <a:srgbClr val="B2D8BE"/>
                </a:solidFill>
                <a:latin typeface="Neue Haas Grotesk Text Pro" panose="020B0504020202020204" pitchFamily="34" charset="77"/>
              </a:rPr>
            </a:br>
            <a:r>
              <a:rPr lang="ja-JP" altLang="en-US" sz="5440">
                <a:solidFill>
                  <a:schemeClr val="bg2"/>
                </a:solidFill>
                <a:latin typeface="Microsoft YaHei" panose="020B0503020204020204" pitchFamily="34" charset="-122"/>
                <a:ea typeface="Microsoft YaHei" panose="020B0503020204020204" pitchFamily="34" charset="-122"/>
              </a:rPr>
              <a:t>混酿</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5" name="object 10">
            <a:extLst>
              <a:ext uri="{FF2B5EF4-FFF2-40B4-BE49-F238E27FC236}">
                <a16:creationId xmlns:a16="http://schemas.microsoft.com/office/drawing/2014/main" id="{C478B2E1-CB5C-E487-2C8E-7DC92B488748}"/>
              </a:ext>
            </a:extLst>
          </p:cNvPr>
          <p:cNvSpPr txBox="1"/>
          <p:nvPr/>
        </p:nvSpPr>
        <p:spPr>
          <a:xfrm rot="16200000">
            <a:off x="4490357" y="4401054"/>
            <a:ext cx="4238709"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 BLEND</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703443" y="5189914"/>
            <a:ext cx="2960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a:endCxn id="25" idx="1"/>
          </p:cNvCxnSpPr>
          <p:nvPr/>
        </p:nvCxnSpPr>
        <p:spPr>
          <a:xfrm>
            <a:off x="6774873" y="2025921"/>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667674" y="1331358"/>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3521843" y="3164235"/>
            <a:ext cx="1519738" cy="338554"/>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增加酒精度</a:t>
            </a:r>
            <a:endParaRPr lang="en-AU" sz="1600" b="1" dirty="0">
              <a:effectLst/>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8626A466-7461-CC25-BFD8-7B388EA4565A}"/>
              </a:ext>
            </a:extLst>
          </p:cNvPr>
          <p:cNvSpPr txBox="1"/>
          <p:nvPr/>
        </p:nvSpPr>
        <p:spPr>
          <a:xfrm>
            <a:off x="1584305" y="5030345"/>
            <a:ext cx="1394931" cy="338554"/>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歌海娜</a:t>
            </a:r>
            <a:endParaRPr lang="en-AU" sz="1600" dirty="0">
              <a:effectLst/>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B73AF5CD-BDCF-ECCF-8A05-B181C486E726}"/>
              </a:ext>
            </a:extLst>
          </p:cNvPr>
          <p:cNvCxnSpPr>
            <a:cxnSpLocks/>
          </p:cNvCxnSpPr>
          <p:nvPr/>
        </p:nvCxnSpPr>
        <p:spPr>
          <a:xfrm>
            <a:off x="2177715" y="459977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24E81699-5A23-20AC-507D-D747DEC875B9}"/>
              </a:ext>
            </a:extLst>
          </p:cNvPr>
          <p:cNvSpPr/>
          <p:nvPr/>
        </p:nvSpPr>
        <p:spPr>
          <a:xfrm>
            <a:off x="1419096" y="318103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0FE7D9C3-2988-21F7-7E93-D8628A67C0EA}"/>
              </a:ext>
            </a:extLst>
          </p:cNvPr>
          <p:cNvSpPr txBox="1"/>
          <p:nvPr/>
        </p:nvSpPr>
        <p:spPr>
          <a:xfrm>
            <a:off x="1428108" y="3688474"/>
            <a:ext cx="1501706" cy="648896"/>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降低单宁</a:t>
            </a:r>
          </a:p>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和酸度</a:t>
            </a:r>
            <a:endParaRPr lang="en-AU" sz="1600" b="1" dirty="0">
              <a:effectLst/>
              <a:latin typeface="Microsoft YaHei" panose="020B0503020204020204" pitchFamily="34" charset="-122"/>
              <a:ea typeface="Microsoft YaHei" panose="020B0503020204020204" pitchFamily="34" charset="-122"/>
            </a:endParaRPr>
          </a:p>
        </p:txBody>
      </p:sp>
      <p:sp>
        <p:nvSpPr>
          <p:cNvPr id="22" name="TextBox 21">
            <a:extLst>
              <a:ext uri="{FF2B5EF4-FFF2-40B4-BE49-F238E27FC236}">
                <a16:creationId xmlns:a16="http://schemas.microsoft.com/office/drawing/2014/main" id="{59A0B962-8C3B-8772-4F28-D8C744B901A1}"/>
              </a:ext>
            </a:extLst>
          </p:cNvPr>
          <p:cNvSpPr txBox="1"/>
          <p:nvPr/>
        </p:nvSpPr>
        <p:spPr>
          <a:xfrm>
            <a:off x="1643015" y="5373045"/>
            <a:ext cx="2805709" cy="509755"/>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增加额外的辛香风味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增加红色水果的风味特征</a:t>
            </a:r>
            <a:endParaRPr lang="en-AU" sz="1400" dirty="0">
              <a:effectLst/>
              <a:latin typeface="Microsoft YaHei" panose="020B0503020204020204" pitchFamily="34" charset="-122"/>
              <a:ea typeface="Microsoft YaHei" panose="020B0503020204020204" pitchFamily="34" charset="-122"/>
            </a:endParaRPr>
          </a:p>
        </p:txBody>
      </p:sp>
      <p:sp>
        <p:nvSpPr>
          <p:cNvPr id="25" name="TextBox 24">
            <a:extLst>
              <a:ext uri="{FF2B5EF4-FFF2-40B4-BE49-F238E27FC236}">
                <a16:creationId xmlns:a16="http://schemas.microsoft.com/office/drawing/2014/main" id="{E72DC1D5-5BE7-9D08-2E35-EBCFC699AC2A}"/>
              </a:ext>
            </a:extLst>
          </p:cNvPr>
          <p:cNvSpPr txBox="1"/>
          <p:nvPr/>
        </p:nvSpPr>
        <p:spPr>
          <a:xfrm>
            <a:off x="9090698" y="1856644"/>
            <a:ext cx="2680115" cy="338554"/>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马塔罗 </a:t>
            </a:r>
            <a:r>
              <a:rPr lang="en-US" altLang="ja-JP" sz="1600" dirty="0">
                <a:effectLst/>
                <a:latin typeface="Microsoft YaHei" panose="020B0503020204020204" pitchFamily="34" charset="-122"/>
                <a:ea typeface="Microsoft YaHei" panose="020B0503020204020204" pitchFamily="34" charset="-122"/>
              </a:rPr>
              <a:t>(</a:t>
            </a:r>
            <a:r>
              <a:rPr lang="ja-JP" altLang="en-US" sz="1600">
                <a:effectLst/>
                <a:latin typeface="Microsoft YaHei" panose="020B0503020204020204" pitchFamily="34" charset="-122"/>
                <a:ea typeface="Microsoft YaHei" panose="020B0503020204020204" pitchFamily="34" charset="-122"/>
              </a:rPr>
              <a:t>慕和怀特</a:t>
            </a:r>
            <a:r>
              <a:rPr lang="en-US" altLang="ja-JP" sz="1600" dirty="0">
                <a:effectLst/>
                <a:latin typeface="Microsoft YaHei" panose="020B0503020204020204" pitchFamily="34" charset="-122"/>
                <a:ea typeface="Microsoft YaHei" panose="020B0503020204020204" pitchFamily="34" charset="-122"/>
              </a:rPr>
              <a:t>) </a:t>
            </a:r>
            <a:endParaRPr lang="en-AU" sz="1600" dirty="0">
              <a:effectLst/>
              <a:latin typeface="Microsoft YaHei" panose="020B0503020204020204" pitchFamily="34" charset="-122"/>
              <a:ea typeface="Microsoft YaHei" panose="020B0503020204020204" pitchFamily="34" charset="-122"/>
            </a:endParaRPr>
          </a:p>
        </p:txBody>
      </p:sp>
      <p:sp>
        <p:nvSpPr>
          <p:cNvPr id="28" name="TextBox 27">
            <a:extLst>
              <a:ext uri="{FF2B5EF4-FFF2-40B4-BE49-F238E27FC236}">
                <a16:creationId xmlns:a16="http://schemas.microsoft.com/office/drawing/2014/main" id="{C2CE27D2-4965-754A-0FF9-EB25818D4E1E}"/>
              </a:ext>
            </a:extLst>
          </p:cNvPr>
          <p:cNvSpPr txBox="1"/>
          <p:nvPr/>
        </p:nvSpPr>
        <p:spPr>
          <a:xfrm>
            <a:off x="9963537" y="1062374"/>
            <a:ext cx="1408274" cy="268984"/>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ja-JP" altLang="en-US" sz="1400" b="1">
                <a:effectLst/>
                <a:latin typeface="Microsoft YaHei" panose="020B0503020204020204" pitchFamily="34" charset="-122"/>
                <a:ea typeface="Microsoft YaHei" panose="020B0503020204020204" pitchFamily="34" charset="-122"/>
              </a:rPr>
              <a:t>颗粒感单宁</a:t>
            </a:r>
            <a:endParaRPr lang="en-AU" sz="1400" b="1" dirty="0">
              <a:effectLst/>
              <a:latin typeface="Microsoft YaHei" panose="020B0503020204020204" pitchFamily="34" charset="-122"/>
              <a:ea typeface="Microsoft YaHei" panose="020B0503020204020204" pitchFamily="34" charset="-122"/>
            </a:endParaRPr>
          </a:p>
        </p:txBody>
      </p:sp>
      <p:sp>
        <p:nvSpPr>
          <p:cNvPr id="34" name="TextBox 33">
            <a:extLst>
              <a:ext uri="{FF2B5EF4-FFF2-40B4-BE49-F238E27FC236}">
                <a16:creationId xmlns:a16="http://schemas.microsoft.com/office/drawing/2014/main" id="{2C9CEEF2-DAA0-3686-5489-AFD4AB326419}"/>
              </a:ext>
            </a:extLst>
          </p:cNvPr>
          <p:cNvSpPr txBox="1"/>
          <p:nvPr/>
        </p:nvSpPr>
        <p:spPr>
          <a:xfrm>
            <a:off x="9747406" y="2919245"/>
            <a:ext cx="1840536" cy="509755"/>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ja-JP" altLang="en-US" sz="1400" b="1">
                <a:effectLst/>
                <a:latin typeface="Microsoft YaHei" panose="020B0503020204020204" pitchFamily="34" charset="-122"/>
                <a:ea typeface="Microsoft YaHei" panose="020B0503020204020204" pitchFamily="34" charset="-122"/>
              </a:rPr>
              <a:t>芳香</a:t>
            </a:r>
            <a:endParaRPr lang="en-AU" altLang="ja-JP" sz="1400" b="1" dirty="0">
              <a:effectLst/>
              <a:latin typeface="Microsoft YaHei" panose="020B0503020204020204" pitchFamily="34" charset="-122"/>
              <a:ea typeface="Microsoft YaHei" panose="020B0503020204020204" pitchFamily="34" charset="-122"/>
            </a:endParaRPr>
          </a:p>
          <a:p>
            <a:pPr algn="ctr">
              <a:lnSpc>
                <a:spcPct val="82000"/>
              </a:lnSpc>
              <a:spcBef>
                <a:spcPts val="150"/>
              </a:spcBef>
              <a:spcAft>
                <a:spcPts val="315"/>
              </a:spcAft>
              <a:buClr>
                <a:srgbClr val="B2D8BE"/>
              </a:buClr>
            </a:pPr>
            <a:r>
              <a:rPr lang="ja-JP" altLang="en-US" sz="1400">
                <a:latin typeface="Microsoft YaHei" panose="020B0503020204020204" pitchFamily="34" charset="-122"/>
                <a:ea typeface="Microsoft YaHei" panose="020B0503020204020204" pitchFamily="34" charset="-122"/>
              </a:rPr>
              <a:t>和茴香的辛香</a:t>
            </a:r>
            <a:endParaRPr lang="en-AU" sz="1400" dirty="0">
              <a:effectLst/>
              <a:latin typeface="Microsoft YaHei" panose="020B0503020204020204" pitchFamily="34" charset="-122"/>
              <a:ea typeface="Microsoft YaHei" panose="020B0503020204020204" pitchFamily="34" charset="-122"/>
            </a:endParaRPr>
          </a:p>
        </p:txBody>
      </p:sp>
      <p:cxnSp>
        <p:nvCxnSpPr>
          <p:cNvPr id="36" name="Straight Connector 35">
            <a:extLst>
              <a:ext uri="{FF2B5EF4-FFF2-40B4-BE49-F238E27FC236}">
                <a16:creationId xmlns:a16="http://schemas.microsoft.com/office/drawing/2014/main" id="{19B06AD2-CAC2-58A3-F28D-6A59CD830794}"/>
              </a:ext>
            </a:extLst>
          </p:cNvPr>
          <p:cNvCxnSpPr>
            <a:cxnSpLocks/>
          </p:cNvCxnSpPr>
          <p:nvPr/>
        </p:nvCxnSpPr>
        <p:spPr>
          <a:xfrm>
            <a:off x="10667674" y="2179256"/>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107C46D-D973-9AA6-95C1-99D02F7A0671}"/>
              </a:ext>
            </a:extLst>
          </p:cNvPr>
          <p:cNvSpPr/>
          <p:nvPr/>
        </p:nvSpPr>
        <p:spPr>
          <a:xfrm>
            <a:off x="8992767" y="4089631"/>
            <a:ext cx="1935183" cy="19351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8" name="TextBox 37">
            <a:extLst>
              <a:ext uri="{FF2B5EF4-FFF2-40B4-BE49-F238E27FC236}">
                <a16:creationId xmlns:a16="http://schemas.microsoft.com/office/drawing/2014/main" id="{527C967D-246E-1208-274E-1541E8670641}"/>
              </a:ext>
            </a:extLst>
          </p:cNvPr>
          <p:cNvSpPr txBox="1"/>
          <p:nvPr/>
        </p:nvSpPr>
        <p:spPr>
          <a:xfrm>
            <a:off x="8941689" y="4422433"/>
            <a:ext cx="2114329" cy="1269578"/>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设拉子</a:t>
            </a:r>
            <a:endParaRPr lang="en-AU" sz="1600" b="1" dirty="0">
              <a:effectLst/>
              <a:latin typeface="Microsoft YaHei" panose="020B0503020204020204" pitchFamily="34" charset="-122"/>
              <a:ea typeface="Microsoft YaHei" panose="020B0503020204020204" pitchFamily="34" charset="-122"/>
            </a:endParaRPr>
          </a:p>
          <a:p>
            <a:pPr algn="ctr">
              <a:spcBef>
                <a:spcPts val="217"/>
              </a:spcBef>
              <a:spcAft>
                <a:spcPts val="315"/>
              </a:spcAft>
            </a:pPr>
            <a:r>
              <a:rPr lang="ja-JP" altLang="en-US" sz="1600">
                <a:latin typeface="Microsoft YaHei" panose="020B0503020204020204" pitchFamily="34" charset="-122"/>
                <a:ea typeface="Microsoft YaHei" panose="020B0503020204020204" pitchFamily="34" charset="-122"/>
              </a:rPr>
              <a:t>增加口感上的</a:t>
            </a:r>
          </a:p>
          <a:p>
            <a:pPr algn="ctr">
              <a:spcBef>
                <a:spcPts val="217"/>
              </a:spcBef>
              <a:spcAft>
                <a:spcPts val="315"/>
              </a:spcAft>
            </a:pPr>
            <a:r>
              <a:rPr lang="ja-JP" altLang="en-US" sz="1600">
                <a:latin typeface="Microsoft YaHei" panose="020B0503020204020204" pitchFamily="34" charset="-122"/>
                <a:ea typeface="Microsoft YaHei" panose="020B0503020204020204" pitchFamily="34" charset="-122"/>
              </a:rPr>
              <a:t>饱满度</a:t>
            </a:r>
          </a:p>
          <a:p>
            <a:pPr algn="ctr">
              <a:spcBef>
                <a:spcPts val="217"/>
              </a:spcBef>
              <a:spcAft>
                <a:spcPts val="315"/>
              </a:spcAft>
            </a:pPr>
            <a:r>
              <a:rPr lang="ja-JP" altLang="en-US" sz="1600">
                <a:latin typeface="Microsoft YaHei" panose="020B0503020204020204" pitchFamily="34" charset="-122"/>
                <a:ea typeface="Microsoft YaHei" panose="020B0503020204020204" pitchFamily="34" charset="-122"/>
              </a:rPr>
              <a:t>和重量感</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6261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21573" r="5025"/>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31839" y="544443"/>
            <a:ext cx="11154670" cy="168987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澳大利亚的</a:t>
            </a:r>
            <a:endParaRPr lang="en-AU" altLang="ja-JP" sz="3200" dirty="0">
              <a:solidFill>
                <a:schemeClr val="accent5"/>
              </a:solidFill>
              <a:latin typeface="Microsoft YaHei" panose="020B0503020204020204" pitchFamily="34" charset="-122"/>
              <a:ea typeface="Microsoft YaHei" panose="020B0503020204020204" pitchFamily="34" charset="-122"/>
            </a:endParaRP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歌海娜产区</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13" name="object 58">
            <a:extLst>
              <a:ext uri="{FF2B5EF4-FFF2-40B4-BE49-F238E27FC236}">
                <a16:creationId xmlns:a16="http://schemas.microsoft.com/office/drawing/2014/main" id="{9C81D03D-2855-E215-C4C4-DE8C86E67D7B}"/>
              </a:ext>
            </a:extLst>
          </p:cNvPr>
          <p:cNvSpPr txBox="1"/>
          <p:nvPr/>
        </p:nvSpPr>
        <p:spPr>
          <a:xfrm>
            <a:off x="7331103" y="4719880"/>
            <a:ext cx="104875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panose="020B0503020204020204" pitchFamily="34" charset="-122"/>
                <a:ea typeface="Microsoft YaHei" panose="020B0503020204020204" pitchFamily="34" charset="-122"/>
                <a:cs typeface="Hellix SemiBold"/>
              </a:rPr>
              <a:t>巴罗萨谷</a:t>
            </a:r>
            <a:endParaRPr lang="en-US" sz="1400" b="1" dirty="0">
              <a:solidFill>
                <a:schemeClr val="accent1"/>
              </a:solidFill>
              <a:latin typeface="Microsoft YaHei" panose="020B0503020204020204" pitchFamily="34" charset="-122"/>
              <a:ea typeface="Microsoft YaHei" panose="020B0503020204020204" pitchFamily="34" charset="-122"/>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7108466" y="5134339"/>
            <a:ext cx="144536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panose="020B0503020204020204" pitchFamily="34" charset="-122"/>
                <a:ea typeface="Microsoft YaHei" panose="020B0503020204020204" pitchFamily="34" charset="-122"/>
                <a:cs typeface="Hellix SemiBold"/>
              </a:rPr>
              <a:t>麦克拉仑谷</a:t>
            </a:r>
            <a:endParaRPr lang="en-US" sz="1400" b="1" dirty="0">
              <a:solidFill>
                <a:schemeClr val="accent1"/>
              </a:solidFill>
              <a:latin typeface="Microsoft YaHei" panose="020B0503020204020204" pitchFamily="34" charset="-122"/>
              <a:ea typeface="Microsoft YaHei" panose="020B0503020204020204" pitchFamily="34" charset="-122"/>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18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南澳州</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7935402" y="4788131"/>
            <a:ext cx="1075550"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panose="020B0503020204020204" pitchFamily="34" charset="-122"/>
                <a:ea typeface="Microsoft YaHei" panose="020B0503020204020204" pitchFamily="34" charset="-122"/>
                <a:cs typeface="Hellix SemiBold"/>
              </a:rPr>
              <a:t>巴罗萨谷</a:t>
            </a:r>
            <a:endParaRPr lang="en-US" sz="1400" b="1" dirty="0">
              <a:solidFill>
                <a:schemeClr val="accent1"/>
              </a:solidFill>
              <a:latin typeface="Microsoft YaHei" panose="020B0503020204020204" pitchFamily="34" charset="-122"/>
              <a:ea typeface="Microsoft YaHei" panose="020B0503020204020204" pitchFamily="34" charset="-122"/>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761615" y="3429000"/>
            <a:ext cx="1448723" cy="14755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5534" b="4525"/>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92000"/>
              </a:lnSpc>
              <a:spcBef>
                <a:spcPts val="800"/>
              </a:spcBef>
            </a:pPr>
            <a:r>
              <a:rPr lang="ja-JP" altLang="en-US">
                <a:latin typeface="Microsoft YaHei" panose="020B0503020204020204" pitchFamily="34" charset="-122"/>
                <a:ea typeface="Microsoft YaHei" panose="020B0503020204020204" pitchFamily="34" charset="-122"/>
              </a:rPr>
              <a:t>浓郁的美食美酒文化</a:t>
            </a:r>
          </a:p>
          <a:p>
            <a:pPr>
              <a:lnSpc>
                <a:spcPct val="92000"/>
              </a:lnSpc>
              <a:spcBef>
                <a:spcPts val="800"/>
              </a:spcBef>
            </a:pPr>
            <a:r>
              <a:rPr lang="ja-JP" altLang="en-US">
                <a:latin typeface="Microsoft YaHei" panose="020B0503020204020204" pitchFamily="34" charset="-122"/>
                <a:ea typeface="Microsoft YaHei" panose="020B0503020204020204" pitchFamily="34" charset="-122"/>
              </a:rPr>
              <a:t>丰富的葡萄栽培历史</a:t>
            </a:r>
          </a:p>
          <a:p>
            <a:pPr>
              <a:lnSpc>
                <a:spcPct val="92000"/>
              </a:lnSpc>
              <a:spcBef>
                <a:spcPts val="800"/>
              </a:spcBef>
            </a:pPr>
            <a:r>
              <a:rPr lang="ja-JP" altLang="en-US">
                <a:latin typeface="Microsoft YaHei" panose="020B0503020204020204" pitchFamily="34" charset="-122"/>
                <a:ea typeface="Microsoft YaHei" panose="020B0503020204020204" pitchFamily="34" charset="-122"/>
              </a:rPr>
              <a:t>享誉世界的葡萄酒</a:t>
            </a:r>
          </a:p>
          <a:p>
            <a:pPr>
              <a:lnSpc>
                <a:spcPct val="92000"/>
              </a:lnSpc>
              <a:spcBef>
                <a:spcPts val="800"/>
              </a:spcBef>
            </a:pPr>
            <a:r>
              <a:rPr lang="ja-JP" altLang="en-US">
                <a:latin typeface="Microsoft YaHei" panose="020B0503020204020204" pitchFamily="34" charset="-122"/>
                <a:ea typeface="Microsoft YaHei" panose="020B0503020204020204" pitchFamily="34" charset="-122"/>
              </a:rPr>
              <a:t>创新的酿酒工艺</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巴罗萨谷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9381083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descr="A field of trees and hills&#10;&#10;AI-generated content may be incorrect.">
            <a:extLst>
              <a:ext uri="{FF2B5EF4-FFF2-40B4-BE49-F238E27FC236}">
                <a16:creationId xmlns:a16="http://schemas.microsoft.com/office/drawing/2014/main" id="{383F1C98-4560-388C-0825-96A7885CC9C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6" name="TextBox 15">
            <a:extLst>
              <a:ext uri="{FF2B5EF4-FFF2-40B4-BE49-F238E27FC236}">
                <a16:creationId xmlns:a16="http://schemas.microsoft.com/office/drawing/2014/main" id="{F85DB4AA-8B99-EC85-3146-6F82FC7A1ABC}"/>
              </a:ext>
            </a:extLst>
          </p:cNvPr>
          <p:cNvSpPr txBox="1"/>
          <p:nvPr/>
        </p:nvSpPr>
        <p:spPr>
          <a:xfrm>
            <a:off x="465316" y="1614309"/>
            <a:ext cx="4331369" cy="584775"/>
          </a:xfrm>
          <a:prstGeom prst="rect">
            <a:avLst/>
          </a:prstGeom>
          <a:noFill/>
        </p:spPr>
        <p:txBody>
          <a:bodyPr wrap="square" rtlCol="0">
            <a:spAutoFit/>
          </a:bodyPr>
          <a:lstStyle/>
          <a:p>
            <a:pPr algn="l"/>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地中海</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cxnSp>
        <p:nvCxnSpPr>
          <p:cNvPr id="18" name="Straight Connector 17">
            <a:extLst>
              <a:ext uri="{FF2B5EF4-FFF2-40B4-BE49-F238E27FC236}">
                <a16:creationId xmlns:a16="http://schemas.microsoft.com/office/drawing/2014/main" id="{188385C7-F940-AAD7-2B1D-84889CBA34E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9">
            <a:extLst>
              <a:ext uri="{FF2B5EF4-FFF2-40B4-BE49-F238E27FC236}">
                <a16:creationId xmlns:a16="http://schemas.microsoft.com/office/drawing/2014/main" id="{FE6D5D4E-5C73-A734-C11B-E4FCF0BE9BA3}"/>
              </a:ext>
            </a:extLst>
          </p:cNvPr>
          <p:cNvSpPr txBox="1">
            <a:spLocks/>
          </p:cNvSpPr>
          <p:nvPr/>
        </p:nvSpPr>
        <p:spPr>
          <a:xfrm>
            <a:off x="6312307" y="3429000"/>
            <a:ext cx="2933009"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panose="020B0503020204020204" pitchFamily="34" charset="-122"/>
                <a:ea typeface="Microsoft YaHei" panose="020B0503020204020204" pitchFamily="34" charset="-122"/>
              </a:rPr>
              <a:t>巴罗萨谷</a:t>
            </a:r>
            <a:endParaRPr lang="en-AU" altLang="ja-JP" b="1" dirty="0">
              <a:solidFill>
                <a:schemeClr val="accent3"/>
              </a:solidFill>
              <a:latin typeface="Microsoft YaHei" panose="020B0503020204020204" pitchFamily="34" charset="-122"/>
              <a:ea typeface="Microsoft YaHei" panose="020B0503020204020204" pitchFamily="34" charset="-122"/>
            </a:endParaRPr>
          </a:p>
          <a:p>
            <a:r>
              <a:rPr lang="en-US" sz="1800" dirty="0">
                <a:solidFill>
                  <a:srgbClr val="B2D8BE"/>
                </a:solidFill>
                <a:latin typeface="Neue Haas Grotesk Text Pro" panose="020B0504020202020204" pitchFamily="34" charset="77"/>
              </a:rPr>
              <a:t>130–430</a:t>
            </a:r>
            <a:r>
              <a:rPr lang="ja-JP" altLang="en-US" sz="1800">
                <a:solidFill>
                  <a:srgbClr val="B2D8BE"/>
                </a:solidFill>
                <a:latin typeface="Microsoft YaHei" panose="020B0503020204020204" pitchFamily="34" charset="-122"/>
                <a:ea typeface="Microsoft YaHei" panose="020B0503020204020204" pitchFamily="34" charset="-122"/>
              </a:rPr>
              <a:t>米</a:t>
            </a:r>
            <a:r>
              <a:rPr lang="en-US" sz="1800" dirty="0">
                <a:solidFill>
                  <a:srgbClr val="B2D8BE"/>
                </a:solidFill>
                <a:latin typeface="Microsoft YaHei" panose="020B0503020204020204" pitchFamily="34" charset="-122"/>
                <a:ea typeface="Microsoft YaHei" panose="020B0503020204020204" pitchFamily="34" charset="-122"/>
              </a:rPr>
              <a:t> </a:t>
            </a:r>
            <a:r>
              <a:rPr lang="en-US" sz="1800" dirty="0">
                <a:solidFill>
                  <a:srgbClr val="B2D8BE"/>
                </a:solidFill>
                <a:latin typeface="Neue Haas Grotesk Text Pro" panose="020B0504020202020204" pitchFamily="34" charset="77"/>
              </a:rPr>
              <a:t>(427–1,411</a:t>
            </a:r>
            <a:r>
              <a:rPr lang="ja-JP" altLang="en-US" sz="1800">
                <a:solidFill>
                  <a:srgbClr val="B2D8BE"/>
                </a:solidFill>
                <a:latin typeface="Microsoft YaHei" panose="020B0503020204020204" pitchFamily="34" charset="-122"/>
                <a:ea typeface="Microsoft YaHei" panose="020B0503020204020204" pitchFamily="34" charset="-122"/>
              </a:rPr>
              <a:t> 英尺</a:t>
            </a:r>
            <a:r>
              <a:rPr lang="en-US" sz="1800" dirty="0">
                <a:solidFill>
                  <a:srgbClr val="B2D8BE"/>
                </a:solidFill>
                <a:latin typeface="Neue Haas Grotesk Text Pro" panose="020B0504020202020204" pitchFamily="34" charset="77"/>
              </a:rPr>
              <a:t>)</a:t>
            </a:r>
          </a:p>
        </p:txBody>
      </p:sp>
      <p:cxnSp>
        <p:nvCxnSpPr>
          <p:cNvPr id="23" name="Straight Connector 22">
            <a:extLst>
              <a:ext uri="{FF2B5EF4-FFF2-40B4-BE49-F238E27FC236}">
                <a16:creationId xmlns:a16="http://schemas.microsoft.com/office/drawing/2014/main" id="{B16427A1-C5E5-C999-71D3-A8C273A1714F}"/>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0307312-410F-0900-41AC-9297715A7EA2}"/>
              </a:ext>
            </a:extLst>
          </p:cNvPr>
          <p:cNvCxnSpPr>
            <a:cxnSpLocks/>
          </p:cNvCxnSpPr>
          <p:nvPr/>
        </p:nvCxnSpPr>
        <p:spPr>
          <a:xfrm flipV="1">
            <a:off x="7570115" y="4921857"/>
            <a:ext cx="0" cy="13612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E88CFD36-F767-EB02-FE1B-1BC605E619B3}"/>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518BCA1C-3B2B-F097-8E5C-642C011637D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2BBBE6A-6B19-CC40-E9C9-6C4933D7552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7" name="Oval 36">
            <a:extLst>
              <a:ext uri="{FF2B5EF4-FFF2-40B4-BE49-F238E27FC236}">
                <a16:creationId xmlns:a16="http://schemas.microsoft.com/office/drawing/2014/main" id="{9A4F2031-BE4D-025A-2F1B-6B48F5E1D9A7}"/>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8" name="Oval 37">
            <a:extLst>
              <a:ext uri="{FF2B5EF4-FFF2-40B4-BE49-F238E27FC236}">
                <a16:creationId xmlns:a16="http://schemas.microsoft.com/office/drawing/2014/main" id="{DE2B7D54-E94C-832F-D38F-191628626566}"/>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itle 2">
            <a:extLst>
              <a:ext uri="{FF2B5EF4-FFF2-40B4-BE49-F238E27FC236}">
                <a16:creationId xmlns:a16="http://schemas.microsoft.com/office/drawing/2014/main" id="{10D488DE-3039-ABB8-3882-A0E27D8922E7}"/>
              </a:ext>
            </a:extLst>
          </p:cNvPr>
          <p:cNvSpPr>
            <a:spLocks noGrp="1"/>
          </p:cNvSpPr>
          <p:nvPr>
            <p:ph type="title"/>
          </p:nvPr>
        </p:nvSpPr>
        <p:spPr>
          <a:xfrm>
            <a:off x="574378" y="897970"/>
            <a:ext cx="5334275" cy="820910"/>
          </a:xfrm>
        </p:spPr>
        <p:txBody>
          <a:bodyPr/>
          <a:lstStyle/>
          <a:p>
            <a:r>
              <a:rPr lang="ja-JP" altLang="en-US">
                <a:solidFill>
                  <a:schemeClr val="accent3"/>
                </a:solidFill>
                <a:latin typeface="Microsoft YaHei" panose="020B0503020204020204" pitchFamily="34" charset="-122"/>
                <a:ea typeface="Microsoft YaHei" panose="020B0503020204020204" pitchFamily="34" charset="-122"/>
              </a:rPr>
              <a:t>气候</a:t>
            </a:r>
            <a:endParaRPr lang="en-US" dirty="0">
              <a:solidFill>
                <a:schemeClr val="accent3"/>
              </a:solidFill>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07705637-B42F-8B88-4B14-6E0C9DC4B161}"/>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低</a:t>
            </a:r>
          </a:p>
          <a:p>
            <a:r>
              <a:rPr lang="en-US" sz="1400" dirty="0">
                <a:solidFill>
                  <a:srgbClr val="601329"/>
                </a:solidFill>
                <a:latin typeface="Neue Haas Grotesk Text Pro" panose="020B0504020202020204" pitchFamily="34" charset="77"/>
              </a:rPr>
              <a:t>0–499</a:t>
            </a:r>
            <a:r>
              <a:rPr lang="ja-JP" altLang="en-US" sz="1400">
                <a:solidFill>
                  <a:srgbClr val="601329"/>
                </a:solidFill>
                <a:latin typeface="Microsoft YaHei" panose="020B0503020204020204" pitchFamily="34" charset="-122"/>
                <a:ea typeface="Microsoft YaHe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6" name="TextBox 5">
            <a:extLst>
              <a:ext uri="{FF2B5EF4-FFF2-40B4-BE49-F238E27FC236}">
                <a16:creationId xmlns:a16="http://schemas.microsoft.com/office/drawing/2014/main" id="{2BC7452E-F9EF-C215-8BCA-4A9D9F8CE16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中等</a:t>
            </a:r>
          </a:p>
          <a:p>
            <a:r>
              <a:rPr lang="en-US" sz="1400" dirty="0">
                <a:solidFill>
                  <a:srgbClr val="601329"/>
                </a:solidFill>
                <a:latin typeface="Neue Haas Grotesk Text Pro" panose="020B0504020202020204" pitchFamily="34" charset="77"/>
              </a:rPr>
              <a:t>500–749</a:t>
            </a:r>
            <a:r>
              <a:rPr lang="ja-JP" altLang="en-US" sz="1400">
                <a:solidFill>
                  <a:srgbClr val="601329"/>
                </a:solidFill>
                <a:latin typeface="Microsoft YaHei" panose="020B0503020204020204" pitchFamily="34" charset="-122"/>
                <a:ea typeface="Microsoft YaHei" panose="020B0503020204020204" pitchFamily="34" charset="-122"/>
              </a:rPr>
              <a:t>米</a:t>
            </a:r>
            <a:endParaRPr lang="en-AU" altLang="ja-JP" sz="1400" dirty="0">
              <a:solidFill>
                <a:srgbClr val="601329"/>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(1,640–2,459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7" name="TextBox 6">
            <a:extLst>
              <a:ext uri="{FF2B5EF4-FFF2-40B4-BE49-F238E27FC236}">
                <a16:creationId xmlns:a16="http://schemas.microsoft.com/office/drawing/2014/main" id="{8F74D1A4-B710-4DBA-B786-40584B092016}"/>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高</a:t>
            </a:r>
          </a:p>
          <a:p>
            <a:r>
              <a:rPr lang="en-US" sz="1400" dirty="0">
                <a:solidFill>
                  <a:srgbClr val="601329"/>
                </a:solidFill>
                <a:latin typeface="Neue Haas Grotesk Text Pro" panose="020B0504020202020204" pitchFamily="34" charset="77"/>
              </a:rPr>
              <a:t>750–999</a:t>
            </a:r>
            <a:r>
              <a:rPr lang="ja-JP" altLang="en-US" sz="1400">
                <a:solidFill>
                  <a:srgbClr val="601329"/>
                </a:solidFill>
                <a:latin typeface="Microsoft YaHei" panose="020B0503020204020204" pitchFamily="34" charset="-122"/>
                <a:ea typeface="Microsoft YaHei" panose="020B0503020204020204" pitchFamily="34"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(2,460–3,279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8" name="TextBox 7">
            <a:extLst>
              <a:ext uri="{FF2B5EF4-FFF2-40B4-BE49-F238E27FC236}">
                <a16:creationId xmlns:a16="http://schemas.microsoft.com/office/drawing/2014/main" id="{63B99A3A-724D-3980-EB1A-29CBEEA7376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超高</a:t>
            </a:r>
          </a:p>
          <a:p>
            <a:r>
              <a:rPr lang="en-US" sz="1400" dirty="0">
                <a:solidFill>
                  <a:srgbClr val="601329"/>
                </a:solidFill>
                <a:latin typeface="Neue Haas Grotesk Text Pro" panose="020B0504020202020204" pitchFamily="34" charset="77"/>
              </a:rPr>
              <a:t>1000</a:t>
            </a:r>
            <a:r>
              <a:rPr lang="ja-JP" altLang="en-US" sz="1400">
                <a:solidFill>
                  <a:srgbClr val="601329"/>
                </a:solidFill>
                <a:latin typeface="Microsoft YaHei" panose="020B0503020204020204" pitchFamily="34" charset="-122"/>
                <a:ea typeface="Microsoft YaHe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9" name="Title 7">
            <a:extLst>
              <a:ext uri="{FF2B5EF4-FFF2-40B4-BE49-F238E27FC236}">
                <a16:creationId xmlns:a16="http://schemas.microsoft.com/office/drawing/2014/main" id="{F8FEEBB9-17F5-51F9-893A-300DC21D87B2}"/>
              </a:ext>
            </a:extLst>
          </p:cNvPr>
          <p:cNvSpPr txBox="1">
            <a:spLocks/>
          </p:cNvSpPr>
          <p:nvPr/>
        </p:nvSpPr>
        <p:spPr>
          <a:xfrm>
            <a:off x="6361539" y="644272"/>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海拔</a:t>
            </a:r>
          </a:p>
        </p:txBody>
      </p:sp>
    </p:spTree>
    <p:extLst>
      <p:ext uri="{BB962C8B-B14F-4D97-AF65-F5344CB8AC3E}">
        <p14:creationId xmlns:p14="http://schemas.microsoft.com/office/powerpoint/2010/main" val="5001362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pPr marL="0" indent="0">
              <a:buNone/>
            </a:pPr>
            <a:r>
              <a:rPr lang="ja-JP" altLang="en-US">
                <a:latin typeface="Microsoft YaHei" panose="020B0503020204020204" pitchFamily="34" charset="-122"/>
                <a:ea typeface="Microsoft YaHei" panose="020B0503020204020204" pitchFamily="34" charset="-122"/>
              </a:rPr>
              <a:t>巴罗萨的土壤类型差异很大，从深厚的沙壤土到粘土，再到红赭土。歌海娜通常种植在巴罗萨谷深厚、丰富且肥沃的黑色土壤中。</a:t>
            </a:r>
            <a:endParaRPr lang="en-AU"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499175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91" r="17808"/>
          <a:stretch/>
        </p:blipFill>
        <p:spPr>
          <a:xfrm>
            <a:off x="2194560" y="0"/>
            <a:ext cx="9997440" cy="6858000"/>
          </a:xfrm>
          <a:prstGeom prst="rect">
            <a:avLst/>
          </a:prstGeom>
        </p:spPr>
      </p:pic>
      <p:sp>
        <p:nvSpPr>
          <p:cNvPr id="6" name="object 58">
            <a:extLst>
              <a:ext uri="{FF2B5EF4-FFF2-40B4-BE49-F238E27FC236}">
                <a16:creationId xmlns:a16="http://schemas.microsoft.com/office/drawing/2014/main" id="{5E60AA90-C8B2-0B76-DA32-3C7E3131509B}"/>
              </a:ext>
            </a:extLst>
          </p:cNvPr>
          <p:cNvSpPr txBox="1"/>
          <p:nvPr/>
        </p:nvSpPr>
        <p:spPr>
          <a:xfrm>
            <a:off x="7577593" y="4788131"/>
            <a:ext cx="143335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panose="020B0503020204020204" pitchFamily="34" charset="-122"/>
                <a:ea typeface="Microsoft YaHei" panose="020B0503020204020204" pitchFamily="34" charset="-122"/>
                <a:cs typeface="Hellix SemiBold"/>
              </a:rPr>
              <a:t>麦克拉仑谷</a:t>
            </a:r>
            <a:endParaRPr lang="en-US" sz="1400" b="1" dirty="0">
              <a:solidFill>
                <a:schemeClr val="accent1"/>
              </a:solidFill>
              <a:latin typeface="Microsoft YaHei" panose="020B0503020204020204" pitchFamily="34" charset="-122"/>
              <a:ea typeface="Microsoft YaHei" panose="020B0503020204020204" pitchFamily="34" charset="-122"/>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537171" y="4621876"/>
            <a:ext cx="1047404" cy="282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 Placeholder 4">
            <a:extLst>
              <a:ext uri="{FF2B5EF4-FFF2-40B4-BE49-F238E27FC236}">
                <a16:creationId xmlns:a16="http://schemas.microsoft.com/office/drawing/2014/main" id="{524368CC-BF41-772D-3141-889497DD0CA8}"/>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南澳州</a:t>
            </a:r>
            <a:endParaRPr lang="en-US" sz="5440"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325496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7F7D7020-2E21-96F7-3009-E942C19867DE}"/>
              </a:ext>
            </a:extLst>
          </p:cNvPr>
          <p:cNvSpPr txBox="1"/>
          <p:nvPr/>
        </p:nvSpPr>
        <p:spPr>
          <a:xfrm>
            <a:off x="6545766"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110000"/>
              </a:lnSpc>
              <a:spcBef>
                <a:spcPct val="0"/>
              </a:spcBef>
            </a:pPr>
            <a:r>
              <a:rPr lang="ja-JP" altLang="en-US">
                <a:latin typeface="Microsoft YaHei" panose="020B0503020204020204" pitchFamily="34" charset="-122"/>
                <a:ea typeface="Microsoft YaHei" panose="020B0503020204020204" pitchFamily="34" charset="-122"/>
              </a:rPr>
              <a:t>南澳大利亚葡萄酒的发源地</a:t>
            </a:r>
          </a:p>
          <a:p>
            <a:pPr>
              <a:lnSpc>
                <a:spcPct val="110000"/>
              </a:lnSpc>
              <a:spcBef>
                <a:spcPct val="0"/>
              </a:spcBef>
            </a:pPr>
            <a:r>
              <a:rPr lang="ja-JP" altLang="en-US">
                <a:latin typeface="Microsoft YaHei" panose="020B0503020204020204" pitchFamily="34" charset="-122"/>
                <a:ea typeface="Microsoft YaHei" panose="020B0503020204020204" pitchFamily="34" charset="-122"/>
              </a:rPr>
              <a:t>多样的自然美景</a:t>
            </a:r>
          </a:p>
          <a:p>
            <a:pPr>
              <a:lnSpc>
                <a:spcPct val="110000"/>
              </a:lnSpc>
              <a:spcBef>
                <a:spcPct val="0"/>
              </a:spcBef>
            </a:pPr>
            <a:r>
              <a:rPr lang="ja-JP" altLang="en-US">
                <a:latin typeface="Microsoft YaHei" panose="020B0503020204020204" pitchFamily="34" charset="-122"/>
                <a:ea typeface="Microsoft YaHei" panose="020B0503020204020204" pitchFamily="34" charset="-122"/>
              </a:rPr>
              <a:t>歌海娜葡萄酒的明星品种</a:t>
            </a:r>
          </a:p>
          <a:p>
            <a:pPr>
              <a:lnSpc>
                <a:spcPct val="110000"/>
              </a:lnSpc>
              <a:spcBef>
                <a:spcPct val="0"/>
              </a:spcBef>
            </a:pPr>
            <a:r>
              <a:rPr lang="ja-JP" altLang="en-US">
                <a:latin typeface="Microsoft YaHei" panose="020B0503020204020204" pitchFamily="34" charset="-122"/>
                <a:ea typeface="Microsoft YaHei" panose="020B0503020204020204" pitchFamily="34" charset="-122"/>
              </a:rPr>
              <a:t>富有创意的精品酒庄</a:t>
            </a:r>
          </a:p>
          <a:p>
            <a:pPr>
              <a:lnSpc>
                <a:spcPct val="110000"/>
              </a:lnSpc>
              <a:spcBef>
                <a:spcPct val="0"/>
              </a:spcBef>
            </a:pPr>
            <a:r>
              <a:rPr lang="ja-JP" altLang="en-US">
                <a:latin typeface="Microsoft YaHei" panose="020B0503020204020204" pitchFamily="34" charset="-122"/>
                <a:ea typeface="Microsoft YaHei" panose="020B0503020204020204" pitchFamily="34" charset="-122"/>
              </a:rPr>
              <a:t>注重环保</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麦克拉仑谷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14765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1" t="110" r="40751" b="-92"/>
          <a:stretch/>
        </p:blipFill>
        <p:spPr>
          <a:xfrm>
            <a:off x="0" y="-1"/>
            <a:ext cx="6096000" cy="6858000"/>
          </a:xfrm>
          <a:prstGeom prst="rect">
            <a:avLst/>
          </a:prstGeom>
        </p:spPr>
      </p:pic>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361539" y="3712024"/>
            <a:ext cx="2766949"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panose="020B0503020204020204" pitchFamily="34" charset="-122"/>
                <a:ea typeface="Microsoft YaHei" panose="020B0503020204020204" pitchFamily="34" charset="-122"/>
              </a:rPr>
              <a:t>麦克拉仑谷</a:t>
            </a:r>
            <a:endParaRPr lang="en-AU" altLang="ja-JP" b="1" dirty="0">
              <a:solidFill>
                <a:schemeClr val="accent3"/>
              </a:solidFill>
              <a:latin typeface="Microsoft YaHei" panose="020B0503020204020204" pitchFamily="34" charset="-122"/>
              <a:ea typeface="Microsoft YaHei" panose="020B0503020204020204" pitchFamily="34" charset="-122"/>
            </a:endParaRPr>
          </a:p>
          <a:p>
            <a:r>
              <a:rPr lang="en-US" sz="1800" dirty="0">
                <a:solidFill>
                  <a:srgbClr val="B2D8BE"/>
                </a:solidFill>
                <a:latin typeface="Neue Haas Grotesk Text Pro" panose="020B0504020202020204" pitchFamily="34" charset="77"/>
              </a:rPr>
              <a:t>10–350</a:t>
            </a:r>
            <a:r>
              <a:rPr lang="ja-JP" altLang="en-US" sz="1800">
                <a:solidFill>
                  <a:srgbClr val="B2D8BE"/>
                </a:solidFill>
                <a:latin typeface="Microsoft YaHei" panose="020B0503020204020204" pitchFamily="34" charset="-122"/>
                <a:ea typeface="Microsoft YaHei" panose="020B0503020204020204" pitchFamily="34" charset="-122"/>
              </a:rPr>
              <a:t>米</a:t>
            </a:r>
            <a:r>
              <a:rPr lang="en-US" altLang="ja-JP" sz="1800" dirty="0">
                <a:solidFill>
                  <a:srgbClr val="B2D8BE"/>
                </a:solidFill>
                <a:latin typeface="Microsoft YaHei" panose="020B0503020204020204" pitchFamily="34" charset="-122"/>
                <a:ea typeface="Microsoft YaHei" panose="020B0503020204020204" pitchFamily="34" charset="-122"/>
              </a:rPr>
              <a:t> </a:t>
            </a:r>
            <a:r>
              <a:rPr lang="en-US" sz="1800" dirty="0">
                <a:solidFill>
                  <a:srgbClr val="B2D8BE"/>
                </a:solidFill>
                <a:latin typeface="Neue Haas Grotesk Text Pro" panose="020B0504020202020204" pitchFamily="34" charset="77"/>
              </a:rPr>
              <a:t>(33–71,148</a:t>
            </a:r>
            <a:r>
              <a:rPr lang="ja-JP" altLang="en-US" sz="1800">
                <a:solidFill>
                  <a:srgbClr val="B2D8BE"/>
                </a:solidFill>
                <a:latin typeface="Microsoft YaHei" panose="020B0503020204020204" pitchFamily="34" charset="-122"/>
                <a:ea typeface="Microsoft YaHei" panose="020B0503020204020204" pitchFamily="34" charset="-122"/>
              </a:rPr>
              <a:t>英尺</a:t>
            </a:r>
            <a:r>
              <a:rPr lang="en-US" sz="1800" dirty="0">
                <a:solidFill>
                  <a:srgbClr val="B2D8BE"/>
                </a:solidFill>
                <a:latin typeface="Neue Haas Grotesk Text Pro" panose="020B0504020202020204" pitchFamily="34" charset="77"/>
              </a:rPr>
              <a: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8031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535731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68774" y="2052391"/>
            <a:ext cx="3944498" cy="338554"/>
          </a:xfrm>
          <a:prstGeom prst="rect">
            <a:avLst/>
          </a:prstGeom>
          <a:noFill/>
        </p:spPr>
        <p:txBody>
          <a:bodyPr wrap="square">
            <a:spAutoFit/>
          </a:bodyPr>
          <a:lstStyle/>
          <a:p>
            <a:r>
              <a:rPr lang="ja-JP" altLang="en-US" sz="1600">
                <a:solidFill>
                  <a:schemeClr val="bg1"/>
                </a:solidFill>
                <a:latin typeface="Microsoft YaHei" panose="020B0503020204020204" pitchFamily="34" charset="-122"/>
                <a:ea typeface="Microsoft YaHei" panose="020B0503020204020204" pitchFamily="34" charset="-122"/>
              </a:rPr>
              <a:t>拥有多种中气候和微气候</a:t>
            </a:r>
            <a:endParaRPr lang="en-US" sz="1600" dirty="0">
              <a:solidFill>
                <a:schemeClr val="bg1"/>
              </a:solidFill>
              <a:latin typeface="Microsoft YaHei" panose="020B0503020204020204" pitchFamily="34" charset="-122"/>
              <a:ea typeface="Microsoft YaHei" panose="020B0503020204020204" pitchFamily="34" charset="-122"/>
            </a:endParaRP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523869"/>
            <a:ext cx="5390510" cy="584775"/>
          </a:xfrm>
          <a:prstGeom prst="rect">
            <a:avLst/>
          </a:prstGeom>
          <a:noFill/>
        </p:spPr>
        <p:txBody>
          <a:bodyPr wrap="square" rtlCol="0">
            <a:spAutoFit/>
          </a:bodyPr>
          <a:lstStyle/>
          <a:p>
            <a:pPr algn="l"/>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温暖的地中海</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764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itle 2">
            <a:extLst>
              <a:ext uri="{FF2B5EF4-FFF2-40B4-BE49-F238E27FC236}">
                <a16:creationId xmlns:a16="http://schemas.microsoft.com/office/drawing/2014/main" id="{668F2DFF-E0A5-6386-3CCB-68D2961F861B}"/>
              </a:ext>
            </a:extLst>
          </p:cNvPr>
          <p:cNvSpPr txBox="1">
            <a:spLocks/>
          </p:cNvSpPr>
          <p:nvPr/>
        </p:nvSpPr>
        <p:spPr>
          <a:xfrm>
            <a:off x="574378" y="897970"/>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气候</a:t>
            </a:r>
            <a:endParaRPr lang="en-US" dirty="0">
              <a:solidFill>
                <a:schemeClr val="accent3"/>
              </a:solidFill>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A4FD76EA-E57B-8C1F-3561-4AA1A8C6CE2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低</a:t>
            </a:r>
          </a:p>
          <a:p>
            <a:r>
              <a:rPr lang="en-US" sz="1400" dirty="0">
                <a:solidFill>
                  <a:srgbClr val="601329"/>
                </a:solidFill>
                <a:latin typeface="Neue Haas Grotesk Text Pro" panose="020B0504020202020204" pitchFamily="34" charset="77"/>
              </a:rPr>
              <a:t>0–499</a:t>
            </a:r>
            <a:r>
              <a:rPr lang="ja-JP" altLang="en-US" sz="1400">
                <a:solidFill>
                  <a:srgbClr val="601329"/>
                </a:solidFill>
                <a:latin typeface="Microsoft YaHei" panose="020B0503020204020204" pitchFamily="34" charset="-122"/>
                <a:ea typeface="Microsoft YaHe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3" name="TextBox 12">
            <a:extLst>
              <a:ext uri="{FF2B5EF4-FFF2-40B4-BE49-F238E27FC236}">
                <a16:creationId xmlns:a16="http://schemas.microsoft.com/office/drawing/2014/main" id="{7C7A56FA-CA7C-36C1-794D-B3876EAFAB4D}"/>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中等</a:t>
            </a:r>
          </a:p>
          <a:p>
            <a:r>
              <a:rPr lang="en-US" sz="1400" dirty="0">
                <a:solidFill>
                  <a:srgbClr val="601329"/>
                </a:solidFill>
                <a:latin typeface="Neue Haas Grotesk Text Pro" panose="020B0504020202020204" pitchFamily="34" charset="77"/>
              </a:rPr>
              <a:t>500–749</a:t>
            </a:r>
            <a:r>
              <a:rPr lang="ja-JP" altLang="en-US" sz="1400">
                <a:solidFill>
                  <a:srgbClr val="601329"/>
                </a:solidFill>
                <a:latin typeface="Microsoft YaHei" panose="020B0503020204020204" pitchFamily="34" charset="-122"/>
                <a:ea typeface="Microsoft YaHei" panose="020B0503020204020204" pitchFamily="34"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(1,640–2,459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271AAC49-18EA-A2D7-7CBB-1F153E70DFDE}"/>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高</a:t>
            </a:r>
          </a:p>
          <a:p>
            <a:r>
              <a:rPr lang="en-US" sz="1400" dirty="0">
                <a:solidFill>
                  <a:srgbClr val="601329"/>
                </a:solidFill>
                <a:latin typeface="Neue Haas Grotesk Text Pro" panose="020B0504020202020204" pitchFamily="34" charset="77"/>
              </a:rPr>
              <a:t>750–999</a:t>
            </a:r>
            <a:r>
              <a:rPr lang="ja-JP" altLang="en-US" sz="1400">
                <a:solidFill>
                  <a:srgbClr val="601329"/>
                </a:solidFill>
                <a:latin typeface="Microsoft YaHei" panose="020B0503020204020204" pitchFamily="34" charset="-122"/>
                <a:ea typeface="Microsoft YaHei" panose="020B0503020204020204" pitchFamily="34" charset="-122"/>
              </a:rPr>
              <a:t>米</a:t>
            </a:r>
            <a:endParaRPr lang="en-AU" altLang="ja-JP" sz="1400" dirty="0">
              <a:solidFill>
                <a:srgbClr val="601329"/>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(2,460–3,279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930C4421-566F-4226-6025-9BEBD0F43DED}"/>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超高</a:t>
            </a:r>
          </a:p>
          <a:p>
            <a:r>
              <a:rPr lang="en-US" sz="1400" dirty="0">
                <a:solidFill>
                  <a:srgbClr val="601329"/>
                </a:solidFill>
                <a:latin typeface="Neue Haas Grotesk Text Pro" panose="020B0504020202020204" pitchFamily="34" charset="77"/>
              </a:rPr>
              <a:t>1000</a:t>
            </a:r>
            <a:r>
              <a:rPr lang="ja-JP" altLang="en-US" sz="1400">
                <a:solidFill>
                  <a:srgbClr val="601329"/>
                </a:solidFill>
                <a:latin typeface="Microsoft YaHei" panose="020B0503020204020204" pitchFamily="34" charset="-122"/>
                <a:ea typeface="Microsoft YaHe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2" name="Title 7">
            <a:extLst>
              <a:ext uri="{FF2B5EF4-FFF2-40B4-BE49-F238E27FC236}">
                <a16:creationId xmlns:a16="http://schemas.microsoft.com/office/drawing/2014/main" id="{0E8357D2-CBDC-1851-C442-3EEFF79F8594}"/>
              </a:ext>
            </a:extLst>
          </p:cNvPr>
          <p:cNvSpPr txBox="1">
            <a:spLocks/>
          </p:cNvSpPr>
          <p:nvPr/>
        </p:nvSpPr>
        <p:spPr>
          <a:xfrm>
            <a:off x="6361539" y="644272"/>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海拔</a:t>
            </a:r>
          </a:p>
        </p:txBody>
      </p:sp>
    </p:spTree>
    <p:extLst>
      <p:ext uri="{BB962C8B-B14F-4D97-AF65-F5344CB8AC3E}">
        <p14:creationId xmlns:p14="http://schemas.microsoft.com/office/powerpoint/2010/main" val="1825617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9030" t="145" r="12562" b="544"/>
          <a:stretch/>
        </p:blipFill>
        <p:spPr>
          <a:xfrm>
            <a:off x="0" y="360564"/>
            <a:ext cx="6095999" cy="6103620"/>
          </a:xfrm>
        </p:spPr>
      </p:pic>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marL="0" indent="0">
              <a:buNone/>
            </a:pPr>
            <a:r>
              <a:rPr lang="ja-JP" altLang="en-US">
                <a:latin typeface="Microsoft YaHei" panose="020B0503020204020204" pitchFamily="34" charset="-122"/>
                <a:ea typeface="Microsoft YaHei" panose="020B0503020204020204" pitchFamily="34" charset="-122"/>
              </a:rPr>
              <a:t>麦克拉仑谷是世界上地质环境最多样化的产区之一。红棕色的沙壤土，点缀着石灰的轻质粘土，独特的沙土 </a:t>
            </a:r>
            <a:r>
              <a:rPr lang="en-US" altLang="ja-JP" dirty="0">
                <a:latin typeface="Microsoft YaHei" panose="020B0503020204020204" pitchFamily="34" charset="-122"/>
                <a:ea typeface="Microsoft YaHei" panose="020B0503020204020204" pitchFamily="34" charset="-122"/>
              </a:rPr>
              <a:t>-- </a:t>
            </a:r>
            <a:r>
              <a:rPr lang="ja-JP" altLang="en-US">
                <a:latin typeface="Microsoft YaHei" panose="020B0503020204020204" pitchFamily="34" charset="-122"/>
                <a:ea typeface="Microsoft YaHei" panose="020B0503020204020204" pitchFamily="34" charset="-122"/>
              </a:rPr>
              <a:t>所有这些土壤，甚至更多不同的土壤类型都可以在这个产区找到。</a:t>
            </a:r>
            <a:endParaRPr lang="en-AU" dirty="0">
              <a:latin typeface="Microsoft YaHei" panose="020B0503020204020204" pitchFamily="34" charset="-122"/>
              <a:ea typeface="Microsoft YaHei" panose="020B0503020204020204" pitchFamily="34" charset="-122"/>
            </a:endParaRPr>
          </a:p>
        </p:txBody>
      </p:sp>
      <p:sp>
        <p:nvSpPr>
          <p:cNvPr id="6" name="Title 2">
            <a:extLst>
              <a:ext uri="{FF2B5EF4-FFF2-40B4-BE49-F238E27FC236}">
                <a16:creationId xmlns:a16="http://schemas.microsoft.com/office/drawing/2014/main" id="{693B8086-4737-AA72-DB9C-0552E51336A8}"/>
              </a:ext>
            </a:extLst>
          </p:cNvPr>
          <p:cNvSpPr>
            <a:spLocks noGrp="1"/>
          </p:cNvSpPr>
          <p:nvPr>
            <p:ph type="title"/>
          </p:nvPr>
        </p:nvSpPr>
        <p:spPr>
          <a:xfrm>
            <a:off x="6456363" y="584200"/>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5181336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1303818"/>
          </a:xfrm>
          <a:prstGeom prst="rect">
            <a:avLst/>
          </a:prstGeom>
          <a:noFill/>
        </p:spPr>
        <p:txBody>
          <a:bodyPr wrap="square">
            <a:spAutoFit/>
          </a:bodyPr>
          <a:lstStyle/>
          <a:p>
            <a:pPr>
              <a:lnSpc>
                <a:spcPct val="82000"/>
              </a:lnSpc>
            </a:pPr>
            <a:r>
              <a:rPr lang="ja-JP" altLang="en-US" sz="3200">
                <a:solidFill>
                  <a:srgbClr val="601329"/>
                </a:solidFill>
                <a:latin typeface="Microsoft YaHei" panose="020B0503020204020204" pitchFamily="34" charset="-122"/>
                <a:ea typeface="Microsoft YaHei" panose="020B0503020204020204" pitchFamily="34" charset="-122"/>
              </a:rPr>
              <a:t>澳大利亚歌海娜的</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3200">
                <a:solidFill>
                  <a:srgbClr val="B2D8BE"/>
                </a:solidFill>
                <a:latin typeface="Microsoft YaHei" panose="020B0503020204020204" pitchFamily="34" charset="-122"/>
                <a:ea typeface="Microsoft YaHei" panose="020B0503020204020204" pitchFamily="34" charset="-122"/>
              </a:rPr>
              <a:t>特征</a:t>
            </a:r>
          </a:p>
          <a:p>
            <a:pPr>
              <a:lnSpc>
                <a:spcPct val="82000"/>
              </a:lnSpc>
            </a:pPr>
            <a:r>
              <a:rPr lang="ja-JP" altLang="en-US" sz="3200">
                <a:solidFill>
                  <a:srgbClr val="B2D8BE"/>
                </a:solidFill>
                <a:latin typeface="Microsoft YaHei" panose="020B0503020204020204" pitchFamily="34" charset="-122"/>
                <a:ea typeface="Microsoft YaHei" panose="020B0503020204020204" pitchFamily="34" charset="-122"/>
              </a:rPr>
              <a:t>和风味特性</a:t>
            </a:r>
            <a:endParaRPr lang="en-US" sz="3200" dirty="0">
              <a:solidFill>
                <a:srgbClr val="B2D8BE"/>
              </a:solidFill>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风味</a:t>
            </a:r>
            <a:endParaRPr lang="en-AU" altLang="ja-JP" sz="1400" dirty="0">
              <a:effectLst/>
              <a:latin typeface="Microsoft YaHei" panose="020B0503020204020204" pitchFamily="34" charset="-122"/>
              <a:ea typeface="Microsoft YaHei" panose="020B0503020204020204" pitchFamily="34" charset="-122"/>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泥土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樱桃</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黑树莓</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白胡椒</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辛香料</a:t>
            </a:r>
            <a:endParaRPr lang="en-AU" sz="1400" dirty="0">
              <a:effectLst/>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980202" y="2516818"/>
            <a:ext cx="91728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歌海娜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轻度</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中度</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干型</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中等甜度</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甜型</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2402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328807"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250001"/>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250001"/>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Title 2">
            <a:extLst>
              <a:ext uri="{FF2B5EF4-FFF2-40B4-BE49-F238E27FC236}">
                <a16:creationId xmlns:a16="http://schemas.microsoft.com/office/drawing/2014/main" id="{869F7A77-DDC2-F954-902D-68B2C5878048}"/>
              </a:ext>
            </a:extLst>
          </p:cNvPr>
          <p:cNvSpPr txBox="1"/>
          <p:nvPr/>
        </p:nvSpPr>
        <p:spPr>
          <a:xfrm>
            <a:off x="566732" y="468149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FF4E1217-B588-EEF4-B1F1-9DB0D40CFEAF}"/>
              </a:ext>
            </a:extLst>
          </p:cNvPr>
          <p:cNvCxnSpPr>
            <a:cxnSpLocks/>
          </p:cNvCxnSpPr>
          <p:nvPr/>
        </p:nvCxnSpPr>
        <p:spPr>
          <a:xfrm>
            <a:off x="1127404" y="483914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50C5A9F6-4368-B8BA-514B-919667B9ED6D}"/>
              </a:ext>
            </a:extLst>
          </p:cNvPr>
          <p:cNvSpPr txBox="1"/>
          <p:nvPr/>
        </p:nvSpPr>
        <p:spPr>
          <a:xfrm>
            <a:off x="548515" y="510472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2" name="Straight Connector 61">
            <a:extLst>
              <a:ext uri="{FF2B5EF4-FFF2-40B4-BE49-F238E27FC236}">
                <a16:creationId xmlns:a16="http://schemas.microsoft.com/office/drawing/2014/main" id="{34240F2A-00F8-3CD6-DF64-E51EE0381D9D}"/>
              </a:ext>
            </a:extLst>
          </p:cNvPr>
          <p:cNvCxnSpPr>
            <a:cxnSpLocks/>
          </p:cNvCxnSpPr>
          <p:nvPr/>
        </p:nvCxnSpPr>
        <p:spPr>
          <a:xfrm>
            <a:off x="1461036" y="527259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itle 2">
            <a:extLst>
              <a:ext uri="{FF2B5EF4-FFF2-40B4-BE49-F238E27FC236}">
                <a16:creationId xmlns:a16="http://schemas.microsoft.com/office/drawing/2014/main" id="{402006AB-3B59-5710-6D85-1ACB173E2AF8}"/>
              </a:ext>
            </a:extLst>
          </p:cNvPr>
          <p:cNvSpPr txBox="1"/>
          <p:nvPr/>
        </p:nvSpPr>
        <p:spPr>
          <a:xfrm>
            <a:off x="572791" y="554691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4" name="Straight Connector 63">
            <a:extLst>
              <a:ext uri="{FF2B5EF4-FFF2-40B4-BE49-F238E27FC236}">
                <a16:creationId xmlns:a16="http://schemas.microsoft.com/office/drawing/2014/main" id="{603E9A34-F605-E22D-9C07-ACB5E3996C2F}"/>
              </a:ext>
            </a:extLst>
          </p:cNvPr>
          <p:cNvCxnSpPr>
            <a:cxnSpLocks/>
          </p:cNvCxnSpPr>
          <p:nvPr/>
        </p:nvCxnSpPr>
        <p:spPr>
          <a:xfrm>
            <a:off x="1119312" y="571478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itle 2">
            <a:extLst>
              <a:ext uri="{FF2B5EF4-FFF2-40B4-BE49-F238E27FC236}">
                <a16:creationId xmlns:a16="http://schemas.microsoft.com/office/drawing/2014/main" id="{39E2E9F9-84B4-CBB8-E9DA-784B2D87FC40}"/>
              </a:ext>
            </a:extLst>
          </p:cNvPr>
          <p:cNvSpPr txBox="1"/>
          <p:nvPr/>
        </p:nvSpPr>
        <p:spPr>
          <a:xfrm>
            <a:off x="687083" y="2053410"/>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6" name="Straight Connector 65">
            <a:extLst>
              <a:ext uri="{FF2B5EF4-FFF2-40B4-BE49-F238E27FC236}">
                <a16:creationId xmlns:a16="http://schemas.microsoft.com/office/drawing/2014/main" id="{037D8C67-FDFF-6168-F711-DCF7B15C6A11}"/>
              </a:ext>
            </a:extLst>
          </p:cNvPr>
          <p:cNvCxnSpPr>
            <a:cxnSpLocks/>
          </p:cNvCxnSpPr>
          <p:nvPr/>
        </p:nvCxnSpPr>
        <p:spPr>
          <a:xfrm>
            <a:off x="1240015" y="2161776"/>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7" name="Title 2">
            <a:extLst>
              <a:ext uri="{FF2B5EF4-FFF2-40B4-BE49-F238E27FC236}">
                <a16:creationId xmlns:a16="http://schemas.microsoft.com/office/drawing/2014/main" id="{9E1788DE-4998-66D8-9492-F6514CEDE23A}"/>
              </a:ext>
            </a:extLst>
          </p:cNvPr>
          <p:cNvSpPr txBox="1"/>
          <p:nvPr/>
        </p:nvSpPr>
        <p:spPr>
          <a:xfrm>
            <a:off x="687082" y="3071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8" name="Straight Connector 67">
            <a:extLst>
              <a:ext uri="{FF2B5EF4-FFF2-40B4-BE49-F238E27FC236}">
                <a16:creationId xmlns:a16="http://schemas.microsoft.com/office/drawing/2014/main" id="{56D9A3E8-C4FF-EEE5-603D-A3D821A2B580}"/>
              </a:ext>
            </a:extLst>
          </p:cNvPr>
          <p:cNvCxnSpPr>
            <a:cxnSpLocks/>
          </p:cNvCxnSpPr>
          <p:nvPr/>
        </p:nvCxnSpPr>
        <p:spPr>
          <a:xfrm>
            <a:off x="1240015" y="3191952"/>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Title 2">
            <a:extLst>
              <a:ext uri="{FF2B5EF4-FFF2-40B4-BE49-F238E27FC236}">
                <a16:creationId xmlns:a16="http://schemas.microsoft.com/office/drawing/2014/main" id="{0A50344E-9007-72C8-23EE-075374B609F4}"/>
              </a:ext>
            </a:extLst>
          </p:cNvPr>
          <p:cNvSpPr txBox="1"/>
          <p:nvPr/>
        </p:nvSpPr>
        <p:spPr>
          <a:xfrm>
            <a:off x="687082" y="38952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72" name="Straight Connector 71">
            <a:extLst>
              <a:ext uri="{FF2B5EF4-FFF2-40B4-BE49-F238E27FC236}">
                <a16:creationId xmlns:a16="http://schemas.microsoft.com/office/drawing/2014/main" id="{B654697F-54E9-B2C0-8A16-838BE9BD28E3}"/>
              </a:ext>
            </a:extLst>
          </p:cNvPr>
          <p:cNvCxnSpPr>
            <a:cxnSpLocks/>
          </p:cNvCxnSpPr>
          <p:nvPr/>
        </p:nvCxnSpPr>
        <p:spPr>
          <a:xfrm>
            <a:off x="1240015" y="4063103"/>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315388B3-4077-9F43-834E-EF35BD5C69C6}"/>
              </a:ext>
            </a:extLst>
          </p:cNvPr>
          <p:cNvSpPr txBox="1"/>
          <p:nvPr/>
        </p:nvSpPr>
        <p:spPr>
          <a:xfrm>
            <a:off x="3153869" y="44419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16" name="Title 2">
            <a:extLst>
              <a:ext uri="{FF2B5EF4-FFF2-40B4-BE49-F238E27FC236}">
                <a16:creationId xmlns:a16="http://schemas.microsoft.com/office/drawing/2014/main" id="{1B7252A3-4ABD-ED92-651F-81CD0EAC1422}"/>
              </a:ext>
            </a:extLst>
          </p:cNvPr>
          <p:cNvSpPr txBox="1"/>
          <p:nvPr/>
        </p:nvSpPr>
        <p:spPr>
          <a:xfrm>
            <a:off x="4519496" y="44419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17" name="Title 2">
            <a:extLst>
              <a:ext uri="{FF2B5EF4-FFF2-40B4-BE49-F238E27FC236}">
                <a16:creationId xmlns:a16="http://schemas.microsoft.com/office/drawing/2014/main" id="{B9685E01-2964-19DE-F6C2-171FD89C65EF}"/>
              </a:ext>
            </a:extLst>
          </p:cNvPr>
          <p:cNvSpPr txBox="1"/>
          <p:nvPr/>
        </p:nvSpPr>
        <p:spPr>
          <a:xfrm>
            <a:off x="1678756" y="445632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118" name="Title 2">
            <a:extLst>
              <a:ext uri="{FF2B5EF4-FFF2-40B4-BE49-F238E27FC236}">
                <a16:creationId xmlns:a16="http://schemas.microsoft.com/office/drawing/2014/main" id="{66ED2BD2-F333-1090-699F-A37290724A93}"/>
              </a:ext>
            </a:extLst>
          </p:cNvPr>
          <p:cNvSpPr txBox="1"/>
          <p:nvPr/>
        </p:nvSpPr>
        <p:spPr>
          <a:xfrm>
            <a:off x="548515" y="62118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19" name="Straight Connector 118">
            <a:extLst>
              <a:ext uri="{FF2B5EF4-FFF2-40B4-BE49-F238E27FC236}">
                <a16:creationId xmlns:a16="http://schemas.microsoft.com/office/drawing/2014/main" id="{49EA424C-8970-55A7-E1DC-1D381BCEB09D}"/>
              </a:ext>
            </a:extLst>
          </p:cNvPr>
          <p:cNvCxnSpPr>
            <a:cxnSpLocks/>
          </p:cNvCxnSpPr>
          <p:nvPr/>
        </p:nvCxnSpPr>
        <p:spPr>
          <a:xfrm>
            <a:off x="1325313" y="6379676"/>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270862"/>
          </a:xfrm>
        </p:spPr>
        <p:txBody>
          <a:body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肉制熟食</a:t>
            </a:r>
            <a:endParaRPr lang="en-AU" sz="1400" b="1"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食物</a:t>
            </a:r>
            <a:r>
              <a:rPr lang="en-US" dirty="0">
                <a:solidFill>
                  <a:schemeClr val="accent1"/>
                </a:solidFill>
                <a:latin typeface="Microsoft YaHei" panose="020B0503020204020204" pitchFamily="34" charset="-122"/>
                <a:ea typeface="Microsoft YaHei" panose="020B0503020204020204" pitchFamily="34" charset="-122"/>
              </a:rPr>
              <a:t> </a:t>
            </a:r>
            <a:r>
              <a:rPr lang="ja-JP" altLang="en-US">
                <a:solidFill>
                  <a:schemeClr val="accent1"/>
                </a:solidFill>
                <a:latin typeface="Microsoft YaHei" panose="020B0503020204020204" pitchFamily="34" charset="-122"/>
                <a:ea typeface="Microsoft YaHei" panose="020B0503020204020204" pitchFamily="34" charset="-122"/>
              </a:rPr>
              <a:t>搭配</a:t>
            </a:r>
            <a:endParaRPr lang="en-US" dirty="0">
              <a:solidFill>
                <a:schemeClr val="accent1"/>
              </a:solidFill>
              <a:latin typeface="Microsoft YaHei" panose="020B0503020204020204" pitchFamily="34" charset="-122"/>
              <a:ea typeface="Microsoft YaHei" panose="020B0503020204020204" pitchFamily="34" charset="-122"/>
            </a:endParaRP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4457"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野味</a:t>
            </a:r>
            <a:endParaRPr lang="en-AU" sz="1400" b="1"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4218509" y="5590875"/>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烧烤肉类</a:t>
            </a:r>
            <a:endParaRPr lang="en-AU" sz="1400" b="1"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825545"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颜色较深</a:t>
            </a:r>
          </a:p>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多肉的鱼类</a:t>
            </a:r>
            <a:br>
              <a:rPr lang="en-AU" sz="1400" b="1" dirty="0">
                <a:solidFill>
                  <a:prstClr val="black"/>
                </a:solidFill>
                <a:latin typeface="Microsoft YaHei" panose="020B0503020204020204" pitchFamily="34" charset="-122"/>
                <a:ea typeface="Microsoft YaHei" panose="020B0503020204020204" pitchFamily="34" charset="-122"/>
                <a:cs typeface="Hellix SemiBold"/>
              </a:rPr>
            </a:br>
            <a:r>
              <a:rPr lang="ja-JP" altLang="en-US" sz="1400">
                <a:solidFill>
                  <a:prstClr val="black"/>
                </a:solidFill>
                <a:latin typeface="Microsoft YaHei" panose="020B0503020204020204" pitchFamily="34" charset="-122"/>
                <a:ea typeface="Microsoft YaHei" panose="020B0503020204020204" pitchFamily="34" charset="-122"/>
                <a:cs typeface="Hellix SemiBold"/>
              </a:rPr>
              <a:t>如金枪鱼</a:t>
            </a:r>
            <a:endParaRPr lang="en-AU"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6671552" y="5590875"/>
            <a:ext cx="220558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轻到中度的辛辣菜肴和咖喱</a:t>
            </a:r>
            <a:endParaRPr lang="en-AU" sz="1400" b="1"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398127"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panose="020B0503020204020204" pitchFamily="34" charset="-122"/>
                <a:ea typeface="Microsoft YaHei" panose="020B0503020204020204" pitchFamily="34" charset="-122"/>
                <a:cs typeface="Hellix SemiBold"/>
              </a:rPr>
              <a:t>质地较软的洗浸奶酪</a:t>
            </a:r>
            <a:endParaRPr lang="en-AU" sz="1400" b="1" dirty="0">
              <a:solidFill>
                <a:prstClr val="black"/>
              </a:solidFill>
              <a:latin typeface="Microsoft YaHei" panose="020B0503020204020204" pitchFamily="34" charset="-122"/>
              <a:ea typeface="Microsoft YaHei" panose="020B0503020204020204" pitchFamily="34" charset="-122"/>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4132234" y="2070476"/>
            <a:ext cx="1963766" cy="1190161"/>
          </a:xfrm>
          <a:prstGeom prst="rect">
            <a:avLst/>
          </a:prstGeom>
        </p:spPr>
      </p:pic>
      <p:pic>
        <p:nvPicPr>
          <p:cNvPr id="13" name="Picture 12">
            <a:extLst>
              <a:ext uri="{FF2B5EF4-FFF2-40B4-BE49-F238E27FC236}">
                <a16:creationId xmlns:a16="http://schemas.microsoft.com/office/drawing/2014/main" id="{33C8287A-35CD-4335-AC96-CCBD56DCD167}"/>
              </a:ext>
            </a:extLst>
          </p:cNvPr>
          <p:cNvPicPr>
            <a:picLocks noChangeAspect="1"/>
          </p:cNvPicPr>
          <p:nvPr/>
        </p:nvPicPr>
        <p:blipFill>
          <a:blip r:embed="rId5"/>
          <a:stretch>
            <a:fillRect/>
          </a:stretch>
        </p:blipFill>
        <p:spPr>
          <a:xfrm>
            <a:off x="6860759" y="2149733"/>
            <a:ext cx="1675770" cy="1110904"/>
          </a:xfrm>
          <a:prstGeom prst="rect">
            <a:avLst/>
          </a:prstGeom>
        </p:spPr>
      </p:pic>
      <p:pic>
        <p:nvPicPr>
          <p:cNvPr id="15" name="Picture 14">
            <a:extLst>
              <a:ext uri="{FF2B5EF4-FFF2-40B4-BE49-F238E27FC236}">
                <a16:creationId xmlns:a16="http://schemas.microsoft.com/office/drawing/2014/main" id="{EFF04A01-8D24-BF5A-B290-4D07AE93F5F6}"/>
              </a:ext>
            </a:extLst>
          </p:cNvPr>
          <p:cNvPicPr>
            <a:picLocks noChangeAspect="1"/>
          </p:cNvPicPr>
          <p:nvPr/>
        </p:nvPicPr>
        <p:blipFill>
          <a:blip r:embed="rId6"/>
          <a:stretch>
            <a:fillRect/>
          </a:stretch>
        </p:blipFill>
        <p:spPr>
          <a:xfrm>
            <a:off x="9266853" y="2276475"/>
            <a:ext cx="2122239" cy="1056042"/>
          </a:xfrm>
          <a:prstGeom prst="rect">
            <a:avLst/>
          </a:prstGeom>
        </p:spPr>
      </p:pic>
      <p:pic>
        <p:nvPicPr>
          <p:cNvPr id="16" name="Picture 15">
            <a:extLst>
              <a:ext uri="{FF2B5EF4-FFF2-40B4-BE49-F238E27FC236}">
                <a16:creationId xmlns:a16="http://schemas.microsoft.com/office/drawing/2014/main" id="{DCE78001-F7F7-7425-61B1-E4A20C094E2F}"/>
              </a:ext>
            </a:extLst>
          </p:cNvPr>
          <p:cNvPicPr>
            <a:picLocks noChangeAspect="1"/>
          </p:cNvPicPr>
          <p:nvPr/>
        </p:nvPicPr>
        <p:blipFill>
          <a:blip r:embed="rId7"/>
          <a:stretch>
            <a:fillRect/>
          </a:stretch>
        </p:blipFill>
        <p:spPr>
          <a:xfrm>
            <a:off x="3980400" y="4373348"/>
            <a:ext cx="1934409" cy="1002376"/>
          </a:xfrm>
          <a:prstGeom prst="rect">
            <a:avLst/>
          </a:prstGeom>
        </p:spPr>
      </p:pic>
      <p:pic>
        <p:nvPicPr>
          <p:cNvPr id="17" name="Picture 16">
            <a:extLst>
              <a:ext uri="{FF2B5EF4-FFF2-40B4-BE49-F238E27FC236}">
                <a16:creationId xmlns:a16="http://schemas.microsoft.com/office/drawing/2014/main" id="{AF08E505-0239-EEEF-DEFA-0BAAD0E0860E}"/>
              </a:ext>
            </a:extLst>
          </p:cNvPr>
          <p:cNvPicPr>
            <a:picLocks noChangeAspect="1"/>
          </p:cNvPicPr>
          <p:nvPr/>
        </p:nvPicPr>
        <p:blipFill>
          <a:blip r:embed="rId8"/>
          <a:stretch>
            <a:fillRect/>
          </a:stretch>
        </p:blipFill>
        <p:spPr>
          <a:xfrm>
            <a:off x="6680269" y="4184345"/>
            <a:ext cx="2196869" cy="1191379"/>
          </a:xfrm>
          <a:prstGeom prst="rect">
            <a:avLst/>
          </a:prstGeom>
        </p:spPr>
      </p:pic>
      <p:pic>
        <p:nvPicPr>
          <p:cNvPr id="18" name="Picture 17">
            <a:extLst>
              <a:ext uri="{FF2B5EF4-FFF2-40B4-BE49-F238E27FC236}">
                <a16:creationId xmlns:a16="http://schemas.microsoft.com/office/drawing/2014/main" id="{2B12A304-54AE-B97D-10F4-2F078B1C2F3C}"/>
              </a:ext>
            </a:extLst>
          </p:cNvPr>
          <p:cNvPicPr>
            <a:picLocks noChangeAspect="1"/>
          </p:cNvPicPr>
          <p:nvPr/>
        </p:nvPicPr>
        <p:blipFill>
          <a:blip r:embed="rId9"/>
          <a:stretch>
            <a:fillRect/>
          </a:stretch>
        </p:blipFill>
        <p:spPr>
          <a:xfrm>
            <a:off x="9590681" y="4369559"/>
            <a:ext cx="1574800" cy="1056042"/>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549" r="18462" b="-219"/>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歌海娜</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189425" cy="1325563"/>
          </a:xfrm>
        </p:spPr>
        <p:txBody>
          <a:bodyPr/>
          <a:lstStyle/>
          <a:p>
            <a:r>
              <a:rPr lang="ja-JP" altLang="en-US" kern="1000" spc="-100">
                <a:latin typeface="Microsoft YaHei" panose="020B0503020204020204" pitchFamily="34" charset="-122"/>
                <a:ea typeface="Microsoft YaHei" panose="020B0503020204020204" pitchFamily="34" charset="-122"/>
              </a:rPr>
              <a:t>古老经典的</a:t>
            </a:r>
          </a:p>
          <a:p>
            <a:r>
              <a:rPr lang="ja-JP" altLang="en-US" kern="1000" spc="-100">
                <a:latin typeface="Microsoft YaHei" panose="020B0503020204020204" pitchFamily="34" charset="-122"/>
                <a:ea typeface="Microsoft YaHei" panose="020B0503020204020204" pitchFamily="34" charset="-122"/>
              </a:rPr>
              <a:t>光明未来</a:t>
            </a:r>
            <a:endParaRPr lang="en-US"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075510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12966" b="2659"/>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3C054868-33A1-F2CE-282F-E7C3DA6B205F}"/>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3B6-CD21-FC6C-007E-6DA303EF32B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B7F161E-2A71-435E-CA7A-B3D014D84FA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0F21B2D-828E-990F-1861-DD96BAB2E95B}"/>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764349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66"/>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澳大利亚歌海娜</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19" y="3346167"/>
            <a:ext cx="3703041" cy="1670704"/>
          </a:xfrm>
        </p:spPr>
        <p:txBody>
          <a:bodyPr/>
          <a:lstStyle/>
          <a:p>
            <a:pPr marL="0" indent="0">
              <a:lnSpc>
                <a:spcPct val="98000"/>
              </a:lnSpc>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虽然曾被忽视，澳大利亚歌海娜却是一个能真实反映风土条件，能捕捉和融合土壤，气候与文化的独特魅力的葡萄品种。</a:t>
            </a:r>
            <a:endParaRPr lang="en-AU" dirty="0">
              <a:solidFill>
                <a:schemeClr val="bg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a:latin typeface="Microsoft YaHei" panose="020B0503020204020204" pitchFamily="34" charset="-122"/>
                <a:ea typeface="Microsoft YaHei" panose="020B0503020204020204" pitchFamily="34" charset="-122"/>
              </a:rPr>
              <a:t>经典重塑</a:t>
            </a:r>
            <a:endParaRPr lang="en-US" sz="4800"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901396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1" r="36286" b="-1"/>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500"/>
              </a:spcBef>
            </a:pPr>
            <a:r>
              <a:rPr lang="ja-JP" altLang="en-US">
                <a:latin typeface="Microsoft YaHei" panose="020B0503020204020204" pitchFamily="34" charset="-122"/>
                <a:ea typeface="Microsoft YaHei" panose="020B0503020204020204" pitchFamily="34" charset="-122"/>
              </a:rPr>
              <a:t>澳大利亚歌海娜的历史</a:t>
            </a:r>
          </a:p>
          <a:p>
            <a:pPr>
              <a:spcBef>
                <a:spcPts val="500"/>
              </a:spcBef>
            </a:pPr>
            <a:r>
              <a:rPr lang="ja-JP" altLang="en-US">
                <a:latin typeface="Microsoft YaHei" panose="020B0503020204020204" pitchFamily="34" charset="-122"/>
                <a:ea typeface="Microsoft YaHei" panose="020B0503020204020204" pitchFamily="34" charset="-122"/>
              </a:rPr>
              <a:t>种植方式</a:t>
            </a:r>
          </a:p>
          <a:p>
            <a:pPr>
              <a:spcBef>
                <a:spcPts val="500"/>
              </a:spcBef>
            </a:pPr>
            <a:r>
              <a:rPr lang="ja-JP" altLang="en-US">
                <a:latin typeface="Microsoft YaHei" panose="020B0503020204020204" pitchFamily="34" charset="-122"/>
                <a:ea typeface="Microsoft YaHei" panose="020B0503020204020204" pitchFamily="34" charset="-122"/>
              </a:rPr>
              <a:t>酿造方式</a:t>
            </a:r>
          </a:p>
          <a:p>
            <a:pPr>
              <a:spcBef>
                <a:spcPts val="500"/>
              </a:spcBef>
            </a:pPr>
            <a:r>
              <a:rPr lang="ja-JP" altLang="en-US">
                <a:latin typeface="Microsoft YaHei" panose="020B0503020204020204" pitchFamily="34" charset="-122"/>
                <a:ea typeface="Microsoft YaHei" panose="020B0503020204020204" pitchFamily="34" charset="-122"/>
              </a:rPr>
              <a:t>混酿的艺术</a:t>
            </a:r>
          </a:p>
          <a:p>
            <a:pPr>
              <a:spcBef>
                <a:spcPts val="500"/>
              </a:spcBef>
            </a:pPr>
            <a:r>
              <a:rPr lang="ja-JP" altLang="en-US">
                <a:latin typeface="Microsoft YaHei" panose="020B0503020204020204" pitchFamily="34" charset="-122"/>
                <a:ea typeface="Microsoft YaHei" panose="020B0503020204020204" pitchFamily="34" charset="-122"/>
              </a:rPr>
              <a:t>产地</a:t>
            </a:r>
          </a:p>
          <a:p>
            <a:pPr>
              <a:spcBef>
                <a:spcPts val="500"/>
              </a:spcBef>
            </a:pPr>
            <a:r>
              <a:rPr lang="ja-JP" altLang="en-US">
                <a:latin typeface="Microsoft YaHei" panose="020B0503020204020204" pitchFamily="34" charset="-122"/>
                <a:ea typeface="Microsoft YaHei" panose="020B0503020204020204" pitchFamily="34" charset="-122"/>
              </a:rPr>
              <a:t>特点和风味特征</a:t>
            </a:r>
          </a:p>
          <a:p>
            <a:pPr>
              <a:spcBef>
                <a:spcPts val="500"/>
              </a:spcBef>
            </a:pPr>
            <a:r>
              <a:rPr lang="ja-JP" altLang="en-US">
                <a:latin typeface="Microsoft YaHei" panose="020B0503020204020204" pitchFamily="34" charset="-122"/>
                <a:ea typeface="Microsoft YaHei" panose="020B0503020204020204" pitchFamily="34" charset="-122"/>
              </a:rPr>
              <a:t>通过数字了解歌海娜</a:t>
            </a:r>
            <a:endParaRPr lang="en-AU" dirty="0">
              <a:latin typeface="Microsoft YaHei" panose="020B0503020204020204" pitchFamily="34" charset="-122"/>
              <a:ea typeface="Microsoft YaHei" panose="020B0503020204020204" pitchFamily="34" charset="-122"/>
            </a:endParaRPr>
          </a:p>
        </p:txBody>
      </p:sp>
      <p:sp>
        <p:nvSpPr>
          <p:cNvPr id="6" name="Title 2">
            <a:extLst>
              <a:ext uri="{FF2B5EF4-FFF2-40B4-BE49-F238E27FC236}">
                <a16:creationId xmlns:a16="http://schemas.microsoft.com/office/drawing/2014/main" id="{5A30A2F1-F7F7-C6E6-F697-2B73A9D6F826}"/>
              </a:ext>
            </a:extLst>
          </p:cNvPr>
          <p:cNvSpPr txBox="1">
            <a:spLocks/>
          </p:cNvSpPr>
          <p:nvPr/>
        </p:nvSpPr>
        <p:spPr>
          <a:xfrm>
            <a:off x="6332925"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a:lnSpc>
                <a:spcPct val="100000"/>
              </a:lnSpc>
            </a:pPr>
            <a:r>
              <a:rPr lang="ja-JP" altLang="en-US">
                <a:solidFill>
                  <a:schemeClr val="accent1"/>
                </a:solidFill>
                <a:latin typeface="Microsoft YaHei" panose="020B0503020204020204" pitchFamily="34" charset="-122"/>
                <a:ea typeface="Microsoft YaHei" panose="020B0503020204020204" pitchFamily="34" charset="-122"/>
              </a:rPr>
              <a:t>今天我们将会</a:t>
            </a:r>
            <a:br>
              <a:rPr lang="ja-JP" altLang="en-US">
                <a:solidFill>
                  <a:schemeClr val="accent1"/>
                </a:solidFill>
                <a:latin typeface="Microsoft YaHei" panose="020B0503020204020204" pitchFamily="34" charset="-122"/>
                <a:ea typeface="Microsoft YaHei" panose="020B0503020204020204" pitchFamily="34" charset="-122"/>
              </a:rPr>
            </a:br>
            <a:r>
              <a:rPr lang="ja-JP" altLang="en-US">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76" b="38654"/>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047439" cy="1461301"/>
          </a:xfrm>
        </p:spPr>
        <p:txBody>
          <a:bodyPr/>
          <a:lstStyle/>
          <a:p>
            <a:r>
              <a:rPr lang="ja-JP" altLang="en-US">
                <a:solidFill>
                  <a:schemeClr val="tx1"/>
                </a:solidFill>
                <a:latin typeface="Microsoft YaHei" panose="020B0503020204020204" pitchFamily="34" charset="-122"/>
                <a:ea typeface="Microsoft YaHei" panose="020B0503020204020204" pitchFamily="34" charset="-122"/>
              </a:rPr>
              <a:t>歌海娜是“澳大利亚葡萄酒之父”詹姆斯</a:t>
            </a:r>
            <a:r>
              <a:rPr lang="en-US" altLang="ja-JP" dirty="0">
                <a:solidFill>
                  <a:schemeClr val="tx1"/>
                </a:solidFill>
                <a:latin typeface="Microsoft YaHei" panose="020B0503020204020204" pitchFamily="34" charset="-122"/>
                <a:ea typeface="Microsoft YaHei" panose="020B0503020204020204" pitchFamily="34" charset="-122"/>
              </a:rPr>
              <a:t>·</a:t>
            </a:r>
            <a:r>
              <a:rPr lang="ja-JP" altLang="en-US">
                <a:solidFill>
                  <a:schemeClr val="tx1"/>
                </a:solidFill>
                <a:latin typeface="Microsoft YaHei" panose="020B0503020204020204" pitchFamily="34" charset="-122"/>
                <a:ea typeface="Microsoft YaHei" panose="020B0503020204020204" pitchFamily="34" charset="-122"/>
              </a:rPr>
              <a:t>巴斯比（</a:t>
            </a:r>
            <a:r>
              <a:rPr lang="en-AU" dirty="0">
                <a:solidFill>
                  <a:schemeClr val="tx1"/>
                </a:solidFill>
                <a:latin typeface="Microsoft YaHei" panose="020B0503020204020204" pitchFamily="34" charset="-122"/>
                <a:ea typeface="Microsoft YaHei" panose="020B0503020204020204" pitchFamily="34" charset="-122"/>
              </a:rPr>
              <a:t>James Busby）</a:t>
            </a:r>
            <a:r>
              <a:rPr lang="ja-JP" altLang="en-US">
                <a:solidFill>
                  <a:schemeClr val="tx1"/>
                </a:solidFill>
                <a:latin typeface="Microsoft YaHei" panose="020B0503020204020204" pitchFamily="34" charset="-122"/>
                <a:ea typeface="Microsoft YaHei" panose="020B0503020204020204" pitchFamily="34" charset="-122"/>
              </a:rPr>
              <a:t>最早带到澳洲的第一批葡萄品种之一。</a:t>
            </a:r>
            <a:endParaRPr lang="en-AU" dirty="0">
              <a:solidFill>
                <a:schemeClr val="tx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6456364" y="1909763"/>
            <a:ext cx="1954268" cy="1461301"/>
          </a:xfrm>
        </p:spPr>
        <p:txBody>
          <a:bodyPr/>
          <a:lstStyle/>
          <a:p>
            <a:r>
              <a:rPr lang="ja-JP" altLang="en-US">
                <a:solidFill>
                  <a:schemeClr val="tx1"/>
                </a:solidFill>
                <a:latin typeface="Microsoft YaHei" panose="020B0503020204020204" pitchFamily="34" charset="-122"/>
                <a:ea typeface="Microsoft YaHei" panose="020B0503020204020204" pitchFamily="34" charset="-122"/>
              </a:rPr>
              <a:t>生产加强型葡萄酒最受欢迎的葡萄品种（占</a:t>
            </a:r>
            <a:r>
              <a:rPr lang="en-US" altLang="ja-JP" dirty="0">
                <a:solidFill>
                  <a:schemeClr val="tx1"/>
                </a:solidFill>
                <a:latin typeface="Microsoft YaHei" panose="020B0503020204020204" pitchFamily="34" charset="-122"/>
                <a:ea typeface="Microsoft YaHei" panose="020B0503020204020204" pitchFamily="34" charset="-122"/>
              </a:rPr>
              <a:t>1960</a:t>
            </a:r>
            <a:r>
              <a:rPr lang="ja-JP" altLang="en-US">
                <a:solidFill>
                  <a:schemeClr val="tx1"/>
                </a:solidFill>
                <a:latin typeface="Microsoft YaHei" panose="020B0503020204020204" pitchFamily="34" charset="-122"/>
                <a:ea typeface="Microsoft YaHei" panose="020B0503020204020204" pitchFamily="34" charset="-122"/>
              </a:rPr>
              <a:t>年葡萄酒行业总产量的</a:t>
            </a:r>
            <a:r>
              <a:rPr lang="en-US" altLang="ja-JP" dirty="0">
                <a:solidFill>
                  <a:schemeClr val="tx1"/>
                </a:solidFill>
                <a:latin typeface="Microsoft YaHei" panose="020B0503020204020204" pitchFamily="34" charset="-122"/>
                <a:ea typeface="Microsoft YaHei" panose="020B0503020204020204" pitchFamily="34" charset="-122"/>
              </a:rPr>
              <a:t>80%</a:t>
            </a:r>
            <a:r>
              <a:rPr lang="ja-JP" altLang="en-US">
                <a:solidFill>
                  <a:schemeClr val="tx1"/>
                </a:solidFill>
                <a:latin typeface="Microsoft YaHei" panose="020B0503020204020204" pitchFamily="34" charset="-122"/>
                <a:ea typeface="Microsoft YaHei" panose="020B0503020204020204" pitchFamily="34" charset="-122"/>
              </a:rPr>
              <a:t>）。</a:t>
            </a:r>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6363229" y="1100005"/>
            <a:ext cx="2442848"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AU" altLang="zh-CN" sz="2000" dirty="0">
                <a:latin typeface="Microsoft YaHei" panose="020B0503020204020204" pitchFamily="34" charset="-122"/>
                <a:ea typeface="Microsoft YaHei" panose="020B0503020204020204" pitchFamily="34" charset="-122"/>
              </a:rPr>
              <a:t>20</a:t>
            </a:r>
            <a:r>
              <a:rPr lang="ja-JP" altLang="en-US" sz="2000" dirty="0">
                <a:latin typeface="Microsoft YaHei" panose="020B0503020204020204" pitchFamily="34" charset="-122"/>
                <a:ea typeface="Microsoft YaHei" panose="020B0503020204020204" pitchFamily="34" charset="-122"/>
              </a:rPr>
              <a:t>年代中期</a:t>
            </a:r>
            <a:r>
              <a:rPr lang="en-US" altLang="ja-JP" sz="2000" dirty="0">
                <a:latin typeface="Microsoft YaHei" panose="020B0503020204020204" pitchFamily="34" charset="-122"/>
                <a:ea typeface="Microsoft YaHei" panose="020B0503020204020204" pitchFamily="34" charset="-122"/>
              </a:rPr>
              <a:t> </a:t>
            </a:r>
            <a:r>
              <a:rPr lang="en-US" sz="2000" dirty="0">
                <a:latin typeface="Microsoft YaHei" panose="020B0503020204020204" pitchFamily="34" charset="-122"/>
                <a:ea typeface="Microsoft YaHei" panose="020B0503020204020204" pitchFamily="34" charset="-122"/>
              </a:rPr>
              <a:t>–60</a:t>
            </a:r>
            <a:r>
              <a:rPr lang="ja-JP" altLang="en-US" sz="2000" dirty="0">
                <a:latin typeface="Microsoft YaHei" panose="020B0503020204020204" pitchFamily="34" charset="-122"/>
                <a:ea typeface="Microsoft YaHei" panose="020B0503020204020204" pitchFamily="34" charset="-122"/>
              </a:rPr>
              <a:t>年代末期</a:t>
            </a:r>
            <a:endParaRPr lang="en-US" sz="2000" dirty="0">
              <a:latin typeface="Microsoft YaHei" panose="020B0503020204020204" pitchFamily="34" charset="-122"/>
              <a:ea typeface="Microsoft YaHei" panose="020B0503020204020204" pitchFamily="34" charset="-122"/>
            </a:endParaRP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10097" y="2518732"/>
            <a:ext cx="2382787" cy="662774"/>
          </a:xfrm>
        </p:spPr>
        <p:txBody>
          <a:bodyPr/>
          <a:lstStyle/>
          <a:p>
            <a:r>
              <a:rPr lang="ja-JP" altLang="en-US">
                <a:solidFill>
                  <a:schemeClr val="tx1"/>
                </a:solidFill>
                <a:latin typeface="Microsoft YaHei" panose="020B0503020204020204" pitchFamily="34" charset="-122"/>
                <a:ea typeface="Microsoft YaHei" panose="020B0503020204020204" pitchFamily="34" charset="-122"/>
              </a:rPr>
              <a:t>消费者偏好开始转向餐酒。歌海娜产量显著下跌。</a:t>
            </a:r>
            <a:endParaRPr lang="en-AU" dirty="0">
              <a:solidFill>
                <a:schemeClr val="tx1"/>
              </a:solidFill>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899211" y="1834880"/>
            <a:ext cx="2120040"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AU" altLang="zh-CN" sz="2000" dirty="0">
                <a:latin typeface="Microsoft YaHei" panose="020B0503020204020204" pitchFamily="34" charset="-122"/>
                <a:ea typeface="Microsoft YaHei" panose="020B0503020204020204" pitchFamily="34" charset="-122"/>
              </a:rPr>
              <a:t>70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澳大利亚</a:t>
            </a:r>
          </a:p>
          <a:p>
            <a:r>
              <a:rPr lang="ja-JP" altLang="en-US">
                <a:solidFill>
                  <a:schemeClr val="accent1"/>
                </a:solidFill>
                <a:latin typeface="Microsoft YaHei" panose="020B0503020204020204" pitchFamily="34" charset="-122"/>
                <a:ea typeface="Microsoft YaHei" panose="020B0503020204020204" pitchFamily="34" charset="-122"/>
              </a:rPr>
              <a:t>歌海娜的历史</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636210" y="4240381"/>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Microsoft YaHei" panose="020B0503020204020204" pitchFamily="34" charset="-122"/>
                <a:ea typeface="Microsoft YaHei" panose="020B0503020204020204" pitchFamily="34" charset="-122"/>
              </a:rPr>
              <a:t>第一片歌海娜葡萄园被种植在南澳州，在温暖、干燥的气候条件下蓬勃生长。</a:t>
            </a:r>
            <a:endParaRPr lang="en-US" dirty="0">
              <a:latin typeface="Microsoft YaHei" panose="020B0503020204020204" pitchFamily="34" charset="-122"/>
              <a:ea typeface="Microsoft YaHei" panose="020B0503020204020204" pitchFamily="34" charset="-122"/>
            </a:endParaRP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3636209" y="3577607"/>
            <a:ext cx="229198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tLang="ja-JP" sz="2000" dirty="0">
                <a:latin typeface="Microsoft YaHei" panose="020B0503020204020204" pitchFamily="34" charset="-122"/>
                <a:ea typeface="Microsoft YaHei" panose="020B0503020204020204" pitchFamily="34" charset="-122"/>
              </a:rPr>
              <a:t>19</a:t>
            </a:r>
            <a:r>
              <a:rPr lang="zh-CN" altLang="en-US" sz="2000" dirty="0">
                <a:latin typeface="Microsoft YaHei" panose="020B0503020204020204" pitchFamily="34" charset="-122"/>
                <a:ea typeface="Microsoft YaHei" panose="020B0503020204020204" pitchFamily="34" charset="-122"/>
              </a:rPr>
              <a:t>世纪</a:t>
            </a:r>
            <a:r>
              <a:rPr lang="en-AU" altLang="zh-CN" sz="2000" dirty="0">
                <a:latin typeface="Microsoft YaHei" panose="020B0503020204020204" pitchFamily="34" charset="-122"/>
                <a:ea typeface="Microsoft YaHei" panose="020B0503020204020204" pitchFamily="34" charset="-122"/>
              </a:rPr>
              <a:t>30</a:t>
            </a:r>
            <a:r>
              <a:rPr lang="zh-CN" altLang="en-US" sz="2000" dirty="0">
                <a:latin typeface="Microsoft YaHei" panose="020B0503020204020204" pitchFamily="34" charset="-122"/>
                <a:ea typeface="Microsoft YaHei" panose="020B0503020204020204" pitchFamily="34" charset="-122"/>
              </a:rPr>
              <a:t>年代</a:t>
            </a:r>
            <a:r>
              <a:rPr lang="ja-JP" altLang="en-US" sz="2000" dirty="0">
                <a:latin typeface="Microsoft YaHei" panose="020B0503020204020204" pitchFamily="34" charset="-122"/>
                <a:ea typeface="Microsoft YaHei" panose="020B0503020204020204" pitchFamily="34" charset="-122"/>
              </a:rPr>
              <a:t>晚</a:t>
            </a:r>
            <a:r>
              <a:rPr lang="zh-CN" altLang="en-US" sz="2000" dirty="0">
                <a:latin typeface="Microsoft YaHei" panose="020B0503020204020204" pitchFamily="34" charset="-122"/>
                <a:ea typeface="Microsoft YaHei" panose="020B0503020204020204" pitchFamily="34" charset="-122"/>
              </a:rPr>
              <a:t>期</a:t>
            </a:r>
            <a:endParaRPr lang="en-US" sz="2000" dirty="0"/>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t="26588" b="26588"/>
          <a:stretch/>
        </p:blipFill>
        <p:spPr>
          <a:xfrm>
            <a:off x="8661862" y="584201"/>
            <a:ext cx="3530138" cy="2474884"/>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769885" cy="1461301"/>
          </a:xfrm>
        </p:spPr>
        <p:txBody>
          <a:bodyPr/>
          <a:lstStyle/>
          <a:p>
            <a:pPr>
              <a:lnSpc>
                <a:spcPct val="92000"/>
              </a:lnSpc>
            </a:pPr>
            <a:r>
              <a:rPr lang="ja-JP" altLang="en-US" sz="1600">
                <a:latin typeface="Microsoft YaHei" panose="020B0503020204020204" pitchFamily="34" charset="-122"/>
                <a:ea typeface="Microsoft YaHei" panose="020B0503020204020204" pitchFamily="34" charset="-122"/>
              </a:rPr>
              <a:t>威拿酒庄（</a:t>
            </a:r>
            <a:r>
              <a:rPr lang="en-AU" sz="1600" dirty="0">
                <a:latin typeface="Microsoft YaHei" panose="020B0503020204020204" pitchFamily="34" charset="-122"/>
                <a:ea typeface="Microsoft YaHei" panose="020B0503020204020204" pitchFamily="34" charset="-122"/>
              </a:rPr>
              <a:t>Wirra Wirra）</a:t>
            </a:r>
            <a:r>
              <a:rPr lang="ja-JP" altLang="en-US" sz="1600">
                <a:latin typeface="Microsoft YaHei" panose="020B0503020204020204" pitchFamily="34" charset="-122"/>
                <a:ea typeface="Microsoft YaHei" panose="020B0503020204020204" pitchFamily="34" charset="-122"/>
              </a:rPr>
              <a:t>将歌海娜从著名的“教堂庄园”（</a:t>
            </a:r>
            <a:r>
              <a:rPr lang="en-AU" sz="1600" dirty="0">
                <a:latin typeface="Microsoft YaHei" panose="020B0503020204020204" pitchFamily="34" charset="-122"/>
                <a:ea typeface="Microsoft YaHei" panose="020B0503020204020204" pitchFamily="34" charset="-122"/>
              </a:rPr>
              <a:t>Church Block）</a:t>
            </a:r>
            <a:r>
              <a:rPr lang="ja-JP" altLang="en-US" sz="1600">
                <a:latin typeface="Microsoft YaHei" panose="020B0503020204020204" pitchFamily="34" charset="-122"/>
                <a:ea typeface="Microsoft YaHei" panose="020B0503020204020204" pitchFamily="34" charset="-122"/>
              </a:rPr>
              <a:t>混酿中移除，取而代之使用赤霞珠和梅洛。</a:t>
            </a:r>
            <a:endParaRPr lang="en-AU" sz="1600"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80</a:t>
            </a:r>
            <a:r>
              <a:rPr lang="zh-CN" altLang="en-US" sz="2000" dirty="0">
                <a:latin typeface="Microsoft YaHei" panose="020B0503020204020204" pitchFamily="34" charset="-122"/>
                <a:ea typeface="Microsoft YaHei" panose="020B0503020204020204" pitchFamily="34" charset="-122"/>
              </a:rPr>
              <a:t>年代</a:t>
            </a:r>
            <a:endParaRPr lang="en-US" sz="20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837731"/>
            <a:ext cx="2694776" cy="1461301"/>
          </a:xfrm>
        </p:spPr>
        <p:txBody>
          <a:bodyPr/>
          <a:lstStyle/>
          <a:p>
            <a:pPr>
              <a:lnSpc>
                <a:spcPct val="92000"/>
              </a:lnSpc>
            </a:pPr>
            <a:r>
              <a:rPr lang="ja-JP" altLang="en-US">
                <a:solidFill>
                  <a:schemeClr val="tx1"/>
                </a:solidFill>
                <a:latin typeface="Microsoft YaHei" panose="020B0503020204020204" pitchFamily="34" charset="-122"/>
                <a:ea typeface="Microsoft YaHei" panose="020B0503020204020204" pitchFamily="34" charset="-122"/>
              </a:rPr>
              <a:t>酿酒师查尔斯</a:t>
            </a:r>
            <a:r>
              <a:rPr lang="en-US" altLang="ja-JP" dirty="0">
                <a:solidFill>
                  <a:schemeClr val="tx1"/>
                </a:solidFill>
                <a:latin typeface="Microsoft YaHei" panose="020B0503020204020204" pitchFamily="34" charset="-122"/>
                <a:ea typeface="Microsoft YaHei" panose="020B0503020204020204" pitchFamily="34" charset="-122"/>
              </a:rPr>
              <a:t>·</a:t>
            </a:r>
            <a:r>
              <a:rPr lang="ja-JP" altLang="en-US">
                <a:solidFill>
                  <a:schemeClr val="tx1"/>
                </a:solidFill>
                <a:latin typeface="Microsoft YaHei" panose="020B0503020204020204" pitchFamily="34" charset="-122"/>
                <a:ea typeface="Microsoft YaHei" panose="020B0503020204020204" pitchFamily="34" charset="-122"/>
              </a:rPr>
              <a:t>梅尔顿（</a:t>
            </a:r>
            <a:r>
              <a:rPr lang="en-AU" dirty="0">
                <a:solidFill>
                  <a:schemeClr val="tx1"/>
                </a:solidFill>
                <a:latin typeface="Microsoft YaHei" panose="020B0503020204020204" pitchFamily="34" charset="-122"/>
                <a:ea typeface="Microsoft YaHei" panose="020B0503020204020204" pitchFamily="34" charset="-122"/>
              </a:rPr>
              <a:t>Charles Melton）</a:t>
            </a:r>
            <a:r>
              <a:rPr lang="ja-JP" altLang="en-US">
                <a:solidFill>
                  <a:schemeClr val="tx1"/>
                </a:solidFill>
                <a:latin typeface="Microsoft YaHei" panose="020B0503020204020204" pitchFamily="34" charset="-122"/>
                <a:ea typeface="Microsoft YaHei" panose="020B0503020204020204" pitchFamily="34" charset="-122"/>
              </a:rPr>
              <a:t>实验酿造传统的</a:t>
            </a:r>
            <a:r>
              <a:rPr lang="en-AU" dirty="0">
                <a:solidFill>
                  <a:schemeClr val="tx1"/>
                </a:solidFill>
                <a:latin typeface="Microsoft YaHei" panose="020B0503020204020204" pitchFamily="34" charset="-122"/>
                <a:ea typeface="Microsoft YaHei" panose="020B0503020204020204" pitchFamily="34" charset="-122"/>
              </a:rPr>
              <a:t>GSM</a:t>
            </a:r>
            <a:r>
              <a:rPr lang="ja-JP" altLang="en-US">
                <a:solidFill>
                  <a:schemeClr val="tx1"/>
                </a:solidFill>
                <a:latin typeface="Microsoft YaHei" panose="020B0503020204020204" pitchFamily="34" charset="-122"/>
                <a:ea typeface="Microsoft YaHei" panose="020B0503020204020204" pitchFamily="34" charset="-122"/>
              </a:rPr>
              <a:t>混酿，酿造出了现在已成葡萄酒传奇的酒款“</a:t>
            </a:r>
            <a:r>
              <a:rPr lang="en-AU" dirty="0">
                <a:solidFill>
                  <a:schemeClr val="tx1"/>
                </a:solidFill>
                <a:latin typeface="Microsoft YaHei" panose="020B0503020204020204" pitchFamily="34" charset="-122"/>
                <a:ea typeface="Microsoft YaHei" panose="020B0503020204020204" pitchFamily="34" charset="-122"/>
              </a:rPr>
              <a:t>Nine Popes”。</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1153880"/>
            <a:ext cx="2120040" cy="662774"/>
          </a:xfrm>
        </p:spPr>
        <p:txBody>
          <a:bodyPr/>
          <a:lstStyle/>
          <a:p>
            <a:r>
              <a:rPr lang="en-US" dirty="0"/>
              <a:t>1988</a:t>
            </a:r>
          </a:p>
        </p:txBody>
      </p:sp>
      <p:sp>
        <p:nvSpPr>
          <p:cNvPr id="2" name="Text Placeholder 6">
            <a:extLst>
              <a:ext uri="{FF2B5EF4-FFF2-40B4-BE49-F238E27FC236}">
                <a16:creationId xmlns:a16="http://schemas.microsoft.com/office/drawing/2014/main" id="{7417D6A7-4617-BAB7-56B7-FA5B5DEC8041}"/>
              </a:ext>
            </a:extLst>
          </p:cNvPr>
          <p:cNvSpPr txBox="1">
            <a:spLocks/>
          </p:cNvSpPr>
          <p:nvPr/>
        </p:nvSpPr>
        <p:spPr>
          <a:xfrm>
            <a:off x="5584701"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ja-JP" altLang="en-US">
                <a:solidFill>
                  <a:schemeClr val="tx1"/>
                </a:solidFill>
                <a:latin typeface="Microsoft YaHei" panose="020B0503020204020204" pitchFamily="34" charset="-122"/>
                <a:ea typeface="Microsoft YaHei" panose="020B0503020204020204" pitchFamily="34" charset="-122"/>
              </a:rPr>
              <a:t>酿酒师开始意识到低产老藤歌海娜的优秀潜质。</a:t>
            </a:r>
            <a:endParaRPr lang="en-AU" dirty="0">
              <a:solidFill>
                <a:schemeClr val="tx1"/>
              </a:solidFill>
              <a:latin typeface="Microsoft YaHei" panose="020B0503020204020204" pitchFamily="34" charset="-122"/>
              <a:ea typeface="Microsoft YaHei" panose="020B0503020204020204" pitchFamily="34" charset="-122"/>
            </a:endParaRPr>
          </a:p>
        </p:txBody>
      </p:sp>
      <p:sp>
        <p:nvSpPr>
          <p:cNvPr id="5" name="Text Placeholder 7">
            <a:extLst>
              <a:ext uri="{FF2B5EF4-FFF2-40B4-BE49-F238E27FC236}">
                <a16:creationId xmlns:a16="http://schemas.microsoft.com/office/drawing/2014/main" id="{3B3514E9-4B1D-FE08-B2CF-C9593BC9CC05}"/>
              </a:ext>
            </a:extLst>
          </p:cNvPr>
          <p:cNvSpPr txBox="1">
            <a:spLocks/>
          </p:cNvSpPr>
          <p:nvPr/>
        </p:nvSpPr>
        <p:spPr>
          <a:xfrm>
            <a:off x="5429776" y="3438183"/>
            <a:ext cx="273030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90</a:t>
            </a:r>
            <a:r>
              <a:rPr lang="zh-CN" altLang="en-US" sz="2000" dirty="0">
                <a:latin typeface="Microsoft YaHei" panose="020B0503020204020204" pitchFamily="34" charset="-122"/>
                <a:ea typeface="Microsoft YaHei" panose="020B0503020204020204" pitchFamily="34" charset="-122"/>
              </a:rPr>
              <a:t>年代</a:t>
            </a:r>
            <a:r>
              <a:rPr lang="en-AU" altLang="zh-CN" sz="2000" dirty="0">
                <a:latin typeface="Microsoft YaHei" panose="020B0503020204020204" pitchFamily="34" charset="-122"/>
                <a:ea typeface="Microsoft YaHei" panose="020B0503020204020204" pitchFamily="34" charset="-122"/>
              </a:rPr>
              <a:t>-</a:t>
            </a:r>
            <a:r>
              <a:rPr lang="en-US" sz="2000" dirty="0">
                <a:latin typeface="Microsoft YaHei" panose="020B0503020204020204" pitchFamily="34" charset="-122"/>
                <a:ea typeface="Microsoft YaHei" panose="020B0503020204020204" pitchFamily="34" charset="-122"/>
              </a:rPr>
              <a:t>21</a:t>
            </a:r>
            <a:r>
              <a:rPr lang="zh-CN" altLang="en-US" sz="2000" dirty="0">
                <a:latin typeface="Microsoft YaHei" panose="020B0503020204020204" pitchFamily="34" charset="-122"/>
                <a:ea typeface="Microsoft YaHei" panose="020B0503020204020204" pitchFamily="34" charset="-122"/>
              </a:rPr>
              <a:t>世纪</a:t>
            </a:r>
            <a:endParaRPr lang="en-US" sz="2000" dirty="0">
              <a:latin typeface="Microsoft YaHei" panose="020B0503020204020204" pitchFamily="34" charset="-122"/>
              <a:ea typeface="Microsoft YaHei" panose="020B0503020204020204" pitchFamily="34" charset="-122"/>
            </a:endParaRP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60162"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ja-JP" altLang="en-US">
                <a:solidFill>
                  <a:schemeClr val="tx1"/>
                </a:solidFill>
                <a:latin typeface="Microsoft YaHei" panose="020B0503020204020204" pitchFamily="34" charset="-122"/>
                <a:ea typeface="Microsoft YaHei" panose="020B0503020204020204" pitchFamily="34" charset="-122"/>
              </a:rPr>
              <a:t>新的、风格更清爽的歌海娜很受消费者和酒评家们的喜爱。我们可以期待看到更多这种香气浓郁、酒体较轻的红葡萄酒以各种形式出现。</a:t>
            </a:r>
            <a:endParaRPr lang="en-AU" dirty="0">
              <a:solidFill>
                <a:schemeClr val="tx1"/>
              </a:solidFill>
              <a:latin typeface="Microsoft YaHei" panose="020B0503020204020204" pitchFamily="34" charset="-122"/>
              <a:ea typeface="Microsoft YaHei" panose="020B0503020204020204" pitchFamily="34" charset="-122"/>
            </a:endParaRP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749277"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今天</a:t>
            </a: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72" t="430" r="19607" b="84"/>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澳大利亚</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7000"/>
              </a:lnSpc>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澳大利亚拥有一些世界上最古老的仍可持续出产果实的老藤资源。和世界上大部分葡萄酒产区不同，南澳州从未受到过葡萄根瘤蚜（一种可以摧毁葡萄藤的小型昆虫）的侵袭 。</a:t>
            </a:r>
            <a:endParaRPr lang="en-AU" dirty="0">
              <a:solidFill>
                <a:schemeClr val="bg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ja-JP" altLang="en-US" sz="5000" kern="1000" spc="-100">
                <a:latin typeface="Microsoft YaHei" panose="020B0503020204020204" pitchFamily="34" charset="-122"/>
                <a:ea typeface="Microsoft YaHei" panose="020B0503020204020204" pitchFamily="34" charset="-122"/>
              </a:rPr>
              <a:t>老藤</a:t>
            </a:r>
            <a:endParaRPr lang="en-US" sz="5000"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silo&#10;&#10;AI-generated content may be incorrect.">
            <a:extLst>
              <a:ext uri="{FF2B5EF4-FFF2-40B4-BE49-F238E27FC236}">
                <a16:creationId xmlns:a16="http://schemas.microsoft.com/office/drawing/2014/main" id="{81AAA671-20CC-0D59-562F-88D781F585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30" r="1514"/>
          <a:stretch/>
        </p:blipFill>
        <p:spPr>
          <a:xfrm>
            <a:off x="0" y="368300"/>
            <a:ext cx="6096000" cy="6103741"/>
          </a:xfrm>
        </p:spPr>
      </p:pic>
      <p:sp>
        <p:nvSpPr>
          <p:cNvPr id="3" name="Title 2">
            <a:extLst>
              <a:ext uri="{FF2B5EF4-FFF2-40B4-BE49-F238E27FC236}">
                <a16:creationId xmlns:a16="http://schemas.microsoft.com/office/drawing/2014/main" id="{23D94488-FDD0-B64D-D907-D438E31CD7A3}"/>
              </a:ext>
            </a:extLst>
          </p:cNvPr>
          <p:cNvSpPr>
            <a:spLocks noGrp="1"/>
          </p:cNvSpPr>
          <p:nvPr>
            <p:ph type="title"/>
          </p:nvPr>
        </p:nvSpPr>
        <p:spPr>
          <a:xfrm>
            <a:off x="6456361" y="736927"/>
            <a:ext cx="5256270" cy="785732"/>
          </a:xfrm>
        </p:spPr>
        <p:txBody>
          <a:bodyPr/>
          <a:lstStyle/>
          <a:p>
            <a:pPr>
              <a:lnSpc>
                <a:spcPct val="100000"/>
              </a:lnSpc>
            </a:pPr>
            <a:r>
              <a:rPr lang="ja-JP" altLang="en-US">
                <a:solidFill>
                  <a:schemeClr val="accent5"/>
                </a:solidFill>
                <a:latin typeface="Microsoft YaHei" panose="020B0503020204020204" pitchFamily="34" charset="-122"/>
                <a:ea typeface="Microsoft YaHei" panose="020B0503020204020204" pitchFamily="34" charset="-122"/>
              </a:rPr>
              <a:t>澳大利亚歌海娜</a:t>
            </a:r>
            <a:br>
              <a:rPr lang="ja-JP" altLang="en-US">
                <a:solidFill>
                  <a:schemeClr val="accent5"/>
                </a:solidFill>
                <a:latin typeface="Microsoft YaHei" panose="020B0503020204020204" pitchFamily="34" charset="-122"/>
                <a:ea typeface="Microsoft YaHei" panose="020B0503020204020204" pitchFamily="34" charset="-122"/>
              </a:rPr>
            </a:br>
            <a:r>
              <a:rPr lang="ja-JP" altLang="en-US">
                <a:solidFill>
                  <a:schemeClr val="accent5"/>
                </a:solidFill>
                <a:latin typeface="Microsoft YaHei" panose="020B0503020204020204" pitchFamily="34" charset="-122"/>
                <a:ea typeface="Microsoft YaHei" panose="020B0503020204020204" pitchFamily="34" charset="-122"/>
              </a:rPr>
              <a:t>最早的拥护者</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D2021F5-3604-631B-8433-A2BF774BF86F}"/>
              </a:ext>
            </a:extLst>
          </p:cNvPr>
          <p:cNvSpPr>
            <a:spLocks noGrp="1"/>
          </p:cNvSpPr>
          <p:nvPr>
            <p:ph type="body" sz="quarter" idx="11"/>
          </p:nvPr>
        </p:nvSpPr>
        <p:spPr>
          <a:xfrm>
            <a:off x="6456364" y="3491219"/>
            <a:ext cx="4366808" cy="1325564"/>
          </a:xfrm>
        </p:spPr>
        <p:txBody>
          <a:bodyPr/>
          <a:lstStyle/>
          <a:p>
            <a:r>
              <a:rPr lang="ja-JP" altLang="en-US">
                <a:latin typeface="Microsoft YaHei" panose="020B0503020204020204" pitchFamily="34" charset="-122"/>
                <a:ea typeface="Microsoft YaHei" panose="020B0503020204020204" pitchFamily="34" charset="-122"/>
              </a:rPr>
              <a:t>作为最早认识到老藤歌海娜混酿的价值与传统的人之一，以查尔斯</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梅尔顿为代表的一群酿酒师们担负起了延续巴罗萨谷葡萄种植历史的重任。</a:t>
            </a:r>
            <a:endParaRPr lang="en-US" dirty="0"/>
          </a:p>
        </p:txBody>
      </p:sp>
      <p:sp>
        <p:nvSpPr>
          <p:cNvPr id="5" name="Text Placeholder 4">
            <a:extLst>
              <a:ext uri="{FF2B5EF4-FFF2-40B4-BE49-F238E27FC236}">
                <a16:creationId xmlns:a16="http://schemas.microsoft.com/office/drawing/2014/main" id="{D8F3B123-E520-8F50-4420-C620DBC7286A}"/>
              </a:ext>
            </a:extLst>
          </p:cNvPr>
          <p:cNvSpPr>
            <a:spLocks noGrp="1"/>
          </p:cNvSpPr>
          <p:nvPr>
            <p:ph type="body" sz="quarter" idx="13"/>
          </p:nvPr>
        </p:nvSpPr>
        <p:spPr>
          <a:xfrm>
            <a:off x="6456361" y="1604791"/>
            <a:ext cx="534035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查尔斯</a:t>
            </a:r>
          </a:p>
          <a:p>
            <a:r>
              <a:rPr lang="ja-JP" altLang="en-US">
                <a:solidFill>
                  <a:schemeClr val="accent1"/>
                </a:solidFill>
                <a:latin typeface="Microsoft YaHei" panose="020B0503020204020204" pitchFamily="34" charset="-122"/>
                <a:ea typeface="Microsoft YaHei" panose="020B0503020204020204" pitchFamily="34" charset="-122"/>
              </a:rPr>
              <a:t>梅尔顿</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8" name="Text Placeholder 3">
            <a:extLst>
              <a:ext uri="{FF2B5EF4-FFF2-40B4-BE49-F238E27FC236}">
                <a16:creationId xmlns:a16="http://schemas.microsoft.com/office/drawing/2014/main" id="{8E8D10AD-62C4-ACDD-167C-B2087407B938}"/>
              </a:ext>
            </a:extLst>
          </p:cNvPr>
          <p:cNvSpPr txBox="1">
            <a:spLocks/>
          </p:cNvSpPr>
          <p:nvPr/>
        </p:nvSpPr>
        <p:spPr>
          <a:xfrm>
            <a:off x="6456361" y="5377648"/>
            <a:ext cx="50983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Microsoft YaHei" panose="020B0503020204020204" pitchFamily="34" charset="-122"/>
                <a:ea typeface="Microsoft YaHei" panose="020B0503020204020204" pitchFamily="34" charset="-122"/>
              </a:rPr>
              <a:t>趣味小知识</a:t>
            </a:r>
            <a:endParaRPr lang="en-AU" altLang="ja-JP" sz="1400" b="1" dirty="0">
              <a:solidFill>
                <a:schemeClr val="accent5"/>
              </a:solidFill>
              <a:latin typeface="Microsoft YaHei" panose="020B0503020204020204" pitchFamily="34" charset="-122"/>
              <a:ea typeface="Microsoft YaHei" panose="020B0503020204020204" pitchFamily="34" charset="-122"/>
            </a:endParaRPr>
          </a:p>
          <a:p>
            <a:r>
              <a:rPr lang="ja-JP" altLang="en-US" sz="1400">
                <a:latin typeface="Microsoft YaHei" panose="020B0503020204020204" pitchFamily="34" charset="-122"/>
                <a:ea typeface="Microsoft YaHei" panose="020B0503020204020204" pitchFamily="34" charset="-122"/>
              </a:rPr>
              <a:t>当他为自己新的</a:t>
            </a:r>
            <a:r>
              <a:rPr lang="en-AU" sz="1400" dirty="0">
                <a:latin typeface="Microsoft YaHei" panose="020B0503020204020204" pitchFamily="34" charset="-122"/>
                <a:ea typeface="Microsoft YaHei" panose="020B0503020204020204" pitchFamily="34" charset="-122"/>
              </a:rPr>
              <a:t>GSM</a:t>
            </a:r>
            <a:r>
              <a:rPr lang="ja-JP" altLang="en-US" sz="1400">
                <a:latin typeface="Microsoft YaHei" panose="020B0503020204020204" pitchFamily="34" charset="-122"/>
                <a:ea typeface="Microsoft YaHei" panose="020B0503020204020204" pitchFamily="34" charset="-122"/>
              </a:rPr>
              <a:t>混酿起名时，查尔斯以法国葡萄酒产地标识“教皇新堡”的英文翻译为当今的葡萄酒传奇酒款命名为“九教皇”（ </a:t>
            </a:r>
            <a:r>
              <a:rPr lang="en-AU" sz="1400" dirty="0">
                <a:latin typeface="Microsoft YaHei" panose="020B0503020204020204" pitchFamily="34" charset="-122"/>
                <a:ea typeface="Microsoft YaHei" panose="020B0503020204020204" pitchFamily="34" charset="-122"/>
              </a:rPr>
              <a:t>Nine Popes ），</a:t>
            </a:r>
            <a:r>
              <a:rPr lang="ja-JP" altLang="en-US" sz="1400">
                <a:latin typeface="Microsoft YaHei" panose="020B0503020204020204" pitchFamily="34" charset="-122"/>
                <a:ea typeface="Microsoft YaHei" panose="020B0503020204020204" pitchFamily="34" charset="-122"/>
              </a:rPr>
              <a:t>但他当时不知道其实正确的翻译是“教皇的新城堡”</a:t>
            </a:r>
            <a:r>
              <a:rPr lang="en-US" altLang="ja-JP" sz="1400" dirty="0">
                <a:latin typeface="Microsoft YaHei" panose="020B0503020204020204" pitchFamily="34" charset="-122"/>
                <a:ea typeface="Microsoft YaHei" panose="020B0503020204020204" pitchFamily="34" charset="-122"/>
              </a:rPr>
              <a:t>…</a:t>
            </a:r>
            <a:endParaRPr lang="en-AU" sz="16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6255207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68" r="16668"/>
          <a:stretch/>
        </p:blipFill>
        <p:spPr>
          <a:xfrm>
            <a:off x="6096000" y="223575"/>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葡萄种植</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114367" cy="2669914"/>
          </a:xfrm>
        </p:spPr>
        <p:txBody>
          <a:bodyPr/>
          <a:lstStyle/>
          <a:p>
            <a:pPr marL="0" indent="0">
              <a:lnSpc>
                <a:spcPct val="97000"/>
              </a:lnSpc>
              <a:spcBef>
                <a:spcPct val="0"/>
              </a:spcBef>
              <a:buNone/>
            </a:pPr>
            <a:r>
              <a:rPr lang="ja-JP" altLang="en-US" b="1">
                <a:solidFill>
                  <a:schemeClr val="accent5"/>
                </a:solidFill>
                <a:latin typeface="Microsoft YaHei" panose="020B0503020204020204" pitchFamily="34" charset="-122"/>
                <a:ea typeface="Microsoft YaHei" panose="020B0503020204020204" pitchFamily="34" charset="-122"/>
              </a:rPr>
              <a:t>干旱种植法</a:t>
            </a:r>
            <a:endParaRPr lang="en-AU" altLang="ja-JP" b="1" dirty="0">
              <a:solidFill>
                <a:schemeClr val="accent5"/>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可以很好地应对炎热的生长环境，无灌溉和严苛的剪枝。</a:t>
            </a:r>
            <a:endParaRPr lang="en-AU" altLang="ja-JP" dirty="0">
              <a:solidFill>
                <a:schemeClr val="bg1"/>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endParaRPr lang="en-AU" dirty="0">
              <a:solidFill>
                <a:schemeClr val="bg1"/>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r>
              <a:rPr lang="ja-JP" altLang="en-US" b="1">
                <a:solidFill>
                  <a:schemeClr val="accent5"/>
                </a:solidFill>
                <a:latin typeface="Microsoft YaHei" panose="020B0503020204020204" pitchFamily="34" charset="-122"/>
                <a:ea typeface="Microsoft YaHei" panose="020B0503020204020204" pitchFamily="34" charset="-122"/>
              </a:rPr>
              <a:t>产量高</a:t>
            </a:r>
            <a:endParaRPr lang="en-AU" altLang="ja-JP" b="1" dirty="0">
              <a:solidFill>
                <a:schemeClr val="accent5"/>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果味为主，复杂感不够的葡萄酒。</a:t>
            </a:r>
            <a:endParaRPr lang="en-AU" altLang="ja-JP" dirty="0">
              <a:solidFill>
                <a:schemeClr val="bg1"/>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endParaRPr lang="en-AU" dirty="0">
              <a:latin typeface="Microsoft YaHei" panose="020B0503020204020204" pitchFamily="34" charset="-122"/>
              <a:ea typeface="Microsoft YaHei" panose="020B0503020204020204" pitchFamily="34" charset="-122"/>
            </a:endParaRPr>
          </a:p>
          <a:p>
            <a:pPr marL="0" indent="0">
              <a:lnSpc>
                <a:spcPct val="97000"/>
              </a:lnSpc>
              <a:spcBef>
                <a:spcPct val="0"/>
              </a:spcBef>
              <a:buNone/>
            </a:pPr>
            <a:r>
              <a:rPr lang="ja-JP" altLang="en-US" b="1">
                <a:solidFill>
                  <a:schemeClr val="accent5"/>
                </a:solidFill>
                <a:latin typeface="Microsoft YaHei" panose="020B0503020204020204" pitchFamily="34" charset="-122"/>
                <a:ea typeface="Microsoft YaHei" panose="020B0503020204020204" pitchFamily="34" charset="-122"/>
              </a:rPr>
              <a:t>产量低</a:t>
            </a:r>
            <a:endParaRPr lang="en-AU" altLang="ja-JP" b="1" dirty="0">
              <a:solidFill>
                <a:schemeClr val="accent5"/>
              </a:solidFill>
              <a:latin typeface="Microsoft YaHei" panose="020B0503020204020204" pitchFamily="34" charset="-122"/>
              <a:ea typeface="Microsoft YaHei" panose="020B0503020204020204" pitchFamily="34" charset="-122"/>
            </a:endParaRPr>
          </a:p>
          <a:p>
            <a:pPr marL="0" indent="0">
              <a:lnSpc>
                <a:spcPct val="97000"/>
              </a:lnSpc>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更浓郁的风味和特征。</a:t>
            </a:r>
            <a:endParaRPr lang="en-AU" dirty="0">
              <a:solidFill>
                <a:schemeClr val="bg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ja-JP" altLang="en-US" sz="5000" kern="1000" spc="-100">
                <a:latin typeface="Microsoft YaHei" panose="020B0503020204020204" pitchFamily="34" charset="-122"/>
                <a:ea typeface="Microsoft YaHei" panose="020B0503020204020204" pitchFamily="34" charset="-122"/>
              </a:rPr>
              <a:t>澳大利亚</a:t>
            </a:r>
          </a:p>
          <a:p>
            <a:r>
              <a:rPr lang="ja-JP" altLang="en-US" sz="5000" kern="1000" spc="-100">
                <a:latin typeface="Microsoft YaHei" panose="020B0503020204020204" pitchFamily="34" charset="-122"/>
                <a:ea typeface="Microsoft YaHei" panose="020B0503020204020204" pitchFamily="34" charset="-122"/>
              </a:rPr>
              <a:t>歌海娜的种植</a:t>
            </a:r>
            <a:endParaRPr lang="en-US" sz="5000" kern="1000" spc="-100" dirty="0">
              <a:latin typeface="Microsoft YaHei" panose="020B0503020204020204" pitchFamily="34" charset="-122"/>
              <a:ea typeface="Microsoft YaHei" panose="020B0503020204020204" pitchFamily="34" charset="-122"/>
            </a:endParaRPr>
          </a:p>
        </p:txBody>
      </p:sp>
      <p:sp>
        <p:nvSpPr>
          <p:cNvPr id="2" name="TextBox 1">
            <a:extLst>
              <a:ext uri="{FF2B5EF4-FFF2-40B4-BE49-F238E27FC236}">
                <a16:creationId xmlns:a16="http://schemas.microsoft.com/office/drawing/2014/main" id="{E6CCF964-3223-D266-71A0-C1DF1CE279F5}"/>
              </a:ext>
            </a:extLst>
          </p:cNvPr>
          <p:cNvSpPr txBox="1"/>
          <p:nvPr/>
        </p:nvSpPr>
        <p:spPr>
          <a:xfrm>
            <a:off x="6010281" y="6394200"/>
            <a:ext cx="1941557" cy="307777"/>
          </a:xfrm>
          <a:prstGeom prst="rect">
            <a:avLst/>
          </a:prstGeom>
          <a:noFill/>
        </p:spPr>
        <p:txBody>
          <a:bodyPr wrap="none" rtlCol="0">
            <a:spAutoFit/>
          </a:bodyPr>
          <a:lstStyle/>
          <a:p>
            <a:pPr algn="l"/>
            <a:r>
              <a:rPr lang="ja-JP" altLang="en-US" sz="1400" b="1">
                <a:solidFill>
                  <a:schemeClr val="bg1"/>
                </a:solidFill>
                <a:latin typeface="Microsoft YaHei" panose="020B0503020204020204" pitchFamily="34" charset="-122"/>
                <a:ea typeface="Microsoft YaHei" panose="020B0503020204020204" pitchFamily="34" charset="-122"/>
              </a:rPr>
              <a:t>灌木修剪</a:t>
            </a:r>
            <a:r>
              <a:rPr lang="en-US" altLang="ja-JP" sz="1400" b="1" dirty="0">
                <a:solidFill>
                  <a:schemeClr val="bg1"/>
                </a:solidFill>
                <a:latin typeface="Microsoft YaHei" panose="020B0503020204020204" pitchFamily="34" charset="-122"/>
                <a:ea typeface="Microsoft YaHei" panose="020B0503020204020204" pitchFamily="34" charset="-122"/>
              </a:rPr>
              <a:t>(</a:t>
            </a:r>
            <a:r>
              <a:rPr lang="ja-JP" altLang="en-US" sz="1400" b="1">
                <a:solidFill>
                  <a:schemeClr val="bg1"/>
                </a:solidFill>
                <a:latin typeface="Microsoft YaHei" panose="020B0503020204020204" pitchFamily="34" charset="-122"/>
                <a:ea typeface="Microsoft YaHei" panose="020B0503020204020204" pitchFamily="34" charset="-122"/>
              </a:rPr>
              <a:t>高杯型</a:t>
            </a:r>
            <a:r>
              <a:rPr lang="en-US" altLang="ja-JP" sz="1400" b="1" dirty="0">
                <a:solidFill>
                  <a:schemeClr val="bg1"/>
                </a:solidFill>
                <a:latin typeface="Microsoft YaHei" panose="020B0503020204020204" pitchFamily="34" charset="-122"/>
                <a:ea typeface="Microsoft YaHei" panose="020B0503020204020204" pitchFamily="34" charset="-122"/>
              </a:rPr>
              <a:t>)</a:t>
            </a:r>
            <a:r>
              <a:rPr lang="ja-JP" altLang="en-US" sz="1400" b="1">
                <a:solidFill>
                  <a:schemeClr val="bg1"/>
                </a:solidFill>
                <a:latin typeface="Microsoft YaHei" panose="020B0503020204020204" pitchFamily="34" charset="-122"/>
                <a:ea typeface="Microsoft YaHei" panose="020B0503020204020204" pitchFamily="34" charset="-122"/>
              </a:rPr>
              <a:t>老藤</a:t>
            </a:r>
            <a:endParaRPr lang="ja-JP" altLang="en-US" sz="1400" b="1"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158360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A28C1B5A-9AD0-48FF-892D-047BF7F23ADC}"/>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0CCF1F8-6D9E-4631-9BC7-E65B426755A9}">
  <ds:schemaRefs>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 ds:uri="4e8dd08d-258d-47a9-9875-37f1ffd19f33"/>
    <ds:schemaRef ds:uri="http://schemas.openxmlformats.org/package/2006/metadata/core-properties"/>
    <ds:schemaRef ds:uri="http://purl.org/dc/dcmitype/"/>
    <ds:schemaRef ds:uri="http://purl.org/dc/elements/1.1/"/>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103</TotalTime>
  <Words>1921</Words>
  <Application>Microsoft Macintosh PowerPoint</Application>
  <PresentationFormat>Widescreen</PresentationFormat>
  <Paragraphs>212</Paragraphs>
  <Slides>27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Microsoft YaHei</vt:lpstr>
      <vt:lpstr>SimHei</vt:lpstr>
      <vt:lpstr>Neue Haas Grotesk Text Pro</vt:lpstr>
      <vt:lpstr>Arial</vt:lpstr>
      <vt:lpstr>Inter Display</vt:lpstr>
      <vt:lpstr>Slide layouts</vt:lpstr>
      <vt:lpstr>PowerPoint Presentation</vt:lpstr>
      <vt:lpstr>PowerPoint Presentation</vt:lpstr>
      <vt:lpstr>澳大利亚歌海娜</vt:lpstr>
      <vt:lpstr>PowerPoint Presentation</vt:lpstr>
      <vt:lpstr>1832</vt:lpstr>
      <vt:lpstr>PowerPoint Presentation</vt:lpstr>
      <vt:lpstr>澳大利亚</vt:lpstr>
      <vt:lpstr>澳大利亚歌海娜 最早的拥护者</vt:lpstr>
      <vt:lpstr>葡萄种植</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气候</vt:lpstr>
      <vt:lpstr>土壤</vt:lpstr>
      <vt:lpstr>PowerPoint Presentation</vt:lpstr>
      <vt:lpstr>PowerPoint Presentation</vt:lpstr>
      <vt:lpstr>PowerPoint Presentation</vt:lpstr>
      <vt:lpstr>土壤</vt:lpstr>
      <vt:lpstr>PowerPoint Presentation</vt:lpstr>
      <vt:lpstr>PowerPoint Presentation</vt:lpstr>
      <vt:lpstr>歌海娜</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 Jiang</dc:creator>
  <cp:lastModifiedBy>Cameron Midson</cp:lastModifiedBy>
  <cp:revision>47</cp:revision>
  <dcterms:created xsi:type="dcterms:W3CDTF">2018-07-25T07:02:59Z</dcterms:created>
  <dcterms:modified xsi:type="dcterms:W3CDTF">2026-05-06T00:15:07Z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47265400.0000000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2026-05-04T04:22:34Z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d9ed74cb-5cfe-4a9b-a40e-8332595f321d</vt:lpwstr>
  </property>
  <property fmtid="{D5CDD505-2E9C-101B-9397-08002B2CF9AE}" pid="18" name="MSIP_Label_8cf57b4f-1801-441a-a240-098885f2bcbe_ContentBits">
    <vt:lpwstr>0</vt:lpwstr>
  </property>
  <property fmtid="{D5CDD505-2E9C-101B-9397-08002B2CF9AE}" pid="19" name="MSIP_Label_8cf57b4f-1801-441a-a240-098885f2bcbe_Tag">
    <vt:lpwstr>10, 3, 0, 1</vt:lpwstr>
  </property>
</Properties>
</file>