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92" r:id="rId11"/>
    <p:sldId id="639" r:id="rId12"/>
    <p:sldId id="693" r:id="rId13"/>
    <p:sldId id="674" r:id="rId14"/>
    <p:sldId id="676" r:id="rId15"/>
    <p:sldId id="642" r:id="rId16"/>
    <p:sldId id="678" r:id="rId17"/>
    <p:sldId id="696" r:id="rId18"/>
    <p:sldId id="680" r:id="rId19"/>
    <p:sldId id="697" r:id="rId20"/>
    <p:sldId id="682" r:id="rId21"/>
    <p:sldId id="684" r:id="rId22"/>
    <p:sldId id="685" r:id="rId23"/>
    <p:sldId id="698" r:id="rId24"/>
    <p:sldId id="699" r:id="rId25"/>
    <p:sldId id="704" r:id="rId26"/>
    <p:sldId id="701" r:id="rId27"/>
    <p:sldId id="700" r:id="rId28"/>
    <p:sldId id="702" r:id="rId29"/>
    <p:sldId id="690" r:id="rId30"/>
    <p:sldId id="669" r:id="rId31"/>
    <p:sldId id="670" r:id="rId32"/>
    <p:sldId id="340" r:id="rId33"/>
    <p:sldId id="703" r:id="rId34"/>
  </p:sldIdLst>
  <p:sldSz cx="12192000" cy="6858000"/>
  <p:notesSz cx="6858000" cy="9144000"/>
  <p:embeddedFontLst>
    <p:embeddedFont>
      <p:font typeface="Hellix SemiBold" pitchFamily="2" charset="77"/>
      <p:regular r:id="rId36"/>
      <p:bold r:id="rId37"/>
    </p:embeddedFont>
    <p:embeddedFont>
      <p:font typeface="Inter Display" panose="02000503000000020004" pitchFamily="2" charset="0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77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0884" autoAdjust="0"/>
  </p:normalViewPr>
  <p:slideViewPr>
    <p:cSldViewPr snapToGrid="0">
      <p:cViewPr varScale="1">
        <p:scale>
          <a:sx n="98" d="100"/>
          <a:sy n="98" d="100"/>
        </p:scale>
        <p:origin x="552" y="184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5:39:18.198" v="5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39:18.198" v="5" actId="1076"/>
        <pc:sldMkLst>
          <pc:docMk/>
          <pc:sldMk cId="2315836019" sldId="692"/>
        </pc:sldMkLst>
        <pc:spChg chg="mod">
          <ac:chgData name="Cameron Midson" userId="510fe36d-201b-4d30-8c49-491c55367456" providerId="ADAL" clId="{93217E07-8A0E-5D7D-A37A-49773A2FEA36}" dt="2026-03-23T05:39:15.528" v="3" actId="1076"/>
          <ac:spMkLst>
            <pc:docMk/>
            <pc:sldMk cId="2315836019" sldId="692"/>
            <ac:spMk id="4" creationId="{7654ECD6-A92D-32BD-F188-95F92D51F9D2}"/>
          </ac:spMkLst>
        </pc:spChg>
        <pc:spChg chg="mod">
          <ac:chgData name="Cameron Midson" userId="510fe36d-201b-4d30-8c49-491c55367456" providerId="ADAL" clId="{93217E07-8A0E-5D7D-A37A-49773A2FEA36}" dt="2026-03-23T05:39:12.534" v="2" actId="255"/>
          <ac:spMkLst>
            <pc:docMk/>
            <pc:sldMk cId="2315836019" sldId="692"/>
            <ac:spMk id="5" creationId="{A6C77098-743A-5BC6-66DE-DCCCD7B26DDB}"/>
          </ac:spMkLst>
        </pc:spChg>
        <pc:spChg chg="mod">
          <ac:chgData name="Cameron Midson" userId="510fe36d-201b-4d30-8c49-491c55367456" providerId="ADAL" clId="{93217E07-8A0E-5D7D-A37A-49773A2FEA36}" dt="2026-03-23T05:39:18.198" v="5" actId="1076"/>
          <ac:spMkLst>
            <pc:docMk/>
            <pc:sldMk cId="2315836019" sldId="692"/>
            <ac:spMk id="6" creationId="{902229CC-5F58-29B8-B6CA-B2B2234161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bertambahnya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masa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nampak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sensitif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Catatan-catatan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i="1" dirty="0"/>
              <a:t>slide</a:t>
            </a:r>
            <a:r>
              <a:rPr lang="en-US" dirty="0"/>
              <a:t> dan </a:t>
            </a:r>
            <a:r>
              <a:rPr lang="en-US" dirty="0" err="1"/>
              <a:t>usulan</a:t>
            </a:r>
            <a:r>
              <a:rPr lang="en-US" dirty="0"/>
              <a:t> </a:t>
            </a:r>
            <a:r>
              <a:rPr lang="en-US" dirty="0" err="1"/>
              <a:t>poin-poin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mengunduh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dan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kunjungi</a:t>
            </a:r>
            <a:r>
              <a:rPr lang="en-US" dirty="0"/>
              <a:t> </a:t>
            </a:r>
            <a:r>
              <a:rPr lang="en-US" dirty="0" err="1"/>
              <a:t>www.australianwinediscovered.com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1838,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Victoria.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Disebabkan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permintaan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fortified wine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menghentikan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1921,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1960an, dan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</a:t>
            </a:r>
          </a:p>
          <a:p>
            <a:pPr rtl="0"/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serangkaian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posisinya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light to medium body 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dan plum.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diperuntukkan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sparkling wine.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87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Dikelilingi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Bass,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Port Phillip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Western Port, Mornington Peninsula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sungguh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jaringan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situs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menumbuhkan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serangkaian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dunianya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varietal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segar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71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62E1C-290A-ACAF-9335-5CEDF196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03475-3638-013C-6FE4-5C9234921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30511-0480-EF2B-038C-15FEBC687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F17D6-3570-E66E-E436-A2DF946C3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32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Adelaide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Hills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berpikiran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bangga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elevasi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Adelaide Hills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–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sparkling wine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regional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 body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22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 ADALAH SAAT YANG TEPAT UNTUK MENCICIPI DAN MENDISKUSIKAN BEBERAPA 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PILIHAN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premium,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kesederhanaan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kemahiran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melimpah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Pinot Noir top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sifat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terkendali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Pinot Noir Australia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satin,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bertambahnya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’’ dan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62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2598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841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merupakan</a:t>
            </a:r>
            <a:r>
              <a:rPr lang="en-AU" dirty="0"/>
              <a:t> </a:t>
            </a:r>
            <a:r>
              <a:rPr lang="en-AU" dirty="0" err="1"/>
              <a:t>peluang</a:t>
            </a:r>
            <a:r>
              <a:rPr lang="en-AU" dirty="0"/>
              <a:t> </a:t>
            </a:r>
            <a:r>
              <a:rPr lang="en-AU" dirty="0" err="1"/>
              <a:t>bagus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memberikan</a:t>
            </a:r>
            <a:r>
              <a:rPr lang="en-AU" dirty="0"/>
              <a:t> </a:t>
            </a:r>
            <a:r>
              <a:rPr lang="en-AU" dirty="0" err="1"/>
              <a:t>semua</a:t>
            </a:r>
            <a:r>
              <a:rPr lang="en-AU" dirty="0"/>
              <a:t> orang </a:t>
            </a:r>
            <a:r>
              <a:rPr lang="en-AU" dirty="0" err="1"/>
              <a:t>kesempatan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mencicipi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Noir</a:t>
            </a:r>
            <a:r>
              <a:rPr lang="en-AU" dirty="0"/>
              <a:t> </a:t>
            </a:r>
            <a:r>
              <a:rPr lang="en-AU" dirty="0" err="1"/>
              <a:t>klasik</a:t>
            </a:r>
            <a:r>
              <a:rPr lang="en-AU" dirty="0"/>
              <a:t> Australia.</a:t>
            </a:r>
          </a:p>
          <a:p>
            <a:r>
              <a:rPr lang="en-AU" dirty="0" err="1"/>
              <a:t>Mencicip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lengkap</a:t>
            </a:r>
            <a:r>
              <a:rPr lang="en-AU" dirty="0"/>
              <a:t>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dilakukan</a:t>
            </a:r>
            <a:r>
              <a:rPr lang="en-AU" dirty="0"/>
              <a:t> </a:t>
            </a:r>
            <a:r>
              <a:rPr lang="en-AU" dirty="0" err="1"/>
              <a:t>kemudian</a:t>
            </a:r>
            <a:r>
              <a:rPr lang="en-AU" dirty="0"/>
              <a:t> pada program.</a:t>
            </a:r>
          </a:p>
          <a:p>
            <a:endParaRPr lang="en-AU" dirty="0"/>
          </a:p>
          <a:p>
            <a:r>
              <a:rPr lang="en-AU" dirty="0" err="1"/>
              <a:t>Tumbuh</a:t>
            </a:r>
            <a:r>
              <a:rPr lang="en-AU" dirty="0"/>
              <a:t> </a:t>
            </a:r>
            <a:r>
              <a:rPr lang="en-AU" dirty="0" err="1"/>
              <a:t>subur</a:t>
            </a:r>
            <a:r>
              <a:rPr lang="en-AU" dirty="0"/>
              <a:t> di </a:t>
            </a:r>
            <a:r>
              <a:rPr lang="en-AU" dirty="0" err="1"/>
              <a:t>beberapa</a:t>
            </a:r>
            <a:r>
              <a:rPr lang="en-AU" baseline="0" dirty="0"/>
              <a:t> area </a:t>
            </a:r>
            <a:r>
              <a:rPr lang="en-AU" baseline="0" dirty="0" err="1"/>
              <a:t>tersejuk</a:t>
            </a:r>
            <a:r>
              <a:rPr lang="en-AU" baseline="0" dirty="0"/>
              <a:t> di Australia, Pinot Noir yang temperamental </a:t>
            </a:r>
            <a:r>
              <a:rPr lang="en-AU" baseline="0" dirty="0" err="1"/>
              <a:t>mungkin</a:t>
            </a:r>
            <a:r>
              <a:rPr lang="en-AU" baseline="0" dirty="0"/>
              <a:t> </a:t>
            </a:r>
            <a:r>
              <a:rPr lang="en-AU" baseline="0" dirty="0" err="1"/>
              <a:t>merupakan</a:t>
            </a:r>
            <a:r>
              <a:rPr lang="en-AU" baseline="0" dirty="0"/>
              <a:t> </a:t>
            </a:r>
            <a:r>
              <a:rPr lang="en-AU" baseline="0" dirty="0" err="1"/>
              <a:t>pendatang</a:t>
            </a:r>
            <a:r>
              <a:rPr lang="en-AU" baseline="0" dirty="0"/>
              <a:t> yang </a:t>
            </a:r>
            <a:r>
              <a:rPr lang="en-AU" baseline="0" dirty="0" err="1"/>
              <a:t>terlambat</a:t>
            </a:r>
            <a:r>
              <a:rPr lang="en-AU" baseline="0" dirty="0"/>
              <a:t> </a:t>
            </a:r>
            <a:r>
              <a:rPr lang="en-AU" baseline="0" dirty="0" err="1"/>
              <a:t>ke</a:t>
            </a:r>
            <a:r>
              <a:rPr lang="en-AU" baseline="0" dirty="0"/>
              <a:t> </a:t>
            </a:r>
            <a:r>
              <a:rPr lang="en-AU" baseline="0" dirty="0" err="1"/>
              <a:t>komunitas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komersial</a:t>
            </a:r>
            <a:r>
              <a:rPr lang="en-AU" baseline="0" dirty="0"/>
              <a:t>, </a:t>
            </a:r>
            <a:r>
              <a:rPr lang="en-AU" baseline="0" dirty="0" err="1"/>
              <a:t>namun</a:t>
            </a:r>
            <a:r>
              <a:rPr lang="en-AU" baseline="0" dirty="0"/>
              <a:t> </a:t>
            </a:r>
            <a:r>
              <a:rPr lang="en-AU" baseline="0" dirty="0" err="1"/>
              <a:t>kini</a:t>
            </a:r>
            <a:r>
              <a:rPr lang="en-AU" baseline="0" dirty="0"/>
              <a:t> </a:t>
            </a:r>
            <a:r>
              <a:rPr lang="en-AU" baseline="0" dirty="0" err="1"/>
              <a:t>telah</a:t>
            </a:r>
            <a:r>
              <a:rPr lang="en-AU" baseline="0" dirty="0"/>
              <a:t> </a:t>
            </a:r>
            <a:r>
              <a:rPr lang="en-AU" baseline="0" dirty="0" err="1"/>
              <a:t>menjadi</a:t>
            </a:r>
            <a:r>
              <a:rPr lang="en-AU" baseline="0" dirty="0"/>
              <a:t> </a:t>
            </a:r>
            <a:r>
              <a:rPr lang="en-AU" baseline="0" dirty="0" err="1"/>
              <a:t>varietas</a:t>
            </a:r>
            <a:r>
              <a:rPr lang="en-AU" baseline="0" dirty="0"/>
              <a:t> </a:t>
            </a:r>
            <a:r>
              <a:rPr lang="en-AU" baseline="0" dirty="0" err="1"/>
              <a:t>penting</a:t>
            </a:r>
            <a:r>
              <a:rPr lang="en-AU" baseline="0" dirty="0"/>
              <a:t>, </a:t>
            </a:r>
            <a:r>
              <a:rPr lang="en-AU" baseline="0" dirty="0" err="1"/>
              <a:t>dengan</a:t>
            </a:r>
            <a:r>
              <a:rPr lang="en-AU" baseline="0" dirty="0"/>
              <a:t> para </a:t>
            </a:r>
            <a:r>
              <a:rPr lang="en-AU" baseline="0" dirty="0" err="1"/>
              <a:t>pembuat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membuat</a:t>
            </a:r>
            <a:r>
              <a:rPr lang="en-AU" baseline="0" dirty="0"/>
              <a:t> </a:t>
            </a:r>
            <a:r>
              <a:rPr lang="en-AU" baseline="0" dirty="0" err="1"/>
              <a:t>gaya</a:t>
            </a:r>
            <a:r>
              <a:rPr lang="en-AU" baseline="0" dirty="0"/>
              <a:t> Australia yang </a:t>
            </a:r>
            <a:r>
              <a:rPr lang="en-AU" baseline="0" dirty="0" err="1"/>
              <a:t>unik</a:t>
            </a:r>
            <a:r>
              <a:rPr lang="en-AU" baseline="0" dirty="0"/>
              <a:t>.</a:t>
            </a:r>
          </a:p>
          <a:p>
            <a:r>
              <a:rPr lang="en-AU" baseline="0" dirty="0" err="1"/>
              <a:t>Ini</a:t>
            </a:r>
            <a:r>
              <a:rPr lang="en-AU" baseline="0" dirty="0"/>
              <a:t> </a:t>
            </a:r>
            <a:r>
              <a:rPr lang="en-AU" baseline="0" dirty="0" err="1"/>
              <a:t>adalah</a:t>
            </a:r>
            <a:r>
              <a:rPr lang="en-AU" baseline="0" dirty="0"/>
              <a:t> </a:t>
            </a:r>
            <a:r>
              <a:rPr lang="en-AU" baseline="0" dirty="0" err="1"/>
              <a:t>buah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yang </a:t>
            </a:r>
            <a:r>
              <a:rPr lang="en-AU" baseline="0" dirty="0" err="1"/>
              <a:t>terkenal</a:t>
            </a:r>
            <a:r>
              <a:rPr lang="en-AU" baseline="0" dirty="0"/>
              <a:t> </a:t>
            </a:r>
            <a:r>
              <a:rPr lang="en-AU" baseline="0" dirty="0" err="1"/>
              <a:t>karena</a:t>
            </a:r>
            <a:r>
              <a:rPr lang="en-AU" baseline="0" dirty="0"/>
              <a:t> sangat “</a:t>
            </a:r>
            <a:r>
              <a:rPr lang="en-AU" baseline="0" dirty="0" err="1"/>
              <a:t>plin</a:t>
            </a:r>
            <a:r>
              <a:rPr lang="en-AU" baseline="0" dirty="0"/>
              <a:t> plan”/ </a:t>
            </a:r>
            <a:r>
              <a:rPr lang="en-AU" baseline="0" dirty="0" err="1"/>
              <a:t>tidak</a:t>
            </a:r>
            <a:r>
              <a:rPr lang="en-AU" baseline="0" dirty="0"/>
              <a:t> </a:t>
            </a:r>
            <a:r>
              <a:rPr lang="en-AU" baseline="0" dirty="0" err="1"/>
              <a:t>stabil</a:t>
            </a:r>
            <a:r>
              <a:rPr lang="en-AU" baseline="0" dirty="0"/>
              <a:t> dan salah </a:t>
            </a:r>
            <a:r>
              <a:rPr lang="en-AU" baseline="0" dirty="0" err="1"/>
              <a:t>satu</a:t>
            </a:r>
            <a:r>
              <a:rPr lang="en-AU" baseline="0" dirty="0"/>
              <a:t> yang paling </a:t>
            </a:r>
            <a:r>
              <a:rPr lang="en-AU" baseline="0" dirty="0" err="1"/>
              <a:t>sulit</a:t>
            </a:r>
            <a:r>
              <a:rPr lang="en-AU" baseline="0" dirty="0"/>
              <a:t> </a:t>
            </a:r>
            <a:r>
              <a:rPr lang="en-AU" baseline="0" dirty="0" err="1"/>
              <a:t>ditumbuhkan</a:t>
            </a:r>
            <a:r>
              <a:rPr lang="en-AU" baseline="0" dirty="0"/>
              <a:t>, </a:t>
            </a:r>
            <a:r>
              <a:rPr lang="en-AU" baseline="0" dirty="0" err="1"/>
              <a:t>sehingga</a:t>
            </a:r>
            <a:r>
              <a:rPr lang="en-AU" baseline="0" dirty="0"/>
              <a:t> </a:t>
            </a:r>
            <a:r>
              <a:rPr lang="en-AU" baseline="0" dirty="0" err="1"/>
              <a:t>memiliki</a:t>
            </a:r>
            <a:r>
              <a:rPr lang="en-AU" baseline="0" dirty="0"/>
              <a:t> </a:t>
            </a:r>
            <a:r>
              <a:rPr lang="en-AU" baseline="0" dirty="0" err="1"/>
              <a:t>julukan</a:t>
            </a:r>
            <a:r>
              <a:rPr lang="en-AU" baseline="0" dirty="0"/>
              <a:t> ‘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patah</a:t>
            </a:r>
            <a:r>
              <a:rPr lang="en-AU" baseline="0" dirty="0"/>
              <a:t> </a:t>
            </a:r>
            <a:r>
              <a:rPr lang="en-AU" baseline="0" dirty="0" err="1"/>
              <a:t>hati</a:t>
            </a:r>
            <a:r>
              <a:rPr lang="en-AU" baseline="0" dirty="0"/>
              <a:t>’. </a:t>
            </a:r>
            <a:r>
              <a:rPr lang="en-AU" baseline="0" dirty="0" err="1"/>
              <a:t>Namun</a:t>
            </a:r>
            <a:r>
              <a:rPr lang="en-AU" baseline="0" dirty="0"/>
              <a:t> </a:t>
            </a:r>
            <a:r>
              <a:rPr lang="en-AU" baseline="0" dirty="0" err="1"/>
              <a:t>bila</a:t>
            </a:r>
            <a:r>
              <a:rPr lang="en-AU" baseline="0" dirty="0"/>
              <a:t> </a:t>
            </a:r>
            <a:r>
              <a:rPr lang="en-AU" baseline="0" dirty="0" err="1"/>
              <a:t>ditumbuhkan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</a:t>
            </a:r>
            <a:r>
              <a:rPr lang="en-AU" baseline="0" dirty="0" err="1"/>
              <a:t>hati-hati</a:t>
            </a:r>
            <a:r>
              <a:rPr lang="en-AU" baseline="0" dirty="0"/>
              <a:t> pada </a:t>
            </a:r>
            <a:r>
              <a:rPr lang="en-AU" baseline="0" dirty="0" err="1"/>
              <a:t>lokasi</a:t>
            </a:r>
            <a:r>
              <a:rPr lang="en-AU" baseline="0" dirty="0"/>
              <a:t> yang </a:t>
            </a:r>
            <a:r>
              <a:rPr lang="en-AU" baseline="0" dirty="0" err="1"/>
              <a:t>tepat</a:t>
            </a:r>
            <a:r>
              <a:rPr lang="en-AU" baseline="0" dirty="0"/>
              <a:t> dan </a:t>
            </a:r>
            <a:r>
              <a:rPr lang="en-AU" baseline="0" dirty="0" err="1"/>
              <a:t>ditangani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</a:t>
            </a:r>
            <a:r>
              <a:rPr lang="en-AU" baseline="0" dirty="0" err="1"/>
              <a:t>ahli</a:t>
            </a:r>
            <a:r>
              <a:rPr lang="en-AU" baseline="0" dirty="0"/>
              <a:t> di </a:t>
            </a:r>
            <a:r>
              <a:rPr lang="en-AU" baseline="0" dirty="0" err="1"/>
              <a:t>kilang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, Pinot Noir </a:t>
            </a:r>
            <a:r>
              <a:rPr lang="en-AU" baseline="0" dirty="0" err="1"/>
              <a:t>adalah</a:t>
            </a:r>
            <a:r>
              <a:rPr lang="en-AU" baseline="0" dirty="0"/>
              <a:t> </a:t>
            </a:r>
            <a:r>
              <a:rPr lang="en-AU" baseline="0" dirty="0" err="1"/>
              <a:t>anggur</a:t>
            </a:r>
            <a:r>
              <a:rPr lang="en-AU" baseline="0" dirty="0"/>
              <a:t> </a:t>
            </a:r>
            <a:r>
              <a:rPr lang="en-AU" baseline="0" dirty="0" err="1"/>
              <a:t>dengan</a:t>
            </a:r>
            <a:r>
              <a:rPr lang="en-AU" baseline="0" dirty="0"/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keanggunan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kecanggihan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34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DISKUSI: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Australia?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evolusi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pelanggan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1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 Noir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penyejukan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samudra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menyukai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paparan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GB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berbunga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GB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drainase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kekuatan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sangatlah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 Australia,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area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berpasir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sensitif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sekelompok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berukuran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tipis,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pembusukan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Pengelolaan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seksama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diperlukan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membiarkan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cahaya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meminimalisir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mendorong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paparan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penipisan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penghilangan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pemotongan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pengelolaan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sangatlah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mencegah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klaster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diteralis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 vertical (VSP)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kawat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dipindah-pindah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mengarahkan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tunas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tirai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vertikal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Noir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dikelola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seksama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"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DISKUSI:</a:t>
            </a: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pengklonan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Symbol" panose="05050102010706020507" pitchFamily="18" charset="2"/>
              <a:buChar char="-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antosianin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senyawa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kimia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ditemukan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stabilitas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mengeksplorasi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memperbaiki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Rendaman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pra-fermentasi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sari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didinginkan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12.8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derajat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Celsius (55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derajat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Fahrenheit)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mencegah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terendam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mengekstrasi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rasa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Punch-down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pemeras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mendorong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“cap”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‘cap’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bagian-bagian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ranting,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tertinggal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terbawa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permukaan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memecah-mecahnya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menenggelamkannya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mengaduk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memompa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intervensionis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terekstrasi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oksigen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menghancurkan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fermenstasi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dipisahkan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dihancurkan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Proses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perlambatan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dihilangkan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Tandan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klaster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menempel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b="0" dirty="0">
              <a:effectLst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flora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ragi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dikultur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dimatangkan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karat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diikuti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pembotolan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menangkap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primer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rasberi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Perpanjangan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memperpanjangan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menempel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lama,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memperbaiki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secukupnya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menghindari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Noir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kecocokan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sangatlah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tapi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hati-hati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agar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membebani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memadankan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Pembotolan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beragamnya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tersedia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lama </a:t>
            </a:r>
            <a:r>
              <a:rPr lang="en-GB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Noir Australia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Banyak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dinikmati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penitikberatan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None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Pinot Noir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jangka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Pinot Noir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berbuih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wilayah-wilayah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721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Tasmania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sparkling wine, Pinot Noir, Chardonnay dan Riesling.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gugur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, Tasmania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bangga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rasa dan aroma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Tasmania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pulaunya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Pinot Noir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. Gaya Tasmania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medium, rasa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stroberi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baseline="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trike="noStrike" dirty="0">
              <a:solidFill>
                <a:srgbClr val="FF0000"/>
              </a:solidFill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736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salah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satu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Australia,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lintang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diseimbangkan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oleh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sinar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matahari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berdurasi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lama.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sedang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pengaruh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maritim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khas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Laut Tasman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Selat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Bass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utara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Samudra Hinda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barat.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Setiap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wilayah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perairam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mengirimkan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badai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hujan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bila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ditambah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ancaman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beku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dan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jamur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botrytis,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membuat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berada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lokasi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sangat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penting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Namun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hal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juga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dominan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lanskap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gunung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ditutupi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bebatuan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memberikan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perlindungan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kebun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anggur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Iklimnya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umumnya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sejuk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walaupun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berbeda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Pada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umum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terdapat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salju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bagian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atas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pusat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Tasmania,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tetapi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karena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pengaruh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Samudra,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suhu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pantai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musim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dingin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lebih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tinggi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dibandingkan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dengan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yang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Australia.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seperti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daratan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utama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pasokan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air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tidak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merupakan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masalah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 </a:t>
            </a:r>
            <a:r>
              <a:rPr lang="en-AU" sz="120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banyak</a:t>
            </a:r>
            <a:r>
              <a:rPr lang="en-AU" sz="120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area. </a:t>
            </a:r>
            <a:endParaRPr lang="en-AU" b="0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1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2353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9015" y="4469004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8130" y="3785153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57360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4" y="368300"/>
            <a:ext cx="5735636" cy="270041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243581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10" Type="http://schemas.openxmlformats.org/officeDocument/2006/relationships/image" Target="../media/image46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7" t="37907" b="5389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en-US" sz="6000" dirty="0">
                <a:solidFill>
                  <a:schemeClr val="accent1"/>
                </a:solidFill>
              </a:rPr>
              <a:t>PINOT NOIR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46" t="229" r="5152" b="-229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AUSTRALIAN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PINOT NOIR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WILAYAH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7737763" y="5449584"/>
            <a:ext cx="164473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MORNINGTON PENINSULA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9069659" y="5501268"/>
            <a:ext cx="780585" cy="594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642413" y="5134339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237034" y="4864448"/>
            <a:ext cx="649288" cy="38626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2383AD28-F296-E226-850C-E2EFC0B3F11D}"/>
              </a:ext>
            </a:extLst>
          </p:cNvPr>
          <p:cNvSpPr txBox="1"/>
          <p:nvPr/>
        </p:nvSpPr>
        <p:spPr>
          <a:xfrm>
            <a:off x="10651948" y="5781406"/>
            <a:ext cx="16447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203A1C-A25F-3D41-91F5-A9B9724FC6BD}"/>
              </a:ext>
            </a:extLst>
          </p:cNvPr>
          <p:cNvCxnSpPr>
            <a:cxnSpLocks/>
          </p:cNvCxnSpPr>
          <p:nvPr/>
        </p:nvCxnSpPr>
        <p:spPr>
          <a:xfrm>
            <a:off x="9939454" y="5382322"/>
            <a:ext cx="712494" cy="5154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9ED53931-EEEA-663E-4618-895322FCA79C}"/>
              </a:ext>
            </a:extLst>
          </p:cNvPr>
          <p:cNvSpPr txBox="1"/>
          <p:nvPr/>
        </p:nvSpPr>
        <p:spPr>
          <a:xfrm>
            <a:off x="7685723" y="6286928"/>
            <a:ext cx="16447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TASMANIA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EA2C0-5473-CCB8-9BE8-728D4564DDA7}"/>
              </a:ext>
            </a:extLst>
          </p:cNvPr>
          <p:cNvCxnSpPr>
            <a:cxnSpLocks/>
          </p:cNvCxnSpPr>
          <p:nvPr/>
        </p:nvCxnSpPr>
        <p:spPr>
          <a:xfrm flipV="1">
            <a:off x="8683083" y="6254623"/>
            <a:ext cx="1323278" cy="1387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en-AU" dirty="0"/>
              <a:t>Wilayah </a:t>
            </a:r>
            <a:r>
              <a:rPr lang="en-AU" dirty="0" err="1"/>
              <a:t>beriklim</a:t>
            </a:r>
            <a:r>
              <a:rPr lang="en-AU" dirty="0"/>
              <a:t> yang sangat </a:t>
            </a:r>
            <a:r>
              <a:rPr lang="en-AU" dirty="0" err="1"/>
              <a:t>baik</a:t>
            </a:r>
            <a:endParaRPr lang="en-AU" dirty="0"/>
          </a:p>
          <a:p>
            <a:r>
              <a:rPr lang="en-AU" dirty="0"/>
              <a:t>Negeri </a:t>
            </a:r>
            <a:r>
              <a:rPr lang="en-AU" dirty="0" err="1"/>
              <a:t>ajaib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berbuih</a:t>
            </a:r>
            <a:endParaRPr lang="en-AU" dirty="0"/>
          </a:p>
          <a:p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hidangan</a:t>
            </a:r>
            <a:r>
              <a:rPr lang="en-AU" dirty="0"/>
              <a:t> gourmet.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9">
            <a:extLst>
              <a:ext uri="{FF2B5EF4-FFF2-40B4-BE49-F238E27FC236}">
                <a16:creationId xmlns:a16="http://schemas.microsoft.com/office/drawing/2014/main" id="{0E63C098-991A-76F9-B8D3-D994A9C7A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A66DDF-740D-1809-F13B-2B4A22BB179B}"/>
              </a:ext>
            </a:extLst>
          </p:cNvPr>
          <p:cNvSpPr txBox="1"/>
          <p:nvPr/>
        </p:nvSpPr>
        <p:spPr>
          <a:xfrm>
            <a:off x="527854" y="126267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SEDANG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DDF480-CC9B-2E5F-68E7-E7FE76720DFD}"/>
              </a:ext>
            </a:extLst>
          </p:cNvPr>
          <p:cNvSpPr txBox="1"/>
          <p:nvPr/>
        </p:nvSpPr>
        <p:spPr>
          <a:xfrm>
            <a:off x="527854" y="1888323"/>
            <a:ext cx="4268998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</a:t>
            </a:r>
          </a:p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DARI LAUT TASMAN, SELAT BASS</a:t>
            </a:r>
          </a:p>
          <a:p>
            <a:pPr>
              <a:lnSpc>
                <a:spcPct val="78000"/>
              </a:lnSpc>
            </a:pPr>
            <a:r>
              <a:rPr lang="en-AU" sz="1600" dirty="0">
                <a:solidFill>
                  <a:schemeClr val="bg1"/>
                </a:solidFill>
              </a:rPr>
              <a:t>DAN SAMUDRA HINDIA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DAC1E73-E455-922C-42F3-A352E22314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75DE6DB-CAF0-8B2B-297F-7AEBE27EB122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TASMANIA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0–126M (0–4,147KAKI)</a:t>
            </a:r>
          </a:p>
          <a:p>
            <a:r>
              <a:rPr lang="en-US" sz="1400" dirty="0">
                <a:solidFill>
                  <a:srgbClr val="B2D8BE"/>
                </a:solidFill>
              </a:rPr>
              <a:t>DENGAN SEBAGIAN BESAR </a:t>
            </a:r>
          </a:p>
          <a:p>
            <a:r>
              <a:rPr lang="en-US" sz="1400" dirty="0">
                <a:solidFill>
                  <a:srgbClr val="B2D8BE"/>
                </a:solidFill>
              </a:rPr>
              <a:t>KEBUN ANGGUR DI BAWAH</a:t>
            </a:r>
          </a:p>
          <a:p>
            <a:r>
              <a:rPr lang="en-US" sz="1400" dirty="0">
                <a:solidFill>
                  <a:srgbClr val="B2D8BE"/>
                </a:solidFill>
              </a:rPr>
              <a:t>100M (328 KAKI)</a:t>
            </a:r>
            <a:endParaRPr lang="en-US" sz="14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A7D0ABE-AE5A-67A8-F7A1-C7CD313C55FD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15EB574-BFEB-FDAB-2C67-AA6B23B0C87B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EE525B0E-9353-94D9-D279-290672061C62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84A3B5B-8AC5-0DA8-8079-3B2E355077C7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4F5965-DD53-6B78-0A79-9EADDDCCCD27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569AE0C-9EB2-97D0-101E-86EB4EA0B703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060CF49-A692-D98C-F1EA-B98751A2061B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F38384D4-52A2-A03A-D429-56DC5074B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43" name="Title 7">
            <a:extLst>
              <a:ext uri="{FF2B5EF4-FFF2-40B4-BE49-F238E27FC236}">
                <a16:creationId xmlns:a16="http://schemas.microsoft.com/office/drawing/2014/main" id="{490A6D90-E066-CC49-150D-93C7E374BFF3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2CF422-A557-F4AD-95E5-7E0634A5F687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4AC43A-B525-1CC9-6950-3C76D0E1CBB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107BD2-44D2-D180-07FD-79266648BA90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0A9F4CD-9EA8-7E96-B254-0332D7594D5E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36800366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4814148" cy="1530521"/>
          </a:xfrm>
        </p:spPr>
        <p:txBody>
          <a:bodyPr/>
          <a:lstStyle/>
          <a:p>
            <a:pPr lvl="0"/>
            <a:r>
              <a:rPr lang="en-AU" dirty="0"/>
              <a:t>Pada </a:t>
            </a:r>
            <a:r>
              <a:rPr lang="en-AU" dirty="0" err="1"/>
              <a:t>lereng</a:t>
            </a:r>
            <a:r>
              <a:rPr lang="en-AU" dirty="0"/>
              <a:t> </a:t>
            </a:r>
            <a:r>
              <a:rPr lang="en-AU" dirty="0" err="1"/>
              <a:t>rendah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kebun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batu </a:t>
            </a:r>
            <a:r>
              <a:rPr lang="en-AU" dirty="0" err="1"/>
              <a:t>pasir</a:t>
            </a:r>
            <a:r>
              <a:rPr lang="en-AU" dirty="0"/>
              <a:t>, batu batu </a:t>
            </a:r>
            <a:r>
              <a:rPr lang="en-AU" dirty="0" err="1"/>
              <a:t>lumpur</a:t>
            </a:r>
            <a:r>
              <a:rPr lang="en-AU" dirty="0"/>
              <a:t>, </a:t>
            </a:r>
            <a:r>
              <a:rPr lang="en-AU" dirty="0" err="1"/>
              <a:t>sedimen</a:t>
            </a:r>
            <a:r>
              <a:rPr lang="en-AU" dirty="0"/>
              <a:t> </a:t>
            </a:r>
            <a:r>
              <a:rPr lang="en-AU" dirty="0" err="1"/>
              <a:t>sungai</a:t>
            </a:r>
            <a:r>
              <a:rPr lang="en-AU" dirty="0"/>
              <a:t> dan </a:t>
            </a:r>
            <a:r>
              <a:rPr lang="en-AU" dirty="0" err="1"/>
              <a:t>batuan</a:t>
            </a:r>
            <a:r>
              <a:rPr lang="en-AU" dirty="0"/>
              <a:t> </a:t>
            </a:r>
            <a:r>
              <a:rPr lang="en-AU" dirty="0" err="1"/>
              <a:t>beku</a:t>
            </a:r>
            <a:r>
              <a:rPr lang="en-AU" dirty="0"/>
              <a:t> </a:t>
            </a:r>
            <a:r>
              <a:rPr lang="en-AU" dirty="0" err="1"/>
              <a:t>berasal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vulkanis</a:t>
            </a:r>
            <a:r>
              <a:rPr lang="en-AU" dirty="0"/>
              <a:t>. Batu </a:t>
            </a:r>
            <a:r>
              <a:rPr lang="en-AU" dirty="0" err="1"/>
              <a:t>pasir</a:t>
            </a:r>
            <a:r>
              <a:rPr lang="en-AU" dirty="0"/>
              <a:t> dan </a:t>
            </a:r>
            <a:r>
              <a:rPr lang="en-AU" dirty="0" err="1"/>
              <a:t>sekis</a:t>
            </a:r>
            <a:r>
              <a:rPr lang="en-AU" dirty="0"/>
              <a:t> </a:t>
            </a:r>
            <a:r>
              <a:rPr lang="en-AU" dirty="0" err="1"/>
              <a:t>muncul</a:t>
            </a:r>
            <a:r>
              <a:rPr lang="en-AU" dirty="0"/>
              <a:t> di Derwent Valley. Batu </a:t>
            </a:r>
            <a:r>
              <a:rPr lang="en-AU" dirty="0" err="1"/>
              <a:t>aluvial</a:t>
            </a:r>
            <a:r>
              <a:rPr lang="en-AU" dirty="0"/>
              <a:t> </a:t>
            </a:r>
            <a:r>
              <a:rPr lang="en-AU" dirty="0" err="1"/>
              <a:t>bergambut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humus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rendah</a:t>
            </a:r>
            <a:r>
              <a:rPr lang="en-AU" dirty="0"/>
              <a:t> di Coal River Valley. Piper River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yang </a:t>
            </a:r>
            <a:r>
              <a:rPr lang="en-AU" dirty="0" err="1"/>
              <a:t>gembur</a:t>
            </a:r>
            <a:r>
              <a:rPr lang="en-AU" dirty="0"/>
              <a:t> dan </a:t>
            </a:r>
            <a:r>
              <a:rPr lang="en-AU" dirty="0" err="1"/>
              <a:t>mengering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perlahan</a:t>
            </a:r>
            <a:r>
              <a:rPr lang="en-AU" dirty="0"/>
              <a:t>, </a:t>
            </a:r>
            <a:r>
              <a:rPr lang="en-AU" dirty="0" err="1"/>
              <a:t>sementara</a:t>
            </a:r>
            <a:r>
              <a:rPr lang="en-AU" dirty="0"/>
              <a:t> Tamar Valley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basalt </a:t>
            </a:r>
            <a:r>
              <a:rPr lang="en-AU" dirty="0" err="1"/>
              <a:t>berkerikil</a:t>
            </a:r>
            <a:r>
              <a:rPr lang="en-AU" dirty="0"/>
              <a:t> pada </a:t>
            </a:r>
            <a:r>
              <a:rPr lang="en-AU" dirty="0" err="1"/>
              <a:t>dasar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kapur</a:t>
            </a:r>
            <a:r>
              <a:rPr lang="en-AU" dirty="0"/>
              <a:t>.</a:t>
            </a:r>
            <a:endParaRPr kumimoji="0" lang="en-A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0" r="9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VICTORIA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431663" y="6103975"/>
            <a:ext cx="193634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>
            <a:off x="6854283" y="4676078"/>
            <a:ext cx="936702" cy="1544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en-AU" dirty="0" err="1"/>
              <a:t>Tujuan</a:t>
            </a:r>
            <a:r>
              <a:rPr lang="en-AU" dirty="0"/>
              <a:t> </a:t>
            </a:r>
            <a:r>
              <a:rPr lang="en-AU" dirty="0" err="1"/>
              <a:t>wisata</a:t>
            </a:r>
            <a:r>
              <a:rPr lang="en-AU" dirty="0"/>
              <a:t> </a:t>
            </a:r>
            <a:r>
              <a:rPr lang="en-AU" dirty="0" err="1"/>
              <a:t>populer</a:t>
            </a:r>
            <a:endParaRPr lang="en-AU" dirty="0"/>
          </a:p>
          <a:p>
            <a:r>
              <a:rPr lang="en-AU" dirty="0"/>
              <a:t>Sejarah yang </a:t>
            </a:r>
            <a:r>
              <a:rPr lang="en-AU" dirty="0" err="1"/>
              <a:t>penuh</a:t>
            </a:r>
            <a:r>
              <a:rPr lang="en-AU" dirty="0"/>
              <a:t> </a:t>
            </a:r>
            <a:r>
              <a:rPr lang="en-AU" dirty="0" err="1"/>
              <a:t>warna</a:t>
            </a:r>
            <a:endParaRPr lang="en-AU" dirty="0"/>
          </a:p>
          <a:p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inovatif</a:t>
            </a:r>
            <a:endParaRPr lang="en-AU" dirty="0"/>
          </a:p>
          <a:p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makanan</a:t>
            </a:r>
            <a:r>
              <a:rPr lang="en-AU" dirty="0"/>
              <a:t> dan </a:t>
            </a:r>
            <a:r>
              <a:rPr lang="en-AU" dirty="0" err="1"/>
              <a:t>anggur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YARRA VALLEY</a:t>
            </a: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6" r="37155"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5430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28739"/>
            <a:ext cx="27160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YARRA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 (98–1,312KAKI)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09C9518-B91C-4FCA-FF00-8F3E8AEA2C9C}"/>
              </a:ext>
            </a:extLst>
          </p:cNvPr>
          <p:cNvSpPr txBox="1">
            <a:spLocks/>
          </p:cNvSpPr>
          <p:nvPr/>
        </p:nvSpPr>
        <p:spPr>
          <a:xfrm>
            <a:off x="578165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F553F68D-B15C-17D6-3CF0-7B718E20772E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B14003-2985-8F5E-04DE-AC1370A903F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0A2C59-4816-7E6D-5935-9889B44D2578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AE2459-1E93-1406-9D71-2FA680720724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570D39-67AC-5D54-8386-4CD8FCADF0A8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4867310" cy="1530521"/>
          </a:xfrm>
        </p:spPr>
        <p:txBody>
          <a:bodyPr/>
          <a:lstStyle/>
          <a:p>
            <a:pPr lvl="0"/>
            <a:r>
              <a:rPr lang="en-AU" dirty="0"/>
              <a:t>Sisi </a:t>
            </a:r>
            <a:r>
              <a:rPr lang="en-AU" dirty="0" err="1"/>
              <a:t>utara</a:t>
            </a:r>
            <a:r>
              <a:rPr lang="en-AU" dirty="0"/>
              <a:t> Yarra Valley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abu-abu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pada </a:t>
            </a:r>
            <a:r>
              <a:rPr lang="en-AU" dirty="0" err="1"/>
              <a:t>permukaan</a:t>
            </a:r>
            <a:r>
              <a:rPr lang="en-AU" dirty="0"/>
              <a:t>, dan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berupa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yang </a:t>
            </a:r>
            <a:r>
              <a:rPr lang="en-AU" dirty="0" err="1"/>
              <a:t>seringkali</a:t>
            </a:r>
            <a:r>
              <a:rPr lang="en-AU" dirty="0"/>
              <a:t> </a:t>
            </a:r>
            <a:r>
              <a:rPr lang="en-AU" dirty="0" err="1"/>
              <a:t>berisi</a:t>
            </a:r>
            <a:r>
              <a:rPr lang="en-AU" dirty="0"/>
              <a:t> </a:t>
            </a:r>
            <a:r>
              <a:rPr lang="en-AU" dirty="0" err="1"/>
              <a:t>bebatuan</a:t>
            </a:r>
            <a:r>
              <a:rPr lang="en-AU" dirty="0"/>
              <a:t>. </a:t>
            </a:r>
            <a:r>
              <a:rPr lang="en-AU" dirty="0" err="1"/>
              <a:t>Tipe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utama</a:t>
            </a:r>
            <a:r>
              <a:rPr lang="en-AU" dirty="0"/>
              <a:t> </a:t>
            </a:r>
            <a:r>
              <a:rPr lang="en-AU" dirty="0" err="1"/>
              <a:t>lainnya</a:t>
            </a:r>
            <a:r>
              <a:rPr lang="en-AU" dirty="0"/>
              <a:t>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</a:t>
            </a:r>
            <a:r>
              <a:rPr lang="en-AU" dirty="0" err="1"/>
              <a:t>subur</a:t>
            </a:r>
            <a:r>
              <a:rPr lang="en-AU" dirty="0"/>
              <a:t> pada </a:t>
            </a:r>
            <a:r>
              <a:rPr lang="en-AU" dirty="0" err="1"/>
              <a:t>sisi</a:t>
            </a:r>
            <a:r>
              <a:rPr lang="en-AU" dirty="0"/>
              <a:t> </a:t>
            </a:r>
            <a:r>
              <a:rPr lang="en-AU" dirty="0" err="1"/>
              <a:t>selatan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lembah</a:t>
            </a:r>
            <a:r>
              <a:rPr lang="en-AU" dirty="0"/>
              <a:t>.</a:t>
            </a:r>
            <a:endParaRPr kumimoji="0" lang="en-A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VICTORIA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483006" y="6273800"/>
            <a:ext cx="29758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MORNINGTON PENINSULA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5493834"/>
            <a:ext cx="1096123" cy="896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963004" cy="1530521"/>
          </a:xfrm>
        </p:spPr>
        <p:txBody>
          <a:bodyPr/>
          <a:lstStyle/>
          <a:p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maritim</a:t>
            </a:r>
            <a:r>
              <a:rPr lang="en-AU" dirty="0"/>
              <a:t> yang </a:t>
            </a:r>
            <a:r>
              <a:rPr lang="en-AU" dirty="0" err="1"/>
              <a:t>beragam</a:t>
            </a:r>
            <a:endParaRPr lang="en-AU" dirty="0"/>
          </a:p>
          <a:p>
            <a:r>
              <a:rPr lang="en-AU" dirty="0" err="1"/>
              <a:t>Surga</a:t>
            </a:r>
            <a:r>
              <a:rPr lang="en-AU" dirty="0"/>
              <a:t> Pinot</a:t>
            </a:r>
          </a:p>
          <a:p>
            <a:r>
              <a:rPr lang="en-AU" dirty="0"/>
              <a:t>Butik </a:t>
            </a:r>
            <a:r>
              <a:rPr lang="en-AU" dirty="0" err="1"/>
              <a:t>Produsen</a:t>
            </a:r>
            <a:endParaRPr lang="en-AU" dirty="0"/>
          </a:p>
          <a:p>
            <a:r>
              <a:rPr lang="en-AU" dirty="0"/>
              <a:t>Taman </a:t>
            </a:r>
            <a:r>
              <a:rPr lang="en-AU" dirty="0" err="1"/>
              <a:t>bermain</a:t>
            </a:r>
            <a:r>
              <a:rPr lang="en-AU" dirty="0"/>
              <a:t> </a:t>
            </a:r>
            <a:r>
              <a:rPr lang="en-AU" dirty="0" err="1"/>
              <a:t>tepi</a:t>
            </a:r>
            <a:r>
              <a:rPr lang="en-AU" dirty="0"/>
              <a:t> </a:t>
            </a:r>
            <a:r>
              <a:rPr lang="en-AU" dirty="0" err="1"/>
              <a:t>laut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Melbourne.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MORNINGTON PENINSULA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87A41FA-EC21-E5CF-E59E-4AD3719CA59C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50721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 err="1"/>
              <a:t>Tidak</a:t>
            </a:r>
            <a:r>
              <a:rPr lang="en-AU" sz="1200" i="1" dirty="0"/>
              <a:t> </a:t>
            </a:r>
            <a:r>
              <a:rPr lang="en-AU" sz="1200" i="1" dirty="0" err="1"/>
              <a:t>ada</a:t>
            </a:r>
            <a:r>
              <a:rPr lang="en-AU" sz="1200" i="1" dirty="0"/>
              <a:t> </a:t>
            </a:r>
            <a:r>
              <a:rPr lang="en-AU" sz="1200" i="1" dirty="0" err="1"/>
              <a:t>lokasi</a:t>
            </a:r>
            <a:r>
              <a:rPr lang="en-AU" sz="1200" i="1" dirty="0"/>
              <a:t> </a:t>
            </a:r>
            <a:r>
              <a:rPr lang="en-AU" sz="1200" i="1" dirty="0" err="1"/>
              <a:t>perkebunan</a:t>
            </a:r>
            <a:r>
              <a:rPr lang="en-AU" sz="1200" i="1" dirty="0"/>
              <a:t> </a:t>
            </a:r>
            <a:r>
              <a:rPr lang="en-AU" sz="1200" i="1" dirty="0" err="1"/>
              <a:t>anggur</a:t>
            </a:r>
            <a:r>
              <a:rPr lang="en-AU" sz="1200" i="1" dirty="0"/>
              <a:t> di Mornington Peninsula yang </a:t>
            </a:r>
            <a:r>
              <a:rPr lang="en-AU" sz="1200" i="1" dirty="0" err="1"/>
              <a:t>lebih</a:t>
            </a:r>
            <a:r>
              <a:rPr lang="en-AU" sz="1200" i="1" dirty="0"/>
              <a:t> </a:t>
            </a:r>
            <a:r>
              <a:rPr lang="en-AU" sz="1200" i="1" dirty="0" err="1"/>
              <a:t>dari</a:t>
            </a:r>
            <a:r>
              <a:rPr lang="en-AU" sz="1200" i="1" dirty="0"/>
              <a:t> 7 km </a:t>
            </a:r>
            <a:r>
              <a:rPr lang="en-AU" sz="1200" i="1" dirty="0" err="1"/>
              <a:t>dari</a:t>
            </a:r>
            <a:r>
              <a:rPr lang="en-AU" sz="1200" i="1" dirty="0"/>
              <a:t> </a:t>
            </a:r>
            <a:r>
              <a:rPr lang="en-AU" sz="1200" i="1" dirty="0" err="1"/>
              <a:t>laut</a:t>
            </a:r>
            <a:r>
              <a:rPr lang="en-AU" sz="1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8862B8-1D35-757D-159E-FEE232C5BA1C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YANG SESUNGGUHNYA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3" y="3938286"/>
            <a:ext cx="30759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IKLIM YANG TERDIRI DARI SERANGKAIAN IKLIM MESO DAN IKLIM MIKRO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MORNINGTON PENINSULA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10–260M (32–853KAKI)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A553B6B-7C9E-CA22-7674-04A6F0428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4CDF5D4B-8325-EF83-7801-7F68B2748D9C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A3A9CF-F111-54CD-BE4B-D5FCD31DCE0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E920A7-F2C6-DBA6-E622-6D8A60CBD2D4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61BC33-0073-E0BA-5B44-F14B1D9B6185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368E6D-238D-9188-86F3-23040561DF52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88899" cy="1530521"/>
          </a:xfrm>
        </p:spPr>
        <p:txBody>
          <a:bodyPr/>
          <a:lstStyle/>
          <a:p>
            <a:r>
              <a:rPr lang="en-AU" dirty="0"/>
              <a:t>Tanah Mornington Peninsula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antar</a:t>
            </a:r>
            <a:r>
              <a:rPr lang="en-AU" dirty="0"/>
              <a:t> wilayah, </a:t>
            </a:r>
            <a:r>
              <a:rPr lang="en-AU" dirty="0" err="1"/>
              <a:t>mulai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 yang </a:t>
            </a:r>
            <a:r>
              <a:rPr lang="en-AU" dirty="0" err="1"/>
              <a:t>subur</a:t>
            </a:r>
            <a:r>
              <a:rPr lang="en-AU" dirty="0"/>
              <a:t> di wilayah </a:t>
            </a:r>
            <a:r>
              <a:rPr lang="en-AU" dirty="0" err="1"/>
              <a:t>utara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kuning</a:t>
            </a:r>
            <a:r>
              <a:rPr lang="en-AU" dirty="0"/>
              <a:t> dan </a:t>
            </a:r>
            <a:r>
              <a:rPr lang="en-AU" dirty="0" err="1"/>
              <a:t>coklat</a:t>
            </a:r>
            <a:r>
              <a:rPr lang="en-AU" dirty="0"/>
              <a:t> di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gembur</a:t>
            </a:r>
            <a:r>
              <a:rPr lang="en-AU" dirty="0"/>
              <a:t> dan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drainase</a:t>
            </a:r>
            <a:r>
              <a:rPr lang="en-AU" dirty="0"/>
              <a:t> yang </a:t>
            </a:r>
            <a:r>
              <a:rPr lang="en-AU" dirty="0" err="1"/>
              <a:t>baik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vulkanik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 di wilayah </a:t>
            </a:r>
            <a:r>
              <a:rPr lang="en-AU" dirty="0" err="1"/>
              <a:t>selatan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964C8-AB23-5E10-FB64-CC704F52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89ED2-C3BA-789D-5996-19D19CC07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99" y="0"/>
            <a:ext cx="12228899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258CE4F-A373-EB31-FFAA-6672B5209207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SELATAN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C376D7E-0E2D-2AFC-354B-9FE1927ABC5A}"/>
              </a:ext>
            </a:extLst>
          </p:cNvPr>
          <p:cNvSpPr txBox="1"/>
          <p:nvPr/>
        </p:nvSpPr>
        <p:spPr>
          <a:xfrm>
            <a:off x="7523092" y="2978581"/>
            <a:ext cx="29758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ADELAIDE HILLS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AA57EF-7E5B-2300-4C00-80284CF1B084}"/>
              </a:ext>
            </a:extLst>
          </p:cNvPr>
          <p:cNvCxnSpPr>
            <a:cxnSpLocks/>
          </p:cNvCxnSpPr>
          <p:nvPr/>
        </p:nvCxnSpPr>
        <p:spPr>
          <a:xfrm flipH="1">
            <a:off x="7004424" y="3094959"/>
            <a:ext cx="3869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0671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en-AU" dirty="0" err="1"/>
              <a:t>Warisan</a:t>
            </a:r>
            <a:r>
              <a:rPr lang="en-AU" dirty="0"/>
              <a:t> </a:t>
            </a:r>
            <a:r>
              <a:rPr lang="en-AU" dirty="0" err="1"/>
              <a:t>budaya</a:t>
            </a:r>
            <a:r>
              <a:rPr lang="en-AU" dirty="0"/>
              <a:t> Jerman</a:t>
            </a:r>
          </a:p>
          <a:p>
            <a:r>
              <a:rPr lang="en-AU" dirty="0" err="1"/>
              <a:t>Surganya</a:t>
            </a:r>
            <a:r>
              <a:rPr lang="en-AU" dirty="0"/>
              <a:t> </a:t>
            </a:r>
            <a:r>
              <a:rPr lang="en-AU" dirty="0" err="1"/>
              <a:t>pecinta</a:t>
            </a:r>
            <a:r>
              <a:rPr lang="en-AU" dirty="0"/>
              <a:t> </a:t>
            </a:r>
            <a:r>
              <a:rPr lang="en-AU" dirty="0" err="1"/>
              <a:t>kuliner</a:t>
            </a:r>
            <a:endParaRPr lang="en-AU" dirty="0"/>
          </a:p>
          <a:p>
            <a:r>
              <a:rPr lang="en-AU" dirty="0"/>
              <a:t>Wilayah yang </a:t>
            </a:r>
            <a:r>
              <a:rPr lang="en-AU" dirty="0" err="1"/>
              <a:t>terlahir</a:t>
            </a:r>
            <a:r>
              <a:rPr lang="en-AU" dirty="0"/>
              <a:t> </a:t>
            </a:r>
            <a:r>
              <a:rPr lang="en-AU" dirty="0" err="1"/>
              <a:t>kembali</a:t>
            </a:r>
            <a:endParaRPr lang="en-AU" dirty="0"/>
          </a:p>
          <a:p>
            <a:r>
              <a:rPr lang="en-AU" dirty="0"/>
              <a:t>Pusat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ADELAIDE HILLS</a:t>
            </a:r>
          </a:p>
        </p:txBody>
      </p:sp>
    </p:spTree>
    <p:extLst>
      <p:ext uri="{BB962C8B-B14F-4D97-AF65-F5344CB8AC3E}">
        <p14:creationId xmlns:p14="http://schemas.microsoft.com/office/powerpoint/2010/main" val="356102700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8162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67348" y="1708534"/>
            <a:ext cx="384927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KARAKTERISTIK</a:t>
            </a:r>
          </a:p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IKLIM SEJUK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42429" y="2404817"/>
            <a:ext cx="314493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ADELAIDE HILLS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230–650M (755–2,133KAKI)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76255" y="3903785"/>
            <a:ext cx="0" cy="13859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E8D297A-75D0-4050-F850-2EC22F30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99DD246F-C0C3-A2D9-7C55-9A23576E3096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E862D1-35A0-4FE9-399C-92B6D4E50100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05755-DB77-E7E5-4732-FE7CA20B2402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BBEE98-86C7-49FB-7581-6362B42F2DA1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D9B6DC-FCFC-2B4A-7C27-A535C2C64C01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9799938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548335" cy="1530521"/>
          </a:xfrm>
        </p:spPr>
        <p:txBody>
          <a:bodyPr/>
          <a:lstStyle/>
          <a:p>
            <a:pPr lvl="0"/>
            <a:r>
              <a:rPr lang="en-AU" dirty="0"/>
              <a:t>Tanah Adelaide Hills sangat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struktur</a:t>
            </a:r>
            <a:r>
              <a:rPr lang="en-AU" dirty="0"/>
              <a:t> dan </a:t>
            </a:r>
            <a:r>
              <a:rPr lang="en-AU" dirty="0" err="1"/>
              <a:t>kimianya</a:t>
            </a:r>
            <a:r>
              <a:rPr lang="en-AU" dirty="0"/>
              <a:t>. Wilayah </a:t>
            </a:r>
            <a:r>
              <a:rPr lang="en-AU" dirty="0" err="1"/>
              <a:t>ini</a:t>
            </a:r>
            <a:r>
              <a:rPr lang="en-AU" dirty="0"/>
              <a:t>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campuran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coklat</a:t>
            </a:r>
            <a:r>
              <a:rPr lang="en-AU" dirty="0"/>
              <a:t> </a:t>
            </a:r>
            <a:r>
              <a:rPr lang="en-AU" dirty="0" err="1"/>
              <a:t>keabu-abuan</a:t>
            </a:r>
            <a:r>
              <a:rPr lang="en-AU" dirty="0"/>
              <a:t> </a:t>
            </a:r>
            <a:r>
              <a:rPr lang="en-AU" dirty="0" err="1"/>
              <a:t>atau</a:t>
            </a:r>
            <a:r>
              <a:rPr lang="en-AU" dirty="0"/>
              <a:t> </a:t>
            </a:r>
            <a:r>
              <a:rPr lang="en-AU" dirty="0" err="1"/>
              <a:t>coklat</a:t>
            </a:r>
            <a:r>
              <a:rPr lang="en-AU" dirty="0"/>
              <a:t>, </a:t>
            </a:r>
            <a:r>
              <a:rPr lang="en-AU" dirty="0" err="1"/>
              <a:t>sementara</a:t>
            </a:r>
            <a:r>
              <a:rPr lang="en-AU" dirty="0"/>
              <a:t> </a:t>
            </a:r>
            <a:r>
              <a:rPr lang="en-AU" dirty="0" err="1"/>
              <a:t>kedalaman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juga </a:t>
            </a:r>
            <a:r>
              <a:rPr lang="en-AU" dirty="0" err="1"/>
              <a:t>bervariasi</a:t>
            </a:r>
            <a:r>
              <a:rPr lang="en-AU" dirty="0"/>
              <a:t> </a:t>
            </a:r>
            <a:r>
              <a:rPr lang="en-AU" dirty="0" err="1"/>
              <a:t>akibat</a:t>
            </a:r>
            <a:r>
              <a:rPr lang="en-AU" dirty="0"/>
              <a:t> </a:t>
            </a:r>
            <a:r>
              <a:rPr lang="en-AU" dirty="0" err="1"/>
              <a:t>topografi</a:t>
            </a:r>
            <a:r>
              <a:rPr lang="en-AU" dirty="0"/>
              <a:t>.</a:t>
            </a:r>
            <a:endParaRPr kumimoji="0" lang="en-A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8365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5384317" cy="130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PINOT NOIR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32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KARAKTERISTIK DAN PROFIL RASA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32749" y="3540272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Ceri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Mawar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Violet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Tanah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3625097"/>
            <a:ext cx="9398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197183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196893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196893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196893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196893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196893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196893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196893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196893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1763881" y="2444513"/>
            <a:ext cx="91728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125057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1221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3965317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5179701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517679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517679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517679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517679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51767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51767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51767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51767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13104" y="62431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77247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41390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205533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70057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3935342" y="6240233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28152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15072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393992" y="596157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77954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2235991" y="227943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5243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5214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5214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5214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5214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5214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5214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5214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521455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6F0EDF-68A7-55EB-13E0-7358597E3495}"/>
              </a:ext>
            </a:extLst>
          </p:cNvPr>
          <p:cNvSpPr/>
          <p:nvPr/>
        </p:nvSpPr>
        <p:spPr>
          <a:xfrm>
            <a:off x="2104517" y="4795531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FFCAA8-104D-A4A2-B1EB-A570779C4187}"/>
              </a:ext>
            </a:extLst>
          </p:cNvPr>
          <p:cNvSpPr/>
          <p:nvPr/>
        </p:nvSpPr>
        <p:spPr>
          <a:xfrm>
            <a:off x="2468660" y="479262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933D4-A7CE-3AFE-A09D-08E149A79495}"/>
              </a:ext>
            </a:extLst>
          </p:cNvPr>
          <p:cNvSpPr/>
          <p:nvPr/>
        </p:nvSpPr>
        <p:spPr>
          <a:xfrm>
            <a:off x="2832803" y="479262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4EEFBB-0AC5-FC12-FC69-151A78A0B7FB}"/>
              </a:ext>
            </a:extLst>
          </p:cNvPr>
          <p:cNvSpPr/>
          <p:nvPr/>
        </p:nvSpPr>
        <p:spPr>
          <a:xfrm>
            <a:off x="3196946" y="479262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8F8964-0996-5159-E588-AFC9A14A2FFA}"/>
              </a:ext>
            </a:extLst>
          </p:cNvPr>
          <p:cNvSpPr/>
          <p:nvPr/>
        </p:nvSpPr>
        <p:spPr>
          <a:xfrm>
            <a:off x="3561470" y="4792629"/>
            <a:ext cx="272668" cy="27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288CE6-AC78-25CF-D212-8E13AE6243A2}"/>
              </a:ext>
            </a:extLst>
          </p:cNvPr>
          <p:cNvSpPr/>
          <p:nvPr/>
        </p:nvSpPr>
        <p:spPr>
          <a:xfrm>
            <a:off x="3925994" y="47926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CF94830-4C83-9D39-9D15-05EE3668B410}"/>
              </a:ext>
            </a:extLst>
          </p:cNvPr>
          <p:cNvSpPr/>
          <p:nvPr/>
        </p:nvSpPr>
        <p:spPr>
          <a:xfrm>
            <a:off x="4284339" y="47926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DDF6917-8A6A-FCC4-1E7B-2A95AE986AC7}"/>
              </a:ext>
            </a:extLst>
          </p:cNvPr>
          <p:cNvSpPr/>
          <p:nvPr/>
        </p:nvSpPr>
        <p:spPr>
          <a:xfrm>
            <a:off x="4655041" y="47926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1D7B188-30C7-1178-91D1-BC483D1E0940}"/>
              </a:ext>
            </a:extLst>
          </p:cNvPr>
          <p:cNvSpPr/>
          <p:nvPr/>
        </p:nvSpPr>
        <p:spPr>
          <a:xfrm>
            <a:off x="5019565" y="47926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D3E4762-3A5E-7E94-362B-20874C04096A}"/>
              </a:ext>
            </a:extLst>
          </p:cNvPr>
          <p:cNvSpPr/>
          <p:nvPr/>
        </p:nvSpPr>
        <p:spPr>
          <a:xfrm>
            <a:off x="4656445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2A2B036-9C53-C389-361D-D64CD7D08B07}"/>
              </a:ext>
            </a:extLst>
          </p:cNvPr>
          <p:cNvSpPr/>
          <p:nvPr/>
        </p:nvSpPr>
        <p:spPr>
          <a:xfrm>
            <a:off x="4292923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42B3CC3-BE2D-6E88-C7AF-371B8D533E8C}"/>
              </a:ext>
            </a:extLst>
          </p:cNvPr>
          <p:cNvCxnSpPr>
            <a:cxnSpLocks/>
          </p:cNvCxnSpPr>
          <p:nvPr/>
        </p:nvCxnSpPr>
        <p:spPr>
          <a:xfrm>
            <a:off x="1734688" y="4129787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18242653-CC72-D8F0-986F-2E819B867B0D}"/>
              </a:ext>
            </a:extLst>
          </p:cNvPr>
          <p:cNvSpPr txBox="1"/>
          <p:nvPr/>
        </p:nvSpPr>
        <p:spPr>
          <a:xfrm>
            <a:off x="559508" y="5148164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FBEF58D-D494-EC08-0DCE-99E43DFADF6A}"/>
              </a:ext>
            </a:extLst>
          </p:cNvPr>
          <p:cNvCxnSpPr>
            <a:cxnSpLocks/>
          </p:cNvCxnSpPr>
          <p:nvPr/>
        </p:nvCxnSpPr>
        <p:spPr>
          <a:xfrm>
            <a:off x="1294199" y="5316035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222E06D5-4AA9-2327-B548-C08FBB178BF0}"/>
              </a:ext>
            </a:extLst>
          </p:cNvPr>
          <p:cNvSpPr txBox="1"/>
          <p:nvPr/>
        </p:nvSpPr>
        <p:spPr>
          <a:xfrm>
            <a:off x="559509" y="201336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F80E1FC-4D44-6E82-C97D-BA4CECED3D9E}"/>
              </a:ext>
            </a:extLst>
          </p:cNvPr>
          <p:cNvCxnSpPr>
            <a:cxnSpLocks/>
          </p:cNvCxnSpPr>
          <p:nvPr/>
        </p:nvCxnSpPr>
        <p:spPr>
          <a:xfrm>
            <a:off x="1538515" y="2121731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1852EE0C-96B7-8F44-6B91-30C516EF6AE9}"/>
              </a:ext>
            </a:extLst>
          </p:cNvPr>
          <p:cNvSpPr txBox="1"/>
          <p:nvPr/>
        </p:nvSpPr>
        <p:spPr>
          <a:xfrm>
            <a:off x="559508" y="311229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E1DF74B7-EEF2-821A-1C94-B99C1402C063}"/>
              </a:ext>
            </a:extLst>
          </p:cNvPr>
          <p:cNvSpPr txBox="1"/>
          <p:nvPr/>
        </p:nvSpPr>
        <p:spPr>
          <a:xfrm>
            <a:off x="1868771" y="28297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A2EA9079-33EB-507E-9ACE-0647ED3976EF}"/>
              </a:ext>
            </a:extLst>
          </p:cNvPr>
          <p:cNvSpPr txBox="1"/>
          <p:nvPr/>
        </p:nvSpPr>
        <p:spPr>
          <a:xfrm>
            <a:off x="3138522" y="28297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A1F9C905-ED91-337F-A2D9-1CB4C668DE7C}"/>
              </a:ext>
            </a:extLst>
          </p:cNvPr>
          <p:cNvSpPr txBox="1"/>
          <p:nvPr/>
        </p:nvSpPr>
        <p:spPr>
          <a:xfrm>
            <a:off x="4540139" y="28297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BF9275C3-1A82-6BE3-3DA4-4470FAF928BA}"/>
              </a:ext>
            </a:extLst>
          </p:cNvPr>
          <p:cNvSpPr txBox="1"/>
          <p:nvPr/>
        </p:nvSpPr>
        <p:spPr>
          <a:xfrm>
            <a:off x="1868771" y="3685465"/>
            <a:ext cx="1055182" cy="2552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FF2BB67C-C780-39BD-BE10-03B9C3B8368E}"/>
              </a:ext>
            </a:extLst>
          </p:cNvPr>
          <p:cNvSpPr txBox="1"/>
          <p:nvPr/>
        </p:nvSpPr>
        <p:spPr>
          <a:xfrm>
            <a:off x="2989339" y="368546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24C16E19-B607-73E0-2DEE-4274941B78FB}"/>
              </a:ext>
            </a:extLst>
          </p:cNvPr>
          <p:cNvSpPr txBox="1"/>
          <p:nvPr/>
        </p:nvSpPr>
        <p:spPr>
          <a:xfrm>
            <a:off x="4540139" y="36854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5F9C621A-489D-2364-B8CC-7CD538E2D684}"/>
              </a:ext>
            </a:extLst>
          </p:cNvPr>
          <p:cNvCxnSpPr>
            <a:cxnSpLocks/>
          </p:cNvCxnSpPr>
          <p:nvPr/>
        </p:nvCxnSpPr>
        <p:spPr>
          <a:xfrm>
            <a:off x="1235775" y="328016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itle 2">
            <a:extLst>
              <a:ext uri="{FF2B5EF4-FFF2-40B4-BE49-F238E27FC236}">
                <a16:creationId xmlns:a16="http://schemas.microsoft.com/office/drawing/2014/main" id="{0E736F75-9A2B-2B4F-353C-0C59181A8CB4}"/>
              </a:ext>
            </a:extLst>
          </p:cNvPr>
          <p:cNvSpPr txBox="1"/>
          <p:nvPr/>
        </p:nvSpPr>
        <p:spPr>
          <a:xfrm>
            <a:off x="559508" y="393394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112" name="Title 2">
            <a:extLst>
              <a:ext uri="{FF2B5EF4-FFF2-40B4-BE49-F238E27FC236}">
                <a16:creationId xmlns:a16="http://schemas.microsoft.com/office/drawing/2014/main" id="{38EE739D-9047-EC60-2E18-B3618EFA4B8C}"/>
              </a:ext>
            </a:extLst>
          </p:cNvPr>
          <p:cNvSpPr txBox="1"/>
          <p:nvPr/>
        </p:nvSpPr>
        <p:spPr>
          <a:xfrm>
            <a:off x="1866539" y="452603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3" name="Title 2">
            <a:extLst>
              <a:ext uri="{FF2B5EF4-FFF2-40B4-BE49-F238E27FC236}">
                <a16:creationId xmlns:a16="http://schemas.microsoft.com/office/drawing/2014/main" id="{5F5A6F86-CCB8-0ED9-052D-6251316D1954}"/>
              </a:ext>
            </a:extLst>
          </p:cNvPr>
          <p:cNvSpPr txBox="1"/>
          <p:nvPr/>
        </p:nvSpPr>
        <p:spPr>
          <a:xfrm>
            <a:off x="2989339" y="453416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C1C05B85-8113-2C94-9C25-41261F4507D9}"/>
              </a:ext>
            </a:extLst>
          </p:cNvPr>
          <p:cNvSpPr txBox="1"/>
          <p:nvPr/>
        </p:nvSpPr>
        <p:spPr>
          <a:xfrm>
            <a:off x="4540139" y="45052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115" name="Title 2">
            <a:extLst>
              <a:ext uri="{FF2B5EF4-FFF2-40B4-BE49-F238E27FC236}">
                <a16:creationId xmlns:a16="http://schemas.microsoft.com/office/drawing/2014/main" id="{38F1A160-3977-1B71-393E-68CB0FFF1714}"/>
              </a:ext>
            </a:extLst>
          </p:cNvPr>
          <p:cNvSpPr txBox="1"/>
          <p:nvPr/>
        </p:nvSpPr>
        <p:spPr>
          <a:xfrm>
            <a:off x="559508" y="477420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0EB6E1A-40DE-D384-64EC-F76C99444852}"/>
              </a:ext>
            </a:extLst>
          </p:cNvPr>
          <p:cNvCxnSpPr>
            <a:cxnSpLocks/>
          </p:cNvCxnSpPr>
          <p:nvPr/>
        </p:nvCxnSpPr>
        <p:spPr>
          <a:xfrm>
            <a:off x="965015" y="4942078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itle 2">
            <a:extLst>
              <a:ext uri="{FF2B5EF4-FFF2-40B4-BE49-F238E27FC236}">
                <a16:creationId xmlns:a16="http://schemas.microsoft.com/office/drawing/2014/main" id="{2F0C3E0F-994D-5257-ACE4-FF8F005F5D49}"/>
              </a:ext>
            </a:extLst>
          </p:cNvPr>
          <p:cNvSpPr txBox="1"/>
          <p:nvPr/>
        </p:nvSpPr>
        <p:spPr>
          <a:xfrm>
            <a:off x="559508" y="551282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06E29DE4-3648-AD4A-5E78-F5019643E38A}"/>
              </a:ext>
            </a:extLst>
          </p:cNvPr>
          <p:cNvCxnSpPr>
            <a:cxnSpLocks/>
          </p:cNvCxnSpPr>
          <p:nvPr/>
        </p:nvCxnSpPr>
        <p:spPr>
          <a:xfrm>
            <a:off x="1824551" y="5659006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itle 2">
            <a:extLst>
              <a:ext uri="{FF2B5EF4-FFF2-40B4-BE49-F238E27FC236}">
                <a16:creationId xmlns:a16="http://schemas.microsoft.com/office/drawing/2014/main" id="{D1A23130-0184-16ED-33A3-1A236C049D92}"/>
              </a:ext>
            </a:extLst>
          </p:cNvPr>
          <p:cNvSpPr txBox="1"/>
          <p:nvPr/>
        </p:nvSpPr>
        <p:spPr>
          <a:xfrm>
            <a:off x="559508" y="62288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2FD67EC-35FC-D365-8931-3DD90011845F}"/>
              </a:ext>
            </a:extLst>
          </p:cNvPr>
          <p:cNvCxnSpPr>
            <a:cxnSpLocks/>
          </p:cNvCxnSpPr>
          <p:nvPr/>
        </p:nvCxnSpPr>
        <p:spPr>
          <a:xfrm>
            <a:off x="1663883" y="639668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796" y="3444927"/>
            <a:ext cx="1516650" cy="270862"/>
          </a:xfrm>
        </p:spPr>
        <p:txBody>
          <a:bodyPr/>
          <a:lstStyle/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SALMON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0" y="590262"/>
            <a:ext cx="8359331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PADANAN MAKANAN</a:t>
            </a: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949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-171158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621815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AYAM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3238690" y="5864342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BABI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8940882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BEBEK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7739262" y="5864342"/>
            <a:ext cx="1516651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PATÉ DAN TERRINE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768886" y="5864342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KEJU COMTE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983" y="4709046"/>
            <a:ext cx="1651135" cy="100068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D48711-266A-A859-997C-087E1330735D}"/>
              </a:ext>
            </a:extLst>
          </p:cNvPr>
          <p:cNvSpPr txBox="1">
            <a:spLocks/>
          </p:cNvSpPr>
          <p:nvPr/>
        </p:nvSpPr>
        <p:spPr>
          <a:xfrm>
            <a:off x="5501226" y="5864342"/>
            <a:ext cx="1516650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CHARCUTERIE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AF0B1A-25AF-4D2C-B826-98CB2D88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796" y="2417302"/>
            <a:ext cx="1759105" cy="950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E2D9F2-0E88-722C-11BD-FA20E1E87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556" y="2180638"/>
            <a:ext cx="1587993" cy="11869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A3D314-AFCE-8F5E-73DA-37B2EBA49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3068" y="2581850"/>
            <a:ext cx="1675198" cy="7328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5E1CDF-FD35-4973-63CD-59DF559AD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184" y="4797395"/>
            <a:ext cx="1758326" cy="9123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692A69-CD8C-3E84-2C3E-E0F0C14459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8591" y="4709045"/>
            <a:ext cx="1362476" cy="10006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5825FF-ED89-9898-C686-2CD26B046F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0667" y="4709045"/>
            <a:ext cx="1966143" cy="9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56" r="16856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KEBANGKITAN DARI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534105" cy="1325563"/>
          </a:xfrm>
        </p:spPr>
        <p:txBody>
          <a:bodyPr/>
          <a:lstStyle/>
          <a:p>
            <a:r>
              <a:rPr lang="en-US" kern="1000" spc="-100" dirty="0"/>
              <a:t>AUSTRALIAN PINOT NOIR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4C1DB-E898-F440-1E86-7F76A86FD2B3}"/>
              </a:ext>
            </a:extLst>
          </p:cNvPr>
          <p:cNvSpPr txBox="1"/>
          <p:nvPr/>
        </p:nvSpPr>
        <p:spPr>
          <a:xfrm>
            <a:off x="561895" y="3501483"/>
            <a:ext cx="4509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AU" sz="1600" dirty="0">
                <a:solidFill>
                  <a:schemeClr val="bg1"/>
                </a:solidFill>
              </a:rPr>
              <a:t>Masa </a:t>
            </a:r>
            <a:r>
              <a:rPr lang="en-AU" sz="1600" dirty="0" err="1">
                <a:solidFill>
                  <a:schemeClr val="bg1"/>
                </a:solidFill>
              </a:rPr>
              <a:t>depan</a:t>
            </a:r>
            <a:r>
              <a:rPr lang="en-AU" sz="1600" dirty="0">
                <a:solidFill>
                  <a:schemeClr val="bg1"/>
                </a:solidFill>
              </a:rPr>
              <a:t> yang </a:t>
            </a:r>
            <a:r>
              <a:rPr lang="en-AU" sz="1600" dirty="0" err="1">
                <a:solidFill>
                  <a:schemeClr val="bg1"/>
                </a:solidFill>
              </a:rPr>
              <a:t>menjanjikan</a:t>
            </a:r>
            <a:r>
              <a:rPr lang="en-AU" sz="1600" dirty="0">
                <a:solidFill>
                  <a:schemeClr val="bg1"/>
                </a:solidFill>
              </a:rPr>
              <a:t>, </a:t>
            </a:r>
            <a:r>
              <a:rPr lang="en-AU" sz="1600" dirty="0" err="1">
                <a:solidFill>
                  <a:schemeClr val="bg1"/>
                </a:solidFill>
              </a:rPr>
              <a:t>dengan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penanaman</a:t>
            </a:r>
            <a:r>
              <a:rPr lang="en-AU" sz="1600" dirty="0">
                <a:solidFill>
                  <a:schemeClr val="bg1"/>
                </a:solidFill>
              </a:rPr>
              <a:t> Pinot yang </a:t>
            </a:r>
            <a:r>
              <a:rPr lang="en-AU" sz="1600" dirty="0" err="1">
                <a:solidFill>
                  <a:schemeClr val="bg1"/>
                </a:solidFill>
              </a:rPr>
              <a:t>bertambah</a:t>
            </a:r>
            <a:r>
              <a:rPr lang="en-AU" sz="1600" dirty="0">
                <a:solidFill>
                  <a:schemeClr val="bg1"/>
                </a:solidFill>
              </a:rPr>
              <a:t> dan </a:t>
            </a:r>
            <a:r>
              <a:rPr lang="en-AU" sz="1600" dirty="0" err="1">
                <a:solidFill>
                  <a:schemeClr val="bg1"/>
                </a:solidFill>
              </a:rPr>
              <a:t>pembuat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anggur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iklim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sejuk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senantiasa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melakukan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penyesuaian</a:t>
            </a:r>
            <a:r>
              <a:rPr lang="en-AU" sz="1600" dirty="0">
                <a:solidFill>
                  <a:schemeClr val="bg1"/>
                </a:solidFill>
              </a:rPr>
              <a:t>, </a:t>
            </a:r>
            <a:r>
              <a:rPr lang="en-AU" sz="1600" dirty="0" err="1">
                <a:solidFill>
                  <a:schemeClr val="bg1"/>
                </a:solidFill>
              </a:rPr>
              <a:t>menyempurnakan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teknik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tradisional</a:t>
            </a:r>
            <a:r>
              <a:rPr lang="en-AU" sz="1600" dirty="0">
                <a:solidFill>
                  <a:schemeClr val="bg1"/>
                </a:solidFill>
              </a:rPr>
              <a:t> dan </a:t>
            </a:r>
            <a:r>
              <a:rPr lang="en-AU" sz="1600" dirty="0" err="1">
                <a:solidFill>
                  <a:schemeClr val="bg1"/>
                </a:solidFill>
              </a:rPr>
              <a:t>menciptakan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cara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khas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mereka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sendiri</a:t>
            </a:r>
            <a:r>
              <a:rPr lang="en-AU" sz="1600" dirty="0">
                <a:solidFill>
                  <a:schemeClr val="bg1"/>
                </a:solidFill>
              </a:rPr>
              <a:t>  </a:t>
            </a:r>
            <a:r>
              <a:rPr lang="en-AU" sz="1600" dirty="0" err="1">
                <a:solidFill>
                  <a:schemeClr val="bg1"/>
                </a:solidFill>
              </a:rPr>
              <a:t>dalam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melakukan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sesuatu</a:t>
            </a:r>
            <a:r>
              <a:rPr lang="en-AU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41" b="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8D2583F6-95A8-46D4-89E9-5BD7FE706CA0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30" t="20664" r="9664" b="28467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PINOT NOIR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Pinot Noir yang sangat </a:t>
            </a:r>
            <a:r>
              <a:rPr lang="en-AU" dirty="0" err="1">
                <a:solidFill>
                  <a:schemeClr val="bg1"/>
                </a:solidFill>
              </a:rPr>
              <a:t>sensitif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kesayangan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komunitas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Australia. </a:t>
            </a:r>
            <a:r>
              <a:rPr lang="en-AU" dirty="0" err="1">
                <a:solidFill>
                  <a:schemeClr val="bg1"/>
                </a:solidFill>
              </a:rPr>
              <a:t>Perjalanannya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diawali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kesulitan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tapi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saat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merupakan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pemain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penting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dalam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evolusi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Australia,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permintaan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kualitas</a:t>
            </a:r>
            <a:r>
              <a:rPr lang="en-AU" dirty="0">
                <a:solidFill>
                  <a:schemeClr val="bg1"/>
                </a:solidFill>
              </a:rPr>
              <a:t> yang sangat </a:t>
            </a:r>
            <a:r>
              <a:rPr lang="en-AU" dirty="0" err="1">
                <a:solidFill>
                  <a:schemeClr val="bg1"/>
                </a:solidFill>
              </a:rPr>
              <a:t>meningkat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221238" cy="1325563"/>
          </a:xfrm>
        </p:spPr>
        <p:txBody>
          <a:bodyPr/>
          <a:lstStyle/>
          <a:p>
            <a:r>
              <a:rPr lang="en-US" sz="4800" kern="1000" spc="-100" dirty="0"/>
              <a:t>SI KESAYANGAN YANG MENYULITKAN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9F29-6162-9E45-4559-2C8C4210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8A37C-94DD-39B1-DFDE-C38EE198651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9A4AC-799A-2D1F-8FBD-4A637E9474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89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3" t="36965" r="4749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4087926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AU" dirty="0"/>
              <a:t>Sejarah Pinot Noir di Australia</a:t>
            </a:r>
          </a:p>
          <a:p>
            <a:pPr>
              <a:spcBef>
                <a:spcPts val="500"/>
              </a:spcBef>
            </a:pPr>
            <a:r>
              <a:rPr lang="en-AU" dirty="0" err="1"/>
              <a:t>Bagaimana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ditanam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 err="1"/>
              <a:t>Bagaimana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dibuat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/>
              <a:t>Di mana </a:t>
            </a:r>
            <a:r>
              <a:rPr lang="en-AU" dirty="0" err="1"/>
              <a:t>ditanamnya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 err="1"/>
              <a:t>Karakteristik</a:t>
            </a:r>
            <a:r>
              <a:rPr lang="en-AU" dirty="0"/>
              <a:t> dan </a:t>
            </a:r>
            <a:r>
              <a:rPr lang="en-AU" dirty="0" err="1"/>
              <a:t>profil</a:t>
            </a:r>
            <a:r>
              <a:rPr lang="en-AU" dirty="0"/>
              <a:t> rasa.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2" r="2992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dirty="0"/>
              <a:t>1830an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12003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Batang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Pinot Noir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Burgundia</a:t>
            </a:r>
            <a:r>
              <a:rPr lang="en-AU" sz="1600" dirty="0"/>
              <a:t> </a:t>
            </a:r>
            <a:r>
              <a:rPr lang="en-AU" sz="1600" dirty="0" err="1"/>
              <a:t>ditanam</a:t>
            </a:r>
            <a:r>
              <a:rPr lang="en-AU" sz="1600" dirty="0"/>
              <a:t> di Australia. </a:t>
            </a:r>
            <a:r>
              <a:rPr lang="en-AU" sz="1600" dirty="0" err="1"/>
              <a:t>Klon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kemudian</a:t>
            </a:r>
            <a:r>
              <a:rPr lang="en-AU" sz="1600" dirty="0"/>
              <a:t> </a:t>
            </a:r>
            <a:r>
              <a:rPr lang="en-AU" sz="1600" dirty="0" err="1"/>
              <a:t>dikenal</a:t>
            </a:r>
            <a:r>
              <a:rPr lang="en-AU" sz="1600" dirty="0"/>
              <a:t> </a:t>
            </a:r>
            <a:r>
              <a:rPr lang="en-AU" sz="1600" dirty="0" err="1"/>
              <a:t>sebagai</a:t>
            </a:r>
            <a:r>
              <a:rPr lang="en-AU" sz="1600" dirty="0"/>
              <a:t> </a:t>
            </a:r>
            <a:r>
              <a:rPr lang="en-AU" sz="1600" dirty="0" err="1"/>
              <a:t>klon</a:t>
            </a:r>
            <a:r>
              <a:rPr lang="en-AU" sz="1600" dirty="0"/>
              <a:t> MV6, </a:t>
            </a:r>
            <a:r>
              <a:rPr lang="en-AU" sz="1600" dirty="0" err="1"/>
              <a:t>masih</a:t>
            </a:r>
            <a:r>
              <a:rPr lang="en-AU" sz="1600" dirty="0"/>
              <a:t> </a:t>
            </a:r>
            <a:r>
              <a:rPr lang="en-AU" sz="1600" dirty="0" err="1"/>
              <a:t>digunakan</a:t>
            </a:r>
            <a:r>
              <a:rPr lang="en-AU" sz="1600" dirty="0"/>
              <a:t>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saat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7531" y="1508782"/>
            <a:ext cx="26901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Pinot Noir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lepas</a:t>
            </a:r>
            <a:r>
              <a:rPr lang="en-AU" sz="1600" dirty="0"/>
              <a:t> </a:t>
            </a:r>
            <a:r>
              <a:rPr lang="en-AU" sz="1600" dirty="0" err="1"/>
              <a:t>landas</a:t>
            </a:r>
            <a:r>
              <a:rPr lang="en-AU" sz="1600" dirty="0"/>
              <a:t> di Australia,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mulain</a:t>
            </a:r>
            <a:r>
              <a:rPr lang="en-AU" dirty="0" err="1"/>
              <a:t>ya</a:t>
            </a:r>
            <a:r>
              <a:rPr lang="en-AU" dirty="0"/>
              <a:t> winery </a:t>
            </a:r>
            <a:r>
              <a:rPr lang="en-AU" sz="1600" dirty="0" err="1"/>
              <a:t>memproduksi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jumlah</a:t>
            </a:r>
            <a:r>
              <a:rPr lang="en-AU" sz="1600" dirty="0"/>
              <a:t> </a:t>
            </a:r>
            <a:r>
              <a:rPr lang="en-AU" sz="1600" dirty="0" err="1"/>
              <a:t>komersial</a:t>
            </a:r>
            <a:r>
              <a:rPr lang="en-AU" sz="1600" dirty="0"/>
              <a:t>. </a:t>
            </a:r>
            <a:r>
              <a:rPr lang="en-AU" sz="1600" dirty="0" err="1"/>
              <a:t>Seleksi</a:t>
            </a:r>
            <a:r>
              <a:rPr lang="en-AU" sz="1600" dirty="0"/>
              <a:t> </a:t>
            </a:r>
            <a:r>
              <a:rPr lang="en-AU" sz="1600" dirty="0" err="1"/>
              <a:t>klon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penting</a:t>
            </a:r>
            <a:r>
              <a:rPr lang="en-AU" sz="16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6644" y="824931"/>
            <a:ext cx="2690127" cy="662774"/>
          </a:xfrm>
        </p:spPr>
        <p:txBody>
          <a:bodyPr/>
          <a:lstStyle/>
          <a:p>
            <a:r>
              <a:rPr lang="en-US" dirty="0"/>
              <a:t>1970an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8" y="584200"/>
            <a:ext cx="5489211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SEJARAH PINOT NOIR DI AUSTRALIA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5264288" y="4240381"/>
            <a:ext cx="245235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Pinot Noir </a:t>
            </a:r>
            <a:r>
              <a:rPr lang="en-AU" sz="1600" dirty="0" err="1"/>
              <a:t>mulai</a:t>
            </a:r>
            <a:r>
              <a:rPr lang="en-AU" sz="1600" dirty="0"/>
              <a:t> </a:t>
            </a:r>
            <a:r>
              <a:rPr lang="en-AU" sz="1600" dirty="0" err="1"/>
              <a:t>menemukan</a:t>
            </a:r>
            <a:r>
              <a:rPr lang="en-AU" sz="1600" dirty="0"/>
              <a:t> </a:t>
            </a:r>
            <a:r>
              <a:rPr lang="en-AU" sz="1600" dirty="0" err="1"/>
              <a:t>tempatnya</a:t>
            </a:r>
            <a:r>
              <a:rPr lang="en-AU" sz="1600" dirty="0"/>
              <a:t> di Australia, </a:t>
            </a:r>
            <a:r>
              <a:rPr lang="en-AU" sz="1600" dirty="0" err="1"/>
              <a:t>melalui</a:t>
            </a:r>
            <a:r>
              <a:rPr lang="en-AU" sz="1600" dirty="0"/>
              <a:t> legenda </a:t>
            </a:r>
            <a:r>
              <a:rPr lang="en-AU" sz="1600" dirty="0" err="1"/>
              <a:t>anggur</a:t>
            </a:r>
            <a:r>
              <a:rPr lang="en-AU" sz="1600" dirty="0"/>
              <a:t>, Maurice O’Shea yang </a:t>
            </a:r>
            <a:r>
              <a:rPr lang="en-AU" sz="1600" dirty="0" err="1"/>
              <a:t>menanam</a:t>
            </a:r>
            <a:r>
              <a:rPr lang="en-AU" sz="1600" dirty="0"/>
              <a:t> </a:t>
            </a:r>
            <a:r>
              <a:rPr lang="en-AU" sz="1600" dirty="0" err="1"/>
              <a:t>pohon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di Mount Pleasant di Hunter Valley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5264287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1920an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57" b="18057"/>
          <a:stretch/>
        </p:blipFill>
        <p:spPr>
          <a:xfrm>
            <a:off x="6456363" y="584201"/>
            <a:ext cx="5735637" cy="244893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53581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 err="1"/>
              <a:t>Komunitas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Australia </a:t>
            </a:r>
            <a:r>
              <a:rPr lang="en-AU" sz="1600" dirty="0" err="1"/>
              <a:t>berekspansi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wilayah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iklim</a:t>
            </a:r>
            <a:r>
              <a:rPr lang="en-AU" sz="1600" dirty="0"/>
              <a:t> </a:t>
            </a:r>
            <a:r>
              <a:rPr lang="en-AU" sz="1600" dirty="0" err="1"/>
              <a:t>sejuk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cocok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Pinot Noir.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1980an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0" y="1354511"/>
            <a:ext cx="291218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Australia </a:t>
            </a:r>
            <a:r>
              <a:rPr lang="en-AU" sz="1600" dirty="0" err="1"/>
              <a:t>melihat</a:t>
            </a:r>
            <a:r>
              <a:rPr lang="en-AU" sz="1600" dirty="0"/>
              <a:t> </a:t>
            </a:r>
            <a:r>
              <a:rPr lang="en-AU" sz="1600" dirty="0" err="1"/>
              <a:t>peningkatan</a:t>
            </a:r>
            <a:r>
              <a:rPr lang="en-AU" sz="1600" dirty="0"/>
              <a:t> </a:t>
            </a:r>
            <a:r>
              <a:rPr lang="en-AU" sz="1600" dirty="0" err="1"/>
              <a:t>klon</a:t>
            </a:r>
            <a:r>
              <a:rPr lang="en-AU" sz="1600" dirty="0"/>
              <a:t> Dijon, </a:t>
            </a:r>
            <a:r>
              <a:rPr lang="en-AU" sz="1600" dirty="0" err="1"/>
              <a:t>menambah</a:t>
            </a:r>
            <a:r>
              <a:rPr lang="en-AU" sz="1600" dirty="0"/>
              <a:t> </a:t>
            </a:r>
            <a:r>
              <a:rPr lang="en-AU" sz="1600" dirty="0" err="1"/>
              <a:t>keberagaman</a:t>
            </a:r>
            <a:r>
              <a:rPr lang="en-AU" sz="1600" dirty="0"/>
              <a:t> </a:t>
            </a:r>
            <a:r>
              <a:rPr lang="en-AU" sz="1600" dirty="0" err="1"/>
              <a:t>materi</a:t>
            </a:r>
            <a:r>
              <a:rPr lang="en-AU" sz="1600" dirty="0"/>
              <a:t> </a:t>
            </a:r>
            <a:r>
              <a:rPr lang="en-AU" sz="1600" dirty="0" err="1"/>
              <a:t>pengklonan</a:t>
            </a:r>
            <a:r>
              <a:rPr lang="en-AU" sz="1600" dirty="0"/>
              <a:t> yang </a:t>
            </a:r>
            <a:r>
              <a:rPr lang="en-AU" sz="1600" dirty="0" err="1"/>
              <a:t>tersedia</a:t>
            </a:r>
            <a:r>
              <a:rPr lang="en-AU" sz="1600" dirty="0"/>
              <a:t>. Pinot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khusus</a:t>
            </a:r>
            <a:r>
              <a:rPr lang="en-AU" sz="1600" dirty="0"/>
              <a:t> </a:t>
            </a:r>
            <a:r>
              <a:rPr lang="en-AU" sz="1600" dirty="0" err="1"/>
              <a:t>menjadi</a:t>
            </a:r>
            <a:r>
              <a:rPr lang="en-AU" sz="1600" dirty="0"/>
              <a:t> </a:t>
            </a:r>
            <a:r>
              <a:rPr lang="en-AU" sz="1600" dirty="0" err="1"/>
              <a:t>sukses</a:t>
            </a:r>
            <a:r>
              <a:rPr lang="en-AU" sz="1600" dirty="0"/>
              <a:t> di Victoria, Tasmania dan Adelaide Hills.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670660"/>
            <a:ext cx="2120040" cy="662774"/>
          </a:xfrm>
        </p:spPr>
        <p:txBody>
          <a:bodyPr/>
          <a:lstStyle/>
          <a:p>
            <a:r>
              <a:rPr lang="en-US" dirty="0"/>
              <a:t>1990an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328981" y="4177333"/>
            <a:ext cx="307288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Pinot Noir Australia </a:t>
            </a:r>
            <a:r>
              <a:rPr lang="en-AU" sz="1600" dirty="0" err="1"/>
              <a:t>hari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baik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yang </a:t>
            </a:r>
            <a:r>
              <a:rPr lang="en-AU" sz="1600" dirty="0" err="1"/>
              <a:t>pernah</a:t>
            </a:r>
            <a:r>
              <a:rPr lang="en-AU" sz="1600" dirty="0"/>
              <a:t> </a:t>
            </a:r>
            <a:r>
              <a:rPr lang="en-AU" sz="1600" dirty="0" err="1"/>
              <a:t>ada</a:t>
            </a:r>
            <a:r>
              <a:rPr lang="en-AU" sz="1600" dirty="0"/>
              <a:t>, </a:t>
            </a:r>
            <a:r>
              <a:rPr lang="en-AU" sz="1600" dirty="0" err="1"/>
              <a:t>seraya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bertumbuh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tua</a:t>
            </a:r>
            <a:r>
              <a:rPr lang="en-AU" sz="1600" dirty="0"/>
              <a:t> dan </a:t>
            </a:r>
            <a:r>
              <a:rPr lang="en-AU" sz="1600" dirty="0" err="1"/>
              <a:t>komunitas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belajar</a:t>
            </a:r>
            <a:r>
              <a:rPr lang="en-AU" sz="1600" dirty="0"/>
              <a:t>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banyak</a:t>
            </a:r>
            <a:r>
              <a:rPr lang="en-AU" sz="1600" dirty="0"/>
              <a:t> </a:t>
            </a:r>
            <a:r>
              <a:rPr lang="en-AU" sz="1600" dirty="0" err="1"/>
              <a:t>tentang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unik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.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318097" y="3493482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554" y="368300"/>
            <a:ext cx="4829691" cy="429788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BUDI DAYA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022" y="2490255"/>
            <a:ext cx="5534105" cy="26699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Tanaman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‘</a:t>
            </a:r>
            <a:r>
              <a:rPr lang="en-AU" dirty="0" err="1">
                <a:solidFill>
                  <a:schemeClr val="bg1"/>
                </a:solidFill>
              </a:rPr>
              <a:t>plin</a:t>
            </a:r>
            <a:r>
              <a:rPr lang="en-AU" dirty="0">
                <a:solidFill>
                  <a:schemeClr val="bg1"/>
                </a:solidFill>
              </a:rPr>
              <a:t>-plan’ yang </a:t>
            </a:r>
            <a:r>
              <a:rPr lang="en-AU" dirty="0" err="1">
                <a:solidFill>
                  <a:schemeClr val="bg1"/>
                </a:solidFill>
              </a:rPr>
              <a:t>membutuhkan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atau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sedang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pengaruh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penyejukan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Rangkaian</a:t>
            </a:r>
            <a:r>
              <a:rPr lang="en-AU" dirty="0"/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padat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kulit</a:t>
            </a:r>
            <a:r>
              <a:rPr lang="en-AU" dirty="0">
                <a:solidFill>
                  <a:schemeClr val="bg1"/>
                </a:solidFill>
              </a:rPr>
              <a:t> yang tipis </a:t>
            </a:r>
            <a:r>
              <a:rPr lang="en-AU" dirty="0" err="1">
                <a:solidFill>
                  <a:schemeClr val="bg1"/>
                </a:solidFill>
              </a:rPr>
              <a:t>membuat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menjadi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rentan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terhadap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penyakit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hama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pembusukan</a:t>
            </a:r>
            <a:r>
              <a:rPr lang="en-AU" dirty="0">
                <a:solidFill>
                  <a:schemeClr val="bg1"/>
                </a:solidFill>
              </a:rPr>
              <a:t>. </a:t>
            </a:r>
            <a:r>
              <a:rPr lang="en-AU" dirty="0" err="1">
                <a:solidFill>
                  <a:schemeClr val="bg1"/>
                </a:solidFill>
              </a:rPr>
              <a:t>Memerlukan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penanganan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seksama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Ratusan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klon</a:t>
            </a:r>
            <a:r>
              <a:rPr lang="en-AU" dirty="0">
                <a:solidFill>
                  <a:schemeClr val="bg1"/>
                </a:solidFill>
              </a:rPr>
              <a:t> Pinot Noir yang </a:t>
            </a:r>
            <a:r>
              <a:rPr lang="en-AU" dirty="0" err="1">
                <a:solidFill>
                  <a:schemeClr val="bg1"/>
                </a:solidFill>
              </a:rPr>
              <a:t>berbeda</a:t>
            </a:r>
            <a:r>
              <a:rPr lang="en-AU" dirty="0">
                <a:solidFill>
                  <a:schemeClr val="bg1"/>
                </a:solidFill>
              </a:rPr>
              <a:t> – di Australia, MV6 dan </a:t>
            </a:r>
            <a:r>
              <a:rPr lang="en-AU" dirty="0" err="1">
                <a:solidFill>
                  <a:schemeClr val="bg1"/>
                </a:solidFill>
              </a:rPr>
              <a:t>klon</a:t>
            </a:r>
            <a:r>
              <a:rPr lang="en-AU" dirty="0">
                <a:solidFill>
                  <a:schemeClr val="bg1"/>
                </a:solidFill>
              </a:rPr>
              <a:t> Dijon yang </a:t>
            </a:r>
            <a:r>
              <a:rPr lang="en-AU" dirty="0" err="1">
                <a:solidFill>
                  <a:schemeClr val="bg1"/>
                </a:solidFill>
              </a:rPr>
              <a:t>utamanya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digunakan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Panen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awal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hasil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berimbang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memproduksi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hasil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terbaik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0022" y="864972"/>
            <a:ext cx="5534105" cy="714677"/>
          </a:xfrm>
        </p:spPr>
        <p:txBody>
          <a:bodyPr/>
          <a:lstStyle/>
          <a:p>
            <a:r>
              <a:rPr lang="en-US" sz="3600" kern="1000" spc="-100" dirty="0"/>
              <a:t>BAGAIMANA </a:t>
            </a:r>
            <a:br>
              <a:rPr lang="en-US" sz="3600" kern="1000" spc="-100" dirty="0"/>
            </a:br>
            <a:r>
              <a:rPr lang="en-US" sz="3600" kern="1000" spc="-100" dirty="0"/>
              <a:t>PINOT NOIR AUSTRALIA BUDIDAYAKAN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2229CC-5F58-29B8-B6CA-B2B223416116}"/>
              </a:ext>
            </a:extLst>
          </p:cNvPr>
          <p:cNvSpPr txBox="1">
            <a:spLocks/>
          </p:cNvSpPr>
          <p:nvPr/>
        </p:nvSpPr>
        <p:spPr>
          <a:xfrm>
            <a:off x="407988" y="5702476"/>
            <a:ext cx="5048365" cy="787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>
                <a:solidFill>
                  <a:schemeClr val="bg1"/>
                </a:solidFill>
              </a:rPr>
              <a:t>Pinot Noir </a:t>
            </a:r>
            <a:r>
              <a:rPr lang="en-AU" sz="1200" i="1" dirty="0" err="1">
                <a:solidFill>
                  <a:schemeClr val="bg1"/>
                </a:solidFill>
              </a:rPr>
              <a:t>memiliki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kurang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lebih</a:t>
            </a:r>
            <a:r>
              <a:rPr lang="en-AU" sz="1200" i="1" dirty="0">
                <a:solidFill>
                  <a:schemeClr val="bg1"/>
                </a:solidFill>
              </a:rPr>
              <a:t> 30,000 gen </a:t>
            </a:r>
            <a:r>
              <a:rPr lang="en-AU" sz="1200" i="1" dirty="0" err="1">
                <a:solidFill>
                  <a:schemeClr val="bg1"/>
                </a:solidFill>
              </a:rPr>
              <a:t>dalam</a:t>
            </a:r>
            <a:r>
              <a:rPr lang="en-AU" sz="1200" i="1" dirty="0">
                <a:solidFill>
                  <a:schemeClr val="bg1"/>
                </a:solidFill>
              </a:rPr>
              <a:t> DNA-</a:t>
            </a:r>
            <a:r>
              <a:rPr lang="en-AU" sz="1200" i="1" dirty="0" err="1">
                <a:solidFill>
                  <a:schemeClr val="bg1"/>
                </a:solidFill>
              </a:rPr>
              <a:t>nya</a:t>
            </a:r>
            <a:r>
              <a:rPr lang="en-AU" sz="1200" i="1" dirty="0">
                <a:solidFill>
                  <a:schemeClr val="bg1"/>
                </a:solidFill>
              </a:rPr>
              <a:t> – </a:t>
            </a:r>
            <a:r>
              <a:rPr lang="en-AU" sz="1200" i="1" dirty="0" err="1">
                <a:solidFill>
                  <a:schemeClr val="bg1"/>
                </a:solidFill>
              </a:rPr>
              <a:t>lebih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dari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genom</a:t>
            </a:r>
            <a:r>
              <a:rPr lang="en-AU" sz="1200" i="1" dirty="0">
                <a:solidFill>
                  <a:schemeClr val="bg1"/>
                </a:solidFill>
              </a:rPr>
              <a:t> </a:t>
            </a:r>
            <a:r>
              <a:rPr lang="en-AU" sz="1200" i="1" dirty="0" err="1">
                <a:solidFill>
                  <a:schemeClr val="bg1"/>
                </a:solidFill>
              </a:rPr>
              <a:t>manusia</a:t>
            </a:r>
            <a:r>
              <a:rPr lang="en-AU" sz="1200" i="1" dirty="0">
                <a:solidFill>
                  <a:schemeClr val="bg1"/>
                </a:solidFill>
              </a:rPr>
              <a:t> yang </a:t>
            </a:r>
            <a:r>
              <a:rPr lang="en-AU" sz="1200" i="1" dirty="0" err="1">
                <a:solidFill>
                  <a:schemeClr val="bg1"/>
                </a:solidFill>
              </a:rPr>
              <a:t>memiliki</a:t>
            </a:r>
            <a:r>
              <a:rPr lang="en-AU" sz="1200" i="1" dirty="0">
                <a:solidFill>
                  <a:schemeClr val="bg1"/>
                </a:solidFill>
              </a:rPr>
              <a:t> 20,000 to 25,000</a:t>
            </a: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MEMENGARUHI PINOT NOIR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RENDAMAN DINGIN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BUAH UTUH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INKLUSI </a:t>
            </a:r>
          </a:p>
          <a:p>
            <a:pPr algn="ctr"/>
            <a:r>
              <a:rPr lang="en-AU" sz="1400" dirty="0"/>
              <a:t>TANGKAI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44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262378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2623781" y="2764694"/>
            <a:ext cx="85240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MENJAGA KULIT DARI EKSTRAKSI TERLALU BANYAK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750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86310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883748" y="2834599"/>
            <a:ext cx="852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BATANG DIBIARKAN SAAT KONTAK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BB29C7-24A7-5E08-83B3-E33F6D767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53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PUNCH DOWN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</a:t>
            </a:r>
          </a:p>
          <a:p>
            <a:pPr algn="ctr"/>
            <a:r>
              <a:rPr lang="en-AU" sz="1400" dirty="0"/>
              <a:t>RANGKAIAN ANGGUR UTUH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00" y="2849288"/>
            <a:ext cx="852407" cy="9510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FE5E174-93D0-4CAA-6144-A02AF9711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257" y="2895196"/>
            <a:ext cx="496642" cy="9255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159CF1-5F76-ABED-1E96-4F2853E95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35855" y="3287913"/>
            <a:ext cx="440745" cy="821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E7AB7B-7DEF-7215-DCA2-D6093E43D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7" y="3141940"/>
            <a:ext cx="648015" cy="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89754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ALAMI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89754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</a:t>
            </a:r>
          </a:p>
          <a:p>
            <a:pPr algn="ctr"/>
            <a:r>
              <a:rPr lang="en-AU" sz="1400" dirty="0"/>
              <a:t>DINGIN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16367" y="5897540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PERPANJANGAN </a:t>
            </a:r>
          </a:p>
          <a:p>
            <a:pPr algn="ctr"/>
            <a:r>
              <a:rPr lang="en-AU" sz="1400" dirty="0"/>
              <a:t>MASERASI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34382" y="5897540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PENUAAN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7F7BF-1E5D-3E92-5780-15CE844FC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203" y="3343895"/>
            <a:ext cx="652907" cy="57845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F05D0-FA74-CCC4-186E-BD0D3A302B8B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MEMENGARUHI PINOT NOIR</a:t>
            </a: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1B68FD-BD7A-4AA6-B2FE-82C9D8DA39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www.w3.org/XML/1998/namespace"/>
    <ds:schemaRef ds:uri="02256494-4976-4001-aedb-96463ae0d92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2854</Words>
  <Application>Microsoft Macintosh PowerPoint</Application>
  <PresentationFormat>Widescreen</PresentationFormat>
  <Paragraphs>302</Paragraphs>
  <Slides>30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Symbol</vt:lpstr>
      <vt:lpstr>Neue Haas Grotesk Text Pro</vt:lpstr>
      <vt:lpstr>Hellix SemiBold</vt:lpstr>
      <vt:lpstr>Inter Display</vt:lpstr>
      <vt:lpstr>Slide layouts</vt:lpstr>
      <vt:lpstr>PowerPoint Presentation</vt:lpstr>
      <vt:lpstr>PowerPoint Presentation</vt:lpstr>
      <vt:lpstr>PINOT NOIR</vt:lpstr>
      <vt:lpstr>PowerPoint Presentation</vt:lpstr>
      <vt:lpstr>1830an</vt:lpstr>
      <vt:lpstr>PowerPoint Presentation</vt:lpstr>
      <vt:lpstr>BUDI DAYA</vt:lpstr>
      <vt:lpstr>PowerPoint Presentation</vt:lpstr>
      <vt:lpstr>PowerPoint Presentation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TANAH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KEBANGKITAN DARI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20</cp:revision>
  <dcterms:created xsi:type="dcterms:W3CDTF">2018-07-25T07:02:59Z</dcterms:created>
  <dcterms:modified xsi:type="dcterms:W3CDTF">2026-03-23T05:39:27Z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47265700.0000000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2026-03-23T05:39:17Z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d20d2b59-2562-416f-9110-ffa0057ee1a0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