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3"/>
  </p:notesMasterIdLst>
  <p:sldIdLst>
    <p:sldId id="256" r:id="rId5"/>
    <p:sldId id="478" r:id="rId6"/>
    <p:sldId id="636" r:id="rId7"/>
    <p:sldId id="635" r:id="rId8"/>
    <p:sldId id="645" r:id="rId9"/>
    <p:sldId id="637" r:id="rId10"/>
    <p:sldId id="646" r:id="rId11"/>
    <p:sldId id="647" r:id="rId12"/>
    <p:sldId id="660" r:id="rId13"/>
    <p:sldId id="641" r:id="rId14"/>
    <p:sldId id="661" r:id="rId15"/>
    <p:sldId id="642" r:id="rId16"/>
    <p:sldId id="643" r:id="rId17"/>
    <p:sldId id="648" r:id="rId18"/>
    <p:sldId id="662" r:id="rId19"/>
    <p:sldId id="649" r:id="rId20"/>
    <p:sldId id="651" r:id="rId21"/>
    <p:sldId id="652" r:id="rId22"/>
    <p:sldId id="276" r:id="rId23"/>
    <p:sldId id="515" r:id="rId24"/>
    <p:sldId id="656" r:id="rId25"/>
    <p:sldId id="603" r:id="rId26"/>
    <p:sldId id="278" r:id="rId27"/>
    <p:sldId id="658" r:id="rId28"/>
    <p:sldId id="663" r:id="rId29"/>
    <p:sldId id="659" r:id="rId30"/>
    <p:sldId id="340" r:id="rId31"/>
    <p:sldId id="664" r:id="rId32"/>
  </p:sldIdLst>
  <p:sldSz cx="12192000" cy="6858000"/>
  <p:notesSz cx="6858000" cy="9144000"/>
  <p:embeddedFontLst>
    <p:embeddedFont>
      <p:font typeface="Inter Display" panose="02000503000000020004" pitchFamily="2" charset="0"/>
      <p:regular r:id="rId34"/>
      <p:bold r:id="rId35"/>
      <p:italic r:id="rId36"/>
      <p:boldItalic r:id="rId37"/>
    </p:embeddedFont>
    <p:embeddedFont>
      <p:font typeface="Microsoft YaHei" panose="020B0503020204020204" pitchFamily="34" charset="-122"/>
      <p:regular r:id="rId38"/>
      <p:bold r:id="rId39"/>
    </p:embeddedFont>
    <p:embeddedFont>
      <p:font typeface="Microsoft YaHei UI" panose="020B0503020204020204" pitchFamily="34" charset="-122"/>
      <p:regular r:id="rId40"/>
      <p:bold r:id="rId41"/>
    </p:embeddedFont>
    <p:embeddedFont>
      <p:font typeface="Neue Haas Grotesk Text Pro" panose="020B0504020202020204" pitchFamily="34" charset="77"/>
      <p:regular r:id="rId42"/>
      <p:bold r:id="rId43"/>
      <p:italic r:id="rId44"/>
      <p:boldItalic r:id="rId45"/>
    </p:embeddedFont>
  </p:embeddedFontLst>
  <p:custDataLst>
    <p:tags r:id="rId4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8E9544-127A-3E46-A299-C954CF6E3F4A}" v="3" dt="2026-05-04T07:18:58.0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36" autoAdjust="0"/>
    <p:restoredTop sz="93699"/>
  </p:normalViewPr>
  <p:slideViewPr>
    <p:cSldViewPr snapToGrid="0">
      <p:cViewPr varScale="1">
        <p:scale>
          <a:sx n="114" d="100"/>
          <a:sy n="114" d="100"/>
        </p:scale>
        <p:origin x="672"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1.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font" Target="fonts/font8.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custSel modSld">
      <pc:chgData name="Cameron Midson" userId="510fe36d-201b-4d30-8c49-491c55367456" providerId="ADAL" clId="{93217E07-8A0E-5D7D-A37A-49773A2FEA36}" dt="2026-05-04T07:18:58.051" v="5"/>
      <pc:docMkLst>
        <pc:docMk/>
      </pc:docMkLst>
      <pc:sldChg chg="addSp delSp modSp mod">
        <pc:chgData name="Cameron Midson" userId="510fe36d-201b-4d30-8c49-491c55367456" providerId="ADAL" clId="{93217E07-8A0E-5D7D-A37A-49773A2FEA36}" dt="2026-05-04T07:18:58.051" v="5"/>
        <pc:sldMkLst>
          <pc:docMk/>
          <pc:sldMk cId="2969888299" sldId="478"/>
        </pc:sldMkLst>
        <pc:spChg chg="del">
          <ac:chgData name="Cameron Midson" userId="510fe36d-201b-4d30-8c49-491c55367456" providerId="ADAL" clId="{93217E07-8A0E-5D7D-A37A-49773A2FEA36}" dt="2026-05-04T07:18:51.605" v="2" actId="478"/>
          <ac:spMkLst>
            <pc:docMk/>
            <pc:sldMk cId="2969888299" sldId="478"/>
            <ac:spMk id="2" creationId="{80FFD465-F10D-73D7-E077-016B667DA565}"/>
          </ac:spMkLst>
        </pc:spChg>
        <pc:spChg chg="add mod">
          <ac:chgData name="Cameron Midson" userId="510fe36d-201b-4d30-8c49-491c55367456" providerId="ADAL" clId="{93217E07-8A0E-5D7D-A37A-49773A2FEA36}" dt="2026-05-04T07:18:54.081" v="3" actId="1076"/>
          <ac:spMkLst>
            <pc:docMk/>
            <pc:sldMk cId="2969888299" sldId="478"/>
            <ac:spMk id="3" creationId="{07AD9742-9512-C6E0-7824-A22A5E1235E9}"/>
          </ac:spMkLst>
        </pc:spChg>
        <pc:spChg chg="add mod">
          <ac:chgData name="Cameron Midson" userId="510fe36d-201b-4d30-8c49-491c55367456" providerId="ADAL" clId="{93217E07-8A0E-5D7D-A37A-49773A2FEA36}" dt="2026-05-04T07:18:58.051" v="5"/>
          <ac:spMkLst>
            <pc:docMk/>
            <pc:sldMk cId="2969888299" sldId="478"/>
            <ac:spMk id="4" creationId="{22A98B78-4885-F59A-BC03-DA10332CABE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5/4/26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一起来探索澳大利亚首屈一指的凉爽气候产区之一吧！这里的葡萄酒自然优雅、芳香馥郁，风味浓郁，令人惊叹驻足。</a:t>
            </a:r>
          </a:p>
          <a:p>
            <a:r>
              <a:rPr lang="ja-JP" altLang="en-US">
                <a:latin typeface="SimSun"/>
                <a:ea typeface="SimSun"/>
                <a:cs typeface="SimSun"/>
                <a:sym typeface="SimSun"/>
              </a:rPr>
              <a:t>这些笔记提供额外的幻灯片信息与推荐的讨论话题。如需下载更多主题、资源或者与此类似的幻灯片，请移步 </a:t>
            </a:r>
            <a:r>
              <a:rPr lang="en-GB" dirty="0" err="1"/>
              <a:t>www.australianwinediscovered.com</a:t>
            </a:r>
            <a:r>
              <a:rPr lang="en-GB" dirty="0"/>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083634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altLang="ja-JP" dirty="0"/>
              <a:t>+</a:t>
            </a:r>
            <a:r>
              <a:rPr lang="ja-JP" altLang="en-US">
                <a:latin typeface="SimSun"/>
                <a:ea typeface="SimSun"/>
                <a:cs typeface="SimSun"/>
                <a:sym typeface="SimSun"/>
              </a:rPr>
              <a:t>补充内容：更多课程资料与有关葡萄品种的信息请移步 </a:t>
            </a:r>
            <a:r>
              <a:rPr lang="en-GB" dirty="0" err="1"/>
              <a:t>www.australianwinediscovered.com</a:t>
            </a:r>
            <a:endParaRPr lang="en-GB"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1147477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的酿酒师酿造的起泡葡萄酒在结构与风格上无可挑剔，尤其是使用传统法工艺的那些。凉爽产区的霞多丽（</a:t>
            </a:r>
            <a:r>
              <a:rPr lang="en-GB" dirty="0"/>
              <a:t>Chardonnay</a:t>
            </a:r>
            <a:r>
              <a:rPr lang="en-GB" dirty="0">
                <a:latin typeface="SimSun"/>
                <a:ea typeface="SimSun"/>
                <a:cs typeface="SimSun"/>
                <a:sym typeface="SimSun"/>
              </a:rPr>
              <a:t>）</a:t>
            </a:r>
            <a:r>
              <a:rPr lang="ja-JP" altLang="en-US">
                <a:latin typeface="SimSun"/>
                <a:ea typeface="SimSun"/>
                <a:cs typeface="SimSun"/>
                <a:sym typeface="SimSun"/>
              </a:rPr>
              <a:t>与黑比诺（</a:t>
            </a:r>
            <a:r>
              <a:rPr lang="en-GB" dirty="0"/>
              <a:t>Pinot Noir</a:t>
            </a:r>
            <a:r>
              <a:rPr lang="en-GB" dirty="0">
                <a:latin typeface="SimSun"/>
                <a:ea typeface="SimSun"/>
                <a:cs typeface="SimSun"/>
                <a:sym typeface="SimSun"/>
              </a:rPr>
              <a:t>）</a:t>
            </a:r>
            <a:r>
              <a:rPr lang="ja-JP" altLang="en-US">
                <a:latin typeface="SimSun"/>
                <a:ea typeface="SimSun"/>
                <a:cs typeface="SimSun"/>
                <a:sym typeface="SimSun"/>
              </a:rPr>
              <a:t>是这些起泡葡萄酒的的坚实基础，那种清脆、活泼的酸度是制作高品质起泡酒必不可少的特质。</a:t>
            </a:r>
            <a:r>
              <a:rPr lang="ja-JP" altLang="en-US"/>
              <a:t> </a:t>
            </a:r>
          </a:p>
          <a:p>
            <a:r>
              <a:rPr lang="ja-JP" altLang="en-US">
                <a:latin typeface="SimSun"/>
                <a:ea typeface="SimSun"/>
                <a:cs typeface="SimSun"/>
                <a:sym typeface="SimSun"/>
              </a:rPr>
              <a:t>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的起泡葡萄酒风格多样，从干型、果香为主的类型，到顶级酒庄的带有酵母自溶风味，更加庄重、复杂的类型应有尽有。经典风格具有红苹果与柑橘类水果的风味，以及瓶中发酵工艺所带来的复杂迷人的酵母风味特征。</a:t>
            </a:r>
            <a:br>
              <a:rPr lang="ja-JP" altLang="en-US">
                <a:latin typeface="SimSun"/>
                <a:ea typeface="SimSun"/>
                <a:cs typeface="SimSun"/>
                <a:sym typeface="SimSun"/>
              </a:rPr>
            </a:br>
            <a:br>
              <a:rPr lang="ja-JP" altLang="en-US">
                <a:latin typeface="SimSun"/>
                <a:ea typeface="SimSun"/>
                <a:cs typeface="SimSun"/>
                <a:sym typeface="SimSun"/>
              </a:rPr>
            </a:br>
            <a:r>
              <a:rPr lang="ja-JP" altLang="en-US">
                <a:latin typeface="SimSun"/>
                <a:ea typeface="SimSun"/>
                <a:cs typeface="SimSun"/>
                <a:sym typeface="SimSun"/>
              </a:rPr>
              <a:t>推荐讨论的话题：</a:t>
            </a:r>
            <a:r>
              <a:rPr lang="ja-JP" altLang="en-US"/>
              <a:t>  </a:t>
            </a:r>
          </a:p>
          <a:p>
            <a:r>
              <a:rPr lang="ja-JP" altLang="en-US">
                <a:latin typeface="SimSun"/>
                <a:ea typeface="SimSun"/>
                <a:cs typeface="SimSun"/>
                <a:sym typeface="SimSun"/>
              </a:rPr>
              <a:t>为什么塔斯马尼亚州（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的黑比诺（</a:t>
            </a:r>
            <a:r>
              <a:rPr lang="en-GB" dirty="0"/>
              <a:t>Pinot Noir</a:t>
            </a:r>
            <a:r>
              <a:rPr lang="en-GB" dirty="0">
                <a:latin typeface="SimSun"/>
                <a:ea typeface="SimSun"/>
                <a:cs typeface="SimSun"/>
                <a:sym typeface="SimSun"/>
              </a:rPr>
              <a:t>）</a:t>
            </a:r>
            <a:r>
              <a:rPr lang="ja-JP" altLang="en-US">
                <a:latin typeface="SimSun"/>
                <a:ea typeface="SimSun"/>
                <a:cs typeface="SimSun"/>
                <a:sym typeface="SimSun"/>
              </a:rPr>
              <a:t>与霞多丽（</a:t>
            </a:r>
            <a:r>
              <a:rPr lang="en-GB" dirty="0"/>
              <a:t>Chardonnay</a:t>
            </a:r>
            <a:r>
              <a:rPr lang="en-GB" dirty="0">
                <a:latin typeface="SimSun"/>
                <a:ea typeface="SimSun"/>
                <a:cs typeface="SimSun"/>
                <a:sym typeface="SimSun"/>
              </a:rPr>
              <a:t>）</a:t>
            </a:r>
            <a:r>
              <a:rPr lang="ja-JP" altLang="en-US">
                <a:latin typeface="SimSun"/>
                <a:ea typeface="SimSun"/>
                <a:cs typeface="SimSun"/>
                <a:sym typeface="SimSun"/>
              </a:rPr>
              <a:t>既适合酿造起泡葡萄酒，也适合酿造静态葡萄酒？</a:t>
            </a:r>
          </a:p>
          <a:p>
            <a:br>
              <a:rPr lang="ja-JP" altLang="en-US">
                <a:latin typeface="SimSun"/>
                <a:ea typeface="SimSun"/>
                <a:cs typeface="SimSun"/>
                <a:sym typeface="SimSun"/>
              </a:rPr>
            </a:br>
            <a:endParaRPr lang="ja-JP" altLang="en-US">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941715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你知道吗？一些澳大利亚品质最好的牡蛎就产自塔斯马尼亚（</a:t>
            </a:r>
            <a:r>
              <a:rPr lang="en-GB" dirty="0"/>
              <a:t>Tasmania</a:t>
            </a:r>
            <a:r>
              <a:rPr lang="en-GB" dirty="0">
                <a:latin typeface="SimSun"/>
                <a:ea typeface="SimSun"/>
                <a:cs typeface="SimSun"/>
                <a:sym typeface="SimSun"/>
              </a:rPr>
              <a:t>），</a:t>
            </a:r>
            <a:r>
              <a:rPr lang="ja-JP" altLang="en-US">
                <a:latin typeface="SimSun"/>
                <a:ea typeface="SimSun"/>
                <a:cs typeface="SimSun"/>
                <a:sym typeface="SimSun"/>
              </a:rPr>
              <a:t>非常适合搭配起泡葡萄酒享用。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3939134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因种植条件与种植区域的不同，葡萄酒的风格有所差异，但通常酒体中等，拥有充满活力的酸度，以及脆苹果与梨的风味。影响塔斯马尼亚州（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霞多丽（</a:t>
            </a:r>
            <a:r>
              <a:rPr lang="en-GB" dirty="0"/>
              <a:t>Chardonnay</a:t>
            </a:r>
            <a:r>
              <a:rPr lang="en-GB" dirty="0">
                <a:latin typeface="SimSun"/>
                <a:ea typeface="SimSun"/>
                <a:cs typeface="SimSun"/>
                <a:sym typeface="SimSun"/>
              </a:rPr>
              <a:t>）</a:t>
            </a:r>
            <a:r>
              <a:rPr lang="ja-JP" altLang="en-US">
                <a:latin typeface="SimSun"/>
                <a:ea typeface="SimSun"/>
                <a:cs typeface="SimSun"/>
                <a:sym typeface="SimSun"/>
              </a:rPr>
              <a:t>风格的另一个因素是对橡木熟化的谨慎使用。这里的霞多丽（</a:t>
            </a:r>
            <a:r>
              <a:rPr lang="en-GB" dirty="0"/>
              <a:t>Chardonnay</a:t>
            </a:r>
            <a:r>
              <a:rPr lang="en-GB" dirty="0">
                <a:latin typeface="SimSun"/>
                <a:ea typeface="SimSun"/>
                <a:cs typeface="SimSun"/>
                <a:sym typeface="SimSun"/>
              </a:rPr>
              <a:t>）</a:t>
            </a:r>
            <a:r>
              <a:rPr lang="ja-JP" altLang="en-US">
                <a:latin typeface="SimSun"/>
                <a:ea typeface="SimSun"/>
                <a:cs typeface="SimSun"/>
                <a:sym typeface="SimSun"/>
              </a:rPr>
              <a:t>果味精致细腻，酿酒师需要注意不能过度使用橡木，以免橡木风味宣宾夺主。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262001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b="0" i="0">
                <a:latin typeface="Microsoft YaHei" panose="020B0503020204020204" pitchFamily="34" charset="-122"/>
                <a:ea typeface="Microsoft YaHei" panose="020B0503020204020204" pitchFamily="34" charset="-122"/>
                <a:cs typeface="SimSun"/>
                <a:sym typeface="SimSun"/>
              </a:rPr>
              <a:t>塔斯马尼亚州（</a:t>
            </a:r>
            <a:r>
              <a:rPr lang="en-GB" b="0" i="0" dirty="0">
                <a:latin typeface="Microsoft YaHei" panose="020B0503020204020204" pitchFamily="34" charset="-122"/>
                <a:ea typeface="Microsoft YaHei" panose="020B0503020204020204" pitchFamily="34" charset="-122"/>
              </a:rPr>
              <a:t>Tasmania</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的黑比诺（</a:t>
            </a:r>
            <a:r>
              <a:rPr lang="en-GB" b="0" i="0" dirty="0">
                <a:latin typeface="Microsoft YaHei" panose="020B0503020204020204" pitchFamily="34" charset="-122"/>
                <a:ea typeface="Microsoft YaHei" panose="020B0503020204020204" pitchFamily="34" charset="-122"/>
              </a:rPr>
              <a:t>Pinot Noir</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通常细精致腻，馥郁芬芳，具有标志性的多汁红色水果（草莓、樱桃）的风味。泰玛谷（</a:t>
            </a:r>
            <a:r>
              <a:rPr lang="en-GB" b="0" i="0" dirty="0">
                <a:latin typeface="Microsoft YaHei" panose="020B0503020204020204" pitchFamily="34" charset="-122"/>
                <a:ea typeface="Microsoft YaHei" panose="020B0503020204020204" pitchFamily="34" charset="-122"/>
              </a:rPr>
              <a:t>Tamar Valley</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与笛手河（</a:t>
            </a:r>
            <a:r>
              <a:rPr lang="en-GB" b="0" i="0" dirty="0">
                <a:latin typeface="Microsoft YaHei" panose="020B0503020204020204" pitchFamily="34" charset="-122"/>
                <a:ea typeface="Microsoft YaHei" panose="020B0503020204020204" pitchFamily="34" charset="-122"/>
              </a:rPr>
              <a:t>Pipers River</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产区在国际上享有盛誉，但塔斯马尼亚州（</a:t>
            </a:r>
            <a:r>
              <a:rPr lang="en-GB" b="0" i="0" dirty="0">
                <a:latin typeface="Microsoft YaHei" panose="020B0503020204020204" pitchFamily="34" charset="-122"/>
                <a:ea typeface="Microsoft YaHei" panose="020B0503020204020204" pitchFamily="34" charset="-122"/>
              </a:rPr>
              <a:t>Tasmania</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的南部地区也出产有一些令人惊喜的作品，包括煤河谷（</a:t>
            </a:r>
            <a:r>
              <a:rPr lang="en-GB" b="0" i="0" dirty="0">
                <a:latin typeface="Microsoft YaHei" panose="020B0503020204020204" pitchFamily="34" charset="-122"/>
                <a:ea typeface="Microsoft YaHei" panose="020B0503020204020204" pitchFamily="34" charset="-122"/>
              </a:rPr>
              <a:t>Coal River Valley</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与杜温谷（</a:t>
            </a:r>
            <a:r>
              <a:rPr lang="en-GB" b="0" i="0" dirty="0">
                <a:latin typeface="Microsoft YaHei" panose="020B0503020204020204" pitchFamily="34" charset="-122"/>
                <a:ea typeface="Microsoft YaHei" panose="020B0503020204020204" pitchFamily="34" charset="-122"/>
              </a:rPr>
              <a:t>Derwent Valley</a:t>
            </a:r>
            <a:r>
              <a:rPr lang="en-GB" b="0" i="0" dirty="0">
                <a:latin typeface="Microsoft YaHei" panose="020B0503020204020204" pitchFamily="34" charset="-122"/>
                <a:ea typeface="Microsoft YaHei" panose="020B0503020204020204" pitchFamily="34" charset="-122"/>
                <a:cs typeface="SimSun"/>
                <a:sym typeface="SimSun"/>
              </a:rPr>
              <a:t>）。</a:t>
            </a: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767572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现在可以请大家初尝一款经典的塔斯马尼亚州（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葡萄酒。完整的品鉴稍后进行。</a:t>
            </a:r>
          </a:p>
          <a:p>
            <a:endParaRPr lang="ja-JP" altLang="en-US">
              <a:latin typeface="SimSun"/>
              <a:ea typeface="SimSun"/>
              <a:cs typeface="SimSun"/>
              <a:sym typeface="SimSun"/>
            </a:endParaRPr>
          </a:p>
          <a:p>
            <a:r>
              <a:rPr lang="ja-JP" altLang="en-US">
                <a:latin typeface="SimSun"/>
                <a:ea typeface="SimSun"/>
                <a:cs typeface="SimSun"/>
                <a:sym typeface="SimSun"/>
              </a:rPr>
              <a:t>直至不久前，这座小岛上繁荣的葡萄酒业常常被人忽略，但今非昔比。近年来，塔斯马尼亚州（</a:t>
            </a:r>
            <a:r>
              <a:rPr lang="en-GB" dirty="0"/>
              <a:t>Tasmania）</a:t>
            </a:r>
            <a:r>
              <a:rPr lang="ja-JP" altLang="en-US">
                <a:latin typeface="SimSun"/>
                <a:ea typeface="SimSun"/>
                <a:cs typeface="SimSun"/>
                <a:sym typeface="SimSun"/>
              </a:rPr>
              <a:t>凭借其可以与世界一流比肩的凉爽气候风格的葡萄酒，终于走到了舞台的中央。</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1932635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4223132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是澳大利亚一流的凉爽气候产区之一，虽比较靠近南极，但日照时间长。这里气候温和，东临塔斯曼海（</a:t>
            </a:r>
            <a:r>
              <a:rPr lang="en-GB" dirty="0"/>
              <a:t>Tasman Sea</a:t>
            </a:r>
            <a:r>
              <a:rPr lang="en-GB" dirty="0">
                <a:latin typeface="SimSun"/>
                <a:ea typeface="SimSun"/>
                <a:cs typeface="SimSun"/>
                <a:sym typeface="SimSun"/>
              </a:rPr>
              <a:t>），</a:t>
            </a:r>
            <a:r>
              <a:rPr lang="ja-JP" altLang="en-US">
                <a:latin typeface="SimSun"/>
                <a:ea typeface="SimSun"/>
                <a:cs typeface="SimSun"/>
                <a:sym typeface="SimSun"/>
              </a:rPr>
              <a:t>北抵巴斯海峡（</a:t>
            </a:r>
            <a:r>
              <a:rPr lang="en-GB" dirty="0"/>
              <a:t>Bass Strait</a:t>
            </a:r>
            <a:r>
              <a:rPr lang="en-GB" dirty="0">
                <a:latin typeface="SimSun"/>
                <a:ea typeface="SimSun"/>
                <a:cs typeface="SimSun"/>
                <a:sym typeface="SimSun"/>
              </a:rPr>
              <a:t>），</a:t>
            </a:r>
            <a:r>
              <a:rPr lang="ja-JP" altLang="en-US">
                <a:latin typeface="SimSun"/>
                <a:ea typeface="SimSun"/>
                <a:cs typeface="SimSun"/>
                <a:sym typeface="SimSun"/>
              </a:rPr>
              <a:t>西接印度洋（</a:t>
            </a:r>
            <a:r>
              <a:rPr lang="en-GB" dirty="0"/>
              <a:t>Indian Ocean</a:t>
            </a:r>
            <a:r>
              <a:rPr lang="en-GB" dirty="0">
                <a:latin typeface="SimSun"/>
                <a:ea typeface="SimSun"/>
                <a:cs typeface="SimSun"/>
                <a:sym typeface="SimSun"/>
              </a:rPr>
              <a:t>），</a:t>
            </a:r>
            <a:r>
              <a:rPr lang="ja-JP" altLang="en-US">
                <a:latin typeface="SimSun"/>
                <a:ea typeface="SimSun"/>
                <a:cs typeface="SimSun"/>
                <a:sym typeface="SimSun"/>
              </a:rPr>
              <a:t>受海洋影响较大。三大水体每一个都能带来强风与暴雨，带来霜冻与灰霉病的威胁，所以葡萄园的选址在这里格外重要。所幸，塔斯马尼亚州（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地貌中占主导地位的是辉绿岩覆盖的山脉，可以为葡萄园提供庇护。这里整体气候凉爽，四季分明。冬季，塔斯马尼亚州（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中部高地普遍下雪，但受海洋影响，海岸线周边地区的冬季气温较澳洲大陆本土稍高。与大陆本土的另一大区别是水资源供应较充足。</a:t>
            </a:r>
          </a:p>
          <a:p>
            <a:endParaRPr lang="ja-JP" altLang="en-US">
              <a:latin typeface="SimSun"/>
              <a:ea typeface="SimSun"/>
              <a:cs typeface="SimSun"/>
              <a:sym typeface="SimSun"/>
            </a:endParaRPr>
          </a:p>
          <a:p>
            <a:r>
              <a:rPr lang="en-US" altLang="ja-JP" dirty="0"/>
              <a:t>— </a:t>
            </a:r>
            <a:r>
              <a:rPr lang="ja-JP" altLang="en-US">
                <a:latin typeface="SimSun"/>
                <a:ea typeface="SimSun"/>
                <a:cs typeface="SimSun"/>
                <a:sym typeface="SimSun"/>
              </a:rPr>
              <a:t>生长季节降水量：</a:t>
            </a:r>
            <a:r>
              <a:rPr lang="en-US" altLang="ja-JP" dirty="0"/>
              <a:t>477</a:t>
            </a:r>
            <a:r>
              <a:rPr lang="ja-JP" altLang="en-US">
                <a:latin typeface="SimSun"/>
                <a:ea typeface="SimSun"/>
                <a:cs typeface="SimSun"/>
                <a:sym typeface="SimSun"/>
              </a:rPr>
              <a:t>毫米（</a:t>
            </a:r>
            <a:r>
              <a:rPr lang="en-US" altLang="ja-JP" dirty="0"/>
              <a:t>18.8</a:t>
            </a:r>
            <a:r>
              <a:rPr lang="ja-JP" altLang="en-US">
                <a:latin typeface="SimSun"/>
                <a:ea typeface="SimSun"/>
                <a:cs typeface="SimSun"/>
                <a:sym typeface="SimSun"/>
              </a:rPr>
              <a:t>英寸）</a:t>
            </a:r>
            <a:r>
              <a:rPr lang="ja-JP" altLang="en-US"/>
              <a:t> </a:t>
            </a:r>
          </a:p>
          <a:p>
            <a:r>
              <a:rPr lang="en-US" altLang="ja-JP" dirty="0"/>
              <a:t>— </a:t>
            </a:r>
            <a:r>
              <a:rPr lang="ja-JP" altLang="en-US">
                <a:latin typeface="SimSun"/>
                <a:ea typeface="SimSun"/>
                <a:cs typeface="SimSun"/>
                <a:sym typeface="SimSun"/>
              </a:rPr>
              <a:t>夏季一月平均气温：</a:t>
            </a:r>
            <a:r>
              <a:rPr lang="en-US" altLang="ja-JP" dirty="0"/>
              <a:t>15.6°</a:t>
            </a:r>
            <a:r>
              <a:rPr lang="en-GB" dirty="0"/>
              <a:t>C</a:t>
            </a:r>
            <a:r>
              <a:rPr lang="en-GB" dirty="0">
                <a:latin typeface="SimSun"/>
                <a:ea typeface="SimSun"/>
                <a:cs typeface="SimSun"/>
                <a:sym typeface="SimSun"/>
              </a:rPr>
              <a:t>（</a:t>
            </a:r>
            <a:r>
              <a:rPr lang="en-GB" dirty="0"/>
              <a:t>60°F</a:t>
            </a:r>
            <a:r>
              <a:rPr lang="en-GB" dirty="0">
                <a:latin typeface="SimSun"/>
                <a:ea typeface="SimSun"/>
                <a:cs typeface="SimSun"/>
                <a:sym typeface="SimSun"/>
              </a:rPr>
              <a:t>）</a:t>
            </a:r>
            <a:r>
              <a:rPr lang="en-GB" dirty="0"/>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2448518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推荐讨论的话题：</a:t>
            </a:r>
            <a:r>
              <a:rPr lang="ja-JP" altLang="en-US"/>
              <a:t>  </a:t>
            </a:r>
          </a:p>
          <a:p>
            <a:r>
              <a:rPr lang="en-US" altLang="ja-JP" dirty="0"/>
              <a:t>— </a:t>
            </a:r>
            <a:r>
              <a:rPr lang="ja-JP" altLang="en-US">
                <a:latin typeface="SimSun"/>
                <a:ea typeface="SimSun"/>
                <a:cs typeface="SimSun"/>
                <a:sym typeface="SimSun"/>
              </a:rPr>
              <a:t>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的地理、气候与土壤如何使其成为如此成功的葡萄酒产区？</a:t>
            </a:r>
          </a:p>
          <a:p>
            <a:br>
              <a:rPr lang="ja-JP" altLang="en-US">
                <a:latin typeface="SimSun"/>
                <a:ea typeface="SimSun"/>
                <a:cs typeface="SimSun"/>
                <a:sym typeface="SimSun"/>
              </a:rPr>
            </a:br>
            <a:endParaRPr lang="ja-JP" altLang="en-US">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4171359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latin typeface="SimSun"/>
                <a:ea typeface="SimSun"/>
                <a:cs typeface="SimSun"/>
                <a:sym typeface="SimSun"/>
              </a:rPr>
              <a:t>最好的葡萄园选址是东北朝向的斜坡：既有充足的阳光，又有良好的空气流通，。</a:t>
            </a:r>
          </a:p>
          <a:p>
            <a:r>
              <a:rPr lang="en-US" altLang="ja-JP" dirty="0"/>
              <a:t>— </a:t>
            </a:r>
            <a:r>
              <a:rPr lang="ja-JP" altLang="en-US">
                <a:latin typeface="SimSun"/>
                <a:ea typeface="SimSun"/>
                <a:cs typeface="SimSun"/>
                <a:sym typeface="SimSun"/>
              </a:rPr>
              <a:t>塔斯马尼亚（</a:t>
            </a:r>
            <a:r>
              <a:rPr lang="en-GB" dirty="0"/>
              <a:t>Tasmania</a:t>
            </a:r>
            <a:r>
              <a:rPr lang="en-GB" dirty="0">
                <a:latin typeface="SimSun"/>
                <a:ea typeface="SimSun"/>
                <a:cs typeface="SimSun"/>
                <a:sym typeface="SimSun"/>
              </a:rPr>
              <a:t>）</a:t>
            </a:r>
            <a:r>
              <a:rPr lang="ja-JP" altLang="en-US">
                <a:latin typeface="SimSun"/>
                <a:ea typeface="SimSun"/>
                <a:cs typeface="SimSun"/>
                <a:sym typeface="SimSun"/>
              </a:rPr>
              <a:t>的多石土壤与当地的凉爽气候配合得天衣无缝，这种土壤保温效果好，可以在寒冷的有助于减轻霜冻可能给葡萄园带来的伤害夜晚为葡萄散热保温。在成熟期还有助于葡萄果皮的上色与风味物质的增加。</a:t>
            </a:r>
            <a:r>
              <a:rPr lang="ja-JP" altLang="en-US"/>
              <a:t> </a:t>
            </a:r>
          </a:p>
          <a:p>
            <a:r>
              <a:rPr lang="en-US" altLang="ja-JP" dirty="0"/>
              <a:t>— </a:t>
            </a:r>
            <a:r>
              <a:rPr lang="ja-JP" altLang="en-US">
                <a:latin typeface="SimSun"/>
                <a:ea typeface="SimSun"/>
                <a:cs typeface="SimSun"/>
                <a:sym typeface="SimSun"/>
              </a:rPr>
              <a:t>相比澳大利亚其他葡萄酒产区，年份差异大是这个产区的一大特点。取决于当年的气候条件，葡萄产量与成熟度可能会大幅波动。</a:t>
            </a:r>
            <a:r>
              <a:rPr lang="ja-JP" altLang="en-US"/>
              <a:t> </a:t>
            </a:r>
          </a:p>
          <a:p>
            <a:br>
              <a:rPr lang="ja-JP" altLang="en-US"/>
            </a:br>
            <a:r>
              <a:rPr lang="ja-JP" altLang="en-US">
                <a:latin typeface="SimSun"/>
                <a:ea typeface="SimSun"/>
                <a:cs typeface="SimSun"/>
                <a:sym typeface="SimSun"/>
              </a:rPr>
              <a:t>推荐讨论的话题：</a:t>
            </a:r>
          </a:p>
          <a:p>
            <a:r>
              <a:rPr lang="en-US" altLang="ja-JP" dirty="0"/>
              <a:t>— </a:t>
            </a:r>
            <a:r>
              <a:rPr lang="ja-JP" altLang="en-US">
                <a:latin typeface="SimSun"/>
                <a:ea typeface="SimSun"/>
                <a:cs typeface="SimSun"/>
                <a:sym typeface="SimSun"/>
              </a:rPr>
              <a:t>葡萄酒的年份差异对生产商的每个年份的葡萄酒会产生怎样的影响？</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1381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latin typeface="SimSun"/>
                <a:ea typeface="SimSun"/>
                <a:cs typeface="SimSun"/>
                <a:sym typeface="SimSun"/>
              </a:rPr>
              <a:t>防风隔断有助于减轻塔斯马尼亚州（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南风与西风的影响。</a:t>
            </a:r>
          </a:p>
          <a:p>
            <a:r>
              <a:rPr lang="en-US" altLang="ja-JP" dirty="0">
                <a:latin typeface="SimSun"/>
                <a:ea typeface="SimSun"/>
                <a:cs typeface="SimSun"/>
                <a:sym typeface="SimSun"/>
              </a:rPr>
              <a:t>—</a:t>
            </a:r>
            <a:r>
              <a:rPr lang="ja-JP" altLang="en-US"/>
              <a:t> </a:t>
            </a:r>
            <a:r>
              <a:rPr lang="ja-JP" altLang="en-US">
                <a:latin typeface="SimSun"/>
                <a:ea typeface="SimSun"/>
                <a:cs typeface="SimSun"/>
                <a:sym typeface="SimSun"/>
              </a:rPr>
              <a:t>某些年份的生长季节降雨量低于预期时，干旱有时会成为一种风险，因此许多塔斯马尼亚（</a:t>
            </a:r>
            <a:r>
              <a:rPr lang="en-GB" dirty="0">
                <a:latin typeface="SimSun"/>
                <a:ea typeface="SimSun"/>
                <a:cs typeface="SimSun"/>
                <a:sym typeface="SimSun"/>
              </a:rPr>
              <a:t>Tasmania）</a:t>
            </a:r>
            <a:r>
              <a:rPr lang="ja-JP" altLang="en-US">
                <a:latin typeface="SimSun"/>
                <a:ea typeface="SimSun"/>
                <a:cs typeface="SimSun"/>
                <a:sym typeface="SimSun"/>
              </a:rPr>
              <a:t>葡萄园配有滴灌系统。</a:t>
            </a:r>
            <a:r>
              <a:rPr lang="ja-JP" altLang="en-US"/>
              <a:t> </a:t>
            </a:r>
          </a:p>
          <a:p>
            <a:r>
              <a:rPr lang="en-US" altLang="ja-JP" dirty="0"/>
              <a:t>— </a:t>
            </a:r>
            <a:r>
              <a:rPr lang="ja-JP" altLang="en-US">
                <a:latin typeface="SimSun"/>
                <a:ea typeface="SimSun"/>
                <a:cs typeface="SimSun"/>
                <a:sym typeface="SimSun"/>
              </a:rPr>
              <a:t>种植户使用网罩保护葡萄园免受鸟类侵害。</a:t>
            </a:r>
            <a:r>
              <a:rPr lang="ja-JP" altLang="en-US"/>
              <a:t> </a:t>
            </a:r>
          </a:p>
          <a:p>
            <a:r>
              <a:rPr lang="en-US" altLang="ja-JP" dirty="0"/>
              <a:t>— </a:t>
            </a:r>
            <a:r>
              <a:rPr lang="ja-JP" altLang="en-US">
                <a:latin typeface="SimSun"/>
                <a:ea typeface="SimSun"/>
                <a:cs typeface="SimSun"/>
                <a:sym typeface="SimSun"/>
              </a:rPr>
              <a:t>在凉爽气候产区，常见的冠层管理方案包括去除果串周围的叶子，以最大限度增加光照，促进成熟。一些葡萄种植户会对这种方法进行调整，只去除那些遮挡早晨阳光的叶子，保留其余的叶片以保护葡萄果串免受午后阳光的暴晒。这可以防止果串温度上升过多，为果实成熟创造最好的条件。这种做法也会影响葡萄酒的风格。</a:t>
            </a:r>
          </a:p>
          <a:p>
            <a:br>
              <a:rPr lang="ja-JP" altLang="en-US">
                <a:latin typeface="SimSun"/>
                <a:ea typeface="SimSun"/>
                <a:cs typeface="SimSun"/>
                <a:sym typeface="SimSun"/>
              </a:rPr>
            </a:br>
            <a:endParaRPr lang="ja-JP" altLang="en-US">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85680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有长期凉爽的气候做保障，塔斯马尼亚州（</a:t>
            </a:r>
            <a:r>
              <a:rPr lang="en-GB" dirty="0"/>
              <a:t>Tasmania</a:t>
            </a:r>
            <a:r>
              <a:rPr lang="en-GB" dirty="0">
                <a:latin typeface="SimSun"/>
                <a:ea typeface="SimSun"/>
                <a:cs typeface="SimSun"/>
                <a:sym typeface="SimSun"/>
              </a:rPr>
              <a:t>）</a:t>
            </a:r>
            <a:r>
              <a:rPr lang="ja-JP" altLang="en-US">
                <a:latin typeface="SimSun"/>
                <a:ea typeface="SimSun"/>
                <a:cs typeface="SimSun"/>
                <a:sym typeface="SimSun"/>
              </a:rPr>
              <a:t>最著名的品种黑比诺（</a:t>
            </a:r>
            <a:r>
              <a:rPr lang="en-GB" dirty="0"/>
              <a:t>Pinot Noir</a:t>
            </a:r>
            <a:r>
              <a:rPr lang="en-GB" dirty="0">
                <a:latin typeface="SimSun"/>
                <a:ea typeface="SimSun"/>
                <a:cs typeface="SimSun"/>
                <a:sym typeface="SimSun"/>
              </a:rPr>
              <a:t>）</a:t>
            </a:r>
            <a:r>
              <a:rPr lang="ja-JP" altLang="en-US">
                <a:latin typeface="SimSun"/>
                <a:ea typeface="SimSun"/>
                <a:cs typeface="SimSun"/>
                <a:sym typeface="SimSun"/>
              </a:rPr>
              <a:t>与霞多丽（</a:t>
            </a:r>
            <a:r>
              <a:rPr lang="en-GB" dirty="0"/>
              <a:t>Chardonnay</a:t>
            </a:r>
            <a:r>
              <a:rPr lang="en-GB" dirty="0">
                <a:latin typeface="SimSun"/>
                <a:ea typeface="SimSun"/>
                <a:cs typeface="SimSun"/>
                <a:sym typeface="SimSun"/>
              </a:rPr>
              <a:t>）</a:t>
            </a:r>
            <a:r>
              <a:rPr lang="ja-JP" altLang="en-US">
                <a:latin typeface="SimSun"/>
                <a:ea typeface="SimSun"/>
                <a:cs typeface="SimSun"/>
                <a:sym typeface="SimSun"/>
              </a:rPr>
              <a:t>将继续书写传奇。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4111397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现在我们可以开始品尝与讨论您选择的一系列葡萄酒了。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242938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85197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49697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2268802"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336764471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5/4/26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4/5/2026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39825" b="2251"/>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658368" y="1456444"/>
            <a:ext cx="11041110" cy="990300"/>
          </a:xfrm>
        </p:spPr>
        <p:txBody>
          <a:bodyPr/>
          <a:lstStyle/>
          <a:p>
            <a:pPr marL="0" indent="0">
              <a:buNone/>
            </a:pPr>
            <a:r>
              <a:rPr lang="ja-JP" altLang="en-US" sz="6000">
                <a:solidFill>
                  <a:schemeClr val="accent1"/>
                </a:solidFill>
                <a:latin typeface="Microsoft YaHei" panose="020B0503020204020204" pitchFamily="34" charset="-122"/>
                <a:ea typeface="Microsoft YaHei" panose="020B0503020204020204" pitchFamily="34" charset="-122"/>
              </a:rPr>
              <a:t>塔斯马尼亚州</a:t>
            </a:r>
            <a:endParaRPr lang="en-US" sz="6000" dirty="0">
              <a:solidFill>
                <a:schemeClr val="accent1"/>
              </a:solidFill>
              <a:latin typeface="Microsoft YaHei" panose="020B0503020204020204" pitchFamily="34" charset="-122"/>
              <a:ea typeface="Microsoft YaHei" panose="020B0503020204020204" pitchFamily="34" charset="-122"/>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1"/>
            <a:ext cx="4453133" cy="792601"/>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地理、气候与土壤</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72297"/>
            <a:ext cx="4688825"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a:solidFill>
                  <a:schemeClr val="bg2"/>
                </a:solidFill>
                <a:latin typeface="Microsoft YaHei" panose="020B0503020204020204" pitchFamily="34" charset="-122"/>
                <a:ea typeface="Microsoft YaHei" panose="020B0503020204020204" pitchFamily="34" charset="-122"/>
              </a:rPr>
              <a:t>最出色的凉爽气候产区</a:t>
            </a:r>
            <a:endParaRPr lang="en-US" sz="5440" dirty="0">
              <a:solidFill>
                <a:schemeClr val="bg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field of crops in a valley&#10;&#10;AI-generated content may be incorrect.">
            <a:extLst>
              <a:ext uri="{FF2B5EF4-FFF2-40B4-BE49-F238E27FC236}">
                <a16:creationId xmlns:a16="http://schemas.microsoft.com/office/drawing/2014/main" id="{89F86AF0-C3FA-5DC0-715A-03640AE53F3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22" r="16722"/>
          <a:stretch>
            <a:fillRect/>
          </a:stretch>
        </p:blipFill>
        <p:spPr/>
      </p:pic>
      <p:sp>
        <p:nvSpPr>
          <p:cNvPr id="3" name="Text Placeholder 2">
            <a:extLst>
              <a:ext uri="{FF2B5EF4-FFF2-40B4-BE49-F238E27FC236}">
                <a16:creationId xmlns:a16="http://schemas.microsoft.com/office/drawing/2014/main" id="{3E395461-285F-F9C0-F6A5-EF4CFB5C58EA}"/>
              </a:ext>
            </a:extLst>
          </p:cNvPr>
          <p:cNvSpPr>
            <a:spLocks noGrp="1"/>
          </p:cNvSpPr>
          <p:nvPr>
            <p:ph type="body" sz="quarter" idx="11"/>
          </p:nvPr>
        </p:nvSpPr>
        <p:spPr>
          <a:xfrm>
            <a:off x="6456363" y="2518774"/>
            <a:ext cx="3633034" cy="1530521"/>
          </a:xfrm>
        </p:spPr>
        <p:txBody>
          <a:bodyPr/>
          <a:lstStyle/>
          <a:p>
            <a:r>
              <a:rPr lang="ja-JP" altLang="en-US" sz="1600">
                <a:latin typeface="Microsoft YaHei" panose="020B0503020204020204" pitchFamily="34" charset="-122"/>
                <a:ea typeface="Microsoft YaHei" panose="020B0503020204020204" pitchFamily="34" charset="-122"/>
              </a:rPr>
              <a:t>塔斯马尼亚（</a:t>
            </a:r>
            <a:r>
              <a:rPr lang="en-AU" sz="1600" dirty="0">
                <a:latin typeface="Microsoft YaHei" panose="020B0503020204020204" pitchFamily="34" charset="-122"/>
                <a:ea typeface="Microsoft YaHei" panose="020B0503020204020204" pitchFamily="34" charset="-122"/>
              </a:rPr>
              <a:t>Tasmania）</a:t>
            </a:r>
            <a:r>
              <a:rPr lang="ja-JP" altLang="en-US" sz="1600">
                <a:latin typeface="Microsoft YaHei" panose="020B0503020204020204" pitchFamily="34" charset="-122"/>
                <a:ea typeface="Microsoft YaHei" panose="020B0503020204020204" pitchFamily="34" charset="-122"/>
              </a:rPr>
              <a:t>唯一官方认可的的地理标志（</a:t>
            </a:r>
            <a:r>
              <a:rPr lang="en-AU" sz="1600" dirty="0">
                <a:latin typeface="Microsoft YaHei" panose="020B0503020204020204" pitchFamily="34" charset="-122"/>
                <a:ea typeface="Microsoft YaHei" panose="020B0503020204020204" pitchFamily="34" charset="-122"/>
              </a:rPr>
              <a:t>GI）</a:t>
            </a:r>
            <a:r>
              <a:rPr lang="ja-JP" altLang="en-US" sz="1600">
                <a:latin typeface="Microsoft YaHei" panose="020B0503020204020204" pitchFamily="34" charset="-122"/>
                <a:ea typeface="Microsoft YaHei" panose="020B0503020204020204" pitchFamily="34" charset="-122"/>
              </a:rPr>
              <a:t>或原产地保护认证标志（ </a:t>
            </a:r>
            <a:r>
              <a:rPr lang="en-AU" sz="1600" dirty="0">
                <a:latin typeface="Microsoft YaHei" panose="020B0503020204020204" pitchFamily="34" charset="-122"/>
                <a:ea typeface="Microsoft YaHei" panose="020B0503020204020204" pitchFamily="34" charset="-122"/>
              </a:rPr>
              <a:t>appellation ）</a:t>
            </a:r>
            <a:r>
              <a:rPr lang="ja-JP" altLang="en-US" sz="1600">
                <a:latin typeface="Microsoft YaHei" panose="020B0503020204020204" pitchFamily="34" charset="-122"/>
                <a:ea typeface="Microsoft YaHei" panose="020B0503020204020204" pitchFamily="34" charset="-122"/>
              </a:rPr>
              <a:t>就是“塔斯马尼亚州（</a:t>
            </a:r>
            <a:r>
              <a:rPr lang="en-AU" sz="1600" dirty="0">
                <a:latin typeface="Microsoft YaHei" panose="020B0503020204020204" pitchFamily="34" charset="-122"/>
                <a:ea typeface="Microsoft YaHei" panose="020B0503020204020204" pitchFamily="34" charset="-122"/>
              </a:rPr>
              <a:t>Tasmania）”</a:t>
            </a:r>
            <a:r>
              <a:rPr lang="ja-JP" altLang="en-US" sz="1600">
                <a:latin typeface="Microsoft YaHei" panose="020B0503020204020204" pitchFamily="34" charset="-122"/>
                <a:ea typeface="Microsoft YaHei" panose="020B0503020204020204" pitchFamily="34" charset="-122"/>
              </a:rPr>
              <a:t>产区。但实际上这里有</a:t>
            </a:r>
            <a:r>
              <a:rPr lang="en-US" altLang="ja-JP" sz="1600" dirty="0">
                <a:latin typeface="Microsoft YaHei" panose="020B0503020204020204" pitchFamily="34" charset="-122"/>
                <a:ea typeface="Microsoft YaHei" panose="020B0503020204020204" pitchFamily="34" charset="-122"/>
              </a:rPr>
              <a:t>7</a:t>
            </a:r>
            <a:r>
              <a:rPr lang="ja-JP" altLang="en-US" sz="1600">
                <a:latin typeface="Microsoft YaHei" panose="020B0503020204020204" pitchFamily="34" charset="-122"/>
                <a:ea typeface="Microsoft YaHei" panose="020B0503020204020204" pitchFamily="34" charset="-122"/>
              </a:rPr>
              <a:t>个不同的出产葡萄酒的区域。</a:t>
            </a:r>
            <a:endParaRPr lang="en-AU" sz="1600"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04238F49-BEA0-85E3-64D1-04AEF5A20374}"/>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地理条件</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89000460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503" r="27538"/>
          <a:stretch/>
        </p:blipFill>
        <p:spPr>
          <a:xfrm>
            <a:off x="-1" y="7938"/>
            <a:ext cx="61722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19057" y="551000"/>
            <a:ext cx="5334275" cy="820910"/>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气候</a:t>
            </a:r>
            <a:endParaRPr lang="en-US" dirty="0">
              <a:solidFill>
                <a:schemeClr val="accent1"/>
              </a:solidFill>
            </a:endParaRP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62672"/>
            <a:ext cx="5183398" cy="584775"/>
          </a:xfrm>
          <a:prstGeom prst="rect">
            <a:avLst/>
          </a:prstGeom>
          <a:noFill/>
        </p:spPr>
        <p:txBody>
          <a:bodyPr wrap="square" rtlCol="0">
            <a:spAutoFit/>
          </a:bodyPr>
          <a:lstStyle/>
          <a:p>
            <a:pPr algn="l"/>
            <a:r>
              <a:rPr lang="ja-JP" altLang="en-US" sz="320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rPr>
              <a:t>温带</a:t>
            </a:r>
            <a:endParaRPr lang="en-US" sz="3200" dirty="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888323"/>
            <a:ext cx="3230485" cy="830997"/>
          </a:xfrm>
          <a:prstGeom prst="rect">
            <a:avLst/>
          </a:prstGeom>
          <a:noFill/>
        </p:spPr>
        <p:txBody>
          <a:bodyPr wrap="square" rtlCol="0">
            <a:spAutoFit/>
          </a:bodyPr>
          <a:lstStyle/>
          <a:p>
            <a:r>
              <a:rPr lang="ja-JP" altLang="en-US" sz="1600">
                <a:solidFill>
                  <a:schemeClr val="bg1"/>
                </a:solidFill>
                <a:latin typeface="Microsoft YaHei" panose="020B0503020204020204" pitchFamily="34" charset="-122"/>
                <a:ea typeface="Microsoft YaHei" panose="020B0503020204020204" pitchFamily="34" charset="-122"/>
              </a:rPr>
              <a:t>受到塔斯曼海（</a:t>
            </a:r>
            <a:r>
              <a:rPr lang="en-GB" sz="1600" dirty="0">
                <a:solidFill>
                  <a:schemeClr val="bg1"/>
                </a:solidFill>
                <a:latin typeface="Microsoft YaHei" panose="020B0503020204020204" pitchFamily="34" charset="-122"/>
                <a:ea typeface="Microsoft YaHei" panose="020B0503020204020204" pitchFamily="34" charset="-122"/>
              </a:rPr>
              <a:t>TASMAN SEA、</a:t>
            </a:r>
            <a:r>
              <a:rPr lang="ja-JP" altLang="en-US" sz="1600">
                <a:solidFill>
                  <a:schemeClr val="bg1"/>
                </a:solidFill>
                <a:latin typeface="Microsoft YaHei" panose="020B0503020204020204" pitchFamily="34" charset="-122"/>
                <a:ea typeface="Microsoft YaHei" panose="020B0503020204020204" pitchFamily="34" charset="-122"/>
              </a:rPr>
              <a:t>巴斯海峡（</a:t>
            </a:r>
            <a:r>
              <a:rPr lang="en-GB" sz="1600" dirty="0">
                <a:solidFill>
                  <a:schemeClr val="bg1"/>
                </a:solidFill>
                <a:latin typeface="Microsoft YaHei" panose="020B0503020204020204" pitchFamily="34" charset="-122"/>
                <a:ea typeface="Microsoft YaHei" panose="020B0503020204020204" pitchFamily="34" charset="-122"/>
              </a:rPr>
              <a:t>BASS STRAIT）</a:t>
            </a:r>
            <a:r>
              <a:rPr lang="ja-JP" altLang="en-US" sz="1600">
                <a:solidFill>
                  <a:schemeClr val="bg1"/>
                </a:solidFill>
                <a:latin typeface="Microsoft YaHei" panose="020B0503020204020204" pitchFamily="34" charset="-122"/>
                <a:ea typeface="Microsoft YaHei" panose="020B0503020204020204" pitchFamily="34" charset="-122"/>
              </a:rPr>
              <a:t>与印度洋（</a:t>
            </a:r>
            <a:r>
              <a:rPr lang="en-GB" sz="1600" dirty="0">
                <a:solidFill>
                  <a:schemeClr val="bg1"/>
                </a:solidFill>
                <a:latin typeface="Microsoft YaHei" panose="020B0503020204020204" pitchFamily="34" charset="-122"/>
                <a:ea typeface="Microsoft YaHei" panose="020B0503020204020204" pitchFamily="34" charset="-122"/>
              </a:rPr>
              <a:t>INDIAN OCEAN）</a:t>
            </a:r>
            <a:r>
              <a:rPr lang="ja-JP" altLang="en-US" sz="1600">
                <a:solidFill>
                  <a:schemeClr val="bg1"/>
                </a:solidFill>
                <a:latin typeface="Microsoft YaHei" panose="020B0503020204020204" pitchFamily="34" charset="-122"/>
                <a:ea typeface="Microsoft YaHei" panose="020B0503020204020204" pitchFamily="34" charset="-122"/>
              </a:rPr>
              <a:t>的影响</a:t>
            </a:r>
            <a:endParaRPr lang="ja-JP" altLang="en-US" sz="1600" dirty="0">
              <a:solidFill>
                <a:schemeClr val="bg1"/>
              </a:solidFill>
              <a:latin typeface="Microsoft YaHei" panose="020B0503020204020204" pitchFamily="34" charset="-122"/>
              <a:ea typeface="Microsoft YaHei" panose="020B0503020204020204" pitchFamily="34" charset="-122"/>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399912"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Microsoft YaHei" panose="020B0503020204020204" pitchFamily="34" charset="-122"/>
                <a:ea typeface="Microsoft YaHei" panose="020B0503020204020204" pitchFamily="34" charset="-122"/>
              </a:rPr>
              <a:t>塔斯马尼亚州</a:t>
            </a:r>
            <a:endParaRPr lang="en-US" b="1" dirty="0">
              <a:solidFill>
                <a:schemeClr val="accent3"/>
              </a:solidFill>
              <a:latin typeface="Microsoft YaHei" panose="020B0503020204020204" pitchFamily="34" charset="-122"/>
              <a:ea typeface="Microsoft YaHei" panose="020B0503020204020204" pitchFamily="34" charset="-122"/>
            </a:endParaRPr>
          </a:p>
          <a:p>
            <a:r>
              <a:rPr lang="en-US" sz="1800" dirty="0">
                <a:solidFill>
                  <a:srgbClr val="B2D8BE"/>
                </a:solidFill>
                <a:latin typeface="Neue Haas Grotesk Text Pro" panose="020B0504020202020204" pitchFamily="34" charset="77"/>
              </a:rPr>
              <a:t>0–126</a:t>
            </a:r>
            <a:r>
              <a:rPr lang="ja-JP" altLang="en-US" sz="1800">
                <a:solidFill>
                  <a:srgbClr val="B2D8BE"/>
                </a:solidFill>
                <a:latin typeface="Microsoft YaHei UI" panose="020B0503020204020204" pitchFamily="34" charset="-122"/>
                <a:ea typeface="Microsoft YaHei UI" panose="020B0503020204020204" pitchFamily="34" charset="-122"/>
              </a:rPr>
              <a:t>米</a:t>
            </a:r>
            <a:r>
              <a:rPr lang="en-US" sz="1800" dirty="0">
                <a:solidFill>
                  <a:srgbClr val="B2D8BE"/>
                </a:solidFill>
                <a:latin typeface="Neue Haas Grotesk Text Pro" panose="020B0504020202020204" pitchFamily="34" charset="77"/>
              </a:rPr>
              <a:t>(0–4,147</a:t>
            </a:r>
            <a:r>
              <a:rPr lang="ja-JP" altLang="en-US" sz="1800">
                <a:solidFill>
                  <a:srgbClr val="B2D8BE"/>
                </a:solidFill>
                <a:latin typeface="Microsoft YaHei UI" panose="020B0503020204020204" pitchFamily="34" charset="-122"/>
                <a:ea typeface="Microsoft YaHei UI" panose="020B0503020204020204" pitchFamily="34" charset="-122"/>
              </a:rPr>
              <a:t>英尺</a:t>
            </a:r>
            <a:r>
              <a:rPr lang="en-US" sz="1800" dirty="0">
                <a:solidFill>
                  <a:srgbClr val="B2D8BE"/>
                </a:solidFill>
                <a:latin typeface="Neue Haas Grotesk Text Pro" panose="020B0504020202020204" pitchFamily="34" charset="77"/>
              </a:rPr>
              <a:t>)</a:t>
            </a:r>
          </a:p>
          <a:p>
            <a:r>
              <a:rPr lang="ja-JP" altLang="en-US" sz="1400">
                <a:solidFill>
                  <a:srgbClr val="B2D8BE"/>
                </a:solidFill>
                <a:latin typeface="Microsoft YaHei" panose="020B0503020204020204" pitchFamily="34" charset="-122"/>
                <a:ea typeface="Microsoft YaHei" panose="020B0503020204020204" pitchFamily="34" charset="-122"/>
              </a:rPr>
              <a:t>绝大部分葡萄园低于海拔</a:t>
            </a:r>
            <a:br>
              <a:rPr lang="en-AU" altLang="ja-JP" sz="1400" dirty="0">
                <a:solidFill>
                  <a:srgbClr val="B2D8BE"/>
                </a:solidFill>
                <a:latin typeface="Microsoft YaHei" panose="020B0503020204020204" pitchFamily="34" charset="-122"/>
                <a:ea typeface="Microsoft YaHei" panose="020B0503020204020204" pitchFamily="34" charset="-122"/>
              </a:rPr>
            </a:br>
            <a:r>
              <a:rPr lang="en-US" altLang="ja-JP" sz="1400" dirty="0">
                <a:solidFill>
                  <a:srgbClr val="B2D8BE"/>
                </a:solidFill>
                <a:latin typeface="Microsoft YaHei" panose="020B0503020204020204" pitchFamily="34" charset="-122"/>
                <a:ea typeface="Microsoft YaHei" panose="020B0503020204020204" pitchFamily="34" charset="-122"/>
              </a:rPr>
              <a:t>100</a:t>
            </a:r>
            <a:r>
              <a:rPr lang="ja-JP" altLang="en-US" sz="1400">
                <a:solidFill>
                  <a:srgbClr val="B2D8BE"/>
                </a:solidFill>
                <a:latin typeface="Microsoft YaHei" panose="020B0503020204020204" pitchFamily="34" charset="-122"/>
                <a:ea typeface="Microsoft YaHei" panose="020B0503020204020204" pitchFamily="34" charset="-122"/>
              </a:rPr>
              <a:t>米（</a:t>
            </a:r>
            <a:r>
              <a:rPr lang="en-US" altLang="ja-JP" sz="1400" dirty="0">
                <a:solidFill>
                  <a:srgbClr val="B2D8BE"/>
                </a:solidFill>
                <a:latin typeface="Microsoft YaHei" panose="020B0503020204020204" pitchFamily="34" charset="-122"/>
                <a:ea typeface="Microsoft YaHei" panose="020B0503020204020204" pitchFamily="34" charset="-122"/>
              </a:rPr>
              <a:t>328</a:t>
            </a:r>
            <a:r>
              <a:rPr lang="ja-JP" altLang="en-US" sz="1400">
                <a:solidFill>
                  <a:srgbClr val="B2D8BE"/>
                </a:solidFill>
                <a:latin typeface="Microsoft YaHei" panose="020B0503020204020204" pitchFamily="34" charset="-122"/>
                <a:ea typeface="Microsoft YaHei" panose="020B0503020204020204" pitchFamily="34" charset="-122"/>
              </a:rPr>
              <a:t>英尺</a:t>
            </a:r>
            <a:r>
              <a:rPr lang="en-AU" altLang="ja-JP" sz="1400" dirty="0">
                <a:solidFill>
                  <a:srgbClr val="B2D8BE"/>
                </a:solidFill>
                <a:latin typeface="Microsoft YaHei" panose="020B0503020204020204" pitchFamily="34" charset="-122"/>
                <a:ea typeface="Microsoft YaHei" panose="020B0503020204020204" pitchFamily="34" charset="-122"/>
              </a:rPr>
              <a:t>)</a:t>
            </a:r>
            <a:endParaRPr lang="en-US" sz="1400" dirty="0">
              <a:solidFill>
                <a:srgbClr val="B2D8BE"/>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Microsoft YaHei UI" panose="020B0503020204020204" pitchFamily="34" charset="-122"/>
                <a:ea typeface="Microsoft YaHei UI" panose="020B0503020204020204" pitchFamily="34" charset="-122"/>
              </a:rPr>
              <a:t>低</a:t>
            </a:r>
            <a:endParaRPr lang="en-US" b="1" dirty="0">
              <a:solidFill>
                <a:srgbClr val="601329"/>
              </a:solidFill>
              <a:latin typeface="Microsoft YaHei UI" panose="020B0503020204020204" pitchFamily="34" charset="-122"/>
              <a:ea typeface="Microsoft YaHei UI" panose="020B0503020204020204" pitchFamily="34" charset="-122"/>
            </a:endParaRPr>
          </a:p>
          <a:p>
            <a:r>
              <a:rPr lang="en-US" sz="1400" dirty="0">
                <a:solidFill>
                  <a:srgbClr val="601329"/>
                </a:solidFill>
                <a:latin typeface="Neue Haas Grotesk Text Pro" panose="020B0504020202020204" pitchFamily="34" charset="77"/>
              </a:rPr>
              <a:t>0–499</a:t>
            </a:r>
            <a:r>
              <a:rPr lang="ja-JP" altLang="en-US" sz="1400">
                <a:solidFill>
                  <a:srgbClr val="601329"/>
                </a:solidFill>
                <a:latin typeface="Microsoft YaHei UI" panose="020B0503020204020204" pitchFamily="34" charset="-122"/>
                <a:ea typeface="Microsoft YaHei UI" panose="020B0503020204020204" pitchFamily="34" charset="-122"/>
              </a:rPr>
              <a:t>米</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Microsoft YaHei UI" panose="020B0503020204020204" pitchFamily="34" charset="-122"/>
                <a:ea typeface="Microsoft YaHei UI" panose="020B0503020204020204" pitchFamily="34" charset="-122"/>
              </a:rPr>
              <a:t>中等</a:t>
            </a:r>
            <a:endParaRPr lang="en-US" b="1" dirty="0">
              <a:solidFill>
                <a:srgbClr val="601329"/>
              </a:solidFill>
              <a:latin typeface="Microsoft YaHei UI" panose="020B0503020204020204" pitchFamily="34" charset="-122"/>
              <a:ea typeface="Microsoft YaHei UI" panose="020B0503020204020204" pitchFamily="34" charset="-122"/>
            </a:endParaRPr>
          </a:p>
          <a:p>
            <a:r>
              <a:rPr lang="en-US" sz="1400" dirty="0">
                <a:solidFill>
                  <a:srgbClr val="601329"/>
                </a:solidFill>
                <a:latin typeface="Neue Haas Grotesk Text Pro" panose="020B0504020202020204" pitchFamily="34" charset="77"/>
              </a:rPr>
              <a:t>500–749</a:t>
            </a:r>
            <a:r>
              <a:rPr lang="ja-JP" altLang="en-US" sz="1400">
                <a:solidFill>
                  <a:srgbClr val="601329"/>
                </a:solidFill>
                <a:latin typeface="Microsoft YaHei UI" panose="020B0503020204020204" pitchFamily="34" charset="-122"/>
                <a:ea typeface="Microsoft YaHei UI" panose="020B0503020204020204" pitchFamily="34" charset="-122"/>
              </a:rPr>
              <a:t>米</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Microsoft YaHei" panose="020B0503020204020204" pitchFamily="34" charset="-122"/>
                <a:ea typeface="Microsoft YaHei" panose="020B0503020204020204" pitchFamily="34" charset="-122"/>
              </a:rPr>
              <a:t>高</a:t>
            </a:r>
            <a:endParaRPr lang="en-US" b="1" dirty="0">
              <a:solidFill>
                <a:srgbClr val="601329"/>
              </a:solidFill>
              <a:latin typeface="Microsoft YaHei" panose="020B0503020204020204" pitchFamily="34" charset="-122"/>
              <a:ea typeface="Microsoft YaHei" panose="020B0503020204020204" pitchFamily="34" charset="-122"/>
            </a:endParaRPr>
          </a:p>
          <a:p>
            <a:r>
              <a:rPr lang="en-US" sz="1400" dirty="0">
                <a:solidFill>
                  <a:srgbClr val="601329"/>
                </a:solidFill>
                <a:latin typeface="Neue Haas Grotesk Text Pro" panose="020B0504020202020204" pitchFamily="34" charset="77"/>
              </a:rPr>
              <a:t>750–999</a:t>
            </a:r>
            <a:r>
              <a:rPr lang="ja-JP" altLang="en-US" sz="1400">
                <a:solidFill>
                  <a:srgbClr val="601329"/>
                </a:solidFill>
                <a:latin typeface="Microsoft YaHei UI" panose="020B0503020204020204" pitchFamily="34" charset="-122"/>
                <a:ea typeface="Microsoft YaHei UI" panose="020B0503020204020204" pitchFamily="34" charset="-122"/>
              </a:rPr>
              <a:t>米</a:t>
            </a:r>
            <a:endParaRPr lang="en-US" sz="1400" dirty="0">
              <a:solidFill>
                <a:srgbClr val="601329"/>
              </a:solidFill>
              <a:latin typeface="Microsoft YaHei UI" panose="020B0503020204020204" pitchFamily="34" charset="-122"/>
              <a:ea typeface="Microsoft YaHei UI" panose="020B0503020204020204" pitchFamily="34" charset="-122"/>
            </a:endParaRPr>
          </a:p>
          <a:p>
            <a:r>
              <a:rPr lang="en-US" sz="1400" dirty="0">
                <a:solidFill>
                  <a:srgbClr val="601329"/>
                </a:solidFill>
                <a:latin typeface="Neue Haas Grotesk Text Pro" panose="020B0504020202020204" pitchFamily="34" charset="77"/>
              </a:rPr>
              <a:t>(2,460–3,279</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Microsoft YaHei" panose="020B0503020204020204" pitchFamily="34" charset="-122"/>
                <a:ea typeface="Microsoft YaHei" panose="020B0503020204020204" pitchFamily="34" charset="-122"/>
              </a:rPr>
              <a:t>超高</a:t>
            </a:r>
          </a:p>
          <a:p>
            <a:r>
              <a:rPr lang="en-US" sz="1400" dirty="0">
                <a:solidFill>
                  <a:srgbClr val="601329"/>
                </a:solidFill>
                <a:latin typeface="Neue Haas Grotesk Text Pro" panose="020B0504020202020204" pitchFamily="34" charset="77"/>
              </a:rPr>
              <a:t>1000</a:t>
            </a:r>
            <a:r>
              <a:rPr lang="ja-JP" altLang="en-US" sz="1400">
                <a:solidFill>
                  <a:srgbClr val="601329"/>
                </a:solidFill>
                <a:latin typeface="Microsoft YaHei UI" panose="020B0503020204020204" pitchFamily="34" charset="-122"/>
                <a:ea typeface="Microsoft YaHei UI" panose="020B0503020204020204" pitchFamily="34" charset="-122"/>
              </a:rPr>
              <a:t>米</a:t>
            </a:r>
            <a:r>
              <a:rPr lang="en-US" sz="1400" dirty="0">
                <a:solidFill>
                  <a:srgbClr val="601329"/>
                </a:solidFill>
                <a:latin typeface="Neue Haas Grotesk Text Pro" panose="020B0504020202020204" pitchFamily="34" charset="77"/>
              </a:rPr>
              <a:t>+</a:t>
            </a:r>
          </a:p>
          <a:p>
            <a:r>
              <a:rPr lang="en-US" sz="1400" dirty="0">
                <a:solidFill>
                  <a:srgbClr val="601329"/>
                </a:solidFill>
                <a:latin typeface="Neue Haas Grotesk Text Pro" panose="020B0504020202020204" pitchFamily="34" charset="77"/>
              </a:rPr>
              <a:t>(&gt;3,280</a:t>
            </a:r>
            <a:r>
              <a:rPr lang="ja-JP" altLang="en-US" sz="1400">
                <a:solidFill>
                  <a:srgbClr val="601329"/>
                </a:solidFill>
                <a:latin typeface="Neue Haas Grotesk Text Pro" panose="020B0504020202020204" pitchFamily="34" charset="77"/>
              </a:rPr>
              <a:t> </a:t>
            </a:r>
            <a:r>
              <a:rPr lang="ja-JP" altLang="en-US" sz="1400">
                <a:solidFill>
                  <a:srgbClr val="601329"/>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2" name="Title 7">
            <a:extLst>
              <a:ext uri="{FF2B5EF4-FFF2-40B4-BE49-F238E27FC236}">
                <a16:creationId xmlns:a16="http://schemas.microsoft.com/office/drawing/2014/main" id="{37757704-AA63-2EB5-36AB-2791F0393FE9}"/>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UI" panose="020B0503020204020204" pitchFamily="34" charset="-122"/>
                <a:ea typeface="Microsoft YaHei UI" panose="020B0503020204020204" pitchFamily="34" charset="-122"/>
              </a:rPr>
              <a:t>海拔</a:t>
            </a:r>
          </a:p>
        </p:txBody>
      </p:sp>
    </p:spTree>
    <p:extLst>
      <p:ext uri="{BB962C8B-B14F-4D97-AF65-F5344CB8AC3E}">
        <p14:creationId xmlns:p14="http://schemas.microsoft.com/office/powerpoint/2010/main" val="50013625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655" r="15522"/>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土壤</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407949" cy="1530521"/>
          </a:xfrm>
        </p:spPr>
        <p:txBody>
          <a:bodyPr/>
          <a:lstStyle/>
          <a:p>
            <a:pPr marL="285750" indent="-285750" defTabSz="1007943">
              <a:lnSpc>
                <a:spcPct val="90000"/>
              </a:lnSpc>
              <a:spcBef>
                <a:spcPts val="4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极为不同的土壤贯穿南北</a:t>
            </a:r>
          </a:p>
          <a:p>
            <a:pPr marL="285750" indent="-285750" defTabSz="1007943">
              <a:lnSpc>
                <a:spcPct val="90000"/>
              </a:lnSpc>
              <a:spcBef>
                <a:spcPts val="4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杜温谷（</a:t>
            </a:r>
            <a:r>
              <a:rPr lang="en-GB" dirty="0">
                <a:latin typeface="Microsoft YaHei" panose="020B0503020204020204" pitchFamily="34" charset="-122"/>
                <a:ea typeface="Microsoft YaHei" panose="020B0503020204020204" pitchFamily="34" charset="-122"/>
              </a:rPr>
              <a:t>Derwent Valley）</a:t>
            </a:r>
            <a:r>
              <a:rPr lang="ja-JP" altLang="en-US">
                <a:latin typeface="Microsoft YaHei" panose="020B0503020204020204" pitchFamily="34" charset="-122"/>
                <a:ea typeface="Microsoft YaHei" panose="020B0503020204020204" pitchFamily="34" charset="-122"/>
              </a:rPr>
              <a:t>遍布砂岩与片岩</a:t>
            </a:r>
          </a:p>
          <a:p>
            <a:pPr marL="285750" indent="-285750" defTabSz="1007943">
              <a:lnSpc>
                <a:spcPct val="90000"/>
              </a:lnSpc>
              <a:spcBef>
                <a:spcPts val="4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煤河谷（</a:t>
            </a:r>
            <a:r>
              <a:rPr lang="en-GB" dirty="0">
                <a:latin typeface="Microsoft YaHei" panose="020B0503020204020204" pitchFamily="34" charset="-122"/>
                <a:ea typeface="Microsoft YaHei" panose="020B0503020204020204" pitchFamily="34" charset="-122"/>
              </a:rPr>
              <a:t>Coal River Valley）</a:t>
            </a:r>
            <a:r>
              <a:rPr lang="ja-JP" altLang="en-US">
                <a:latin typeface="Microsoft YaHei" panose="020B0503020204020204" pitchFamily="34" charset="-122"/>
                <a:ea typeface="Microsoft YaHei" panose="020B0503020204020204" pitchFamily="34" charset="-122"/>
              </a:rPr>
              <a:t>多泥炭冲积土与沙质低腐殖质土</a:t>
            </a:r>
          </a:p>
          <a:p>
            <a:pPr marL="285750" indent="-285750" defTabSz="1007943">
              <a:lnSpc>
                <a:spcPct val="90000"/>
              </a:lnSpc>
              <a:spcBef>
                <a:spcPts val="4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笛手河（</a:t>
            </a:r>
            <a:r>
              <a:rPr lang="en-GB" dirty="0">
                <a:latin typeface="Microsoft YaHei" panose="020B0503020204020204" pitchFamily="34" charset="-122"/>
                <a:ea typeface="Microsoft YaHei" panose="020B0503020204020204" pitchFamily="34" charset="-122"/>
              </a:rPr>
              <a:t>Pipers River）</a:t>
            </a:r>
            <a:r>
              <a:rPr lang="ja-JP" altLang="en-US">
                <a:latin typeface="Microsoft YaHei" panose="020B0503020204020204" pitchFamily="34" charset="-122"/>
                <a:ea typeface="Microsoft YaHei" panose="020B0503020204020204" pitchFamily="34" charset="-122"/>
              </a:rPr>
              <a:t>土层厚，排水性好，土质松散</a:t>
            </a:r>
          </a:p>
          <a:p>
            <a:pPr marL="285750" indent="-285750" defTabSz="1007943">
              <a:lnSpc>
                <a:spcPct val="90000"/>
              </a:lnSpc>
              <a:spcBef>
                <a:spcPts val="4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泰玛谷（</a:t>
            </a:r>
            <a:r>
              <a:rPr lang="en-GB" dirty="0">
                <a:latin typeface="Microsoft YaHei" panose="020B0503020204020204" pitchFamily="34" charset="-122"/>
                <a:ea typeface="Microsoft YaHei" panose="020B0503020204020204" pitchFamily="34" charset="-122"/>
              </a:rPr>
              <a:t>Tamar Valley）</a:t>
            </a:r>
            <a:r>
              <a:rPr lang="ja-JP" altLang="en-US">
                <a:latin typeface="Microsoft YaHei" panose="020B0503020204020204" pitchFamily="34" charset="-122"/>
                <a:ea typeface="Microsoft YaHei" panose="020B0503020204020204" pitchFamily="34" charset="-122"/>
              </a:rPr>
              <a:t>的土壤结构为砾状玄武岩覆盖在底层的黏土与石灰岩上，土质松散</a:t>
            </a:r>
          </a:p>
          <a:p>
            <a:pPr marL="285750" indent="-285750" defTabSz="1007943">
              <a:lnSpc>
                <a:spcPct val="90000"/>
              </a:lnSpc>
              <a:spcBef>
                <a:spcPts val="4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东海岸是火山土</a:t>
            </a:r>
            <a:endParaRPr lang="ja-JP"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249917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626" r="16626"/>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ja-JP" altLang="en-US">
                <a:latin typeface="Microsoft YaHei" panose="020B0503020204020204" pitchFamily="34" charset="-122"/>
                <a:ea typeface="Microsoft YaHei" panose="020B0503020204020204" pitchFamily="34" charset="-122"/>
              </a:rPr>
              <a:t>塔斯马尼亚</a:t>
            </a:r>
            <a:br>
              <a:rPr lang="en-AU" altLang="ja-JP" dirty="0">
                <a:latin typeface="Microsoft YaHei" panose="020B0503020204020204" pitchFamily="34" charset="-122"/>
                <a:ea typeface="Microsoft YaHei" panose="020B0503020204020204" pitchFamily="34" charset="-122"/>
              </a:rPr>
            </a:br>
            <a:r>
              <a:rPr lang="ja-JP" altLang="en-US">
                <a:latin typeface="Microsoft YaHei" panose="020B0503020204020204" pitchFamily="34" charset="-122"/>
                <a:ea typeface="Microsoft YaHei" panose="020B0503020204020204" pitchFamily="34" charset="-122"/>
              </a:rPr>
              <a:t>的葡萄种植</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ja-JP" altLang="en-US" sz="5000">
                <a:solidFill>
                  <a:schemeClr val="accent5"/>
                </a:solidFill>
                <a:latin typeface="Microsoft YaHei" panose="020B0503020204020204" pitchFamily="34" charset="-122"/>
                <a:ea typeface="Microsoft YaHei" panose="020B0503020204020204" pitchFamily="34" charset="-122"/>
              </a:rPr>
              <a:t>凉爽气候的</a:t>
            </a:r>
          </a:p>
          <a:p>
            <a:r>
              <a:rPr lang="ja-JP" altLang="en-US" sz="5000">
                <a:solidFill>
                  <a:schemeClr val="accent5"/>
                </a:solidFill>
                <a:latin typeface="Microsoft YaHei" panose="020B0503020204020204" pitchFamily="34" charset="-122"/>
                <a:ea typeface="Microsoft YaHei" panose="020B0503020204020204" pitchFamily="34" charset="-122"/>
              </a:rPr>
              <a:t>挑战与机遇 </a:t>
            </a:r>
            <a:endParaRPr lang="en-US" sz="5000"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74FC8DBB-29C5-D2FC-CBF5-F7113FB20548}"/>
              </a:ext>
            </a:extLst>
          </p:cNvPr>
          <p:cNvSpPr>
            <a:spLocks noGrp="1"/>
          </p:cNvSpPr>
          <p:nvPr>
            <p:ph type="body" sz="quarter" idx="11"/>
          </p:nvPr>
        </p:nvSpPr>
        <p:spPr>
          <a:xfrm>
            <a:off x="623888" y="4346404"/>
            <a:ext cx="3082949" cy="1530521"/>
          </a:xfrm>
        </p:spPr>
        <p:txBody>
          <a:bodyPr/>
          <a:lstStyle/>
          <a:p>
            <a:pPr marL="285750" indent="-285750" defTabSz="1007943">
              <a:spcBef>
                <a:spcPts val="6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风、雨、霜冻、干旱天气与虫害的风险</a:t>
            </a:r>
          </a:p>
          <a:p>
            <a:pPr marL="285750" indent="-285750" defTabSz="1007943">
              <a:spcBef>
                <a:spcPts val="6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葡萄园的选址、年份的差异与葡萄园管理是关键</a:t>
            </a:r>
            <a:endParaRPr lang="ja-JP"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3588366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60C72ED-7CF0-F119-D898-76B57CA8E7C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p:pic>
      <p:sp>
        <p:nvSpPr>
          <p:cNvPr id="3" name="Title 2">
            <a:extLst>
              <a:ext uri="{FF2B5EF4-FFF2-40B4-BE49-F238E27FC236}">
                <a16:creationId xmlns:a16="http://schemas.microsoft.com/office/drawing/2014/main" id="{56D3FC3C-9EEB-5A27-04B3-75BC00BB072D}"/>
              </a:ext>
            </a:extLst>
          </p:cNvPr>
          <p:cNvSpPr>
            <a:spLocks noGrp="1"/>
          </p:cNvSpPr>
          <p:nvPr>
            <p:ph type="title"/>
          </p:nvPr>
        </p:nvSpPr>
        <p:spPr>
          <a:xfrm>
            <a:off x="6456364" y="989980"/>
            <a:ext cx="5283126" cy="785732"/>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葡萄园与树冠冠层管理策略</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4D96C4D3-9EB3-B3B0-343D-FC9DC6B62CDD}"/>
              </a:ext>
            </a:extLst>
          </p:cNvPr>
          <p:cNvSpPr>
            <a:spLocks noGrp="1"/>
          </p:cNvSpPr>
          <p:nvPr>
            <p:ph type="body" sz="quarter" idx="11"/>
          </p:nvPr>
        </p:nvSpPr>
        <p:spPr>
          <a:xfrm>
            <a:off x="6456363" y="3625516"/>
            <a:ext cx="4829691" cy="2846525"/>
          </a:xfrm>
        </p:spPr>
        <p:txBody>
          <a:bodyPr/>
          <a:lstStyle/>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防风隔断</a:t>
            </a:r>
          </a:p>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滴灌</a:t>
            </a:r>
          </a:p>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网罩</a:t>
            </a:r>
          </a:p>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除叶</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674E9372-F5F5-5B40-92CE-7C4912283B1D}"/>
              </a:ext>
            </a:extLst>
          </p:cNvPr>
          <p:cNvSpPr>
            <a:spLocks noGrp="1"/>
          </p:cNvSpPr>
          <p:nvPr>
            <p:ph type="body" sz="quarter" idx="13"/>
          </p:nvPr>
        </p:nvSpPr>
        <p:spPr>
          <a:xfrm>
            <a:off x="6456363" y="1857844"/>
            <a:ext cx="5340350" cy="1325563"/>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战胜挑战</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5544334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9605" r="24154"/>
          <a:stretch/>
        </p:blipFill>
        <p:spPr>
          <a:xfrm>
            <a:off x="6096000" y="368300"/>
            <a:ext cx="6096000" cy="6103741"/>
          </a:xfrm>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2241550"/>
            <a:ext cx="3745745" cy="2405401"/>
          </a:xfrm>
        </p:spPr>
        <p:txBody>
          <a:bodyPr/>
          <a:lstStyle/>
          <a:p>
            <a:r>
              <a:rPr lang="ja-JP" altLang="en-US">
                <a:latin typeface="Microsoft YaHei" panose="020B0503020204020204" pitchFamily="34" charset="-122"/>
                <a:ea typeface="Microsoft YaHei" panose="020B0503020204020204" pitchFamily="34" charset="-122"/>
              </a:rPr>
              <a:t>已经历了第一、第二世代</a:t>
            </a:r>
          </a:p>
          <a:p>
            <a:r>
              <a:rPr lang="ja-JP" altLang="en-US">
                <a:latin typeface="Microsoft YaHei" panose="020B0503020204020204" pitchFamily="34" charset="-122"/>
                <a:ea typeface="Microsoft YaHei" panose="020B0503020204020204" pitchFamily="34" charset="-122"/>
              </a:rPr>
              <a:t>传统技术融合当地气候与风土条件</a:t>
            </a:r>
          </a:p>
          <a:p>
            <a:r>
              <a:rPr lang="ja-JP" altLang="en-US">
                <a:latin typeface="Microsoft YaHei" panose="020B0503020204020204" pitchFamily="34" charset="-122"/>
                <a:ea typeface="Microsoft YaHei" panose="020B0503020204020204" pitchFamily="34" charset="-122"/>
              </a:rPr>
              <a:t>以经典葡萄品种与传统工艺为主，也鼓励试验，创新技术与小众品种</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塔斯马尼亚州</a:t>
            </a:r>
          </a:p>
          <a:p>
            <a:r>
              <a:rPr lang="ja-JP" altLang="en-US">
                <a:solidFill>
                  <a:schemeClr val="accent1"/>
                </a:solidFill>
                <a:latin typeface="Microsoft YaHei" panose="020B0503020204020204" pitchFamily="34" charset="-122"/>
                <a:ea typeface="Microsoft YaHei" panose="020B0503020204020204" pitchFamily="34" charset="-122"/>
              </a:rPr>
              <a:t>葡萄酒酿造</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5905594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6642" r="26656"/>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a:xfrm>
            <a:off x="630419" y="584200"/>
            <a:ext cx="4829691" cy="414606"/>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品味塔斯马尼亚州</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a:xfrm>
            <a:off x="623888" y="1123852"/>
            <a:ext cx="4829691" cy="1325563"/>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值得关注的葡萄品种</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459113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91509"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72151" y="1778557"/>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ja-JP" altLang="en-US" sz="5440">
                <a:solidFill>
                  <a:srgbClr val="601329"/>
                </a:solidFill>
                <a:latin typeface="Microsoft YaHei" panose="020B0503020204020204" pitchFamily="34" charset="-122"/>
                <a:ea typeface="Microsoft YaHei" panose="020B0503020204020204" pitchFamily="34" charset="-122"/>
              </a:rPr>
              <a:t>塔斯马尼亚州</a:t>
            </a:r>
            <a:br>
              <a:rPr lang="en-US" sz="544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五大知名品种</a:t>
            </a:r>
            <a:endParaRPr lang="en-US" sz="5440" dirty="0">
              <a:solidFill>
                <a:srgbClr val="B2D8BE"/>
              </a:solidFill>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Microsoft YaHei" panose="020B0503020204020204" pitchFamily="34" charset="-122"/>
                <a:ea typeface="Microsoft YaHei" panose="020B0503020204020204" pitchFamily="34" charset="-122"/>
              </a:rPr>
              <a:t>黑比诺</a:t>
            </a:r>
            <a:endParaRPr lang="en-AU" altLang="ja-JP" dirty="0">
              <a:solidFill>
                <a:srgbClr val="601329"/>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43%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26810" y="5470367"/>
            <a:ext cx="2068617" cy="1231106"/>
          </a:xfrm>
          <a:prstGeom prst="rect">
            <a:avLst/>
          </a:prstGeom>
          <a:noFill/>
        </p:spPr>
        <p:txBody>
          <a:bodyPr wrap="square" anchor="t">
            <a:spAutoFit/>
          </a:bodyPr>
          <a:lstStyle/>
          <a:p>
            <a:pPr algn="ctr"/>
            <a:r>
              <a:rPr lang="ja-JP" altLang="en-US">
                <a:solidFill>
                  <a:srgbClr val="601329"/>
                </a:solidFill>
                <a:latin typeface="Microsoft YaHei" panose="020B0503020204020204" pitchFamily="34" charset="-122"/>
                <a:ea typeface="Microsoft YaHei" panose="020B0503020204020204" pitchFamily="34" charset="-122"/>
              </a:rPr>
              <a:t>霞多丽</a:t>
            </a:r>
            <a:endParaRPr lang="en-US" dirty="0">
              <a:solidFill>
                <a:srgbClr val="601329"/>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28%</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Microsoft YaHei" panose="020B0503020204020204" pitchFamily="34" charset="-122"/>
                <a:ea typeface="Microsoft YaHei" panose="020B0503020204020204" pitchFamily="34" charset="-122"/>
              </a:rPr>
              <a:t>长相思</a:t>
            </a:r>
            <a:endParaRPr lang="en-AU" altLang="ja-JP" dirty="0">
              <a:solidFill>
                <a:srgbClr val="601329"/>
              </a:solidFill>
              <a:latin typeface="Microsoft YaHei" panose="020B0503020204020204" pitchFamily="34" charset="-122"/>
              <a:ea typeface="Microsoft YaHei" panose="020B0503020204020204" pitchFamily="34" charset="-122"/>
            </a:endParaRPr>
          </a:p>
          <a:p>
            <a:pPr algn="ctr"/>
            <a:endParaRPr lang="en-AU" altLang="ja-JP"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11%</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Microsoft YaHei" panose="020B0503020204020204" pitchFamily="34" charset="-122"/>
                <a:ea typeface="Microsoft YaHei" panose="020B0503020204020204" pitchFamily="34" charset="-122"/>
              </a:rPr>
              <a:t>灰比诺</a:t>
            </a:r>
            <a:endParaRPr lang="en-AU" altLang="ja-JP" dirty="0">
              <a:solidFill>
                <a:srgbClr val="601329"/>
              </a:solidFill>
              <a:latin typeface="Microsoft YaHei" panose="020B0503020204020204" pitchFamily="34" charset="-122"/>
              <a:ea typeface="Microsoft YaHei" panose="020B0503020204020204" pitchFamily="34" charset="-122"/>
            </a:endParaRPr>
          </a:p>
          <a:p>
            <a:pPr algn="ctr"/>
            <a:endParaRPr lang="en-AU" altLang="ja-JP"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8%</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Microsoft YaHei" panose="020B0503020204020204" pitchFamily="34" charset="-122"/>
                <a:ea typeface="Microsoft YaHei" panose="020B0503020204020204" pitchFamily="34" charset="-122"/>
              </a:rPr>
              <a:t>雷司令</a:t>
            </a:r>
            <a:endParaRPr lang="en-US" dirty="0">
              <a:solidFill>
                <a:srgbClr val="601329"/>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6%</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5020306" y="3945618"/>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736012" y="4049269"/>
            <a:ext cx="2260748"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902632" y="4019454"/>
            <a:ext cx="187320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33703" y="3910448"/>
            <a:ext cx="1849160"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PINOT GRIS</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/GRIGIO</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313422" y="4019455"/>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pic>
        <p:nvPicPr>
          <p:cNvPr id="4" name="Picture Placeholder 8" descr="A close up of a bottle&#10;&#10;Description automatically generated">
            <a:extLst>
              <a:ext uri="{FF2B5EF4-FFF2-40B4-BE49-F238E27FC236}">
                <a16:creationId xmlns:a16="http://schemas.microsoft.com/office/drawing/2014/main" id="{84CFAB58-B72D-4C30-8175-C0F0478747C1}"/>
              </a:ext>
            </a:extLst>
          </p:cNvPr>
          <p:cNvPicPr>
            <a:picLocks noChangeAspect="1"/>
          </p:cNvPicPr>
          <p:nvPr/>
        </p:nvPicPr>
        <p:blipFill>
          <a:blip r:embed="rId5" cstate="screen">
            <a:extLst>
              <a:ext uri="{28A0092B-C50C-407E-A947-70E740481C1C}">
                <a14:useLocalDpi xmlns:a14="http://schemas.microsoft.com/office/drawing/2010/main"/>
              </a:ext>
            </a:extLst>
          </a:blip>
          <a:srcRect t="4472" b="4762"/>
          <a:stretch>
            <a:fillRect/>
          </a:stretch>
        </p:blipFill>
        <p:spPr>
          <a:xfrm>
            <a:off x="9359545" y="2007498"/>
            <a:ext cx="1157924" cy="3505435"/>
          </a:xfrm>
          <a:prstGeom prst="rect">
            <a:avLst/>
          </a:prstGeom>
        </p:spPr>
      </p:pic>
      <p:sp>
        <p:nvSpPr>
          <p:cNvPr id="5" name="object 10">
            <a:extLst>
              <a:ext uri="{FF2B5EF4-FFF2-40B4-BE49-F238E27FC236}">
                <a16:creationId xmlns:a16="http://schemas.microsoft.com/office/drawing/2014/main" id="{D65BE8BA-7DE3-5EFC-2CA1-DB4A6E7991DA}"/>
              </a:ext>
            </a:extLst>
          </p:cNvPr>
          <p:cNvSpPr txBox="1"/>
          <p:nvPr/>
        </p:nvSpPr>
        <p:spPr>
          <a:xfrm rot="16200000">
            <a:off x="8831237" y="4090824"/>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96377D5-A026-C7C7-E9CD-D432B227810B}"/>
              </a:ext>
            </a:extLst>
          </p:cNvPr>
          <p:cNvPicPr>
            <a:picLocks noChangeAspect="1"/>
          </p:cNvPicPr>
          <p:nvPr/>
        </p:nvPicPr>
        <p:blipFill>
          <a:blip r:embed="rId3" cstate="screen">
            <a:extLst>
              <a:ext uri="{28A0092B-C50C-407E-A947-70E740481C1C}">
                <a14:useLocalDpi xmlns:a14="http://schemas.microsoft.com/office/drawing/2010/main"/>
              </a:ext>
            </a:extLst>
          </a:blip>
          <a:srcRect l="7526" b="-32"/>
          <a:stretch/>
        </p:blipFill>
        <p:spPr>
          <a:xfrm>
            <a:off x="5880298" y="697042"/>
            <a:ext cx="1691646" cy="5958585"/>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7029554" y="2718423"/>
            <a:ext cx="76273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88662"/>
            <a:ext cx="37169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24542" y="546639"/>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塔斯马尼亚州</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起泡葡萄酒</a:t>
            </a:r>
            <a:endParaRPr lang="en-US" sz="5440" dirty="0">
              <a:solidFill>
                <a:srgbClr val="B2D8BE"/>
              </a:solidFill>
              <a:latin typeface="Microsoft YaHei" panose="020B0503020204020204" pitchFamily="34" charset="-122"/>
              <a:ea typeface="Microsoft YaHei" panose="020B0503020204020204" pitchFamily="34" charset="-122"/>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69231"/>
            <a:ext cx="0" cy="31943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276095"/>
            <a:ext cx="2805706" cy="2805706"/>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61335" y="1913928"/>
            <a:ext cx="2264009" cy="176240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a:solidFill>
                  <a:schemeClr val="tx1"/>
                </a:solidFill>
                <a:effectLst/>
                <a:latin typeface="Microsoft YaHei" panose="020B0503020204020204" pitchFamily="34" charset="-122"/>
                <a:ea typeface="Microsoft YaHei" panose="020B0503020204020204" pitchFamily="34" charset="-122"/>
              </a:rPr>
              <a:t>采用传统法工艺，使用黑比诺（</a:t>
            </a:r>
            <a:r>
              <a:rPr lang="en-AU" sz="1800" dirty="0">
                <a:solidFill>
                  <a:schemeClr val="tx1"/>
                </a:solidFill>
                <a:effectLst/>
                <a:latin typeface="Microsoft YaHei" panose="020B0503020204020204" pitchFamily="34" charset="-122"/>
                <a:ea typeface="Microsoft YaHei" panose="020B0503020204020204" pitchFamily="34" charset="-122"/>
              </a:rPr>
              <a:t>Pinot Noir）</a:t>
            </a:r>
            <a:r>
              <a:rPr lang="ja-JP" altLang="en-US" sz="1800">
                <a:solidFill>
                  <a:schemeClr val="tx1"/>
                </a:solidFill>
                <a:effectLst/>
                <a:latin typeface="Microsoft YaHei" panose="020B0503020204020204" pitchFamily="34" charset="-122"/>
                <a:ea typeface="Microsoft YaHei" panose="020B0503020204020204" pitchFamily="34" charset="-122"/>
              </a:rPr>
              <a:t>与霞多丽（</a:t>
            </a:r>
            <a:r>
              <a:rPr lang="en-AU" sz="1800" dirty="0">
                <a:solidFill>
                  <a:schemeClr val="tx1"/>
                </a:solidFill>
                <a:effectLst/>
                <a:latin typeface="Microsoft YaHei" panose="020B0503020204020204" pitchFamily="34" charset="-122"/>
                <a:ea typeface="Microsoft YaHei" panose="020B0503020204020204" pitchFamily="34" charset="-122"/>
              </a:rPr>
              <a:t>Chardonnay）</a:t>
            </a:r>
            <a:r>
              <a:rPr lang="ja-JP" altLang="en-US" sz="1800">
                <a:solidFill>
                  <a:schemeClr val="tx1"/>
                </a:solidFill>
                <a:effectLst/>
                <a:latin typeface="Microsoft YaHei" panose="020B0503020204020204" pitchFamily="34" charset="-122"/>
                <a:ea typeface="Microsoft YaHei" panose="020B0503020204020204" pitchFamily="34" charset="-122"/>
              </a:rPr>
              <a:t>葡萄品种酿造的顶级起泡葡萄酒，跻身澳大利亚最佳之列</a:t>
            </a:r>
            <a:endParaRPr lang="en-AU" sz="1800" dirty="0">
              <a:solidFill>
                <a:schemeClr val="tx1"/>
              </a:solidFill>
              <a:effectLst/>
              <a:latin typeface="Microsoft YaHei" panose="020B0503020204020204" pitchFamily="34" charset="-122"/>
              <a:ea typeface="Microsoft YaHei" panose="020B0503020204020204" pitchFamily="34" charset="-122"/>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506275" y="5095381"/>
            <a:ext cx="2805709" cy="1472839"/>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红苹果</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柑橘类水果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吐司</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法式黄油面包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炙烤坚果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炙烤面包</a:t>
            </a:r>
            <a:endParaRPr lang="en-AU" sz="1400" dirty="0">
              <a:effectLst/>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410919" y="4478195"/>
            <a:ext cx="26905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a:off x="10101471" y="4470575"/>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84BFD1A9-D238-53F5-B6BF-A8AA847EFF3F}"/>
              </a:ext>
            </a:extLst>
          </p:cNvPr>
          <p:cNvSpPr txBox="1"/>
          <p:nvPr/>
        </p:nvSpPr>
        <p:spPr>
          <a:xfrm rot="16200000">
            <a:off x="442355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1" name="object 58">
            <a:extLst>
              <a:ext uri="{FF2B5EF4-FFF2-40B4-BE49-F238E27FC236}">
                <a16:creationId xmlns:a16="http://schemas.microsoft.com/office/drawing/2014/main" id="{8B6EE08F-5DEB-04A0-C721-0CFF027DB21B}"/>
              </a:ext>
            </a:extLst>
          </p:cNvPr>
          <p:cNvSpPr txBox="1"/>
          <p:nvPr/>
        </p:nvSpPr>
        <p:spPr>
          <a:xfrm>
            <a:off x="862616" y="2809325"/>
            <a:ext cx="2712987" cy="46051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600" b="0">
                <a:solidFill>
                  <a:schemeClr val="tx1"/>
                </a:solidFill>
                <a:effectLst/>
                <a:latin typeface="Microsoft YaHei" panose="020B0503020204020204" pitchFamily="34" charset="-122"/>
                <a:ea typeface="Microsoft YaHei" panose="020B0503020204020204" pitchFamily="34" charset="-122"/>
              </a:rPr>
              <a:t>气候与生长条件</a:t>
            </a:r>
          </a:p>
          <a:p>
            <a:pPr algn="ctr"/>
            <a:r>
              <a:rPr lang="ja-JP" altLang="en-US" sz="1600" b="0">
                <a:solidFill>
                  <a:schemeClr val="tx1"/>
                </a:solidFill>
                <a:effectLst/>
                <a:latin typeface="Microsoft YaHei" panose="020B0503020204020204" pitchFamily="34" charset="-122"/>
                <a:ea typeface="Microsoft YaHei" panose="020B0503020204020204" pitchFamily="34" charset="-122"/>
              </a:rPr>
              <a:t>类似法国的香槟区</a:t>
            </a:r>
            <a:endParaRPr lang="en-AU" sz="1600" b="0" dirty="0">
              <a:solidFill>
                <a:schemeClr val="tx1"/>
              </a:solidFill>
              <a:effectLst/>
              <a:latin typeface="Microsoft YaHei" panose="020B0503020204020204" pitchFamily="34" charset="-122"/>
              <a:ea typeface="Microsoft YaHei" panose="020B0503020204020204" pitchFamily="34" charset="-122"/>
            </a:endParaRPr>
          </a:p>
        </p:txBody>
      </p:sp>
      <p:cxnSp>
        <p:nvCxnSpPr>
          <p:cNvPr id="12" name="Straight Connector 11">
            <a:extLst>
              <a:ext uri="{FF2B5EF4-FFF2-40B4-BE49-F238E27FC236}">
                <a16:creationId xmlns:a16="http://schemas.microsoft.com/office/drawing/2014/main" id="{AFFF7B23-D78F-8B3E-30AD-08ADF91DBEAB}"/>
              </a:ext>
            </a:extLst>
          </p:cNvPr>
          <p:cNvCxnSpPr>
            <a:cxnSpLocks/>
          </p:cNvCxnSpPr>
          <p:nvPr/>
        </p:nvCxnSpPr>
        <p:spPr>
          <a:xfrm>
            <a:off x="4693564" y="5497641"/>
            <a:ext cx="1242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092F6990-F74B-283B-7247-EEB7D4922B63}"/>
              </a:ext>
            </a:extLst>
          </p:cNvPr>
          <p:cNvSpPr/>
          <p:nvPr/>
        </p:nvSpPr>
        <p:spPr>
          <a:xfrm>
            <a:off x="2082024" y="4110595"/>
            <a:ext cx="2623652" cy="262365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 name="object 58">
            <a:extLst>
              <a:ext uri="{FF2B5EF4-FFF2-40B4-BE49-F238E27FC236}">
                <a16:creationId xmlns:a16="http://schemas.microsoft.com/office/drawing/2014/main" id="{B1329F32-2A67-9E20-7AC2-69BF277F3A66}"/>
              </a:ext>
            </a:extLst>
          </p:cNvPr>
          <p:cNvSpPr txBox="1"/>
          <p:nvPr/>
        </p:nvSpPr>
        <p:spPr>
          <a:xfrm>
            <a:off x="2328058" y="4554020"/>
            <a:ext cx="2146963" cy="175734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200">
                <a:effectLst/>
                <a:latin typeface="Microsoft YaHei" panose="020B0503020204020204" pitchFamily="34" charset="-122"/>
                <a:ea typeface="Microsoft YaHei" panose="020B0503020204020204" pitchFamily="34" charset="-122"/>
              </a:rPr>
              <a:t>超过</a:t>
            </a:r>
            <a:r>
              <a:rPr lang="en-AU" sz="6000" dirty="0">
                <a:effectLst/>
                <a:latin typeface="Neue Haas Grotesk Text Pro" panose="020B0504020202020204" pitchFamily="34" charset="77"/>
              </a:rPr>
              <a:t>40%</a:t>
            </a:r>
          </a:p>
          <a:p>
            <a:pPr algn="ctr">
              <a:lnSpc>
                <a:spcPct val="92000"/>
              </a:lnSpc>
              <a:spcBef>
                <a:spcPts val="217"/>
              </a:spcBef>
            </a:pPr>
            <a:r>
              <a:rPr lang="ja-JP" altLang="en-US" sz="1600">
                <a:latin typeface="Microsoft YaHei" panose="020B0503020204020204" pitchFamily="34" charset="-122"/>
                <a:ea typeface="Microsoft YaHei" panose="020B0503020204020204" pitchFamily="34" charset="-122"/>
              </a:rPr>
              <a:t>的塔斯马尼亚州（</a:t>
            </a:r>
            <a:r>
              <a:rPr lang="en-AU" sz="1600" dirty="0">
                <a:latin typeface="Microsoft YaHei" panose="020B0503020204020204" pitchFamily="34" charset="-122"/>
                <a:ea typeface="Microsoft YaHei" panose="020B0503020204020204" pitchFamily="34" charset="-122"/>
              </a:rPr>
              <a:t>TASMANIA）</a:t>
            </a:r>
            <a:r>
              <a:rPr lang="ja-JP" altLang="en-US" sz="1600">
                <a:latin typeface="Microsoft YaHei" panose="020B0503020204020204" pitchFamily="34" charset="-122"/>
                <a:ea typeface="Microsoft YaHei" panose="020B0503020204020204" pitchFamily="34" charset="-122"/>
              </a:rPr>
              <a:t>葡萄酒是起泡酒</a:t>
            </a:r>
            <a:endParaRPr lang="en-AU" sz="1600" dirty="0">
              <a:effectLst/>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31256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3" name="TextBox 2">
            <a:extLst>
              <a:ext uri="{FF2B5EF4-FFF2-40B4-BE49-F238E27FC236}">
                <a16:creationId xmlns:a16="http://schemas.microsoft.com/office/drawing/2014/main" id="{07AD9742-9512-C6E0-7824-A22A5E1235E9}"/>
              </a:ext>
            </a:extLst>
          </p:cNvPr>
          <p:cNvSpPr txBox="1"/>
          <p:nvPr/>
        </p:nvSpPr>
        <p:spPr>
          <a:xfrm>
            <a:off x="6456363" y="623140"/>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澳大利亚葡萄酒由</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种植</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在丰富多样的气候条件</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下</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，历经数百万年形成的地貌环境中的葡萄酿造而成，每一杯澳大利亚葡萄酒都在诉说着一段故事。</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如同先辈们一样，我们当代的葡萄种植者和酿酒师依然满怀热情、坚韧不拔且富有创造力；不断探索新方法，完善古老的酿酒技艺。我们的社群因对酿造卓越葡萄酒的共同尊重和热爱而紧密相连，同时我们致力于保护自然环境，让后世子孙也能够享受这壮丽的自然奇观。我们将现代性的思考实践在这片古老的土地上，极为认真地进行饶有趣味的试验。</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因此，如果你渴求冒险的滋味，就让澳大利亚葡萄酒成为你的指引吧。因为在每一瓶澳大利亚葡萄酒中，你都将领略澳大利亚的奇妙之处</a:t>
            </a:r>
            <a:r>
              <a:rPr lang="en-US" altLang="zh-CN"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 —— </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它让人想起定义我们文化与这片土地的冒险精神和多样性。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pPr>
              <a:lnSpc>
                <a:spcPct val="100000"/>
              </a:lnSpc>
            </a:pPr>
            <a:r>
              <a:rPr lang="ja-JP" altLang="en-US" sz="4000">
                <a:solidFill>
                  <a:schemeClr val="bg2"/>
                </a:solidFill>
                <a:latin typeface="Microsoft YaHei" panose="020B0503020204020204" pitchFamily="34" charset="-122"/>
                <a:ea typeface="Microsoft YaHei" panose="020B0503020204020204" pitchFamily="34" charset="-122"/>
              </a:rPr>
              <a:t>起泡葡萄酒</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8931133" y="719527"/>
            <a:ext cx="1829327" cy="595858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7607768"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032303" y="263265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起泡葡萄酒</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4" name="Oval 53">
            <a:extLst>
              <a:ext uri="{FF2B5EF4-FFF2-40B4-BE49-F238E27FC236}">
                <a16:creationId xmlns:a16="http://schemas.microsoft.com/office/drawing/2014/main" id="{F6B9DD89-2422-5F99-D68D-FFBA9D02FA34}"/>
              </a:ext>
            </a:extLst>
          </p:cNvPr>
          <p:cNvSpPr/>
          <p:nvPr/>
        </p:nvSpPr>
        <p:spPr>
          <a:xfrm>
            <a:off x="2117043" y="326256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2596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2596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2596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5BD9DC7A-743E-19B4-0CA9-9B0197AE5CE2}"/>
              </a:ext>
            </a:extLst>
          </p:cNvPr>
          <p:cNvSpPr/>
          <p:nvPr/>
        </p:nvSpPr>
        <p:spPr>
          <a:xfrm>
            <a:off x="3573996" y="32596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2596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2596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2596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2596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2E412C7A-71C0-053D-4768-A3F965BD01A6}"/>
              </a:ext>
            </a:extLst>
          </p:cNvPr>
          <p:cNvSpPr/>
          <p:nvPr/>
        </p:nvSpPr>
        <p:spPr>
          <a:xfrm>
            <a:off x="2117043" y="40484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0455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0455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0455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0455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0455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0455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0455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0455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1898238" y="3694464"/>
            <a:ext cx="101329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干</a:t>
            </a:r>
            <a:r>
              <a:rPr lang="en-US" altLang="ja-JP" sz="1200" cap="none" dirty="0">
                <a:solidFill>
                  <a:schemeClr val="tx1"/>
                </a:solidFill>
                <a:latin typeface="Microsoft YaHei" panose="020B0503020204020204" pitchFamily="34" charset="-122"/>
                <a:ea typeface="Microsoft YaHei" panose="020B0503020204020204" pitchFamily="34" charset="-122"/>
              </a:rPr>
              <a:t>/</a:t>
            </a:r>
            <a:r>
              <a:rPr lang="ja-JP" altLang="en-US" sz="1200" cap="none">
                <a:solidFill>
                  <a:schemeClr val="tx1"/>
                </a:solidFill>
                <a:latin typeface="Microsoft YaHei" panose="020B0503020204020204" pitchFamily="34" charset="-122"/>
                <a:ea typeface="Microsoft YaHei" panose="020B0503020204020204" pitchFamily="34" charset="-122"/>
              </a:rPr>
              <a:t>微甜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69446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半干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90" name="Oval 89">
            <a:extLst>
              <a:ext uri="{FF2B5EF4-FFF2-40B4-BE49-F238E27FC236}">
                <a16:creationId xmlns:a16="http://schemas.microsoft.com/office/drawing/2014/main" id="{F7E8476D-D297-A858-2BF5-12AAC743C2AD}"/>
              </a:ext>
            </a:extLst>
          </p:cNvPr>
          <p:cNvSpPr/>
          <p:nvPr/>
        </p:nvSpPr>
        <p:spPr>
          <a:xfrm>
            <a:off x="2117043" y="481036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480746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48074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48074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48074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48074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48074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48074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48074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1415286" y="4513955"/>
            <a:ext cx="16330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未经过橡木桶陈酿</a:t>
            </a:r>
            <a:r>
              <a:rPr lang="en-US" altLang="ja-JP" sz="1200" cap="none" dirty="0">
                <a:solidFill>
                  <a:schemeClr val="tx1"/>
                </a:solidFill>
                <a:latin typeface="Microsoft YaHei" panose="020B0503020204020204" pitchFamily="34" charset="-122"/>
                <a:ea typeface="Microsoft YaHei" panose="020B0503020204020204" pitchFamily="34" charset="-122"/>
              </a:rPr>
              <a:t>/</a:t>
            </a:r>
            <a:r>
              <a:rPr lang="ja-JP" altLang="en-US" sz="1200" cap="none">
                <a:solidFill>
                  <a:schemeClr val="tx1"/>
                </a:solidFill>
                <a:latin typeface="Microsoft YaHei" panose="020B0503020204020204" pitchFamily="34" charset="-122"/>
                <a:ea typeface="Microsoft YaHei" panose="020B0503020204020204" pitchFamily="34" charset="-122"/>
              </a:rPr>
              <a:t>低</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48191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83117" y="498704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4610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45810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45810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45810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45810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45810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45810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45810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45810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03C8C5AA-79A0-389F-F522-8F6546DDC8A1}"/>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3463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032303" y="583971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12.5%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3463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981663"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FA536-0B89-0360-B5FA-059B7869A676}"/>
              </a:ext>
            </a:extLst>
          </p:cNvPr>
          <p:cNvCxnSpPr>
            <a:cxnSpLocks/>
          </p:cNvCxnSpPr>
          <p:nvPr/>
        </p:nvCxnSpPr>
        <p:spPr>
          <a:xfrm>
            <a:off x="4428214"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F663E6-E574-595E-1819-4AD6956FC8C7}"/>
              </a:ext>
            </a:extLst>
          </p:cNvPr>
          <p:cNvCxnSpPr>
            <a:cxnSpLocks/>
          </p:cNvCxnSpPr>
          <p:nvPr/>
        </p:nvCxnSpPr>
        <p:spPr>
          <a:xfrm>
            <a:off x="2976771" y="2640199"/>
            <a:ext cx="14564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EAF4EA0F-730B-A05F-61FD-66E05179995A}"/>
              </a:ext>
            </a:extLst>
          </p:cNvPr>
          <p:cNvSpPr/>
          <p:nvPr/>
        </p:nvSpPr>
        <p:spPr>
          <a:xfrm rot="10800000">
            <a:off x="3569193" y="616706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4" name="Title 2">
            <a:extLst>
              <a:ext uri="{FF2B5EF4-FFF2-40B4-BE49-F238E27FC236}">
                <a16:creationId xmlns:a16="http://schemas.microsoft.com/office/drawing/2014/main" id="{6749ED9B-F7C6-736F-3DB2-6F6A8DDC71F9}"/>
              </a:ext>
            </a:extLst>
          </p:cNvPr>
          <p:cNvSpPr txBox="1"/>
          <p:nvPr/>
        </p:nvSpPr>
        <p:spPr>
          <a:xfrm>
            <a:off x="636597" y="223223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5" name="Straight Connector 4">
            <a:extLst>
              <a:ext uri="{FF2B5EF4-FFF2-40B4-BE49-F238E27FC236}">
                <a16:creationId xmlns:a16="http://schemas.microsoft.com/office/drawing/2014/main" id="{4D950E72-2CDC-05BC-D692-5596D2568BB9}"/>
              </a:ext>
            </a:extLst>
          </p:cNvPr>
          <p:cNvCxnSpPr>
            <a:cxnSpLocks/>
          </p:cNvCxnSpPr>
          <p:nvPr/>
        </p:nvCxnSpPr>
        <p:spPr>
          <a:xfrm>
            <a:off x="1189529" y="2340598"/>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9510B7F1-B67B-0FD8-8B63-ECB65D5916A1}"/>
              </a:ext>
            </a:extLst>
          </p:cNvPr>
          <p:cNvSpPr txBox="1"/>
          <p:nvPr/>
        </p:nvSpPr>
        <p:spPr>
          <a:xfrm>
            <a:off x="636596" y="32883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9" name="Title 2">
            <a:extLst>
              <a:ext uri="{FF2B5EF4-FFF2-40B4-BE49-F238E27FC236}">
                <a16:creationId xmlns:a16="http://schemas.microsoft.com/office/drawing/2014/main" id="{3A3B2531-BF73-AA4B-36BC-E9826F3D55B1}"/>
              </a:ext>
            </a:extLst>
          </p:cNvPr>
          <p:cNvSpPr txBox="1"/>
          <p:nvPr/>
        </p:nvSpPr>
        <p:spPr>
          <a:xfrm>
            <a:off x="2046655" y="292477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2" name="Title 2">
            <a:extLst>
              <a:ext uri="{FF2B5EF4-FFF2-40B4-BE49-F238E27FC236}">
                <a16:creationId xmlns:a16="http://schemas.microsoft.com/office/drawing/2014/main" id="{F653946E-A123-8F4D-862B-20E224D24A3F}"/>
              </a:ext>
            </a:extLst>
          </p:cNvPr>
          <p:cNvSpPr txBox="1"/>
          <p:nvPr/>
        </p:nvSpPr>
        <p:spPr>
          <a:xfrm>
            <a:off x="3389778" y="295364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3" name="Title 2">
            <a:extLst>
              <a:ext uri="{FF2B5EF4-FFF2-40B4-BE49-F238E27FC236}">
                <a16:creationId xmlns:a16="http://schemas.microsoft.com/office/drawing/2014/main" id="{D441F40B-1EDE-6A23-0B98-21279000108B}"/>
              </a:ext>
            </a:extLst>
          </p:cNvPr>
          <p:cNvSpPr txBox="1"/>
          <p:nvPr/>
        </p:nvSpPr>
        <p:spPr>
          <a:xfrm>
            <a:off x="4606222" y="292477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7" name="Title 2">
            <a:extLst>
              <a:ext uri="{FF2B5EF4-FFF2-40B4-BE49-F238E27FC236}">
                <a16:creationId xmlns:a16="http://schemas.microsoft.com/office/drawing/2014/main" id="{C200D50D-6603-838F-7F18-3F3E61B56B77}"/>
              </a:ext>
            </a:extLst>
          </p:cNvPr>
          <p:cNvSpPr txBox="1"/>
          <p:nvPr/>
        </p:nvSpPr>
        <p:spPr>
          <a:xfrm>
            <a:off x="4606222" y="375110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18" name="Straight Connector 17">
            <a:extLst>
              <a:ext uri="{FF2B5EF4-FFF2-40B4-BE49-F238E27FC236}">
                <a16:creationId xmlns:a16="http://schemas.microsoft.com/office/drawing/2014/main" id="{72594141-1D36-0351-B73F-A3B2E5376CCC}"/>
              </a:ext>
            </a:extLst>
          </p:cNvPr>
          <p:cNvCxnSpPr>
            <a:cxnSpLocks/>
          </p:cNvCxnSpPr>
          <p:nvPr/>
        </p:nvCxnSpPr>
        <p:spPr>
          <a:xfrm>
            <a:off x="1189529" y="3408352"/>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id="{CAB6F770-761A-46C3-F2A3-8942AF139CC2}"/>
              </a:ext>
            </a:extLst>
          </p:cNvPr>
          <p:cNvSpPr txBox="1"/>
          <p:nvPr/>
        </p:nvSpPr>
        <p:spPr>
          <a:xfrm>
            <a:off x="636596" y="405724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22" name="Straight Connector 21">
            <a:extLst>
              <a:ext uri="{FF2B5EF4-FFF2-40B4-BE49-F238E27FC236}">
                <a16:creationId xmlns:a16="http://schemas.microsoft.com/office/drawing/2014/main" id="{39E5B3DF-26CE-4E92-1D51-658227C107B0}"/>
              </a:ext>
            </a:extLst>
          </p:cNvPr>
          <p:cNvCxnSpPr>
            <a:cxnSpLocks/>
          </p:cNvCxnSpPr>
          <p:nvPr/>
        </p:nvCxnSpPr>
        <p:spPr>
          <a:xfrm>
            <a:off x="1189529" y="4225119"/>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itle 2">
            <a:extLst>
              <a:ext uri="{FF2B5EF4-FFF2-40B4-BE49-F238E27FC236}">
                <a16:creationId xmlns:a16="http://schemas.microsoft.com/office/drawing/2014/main" id="{989D2DCE-5E13-3753-135E-0456D46F5573}"/>
              </a:ext>
            </a:extLst>
          </p:cNvPr>
          <p:cNvSpPr txBox="1"/>
          <p:nvPr/>
        </p:nvSpPr>
        <p:spPr>
          <a:xfrm>
            <a:off x="3240595" y="449512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4" name="Title 2">
            <a:extLst>
              <a:ext uri="{FF2B5EF4-FFF2-40B4-BE49-F238E27FC236}">
                <a16:creationId xmlns:a16="http://schemas.microsoft.com/office/drawing/2014/main" id="{6D72BEED-5E34-DE2C-778D-F290EE24060D}"/>
              </a:ext>
            </a:extLst>
          </p:cNvPr>
          <p:cNvSpPr txBox="1"/>
          <p:nvPr/>
        </p:nvSpPr>
        <p:spPr>
          <a:xfrm>
            <a:off x="4606222" y="449512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5" name="Title 2">
            <a:extLst>
              <a:ext uri="{FF2B5EF4-FFF2-40B4-BE49-F238E27FC236}">
                <a16:creationId xmlns:a16="http://schemas.microsoft.com/office/drawing/2014/main" id="{C7CAAA85-4E50-1FDC-14E4-23D7A0DE4242}"/>
              </a:ext>
            </a:extLst>
          </p:cNvPr>
          <p:cNvSpPr txBox="1"/>
          <p:nvPr/>
        </p:nvSpPr>
        <p:spPr>
          <a:xfrm>
            <a:off x="636596" y="54374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26" name="Straight Connector 25">
            <a:extLst>
              <a:ext uri="{FF2B5EF4-FFF2-40B4-BE49-F238E27FC236}">
                <a16:creationId xmlns:a16="http://schemas.microsoft.com/office/drawing/2014/main" id="{19A47C21-F56E-1D0F-48AF-B9155576923F}"/>
              </a:ext>
            </a:extLst>
          </p:cNvPr>
          <p:cNvCxnSpPr>
            <a:cxnSpLocks/>
          </p:cNvCxnSpPr>
          <p:nvPr/>
        </p:nvCxnSpPr>
        <p:spPr>
          <a:xfrm>
            <a:off x="1188784" y="5605314"/>
            <a:ext cx="8765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Title 2">
            <a:extLst>
              <a:ext uri="{FF2B5EF4-FFF2-40B4-BE49-F238E27FC236}">
                <a16:creationId xmlns:a16="http://schemas.microsoft.com/office/drawing/2014/main" id="{ACF50B43-CD94-6AE8-D336-675AF80609F1}"/>
              </a:ext>
            </a:extLst>
          </p:cNvPr>
          <p:cNvSpPr txBox="1"/>
          <p:nvPr/>
        </p:nvSpPr>
        <p:spPr>
          <a:xfrm>
            <a:off x="636596" y="614394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28" name="Straight Connector 27">
            <a:extLst>
              <a:ext uri="{FF2B5EF4-FFF2-40B4-BE49-F238E27FC236}">
                <a16:creationId xmlns:a16="http://schemas.microsoft.com/office/drawing/2014/main" id="{FAA8FE7A-7677-16AA-8B84-77E90F2A9EC8}"/>
              </a:ext>
            </a:extLst>
          </p:cNvPr>
          <p:cNvCxnSpPr>
            <a:cxnSpLocks/>
          </p:cNvCxnSpPr>
          <p:nvPr/>
        </p:nvCxnSpPr>
        <p:spPr>
          <a:xfrm>
            <a:off x="1413394" y="6311818"/>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Title 2">
            <a:extLst>
              <a:ext uri="{FF2B5EF4-FFF2-40B4-BE49-F238E27FC236}">
                <a16:creationId xmlns:a16="http://schemas.microsoft.com/office/drawing/2014/main" id="{05ADBAE7-C372-EBFE-C0AF-022B05E214AB}"/>
              </a:ext>
            </a:extLst>
          </p:cNvPr>
          <p:cNvSpPr txBox="1"/>
          <p:nvPr/>
        </p:nvSpPr>
        <p:spPr>
          <a:xfrm>
            <a:off x="1672061" y="5214451"/>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30" name="Title 2">
            <a:extLst>
              <a:ext uri="{FF2B5EF4-FFF2-40B4-BE49-F238E27FC236}">
                <a16:creationId xmlns:a16="http://schemas.microsoft.com/office/drawing/2014/main" id="{E9B5F90C-4508-7DD2-F21E-41C9CEB50767}"/>
              </a:ext>
            </a:extLst>
          </p:cNvPr>
          <p:cNvSpPr txBox="1"/>
          <p:nvPr/>
        </p:nvSpPr>
        <p:spPr>
          <a:xfrm>
            <a:off x="3240595" y="515943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1" name="Title 2">
            <a:extLst>
              <a:ext uri="{FF2B5EF4-FFF2-40B4-BE49-F238E27FC236}">
                <a16:creationId xmlns:a16="http://schemas.microsoft.com/office/drawing/2014/main" id="{A070FA45-18AB-72AB-89F3-D696C3C88DC8}"/>
              </a:ext>
            </a:extLst>
          </p:cNvPr>
          <p:cNvSpPr txBox="1"/>
          <p:nvPr/>
        </p:nvSpPr>
        <p:spPr>
          <a:xfrm>
            <a:off x="4606222" y="51594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78801241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465879"/>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434130"/>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塔斯马尼亚州</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霞多丽</a:t>
            </a:r>
            <a:endParaRPr lang="en-US" sz="5440" dirty="0">
              <a:solidFill>
                <a:srgbClr val="B2D8BE"/>
              </a:solidFill>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343366" y="2317488"/>
            <a:ext cx="2993308" cy="338554"/>
          </a:xfrm>
          <a:prstGeom prst="rect">
            <a:avLst/>
          </a:prstGeom>
          <a:noFill/>
        </p:spPr>
        <p:txBody>
          <a:bodyPr wrap="square" anchor="b">
            <a:spAutoFit/>
          </a:bodyPr>
          <a:lstStyle/>
          <a:p>
            <a:pPr algn="ctr">
              <a:spcBef>
                <a:spcPts val="203"/>
              </a:spcBef>
            </a:pPr>
            <a:r>
              <a:rPr lang="ja-JP" altLang="en-US" sz="1600">
                <a:latin typeface="Microsoft YaHei" panose="020B0503020204020204" pitchFamily="34" charset="-122"/>
                <a:ea typeface="Microsoft YaHei" panose="020B0503020204020204" pitchFamily="34" charset="-122"/>
              </a:rPr>
              <a:t>橡木桶陈酿对风格的影响较大</a:t>
            </a:r>
            <a:endParaRPr lang="ja-JP" altLang="en-US" sz="1600" dirty="0">
              <a:latin typeface="Microsoft YaHei" panose="020B0503020204020204" pitchFamily="34" charset="-122"/>
              <a:ea typeface="Microsoft YaHei" panose="020B0503020204020204" pitchFamily="34" charset="-122"/>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844725" y="5903536"/>
            <a:ext cx="2824226" cy="750526"/>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风味</a:t>
            </a:r>
            <a:endParaRPr lang="en-AU" sz="1400" dirty="0">
              <a:effectLst/>
              <a:latin typeface="Microsoft YaHei" panose="020B0503020204020204" pitchFamily="34" charset="-122"/>
              <a:ea typeface="Microsoft YaHei" panose="020B0503020204020204" pitchFamily="34" charset="-122"/>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脆苹果</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梨</a:t>
            </a:r>
            <a:endParaRPr lang="en-AU" sz="1400" dirty="0">
              <a:effectLst/>
              <a:latin typeface="Microsoft YaHei" panose="020B0503020204020204" pitchFamily="34" charset="-122"/>
              <a:ea typeface="Microsoft YaHei" panose="020B0503020204020204" pitchFamily="34" charset="-122"/>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5434130"/>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199374"/>
            <a:ext cx="2387447" cy="2387447"/>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06119" y="2218511"/>
            <a:ext cx="2035053" cy="5713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a:solidFill>
                  <a:schemeClr val="tx1"/>
                </a:solidFill>
                <a:effectLst/>
                <a:latin typeface="Microsoft YaHei" panose="020B0503020204020204" pitchFamily="34" charset="-122"/>
                <a:ea typeface="Microsoft YaHei" panose="020B0503020204020204" pitchFamily="34" charset="-122"/>
              </a:rPr>
              <a:t>优雅、复杂、细腻，</a:t>
            </a:r>
          </a:p>
          <a:p>
            <a:pPr algn="ctr"/>
            <a:r>
              <a:rPr lang="ja-JP" altLang="en-US" sz="2000">
                <a:solidFill>
                  <a:schemeClr val="tx1"/>
                </a:solidFill>
                <a:effectLst/>
                <a:latin typeface="Microsoft YaHei" panose="020B0503020204020204" pitchFamily="34" charset="-122"/>
                <a:ea typeface="Microsoft YaHei" panose="020B0503020204020204" pitchFamily="34" charset="-122"/>
              </a:rPr>
              <a:t>天然酸度高</a:t>
            </a:r>
            <a:endParaRPr lang="en-AU" sz="2000" dirty="0">
              <a:solidFill>
                <a:schemeClr val="tx1"/>
              </a:solidFill>
              <a:effectLst/>
              <a:latin typeface="Microsoft YaHei" panose="020B0503020204020204" pitchFamily="34" charset="-122"/>
              <a:ea typeface="Microsoft YaHei" panose="020B0503020204020204" pitchFamily="34" charset="-122"/>
            </a:endParaRPr>
          </a:p>
        </p:txBody>
      </p:sp>
      <p:sp>
        <p:nvSpPr>
          <p:cNvPr id="13" name="Oval 12">
            <a:extLst>
              <a:ext uri="{FF2B5EF4-FFF2-40B4-BE49-F238E27FC236}">
                <a16:creationId xmlns:a16="http://schemas.microsoft.com/office/drawing/2014/main" id="{D00D20BE-74A8-9CD9-14ED-35006B42C036}"/>
              </a:ext>
            </a:extLst>
          </p:cNvPr>
          <p:cNvSpPr/>
          <p:nvPr/>
        </p:nvSpPr>
        <p:spPr>
          <a:xfrm>
            <a:off x="1130316"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56793" y="4420149"/>
            <a:ext cx="2146963" cy="185865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800">
                <a:effectLst/>
                <a:latin typeface="Microsoft YaHei" panose="020B0503020204020204" pitchFamily="34" charset="-122"/>
                <a:ea typeface="Microsoft YaHei" panose="020B0503020204020204" pitchFamily="34" charset="-122"/>
              </a:rPr>
              <a:t>大约</a:t>
            </a:r>
            <a:endParaRPr lang="en-AU" sz="2800" dirty="0">
              <a:effectLst/>
              <a:latin typeface="Microsoft YaHei" panose="020B0503020204020204" pitchFamily="34" charset="-122"/>
              <a:ea typeface="Microsoft YaHei" panose="020B0503020204020204" pitchFamily="34" charset="-122"/>
            </a:endParaRPr>
          </a:p>
          <a:p>
            <a:pPr algn="ctr">
              <a:lnSpc>
                <a:spcPct val="82000"/>
              </a:lnSpc>
              <a:spcBef>
                <a:spcPts val="217"/>
              </a:spcBef>
            </a:pPr>
            <a:r>
              <a:rPr lang="en-AU" sz="6000" dirty="0">
                <a:effectLst/>
                <a:latin typeface="Neue Haas Grotesk Text Pro" panose="020B0504020202020204" pitchFamily="34" charset="77"/>
              </a:rPr>
              <a:t>1/4</a:t>
            </a:r>
          </a:p>
          <a:p>
            <a:pPr algn="ctr">
              <a:lnSpc>
                <a:spcPct val="92000"/>
              </a:lnSpc>
              <a:spcBef>
                <a:spcPts val="217"/>
              </a:spcBef>
            </a:pPr>
            <a:r>
              <a:rPr lang="ja-JP" altLang="en-US" sz="1600">
                <a:latin typeface="Microsoft YaHei" panose="020B0503020204020204" pitchFamily="34" charset="-122"/>
                <a:ea typeface="Microsoft YaHei" panose="020B0503020204020204" pitchFamily="34" charset="-122"/>
              </a:rPr>
              <a:t>的塔斯马尼亚州（</a:t>
            </a:r>
            <a:r>
              <a:rPr lang="en-AU" sz="1600" dirty="0">
                <a:latin typeface="Microsoft YaHei" panose="020B0503020204020204" pitchFamily="34" charset="-122"/>
                <a:ea typeface="Microsoft YaHei" panose="020B0503020204020204" pitchFamily="34" charset="-122"/>
              </a:rPr>
              <a:t>TASMANIA）</a:t>
            </a:r>
            <a:br>
              <a:rPr lang="en-AU" sz="1600" dirty="0">
                <a:latin typeface="Microsoft YaHei" panose="020B0503020204020204" pitchFamily="34" charset="-122"/>
                <a:ea typeface="Microsoft YaHei" panose="020B0503020204020204" pitchFamily="34" charset="-122"/>
              </a:rPr>
            </a:br>
            <a:r>
              <a:rPr lang="ja-JP" altLang="en-US" sz="1600">
                <a:latin typeface="Microsoft YaHei" panose="020B0503020204020204" pitchFamily="34" charset="-122"/>
                <a:ea typeface="Microsoft YaHei" panose="020B0503020204020204" pitchFamily="34" charset="-122"/>
              </a:rPr>
              <a:t>葡萄酒是起泡酒</a:t>
            </a:r>
            <a:endParaRPr lang="en-AU" sz="1600" dirty="0">
              <a:effectLst/>
              <a:latin typeface="Microsoft YaHei" panose="020B0503020204020204" pitchFamily="34" charset="-122"/>
              <a:ea typeface="Microsoft YaHei" panose="020B0503020204020204" pitchFamily="34" charset="-122"/>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9F7AAF3-4C15-E4E3-4986-E6F46F68B70C}"/>
              </a:ext>
            </a:extLst>
          </p:cNvPr>
          <p:cNvSpPr txBox="1"/>
          <p:nvPr/>
        </p:nvSpPr>
        <p:spPr>
          <a:xfrm>
            <a:off x="9519328" y="4109316"/>
            <a:ext cx="2450921" cy="338554"/>
          </a:xfrm>
          <a:prstGeom prst="rect">
            <a:avLst/>
          </a:prstGeom>
          <a:noFill/>
        </p:spPr>
        <p:txBody>
          <a:bodyPr wrap="square" anchor="b">
            <a:spAutoFit/>
          </a:bodyPr>
          <a:lstStyle/>
          <a:p>
            <a:pPr algn="ctr">
              <a:spcBef>
                <a:spcPts val="203"/>
              </a:spcBef>
            </a:pPr>
            <a:r>
              <a:rPr lang="ja-JP" altLang="en-US" sz="1600">
                <a:latin typeface="Microsoft YaHei" panose="020B0503020204020204" pitchFamily="34" charset="-122"/>
                <a:ea typeface="Microsoft YaHei" panose="020B0503020204020204" pitchFamily="34" charset="-122"/>
              </a:rPr>
              <a:t>广泛用于生产起泡葡萄酒</a:t>
            </a:r>
            <a:endParaRPr lang="en-AU" sz="1600" dirty="0">
              <a:effectLst/>
              <a:latin typeface="Microsoft YaHei" panose="020B0503020204020204" pitchFamily="34" charset="-122"/>
              <a:ea typeface="Microsoft YaHei" panose="020B0503020204020204" pitchFamily="34" charset="-122"/>
            </a:endParaRPr>
          </a:p>
        </p:txBody>
      </p:sp>
      <p:cxnSp>
        <p:nvCxnSpPr>
          <p:cNvPr id="15" name="Straight Connector 14">
            <a:extLst>
              <a:ext uri="{FF2B5EF4-FFF2-40B4-BE49-F238E27FC236}">
                <a16:creationId xmlns:a16="http://schemas.microsoft.com/office/drawing/2014/main" id="{F26EFB7B-1173-63A2-7409-42F51E2D913A}"/>
              </a:ext>
            </a:extLst>
          </p:cNvPr>
          <p:cNvCxnSpPr>
            <a:cxnSpLocks/>
          </p:cNvCxnSpPr>
          <p:nvPr/>
        </p:nvCxnSpPr>
        <p:spPr>
          <a:xfrm>
            <a:off x="7272997" y="4829219"/>
            <a:ext cx="350636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157F58D-C7FE-55CC-A7FC-42A99F99A94F}"/>
              </a:ext>
            </a:extLst>
          </p:cNvPr>
          <p:cNvCxnSpPr>
            <a:cxnSpLocks/>
          </p:cNvCxnSpPr>
          <p:nvPr/>
        </p:nvCxnSpPr>
        <p:spPr>
          <a:xfrm>
            <a:off x="10761745" y="4456426"/>
            <a:ext cx="0" cy="37279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152945"/>
          </a:xfrm>
        </p:spPr>
        <p:txBody>
          <a:bodyPr/>
          <a:lstStyle/>
          <a:p>
            <a:pPr>
              <a:lnSpc>
                <a:spcPct val="100000"/>
              </a:lnSpc>
            </a:pPr>
            <a:r>
              <a:rPr lang="ja-JP" altLang="en-US" sz="3200">
                <a:solidFill>
                  <a:schemeClr val="bg2"/>
                </a:solidFill>
                <a:latin typeface="Microsoft YaHei" panose="020B0503020204020204" pitchFamily="34" charset="-122"/>
                <a:ea typeface="Microsoft YaHei" panose="020B0503020204020204" pitchFamily="34" charset="-122"/>
              </a:rPr>
              <a:t>霞多丽</a:t>
            </a:r>
            <a:br>
              <a:rPr lang="en-US" sz="32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508479" y="188052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872622" y="187761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3236765" y="187761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600908" y="187761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965432" y="187761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4329956" y="187761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688301" y="187761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5059003" y="187761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423527" y="187761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889E2E6B-B4FC-4D27-093E-FF22D5ADCF2C}"/>
              </a:ext>
            </a:extLst>
          </p:cNvPr>
          <p:cNvSpPr/>
          <p:nvPr/>
        </p:nvSpPr>
        <p:spPr>
          <a:xfrm>
            <a:off x="2508479" y="302969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872622" y="30267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3236765" y="30267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600908" y="30267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965432" y="30267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4329956" y="30267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688301" y="30267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5059003" y="30267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423527" y="30267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2508479" y="38699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872622" y="38670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3236765" y="386705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600908" y="386705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965432" y="386705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4329956" y="386705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688301" y="386705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5059003" y="386705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423527" y="386705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2508479" y="47102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872622" y="47073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3236765" y="47073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600908" y="47073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965432" y="47073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4329956" y="47073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688301" y="47073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5059003" y="47073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423527" y="47073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2508479" y="50562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72622" y="50533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36765" y="50533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00908" y="50533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65432" y="50533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29956" y="50533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688301" y="50533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59003" y="50533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23527" y="50533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2508479" y="584086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72622" y="583795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36765" y="58379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00908" y="58379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965051" y="58379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59003" y="583795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23527" y="583795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5208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891703" y="5520875"/>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973329" y="55208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758951" y="218760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962665" y="583795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753651" y="2325929"/>
            <a:ext cx="18479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5588733" y="218760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4333281" y="58379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Title 2">
            <a:extLst>
              <a:ext uri="{FF2B5EF4-FFF2-40B4-BE49-F238E27FC236}">
                <a16:creationId xmlns:a16="http://schemas.microsoft.com/office/drawing/2014/main" id="{C2C3B5D5-BEA4-A70D-15D9-BD027D543AD3}"/>
              </a:ext>
            </a:extLst>
          </p:cNvPr>
          <p:cNvSpPr txBox="1"/>
          <p:nvPr/>
        </p:nvSpPr>
        <p:spPr>
          <a:xfrm>
            <a:off x="4388047" y="2340958"/>
            <a:ext cx="170795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霞多丽</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 name="Title 2">
            <a:extLst>
              <a:ext uri="{FF2B5EF4-FFF2-40B4-BE49-F238E27FC236}">
                <a16:creationId xmlns:a16="http://schemas.microsoft.com/office/drawing/2014/main" id="{2612AC66-6F52-B79B-0AD6-1BCE72B413F6}"/>
              </a:ext>
            </a:extLst>
          </p:cNvPr>
          <p:cNvSpPr txBox="1"/>
          <p:nvPr/>
        </p:nvSpPr>
        <p:spPr>
          <a:xfrm>
            <a:off x="532161" y="19149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Microsoft YaHei" panose="020B0503020204020204" pitchFamily="34" charset="-122"/>
                <a:ea typeface="Microsoft YaHei" panose="020B0503020204020204" pitchFamily="34" charset="-122"/>
              </a:rPr>
              <a:t>颜色</a:t>
            </a:r>
            <a:endParaRPr lang="en-US" sz="1600" dirty="0">
              <a:solidFill>
                <a:schemeClr val="tx1"/>
              </a:solidFill>
              <a:latin typeface="Microsoft YaHei" panose="020B0503020204020204" pitchFamily="34" charset="-122"/>
              <a:ea typeface="Microsoft YaHei" panose="020B0503020204020204" pitchFamily="34" charset="-122"/>
            </a:endParaRPr>
          </a:p>
        </p:txBody>
      </p:sp>
      <p:cxnSp>
        <p:nvCxnSpPr>
          <p:cNvPr id="7" name="Straight Connector 6">
            <a:extLst>
              <a:ext uri="{FF2B5EF4-FFF2-40B4-BE49-F238E27FC236}">
                <a16:creationId xmlns:a16="http://schemas.microsoft.com/office/drawing/2014/main" id="{86341B76-F6D9-3BE0-F2BE-CECF239CF492}"/>
              </a:ext>
            </a:extLst>
          </p:cNvPr>
          <p:cNvCxnSpPr>
            <a:cxnSpLocks/>
          </p:cNvCxnSpPr>
          <p:nvPr/>
        </p:nvCxnSpPr>
        <p:spPr>
          <a:xfrm>
            <a:off x="1115568" y="2023272"/>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967F67B1-4BA0-9624-B83F-D30B5322B5E5}"/>
              </a:ext>
            </a:extLst>
          </p:cNvPr>
          <p:cNvSpPr txBox="1"/>
          <p:nvPr/>
        </p:nvSpPr>
        <p:spPr>
          <a:xfrm>
            <a:off x="532160" y="30169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酒体</a:t>
            </a:r>
          </a:p>
          <a:p>
            <a:pPr>
              <a:lnSpc>
                <a:spcPct val="100000"/>
              </a:lnSpc>
            </a:pPr>
            <a:endParaRPr lang="en-US" sz="1500" dirty="0">
              <a:solidFill>
                <a:schemeClr val="tx1"/>
              </a:solidFill>
              <a:latin typeface="Neue Haas Grotesk Text Pro" panose="020B0504020202020204" pitchFamily="34" charset="77"/>
            </a:endParaRPr>
          </a:p>
        </p:txBody>
      </p:sp>
      <p:cxnSp>
        <p:nvCxnSpPr>
          <p:cNvPr id="18" name="Straight Connector 17">
            <a:extLst>
              <a:ext uri="{FF2B5EF4-FFF2-40B4-BE49-F238E27FC236}">
                <a16:creationId xmlns:a16="http://schemas.microsoft.com/office/drawing/2014/main" id="{BC1C6BD9-7FC6-E7A6-E24A-37DAB87EC2E1}"/>
              </a:ext>
            </a:extLst>
          </p:cNvPr>
          <p:cNvCxnSpPr>
            <a:cxnSpLocks/>
          </p:cNvCxnSpPr>
          <p:nvPr/>
        </p:nvCxnSpPr>
        <p:spPr>
          <a:xfrm>
            <a:off x="1208427" y="3184807"/>
            <a:ext cx="12191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13EB5F8-B5A0-02FB-5CFE-9220D7AC37EC}"/>
              </a:ext>
            </a:extLst>
          </p:cNvPr>
          <p:cNvCxnSpPr>
            <a:cxnSpLocks/>
          </p:cNvCxnSpPr>
          <p:nvPr/>
        </p:nvCxnSpPr>
        <p:spPr>
          <a:xfrm>
            <a:off x="1115568" y="3994236"/>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A4FFFCB2-D805-31F6-AF86-274A3C4F5251}"/>
              </a:ext>
            </a:extLst>
          </p:cNvPr>
          <p:cNvSpPr txBox="1"/>
          <p:nvPr/>
        </p:nvSpPr>
        <p:spPr>
          <a:xfrm>
            <a:off x="2433933" y="27144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3" name="Title 2">
            <a:extLst>
              <a:ext uri="{FF2B5EF4-FFF2-40B4-BE49-F238E27FC236}">
                <a16:creationId xmlns:a16="http://schemas.microsoft.com/office/drawing/2014/main" id="{5A20CFA4-7CEE-1CA7-2217-5197E0340330}"/>
              </a:ext>
            </a:extLst>
          </p:cNvPr>
          <p:cNvSpPr txBox="1"/>
          <p:nvPr/>
        </p:nvSpPr>
        <p:spPr>
          <a:xfrm>
            <a:off x="3777056" y="27433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4" name="Title 2">
            <a:extLst>
              <a:ext uri="{FF2B5EF4-FFF2-40B4-BE49-F238E27FC236}">
                <a16:creationId xmlns:a16="http://schemas.microsoft.com/office/drawing/2014/main" id="{70031C0D-C340-6824-3D2F-0835DC1A1326}"/>
              </a:ext>
            </a:extLst>
          </p:cNvPr>
          <p:cNvSpPr txBox="1"/>
          <p:nvPr/>
        </p:nvSpPr>
        <p:spPr>
          <a:xfrm>
            <a:off x="5061153" y="273440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5" name="Title 2">
            <a:extLst>
              <a:ext uri="{FF2B5EF4-FFF2-40B4-BE49-F238E27FC236}">
                <a16:creationId xmlns:a16="http://schemas.microsoft.com/office/drawing/2014/main" id="{CFBCFC38-6BB9-0213-B620-148FAE3F9E06}"/>
              </a:ext>
            </a:extLst>
          </p:cNvPr>
          <p:cNvSpPr txBox="1"/>
          <p:nvPr/>
        </p:nvSpPr>
        <p:spPr>
          <a:xfrm>
            <a:off x="2480271" y="3595193"/>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6" name="Title 2">
            <a:extLst>
              <a:ext uri="{FF2B5EF4-FFF2-40B4-BE49-F238E27FC236}">
                <a16:creationId xmlns:a16="http://schemas.microsoft.com/office/drawing/2014/main" id="{09C65A3C-7687-F9A4-BB65-2DFE636C7513}"/>
              </a:ext>
            </a:extLst>
          </p:cNvPr>
          <p:cNvSpPr txBox="1"/>
          <p:nvPr/>
        </p:nvSpPr>
        <p:spPr>
          <a:xfrm>
            <a:off x="3627873" y="362406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27" name="Title 2">
            <a:extLst>
              <a:ext uri="{FF2B5EF4-FFF2-40B4-BE49-F238E27FC236}">
                <a16:creationId xmlns:a16="http://schemas.microsoft.com/office/drawing/2014/main" id="{9A63951E-0BDF-13D9-25A0-79D5749B9E0C}"/>
              </a:ext>
            </a:extLst>
          </p:cNvPr>
          <p:cNvSpPr txBox="1"/>
          <p:nvPr/>
        </p:nvSpPr>
        <p:spPr>
          <a:xfrm>
            <a:off x="4993500" y="35951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8" name="Title 2">
            <a:extLst>
              <a:ext uri="{FF2B5EF4-FFF2-40B4-BE49-F238E27FC236}">
                <a16:creationId xmlns:a16="http://schemas.microsoft.com/office/drawing/2014/main" id="{3D10D41D-6FF6-14EC-2E36-4FC536B0C3B6}"/>
              </a:ext>
            </a:extLst>
          </p:cNvPr>
          <p:cNvSpPr txBox="1"/>
          <p:nvPr/>
        </p:nvSpPr>
        <p:spPr>
          <a:xfrm>
            <a:off x="3627873" y="440040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9" name="Title 2">
            <a:extLst>
              <a:ext uri="{FF2B5EF4-FFF2-40B4-BE49-F238E27FC236}">
                <a16:creationId xmlns:a16="http://schemas.microsoft.com/office/drawing/2014/main" id="{3568592D-5F56-02C9-2547-D7606D6CE1EA}"/>
              </a:ext>
            </a:extLst>
          </p:cNvPr>
          <p:cNvSpPr txBox="1"/>
          <p:nvPr/>
        </p:nvSpPr>
        <p:spPr>
          <a:xfrm>
            <a:off x="4993500" y="44004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0" name="Title 2">
            <a:extLst>
              <a:ext uri="{FF2B5EF4-FFF2-40B4-BE49-F238E27FC236}">
                <a16:creationId xmlns:a16="http://schemas.microsoft.com/office/drawing/2014/main" id="{B2E39773-B255-06B0-63DB-364C7D3F023D}"/>
              </a:ext>
            </a:extLst>
          </p:cNvPr>
          <p:cNvSpPr txBox="1"/>
          <p:nvPr/>
        </p:nvSpPr>
        <p:spPr>
          <a:xfrm>
            <a:off x="2076288" y="4400406"/>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cxnSp>
        <p:nvCxnSpPr>
          <p:cNvPr id="31" name="Straight Connector 30">
            <a:extLst>
              <a:ext uri="{FF2B5EF4-FFF2-40B4-BE49-F238E27FC236}">
                <a16:creationId xmlns:a16="http://schemas.microsoft.com/office/drawing/2014/main" id="{2865B088-7AD1-6369-F2CB-3C7F29E4E08B}"/>
              </a:ext>
            </a:extLst>
          </p:cNvPr>
          <p:cNvCxnSpPr>
            <a:cxnSpLocks/>
          </p:cNvCxnSpPr>
          <p:nvPr/>
        </p:nvCxnSpPr>
        <p:spPr>
          <a:xfrm>
            <a:off x="1115568" y="5197413"/>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790C999-B1F5-FA61-1FA1-E0D2DD6EF64B}"/>
              </a:ext>
            </a:extLst>
          </p:cNvPr>
          <p:cNvCxnSpPr>
            <a:cxnSpLocks/>
          </p:cNvCxnSpPr>
          <p:nvPr/>
        </p:nvCxnSpPr>
        <p:spPr>
          <a:xfrm>
            <a:off x="1289304" y="5981204"/>
            <a:ext cx="11446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Title 2">
            <a:extLst>
              <a:ext uri="{FF2B5EF4-FFF2-40B4-BE49-F238E27FC236}">
                <a16:creationId xmlns:a16="http://schemas.microsoft.com/office/drawing/2014/main" id="{8E3FBEBC-06B1-D169-7FD2-8760976AC730}"/>
              </a:ext>
            </a:extLst>
          </p:cNvPr>
          <p:cNvSpPr txBox="1"/>
          <p:nvPr/>
        </p:nvSpPr>
        <p:spPr>
          <a:xfrm>
            <a:off x="535516" y="504085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sp>
        <p:nvSpPr>
          <p:cNvPr id="34" name="Title 2">
            <a:extLst>
              <a:ext uri="{FF2B5EF4-FFF2-40B4-BE49-F238E27FC236}">
                <a16:creationId xmlns:a16="http://schemas.microsoft.com/office/drawing/2014/main" id="{9D1AC316-0482-32F6-8FDA-8B7C2FA94820}"/>
              </a:ext>
            </a:extLst>
          </p:cNvPr>
          <p:cNvSpPr txBox="1"/>
          <p:nvPr/>
        </p:nvSpPr>
        <p:spPr>
          <a:xfrm>
            <a:off x="535516" y="580447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sp>
        <p:nvSpPr>
          <p:cNvPr id="104" name="Title 2">
            <a:extLst>
              <a:ext uri="{FF2B5EF4-FFF2-40B4-BE49-F238E27FC236}">
                <a16:creationId xmlns:a16="http://schemas.microsoft.com/office/drawing/2014/main" id="{FAEBBC97-794D-3A5F-AFE7-C2E43306AC7F}"/>
              </a:ext>
            </a:extLst>
          </p:cNvPr>
          <p:cNvSpPr txBox="1"/>
          <p:nvPr/>
        </p:nvSpPr>
        <p:spPr>
          <a:xfrm>
            <a:off x="533894" y="384780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120" name="Straight Connector 119">
            <a:extLst>
              <a:ext uri="{FF2B5EF4-FFF2-40B4-BE49-F238E27FC236}">
                <a16:creationId xmlns:a16="http://schemas.microsoft.com/office/drawing/2014/main" id="{1035FA77-F732-1100-7F02-82CC766E74C9}"/>
              </a:ext>
            </a:extLst>
          </p:cNvPr>
          <p:cNvCxnSpPr>
            <a:cxnSpLocks/>
          </p:cNvCxnSpPr>
          <p:nvPr/>
        </p:nvCxnSpPr>
        <p:spPr>
          <a:xfrm>
            <a:off x="1453662" y="4830090"/>
            <a:ext cx="97389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2" name="Title 2">
            <a:extLst>
              <a:ext uri="{FF2B5EF4-FFF2-40B4-BE49-F238E27FC236}">
                <a16:creationId xmlns:a16="http://schemas.microsoft.com/office/drawing/2014/main" id="{CB7ABB70-8C83-6DC7-FB22-9013EDDDEED4}"/>
              </a:ext>
            </a:extLst>
          </p:cNvPr>
          <p:cNvSpPr txBox="1"/>
          <p:nvPr/>
        </p:nvSpPr>
        <p:spPr>
          <a:xfrm>
            <a:off x="533894" y="465279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橡木风味</a:t>
            </a:r>
          </a:p>
        </p:txBody>
      </p:sp>
    </p:spTree>
    <p:extLst>
      <p:ext uri="{BB962C8B-B14F-4D97-AF65-F5344CB8AC3E}">
        <p14:creationId xmlns:p14="http://schemas.microsoft.com/office/powerpoint/2010/main" val="16406890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塔斯马尼亚州</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chemeClr val="bg2"/>
                </a:solidFill>
                <a:latin typeface="Microsoft YaHei" panose="020B0503020204020204" pitchFamily="34" charset="-122"/>
                <a:ea typeface="Microsoft YaHei" panose="020B0503020204020204" pitchFamily="34" charset="-122"/>
              </a:rPr>
              <a:t>黑比诺</a:t>
            </a:r>
            <a:endParaRPr lang="en-US" sz="5440" dirty="0">
              <a:solidFill>
                <a:schemeClr val="bg2"/>
              </a:solidFill>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962483" y="2258843"/>
            <a:ext cx="2309487" cy="584775"/>
          </a:xfrm>
          <a:prstGeom prst="rect">
            <a:avLst/>
          </a:prstGeom>
          <a:noFill/>
        </p:spPr>
        <p:txBody>
          <a:bodyPr wrap="square" anchor="b">
            <a:spAutoFit/>
          </a:bodyPr>
          <a:lstStyle/>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在起泡葡萄酒的生产中占有重要地位</a:t>
            </a:r>
            <a:endParaRPr lang="en-AU" sz="1600" dirty="0">
              <a:effectLst/>
              <a:latin typeface="Microsoft YaHei" panose="020B0503020204020204" pitchFamily="34" charset="-122"/>
              <a:ea typeface="Microsoft YaHei" panose="020B0503020204020204" pitchFamily="34" charset="-122"/>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2239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14208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812209"/>
            <a:ext cx="2365896" cy="236589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761824" y="2708440"/>
            <a:ext cx="2425021" cy="64863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2400">
                <a:effectLst/>
                <a:latin typeface="Microsoft YaHei" panose="020B0503020204020204" pitchFamily="34" charset="-122"/>
                <a:ea typeface="Microsoft YaHei" panose="020B0503020204020204" pitchFamily="34" charset="-122"/>
              </a:rPr>
              <a:t>风格精致细腻、</a:t>
            </a:r>
          </a:p>
          <a:p>
            <a:pPr>
              <a:lnSpc>
                <a:spcPct val="82000"/>
              </a:lnSpc>
              <a:spcBef>
                <a:spcPts val="217"/>
              </a:spcBef>
            </a:pPr>
            <a:r>
              <a:rPr lang="ja-JP" altLang="en-US" sz="2400">
                <a:effectLst/>
                <a:latin typeface="Microsoft YaHei" panose="020B0503020204020204" pitchFamily="34" charset="-122"/>
                <a:ea typeface="Microsoft YaHei" panose="020B0503020204020204" pitchFamily="34" charset="-122"/>
              </a:rPr>
              <a:t>馥郁、芳香</a:t>
            </a:r>
            <a:endParaRPr lang="en-AU" sz="2400" dirty="0">
              <a:effectLst/>
              <a:latin typeface="Microsoft YaHei" panose="020B0503020204020204" pitchFamily="34" charset="-122"/>
              <a:ea typeface="Microsoft YaHei" panose="020B0503020204020204" pitchFamily="34" charset="-122"/>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875123" y="5345187"/>
            <a:ext cx="1961127" cy="99129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风味</a:t>
            </a:r>
            <a:endParaRPr lang="en-AU" sz="1400" dirty="0">
              <a:effectLst/>
              <a:latin typeface="Microsoft YaHei" panose="020B0503020204020204" pitchFamily="34" charset="-122"/>
              <a:ea typeface="Microsoft YaHei" panose="020B0503020204020204" pitchFamily="34" charset="-122"/>
            </a:endParaRP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多汁的红色水果</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樱桃</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草莓</a:t>
            </a:r>
            <a:endParaRPr lang="en-AU" sz="1400" dirty="0">
              <a:effectLst/>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945860"/>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80269" y="4938240"/>
            <a:ext cx="0" cy="3512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059598" y="3649415"/>
            <a:ext cx="279959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059598"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1800666" y="3959064"/>
            <a:ext cx="2618361" cy="265183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1902998" y="4692861"/>
            <a:ext cx="2413695" cy="130465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800">
                <a:effectLst/>
                <a:latin typeface="Microsoft YaHei" panose="020B0503020204020204" pitchFamily="34" charset="-122"/>
                <a:ea typeface="Microsoft YaHei" panose="020B0503020204020204" pitchFamily="34" charset="-122"/>
              </a:rPr>
              <a:t>主要品种</a:t>
            </a:r>
            <a:r>
              <a:rPr lang="en-US" altLang="ja-JP" sz="1800" dirty="0">
                <a:effectLst/>
                <a:latin typeface="Microsoft YaHei" panose="020B0503020204020204" pitchFamily="34" charset="-122"/>
                <a:ea typeface="Microsoft YaHei" panose="020B0503020204020204" pitchFamily="34" charset="-122"/>
              </a:rPr>
              <a:t>-</a:t>
            </a:r>
            <a:r>
              <a:rPr lang="ja-JP" altLang="en-US" sz="1800">
                <a:effectLst/>
                <a:latin typeface="Microsoft YaHei" panose="020B0503020204020204" pitchFamily="34" charset="-122"/>
                <a:ea typeface="Microsoft YaHei" panose="020B0503020204020204" pitchFamily="34" charset="-122"/>
              </a:rPr>
              <a:t>略少于</a:t>
            </a:r>
            <a:endParaRPr lang="en-AU" altLang="ja-JP" sz="1800" dirty="0">
              <a:effectLst/>
              <a:latin typeface="Microsoft YaHei" panose="020B0503020204020204" pitchFamily="34" charset="-122"/>
              <a:ea typeface="Microsoft YaHei" panose="020B0503020204020204" pitchFamily="34" charset="-122"/>
            </a:endParaRPr>
          </a:p>
          <a:p>
            <a:pPr algn="ctr">
              <a:lnSpc>
                <a:spcPct val="82000"/>
              </a:lnSpc>
              <a:spcBef>
                <a:spcPts val="217"/>
              </a:spcBef>
            </a:pPr>
            <a:r>
              <a:rPr lang="en-AU" sz="6000" dirty="0">
                <a:effectLst/>
                <a:latin typeface="Neue Haas Grotesk Text Pro" panose="020B0504020202020204" pitchFamily="34" charset="77"/>
              </a:rPr>
              <a:t>1/2</a:t>
            </a:r>
          </a:p>
          <a:p>
            <a:pPr algn="ctr">
              <a:lnSpc>
                <a:spcPct val="82000"/>
              </a:lnSpc>
              <a:spcBef>
                <a:spcPts val="217"/>
              </a:spcBef>
            </a:pPr>
            <a:r>
              <a:rPr lang="ja-JP" altLang="en-US" sz="1600">
                <a:latin typeface="Microsoft YaHei" panose="020B0503020204020204" pitchFamily="34" charset="-122"/>
                <a:ea typeface="Microsoft YaHei" panose="020B0503020204020204" pitchFamily="34" charset="-122"/>
              </a:rPr>
              <a:t>产区种植面积的</a:t>
            </a:r>
            <a:endParaRPr lang="en-AU" sz="1600" dirty="0">
              <a:effectLst/>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30397" y="511124"/>
            <a:ext cx="11283754" cy="1325562"/>
          </a:xfrm>
        </p:spPr>
        <p:txBody>
          <a:bodyPr/>
          <a:lstStyle/>
          <a:p>
            <a:pPr>
              <a:lnSpc>
                <a:spcPct val="100000"/>
              </a:lnSpc>
            </a:pPr>
            <a:r>
              <a:rPr lang="ja-JP" altLang="en-US" sz="3200">
                <a:solidFill>
                  <a:schemeClr val="bg2"/>
                </a:solidFill>
                <a:latin typeface="Microsoft YaHei" panose="020B0503020204020204" pitchFamily="34" charset="-122"/>
                <a:ea typeface="Microsoft YaHei" panose="020B0503020204020204" pitchFamily="34" charset="-122"/>
              </a:rPr>
              <a:t>黑比诺</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5400">
                <a:solidFill>
                  <a:schemeClr val="accent2"/>
                </a:solidFill>
                <a:latin typeface="Microsoft YaHei" panose="020B0503020204020204" pitchFamily="34" charset="-122"/>
                <a:ea typeface="Microsoft YaHei" panose="020B0503020204020204" pitchFamily="34" charset="-122"/>
              </a:rPr>
              <a:t>特征</a:t>
            </a:r>
            <a:endParaRPr lang="en-US" sz="500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20563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20534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20534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20534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67797" y="20534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20534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20534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20534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20534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3" name="Oval 32">
            <a:extLst>
              <a:ext uri="{FF2B5EF4-FFF2-40B4-BE49-F238E27FC236}">
                <a16:creationId xmlns:a16="http://schemas.microsoft.com/office/drawing/2014/main" id="{01E16359-1627-2920-00FD-6FBE917ED7D7}"/>
              </a:ext>
            </a:extLst>
          </p:cNvPr>
          <p:cNvSpPr/>
          <p:nvPr/>
        </p:nvSpPr>
        <p:spPr>
          <a:xfrm>
            <a:off x="2010844" y="32055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32026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32026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32026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67797" y="32026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32026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32026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32026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32026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4" y="40458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40428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4042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4042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4042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4042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4042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4042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4042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0844" y="48860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8831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8831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8831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8831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883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883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883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883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0844" y="61786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7576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75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75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175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7576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8685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13069" y="587322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8685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209824" y="23645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9737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944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944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944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944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944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944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944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944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948378" y="23645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3201824" y="249320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617576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48A445F2-24FE-3607-B301-9454150152B7}"/>
              </a:ext>
            </a:extLst>
          </p:cNvPr>
          <p:cNvSpPr/>
          <p:nvPr/>
        </p:nvSpPr>
        <p:spPr>
          <a:xfrm>
            <a:off x="3460763" y="6175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5" name="Group 14">
            <a:extLst>
              <a:ext uri="{FF2B5EF4-FFF2-40B4-BE49-F238E27FC236}">
                <a16:creationId xmlns:a16="http://schemas.microsoft.com/office/drawing/2014/main" id="{6F7DF4EB-1DBE-608E-F85E-EDCC26291CD1}"/>
              </a:ext>
            </a:extLst>
          </p:cNvPr>
          <p:cNvGrpSpPr/>
          <p:nvPr/>
        </p:nvGrpSpPr>
        <p:grpSpPr>
          <a:xfrm>
            <a:off x="3458377" y="6175765"/>
            <a:ext cx="653118" cy="272668"/>
            <a:chOff x="7674890" y="5926610"/>
            <a:chExt cx="653118" cy="272668"/>
          </a:xfrm>
        </p:grpSpPr>
        <p:sp>
          <p:nvSpPr>
            <p:cNvPr id="16" name="Freeform 15">
              <a:extLst>
                <a:ext uri="{FF2B5EF4-FFF2-40B4-BE49-F238E27FC236}">
                  <a16:creationId xmlns:a16="http://schemas.microsoft.com/office/drawing/2014/main" id="{9C347582-7489-5F3C-7C97-37C4AEF1E4F5}"/>
                </a:ext>
              </a:extLst>
            </p:cNvPr>
            <p:cNvSpPr/>
            <p:nvPr/>
          </p:nvSpPr>
          <p:spPr>
            <a:xfrm>
              <a:off x="818630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7" name="Freeform 16">
              <a:extLst>
                <a:ext uri="{FF2B5EF4-FFF2-40B4-BE49-F238E27FC236}">
                  <a16:creationId xmlns:a16="http://schemas.microsoft.com/office/drawing/2014/main" id="{6F9C9751-A375-388B-D344-59FB06EFC269}"/>
                </a:ext>
              </a:extLst>
            </p:cNvPr>
            <p:cNvSpPr/>
            <p:nvPr/>
          </p:nvSpPr>
          <p:spPr>
            <a:xfrm rot="10800000">
              <a:off x="804937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4" name="Freeform 23">
              <a:extLst>
                <a:ext uri="{FF2B5EF4-FFF2-40B4-BE49-F238E27FC236}">
                  <a16:creationId xmlns:a16="http://schemas.microsoft.com/office/drawing/2014/main" id="{0DB61512-4B78-A39E-D39C-FDD963A622AE}"/>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8" name="Title 2">
            <a:extLst>
              <a:ext uri="{FF2B5EF4-FFF2-40B4-BE49-F238E27FC236}">
                <a16:creationId xmlns:a16="http://schemas.microsoft.com/office/drawing/2014/main" id="{7F71B894-86E3-59D5-2C69-101F6FC24FD7}"/>
              </a:ext>
            </a:extLst>
          </p:cNvPr>
          <p:cNvSpPr txBox="1"/>
          <p:nvPr/>
        </p:nvSpPr>
        <p:spPr>
          <a:xfrm>
            <a:off x="3273960" y="2515387"/>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黑比诺</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9" name="Straight Connector 8">
            <a:extLst>
              <a:ext uri="{FF2B5EF4-FFF2-40B4-BE49-F238E27FC236}">
                <a16:creationId xmlns:a16="http://schemas.microsoft.com/office/drawing/2014/main" id="{4A8AABF6-F3C3-3DFB-E808-EBD20D5E9AD5}"/>
              </a:ext>
            </a:extLst>
          </p:cNvPr>
          <p:cNvCxnSpPr>
            <a:cxnSpLocks/>
          </p:cNvCxnSpPr>
          <p:nvPr/>
        </p:nvCxnSpPr>
        <p:spPr>
          <a:xfrm>
            <a:off x="1397302" y="502149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 name="Title 2">
            <a:extLst>
              <a:ext uri="{FF2B5EF4-FFF2-40B4-BE49-F238E27FC236}">
                <a16:creationId xmlns:a16="http://schemas.microsoft.com/office/drawing/2014/main" id="{E5BBD01E-68A5-E9DC-A370-B193128053C4}"/>
              </a:ext>
            </a:extLst>
          </p:cNvPr>
          <p:cNvSpPr txBox="1"/>
          <p:nvPr/>
        </p:nvSpPr>
        <p:spPr>
          <a:xfrm>
            <a:off x="484781" y="485143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en-US" sz="1500" dirty="0">
              <a:solidFill>
                <a:schemeClr val="tx1"/>
              </a:solidFill>
              <a:latin typeface="Microsoft YaHei" panose="020B0503020204020204" pitchFamily="34" charset="-122"/>
              <a:ea typeface="Microsoft YaHei" panose="020B0503020204020204" pitchFamily="34" charset="-122"/>
            </a:endParaRPr>
          </a:p>
        </p:txBody>
      </p:sp>
      <p:sp>
        <p:nvSpPr>
          <p:cNvPr id="11" name="Title 2">
            <a:extLst>
              <a:ext uri="{FF2B5EF4-FFF2-40B4-BE49-F238E27FC236}">
                <a16:creationId xmlns:a16="http://schemas.microsoft.com/office/drawing/2014/main" id="{36E7A9C7-FC72-A9F7-2740-42494DE562E6}"/>
              </a:ext>
            </a:extLst>
          </p:cNvPr>
          <p:cNvSpPr txBox="1"/>
          <p:nvPr/>
        </p:nvSpPr>
        <p:spPr>
          <a:xfrm>
            <a:off x="509057" y="52742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3" name="Straight Connector 12">
            <a:extLst>
              <a:ext uri="{FF2B5EF4-FFF2-40B4-BE49-F238E27FC236}">
                <a16:creationId xmlns:a16="http://schemas.microsoft.com/office/drawing/2014/main" id="{D84DB309-E127-2849-0C33-E52F203CF991}"/>
              </a:ext>
            </a:extLst>
          </p:cNvPr>
          <p:cNvCxnSpPr>
            <a:cxnSpLocks/>
          </p:cNvCxnSpPr>
          <p:nvPr/>
        </p:nvCxnSpPr>
        <p:spPr>
          <a:xfrm>
            <a:off x="1055578" y="54421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6855C1AA-F623-4FB8-1B1F-ADC982A7FC8C}"/>
              </a:ext>
            </a:extLst>
          </p:cNvPr>
          <p:cNvSpPr txBox="1"/>
          <p:nvPr/>
        </p:nvSpPr>
        <p:spPr>
          <a:xfrm>
            <a:off x="623349" y="209616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2" name="Straight Connector 31">
            <a:extLst>
              <a:ext uri="{FF2B5EF4-FFF2-40B4-BE49-F238E27FC236}">
                <a16:creationId xmlns:a16="http://schemas.microsoft.com/office/drawing/2014/main" id="{93D5C54E-995E-E6C6-30AA-E527189FC38A}"/>
              </a:ext>
            </a:extLst>
          </p:cNvPr>
          <p:cNvCxnSpPr>
            <a:cxnSpLocks/>
          </p:cNvCxnSpPr>
          <p:nvPr/>
        </p:nvCxnSpPr>
        <p:spPr>
          <a:xfrm>
            <a:off x="1176281" y="2204528"/>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3B4B7EE4-D57F-C7DE-59FC-078751FE311D}"/>
              </a:ext>
            </a:extLst>
          </p:cNvPr>
          <p:cNvSpPr txBox="1"/>
          <p:nvPr/>
        </p:nvSpPr>
        <p:spPr>
          <a:xfrm>
            <a:off x="623348" y="31912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41" name="Title 2">
            <a:extLst>
              <a:ext uri="{FF2B5EF4-FFF2-40B4-BE49-F238E27FC236}">
                <a16:creationId xmlns:a16="http://schemas.microsoft.com/office/drawing/2014/main" id="{0598AEBC-F7EF-BB5C-548D-2329B8A1D34D}"/>
              </a:ext>
            </a:extLst>
          </p:cNvPr>
          <p:cNvSpPr txBox="1"/>
          <p:nvPr/>
        </p:nvSpPr>
        <p:spPr>
          <a:xfrm>
            <a:off x="1939369" y="288248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2" name="Title 2">
            <a:extLst>
              <a:ext uri="{FF2B5EF4-FFF2-40B4-BE49-F238E27FC236}">
                <a16:creationId xmlns:a16="http://schemas.microsoft.com/office/drawing/2014/main" id="{A85AE3AA-D1B3-F16E-5C0E-0EF104B5A7F3}"/>
              </a:ext>
            </a:extLst>
          </p:cNvPr>
          <p:cNvSpPr txBox="1"/>
          <p:nvPr/>
        </p:nvSpPr>
        <p:spPr>
          <a:xfrm>
            <a:off x="3213703" y="291135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3" name="Title 2">
            <a:extLst>
              <a:ext uri="{FF2B5EF4-FFF2-40B4-BE49-F238E27FC236}">
                <a16:creationId xmlns:a16="http://schemas.microsoft.com/office/drawing/2014/main" id="{5AE28AA8-B873-13C2-4B66-20FCACC651AC}"/>
              </a:ext>
            </a:extLst>
          </p:cNvPr>
          <p:cNvSpPr txBox="1"/>
          <p:nvPr/>
        </p:nvSpPr>
        <p:spPr>
          <a:xfrm>
            <a:off x="4478451" y="288248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4" name="Title 2">
            <a:extLst>
              <a:ext uri="{FF2B5EF4-FFF2-40B4-BE49-F238E27FC236}">
                <a16:creationId xmlns:a16="http://schemas.microsoft.com/office/drawing/2014/main" id="{C4CEA839-F71F-19BD-5BF7-3FB4217EB042}"/>
              </a:ext>
            </a:extLst>
          </p:cNvPr>
          <p:cNvSpPr txBox="1"/>
          <p:nvPr/>
        </p:nvSpPr>
        <p:spPr>
          <a:xfrm>
            <a:off x="1961571" y="3763203"/>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5" name="Title 2">
            <a:extLst>
              <a:ext uri="{FF2B5EF4-FFF2-40B4-BE49-F238E27FC236}">
                <a16:creationId xmlns:a16="http://schemas.microsoft.com/office/drawing/2014/main" id="{D94AB4AE-A47F-26DE-209A-B84AE5FE9BEA}"/>
              </a:ext>
            </a:extLst>
          </p:cNvPr>
          <p:cNvSpPr txBox="1"/>
          <p:nvPr/>
        </p:nvSpPr>
        <p:spPr>
          <a:xfrm>
            <a:off x="3064520" y="37920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46" name="Title 2">
            <a:extLst>
              <a:ext uri="{FF2B5EF4-FFF2-40B4-BE49-F238E27FC236}">
                <a16:creationId xmlns:a16="http://schemas.microsoft.com/office/drawing/2014/main" id="{0DB4D70B-AB49-C3EA-377C-4E8A0294D8D6}"/>
              </a:ext>
            </a:extLst>
          </p:cNvPr>
          <p:cNvSpPr txBox="1"/>
          <p:nvPr/>
        </p:nvSpPr>
        <p:spPr>
          <a:xfrm>
            <a:off x="4478451" y="37632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48" name="Straight Connector 47">
            <a:extLst>
              <a:ext uri="{FF2B5EF4-FFF2-40B4-BE49-F238E27FC236}">
                <a16:creationId xmlns:a16="http://schemas.microsoft.com/office/drawing/2014/main" id="{983A5632-4CBE-F5C3-346C-E2E1E0E4975F}"/>
              </a:ext>
            </a:extLst>
          </p:cNvPr>
          <p:cNvCxnSpPr>
            <a:cxnSpLocks/>
          </p:cNvCxnSpPr>
          <p:nvPr/>
        </p:nvCxnSpPr>
        <p:spPr>
          <a:xfrm>
            <a:off x="1176281" y="3311199"/>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0E486E3A-C6AD-73A8-540A-35902E073CB3}"/>
              </a:ext>
            </a:extLst>
          </p:cNvPr>
          <p:cNvSpPr txBox="1"/>
          <p:nvPr/>
        </p:nvSpPr>
        <p:spPr>
          <a:xfrm>
            <a:off x="623348" y="400627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55" name="Straight Connector 54">
            <a:extLst>
              <a:ext uri="{FF2B5EF4-FFF2-40B4-BE49-F238E27FC236}">
                <a16:creationId xmlns:a16="http://schemas.microsoft.com/office/drawing/2014/main" id="{2FE578C9-3BC7-A0BA-B016-A0BDEC6FA149}"/>
              </a:ext>
            </a:extLst>
          </p:cNvPr>
          <p:cNvCxnSpPr>
            <a:cxnSpLocks/>
          </p:cNvCxnSpPr>
          <p:nvPr/>
        </p:nvCxnSpPr>
        <p:spPr>
          <a:xfrm>
            <a:off x="1149452" y="4173893"/>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6" name="Title 2">
            <a:extLst>
              <a:ext uri="{FF2B5EF4-FFF2-40B4-BE49-F238E27FC236}">
                <a16:creationId xmlns:a16="http://schemas.microsoft.com/office/drawing/2014/main" id="{CA307816-6AD2-9780-79C3-EDAC4DC07E92}"/>
              </a:ext>
            </a:extLst>
          </p:cNvPr>
          <p:cNvSpPr txBox="1"/>
          <p:nvPr/>
        </p:nvSpPr>
        <p:spPr>
          <a:xfrm>
            <a:off x="3090135" y="461996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7" name="Title 2">
            <a:extLst>
              <a:ext uri="{FF2B5EF4-FFF2-40B4-BE49-F238E27FC236}">
                <a16:creationId xmlns:a16="http://schemas.microsoft.com/office/drawing/2014/main" id="{2B7C818B-68C9-0F4A-8C93-DB512D960F7D}"/>
              </a:ext>
            </a:extLst>
          </p:cNvPr>
          <p:cNvSpPr txBox="1"/>
          <p:nvPr/>
        </p:nvSpPr>
        <p:spPr>
          <a:xfrm>
            <a:off x="4455762" y="461996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8" name="Title 2">
            <a:extLst>
              <a:ext uri="{FF2B5EF4-FFF2-40B4-BE49-F238E27FC236}">
                <a16:creationId xmlns:a16="http://schemas.microsoft.com/office/drawing/2014/main" id="{904232F5-924A-1700-AD57-DD1639168A85}"/>
              </a:ext>
            </a:extLst>
          </p:cNvPr>
          <p:cNvSpPr txBox="1"/>
          <p:nvPr/>
        </p:nvSpPr>
        <p:spPr>
          <a:xfrm>
            <a:off x="1538550" y="4619960"/>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59" name="Title 2">
            <a:extLst>
              <a:ext uri="{FF2B5EF4-FFF2-40B4-BE49-F238E27FC236}">
                <a16:creationId xmlns:a16="http://schemas.microsoft.com/office/drawing/2014/main" id="{EB4766C3-2F0B-A598-EE92-29B9D4152B1B}"/>
              </a:ext>
            </a:extLst>
          </p:cNvPr>
          <p:cNvSpPr txBox="1"/>
          <p:nvPr/>
        </p:nvSpPr>
        <p:spPr>
          <a:xfrm>
            <a:off x="484781" y="61783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0" name="Straight Connector 59">
            <a:extLst>
              <a:ext uri="{FF2B5EF4-FFF2-40B4-BE49-F238E27FC236}">
                <a16:creationId xmlns:a16="http://schemas.microsoft.com/office/drawing/2014/main" id="{4FD8EBF1-D1D4-54EE-28A0-E33540C74851}"/>
              </a:ext>
            </a:extLst>
          </p:cNvPr>
          <p:cNvCxnSpPr>
            <a:cxnSpLocks/>
          </p:cNvCxnSpPr>
          <p:nvPr/>
        </p:nvCxnSpPr>
        <p:spPr>
          <a:xfrm>
            <a:off x="1261579" y="6346258"/>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48E7B19-1D96-9110-15C1-FF391288A7B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27" r="16627"/>
          <a:stretch/>
        </p:blipFill>
        <p:spPr/>
      </p:pic>
      <p:sp>
        <p:nvSpPr>
          <p:cNvPr id="3" name="Text Placeholder 2">
            <a:extLst>
              <a:ext uri="{FF2B5EF4-FFF2-40B4-BE49-F238E27FC236}">
                <a16:creationId xmlns:a16="http://schemas.microsoft.com/office/drawing/2014/main" id="{93B0DD27-C793-E9DF-283E-E2B023D4BC45}"/>
              </a:ext>
            </a:extLst>
          </p:cNvPr>
          <p:cNvSpPr>
            <a:spLocks noGrp="1"/>
          </p:cNvSpPr>
          <p:nvPr>
            <p:ph type="body" sz="quarter" idx="11"/>
          </p:nvPr>
        </p:nvSpPr>
        <p:spPr>
          <a:xfrm>
            <a:off x="6456364" y="2518774"/>
            <a:ext cx="3723334" cy="1530521"/>
          </a:xfrm>
        </p:spPr>
        <p:txBody>
          <a:bodyPr/>
          <a:lstStyle/>
          <a:p>
            <a:pPr defTabSz="1007943">
              <a:lnSpc>
                <a:spcPct val="98000"/>
              </a:lnSpc>
              <a:spcBef>
                <a:spcPts val="600"/>
              </a:spcBef>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凉爽的气候适合出产高品质、具有陈酿潜力的雷司令（</a:t>
            </a:r>
            <a:r>
              <a:rPr lang="en-GB" dirty="0">
                <a:latin typeface="Microsoft YaHei" panose="020B0503020204020204" pitchFamily="34" charset="-122"/>
                <a:ea typeface="Microsoft YaHei" panose="020B0503020204020204" pitchFamily="34" charset="-122"/>
              </a:rPr>
              <a:t>Riesling），</a:t>
            </a:r>
            <a:r>
              <a:rPr lang="ja-JP" altLang="en-US">
                <a:latin typeface="Microsoft YaHei" panose="020B0503020204020204" pitchFamily="34" charset="-122"/>
                <a:ea typeface="Microsoft YaHei" panose="020B0503020204020204" pitchFamily="34" charset="-122"/>
              </a:rPr>
              <a:t>充满活力的长相思（</a:t>
            </a:r>
            <a:r>
              <a:rPr lang="en-GB" dirty="0">
                <a:latin typeface="Microsoft YaHei" panose="020B0503020204020204" pitchFamily="34" charset="-122"/>
                <a:ea typeface="Microsoft YaHei" panose="020B0503020204020204" pitchFamily="34" charset="-122"/>
              </a:rPr>
              <a:t>Sauvignon Blanc）</a:t>
            </a:r>
            <a:r>
              <a:rPr lang="ja-JP" altLang="en-US">
                <a:latin typeface="Microsoft YaHei" panose="020B0503020204020204" pitchFamily="34" charset="-122"/>
                <a:ea typeface="Microsoft YaHei" panose="020B0503020204020204" pitchFamily="34" charset="-122"/>
              </a:rPr>
              <a:t>与清脆爽口的灰比诺（</a:t>
            </a:r>
            <a:r>
              <a:rPr lang="en-GB" dirty="0">
                <a:latin typeface="Microsoft YaHei" panose="020B0503020204020204" pitchFamily="34" charset="-122"/>
                <a:ea typeface="Microsoft YaHei" panose="020B0503020204020204" pitchFamily="34" charset="-122"/>
              </a:rPr>
              <a:t>Pinot Gris）</a:t>
            </a:r>
            <a:r>
              <a:rPr lang="ja-JP" altLang="en-US">
                <a:latin typeface="Microsoft YaHei" panose="020B0503020204020204" pitchFamily="34" charset="-122"/>
                <a:ea typeface="Microsoft YaHei" panose="020B0503020204020204" pitchFamily="34" charset="-122"/>
              </a:rPr>
              <a:t>等葡萄品种。</a:t>
            </a:r>
          </a:p>
          <a:p>
            <a:pPr marL="285750" indent="-285750" defTabSz="1007943">
              <a:lnSpc>
                <a:spcPct val="98000"/>
              </a:lnSpc>
              <a:spcBef>
                <a:spcPts val="6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灰比诺（</a:t>
            </a:r>
            <a:r>
              <a:rPr lang="en-GB" dirty="0">
                <a:latin typeface="Microsoft YaHei" panose="020B0503020204020204" pitchFamily="34" charset="-122"/>
                <a:ea typeface="Microsoft YaHei" panose="020B0503020204020204" pitchFamily="34" charset="-122"/>
              </a:rPr>
              <a:t>Pinot Gris）</a:t>
            </a:r>
          </a:p>
          <a:p>
            <a:pPr marL="285750" indent="-285750" defTabSz="1007943">
              <a:lnSpc>
                <a:spcPct val="98000"/>
              </a:lnSpc>
              <a:spcBef>
                <a:spcPts val="6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长相思（</a:t>
            </a:r>
            <a:r>
              <a:rPr lang="en-GB" dirty="0">
                <a:latin typeface="Microsoft YaHei" panose="020B0503020204020204" pitchFamily="34" charset="-122"/>
                <a:ea typeface="Microsoft YaHei" panose="020B0503020204020204" pitchFamily="34" charset="-122"/>
              </a:rPr>
              <a:t>Sauvignon Blanc）</a:t>
            </a:r>
          </a:p>
          <a:p>
            <a:pPr marL="285750" indent="-285750" defTabSz="1007943">
              <a:lnSpc>
                <a:spcPct val="98000"/>
              </a:lnSpc>
              <a:spcBef>
                <a:spcPts val="6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琼瑶浆（</a:t>
            </a:r>
            <a:r>
              <a:rPr lang="en-GB" dirty="0">
                <a:latin typeface="Microsoft YaHei" panose="020B0503020204020204" pitchFamily="34" charset="-122"/>
                <a:ea typeface="Microsoft YaHei" panose="020B0503020204020204" pitchFamily="34" charset="-122"/>
              </a:rPr>
              <a:t>Gewürztraminer）</a:t>
            </a:r>
          </a:p>
          <a:p>
            <a:pPr marL="285750" indent="-285750" defTabSz="1007943">
              <a:lnSpc>
                <a:spcPct val="98000"/>
              </a:lnSpc>
              <a:spcBef>
                <a:spcPts val="6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雷司令（</a:t>
            </a:r>
            <a:r>
              <a:rPr lang="en-GB" dirty="0">
                <a:latin typeface="Microsoft YaHei" panose="020B0503020204020204" pitchFamily="34" charset="-122"/>
                <a:ea typeface="Microsoft YaHei" panose="020B0503020204020204" pitchFamily="34" charset="-122"/>
              </a:rPr>
              <a:t>Riesling）</a:t>
            </a:r>
          </a:p>
          <a:p>
            <a:pPr marL="285750" indent="-285750" defTabSz="1007943">
              <a:lnSpc>
                <a:spcPct val="98000"/>
              </a:lnSpc>
              <a:spcBef>
                <a:spcPts val="6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梅洛（</a:t>
            </a:r>
            <a:r>
              <a:rPr lang="en-GB" dirty="0">
                <a:latin typeface="Microsoft YaHei" panose="020B0503020204020204" pitchFamily="34" charset="-122"/>
                <a:ea typeface="Microsoft YaHei" panose="020B0503020204020204" pitchFamily="34" charset="-122"/>
              </a:rPr>
              <a:t>Merlot）</a:t>
            </a:r>
          </a:p>
          <a:p>
            <a:pPr marL="285750" indent="-285750" defTabSz="1007943">
              <a:lnSpc>
                <a:spcPct val="98000"/>
              </a:lnSpc>
              <a:spcBef>
                <a:spcPts val="6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赤霞珠（</a:t>
            </a:r>
            <a:r>
              <a:rPr lang="en-GB" dirty="0">
                <a:latin typeface="Microsoft YaHei" panose="020B0503020204020204" pitchFamily="34" charset="-122"/>
                <a:ea typeface="Microsoft YaHei" panose="020B0503020204020204" pitchFamily="34" charset="-122"/>
              </a:rPr>
              <a:t>Cabernet Sauvignon）</a:t>
            </a:r>
          </a:p>
        </p:txBody>
      </p:sp>
      <p:sp>
        <p:nvSpPr>
          <p:cNvPr id="5" name="Text Placeholder 4">
            <a:extLst>
              <a:ext uri="{FF2B5EF4-FFF2-40B4-BE49-F238E27FC236}">
                <a16:creationId xmlns:a16="http://schemas.microsoft.com/office/drawing/2014/main" id="{0E9D9CC1-734B-73AE-8FCA-45CA8E4B7AFC}"/>
              </a:ext>
            </a:extLst>
          </p:cNvPr>
          <p:cNvSpPr>
            <a:spLocks noGrp="1"/>
          </p:cNvSpPr>
          <p:nvPr>
            <p:ph type="body" sz="quarter" idx="13"/>
          </p:nvPr>
        </p:nvSpPr>
        <p:spPr>
          <a:xfrm>
            <a:off x="6456363" y="584200"/>
            <a:ext cx="4235083" cy="1325563"/>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其它品种中的</a:t>
            </a:r>
          </a:p>
          <a:p>
            <a:r>
              <a:rPr lang="ja-JP" altLang="en-US">
                <a:solidFill>
                  <a:schemeClr val="accent1"/>
                </a:solidFill>
                <a:latin typeface="Microsoft YaHei" panose="020B0503020204020204" pitchFamily="34" charset="-122"/>
                <a:ea typeface="Microsoft YaHei" panose="020B0503020204020204" pitchFamily="34" charset="-122"/>
              </a:rPr>
              <a:t>佼佼者</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52111773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ja-JP" altLang="en-US">
                <a:latin typeface="Microsoft YaHei" panose="020B0503020204020204" pitchFamily="34" charset="-122"/>
                <a:ea typeface="Microsoft YaHei" panose="020B0503020204020204" pitchFamily="34" charset="-122"/>
              </a:rPr>
              <a:t>塔斯马尼亚州</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340350" cy="1325563"/>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经典的凉爽气候产区</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3185411"/>
            <a:ext cx="3596922" cy="3133240"/>
          </a:xfrm>
        </p:spPr>
        <p:txBody>
          <a:bodyPr/>
          <a:lstStyle/>
          <a:p>
            <a:r>
              <a:rPr lang="ja-JP" altLang="en-US">
                <a:latin typeface="Microsoft YaHei" panose="020B0503020204020204" pitchFamily="34" charset="-122"/>
                <a:ea typeface="Microsoft YaHei" panose="020B0503020204020204" pitchFamily="34" charset="-122"/>
              </a:rPr>
              <a:t>多样、创新的酿酒方式与越来越受追捧的葡萄酒确保了这个小岛在未来的许多年里注定会在国际葡萄酒版图上拥有一席之地。塔斯马尼亚州（</a:t>
            </a:r>
            <a:r>
              <a:rPr lang="en-GB" dirty="0">
                <a:latin typeface="Microsoft YaHei" panose="020B0503020204020204" pitchFamily="34" charset="-122"/>
                <a:ea typeface="Microsoft YaHei" panose="020B0503020204020204" pitchFamily="34" charset="-122"/>
              </a:rPr>
              <a:t>Tasmania）</a:t>
            </a:r>
            <a:r>
              <a:rPr lang="ja-JP" altLang="en-US">
                <a:latin typeface="Microsoft YaHei" panose="020B0503020204020204" pitchFamily="34" charset="-122"/>
                <a:ea typeface="Microsoft YaHei" panose="020B0503020204020204" pitchFamily="34" charset="-122"/>
              </a:rPr>
              <a:t>葡萄酒的未来光明无限。</a:t>
            </a:r>
            <a:endParaRPr lang="ja-JP"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73541861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l="150" t="8301" r="496" b="7954"/>
          <a:stretch/>
        </p:blipFill>
        <p:spPr>
          <a:xfrm>
            <a:off x="0" y="0"/>
            <a:ext cx="12191999"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AC21F67C-9D57-97EE-3E9A-0622165F8C75}"/>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2700" algn="ctr">
              <a:spcBef>
                <a:spcPts val="100"/>
              </a:spcBef>
              <a:tabLst>
                <a:tab pos="1281430" algn="l"/>
                <a:tab pos="2681605" algn="l"/>
                <a:tab pos="4067810" algn="l"/>
                <a:tab pos="5422265" algn="l"/>
                <a:tab pos="7200265" algn="l"/>
                <a:tab pos="9970770" algn="l"/>
              </a:tabLst>
            </a:pPr>
            <a:r>
              <a:rPr lang="zh-CN" altLang="en-US" sz="9600" b="0" spc="300" dirty="0">
                <a:solidFill>
                  <a:schemeClr val="bg1"/>
                </a:solidFill>
                <a:latin typeface="Microsoft YaHei" panose="020B0503020204020204" pitchFamily="34" charset="-122"/>
                <a:ea typeface="Microsoft YaHei" panose="020B0503020204020204" pitchFamily="34" charset="-122"/>
              </a:rPr>
              <a:t>谢谢</a:t>
            </a:r>
            <a:endParaRPr lang="pt-BR" sz="9600" b="0" spc="300" dirty="0">
              <a:solidFill>
                <a:schemeClr val="bg1"/>
              </a:solidFill>
              <a:latin typeface="Microsoft YaHei" panose="020B0503020204020204" pitchFamily="34" charset="-122"/>
              <a:ea typeface="Microsoft YaHei" panose="020B0503020204020204" pitchFamily="34" charset="-122"/>
            </a:endParaRPr>
          </a:p>
          <a:p>
            <a:pPr marL="11522" algn="ctr">
              <a:spcBef>
                <a:spcPts val="91"/>
              </a:spcBef>
              <a:tabLst>
                <a:tab pos="1162574" algn="l"/>
                <a:tab pos="2432878" algn="l"/>
                <a:tab pos="3690509" algn="l"/>
                <a:tab pos="4919334" algn="l"/>
                <a:tab pos="6532419" algn="l"/>
                <a:tab pos="9045952" algn="l"/>
              </a:tabLst>
            </a:pPr>
            <a:endParaRPr lang="pt-BR" sz="5400"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5AE1F-535B-0828-6EE1-28249C4BF49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CD67A20-8468-62E6-4F22-005BAE8DAE9B}"/>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C58D8937-9A78-4DE9-3678-1A50E877C525}"/>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81403497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black text&#10;&#10;AI-generated content may be incorrect.">
            <a:extLst>
              <a:ext uri="{FF2B5EF4-FFF2-40B4-BE49-F238E27FC236}">
                <a16:creationId xmlns:a16="http://schemas.microsoft.com/office/drawing/2014/main" id="{41CE1753-70AE-1CE3-E710-C92AA3ADA7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5" name="Title 2">
            <a:extLst>
              <a:ext uri="{FF2B5EF4-FFF2-40B4-BE49-F238E27FC236}">
                <a16:creationId xmlns:a16="http://schemas.microsoft.com/office/drawing/2014/main" id="{8618FC3F-DB83-0394-7576-50995428FAA6}"/>
              </a:ext>
            </a:extLst>
          </p:cNvPr>
          <p:cNvSpPr txBox="1">
            <a:spLocks/>
          </p:cNvSpPr>
          <p:nvPr/>
        </p:nvSpPr>
        <p:spPr>
          <a:xfrm>
            <a:off x="623888" y="587955"/>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2"/>
                </a:solidFill>
                <a:latin typeface="Microsoft YaHei" panose="020B0503020204020204" pitchFamily="34" charset="-122"/>
                <a:ea typeface="Microsoft YaHei" panose="020B0503020204020204" pitchFamily="34" charset="-122"/>
              </a:rPr>
              <a:t>澳大利亚</a:t>
            </a:r>
            <a:endParaRPr lang="en-US" dirty="0">
              <a:solidFill>
                <a:schemeClr val="accent2"/>
              </a:solidFill>
              <a:latin typeface="Microsoft YaHei" panose="020B0503020204020204" pitchFamily="34" charset="-122"/>
              <a:ea typeface="Microsoft YaHei" panose="020B0503020204020204" pitchFamily="34" charset="-122"/>
            </a:endParaRPr>
          </a:p>
        </p:txBody>
      </p:sp>
      <p:sp>
        <p:nvSpPr>
          <p:cNvPr id="7" name="TextBox 6">
            <a:extLst>
              <a:ext uri="{FF2B5EF4-FFF2-40B4-BE49-F238E27FC236}">
                <a16:creationId xmlns:a16="http://schemas.microsoft.com/office/drawing/2014/main" id="{BD04F361-223B-09F3-0852-F0CA19B35FF1}"/>
              </a:ext>
            </a:extLst>
          </p:cNvPr>
          <p:cNvSpPr txBox="1"/>
          <p:nvPr/>
        </p:nvSpPr>
        <p:spPr>
          <a:xfrm>
            <a:off x="6735846" y="6192777"/>
            <a:ext cx="2595966" cy="338554"/>
          </a:xfrm>
          <a:prstGeom prst="rect">
            <a:avLst/>
          </a:prstGeom>
          <a:noFill/>
        </p:spPr>
        <p:txBody>
          <a:bodyPr wrap="square" rtlCol="0">
            <a:spAutoFit/>
          </a:bodyPr>
          <a:lstStyle/>
          <a:p>
            <a:pPr algn="l"/>
            <a:r>
              <a:rPr lang="ja-JP" altLang="en-US" sz="1600" b="1">
                <a:solidFill>
                  <a:schemeClr val="accent2"/>
                </a:solidFill>
                <a:latin typeface="Microsoft YaHei" panose="020B0503020204020204" pitchFamily="34" charset="-122"/>
                <a:ea typeface="Microsoft YaHei" panose="020B0503020204020204" pitchFamily="34" charset="-122"/>
              </a:rPr>
              <a:t>塔斯马尼亚州</a:t>
            </a:r>
            <a:endParaRPr lang="en-US" sz="1600" b="1" dirty="0">
              <a:solidFill>
                <a:schemeClr val="accent2"/>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cxnSp>
        <p:nvCxnSpPr>
          <p:cNvPr id="8" name="Straight Connector 7">
            <a:extLst>
              <a:ext uri="{FF2B5EF4-FFF2-40B4-BE49-F238E27FC236}">
                <a16:creationId xmlns:a16="http://schemas.microsoft.com/office/drawing/2014/main" id="{866C2C8D-A62C-8AA2-F618-9580973302CB}"/>
              </a:ext>
            </a:extLst>
          </p:cNvPr>
          <p:cNvCxnSpPr>
            <a:cxnSpLocks/>
          </p:cNvCxnSpPr>
          <p:nvPr/>
        </p:nvCxnSpPr>
        <p:spPr>
          <a:xfrm flipH="1">
            <a:off x="8080323" y="6270045"/>
            <a:ext cx="1297983" cy="7651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blue spots&#10;&#10;AI-generated content may be incorrect.">
            <a:extLst>
              <a:ext uri="{FF2B5EF4-FFF2-40B4-BE49-F238E27FC236}">
                <a16:creationId xmlns:a16="http://schemas.microsoft.com/office/drawing/2014/main" id="{BBCDF1EB-86EE-1B4F-87C4-35FF833D47C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468089" y="0"/>
            <a:ext cx="12191998" cy="6858000"/>
          </a:xfrm>
          <a:noFill/>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708583"/>
          </a:xfrm>
        </p:spPr>
        <p:txBody>
          <a:bodyPr/>
          <a:lstStyle/>
          <a:p>
            <a:r>
              <a:rPr lang="ja-JP" altLang="en-US">
                <a:solidFill>
                  <a:schemeClr val="accent2"/>
                </a:solidFill>
                <a:latin typeface="Microsoft YaHei" panose="020B0503020204020204" pitchFamily="34" charset="-122"/>
                <a:ea typeface="Microsoft YaHei" panose="020B0503020204020204" pitchFamily="34" charset="-122"/>
              </a:rPr>
              <a:t>塔斯马尼亚州</a:t>
            </a:r>
            <a:endParaRPr lang="en-US" dirty="0">
              <a:solidFill>
                <a:schemeClr val="accent2"/>
              </a:solidFill>
              <a:latin typeface="Microsoft YaHei" panose="020B0503020204020204" pitchFamily="34" charset="-122"/>
              <a:ea typeface="Microsoft YaHei" panose="020B0503020204020204" pitchFamily="34" charset="-122"/>
            </a:endParaRPr>
          </a:p>
        </p:txBody>
      </p:sp>
      <p:sp>
        <p:nvSpPr>
          <p:cNvPr id="8" name="object 58">
            <a:extLst>
              <a:ext uri="{FF2B5EF4-FFF2-40B4-BE49-F238E27FC236}">
                <a16:creationId xmlns:a16="http://schemas.microsoft.com/office/drawing/2014/main" id="{E7CEF9EA-B14E-DEE1-9744-EDF8E3593D73}"/>
              </a:ext>
            </a:extLst>
          </p:cNvPr>
          <p:cNvSpPr txBox="1"/>
          <p:nvPr/>
        </p:nvSpPr>
        <p:spPr>
          <a:xfrm>
            <a:off x="6288249" y="5354005"/>
            <a:ext cx="2314576"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YaHei" panose="020B0503020204020204" pitchFamily="34" charset="-122"/>
                <a:ea typeface="Microsoft YaHei" panose="020B0503020204020204" pitchFamily="34" charset="-122"/>
                <a:cs typeface="Hellix SemiBold"/>
              </a:rPr>
              <a:t>休恩谷</a:t>
            </a:r>
            <a:r>
              <a:rPr lang="en-AU" sz="1400" b="1" dirty="0">
                <a:latin typeface="Microsoft YaHei" panose="020B0503020204020204" pitchFamily="34" charset="-122"/>
                <a:ea typeface="Microsoft YaHei" panose="020B0503020204020204" pitchFamily="34" charset="-122"/>
                <a:cs typeface="Hellix SemiBold"/>
              </a:rPr>
              <a:t>/</a:t>
            </a:r>
            <a:r>
              <a:rPr lang="zh-CN" altLang="en-US" sz="1400" b="1" dirty="0">
                <a:latin typeface="Microsoft YaHei" panose="020B0503020204020204" pitchFamily="34" charset="-122"/>
                <a:ea typeface="Microsoft YaHei" panose="020B0503020204020204" pitchFamily="34" charset="-122"/>
                <a:cs typeface="Hellix SemiBold"/>
              </a:rPr>
              <a:t>海峡</a:t>
            </a:r>
            <a:endParaRPr lang="en-US" sz="1400" b="1" dirty="0">
              <a:latin typeface="Microsoft YaHei" panose="020B0503020204020204" pitchFamily="34" charset="-122"/>
              <a:ea typeface="Microsoft YaHei" panose="020B0503020204020204" pitchFamily="34" charset="-122"/>
              <a:cs typeface="Hellix SemiBold"/>
            </a:endParaRPr>
          </a:p>
        </p:txBody>
      </p:sp>
      <p:sp>
        <p:nvSpPr>
          <p:cNvPr id="16" name="object 58">
            <a:extLst>
              <a:ext uri="{FF2B5EF4-FFF2-40B4-BE49-F238E27FC236}">
                <a16:creationId xmlns:a16="http://schemas.microsoft.com/office/drawing/2014/main" id="{5FA095E0-28FC-B4F8-3D8E-5B1723B3152C}"/>
              </a:ext>
            </a:extLst>
          </p:cNvPr>
          <p:cNvSpPr txBox="1"/>
          <p:nvPr/>
        </p:nvSpPr>
        <p:spPr>
          <a:xfrm>
            <a:off x="6288249" y="4694290"/>
            <a:ext cx="1419362"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德文特谷</a:t>
            </a:r>
            <a:endParaRPr lang="en-US" sz="1400" b="1" dirty="0">
              <a:latin typeface="Microsoft YaHei" panose="020B0503020204020204" pitchFamily="34" charset="-122"/>
              <a:ea typeface="Microsoft YaHei" panose="020B0503020204020204" pitchFamily="34" charset="-122"/>
              <a:cs typeface="Hellix SemiBold"/>
            </a:endParaRPr>
          </a:p>
        </p:txBody>
      </p:sp>
      <p:sp>
        <p:nvSpPr>
          <p:cNvPr id="17" name="object 58">
            <a:extLst>
              <a:ext uri="{FF2B5EF4-FFF2-40B4-BE49-F238E27FC236}">
                <a16:creationId xmlns:a16="http://schemas.microsoft.com/office/drawing/2014/main" id="{A561881B-3E3D-DA5F-6248-65AC78D3BCE5}"/>
              </a:ext>
            </a:extLst>
          </p:cNvPr>
          <p:cNvSpPr txBox="1"/>
          <p:nvPr/>
        </p:nvSpPr>
        <p:spPr>
          <a:xfrm>
            <a:off x="7265961" y="4078536"/>
            <a:ext cx="1808692"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煤河谷</a:t>
            </a:r>
            <a:endParaRPr lang="en-US" sz="1400" b="1" dirty="0">
              <a:latin typeface="Microsoft YaHei" panose="020B0503020204020204" pitchFamily="34" charset="-122"/>
              <a:ea typeface="Microsoft YaHei" panose="020B0503020204020204" pitchFamily="34" charset="-122"/>
              <a:cs typeface="Hellix SemiBold"/>
            </a:endParaRPr>
          </a:p>
        </p:txBody>
      </p:sp>
      <p:sp>
        <p:nvSpPr>
          <p:cNvPr id="18" name="object 58">
            <a:extLst>
              <a:ext uri="{FF2B5EF4-FFF2-40B4-BE49-F238E27FC236}">
                <a16:creationId xmlns:a16="http://schemas.microsoft.com/office/drawing/2014/main" id="{C1F9661E-A240-E07E-4194-E224DAE56113}"/>
              </a:ext>
            </a:extLst>
          </p:cNvPr>
          <p:cNvSpPr txBox="1"/>
          <p:nvPr/>
        </p:nvSpPr>
        <p:spPr>
          <a:xfrm>
            <a:off x="8117867" y="3576414"/>
            <a:ext cx="1824194"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东海岸</a:t>
            </a:r>
            <a:endParaRPr lang="en-US" sz="1400" b="1" dirty="0">
              <a:latin typeface="Microsoft YaHei" panose="020B0503020204020204" pitchFamily="34" charset="-122"/>
              <a:ea typeface="Microsoft YaHei" panose="020B0503020204020204" pitchFamily="34" charset="-122"/>
              <a:cs typeface="Hellix SemiBold"/>
            </a:endParaRPr>
          </a:p>
        </p:txBody>
      </p:sp>
      <p:sp>
        <p:nvSpPr>
          <p:cNvPr id="19" name="object 58">
            <a:extLst>
              <a:ext uri="{FF2B5EF4-FFF2-40B4-BE49-F238E27FC236}">
                <a16:creationId xmlns:a16="http://schemas.microsoft.com/office/drawing/2014/main" id="{B48D0FE6-32FC-4DCA-450E-1EEB628060D3}"/>
              </a:ext>
            </a:extLst>
          </p:cNvPr>
          <p:cNvSpPr txBox="1"/>
          <p:nvPr/>
        </p:nvSpPr>
        <p:spPr>
          <a:xfrm>
            <a:off x="6782339" y="1625294"/>
            <a:ext cx="925271"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西北</a:t>
            </a:r>
            <a:endParaRPr lang="en-US" sz="1400" b="1" dirty="0">
              <a:latin typeface="Microsoft YaHei" panose="020B0503020204020204" pitchFamily="34" charset="-122"/>
              <a:ea typeface="Microsoft YaHei" panose="020B0503020204020204" pitchFamily="34" charset="-122"/>
              <a:cs typeface="Hellix SemiBold"/>
            </a:endParaRPr>
          </a:p>
        </p:txBody>
      </p:sp>
      <p:sp>
        <p:nvSpPr>
          <p:cNvPr id="20" name="object 58">
            <a:extLst>
              <a:ext uri="{FF2B5EF4-FFF2-40B4-BE49-F238E27FC236}">
                <a16:creationId xmlns:a16="http://schemas.microsoft.com/office/drawing/2014/main" id="{6E0132D0-B87E-9086-3D43-2C8AB694BE30}"/>
              </a:ext>
            </a:extLst>
          </p:cNvPr>
          <p:cNvSpPr txBox="1"/>
          <p:nvPr/>
        </p:nvSpPr>
        <p:spPr>
          <a:xfrm>
            <a:off x="8824758" y="1365611"/>
            <a:ext cx="1205650"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派珀斯河</a:t>
            </a:r>
            <a:endParaRPr lang="en-US" sz="1400" b="1" dirty="0">
              <a:latin typeface="Microsoft YaHei" panose="020B0503020204020204" pitchFamily="34" charset="-122"/>
              <a:ea typeface="Microsoft YaHei" panose="020B0503020204020204" pitchFamily="34" charset="-122"/>
              <a:cs typeface="Hellix SemiBold"/>
            </a:endParaRPr>
          </a:p>
        </p:txBody>
      </p:sp>
      <p:sp>
        <p:nvSpPr>
          <p:cNvPr id="21" name="object 58">
            <a:extLst>
              <a:ext uri="{FF2B5EF4-FFF2-40B4-BE49-F238E27FC236}">
                <a16:creationId xmlns:a16="http://schemas.microsoft.com/office/drawing/2014/main" id="{201FC035-3FC2-80B8-D866-E2FD3199C4A8}"/>
              </a:ext>
            </a:extLst>
          </p:cNvPr>
          <p:cNvSpPr txBox="1"/>
          <p:nvPr/>
        </p:nvSpPr>
        <p:spPr>
          <a:xfrm>
            <a:off x="7472207" y="2225181"/>
            <a:ext cx="1962152"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塔玛谷</a:t>
            </a:r>
            <a:endParaRPr lang="en-US" sz="1400" b="1" dirty="0">
              <a:latin typeface="Microsoft YaHei" panose="020B0503020204020204" pitchFamily="34" charset="-122"/>
              <a:ea typeface="Microsoft YaHei" panose="020B0503020204020204" pitchFamily="34" charset="-122"/>
              <a:cs typeface="Hellix SemiBold"/>
            </a:endParaRPr>
          </a:p>
        </p:txBody>
      </p:sp>
      <p:sp>
        <p:nvSpPr>
          <p:cNvPr id="22" name="Title 2">
            <a:extLst>
              <a:ext uri="{FF2B5EF4-FFF2-40B4-BE49-F238E27FC236}">
                <a16:creationId xmlns:a16="http://schemas.microsoft.com/office/drawing/2014/main" id="{4CC13D2D-B95F-7064-0024-0E065E1C2AED}"/>
              </a:ext>
            </a:extLst>
          </p:cNvPr>
          <p:cNvSpPr txBox="1">
            <a:spLocks/>
          </p:cNvSpPr>
          <p:nvPr/>
        </p:nvSpPr>
        <p:spPr>
          <a:xfrm>
            <a:off x="623888" y="1313683"/>
            <a:ext cx="264182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3200">
                <a:solidFill>
                  <a:schemeClr val="accent3"/>
                </a:solidFill>
                <a:latin typeface="Microsoft YaHei" panose="020B0503020204020204" pitchFamily="34" charset="-122"/>
                <a:ea typeface="Microsoft YaHei" panose="020B0503020204020204" pitchFamily="34" charset="-122"/>
              </a:rPr>
              <a:t>葡萄酒产区</a:t>
            </a:r>
            <a:endParaRPr lang="en-US" sz="3200" dirty="0">
              <a:solidFill>
                <a:schemeClr val="accent3"/>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塔斯马尼亚州</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894796"/>
            <a:ext cx="3865507" cy="3133240"/>
          </a:xfrm>
        </p:spPr>
        <p:txBody>
          <a:bodyPr/>
          <a:lstStyle/>
          <a:p>
            <a:pPr defTabSz="1007943">
              <a:lnSpc>
                <a:spcPct val="98000"/>
              </a:lnSpc>
              <a:spcBef>
                <a:spcPts val="600"/>
              </a:spcBef>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塔斯马尼亚州（</a:t>
            </a:r>
            <a:r>
              <a:rPr lang="en-GB" dirty="0">
                <a:latin typeface="Microsoft YaHei" panose="020B0503020204020204" pitchFamily="34" charset="-122"/>
                <a:ea typeface="Microsoft YaHei" panose="020B0503020204020204" pitchFamily="34" charset="-122"/>
              </a:rPr>
              <a:t>Tasmania）</a:t>
            </a:r>
            <a:r>
              <a:rPr lang="ja-JP" altLang="en-US">
                <a:latin typeface="Microsoft YaHei" panose="020B0503020204020204" pitchFamily="34" charset="-122"/>
                <a:ea typeface="Microsoft YaHei" panose="020B0503020204020204" pitchFamily="34" charset="-122"/>
              </a:rPr>
              <a:t>不仅是澳大利亚最优秀的凉爽气候产区之一，作为世界顶级凉爽气候产区之一同样令人惊艳。</a:t>
            </a:r>
          </a:p>
          <a:p>
            <a:pPr marL="285750" indent="-285750" defTabSz="1007943">
              <a:lnSpc>
                <a:spcPct val="98000"/>
              </a:lnSpc>
              <a:spcBef>
                <a:spcPts val="6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位于澳大利亚东南角，独立于大陆之</a:t>
            </a:r>
            <a:br>
              <a:rPr lang="en-AU" altLang="ja-JP" dirty="0">
                <a:latin typeface="Microsoft YaHei" panose="020B0503020204020204" pitchFamily="34" charset="-122"/>
                <a:ea typeface="Microsoft YaHei" panose="020B0503020204020204" pitchFamily="34" charset="-122"/>
              </a:rPr>
            </a:br>
            <a:r>
              <a:rPr lang="ja-JP" altLang="en-US">
                <a:latin typeface="Microsoft YaHei" panose="020B0503020204020204" pitchFamily="34" charset="-122"/>
                <a:ea typeface="Microsoft YaHei" panose="020B0503020204020204" pitchFamily="34" charset="-122"/>
              </a:rPr>
              <a:t>外的小岛</a:t>
            </a:r>
          </a:p>
          <a:p>
            <a:pPr marL="285750" indent="-285750" defTabSz="1007943">
              <a:lnSpc>
                <a:spcPct val="98000"/>
              </a:lnSpc>
              <a:spcBef>
                <a:spcPts val="6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气候凉爽，风土独特且多样</a:t>
            </a:r>
          </a:p>
          <a:p>
            <a:pPr marL="285750" indent="-285750" defTabSz="1007943">
              <a:lnSpc>
                <a:spcPct val="98000"/>
              </a:lnSpc>
              <a:spcBef>
                <a:spcPts val="6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非常适合种植霞多丽（</a:t>
            </a:r>
            <a:r>
              <a:rPr lang="en-GB" dirty="0">
                <a:latin typeface="Microsoft YaHei" panose="020B0503020204020204" pitchFamily="34" charset="-122"/>
                <a:ea typeface="Microsoft YaHei" panose="020B0503020204020204" pitchFamily="34" charset="-122"/>
              </a:rPr>
              <a:t>Chardonnay）、</a:t>
            </a:r>
            <a:r>
              <a:rPr lang="ja-JP" altLang="en-US">
                <a:latin typeface="Microsoft YaHei" panose="020B0503020204020204" pitchFamily="34" charset="-122"/>
                <a:ea typeface="Microsoft YaHei" panose="020B0503020204020204" pitchFamily="34" charset="-122"/>
              </a:rPr>
              <a:t>黑比诺（</a:t>
            </a:r>
            <a:r>
              <a:rPr lang="en-GB" dirty="0">
                <a:latin typeface="Microsoft YaHei" panose="020B0503020204020204" pitchFamily="34" charset="-122"/>
                <a:ea typeface="Microsoft YaHei" panose="020B0503020204020204" pitchFamily="34" charset="-122"/>
              </a:rPr>
              <a:t>Pinot Noir）</a:t>
            </a:r>
            <a:r>
              <a:rPr lang="ja-JP" altLang="en-US">
                <a:latin typeface="Microsoft YaHei" panose="020B0503020204020204" pitchFamily="34" charset="-122"/>
                <a:ea typeface="Microsoft YaHei" panose="020B0503020204020204" pitchFamily="34" charset="-122"/>
              </a:rPr>
              <a:t>与起泡葡萄酒品种</a:t>
            </a:r>
          </a:p>
          <a:p>
            <a:pPr marL="285750" indent="-285750" defTabSz="1007943">
              <a:lnSpc>
                <a:spcPct val="98000"/>
              </a:lnSpc>
              <a:spcBef>
                <a:spcPts val="6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蓬勃发展的餐饮与葡萄酒旅游产业</a:t>
            </a:r>
            <a:endParaRPr lang="ja-JP" alt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ja-JP" altLang="en-US">
                <a:solidFill>
                  <a:schemeClr val="bg2"/>
                </a:solidFill>
                <a:latin typeface="Microsoft YaHei" panose="020B0503020204020204" pitchFamily="34" charset="-122"/>
                <a:ea typeface="Microsoft YaHei" panose="020B0503020204020204" pitchFamily="34" charset="-122"/>
              </a:rPr>
              <a:t>小岛屿，大作为</a:t>
            </a:r>
            <a:endParaRPr lang="en-US" dirty="0">
              <a:solidFill>
                <a:schemeClr val="bg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444" t="-146" r="23610" b="146"/>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defTabSz="1007943">
              <a:lnSpc>
                <a:spcPct val="90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塔斯马尼亚州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Tasmania) </a:t>
            </a:r>
            <a:r>
              <a:rPr lang="ja-JP" altLang="en-US">
                <a:latin typeface="Microsoft YaHei" panose="020B0503020204020204" pitchFamily="34" charset="-122"/>
                <a:ea typeface="Microsoft YaHei" panose="020B0503020204020204" pitchFamily="34" charset="-122"/>
              </a:rPr>
              <a:t>的历史</a:t>
            </a:r>
          </a:p>
          <a:p>
            <a:pPr defTabSz="1007943">
              <a:lnSpc>
                <a:spcPct val="90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地理、气候与土壤</a:t>
            </a:r>
          </a:p>
          <a:p>
            <a:pPr defTabSz="1007943">
              <a:lnSpc>
                <a:spcPct val="90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葡萄栽培与葡萄酒酿造 </a:t>
            </a:r>
          </a:p>
          <a:p>
            <a:pPr defTabSz="1007943">
              <a:lnSpc>
                <a:spcPct val="90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主要葡萄品种</a:t>
            </a:r>
            <a:endParaRPr lang="ja-JP" altLang="en-US" dirty="0">
              <a:latin typeface="Microsoft YaHei" panose="020B0503020204020204" pitchFamily="34" charset="-122"/>
              <a:ea typeface="Microsoft YaHei" panose="020B0503020204020204" pitchFamily="34" charset="-122"/>
            </a:endParaRPr>
          </a:p>
        </p:txBody>
      </p:sp>
      <p:sp>
        <p:nvSpPr>
          <p:cNvPr id="8" name="Title 2">
            <a:extLst>
              <a:ext uri="{FF2B5EF4-FFF2-40B4-BE49-F238E27FC236}">
                <a16:creationId xmlns:a16="http://schemas.microsoft.com/office/drawing/2014/main" id="{72350538-715F-FE5F-1E72-EAFABAAE2F49}"/>
              </a:ext>
            </a:extLst>
          </p:cNvPr>
          <p:cNvSpPr>
            <a:spLocks noGrp="1"/>
          </p:cNvSpPr>
          <p:nvPr>
            <p:ph type="title"/>
          </p:nvPr>
        </p:nvSpPr>
        <p:spPr>
          <a:xfrm>
            <a:off x="623887" y="584200"/>
            <a:ext cx="6448425" cy="1325562"/>
          </a:xfrm>
        </p:spPr>
        <p:txBody>
          <a:bodyPr/>
          <a:lstStyle/>
          <a:p>
            <a:r>
              <a:rPr lang="ja-JP" altLang="en-US" sz="6000">
                <a:solidFill>
                  <a:schemeClr val="accent1"/>
                </a:solidFill>
                <a:latin typeface="Microsoft YaHei" panose="020B0503020204020204" pitchFamily="34" charset="-122"/>
                <a:ea typeface="Microsoft YaHei" panose="020B0503020204020204" pitchFamily="34" charset="-122"/>
              </a:rPr>
              <a:t>今天我们将会</a:t>
            </a:r>
            <a:br>
              <a:rPr lang="ja-JP" altLang="en-US" sz="6000">
                <a:solidFill>
                  <a:schemeClr val="accent1"/>
                </a:solidFill>
                <a:latin typeface="Microsoft YaHei" panose="020B0503020204020204" pitchFamily="34" charset="-122"/>
                <a:ea typeface="Microsoft YaHei" panose="020B0503020204020204" pitchFamily="34" charset="-122"/>
              </a:rPr>
            </a:br>
            <a:r>
              <a:rPr lang="ja-JP" altLang="en-US" sz="6000">
                <a:solidFill>
                  <a:schemeClr val="accent1"/>
                </a:solidFill>
                <a:latin typeface="Microsoft YaHei" panose="020B0503020204020204" pitchFamily="34" charset="-122"/>
                <a:ea typeface="Microsoft YaHei" panose="020B0503020204020204" pitchFamily="34" charset="-122"/>
              </a:rPr>
              <a:t>跟大家讲述</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12" t="23222"/>
          <a:stretch/>
        </p:blipFill>
        <p:spPr>
          <a:xfrm>
            <a:off x="6456363" y="3808638"/>
            <a:ext cx="5735637"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1788</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6159544" y="1709087"/>
            <a:ext cx="2220327" cy="1461301"/>
          </a:xfrm>
        </p:spPr>
        <p:txBody>
          <a:bodyPr/>
          <a:lstStyle/>
          <a:p>
            <a:r>
              <a:rPr lang="ja-JP" altLang="en-US">
                <a:latin typeface="Microsoft YaHei" panose="020B0503020204020204" pitchFamily="34" charset="-122"/>
                <a:ea typeface="Microsoft YaHei" panose="020B0503020204020204" pitchFamily="34" charset="-122"/>
              </a:rPr>
              <a:t>巴塞洛缪</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布劳顿（</a:t>
            </a:r>
            <a:r>
              <a:rPr lang="en-GB" dirty="0">
                <a:latin typeface="Microsoft YaHei" panose="020B0503020204020204" pitchFamily="34" charset="-122"/>
                <a:ea typeface="Microsoft YaHei" panose="020B0503020204020204" pitchFamily="34" charset="-122"/>
              </a:rPr>
              <a:t>Bartholomew Broughton）</a:t>
            </a:r>
            <a:r>
              <a:rPr lang="ja-JP" altLang="en-US">
                <a:latin typeface="Microsoft YaHei" panose="020B0503020204020204" pitchFamily="34" charset="-122"/>
                <a:ea typeface="Microsoft YaHei" panose="020B0503020204020204" pitchFamily="34" charset="-122"/>
              </a:rPr>
              <a:t>在殖民地建立了第一个有历史意义的葡萄园。</a:t>
            </a:r>
            <a:endParaRPr lang="ja-JP" altLang="en-US" dirty="0">
              <a:latin typeface="Microsoft YaHei" panose="020B0503020204020204" pitchFamily="34" charset="-122"/>
              <a:ea typeface="Microsoft YaHei" panose="020B0503020204020204" pitchFamily="34" charset="-122"/>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6159544" y="1046313"/>
            <a:ext cx="2120040" cy="662774"/>
          </a:xfrm>
        </p:spPr>
        <p:txBody>
          <a:bodyPr/>
          <a:lstStyle/>
          <a:p>
            <a:r>
              <a:rPr lang="en-US" dirty="0"/>
              <a:t>1823</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4" y="512087"/>
            <a:ext cx="4298950" cy="2118571"/>
          </a:xfrm>
        </p:spPr>
        <p:txBody>
          <a:bodyPr anchor="t"/>
          <a:lstStyle/>
          <a:p>
            <a:r>
              <a:rPr lang="ja-JP" altLang="en-US" sz="5440">
                <a:solidFill>
                  <a:schemeClr val="accent1"/>
                </a:solidFill>
                <a:latin typeface="Microsoft YaHei" panose="020B0503020204020204" pitchFamily="34" charset="-122"/>
                <a:ea typeface="Microsoft YaHei" panose="020B0503020204020204" pitchFamily="34" charset="-122"/>
              </a:rPr>
              <a:t>塔斯马尼亚州  的历史</a:t>
            </a:r>
            <a:endParaRPr lang="en-US" sz="5440" dirty="0">
              <a:solidFill>
                <a:schemeClr val="accent1"/>
              </a:solidFill>
              <a:latin typeface="Microsoft YaHei" panose="020B0503020204020204" pitchFamily="34" charset="-122"/>
              <a:ea typeface="Microsoft YaHei" panose="020B0503020204020204" pitchFamily="34" charset="-122"/>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8939827" y="1340378"/>
            <a:ext cx="306867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Microsoft YaHei" panose="020B0503020204020204" pitchFamily="34" charset="-122"/>
                <a:ea typeface="Microsoft YaHei" panose="020B0503020204020204" pitchFamily="34" charset="-122"/>
              </a:rPr>
              <a:t>拓荒者威廉</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亨蒂（</a:t>
            </a:r>
            <a:r>
              <a:rPr lang="en-GB" dirty="0">
                <a:latin typeface="Microsoft YaHei" panose="020B0503020204020204" pitchFamily="34" charset="-122"/>
                <a:ea typeface="Microsoft YaHei" panose="020B0503020204020204" pitchFamily="34" charset="-122"/>
              </a:rPr>
              <a:t>William Henty）</a:t>
            </a:r>
            <a:r>
              <a:rPr lang="ja-JP" altLang="en-US">
                <a:latin typeface="Microsoft YaHei" panose="020B0503020204020204" pitchFamily="34" charset="-122"/>
                <a:ea typeface="Microsoft YaHei" panose="020B0503020204020204" pitchFamily="34" charset="-122"/>
              </a:rPr>
              <a:t>携带当地的葡萄树苗从塔斯马尼亚（</a:t>
            </a:r>
            <a:r>
              <a:rPr lang="en-GB" dirty="0">
                <a:latin typeface="Microsoft YaHei" panose="020B0503020204020204" pitchFamily="34" charset="-122"/>
                <a:ea typeface="Microsoft YaHei" panose="020B0503020204020204" pitchFamily="34" charset="-122"/>
              </a:rPr>
              <a:t>Tasmania）</a:t>
            </a:r>
            <a:r>
              <a:rPr lang="ja-JP" altLang="en-US">
                <a:latin typeface="Microsoft YaHei" panose="020B0503020204020204" pitchFamily="34" charset="-122"/>
                <a:ea typeface="Microsoft YaHei" panose="020B0503020204020204" pitchFamily="34" charset="-122"/>
              </a:rPr>
              <a:t>出发前往维多利亚州（</a:t>
            </a:r>
            <a:r>
              <a:rPr lang="en-GB" dirty="0">
                <a:latin typeface="Microsoft YaHei" panose="020B0503020204020204" pitchFamily="34" charset="-122"/>
                <a:ea typeface="Microsoft YaHei" panose="020B0503020204020204" pitchFamily="34" charset="-122"/>
              </a:rPr>
              <a:t>Victoria），</a:t>
            </a:r>
            <a:r>
              <a:rPr lang="ja-JP" altLang="en-US">
                <a:latin typeface="Microsoft YaHei" panose="020B0503020204020204" pitchFamily="34" charset="-122"/>
                <a:ea typeface="Microsoft YaHei" panose="020B0503020204020204" pitchFamily="34" charset="-122"/>
              </a:rPr>
              <a:t>这些树苗后来繁衍出了维多利亚州（</a:t>
            </a:r>
            <a:r>
              <a:rPr lang="en-GB" dirty="0">
                <a:latin typeface="Microsoft YaHei" panose="020B0503020204020204" pitchFamily="34" charset="-122"/>
                <a:ea typeface="Microsoft YaHei" panose="020B0503020204020204" pitchFamily="34" charset="-122"/>
              </a:rPr>
              <a:t>Victoria）</a:t>
            </a:r>
            <a:r>
              <a:rPr lang="ja-JP" altLang="en-US">
                <a:latin typeface="Microsoft YaHei" panose="020B0503020204020204" pitchFamily="34" charset="-122"/>
                <a:ea typeface="Microsoft YaHei" panose="020B0503020204020204" pitchFamily="34" charset="-122"/>
              </a:rPr>
              <a:t>与南澳州（</a:t>
            </a:r>
            <a:r>
              <a:rPr lang="en-GB" dirty="0">
                <a:latin typeface="Microsoft YaHei" panose="020B0503020204020204" pitchFamily="34" charset="-122"/>
                <a:ea typeface="Microsoft YaHei" panose="020B0503020204020204" pitchFamily="34" charset="-122"/>
              </a:rPr>
              <a:t>South Australia）</a:t>
            </a:r>
            <a:r>
              <a:rPr lang="ja-JP" altLang="en-US">
                <a:latin typeface="Microsoft YaHei" panose="020B0503020204020204" pitchFamily="34" charset="-122"/>
                <a:ea typeface="Microsoft YaHei" panose="020B0503020204020204" pitchFamily="34" charset="-122"/>
              </a:rPr>
              <a:t>的第一批葡萄园。</a:t>
            </a:r>
            <a:endParaRPr lang="ja-JP" altLang="en-US" dirty="0">
              <a:latin typeface="Microsoft YaHei" panose="020B0503020204020204" pitchFamily="34" charset="-122"/>
              <a:ea typeface="Microsoft YaHei" panose="020B0503020204020204" pitchFamily="34" charset="-122"/>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8939827" y="67760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1834</a:t>
            </a:r>
          </a:p>
        </p:txBody>
      </p:sp>
      <p:sp>
        <p:nvSpPr>
          <p:cNvPr id="9" name="TextBox 8">
            <a:extLst>
              <a:ext uri="{FF2B5EF4-FFF2-40B4-BE49-F238E27FC236}">
                <a16:creationId xmlns:a16="http://schemas.microsoft.com/office/drawing/2014/main" id="{6F5A95A6-B7F9-F15D-8469-4894EE875DDA}"/>
              </a:ext>
            </a:extLst>
          </p:cNvPr>
          <p:cNvSpPr txBox="1"/>
          <p:nvPr/>
        </p:nvSpPr>
        <p:spPr>
          <a:xfrm>
            <a:off x="1312276" y="4140025"/>
            <a:ext cx="3502320" cy="1815882"/>
          </a:xfrm>
          <a:prstGeom prst="rect">
            <a:avLst/>
          </a:prstGeom>
          <a:noFill/>
        </p:spPr>
        <p:txBody>
          <a:bodyPr wrap="square" rtlCol="0">
            <a:spAutoFit/>
          </a:bodyPr>
          <a:lstStyle/>
          <a:p>
            <a:r>
              <a:rPr lang="ja-JP" altLang="en-US" sz="1600">
                <a:latin typeface="Microsoft YaHei" panose="020B0503020204020204" pitchFamily="34" charset="-122"/>
                <a:ea typeface="Microsoft YaHei" panose="020B0503020204020204" pitchFamily="34" charset="-122"/>
              </a:rPr>
              <a:t>第一批葡萄藤搭乘英国皇家海军“邦尼号”（</a:t>
            </a:r>
            <a:r>
              <a:rPr lang="en-GB" sz="1600" dirty="0">
                <a:latin typeface="Microsoft YaHei" panose="020B0503020204020204" pitchFamily="34" charset="-122"/>
                <a:ea typeface="Microsoft YaHei" panose="020B0503020204020204" pitchFamily="34" charset="-122"/>
              </a:rPr>
              <a:t>HMS Bounty）</a:t>
            </a:r>
            <a:r>
              <a:rPr lang="ja-JP" altLang="en-US" sz="1600">
                <a:latin typeface="Microsoft YaHei" panose="020B0503020204020204" pitchFamily="34" charset="-122"/>
                <a:ea typeface="Microsoft YaHei" panose="020B0503020204020204" pitchFamily="34" charset="-122"/>
              </a:rPr>
              <a:t>抵达</a:t>
            </a:r>
            <a:r>
              <a:rPr lang="ja-JP" altLang="en-US" sz="1600">
                <a:latin typeface="Microsoft YaHei" panose="020B0503020204020204" pitchFamily="34" charset="-122"/>
                <a:ea typeface="Microsoft YaHei" panose="020B0503020204020204" pitchFamily="34" charset="-122"/>
                <a:cs typeface="Arial"/>
                <a:sym typeface="Arial"/>
              </a:rPr>
              <a:t>了当年被称为“范迪门殖民地”（</a:t>
            </a:r>
            <a:r>
              <a:rPr lang="en-GB" sz="1600" dirty="0">
                <a:latin typeface="Microsoft YaHei" panose="020B0503020204020204" pitchFamily="34" charset="-122"/>
                <a:ea typeface="Microsoft YaHei" panose="020B0503020204020204" pitchFamily="34" charset="-122"/>
                <a:cs typeface="Arial"/>
                <a:sym typeface="Arial"/>
              </a:rPr>
              <a:t>Van Diemen’s Land）</a:t>
            </a:r>
            <a:r>
              <a:rPr lang="ja-JP" altLang="en-US" sz="1600">
                <a:latin typeface="Microsoft YaHei" panose="020B0503020204020204" pitchFamily="34" charset="-122"/>
                <a:ea typeface="Microsoft YaHei" panose="020B0503020204020204" pitchFamily="34" charset="-122"/>
              </a:rPr>
              <a:t>的塔斯马尼亚。威廉</a:t>
            </a:r>
            <a:r>
              <a:rPr lang="en-US" altLang="ja-JP" sz="1600" dirty="0">
                <a:latin typeface="Microsoft YaHei" panose="020B0503020204020204" pitchFamily="34" charset="-122"/>
                <a:ea typeface="Microsoft YaHei" panose="020B0503020204020204" pitchFamily="34" charset="-122"/>
              </a:rPr>
              <a:t>•</a:t>
            </a:r>
            <a:r>
              <a:rPr lang="ja-JP" altLang="en-US" sz="1600">
                <a:latin typeface="Microsoft YaHei" panose="020B0503020204020204" pitchFamily="34" charset="-122"/>
                <a:ea typeface="Microsoft YaHei" panose="020B0503020204020204" pitchFamily="34" charset="-122"/>
              </a:rPr>
              <a:t>布莱（</a:t>
            </a:r>
            <a:r>
              <a:rPr lang="en-GB" sz="1600" dirty="0">
                <a:latin typeface="Microsoft YaHei" panose="020B0503020204020204" pitchFamily="34" charset="-122"/>
                <a:ea typeface="Microsoft YaHei" panose="020B0503020204020204" pitchFamily="34" charset="-122"/>
              </a:rPr>
              <a:t>William Bligh）</a:t>
            </a:r>
            <a:r>
              <a:rPr lang="ja-JP" altLang="en-US" sz="1600">
                <a:latin typeface="Microsoft YaHei" panose="020B0503020204020204" pitchFamily="34" charset="-122"/>
                <a:ea typeface="Microsoft YaHei" panose="020B0503020204020204" pitchFamily="34" charset="-122"/>
              </a:rPr>
              <a:t>把它们种在了布鲁尼岛（</a:t>
            </a:r>
            <a:r>
              <a:rPr lang="en-GB" sz="1600" dirty="0" err="1">
                <a:latin typeface="Microsoft YaHei" panose="020B0503020204020204" pitchFamily="34" charset="-122"/>
                <a:ea typeface="Microsoft YaHei" panose="020B0503020204020204" pitchFamily="34" charset="-122"/>
              </a:rPr>
              <a:t>Bruny</a:t>
            </a:r>
            <a:r>
              <a:rPr lang="en-GB" sz="1600" dirty="0">
                <a:latin typeface="Microsoft YaHei" panose="020B0503020204020204" pitchFamily="34" charset="-122"/>
                <a:ea typeface="Microsoft YaHei" panose="020B0503020204020204" pitchFamily="34" charset="-122"/>
              </a:rPr>
              <a:t> Island）。</a:t>
            </a:r>
            <a:r>
              <a:rPr lang="ja-JP" altLang="en-US" sz="1600">
                <a:latin typeface="Microsoft YaHei" panose="020B0503020204020204" pitchFamily="34" charset="-122"/>
                <a:ea typeface="Microsoft YaHei" panose="020B0503020204020204" pitchFamily="34" charset="-122"/>
              </a:rPr>
              <a:t>最初的种植试验困难重重。</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20119" b="6645"/>
          <a:stretch/>
        </p:blipFill>
        <p:spPr>
          <a:xfrm>
            <a:off x="6456363" y="374557"/>
            <a:ext cx="5735637" cy="2800350"/>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2976345" cy="1461301"/>
          </a:xfrm>
        </p:spPr>
        <p:txBody>
          <a:bodyPr/>
          <a:lstStyle/>
          <a:p>
            <a:r>
              <a:rPr lang="en-US" altLang="ja-JP" dirty="0">
                <a:latin typeface="Microsoft YaHei" panose="020B0503020204020204" pitchFamily="34" charset="-122"/>
                <a:ea typeface="Microsoft YaHei" panose="020B0503020204020204" pitchFamily="34" charset="-122"/>
              </a:rPr>
              <a:t>1856</a:t>
            </a:r>
            <a:r>
              <a:rPr lang="ja-JP" altLang="en-US">
                <a:latin typeface="Microsoft YaHei" panose="020B0503020204020204" pitchFamily="34" charset="-122"/>
                <a:ea typeface="Microsoft YaHei" panose="020B0503020204020204" pitchFamily="34" charset="-122"/>
              </a:rPr>
              <a:t>年范迪门殖民地更名为塔斯马尼亚（</a:t>
            </a:r>
            <a:r>
              <a:rPr lang="en-GB" dirty="0">
                <a:latin typeface="Microsoft YaHei" panose="020B0503020204020204" pitchFamily="34" charset="-122"/>
                <a:ea typeface="Microsoft YaHei" panose="020B0503020204020204" pitchFamily="34" charset="-122"/>
              </a:rPr>
              <a:t>Tasmania）。</a:t>
            </a:r>
            <a:r>
              <a:rPr lang="ja-JP" altLang="en-US">
                <a:latin typeface="Microsoft YaHei" panose="020B0503020204020204" pitchFamily="34" charset="-122"/>
                <a:ea typeface="Microsoft YaHei" panose="020B0503020204020204" pitchFamily="34" charset="-122"/>
              </a:rPr>
              <a:t>这里的葡萄酒与葡萄种植行业因维多利亚（</a:t>
            </a:r>
            <a:r>
              <a:rPr lang="en-GB" dirty="0">
                <a:latin typeface="Microsoft YaHei" panose="020B0503020204020204" pitchFamily="34" charset="-122"/>
                <a:ea typeface="Microsoft YaHei" panose="020B0503020204020204" pitchFamily="34" charset="-122"/>
              </a:rPr>
              <a:t>Victoria）</a:t>
            </a:r>
            <a:r>
              <a:rPr lang="ja-JP" altLang="en-US">
                <a:latin typeface="Microsoft YaHei" panose="020B0503020204020204" pitchFamily="34" charset="-122"/>
                <a:ea typeface="Microsoft YaHei" panose="020B0503020204020204" pitchFamily="34" charset="-122"/>
              </a:rPr>
              <a:t>淘金潮几乎消亡。</a:t>
            </a:r>
            <a:endParaRPr lang="ja-JP" altLang="en-US" dirty="0">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2120040" cy="662774"/>
          </a:xfrm>
        </p:spPr>
        <p:txBody>
          <a:bodyPr/>
          <a:lstStyle/>
          <a:p>
            <a:r>
              <a:rPr lang="en-AU" altLang="ja-JP" dirty="0">
                <a:latin typeface="Microsoft YaHei" panose="020B0503020204020204" pitchFamily="34" charset="-122"/>
                <a:ea typeface="Microsoft YaHei" panose="020B0503020204020204" pitchFamily="34" charset="-122"/>
              </a:rPr>
              <a:t>19</a:t>
            </a:r>
            <a:r>
              <a:rPr lang="zh-CN" altLang="en-US" dirty="0">
                <a:latin typeface="Microsoft YaHei" panose="020B0503020204020204" pitchFamily="34" charset="-122"/>
                <a:ea typeface="Microsoft YaHei" panose="020B0503020204020204" pitchFamily="34" charset="-122"/>
              </a:rPr>
              <a:t>世纪</a:t>
            </a:r>
            <a:r>
              <a:rPr lang="ja-JP" altLang="en-US" dirty="0">
                <a:latin typeface="Microsoft YaHei" panose="020B0503020204020204" pitchFamily="34" charset="-122"/>
                <a:ea typeface="Microsoft YaHei" panose="020B0503020204020204" pitchFamily="34" charset="-122"/>
              </a:rPr>
              <a:t>中期</a:t>
            </a:r>
            <a:r>
              <a:rPr lang="en-US" dirty="0">
                <a:latin typeface="Microsoft YaHei" panose="020B0503020204020204" pitchFamily="34" charset="-122"/>
                <a:ea typeface="Microsoft YaHei" panose="020B0503020204020204" pitchFamily="34" charset="-122"/>
              </a:rPr>
              <a:t> </a:t>
            </a:r>
            <a:endParaRPr lang="en-US" sz="1500" dirty="0"/>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3454600" y="1981767"/>
            <a:ext cx="2641400" cy="1461301"/>
          </a:xfrm>
        </p:spPr>
        <p:txBody>
          <a:bodyPr/>
          <a:lstStyle/>
          <a:p>
            <a:r>
              <a:rPr lang="ja-JP" altLang="en-US">
                <a:latin typeface="Microsoft YaHei" panose="020B0503020204020204" pitchFamily="34" charset="-122"/>
                <a:ea typeface="Microsoft YaHei" panose="020B0503020204020204" pitchFamily="34" charset="-122"/>
              </a:rPr>
              <a:t>让</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米盖（</a:t>
            </a:r>
            <a:r>
              <a:rPr lang="en-GB" dirty="0">
                <a:latin typeface="Microsoft YaHei" panose="020B0503020204020204" pitchFamily="34" charset="-122"/>
                <a:ea typeface="Microsoft YaHei" panose="020B0503020204020204" pitchFamily="34" charset="-122"/>
              </a:rPr>
              <a:t>Jean </a:t>
            </a:r>
            <a:r>
              <a:rPr lang="en-GB" dirty="0" err="1">
                <a:latin typeface="Microsoft YaHei" panose="020B0503020204020204" pitchFamily="34" charset="-122"/>
                <a:ea typeface="Microsoft YaHei" panose="020B0503020204020204" pitchFamily="34" charset="-122"/>
              </a:rPr>
              <a:t>Miguet</a:t>
            </a:r>
            <a:r>
              <a:rPr lang="en-GB"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在朗赛斯顿（</a:t>
            </a:r>
            <a:r>
              <a:rPr lang="en-GB" dirty="0">
                <a:latin typeface="Microsoft YaHei" panose="020B0503020204020204" pitchFamily="34" charset="-122"/>
                <a:ea typeface="Microsoft YaHei" panose="020B0503020204020204" pitchFamily="34" charset="-122"/>
              </a:rPr>
              <a:t>Launceston）</a:t>
            </a:r>
            <a:r>
              <a:rPr lang="ja-JP" altLang="en-US">
                <a:latin typeface="Microsoft YaHei" panose="020B0503020204020204" pitchFamily="34" charset="-122"/>
                <a:ea typeface="Microsoft YaHei" panose="020B0503020204020204" pitchFamily="34" charset="-122"/>
              </a:rPr>
              <a:t>附近种植了名叫“普罗旺斯”（</a:t>
            </a:r>
            <a:r>
              <a:rPr lang="en-GB" dirty="0">
                <a:latin typeface="Microsoft YaHei" panose="020B0503020204020204" pitchFamily="34" charset="-122"/>
                <a:ea typeface="Microsoft YaHei" panose="020B0503020204020204" pitchFamily="34" charset="-122"/>
              </a:rPr>
              <a:t>La Provence）</a:t>
            </a:r>
            <a:r>
              <a:rPr lang="ja-JP" altLang="en-US">
                <a:latin typeface="Microsoft YaHei" panose="020B0503020204020204" pitchFamily="34" charset="-122"/>
                <a:ea typeface="Microsoft YaHei" panose="020B0503020204020204" pitchFamily="34" charset="-122"/>
              </a:rPr>
              <a:t>的第一个（新）葡萄园。</a:t>
            </a:r>
            <a:endParaRPr lang="ja-JP" altLang="en-US" dirty="0">
              <a:latin typeface="Microsoft YaHei" panose="020B0503020204020204" pitchFamily="34" charset="-122"/>
              <a:ea typeface="Microsoft YaHei" panose="020B0503020204020204" pitchFamily="34" charset="-122"/>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3443715" y="1297916"/>
            <a:ext cx="2120040" cy="662774"/>
          </a:xfrm>
        </p:spPr>
        <p:txBody>
          <a:bodyPr/>
          <a:lstStyle/>
          <a:p>
            <a:r>
              <a:rPr lang="en-US" dirty="0"/>
              <a:t>1956</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6296541" y="4237664"/>
            <a:ext cx="2568490" cy="1461301"/>
          </a:xfrm>
        </p:spPr>
        <p:txBody>
          <a:bodyPr/>
          <a:lstStyle/>
          <a:p>
            <a:r>
              <a:rPr lang="ja-JP" altLang="en-US">
                <a:latin typeface="Microsoft YaHei" panose="020B0503020204020204" pitchFamily="34" charset="-122"/>
                <a:ea typeface="Microsoft YaHei" panose="020B0503020204020204" pitchFamily="34" charset="-122"/>
              </a:rPr>
              <a:t>克劳迪奥</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阿克索（</a:t>
            </a:r>
            <a:r>
              <a:rPr lang="en-GB" dirty="0">
                <a:latin typeface="Microsoft YaHei" panose="020B0503020204020204" pitchFamily="34" charset="-122"/>
                <a:ea typeface="Microsoft YaHei" panose="020B0503020204020204" pitchFamily="34" charset="-122"/>
              </a:rPr>
              <a:t>Claudio </a:t>
            </a:r>
            <a:r>
              <a:rPr lang="en-GB" dirty="0" err="1">
                <a:latin typeface="Microsoft YaHei" panose="020B0503020204020204" pitchFamily="34" charset="-122"/>
                <a:ea typeface="Microsoft YaHei" panose="020B0503020204020204" pitchFamily="34" charset="-122"/>
              </a:rPr>
              <a:t>Alcorso</a:t>
            </a:r>
            <a:r>
              <a:rPr lang="en-GB"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在霍巴特（</a:t>
            </a:r>
            <a:r>
              <a:rPr lang="en-GB" dirty="0">
                <a:latin typeface="Microsoft YaHei" panose="020B0503020204020204" pitchFamily="34" charset="-122"/>
                <a:ea typeface="Microsoft YaHei" panose="020B0503020204020204" pitchFamily="34" charset="-122"/>
              </a:rPr>
              <a:t>Hobart）</a:t>
            </a:r>
            <a:r>
              <a:rPr lang="ja-JP" altLang="en-US">
                <a:latin typeface="Microsoft YaHei" panose="020B0503020204020204" pitchFamily="34" charset="-122"/>
                <a:ea typeface="Microsoft YaHei" panose="020B0503020204020204" pitchFamily="34" charset="-122"/>
              </a:rPr>
              <a:t>种植了第二个葡萄园，就是后来的穆里拉酒庄（</a:t>
            </a:r>
            <a:r>
              <a:rPr lang="en-GB" dirty="0" err="1">
                <a:latin typeface="Microsoft YaHei" panose="020B0503020204020204" pitchFamily="34" charset="-122"/>
                <a:ea typeface="Microsoft YaHei" panose="020B0503020204020204" pitchFamily="34" charset="-122"/>
              </a:rPr>
              <a:t>Moorilla</a:t>
            </a:r>
            <a:r>
              <a:rPr lang="en-GB" dirty="0">
                <a:latin typeface="Microsoft YaHei" panose="020B0503020204020204" pitchFamily="34" charset="-122"/>
                <a:ea typeface="Microsoft YaHei" panose="020B0503020204020204" pitchFamily="34" charset="-122"/>
              </a:rPr>
              <a:t> Estate）。</a:t>
            </a:r>
          </a:p>
          <a:p>
            <a:endParaRPr lang="en-US" dirty="0">
              <a:latin typeface="Microsoft YaHei" panose="020B0503020204020204" pitchFamily="34" charset="-122"/>
              <a:ea typeface="Microsoft YaHei" panose="020B0503020204020204" pitchFamily="34" charset="-122"/>
            </a:endParaRP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6285656" y="3553813"/>
            <a:ext cx="2120040" cy="662774"/>
          </a:xfrm>
        </p:spPr>
        <p:txBody>
          <a:bodyPr/>
          <a:lstStyle/>
          <a:p>
            <a:r>
              <a:rPr lang="en-US" dirty="0"/>
              <a:t>1958</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036460A-5955-937F-2AD4-9C710844F87E}"/>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13906" t="42829" r="13906"/>
          <a:stretch/>
        </p:blipFill>
        <p:spPr>
          <a:xfrm>
            <a:off x="6456363" y="374557"/>
            <a:ext cx="5735637" cy="2800350"/>
          </a:xfrm>
        </p:spPr>
      </p:pic>
      <p:sp>
        <p:nvSpPr>
          <p:cNvPr id="3" name="Text Placeholder 2">
            <a:extLst>
              <a:ext uri="{FF2B5EF4-FFF2-40B4-BE49-F238E27FC236}">
                <a16:creationId xmlns:a16="http://schemas.microsoft.com/office/drawing/2014/main" id="{4604393B-6DC0-8815-DD17-E56771AF18B1}"/>
              </a:ext>
            </a:extLst>
          </p:cNvPr>
          <p:cNvSpPr>
            <a:spLocks noGrp="1"/>
          </p:cNvSpPr>
          <p:nvPr>
            <p:ph type="body" sz="quarter" idx="17"/>
          </p:nvPr>
        </p:nvSpPr>
        <p:spPr>
          <a:xfrm>
            <a:off x="692828" y="4323709"/>
            <a:ext cx="2976345" cy="1461301"/>
          </a:xfrm>
        </p:spPr>
        <p:txBody>
          <a:bodyPr/>
          <a:lstStyle/>
          <a:p>
            <a:r>
              <a:rPr lang="ja-JP" altLang="en-US">
                <a:latin typeface="Microsoft YaHei" panose="020B0503020204020204" pitchFamily="34" charset="-122"/>
                <a:ea typeface="Microsoft YaHei" panose="020B0503020204020204" pitchFamily="34" charset="-122"/>
              </a:rPr>
              <a:t>塔斯马尼亚州（</a:t>
            </a:r>
            <a:r>
              <a:rPr lang="en-GB" dirty="0">
                <a:latin typeface="Microsoft YaHei" panose="020B0503020204020204" pitchFamily="34" charset="-122"/>
                <a:ea typeface="Microsoft YaHei" panose="020B0503020204020204" pitchFamily="34" charset="-122"/>
              </a:rPr>
              <a:t>Tasmania）</a:t>
            </a:r>
            <a:r>
              <a:rPr lang="ja-JP" altLang="en-US">
                <a:latin typeface="Microsoft YaHei" panose="020B0503020204020204" pitchFamily="34" charset="-122"/>
                <a:ea typeface="Microsoft YaHei" panose="020B0503020204020204" pitchFamily="34" charset="-122"/>
              </a:rPr>
              <a:t>的葡萄种植与葡萄酒行业经历了一段快速发展期，涌现出多个独特的葡萄酒产区。</a:t>
            </a:r>
            <a:endParaRPr lang="ja-JP" altLang="en-US" dirty="0">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4E83421D-3EDA-6300-94D7-668CD2C28B36}"/>
              </a:ext>
            </a:extLst>
          </p:cNvPr>
          <p:cNvSpPr>
            <a:spLocks noGrp="1"/>
          </p:cNvSpPr>
          <p:nvPr>
            <p:ph type="body" sz="quarter" idx="18"/>
          </p:nvPr>
        </p:nvSpPr>
        <p:spPr>
          <a:xfrm>
            <a:off x="681942" y="3639858"/>
            <a:ext cx="2987231" cy="662774"/>
          </a:xfrm>
        </p:spPr>
        <p:txBody>
          <a:body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60</a:t>
            </a:r>
            <a:r>
              <a:rPr lang="zh-CN" altLang="en-US" sz="2000" dirty="0">
                <a:latin typeface="Microsoft YaHei" panose="020B0503020204020204" pitchFamily="34" charset="-122"/>
                <a:ea typeface="Microsoft YaHei" panose="020B0503020204020204" pitchFamily="34" charset="-122"/>
              </a:rPr>
              <a:t>年代</a:t>
            </a:r>
            <a:r>
              <a:rPr lang="en-US" sz="2000" dirty="0">
                <a:latin typeface="Microsoft YaHei" panose="020B0503020204020204" pitchFamily="34" charset="-122"/>
                <a:ea typeface="Microsoft YaHei" panose="020B0503020204020204" pitchFamily="34" charset="-122"/>
              </a:rPr>
              <a:t>– 80</a:t>
            </a:r>
            <a:r>
              <a:rPr lang="zh-CN" altLang="en-US" sz="2000" dirty="0">
                <a:latin typeface="Microsoft YaHei" panose="020B0503020204020204" pitchFamily="34" charset="-122"/>
                <a:ea typeface="Microsoft YaHei" panose="020B0503020204020204" pitchFamily="34" charset="-122"/>
              </a:rPr>
              <a:t>年代</a:t>
            </a:r>
            <a:endParaRPr lang="en-US" sz="2000"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885F8851-48E1-5394-5A0B-6C1ED422EDD3}"/>
              </a:ext>
            </a:extLst>
          </p:cNvPr>
          <p:cNvSpPr>
            <a:spLocks noGrp="1"/>
          </p:cNvSpPr>
          <p:nvPr>
            <p:ph type="body" sz="quarter" idx="21"/>
          </p:nvPr>
        </p:nvSpPr>
        <p:spPr>
          <a:xfrm>
            <a:off x="2927063" y="1715156"/>
            <a:ext cx="2808576" cy="1461301"/>
          </a:xfrm>
        </p:spPr>
        <p:txBody>
          <a:bodyPr/>
          <a:lstStyle/>
          <a:p>
            <a:r>
              <a:rPr lang="ja-JP" altLang="en-US">
                <a:latin typeface="Microsoft YaHei" panose="020B0503020204020204" pitchFamily="34" charset="-122"/>
                <a:ea typeface="Microsoft YaHei" panose="020B0503020204020204" pitchFamily="34" charset="-122"/>
              </a:rPr>
              <a:t>随着更多具有开拓精神的酿酒师的到来，塔斯马尼亚州（</a:t>
            </a:r>
            <a:r>
              <a:rPr lang="en-GB" dirty="0">
                <a:latin typeface="Microsoft YaHei" panose="020B0503020204020204" pitchFamily="34" charset="-122"/>
                <a:ea typeface="Microsoft YaHei" panose="020B0503020204020204" pitchFamily="34" charset="-122"/>
              </a:rPr>
              <a:t>Tasmania）</a:t>
            </a:r>
            <a:r>
              <a:rPr lang="ja-JP" altLang="en-US">
                <a:latin typeface="Microsoft YaHei" panose="020B0503020204020204" pitchFamily="34" charset="-122"/>
                <a:ea typeface="Microsoft YaHei" panose="020B0503020204020204" pitchFamily="34" charset="-122"/>
              </a:rPr>
              <a:t>凉爽的气候与独特的风土得到了真正的开发，并取得了巨大成功。</a:t>
            </a:r>
          </a:p>
          <a:p>
            <a:endParaRPr lang="en-US" dirty="0">
              <a:latin typeface="Microsoft YaHei" panose="020B0503020204020204" pitchFamily="34" charset="-122"/>
              <a:ea typeface="Microsoft YaHei" panose="020B0503020204020204" pitchFamily="34" charset="-122"/>
            </a:endParaRPr>
          </a:p>
        </p:txBody>
      </p:sp>
      <p:sp>
        <p:nvSpPr>
          <p:cNvPr id="6" name="Text Placeholder 5">
            <a:extLst>
              <a:ext uri="{FF2B5EF4-FFF2-40B4-BE49-F238E27FC236}">
                <a16:creationId xmlns:a16="http://schemas.microsoft.com/office/drawing/2014/main" id="{00276FF1-95D1-D47B-F789-FEDD75752222}"/>
              </a:ext>
            </a:extLst>
          </p:cNvPr>
          <p:cNvSpPr>
            <a:spLocks noGrp="1"/>
          </p:cNvSpPr>
          <p:nvPr>
            <p:ph type="body" sz="quarter" idx="22"/>
          </p:nvPr>
        </p:nvSpPr>
        <p:spPr/>
        <p:txBody>
          <a:body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90</a:t>
            </a:r>
            <a:r>
              <a:rPr lang="zh-CN" altLang="en-US" sz="2000" dirty="0">
                <a:latin typeface="Microsoft YaHei" panose="020B0503020204020204" pitchFamily="34" charset="-122"/>
                <a:ea typeface="Microsoft YaHei" panose="020B0503020204020204" pitchFamily="34" charset="-122"/>
              </a:rPr>
              <a:t>年代</a:t>
            </a:r>
            <a:endParaRPr lang="en-US" sz="2000" dirty="0">
              <a:latin typeface="Microsoft YaHei" panose="020B0503020204020204" pitchFamily="34" charset="-122"/>
              <a:ea typeface="Microsoft YaHei" panose="020B0503020204020204" pitchFamily="34" charset="-122"/>
            </a:endParaRPr>
          </a:p>
        </p:txBody>
      </p:sp>
      <p:sp>
        <p:nvSpPr>
          <p:cNvPr id="7" name="Text Placeholder 6">
            <a:extLst>
              <a:ext uri="{FF2B5EF4-FFF2-40B4-BE49-F238E27FC236}">
                <a16:creationId xmlns:a16="http://schemas.microsoft.com/office/drawing/2014/main" id="{43FEF27C-B578-6487-283E-3AF485E8BC85}"/>
              </a:ext>
            </a:extLst>
          </p:cNvPr>
          <p:cNvSpPr>
            <a:spLocks noGrp="1"/>
          </p:cNvSpPr>
          <p:nvPr>
            <p:ph type="body" sz="quarter" idx="23"/>
          </p:nvPr>
        </p:nvSpPr>
        <p:spPr>
          <a:xfrm>
            <a:off x="6357424" y="4295235"/>
            <a:ext cx="2976345" cy="1461301"/>
          </a:xfrm>
        </p:spPr>
        <p:txBody>
          <a:bodyPr/>
          <a:lstStyle/>
          <a:p>
            <a:r>
              <a:rPr lang="ja-JP" altLang="en-US">
                <a:latin typeface="Microsoft YaHei" panose="020B0503020204020204" pitchFamily="34" charset="-122"/>
                <a:ea typeface="Microsoft YaHei" panose="020B0503020204020204" pitchFamily="34" charset="-122"/>
              </a:rPr>
              <a:t>塔斯马尼亚州（</a:t>
            </a:r>
            <a:r>
              <a:rPr lang="en-GB" dirty="0">
                <a:latin typeface="Microsoft YaHei" panose="020B0503020204020204" pitchFamily="34" charset="-122"/>
                <a:ea typeface="Microsoft YaHei" panose="020B0503020204020204" pitchFamily="34" charset="-122"/>
              </a:rPr>
              <a:t>Tasmania）</a:t>
            </a:r>
            <a:r>
              <a:rPr lang="ja-JP" altLang="en-US">
                <a:latin typeface="Microsoft YaHei" panose="020B0503020204020204" pitchFamily="34" charset="-122"/>
                <a:ea typeface="Microsoft YaHei" panose="020B0503020204020204" pitchFamily="34" charset="-122"/>
              </a:rPr>
              <a:t>的葡萄酒与葡萄种植业蓬勃发展，拥有大约</a:t>
            </a:r>
            <a:r>
              <a:rPr lang="en-US" altLang="ja-JP" dirty="0">
                <a:latin typeface="Microsoft YaHei" panose="020B0503020204020204" pitchFamily="34" charset="-122"/>
                <a:ea typeface="Microsoft YaHei" panose="020B0503020204020204" pitchFamily="34" charset="-122"/>
              </a:rPr>
              <a:t>230</a:t>
            </a:r>
            <a:r>
              <a:rPr lang="ja-JP" altLang="en-US">
                <a:latin typeface="Microsoft YaHei" panose="020B0503020204020204" pitchFamily="34" charset="-122"/>
                <a:ea typeface="Microsoft YaHei" panose="020B0503020204020204" pitchFamily="34" charset="-122"/>
              </a:rPr>
              <a:t>个独立葡萄园与一些世界上最好的凉爽气候风格葡萄酒。 </a:t>
            </a:r>
            <a:endParaRPr lang="ja-JP" altLang="en-US" dirty="0">
              <a:latin typeface="Microsoft YaHei" panose="020B0503020204020204" pitchFamily="34" charset="-122"/>
              <a:ea typeface="Microsoft YaHei" panose="020B0503020204020204" pitchFamily="34" charset="-122"/>
            </a:endParaRPr>
          </a:p>
        </p:txBody>
      </p:sp>
      <p:sp>
        <p:nvSpPr>
          <p:cNvPr id="8" name="Text Placeholder 7">
            <a:extLst>
              <a:ext uri="{FF2B5EF4-FFF2-40B4-BE49-F238E27FC236}">
                <a16:creationId xmlns:a16="http://schemas.microsoft.com/office/drawing/2014/main" id="{FB0F365E-A6C3-F9ED-DC0C-C99988B61A96}"/>
              </a:ext>
            </a:extLst>
          </p:cNvPr>
          <p:cNvSpPr>
            <a:spLocks noGrp="1"/>
          </p:cNvSpPr>
          <p:nvPr>
            <p:ph type="body" sz="quarter" idx="24"/>
          </p:nvPr>
        </p:nvSpPr>
        <p:spPr>
          <a:xfrm>
            <a:off x="6346539" y="3611384"/>
            <a:ext cx="2120040" cy="662774"/>
          </a:xfrm>
        </p:spPr>
        <p:txBody>
          <a:bodyPr/>
          <a:lstStyle/>
          <a:p>
            <a:r>
              <a:rPr lang="ja-JP" altLang="en-US">
                <a:latin typeface="Microsoft YaHei" panose="020B0503020204020204" pitchFamily="34" charset="-122"/>
                <a:ea typeface="Microsoft YaHei" panose="020B0503020204020204" pitchFamily="34" charset="-122"/>
              </a:rPr>
              <a:t>今天</a:t>
            </a:r>
            <a:endParaRPr 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59744043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223190-5CB9-4B50-BDAD-044F6685482A}"/>
</file>

<file path=customXml/itemProps2.xml><?xml version="1.0" encoding="utf-8"?>
<ds:datastoreItem xmlns:ds="http://schemas.openxmlformats.org/officeDocument/2006/customXml" ds:itemID="{10CCF1F8-6D9E-4631-9BC7-E65B426755A9}">
  <ds:schemaRefs>
    <ds:schemaRef ds:uri="http://schemas.microsoft.com/office/2006/metadata/properties"/>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www.w3.org/XML/1998/namespace"/>
    <ds:schemaRef ds:uri="4e8dd08d-258d-47a9-9875-37f1ffd19f33"/>
    <ds:schemaRef ds:uri="02256494-4976-4001-aedb-96463ae0d92e"/>
    <ds:schemaRef ds:uri="http://purl.org/dc/dcmitype/"/>
    <ds:schemaRef ds:uri="http://purl.org/dc/elements/1.1/"/>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350</TotalTime>
  <Words>3950</Words>
  <Application>Microsoft Macintosh PowerPoint</Application>
  <PresentationFormat>Widescreen</PresentationFormat>
  <Paragraphs>279</Paragraphs>
  <Slides>28</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Microsoft YaHei</vt:lpstr>
      <vt:lpstr>SimSun</vt:lpstr>
      <vt:lpstr>Inter Display</vt:lpstr>
      <vt:lpstr>Microsoft YaHei UI</vt:lpstr>
      <vt:lpstr>Neue Haas Grotesk Text Pro</vt:lpstr>
      <vt:lpstr>Arial</vt:lpstr>
      <vt:lpstr>Slide layouts</vt:lpstr>
      <vt:lpstr>PowerPoint Presentation</vt:lpstr>
      <vt:lpstr>PowerPoint Presentation</vt:lpstr>
      <vt:lpstr>PowerPoint Presentation</vt:lpstr>
      <vt:lpstr>塔斯马尼亚州</vt:lpstr>
      <vt:lpstr>塔斯马尼亚州</vt:lpstr>
      <vt:lpstr>今天我们将会 跟大家讲述</vt:lpstr>
      <vt:lpstr>1788</vt:lpstr>
      <vt:lpstr>PowerPoint Presentation</vt:lpstr>
      <vt:lpstr>PowerPoint Presentation</vt:lpstr>
      <vt:lpstr>地理、气候与土壤</vt:lpstr>
      <vt:lpstr>PowerPoint Presentation</vt:lpstr>
      <vt:lpstr>气候</vt:lpstr>
      <vt:lpstr>土壤</vt:lpstr>
      <vt:lpstr>塔斯马尼亚 的葡萄种植</vt:lpstr>
      <vt:lpstr>葡萄园与树冠冠层管理策略</vt:lpstr>
      <vt:lpstr>PowerPoint Presentation</vt:lpstr>
      <vt:lpstr>品味塔斯马尼亚州</vt:lpstr>
      <vt:lpstr>PowerPoint Presentation</vt:lpstr>
      <vt:lpstr>PowerPoint Presentation</vt:lpstr>
      <vt:lpstr>起泡葡萄酒 特征</vt:lpstr>
      <vt:lpstr>PowerPoint Presentation</vt:lpstr>
      <vt:lpstr>霞多丽 特征</vt:lpstr>
      <vt:lpstr>PowerPoint Presentation</vt:lpstr>
      <vt:lpstr>黑比诺 特征</vt:lpstr>
      <vt:lpstr>PowerPoint Presentation</vt:lpstr>
      <vt:lpstr>塔斯马尼亚州</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 Jiang</dc:creator>
  <cp:lastModifiedBy>Cameron Midson</cp:lastModifiedBy>
  <cp:revision>37</cp:revision>
  <dcterms:created xsi:type="dcterms:W3CDTF">2018-07-25T07:02:59Z</dcterms:created>
  <dcterms:modified xsi:type="dcterms:W3CDTF">2026-05-04T07:19:01Z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2025-10-22T01:02:53Z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9c1e110e-f543-4a18-ad7f-c70b3b1a1c20</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