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6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8.svg" ContentType="image/svg+xml"/>
  <Override PartName="/ppt/comments/modernComment_1DF_1E4FE058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6"/>
  </p:notesMasterIdLst>
  <p:sldIdLst>
    <p:sldId id="256" r:id="rId5"/>
    <p:sldId id="478" r:id="rId6"/>
    <p:sldId id="479" r:id="rId7"/>
    <p:sldId id="586" r:id="rId8"/>
    <p:sldId id="480" r:id="rId9"/>
    <p:sldId id="2260" r:id="rId10"/>
    <p:sldId id="321" r:id="rId11"/>
    <p:sldId id="485" r:id="rId12"/>
    <p:sldId id="495" r:id="rId13"/>
    <p:sldId id="2261" r:id="rId14"/>
    <p:sldId id="538" r:id="rId15"/>
    <p:sldId id="2262" r:id="rId16"/>
    <p:sldId id="2263" r:id="rId17"/>
    <p:sldId id="2266" r:id="rId18"/>
    <p:sldId id="2265" r:id="rId19"/>
    <p:sldId id="2267" r:id="rId20"/>
    <p:sldId id="2268" r:id="rId21"/>
    <p:sldId id="2269" r:id="rId22"/>
    <p:sldId id="2270" r:id="rId23"/>
    <p:sldId id="340" r:id="rId24"/>
    <p:sldId id="2271" r:id="rId25"/>
  </p:sldIdLst>
  <p:sldSz cx="12192000" cy="6858000"/>
  <p:notesSz cx="6858000" cy="9144000"/>
  <p:embeddedFontLst>
    <p:embeddedFont>
      <p:font typeface="Inter Display" panose="02000503000000020004" pitchFamily="2" charset="0"/>
      <p:regular r:id="rId27"/>
      <p:bold r:id="rId28"/>
      <p:italic r:id="rId29"/>
      <p:boldItalic r:id="rId30"/>
    </p:embeddedFont>
    <p:embeddedFont>
      <p:font typeface="Microsoft YaHei" panose="020B0503020204020204" pitchFamily="34" charset="-122"/>
      <p:regular r:id="rId31"/>
      <p:bold r:id="rId32"/>
    </p:embeddedFont>
    <p:embeddedFont>
      <p:font typeface="Neue Haas Grotesk Text Pro" panose="020B0504020202020204" pitchFamily="34" charset="77"/>
      <p:regular r:id="rId33"/>
      <p:bold r:id="rId34"/>
      <p:italic r:id="rId35"/>
      <p:boldItalic r:id="rId36"/>
    </p:embeddedFont>
  </p:embeddedFontLst>
  <p:custDataLst>
    <p:tags r:id="rId37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  <p15:guide id="3" pos="4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135"/>
    <a:srgbClr val="F57D46"/>
    <a:srgbClr val="F89868"/>
    <a:srgbClr val="FEC778"/>
    <a:srgbClr val="FECE8A"/>
    <a:srgbClr val="FED396"/>
    <a:srgbClr val="FEF59E"/>
    <a:srgbClr val="FFF7B4"/>
    <a:srgbClr val="FFF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08" autoAdjust="0"/>
    <p:restoredTop sz="93288"/>
  </p:normalViewPr>
  <p:slideViewPr>
    <p:cSldViewPr snapToGrid="0">
      <p:cViewPr varScale="1">
        <p:scale>
          <a:sx n="114" d="100"/>
          <a:sy n="114" d="100"/>
        </p:scale>
        <p:origin x="480" y="168"/>
      </p:cViewPr>
      <p:guideLst>
        <p:guide orient="horz" pos="1412"/>
        <p:guide pos="2116"/>
        <p:guide pos="4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commentAuthors" Target="commentAuthors.xml"/></Relationships>
</file>

<file path=ppt/comments/modernComment_1DF_1E4FE05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AB1116A-422C-4E5E-AA2C-7AA92D8BAA0F}" authorId="{00000000-0000-0000-0000-000000000000}" status="resolved" created="2025-03-20T14:16:50.242" complete="100000">
    <pc:sldMkLst xmlns:pc="http://schemas.microsoft.com/office/powerpoint/2013/main/command">
      <pc:docMk/>
      <pc:sldMk cId="508551256" sldId="479"/>
    </pc:sldMkLst>
    <p188:txBody>
      <a:bodyPr/>
      <a:lstStyle/>
      <a:p>
        <a:r>
          <a:rPr lang="en-US"/>
          <a:t>We seem to be missing an image here?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ter Display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ter Display" panose="02000503000000020004" pitchFamily="2" charset="0"/>
              </a:defRPr>
            </a:lvl1pPr>
          </a:lstStyle>
          <a:p>
            <a:fld id="{A644BF32-4CA8-4343-91C5-94D89E008D3B}" type="datetimeFigureOut">
              <a:rPr lang="en-US" smtClean="0"/>
              <a:t>5/6/26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ter Display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ter Display" panose="02000503000000020004" pitchFamily="2" charset="0"/>
              </a:defRPr>
            </a:lvl1pPr>
          </a:lstStyle>
          <a:p>
            <a:fld id="{C8CAF07B-88B1-40ED-9A21-D99161D5F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79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9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03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2683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564956"/>
            <a:ext cx="5159227" cy="432115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63304" indent="0">
              <a:buNone/>
              <a:defRPr>
                <a:solidFill>
                  <a:schemeClr val="bg1"/>
                </a:solidFill>
              </a:defRPr>
            </a:lvl2pPr>
            <a:lvl3pPr marL="326609" indent="0">
              <a:buNone/>
              <a:defRPr>
                <a:solidFill>
                  <a:schemeClr val="bg1"/>
                </a:solidFill>
              </a:defRPr>
            </a:lvl3pPr>
            <a:lvl4pPr marL="489913" indent="0">
              <a:buNone/>
              <a:defRPr>
                <a:solidFill>
                  <a:schemeClr val="bg1"/>
                </a:solidFill>
              </a:defRPr>
            </a:lvl4pPr>
            <a:lvl5pPr marL="65321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209414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71817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49469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7295916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t>6/5/2026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6" r:id="rId3"/>
    <p:sldLayoutId id="2147483664" r:id="rId4"/>
    <p:sldLayoutId id="2147483660" r:id="rId5"/>
    <p:sldLayoutId id="2147483667" r:id="rId6"/>
    <p:sldLayoutId id="2147483668" r:id="rId7"/>
    <p:sldLayoutId id="2147483657" r:id="rId8"/>
    <p:sldLayoutId id="2147483655" r:id="rId9"/>
    <p:sldLayoutId id="2147483663" r:id="rId10"/>
    <p:sldLayoutId id="2147483665" r:id="rId11"/>
    <p:sldLayoutId id="2147483666" r:id="rId12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microsoft.com/office/2018/10/relationships/comments" Target="../comments/modernComment_1DF_1E4FE05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20743" b="20743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 sz="600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澳大利亚的老藤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11575" y="5857397"/>
            <a:ext cx="1228906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A71BD6-D3ED-1AFC-517B-E0C3012629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4DA56E-438F-F626-6F0C-B314A4A8DBEC}"/>
              </a:ext>
            </a:extLst>
          </p:cNvPr>
          <p:cNvSpPr txBox="1"/>
          <p:nvPr/>
        </p:nvSpPr>
        <p:spPr>
          <a:xfrm>
            <a:off x="7787899" y="2345408"/>
            <a:ext cx="111761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zh-CN" altLang="en-US" sz="1800" b="1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巴罗萨谷</a:t>
            </a:r>
            <a:endParaRPr lang="en-US" sz="18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6F6E0-8F44-5322-5F02-B8C2391C7951}"/>
              </a:ext>
            </a:extLst>
          </p:cNvPr>
          <p:cNvSpPr txBox="1"/>
          <p:nvPr/>
        </p:nvSpPr>
        <p:spPr>
          <a:xfrm>
            <a:off x="7145075" y="3788154"/>
            <a:ext cx="1364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阿德莱德</a:t>
            </a:r>
            <a:endParaRPr lang="en-US" sz="14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FD8E8B-9874-058D-3863-230B61A7AA63}"/>
              </a:ext>
            </a:extLst>
          </p:cNvPr>
          <p:cNvSpPr txBox="1"/>
          <p:nvPr/>
        </p:nvSpPr>
        <p:spPr>
          <a:xfrm>
            <a:off x="518428" y="4293195"/>
            <a:ext cx="4334423" cy="119749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5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defTabSz="829587">
              <a:lnSpc>
                <a:spcPct val="83000"/>
              </a:lnSpc>
              <a:spcBef>
                <a:spcPts val="0"/>
              </a:spcBef>
              <a:tabLst>
                <a:tab pos="1156236" algn="l"/>
              </a:tabLst>
              <a:defRPr/>
            </a:pPr>
            <a:r>
              <a:rPr lang="zh-CN" altLang="en-US" sz="5400" spc="8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南澳州</a:t>
            </a:r>
            <a:endParaRPr lang="en-AU" sz="5400" spc="8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  <a:p>
            <a:pPr marL="0" marR="0" lvl="0" indent="0" algn="l" defTabSz="829587" rtl="0" eaLnBrk="1" fontAlgn="auto" latinLnBrk="0" hangingPunct="1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6236" algn="l"/>
              </a:tabLst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173F34"/>
              </a:solidFill>
              <a:effectLst/>
              <a:uLnTx/>
              <a:uFillTx/>
              <a:latin typeface="Neue Haas Grotesk Text Pro" panose="020B0504020202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DDD29C-42B3-6A9D-D1C1-FF08CD7C696E}"/>
              </a:ext>
            </a:extLst>
          </p:cNvPr>
          <p:cNvSpPr txBox="1"/>
          <p:nvPr/>
        </p:nvSpPr>
        <p:spPr>
          <a:xfrm>
            <a:off x="9496881" y="3215665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伊甸谷</a:t>
            </a:r>
            <a:endParaRPr lang="en-AU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864768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b="25058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73314"/>
            <a:ext cx="6158452" cy="1325562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zh-CN" altLang="en-US" sz="54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巴罗萨谷</a:t>
            </a:r>
            <a:endParaRPr lang="en-AU" sz="54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65CCD72-C13C-FA18-C47E-6494C0A406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41550"/>
            <a:ext cx="4105121" cy="3977947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葡萄藤可追溯到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1842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世界上最古老的设拉子，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</a:pPr>
            <a:r>
              <a:rPr lang="en-AU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  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慕和怀特和歌海娜葡萄藤的故乡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巴罗萨产区的老藤品种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</a:p>
          <a:p>
            <a:pPr marL="449054" lvl="1" indent="-285750"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9054" lvl="1" indent="-285750"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慕和怀特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9054" lvl="1" indent="-285750"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歌海娜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9054" lvl="1" indent="-285750"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9054" lvl="1" indent="-285750"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9054" lvl="1" indent="-285750"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霞多丽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9054" lvl="1" indent="-285750"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赛美蓉</a:t>
            </a:r>
            <a:endParaRPr lang="en-AU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317337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A71BD6-D3ED-1AFC-517B-E0C3012629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1218565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4DA56E-438F-F626-6F0C-B314A4A8DBEC}"/>
              </a:ext>
            </a:extLst>
          </p:cNvPr>
          <p:cNvSpPr txBox="1"/>
          <p:nvPr/>
        </p:nvSpPr>
        <p:spPr>
          <a:xfrm>
            <a:off x="8615854" y="1973342"/>
            <a:ext cx="208893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zh-CN" altLang="en-US" sz="1800" b="1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猎人谷</a:t>
            </a:r>
            <a:endParaRPr lang="en-US" sz="18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6F6E0-8F44-5322-5F02-B8C2391C7951}"/>
              </a:ext>
            </a:extLst>
          </p:cNvPr>
          <p:cNvSpPr txBox="1"/>
          <p:nvPr/>
        </p:nvSpPr>
        <p:spPr>
          <a:xfrm>
            <a:off x="9460288" y="5383624"/>
            <a:ext cx="1364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悉尼</a:t>
            </a:r>
            <a:endParaRPr lang="en-US" sz="14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FD8E8B-9874-058D-3863-230B61A7AA63}"/>
              </a:ext>
            </a:extLst>
          </p:cNvPr>
          <p:cNvSpPr txBox="1"/>
          <p:nvPr/>
        </p:nvSpPr>
        <p:spPr>
          <a:xfrm>
            <a:off x="455365" y="528389"/>
            <a:ext cx="6172457" cy="119749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5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marL="0" marR="0" lvl="0" indent="0" algn="l" defTabSz="829587" rtl="0" eaLnBrk="1" fontAlgn="auto" latinLnBrk="0" hangingPunct="1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6236" algn="l"/>
              </a:tabLst>
              <a:defRPr/>
            </a:pPr>
            <a:r>
              <a:rPr kumimoji="0" lang="ja-JP" altLang="en-US" sz="5400" u="none" strike="noStrike" kern="1200" cap="none" spc="0" normalizeH="0" baseline="0" noProof="0">
                <a:ln>
                  <a:noFill/>
                </a:ln>
                <a:solidFill>
                  <a:srgbClr val="173F3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新南威尔士州</a:t>
            </a:r>
            <a:endParaRPr kumimoji="0" lang="en-US" sz="5400" u="none" strike="noStrike" kern="1200" cap="none" spc="0" normalizeH="0" baseline="0" noProof="0" dirty="0">
              <a:ln>
                <a:noFill/>
              </a:ln>
              <a:solidFill>
                <a:srgbClr val="173F34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DDD29C-42B3-6A9D-D1C1-FF08CD7C696E}"/>
              </a:ext>
            </a:extLst>
          </p:cNvPr>
          <p:cNvSpPr txBox="1"/>
          <p:nvPr/>
        </p:nvSpPr>
        <p:spPr>
          <a:xfrm>
            <a:off x="10704785" y="3429000"/>
            <a:ext cx="1271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纽卡斯尔</a:t>
            </a:r>
            <a:endParaRPr lang="en-US" sz="14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79609831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2642" r="18062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665406"/>
            <a:ext cx="4812516" cy="1325562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zh-CN" altLang="en-US" sz="54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猎人</a:t>
            </a:r>
            <a:r>
              <a:rPr lang="zh-CN" altLang="en-US" sz="5400" dirty="0">
                <a:solidFill>
                  <a:schemeClr val="accent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谷</a:t>
            </a:r>
            <a:endParaRPr lang="en-US" altLang="zh-CN" sz="5400" dirty="0">
              <a:solidFill>
                <a:schemeClr val="accent4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65CCD72-C13C-FA18-C47E-6494C0A406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435120"/>
            <a:ext cx="4105121" cy="332739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葡萄园可追溯到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1860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;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很多葡萄藤除猎人谷之外都已经绝迹。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最大面积的未经嫁接过的老藤 （主要以设拉子为主）。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天瑞酒庄（</a:t>
            </a:r>
            <a:r>
              <a:rPr lang="en-AU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Tyrrell's Wines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  <a:r>
              <a:rPr 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,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于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1858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成立的澳大利亚家族酒庄，因其六块“圣地</a:t>
            </a:r>
            <a:r>
              <a:rPr lang="zh-CN" altLang="en-US" sz="1600" spc="-3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</a:t>
            </a:r>
            <a:r>
              <a:rPr lang="en-AU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‘Sacred Sites</a:t>
            </a:r>
            <a:r>
              <a:rPr lang="en-AU" altLang="zh-CN" sz="1600" spc="-3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’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）老藤葡萄园而闻名。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查理斯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金（</a:t>
            </a:r>
            <a:r>
              <a:rPr lang="en-AU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Charles King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）于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1880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年在欢乐山酒庄（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Mount Pleasant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）的老山葡萄园（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Old Hill Vineyard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）种植了设拉子葡萄藤，使这些葡萄藤成为了猎人谷最古老的葡萄藤之一。</a:t>
            </a:r>
            <a:endParaRPr lang="en-AU" sz="16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53702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A71BD6-D3ED-1AFC-517B-E0C3012629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66F6E0-8F44-5322-5F02-B8C2391C7951}"/>
              </a:ext>
            </a:extLst>
          </p:cNvPr>
          <p:cNvSpPr txBox="1"/>
          <p:nvPr/>
        </p:nvSpPr>
        <p:spPr>
          <a:xfrm>
            <a:off x="6230675" y="3429000"/>
            <a:ext cx="1364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阿德莱德</a:t>
            </a:r>
            <a:endParaRPr lang="en-US" sz="1400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FD8E8B-9874-058D-3863-230B61A7AA63}"/>
              </a:ext>
            </a:extLst>
          </p:cNvPr>
          <p:cNvSpPr txBox="1"/>
          <p:nvPr/>
        </p:nvSpPr>
        <p:spPr>
          <a:xfrm>
            <a:off x="518428" y="4149953"/>
            <a:ext cx="4236452" cy="119749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5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85000"/>
              </a:lnSpc>
            </a:pPr>
            <a:r>
              <a:rPr lang="zh-CN" altLang="en-US" sz="5400" spc="8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南澳州</a:t>
            </a:r>
            <a:endParaRPr lang="en-AU" sz="5400" spc="8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DDD29C-42B3-6A9D-D1C1-FF08CD7C696E}"/>
              </a:ext>
            </a:extLst>
          </p:cNvPr>
          <p:cNvSpPr txBox="1"/>
          <p:nvPr/>
        </p:nvSpPr>
        <p:spPr>
          <a:xfrm>
            <a:off x="8330234" y="3972820"/>
            <a:ext cx="111761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zh-CN" altLang="en-US" sz="1800" b="1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兰好乐溪</a:t>
            </a:r>
            <a:endParaRPr lang="en-US" sz="18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70069982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9128" r="1014" b="16633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665406"/>
            <a:ext cx="6158452" cy="1325562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zh-CN" altLang="en-US" sz="54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朗霍恩</a:t>
            </a:r>
            <a:r>
              <a:rPr lang="zh-CN" altLang="en-US" sz="5400" dirty="0">
                <a:solidFill>
                  <a:schemeClr val="accent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溪</a:t>
            </a:r>
            <a:endParaRPr lang="en-AU" sz="5400" dirty="0">
              <a:solidFill>
                <a:schemeClr val="accent4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65CCD72-C13C-FA18-C47E-6494C0A406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1" y="2334221"/>
            <a:ext cx="2783490" cy="3327395"/>
          </a:xfrm>
        </p:spPr>
        <p:txBody>
          <a:bodyPr/>
          <a:lstStyle/>
          <a:p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世界上最古老的赤霞珠葡萄藤的故乡，于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1891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年种植于梅塔拉（</a:t>
            </a:r>
            <a:r>
              <a:rPr lang="en-US" altLang="zh-CN" sz="16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Metala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葡萄园。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EDFB8921-9DC5-2406-E55A-C1B686E04D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774" r="22774"/>
          <a:stretch/>
        </p:blipFill>
        <p:spPr>
          <a:xfrm>
            <a:off x="9591741" y="3687931"/>
            <a:ext cx="2600259" cy="31700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D4CFF3-B1B3-FD7E-2946-930E0F5DF00D}"/>
              </a:ext>
            </a:extLst>
          </p:cNvPr>
          <p:cNvSpPr txBox="1"/>
          <p:nvPr/>
        </p:nvSpPr>
        <p:spPr>
          <a:xfrm rot="16200000">
            <a:off x="8123070" y="5335051"/>
            <a:ext cx="26757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5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Credit: FPT/Adam Bruzzone</a:t>
            </a:r>
          </a:p>
        </p:txBody>
      </p:sp>
    </p:spTree>
    <p:extLst>
      <p:ext uri="{BB962C8B-B14F-4D97-AF65-F5344CB8AC3E}">
        <p14:creationId xmlns:p14="http://schemas.microsoft.com/office/powerpoint/2010/main" val="237128812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A71BD6-D3ED-1AFC-517B-E0C3012629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1786"/>
            <a:ext cx="12185650" cy="68544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66F6E0-8F44-5322-5F02-B8C2391C7951}"/>
              </a:ext>
            </a:extLst>
          </p:cNvPr>
          <p:cNvSpPr txBox="1"/>
          <p:nvPr/>
        </p:nvSpPr>
        <p:spPr>
          <a:xfrm>
            <a:off x="6432473" y="4009171"/>
            <a:ext cx="1364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阿德莱德</a:t>
            </a:r>
            <a:endParaRPr lang="en-US" sz="1400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FD8E8B-9874-058D-3863-230B61A7AA63}"/>
              </a:ext>
            </a:extLst>
          </p:cNvPr>
          <p:cNvSpPr txBox="1"/>
          <p:nvPr/>
        </p:nvSpPr>
        <p:spPr>
          <a:xfrm>
            <a:off x="518428" y="4286170"/>
            <a:ext cx="4501441" cy="119749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5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85000"/>
              </a:lnSpc>
            </a:pPr>
            <a:r>
              <a:rPr lang="zh-CN" altLang="en-US" sz="5400" spc="8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南澳州</a:t>
            </a:r>
            <a:endParaRPr lang="en-AU" sz="5400" spc="8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DDD29C-42B3-6A9D-D1C1-FF08CD7C696E}"/>
              </a:ext>
            </a:extLst>
          </p:cNvPr>
          <p:cNvSpPr txBox="1"/>
          <p:nvPr/>
        </p:nvSpPr>
        <p:spPr>
          <a:xfrm>
            <a:off x="7874542" y="1872218"/>
            <a:ext cx="112242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zh-CN" altLang="en-US" sz="1800" b="1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克莱尔谷</a:t>
            </a:r>
            <a:endParaRPr lang="en-US" sz="18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34397347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5307" r="1014" b="6648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665406"/>
            <a:ext cx="6158452" cy="1325562"/>
          </a:xfrm>
        </p:spPr>
        <p:txBody>
          <a:bodyPr/>
          <a:lstStyle/>
          <a:p>
            <a:pPr>
              <a:tabLst>
                <a:tab pos="1274445" algn="l"/>
              </a:tabLst>
            </a:pPr>
            <a:r>
              <a:rPr lang="zh-CN" altLang="en-US" sz="54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克莱尔</a:t>
            </a:r>
            <a:r>
              <a:rPr lang="zh-CN" altLang="en-US" sz="5400" dirty="0">
                <a:solidFill>
                  <a:schemeClr val="accent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谷</a:t>
            </a:r>
            <a:endParaRPr lang="en-AU" sz="5400" dirty="0">
              <a:solidFill>
                <a:schemeClr val="accent4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65CCD72-C13C-FA18-C47E-6494C0A406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334221"/>
            <a:ext cx="3437759" cy="3327395"/>
          </a:xfrm>
        </p:spPr>
        <p:txBody>
          <a:bodyPr/>
          <a:lstStyle/>
          <a:p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文多酒庄（</a:t>
            </a:r>
            <a:r>
              <a:rPr lang="en-AU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Wendouree Cellars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）因其最有价值的设拉子老藤而闻名。首次种植于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1893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年，这些干涸法种植的老藤至今仍产出着迷人的果实。</a:t>
            </a:r>
            <a:endParaRPr lang="en-AU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715165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8BC46-701F-9E32-4D6A-AB72116A8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C50650E-C39B-819B-9255-045D535C99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155" b="17155"/>
          <a:stretch/>
        </p:blipFill>
        <p:spPr>
          <a:xfrm>
            <a:off x="6022683" y="388842"/>
            <a:ext cx="6169315" cy="6083199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AC09D99B-D472-E84F-CD44-7F72CEE7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4803163" cy="6083198"/>
          </a:xfrm>
        </p:spPr>
        <p:txBody>
          <a:bodyPr/>
          <a:lstStyle/>
          <a:p>
            <a:pPr>
              <a:lnSpc>
                <a:spcPct val="100000"/>
              </a:lnSpc>
              <a:tabLst>
                <a:tab pos="1274445" algn="l"/>
              </a:tabLst>
            </a:pPr>
            <a:r>
              <a:rPr lang="zh-CN" altLang="en-US" sz="3600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澳大利亚</a:t>
            </a:r>
            <a:br>
              <a:rPr lang="en-US" sz="36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zh-CN" altLang="en-US" sz="36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其他老藤的</a:t>
            </a:r>
            <a:br>
              <a:rPr lang="en-US" altLang="zh-CN" sz="36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</a:br>
            <a:r>
              <a:rPr lang="zh-CN" altLang="en-US" sz="36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产区和地点</a:t>
            </a:r>
            <a:br>
              <a:rPr lang="en-AU" sz="3600" b="1" dirty="0">
                <a:solidFill>
                  <a:schemeClr val="bg1"/>
                </a:solidFill>
                <a:latin typeface="+mj-lt"/>
                <a:cs typeface="Hellix"/>
              </a:rPr>
            </a:br>
            <a:endParaRPr lang="en-US" sz="3600" dirty="0">
              <a:solidFill>
                <a:schemeClr val="bg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28100C-9E5F-26A9-DAE9-95455D6121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627276"/>
            <a:ext cx="4563527" cy="2677821"/>
          </a:xfrm>
        </p:spPr>
        <p:txBody>
          <a:bodyPr>
            <a:noAutofit/>
          </a:bodyPr>
          <a:lstStyle/>
          <a:p>
            <a:pPr marL="285750" indent="-285750"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德宝酒庄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</a:t>
            </a:r>
            <a:r>
              <a:rPr lang="en-US" altLang="zh-CN" sz="16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Tahbilk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位于纳甘比湖，是维多利亚州最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古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老的酒庄，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拥有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最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古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老的玛珊葡萄藤 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– 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种植于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1927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并且拥有世界上最大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面积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的单一玛珊葡萄种植园。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著名的苗圃园（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Nursery Block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），位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于大西部产区的贝斯特酒庄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</a:t>
            </a:r>
            <a:r>
              <a:rPr lang="en-AU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Best’s Wines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拥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有澳大利亚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也可能是全世界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范围内，种植品种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最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多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的葡萄根瘤蚜灾害爆发前的葡萄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藤</a:t>
            </a:r>
            <a:r>
              <a:rPr lang="zh-CN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  <a:p>
            <a:pPr marL="285750" indent="-285750"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由于莫尼耶葡萄藤的种植数量稀缺，贝斯特酒庄（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Best’s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Wines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）只在最好的年份酿造该品种的葡萄酒。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路斯格兰 （</a:t>
            </a:r>
            <a:r>
              <a:rPr lang="en-AU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Rutherglen 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），一个曾经的金矿小镇，以其加强型葡萄酒而闻名。     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345695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8BC46-701F-9E32-4D6A-AB72116A8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C50650E-C39B-819B-9255-045D535C99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6212" r="16212"/>
          <a:stretch/>
        </p:blipFill>
        <p:spPr>
          <a:xfrm>
            <a:off x="6022683" y="388842"/>
            <a:ext cx="6169315" cy="6083199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AC09D99B-D472-E84F-CD44-7F72CEE7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4613977" cy="608319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 sz="5400" spc="500" dirty="0">
                <a:solidFill>
                  <a:schemeClr val="accent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老藤</a:t>
            </a:r>
            <a:b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zh-CN" altLang="en-US" sz="5400" spc="500" dirty="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新篇章</a:t>
            </a:r>
            <a:br>
              <a:rPr lang="en-AU" sz="5400" b="1" spc="500" dirty="0">
                <a:solidFill>
                  <a:schemeClr val="accent1"/>
                </a:solidFill>
                <a:latin typeface="+mj-lt"/>
                <a:cs typeface="Hellix"/>
              </a:rPr>
            </a:br>
            <a:endParaRPr lang="en-US" sz="540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28100C-9E5F-26A9-DAE9-95455D6121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787929"/>
            <a:ext cx="3896645" cy="1603447"/>
          </a:xfrm>
        </p:spPr>
        <p:txBody>
          <a:bodyPr>
            <a:no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有着丰富的葡萄酒酿造历史，拥有世界上最古老的地质结构和最复杂的风土条件，葡萄园由多代酿酒家族辛勤耕耘，酿造出的佳酿是对澳大利亚地域风土的充分诠释：对我们历史的诠释和我们对于未来的期许</a:t>
            </a:r>
            <a:r>
              <a:rPr lang="zh-CN" altLang="en-US" sz="1600" dirty="0">
                <a:solidFill>
                  <a:schemeClr val="bg1"/>
                </a:solidFill>
              </a:rPr>
              <a:t>。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2746BE-4744-3D4D-0539-59759790C031}"/>
              </a:ext>
            </a:extLst>
          </p:cNvPr>
          <p:cNvSpPr txBox="1"/>
          <p:nvPr/>
        </p:nvSpPr>
        <p:spPr>
          <a:xfrm>
            <a:off x="-170268" y="2629688"/>
            <a:ext cx="235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dirty="0">
                <a:solidFill>
                  <a:srgbClr val="190000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709724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8" y="256477"/>
            <a:ext cx="2845552" cy="1138221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0ECEC5-649E-3A77-2B56-EB9C5AAA549B}"/>
              </a:ext>
            </a:extLst>
          </p:cNvPr>
          <p:cNvSpPr txBox="1"/>
          <p:nvPr/>
        </p:nvSpPr>
        <p:spPr>
          <a:xfrm>
            <a:off x="6545766" y="623140"/>
            <a:ext cx="5096107" cy="5220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澳大利亚葡萄酒由</a:t>
            </a:r>
            <a:r>
              <a:rPr lang="zh-CN" altLang="en-US" sz="1600" dirty="0">
                <a:solidFill>
                  <a:srgbClr val="19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种植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在丰富多样的气候条件</a:t>
            </a:r>
            <a:r>
              <a:rPr lang="zh-CN" altLang="en-US" sz="1600" dirty="0">
                <a:solidFill>
                  <a:srgbClr val="19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下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，历经数百万年形成的地貌环境中的葡萄酿造而成，每一杯澳大利亚葡萄酒都在诉说着一段故事。</a:t>
            </a:r>
          </a:p>
          <a:p>
            <a:pPr indent="0" fontAlgn="auto">
              <a:lnSpc>
                <a:spcPts val="2500"/>
              </a:lnSpc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如同先辈们一样，我们当代的葡萄种植者和酿酒师依然满怀热情、坚韧不拔且富有创造力；不断探索新方法，完善古老的酿酒技艺。我们的社群因对酿造卓越葡萄酒的共同尊重和热爱而紧密相连，同时我们致力于保护自然环境，让后世子孙也能够享受这壮丽的自然奇观。我们将现代性的思考实践在这片古老的土地上，极为认真地进行饶有趣味的试验。</a:t>
            </a:r>
          </a:p>
          <a:p>
            <a:pPr indent="0" fontAlgn="auto">
              <a:lnSpc>
                <a:spcPts val="2500"/>
              </a:lnSpc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因此，如果你渴求冒险的滋味，就让澳大利亚葡萄酒成为你的指引吧。因为在每一瓶澳大利亚葡萄酒中，你都将领略澳大利亚的奇妙之处</a:t>
            </a:r>
            <a:r>
              <a:rPr lang="en-US" altLang="zh-CN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 —— 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它让人想起定义我们文化与这片土地的冒险精神和多样性。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82" b="7782"/>
          <a:stretch/>
        </p:blipFill>
        <p:spPr>
          <a:xfrm>
            <a:off x="0" y="0"/>
            <a:ext cx="12189898" cy="68580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00"/>
              </a:spcBef>
              <a:tabLst>
                <a:tab pos="1281430" algn="l"/>
                <a:tab pos="2681605" algn="l"/>
                <a:tab pos="4067810" algn="l"/>
                <a:tab pos="5422265" algn="l"/>
                <a:tab pos="7200265" algn="l"/>
                <a:tab pos="9970770" algn="l"/>
              </a:tabLst>
            </a:pPr>
            <a:r>
              <a:rPr lang="zh-CN" altLang="en-US" sz="9600" b="0" spc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谢</a:t>
            </a:r>
            <a:r>
              <a:rPr lang="en-US" altLang="zh-CN" sz="9600" b="0" spc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9600" b="0" spc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谢</a:t>
            </a:r>
            <a:endParaRPr lang="pt-BR" sz="9600" b="0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F54BD162-AAC9-A7D2-4C61-DE96FB437A12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93E2910-96A8-5B20-4471-46BA8ED9B4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D28B9-8F11-8D2C-EB7E-619632A3D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54712-05AB-93EA-DD68-5D3339BE441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9975F-6DA2-1D97-0FFE-F31B887069E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7418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195" r="1619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665406"/>
            <a:ext cx="6158452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sz="54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今天</a:t>
            </a:r>
            <a:br>
              <a:rPr lang="en-AU" altLang="ja-JP" sz="54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54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我们将介</a:t>
            </a:r>
            <a:br>
              <a:rPr lang="en-AU" altLang="ja-JP" sz="54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54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绍</a:t>
            </a:r>
            <a:endParaRPr lang="en-US" sz="54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267007"/>
            <a:ext cx="4105121" cy="332739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澳大利亚老藤的历史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“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老藤”的定义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老藤是否意味着可以酿造出更好的葡萄酒？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澳大利亚老藤的产区和相关资料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7" name="Picture 6" descr="Close-up of a tree trunk&#10;&#10;AI-generated content may be incorrect.">
            <a:extLst>
              <a:ext uri="{FF2B5EF4-FFF2-40B4-BE49-F238E27FC236}">
                <a16:creationId xmlns:a16="http://schemas.microsoft.com/office/drawing/2014/main" id="{CBF04877-B597-0D47-4B0C-6154734209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97" t="2025" r="18816" b="2347"/>
          <a:stretch/>
        </p:blipFill>
        <p:spPr>
          <a:xfrm>
            <a:off x="0" y="368300"/>
            <a:ext cx="6169315" cy="610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a church in the background&#10;&#10;Description automatically generated">
            <a:extLst>
              <a:ext uri="{FF2B5EF4-FFF2-40B4-BE49-F238E27FC236}">
                <a16:creationId xmlns:a16="http://schemas.microsoft.com/office/drawing/2014/main" id="{ACC2B00D-4C56-16DE-EB44-F80035A84A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52" r="16154" b="2"/>
          <a:stretch/>
        </p:blipFill>
        <p:spPr>
          <a:xfrm>
            <a:off x="6022683" y="388842"/>
            <a:ext cx="6169315" cy="6083199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BDE074B1-2171-E870-42A3-8FBFFA1F5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4762858" cy="2340458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274445" algn="l"/>
              </a:tabLst>
            </a:pPr>
            <a:r>
              <a:rPr lang="zh-CN" altLang="en-US" sz="3200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这里是许多 </a:t>
            </a:r>
            <a:br>
              <a:rPr lang="en-US" altLang="zh-CN" sz="3200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</a:br>
            <a:r>
              <a:rPr lang="zh-CN" altLang="en-US" sz="3200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古老葡萄藤的故乡</a:t>
            </a:r>
            <a:br>
              <a:rPr lang="en-US" altLang="zh-CN" sz="3200" b="1" dirty="0">
                <a:solidFill>
                  <a:schemeClr val="bg1"/>
                </a:solidFill>
                <a:latin typeface="+mj-lt"/>
                <a:cs typeface="Hellix"/>
              </a:rPr>
            </a:br>
            <a:r>
              <a:rPr lang="zh-CN" altLang="en-US" sz="3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拥有世界上最古老的</a:t>
            </a:r>
            <a:br>
              <a:rPr lang="en-US" altLang="zh-CN" sz="3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</a:br>
            <a:r>
              <a:rPr lang="zh-CN" altLang="en-US" sz="3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地质结构，</a:t>
            </a:r>
            <a:br>
              <a:rPr lang="en-US" altLang="zh-CN" sz="3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</a:br>
            <a:r>
              <a:rPr lang="zh-CN" altLang="en-US" sz="3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和最复杂的风土条件 </a:t>
            </a:r>
            <a:br>
              <a:rPr lang="en-US" altLang="zh-CN" sz="3200" b="1" dirty="0">
                <a:solidFill>
                  <a:schemeClr val="bg1"/>
                </a:solidFill>
                <a:latin typeface="+mj-lt"/>
                <a:cs typeface="Hellix"/>
              </a:rPr>
            </a:br>
            <a:endParaRPr lang="en-US" sz="3200" dirty="0">
              <a:solidFill>
                <a:schemeClr val="bg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2B2E6C-7545-5517-07BA-0374F8B1C0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3717510"/>
            <a:ext cx="5159227" cy="1603447"/>
          </a:xfrm>
        </p:spPr>
        <p:txBody>
          <a:bodyPr>
            <a:normAutofit lnSpcReduction="10000"/>
          </a:bodyPr>
          <a:lstStyle/>
          <a:p>
            <a:pPr marL="285750" indent="-285750"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先驱的葡萄种植者们</a:t>
            </a:r>
            <a:endParaRPr lang="en-US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和酿酒师们</a:t>
            </a:r>
            <a:endParaRPr lang="en-US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葡萄根瘤蚜灾害爆发前的葡萄藤</a:t>
            </a:r>
            <a:r>
              <a:rPr lang="en-AU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285750" indent="-285750"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早期葡萄酒的成功</a:t>
            </a:r>
            <a:endParaRPr lang="en-US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澳大利亚多代酿酒家族的诞生</a:t>
            </a:r>
            <a:endParaRPr lang="en-AU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108036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lose-up of a vine with grapes&#10;&#10;Description automatically generated">
            <a:extLst>
              <a:ext uri="{FF2B5EF4-FFF2-40B4-BE49-F238E27FC236}">
                <a16:creationId xmlns:a16="http://schemas.microsoft.com/office/drawing/2014/main" id="{25A387EE-DAD8-8C3E-C9B9-C4EA17D0DC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6490"/>
          <a:stretch>
            <a:fillRect/>
          </a:stretch>
        </p:blipFill>
        <p:spPr>
          <a:xfrm>
            <a:off x="400016" y="-598305"/>
            <a:ext cx="3862018" cy="25205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17214" y="4210990"/>
            <a:ext cx="3181282" cy="14605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zh-CN" altLang="en-US" sz="18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澳大利亚第一批葡萄藤</a:t>
            </a:r>
            <a:br>
              <a:rPr lang="en-AU" altLang="zh-CN" sz="1800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CN" altLang="en-US" sz="18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被种植在悉尼植物园</a:t>
            </a:r>
            <a:endParaRPr lang="en-AU" sz="1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1635760" y="337892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2695153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5807609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159868" y="3795345"/>
            <a:ext cx="4105121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1788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7207DB-BC8F-A482-510E-1A0BE10ABC7D}"/>
              </a:ext>
            </a:extLst>
          </p:cNvPr>
          <p:cNvSpPr txBox="1"/>
          <p:nvPr/>
        </p:nvSpPr>
        <p:spPr>
          <a:xfrm>
            <a:off x="8534243" y="4210990"/>
            <a:ext cx="2995777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许多在此时期种植葡萄藤的澳大利亚葡萄园现在依然在产出葡萄 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–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很多世界上最老的葡萄藤存活至今并依然在出产。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15C67A-48F0-A4AC-8CEB-F9270A8C7A4E}"/>
              </a:ext>
            </a:extLst>
          </p:cNvPr>
          <p:cNvSpPr txBox="1"/>
          <p:nvPr/>
        </p:nvSpPr>
        <p:spPr>
          <a:xfrm>
            <a:off x="6382388" y="2144670"/>
            <a:ext cx="3063902" cy="1567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詹姆斯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巴斯比（</a:t>
            </a:r>
            <a:r>
              <a:rPr 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James Busby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）收集的重要葡萄藤插枝抵达澳大利亚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F17BFC-36A0-8065-06A4-8E74BF9F4FF6}"/>
              </a:ext>
            </a:extLst>
          </p:cNvPr>
          <p:cNvSpPr txBox="1"/>
          <p:nvPr/>
        </p:nvSpPr>
        <p:spPr>
          <a:xfrm>
            <a:off x="6267808" y="1737093"/>
            <a:ext cx="4105121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1832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54EC50-8434-8076-8FED-6A8EA4C268B0}"/>
              </a:ext>
            </a:extLst>
          </p:cNvPr>
          <p:cNvSpPr txBox="1"/>
          <p:nvPr/>
        </p:nvSpPr>
        <p:spPr>
          <a:xfrm>
            <a:off x="268033" y="2348036"/>
            <a:ext cx="568377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90000"/>
              </a:lnSpc>
              <a:tabLst>
                <a:tab pos="1274445" algn="l"/>
              </a:tabLst>
            </a:pPr>
            <a:r>
              <a:rPr lang="zh-CN" altLang="en-US" sz="48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老藤的历史概述</a:t>
            </a:r>
            <a:endParaRPr lang="en-AU" sz="4800" dirty="0"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pic>
        <p:nvPicPr>
          <p:cNvPr id="15" name="Picture 14" descr="Close-up of a vine with grapes&#10;&#10;Description automatically generated">
            <a:extLst>
              <a:ext uri="{FF2B5EF4-FFF2-40B4-BE49-F238E27FC236}">
                <a16:creationId xmlns:a16="http://schemas.microsoft.com/office/drawing/2014/main" id="{CED31A63-0C49-2A3F-025F-F94F5AD310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00" b="30130"/>
          <a:stretch>
            <a:fillRect/>
          </a:stretch>
        </p:blipFill>
        <p:spPr>
          <a:xfrm>
            <a:off x="386205" y="5120907"/>
            <a:ext cx="3862018" cy="174198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7205551-8E61-95FC-2A00-38CFB5756DDD}"/>
              </a:ext>
            </a:extLst>
          </p:cNvPr>
          <p:cNvSpPr txBox="1"/>
          <p:nvPr/>
        </p:nvSpPr>
        <p:spPr>
          <a:xfrm>
            <a:off x="8453463" y="3795345"/>
            <a:ext cx="4105121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1840</a:t>
            </a:r>
            <a:r>
              <a:rPr lang="ja-JP" altLang="en-US" sz="15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秒</a:t>
            </a: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– 1870</a:t>
            </a:r>
            <a:r>
              <a:rPr lang="ja-JP" altLang="en-US" sz="15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秒</a:t>
            </a:r>
            <a:endParaRPr lang="en-US" sz="1500" b="1" cap="none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106D1C8-683E-7D14-AE08-830332D0436C}"/>
              </a:ext>
            </a:extLst>
          </p:cNvPr>
          <p:cNvSpPr/>
          <p:nvPr/>
        </p:nvSpPr>
        <p:spPr>
          <a:xfrm>
            <a:off x="9446290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390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B50DBD06-8417-F607-29F5-10EB006C1CD7}"/>
              </a:ext>
            </a:extLst>
          </p:cNvPr>
          <p:cNvSpPr txBox="1"/>
          <p:nvPr/>
        </p:nvSpPr>
        <p:spPr>
          <a:xfrm>
            <a:off x="517459" y="847664"/>
            <a:ext cx="9940186" cy="1375142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zh-CN" altLang="en-US" sz="54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老藤</a:t>
            </a:r>
            <a:r>
              <a:rPr lang="zh-CN" altLang="en-US" sz="54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的特征</a:t>
            </a:r>
            <a:endParaRPr lang="en-AU" sz="540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80636AC6-66C5-B077-25F2-F153F4E311B9}"/>
              </a:ext>
            </a:extLst>
          </p:cNvPr>
          <p:cNvSpPr txBox="1"/>
          <p:nvPr/>
        </p:nvSpPr>
        <p:spPr>
          <a:xfrm>
            <a:off x="1529259" y="5637217"/>
            <a:ext cx="1522443" cy="385038"/>
          </a:xfrm>
          <a:prstGeom prst="rect">
            <a:avLst/>
          </a:prstGeom>
        </p:spPr>
        <p:txBody>
          <a:bodyPr vert="horz" wrap="square" lIns="0" tIns="15554" rIns="0" bIns="0" rtlCol="0" anchor="t" anchorCtr="0">
            <a:spAutoFit/>
          </a:bodyPr>
          <a:lstStyle/>
          <a:p>
            <a:pPr lvl="0" algn="ctr">
              <a:buClr>
                <a:srgbClr val="F40000"/>
              </a:buClr>
              <a:defRPr/>
            </a:pPr>
            <a:r>
              <a:rPr lang="zh-CN" altLang="en-US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发达的</a:t>
            </a:r>
            <a:endParaRPr lang="en-US" altLang="zh-CN" sz="1200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  <a:p>
            <a:pPr lvl="0" algn="ctr">
              <a:buClr>
                <a:srgbClr val="F40000"/>
              </a:buClr>
              <a:defRPr/>
            </a:pPr>
            <a:r>
              <a:rPr lang="zh-CN" altLang="en-US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根系</a:t>
            </a:r>
            <a:endParaRPr lang="en-US" altLang="zh-CN" sz="1200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4D4C9F6-2F1F-ED65-C745-16E72CC0CEE4}"/>
              </a:ext>
            </a:extLst>
          </p:cNvPr>
          <p:cNvSpPr txBox="1"/>
          <p:nvPr/>
        </p:nvSpPr>
        <p:spPr>
          <a:xfrm>
            <a:off x="4138977" y="5637217"/>
            <a:ext cx="1522443" cy="385038"/>
          </a:xfrm>
          <a:prstGeom prst="rect">
            <a:avLst/>
          </a:prstGeom>
        </p:spPr>
        <p:txBody>
          <a:bodyPr vert="horz" wrap="square" lIns="0" tIns="15554" rIns="0" bIns="0" rtlCol="0" anchor="t" anchorCtr="0">
            <a:spAutoFit/>
          </a:bodyPr>
          <a:lstStyle/>
          <a:p>
            <a:pPr lvl="0" algn="ctr">
              <a:buClr>
                <a:srgbClr val="F40000"/>
              </a:buClr>
              <a:defRPr/>
            </a:pPr>
            <a:r>
              <a:rPr lang="zh-CN" altLang="en-US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葡萄产量</a:t>
            </a:r>
            <a:endParaRPr lang="en-AU" altLang="zh-CN" sz="1200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  <a:p>
            <a:pPr lvl="0" algn="ctr">
              <a:buClr>
                <a:srgbClr val="F40000"/>
              </a:buClr>
              <a:defRPr/>
            </a:pPr>
            <a:r>
              <a:rPr lang="zh-CN" altLang="en-US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较低</a:t>
            </a:r>
            <a:endParaRPr kumimoji="0" lang="en-US" sz="1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52BF31D8-BAF3-8D3D-6C31-5D64B6A903A3}"/>
              </a:ext>
            </a:extLst>
          </p:cNvPr>
          <p:cNvSpPr txBox="1"/>
          <p:nvPr/>
        </p:nvSpPr>
        <p:spPr>
          <a:xfrm>
            <a:off x="6748695" y="5637217"/>
            <a:ext cx="1522443" cy="385038"/>
          </a:xfrm>
          <a:prstGeom prst="rect">
            <a:avLst/>
          </a:prstGeom>
        </p:spPr>
        <p:txBody>
          <a:bodyPr vert="horz" wrap="square" lIns="0" tIns="15554" rIns="0" bIns="0" rtlCol="0" anchor="t" anchorCtr="0">
            <a:spAutoFit/>
          </a:bodyPr>
          <a:lstStyle/>
          <a:p>
            <a:pPr lvl="0" algn="ctr">
              <a:buClr>
                <a:srgbClr val="F40000"/>
              </a:buClr>
              <a:defRPr/>
            </a:pPr>
            <a:r>
              <a:rPr kumimoji="0" lang="zh-CN" altLang="en-U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较少的叶子</a:t>
            </a:r>
            <a:endParaRPr kumimoji="0" lang="en-US" altLang="zh-CN" sz="1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  <a:p>
            <a:pPr lvl="0" algn="ctr">
              <a:buClr>
                <a:srgbClr val="F40000"/>
              </a:buClr>
              <a:defRPr/>
            </a:pPr>
            <a:r>
              <a:rPr lang="zh-CN" altLang="en-US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和嫩枝</a:t>
            </a:r>
            <a:endParaRPr kumimoji="0" lang="en-US" sz="1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52168755-1F4B-B9B2-7B55-86BB30BFF07F}"/>
              </a:ext>
            </a:extLst>
          </p:cNvPr>
          <p:cNvSpPr txBox="1"/>
          <p:nvPr/>
        </p:nvSpPr>
        <p:spPr>
          <a:xfrm>
            <a:off x="9426681" y="5637217"/>
            <a:ext cx="1522443" cy="385038"/>
          </a:xfrm>
          <a:prstGeom prst="rect">
            <a:avLst/>
          </a:prstGeom>
        </p:spPr>
        <p:txBody>
          <a:bodyPr vert="horz" wrap="square" lIns="0" tIns="15554" rIns="0" bIns="0" rtlCol="0" anchor="t" anchorCtr="0">
            <a:spAutoFit/>
          </a:bodyPr>
          <a:lstStyle/>
          <a:p>
            <a:pPr lvl="0" algn="ctr">
              <a:buClr>
                <a:srgbClr val="F40000"/>
              </a:buClr>
              <a:defRPr/>
            </a:pPr>
            <a:r>
              <a:rPr kumimoji="0" lang="zh-CN" altLang="en-U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复杂的土壤</a:t>
            </a:r>
            <a:r>
              <a:rPr kumimoji="0" lang="en-AU" altLang="zh-CN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,</a:t>
            </a:r>
            <a:endParaRPr kumimoji="0" lang="en-US" altLang="zh-CN" sz="1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  <a:p>
            <a:pPr lvl="0" algn="ctr">
              <a:buClr>
                <a:srgbClr val="F40000"/>
              </a:buClr>
              <a:defRPr/>
            </a:pPr>
            <a:r>
              <a:rPr lang="zh-CN" altLang="en-US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及微量元素</a:t>
            </a:r>
            <a:endParaRPr kumimoji="0" lang="en-US" altLang="zh-CN" sz="1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pic>
        <p:nvPicPr>
          <p:cNvPr id="12" name="Picture 11" descr="A tree with roots on a black background&#10;&#10;Description automatically generated">
            <a:extLst>
              <a:ext uri="{FF2B5EF4-FFF2-40B4-BE49-F238E27FC236}">
                <a16:creationId xmlns:a16="http://schemas.microsoft.com/office/drawing/2014/main" id="{51D4B31F-AEB4-1746-2464-31DCDC37FF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720" y="2309485"/>
            <a:ext cx="3085651" cy="3085651"/>
          </a:xfrm>
          <a:prstGeom prst="rect">
            <a:avLst/>
          </a:prstGeom>
        </p:spPr>
      </p:pic>
      <p:pic>
        <p:nvPicPr>
          <p:cNvPr id="14" name="Picture 13" descr="A cartoon of a bunch of grapes&#10;&#10;Description automatically generated">
            <a:extLst>
              <a:ext uri="{FF2B5EF4-FFF2-40B4-BE49-F238E27FC236}">
                <a16:creationId xmlns:a16="http://schemas.microsoft.com/office/drawing/2014/main" id="{57A6E5CB-18BA-35AB-6E89-0A8691F737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371" y="2841652"/>
            <a:ext cx="2021315" cy="2021315"/>
          </a:xfrm>
          <a:prstGeom prst="rect">
            <a:avLst/>
          </a:prstGeom>
        </p:spPr>
      </p:pic>
      <p:pic>
        <p:nvPicPr>
          <p:cNvPr id="16" name="Picture 15" descr="A tree with green leaves on it&#10;&#10;Description automatically generated">
            <a:extLst>
              <a:ext uri="{FF2B5EF4-FFF2-40B4-BE49-F238E27FC236}">
                <a16:creationId xmlns:a16="http://schemas.microsoft.com/office/drawing/2014/main" id="{92F190A1-DF06-0DCA-6078-DC9750367A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0316" y="2711344"/>
            <a:ext cx="2475686" cy="2475686"/>
          </a:xfrm>
          <a:prstGeom prst="rect">
            <a:avLst/>
          </a:prstGeom>
        </p:spPr>
      </p:pic>
      <p:pic>
        <p:nvPicPr>
          <p:cNvPr id="18" name="Picture 17" descr="A hand holding a pile of dirt&#10;&#10;Description automatically generated">
            <a:extLst>
              <a:ext uri="{FF2B5EF4-FFF2-40B4-BE49-F238E27FC236}">
                <a16:creationId xmlns:a16="http://schemas.microsoft.com/office/drawing/2014/main" id="{CD226402-9E63-6FA7-6685-BEE47BDE7F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7337" y="2932387"/>
            <a:ext cx="2141132" cy="214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0655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E688B623-7BF4-75E1-CB39-52D8767F591B}"/>
              </a:ext>
            </a:extLst>
          </p:cNvPr>
          <p:cNvSpPr/>
          <p:nvPr/>
        </p:nvSpPr>
        <p:spPr>
          <a:xfrm>
            <a:off x="-108284" y="1416155"/>
            <a:ext cx="12428621" cy="5658413"/>
          </a:xfrm>
          <a:custGeom>
            <a:avLst/>
            <a:gdLst>
              <a:gd name="connsiteX0" fmla="*/ 0 w 12219708"/>
              <a:gd name="connsiteY0" fmla="*/ 2022766 h 4793673"/>
              <a:gd name="connsiteX1" fmla="*/ 27708 w 12219708"/>
              <a:gd name="connsiteY1" fmla="*/ 4793673 h 4793673"/>
              <a:gd name="connsiteX2" fmla="*/ 12219708 w 12219708"/>
              <a:gd name="connsiteY2" fmla="*/ 4765964 h 4793673"/>
              <a:gd name="connsiteX3" fmla="*/ 12205852 w 12219708"/>
              <a:gd name="connsiteY3" fmla="*/ 0 h 4793673"/>
              <a:gd name="connsiteX4" fmla="*/ 0 w 12219708"/>
              <a:gd name="connsiteY4" fmla="*/ 2022766 h 4793673"/>
              <a:gd name="connsiteX5" fmla="*/ 0 w 12205855"/>
              <a:gd name="connsiteY5" fmla="*/ 2008910 h 543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9708" h="4793673">
                <a:moveTo>
                  <a:pt x="0" y="2022766"/>
                </a:moveTo>
                <a:cubicBezTo>
                  <a:pt x="4618" y="3163457"/>
                  <a:pt x="23090" y="3652982"/>
                  <a:pt x="27708" y="4793673"/>
                </a:cubicBezTo>
                <a:lnTo>
                  <a:pt x="12219708" y="4765964"/>
                </a:lnTo>
                <a:cubicBezTo>
                  <a:pt x="12215090" y="2964873"/>
                  <a:pt x="12212780" y="2382982"/>
                  <a:pt x="12205852" y="0"/>
                </a:cubicBezTo>
                <a:cubicBezTo>
                  <a:pt x="10988960" y="16163"/>
                  <a:pt x="5354782" y="1062185"/>
                  <a:pt x="0" y="202276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 panose="020B0504020202020204" pitchFamily="34" charset="77"/>
              <a:cs typeface="Arial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582345" y="997527"/>
            <a:ext cx="11485437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tabLst>
                <a:tab pos="1274445" algn="l"/>
              </a:tabLst>
            </a:pPr>
            <a:r>
              <a:rPr lang="zh-CN" altLang="en-US" sz="5400" spc="7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老藤的特点</a:t>
            </a:r>
            <a:endParaRPr lang="en-AU" sz="5400" spc="7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  <a:p>
            <a:pPr>
              <a:tabLst>
                <a:tab pos="1274445" algn="l"/>
              </a:tabLst>
            </a:pPr>
            <a:r>
              <a:rPr lang="zh-CN" altLang="en-US" sz="32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多老才算老藤</a:t>
            </a:r>
            <a:r>
              <a:rPr lang="en-AU" sz="32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?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60305DAF-1DBB-38C5-AF5D-52CEA62D8CF0}"/>
              </a:ext>
            </a:extLst>
          </p:cNvPr>
          <p:cNvSpPr txBox="1"/>
          <p:nvPr/>
        </p:nvSpPr>
        <p:spPr>
          <a:xfrm>
            <a:off x="582345" y="578899"/>
            <a:ext cx="3234281" cy="418628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tabLst>
                <a:tab pos="1274445" algn="l"/>
              </a:tabLst>
            </a:pPr>
            <a:r>
              <a:rPr lang="zh-CN" altLang="en-US" sz="3200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巴罗萨产区</a:t>
            </a:r>
            <a:endParaRPr lang="en-AU" sz="3200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E0E796F-B2CD-7749-B72A-8EB772AE687C}"/>
              </a:ext>
            </a:extLst>
          </p:cNvPr>
          <p:cNvSpPr txBox="1"/>
          <p:nvPr/>
        </p:nvSpPr>
        <p:spPr>
          <a:xfrm>
            <a:off x="2713366" y="4149049"/>
            <a:ext cx="1536873" cy="23891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16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老藤</a:t>
            </a:r>
            <a:endParaRPr lang="en-US" sz="16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D2FAA51-61C5-FC44-3D15-8A283E04AB9E}"/>
              </a:ext>
            </a:extLst>
          </p:cNvPr>
          <p:cNvSpPr txBox="1"/>
          <p:nvPr/>
        </p:nvSpPr>
        <p:spPr>
          <a:xfrm>
            <a:off x="1180735" y="5708806"/>
            <a:ext cx="904569" cy="24929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zh-CN" altLang="en-US" sz="18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年龄</a:t>
            </a:r>
            <a:endParaRPr lang="en-US" sz="18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05EA5B0-D77F-BD67-BFF3-EB11426103DB}"/>
              </a:ext>
            </a:extLst>
          </p:cNvPr>
          <p:cNvSpPr txBox="1"/>
          <p:nvPr/>
        </p:nvSpPr>
        <p:spPr>
          <a:xfrm>
            <a:off x="2667686" y="5407280"/>
            <a:ext cx="1439497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35+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147523-ACB7-A906-32F6-D50DFA2DB7D9}"/>
              </a:ext>
            </a:extLst>
          </p:cNvPr>
          <p:cNvSpPr txBox="1"/>
          <p:nvPr/>
        </p:nvSpPr>
        <p:spPr>
          <a:xfrm>
            <a:off x="4446275" y="5407280"/>
            <a:ext cx="1426673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70+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37BF090-741D-49A0-28D8-29C937E2B66E}"/>
              </a:ext>
            </a:extLst>
          </p:cNvPr>
          <p:cNvSpPr txBox="1"/>
          <p:nvPr/>
        </p:nvSpPr>
        <p:spPr>
          <a:xfrm>
            <a:off x="6397665" y="5407280"/>
            <a:ext cx="1867499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100+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7B7F42D-B2B8-9002-44FB-58094E8EDE2E}"/>
              </a:ext>
            </a:extLst>
          </p:cNvPr>
          <p:cNvSpPr txBox="1"/>
          <p:nvPr/>
        </p:nvSpPr>
        <p:spPr>
          <a:xfrm>
            <a:off x="9148116" y="5407280"/>
            <a:ext cx="175689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0000"/>
              </a:buClr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125+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2820535-E883-BBC2-AA9A-86E2EB1F1D34}"/>
              </a:ext>
            </a:extLst>
          </p:cNvPr>
          <p:cNvSpPr txBox="1"/>
          <p:nvPr/>
        </p:nvSpPr>
        <p:spPr>
          <a:xfrm>
            <a:off x="4421816" y="3644666"/>
            <a:ext cx="1505474" cy="46051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16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幸存</a:t>
            </a:r>
            <a:r>
              <a:rPr lang="en-AU" sz="16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zh-CN" altLang="en-US" sz="16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老藤</a:t>
            </a:r>
            <a:endParaRPr lang="en-US" sz="16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EC5EA46-CEF4-305C-5A45-7ED53E2AD0C5}"/>
              </a:ext>
            </a:extLst>
          </p:cNvPr>
          <p:cNvSpPr txBox="1"/>
          <p:nvPr/>
        </p:nvSpPr>
        <p:spPr>
          <a:xfrm>
            <a:off x="6419978" y="3166601"/>
            <a:ext cx="1913304" cy="46051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16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百年</a:t>
            </a:r>
            <a:endParaRPr lang="en-US" altLang="zh-CN" sz="16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  <a:p>
            <a:pPr>
              <a:lnSpc>
                <a:spcPct val="90000"/>
              </a:lnSpc>
            </a:pPr>
            <a:r>
              <a:rPr lang="zh-CN" altLang="en-US" sz="16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老藤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B1F9E32-F6E9-4F10-77F3-2826F9FFE850}"/>
              </a:ext>
            </a:extLst>
          </p:cNvPr>
          <p:cNvSpPr txBox="1"/>
          <p:nvPr/>
        </p:nvSpPr>
        <p:spPr>
          <a:xfrm>
            <a:off x="9148116" y="2619184"/>
            <a:ext cx="2268019" cy="46051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16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始祖</a:t>
            </a:r>
            <a:endParaRPr lang="en-US" altLang="zh-CN" sz="16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  <a:p>
            <a:pPr>
              <a:lnSpc>
                <a:spcPct val="90000"/>
              </a:lnSpc>
            </a:pPr>
            <a:r>
              <a:rPr lang="zh-CN" altLang="en-US" sz="16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老藤</a:t>
            </a:r>
            <a:endParaRPr lang="en-AU" sz="16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5550D4-E913-B84D-A9DA-15965817E4E0}"/>
              </a:ext>
            </a:extLst>
          </p:cNvPr>
          <p:cNvCxnSpPr/>
          <p:nvPr/>
        </p:nvCxnSpPr>
        <p:spPr>
          <a:xfrm flipH="1" flipV="1">
            <a:off x="2590800" y="4149049"/>
            <a:ext cx="0" cy="1921266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FE856-EFA3-E142-70BE-734AC9956E53}"/>
              </a:ext>
            </a:extLst>
          </p:cNvPr>
          <p:cNvCxnSpPr/>
          <p:nvPr/>
        </p:nvCxnSpPr>
        <p:spPr>
          <a:xfrm flipH="1" flipV="1">
            <a:off x="4294909" y="3694585"/>
            <a:ext cx="0" cy="237573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F59CB7-1BC8-AFDF-D608-07CF7E687EB9}"/>
              </a:ext>
            </a:extLst>
          </p:cNvPr>
          <p:cNvCxnSpPr/>
          <p:nvPr/>
        </p:nvCxnSpPr>
        <p:spPr>
          <a:xfrm flipH="1" flipV="1">
            <a:off x="6248400" y="3203361"/>
            <a:ext cx="0" cy="286695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9E66A0-E79B-E45A-2CC8-00158CD7E87C}"/>
              </a:ext>
            </a:extLst>
          </p:cNvPr>
          <p:cNvCxnSpPr/>
          <p:nvPr/>
        </p:nvCxnSpPr>
        <p:spPr>
          <a:xfrm flipH="1" flipV="1">
            <a:off x="8977745" y="2676865"/>
            <a:ext cx="0" cy="339345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88406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1585FCA-327F-472D-64C5-8FEBA030B8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689" t="1074" r="20502"/>
          <a:stretch/>
        </p:blipFill>
        <p:spPr>
          <a:xfrm>
            <a:off x="-19445" y="0"/>
            <a:ext cx="6115445" cy="6858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AC4F723-DCF0-1702-7E12-06E09CAC737F}"/>
              </a:ext>
            </a:extLst>
          </p:cNvPr>
          <p:cNvSpPr txBox="1"/>
          <p:nvPr/>
        </p:nvSpPr>
        <p:spPr>
          <a:xfrm>
            <a:off x="6959600" y="3824363"/>
            <a:ext cx="4784803" cy="157988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葡萄老藤与年轻葡萄藤的对比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影响老藤葡萄酒的各种因素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热爱以及对地域的诠释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886213"/>
            <a:ext cx="4784803" cy="21129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 sz="5400" spc="4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老藤</a:t>
            </a:r>
            <a:br>
              <a:rPr lang="en-AU" sz="5400" b="1" spc="400" dirty="0">
                <a:solidFill>
                  <a:schemeClr val="bg1"/>
                </a:solidFill>
                <a:latin typeface="+mj-lt"/>
                <a:cs typeface="Hellix"/>
              </a:rPr>
            </a:br>
            <a:r>
              <a:rPr lang="zh-CN" altLang="en-US" sz="5400" spc="600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可以酿造出更好的葡萄酒？</a:t>
            </a:r>
            <a:br>
              <a:rPr lang="en-AU" sz="5400" b="1" spc="600" dirty="0">
                <a:solidFill>
                  <a:schemeClr val="accent1"/>
                </a:solidFill>
                <a:latin typeface="+mj-lt"/>
                <a:cs typeface="Hellix"/>
              </a:rPr>
            </a:br>
            <a:endParaRPr lang="en-US" sz="5400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532886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14C56-047B-36F5-B380-2647C7FC6C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401" y="-587029"/>
            <a:ext cx="8441928" cy="7657613"/>
          </a:xfrm>
          <a:prstGeom prst="rect">
            <a:avLst/>
          </a:prstGeom>
        </p:spPr>
      </p:pic>
      <p:sp>
        <p:nvSpPr>
          <p:cNvPr id="4" name="object 11">
            <a:extLst>
              <a:ext uri="{FF2B5EF4-FFF2-40B4-BE49-F238E27FC236}">
                <a16:creationId xmlns:a16="http://schemas.microsoft.com/office/drawing/2014/main" id="{87E1C029-5A54-1DFD-1415-7B374B9C5CFB}"/>
              </a:ext>
            </a:extLst>
          </p:cNvPr>
          <p:cNvSpPr txBox="1"/>
          <p:nvPr/>
        </p:nvSpPr>
        <p:spPr>
          <a:xfrm>
            <a:off x="4139631" y="2930157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zh-CN" altLang="en-US" b="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西澳州</a:t>
            </a: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3EE2FEA-9F01-180A-314E-9CF7858D9681}"/>
              </a:ext>
            </a:extLst>
          </p:cNvPr>
          <p:cNvSpPr txBox="1"/>
          <p:nvPr/>
        </p:nvSpPr>
        <p:spPr>
          <a:xfrm>
            <a:off x="6083675" y="1997620"/>
            <a:ext cx="836896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r>
              <a:rPr lang="zh-CN" altLang="en-US" sz="95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北部领地</a:t>
            </a:r>
            <a:endParaRPr lang="en-AU" sz="95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id="{4D743CE5-9C02-9C02-F1A1-4FF8D7E65F70}"/>
              </a:ext>
            </a:extLst>
          </p:cNvPr>
          <p:cNvSpPr txBox="1"/>
          <p:nvPr/>
        </p:nvSpPr>
        <p:spPr>
          <a:xfrm>
            <a:off x="6239945" y="3495804"/>
            <a:ext cx="1189364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r>
              <a:rPr lang="zh-CN" altLang="en-US" sz="95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南澳州</a:t>
            </a:r>
            <a:endParaRPr lang="en-AU" sz="95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F6406E90-C949-2AA4-83F6-8CC327C1015C}"/>
              </a:ext>
            </a:extLst>
          </p:cNvPr>
          <p:cNvSpPr txBox="1"/>
          <p:nvPr/>
        </p:nvSpPr>
        <p:spPr>
          <a:xfrm>
            <a:off x="7576356" y="2408495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/>
            <a:r>
              <a:rPr lang="zh-CN" altLang="en-US" sz="95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昆士兰州</a:t>
            </a:r>
            <a:endParaRPr lang="en-AU" sz="95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9" name="object 93">
            <a:extLst>
              <a:ext uri="{FF2B5EF4-FFF2-40B4-BE49-F238E27FC236}">
                <a16:creationId xmlns:a16="http://schemas.microsoft.com/office/drawing/2014/main" id="{E1CC63B9-E3FB-CB15-057D-F361E40E1AF6}"/>
              </a:ext>
            </a:extLst>
          </p:cNvPr>
          <p:cNvSpPr txBox="1"/>
          <p:nvPr/>
        </p:nvSpPr>
        <p:spPr>
          <a:xfrm>
            <a:off x="8056819" y="4259084"/>
            <a:ext cx="738985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algn="ctr"/>
            <a:r>
              <a:rPr lang="zh-CN" altLang="en-US" sz="95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新南威尔士州</a:t>
            </a: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0C10486C-1CC1-C33A-9F64-7DEE43C593F2}"/>
              </a:ext>
            </a:extLst>
          </p:cNvPr>
          <p:cNvSpPr txBox="1"/>
          <p:nvPr/>
        </p:nvSpPr>
        <p:spPr>
          <a:xfrm>
            <a:off x="7618082" y="5197425"/>
            <a:ext cx="699693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defTabSz="91440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95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维多利亚州</a:t>
            </a:r>
            <a:endParaRPr lang="en-AU" sz="95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AU" sz="95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1B8957C1-4392-DB8D-CB54-5FD50DFE8307}"/>
              </a:ext>
            </a:extLst>
          </p:cNvPr>
          <p:cNvSpPr txBox="1"/>
          <p:nvPr/>
        </p:nvSpPr>
        <p:spPr>
          <a:xfrm>
            <a:off x="7601173" y="6193830"/>
            <a:ext cx="75067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r>
              <a:rPr lang="zh-CN" altLang="en-US" sz="95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塔斯马尼亚州</a:t>
            </a:r>
            <a:endParaRPr lang="en-AU" sz="95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9B7EC725-3E85-D052-AA7A-E203B7A304F3}"/>
              </a:ext>
            </a:extLst>
          </p:cNvPr>
          <p:cNvSpPr txBox="1"/>
          <p:nvPr/>
        </p:nvSpPr>
        <p:spPr>
          <a:xfrm>
            <a:off x="5573732" y="4775336"/>
            <a:ext cx="897682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algn="r">
              <a:buClr>
                <a:srgbClr val="F40000"/>
              </a:buClr>
            </a:pP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麦克拉仑谷</a:t>
            </a:r>
            <a:endPara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E49D2BB4-D084-9A12-2D1E-4E3BC1C7E1B5}"/>
              </a:ext>
            </a:extLst>
          </p:cNvPr>
          <p:cNvSpPr txBox="1"/>
          <p:nvPr/>
        </p:nvSpPr>
        <p:spPr>
          <a:xfrm>
            <a:off x="6018757" y="4363297"/>
            <a:ext cx="718145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algn="r">
              <a:buClr>
                <a:srgbClr val="F40000"/>
              </a:buClr>
            </a:pP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巴罗萨谷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5872EF6A-3C66-5298-96CD-86CD0DD737F8}"/>
              </a:ext>
            </a:extLst>
          </p:cNvPr>
          <p:cNvSpPr txBox="1"/>
          <p:nvPr/>
        </p:nvSpPr>
        <p:spPr>
          <a:xfrm>
            <a:off x="6462881" y="4000400"/>
            <a:ext cx="160972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克莱尔谷</a:t>
            </a:r>
            <a:endPara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9BFE948-80A3-F14A-8DDD-C0B86C004D80}"/>
              </a:ext>
            </a:extLst>
          </p:cNvPr>
          <p:cNvSpPr txBox="1"/>
          <p:nvPr/>
        </p:nvSpPr>
        <p:spPr>
          <a:xfrm>
            <a:off x="6293669" y="5300040"/>
            <a:ext cx="718145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algn="r">
              <a:buClr>
                <a:srgbClr val="F40000"/>
              </a:buClr>
            </a:pP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兰好乐溪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DB45DC79-2311-B88D-0356-189871D92E22}"/>
              </a:ext>
            </a:extLst>
          </p:cNvPr>
          <p:cNvSpPr txBox="1"/>
          <p:nvPr/>
        </p:nvSpPr>
        <p:spPr>
          <a:xfrm>
            <a:off x="6681378" y="5776112"/>
            <a:ext cx="117773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b="1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大西部地区</a:t>
            </a:r>
            <a:endParaRPr lang="en-US" sz="14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7063D563-1749-D6F8-EADF-FBBC1DD4FD17}"/>
              </a:ext>
            </a:extLst>
          </p:cNvPr>
          <p:cNvSpPr txBox="1"/>
          <p:nvPr/>
        </p:nvSpPr>
        <p:spPr>
          <a:xfrm>
            <a:off x="8624103" y="5598783"/>
            <a:ext cx="718145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纳甘比湖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43FDFADE-5C6A-4FA6-101E-6389B72DC5B2}"/>
              </a:ext>
            </a:extLst>
          </p:cNvPr>
          <p:cNvSpPr txBox="1"/>
          <p:nvPr/>
        </p:nvSpPr>
        <p:spPr>
          <a:xfrm>
            <a:off x="9069915" y="5268783"/>
            <a:ext cx="718145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路斯格兰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28" name="object 58">
            <a:extLst>
              <a:ext uri="{FF2B5EF4-FFF2-40B4-BE49-F238E27FC236}">
                <a16:creationId xmlns:a16="http://schemas.microsoft.com/office/drawing/2014/main" id="{29499B3A-CB52-61D6-4B4A-5F5B2BEF8423}"/>
              </a:ext>
            </a:extLst>
          </p:cNvPr>
          <p:cNvSpPr txBox="1"/>
          <p:nvPr/>
        </p:nvSpPr>
        <p:spPr>
          <a:xfrm>
            <a:off x="9708678" y="4222215"/>
            <a:ext cx="20089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猎人谷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5F032EB-C722-E067-0C72-C9F0805FC7E4}"/>
              </a:ext>
            </a:extLst>
          </p:cNvPr>
          <p:cNvCxnSpPr>
            <a:cxnSpLocks/>
          </p:cNvCxnSpPr>
          <p:nvPr/>
        </p:nvCxnSpPr>
        <p:spPr>
          <a:xfrm flipV="1">
            <a:off x="3008061" y="4571806"/>
            <a:ext cx="401192" cy="10953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C3A74D5-8854-8B36-32F4-5DD33038D13E}"/>
              </a:ext>
            </a:extLst>
          </p:cNvPr>
          <p:cNvCxnSpPr/>
          <p:nvPr/>
        </p:nvCxnSpPr>
        <p:spPr>
          <a:xfrm flipH="1">
            <a:off x="7143945" y="4264398"/>
            <a:ext cx="0" cy="30740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14D51F4-3BAB-3A7B-9E50-6DF33522F6D8}"/>
              </a:ext>
            </a:extLst>
          </p:cNvPr>
          <p:cNvCxnSpPr/>
          <p:nvPr/>
        </p:nvCxnSpPr>
        <p:spPr>
          <a:xfrm>
            <a:off x="6810268" y="4561593"/>
            <a:ext cx="316941" cy="14294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6049879-A2B3-84E2-6FCB-95A9188F3E85}"/>
              </a:ext>
            </a:extLst>
          </p:cNvPr>
          <p:cNvCxnSpPr>
            <a:cxnSpLocks/>
          </p:cNvCxnSpPr>
          <p:nvPr/>
        </p:nvCxnSpPr>
        <p:spPr>
          <a:xfrm flipV="1">
            <a:off x="6502123" y="4867271"/>
            <a:ext cx="586340" cy="2929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B4E7631-3D2B-967A-8B8D-E7388B4AABE9}"/>
              </a:ext>
            </a:extLst>
          </p:cNvPr>
          <p:cNvCxnSpPr>
            <a:cxnSpLocks/>
          </p:cNvCxnSpPr>
          <p:nvPr/>
        </p:nvCxnSpPr>
        <p:spPr>
          <a:xfrm flipV="1">
            <a:off x="7061276" y="5005052"/>
            <a:ext cx="152429" cy="27717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BBDD7D0-7E71-71E4-87BC-AEE993E42087}"/>
              </a:ext>
            </a:extLst>
          </p:cNvPr>
          <p:cNvCxnSpPr>
            <a:cxnSpLocks/>
          </p:cNvCxnSpPr>
          <p:nvPr/>
        </p:nvCxnSpPr>
        <p:spPr>
          <a:xfrm flipV="1">
            <a:off x="7477763" y="5386639"/>
            <a:ext cx="90303" cy="36787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4E7A471-148E-CA34-21A7-B1C2DF83AE9B}"/>
              </a:ext>
            </a:extLst>
          </p:cNvPr>
          <p:cNvCxnSpPr>
            <a:cxnSpLocks/>
          </p:cNvCxnSpPr>
          <p:nvPr/>
        </p:nvCxnSpPr>
        <p:spPr>
          <a:xfrm flipH="1" flipV="1">
            <a:off x="8223621" y="5303672"/>
            <a:ext cx="283649" cy="3583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869A15A-4C06-E4C4-2D4A-9DB5EEF055C8}"/>
              </a:ext>
            </a:extLst>
          </p:cNvPr>
          <p:cNvCxnSpPr/>
          <p:nvPr/>
        </p:nvCxnSpPr>
        <p:spPr>
          <a:xfrm flipH="1" flipV="1">
            <a:off x="8351852" y="5154043"/>
            <a:ext cx="650740" cy="23111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3D57BB5-BB56-7B0B-89D8-D12C69B5069A}"/>
              </a:ext>
            </a:extLst>
          </p:cNvPr>
          <p:cNvCxnSpPr/>
          <p:nvPr/>
        </p:nvCxnSpPr>
        <p:spPr>
          <a:xfrm flipH="1">
            <a:off x="9080272" y="4338593"/>
            <a:ext cx="505430" cy="13352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4">
            <a:extLst>
              <a:ext uri="{FF2B5EF4-FFF2-40B4-BE49-F238E27FC236}">
                <a16:creationId xmlns:a16="http://schemas.microsoft.com/office/drawing/2014/main" id="{3655ADAA-EDEF-566E-4E17-248B177B3143}"/>
              </a:ext>
            </a:extLst>
          </p:cNvPr>
          <p:cNvSpPr txBox="1"/>
          <p:nvPr/>
        </p:nvSpPr>
        <p:spPr>
          <a:xfrm>
            <a:off x="407988" y="402173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r>
              <a:rPr lang="zh-CN" altLang="en-US" sz="54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澳大利亚老藤的</a:t>
            </a:r>
            <a:endParaRPr lang="en-US" sz="54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  <a:p>
            <a:r>
              <a:rPr lang="zh-CN" altLang="en-US" sz="5400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葡萄酒产区</a:t>
            </a:r>
            <a:endParaRPr lang="en-AU" sz="5400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CFB6C7DC-DF2E-F6A2-DFD8-7C2B8566A411}"/>
              </a:ext>
            </a:extLst>
          </p:cNvPr>
          <p:cNvSpPr txBox="1"/>
          <p:nvPr/>
        </p:nvSpPr>
        <p:spPr>
          <a:xfrm>
            <a:off x="2081048" y="4618273"/>
            <a:ext cx="1225859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>
              <a:buClr>
                <a:srgbClr val="F40000"/>
              </a:buClr>
            </a:pPr>
            <a:r>
              <a:rPr lang="zh-CN" altLang="en-US" sz="1400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天鹅谷</a:t>
            </a:r>
            <a:endParaRPr lang="en-US" sz="140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79315267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B77775-4680-4332-A3A2-D82A9A1EFE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D31DA8-14CF-4C7C-8719-AF8FCD03C51D}">
  <ds:schemaRefs>
    <ds:schemaRef ds:uri="http://purl.org/dc/terms/"/>
    <ds:schemaRef ds:uri="http://www.w3.org/XML/1998/namespace"/>
    <ds:schemaRef ds:uri="http://purl.org/dc/elements/1.1/"/>
    <ds:schemaRef ds:uri="4e8dd08d-258d-47a9-9875-37f1ffd19f33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2256494-4976-4001-aedb-96463ae0d92e"/>
  </ds:schemaRefs>
</ds:datastoreItem>
</file>

<file path=customXml/itemProps3.xml><?xml version="1.0" encoding="utf-8"?>
<ds:datastoreItem xmlns:ds="http://schemas.openxmlformats.org/officeDocument/2006/customXml" ds:itemID="{02950D5B-158B-4641-B4C1-25276F30EF38}"/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1502</Words>
  <Application>Microsoft Macintosh PowerPoint</Application>
  <PresentationFormat>Widescreen</PresentationFormat>
  <Paragraphs>118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Microsoft YaHei</vt:lpstr>
      <vt:lpstr>Neue Haas Grotesk Text Pro</vt:lpstr>
      <vt:lpstr>Arial</vt:lpstr>
      <vt:lpstr>Inter Display</vt:lpstr>
      <vt:lpstr>Slide layouts</vt:lpstr>
      <vt:lpstr>PowerPoint Presentation</vt:lpstr>
      <vt:lpstr>PowerPoint Presentation</vt:lpstr>
      <vt:lpstr>今天 我们将介 绍</vt:lpstr>
      <vt:lpstr>这里是许多  古老葡萄藤的故乡 拥有世界上最古老的 地质结构， 和最复杂的风土条件  </vt:lpstr>
      <vt:lpstr>PowerPoint Presentation</vt:lpstr>
      <vt:lpstr>PowerPoint Presentation</vt:lpstr>
      <vt:lpstr>PowerPoint Presentation</vt:lpstr>
      <vt:lpstr>老藤 可以酿造出更好的葡萄酒？ </vt:lpstr>
      <vt:lpstr>PowerPoint Presentation</vt:lpstr>
      <vt:lpstr>PowerPoint Presentation</vt:lpstr>
      <vt:lpstr>巴罗萨谷</vt:lpstr>
      <vt:lpstr>PowerPoint Presentation</vt:lpstr>
      <vt:lpstr>猎人谷</vt:lpstr>
      <vt:lpstr>PowerPoint Presentation</vt:lpstr>
      <vt:lpstr>朗霍恩溪</vt:lpstr>
      <vt:lpstr>PowerPoint Presentation</vt:lpstr>
      <vt:lpstr>克莱尔谷</vt:lpstr>
      <vt:lpstr>澳大利亚 其他老藤的 产区和地点 </vt:lpstr>
      <vt:lpstr>老藤 新篇章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Frances Jiang</dc:creator>
  <cp:lastModifiedBy>Cameron Midson</cp:lastModifiedBy>
  <cp:revision>35</cp:revision>
  <dcterms:created xsi:type="dcterms:W3CDTF">2018-07-25T07:02:59Z</dcterms:created>
  <dcterms:modified xsi:type="dcterms:W3CDTF">2026-05-06T00:23:10Z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010021{"F":2,"I":"ACA8-6943-46A6-B839"}</vt:lpwstr>
  </property>
  <property fmtid="{D5CDD505-2E9C-101B-9397-08002B2CF9AE}" pid="3" name="Order">
    <vt:lpwstr>100.000000000000</vt:lpwstr>
  </property>
  <property fmtid="{D5CDD505-2E9C-101B-9397-08002B2CF9AE}" pid="4" name="MediaServiceImageTags">
    <vt:lpwstr/>
  </property>
  <property fmtid="{D5CDD505-2E9C-101B-9397-08002B2CF9AE}" pid="5" name="ContentTypeId">
    <vt:lpwstr>0x01010011884AF779FE574C89E62754B4999D9C</vt:lpwstr>
  </property>
  <property fmtid="{D5CDD505-2E9C-101B-9397-08002B2CF9AE}" pid="6" name="MSIP_Label_8cf57b4f-1801-441a-a240-098885f2bcbe_Enabled">
    <vt:lpwstr>true</vt:lpwstr>
  </property>
  <property fmtid="{D5CDD505-2E9C-101B-9397-08002B2CF9AE}" pid="7" name="MSIP_Label_8cf57b4f-1801-441a-a240-098885f2bcbe_SetDate">
    <vt:lpwstr>2025-10-23T00:02:27Z</vt:lpwstr>
  </property>
  <property fmtid="{D5CDD505-2E9C-101B-9397-08002B2CF9AE}" pid="8" name="MSIP_Label_8cf57b4f-1801-441a-a240-098885f2bcbe_Method">
    <vt:lpwstr>Standard</vt:lpwstr>
  </property>
  <property fmtid="{D5CDD505-2E9C-101B-9397-08002B2CF9AE}" pid="9" name="MSIP_Label_8cf57b4f-1801-441a-a240-098885f2bcbe_Name">
    <vt:lpwstr>General</vt:lpwstr>
  </property>
  <property fmtid="{D5CDD505-2E9C-101B-9397-08002B2CF9AE}" pid="10" name="MSIP_Label_8cf57b4f-1801-441a-a240-098885f2bcbe_SiteId">
    <vt:lpwstr>76107ada-99f4-412e-b164-5464438b49a0</vt:lpwstr>
  </property>
  <property fmtid="{D5CDD505-2E9C-101B-9397-08002B2CF9AE}" pid="11" name="MSIP_Label_8cf57b4f-1801-441a-a240-098885f2bcbe_ActionId">
    <vt:lpwstr>d6f20786-a3bb-46fe-8111-8af44cd93647</vt:lpwstr>
  </property>
  <property fmtid="{D5CDD505-2E9C-101B-9397-08002B2CF9AE}" pid="12" name="MSIP_Label_8cf57b4f-1801-441a-a240-098885f2bcbe_ContentBits">
    <vt:lpwstr>0</vt:lpwstr>
  </property>
  <property fmtid="{D5CDD505-2E9C-101B-9397-08002B2CF9AE}" pid="13" name="MSIP_Label_8cf57b4f-1801-441a-a240-098885f2bcbe_Tag">
    <vt:lpwstr>50, 3, 0, 1</vt:lpwstr>
  </property>
</Properties>
</file>