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17.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7B_20C05B6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282_1DCF793C.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8C_E6066414.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1"/>
  </p:notesMasterIdLst>
  <p:sldIdLst>
    <p:sldId id="256" r:id="rId5"/>
    <p:sldId id="478" r:id="rId6"/>
    <p:sldId id="645" r:id="rId7"/>
    <p:sldId id="637" r:id="rId8"/>
    <p:sldId id="664" r:id="rId9"/>
    <p:sldId id="635" r:id="rId10"/>
    <p:sldId id="646" r:id="rId11"/>
    <p:sldId id="647" r:id="rId12"/>
    <p:sldId id="660" r:id="rId13"/>
    <p:sldId id="641" r:id="rId14"/>
    <p:sldId id="642" r:id="rId15"/>
    <p:sldId id="643" r:id="rId16"/>
    <p:sldId id="648" r:id="rId17"/>
    <p:sldId id="652" r:id="rId18"/>
    <p:sldId id="656" r:id="rId19"/>
    <p:sldId id="603" r:id="rId20"/>
    <p:sldId id="278" r:id="rId21"/>
    <p:sldId id="658" r:id="rId22"/>
    <p:sldId id="657" r:id="rId23"/>
    <p:sldId id="626" r:id="rId24"/>
    <p:sldId id="280" r:id="rId25"/>
    <p:sldId id="617" r:id="rId26"/>
    <p:sldId id="663" r:id="rId27"/>
    <p:sldId id="659" r:id="rId28"/>
    <p:sldId id="340" r:id="rId29"/>
    <p:sldId id="665"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61" autoAdjust="0"/>
    <p:restoredTop sz="76917" autoAdjust="0"/>
  </p:normalViewPr>
  <p:slideViewPr>
    <p:cSldViewPr snapToGrid="0">
      <p:cViewPr varScale="1">
        <p:scale>
          <a:sx n="83" d="100"/>
          <a:sy n="83" d="100"/>
        </p:scale>
        <p:origin x="2080"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F18F4664-D68A-4245-B26F-8893E8D1BD92}" authorId="{00000000-0000-0000-0000-000000000000}" status="resolved" created="2025-03-18T14:02:51.365">
    <pc:sldMkLst xmlns:pc="http://schemas.microsoft.com/office/powerpoint/2013/main/command">
      <pc:docMk/>
      <pc:sldMk cId="549477231" sldId="635"/>
    </pc:sldMkLst>
    <p188:txBody>
      <a:bodyPr/>
      <a:lstStyle/>
      <a:p>
        <a:r>
          <a:rPr lang="en-US"/>
          <a:t>Add label for Melbourne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8234F4D9-2D92-451E-8F93-62CE7AAA2B8F}" authorId="{00000000-0000-0000-0000-000000000000}" status="resolved" created="2025-03-18T14:03:37.941">
    <ac:deMkLst xmlns:ac="http://schemas.microsoft.com/office/drawing/2013/main/command">
      <pc:docMk xmlns:pc="http://schemas.microsoft.com/office/powerpoint/2013/main/command"/>
      <pc:sldMk xmlns:pc="http://schemas.microsoft.com/office/powerpoint/2013/main/command" cId="500136252" sldId="642"/>
      <ac:spMk id="3" creationId="{F4E426E7-B3AF-1126-A7BD-FC28F59DDCC8}"/>
    </ac:deMkLst>
    <p188:txBody>
      <a:bodyPr/>
      <a:lstStyle/>
      <a:p>
        <a:r>
          <a:rPr lang="en-US"/>
          <a:t>Climate should align with Altitude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47DF20DD-CAE4-497F-A8ED-26835B299080}" authorId="{00000000-0000-0000-0000-000000000000}" status="resolved" created="2025-03-18T14:04:01.047">
    <pc:sldMkLst xmlns:pc="http://schemas.microsoft.com/office/powerpoint/2013/main/command">
      <pc:docMk/>
      <pc:sldMk cId="3859178516" sldId="652"/>
    </pc:sldMkLst>
    <p188:txBody>
      <a:bodyPr/>
      <a:lstStyle/>
      <a:p>
        <a:r>
          <a:rPr lang="en-US"/>
          <a:t>Chardonnay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4/2/26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Với lịch sử trồng nho lâu đời và một khởi đầu đầy tươi mới vào những năm 70, sự sôi động và phát triển không ngừng của vùng vang khí hậu lạnh này là một câu chuyện thú vị của hai lần khởi đầu </a:t>
            </a:r>
            <a:endParaRPr lang="en-VN"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latin typeface="Arial"/>
                <a:ea typeface="+mn-ea"/>
                <a:cs typeface="+mn-cs"/>
              </a:rPr>
              <a:t>Vui lòng xem các nội dung ghi chú để biết thêm thông tin ở mỗi trang trình chiếu và các câu hỏi gợi ý thảo luận. </a:t>
            </a:r>
            <a:r>
              <a:rPr lang="vi-VN" sz="1200" dirty="0">
                <a:solidFill>
                  <a:schemeClr val="tx1"/>
                </a:solidFill>
                <a:latin typeface="Arial"/>
                <a:ea typeface="+mn-ea"/>
                <a:cs typeface="+mn-cs"/>
              </a:rPr>
              <a:t>Để tải về các chủ đề và tài liệu, bao gồm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877585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Chardonnay được trồng tại nhiều vùng và có phong cách khác nhau, nhưng thường có hương vị thanh, có kết cấu tốt và ngọt dịu với độ chua vừa đủ. Không phải hương vị nồng nàn và gợi cảm của các thập niên 1980 và 90, Chardonnay ở đây tập trung vào thể hiện vị riêng của khu vực và độ tinh khiết của trái cây. Nho thường được hái khi có độ ngọt thấp hơn (Baumé) để giữ độ chua cao. Hương vị trải dài từ vị cam quýt và quả hạch, giàu khoáng chất và hương hoa. Ủ càng lâu, rượu sẽ mang hương vị hấp dẫn của quả sung và thơm ngon hơn. Nho xuất xứ từ các vùng mát mẻ nhất cũng được sử dụng để sản xuất rượu vang sủi tăm.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477218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Thung lũng Yarra được xem là một trong những khu vực tiên phong phát triển dòng Pinot Noir hiện đại. Khí hậu lục địa với ban ngày ấm áp và ban đêm mát mẻ giúp các nhà sản xuất giữ được độ chua trong nho Pinot, nhưng vẫn chiết xuất độ chát, hương vị và độ ngọt của quả chín. Trái ở các vùng mát hơn được sử dụng để sản xuất rượu vang sủi tăm. </a:t>
            </a:r>
          </a:p>
          <a:p>
            <a:pPr rtl="0"/>
            <a:r>
              <a:rPr lang="vi-VN" sz="1200" b="0" i="0" u="none" strike="noStrike" dirty="0">
                <a:solidFill>
                  <a:schemeClr val="tx1"/>
                </a:solidFill>
                <a:latin typeface="Arial"/>
                <a:ea typeface="+mn-ea"/>
                <a:cs typeface="+mn-cs"/>
              </a:rPr>
              <a:t>Dù mang đa dạng phong cách, nho Pinot tại Thung lũng Yarra thường giàu mùi thơm và khoáng chất, từ hương vị thanh đến đậm vừa, mượt và giàu kết cấu. Các nhà sản xuất rượu địa phương thường sử dụng kỹ thuật lên men </a:t>
            </a:r>
            <a:r>
              <a:rPr lang="en-US" sz="1200" b="0" i="0" u="none" strike="noStrike" dirty="0" err="1">
                <a:solidFill>
                  <a:schemeClr val="tx1"/>
                </a:solidFill>
                <a:latin typeface="Arial"/>
                <a:ea typeface="+mn-ea"/>
                <a:cs typeface="+mn-cs"/>
              </a:rPr>
              <a:t>nguyên</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chùm</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và</a:t>
            </a:r>
            <a:r>
              <a:rPr lang="en-US" sz="1200" b="0" i="0" u="none" strike="noStrike" dirty="0">
                <a:solidFill>
                  <a:schemeClr val="tx1"/>
                </a:solidFill>
                <a:latin typeface="Arial"/>
                <a:ea typeface="+mn-ea"/>
                <a:cs typeface="+mn-cs"/>
              </a:rPr>
              <a:t> </a:t>
            </a:r>
            <a:r>
              <a:rPr lang="vi-VN" sz="1200" b="0" i="0" u="none" strike="noStrike" dirty="0">
                <a:solidFill>
                  <a:schemeClr val="tx1"/>
                </a:solidFill>
                <a:latin typeface="Arial"/>
                <a:ea typeface="+mn-ea"/>
                <a:cs typeface="+mn-cs"/>
              </a:rPr>
              <a:t>nguyên</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trái</a:t>
            </a:r>
            <a:r>
              <a:rPr lang="vi-VN" sz="1200" b="0" i="0" u="none" strike="noStrike" dirty="0">
                <a:solidFill>
                  <a:schemeClr val="tx1"/>
                </a:solidFill>
                <a:latin typeface="Arial"/>
                <a:ea typeface="+mn-ea"/>
                <a:cs typeface="+mn-cs"/>
              </a:rPr>
              <a:t>, làm nổi bật hương hoa hồng, quả mọng đỏ, quả anh đào và hương vị mặn mà.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52384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Phong cách rượu Cabernet tại Thung lũng Yarra có độ đậm từ trung bình đến đầy đặn, với vị chát mượt mà, hương hoa và hương vị thảo mộc. Cabernet tại Thung lũng Yarra điển hình là giàu hương thơm và thanh nhã, hiếm thấy ở rượu đỏ đậm vị từ các vùng ấm hơn của Úc. Những loại rượu này có thể để được tối thiểu 10 đến 20 năm với điều kiện trữ.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304027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Một số nhà sản xuất rượu vang ở Thung lũng Yarra gần đây tập trung vào việc sản xuất rượu Shiraz đậm vừa với mùi khói nhẹ và các hương vị mặn mà như thịt và quả ô liu. Họ chọn cách gắn nhãn Syrah để phân biệt với các loại rượu Shiraz đầy đặn và đậm đà hơn.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61846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Tại sao Thung lũng Yarra có thể tạo ra nhiều phong cách rượu như vậy? </a:t>
            </a:r>
          </a:p>
          <a:p>
            <a:pPr rtl="0"/>
            <a:r>
              <a:rPr lang="vi-VN" sz="1200" b="0" i="0" u="none" strike="noStrike" dirty="0">
                <a:solidFill>
                  <a:schemeClr val="tx1"/>
                </a:solidFill>
                <a:latin typeface="Arial"/>
                <a:ea typeface="+mn-ea"/>
                <a:cs typeface="+mn-cs"/>
              </a:rPr>
              <a:t>– Các nhà sản xuất rượu tại đây đã gây ảnh hưởng đến phong cách rượu Chardonnay ở Úc như thế nào? </a:t>
            </a:r>
          </a:p>
          <a:p>
            <a:r>
              <a:rPr lang="vi-VN" sz="1200" b="0" i="0" u="none" strike="noStrike" dirty="0">
                <a:solidFill>
                  <a:schemeClr val="tx1"/>
                </a:solidFill>
                <a:latin typeface="Arial"/>
                <a:ea typeface="+mn-ea"/>
                <a:cs typeface="+mn-cs"/>
              </a:rPr>
              <a:t>– Một số điểm khác biệt điển hình giữa rượu vang Syrah kiểu châu Âu và rượu Shiraz đậm là gì?</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27360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Vui lòng truy cập www.australianwinediscovered.com để tìm hiểu thêm về chương trình, công cụ và tư liệu.</a:t>
            </a:r>
          </a:p>
          <a:p>
            <a:r>
              <a:rPr lang="vi-VN" sz="1200" dirty="0">
                <a:solidFill>
                  <a:schemeClr val="tx1"/>
                </a:solidFill>
                <a:latin typeface="Arial"/>
                <a:ea typeface="+mn-ea"/>
                <a:cs typeface="+mn-cs"/>
              </a:rPr>
              <a:t>Để được giải đáp thắc mắc, vui lòng liên hệ discovered@wineaustralia.com</a:t>
            </a:r>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8746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Đây sẽ là thời điểm thích hợp để mời mọi người thưởng thức hương vị rượu vang truyền thống của Thung lũng Yarra. Tiệc thử rượu chính thức sẽ diễn ra vào cuối chương trình.</a:t>
            </a:r>
          </a:p>
          <a:p>
            <a:endParaRPr lang="en-US" dirty="0"/>
          </a:p>
          <a:p>
            <a:r>
              <a:rPr lang="vi-VN" sz="1200" kern="1200" dirty="0">
                <a:solidFill>
                  <a:schemeClr val="tx1"/>
                </a:solidFill>
                <a:effectLst/>
                <a:latin typeface="+mn-lt"/>
                <a:ea typeface="+mn-ea"/>
                <a:cs typeface="+mn-cs"/>
              </a:rPr>
              <a:t>Thung lũng Yarra là một vùng tuyệt đẹp, xen lẫn các nhà máy rượu vang theo phong cách cổ điển, nhà rượu hiện đại và kiến trúc đầy cảm hứng. Với sản vật dồi dào, người dân địa phương mang niềm đam mê ẩm thực của họ đến các chợ nông sản, nhà hàng đạt giải thưởng và hầm rượu vang đông khách. Nhờ những nhà làm rượu tiên phong và các thế hệ đầy sáng tạo, Thung Lũng Yarra ngày nay là một trong các khu vực sản xuất rượu vang sôi nổi và năng động nhất Australia.</a:t>
            </a:r>
            <a:endParaRPr lang="en-VN" sz="1200" kern="120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793072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220751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Cách Trung tâm thành phố Melbourne khoảng 45km về phía đông bắc, Thung lũng Yarra là một vùng bao la và phong phú. Khu vực được chia thành Thượng Yarra và Hạ Yarra, với độ cao, thổ nhưỡng, lượng mưa và khí hậu khác nhau. Phía bắc tiếp giáp Dãy Great Diving, phía Nam tiếp giáp dãy Dandenong. Dòng sông Yarra chảy trong lòng thung lũng.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000135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Đặc điểm nào của vùng đã thu hút các nhà sản xuất rượu nước ngoài đến đây? </a:t>
            </a:r>
          </a:p>
          <a:p>
            <a:r>
              <a:rPr lang="vi-VN" sz="1200" b="0" i="0" u="none" strike="noStrike" dirty="0">
                <a:solidFill>
                  <a:schemeClr val="tx1"/>
                </a:solidFill>
                <a:latin typeface="Arial"/>
                <a:ea typeface="+mn-ea"/>
                <a:cs typeface="+mn-cs"/>
              </a:rPr>
              <a:t>– Lịch sử của Thung lũng Yarra đã hình thành phương pháp sản xuất rượu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867460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Thung lũng Yarra là vùng trồng nho có khí hậu mát mẻ và sự đa dạng về độ cao và hướng dốc đã tạo nên nhiều đặc điểm của khu vực trung khí hậu vị trí tiếp giáp đại dương, ít chịu ảnh hưởng từ biển và biến thiên nhiệt độ ban ngày ít. Ngay cả những vùng ấm nhất cũng tương đối mát mẻ. Sương giá hiếm khi là vấn đề, nhưng có thể ảnh hưởng đến các vườn nho ở vị trí thấp hơn tại đáy thung lũng.</a:t>
            </a:r>
          </a:p>
          <a:p>
            <a:pPr rtl="0"/>
            <a:r>
              <a:rPr lang="vi-VN" sz="1200" b="0" i="0" u="none" strike="noStrike" dirty="0">
                <a:solidFill>
                  <a:schemeClr val="tx1"/>
                </a:solidFill>
                <a:latin typeface="Arial"/>
                <a:ea typeface="+mn-ea"/>
                <a:cs typeface="+mn-cs"/>
              </a:rPr>
              <a:t>– Nhiệt độ trung bình tháng Giêng: 18.9°C (66°F). </a:t>
            </a:r>
          </a:p>
          <a:p>
            <a:pPr rtl="0"/>
            <a:r>
              <a:rPr lang="vi-VN" sz="1200" b="0" i="0" u="none" strike="noStrike" dirty="0">
                <a:solidFill>
                  <a:schemeClr val="tx1"/>
                </a:solidFill>
                <a:latin typeface="Arial"/>
                <a:ea typeface="+mn-ea"/>
                <a:cs typeface="+mn-cs"/>
              </a:rPr>
              <a:t>– Lượng mưa mùa sinh trưởng: 559mm (22in).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061826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Điểm tác động nào về địa lý và môi trường khiến Thung lũng Yarra trở thành vùng sản xuất rượu đa dạng và sôi động?</a:t>
            </a:r>
          </a:p>
          <a:p>
            <a:r>
              <a:rPr lang="vi-VN" sz="1200" b="0" i="0" u="none" strike="noStrike" dirty="0">
                <a:solidFill>
                  <a:schemeClr val="tx1"/>
                </a:solidFill>
                <a:latin typeface="Arial"/>
                <a:ea typeface="+mn-ea"/>
                <a:cs typeface="+mn-cs"/>
              </a:rPr>
              <a:t>– Địa lý của Thung lũng Yarra thúc đẩy và quyết định các giống nho được trồng cũng như hương vị của thành phẩm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165153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Hiện nay, Thung lũng Yarra là môi trường thuận lợi cho sự sáng tạo. Các nhà làm rượu thử nghiệm với kỹ thuật tăng thời gian tiếp xúc của vỏ nho và nước rượu, giảm thiểu tối đa việc bổ sung lưu huỳnh, lên men nguyên chùm cùng nhiều kỹ thuật khác. Khao khát tìm kiếm sự khác biệt và đổi mới này trở thành dấu ấn của khu vực, làm nên một số thành quả vượt trội</a:t>
            </a:r>
          </a:p>
          <a:p>
            <a:pPr rtl="0"/>
            <a:br>
              <a:rPr lang="vi-VN" b="0" dirty="0"/>
            </a:br>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Thung lũng Yarra đã đón nhận những xu hướng thay đổi như thế nào? </a:t>
            </a:r>
          </a:p>
          <a:p>
            <a:r>
              <a:rPr lang="vi-VN" sz="1200" b="0" i="0" u="none" strike="noStrike" dirty="0">
                <a:solidFill>
                  <a:schemeClr val="tx1"/>
                </a:solidFill>
                <a:latin typeface="Arial"/>
                <a:ea typeface="+mn-ea"/>
                <a:cs typeface="+mn-cs"/>
              </a:rPr>
              <a:t>– Việc quay về các kỹ thuật sản xuất rượu truyền thống hơn đã tạo ra nền văn hóa đổi mới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12077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dirty="0"/>
              <a:t>ĐÂY LÀ THỜI ĐIỂM THÍCH HỢP ĐỂ THƯỞNG THỨC VÀ THẢO LUẬN VỀ HƯƠNG VỊ CÁC LOẠI RƯỢU VANG KHÁC NHAU.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Điểm sáng trong sự đa dạng của một vùng rượu vang là không có ngôi sao duy nhất. Sự đa dạng về cao độ tạo ra khác biệt về khí hậu và mức độ tiếp xúc khiến một số giống nho phát triển mạnh hơn.</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latin typeface="Arial"/>
                <a:ea typeface="+mn-ea"/>
                <a:cs typeface="+mn-cs"/>
              </a:rPr>
              <a:t>+ CHƯƠNG TRÌNH BỔ SUNG Quý vị sẽ tìm thấy tài liệu cho hầu hết các giống nho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787940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28138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37294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50807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977354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325286546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4/2/26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282_1DCF793C.xml"/><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microsoft.com/office/2018/10/relationships/comments" Target="../comments/modernComment_27B_20C05B6F.xm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vineyard with rows of vines  AI-generated content may be incorrect.">
            <a:extLst>
              <a:ext uri="{FF2B5EF4-FFF2-40B4-BE49-F238E27FC236}">
                <a16:creationId xmlns:a16="http://schemas.microsoft.com/office/drawing/2014/main" id="{1554E45E-907A-A92C-6644-9F15C3DFED3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759" b="20759"/>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73171"/>
            <a:ext cx="11041110" cy="990300"/>
          </a:xfrm>
        </p:spPr>
        <p:txBody>
          <a:bodyPr/>
          <a:lstStyle/>
          <a:p>
            <a:pPr marL="0" indent="0">
              <a:buNone/>
            </a:pPr>
            <a:r>
              <a:rPr lang="en-US" altLang="zh-CN" sz="6000" dirty="0">
                <a:solidFill>
                  <a:schemeClr val="bg2"/>
                </a:solidFill>
              </a:rPr>
              <a:t>THUNG LŨNG YARRA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Arial" panose="020B0604020202020204" pitchFamily="34" charset="0"/>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4" y="561762"/>
            <a:ext cx="5009924" cy="792601"/>
          </a:xfrm>
        </p:spPr>
        <p:txBody>
          <a:bodyPr/>
          <a:lstStyle>
            <a:lvl1pPr>
              <a:defRPr sz="5243"/>
            </a:lvl1pPr>
          </a:lstStyle>
          <a:p>
            <a:r>
              <a:rPr lang="en-US" altLang="zh-CN" sz="3200" b="1" dirty="0">
                <a:solidFill>
                  <a:schemeClr val="accent5"/>
                </a:solidFill>
              </a:rPr>
              <a:t>MỘT THUNG LŨNG MÁT MẺ, MƠ MÀNG</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4" y="1433958"/>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bg2"/>
                </a:solidFill>
                <a:latin typeface="Arial" panose="020B0604020202020204" pitchFamily="34" charset="0"/>
                <a:cs typeface="Arial" panose="020B0604020202020204" pitchFamily="34" charset="0"/>
              </a:rPr>
              <a:t>VỚI NHIỀU LỰA CHỌN  ĐA DẠNG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4219610"/>
            <a:ext cx="4908322" cy="2846525"/>
          </a:xfrm>
        </p:spPr>
        <p:txBody>
          <a:bodyPr/>
          <a:lstStyle/>
          <a:p>
            <a:pPr marL="285750" indent="-285750">
              <a:buFont typeface="Arial" panose="020B0604020202020204" pitchFamily="34" charset="0"/>
              <a:buChar char="•"/>
            </a:pPr>
            <a:r>
              <a:rPr lang="en-US" altLang="zh-CN" dirty="0">
                <a:solidFill>
                  <a:schemeClr val="bg1"/>
                </a:solidFill>
              </a:rPr>
              <a:t>Chỉ cách Melbourne 45km về phía đông bắc</a:t>
            </a:r>
          </a:p>
          <a:p>
            <a:pPr marL="285750" indent="-285750">
              <a:buFont typeface="Arial" panose="020B0604020202020204" pitchFamily="34" charset="0"/>
              <a:buChar char="•"/>
            </a:pPr>
            <a:r>
              <a:rPr lang="en-US" altLang="zh-CN" dirty="0">
                <a:solidFill>
                  <a:schemeClr val="bg1"/>
                </a:solidFill>
              </a:rPr>
              <a:t>Được chia thành Hạ Yarra và Thượng Yarra</a:t>
            </a:r>
          </a:p>
          <a:p>
            <a:pPr marL="285750" indent="-285750">
              <a:buFont typeface="Arial" panose="020B0604020202020204" pitchFamily="34" charset="0"/>
              <a:buChar char="•"/>
            </a:pPr>
            <a:r>
              <a:rPr lang="en-US" altLang="zh-CN" dirty="0">
                <a:solidFill>
                  <a:schemeClr val="bg1"/>
                </a:solidFill>
              </a:rPr>
              <a:t>Được bao quanh bởi các dãy núi</a:t>
            </a:r>
          </a:p>
          <a:p>
            <a:pPr marL="285750" indent="-285750">
              <a:buFont typeface="Arial" panose="020B0604020202020204" pitchFamily="34" charset="0"/>
              <a:buChar char="•"/>
            </a:pPr>
            <a:r>
              <a:rPr lang="en-US" altLang="zh-CN" dirty="0">
                <a:solidFill>
                  <a:schemeClr val="bg1"/>
                </a:solidFill>
              </a:rPr>
              <a:t>Địa lý đa dạng, sự khác biệt về khí hậu và các loại đất cho phép một số giống nho phát triển mạnh</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8729" t="10508" r="38247"/>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539709" y="551000"/>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443675" y="1187244"/>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490757" y="1772019"/>
            <a:ext cx="271608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CỦA ĐỊA TRUNG HẢI</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YARRA</a:t>
            </a:r>
          </a:p>
          <a:p>
            <a:r>
              <a:rPr lang="en-US" altLang="zh-CN" sz="1800" dirty="0">
                <a:solidFill>
                  <a:srgbClr val="B2D8BE"/>
                </a:solidFill>
                <a:latin typeface="Arial" panose="020B0604020202020204" pitchFamily="34" charset="0"/>
                <a:cs typeface="Arial" panose="020B0604020202020204" pitchFamily="34" charset="0"/>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49151" cy="1530521"/>
          </a:xfrm>
        </p:spPr>
        <p:txBody>
          <a:bodyPr/>
          <a:lstStyle/>
          <a:p>
            <a:r>
              <a:rPr lang="en-US" altLang="zh-CN" dirty="0"/>
              <a:t>Hai loại đất nổi bật và khác biệt hoàn toàn tạo nên sự đa dạng và thú vị của khu vực:</a:t>
            </a:r>
          </a:p>
          <a:p>
            <a:pPr marL="285750" indent="-285750">
              <a:buFont typeface="Arial" panose="020B0604020202020204" pitchFamily="34" charset="0"/>
              <a:buChar char="•"/>
            </a:pPr>
            <a:r>
              <a:rPr lang="en-US" altLang="zh-CN" dirty="0"/>
              <a:t>Phía bắc có đất màu xám đến xám nâu trên bề mặt, với lớp đất sét màu đỏ nâu thường chứa đầy đá.</a:t>
            </a:r>
          </a:p>
          <a:p>
            <a:pPr marL="285750" indent="-285750">
              <a:buFont typeface="Arial" panose="020B0604020202020204" pitchFamily="34" charset="0"/>
              <a:buChar char="•"/>
            </a:pPr>
            <a:r>
              <a:rPr lang="en-US" altLang="zh-CN" dirty="0"/>
              <a:t>Phía nam có đất núi lửa đỏ màu mỡ, cực kỳ sâu và trẻ hơn nhiều.</a:t>
            </a: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844" b="16844"/>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 TẠI</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lstStyle/>
          <a:p>
            <a:r>
              <a:rPr lang="en-US" altLang="zh-CN" sz="5000" b="1" dirty="0">
                <a:solidFill>
                  <a:schemeClr val="accent5"/>
                </a:solidFill>
              </a:rPr>
              <a:t>THUNG LŨNG YARRA</a:t>
            </a: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3875414"/>
            <a:ext cx="4836222" cy="1530521"/>
          </a:xfrm>
        </p:spPr>
        <p:txBody>
          <a:bodyPr/>
          <a:lstStyle/>
          <a:p>
            <a:pPr marL="285750" indent="-285750">
              <a:buFont typeface="Arial" panose="020B0604020202020204" pitchFamily="34" charset="0"/>
              <a:buChar char="•"/>
            </a:pPr>
            <a:r>
              <a:rPr lang="en-US" altLang="zh-CN" dirty="0">
                <a:solidFill>
                  <a:schemeClr val="bg1"/>
                </a:solidFill>
              </a:rPr>
              <a:t>Một quá khứ đầy đam mê và một tương lai tiến bộ</a:t>
            </a:r>
          </a:p>
          <a:p>
            <a:pPr marL="285750" indent="-285750">
              <a:buFont typeface="Arial" panose="020B0604020202020204" pitchFamily="34" charset="0"/>
              <a:buChar char="•"/>
            </a:pPr>
            <a:r>
              <a:rPr lang="en-US" altLang="zh-CN" dirty="0">
                <a:solidFill>
                  <a:schemeClr val="bg1"/>
                </a:solidFill>
              </a:rPr>
              <a:t>Tôn trọng các ảnh hưởng khí hậu đa dạng</a:t>
            </a:r>
          </a:p>
          <a:p>
            <a:pPr marL="285750" indent="-285750">
              <a:buFont typeface="Arial" panose="020B0604020202020204" pitchFamily="34" charset="0"/>
              <a:buChar char="•"/>
            </a:pPr>
            <a:r>
              <a:rPr lang="en-US" altLang="zh-CN" dirty="0">
                <a:solidFill>
                  <a:schemeClr val="bg1"/>
                </a:solidFill>
              </a:rPr>
              <a:t>Cam kết đổi mới và thử nghiệm</a:t>
            </a:r>
          </a:p>
          <a:p>
            <a:pPr marL="285750" indent="-285750">
              <a:buFont typeface="Arial" panose="020B0604020202020204" pitchFamily="34" charset="0"/>
              <a:buChar char="•"/>
            </a:pPr>
            <a:r>
              <a:rPr lang="en-US" altLang="zh-CN" dirty="0">
                <a:solidFill>
                  <a:schemeClr val="bg1"/>
                </a:solidFill>
              </a:rPr>
              <a:t>Dành nhiều thời gian hơn cho vườn nho, ít can thiệp hơn vào nhà máy rượu</a:t>
            </a:r>
          </a:p>
          <a:p>
            <a:pPr marL="285750" indent="-285750">
              <a:buFont typeface="Arial" panose="020B0604020202020204" pitchFamily="34" charset="0"/>
              <a:buChar char="•"/>
            </a:pPr>
            <a:r>
              <a:rPr lang="en-US" altLang="zh-CN" dirty="0">
                <a:solidFill>
                  <a:schemeClr val="bg1"/>
                </a:solidFill>
              </a:rPr>
              <a:t>Các dòng rượu cổ điển vùng khí hậu mát mẻ cùng với các giống thay thế</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YARRA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PINOT NOIR</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36%</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8%</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
SAUVIGNON</a:t>
            </a:r>
          </a:p>
          <a:p>
            <a:pPr algn="ctr"/>
            <a:r>
              <a:rPr lang="zh-CN" altLang="en-US" sz="3800" dirty="0">
                <a:solidFill>
                  <a:schemeClr val="bg1"/>
                </a:solidFill>
                <a:latin typeface="Arial" panose="020B0604020202020204" pitchFamily="34" charset="0"/>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PINOT GRIS
/GRIGIO</a:t>
            </a:r>
          </a:p>
          <a:p>
            <a:pPr algn="ctr"/>
            <a:r>
              <a:rPr lang="zh-CN" altLang="en-US" sz="3800" dirty="0">
                <a:solidFill>
                  <a:schemeClr val="bg1"/>
                </a:solidFill>
                <a:latin typeface="Arial" panose="020B0604020202020204" pitchFamily="34" charset="0"/>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401501"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98662" y="4049910"/>
            <a:ext cx="2194575"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993441" y="3910448"/>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51383" y="3976085"/>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GRIS/
GRIGIO</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25550" y="1943365"/>
            <a:ext cx="11635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206343" y="3010486"/>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THUNG LŨNG YARRA
CHARDONNAY</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774780" y="1932613"/>
            <a:ext cx="2130480" cy="738664"/>
          </a:xfrm>
          <a:prstGeom prst="rect">
            <a:avLst/>
          </a:prstGeom>
          <a:noFill/>
        </p:spPr>
        <p:txBody>
          <a:bodyPr wrap="square" anchor="b">
            <a:spAutoFit/>
          </a:bodyPr>
          <a:lstStyle>
            <a:lvl1pPr>
              <a:defRPr sz="1400"/>
            </a:lvl1pPr>
          </a:lstStyle>
          <a:p>
            <a:pPr algn="ctr">
              <a:spcBef>
                <a:spcPts val="203"/>
              </a:spcBef>
            </a:pPr>
            <a:r>
              <a:rPr lang="en-US" altLang="zh-CN" sz="1400" dirty="0">
                <a:latin typeface="Arial" panose="020B0604020202020204" pitchFamily="34" charset="0"/>
              </a:rPr>
              <a:t>ĐƯỢC TRỒNG TRÊN NHIỀU VÙNG ĐẤT ĐA DẠNG</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917276" y="3185012"/>
            <a:ext cx="2692396" cy="3399007"/>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THỨ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Bánh mì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Vani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Bơ</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Kẹo bơ cứng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Mật ong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Gia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Dừa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Kẹo</a:t>
            </a:r>
            <a:r>
              <a:rPr lang="en-US" altLang="zh-CN" sz="1400" dirty="0">
                <a:latin typeface="Arial" panose="020B0604020202020204" pitchFamily="34" charset="0"/>
              </a:rPr>
              <a:t> nougat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Hạnh nhân rang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Bánh trứng đường</a:t>
            </a:r>
            <a:endParaRPr lang="en-AU" sz="1400" dirty="0">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Đá phấn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Khoáng chất</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983478" y="3010486"/>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73770"/>
            <a:ext cx="1744270" cy="7652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cs typeface="Arial" panose="020B0604020202020204" pitchFamily="34" charset="0"/>
              </a:rPr>
              <a:t>TINH TẾ, CÓ KẾT CẤU VÀ KIỀM CHẾ</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02999" y="4578279"/>
            <a:ext cx="1994088" cy="153381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HƠN</a:t>
            </a:r>
            <a:endParaRPr lang="en-AU" sz="2200" dirty="0">
              <a:effectLst/>
              <a:latin typeface="Arial" panose="020B0604020202020204" pitchFamily="34" charset="0"/>
              <a:cs typeface="Arial" panose="020B0604020202020204" pitchFamily="34" charset="0"/>
            </a:endParaRP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SẢN LƯỢNG 
HÀNG NĂM</a:t>
            </a:r>
            <a:endParaRPr lang="en-AU" sz="1600" dirty="0">
              <a:effectLst/>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F0B0D313-AD24-701D-CF94-DDE5697996FE}"/>
              </a:ext>
            </a:extLst>
          </p:cNvPr>
          <p:cNvCxnSpPr>
            <a:cxnSpLocks/>
          </p:cNvCxnSpPr>
          <p:nvPr/>
        </p:nvCxnSpPr>
        <p:spPr>
          <a:xfrm>
            <a:off x="8661193" y="3010486"/>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7606095" y="3218860"/>
            <a:ext cx="2110196" cy="2435923"/>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TRÁI CÂY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Lê</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Xuân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Dưa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Xoài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Dứa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Sung</a:t>
            </a:r>
            <a:endParaRPr lang="en-AU" sz="1400" dirty="0">
              <a:effectLst/>
              <a:latin typeface="Arial" panose="020B0604020202020204" pitchFamily="34" charset="0"/>
            </a:endParaRPr>
          </a:p>
        </p:txBody>
      </p: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altLang="zh-CN" sz="3200" b="1" dirty="0">
                <a:solidFill>
                  <a:schemeClr val="bg2"/>
                </a:solidFill>
              </a:rPr>
              <a:t>ĐẶC ĐIỂM
CHARDONNAY</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316813"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680956"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3045099"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409242"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5D5E2F84-A7FC-2923-990C-971FADE9EC37}"/>
              </a:ext>
            </a:extLst>
          </p:cNvPr>
          <p:cNvSpPr/>
          <p:nvPr/>
        </p:nvSpPr>
        <p:spPr>
          <a:xfrm>
            <a:off x="3773766"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4138290"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496635"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867337"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5231861"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39349"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sp>
        <p:nvSpPr>
          <p:cNvPr id="54" name="Oval 53">
            <a:extLst>
              <a:ext uri="{FF2B5EF4-FFF2-40B4-BE49-F238E27FC236}">
                <a16:creationId xmlns:a16="http://schemas.microsoft.com/office/drawing/2014/main" id="{889E2E6B-B4FC-4D27-093E-FF22D5ADCF2C}"/>
              </a:ext>
            </a:extLst>
          </p:cNvPr>
          <p:cNvSpPr/>
          <p:nvPr/>
        </p:nvSpPr>
        <p:spPr>
          <a:xfrm>
            <a:off x="2316813"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68095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3045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40924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9" name="Oval 58">
            <a:extLst>
              <a:ext uri="{FF2B5EF4-FFF2-40B4-BE49-F238E27FC236}">
                <a16:creationId xmlns:a16="http://schemas.microsoft.com/office/drawing/2014/main" id="{28A46049-63B6-2E72-2848-E3A891BCC211}"/>
              </a:ext>
            </a:extLst>
          </p:cNvPr>
          <p:cNvSpPr/>
          <p:nvPr/>
        </p:nvSpPr>
        <p:spPr>
          <a:xfrm>
            <a:off x="377376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413829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49663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86733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5231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218781"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488532"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7816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0578BD73-E803-010F-D580-99A4F5AF1A1C}"/>
              </a:ext>
            </a:extLst>
          </p:cNvPr>
          <p:cNvSpPr/>
          <p:nvPr/>
        </p:nvSpPr>
        <p:spPr>
          <a:xfrm>
            <a:off x="2316813"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680956"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3045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40924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773766"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4138290"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49663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86733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5231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218781" y="3844171"/>
            <a:ext cx="1015245" cy="26172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339349"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781663"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90" name="Oval 89">
            <a:extLst>
              <a:ext uri="{FF2B5EF4-FFF2-40B4-BE49-F238E27FC236}">
                <a16:creationId xmlns:a16="http://schemas.microsoft.com/office/drawing/2014/main" id="{9ADF75C1-2283-CB22-99AC-2C1A54F55AA9}"/>
              </a:ext>
            </a:extLst>
          </p:cNvPr>
          <p:cNvSpPr/>
          <p:nvPr/>
        </p:nvSpPr>
        <p:spPr>
          <a:xfrm>
            <a:off x="2316813"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68095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304509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40924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77376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413829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496635"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86733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523186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218781"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339349"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7816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5" name="Oval 104">
            <a:extLst>
              <a:ext uri="{FF2B5EF4-FFF2-40B4-BE49-F238E27FC236}">
                <a16:creationId xmlns:a16="http://schemas.microsoft.com/office/drawing/2014/main" id="{C078604D-736D-2D36-8664-746636080348}"/>
              </a:ext>
            </a:extLst>
          </p:cNvPr>
          <p:cNvSpPr/>
          <p:nvPr/>
        </p:nvSpPr>
        <p:spPr>
          <a:xfrm>
            <a:off x="2316813"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68095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304509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40924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773766"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413829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49663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86733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523186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6" name="Oval 115">
            <a:extLst>
              <a:ext uri="{FF2B5EF4-FFF2-40B4-BE49-F238E27FC236}">
                <a16:creationId xmlns:a16="http://schemas.microsoft.com/office/drawing/2014/main" id="{D11C57C6-EF40-F4C0-3BC7-803F45BD5066}"/>
              </a:ext>
            </a:extLst>
          </p:cNvPr>
          <p:cNvSpPr/>
          <p:nvPr/>
        </p:nvSpPr>
        <p:spPr>
          <a:xfrm>
            <a:off x="2316813"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680956"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3045099"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409242"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73385"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86733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523186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218781"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17767" y="5829879"/>
            <a:ext cx="182223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11,5%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781663"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90409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770999"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3" name="Oval 2">
            <a:extLst>
              <a:ext uri="{FF2B5EF4-FFF2-40B4-BE49-F238E27FC236}">
                <a16:creationId xmlns:a16="http://schemas.microsoft.com/office/drawing/2014/main" id="{32FE7FAC-8AD5-96BC-264F-50623C602AE8}"/>
              </a:ext>
            </a:extLst>
          </p:cNvPr>
          <p:cNvSpPr/>
          <p:nvPr/>
        </p:nvSpPr>
        <p:spPr>
          <a:xfrm>
            <a:off x="4141615"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Title 2">
            <a:extLst>
              <a:ext uri="{FF2B5EF4-FFF2-40B4-BE49-F238E27FC236}">
                <a16:creationId xmlns:a16="http://schemas.microsoft.com/office/drawing/2014/main" id="{B2820477-CD4F-C7FA-EFE2-A547809FECEF}"/>
              </a:ext>
            </a:extLst>
          </p:cNvPr>
          <p:cNvSpPr txBox="1"/>
          <p:nvPr/>
        </p:nvSpPr>
        <p:spPr>
          <a:xfrm>
            <a:off x="345656" y="218733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5" name="Straight Connector 4">
            <a:extLst>
              <a:ext uri="{FF2B5EF4-FFF2-40B4-BE49-F238E27FC236}">
                <a16:creationId xmlns:a16="http://schemas.microsoft.com/office/drawing/2014/main" id="{B457819B-285D-5AE3-67A6-E1880B72098F}"/>
              </a:ext>
            </a:extLst>
          </p:cNvPr>
          <p:cNvCxnSpPr>
            <a:cxnSpLocks/>
          </p:cNvCxnSpPr>
          <p:nvPr/>
        </p:nvCxnSpPr>
        <p:spPr>
          <a:xfrm>
            <a:off x="1225808" y="232807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22D3C855-07DD-0DA5-159D-AE261495EC55}"/>
              </a:ext>
            </a:extLst>
          </p:cNvPr>
          <p:cNvSpPr txBox="1"/>
          <p:nvPr/>
        </p:nvSpPr>
        <p:spPr>
          <a:xfrm>
            <a:off x="345655" y="333792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cxnSp>
        <p:nvCxnSpPr>
          <p:cNvPr id="11" name="Straight Connector 10">
            <a:extLst>
              <a:ext uri="{FF2B5EF4-FFF2-40B4-BE49-F238E27FC236}">
                <a16:creationId xmlns:a16="http://schemas.microsoft.com/office/drawing/2014/main" id="{424E54D2-C8D4-428D-26FA-87338EDD8389}"/>
              </a:ext>
            </a:extLst>
          </p:cNvPr>
          <p:cNvCxnSpPr>
            <a:cxnSpLocks/>
          </p:cNvCxnSpPr>
          <p:nvPr/>
        </p:nvCxnSpPr>
        <p:spPr>
          <a:xfrm>
            <a:off x="1132497" y="3489607"/>
            <a:ext cx="1108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4EB8A9FD-7F49-EE70-BE04-2D754ACA6894}"/>
              </a:ext>
            </a:extLst>
          </p:cNvPr>
          <p:cNvSpPr txBox="1"/>
          <p:nvPr/>
        </p:nvSpPr>
        <p:spPr>
          <a:xfrm>
            <a:off x="345655" y="41983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7" name="Straight Connector 16">
            <a:extLst>
              <a:ext uri="{FF2B5EF4-FFF2-40B4-BE49-F238E27FC236}">
                <a16:creationId xmlns:a16="http://schemas.microsoft.com/office/drawing/2014/main" id="{23404B81-570E-8722-5831-297B4B9360EC}"/>
              </a:ext>
            </a:extLst>
          </p:cNvPr>
          <p:cNvCxnSpPr>
            <a:cxnSpLocks/>
          </p:cNvCxnSpPr>
          <p:nvPr/>
        </p:nvCxnSpPr>
        <p:spPr>
          <a:xfrm>
            <a:off x="1225808" y="433386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3AB102FB-7181-871B-9D08-9CCA36EACE13}"/>
              </a:ext>
            </a:extLst>
          </p:cNvPr>
          <p:cNvSpPr txBox="1"/>
          <p:nvPr/>
        </p:nvSpPr>
        <p:spPr>
          <a:xfrm>
            <a:off x="345655" y="50238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9" name="Straight Connector 18">
            <a:extLst>
              <a:ext uri="{FF2B5EF4-FFF2-40B4-BE49-F238E27FC236}">
                <a16:creationId xmlns:a16="http://schemas.microsoft.com/office/drawing/2014/main" id="{97910092-79D0-7227-1A41-00C71BD6A07A}"/>
              </a:ext>
            </a:extLst>
          </p:cNvPr>
          <p:cNvCxnSpPr>
            <a:cxnSpLocks/>
          </p:cNvCxnSpPr>
          <p:nvPr/>
        </p:nvCxnSpPr>
        <p:spPr>
          <a:xfrm>
            <a:off x="1072013" y="5167397"/>
            <a:ext cx="11690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C3D809B1-33A7-DEFE-AE15-A675E8551B0E}"/>
              </a:ext>
            </a:extLst>
          </p:cNvPr>
          <p:cNvSpPr txBox="1"/>
          <p:nvPr/>
        </p:nvSpPr>
        <p:spPr>
          <a:xfrm>
            <a:off x="345655" y="538323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3" name="Straight Connector 22">
            <a:extLst>
              <a:ext uri="{FF2B5EF4-FFF2-40B4-BE49-F238E27FC236}">
                <a16:creationId xmlns:a16="http://schemas.microsoft.com/office/drawing/2014/main" id="{E90F1334-703B-C734-6B87-545E67F16A01}"/>
              </a:ext>
            </a:extLst>
          </p:cNvPr>
          <p:cNvCxnSpPr>
            <a:cxnSpLocks/>
          </p:cNvCxnSpPr>
          <p:nvPr/>
        </p:nvCxnSpPr>
        <p:spPr>
          <a:xfrm>
            <a:off x="1225808" y="5526834"/>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724F8ED2-2449-75E8-F219-114F76A0D224}"/>
              </a:ext>
            </a:extLst>
          </p:cNvPr>
          <p:cNvSpPr txBox="1"/>
          <p:nvPr/>
        </p:nvSpPr>
        <p:spPr>
          <a:xfrm>
            <a:off x="345655" y="618806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25" name="Straight Connector 24">
            <a:extLst>
              <a:ext uri="{FF2B5EF4-FFF2-40B4-BE49-F238E27FC236}">
                <a16:creationId xmlns:a16="http://schemas.microsoft.com/office/drawing/2014/main" id="{C5F6D5C8-469D-E19F-BC67-802FFA49138B}"/>
              </a:ext>
            </a:extLst>
          </p:cNvPr>
          <p:cNvCxnSpPr>
            <a:cxnSpLocks/>
          </p:cNvCxnSpPr>
          <p:nvPr/>
        </p:nvCxnSpPr>
        <p:spPr>
          <a:xfrm>
            <a:off x="1674663" y="6331660"/>
            <a:ext cx="5663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THUNG LŨNG YARRA
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250041"/>
            <a:ext cx="2805709" cy="648896"/>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THƠM NGÁT VÀ 
KHOÁNG CHẤT</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447944"/>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610113" y="1039192"/>
            <a:ext cx="2812197" cy="281219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1525192"/>
            <a:ext cx="2550574" cy="18455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defTabSz="914217"/>
            <a:r>
              <a:rPr lang="en-US" altLang="zh-CN" sz="2200" dirty="0">
                <a:solidFill>
                  <a:schemeClr val="bg1"/>
                </a:solidFill>
                <a:latin typeface="Arial" panose="020B0604020202020204" pitchFamily="34" charset="0"/>
                <a:cs typeface="Arial" panose="020B0604020202020204" pitchFamily="34" charset="0"/>
              </a:rPr>
              <a:t>TRẢI DÀI 
TỪ</a:t>
            </a:r>
          </a:p>
          <a:p>
            <a:pPr algn="ctr" defTabSz="914217"/>
            <a:r>
              <a:rPr lang="en-US" altLang="zh-CN" sz="2200" dirty="0">
                <a:solidFill>
                  <a:schemeClr val="bg1"/>
                </a:solidFill>
                <a:latin typeface="Arial" panose="020B0604020202020204" pitchFamily="34" charset="0"/>
                <a:cs typeface="Arial" panose="020B0604020202020204" pitchFamily="34" charset="0"/>
              </a:rPr>
              <a:t>VỊ NHẸ 
ĐẾN TRUNG BÌNH, MỀM MƯỢT VÀ CÓ KẾT CẤU</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82939" y="4629918"/>
            <a:ext cx="1961127" cy="1713611"/>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Dâu tây</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Anh đào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Hoa violet</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Mận Đất</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Hoa hồng</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Mặn</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220146"/>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212526"/>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896126" y="3649415"/>
            <a:ext cx="296306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9" y="4578279"/>
            <a:ext cx="1994088" cy="153381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HƠN</a:t>
            </a:r>
            <a:endParaRPr lang="en-AU" sz="2200" dirty="0">
              <a:effectLst/>
              <a:latin typeface="Arial" panose="020B0604020202020204" pitchFamily="34" charset="0"/>
              <a:cs typeface="Arial" panose="020B0604020202020204" pitchFamily="34" charset="0"/>
            </a:endParaRP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SẢN LƯỢNG 
HÀNG NĂM</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992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b="1" dirty="0">
                <a:solidFill>
                  <a:schemeClr val="bg2"/>
                </a:solidFill>
              </a:rPr>
              <a:t>ĐẶC ĐIỂM
PINOT NOIR</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69688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419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055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42457"/>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2"/>
            <a:ext cx="1087283" cy="33995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560286" y="2988557"/>
            <a:ext cx="398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50" y="383793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48229" y="4670939"/>
            <a:ext cx="7109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30839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54634" y="595909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31720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78000" y="6456043"/>
            <a:ext cx="181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36229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3711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56852" y="5509945"/>
            <a:ext cx="60229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59277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3F77AF24-CC7C-80BB-330A-C44810595742}"/>
              </a:ext>
            </a:extLst>
          </p:cNvPr>
          <p:cNvSpPr/>
          <p:nvPr/>
        </p:nvSpPr>
        <p:spPr>
          <a:xfrm>
            <a:off x="2010844" y="49486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1B4E366E-52FE-ABDA-91D8-DA2359ED8AB3}"/>
              </a:ext>
            </a:extLst>
          </p:cNvPr>
          <p:cNvSpPr/>
          <p:nvPr/>
        </p:nvSpPr>
        <p:spPr>
          <a:xfrm>
            <a:off x="2374987"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99BAB0C9-A290-3E33-9E7E-BA8A2BD0D468}"/>
              </a:ext>
            </a:extLst>
          </p:cNvPr>
          <p:cNvSpPr/>
          <p:nvPr/>
        </p:nvSpPr>
        <p:spPr>
          <a:xfrm>
            <a:off x="2739130"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9EE03856-FB5B-D9AD-CFAD-6585B34CFF73}"/>
              </a:ext>
            </a:extLst>
          </p:cNvPr>
          <p:cNvSpPr/>
          <p:nvPr/>
        </p:nvSpPr>
        <p:spPr>
          <a:xfrm>
            <a:off x="3103273"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A1555DC2-F59B-A94F-BB20-DBE8F5FFD223}"/>
              </a:ext>
            </a:extLst>
          </p:cNvPr>
          <p:cNvSpPr/>
          <p:nvPr/>
        </p:nvSpPr>
        <p:spPr>
          <a:xfrm>
            <a:off x="3467797"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12801BAB-478B-1894-A0CE-80D32C4387C4}"/>
              </a:ext>
            </a:extLst>
          </p:cNvPr>
          <p:cNvSpPr/>
          <p:nvPr/>
        </p:nvSpPr>
        <p:spPr>
          <a:xfrm>
            <a:off x="3832321"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id="{94AD7711-FD49-1372-4E9F-A311C7DA2496}"/>
              </a:ext>
            </a:extLst>
          </p:cNvPr>
          <p:cNvSpPr/>
          <p:nvPr/>
        </p:nvSpPr>
        <p:spPr>
          <a:xfrm>
            <a:off x="4190666"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Oval 36">
            <a:extLst>
              <a:ext uri="{FF2B5EF4-FFF2-40B4-BE49-F238E27FC236}">
                <a16:creationId xmlns:a16="http://schemas.microsoft.com/office/drawing/2014/main" id="{73302AB1-4FAC-6EE5-C327-83D08B55B12A}"/>
              </a:ext>
            </a:extLst>
          </p:cNvPr>
          <p:cNvSpPr/>
          <p:nvPr/>
        </p:nvSpPr>
        <p:spPr>
          <a:xfrm>
            <a:off x="4561368"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95A9D3B7-AA5C-E97F-60A2-648B202BC915}"/>
              </a:ext>
            </a:extLst>
          </p:cNvPr>
          <p:cNvSpPr/>
          <p:nvPr/>
        </p:nvSpPr>
        <p:spPr>
          <a:xfrm>
            <a:off x="4925892"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Title 2">
            <a:extLst>
              <a:ext uri="{FF2B5EF4-FFF2-40B4-BE49-F238E27FC236}">
                <a16:creationId xmlns:a16="http://schemas.microsoft.com/office/drawing/2014/main" id="{AC2B1C82-BCD3-DD0D-8B98-0790F81AECC6}"/>
              </a:ext>
            </a:extLst>
          </p:cNvPr>
          <p:cNvSpPr txBox="1"/>
          <p:nvPr/>
        </p:nvSpPr>
        <p:spPr>
          <a:xfrm>
            <a:off x="530397" y="49574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43" name="Straight Connector 42">
            <a:extLst>
              <a:ext uri="{FF2B5EF4-FFF2-40B4-BE49-F238E27FC236}">
                <a16:creationId xmlns:a16="http://schemas.microsoft.com/office/drawing/2014/main" id="{B5015B0B-FA34-1CCF-7433-A9FE822AE6A3}"/>
              </a:ext>
            </a:extLst>
          </p:cNvPr>
          <p:cNvCxnSpPr>
            <a:cxnSpLocks/>
          </p:cNvCxnSpPr>
          <p:nvPr/>
        </p:nvCxnSpPr>
        <p:spPr>
          <a:xfrm>
            <a:off x="1410550" y="509628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81A05D30-60E6-D94F-B74B-EF313EE0B90F}"/>
              </a:ext>
            </a:extLst>
          </p:cNvPr>
          <p:cNvSpPr/>
          <p:nvPr/>
        </p:nvSpPr>
        <p:spPr>
          <a:xfrm>
            <a:off x="3823621"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09471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618591"/>
            <a:ext cx="32736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THUNG LŨNG YARRA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523101"/>
            <a:ext cx="1832762"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PHÙ HỢP NHẤT VỚI CÁC VÙNG ẤM HƠN Ở PHÍA BẮC THUNG LŨNG YARRA</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5054429"/>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Lý</a:t>
            </a:r>
            <a:r>
              <a:rPr lang="en-US" altLang="zh-CN" sz="1400" dirty="0">
                <a:latin typeface="Arial" panose="020B0604020202020204" pitchFamily="34" charset="0"/>
              </a:rPr>
              <a:t>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Việt quất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 hà</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Bạch đàn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Ớt chuông</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289805"/>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428218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8630151" y="5131708"/>
            <a:ext cx="3059697" cy="1102866"/>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THƯỜNG ĐƯỢC PHA TRỘN</a:t>
            </a:r>
          </a:p>
          <a:p>
            <a:pPr algn="ctr">
              <a:spcBef>
                <a:spcPts val="203"/>
              </a:spcBef>
            </a:pPr>
            <a:r>
              <a:rPr lang="en-US" altLang="zh-CN" sz="1600" dirty="0">
                <a:effectLst/>
                <a:latin typeface="Arial" panose="020B0604020202020204" pitchFamily="34" charset="0"/>
              </a:rPr>
              <a:t>VỚI MỘT TỶ LỆ NHỎ CABERNET FRANC VÀ MERLOT</a:t>
            </a:r>
            <a:endParaRPr lang="en-AU" sz="1600" dirty="0">
              <a:effectLst/>
              <a:latin typeface="Arial" panose="020B0604020202020204" pitchFamily="34" charset="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10136016" y="46160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73380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597917" y="2960863"/>
            <a:ext cx="2530929" cy="338554"/>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THƠM VÀ THANH LỊCH</a:t>
            </a:r>
            <a:endParaRPr lang="en-AU" sz="1600" dirty="0">
              <a:effectLst/>
              <a:latin typeface="Arial" panose="020B0604020202020204" pitchFamily="34" charset="0"/>
            </a:endParaRPr>
          </a:p>
        </p:txBody>
      </p:sp>
    </p:spTree>
    <p:extLst>
      <p:ext uri="{BB962C8B-B14F-4D97-AF65-F5344CB8AC3E}">
        <p14:creationId xmlns:p14="http://schemas.microsoft.com/office/powerpoint/2010/main" val="20019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509200"/>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trồng dưới khí hậu rộng lớn và đa dạng, trên những vùng đất có lịch sử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việc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sản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xuất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vang đặc biệt, đồng thời bảo vệ những kỳ quan thiên nhiên cho các thế hệ tương lai thưởng thức. Áp dụng tư duy hiện đại vào vùng đất cổ xưa của chúng ta, chúng ta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nước Úc – một lời nhắc nhở về cuộc phiêu lưu và sự đa dạng đã định hình nền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8097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8"/>
            <a:ext cx="1042365" cy="36720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978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073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FB882CF5-DC13-5847-19AF-9A53E5292740}"/>
              </a:ext>
            </a:extLst>
          </p:cNvPr>
          <p:cNvSpPr/>
          <p:nvPr/>
        </p:nvSpPr>
        <p:spPr>
          <a:xfrm>
            <a:off x="465670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Title 2">
            <a:extLst>
              <a:ext uri="{FF2B5EF4-FFF2-40B4-BE49-F238E27FC236}">
                <a16:creationId xmlns:a16="http://schemas.microsoft.com/office/drawing/2014/main" id="{BC6E5B16-1D39-6FEF-ACE0-8C3206290BF4}"/>
              </a:ext>
            </a:extLst>
          </p:cNvPr>
          <p:cNvSpPr txBox="1"/>
          <p:nvPr/>
        </p:nvSpPr>
        <p:spPr>
          <a:xfrm>
            <a:off x="609333" y="216211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5" name="Straight Connector 4">
            <a:extLst>
              <a:ext uri="{FF2B5EF4-FFF2-40B4-BE49-F238E27FC236}">
                <a16:creationId xmlns:a16="http://schemas.microsoft.com/office/drawing/2014/main" id="{049692F9-6A44-E6BD-DCF5-7EB1F164475A}"/>
              </a:ext>
            </a:extLst>
          </p:cNvPr>
          <p:cNvCxnSpPr>
            <a:cxnSpLocks/>
          </p:cNvCxnSpPr>
          <p:nvPr/>
        </p:nvCxnSpPr>
        <p:spPr>
          <a:xfrm>
            <a:off x="1489485" y="229224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40FAF42B-4CDD-9D79-F6F2-6C70D0BC62A1}"/>
              </a:ext>
            </a:extLst>
          </p:cNvPr>
          <p:cNvSpPr txBox="1"/>
          <p:nvPr/>
        </p:nvSpPr>
        <p:spPr>
          <a:xfrm>
            <a:off x="609332" y="3230224"/>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cxnSp>
        <p:nvCxnSpPr>
          <p:cNvPr id="30" name="Straight Connector 29">
            <a:extLst>
              <a:ext uri="{FF2B5EF4-FFF2-40B4-BE49-F238E27FC236}">
                <a16:creationId xmlns:a16="http://schemas.microsoft.com/office/drawing/2014/main" id="{06137006-F13B-02EB-42FC-BC46AD5D1681}"/>
              </a:ext>
            </a:extLst>
          </p:cNvPr>
          <p:cNvCxnSpPr>
            <a:cxnSpLocks/>
          </p:cNvCxnSpPr>
          <p:nvPr/>
        </p:nvCxnSpPr>
        <p:spPr>
          <a:xfrm>
            <a:off x="1639221" y="3376324"/>
            <a:ext cx="398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FAC00E1F-B57A-0C90-3990-E624F1FE4075}"/>
              </a:ext>
            </a:extLst>
          </p:cNvPr>
          <p:cNvSpPr txBox="1"/>
          <p:nvPr/>
        </p:nvSpPr>
        <p:spPr>
          <a:xfrm>
            <a:off x="609332" y="40622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32" name="Straight Connector 31">
            <a:extLst>
              <a:ext uri="{FF2B5EF4-FFF2-40B4-BE49-F238E27FC236}">
                <a16:creationId xmlns:a16="http://schemas.microsoft.com/office/drawing/2014/main" id="{995685E2-300A-084B-FA5A-3BE9B171E867}"/>
              </a:ext>
            </a:extLst>
          </p:cNvPr>
          <p:cNvCxnSpPr>
            <a:cxnSpLocks/>
          </p:cNvCxnSpPr>
          <p:nvPr/>
        </p:nvCxnSpPr>
        <p:spPr>
          <a:xfrm>
            <a:off x="1489485" y="420838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3120B81D-BAFC-58B7-0268-47018D306989}"/>
              </a:ext>
            </a:extLst>
          </p:cNvPr>
          <p:cNvSpPr txBox="1"/>
          <p:nvPr/>
        </p:nvSpPr>
        <p:spPr>
          <a:xfrm>
            <a:off x="609332" y="476685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36" name="Straight Connector 35">
            <a:extLst>
              <a:ext uri="{FF2B5EF4-FFF2-40B4-BE49-F238E27FC236}">
                <a16:creationId xmlns:a16="http://schemas.microsoft.com/office/drawing/2014/main" id="{3C408B9F-2770-24E2-CB38-80DF4EBBB499}"/>
              </a:ext>
            </a:extLst>
          </p:cNvPr>
          <p:cNvCxnSpPr>
            <a:cxnSpLocks/>
          </p:cNvCxnSpPr>
          <p:nvPr/>
        </p:nvCxnSpPr>
        <p:spPr>
          <a:xfrm>
            <a:off x="1327164" y="4905693"/>
            <a:ext cx="7109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5FB1AC22-7905-6664-C2FE-BFD93530E003}"/>
              </a:ext>
            </a:extLst>
          </p:cNvPr>
          <p:cNvSpPr txBox="1"/>
          <p:nvPr/>
        </p:nvSpPr>
        <p:spPr>
          <a:xfrm>
            <a:off x="609332" y="62674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39" name="Straight Connector 38">
            <a:extLst>
              <a:ext uri="{FF2B5EF4-FFF2-40B4-BE49-F238E27FC236}">
                <a16:creationId xmlns:a16="http://schemas.microsoft.com/office/drawing/2014/main" id="{13D9B411-8CF2-77F0-D428-B91D6B714A5C}"/>
              </a:ext>
            </a:extLst>
          </p:cNvPr>
          <p:cNvCxnSpPr>
            <a:cxnSpLocks/>
          </p:cNvCxnSpPr>
          <p:nvPr/>
        </p:nvCxnSpPr>
        <p:spPr>
          <a:xfrm>
            <a:off x="1856935" y="6406315"/>
            <a:ext cx="181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6DB3DF22-865D-BE2D-AC4C-4F752727E156}"/>
              </a:ext>
            </a:extLst>
          </p:cNvPr>
          <p:cNvSpPr txBox="1"/>
          <p:nvPr/>
        </p:nvSpPr>
        <p:spPr>
          <a:xfrm>
            <a:off x="609332" y="560585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47" name="Straight Connector 46">
            <a:extLst>
              <a:ext uri="{FF2B5EF4-FFF2-40B4-BE49-F238E27FC236}">
                <a16:creationId xmlns:a16="http://schemas.microsoft.com/office/drawing/2014/main" id="{044BA026-9884-133A-AE0D-8D03C47A5218}"/>
              </a:ext>
            </a:extLst>
          </p:cNvPr>
          <p:cNvCxnSpPr>
            <a:cxnSpLocks/>
          </p:cNvCxnSpPr>
          <p:nvPr/>
        </p:nvCxnSpPr>
        <p:spPr>
          <a:xfrm>
            <a:off x="1437968" y="5744699"/>
            <a:ext cx="6001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3785EB3B-E337-0205-65F9-447D638C70C0}"/>
              </a:ext>
            </a:extLst>
          </p:cNvPr>
          <p:cNvSpPr txBox="1"/>
          <p:nvPr/>
        </p:nvSpPr>
        <p:spPr>
          <a:xfrm>
            <a:off x="609332" y="519219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50" name="Straight Connector 49">
            <a:extLst>
              <a:ext uri="{FF2B5EF4-FFF2-40B4-BE49-F238E27FC236}">
                <a16:creationId xmlns:a16="http://schemas.microsoft.com/office/drawing/2014/main" id="{A0234A14-9B63-FB9F-80D5-DD2734DDAAC8}"/>
              </a:ext>
            </a:extLst>
          </p:cNvPr>
          <p:cNvCxnSpPr>
            <a:cxnSpLocks/>
          </p:cNvCxnSpPr>
          <p:nvPr/>
        </p:nvCxnSpPr>
        <p:spPr>
          <a:xfrm>
            <a:off x="1415845" y="5331042"/>
            <a:ext cx="6222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THUNG LŨNG YARRA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3036462"/>
            <a:ext cx="280570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CÁC DÒNG RƯỢU ĐẬM ĐÀ VÀ ĐẦY ĐẶN HƠN CÓ NHÃN LÀ SHIRAZ</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67873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534885" y="4657653"/>
            <a:ext cx="2805709" cy="1954381"/>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Gia vị</a:t>
            </a:r>
            <a:endParaRPr lang="en-AU" sz="1400" dirty="0">
              <a:effectLst/>
              <a:latin typeface="Arial" panose="020B0604020202020204" pitchFamily="34" charset="0"/>
            </a:endParaRP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Sô cô la</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Cà phê</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498097"/>
            <a:ext cx="1360731" cy="16793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vi-VN"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PHÙ HỢP NHẤT VỚI CÁC VÙNG ĐẤT THẤP CÓ KHÍ HẬU ẤM HƠN</a:t>
            </a:r>
            <a:endParaRPr lang="en-VN"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AF39A8C-7243-6FD3-756B-EA9807F5C885}"/>
              </a:ext>
            </a:extLst>
          </p:cNvPr>
          <p:cNvSpPr txBox="1"/>
          <p:nvPr/>
        </p:nvSpPr>
        <p:spPr>
          <a:xfrm>
            <a:off x="833318" y="4559815"/>
            <a:ext cx="2805709" cy="1387559"/>
          </a:xfrm>
          <a:prstGeom prst="rect">
            <a:avLst/>
          </a:prstGeom>
          <a:noFill/>
        </p:spPr>
        <p:txBody>
          <a:bodyPr wrap="square" anchor="b">
            <a:spAutoFit/>
          </a:bodyPr>
          <a:lstStyle/>
          <a:p>
            <a:pPr algn="ctr">
              <a:spcBef>
                <a:spcPts val="217"/>
              </a:spcBef>
              <a:spcAft>
                <a:spcPts val="315"/>
              </a:spcAft>
            </a:pPr>
            <a:r>
              <a:rPr lang="en-US" altLang="zh-CN" sz="1600" b="1" dirty="0">
                <a:latin typeface="Arial" panose="020B0604020202020204" pitchFamily="34" charset="0"/>
              </a:rPr>
              <a:t>VỪA </a:t>
            </a:r>
            <a:r>
              <a:rPr lang="en-US" altLang="zh-CN" sz="1600" dirty="0">
                <a:latin typeface="Arial" panose="020B0604020202020204" pitchFamily="34" charset="0"/>
              </a:rPr>
              <a:t>
VỚI CÁC ĐẶC ĐIỂM THƠM NGON, KHÓI, ĐÔI KHI ĐƯỢC GHI NHÃN LÀ SYRAH</a:t>
            </a:r>
          </a:p>
        </p:txBody>
      </p:sp>
    </p:spTree>
    <p:extLst>
      <p:ext uri="{BB962C8B-B14F-4D97-AF65-F5344CB8AC3E}">
        <p14:creationId xmlns:p14="http://schemas.microsoft.com/office/powerpoint/2010/main" val="1521449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ĐẶC ĐIỂM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5848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51175"/>
            <a:ext cx="1005210" cy="27962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0313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Title 2">
            <a:extLst>
              <a:ext uri="{FF2B5EF4-FFF2-40B4-BE49-F238E27FC236}">
                <a16:creationId xmlns:a16="http://schemas.microsoft.com/office/drawing/2014/main" id="{56D42D9B-15A3-F787-035C-81977AA6307D}"/>
              </a:ext>
            </a:extLst>
          </p:cNvPr>
          <p:cNvSpPr txBox="1"/>
          <p:nvPr/>
        </p:nvSpPr>
        <p:spPr>
          <a:xfrm>
            <a:off x="530398" y="169688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15" name="Straight Connector 14">
            <a:extLst>
              <a:ext uri="{FF2B5EF4-FFF2-40B4-BE49-F238E27FC236}">
                <a16:creationId xmlns:a16="http://schemas.microsoft.com/office/drawing/2014/main" id="{76436901-F26C-A575-2551-C7AA34369612}"/>
              </a:ext>
            </a:extLst>
          </p:cNvPr>
          <p:cNvCxnSpPr>
            <a:cxnSpLocks/>
          </p:cNvCxnSpPr>
          <p:nvPr/>
        </p:nvCxnSpPr>
        <p:spPr>
          <a:xfrm>
            <a:off x="141055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91FC63EB-56DA-2049-CFB8-EB0CA4B5407B}"/>
              </a:ext>
            </a:extLst>
          </p:cNvPr>
          <p:cNvSpPr txBox="1"/>
          <p:nvPr/>
        </p:nvSpPr>
        <p:spPr>
          <a:xfrm>
            <a:off x="530397" y="2842457"/>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cxnSp>
        <p:nvCxnSpPr>
          <p:cNvPr id="24" name="Straight Connector 23">
            <a:extLst>
              <a:ext uri="{FF2B5EF4-FFF2-40B4-BE49-F238E27FC236}">
                <a16:creationId xmlns:a16="http://schemas.microsoft.com/office/drawing/2014/main" id="{49483C33-2C46-13D7-CF3D-B4AC8F73C40A}"/>
              </a:ext>
            </a:extLst>
          </p:cNvPr>
          <p:cNvCxnSpPr>
            <a:cxnSpLocks/>
          </p:cNvCxnSpPr>
          <p:nvPr/>
        </p:nvCxnSpPr>
        <p:spPr>
          <a:xfrm>
            <a:off x="1560286" y="2988557"/>
            <a:ext cx="398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2C479EA3-9388-AC3A-D794-68120F2662FE}"/>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32" name="Straight Connector 31">
            <a:extLst>
              <a:ext uri="{FF2B5EF4-FFF2-40B4-BE49-F238E27FC236}">
                <a16:creationId xmlns:a16="http://schemas.microsoft.com/office/drawing/2014/main" id="{275CDB81-F239-D6FC-A958-546E1CC50A7C}"/>
              </a:ext>
            </a:extLst>
          </p:cNvPr>
          <p:cNvCxnSpPr>
            <a:cxnSpLocks/>
          </p:cNvCxnSpPr>
          <p:nvPr/>
        </p:nvCxnSpPr>
        <p:spPr>
          <a:xfrm>
            <a:off x="1410550" y="383793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EBD8929E-9ED6-EAF0-6B01-CE4D17760AC1}"/>
              </a:ext>
            </a:extLst>
          </p:cNvPr>
          <p:cNvSpPr txBox="1"/>
          <p:nvPr/>
        </p:nvSpPr>
        <p:spPr>
          <a:xfrm>
            <a:off x="530397" y="456292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41" name="Straight Connector 40">
            <a:extLst>
              <a:ext uri="{FF2B5EF4-FFF2-40B4-BE49-F238E27FC236}">
                <a16:creationId xmlns:a16="http://schemas.microsoft.com/office/drawing/2014/main" id="{E7FAA506-7686-1AD7-7571-491A4CEC1938}"/>
              </a:ext>
            </a:extLst>
          </p:cNvPr>
          <p:cNvCxnSpPr>
            <a:cxnSpLocks/>
          </p:cNvCxnSpPr>
          <p:nvPr/>
        </p:nvCxnSpPr>
        <p:spPr>
          <a:xfrm>
            <a:off x="1248229" y="4657858"/>
            <a:ext cx="7109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Title 2">
            <a:extLst>
              <a:ext uri="{FF2B5EF4-FFF2-40B4-BE49-F238E27FC236}">
                <a16:creationId xmlns:a16="http://schemas.microsoft.com/office/drawing/2014/main" id="{BD6A819C-E074-57CA-EE10-1E0B9F7A1CD5}"/>
              </a:ext>
            </a:extLst>
          </p:cNvPr>
          <p:cNvSpPr txBox="1"/>
          <p:nvPr/>
        </p:nvSpPr>
        <p:spPr>
          <a:xfrm>
            <a:off x="530397" y="613366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43" name="Straight Connector 42">
            <a:extLst>
              <a:ext uri="{FF2B5EF4-FFF2-40B4-BE49-F238E27FC236}">
                <a16:creationId xmlns:a16="http://schemas.microsoft.com/office/drawing/2014/main" id="{9D3635BB-ECBF-10CA-4A7C-8B5B9F6E1B8D}"/>
              </a:ext>
            </a:extLst>
          </p:cNvPr>
          <p:cNvCxnSpPr>
            <a:cxnSpLocks/>
          </p:cNvCxnSpPr>
          <p:nvPr/>
        </p:nvCxnSpPr>
        <p:spPr>
          <a:xfrm>
            <a:off x="1778000" y="6272504"/>
            <a:ext cx="181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B02C48EF-FF91-85F9-B3DF-19E5463046F1}"/>
              </a:ext>
            </a:extLst>
          </p:cNvPr>
          <p:cNvSpPr txBox="1"/>
          <p:nvPr/>
        </p:nvSpPr>
        <p:spPr>
          <a:xfrm>
            <a:off x="530397" y="52482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45" name="Straight Connector 44">
            <a:extLst>
              <a:ext uri="{FF2B5EF4-FFF2-40B4-BE49-F238E27FC236}">
                <a16:creationId xmlns:a16="http://schemas.microsoft.com/office/drawing/2014/main" id="{69637C55-DA8A-1B9C-FB42-EE3D8B3FA256}"/>
              </a:ext>
            </a:extLst>
          </p:cNvPr>
          <p:cNvCxnSpPr>
            <a:cxnSpLocks/>
          </p:cNvCxnSpPr>
          <p:nvPr/>
        </p:nvCxnSpPr>
        <p:spPr>
          <a:xfrm>
            <a:off x="1362635" y="5387106"/>
            <a:ext cx="5965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3BD1F62A-DD07-4996-BC5B-A1DFD95197B7}"/>
              </a:ext>
            </a:extLst>
          </p:cNvPr>
          <p:cNvSpPr txBox="1"/>
          <p:nvPr/>
        </p:nvSpPr>
        <p:spPr>
          <a:xfrm>
            <a:off x="530397" y="48926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48" name="Straight Connector 47">
            <a:extLst>
              <a:ext uri="{FF2B5EF4-FFF2-40B4-BE49-F238E27FC236}">
                <a16:creationId xmlns:a16="http://schemas.microsoft.com/office/drawing/2014/main" id="{564BEE02-F779-ACFC-73F7-59942DCD7FD1}"/>
              </a:ext>
            </a:extLst>
          </p:cNvPr>
          <p:cNvCxnSpPr>
            <a:cxnSpLocks/>
          </p:cNvCxnSpPr>
          <p:nvPr/>
        </p:nvCxnSpPr>
        <p:spPr>
          <a:xfrm>
            <a:off x="1326776" y="5031520"/>
            <a:ext cx="6323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977" r="1697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3" y="3092089"/>
            <a:ext cx="4995407" cy="1530521"/>
          </a:xfrm>
        </p:spPr>
        <p:txBody>
          <a:bodyPr/>
          <a:lstStyle/>
          <a:p>
            <a:pPr marL="0" indent="0">
              <a:spcBef>
                <a:spcPts val="300"/>
              </a:spcBef>
              <a:buNone/>
            </a:pPr>
            <a:r>
              <a:rPr lang="en-US" altLang="zh-CN" dirty="0"/>
              <a:t>Sự đa dạng về khí hậu và đất đai cho phép các nhà sản xuất địa phương thử nghiệm với các giống mới nổi và tái xuất hiện, thường mang lại kết quả đầy hứa hẹn.</a:t>
            </a:r>
          </a:p>
          <a:p>
            <a:pPr marL="285750" indent="-285750">
              <a:spcBef>
                <a:spcPts val="300"/>
              </a:spcBef>
              <a:buFont typeface="Arial" panose="020B0604020202020204" pitchFamily="34" charset="0"/>
              <a:buChar char="•"/>
            </a:pPr>
            <a:r>
              <a:rPr lang="en-US" altLang="zh-CN" dirty="0"/>
              <a:t>Arneis</a:t>
            </a:r>
          </a:p>
          <a:p>
            <a:pPr marL="285750" indent="-285750">
              <a:spcBef>
                <a:spcPts val="300"/>
              </a:spcBef>
              <a:buFont typeface="Arial" panose="020B0604020202020204" pitchFamily="34" charset="0"/>
              <a:buChar char="•"/>
            </a:pPr>
            <a:r>
              <a:rPr lang="en-US" altLang="zh-CN" dirty="0"/>
              <a:t>Gewürztraminer</a:t>
            </a:r>
          </a:p>
          <a:p>
            <a:pPr marL="285750" indent="-285750">
              <a:spcBef>
                <a:spcPts val="300"/>
              </a:spcBef>
              <a:buFont typeface="Arial" panose="020B0604020202020204" pitchFamily="34" charset="0"/>
              <a:buChar char="•"/>
            </a:pPr>
            <a:r>
              <a:rPr lang="en-US" altLang="zh-CN" dirty="0"/>
              <a:t>Grüner Veltliner</a:t>
            </a:r>
          </a:p>
          <a:p>
            <a:pPr marL="285750" indent="-285750">
              <a:spcBef>
                <a:spcPts val="300"/>
              </a:spcBef>
              <a:buFont typeface="Arial" panose="020B0604020202020204" pitchFamily="34" charset="0"/>
              <a:buChar char="•"/>
            </a:pPr>
            <a:r>
              <a:rPr lang="en-US" altLang="zh-CN" dirty="0"/>
              <a:t>Pinot Meunier</a:t>
            </a:r>
          </a:p>
          <a:p>
            <a:pPr marL="285750" indent="-285750">
              <a:spcBef>
                <a:spcPts val="300"/>
              </a:spcBef>
              <a:buFont typeface="Arial" panose="020B0604020202020204" pitchFamily="34" charset="0"/>
              <a:buChar char="•"/>
            </a:pPr>
            <a:r>
              <a:rPr lang="en-US" altLang="zh-CN" dirty="0"/>
              <a:t>Gamay</a:t>
            </a:r>
          </a:p>
          <a:p>
            <a:pPr marL="285750" indent="-285750">
              <a:spcBef>
                <a:spcPts val="300"/>
              </a:spcBef>
              <a:buFont typeface="Arial" panose="020B0604020202020204" pitchFamily="34" charset="0"/>
              <a:buChar char="•"/>
            </a:pPr>
            <a:r>
              <a:rPr lang="en-US" altLang="zh-CN" dirty="0"/>
              <a:t>Brachetto</a:t>
            </a:r>
          </a:p>
          <a:p>
            <a:pPr marL="285750" indent="-285750">
              <a:spcBef>
                <a:spcPts val="300"/>
              </a:spcBef>
              <a:buFont typeface="Arial" panose="020B0604020202020204" pitchFamily="34" charset="0"/>
              <a:buChar char="•"/>
            </a:pPr>
            <a:r>
              <a:rPr lang="en-US" altLang="zh-CN" dirty="0"/>
              <a:t>Tempranillo</a:t>
            </a:r>
          </a:p>
          <a:p>
            <a:pPr marL="285750" indent="-285750">
              <a:spcBef>
                <a:spcPts val="300"/>
              </a:spcBef>
              <a:buFont typeface="Arial" panose="020B0604020202020204" pitchFamily="34" charset="0"/>
              <a:buChar char="•"/>
            </a:pPr>
            <a:r>
              <a:rPr lang="en-US" altLang="zh-CN" dirty="0"/>
              <a:t>Sangiovese</a:t>
            </a:r>
          </a:p>
          <a:p>
            <a:pPr marL="285750" indent="-285750">
              <a:spcBef>
                <a:spcPts val="300"/>
              </a:spcBef>
              <a:buFont typeface="Arial" panose="020B0604020202020204" pitchFamily="34" charset="0"/>
              <a:buChar char="•"/>
            </a:pPr>
            <a:r>
              <a:rPr lang="en-US" altLang="zh-CN" dirty="0"/>
              <a:t>Nebbiolo</a:t>
            </a:r>
          </a:p>
        </p:txBody>
      </p:sp>
      <p:sp>
        <p:nvSpPr>
          <p:cNvPr id="6" name="Text Placeholder 9">
            <a:extLst>
              <a:ext uri="{FF2B5EF4-FFF2-40B4-BE49-F238E27FC236}">
                <a16:creationId xmlns:a16="http://schemas.microsoft.com/office/drawing/2014/main" id="{586E7CA2-5418-1E1C-03BD-FDD5EF278748}"/>
              </a:ext>
            </a:extLst>
          </p:cNvPr>
          <p:cNvSpPr txBox="1">
            <a:spLocks/>
          </p:cNvSpPr>
          <p:nvPr/>
        </p:nvSpPr>
        <p:spPr>
          <a:xfrm>
            <a:off x="6311220" y="562430"/>
            <a:ext cx="6968303" cy="473196"/>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CÁC GIỐNG
THAY THẾ Ở</a:t>
            </a:r>
          </a:p>
        </p:txBody>
      </p:sp>
      <p:sp>
        <p:nvSpPr>
          <p:cNvPr id="8" name="Text Placeholder 9">
            <a:extLst>
              <a:ext uri="{FF2B5EF4-FFF2-40B4-BE49-F238E27FC236}">
                <a16:creationId xmlns:a16="http://schemas.microsoft.com/office/drawing/2014/main" id="{9DA83704-BA18-B46C-8BE5-6677B2A54522}"/>
              </a:ext>
            </a:extLst>
          </p:cNvPr>
          <p:cNvSpPr txBox="1">
            <a:spLocks/>
          </p:cNvSpPr>
          <p:nvPr/>
        </p:nvSpPr>
        <p:spPr>
          <a:xfrm>
            <a:off x="6398306" y="2131456"/>
            <a:ext cx="5833020" cy="799972"/>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THUNG LŨNG YARRA</a:t>
            </a:r>
          </a:p>
        </p:txBody>
      </p:sp>
    </p:spTree>
    <p:extLst>
      <p:ext uri="{BB962C8B-B14F-4D97-AF65-F5344CB8AC3E}">
        <p14:creationId xmlns:p14="http://schemas.microsoft.com/office/powerpoint/2010/main" val="152111773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920" t="99" r="10480"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zh-CN" b="1" dirty="0"/>
              <a:t>THUNG LŨNG YARRA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4645363"/>
          </a:xfrm>
        </p:spPr>
        <p:txBody>
          <a:bodyPr/>
          <a:lstStyle/>
          <a:p>
            <a:pPr>
              <a:lnSpc>
                <a:spcPct val="80000"/>
              </a:lnSpc>
              <a:tabLst>
                <a:tab pos="1274445" algn="l"/>
              </a:tabLst>
            </a:pPr>
            <a:r>
              <a:rPr lang="en-US" altLang="zh-CN" sz="5000" b="1" dirty="0">
                <a:solidFill>
                  <a:schemeClr val="accent5"/>
                </a:solidFill>
                <a:cs typeface="Arial" panose="020B0604020202020204" pitchFamily="34" charset="0"/>
              </a:rPr>
              <a:t>MỘT LỊCH SỬ PHONG PHÚ,
MỘT SỰ HỒI SINH TƯƠI MỚI VÀ MỘT TƯƠNG </a:t>
            </a:r>
            <a:br>
              <a:rPr lang="en-US" altLang="zh-CN" sz="5000" b="1" dirty="0">
                <a:solidFill>
                  <a:schemeClr val="accent5"/>
                </a:solidFill>
                <a:cs typeface="Arial" panose="020B0604020202020204" pitchFamily="34" charset="0"/>
              </a:rPr>
            </a:br>
            <a:r>
              <a:rPr lang="en-US" altLang="zh-CN" sz="5000" b="1" dirty="0">
                <a:solidFill>
                  <a:schemeClr val="accent5"/>
                </a:solidFill>
                <a:cs typeface="Arial" panose="020B0604020202020204" pitchFamily="34" charset="0"/>
              </a:rPr>
              <a:t>LAI</a:t>
            </a:r>
            <a:r>
              <a:rPr lang="en-US" altLang="zh-CN" sz="5000" b="1" dirty="0">
                <a:solidFill>
                  <a:schemeClr val="accent5"/>
                </a:solidFill>
              </a:rPr>
              <a:t> </a:t>
            </a:r>
            <a:r>
              <a:rPr lang="en-US" altLang="zh-CN" sz="5000" b="1" dirty="0">
                <a:solidFill>
                  <a:schemeClr val="accent5"/>
                </a:solidFill>
                <a:cs typeface="Arial" panose="020B0604020202020204" pitchFamily="34" charset="0"/>
              </a:rPr>
              <a:t>ĐỔI MỚI</a:t>
            </a: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470" b="7470"/>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tx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tx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1174-FC7A-DFE8-1FBD-94615129773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D1D9FD8-B9FE-4932-1CD4-EE987B8D1FC9}"/>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2376E5C9-D235-A6D6-B2A4-80614F1043AF}"/>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73562089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THUNG LŨNG YARRA</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5082493" cy="3133240"/>
          </a:xfrm>
        </p:spPr>
        <p:txBody>
          <a:bodyPr/>
          <a:lstStyle/>
          <a:p>
            <a:pPr marL="0" indent="0">
              <a:buNone/>
            </a:pPr>
            <a:r>
              <a:rPr lang="en-US" altLang="zh-CN" dirty="0">
                <a:solidFill>
                  <a:schemeClr val="bg1"/>
                </a:solidFill>
              </a:rPr>
              <a:t>Thung lũng Yarra là một vùng khí hậu mát mẻ có khả năng tạo ra các phong cách cổ điển từ nhiều loại giống nho. Lịch sử của nó rất phong phú, nhưng mãi đến những năm 1970, nó mới thực sự bắt đầu tỏa sáng.</a:t>
            </a:r>
          </a:p>
          <a:p>
            <a:pPr marL="285750" indent="-285750">
              <a:buFont typeface="Arial" panose="020B0604020202020204" pitchFamily="34" charset="0"/>
              <a:buChar char="•"/>
            </a:pPr>
            <a:r>
              <a:rPr lang="en-US" altLang="zh-CN" dirty="0">
                <a:solidFill>
                  <a:schemeClr val="bg1"/>
                </a:solidFill>
              </a:rPr>
              <a:t>Lịch sử đầy màu sắc</a:t>
            </a:r>
          </a:p>
          <a:p>
            <a:pPr marL="285750" indent="-285750">
              <a:buFont typeface="Arial" panose="020B0604020202020204" pitchFamily="34" charset="0"/>
              <a:buChar char="•"/>
            </a:pPr>
            <a:r>
              <a:rPr lang="en-US" altLang="zh-CN" dirty="0">
                <a:solidFill>
                  <a:schemeClr val="bg1"/>
                </a:solidFill>
              </a:rPr>
              <a:t>Sự đa dạng của khí hậu mát mẻ</a:t>
            </a:r>
          </a:p>
          <a:p>
            <a:pPr marL="285750" indent="-285750">
              <a:buFont typeface="Arial" panose="020B0604020202020204" pitchFamily="34" charset="0"/>
              <a:buChar char="•"/>
            </a:pPr>
            <a:r>
              <a:rPr lang="en-US" altLang="zh-CN" dirty="0">
                <a:solidFill>
                  <a:schemeClr val="bg1"/>
                </a:solidFill>
              </a:rPr>
              <a:t>Những người trồng nho và nhà sản xuất rượu vang sáng tạo</a:t>
            </a:r>
          </a:p>
          <a:p>
            <a:pPr marL="285750" indent="-285750">
              <a:buFont typeface="Arial" panose="020B0604020202020204" pitchFamily="34" charset="0"/>
              <a:buChar char="•"/>
            </a:pPr>
            <a:r>
              <a:rPr lang="en-US" altLang="zh-CN" dirty="0">
                <a:solidFill>
                  <a:schemeClr val="bg1"/>
                </a:solidFill>
              </a:rPr>
              <a:t>Vẻ đẹp tự nhiên và du lịch</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b="1" dirty="0">
                <a:solidFill>
                  <a:schemeClr val="bg2"/>
                </a:solidFill>
              </a:rPr>
              <a:t>CÂU CHUYỆN 
VỀ HAI SỰ KHỞI ĐẦU</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100512"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887746"/>
            <a:ext cx="4829691" cy="1530521"/>
          </a:xfrm>
        </p:spPr>
        <p:txBody>
          <a:bodyPr/>
          <a:lstStyle/>
          <a:p>
            <a:pPr>
              <a:spcBef>
                <a:spcPts val="400"/>
              </a:spcBef>
            </a:pPr>
            <a:r>
              <a:rPr lang="en-US" altLang="zh-CN" dirty="0"/>
              <a:t>Lịch sử của Thung lũng Yarra</a:t>
            </a:r>
          </a:p>
          <a:p>
            <a:pPr>
              <a:spcBef>
                <a:spcPts val="400"/>
              </a:spcBef>
            </a:pPr>
            <a:r>
              <a:rPr lang="en-US" altLang="zh-CN" dirty="0"/>
              <a:t>Địa lý, khí hậu và đất</a:t>
            </a:r>
          </a:p>
          <a:p>
            <a:pPr>
              <a:spcBef>
                <a:spcPts val="400"/>
              </a:spcBef>
            </a:pPr>
            <a:r>
              <a:rPr lang="en-US" altLang="zh-CN" dirty="0"/>
              <a:t>Cách tiếp cận trồng nho của khu vực</a:t>
            </a:r>
          </a:p>
          <a:p>
            <a:pPr>
              <a:spcBef>
                <a:spcPts val="400"/>
              </a:spcBef>
            </a:pPr>
            <a:r>
              <a:rPr lang="en-US" altLang="zh-CN" dirty="0"/>
              <a:t>Xu hướng sản xuất rượu vang</a:t>
            </a:r>
          </a:p>
          <a:p>
            <a:pPr>
              <a:spcBef>
                <a:spcPts val="400"/>
              </a:spcBef>
            </a:pPr>
            <a:r>
              <a:rPr lang="en-US" altLang="zh-CN" dirty="0"/>
              <a:t>Các giống nho nổi bật</a:t>
            </a:r>
          </a:p>
          <a:p>
            <a:pPr>
              <a:spcBef>
                <a:spcPts val="400"/>
              </a:spcBef>
            </a:pPr>
            <a:r>
              <a:rPr lang="en-US" altLang="zh-CN" dirty="0"/>
              <a:t>Đặc điểm và hương vị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map of australia with black text  AI-generated content may be incorrect.">
            <a:extLst>
              <a:ext uri="{FF2B5EF4-FFF2-40B4-BE49-F238E27FC236}">
                <a16:creationId xmlns:a16="http://schemas.microsoft.com/office/drawing/2014/main" id="{2B3ECCE2-2B16-47CA-1815-D0B3746417E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altLang="zh-CN" b="1" dirty="0">
                <a:solidFill>
                  <a:schemeClr val="accent3"/>
                </a:solidFill>
              </a:rPr>
              <a:t>NƯỚC ÚC</a:t>
            </a:r>
          </a:p>
        </p:txBody>
      </p:sp>
      <p:sp>
        <p:nvSpPr>
          <p:cNvPr id="7" name="TextBox 6">
            <a:extLst>
              <a:ext uri="{FF2B5EF4-FFF2-40B4-BE49-F238E27FC236}">
                <a16:creationId xmlns:a16="http://schemas.microsoft.com/office/drawing/2014/main" id="{1181A15F-1575-DF4D-D848-B42B9CD20107}"/>
              </a:ext>
            </a:extLst>
          </p:cNvPr>
          <p:cNvSpPr txBox="1"/>
          <p:nvPr/>
        </p:nvSpPr>
        <p:spPr>
          <a:xfrm>
            <a:off x="6284686" y="5195132"/>
            <a:ext cx="1800518" cy="646331"/>
          </a:xfrm>
          <a:prstGeom prst="rect">
            <a:avLst/>
          </a:prstGeom>
          <a:noFill/>
        </p:spPr>
        <p:txBody>
          <a:bodyPr wrap="square">
            <a:spAutoFit/>
          </a:bodyPr>
          <a:lstStyle/>
          <a:p>
            <a:r>
              <a:rPr lang="en-US" altLang="zh-CN" b="1" dirty="0">
                <a:solidFill>
                  <a:schemeClr val="accent2"/>
                </a:solidFill>
                <a:latin typeface="Arial" panose="020B0604020202020204" pitchFamily="34" charset="0"/>
              </a:rPr>
              <a:t>THUNG LŨNG YARRA</a:t>
            </a:r>
            <a:endParaRPr lang="en-US" b="1" dirty="0">
              <a:solidFill>
                <a:schemeClr val="accent2"/>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8040914" y="5379798"/>
            <a:ext cx="11367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united states  AI-generated content may be incorrect.">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2"/>
                </a:solidFill>
              </a:rPr>
              <a:t>VICTORIA</a:t>
            </a:r>
          </a:p>
        </p:txBody>
      </p:sp>
      <p:sp>
        <p:nvSpPr>
          <p:cNvPr id="6" name="TextBox 5">
            <a:extLst>
              <a:ext uri="{FF2B5EF4-FFF2-40B4-BE49-F238E27FC236}">
                <a16:creationId xmlns:a16="http://schemas.microsoft.com/office/drawing/2014/main" id="{DCE07064-3E61-2269-6345-5A423939049F}"/>
              </a:ext>
            </a:extLst>
          </p:cNvPr>
          <p:cNvSpPr txBox="1"/>
          <p:nvPr/>
        </p:nvSpPr>
        <p:spPr>
          <a:xfrm>
            <a:off x="9033310" y="5616450"/>
            <a:ext cx="2041089" cy="646331"/>
          </a:xfrm>
          <a:prstGeom prst="rect">
            <a:avLst/>
          </a:prstGeom>
          <a:noFill/>
        </p:spPr>
        <p:txBody>
          <a:bodyPr wrap="square">
            <a:spAutoFit/>
          </a:bodyPr>
          <a:lstStyle/>
          <a:p>
            <a:r>
              <a:rPr lang="en-US" altLang="zh-CN" b="1" dirty="0">
                <a:solidFill>
                  <a:schemeClr val="accent2"/>
                </a:solidFill>
                <a:latin typeface="Arial" panose="020B0604020202020204" pitchFamily="34" charset="0"/>
              </a:rPr>
              <a:t>THUNG LŨNG YARRA</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6782340" y="4760686"/>
            <a:ext cx="2250970" cy="117893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4F2A32-1224-0A24-7203-27E6B2047B0D}"/>
              </a:ext>
            </a:extLst>
          </p:cNvPr>
          <p:cNvSpPr txBox="1"/>
          <p:nvPr/>
        </p:nvSpPr>
        <p:spPr>
          <a:xfrm>
            <a:off x="4619354" y="4452909"/>
            <a:ext cx="2041089" cy="307777"/>
          </a:xfrm>
          <a:prstGeom prst="rect">
            <a:avLst/>
          </a:prstGeom>
          <a:noFill/>
        </p:spPr>
        <p:txBody>
          <a:bodyPr wrap="square">
            <a:spAutoFit/>
          </a:bodyPr>
          <a:lstStyle/>
          <a:p>
            <a:r>
              <a:rPr lang="en-US" altLang="zh-CN" sz="1400" b="1" dirty="0">
                <a:latin typeface="Arial" panose="020B0604020202020204" pitchFamily="34" charset="0"/>
              </a:rPr>
              <a:t>Melbourne</a:t>
            </a:r>
            <a:endParaRPr lang="en-US" sz="1400" b="1" dirty="0">
              <a:latin typeface="Arial" panose="020B0604020202020204" pitchFamily="34" charset="0"/>
            </a:endParaRPr>
          </a:p>
        </p:txBody>
      </p: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6919" b="6919"/>
          <a:stretch/>
        </p:blipFill>
        <p:spPr>
          <a:xfrm>
            <a:off x="7507205" y="368300"/>
            <a:ext cx="4684796" cy="2713065"/>
          </a:xfrm>
        </p:spPr>
      </p:pic>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spcAft>
                <a:spcPts val="600"/>
              </a:spcAft>
            </a:pPr>
            <a:r>
              <a:rPr lang="en-US" altLang="zh-CN" sz="1600" dirty="0"/>
              <a:t>Anh em nhà Ryrie gốc Scotland trồng những cây nho đầu tiên ở Thung lũng Yarra, bắt đầu khu vực trồng nho lớn đầu tiên của Victoria.</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080256" y="4158583"/>
            <a:ext cx="3204197" cy="1461301"/>
          </a:xfrm>
        </p:spPr>
        <p:txBody>
          <a:bodyPr/>
          <a:lstStyle/>
          <a:p>
            <a:r>
              <a:rPr lang="vi-VN" dirty="0">
                <a:effectLst/>
              </a:rPr>
              <a:t>Phó Thống đốc đầu tiên của Victoria mời một nhóm các nhà trồng nho người Thụy Sĩ đến vùng này và khơi dậy một nền văn hóa rượu vang phong phú. </a:t>
            </a:r>
          </a:p>
          <a:p>
            <a:r>
              <a:rPr lang="vi-VN" dirty="0">
                <a:effectLst/>
              </a:rPr>
              <a:t>Paul de Castella mua lại tài sản của gia đình Ryrie – và sau khi uống cạn hầm rượu của họ – ông bắt đầu sản xuất rượu vang địa phương.</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95914" y="783471"/>
            <a:ext cx="5182371" cy="473196"/>
          </a:xfrm>
        </p:spPr>
        <p:txBody>
          <a:bodyPr/>
          <a:lstStyle/>
          <a:p>
            <a:r>
              <a:rPr lang="en-US" altLang="zh-CN" b="1" dirty="0">
                <a:solidFill>
                  <a:schemeClr val="accent5"/>
                </a:solidFill>
              </a:rPr>
              <a:t>LỊCH SỬ CỦA THUNG LŨNG YARRA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143231" y="4180805"/>
            <a:ext cx="269316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en-US" altLang="zh-CN" sz="1600" dirty="0">
                <a:latin typeface="Arial" panose="020B0604020202020204" pitchFamily="34" charset="0"/>
                <a:cs typeface="Arial" panose="020B0604020202020204" pitchFamily="34" charset="0"/>
              </a:rPr>
              <a:t>Hubert de Castella và Nam tước Guillaume de Pury tham gia cùng bạn bè của họ ở Thung lũng Yarra. Họ thành lập ba nhà máy rượu vang lớn: Yering, Yeringberg và St Huberts.</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95914" y="1185084"/>
            <a:ext cx="6089516" cy="1804267"/>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4400" b="1" dirty="0">
                <a:solidFill>
                  <a:schemeClr val="accent1"/>
                </a:solidFill>
                <a:latin typeface="Arial" panose="020B0604020202020204" pitchFamily="34" charset="0"/>
                <a:cs typeface="Arial" panose="020B0604020202020204" pitchFamily="34" charset="0"/>
              </a:rPr>
              <a:t>180 NĂM DI SẢN VÀ SỰ PHÁT TRIỂN RƯỢU VANG</a:t>
            </a:r>
          </a:p>
        </p:txBody>
      </p:sp>
      <p:sp>
        <p:nvSpPr>
          <p:cNvPr id="15" name="TextBox 14">
            <a:extLst>
              <a:ext uri="{FF2B5EF4-FFF2-40B4-BE49-F238E27FC236}">
                <a16:creationId xmlns:a16="http://schemas.microsoft.com/office/drawing/2014/main" id="{E334CA07-EFE9-4D4F-6DAC-9CFD51240E33}"/>
              </a:ext>
            </a:extLst>
          </p:cNvPr>
          <p:cNvSpPr txBox="1"/>
          <p:nvPr/>
        </p:nvSpPr>
        <p:spPr>
          <a:xfrm>
            <a:off x="8980330" y="3730923"/>
            <a:ext cx="1509485"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1863</a:t>
            </a:r>
          </a:p>
        </p:txBody>
      </p:sp>
      <p:sp>
        <p:nvSpPr>
          <p:cNvPr id="16" name="TextBox 15">
            <a:extLst>
              <a:ext uri="{FF2B5EF4-FFF2-40B4-BE49-F238E27FC236}">
                <a16:creationId xmlns:a16="http://schemas.microsoft.com/office/drawing/2014/main" id="{1E2C7989-E18D-07B3-9182-945172FB40DB}"/>
              </a:ext>
            </a:extLst>
          </p:cNvPr>
          <p:cNvSpPr txBox="1"/>
          <p:nvPr/>
        </p:nvSpPr>
        <p:spPr>
          <a:xfrm>
            <a:off x="4945359" y="3730923"/>
            <a:ext cx="1509485"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1849</a:t>
            </a:r>
          </a:p>
        </p:txBody>
      </p:sp>
      <p:sp>
        <p:nvSpPr>
          <p:cNvPr id="17" name="TextBox 16">
            <a:extLst>
              <a:ext uri="{FF2B5EF4-FFF2-40B4-BE49-F238E27FC236}">
                <a16:creationId xmlns:a16="http://schemas.microsoft.com/office/drawing/2014/main" id="{3DD203F1-91B2-4AF1-3C32-7740C6912101}"/>
              </a:ext>
            </a:extLst>
          </p:cNvPr>
          <p:cNvSpPr txBox="1"/>
          <p:nvPr/>
        </p:nvSpPr>
        <p:spPr>
          <a:xfrm>
            <a:off x="1171644" y="3730923"/>
            <a:ext cx="1509485"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1838</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38686" b="20866"/>
          <a:stretch/>
        </p:blipFill>
        <p:spPr>
          <a:xfrm>
            <a:off x="7576457" y="3662042"/>
            <a:ext cx="4615543"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1084916" y="4167580"/>
            <a:ext cx="2369684" cy="1461301"/>
          </a:xfrm>
        </p:spPr>
        <p:txBody>
          <a:bodyPr/>
          <a:lstStyle/>
          <a:p>
            <a:pPr>
              <a:lnSpc>
                <a:spcPct val="90000"/>
              </a:lnSpc>
            </a:pPr>
            <a:r>
              <a:rPr lang="en-US" altLang="zh-CN" sz="1600" dirty="0"/>
              <a:t>St Huberts, rộng 200 mẫu Anh, sản xuất hơn nửa triệu chai rượu vang. Rượu vang Thung lũng Yarra bắt đầu giành được các giải thưởng trong nước và quốc tế.</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809200" y="1123722"/>
            <a:ext cx="4121371" cy="1461301"/>
          </a:xfrm>
        </p:spPr>
        <p:txBody>
          <a:bodyPr/>
          <a:lstStyle/>
          <a:p>
            <a:pPr>
              <a:lnSpc>
                <a:spcPct val="90000"/>
              </a:lnSpc>
            </a:pPr>
            <a:r>
              <a:rPr lang="en-US" altLang="zh-CN" dirty="0"/>
              <a:t>Thời kỳ hoàng kim đầu tiên của Thung lũng Yarra tồn tại trong thời gian ngắn. Một loạt các sự kiện, bao gồm cả suy thoái kinh tế, dẫn đến sự suy tàn của khu vực. Nhu cầu ngày càng tăng đối với rượu vang cường hóa khiến việc sản xuất rượu vang ngừng lại vào năm 1921 và tất cả các vườn nho được chuyển đổi thành đồng cỏ vào năm 1937.</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721741" y="4237664"/>
            <a:ext cx="2369684" cy="1461301"/>
          </a:xfrm>
        </p:spPr>
        <p:txBody>
          <a:bodyPr/>
          <a:lstStyle/>
          <a:p>
            <a:pPr>
              <a:lnSpc>
                <a:spcPct val="90000"/>
              </a:lnSpc>
            </a:pPr>
            <a:r>
              <a:rPr lang="en-US" altLang="zh-CN" sz="1600" dirty="0"/>
              <a:t>Những cây nho – và những người làm rượu vang – quay trở lại Thung lũng Yarra và một loạt các loại rượu vang thế hệ mới được thiết lập.</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710856" y="3553813"/>
            <a:ext cx="2473716" cy="662774"/>
          </a:xfrm>
        </p:spPr>
        <p:txBody>
          <a:bodyPr/>
          <a:lstStyle>
            <a:lvl1pPr>
              <a:defRPr sz="1234"/>
            </a:lvl1pPr>
          </a:lstStyle>
          <a:p>
            <a:r>
              <a:rPr lang="en-US" altLang="zh-CN" sz="2400" b="1" dirty="0"/>
              <a:t>Những năm 1960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9014058" y="1296413"/>
            <a:ext cx="272074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ltLang="zh-CN" sz="1600" dirty="0">
                <a:latin typeface="Arial" panose="020B0604020202020204" pitchFamily="34" charset="0"/>
                <a:cs typeface="Arial" panose="020B0604020202020204" pitchFamily="34" charset="0"/>
              </a:rPr>
              <a:t>Tiến sĩ Bailey Carrodus tạo ra loại rượu cổ điển thương mại đầu tiên của Thung lũng Yarra sau 50 năm. Phong cách sáng tạo của ông mở đường cho những nhà sản xuất rượu vang khí hậu mát mẻ trong tương lai.</a:t>
            </a:r>
          </a:p>
        </p:txBody>
      </p:sp>
      <p:sp>
        <p:nvSpPr>
          <p:cNvPr id="13" name="TextBox 12">
            <a:extLst>
              <a:ext uri="{FF2B5EF4-FFF2-40B4-BE49-F238E27FC236}">
                <a16:creationId xmlns:a16="http://schemas.microsoft.com/office/drawing/2014/main" id="{12D935FE-F2E2-A963-B8B3-1E6A96BCBDE9}"/>
              </a:ext>
            </a:extLst>
          </p:cNvPr>
          <p:cNvSpPr txBox="1"/>
          <p:nvPr/>
        </p:nvSpPr>
        <p:spPr>
          <a:xfrm>
            <a:off x="946673" y="3754922"/>
            <a:ext cx="1509485"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1875</a:t>
            </a:r>
          </a:p>
        </p:txBody>
      </p:sp>
      <p:sp>
        <p:nvSpPr>
          <p:cNvPr id="14" name="TextBox 13">
            <a:extLst>
              <a:ext uri="{FF2B5EF4-FFF2-40B4-BE49-F238E27FC236}">
                <a16:creationId xmlns:a16="http://schemas.microsoft.com/office/drawing/2014/main" id="{A2E11FCB-E8BE-965A-AE8F-E1FF3B8E3B86}"/>
              </a:ext>
            </a:extLst>
          </p:cNvPr>
          <p:cNvSpPr txBox="1"/>
          <p:nvPr/>
        </p:nvSpPr>
        <p:spPr>
          <a:xfrm>
            <a:off x="2688388" y="662057"/>
            <a:ext cx="2309124"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1877 - 1937</a:t>
            </a:r>
          </a:p>
        </p:txBody>
      </p:sp>
      <p:sp>
        <p:nvSpPr>
          <p:cNvPr id="17" name="TextBox 16">
            <a:extLst>
              <a:ext uri="{FF2B5EF4-FFF2-40B4-BE49-F238E27FC236}">
                <a16:creationId xmlns:a16="http://schemas.microsoft.com/office/drawing/2014/main" id="{B31D202B-DE8A-700D-2BBE-F6DAC38A2369}"/>
              </a:ext>
            </a:extLst>
          </p:cNvPr>
          <p:cNvSpPr txBox="1"/>
          <p:nvPr/>
        </p:nvSpPr>
        <p:spPr>
          <a:xfrm>
            <a:off x="8878730" y="794008"/>
            <a:ext cx="1509485"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1973</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13405" b="13405"/>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9" y="4323709"/>
            <a:ext cx="2826886" cy="1461301"/>
          </a:xfrm>
        </p:spPr>
        <p:txBody>
          <a:bodyPr/>
          <a:lstStyle/>
          <a:p>
            <a:pPr>
              <a:lnSpc>
                <a:spcPct val="95000"/>
              </a:lnSpc>
            </a:pPr>
            <a:r>
              <a:rPr lang="en-US" altLang="zh-CN" sz="1600" dirty="0"/>
              <a:t>Động lực của sự hồi sinh này mở đường cho một danh sách các nhà máy rượu vang mới, khẳng định vững chắc Thung lũng Yarra là một vùng rượu vang nghiêm túc.</a:t>
            </a: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762477" y="1000034"/>
            <a:ext cx="3333523" cy="1461301"/>
          </a:xfrm>
        </p:spPr>
        <p:txBody>
          <a:bodyPr/>
          <a:lstStyle/>
          <a:p>
            <a:pPr>
              <a:lnSpc>
                <a:spcPct val="95000"/>
              </a:lnSpc>
            </a:pPr>
            <a:r>
              <a:rPr lang="en-US" altLang="zh-CN" sz="1600" dirty="0"/>
              <a:t>Các nhà máy rượu vang mới tiếp tục mở cửa khi ngành công nghiệp rượu vang Úc bùng nổ. Những người làm rượu vang địa phương đi ngược lại xu hướng sản xuất các loại rượu vang đậm đà, mạnh mẽ, thay vào đó đón nhận khí hậu mát mẻ của khu vực và tạo ra một nền văn hóa thử nghiệm thú vị.</a:t>
            </a:r>
          </a:p>
          <a:p>
            <a:endParaRPr lang="en-US" dirty="0"/>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a:xfrm>
            <a:off x="2751592" y="316183"/>
            <a:ext cx="2432504" cy="662774"/>
          </a:xfrm>
        </p:spPr>
        <p:txBody>
          <a:bodyPr/>
          <a:lstStyle>
            <a:lvl1pPr>
              <a:defRPr sz="1434"/>
            </a:lvl1pPr>
          </a:lstStyle>
          <a:p>
            <a:r>
              <a:rPr lang="en-US" altLang="zh-CN" sz="2400" b="1" dirty="0"/>
              <a:t>Những năm 1990 &amp; 2000</a:t>
            </a: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2976345" cy="1461301"/>
          </a:xfrm>
        </p:spPr>
        <p:txBody>
          <a:bodyPr/>
          <a:lstStyle/>
          <a:p>
            <a:pPr>
              <a:lnSpc>
                <a:spcPct val="95000"/>
              </a:lnSpc>
            </a:pPr>
            <a:r>
              <a:rPr lang="en-US" altLang="zh-CN" sz="1600" dirty="0"/>
              <a:t>Vùng khí hậu mát mẻ hàng đầu này là một ổ sáng tạo. Những người làm rượu vang đang giảm bớt sự can thiệp vào nhà máy rượu trong khi dành nhiều thời gian hơn ở vườn nho.</a:t>
            </a: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lvl1pPr>
              <a:defRPr sz="1434"/>
            </a:lvl1pPr>
          </a:lstStyle>
          <a:p>
            <a:r>
              <a:rPr lang="en-US" altLang="zh-CN" sz="2400" b="1" dirty="0"/>
              <a:t>Ngày nay</a:t>
            </a:r>
          </a:p>
        </p:txBody>
      </p:sp>
      <p:sp>
        <p:nvSpPr>
          <p:cNvPr id="2" name="TextBox 1">
            <a:extLst>
              <a:ext uri="{FF2B5EF4-FFF2-40B4-BE49-F238E27FC236}">
                <a16:creationId xmlns:a16="http://schemas.microsoft.com/office/drawing/2014/main" id="{A39258ED-195C-F395-C92F-2531378EF773}"/>
              </a:ext>
            </a:extLst>
          </p:cNvPr>
          <p:cNvSpPr txBox="1"/>
          <p:nvPr/>
        </p:nvSpPr>
        <p:spPr>
          <a:xfrm>
            <a:off x="569301" y="3876066"/>
            <a:ext cx="1992470" cy="461665"/>
          </a:xfrm>
          <a:prstGeom prst="rect">
            <a:avLst/>
          </a:prstGeom>
          <a:noFill/>
        </p:spPr>
        <p:txBody>
          <a:bodyPr wrap="square" rtlCol="0">
            <a:spAutoFit/>
          </a:bodyPr>
          <a:lstStyle/>
          <a:p>
            <a:pPr algn="l"/>
            <a:r>
              <a:rPr lang="en-US" sz="2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1980 - 1985</a:t>
            </a:r>
          </a:p>
        </p:txBody>
      </p:sp>
    </p:spTree>
    <p:extLst>
      <p:ext uri="{BB962C8B-B14F-4D97-AF65-F5344CB8AC3E}">
        <p14:creationId xmlns:p14="http://schemas.microsoft.com/office/powerpoint/2010/main" val="259744043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schemas.microsoft.com/office/2006/documentManagement/types"/>
    <ds:schemaRef ds:uri="http://purl.org/dc/dcmitype/"/>
    <ds:schemaRef ds:uri="4e8dd08d-258d-47a9-9875-37f1ffd19f33"/>
    <ds:schemaRef ds:uri="http://schemas.openxmlformats.org/package/2006/metadata/core-properties"/>
    <ds:schemaRef ds:uri="http://purl.org/dc/elements/1.1/"/>
    <ds:schemaRef ds:uri="02256494-4976-4001-aedb-96463ae0d92e"/>
    <ds:schemaRef ds:uri="http://purl.org/dc/term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8688517-A641-4E94-BEE0-CC48E9FB9F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3056</Words>
  <Application>Microsoft Macintosh PowerPoint</Application>
  <PresentationFormat>Widescreen</PresentationFormat>
  <Paragraphs>326</Paragraphs>
  <Slides>26</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Inter Display</vt:lpstr>
      <vt:lpstr>Arial</vt:lpstr>
      <vt:lpstr>Neue Haas Grotesk Text Pro</vt:lpstr>
      <vt:lpstr>Slide layouts</vt:lpstr>
      <vt:lpstr>PowerPoint Presentation</vt:lpstr>
      <vt:lpstr>PowerPoint Presentation</vt:lpstr>
      <vt:lpstr>THUNG LŨNG YARRA</vt:lpstr>
      <vt:lpstr>HÔM NAY CHÚNG TA SẼ ĐỀ CẬP</vt:lpstr>
      <vt:lpstr>NƯỚC ÚC</vt:lpstr>
      <vt:lpstr>VICTORIA</vt:lpstr>
      <vt:lpstr>PowerPoint Presentation</vt:lpstr>
      <vt:lpstr>PowerPoint Presentation</vt:lpstr>
      <vt:lpstr>PowerPoint Presentation</vt:lpstr>
      <vt:lpstr>MỘT THUNG LŨNG MÁT MẺ, MƠ MÀNG</vt:lpstr>
      <vt:lpstr>KHÍ HẬU</vt:lpstr>
      <vt:lpstr>ĐẤT</vt:lpstr>
      <vt:lpstr>TRỒNG NHO VÀ SẢN XUẤT RƯỢU VANG TẠI</vt:lpstr>
      <vt:lpstr>PowerPoint Presentation</vt:lpstr>
      <vt:lpstr>PowerPoint Presentation</vt:lpstr>
      <vt:lpstr>ĐẶC ĐIỂM
CHARDONNAY</vt:lpstr>
      <vt:lpstr>PowerPoint Presentation</vt:lpstr>
      <vt:lpstr>ĐẶC ĐIỂM
PINOT NOIR</vt:lpstr>
      <vt:lpstr>PowerPoint Presentation</vt:lpstr>
      <vt:lpstr>ĐẶC ĐIỂM
CABERNET SAUVIGNON</vt:lpstr>
      <vt:lpstr>PowerPoint Presentation</vt:lpstr>
      <vt:lpstr>ĐẶC ĐIỂM
SHIRAZ</vt:lpstr>
      <vt:lpstr>PowerPoint Presentation</vt:lpstr>
      <vt:lpstr>THUNG LŨNG YARRA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2026-04-02T09:29:53Z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2026-02-18T00:09:34Z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845dda2a-1940-4ee0-834d-c4aec95e02ec</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