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media/image9.svg" ContentType="image/sv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media/image33.svg" ContentType="image/sv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28"/>
  </p:notesMasterIdLst>
  <p:sldIdLst>
    <p:sldId id="256" r:id="rId5"/>
    <p:sldId id="478" r:id="rId6"/>
    <p:sldId id="645" r:id="rId7"/>
    <p:sldId id="637" r:id="rId8"/>
    <p:sldId id="724" r:id="rId9"/>
    <p:sldId id="669" r:id="rId10"/>
    <p:sldId id="646" r:id="rId11"/>
    <p:sldId id="647" r:id="rId12"/>
    <p:sldId id="641" r:id="rId13"/>
    <p:sldId id="698" r:id="rId14"/>
    <p:sldId id="643" r:id="rId15"/>
    <p:sldId id="648" r:id="rId16"/>
    <p:sldId id="639" r:id="rId17"/>
    <p:sldId id="652" r:id="rId18"/>
    <p:sldId id="656" r:id="rId19"/>
    <p:sldId id="663" r:id="rId20"/>
    <p:sldId id="725" r:id="rId21"/>
    <p:sldId id="726" r:id="rId22"/>
    <p:sldId id="280" r:id="rId23"/>
    <p:sldId id="617" r:id="rId24"/>
    <p:sldId id="659" r:id="rId25"/>
    <p:sldId id="340" r:id="rId26"/>
    <p:sldId id="727" r:id="rId27"/>
  </p:sldIdLst>
  <p:sldSz cx="12192000" cy="6858000"/>
  <p:notesSz cx="6858000" cy="9144000"/>
  <p:embeddedFontLst>
    <p:embeddedFont>
      <p:font typeface="Inter Display" panose="02000503000000020004" pitchFamily="2" charset="0"/>
      <p:regular r:id="rId29"/>
      <p:bold r:id="rId30"/>
      <p:italic r:id="rId31"/>
      <p:boldItalic r:id="rId32"/>
    </p:embeddedFont>
    <p:embeddedFont>
      <p:font typeface="Microsoft YaHei" panose="020B0503020204020204" pitchFamily="34" charset="-122"/>
      <p:regular r:id="rId33"/>
      <p:bold r:id="rId34"/>
    </p:embeddedFont>
    <p:embeddedFont>
      <p:font typeface="Neue Haas Grotesk Text Pro" panose="020B0504020202020204" pitchFamily="34" charset="77"/>
      <p:regular r:id="rId35"/>
      <p:bold r:id="rId36"/>
      <p:italic r:id="rId37"/>
      <p:boldItalic r:id="rId38"/>
    </p:embeddedFont>
    <p:embeddedFont>
      <p:font typeface="Noto Sans SC" panose="020B0500000000000000" pitchFamily="34" charset="-128"/>
      <p:regular r:id="rId39"/>
      <p:bold r:id="rId40"/>
      <p:italic r:id="rId41"/>
      <p:boldItalic r:id="rId42"/>
    </p:embeddedFont>
    <p:embeddedFont>
      <p:font typeface="SimHei" panose="02010609060101010101" pitchFamily="49" charset="-122"/>
      <p:regular r:id="rId43"/>
    </p:embeddedFont>
  </p:embeddedFontLst>
  <p:custDataLst>
    <p:tags r:id="rId44"/>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96" autoAdjust="0"/>
    <p:restoredTop sz="94663"/>
  </p:normalViewPr>
  <p:slideViewPr>
    <p:cSldViewPr snapToGrid="0">
      <p:cViewPr varScale="1">
        <p:scale>
          <a:sx n="130" d="100"/>
          <a:sy n="130" d="100"/>
        </p:scale>
        <p:origin x="488" y="192"/>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1.fntdata"/><Relationship Id="rId21" Type="http://schemas.openxmlformats.org/officeDocument/2006/relationships/slide" Target="slides/slide17.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viewProps" Target="viewProps.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1.fntdata"/><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3.fntdata"/><Relationship Id="rId44"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font" Target="fonts/font13.fntdata"/><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5/6/26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a:t>
            </a:fld>
            <a:endParaRPr lang="en-US" dirty="0"/>
          </a:p>
        </p:txBody>
      </p:sp>
    </p:spTree>
    <p:extLst>
      <p:ext uri="{BB962C8B-B14F-4D97-AF65-F5344CB8AC3E}">
        <p14:creationId xmlns:p14="http://schemas.microsoft.com/office/powerpoint/2010/main" val="8669058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Noto Sans SC" panose="020B0500000000000000" pitchFamily="34" charset="-128"/>
                <a:ea typeface="Noto Sans SC" panose="020B0500000000000000" pitchFamily="34" charset="-128"/>
                <a:sym typeface="Helvetica"/>
              </a:rPr>
              <a:t>这种口感清脆的、很适合佐餐的葡萄酒是澳大利亚在零售渠道增长最快的葡萄酒类别之一。最好的代表是中等酒体，带有石头一般的矿物气息和充满活力的水果风味。来自莫宁顿的风格越来越复杂，有些还带有一丝橡木桶发酵的味道，以增加个性。</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7559634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30241088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Noto Sans SC" panose="020B0500000000000000" pitchFamily="34" charset="-128"/>
                <a:ea typeface="Noto Sans SC" panose="020B0500000000000000" pitchFamily="34" charset="-128"/>
                <a:cs typeface="+mj-cs"/>
                <a:sym typeface="Helvetica"/>
              </a:rPr>
              <a:t>凉爽的条件和多样化的微观气候（即：某一排葡萄藤、甚至某一棵葡萄植株所独享的气候）是生产果味纯净、高品质的霞多丽（</a:t>
            </a:r>
            <a:r>
              <a:rPr lang="en-GB" dirty="0">
                <a:latin typeface="Noto Sans SC" panose="020B0500000000000000" pitchFamily="34" charset="-128"/>
                <a:ea typeface="Noto Sans SC" panose="020B0500000000000000" pitchFamily="34" charset="-128"/>
                <a:cs typeface="+mj-cs"/>
                <a:sym typeface="Helvetica"/>
              </a:rPr>
              <a:t>Chardonnay）</a:t>
            </a:r>
            <a:r>
              <a:rPr lang="ja-JP" altLang="en-US">
                <a:latin typeface="Noto Sans SC" panose="020B0500000000000000" pitchFamily="34" charset="-128"/>
                <a:ea typeface="Noto Sans SC" panose="020B0500000000000000" pitchFamily="34" charset="-128"/>
                <a:cs typeface="+mj-cs"/>
                <a:sym typeface="Helvetica"/>
              </a:rPr>
              <a:t>的理想条件，该品种彰显出内敛和紧实的结构，这种特有的风格是该产区的著名特色。这里的葡萄酒通常酒体适中，具有甜瓜、白桃、柑橘和无花果的精致风味，某些特定葡萄园地块则表现出矿物和打火石的风味。通常辅以柔软的奶油般的口感，可以</a:t>
            </a:r>
            <a:r>
              <a:rPr lang="ja-JP" altLang="en-US"/>
              <a:t>窖藏陈年</a:t>
            </a:r>
            <a:r>
              <a:rPr lang="en-US" altLang="ja-JP" dirty="0"/>
              <a:t>10</a:t>
            </a:r>
            <a:r>
              <a:rPr lang="ja-JP" altLang="en-US">
                <a:latin typeface="Noto Sans SC" panose="020B0500000000000000" pitchFamily="34" charset="-128"/>
                <a:ea typeface="Noto Sans SC" panose="020B0500000000000000" pitchFamily="34" charset="-128"/>
                <a:cs typeface="+mj-cs"/>
                <a:sym typeface="Helvetica"/>
              </a:rPr>
              <a:t>年以上。</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24462473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 </a:t>
            </a:r>
            <a:r>
              <a:rPr lang="ja-JP" altLang="en-US">
                <a:latin typeface="Noto Sans SC" panose="020B0500000000000000" pitchFamily="34" charset="-128"/>
                <a:ea typeface="Noto Sans SC" panose="020B0500000000000000" pitchFamily="34" charset="-128"/>
                <a:cs typeface="+mj-cs"/>
                <a:sym typeface="Helvetica"/>
              </a:rPr>
              <a:t>黑比诺（</a:t>
            </a:r>
            <a:r>
              <a:rPr lang="en-GB" dirty="0">
                <a:latin typeface="Noto Sans SC" panose="020B0500000000000000" pitchFamily="34" charset="-128"/>
                <a:ea typeface="Noto Sans SC" panose="020B0500000000000000" pitchFamily="34" charset="-128"/>
                <a:cs typeface="+mj-cs"/>
                <a:sym typeface="Helvetica"/>
              </a:rPr>
              <a:t>Pinot Noir）</a:t>
            </a:r>
            <a:r>
              <a:rPr lang="ja-JP" altLang="en-US">
                <a:latin typeface="Noto Sans SC" panose="020B0500000000000000" pitchFamily="34" charset="-128"/>
                <a:ea typeface="Noto Sans SC" panose="020B0500000000000000" pitchFamily="34" charset="-128"/>
                <a:cs typeface="+mj-cs"/>
                <a:sym typeface="Helvetica"/>
              </a:rPr>
              <a:t>是一种出了名难栽培的葡萄品种，需要特定的气候和种植地块条件。莫宁顿半岛（</a:t>
            </a:r>
            <a:r>
              <a:rPr lang="en-GB" dirty="0">
                <a:latin typeface="Noto Sans SC" panose="020B0500000000000000" pitchFamily="34" charset="-128"/>
                <a:ea typeface="Noto Sans SC" panose="020B0500000000000000" pitchFamily="34" charset="-128"/>
                <a:cs typeface="+mj-cs"/>
                <a:sym typeface="Helvetica"/>
              </a:rPr>
              <a:t>Mornington Peninsula）</a:t>
            </a:r>
            <a:r>
              <a:rPr lang="ja-JP" altLang="en-US">
                <a:latin typeface="Noto Sans SC" panose="020B0500000000000000" pitchFamily="34" charset="-128"/>
                <a:ea typeface="Noto Sans SC" panose="020B0500000000000000" pitchFamily="34" charset="-128"/>
                <a:cs typeface="+mj-cs"/>
                <a:sym typeface="Helvetica"/>
              </a:rPr>
              <a:t>为这个高贵的品种提供了理想的条件，所以种植者们充分利用了他们的天时地利。不同地块出产的葡萄酒风格很难一概而论，但典型的风格是轻盈至中等酒体，带有精致的樱桃和草莓果香，充满活力的酸度和柔和的丹宁。</a:t>
            </a:r>
          </a:p>
          <a:p>
            <a:endParaRPr lang="ja-JP" altLang="en-US">
              <a:latin typeface="Noto Sans SC" panose="020B0500000000000000" pitchFamily="34" charset="-128"/>
              <a:ea typeface="Noto Sans SC" panose="020B0500000000000000" pitchFamily="34" charset="-128"/>
              <a:cs typeface="+mj-cs"/>
              <a:sym typeface="Helvetica"/>
            </a:endParaRPr>
          </a:p>
          <a:p>
            <a:r>
              <a:rPr lang="ja-JP" altLang="en-US">
                <a:latin typeface="Noto Sans SC" panose="020B0500000000000000" pitchFamily="34" charset="-128"/>
                <a:ea typeface="Noto Sans SC" panose="020B0500000000000000" pitchFamily="34" charset="-128"/>
                <a:cs typeface="+mj-cs"/>
                <a:sym typeface="Helvetica"/>
              </a:rPr>
              <a:t>建议讨论的</a:t>
            </a:r>
            <a:r>
              <a:rPr lang="ja-JP" altLang="en-US"/>
              <a:t>话题：</a:t>
            </a:r>
          </a:p>
          <a:p>
            <a:r>
              <a:rPr lang="en-US" altLang="ja-JP" dirty="0"/>
              <a:t>— </a:t>
            </a:r>
            <a:r>
              <a:rPr lang="ja-JP" altLang="en-US">
                <a:latin typeface="Noto Sans SC" panose="020B0500000000000000" pitchFamily="34" charset="-128"/>
                <a:ea typeface="Noto Sans SC" panose="020B0500000000000000" pitchFamily="34" charset="-128"/>
                <a:cs typeface="+mj-cs"/>
                <a:sym typeface="Helvetica"/>
              </a:rPr>
              <a:t>霞多丽（</a:t>
            </a:r>
            <a:r>
              <a:rPr lang="en-GB" dirty="0">
                <a:latin typeface="Noto Sans SC" panose="020B0500000000000000" pitchFamily="34" charset="-128"/>
                <a:ea typeface="Noto Sans SC" panose="020B0500000000000000" pitchFamily="34" charset="-128"/>
                <a:cs typeface="+mj-cs"/>
                <a:sym typeface="Helvetica"/>
              </a:rPr>
              <a:t>Chardonnay）</a:t>
            </a:r>
            <a:r>
              <a:rPr lang="ja-JP" altLang="en-US">
                <a:latin typeface="Noto Sans SC" panose="020B0500000000000000" pitchFamily="34" charset="-128"/>
                <a:ea typeface="Noto Sans SC" panose="020B0500000000000000" pitchFamily="34" charset="-128"/>
                <a:cs typeface="+mj-cs"/>
                <a:sym typeface="Helvetica"/>
              </a:rPr>
              <a:t>在澳大利亚的大多数葡萄酒产区都有生产。是什么让莫宁顿半岛（</a:t>
            </a:r>
            <a:r>
              <a:rPr lang="en-GB" dirty="0">
                <a:latin typeface="Noto Sans SC" panose="020B0500000000000000" pitchFamily="34" charset="-128"/>
                <a:ea typeface="Noto Sans SC" panose="020B0500000000000000" pitchFamily="34" charset="-128"/>
                <a:cs typeface="+mj-cs"/>
                <a:sym typeface="Helvetica"/>
              </a:rPr>
              <a:t>Mornington Peninsula）</a:t>
            </a:r>
            <a:r>
              <a:rPr lang="ja-JP" altLang="en-US">
                <a:latin typeface="Noto Sans SC" panose="020B0500000000000000" pitchFamily="34" charset="-128"/>
                <a:ea typeface="Noto Sans SC" panose="020B0500000000000000" pitchFamily="34" charset="-128"/>
                <a:cs typeface="+mj-cs"/>
                <a:sym typeface="Helvetica"/>
              </a:rPr>
              <a:t>的霞多丽（</a:t>
            </a:r>
            <a:r>
              <a:rPr lang="en-GB" dirty="0">
                <a:latin typeface="Noto Sans SC" panose="020B0500000000000000" pitchFamily="34" charset="-128"/>
                <a:ea typeface="Noto Sans SC" panose="020B0500000000000000" pitchFamily="34" charset="-128"/>
                <a:cs typeface="+mj-cs"/>
                <a:sym typeface="Helvetica"/>
              </a:rPr>
              <a:t>Chardonnay）</a:t>
            </a:r>
            <a:r>
              <a:rPr lang="ja-JP" altLang="en-US">
                <a:latin typeface="Noto Sans SC" panose="020B0500000000000000" pitchFamily="34" charset="-128"/>
                <a:ea typeface="Noto Sans SC" panose="020B0500000000000000" pitchFamily="34" charset="-128"/>
                <a:cs typeface="+mj-cs"/>
                <a:sym typeface="Helvetica"/>
              </a:rPr>
              <a:t>与众不同？</a:t>
            </a:r>
            <a:r>
              <a:rPr lang="ja-JP" altLang="en-US"/>
              <a:t> </a:t>
            </a:r>
          </a:p>
          <a:p>
            <a:r>
              <a:rPr lang="en-US" altLang="ja-JP" dirty="0"/>
              <a:t>— </a:t>
            </a:r>
            <a:r>
              <a:rPr lang="ja-JP" altLang="en-US">
                <a:latin typeface="Noto Sans SC" panose="020B0500000000000000" pitchFamily="34" charset="-128"/>
                <a:ea typeface="Noto Sans SC" panose="020B0500000000000000" pitchFamily="34" charset="-128"/>
                <a:cs typeface="+mj-cs"/>
                <a:sym typeface="Helvetica"/>
              </a:rPr>
              <a:t>为什么莫宁顿半岛（</a:t>
            </a:r>
            <a:r>
              <a:rPr lang="en-GB" dirty="0">
                <a:latin typeface="Noto Sans SC" panose="020B0500000000000000" pitchFamily="34" charset="-128"/>
                <a:ea typeface="Noto Sans SC" panose="020B0500000000000000" pitchFamily="34" charset="-128"/>
                <a:cs typeface="+mj-cs"/>
                <a:sym typeface="Helvetica"/>
              </a:rPr>
              <a:t>Mornington Peninsula）</a:t>
            </a:r>
            <a:r>
              <a:rPr lang="ja-JP" altLang="en-US">
                <a:latin typeface="Noto Sans SC" panose="020B0500000000000000" pitchFamily="34" charset="-128"/>
                <a:ea typeface="Noto Sans SC" panose="020B0500000000000000" pitchFamily="34" charset="-128"/>
                <a:cs typeface="+mj-cs"/>
                <a:sym typeface="Helvetica"/>
              </a:rPr>
              <a:t>在引领澳大利亚灰比诺（</a:t>
            </a:r>
            <a:r>
              <a:rPr lang="en-GB" dirty="0">
                <a:latin typeface="Noto Sans SC" panose="020B0500000000000000" pitchFamily="34" charset="-128"/>
                <a:ea typeface="Noto Sans SC" panose="020B0500000000000000" pitchFamily="34" charset="-128"/>
                <a:cs typeface="+mj-cs"/>
                <a:sym typeface="Helvetica"/>
              </a:rPr>
              <a:t>Pinot Gris/Grigio）</a:t>
            </a:r>
            <a:r>
              <a:rPr lang="ja-JP" altLang="en-US">
                <a:latin typeface="Noto Sans SC" panose="020B0500000000000000" pitchFamily="34" charset="-128"/>
                <a:ea typeface="Noto Sans SC" panose="020B0500000000000000" pitchFamily="34" charset="-128"/>
                <a:cs typeface="+mj-cs"/>
                <a:sym typeface="Helvetica"/>
              </a:rPr>
              <a:t>的潮流中如此成功？</a:t>
            </a:r>
          </a:p>
          <a:p>
            <a:endParaRPr lang="ja-JP" altLang="en-US" dirty="0">
              <a:latin typeface="Noto Sans SC" panose="020B0500000000000000" pitchFamily="34" charset="-128"/>
              <a:ea typeface="Noto Sans SC" panose="020B0500000000000000" pitchFamily="34" charset="-128"/>
              <a:cs typeface="+mj-cs"/>
              <a:sym typeface="Helvetica"/>
            </a:endParaRPr>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24376375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1654729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Noto Sans SC" panose="020B0500000000000000" pitchFamily="34" charset="-128"/>
                <a:ea typeface="Noto Sans SC" panose="020B0500000000000000" pitchFamily="34" charset="-128"/>
                <a:cs typeface="+mj-cs"/>
                <a:sym typeface="Helvetica"/>
              </a:rPr>
              <a:t>位于墨尔本（</a:t>
            </a:r>
            <a:r>
              <a:rPr lang="en-GB" dirty="0">
                <a:latin typeface="Noto Sans SC" panose="020B0500000000000000" pitchFamily="34" charset="-128"/>
                <a:ea typeface="Noto Sans SC" panose="020B0500000000000000" pitchFamily="34" charset="-128"/>
                <a:cs typeface="+mj-cs"/>
                <a:sym typeface="Helvetica"/>
              </a:rPr>
              <a:t>Melbourne）</a:t>
            </a:r>
            <a:r>
              <a:rPr lang="ja-JP" altLang="en-US">
                <a:latin typeface="Noto Sans SC" panose="020B0500000000000000" pitchFamily="34" charset="-128"/>
                <a:ea typeface="Noto Sans SC" panose="020B0500000000000000" pitchFamily="34" charset="-128"/>
                <a:cs typeface="+mj-cs"/>
                <a:sym typeface="Helvetica"/>
              </a:rPr>
              <a:t>东南部</a:t>
            </a:r>
            <a:r>
              <a:rPr lang="en-US" altLang="ja-JP" dirty="0"/>
              <a:t>70</a:t>
            </a:r>
            <a:r>
              <a:rPr lang="ja-JP" altLang="en-US">
                <a:latin typeface="Noto Sans SC" panose="020B0500000000000000" pitchFamily="34" charset="-128"/>
                <a:ea typeface="Noto Sans SC" panose="020B0500000000000000" pitchFamily="34" charset="-128"/>
                <a:cs typeface="+mj-cs"/>
                <a:sym typeface="Helvetica"/>
              </a:rPr>
              <a:t>公里处。</a:t>
            </a:r>
            <a:br>
              <a:rPr lang="ja-JP" altLang="en-US">
                <a:latin typeface="Noto Sans SC" panose="020B0500000000000000" pitchFamily="34" charset="-128"/>
                <a:ea typeface="Noto Sans SC" panose="020B0500000000000000" pitchFamily="34" charset="-128"/>
                <a:cs typeface="+mj-cs"/>
                <a:sym typeface="Helvetica"/>
              </a:rPr>
            </a:br>
            <a:endParaRPr lang="ja-JP" altLang="en-US">
              <a:latin typeface="Noto Sans SC" panose="020B0500000000000000" pitchFamily="34" charset="-128"/>
              <a:ea typeface="Noto Sans SC" panose="020B0500000000000000" pitchFamily="34" charset="-128"/>
              <a:cs typeface="+mj-cs"/>
              <a:sym typeface="Helvetica"/>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a:t>
            </a:fld>
            <a:endParaRPr lang="en-US" dirty="0"/>
          </a:p>
        </p:txBody>
      </p:sp>
    </p:spTree>
    <p:extLst>
      <p:ext uri="{BB962C8B-B14F-4D97-AF65-F5344CB8AC3E}">
        <p14:creationId xmlns:p14="http://schemas.microsoft.com/office/powerpoint/2010/main" val="16304834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Noto Sans SC" panose="020B0500000000000000" pitchFamily="34" charset="-128"/>
                <a:ea typeface="Noto Sans SC" panose="020B0500000000000000" pitchFamily="34" charset="-128"/>
                <a:cs typeface="+mj-cs"/>
                <a:sym typeface="Helvetica"/>
              </a:rPr>
              <a:t>建议的讨论话题：</a:t>
            </a:r>
            <a:r>
              <a:rPr lang="ja-JP" altLang="en-US"/>
              <a:t> </a:t>
            </a:r>
          </a:p>
          <a:p>
            <a:r>
              <a:rPr lang="en-US" altLang="ja-JP" dirty="0"/>
              <a:t>- </a:t>
            </a:r>
            <a:r>
              <a:rPr lang="ja-JP" altLang="en-US">
                <a:latin typeface="Noto Sans SC" panose="020B0500000000000000" pitchFamily="34" charset="-128"/>
                <a:ea typeface="Noto Sans SC" panose="020B0500000000000000" pitchFamily="34" charset="-128"/>
                <a:cs typeface="+mj-cs"/>
                <a:sym typeface="Helvetica"/>
              </a:rPr>
              <a:t>该产区在短短</a:t>
            </a:r>
            <a:r>
              <a:rPr lang="en-US" altLang="ja-JP" dirty="0"/>
              <a:t>40</a:t>
            </a:r>
            <a:r>
              <a:rPr lang="ja-JP" altLang="en-US">
                <a:latin typeface="Noto Sans SC" panose="020B0500000000000000" pitchFamily="34" charset="-128"/>
                <a:ea typeface="Noto Sans SC" panose="020B0500000000000000" pitchFamily="34" charset="-128"/>
                <a:cs typeface="+mj-cs"/>
                <a:sym typeface="Helvetica"/>
              </a:rPr>
              <a:t>多年的时间里就在澳大利亚崭露头角</a:t>
            </a:r>
            <a:r>
              <a:rPr lang="en-US" altLang="ja-JP" dirty="0"/>
              <a:t>--</a:t>
            </a:r>
            <a:r>
              <a:rPr lang="ja-JP" altLang="en-US">
                <a:latin typeface="Noto Sans SC" panose="020B0500000000000000" pitchFamily="34" charset="-128"/>
                <a:ea typeface="Noto Sans SC" panose="020B0500000000000000" pitchFamily="34" charset="-128"/>
                <a:cs typeface="+mj-cs"/>
                <a:sym typeface="Helvetica"/>
              </a:rPr>
              <a:t>而且越来越国际化。其迅速崛起的原因是什么？其短暂的商业历史对其葡萄种植和葡萄酒酿造方法可能意味着什么？</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2496002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Noto Sans SC" panose="020B0500000000000000" pitchFamily="34" charset="-128"/>
                <a:ea typeface="Noto Sans SC" panose="020B0500000000000000" pitchFamily="34" charset="-128"/>
                <a:sym typeface="Helvetica"/>
              </a:rPr>
              <a:t>莫宁顿被三个水体所包围。西边的菲利普港湾，东边的西港湾，南边的巴斯海峡，提供了凉爽的微风和漫长的生长季。这个产区没有正式的子产区，但在气候、海拔、地形和土壤结构方面存在巨大的差异。</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2933858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ja-JP" dirty="0"/>
              <a:t>– </a:t>
            </a:r>
            <a:r>
              <a:rPr lang="ja-JP" altLang="en-US">
                <a:latin typeface="Noto Sans SC" panose="020B0500000000000000" pitchFamily="34" charset="-128"/>
                <a:ea typeface="Noto Sans SC" panose="020B0500000000000000" pitchFamily="34" charset="-128"/>
                <a:cs typeface="+mj-cs"/>
                <a:sym typeface="Helvetica"/>
              </a:rPr>
              <a:t>澳大利亚唯一真正的海洋性葡萄酒产区之一，拥有清新凉爽的海风和较低的春季霜冻风险。</a:t>
            </a:r>
            <a:r>
              <a:rPr lang="ja-JP" altLang="en-US"/>
              <a:t> </a:t>
            </a:r>
          </a:p>
          <a:p>
            <a:r>
              <a:rPr lang="en-US" altLang="ja-JP" dirty="0"/>
              <a:t>– </a:t>
            </a:r>
            <a:r>
              <a:rPr lang="ja-JP" altLang="en-US">
                <a:latin typeface="Noto Sans SC" panose="020B0500000000000000" pitchFamily="34" charset="-128"/>
                <a:ea typeface="Noto Sans SC" panose="020B0500000000000000" pitchFamily="34" charset="-128"/>
                <a:cs typeface="+mj-cs"/>
                <a:sym typeface="Helvetica"/>
              </a:rPr>
              <a:t>海拔高度、山坡朝向和盛行风对每个葡萄园的影响很大，形成了一系列不同的中气候（即：某个葡萄园范围内的独特气候条件，与相邻的葡萄园大相径庭）和微气候（即：某一排葡萄藤、甚至某一棵葡萄植株所独享的微观气候）。</a:t>
            </a:r>
            <a:r>
              <a:rPr lang="ja-JP" altLang="en-US"/>
              <a:t> </a:t>
            </a:r>
          </a:p>
          <a:p>
            <a:r>
              <a:rPr lang="en-US" altLang="ja-JP" dirty="0"/>
              <a:t>– </a:t>
            </a:r>
            <a:r>
              <a:rPr lang="ja-JP" altLang="en-US">
                <a:latin typeface="Noto Sans SC" panose="020B0500000000000000" pitchFamily="34" charset="-128"/>
                <a:ea typeface="Noto Sans SC" panose="020B0500000000000000" pitchFamily="34" charset="-128"/>
                <a:cs typeface="+mj-cs"/>
                <a:sym typeface="Helvetica"/>
              </a:rPr>
              <a:t>在</a:t>
            </a:r>
            <a:r>
              <a:rPr lang="en-US" altLang="ja-JP" dirty="0"/>
              <a:t>11</a:t>
            </a:r>
            <a:r>
              <a:rPr lang="ja-JP" altLang="en-US">
                <a:latin typeface="Noto Sans SC" panose="020B0500000000000000" pitchFamily="34" charset="-128"/>
                <a:ea typeface="Noto Sans SC" panose="020B0500000000000000" pitchFamily="34" charset="-128"/>
                <a:cs typeface="+mj-cs"/>
                <a:sym typeface="Helvetica"/>
              </a:rPr>
              <a:t>月和</a:t>
            </a:r>
            <a:r>
              <a:rPr lang="en-US" altLang="ja-JP" dirty="0"/>
              <a:t>12</a:t>
            </a:r>
            <a:r>
              <a:rPr lang="ja-JP" altLang="en-US">
                <a:latin typeface="Noto Sans SC" panose="020B0500000000000000" pitchFamily="34" charset="-128"/>
                <a:ea typeface="Noto Sans SC" panose="020B0500000000000000" pitchFamily="34" charset="-128"/>
                <a:cs typeface="+mj-cs"/>
                <a:sym typeface="Helvetica"/>
              </a:rPr>
              <a:t>月的生长月份，风雨的结合会给葡萄种植者带来挑战。</a:t>
            </a:r>
          </a:p>
          <a:p>
            <a:r>
              <a:rPr lang="en-US" altLang="ja-JP" dirty="0">
                <a:latin typeface="Noto Sans SC" panose="020B0500000000000000" pitchFamily="34" charset="-128"/>
                <a:ea typeface="Noto Sans SC" panose="020B0500000000000000" pitchFamily="34" charset="-128"/>
                <a:cs typeface="+mj-cs"/>
                <a:sym typeface="Helvetica"/>
              </a:rPr>
              <a:t>– </a:t>
            </a:r>
            <a:r>
              <a:rPr lang="ja-JP" altLang="en-US">
                <a:latin typeface="Noto Sans SC" panose="020B0500000000000000" pitchFamily="34" charset="-128"/>
                <a:ea typeface="Noto Sans SC" panose="020B0500000000000000" pitchFamily="34" charset="-128"/>
                <a:cs typeface="+mj-cs"/>
                <a:sym typeface="Helvetica"/>
              </a:rPr>
              <a:t>生长季节的降雨量：</a:t>
            </a:r>
            <a:r>
              <a:rPr lang="en-US" altLang="ja-JP" dirty="0"/>
              <a:t>371</a:t>
            </a:r>
            <a:r>
              <a:rPr lang="ja-JP" altLang="en-US">
                <a:latin typeface="Noto Sans SC" panose="020B0500000000000000" pitchFamily="34" charset="-128"/>
                <a:ea typeface="Noto Sans SC" panose="020B0500000000000000" pitchFamily="34" charset="-128"/>
                <a:cs typeface="+mj-cs"/>
                <a:sym typeface="Helvetica"/>
              </a:rPr>
              <a:t>毫米（</a:t>
            </a:r>
            <a:r>
              <a:rPr lang="en-US" altLang="ja-JP" dirty="0"/>
              <a:t>14.6</a:t>
            </a:r>
            <a:r>
              <a:rPr lang="ja-JP" altLang="en-US">
                <a:latin typeface="Noto Sans SC" panose="020B0500000000000000" pitchFamily="34" charset="-128"/>
                <a:ea typeface="Noto Sans SC" panose="020B0500000000000000" pitchFamily="34" charset="-128"/>
                <a:cs typeface="+mj-cs"/>
                <a:sym typeface="Helvetica"/>
              </a:rPr>
              <a:t>英寸）。</a:t>
            </a:r>
            <a:r>
              <a:rPr lang="ja-JP" altLang="en-US"/>
              <a:t> </a:t>
            </a:r>
          </a:p>
          <a:p>
            <a:r>
              <a:rPr lang="en-US" altLang="ja-JP" dirty="0"/>
              <a:t>– </a:t>
            </a:r>
            <a:r>
              <a:rPr lang="ja-JP" altLang="en-US">
                <a:latin typeface="Noto Sans SC" panose="020B0500000000000000" pitchFamily="34" charset="-128"/>
                <a:ea typeface="Noto Sans SC" panose="020B0500000000000000" pitchFamily="34" charset="-128"/>
                <a:cs typeface="+mj-cs"/>
                <a:sym typeface="Helvetica"/>
              </a:rPr>
              <a:t>夏季一月平均温度（</a:t>
            </a:r>
            <a:r>
              <a:rPr lang="en-GB" dirty="0"/>
              <a:t>MJT</a:t>
            </a:r>
            <a:r>
              <a:rPr lang="en-GB" dirty="0">
                <a:latin typeface="Noto Sans SC" panose="020B0500000000000000" pitchFamily="34" charset="-128"/>
                <a:ea typeface="Noto Sans SC" panose="020B0500000000000000" pitchFamily="34" charset="-128"/>
                <a:cs typeface="+mj-cs"/>
                <a:sym typeface="Helvetica"/>
              </a:rPr>
              <a:t>）：</a:t>
            </a:r>
            <a:r>
              <a:rPr lang="en-GB" dirty="0"/>
              <a:t>19.3°C (66.7°F)</a:t>
            </a:r>
            <a:r>
              <a:rPr lang="en-GB" dirty="0">
                <a:latin typeface="Noto Sans SC" panose="020B0500000000000000" pitchFamily="34" charset="-128"/>
                <a:ea typeface="Noto Sans SC" panose="020B0500000000000000" pitchFamily="34" charset="-128"/>
                <a:cs typeface="+mj-cs"/>
                <a:sym typeface="Helvetica"/>
              </a:rPr>
              <a:t>。</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288359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Noto Sans SC" panose="020B0500000000000000" pitchFamily="34" charset="-128"/>
                <a:ea typeface="Noto Sans SC" panose="020B0500000000000000" pitchFamily="34" charset="-128"/>
                <a:cs typeface="+mj-cs"/>
                <a:sym typeface="Helvetica"/>
              </a:rPr>
              <a:t>对于一个相对较小的地区来说，这里可以找到的土壤类型多得惊人，为产区葡萄酒风格多样化作出了贡献。</a:t>
            </a:r>
          </a:p>
          <a:p>
            <a:endParaRPr lang="ja-JP" altLang="en-US">
              <a:latin typeface="Noto Sans SC" panose="020B0500000000000000" pitchFamily="34" charset="-128"/>
              <a:ea typeface="Noto Sans SC" panose="020B0500000000000000" pitchFamily="34" charset="-128"/>
              <a:cs typeface="+mj-cs"/>
              <a:sym typeface="Helvetica"/>
            </a:endParaRPr>
          </a:p>
          <a:p>
            <a:r>
              <a:rPr lang="ja-JP" altLang="en-US">
                <a:latin typeface="Noto Sans SC" panose="020B0500000000000000" pitchFamily="34" charset="-128"/>
                <a:ea typeface="Noto Sans SC" panose="020B0500000000000000" pitchFamily="34" charset="-128"/>
                <a:cs typeface="+mj-cs"/>
                <a:sym typeface="Helvetica"/>
              </a:rPr>
              <a:t>建议讨论的话题：</a:t>
            </a:r>
            <a:r>
              <a:rPr lang="ja-JP" altLang="en-US"/>
              <a:t> </a:t>
            </a:r>
          </a:p>
          <a:p>
            <a:r>
              <a:rPr lang="en-US" altLang="ja-JP" dirty="0"/>
              <a:t>— </a:t>
            </a:r>
            <a:r>
              <a:rPr lang="ja-JP" altLang="en-US">
                <a:latin typeface="Noto Sans SC" panose="020B0500000000000000" pitchFamily="34" charset="-128"/>
                <a:ea typeface="Noto Sans SC" panose="020B0500000000000000" pitchFamily="34" charset="-128"/>
                <a:cs typeface="+mj-cs"/>
                <a:sym typeface="Helvetica"/>
              </a:rPr>
              <a:t>莫宁顿半岛（</a:t>
            </a:r>
            <a:r>
              <a:rPr lang="en-GB" dirty="0">
                <a:latin typeface="Noto Sans SC" panose="020B0500000000000000" pitchFamily="34" charset="-128"/>
                <a:ea typeface="Noto Sans SC" panose="020B0500000000000000" pitchFamily="34" charset="-128"/>
                <a:cs typeface="+mj-cs"/>
                <a:sym typeface="Helvetica"/>
              </a:rPr>
              <a:t>Mornington Peninsula）</a:t>
            </a:r>
            <a:r>
              <a:rPr lang="ja-JP" altLang="en-US">
                <a:latin typeface="Noto Sans SC" panose="020B0500000000000000" pitchFamily="34" charset="-128"/>
                <a:ea typeface="Noto Sans SC" panose="020B0500000000000000" pitchFamily="34" charset="-128"/>
                <a:cs typeface="+mj-cs"/>
                <a:sym typeface="Helvetica"/>
              </a:rPr>
              <a:t>多样化的地质和中观气候（</a:t>
            </a:r>
            <a:r>
              <a:rPr lang="en-GB" dirty="0" err="1">
                <a:latin typeface="Noto Sans SC" panose="020B0500000000000000" pitchFamily="34" charset="-128"/>
                <a:ea typeface="Noto Sans SC" panose="020B0500000000000000" pitchFamily="34" charset="-128"/>
                <a:cs typeface="+mj-cs"/>
                <a:sym typeface="Helvetica"/>
              </a:rPr>
              <a:t>mesoclimates</a:t>
            </a:r>
            <a:r>
              <a:rPr lang="en-GB" dirty="0">
                <a:latin typeface="Noto Sans SC" panose="020B0500000000000000" pitchFamily="34" charset="-128"/>
                <a:ea typeface="Noto Sans SC" panose="020B0500000000000000" pitchFamily="34" charset="-128"/>
                <a:cs typeface="+mj-cs"/>
                <a:sym typeface="Helvetica"/>
              </a:rPr>
              <a:t>）</a:t>
            </a:r>
            <a:r>
              <a:rPr lang="ja-JP" altLang="en-US">
                <a:latin typeface="Noto Sans SC" panose="020B0500000000000000" pitchFamily="34" charset="-128"/>
                <a:ea typeface="Noto Sans SC" panose="020B0500000000000000" pitchFamily="34" charset="-128"/>
                <a:cs typeface="+mj-cs"/>
                <a:sym typeface="Helvetica"/>
              </a:rPr>
              <a:t>如何指导葡萄种植者和酿酒师的决策？</a:t>
            </a:r>
            <a:r>
              <a:rPr lang="ja-JP" altLang="en-US"/>
              <a:t> </a:t>
            </a:r>
          </a:p>
          <a:p>
            <a:r>
              <a:rPr lang="en-US" altLang="ja-JP" dirty="0"/>
              <a:t>— </a:t>
            </a:r>
            <a:r>
              <a:rPr lang="ja-JP" altLang="en-US">
                <a:latin typeface="Noto Sans SC" panose="020B0500000000000000" pitchFamily="34" charset="-128"/>
                <a:ea typeface="Noto Sans SC" panose="020B0500000000000000" pitchFamily="34" charset="-128"/>
                <a:cs typeface="+mj-cs"/>
                <a:sym typeface="Helvetica"/>
              </a:rPr>
              <a:t>来自莫宁顿半岛（</a:t>
            </a:r>
            <a:r>
              <a:rPr lang="en-GB" dirty="0">
                <a:latin typeface="Noto Sans SC" panose="020B0500000000000000" pitchFamily="34" charset="-128"/>
                <a:ea typeface="Noto Sans SC" panose="020B0500000000000000" pitchFamily="34" charset="-128"/>
                <a:cs typeface="+mj-cs"/>
                <a:sym typeface="Helvetica"/>
              </a:rPr>
              <a:t>Mornington Peninsula）</a:t>
            </a:r>
            <a:r>
              <a:rPr lang="ja-JP" altLang="en-US">
                <a:latin typeface="Noto Sans SC" panose="020B0500000000000000" pitchFamily="34" charset="-128"/>
                <a:ea typeface="Noto Sans SC" panose="020B0500000000000000" pitchFamily="34" charset="-128"/>
                <a:cs typeface="+mj-cs"/>
                <a:sym typeface="Helvetica"/>
              </a:rPr>
              <a:t>这样的海洋性气候产区的黑比诺（</a:t>
            </a:r>
            <a:r>
              <a:rPr lang="en-GB" dirty="0">
                <a:latin typeface="Noto Sans SC" panose="020B0500000000000000" pitchFamily="34" charset="-128"/>
                <a:ea typeface="Noto Sans SC" panose="020B0500000000000000" pitchFamily="34" charset="-128"/>
                <a:cs typeface="+mj-cs"/>
                <a:sym typeface="Helvetica"/>
              </a:rPr>
              <a:t>Pinot Noir）</a:t>
            </a:r>
            <a:r>
              <a:rPr lang="ja-JP" altLang="en-US">
                <a:latin typeface="Noto Sans SC" panose="020B0500000000000000" pitchFamily="34" charset="-128"/>
                <a:ea typeface="Noto Sans SC" panose="020B0500000000000000" pitchFamily="34" charset="-128"/>
                <a:cs typeface="+mj-cs"/>
                <a:sym typeface="Helvetica"/>
              </a:rPr>
              <a:t>与来自没有</a:t>
            </a:r>
            <a:r>
              <a:rPr lang="en-US" altLang="ja-JP" dirty="0">
                <a:latin typeface="Noto Sans SC" panose="020B0500000000000000" pitchFamily="34" charset="-128"/>
                <a:ea typeface="Noto Sans SC" panose="020B0500000000000000" pitchFamily="34" charset="-128"/>
                <a:cs typeface="+mj-cs"/>
                <a:sym typeface="Helvetica"/>
              </a:rPr>
              <a:t>/</a:t>
            </a:r>
            <a:r>
              <a:rPr lang="ja-JP" altLang="en-US">
                <a:latin typeface="Noto Sans SC" panose="020B0500000000000000" pitchFamily="34" charset="-128"/>
                <a:ea typeface="Noto Sans SC" panose="020B0500000000000000" pitchFamily="34" charset="-128"/>
                <a:cs typeface="+mj-cs"/>
                <a:sym typeface="Helvetica"/>
              </a:rPr>
              <a:t>很少有海洋影响的其他产区（例如雅拉谷）的黑比诺（</a:t>
            </a:r>
            <a:r>
              <a:rPr lang="en-GB" dirty="0">
                <a:latin typeface="Noto Sans SC" panose="020B0500000000000000" pitchFamily="34" charset="-128"/>
                <a:ea typeface="Noto Sans SC" panose="020B0500000000000000" pitchFamily="34" charset="-128"/>
                <a:cs typeface="+mj-cs"/>
                <a:sym typeface="Helvetica"/>
              </a:rPr>
              <a:t>Pinot Noir）</a:t>
            </a:r>
            <a:r>
              <a:rPr lang="ja-JP" altLang="en-US">
                <a:latin typeface="Noto Sans SC" panose="020B0500000000000000" pitchFamily="34" charset="-128"/>
                <a:ea typeface="Noto Sans SC" panose="020B0500000000000000" pitchFamily="34" charset="-128"/>
                <a:cs typeface="+mj-cs"/>
                <a:sym typeface="Helvetica"/>
              </a:rPr>
              <a:t>有什么不同？海洋对葡萄酒有影响吗？</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42044684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ja-JP" dirty="0"/>
              <a:t>— </a:t>
            </a:r>
            <a:r>
              <a:rPr lang="ja-JP" altLang="en-US">
                <a:latin typeface="Noto Sans SC" panose="020B0500000000000000" pitchFamily="34" charset="-128"/>
                <a:ea typeface="Noto Sans SC" panose="020B0500000000000000" pitchFamily="34" charset="-128"/>
                <a:cs typeface="+mj-cs"/>
                <a:sym typeface="Helvetica"/>
              </a:rPr>
              <a:t>生产者利用凉爽的气候条件和独特的葡萄园地块个性，着重于实验和持续改进，以栽培出纯净的果实，将酿造环节所需要的人工干预降到最低。</a:t>
            </a:r>
            <a:r>
              <a:rPr lang="ja-JP" altLang="en-US"/>
              <a:t> </a:t>
            </a:r>
          </a:p>
          <a:p>
            <a:r>
              <a:rPr lang="en-US" altLang="ja-JP" dirty="0"/>
              <a:t>— </a:t>
            </a:r>
            <a:r>
              <a:rPr lang="ja-JP" altLang="en-US">
                <a:latin typeface="Noto Sans SC" panose="020B0500000000000000" pitchFamily="34" charset="-128"/>
                <a:ea typeface="Noto Sans SC" panose="020B0500000000000000" pitchFamily="34" charset="-128"/>
                <a:cs typeface="+mj-cs"/>
                <a:sym typeface="Helvetica"/>
              </a:rPr>
              <a:t>葡萄园大多按照澳大利亚的商业标准种植，行距为</a:t>
            </a:r>
            <a:r>
              <a:rPr lang="en-US" altLang="ja-JP" dirty="0"/>
              <a:t>2.5–3.5</a:t>
            </a:r>
            <a:r>
              <a:rPr lang="ja-JP" altLang="en-US">
                <a:latin typeface="Noto Sans SC" panose="020B0500000000000000" pitchFamily="34" charset="-128"/>
                <a:ea typeface="Noto Sans SC" panose="020B0500000000000000" pitchFamily="34" charset="-128"/>
                <a:cs typeface="+mj-cs"/>
                <a:sym typeface="Helvetica"/>
              </a:rPr>
              <a:t>米（</a:t>
            </a:r>
            <a:r>
              <a:rPr lang="en-US" altLang="ja-JP" dirty="0"/>
              <a:t>8.2-11.5</a:t>
            </a:r>
            <a:r>
              <a:rPr lang="ja-JP" altLang="en-US">
                <a:latin typeface="Noto Sans SC" panose="020B0500000000000000" pitchFamily="34" charset="-128"/>
                <a:ea typeface="Noto Sans SC" panose="020B0500000000000000" pitchFamily="34" charset="-128"/>
                <a:cs typeface="+mj-cs"/>
                <a:sym typeface="Helvetica"/>
              </a:rPr>
              <a:t>英尺），但人们对通过更高密度的种植方式来控制果实质量的兴趣越来越大。这样栽培出来的果实颗粒更小，味道更浓，产量更低，同时还有一系列其他好处。</a:t>
            </a:r>
            <a:r>
              <a:rPr lang="ja-JP" altLang="en-US"/>
              <a:t> </a:t>
            </a:r>
          </a:p>
          <a:p>
            <a:r>
              <a:rPr lang="en-US" altLang="ja-JP" dirty="0"/>
              <a:t>— </a:t>
            </a:r>
            <a:r>
              <a:rPr lang="ja-JP" altLang="en-US">
                <a:latin typeface="Noto Sans SC" panose="020B0500000000000000" pitchFamily="34" charset="-128"/>
                <a:ea typeface="Noto Sans SC" panose="020B0500000000000000" pitchFamily="34" charset="-128"/>
                <a:cs typeface="+mj-cs"/>
                <a:sym typeface="Helvetica"/>
              </a:rPr>
              <a:t>鉴于该地区的凉爽气候，修剪工作主要由人工完成，以减少疾病风险，特别是对于挑剔的黑皮诺来说，人工修建能确保葡萄树得到适当的阳光照射，并保持低产量。</a:t>
            </a:r>
            <a:r>
              <a:rPr lang="ja-JP" altLang="en-US"/>
              <a:t> </a:t>
            </a:r>
          </a:p>
          <a:p>
            <a:r>
              <a:rPr lang="en-US" altLang="ja-JP" dirty="0"/>
              <a:t>— </a:t>
            </a:r>
            <a:r>
              <a:rPr lang="ja-JP" altLang="en-US">
                <a:latin typeface="Noto Sans SC" panose="020B0500000000000000" pitchFamily="34" charset="-128"/>
                <a:ea typeface="Noto Sans SC" panose="020B0500000000000000" pitchFamily="34" charset="-128"/>
                <a:cs typeface="+mj-cs"/>
                <a:sym typeface="Helvetica"/>
              </a:rPr>
              <a:t>尽管降雨量高，某些区域的土壤深厚，保水能力强，但大多数莫宁顿半岛（</a:t>
            </a:r>
            <a:r>
              <a:rPr lang="en-GB" dirty="0">
                <a:latin typeface="Noto Sans SC" panose="020B0500000000000000" pitchFamily="34" charset="-128"/>
                <a:ea typeface="Noto Sans SC" panose="020B0500000000000000" pitchFamily="34" charset="-128"/>
                <a:cs typeface="+mj-cs"/>
                <a:sym typeface="Helvetica"/>
              </a:rPr>
              <a:t>Mornington Peninsula）</a:t>
            </a:r>
            <a:r>
              <a:rPr lang="ja-JP" altLang="en-US">
                <a:latin typeface="Noto Sans SC" panose="020B0500000000000000" pitchFamily="34" charset="-128"/>
                <a:ea typeface="Noto Sans SC" panose="020B0500000000000000" pitchFamily="34" charset="-128"/>
                <a:cs typeface="+mj-cs"/>
                <a:sym typeface="Helvetica"/>
              </a:rPr>
              <a:t>产区的葡萄园仍需要某种形式的灌溉。</a:t>
            </a:r>
            <a:r>
              <a:rPr lang="ja-JP" altLang="en-US"/>
              <a:t> </a:t>
            </a:r>
          </a:p>
          <a:p>
            <a:r>
              <a:rPr lang="en-US" altLang="ja-JP" dirty="0"/>
              <a:t>— </a:t>
            </a:r>
            <a:r>
              <a:rPr lang="ja-JP" altLang="en-US">
                <a:latin typeface="Noto Sans SC" panose="020B0500000000000000" pitchFamily="34" charset="-128"/>
                <a:ea typeface="Noto Sans SC" panose="020B0500000000000000" pitchFamily="34" charset="-128"/>
                <a:cs typeface="+mj-cs"/>
                <a:sym typeface="Helvetica"/>
              </a:rPr>
              <a:t>该地区北部地区海拔较低，通常较早采摘果实，而南部海拔较高的葡萄园则可能晚几周采摘。</a:t>
            </a:r>
          </a:p>
          <a:p>
            <a:pPr marL="171450" indent="-171450">
              <a:buSzTx/>
              <a:buChar char="-"/>
            </a:pPr>
            <a:endParaRPr lang="ja-JP" altLang="en-US">
              <a:latin typeface="Noto Sans SC" panose="020B0500000000000000" pitchFamily="34" charset="-128"/>
              <a:ea typeface="Noto Sans SC" panose="020B0500000000000000" pitchFamily="34" charset="-128"/>
              <a:cs typeface="+mj-cs"/>
              <a:sym typeface="Helvetica"/>
            </a:endParaRPr>
          </a:p>
          <a:p>
            <a:r>
              <a:rPr lang="ja-JP" altLang="en-US">
                <a:latin typeface="Noto Sans SC" panose="020B0500000000000000" pitchFamily="34" charset="-128"/>
                <a:ea typeface="Noto Sans SC" panose="020B0500000000000000" pitchFamily="34" charset="-128"/>
                <a:cs typeface="+mj-cs"/>
                <a:sym typeface="Helvetica"/>
              </a:rPr>
              <a:t>建议讨论的话题：</a:t>
            </a:r>
            <a:r>
              <a:rPr lang="ja-JP" altLang="en-US"/>
              <a:t> </a:t>
            </a:r>
          </a:p>
          <a:p>
            <a:r>
              <a:rPr lang="en-US" altLang="ja-JP" dirty="0"/>
              <a:t>— </a:t>
            </a:r>
            <a:r>
              <a:rPr lang="ja-JP" altLang="en-US">
                <a:latin typeface="Noto Sans SC" panose="020B0500000000000000" pitchFamily="34" charset="-128"/>
                <a:ea typeface="Noto Sans SC" panose="020B0500000000000000" pitchFamily="34" charset="-128"/>
                <a:cs typeface="+mj-cs"/>
                <a:sym typeface="Helvetica"/>
              </a:rPr>
              <a:t>黑比诺（</a:t>
            </a:r>
            <a:r>
              <a:rPr lang="en-GB" dirty="0">
                <a:latin typeface="Noto Sans SC" panose="020B0500000000000000" pitchFamily="34" charset="-128"/>
                <a:ea typeface="Noto Sans SC" panose="020B0500000000000000" pitchFamily="34" charset="-128"/>
                <a:cs typeface="+mj-cs"/>
                <a:sym typeface="Helvetica"/>
              </a:rPr>
              <a:t>Pinot Noir）</a:t>
            </a:r>
            <a:r>
              <a:rPr lang="ja-JP" altLang="en-US">
                <a:latin typeface="Noto Sans SC" panose="020B0500000000000000" pitchFamily="34" charset="-128"/>
                <a:ea typeface="Noto Sans SC" panose="020B0500000000000000" pitchFamily="34" charset="-128"/>
                <a:cs typeface="+mj-cs"/>
                <a:sym typeface="Helvetica"/>
              </a:rPr>
              <a:t>的突出地位如何影响该地区的葡萄栽培实践？</a:t>
            </a:r>
            <a:r>
              <a:rPr lang="ja-JP" altLang="en-US"/>
              <a:t> </a:t>
            </a:r>
          </a:p>
          <a:p>
            <a:r>
              <a:rPr lang="en-US" altLang="ja-JP" dirty="0"/>
              <a:t>—  </a:t>
            </a:r>
            <a:r>
              <a:rPr lang="ja-JP" altLang="en-US">
                <a:latin typeface="Noto Sans SC" panose="020B0500000000000000" pitchFamily="34" charset="-128"/>
                <a:ea typeface="Noto Sans SC" panose="020B0500000000000000" pitchFamily="34" charset="-128"/>
                <a:cs typeface="+mj-cs"/>
                <a:sym typeface="Helvetica"/>
              </a:rPr>
              <a:t>黑比诺（</a:t>
            </a:r>
            <a:r>
              <a:rPr lang="en-GB" dirty="0">
                <a:latin typeface="Noto Sans SC" panose="020B0500000000000000" pitchFamily="34" charset="-128"/>
                <a:ea typeface="Noto Sans SC" panose="020B0500000000000000" pitchFamily="34" charset="-128"/>
                <a:cs typeface="+mj-cs"/>
                <a:sym typeface="Helvetica"/>
              </a:rPr>
              <a:t>Pinot Noir）</a:t>
            </a:r>
            <a:r>
              <a:rPr lang="ja-JP" altLang="en-US">
                <a:latin typeface="Noto Sans SC" panose="020B0500000000000000" pitchFamily="34" charset="-128"/>
                <a:ea typeface="Noto Sans SC" panose="020B0500000000000000" pitchFamily="34" charset="-128"/>
                <a:cs typeface="+mj-cs"/>
                <a:sym typeface="Helvetica"/>
              </a:rPr>
              <a:t>有时被称为 </a:t>
            </a:r>
            <a:r>
              <a:rPr lang="en-US" altLang="ja-JP" dirty="0"/>
              <a:t>"</a:t>
            </a:r>
            <a:r>
              <a:rPr lang="ja-JP" altLang="en-US">
                <a:latin typeface="Noto Sans SC" panose="020B0500000000000000" pitchFamily="34" charset="-128"/>
                <a:ea typeface="Noto Sans SC" panose="020B0500000000000000" pitchFamily="34" charset="-128"/>
                <a:cs typeface="+mj-cs"/>
                <a:sym typeface="Helvetica"/>
              </a:rPr>
              <a:t>伤心的葡萄</a:t>
            </a:r>
            <a:r>
              <a:rPr lang="en-US" altLang="ja-JP" dirty="0"/>
              <a:t>"</a:t>
            </a:r>
            <a:r>
              <a:rPr lang="ja-JP" altLang="en-US">
                <a:latin typeface="Noto Sans SC" panose="020B0500000000000000" pitchFamily="34" charset="-128"/>
                <a:ea typeface="Noto Sans SC" panose="020B0500000000000000" pitchFamily="34" charset="-128"/>
                <a:cs typeface="+mj-cs"/>
                <a:sym typeface="Helvetica"/>
              </a:rPr>
              <a:t>。是什么让它在种植方面具有如此大的挑战性？</a:t>
            </a:r>
            <a:r>
              <a:rPr lang="ja-JP" altLang="en-US"/>
              <a:t> </a:t>
            </a:r>
          </a:p>
          <a:p>
            <a:r>
              <a:rPr lang="en-US" altLang="ja-JP" dirty="0"/>
              <a:t>— </a:t>
            </a:r>
            <a:r>
              <a:rPr lang="ja-JP" altLang="en-US">
                <a:latin typeface="Noto Sans SC" panose="020B0500000000000000" pitchFamily="34" charset="-128"/>
                <a:ea typeface="Noto Sans SC" panose="020B0500000000000000" pitchFamily="34" charset="-128"/>
                <a:cs typeface="+mj-cs"/>
                <a:sym typeface="Helvetica"/>
              </a:rPr>
              <a:t>莫宁顿半岛（</a:t>
            </a:r>
            <a:r>
              <a:rPr lang="en-GB" dirty="0">
                <a:latin typeface="Noto Sans SC" panose="020B0500000000000000" pitchFamily="34" charset="-128"/>
                <a:ea typeface="Noto Sans SC" panose="020B0500000000000000" pitchFamily="34" charset="-128"/>
                <a:cs typeface="+mj-cs"/>
                <a:sym typeface="Helvetica"/>
              </a:rPr>
              <a:t>Mornington Peninsula）</a:t>
            </a:r>
            <a:r>
              <a:rPr lang="ja-JP" altLang="en-US">
                <a:latin typeface="Noto Sans SC" panose="020B0500000000000000" pitchFamily="34" charset="-128"/>
                <a:ea typeface="Noto Sans SC" panose="020B0500000000000000" pitchFamily="34" charset="-128"/>
                <a:cs typeface="+mj-cs"/>
                <a:sym typeface="Helvetica"/>
              </a:rPr>
              <a:t>有相对较多的小型葡萄园和精品生产商。这可能会对葡萄酒风格产生什么影响？</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24490107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ja-JP" dirty="0"/>
              <a:t>— </a:t>
            </a:r>
            <a:r>
              <a:rPr lang="ja-JP" altLang="en-US">
                <a:latin typeface="Noto Sans SC" panose="020B0500000000000000" pitchFamily="34" charset="-128"/>
                <a:ea typeface="Noto Sans SC" panose="020B0500000000000000" pitchFamily="34" charset="-128"/>
                <a:cs typeface="+mj-cs"/>
                <a:sym typeface="Helvetica"/>
              </a:rPr>
              <a:t>许多莫宁顿的酿酒师都选择摆脱机器的干预。例如，一些酿酒师引入了重力式酿酒系统，生产在多个楼层上进行，利用重力转移葡萄酒的方式更为温和，消除了对泵和传送带等设备的需求。</a:t>
            </a:r>
            <a:r>
              <a:rPr lang="ja-JP" altLang="en-US"/>
              <a:t> </a:t>
            </a:r>
          </a:p>
          <a:p>
            <a:r>
              <a:rPr lang="en-US" altLang="ja-JP" dirty="0"/>
              <a:t>— </a:t>
            </a:r>
            <a:r>
              <a:rPr lang="ja-JP" altLang="en-US">
                <a:latin typeface="Noto Sans SC" panose="020B0500000000000000" pitchFamily="34" charset="-128"/>
                <a:ea typeface="Noto Sans SC" panose="020B0500000000000000" pitchFamily="34" charset="-128"/>
                <a:cs typeface="+mj-cs"/>
                <a:sym typeface="Helvetica"/>
              </a:rPr>
              <a:t>酿酒师们正在实验一系列的发酵技术，如野生酵母发酵和整串葡萄发酵，以期生产出更复杂和更有表现力的葡萄酒。</a:t>
            </a:r>
            <a:r>
              <a:rPr lang="ja-JP" altLang="en-US"/>
              <a:t> </a:t>
            </a:r>
          </a:p>
          <a:p>
            <a:r>
              <a:rPr lang="en-US" altLang="ja-JP" dirty="0"/>
              <a:t>— </a:t>
            </a:r>
            <a:r>
              <a:rPr lang="ja-JP" altLang="en-US">
                <a:latin typeface="Noto Sans SC" panose="020B0500000000000000" pitchFamily="34" charset="-128"/>
                <a:ea typeface="Noto Sans SC" panose="020B0500000000000000" pitchFamily="34" charset="-128"/>
                <a:cs typeface="+mj-cs"/>
                <a:sym typeface="Helvetica"/>
              </a:rPr>
              <a:t>影响酿酒的最大趋势之一，是使用大型橡木桶来代替小型橡木桶来作为熟化容器，以生产出更复杂精妙的葡萄酒。新旧橡木桶都经常被使用，最常见的是法国橡木桶。一些酿酒师甚至开始使用替代性容器来发酵和熟化葡萄酒，包括</a:t>
            </a:r>
            <a:r>
              <a:rPr lang="ja-JP" altLang="en-US"/>
              <a:t>陶罐</a:t>
            </a:r>
            <a:r>
              <a:rPr lang="ja-JP" altLang="en-US">
                <a:latin typeface="Noto Sans SC" panose="020B0500000000000000" pitchFamily="34" charset="-128"/>
                <a:ea typeface="Noto Sans SC" panose="020B0500000000000000" pitchFamily="34" charset="-128"/>
                <a:cs typeface="+mj-cs"/>
                <a:sym typeface="Helvetica"/>
              </a:rPr>
              <a:t>和水泥罐。</a:t>
            </a:r>
          </a:p>
          <a:p>
            <a:pPr marL="171450" indent="-171450">
              <a:buSzTx/>
              <a:buChar char="-"/>
            </a:pPr>
            <a:endParaRPr lang="ja-JP" altLang="en-US">
              <a:latin typeface="Noto Sans SC" panose="020B0500000000000000" pitchFamily="34" charset="-128"/>
              <a:ea typeface="Noto Sans SC" panose="020B0500000000000000" pitchFamily="34" charset="-128"/>
              <a:cs typeface="+mj-cs"/>
              <a:sym typeface="Helvetica"/>
            </a:endParaRPr>
          </a:p>
          <a:p>
            <a:r>
              <a:rPr lang="ja-JP" altLang="en-US">
                <a:latin typeface="Noto Sans SC" panose="020B0500000000000000" pitchFamily="34" charset="-128"/>
                <a:ea typeface="Noto Sans SC" panose="020B0500000000000000" pitchFamily="34" charset="-128"/>
                <a:cs typeface="+mj-cs"/>
                <a:sym typeface="Helvetica"/>
              </a:rPr>
              <a:t>建议的讨论话题：</a:t>
            </a:r>
            <a:r>
              <a:rPr lang="ja-JP" altLang="en-US"/>
              <a:t> </a:t>
            </a:r>
          </a:p>
          <a:p>
            <a:r>
              <a:rPr lang="en-US" altLang="ja-JP" dirty="0"/>
              <a:t>— </a:t>
            </a:r>
            <a:r>
              <a:rPr lang="ja-JP" altLang="en-US">
                <a:latin typeface="Noto Sans SC" panose="020B0500000000000000" pitchFamily="34" charset="-128"/>
                <a:ea typeface="Noto Sans SC" panose="020B0500000000000000" pitchFamily="34" charset="-128"/>
                <a:cs typeface="+mj-cs"/>
                <a:sym typeface="Helvetica"/>
              </a:rPr>
              <a:t>整串葡萄发酵如何影响黑比诺（</a:t>
            </a:r>
            <a:r>
              <a:rPr lang="en-GB" dirty="0">
                <a:latin typeface="Noto Sans SC" panose="020B0500000000000000" pitchFamily="34" charset="-128"/>
                <a:ea typeface="Noto Sans SC" panose="020B0500000000000000" pitchFamily="34" charset="-128"/>
                <a:cs typeface="+mj-cs"/>
                <a:sym typeface="Helvetica"/>
              </a:rPr>
              <a:t>Pinot Noir）</a:t>
            </a:r>
            <a:r>
              <a:rPr lang="ja-JP" altLang="en-US">
                <a:latin typeface="Noto Sans SC" panose="020B0500000000000000" pitchFamily="34" charset="-128"/>
                <a:ea typeface="Noto Sans SC" panose="020B0500000000000000" pitchFamily="34" charset="-128"/>
                <a:cs typeface="+mj-cs"/>
                <a:sym typeface="Helvetica"/>
              </a:rPr>
              <a:t>葡萄酒？</a:t>
            </a:r>
            <a:r>
              <a:rPr lang="ja-JP" altLang="en-US"/>
              <a:t> </a:t>
            </a:r>
          </a:p>
          <a:p>
            <a:r>
              <a:rPr lang="en-US" altLang="ja-JP" dirty="0"/>
              <a:t>— </a:t>
            </a:r>
            <a:r>
              <a:rPr lang="ja-JP" altLang="en-US">
                <a:latin typeface="Noto Sans SC" panose="020B0500000000000000" pitchFamily="34" charset="-128"/>
                <a:ea typeface="Noto Sans SC" panose="020B0500000000000000" pitchFamily="34" charset="-128"/>
                <a:cs typeface="+mj-cs"/>
                <a:sym typeface="Helvetica"/>
              </a:rPr>
              <a:t>为什么越来越多的酿酒师开始使用大规格的橡木桶代替小型橡木桶？</a:t>
            </a:r>
            <a:r>
              <a:rPr lang="ja-JP" altLang="en-US"/>
              <a:t> </a:t>
            </a:r>
          </a:p>
          <a:p>
            <a:r>
              <a:rPr lang="en-US" altLang="ja-JP" dirty="0"/>
              <a:t>— </a:t>
            </a:r>
            <a:r>
              <a:rPr lang="ja-JP" altLang="en-US">
                <a:latin typeface="Noto Sans SC" panose="020B0500000000000000" pitchFamily="34" charset="-128"/>
                <a:ea typeface="Noto Sans SC" panose="020B0500000000000000" pitchFamily="34" charset="-128"/>
                <a:cs typeface="+mj-cs"/>
                <a:sym typeface="Helvetica"/>
              </a:rPr>
              <a:t>有哪些替代性的发酵和熟化容器正在流行，这些容器与常用的标准容器相比，对葡萄酒的影响有何不同？</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18842366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现在我们可以开始品尝和讨论您选择的一系列葡萄酒了。 </a:t>
            </a:r>
          </a:p>
          <a:p>
            <a:endParaRPr lang="ja-JP" altLang="en-US">
              <a:latin typeface="SimSun"/>
              <a:ea typeface="SimSun"/>
              <a:cs typeface="SimSun"/>
              <a:sym typeface="SimSun"/>
            </a:endParaRPr>
          </a:p>
          <a:p>
            <a:r>
              <a:rPr lang="en-US" altLang="ja-JP" dirty="0"/>
              <a:t>+ </a:t>
            </a:r>
            <a:r>
              <a:rPr lang="ja-JP" altLang="en-US">
                <a:latin typeface="SimSun"/>
                <a:ea typeface="SimSun"/>
                <a:cs typeface="SimSun"/>
                <a:sym typeface="SimSun"/>
              </a:rPr>
              <a:t>补充内容：更多课程资料和有关葡萄品种的信息请移步 </a:t>
            </a:r>
            <a:r>
              <a:rPr lang="en-GB" dirty="0" err="1"/>
              <a:t>www.australianwinediscovered.com</a:t>
            </a:r>
            <a:endParaRPr lang="en-GB"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35494767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6" name="Oval 5">
            <a:extLst>
              <a:ext uri="{FF2B5EF4-FFF2-40B4-BE49-F238E27FC236}">
                <a16:creationId xmlns:a16="http://schemas.microsoft.com/office/drawing/2014/main" id="{74A8A14A-D1CA-D9F8-306F-F692F60C4618}"/>
              </a:ext>
            </a:extLst>
          </p:cNvPr>
          <p:cNvSpPr/>
          <p:nvPr userDrawn="1"/>
        </p:nvSpPr>
        <p:spPr>
          <a:xfrm>
            <a:off x="9703949" y="322775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7" name="Oval 6">
            <a:extLst>
              <a:ext uri="{FF2B5EF4-FFF2-40B4-BE49-F238E27FC236}">
                <a16:creationId xmlns:a16="http://schemas.microsoft.com/office/drawing/2014/main" id="{77579E85-735B-80E7-69B6-1FED6AD601C7}"/>
              </a:ext>
            </a:extLst>
          </p:cNvPr>
          <p:cNvSpPr/>
          <p:nvPr userDrawn="1"/>
        </p:nvSpPr>
        <p:spPr>
          <a:xfrm>
            <a:off x="5101386" y="325773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38401" y="3434316"/>
            <a:ext cx="6885768"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8945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790121" y="374556"/>
            <a:ext cx="4401879" cy="6118393"/>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3080569"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Oval 2">
            <a:extLst>
              <a:ext uri="{FF2B5EF4-FFF2-40B4-BE49-F238E27FC236}">
                <a16:creationId xmlns:a16="http://schemas.microsoft.com/office/drawing/2014/main" id="{FF7ECA34-306B-07D0-C7CA-C6E17551922E}"/>
              </a:ext>
            </a:extLst>
          </p:cNvPr>
          <p:cNvSpPr/>
          <p:nvPr userDrawn="1"/>
        </p:nvSpPr>
        <p:spPr>
          <a:xfrm>
            <a:off x="492618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a:extLst>
              <a:ext uri="{FF2B5EF4-FFF2-40B4-BE49-F238E27FC236}">
                <a16:creationId xmlns:a16="http://schemas.microsoft.com/office/drawing/2014/main" id="{5C262C2F-2C85-5DD4-F8C6-C2BBC66C8CC1}"/>
              </a:ext>
            </a:extLst>
          </p:cNvPr>
          <p:cNvSpPr/>
          <p:nvPr userDrawn="1"/>
        </p:nvSpPr>
        <p:spPr>
          <a:xfrm>
            <a:off x="5555887" y="3310522"/>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4891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45099921"/>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541919424"/>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5/6/26</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4269239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6/5/2026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7" r:id="rId22"/>
    <p:sldLayoutId id="2147483677" r:id="rId23"/>
    <p:sldLayoutId id="2147483680" r:id="rId24"/>
    <p:sldLayoutId id="2147483681" r:id="rId25"/>
    <p:sldLayoutId id="2147483684" r:id="rId26"/>
    <p:sldLayoutId id="2147483686"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2.emf"/><Relationship Id="rId7" Type="http://schemas.openxmlformats.org/officeDocument/2006/relationships/image" Target="../media/image26.emf"/><Relationship Id="rId2" Type="http://schemas.openxmlformats.org/officeDocument/2006/relationships/notesSlide" Target="../notesSlides/notesSlide8.xml"/><Relationship Id="rId1" Type="http://schemas.openxmlformats.org/officeDocument/2006/relationships/slideLayout" Target="../slideLayouts/slideLayout23.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3.xml"/><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33.sv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1BDD571-86B2-5B7F-C900-E28B7373E242}"/>
              </a:ext>
            </a:extLst>
          </p:cNvPr>
          <p:cNvPicPr>
            <a:picLocks noChangeAspect="1"/>
          </p:cNvPicPr>
          <p:nvPr/>
        </p:nvPicPr>
        <p:blipFill>
          <a:blip r:embed="rId2" cstate="screen">
            <a:extLst>
              <a:ext uri="{28A0092B-C50C-407E-A947-70E740481C1C}">
                <a14:useLocalDpi xmlns:a14="http://schemas.microsoft.com/office/drawing/2010/main"/>
              </a:ext>
            </a:extLst>
          </a:blip>
          <a:srcRect t="24037" b="2986"/>
          <a:stretch/>
        </p:blipFill>
        <p:spPr>
          <a:xfrm>
            <a:off x="658368" y="2595220"/>
            <a:ext cx="10975975" cy="4262779"/>
          </a:xfrm>
          <a:prstGeom prst="rect">
            <a:avLst/>
          </a:prstGeo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p:txBody>
          <a:bodyPr/>
          <a:lstStyle/>
          <a:p>
            <a:pPr marL="0" indent="0">
              <a:buNone/>
            </a:pPr>
            <a:r>
              <a:rPr lang="ja-JP" altLang="en-US" sz="6000">
                <a:solidFill>
                  <a:schemeClr val="accent2"/>
                </a:solidFill>
                <a:latin typeface="Microsoft YaHei" panose="020B0503020204020204" pitchFamily="34" charset="-122"/>
                <a:ea typeface="Microsoft YaHei" panose="020B0503020204020204" pitchFamily="34" charset="-122"/>
              </a:rPr>
              <a:t>莫宁顿半岛</a:t>
            </a:r>
            <a:endParaRPr lang="en-US" sz="6000" dirty="0">
              <a:solidFill>
                <a:schemeClr val="accent2"/>
              </a:solidFill>
              <a:latin typeface="Microsoft YaHei" panose="020B0503020204020204" pitchFamily="34" charset="-122"/>
              <a:ea typeface="Microsoft YaHei" panose="020B0503020204020204" pitchFamily="34" charset="-122"/>
            </a:endParaRP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lstStyle/>
          <a:p>
            <a:r>
              <a:rPr lang="ja-JP" altLang="en-US">
                <a:solidFill>
                  <a:schemeClr val="accent1"/>
                </a:solidFill>
                <a:latin typeface="Microsoft YaHei" panose="020B0503020204020204" pitchFamily="34" charset="-122"/>
                <a:ea typeface="Microsoft YaHei" panose="020B0503020204020204" pitchFamily="34" charset="-122"/>
              </a:rPr>
              <a:t>气候</a:t>
            </a:r>
            <a:endParaRPr lang="en-US" dirty="0">
              <a:solidFill>
                <a:schemeClr val="accent1"/>
              </a:solidFill>
              <a:latin typeface="Microsoft YaHei" panose="020B0503020204020204" pitchFamily="34" charset="-122"/>
              <a:ea typeface="Microsoft YaHei" panose="020B0503020204020204" pitchFamily="34" charset="-122"/>
            </a:endParaRP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204150"/>
            <a:ext cx="5183398" cy="584775"/>
          </a:xfrm>
          <a:prstGeom prst="rect">
            <a:avLst/>
          </a:prstGeom>
          <a:noFill/>
        </p:spPr>
        <p:txBody>
          <a:bodyPr wrap="square" rtlCol="0">
            <a:spAutoFit/>
          </a:bodyPr>
          <a:lstStyle/>
          <a:p>
            <a:pPr algn="l"/>
            <a:r>
              <a:rPr lang="ja-JP" altLang="en-US" sz="3200">
                <a:solidFill>
                  <a:schemeClr val="bg1"/>
                </a:solidFill>
                <a:effectLst/>
                <a:latin typeface="Microsoft YaHei" panose="020B0503020204020204" pitchFamily="34" charset="-122"/>
                <a:ea typeface="Microsoft YaHei" panose="020B0503020204020204" pitchFamily="34" charset="-122"/>
                <a:cs typeface="Inter Display" panose="02000503000000020004" pitchFamily="2" charset="0"/>
              </a:rPr>
              <a:t>真正的 海洋性气候</a:t>
            </a:r>
            <a:endParaRPr lang="en-US" sz="3200" dirty="0">
              <a:solidFill>
                <a:schemeClr val="bg1"/>
              </a:solidFill>
              <a:effectLst/>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4" name="TextBox 3">
            <a:extLst>
              <a:ext uri="{FF2B5EF4-FFF2-40B4-BE49-F238E27FC236}">
                <a16:creationId xmlns:a16="http://schemas.microsoft.com/office/drawing/2014/main" id="{F6F05948-33DB-055B-AE2C-CEF9374E5478}"/>
              </a:ext>
            </a:extLst>
          </p:cNvPr>
          <p:cNvSpPr txBox="1"/>
          <p:nvPr/>
        </p:nvSpPr>
        <p:spPr>
          <a:xfrm>
            <a:off x="527853" y="1735565"/>
            <a:ext cx="3075959" cy="757130"/>
          </a:xfrm>
          <a:prstGeom prst="rect">
            <a:avLst/>
          </a:prstGeom>
          <a:noFill/>
        </p:spPr>
        <p:txBody>
          <a:bodyPr wrap="square" rtlCol="0">
            <a:spAutoFit/>
          </a:bodyPr>
          <a:lstStyle/>
          <a:p>
            <a:pPr>
              <a:lnSpc>
                <a:spcPct val="90000"/>
              </a:lnSpc>
            </a:pPr>
            <a:r>
              <a:rPr lang="ja-JP" altLang="en-US" sz="1600" dirty="0">
                <a:solidFill>
                  <a:schemeClr val="bg1"/>
                </a:solidFill>
                <a:latin typeface="Microsoft YaHei" panose="020B0503020204020204" pitchFamily="34" charset="-122"/>
                <a:ea typeface="Microsoft YaHei" panose="020B0503020204020204" pitchFamily="34" charset="-122"/>
              </a:rPr>
              <a:t>具有一系列不同的中观气候（</a:t>
            </a:r>
            <a:r>
              <a:rPr lang="en-AU" sz="1600" dirty="0">
                <a:solidFill>
                  <a:schemeClr val="bg1"/>
                </a:solidFill>
                <a:latin typeface="Microsoft YaHei" panose="020B0503020204020204" pitchFamily="34" charset="-122"/>
                <a:ea typeface="Microsoft YaHei" panose="020B0503020204020204" pitchFamily="34" charset="-122"/>
              </a:rPr>
              <a:t>MESOCLIMATES）</a:t>
            </a:r>
            <a:r>
              <a:rPr lang="ja-JP" altLang="en-US" sz="1600" dirty="0">
                <a:solidFill>
                  <a:schemeClr val="bg1"/>
                </a:solidFill>
                <a:latin typeface="Microsoft YaHei" panose="020B0503020204020204" pitchFamily="34" charset="-122"/>
                <a:ea typeface="Microsoft YaHei" panose="020B0503020204020204" pitchFamily="34" charset="-122"/>
              </a:rPr>
              <a:t>和微观气候（</a:t>
            </a:r>
            <a:r>
              <a:rPr lang="en-AU" sz="1600" dirty="0">
                <a:solidFill>
                  <a:schemeClr val="bg1"/>
                </a:solidFill>
                <a:latin typeface="Microsoft YaHei" panose="020B0503020204020204" pitchFamily="34" charset="-122"/>
                <a:ea typeface="Microsoft YaHei" panose="020B0503020204020204" pitchFamily="34" charset="-122"/>
              </a:rPr>
              <a:t>MICROCLIMATES</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8" y="3748036"/>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a:solidFill>
                  <a:schemeClr val="accent3"/>
                </a:solidFill>
                <a:latin typeface="Microsoft YaHei" panose="020B0503020204020204" pitchFamily="34" charset="-122"/>
                <a:ea typeface="Microsoft YaHei" panose="020B0503020204020204" pitchFamily="34" charset="-122"/>
              </a:rPr>
              <a:t>莫宁顿半岛</a:t>
            </a:r>
            <a:endParaRPr lang="en-AU" altLang="ja-JP" b="1" dirty="0">
              <a:solidFill>
                <a:schemeClr val="accent3"/>
              </a:solidFill>
              <a:latin typeface="Microsoft YaHei" panose="020B0503020204020204" pitchFamily="34" charset="-122"/>
              <a:ea typeface="Microsoft YaHei" panose="020B0503020204020204" pitchFamily="34" charset="-122"/>
            </a:endParaRPr>
          </a:p>
          <a:p>
            <a:r>
              <a:rPr lang="en-US" sz="1800" dirty="0">
                <a:solidFill>
                  <a:srgbClr val="B2D8BE"/>
                </a:solidFill>
                <a:latin typeface="Neue Haas Grotesk Text Pro" panose="020B0504020202020204" pitchFamily="34" charset="77"/>
              </a:rPr>
              <a:t>10–260</a:t>
            </a:r>
            <a:r>
              <a:rPr lang="ja-JP" altLang="en-US" sz="1800">
                <a:solidFill>
                  <a:srgbClr val="B2D8BE"/>
                </a:solidFill>
                <a:latin typeface="SimHei" panose="02010609060101010101" pitchFamily="49" charset="-122"/>
                <a:ea typeface="SimHei" panose="02010609060101010101" pitchFamily="49" charset="-122"/>
              </a:rPr>
              <a:t>米</a:t>
            </a:r>
            <a:r>
              <a:rPr lang="en-US" sz="1800" dirty="0">
                <a:solidFill>
                  <a:srgbClr val="B2D8BE"/>
                </a:solidFill>
                <a:latin typeface="Neue Haas Grotesk Text Pro" panose="020B0504020202020204" pitchFamily="34" charset="77"/>
              </a:rPr>
              <a:t>(32–853</a:t>
            </a:r>
            <a:r>
              <a:rPr lang="ja-JP" altLang="en-US" sz="1800">
                <a:solidFill>
                  <a:srgbClr val="B2D8BE"/>
                </a:solidFill>
                <a:latin typeface="SimHei" panose="02010609060101010101" pitchFamily="49" charset="-122"/>
                <a:ea typeface="SimHei" panose="02010609060101010101" pitchFamily="49" charset="-122"/>
              </a:rPr>
              <a:t>英尺</a:t>
            </a:r>
            <a:r>
              <a:rPr lang="en-US" sz="1800" dirty="0">
                <a:solidFill>
                  <a:srgbClr val="B2D8BE"/>
                </a:solidFill>
                <a:latin typeface="Neue Haas Grotesk Text Pro" panose="020B0504020202020204" pitchFamily="34" charset="77"/>
              </a:rPr>
              <a: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SimHei" panose="02010609060101010101" pitchFamily="49" charset="-122"/>
                <a:ea typeface="SimHei" panose="02010609060101010101" pitchFamily="49" charset="-122"/>
              </a:rPr>
              <a:t>低</a:t>
            </a:r>
          </a:p>
          <a:p>
            <a:r>
              <a:rPr lang="en-US" sz="1400" dirty="0">
                <a:solidFill>
                  <a:srgbClr val="601329"/>
                </a:solidFill>
                <a:latin typeface="Neue Haas Grotesk Text Pro" panose="020B0504020202020204" pitchFamily="34" charset="77"/>
              </a:rPr>
              <a:t>0–499</a:t>
            </a:r>
            <a:r>
              <a:rPr lang="ja-JP" altLang="en-US" sz="1400">
                <a:solidFill>
                  <a:srgbClr val="601329"/>
                </a:solidFill>
                <a:latin typeface="SimHei" panose="02010609060101010101" pitchFamily="49" charset="-122"/>
                <a:ea typeface="SimHei" panose="02010609060101010101" pitchFamily="49" charset="-122"/>
              </a:rPr>
              <a:t>米</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ja-JP" altLang="en-US" sz="1400">
                <a:solidFill>
                  <a:srgbClr val="601329"/>
                </a:solidFill>
                <a:latin typeface="SimHei" panose="02010609060101010101" pitchFamily="49" charset="-122"/>
                <a:ea typeface="SimHei" panose="02010609060101010101" pitchFamily="49" charset="-122"/>
              </a:rPr>
              <a:t>英尺</a:t>
            </a:r>
            <a:r>
              <a:rPr lang="en-US" sz="1400" dirty="0">
                <a:solidFill>
                  <a:srgbClr val="601329"/>
                </a:solidFill>
                <a:latin typeface="Neue Haas Grotesk Text Pro" panose="020B0504020202020204" pitchFamily="34" charset="77"/>
              </a:rPr>
              <a: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SimHei" panose="02010609060101010101" pitchFamily="49" charset="-122"/>
                <a:ea typeface="SimHei" panose="02010609060101010101" pitchFamily="49" charset="-122"/>
              </a:rPr>
              <a:t>中等</a:t>
            </a:r>
          </a:p>
          <a:p>
            <a:r>
              <a:rPr lang="en-US" sz="1400" dirty="0">
                <a:solidFill>
                  <a:srgbClr val="601329"/>
                </a:solidFill>
                <a:latin typeface="Neue Haas Grotesk Text Pro" panose="020B0504020202020204" pitchFamily="34" charset="77"/>
              </a:rPr>
              <a:t>500–749</a:t>
            </a:r>
            <a:r>
              <a:rPr lang="ja-JP" altLang="en-US" sz="1400">
                <a:solidFill>
                  <a:srgbClr val="601329"/>
                </a:solidFill>
                <a:latin typeface="SimHei" panose="02010609060101010101" pitchFamily="49" charset="-122"/>
                <a:ea typeface="SimHei" panose="02010609060101010101" pitchFamily="49" charset="-122"/>
              </a:rPr>
              <a:t>米</a:t>
            </a:r>
            <a:endParaRPr lang="en-US" sz="1400" dirty="0">
              <a:solidFill>
                <a:srgbClr val="601329"/>
              </a:solidFill>
              <a:latin typeface="Neue Haas Grotesk Text Pro" panose="020B0504020202020204" pitchFamily="34" charset="77"/>
            </a:endParaRPr>
          </a:p>
          <a:p>
            <a:r>
              <a:rPr lang="en-US" sz="1400" dirty="0">
                <a:solidFill>
                  <a:srgbClr val="601329"/>
                </a:solidFill>
                <a:latin typeface="Neue Haas Grotesk Text Pro" panose="020B0504020202020204" pitchFamily="34" charset="77"/>
              </a:rPr>
              <a:t>(1,640–2,459</a:t>
            </a:r>
            <a:r>
              <a:rPr lang="ja-JP" altLang="en-US" sz="1400">
                <a:solidFill>
                  <a:srgbClr val="601329"/>
                </a:solidFill>
                <a:latin typeface="SimHei" panose="02010609060101010101" pitchFamily="49" charset="-122"/>
                <a:ea typeface="SimHei" panose="02010609060101010101" pitchFamily="49" charset="-122"/>
              </a:rPr>
              <a:t>英尺</a:t>
            </a:r>
            <a:r>
              <a:rPr lang="en-US" sz="1400" dirty="0">
                <a:solidFill>
                  <a:srgbClr val="601329"/>
                </a:solidFill>
                <a:latin typeface="Neue Haas Grotesk Text Pro" panose="020B0504020202020204" pitchFamily="34" charset="77"/>
              </a:rPr>
              <a: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923330"/>
          </a:xfrm>
          <a:prstGeom prst="rect">
            <a:avLst/>
          </a:prstGeom>
          <a:noFill/>
        </p:spPr>
        <p:txBody>
          <a:bodyPr wrap="square">
            <a:spAutoFit/>
          </a:bodyPr>
          <a:lstStyle/>
          <a:p>
            <a:r>
              <a:rPr lang="ja-JP" altLang="en-US" b="1">
                <a:solidFill>
                  <a:srgbClr val="601329"/>
                </a:solidFill>
                <a:latin typeface="SimHei" panose="02010609060101010101" pitchFamily="49" charset="-122"/>
                <a:ea typeface="SimHei" panose="02010609060101010101" pitchFamily="49" charset="-122"/>
              </a:rPr>
              <a:t>高</a:t>
            </a:r>
          </a:p>
          <a:p>
            <a:r>
              <a:rPr lang="en-US" sz="1800" dirty="0">
                <a:solidFill>
                  <a:srgbClr val="601329"/>
                </a:solidFill>
                <a:latin typeface="Neue Haas Grotesk Text Pro" panose="020B0504020202020204" pitchFamily="34" charset="77"/>
              </a:rPr>
              <a:t>750–999</a:t>
            </a:r>
            <a:r>
              <a:rPr lang="ja-JP" altLang="en-US" sz="1800">
                <a:solidFill>
                  <a:srgbClr val="601329"/>
                </a:solidFill>
                <a:latin typeface="SimHei" panose="02010609060101010101" pitchFamily="49" charset="-122"/>
                <a:ea typeface="SimHei" panose="02010609060101010101" pitchFamily="49" charset="-122"/>
              </a:rPr>
              <a:t>米</a:t>
            </a:r>
            <a:endParaRPr lang="en-US" sz="1800" dirty="0">
              <a:solidFill>
                <a:srgbClr val="601329"/>
              </a:solidFill>
              <a:latin typeface="Neue Haas Grotesk Text Pro" panose="020B0504020202020204" pitchFamily="34" charset="77"/>
            </a:endParaRPr>
          </a:p>
          <a:p>
            <a:r>
              <a:rPr lang="en-US" sz="1800" dirty="0">
                <a:solidFill>
                  <a:srgbClr val="601329"/>
                </a:solidFill>
                <a:latin typeface="Neue Haas Grotesk Text Pro" panose="020B0504020202020204" pitchFamily="34" charset="77"/>
              </a:rPr>
              <a:t>(2,460–3,279</a:t>
            </a:r>
            <a:r>
              <a:rPr lang="ja-JP" altLang="en-US" sz="1800">
                <a:solidFill>
                  <a:srgbClr val="601329"/>
                </a:solidFill>
                <a:latin typeface="SimHei" panose="02010609060101010101" pitchFamily="49" charset="-122"/>
                <a:ea typeface="SimHei" panose="02010609060101010101" pitchFamily="49" charset="-122"/>
              </a:rPr>
              <a:t>英尺</a:t>
            </a:r>
            <a:r>
              <a:rPr lang="en-US" sz="1800" dirty="0">
                <a:solidFill>
                  <a:srgbClr val="601329"/>
                </a:solidFill>
                <a:latin typeface="Neue Haas Grotesk Text Pro" panose="020B0504020202020204" pitchFamily="34" charset="77"/>
              </a:rPr>
              <a: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923330"/>
          </a:xfrm>
          <a:prstGeom prst="rect">
            <a:avLst/>
          </a:prstGeom>
          <a:noFill/>
        </p:spPr>
        <p:txBody>
          <a:bodyPr wrap="square">
            <a:spAutoFit/>
          </a:bodyPr>
          <a:lstStyle/>
          <a:p>
            <a:r>
              <a:rPr lang="ja-JP" altLang="en-US" b="1">
                <a:solidFill>
                  <a:srgbClr val="601329"/>
                </a:solidFill>
                <a:latin typeface="SimHei" panose="02010609060101010101" pitchFamily="49" charset="-122"/>
                <a:ea typeface="SimHei" panose="02010609060101010101" pitchFamily="49" charset="-122"/>
              </a:rPr>
              <a:t>超高</a:t>
            </a:r>
          </a:p>
          <a:p>
            <a:r>
              <a:rPr lang="en-US" sz="1800" dirty="0">
                <a:solidFill>
                  <a:srgbClr val="601329"/>
                </a:solidFill>
                <a:latin typeface="Neue Haas Grotesk Text Pro" panose="020B0504020202020204" pitchFamily="34" charset="77"/>
              </a:rPr>
              <a:t>1000</a:t>
            </a:r>
            <a:r>
              <a:rPr lang="ja-JP" altLang="en-US" sz="1800">
                <a:solidFill>
                  <a:srgbClr val="601329"/>
                </a:solidFill>
                <a:latin typeface="SimHei" panose="02010609060101010101" pitchFamily="49" charset="-122"/>
                <a:ea typeface="SimHei" panose="02010609060101010101" pitchFamily="49" charset="-122"/>
              </a:rPr>
              <a:t>米</a:t>
            </a:r>
            <a:r>
              <a:rPr lang="en-US" sz="1800" dirty="0">
                <a:solidFill>
                  <a:srgbClr val="601329"/>
                </a:solidFill>
                <a:latin typeface="Neue Haas Grotesk Text Pro" panose="020B0504020202020204" pitchFamily="34" charset="77"/>
              </a:rPr>
              <a:t>+</a:t>
            </a:r>
          </a:p>
          <a:p>
            <a:r>
              <a:rPr lang="en-US" sz="1800" dirty="0">
                <a:solidFill>
                  <a:srgbClr val="601329"/>
                </a:solidFill>
                <a:latin typeface="Neue Haas Grotesk Text Pro" panose="020B0504020202020204" pitchFamily="34" charset="77"/>
              </a:rPr>
              <a:t>(&gt;3,280</a:t>
            </a:r>
            <a:r>
              <a:rPr lang="ja-JP" altLang="en-US" sz="1800">
                <a:solidFill>
                  <a:srgbClr val="601329"/>
                </a:solidFill>
                <a:latin typeface="SimHei" panose="02010609060101010101" pitchFamily="49" charset="-122"/>
                <a:ea typeface="SimHei" panose="02010609060101010101" pitchFamily="49" charset="-122"/>
              </a:rPr>
              <a:t>英尺</a:t>
            </a:r>
            <a:r>
              <a:rPr lang="en-US" sz="1800" dirty="0">
                <a:solidFill>
                  <a:srgbClr val="601329"/>
                </a:solidFill>
                <a:latin typeface="Neue Haas Grotesk Text Pro" panose="020B0504020202020204" pitchFamily="34" charset="77"/>
              </a:rPr>
              <a:t>+)</a:t>
            </a:r>
          </a:p>
        </p:txBody>
      </p:sp>
      <p:sp>
        <p:nvSpPr>
          <p:cNvPr id="2" name="Title 7">
            <a:extLst>
              <a:ext uri="{FF2B5EF4-FFF2-40B4-BE49-F238E27FC236}">
                <a16:creationId xmlns:a16="http://schemas.microsoft.com/office/drawing/2014/main" id="{B24FDEB7-5E72-6040-6CFF-02D082A3D6E0}"/>
              </a:ext>
            </a:extLst>
          </p:cNvPr>
          <p:cNvSpPr txBox="1">
            <a:spLocks/>
          </p:cNvSpPr>
          <p:nvPr/>
        </p:nvSpPr>
        <p:spPr>
          <a:xfrm>
            <a:off x="6361539" y="644272"/>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3"/>
                </a:solidFill>
                <a:latin typeface="SimHei" panose="02010609060101010101" pitchFamily="49" charset="-122"/>
                <a:ea typeface="SimHei" panose="02010609060101010101" pitchFamily="49" charset="-122"/>
              </a:rPr>
              <a:t>海拔</a:t>
            </a:r>
          </a:p>
        </p:txBody>
      </p:sp>
    </p:spTree>
    <p:extLst>
      <p:ext uri="{BB962C8B-B14F-4D97-AF65-F5344CB8AC3E}">
        <p14:creationId xmlns:p14="http://schemas.microsoft.com/office/powerpoint/2010/main" val="115963649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2"/>
                </a:solidFill>
                <a:latin typeface="Microsoft YaHei" panose="020B0503020204020204" pitchFamily="34" charset="-122"/>
                <a:ea typeface="Microsoft YaHei" panose="020B0503020204020204" pitchFamily="34" charset="-122"/>
              </a:rPr>
              <a:t>土壤</a:t>
            </a:r>
            <a:endParaRPr lang="en-US" dirty="0">
              <a:solidFill>
                <a:schemeClr val="accent2"/>
              </a:solidFill>
              <a:latin typeface="Microsoft YaHei" panose="020B0503020204020204" pitchFamily="34" charset="-122"/>
              <a:ea typeface="Microsoft YaHei" panose="020B0503020204020204" pitchFamily="34" charset="-122"/>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699472" cy="1530521"/>
          </a:xfrm>
        </p:spPr>
        <p:txBody>
          <a:bodyPr/>
          <a:lstStyle/>
          <a:p>
            <a:pPr>
              <a:defRPr>
                <a:latin typeface="Arial"/>
                <a:ea typeface="Arial"/>
                <a:cs typeface="Arial"/>
                <a:sym typeface="Arial"/>
              </a:defRPr>
            </a:pPr>
            <a:r>
              <a:rPr lang="ja-JP" altLang="en-US">
                <a:latin typeface="Microsoft YaHei" panose="020B0503020204020204" pitchFamily="34" charset="-122"/>
                <a:ea typeface="Microsoft YaHei" panose="020B0503020204020204" pitchFamily="34" charset="-122"/>
                <a:sym typeface="Helvetica"/>
              </a:rPr>
              <a:t>从易碎、排水良好的粘土上面覆盖的黄土和棕土，到火山红土，再到北部地区深厚、肥沃的沙土，这里的土壤多样性很高。</a:t>
            </a:r>
            <a:endParaRPr lang="ja-JP" altLang="en-US" dirty="0">
              <a:latin typeface="Microsoft YaHei" panose="020B0503020204020204" pitchFamily="34" charset="-122"/>
              <a:ea typeface="Microsoft YaHei" panose="020B0503020204020204" pitchFamily="34" charset="-122"/>
              <a:sym typeface="Helvetica"/>
            </a:endParaRPr>
          </a:p>
        </p:txBody>
      </p:sp>
      <p:pic>
        <p:nvPicPr>
          <p:cNvPr id="7" name="Picture Placeholder 6" descr="A person holding a small rock&#10;&#10;AI-generated content may be incorrect.">
            <a:extLst>
              <a:ext uri="{FF2B5EF4-FFF2-40B4-BE49-F238E27FC236}">
                <a16:creationId xmlns:a16="http://schemas.microsoft.com/office/drawing/2014/main" id="{3A92D0A8-2000-3B82-0943-71126933CAF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720" r="16720"/>
          <a:stretch>
            <a:fillRect/>
          </a:stretch>
        </p:blipFill>
        <p:spPr/>
      </p:pic>
    </p:spTree>
    <p:extLst>
      <p:ext uri="{BB962C8B-B14F-4D97-AF65-F5344CB8AC3E}">
        <p14:creationId xmlns:p14="http://schemas.microsoft.com/office/powerpoint/2010/main" val="42499175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886084"/>
            <a:ext cx="4829691" cy="785732"/>
          </a:xfrm>
        </p:spPr>
        <p:txBody>
          <a:bodyPr/>
          <a:lstStyle/>
          <a:p>
            <a:r>
              <a:rPr lang="ja-JP" altLang="en-US">
                <a:latin typeface="Microsoft YaHei" panose="020B0503020204020204" pitchFamily="34" charset="-122"/>
                <a:ea typeface="Microsoft YaHei" panose="020B0503020204020204" pitchFamily="34" charset="-122"/>
              </a:rPr>
              <a:t>莫宁顿半岛</a:t>
            </a:r>
            <a:br>
              <a:rPr lang="en-AU" altLang="ja-JP" dirty="0">
                <a:latin typeface="Microsoft YaHei" panose="020B0503020204020204" pitchFamily="34" charset="-122"/>
                <a:ea typeface="Microsoft YaHei" panose="020B0503020204020204" pitchFamily="34" charset="-122"/>
              </a:rPr>
            </a:br>
            <a:r>
              <a:rPr lang="ja-JP" altLang="en-US">
                <a:latin typeface="Microsoft YaHei" panose="020B0503020204020204" pitchFamily="34" charset="-122"/>
                <a:ea typeface="Microsoft YaHei" panose="020B0503020204020204" pitchFamily="34" charset="-122"/>
              </a:rPr>
              <a:t>的葡萄种植</a:t>
            </a:r>
            <a:endParaRPr lang="en-US"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789657"/>
            <a:ext cx="5552060" cy="579936"/>
          </a:xfrm>
        </p:spPr>
        <p:txBody>
          <a:bodyPr/>
          <a:lstStyle/>
          <a:p>
            <a:r>
              <a:rPr lang="ja-JP" altLang="en-US" sz="4800" kern="1000" spc="-70">
                <a:solidFill>
                  <a:schemeClr val="accent4"/>
                </a:solidFill>
                <a:latin typeface="Microsoft YaHei" panose="020B0503020204020204" pitchFamily="34" charset="-122"/>
                <a:ea typeface="Microsoft YaHei" panose="020B0503020204020204" pitchFamily="34" charset="-122"/>
              </a:rPr>
              <a:t>完美主义者社区</a:t>
            </a:r>
            <a:endParaRPr lang="en-US" sz="4800" kern="1000" spc="-70" dirty="0">
              <a:solidFill>
                <a:schemeClr val="accent4"/>
              </a:solidFill>
              <a:latin typeface="Microsoft YaHei" panose="020B0503020204020204" pitchFamily="34" charset="-122"/>
              <a:ea typeface="Microsoft YaHei" panose="020B0503020204020204" pitchFamily="34" charset="-122"/>
            </a:endParaRPr>
          </a:p>
        </p:txBody>
      </p:sp>
      <p:sp>
        <p:nvSpPr>
          <p:cNvPr id="2" name="Text Placeholder 5">
            <a:extLst>
              <a:ext uri="{FF2B5EF4-FFF2-40B4-BE49-F238E27FC236}">
                <a16:creationId xmlns:a16="http://schemas.microsoft.com/office/drawing/2014/main" id="{AC7DDBF7-95BA-FE7D-62B5-E88F8F533DA0}"/>
              </a:ext>
            </a:extLst>
          </p:cNvPr>
          <p:cNvSpPr>
            <a:spLocks noGrp="1"/>
          </p:cNvSpPr>
          <p:nvPr>
            <p:ph type="body" sz="quarter" idx="11"/>
          </p:nvPr>
        </p:nvSpPr>
        <p:spPr>
          <a:xfrm>
            <a:off x="630419" y="3787202"/>
            <a:ext cx="4113968" cy="1791848"/>
          </a:xfrm>
        </p:spPr>
        <p:txBody>
          <a:bodyPr/>
          <a:lstStyle/>
          <a:p>
            <a:pPr marL="285750" indent="-285750" defTabSz="1007943">
              <a:spcBef>
                <a:spcPts val="600"/>
              </a:spcBef>
              <a:buSzTx/>
              <a:buFont typeface="Arial" panose="020B0604020202020204" pitchFamily="34" charset="0"/>
              <a:buChar char="•"/>
              <a:defRPr>
                <a:solidFill>
                  <a:srgbClr val="FFFFFF"/>
                </a:solidFill>
              </a:defRPr>
            </a:pPr>
            <a:r>
              <a:rPr lang="ja-JP" altLang="en-US">
                <a:latin typeface="Microsoft YaHei" panose="020B0503020204020204" pitchFamily="34" charset="-122"/>
                <a:ea typeface="Microsoft YaHei" panose="020B0503020204020204" pitchFamily="34" charset="-122"/>
                <a:cs typeface="+mj-cs"/>
                <a:sym typeface="Helvetica"/>
              </a:rPr>
              <a:t>众多家庭经营的小规模葡萄园</a:t>
            </a:r>
          </a:p>
          <a:p>
            <a:pPr marL="285750" indent="-285750" defTabSz="1007943">
              <a:spcBef>
                <a:spcPts val="600"/>
              </a:spcBef>
              <a:buSzTx/>
              <a:buFont typeface="Arial" panose="020B0604020202020204" pitchFamily="34" charset="0"/>
              <a:buChar char="•"/>
              <a:defRPr>
                <a:solidFill>
                  <a:srgbClr val="FFFFFF"/>
                </a:solidFill>
              </a:defRPr>
            </a:pPr>
            <a:r>
              <a:rPr lang="ja-JP" altLang="en-US">
                <a:latin typeface="Microsoft YaHei" panose="020B0503020204020204" pitchFamily="34" charset="-122"/>
                <a:ea typeface="Microsoft YaHei" panose="020B0503020204020204" pitchFamily="34" charset="-122"/>
                <a:cs typeface="+mj-cs"/>
                <a:sym typeface="Helvetica"/>
              </a:rPr>
              <a:t>黑比诺（</a:t>
            </a:r>
            <a:r>
              <a:rPr lang="en-GB" dirty="0">
                <a:latin typeface="Microsoft YaHei" panose="020B0503020204020204" pitchFamily="34" charset="-122"/>
                <a:ea typeface="Microsoft YaHei" panose="020B0503020204020204" pitchFamily="34" charset="-122"/>
                <a:cs typeface="+mj-cs"/>
                <a:sym typeface="Helvetica"/>
              </a:rPr>
              <a:t>Pinot Noir）</a:t>
            </a:r>
            <a:r>
              <a:rPr lang="ja-JP" altLang="en-US">
                <a:latin typeface="Microsoft YaHei" panose="020B0503020204020204" pitchFamily="34" charset="-122"/>
                <a:ea typeface="Microsoft YaHei" panose="020B0503020204020204" pitchFamily="34" charset="-122"/>
                <a:cs typeface="+mj-cs"/>
                <a:sym typeface="Helvetica"/>
              </a:rPr>
              <a:t>几乎占每年葡萄总压榨量的一半</a:t>
            </a:r>
          </a:p>
          <a:p>
            <a:pPr marL="285750" indent="-285750" defTabSz="1007943">
              <a:spcBef>
                <a:spcPts val="600"/>
              </a:spcBef>
              <a:buSzTx/>
              <a:buFont typeface="Arial" panose="020B0604020202020204" pitchFamily="34" charset="0"/>
              <a:buChar char="•"/>
              <a:defRPr>
                <a:solidFill>
                  <a:srgbClr val="FFFFFF"/>
                </a:solidFill>
              </a:defRPr>
            </a:pPr>
            <a:r>
              <a:rPr lang="ja-JP" altLang="en-US">
                <a:latin typeface="Microsoft YaHei" panose="020B0503020204020204" pitchFamily="34" charset="-122"/>
                <a:ea typeface="Microsoft YaHei" panose="020B0503020204020204" pitchFamily="34" charset="-122"/>
                <a:cs typeface="+mj-cs"/>
                <a:sym typeface="Helvetica"/>
              </a:rPr>
              <a:t>葡萄栽培实践受到黑比诺（</a:t>
            </a:r>
            <a:r>
              <a:rPr lang="en-GB" dirty="0">
                <a:latin typeface="Microsoft YaHei" panose="020B0503020204020204" pitchFamily="34" charset="-122"/>
                <a:ea typeface="Microsoft YaHei" panose="020B0503020204020204" pitchFamily="34" charset="-122"/>
                <a:cs typeface="+mj-cs"/>
                <a:sym typeface="Helvetica"/>
              </a:rPr>
              <a:t>Pinot Noir）</a:t>
            </a:r>
            <a:r>
              <a:rPr lang="ja-JP" altLang="en-US">
                <a:latin typeface="Microsoft YaHei" panose="020B0503020204020204" pitchFamily="34" charset="-122"/>
                <a:ea typeface="Microsoft YaHei" panose="020B0503020204020204" pitchFamily="34" charset="-122"/>
                <a:cs typeface="+mj-cs"/>
                <a:sym typeface="Helvetica"/>
              </a:rPr>
              <a:t>大流行的影响</a:t>
            </a:r>
          </a:p>
          <a:p>
            <a:pPr marL="285750" indent="-285750" defTabSz="1007943">
              <a:spcBef>
                <a:spcPts val="600"/>
              </a:spcBef>
              <a:buSzTx/>
              <a:buFont typeface="Arial" panose="020B0604020202020204" pitchFamily="34" charset="0"/>
              <a:buChar char="•"/>
              <a:defRPr b="1">
                <a:solidFill>
                  <a:srgbClr val="FFFFFF"/>
                </a:solidFill>
              </a:defRPr>
            </a:pPr>
            <a:r>
              <a:rPr lang="ja-JP" altLang="en-US">
                <a:latin typeface="Microsoft YaHei" panose="020B0503020204020204" pitchFamily="34" charset="-122"/>
                <a:ea typeface="Microsoft YaHei" panose="020B0503020204020204" pitchFamily="34" charset="-122"/>
                <a:cs typeface="+mj-cs"/>
                <a:sym typeface="Helvetica"/>
              </a:rPr>
              <a:t>采收季</a:t>
            </a:r>
            <a:r>
              <a:rPr lang="ja-JP" altLang="en-US">
                <a:latin typeface="Microsoft YaHei" panose="020B0503020204020204" pitchFamily="34" charset="-122"/>
                <a:ea typeface="Microsoft YaHei" panose="020B0503020204020204" pitchFamily="34" charset="-122"/>
              </a:rPr>
              <a:t>：</a:t>
            </a:r>
            <a:r>
              <a:rPr lang="ja-JP" altLang="en-US">
                <a:latin typeface="Microsoft YaHei" panose="020B0503020204020204" pitchFamily="34" charset="-122"/>
                <a:ea typeface="Microsoft YaHei" panose="020B0503020204020204" pitchFamily="34" charset="-122"/>
                <a:cs typeface="+mj-cs"/>
                <a:sym typeface="Helvetica"/>
              </a:rPr>
              <a:t>二月底至四月初</a:t>
            </a:r>
            <a:endParaRPr lang="ja-JP" altLang="en-US" dirty="0">
              <a:latin typeface="Microsoft YaHei" panose="020B0503020204020204" pitchFamily="34" charset="-122"/>
              <a:ea typeface="Microsoft YaHei" panose="020B0503020204020204" pitchFamily="34" charset="-122"/>
              <a:cs typeface="+mj-cs"/>
              <a:sym typeface="Helvetica"/>
            </a:endParaRPr>
          </a:p>
        </p:txBody>
      </p:sp>
    </p:spTree>
    <p:extLst>
      <p:ext uri="{BB962C8B-B14F-4D97-AF65-F5344CB8AC3E}">
        <p14:creationId xmlns:p14="http://schemas.microsoft.com/office/powerpoint/2010/main" val="403588366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526453" y="55422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3200">
                <a:solidFill>
                  <a:schemeClr val="accent5"/>
                </a:solidFill>
                <a:latin typeface="Microsoft YaHei" panose="020B0503020204020204" pitchFamily="34" charset="-122"/>
                <a:ea typeface="Microsoft YaHei" panose="020B0503020204020204" pitchFamily="34" charset="-122"/>
              </a:rPr>
              <a:t>葡萄酒酿造</a:t>
            </a:r>
            <a:r>
              <a:rPr lang="en-US" sz="3200" dirty="0">
                <a:solidFill>
                  <a:schemeClr val="accent5"/>
                </a:solidFill>
                <a:latin typeface="Microsoft YaHei" panose="020B0503020204020204" pitchFamily="34" charset="-122"/>
                <a:ea typeface="Microsoft YaHei" panose="020B0503020204020204" pitchFamily="34" charset="-122"/>
              </a:rPr>
              <a:t>  </a:t>
            </a:r>
            <a:r>
              <a:rPr lang="ja-JP" altLang="en-US" sz="3200">
                <a:solidFill>
                  <a:schemeClr val="accent5"/>
                </a:solidFill>
                <a:latin typeface="Microsoft YaHei" panose="020B0503020204020204" pitchFamily="34" charset="-122"/>
                <a:ea typeface="Microsoft YaHei" panose="020B0503020204020204" pitchFamily="34" charset="-122"/>
              </a:rPr>
              <a:t>在莫宁顿半岛 </a:t>
            </a:r>
            <a:endParaRPr lang="en-AU" altLang="ja-JP" sz="3200" dirty="0">
              <a:solidFill>
                <a:schemeClr val="accent5"/>
              </a:solidFill>
              <a:latin typeface="Microsoft YaHei" panose="020B0503020204020204" pitchFamily="34" charset="-122"/>
              <a:ea typeface="Microsoft YaHei" panose="020B0503020204020204" pitchFamily="34" charset="-122"/>
            </a:endParaRPr>
          </a:p>
          <a:p>
            <a:pPr marL="0" indent="0">
              <a:lnSpc>
                <a:spcPct val="82000"/>
              </a:lnSpc>
              <a:buNone/>
            </a:pPr>
            <a:r>
              <a:rPr lang="ja-JP" altLang="en-US" sz="5440">
                <a:solidFill>
                  <a:schemeClr val="accent1"/>
                </a:solidFill>
                <a:latin typeface="Microsoft YaHei" panose="020B0503020204020204" pitchFamily="34" charset="-122"/>
                <a:ea typeface="Microsoft YaHei" panose="020B0503020204020204" pitchFamily="34" charset="-122"/>
              </a:rPr>
              <a:t>学习掌握最少人工干预</a:t>
            </a:r>
            <a:endParaRPr lang="en-US" sz="5440" dirty="0">
              <a:solidFill>
                <a:schemeClr val="accent1"/>
              </a:solidFill>
              <a:latin typeface="Microsoft YaHei" panose="020B0503020204020204" pitchFamily="34" charset="-122"/>
              <a:ea typeface="Microsoft YaHei" panose="020B0503020204020204" pitchFamily="34" charset="-122"/>
            </a:endParaRPr>
          </a:p>
        </p:txBody>
      </p:sp>
      <p:sp>
        <p:nvSpPr>
          <p:cNvPr id="9" name="TextBox 8">
            <a:extLst>
              <a:ext uri="{FF2B5EF4-FFF2-40B4-BE49-F238E27FC236}">
                <a16:creationId xmlns:a16="http://schemas.microsoft.com/office/drawing/2014/main" id="{9E8DB106-AC9C-525A-E02C-72C63CCF7FF8}"/>
              </a:ext>
            </a:extLst>
          </p:cNvPr>
          <p:cNvSpPr txBox="1"/>
          <p:nvPr/>
        </p:nvSpPr>
        <p:spPr>
          <a:xfrm>
            <a:off x="623888" y="5799064"/>
            <a:ext cx="1750536" cy="523220"/>
          </a:xfrm>
          <a:prstGeom prst="rect">
            <a:avLst/>
          </a:prstGeom>
          <a:noFill/>
        </p:spPr>
        <p:txBody>
          <a:bodyPr wrap="square" rtlCol="0">
            <a:noAutofit/>
          </a:bodyPr>
          <a:lstStyle/>
          <a:p>
            <a:pPr algn="ctr">
              <a:defRPr sz="1400"/>
            </a:pPr>
            <a:r>
              <a:rPr lang="ja-JP" altLang="en-US" sz="1400">
                <a:latin typeface="Microsoft YaHei" panose="020B0503020204020204" pitchFamily="34" charset="-122"/>
                <a:ea typeface="Microsoft YaHei" panose="020B0503020204020204" pitchFamily="34" charset="-122"/>
                <a:cs typeface="+mj-cs"/>
                <a:sym typeface="Helvetica"/>
              </a:rPr>
              <a:t>最</a:t>
            </a:r>
            <a:r>
              <a:rPr lang="ja-JP" altLang="en-US" sz="1400">
                <a:latin typeface="Microsoft YaHei" panose="020B0503020204020204" pitchFamily="34" charset="-122"/>
                <a:ea typeface="Microsoft YaHei" panose="020B0503020204020204" pitchFamily="34" charset="-122"/>
              </a:rPr>
              <a:t>少</a:t>
            </a:r>
          </a:p>
          <a:p>
            <a:pPr algn="ctr">
              <a:defRPr sz="1400"/>
            </a:pPr>
            <a:r>
              <a:rPr lang="ja-JP" altLang="en-US" sz="1400">
                <a:latin typeface="Microsoft YaHei" panose="020B0503020204020204" pitchFamily="34" charset="-122"/>
                <a:ea typeface="Microsoft YaHei" panose="020B0503020204020204" pitchFamily="34" charset="-122"/>
                <a:cs typeface="+mj-cs"/>
                <a:sym typeface="Helvetica"/>
              </a:rPr>
              <a:t>人工干预</a:t>
            </a:r>
            <a:endParaRPr lang="ja-JP" altLang="en-US" sz="1400" dirty="0">
              <a:latin typeface="Microsoft YaHei" panose="020B0503020204020204" pitchFamily="34" charset="-122"/>
              <a:ea typeface="Microsoft YaHei" panose="020B0503020204020204" pitchFamily="34" charset="-122"/>
              <a:cs typeface="+mj-cs"/>
              <a:sym typeface="Helvetica"/>
            </a:endParaRPr>
          </a:p>
        </p:txBody>
      </p:sp>
      <p:sp>
        <p:nvSpPr>
          <p:cNvPr id="10" name="TextBox 9">
            <a:extLst>
              <a:ext uri="{FF2B5EF4-FFF2-40B4-BE49-F238E27FC236}">
                <a16:creationId xmlns:a16="http://schemas.microsoft.com/office/drawing/2014/main" id="{FD4C0A40-C784-6C98-6DB1-6AB956F004FC}"/>
              </a:ext>
            </a:extLst>
          </p:cNvPr>
          <p:cNvSpPr txBox="1"/>
          <p:nvPr/>
        </p:nvSpPr>
        <p:spPr>
          <a:xfrm>
            <a:off x="5270021" y="5875326"/>
            <a:ext cx="1750536" cy="523220"/>
          </a:xfrm>
          <a:prstGeom prst="rect">
            <a:avLst/>
          </a:prstGeom>
          <a:noFill/>
        </p:spPr>
        <p:txBody>
          <a:bodyPr wrap="square" rtlCol="0">
            <a:noAutofit/>
          </a:bodyPr>
          <a:lstStyle/>
          <a:p>
            <a:pPr algn="ctr">
              <a:defRPr sz="1400"/>
            </a:pPr>
            <a:r>
              <a:rPr lang="ja-JP" altLang="en-US" sz="1400">
                <a:latin typeface="Microsoft YaHei" panose="020B0503020204020204" pitchFamily="34" charset="-122"/>
                <a:ea typeface="Microsoft YaHei" panose="020B0503020204020204" pitchFamily="34" charset="-122"/>
                <a:cs typeface="+mj-cs"/>
                <a:sym typeface="Helvetica"/>
              </a:rPr>
              <a:t>整串</a:t>
            </a:r>
            <a:r>
              <a:rPr lang="ja-JP" altLang="en-US" sz="1400">
                <a:latin typeface="Microsoft YaHei" panose="020B0503020204020204" pitchFamily="34" charset="-122"/>
                <a:ea typeface="Microsoft YaHei" panose="020B0503020204020204" pitchFamily="34" charset="-122"/>
              </a:rPr>
              <a:t>葡萄</a:t>
            </a:r>
          </a:p>
          <a:p>
            <a:pPr algn="ctr">
              <a:defRPr sz="1400"/>
            </a:pPr>
            <a:r>
              <a:rPr lang="ja-JP" altLang="en-US" sz="1400">
                <a:latin typeface="Microsoft YaHei" panose="020B0503020204020204" pitchFamily="34" charset="-122"/>
                <a:ea typeface="Microsoft YaHei" panose="020B0503020204020204" pitchFamily="34" charset="-122"/>
                <a:cs typeface="+mj-cs"/>
                <a:sym typeface="Helvetica"/>
              </a:rPr>
              <a:t>发酵</a:t>
            </a:r>
            <a:endParaRPr lang="ja-JP" altLang="en-US" sz="1400" dirty="0">
              <a:latin typeface="Microsoft YaHei" panose="020B0503020204020204" pitchFamily="34" charset="-122"/>
              <a:ea typeface="Microsoft YaHei" panose="020B0503020204020204" pitchFamily="34" charset="-122"/>
              <a:cs typeface="+mj-cs"/>
              <a:sym typeface="Helvetica"/>
            </a:endParaRPr>
          </a:p>
        </p:txBody>
      </p:sp>
      <p:sp>
        <p:nvSpPr>
          <p:cNvPr id="11" name="TextBox 10">
            <a:extLst>
              <a:ext uri="{FF2B5EF4-FFF2-40B4-BE49-F238E27FC236}">
                <a16:creationId xmlns:a16="http://schemas.microsoft.com/office/drawing/2014/main" id="{045564FB-E21A-BF9F-8015-C18A2392E8AD}"/>
              </a:ext>
            </a:extLst>
          </p:cNvPr>
          <p:cNvSpPr txBox="1"/>
          <p:nvPr/>
        </p:nvSpPr>
        <p:spPr>
          <a:xfrm>
            <a:off x="7648948" y="5884559"/>
            <a:ext cx="1844265" cy="523220"/>
          </a:xfrm>
          <a:prstGeom prst="rect">
            <a:avLst/>
          </a:prstGeom>
          <a:noFill/>
        </p:spPr>
        <p:txBody>
          <a:bodyPr wrap="square" rtlCol="0">
            <a:noAutofit/>
          </a:bodyPr>
          <a:lstStyle/>
          <a:p>
            <a:pPr algn="ctr">
              <a:defRPr sz="1400"/>
            </a:pPr>
            <a:r>
              <a:rPr lang="ja-JP" altLang="en-US" sz="1400">
                <a:latin typeface="Microsoft YaHei" panose="020B0503020204020204" pitchFamily="34" charset="-122"/>
                <a:ea typeface="Microsoft YaHei" panose="020B0503020204020204" pitchFamily="34" charset="-122"/>
                <a:cs typeface="+mj-cs"/>
                <a:sym typeface="Helvetica"/>
              </a:rPr>
              <a:t>非常用的</a:t>
            </a:r>
          </a:p>
          <a:p>
            <a:pPr algn="ctr">
              <a:defRPr sz="1400"/>
            </a:pPr>
            <a:r>
              <a:rPr lang="ja-JP" altLang="en-US" sz="1400">
                <a:latin typeface="Microsoft YaHei" panose="020B0503020204020204" pitchFamily="34" charset="-122"/>
                <a:ea typeface="Microsoft YaHei" panose="020B0503020204020204" pitchFamily="34" charset="-122"/>
                <a:cs typeface="+mj-cs"/>
                <a:sym typeface="Helvetica"/>
              </a:rPr>
              <a:t>发酵</a:t>
            </a:r>
            <a:r>
              <a:rPr lang="en-US" altLang="ja-JP" sz="1400" dirty="0">
                <a:latin typeface="Microsoft YaHei" panose="020B0503020204020204" pitchFamily="34" charset="-122"/>
                <a:ea typeface="Microsoft YaHei" panose="020B0503020204020204" pitchFamily="34" charset="-122"/>
              </a:rPr>
              <a:t>/</a:t>
            </a:r>
            <a:r>
              <a:rPr lang="ja-JP" altLang="en-US" sz="1400">
                <a:latin typeface="Microsoft YaHei" panose="020B0503020204020204" pitchFamily="34" charset="-122"/>
                <a:ea typeface="Microsoft YaHei" panose="020B0503020204020204" pitchFamily="34" charset="-122"/>
                <a:cs typeface="+mj-cs"/>
                <a:sym typeface="Helvetica"/>
              </a:rPr>
              <a:t>熟化容器</a:t>
            </a:r>
            <a:endParaRPr lang="ja-JP" altLang="en-US" sz="1400" dirty="0">
              <a:latin typeface="Microsoft YaHei" panose="020B0503020204020204" pitchFamily="34" charset="-122"/>
              <a:ea typeface="Microsoft YaHei" panose="020B0503020204020204" pitchFamily="34" charset="-122"/>
              <a:cs typeface="+mj-cs"/>
              <a:sym typeface="Helvetica"/>
            </a:endParaRPr>
          </a:p>
        </p:txBody>
      </p:sp>
      <p:pic>
        <p:nvPicPr>
          <p:cNvPr id="32" name="Picture 31">
            <a:extLst>
              <a:ext uri="{FF2B5EF4-FFF2-40B4-BE49-F238E27FC236}">
                <a16:creationId xmlns:a16="http://schemas.microsoft.com/office/drawing/2014/main" id="{95E7B4EB-1393-CF21-ED26-471A862268AC}"/>
              </a:ext>
            </a:extLst>
          </p:cNvPr>
          <p:cNvPicPr>
            <a:picLocks noChangeAspect="1"/>
          </p:cNvPicPr>
          <p:nvPr/>
        </p:nvPicPr>
        <p:blipFill>
          <a:blip r:embed="rId3"/>
          <a:stretch>
            <a:fillRect/>
          </a:stretch>
        </p:blipFill>
        <p:spPr>
          <a:xfrm>
            <a:off x="3263146" y="3475255"/>
            <a:ext cx="1317749" cy="2174745"/>
          </a:xfrm>
          <a:prstGeom prst="rect">
            <a:avLst/>
          </a:prstGeom>
        </p:spPr>
      </p:pic>
      <p:pic>
        <p:nvPicPr>
          <p:cNvPr id="4" name="Picture 3">
            <a:extLst>
              <a:ext uri="{FF2B5EF4-FFF2-40B4-BE49-F238E27FC236}">
                <a16:creationId xmlns:a16="http://schemas.microsoft.com/office/drawing/2014/main" id="{5FBDCDA8-3677-C637-56FA-3944D1853A0C}"/>
              </a:ext>
            </a:extLst>
          </p:cNvPr>
          <p:cNvPicPr>
            <a:picLocks noChangeAspect="1"/>
          </p:cNvPicPr>
          <p:nvPr/>
        </p:nvPicPr>
        <p:blipFill>
          <a:blip r:embed="rId3"/>
          <a:stretch>
            <a:fillRect/>
          </a:stretch>
        </p:blipFill>
        <p:spPr>
          <a:xfrm>
            <a:off x="5583948" y="3475255"/>
            <a:ext cx="1317749" cy="2174745"/>
          </a:xfrm>
          <a:prstGeom prst="rect">
            <a:avLst/>
          </a:prstGeom>
        </p:spPr>
      </p:pic>
      <p:sp>
        <p:nvSpPr>
          <p:cNvPr id="12" name="TextBox 11">
            <a:extLst>
              <a:ext uri="{FF2B5EF4-FFF2-40B4-BE49-F238E27FC236}">
                <a16:creationId xmlns:a16="http://schemas.microsoft.com/office/drawing/2014/main" id="{C18BDE99-8639-7564-405E-6B7B35E6DFF5}"/>
              </a:ext>
            </a:extLst>
          </p:cNvPr>
          <p:cNvSpPr txBox="1"/>
          <p:nvPr/>
        </p:nvSpPr>
        <p:spPr>
          <a:xfrm>
            <a:off x="3002815" y="5799064"/>
            <a:ext cx="1750536" cy="523220"/>
          </a:xfrm>
          <a:prstGeom prst="rect">
            <a:avLst/>
          </a:prstGeom>
          <a:noFill/>
        </p:spPr>
        <p:txBody>
          <a:bodyPr wrap="square" rtlCol="0">
            <a:noAutofit/>
          </a:bodyPr>
          <a:lstStyle/>
          <a:p>
            <a:pPr algn="ctr">
              <a:defRPr sz="1400"/>
            </a:pPr>
            <a:r>
              <a:rPr lang="ja-JP" altLang="en-US" sz="1400">
                <a:latin typeface="Microsoft YaHei" panose="020B0503020204020204" pitchFamily="34" charset="-122"/>
                <a:ea typeface="Microsoft YaHei" panose="020B0503020204020204" pitchFamily="34" charset="-122"/>
                <a:cs typeface="+mj-cs"/>
                <a:sym typeface="Helvetica"/>
              </a:rPr>
              <a:t>野生酵母</a:t>
            </a:r>
          </a:p>
          <a:p>
            <a:pPr algn="ctr">
              <a:defRPr sz="1400"/>
            </a:pPr>
            <a:r>
              <a:rPr lang="ja-JP" altLang="en-US" sz="1400">
                <a:latin typeface="Microsoft YaHei" panose="020B0503020204020204" pitchFamily="34" charset="-122"/>
                <a:ea typeface="Microsoft YaHei" panose="020B0503020204020204" pitchFamily="34" charset="-122"/>
                <a:cs typeface="+mj-cs"/>
                <a:sym typeface="Helvetica"/>
              </a:rPr>
              <a:t>发酵</a:t>
            </a:r>
            <a:endParaRPr lang="ja-JP" altLang="en-US" sz="1400" dirty="0">
              <a:latin typeface="Microsoft YaHei" panose="020B0503020204020204" pitchFamily="34" charset="-122"/>
              <a:ea typeface="Microsoft YaHei" panose="020B0503020204020204" pitchFamily="34" charset="-122"/>
              <a:cs typeface="+mj-cs"/>
              <a:sym typeface="Helvetica"/>
            </a:endParaRPr>
          </a:p>
        </p:txBody>
      </p:sp>
      <p:sp>
        <p:nvSpPr>
          <p:cNvPr id="18" name="TextBox 17">
            <a:extLst>
              <a:ext uri="{FF2B5EF4-FFF2-40B4-BE49-F238E27FC236}">
                <a16:creationId xmlns:a16="http://schemas.microsoft.com/office/drawing/2014/main" id="{25924203-8544-A246-E5EA-6954E5CA8DBF}"/>
              </a:ext>
            </a:extLst>
          </p:cNvPr>
          <p:cNvSpPr txBox="1"/>
          <p:nvPr/>
        </p:nvSpPr>
        <p:spPr>
          <a:xfrm>
            <a:off x="9953533" y="5884559"/>
            <a:ext cx="1844265" cy="523220"/>
          </a:xfrm>
          <a:prstGeom prst="rect">
            <a:avLst/>
          </a:prstGeom>
          <a:noFill/>
        </p:spPr>
        <p:txBody>
          <a:bodyPr wrap="square" rtlCol="0">
            <a:noAutofit/>
          </a:bodyPr>
          <a:lstStyle/>
          <a:p>
            <a:pPr algn="ctr">
              <a:defRPr sz="1400"/>
            </a:pPr>
            <a:r>
              <a:rPr lang="ja-JP" altLang="en-US" sz="1400">
                <a:latin typeface="Microsoft YaHei" panose="020B0503020204020204" pitchFamily="34" charset="-122"/>
                <a:ea typeface="Microsoft YaHei" panose="020B0503020204020204" pitchFamily="34" charset="-122"/>
                <a:cs typeface="+mj-cs"/>
                <a:sym typeface="Helvetica"/>
              </a:rPr>
              <a:t>大规格</a:t>
            </a:r>
          </a:p>
          <a:p>
            <a:pPr algn="ctr">
              <a:defRPr sz="1400"/>
            </a:pPr>
            <a:r>
              <a:rPr lang="ja-JP" altLang="en-US" sz="1400">
                <a:latin typeface="Microsoft YaHei" panose="020B0503020204020204" pitchFamily="34" charset="-122"/>
                <a:ea typeface="Microsoft YaHei" panose="020B0503020204020204" pitchFamily="34" charset="-122"/>
                <a:cs typeface="+mj-cs"/>
                <a:sym typeface="Helvetica"/>
              </a:rPr>
              <a:t>橡木桶</a:t>
            </a:r>
            <a:endParaRPr lang="ja-JP" altLang="en-US" sz="1400" dirty="0">
              <a:latin typeface="Microsoft YaHei" panose="020B0503020204020204" pitchFamily="34" charset="-122"/>
              <a:ea typeface="Microsoft YaHei" panose="020B0503020204020204" pitchFamily="34" charset="-122"/>
              <a:cs typeface="+mj-cs"/>
              <a:sym typeface="Helvetica"/>
            </a:endParaRPr>
          </a:p>
        </p:txBody>
      </p:sp>
      <p:pic>
        <p:nvPicPr>
          <p:cNvPr id="21" name="Picture 20">
            <a:extLst>
              <a:ext uri="{FF2B5EF4-FFF2-40B4-BE49-F238E27FC236}">
                <a16:creationId xmlns:a16="http://schemas.microsoft.com/office/drawing/2014/main" id="{E8656B86-BD26-1220-19FB-2830B9900A4A}"/>
              </a:ext>
            </a:extLst>
          </p:cNvPr>
          <p:cNvPicPr>
            <a:picLocks noChangeAspect="1"/>
          </p:cNvPicPr>
          <p:nvPr/>
        </p:nvPicPr>
        <p:blipFill>
          <a:blip r:embed="rId4"/>
          <a:stretch>
            <a:fillRect/>
          </a:stretch>
        </p:blipFill>
        <p:spPr>
          <a:xfrm>
            <a:off x="5421352" y="3199428"/>
            <a:ext cx="459057" cy="694050"/>
          </a:xfrm>
          <a:prstGeom prst="rect">
            <a:avLst/>
          </a:prstGeom>
        </p:spPr>
      </p:pic>
      <p:pic>
        <p:nvPicPr>
          <p:cNvPr id="22" name="Picture 21">
            <a:extLst>
              <a:ext uri="{FF2B5EF4-FFF2-40B4-BE49-F238E27FC236}">
                <a16:creationId xmlns:a16="http://schemas.microsoft.com/office/drawing/2014/main" id="{05E9C117-E11A-C617-D6A7-C4092A543905}"/>
              </a:ext>
            </a:extLst>
          </p:cNvPr>
          <p:cNvPicPr>
            <a:picLocks noChangeAspect="1"/>
          </p:cNvPicPr>
          <p:nvPr/>
        </p:nvPicPr>
        <p:blipFill>
          <a:blip r:embed="rId4"/>
          <a:stretch>
            <a:fillRect/>
          </a:stretch>
        </p:blipFill>
        <p:spPr>
          <a:xfrm flipH="1">
            <a:off x="6387791" y="3324392"/>
            <a:ext cx="578004" cy="873886"/>
          </a:xfrm>
          <a:prstGeom prst="rect">
            <a:avLst/>
          </a:prstGeom>
        </p:spPr>
      </p:pic>
      <p:pic>
        <p:nvPicPr>
          <p:cNvPr id="3" name="Picture 2">
            <a:extLst>
              <a:ext uri="{FF2B5EF4-FFF2-40B4-BE49-F238E27FC236}">
                <a16:creationId xmlns:a16="http://schemas.microsoft.com/office/drawing/2014/main" id="{E26BDAE0-639B-149B-4604-C9DDDBE6A105}"/>
              </a:ext>
            </a:extLst>
          </p:cNvPr>
          <p:cNvPicPr>
            <a:picLocks noChangeAspect="1"/>
          </p:cNvPicPr>
          <p:nvPr/>
        </p:nvPicPr>
        <p:blipFill>
          <a:blip r:embed="rId5"/>
          <a:stretch>
            <a:fillRect/>
          </a:stretch>
        </p:blipFill>
        <p:spPr>
          <a:xfrm>
            <a:off x="818227" y="3199428"/>
            <a:ext cx="1442601" cy="2450572"/>
          </a:xfrm>
          <a:prstGeom prst="rect">
            <a:avLst/>
          </a:prstGeom>
        </p:spPr>
      </p:pic>
      <p:pic>
        <p:nvPicPr>
          <p:cNvPr id="16" name="Picture 15">
            <a:extLst>
              <a:ext uri="{FF2B5EF4-FFF2-40B4-BE49-F238E27FC236}">
                <a16:creationId xmlns:a16="http://schemas.microsoft.com/office/drawing/2014/main" id="{8140C766-C71C-03AC-31E8-5ED52B7C9027}"/>
              </a:ext>
            </a:extLst>
          </p:cNvPr>
          <p:cNvPicPr>
            <a:picLocks noChangeAspect="1"/>
          </p:cNvPicPr>
          <p:nvPr/>
        </p:nvPicPr>
        <p:blipFill>
          <a:blip r:embed="rId5"/>
          <a:stretch>
            <a:fillRect/>
          </a:stretch>
        </p:blipFill>
        <p:spPr>
          <a:xfrm>
            <a:off x="7743683" y="3199428"/>
            <a:ext cx="1442601" cy="2450572"/>
          </a:xfrm>
          <a:prstGeom prst="rect">
            <a:avLst/>
          </a:prstGeom>
        </p:spPr>
      </p:pic>
      <p:pic>
        <p:nvPicPr>
          <p:cNvPr id="17" name="Picture 16">
            <a:extLst>
              <a:ext uri="{FF2B5EF4-FFF2-40B4-BE49-F238E27FC236}">
                <a16:creationId xmlns:a16="http://schemas.microsoft.com/office/drawing/2014/main" id="{6F1EA13C-1C4C-AC29-989E-BB5F601F1451}"/>
              </a:ext>
            </a:extLst>
          </p:cNvPr>
          <p:cNvPicPr>
            <a:picLocks noChangeAspect="1"/>
          </p:cNvPicPr>
          <p:nvPr/>
        </p:nvPicPr>
        <p:blipFill>
          <a:blip r:embed="rId6"/>
          <a:stretch>
            <a:fillRect/>
          </a:stretch>
        </p:blipFill>
        <p:spPr>
          <a:xfrm>
            <a:off x="9686976" y="3732551"/>
            <a:ext cx="1994147" cy="1917449"/>
          </a:xfrm>
          <a:prstGeom prst="rect">
            <a:avLst/>
          </a:prstGeom>
        </p:spPr>
      </p:pic>
      <p:pic>
        <p:nvPicPr>
          <p:cNvPr id="24" name="Picture 23">
            <a:extLst>
              <a:ext uri="{FF2B5EF4-FFF2-40B4-BE49-F238E27FC236}">
                <a16:creationId xmlns:a16="http://schemas.microsoft.com/office/drawing/2014/main" id="{D5DC1E30-60DF-B29E-DEF3-B09C97A705C2}"/>
              </a:ext>
            </a:extLst>
          </p:cNvPr>
          <p:cNvPicPr>
            <a:picLocks noChangeAspect="1"/>
          </p:cNvPicPr>
          <p:nvPr/>
        </p:nvPicPr>
        <p:blipFill>
          <a:blip r:embed="rId7"/>
          <a:stretch>
            <a:fillRect/>
          </a:stretch>
        </p:blipFill>
        <p:spPr>
          <a:xfrm>
            <a:off x="10692232" y="4918163"/>
            <a:ext cx="1165636" cy="899895"/>
          </a:xfrm>
          <a:prstGeom prst="rect">
            <a:avLst/>
          </a:prstGeom>
        </p:spPr>
      </p:pic>
    </p:spTree>
    <p:extLst>
      <p:ext uri="{BB962C8B-B14F-4D97-AF65-F5344CB8AC3E}">
        <p14:creationId xmlns:p14="http://schemas.microsoft.com/office/powerpoint/2010/main" val="243072582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8">
            <a:extLst>
              <a:ext uri="{FF2B5EF4-FFF2-40B4-BE49-F238E27FC236}">
                <a16:creationId xmlns:a16="http://schemas.microsoft.com/office/drawing/2014/main" id="{28F67CD5-87BD-5A22-42BB-CC18C0204A0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33888" y="1933074"/>
            <a:ext cx="1182507" cy="3579859"/>
          </a:xfrm>
          <a:prstGeom prst="rect">
            <a:avLst/>
          </a:prstGeom>
        </p:spPr>
      </p:pic>
      <p:pic>
        <p:nvPicPr>
          <p:cNvPr id="6" name="Picture Placeholder 8">
            <a:extLst>
              <a:ext uri="{FF2B5EF4-FFF2-40B4-BE49-F238E27FC236}">
                <a16:creationId xmlns:a16="http://schemas.microsoft.com/office/drawing/2014/main" id="{9A95BAAB-F4D4-23A4-2145-07B5170E586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207009" y="1778557"/>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81918"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spAutoFit/>
          </a:bodyPr>
          <a:lstStyle/>
          <a:p>
            <a:pPr>
              <a:lnSpc>
                <a:spcPct val="82000"/>
              </a:lnSpc>
            </a:pPr>
            <a:r>
              <a:rPr lang="ja-JP" altLang="en-US" sz="5440">
                <a:solidFill>
                  <a:srgbClr val="601329"/>
                </a:solidFill>
                <a:latin typeface="Microsoft YaHei" panose="020B0503020204020204" pitchFamily="34" charset="-122"/>
                <a:ea typeface="Microsoft YaHei" panose="020B0503020204020204" pitchFamily="34" charset="-122"/>
              </a:rPr>
              <a:t>莫宁顿半岛</a:t>
            </a:r>
            <a:br>
              <a:rPr lang="en-US" sz="5440" dirty="0">
                <a:solidFill>
                  <a:srgbClr val="B2D8BE"/>
                </a:solidFill>
                <a:latin typeface="Microsoft YaHei" panose="020B0503020204020204" pitchFamily="34" charset="-122"/>
                <a:ea typeface="Microsoft YaHei" panose="020B0503020204020204" pitchFamily="34" charset="-122"/>
              </a:rPr>
            </a:br>
            <a:r>
              <a:rPr lang="ja-JP" altLang="en-US" sz="5440">
                <a:solidFill>
                  <a:srgbClr val="B2D8BE"/>
                </a:solidFill>
                <a:latin typeface="Microsoft YaHei" panose="020B0503020204020204" pitchFamily="34" charset="-122"/>
                <a:ea typeface="Microsoft YaHei" panose="020B0503020204020204" pitchFamily="34" charset="-122"/>
              </a:rPr>
              <a:t>五大葡萄品种</a:t>
            </a:r>
            <a:endParaRPr lang="en-US" sz="5440" dirty="0">
              <a:solidFill>
                <a:srgbClr val="B2D8BE"/>
              </a:solidFill>
              <a:latin typeface="Microsoft YaHei" panose="020B0503020204020204" pitchFamily="34" charset="-122"/>
              <a:ea typeface="Microsoft YaHei" panose="020B0503020204020204" pitchFamily="34" charset="-122"/>
            </a:endParaRP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ja-JP" altLang="en-US">
                <a:solidFill>
                  <a:srgbClr val="601329"/>
                </a:solidFill>
                <a:latin typeface="Microsoft YaHei" panose="020B0503020204020204" pitchFamily="34" charset="-122"/>
                <a:ea typeface="Microsoft YaHei" panose="020B0503020204020204" pitchFamily="34" charset="-122"/>
              </a:rPr>
              <a:t>黑比诺</a:t>
            </a:r>
            <a:endParaRPr lang="en-AU" altLang="ja-JP" dirty="0">
              <a:solidFill>
                <a:srgbClr val="601329"/>
              </a:solidFill>
              <a:latin typeface="Microsoft YaHei" panose="020B0503020204020204" pitchFamily="34" charset="-122"/>
              <a:ea typeface="Microsoft YaHei" panose="020B0503020204020204" pitchFamily="34" charset="-122"/>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48%</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spAutoFit/>
          </a:bodyPr>
          <a:lstStyle/>
          <a:p>
            <a:pPr algn="ctr"/>
            <a:r>
              <a:rPr lang="ja-JP" altLang="en-US">
                <a:solidFill>
                  <a:srgbClr val="601329"/>
                </a:solidFill>
                <a:latin typeface="Microsoft YaHei" panose="020B0503020204020204" pitchFamily="34" charset="-122"/>
                <a:ea typeface="Microsoft YaHei" panose="020B0503020204020204" pitchFamily="34" charset="-122"/>
              </a:rPr>
              <a:t>霞多丽</a:t>
            </a:r>
            <a:endParaRPr lang="en-AU" altLang="ja-JP" dirty="0">
              <a:solidFill>
                <a:srgbClr val="601329"/>
              </a:solidFill>
              <a:latin typeface="Microsoft YaHei" panose="020B0503020204020204" pitchFamily="34" charset="-122"/>
              <a:ea typeface="Microsoft YaHei" panose="020B0503020204020204" pitchFamily="34" charset="-122"/>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31%</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ja-JP" altLang="en-US">
                <a:solidFill>
                  <a:srgbClr val="601329"/>
                </a:solidFill>
                <a:latin typeface="Microsoft YaHei" panose="020B0503020204020204" pitchFamily="34" charset="-122"/>
                <a:ea typeface="Microsoft YaHei" panose="020B0503020204020204" pitchFamily="34" charset="-122"/>
              </a:rPr>
              <a:t>灰比诺</a:t>
            </a:r>
            <a:endParaRPr lang="en-AU" altLang="ja-JP" dirty="0">
              <a:solidFill>
                <a:srgbClr val="601329"/>
              </a:solidFill>
              <a:latin typeface="Microsoft YaHei" panose="020B0503020204020204" pitchFamily="34" charset="-122"/>
              <a:ea typeface="Microsoft YaHei" panose="020B0503020204020204" pitchFamily="34" charset="-122"/>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14%</a:t>
            </a:r>
          </a:p>
          <a:p>
            <a:pPr algn="ctr"/>
            <a:endParaRPr lang="en-US" dirty="0">
              <a:solidFill>
                <a:srgbClr val="601329"/>
              </a:solidFill>
              <a:latin typeface="Neue Haas Grotesk Text Pro" panose="020B0504020202020204" pitchFamily="34" charset="77"/>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ja-JP" altLang="en-US">
                <a:solidFill>
                  <a:srgbClr val="601329"/>
                </a:solidFill>
                <a:latin typeface="Microsoft YaHei" panose="020B0503020204020204" pitchFamily="34" charset="-122"/>
                <a:ea typeface="Microsoft YaHei" panose="020B0503020204020204" pitchFamily="34" charset="-122"/>
              </a:rPr>
              <a:t>设拉子</a:t>
            </a:r>
            <a:endParaRPr lang="en-AU" altLang="ja-JP" dirty="0">
              <a:solidFill>
                <a:srgbClr val="601329"/>
              </a:solidFill>
              <a:latin typeface="Microsoft YaHei" panose="020B0503020204020204" pitchFamily="34" charset="-122"/>
              <a:ea typeface="Microsoft YaHei" panose="020B0503020204020204" pitchFamily="34" charset="-122"/>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3%</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ja-JP" altLang="en-US">
                <a:solidFill>
                  <a:srgbClr val="601329"/>
                </a:solidFill>
                <a:latin typeface="Microsoft YaHei" panose="020B0503020204020204" pitchFamily="34" charset="-122"/>
                <a:ea typeface="Microsoft YaHei" panose="020B0503020204020204" pitchFamily="34" charset="-122"/>
              </a:rPr>
              <a:t>长相思</a:t>
            </a:r>
            <a:endParaRPr lang="en-AU" altLang="ja-JP" dirty="0">
              <a:solidFill>
                <a:srgbClr val="601329"/>
              </a:solidFill>
              <a:latin typeface="Microsoft YaHei" panose="020B0503020204020204" pitchFamily="34" charset="-122"/>
              <a:ea typeface="Microsoft YaHei" panose="020B0503020204020204" pitchFamily="34" charset="-122"/>
            </a:endParaRPr>
          </a:p>
          <a:p>
            <a:pPr algn="ctr"/>
            <a:endParaRPr lang="en-AU" altLang="ja-JP"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2%</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969949" y="4084438"/>
            <a:ext cx="1873205"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PINOT NOIR</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7304650" y="4049268"/>
            <a:ext cx="1278876"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SHIRAZ</a:t>
            </a:r>
          </a:p>
        </p:txBody>
      </p:sp>
      <p:sp>
        <p:nvSpPr>
          <p:cNvPr id="5" name="object 10">
            <a:extLst>
              <a:ext uri="{FF2B5EF4-FFF2-40B4-BE49-F238E27FC236}">
                <a16:creationId xmlns:a16="http://schemas.microsoft.com/office/drawing/2014/main" id="{D65BE8BA-7DE3-5EFC-2CA1-DB4A6E7991DA}"/>
              </a:ext>
            </a:extLst>
          </p:cNvPr>
          <p:cNvSpPr txBox="1"/>
          <p:nvPr/>
        </p:nvSpPr>
        <p:spPr>
          <a:xfrm rot="16200000">
            <a:off x="4750782" y="4069993"/>
            <a:ext cx="2348718" cy="285976"/>
          </a:xfrm>
          <a:prstGeom prst="rect">
            <a:avLst/>
          </a:prstGeom>
        </p:spPr>
        <p:txBody>
          <a:bodyPr vert="horz" wrap="square" lIns="0" tIns="12065" rIns="0" bIns="0" rtlCol="0">
            <a:spAutoFit/>
          </a:bodyPr>
          <a:lstStyle/>
          <a:p>
            <a:pPr algn="ctr" defTabSz="914453">
              <a:lnSpc>
                <a:spcPct val="80000"/>
              </a:lnSpc>
              <a:spcBef>
                <a:spcPct val="0"/>
              </a:spcBef>
            </a:pP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GRIGIO</a:t>
            </a:r>
            <a:endParaRPr lang="en-AU" sz="2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pic>
        <p:nvPicPr>
          <p:cNvPr id="2" name="Picture Placeholder 8">
            <a:extLst>
              <a:ext uri="{FF2B5EF4-FFF2-40B4-BE49-F238E27FC236}">
                <a16:creationId xmlns:a16="http://schemas.microsoft.com/office/drawing/2014/main" id="{041AE03D-23CF-6A9C-4BE2-689E1A100D4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310215" y="1933074"/>
            <a:ext cx="1182507" cy="3579859"/>
          </a:xfrm>
          <a:prstGeom prst="rect">
            <a:avLst/>
          </a:prstGeom>
        </p:spPr>
      </p:pic>
      <p:sp>
        <p:nvSpPr>
          <p:cNvPr id="3" name="object 10">
            <a:extLst>
              <a:ext uri="{FF2B5EF4-FFF2-40B4-BE49-F238E27FC236}">
                <a16:creationId xmlns:a16="http://schemas.microsoft.com/office/drawing/2014/main" id="{80008D51-0C66-F7E2-9BCC-2C87797F3036}"/>
              </a:ext>
            </a:extLst>
          </p:cNvPr>
          <p:cNvSpPr txBox="1"/>
          <p:nvPr/>
        </p:nvSpPr>
        <p:spPr>
          <a:xfrm rot="16200000">
            <a:off x="2727109" y="4069993"/>
            <a:ext cx="2348718" cy="285976"/>
          </a:xfrm>
          <a:prstGeom prst="rect">
            <a:avLst/>
          </a:prstGeom>
        </p:spPr>
        <p:txBody>
          <a:bodyPr vert="horz" wrap="square" lIns="0" tIns="12065" rIns="0" bIns="0" rtlCol="0">
            <a:spAutoFit/>
          </a:bodyPr>
          <a:lstStyle/>
          <a:p>
            <a:pPr algn="ctr" defTabSz="914453">
              <a:lnSpc>
                <a:spcPct val="80000"/>
              </a:lnSpc>
              <a:spcBef>
                <a:spcPct val="0"/>
              </a:spcBef>
            </a:pP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2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pic>
        <p:nvPicPr>
          <p:cNvPr id="4" name="Picture Placeholder 8">
            <a:extLst>
              <a:ext uri="{FF2B5EF4-FFF2-40B4-BE49-F238E27FC236}">
                <a16:creationId xmlns:a16="http://schemas.microsoft.com/office/drawing/2014/main" id="{6D728D46-CFC4-77F6-E9C5-A61CDFC9B33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418708" y="1933074"/>
            <a:ext cx="1182507" cy="3579859"/>
          </a:xfrm>
          <a:prstGeom prst="rect">
            <a:avLst/>
          </a:prstGeom>
        </p:spPr>
      </p:pic>
      <p:sp>
        <p:nvSpPr>
          <p:cNvPr id="19" name="object 10">
            <a:extLst>
              <a:ext uri="{FF2B5EF4-FFF2-40B4-BE49-F238E27FC236}">
                <a16:creationId xmlns:a16="http://schemas.microsoft.com/office/drawing/2014/main" id="{759B7314-DF3B-5B79-00FF-29E024DB2040}"/>
              </a:ext>
            </a:extLst>
          </p:cNvPr>
          <p:cNvSpPr txBox="1"/>
          <p:nvPr/>
        </p:nvSpPr>
        <p:spPr>
          <a:xfrm rot="16200000">
            <a:off x="8868826" y="4017598"/>
            <a:ext cx="2348718" cy="556819"/>
          </a:xfrm>
          <a:prstGeom prst="rect">
            <a:avLst/>
          </a:prstGeom>
        </p:spPr>
        <p:txBody>
          <a:bodyPr vert="horz" wrap="square" lIns="0" tIns="12065" rIns="0" bIns="0" rtlCol="0">
            <a:spAutoFit/>
          </a:bodyPr>
          <a:lstStyle/>
          <a:p>
            <a:pPr algn="ctr" defTabSz="914453">
              <a:lnSpc>
                <a:spcPct val="80000"/>
              </a:lnSpc>
              <a:spcBef>
                <a:spcPct val="0"/>
              </a:spcBef>
            </a:pP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SAUVIGNON BLANC</a:t>
            </a:r>
            <a:endParaRPr lang="en-AU" sz="2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385917851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2764376"/>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4377108"/>
            <a:ext cx="307060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79" y="552615"/>
            <a:ext cx="6933031" cy="1421928"/>
          </a:xfrm>
          <a:prstGeom prst="rect">
            <a:avLst/>
          </a:prstGeom>
          <a:noFill/>
        </p:spPr>
        <p:txBody>
          <a:bodyPr wrap="square">
            <a:spAutoFit/>
          </a:bodyPr>
          <a:lstStyle/>
          <a:p>
            <a:r>
              <a:rPr lang="ja-JP" altLang="en-US" sz="3200">
                <a:solidFill>
                  <a:srgbClr val="601329"/>
                </a:solidFill>
                <a:latin typeface="Microsoft YaHei" panose="020B0503020204020204" pitchFamily="34" charset="-122"/>
                <a:ea typeface="Microsoft YaHei" panose="020B0503020204020204" pitchFamily="34" charset="-122"/>
              </a:rPr>
              <a:t>莫宁顿半岛</a:t>
            </a:r>
            <a:br>
              <a:rPr lang="en-US" sz="6000" dirty="0">
                <a:solidFill>
                  <a:srgbClr val="B2D8BE"/>
                </a:solidFill>
                <a:latin typeface="Microsoft YaHei" panose="020B0503020204020204" pitchFamily="34" charset="-122"/>
                <a:ea typeface="Microsoft YaHei" panose="020B0503020204020204" pitchFamily="34" charset="-122"/>
              </a:rPr>
            </a:br>
            <a:r>
              <a:rPr lang="ja-JP" altLang="en-US" sz="5440">
                <a:solidFill>
                  <a:srgbClr val="B2D8BE"/>
                </a:solidFill>
                <a:latin typeface="Microsoft YaHei" panose="020B0503020204020204" pitchFamily="34" charset="-122"/>
                <a:ea typeface="Microsoft YaHei" panose="020B0503020204020204" pitchFamily="34" charset="-122"/>
              </a:rPr>
              <a:t>灰皮诺</a:t>
            </a:r>
            <a:r>
              <a:rPr lang="en-US" altLang="ja-JP" sz="5440" dirty="0">
                <a:solidFill>
                  <a:srgbClr val="B2D8BE"/>
                </a:solidFill>
                <a:latin typeface="Microsoft YaHei" panose="020B0503020204020204" pitchFamily="34" charset="-122"/>
                <a:ea typeface="Microsoft YaHei" panose="020B0503020204020204" pitchFamily="34" charset="-122"/>
              </a:rPr>
              <a:t>/</a:t>
            </a:r>
            <a:r>
              <a:rPr lang="ja-JP" altLang="en-US" sz="5440">
                <a:solidFill>
                  <a:srgbClr val="B2D8BE"/>
                </a:solidFill>
                <a:latin typeface="Microsoft YaHei" panose="020B0503020204020204" pitchFamily="34" charset="-122"/>
                <a:ea typeface="Microsoft YaHei" panose="020B0503020204020204" pitchFamily="34" charset="-122"/>
              </a:rPr>
              <a:t>灰皮诺</a:t>
            </a:r>
            <a:endParaRPr lang="en-US" sz="5440" dirty="0">
              <a:solidFill>
                <a:srgbClr val="B2D8BE"/>
              </a:solidFill>
              <a:latin typeface="Microsoft YaHei" panose="020B0503020204020204" pitchFamily="34" charset="-122"/>
              <a:ea typeface="Microsoft YaHei" panose="020B0503020204020204" pitchFamily="34" charset="-122"/>
            </a:endParaRPr>
          </a:p>
        </p:txBody>
      </p:sp>
      <p:sp>
        <p:nvSpPr>
          <p:cNvPr id="47" name="TextBox 46">
            <a:extLst>
              <a:ext uri="{FF2B5EF4-FFF2-40B4-BE49-F238E27FC236}">
                <a16:creationId xmlns:a16="http://schemas.microsoft.com/office/drawing/2014/main" id="{96FF515D-9515-ECD3-82BA-2FF7E96E67D0}"/>
              </a:ext>
            </a:extLst>
          </p:cNvPr>
          <p:cNvSpPr txBox="1"/>
          <p:nvPr/>
        </p:nvSpPr>
        <p:spPr>
          <a:xfrm>
            <a:off x="1395990" y="3078894"/>
            <a:ext cx="3129847" cy="1053622"/>
          </a:xfrm>
          <a:prstGeom prst="rect">
            <a:avLst/>
          </a:prstGeom>
          <a:noFill/>
        </p:spPr>
        <p:txBody>
          <a:bodyPr wrap="square" anchor="b">
            <a:spAutoFit/>
          </a:bodyPr>
          <a:lstStyle/>
          <a:p>
            <a:pPr algn="ctr">
              <a:spcBef>
                <a:spcPts val="203"/>
              </a:spcBef>
            </a:pPr>
            <a:r>
              <a:rPr lang="ja-JP" altLang="en-US" sz="1600" b="1">
                <a:effectLst/>
                <a:latin typeface="Microsoft YaHei" panose="020B0503020204020204" pitchFamily="34" charset="-122"/>
                <a:ea typeface="Microsoft YaHei" panose="020B0503020204020204" pitchFamily="34" charset="-122"/>
              </a:rPr>
              <a:t>海洋性气候和</a:t>
            </a:r>
          </a:p>
          <a:p>
            <a:pPr algn="ctr">
              <a:spcBef>
                <a:spcPts val="203"/>
              </a:spcBef>
            </a:pPr>
            <a:r>
              <a:rPr lang="ja-JP" altLang="en-US" sz="1600" b="1">
                <a:effectLst/>
                <a:latin typeface="Microsoft YaHei" panose="020B0503020204020204" pitchFamily="34" charset="-122"/>
                <a:ea typeface="Microsoft YaHei" panose="020B0503020204020204" pitchFamily="34" charset="-122"/>
              </a:rPr>
              <a:t>肥沃的土壤</a:t>
            </a:r>
            <a:endParaRPr lang="en-AU" altLang="ja-JP" sz="1600" b="1" dirty="0">
              <a:effectLst/>
              <a:latin typeface="Microsoft YaHei" panose="020B0503020204020204" pitchFamily="34" charset="-122"/>
              <a:ea typeface="Microsoft YaHei" panose="020B0503020204020204" pitchFamily="34" charset="-122"/>
            </a:endParaRPr>
          </a:p>
          <a:p>
            <a:pPr algn="ctr">
              <a:lnSpc>
                <a:spcPct val="90000"/>
              </a:lnSpc>
              <a:defRPr sz="1600"/>
            </a:pPr>
            <a:r>
              <a:rPr lang="ja-JP" altLang="en-US" sz="1600">
                <a:latin typeface="Microsoft YaHei" panose="020B0503020204020204" pitchFamily="34" charset="-122"/>
                <a:ea typeface="Microsoft YaHei" panose="020B0503020204020204" pitchFamily="34" charset="-122"/>
                <a:cs typeface="+mj-cs"/>
                <a:sym typeface="Helvetica"/>
              </a:rPr>
              <a:t>营造了</a:t>
            </a:r>
          </a:p>
          <a:p>
            <a:pPr algn="ctr">
              <a:lnSpc>
                <a:spcPct val="90000"/>
              </a:lnSpc>
              <a:defRPr sz="1600"/>
            </a:pPr>
            <a:r>
              <a:rPr lang="ja-JP" altLang="en-US" sz="1600">
                <a:latin typeface="Microsoft YaHei" panose="020B0503020204020204" pitchFamily="34" charset="-122"/>
                <a:ea typeface="Microsoft YaHei" panose="020B0503020204020204" pitchFamily="34" charset="-122"/>
                <a:cs typeface="+mj-cs"/>
                <a:sym typeface="Helvetica"/>
              </a:rPr>
              <a:t>理想的种植环境</a:t>
            </a:r>
            <a:endParaRPr lang="ja-JP" altLang="en-US" sz="1600" dirty="0">
              <a:latin typeface="Microsoft YaHei" panose="020B0503020204020204" pitchFamily="34" charset="-122"/>
              <a:ea typeface="Microsoft YaHei" panose="020B0503020204020204" pitchFamily="34" charset="-122"/>
              <a:cs typeface="+mj-cs"/>
              <a:sym typeface="Helvetica"/>
            </a:endParaRP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550730" y="4572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41510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GRIGIO</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6" name="TextBox 5">
            <a:extLst>
              <a:ext uri="{FF2B5EF4-FFF2-40B4-BE49-F238E27FC236}">
                <a16:creationId xmlns:a16="http://schemas.microsoft.com/office/drawing/2014/main" id="{55DF217E-BBED-851F-DB9F-4789B3905354}"/>
              </a:ext>
            </a:extLst>
          </p:cNvPr>
          <p:cNvSpPr txBox="1"/>
          <p:nvPr/>
        </p:nvSpPr>
        <p:spPr>
          <a:xfrm>
            <a:off x="9692988" y="4856000"/>
            <a:ext cx="2824226" cy="1677062"/>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400">
                <a:effectLst/>
                <a:latin typeface="Microsoft YaHei" panose="020B0503020204020204" pitchFamily="34" charset="-122"/>
                <a:ea typeface="Microsoft YaHei" panose="020B0503020204020204" pitchFamily="34" charset="-122"/>
              </a:rPr>
              <a:t>典型风味 </a:t>
            </a:r>
            <a:endParaRPr lang="en-AU" altLang="ja-JP" sz="1400" dirty="0">
              <a:effectLst/>
              <a:latin typeface="Microsoft YaHei" panose="020B0503020204020204" pitchFamily="34" charset="-122"/>
              <a:ea typeface="Microsoft YaHei" panose="020B0503020204020204" pitchFamily="34" charset="-122"/>
            </a:endParaRPr>
          </a:p>
          <a:p>
            <a:pPr marL="285750" indent="-285750">
              <a:spcBef>
                <a:spcPts val="100"/>
              </a:spcBef>
              <a:buClr>
                <a:schemeClr val="bg2"/>
              </a:buClr>
              <a:buSzTx/>
              <a:buFont typeface="Arial" panose="020B0604020202020204" pitchFamily="34" charset="0"/>
              <a:buChar char="•"/>
              <a:defRPr sz="1500"/>
            </a:pPr>
            <a:r>
              <a:rPr lang="ja-JP" altLang="en-US" sz="1400">
                <a:latin typeface="Microsoft YaHei" panose="020B0503020204020204" pitchFamily="34" charset="-122"/>
                <a:ea typeface="Microsoft YaHei" panose="020B0503020204020204" pitchFamily="34" charset="-122"/>
                <a:cs typeface="+mj-cs"/>
                <a:sym typeface="Helvetica"/>
              </a:rPr>
              <a:t>青柠</a:t>
            </a:r>
          </a:p>
          <a:p>
            <a:pPr marL="285750" indent="-285750">
              <a:spcBef>
                <a:spcPts val="100"/>
              </a:spcBef>
              <a:buClr>
                <a:schemeClr val="bg2"/>
              </a:buClr>
              <a:buSzTx/>
              <a:buFont typeface="Arial" panose="020B0604020202020204" pitchFamily="34" charset="0"/>
              <a:buChar char="•"/>
              <a:defRPr sz="1500"/>
            </a:pPr>
            <a:r>
              <a:rPr lang="ja-JP" altLang="en-US" sz="1400">
                <a:latin typeface="Microsoft YaHei" panose="020B0503020204020204" pitchFamily="34" charset="-122"/>
                <a:ea typeface="Microsoft YaHei" panose="020B0503020204020204" pitchFamily="34" charset="-122"/>
                <a:cs typeface="+mj-cs"/>
                <a:sym typeface="Helvetica"/>
              </a:rPr>
              <a:t>柠檬</a:t>
            </a:r>
          </a:p>
          <a:p>
            <a:pPr marL="285750" indent="-285750">
              <a:spcBef>
                <a:spcPts val="100"/>
              </a:spcBef>
              <a:buClr>
                <a:schemeClr val="bg2"/>
              </a:buClr>
              <a:buSzTx/>
              <a:buFont typeface="Arial" panose="020B0604020202020204" pitchFamily="34" charset="0"/>
              <a:buChar char="•"/>
              <a:defRPr sz="1500"/>
            </a:pPr>
            <a:r>
              <a:rPr lang="ja-JP" altLang="en-US" sz="1400">
                <a:latin typeface="Microsoft YaHei" panose="020B0503020204020204" pitchFamily="34" charset="-122"/>
                <a:ea typeface="Microsoft YaHei" panose="020B0503020204020204" pitchFamily="34" charset="-122"/>
                <a:cs typeface="+mj-cs"/>
                <a:sym typeface="Helvetica"/>
              </a:rPr>
              <a:t>青苹果</a:t>
            </a:r>
          </a:p>
          <a:p>
            <a:pPr marL="285750" indent="-285750">
              <a:spcBef>
                <a:spcPts val="100"/>
              </a:spcBef>
              <a:buClr>
                <a:schemeClr val="bg2"/>
              </a:buClr>
              <a:buSzTx/>
              <a:buFont typeface="Arial" panose="020B0604020202020204" pitchFamily="34" charset="0"/>
              <a:buChar char="•"/>
              <a:defRPr sz="1500"/>
            </a:pPr>
            <a:r>
              <a:rPr lang="ja-JP" altLang="en-US" sz="1400">
                <a:latin typeface="Microsoft YaHei" panose="020B0503020204020204" pitchFamily="34" charset="-122"/>
                <a:ea typeface="Microsoft YaHei" panose="020B0503020204020204" pitchFamily="34" charset="-122"/>
                <a:cs typeface="+mj-cs"/>
                <a:sym typeface="Helvetica"/>
              </a:rPr>
              <a:t>白色油桃</a:t>
            </a:r>
          </a:p>
          <a:p>
            <a:pPr marL="285750" indent="-285750">
              <a:spcBef>
                <a:spcPts val="100"/>
              </a:spcBef>
              <a:buClr>
                <a:schemeClr val="bg2"/>
              </a:buClr>
              <a:buSzTx/>
              <a:buFont typeface="Arial" panose="020B0604020202020204" pitchFamily="34" charset="0"/>
              <a:buChar char="•"/>
              <a:defRPr sz="1500"/>
            </a:pPr>
            <a:r>
              <a:rPr lang="ja-JP" altLang="en-US" sz="1400">
                <a:latin typeface="Microsoft YaHei" panose="020B0503020204020204" pitchFamily="34" charset="-122"/>
                <a:ea typeface="Microsoft YaHei" panose="020B0503020204020204" pitchFamily="34" charset="-122"/>
                <a:cs typeface="+mj-cs"/>
                <a:sym typeface="Helvetica"/>
              </a:rPr>
              <a:t>梨</a:t>
            </a:r>
          </a:p>
          <a:p>
            <a:pPr marL="285750" indent="-285750">
              <a:spcBef>
                <a:spcPts val="100"/>
              </a:spcBef>
              <a:buClr>
                <a:schemeClr val="bg2"/>
              </a:buClr>
              <a:buSzTx/>
              <a:buFont typeface="Arial" panose="020B0604020202020204" pitchFamily="34" charset="0"/>
              <a:buChar char="•"/>
              <a:defRPr sz="1500"/>
            </a:pPr>
            <a:r>
              <a:rPr lang="ja-JP" altLang="en-US" sz="1400">
                <a:latin typeface="Microsoft YaHei" panose="020B0503020204020204" pitchFamily="34" charset="-122"/>
                <a:ea typeface="Microsoft YaHei" panose="020B0503020204020204" pitchFamily="34" charset="-122"/>
                <a:cs typeface="+mj-cs"/>
                <a:sym typeface="Helvetica"/>
              </a:rPr>
              <a:t>矿物质</a:t>
            </a:r>
            <a:endParaRPr lang="ja-JP" altLang="en-US" sz="1400" dirty="0">
              <a:latin typeface="Microsoft YaHei" panose="020B0503020204020204" pitchFamily="34" charset="-122"/>
              <a:ea typeface="Microsoft YaHei" panose="020B0503020204020204" pitchFamily="34" charset="-122"/>
              <a:cs typeface="+mj-cs"/>
              <a:sym typeface="Helvetica"/>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177935" y="4377108"/>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790487" y="1497871"/>
            <a:ext cx="2583929" cy="258392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7928846" y="2522287"/>
            <a:ext cx="2309009" cy="57131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2000">
                <a:solidFill>
                  <a:schemeClr val="tx1"/>
                </a:solidFill>
                <a:effectLst/>
                <a:latin typeface="Microsoft YaHei" panose="020B0503020204020204" pitchFamily="34" charset="-122"/>
                <a:ea typeface="Microsoft YaHei" panose="020B0503020204020204" pitchFamily="34" charset="-122"/>
              </a:rPr>
              <a:t>莫宁顿半岛的灰比诺</a:t>
            </a:r>
          </a:p>
          <a:p>
            <a:pPr algn="ctr"/>
            <a:r>
              <a:rPr lang="ja-JP" altLang="en-US" sz="2000">
                <a:solidFill>
                  <a:schemeClr val="tx1"/>
                </a:solidFill>
                <a:effectLst/>
                <a:latin typeface="Microsoft YaHei" panose="020B0503020204020204" pitchFamily="34" charset="-122"/>
                <a:ea typeface="Microsoft YaHei" panose="020B0503020204020204" pitchFamily="34" charset="-122"/>
              </a:rPr>
              <a:t>浓郁度特别高</a:t>
            </a:r>
            <a:endParaRPr lang="en-AU" sz="2000" dirty="0">
              <a:solidFill>
                <a:schemeClr val="tx1"/>
              </a:solidFill>
              <a:effectLst/>
              <a:latin typeface="Microsoft YaHei" panose="020B0503020204020204" pitchFamily="34" charset="-122"/>
              <a:ea typeface="Microsoft YaHei" panose="020B0503020204020204" pitchFamily="34" charset="-122"/>
            </a:endParaRP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2900788" y="4165627"/>
            <a:ext cx="0" cy="64205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EA3CD628-6FEF-0258-0B7C-475E2EFAFC9C}"/>
              </a:ext>
            </a:extLst>
          </p:cNvPr>
          <p:cNvCxnSpPr>
            <a:cxnSpLocks/>
          </p:cNvCxnSpPr>
          <p:nvPr/>
        </p:nvCxnSpPr>
        <p:spPr>
          <a:xfrm>
            <a:off x="2908092" y="4807681"/>
            <a:ext cx="287551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3995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610003" y="589322"/>
            <a:ext cx="7904034" cy="1325562"/>
          </a:xfrm>
        </p:spPr>
        <p:txBody>
          <a:bodyPr/>
          <a:lstStyle/>
          <a:p>
            <a:pPr>
              <a:lnSpc>
                <a:spcPct val="100000"/>
              </a:lnSpc>
            </a:pPr>
            <a:r>
              <a:rPr lang="ja-JP" altLang="en-US" sz="3200">
                <a:solidFill>
                  <a:schemeClr val="bg2"/>
                </a:solidFill>
                <a:latin typeface="Microsoft YaHei" panose="020B0503020204020204" pitchFamily="34" charset="-122"/>
                <a:ea typeface="Microsoft YaHei" panose="020B0503020204020204" pitchFamily="34" charset="-122"/>
              </a:rPr>
              <a:t>灰皮诺</a:t>
            </a:r>
            <a:r>
              <a:rPr lang="en-US" altLang="ja-JP" sz="3200" dirty="0">
                <a:solidFill>
                  <a:schemeClr val="bg2"/>
                </a:solidFill>
                <a:latin typeface="Microsoft YaHei" panose="020B0503020204020204" pitchFamily="34" charset="-122"/>
                <a:ea typeface="Microsoft YaHei" panose="020B0503020204020204" pitchFamily="34" charset="-122"/>
              </a:rPr>
              <a:t>/</a:t>
            </a:r>
            <a:r>
              <a:rPr lang="ja-JP" altLang="en-US" sz="3200">
                <a:solidFill>
                  <a:schemeClr val="bg2"/>
                </a:solidFill>
                <a:latin typeface="Microsoft YaHei" panose="020B0503020204020204" pitchFamily="34" charset="-122"/>
                <a:ea typeface="Microsoft YaHei" panose="020B0503020204020204" pitchFamily="34" charset="-122"/>
              </a:rPr>
              <a:t>灰皮诺</a:t>
            </a:r>
            <a:br>
              <a:rPr lang="en-US" sz="3200" dirty="0">
                <a:solidFill>
                  <a:schemeClr val="accent3"/>
                </a:solidFill>
                <a:latin typeface="Microsoft YaHei" panose="020B0503020204020204" pitchFamily="34" charset="-122"/>
                <a:ea typeface="Microsoft YaHei" panose="020B0503020204020204" pitchFamily="34" charset="-122"/>
              </a:rPr>
            </a:br>
            <a:r>
              <a:rPr lang="ja-JP" altLang="en-US" sz="4000">
                <a:solidFill>
                  <a:schemeClr val="accent2"/>
                </a:solidFill>
                <a:latin typeface="Microsoft YaHei" panose="020B0503020204020204" pitchFamily="34" charset="-122"/>
                <a:ea typeface="Microsoft YaHei" panose="020B0503020204020204" pitchFamily="34" charset="-122"/>
              </a:rPr>
              <a:t>特征</a:t>
            </a:r>
            <a:endParaRPr lang="en-US" sz="4000" dirty="0">
              <a:solidFill>
                <a:schemeClr val="accent2"/>
              </a:solidFill>
              <a:latin typeface="Microsoft YaHei" panose="020B0503020204020204" pitchFamily="34" charset="-122"/>
              <a:ea typeface="Microsoft YaHei" panose="020B0503020204020204" pitchFamily="34" charset="-122"/>
            </a:endParaRPr>
          </a:p>
        </p:txBody>
      </p:sp>
      <p:sp>
        <p:nvSpPr>
          <p:cNvPr id="10" name="Oval 9">
            <a:extLst>
              <a:ext uri="{FF2B5EF4-FFF2-40B4-BE49-F238E27FC236}">
                <a16:creationId xmlns:a16="http://schemas.microsoft.com/office/drawing/2014/main" id="{6F56D2EB-195E-E0F7-2B13-B4E3B0A8B0B4}"/>
              </a:ext>
            </a:extLst>
          </p:cNvPr>
          <p:cNvSpPr/>
          <p:nvPr/>
        </p:nvSpPr>
        <p:spPr>
          <a:xfrm>
            <a:off x="2510909"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875052"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3239195"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3603338"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5D5E2F84-A7FC-2923-990C-971FADE9EC37}"/>
              </a:ext>
            </a:extLst>
          </p:cNvPr>
          <p:cNvSpPr/>
          <p:nvPr/>
        </p:nvSpPr>
        <p:spPr>
          <a:xfrm>
            <a:off x="3967862"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4332386"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690731"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5061433"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5425957"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2897100" y="2655215"/>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灰皮诺</a:t>
            </a:r>
            <a:r>
              <a:rPr lang="en-US" altLang="ja-JP" sz="1200" cap="none" dirty="0">
                <a:solidFill>
                  <a:schemeClr val="tx1"/>
                </a:solidFill>
                <a:latin typeface="Microsoft YaHei" panose="020B0503020204020204" pitchFamily="34" charset="-122"/>
                <a:ea typeface="Microsoft YaHei" panose="020B0503020204020204" pitchFamily="34" charset="-122"/>
              </a:rPr>
              <a:t>/</a:t>
            </a:r>
            <a:r>
              <a:rPr lang="ja-JP" altLang="en-US" sz="1200" cap="none">
                <a:solidFill>
                  <a:schemeClr val="tx1"/>
                </a:solidFill>
                <a:latin typeface="Microsoft YaHei" panose="020B0503020204020204" pitchFamily="34" charset="-122"/>
                <a:ea typeface="Microsoft YaHei" panose="020B0503020204020204" pitchFamily="34" charset="-122"/>
              </a:rPr>
              <a:t>灰皮诺</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54" name="Oval 53">
            <a:extLst>
              <a:ext uri="{FF2B5EF4-FFF2-40B4-BE49-F238E27FC236}">
                <a16:creationId xmlns:a16="http://schemas.microsoft.com/office/drawing/2014/main" id="{889E2E6B-B4FC-4D27-093E-FF22D5ADCF2C}"/>
              </a:ext>
            </a:extLst>
          </p:cNvPr>
          <p:cNvSpPr/>
          <p:nvPr/>
        </p:nvSpPr>
        <p:spPr>
          <a:xfrm>
            <a:off x="2510909" y="33438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87505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3239195"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360333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28A46049-63B6-2E72-2848-E3A891BCC211}"/>
              </a:ext>
            </a:extLst>
          </p:cNvPr>
          <p:cNvSpPr/>
          <p:nvPr/>
        </p:nvSpPr>
        <p:spPr>
          <a:xfrm>
            <a:off x="396786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4332386"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690731"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5061433"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5425957"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0578BD73-E803-010F-D580-99A4F5AF1A1C}"/>
              </a:ext>
            </a:extLst>
          </p:cNvPr>
          <p:cNvSpPr/>
          <p:nvPr/>
        </p:nvSpPr>
        <p:spPr>
          <a:xfrm>
            <a:off x="2510909"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875052"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3239195"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360333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96786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4332386"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69073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506143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542595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9ADF75C1-2283-CB22-99AC-2C1A54F55AA9}"/>
              </a:ext>
            </a:extLst>
          </p:cNvPr>
          <p:cNvSpPr/>
          <p:nvPr/>
        </p:nvSpPr>
        <p:spPr>
          <a:xfrm>
            <a:off x="2510909"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87505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3239195"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3603338"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967862"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4332386"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690731"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506143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5425957"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C078604D-736D-2D36-8664-746636080348}"/>
              </a:ext>
            </a:extLst>
          </p:cNvPr>
          <p:cNvSpPr/>
          <p:nvPr/>
        </p:nvSpPr>
        <p:spPr>
          <a:xfrm>
            <a:off x="2510909"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875052"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3239195"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360333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96786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4332386"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690731"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5061433"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5425957"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D11C57C6-EF40-F4C0-3BC7-803F45BD5066}"/>
              </a:ext>
            </a:extLst>
          </p:cNvPr>
          <p:cNvSpPr/>
          <p:nvPr/>
        </p:nvSpPr>
        <p:spPr>
          <a:xfrm>
            <a:off x="2510909"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875052"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3239195"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3603338"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EEF402AA-A4A0-D4C2-059E-E66982B6EBE5}"/>
              </a:ext>
            </a:extLst>
          </p:cNvPr>
          <p:cNvSpPr/>
          <p:nvPr/>
        </p:nvSpPr>
        <p:spPr>
          <a:xfrm>
            <a:off x="3967481"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506143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5425957"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2472319" y="587019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935448" y="5870197"/>
            <a:ext cx="11673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12.5% – 14.5%</a:t>
            </a:r>
          </a:p>
        </p:txBody>
      </p:sp>
      <p:sp>
        <p:nvSpPr>
          <p:cNvPr id="127" name="Title 2">
            <a:extLst>
              <a:ext uri="{FF2B5EF4-FFF2-40B4-BE49-F238E27FC236}">
                <a16:creationId xmlns:a16="http://schemas.microsoft.com/office/drawing/2014/main" id="{B5A9709D-06AD-382A-042C-DC037BA6DFC0}"/>
              </a:ext>
            </a:extLst>
          </p:cNvPr>
          <p:cNvSpPr txBox="1"/>
          <p:nvPr/>
        </p:nvSpPr>
        <p:spPr>
          <a:xfrm>
            <a:off x="5035201" y="587019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2629438"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3965095" y="6152078"/>
            <a:ext cx="1010664" cy="272668"/>
            <a:chOff x="7674890" y="5926610"/>
            <a:chExt cx="1010664" cy="272668"/>
          </a:xfrm>
        </p:grpSpPr>
        <p:sp>
          <p:nvSpPr>
            <p:cNvPr id="8" name="Freeform 7">
              <a:extLst>
                <a:ext uri="{FF2B5EF4-FFF2-40B4-BE49-F238E27FC236}">
                  <a16:creationId xmlns:a16="http://schemas.microsoft.com/office/drawing/2014/main" id="{4457550D-D6A7-A7C4-1FA9-F03BB865B97A}"/>
                </a:ext>
              </a:extLst>
            </p:cNvPr>
            <p:cNvSpPr/>
            <p:nvPr/>
          </p:nvSpPr>
          <p:spPr>
            <a:xfrm>
              <a:off x="8543846"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840692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2" name="Freeform 11">
              <a:extLst>
                <a:ext uri="{FF2B5EF4-FFF2-40B4-BE49-F238E27FC236}">
                  <a16:creationId xmlns:a16="http://schemas.microsoft.com/office/drawing/2014/main" id="{35855531-27C6-679E-C97F-AF870D24775B}"/>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1" name="Straight Connector 10">
            <a:extLst>
              <a:ext uri="{FF2B5EF4-FFF2-40B4-BE49-F238E27FC236}">
                <a16:creationId xmlns:a16="http://schemas.microsoft.com/office/drawing/2014/main" id="{57F252BD-6762-EC66-7068-AC9CF694399B}"/>
              </a:ext>
            </a:extLst>
          </p:cNvPr>
          <p:cNvCxnSpPr>
            <a:cxnSpLocks/>
          </p:cNvCxnSpPr>
          <p:nvPr/>
        </p:nvCxnSpPr>
        <p:spPr>
          <a:xfrm>
            <a:off x="2624138" y="2641194"/>
            <a:ext cx="181768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4458278"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32FE7FAC-8AD5-96BC-264F-50623C602AE8}"/>
              </a:ext>
            </a:extLst>
          </p:cNvPr>
          <p:cNvSpPr/>
          <p:nvPr/>
        </p:nvSpPr>
        <p:spPr>
          <a:xfrm>
            <a:off x="4335711"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pic>
        <p:nvPicPr>
          <p:cNvPr id="4" name="Picture Placeholder 8">
            <a:extLst>
              <a:ext uri="{FF2B5EF4-FFF2-40B4-BE49-F238E27FC236}">
                <a16:creationId xmlns:a16="http://schemas.microsoft.com/office/drawing/2014/main" id="{7DEC7D28-976B-DF3B-B28E-CC992441B08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860962" y="457200"/>
            <a:ext cx="2114328" cy="6400800"/>
          </a:xfrm>
          <a:prstGeom prst="rect">
            <a:avLst/>
          </a:prstGeom>
        </p:spPr>
      </p:pic>
      <p:sp>
        <p:nvSpPr>
          <p:cNvPr id="5" name="object 10">
            <a:extLst>
              <a:ext uri="{FF2B5EF4-FFF2-40B4-BE49-F238E27FC236}">
                <a16:creationId xmlns:a16="http://schemas.microsoft.com/office/drawing/2014/main" id="{CA194E12-53B6-5687-5065-BA2253200393}"/>
              </a:ext>
            </a:extLst>
          </p:cNvPr>
          <p:cNvSpPr txBox="1"/>
          <p:nvPr/>
        </p:nvSpPr>
        <p:spPr>
          <a:xfrm rot="16200000">
            <a:off x="8051546" y="41510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GRIGIO</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7" name="Title 2">
            <a:extLst>
              <a:ext uri="{FF2B5EF4-FFF2-40B4-BE49-F238E27FC236}">
                <a16:creationId xmlns:a16="http://schemas.microsoft.com/office/drawing/2014/main" id="{E70A8C07-A9B5-93B5-BA7B-A5CB18FAF042}"/>
              </a:ext>
            </a:extLst>
          </p:cNvPr>
          <p:cNvSpPr txBox="1"/>
          <p:nvPr/>
        </p:nvSpPr>
        <p:spPr>
          <a:xfrm>
            <a:off x="532161" y="2219587"/>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Microsoft YaHei" panose="020B0503020204020204" pitchFamily="34" charset="-122"/>
                <a:ea typeface="Microsoft YaHei" panose="020B0503020204020204" pitchFamily="34" charset="-122"/>
              </a:rPr>
              <a:t>颜色</a:t>
            </a:r>
            <a:endParaRPr lang="en-US" sz="1600" dirty="0">
              <a:solidFill>
                <a:schemeClr val="tx1"/>
              </a:solidFill>
              <a:latin typeface="Microsoft YaHei" panose="020B0503020204020204" pitchFamily="34" charset="-122"/>
              <a:ea typeface="Microsoft YaHei" panose="020B0503020204020204" pitchFamily="34" charset="-122"/>
            </a:endParaRPr>
          </a:p>
        </p:txBody>
      </p:sp>
      <p:cxnSp>
        <p:nvCxnSpPr>
          <p:cNvPr id="17" name="Straight Connector 16">
            <a:extLst>
              <a:ext uri="{FF2B5EF4-FFF2-40B4-BE49-F238E27FC236}">
                <a16:creationId xmlns:a16="http://schemas.microsoft.com/office/drawing/2014/main" id="{ED2DB0D4-C9A6-2F37-1346-E7F37F549AF4}"/>
              </a:ext>
            </a:extLst>
          </p:cNvPr>
          <p:cNvCxnSpPr>
            <a:cxnSpLocks/>
          </p:cNvCxnSpPr>
          <p:nvPr/>
        </p:nvCxnSpPr>
        <p:spPr>
          <a:xfrm>
            <a:off x="1115568" y="2327953"/>
            <a:ext cx="13119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 name="Title 2">
            <a:extLst>
              <a:ext uri="{FF2B5EF4-FFF2-40B4-BE49-F238E27FC236}">
                <a16:creationId xmlns:a16="http://schemas.microsoft.com/office/drawing/2014/main" id="{E42EB3BC-FACA-C365-4B44-F543D50AFFDB}"/>
              </a:ext>
            </a:extLst>
          </p:cNvPr>
          <p:cNvSpPr txBox="1"/>
          <p:nvPr/>
        </p:nvSpPr>
        <p:spPr>
          <a:xfrm>
            <a:off x="532160" y="332161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酒体</a:t>
            </a:r>
          </a:p>
          <a:p>
            <a:pPr>
              <a:lnSpc>
                <a:spcPct val="100000"/>
              </a:lnSpc>
            </a:pPr>
            <a:endParaRPr lang="en-US" sz="1500" dirty="0">
              <a:solidFill>
                <a:schemeClr val="tx1"/>
              </a:solidFill>
              <a:latin typeface="Neue Haas Grotesk Text Pro" panose="020B0504020202020204" pitchFamily="34" charset="77"/>
            </a:endParaRPr>
          </a:p>
        </p:txBody>
      </p:sp>
      <p:cxnSp>
        <p:nvCxnSpPr>
          <p:cNvPr id="19" name="Straight Connector 18">
            <a:extLst>
              <a:ext uri="{FF2B5EF4-FFF2-40B4-BE49-F238E27FC236}">
                <a16:creationId xmlns:a16="http://schemas.microsoft.com/office/drawing/2014/main" id="{E37C7E4F-89F6-6580-C59E-57387A74781A}"/>
              </a:ext>
            </a:extLst>
          </p:cNvPr>
          <p:cNvCxnSpPr>
            <a:cxnSpLocks/>
          </p:cNvCxnSpPr>
          <p:nvPr/>
        </p:nvCxnSpPr>
        <p:spPr>
          <a:xfrm>
            <a:off x="1208427" y="3489488"/>
            <a:ext cx="121913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C38B447-E78C-203F-55FD-4F5E70572B8F}"/>
              </a:ext>
            </a:extLst>
          </p:cNvPr>
          <p:cNvCxnSpPr>
            <a:cxnSpLocks/>
          </p:cNvCxnSpPr>
          <p:nvPr/>
        </p:nvCxnSpPr>
        <p:spPr>
          <a:xfrm>
            <a:off x="1115568" y="4333753"/>
            <a:ext cx="13119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74AB521-2968-0DB6-11DF-09333DFD2459}"/>
              </a:ext>
            </a:extLst>
          </p:cNvPr>
          <p:cNvCxnSpPr>
            <a:cxnSpLocks/>
          </p:cNvCxnSpPr>
          <p:nvPr/>
        </p:nvCxnSpPr>
        <p:spPr>
          <a:xfrm>
            <a:off x="1115568" y="5166316"/>
            <a:ext cx="13119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69888879-A469-471B-D927-5E790498C639}"/>
              </a:ext>
            </a:extLst>
          </p:cNvPr>
          <p:cNvCxnSpPr>
            <a:cxnSpLocks/>
          </p:cNvCxnSpPr>
          <p:nvPr/>
        </p:nvCxnSpPr>
        <p:spPr>
          <a:xfrm>
            <a:off x="1115568" y="5512646"/>
            <a:ext cx="13119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8A56919-E4F0-9448-E1E2-9CF49E5498EE}"/>
              </a:ext>
            </a:extLst>
          </p:cNvPr>
          <p:cNvCxnSpPr>
            <a:cxnSpLocks/>
          </p:cNvCxnSpPr>
          <p:nvPr/>
        </p:nvCxnSpPr>
        <p:spPr>
          <a:xfrm>
            <a:off x="1289304" y="6294455"/>
            <a:ext cx="114462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4" name="Title 2">
            <a:extLst>
              <a:ext uri="{FF2B5EF4-FFF2-40B4-BE49-F238E27FC236}">
                <a16:creationId xmlns:a16="http://schemas.microsoft.com/office/drawing/2014/main" id="{0F2419E1-14E8-A09F-8B1B-271E375AD3E2}"/>
              </a:ext>
            </a:extLst>
          </p:cNvPr>
          <p:cNvSpPr txBox="1"/>
          <p:nvPr/>
        </p:nvSpPr>
        <p:spPr>
          <a:xfrm>
            <a:off x="2433933" y="301915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轻盈</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25" name="Title 2">
            <a:extLst>
              <a:ext uri="{FF2B5EF4-FFF2-40B4-BE49-F238E27FC236}">
                <a16:creationId xmlns:a16="http://schemas.microsoft.com/office/drawing/2014/main" id="{B51A16B4-5582-70EE-2CB7-EA3BEA07F3F9}"/>
              </a:ext>
            </a:extLst>
          </p:cNvPr>
          <p:cNvSpPr txBox="1"/>
          <p:nvPr/>
        </p:nvSpPr>
        <p:spPr>
          <a:xfrm>
            <a:off x="3777056" y="304802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26" name="Title 2">
            <a:extLst>
              <a:ext uri="{FF2B5EF4-FFF2-40B4-BE49-F238E27FC236}">
                <a16:creationId xmlns:a16="http://schemas.microsoft.com/office/drawing/2014/main" id="{C37789D0-FFB1-B729-29A2-8033CED7BB22}"/>
              </a:ext>
            </a:extLst>
          </p:cNvPr>
          <p:cNvSpPr txBox="1"/>
          <p:nvPr/>
        </p:nvSpPr>
        <p:spPr>
          <a:xfrm>
            <a:off x="4993500" y="301915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饱满</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27" name="Title 2">
            <a:extLst>
              <a:ext uri="{FF2B5EF4-FFF2-40B4-BE49-F238E27FC236}">
                <a16:creationId xmlns:a16="http://schemas.microsoft.com/office/drawing/2014/main" id="{3256E085-EE80-2BD0-142A-CF92A6BAE16C}"/>
              </a:ext>
            </a:extLst>
          </p:cNvPr>
          <p:cNvSpPr txBox="1"/>
          <p:nvPr/>
        </p:nvSpPr>
        <p:spPr>
          <a:xfrm>
            <a:off x="2480271" y="3899874"/>
            <a:ext cx="72540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干</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28" name="Title 2">
            <a:extLst>
              <a:ext uri="{FF2B5EF4-FFF2-40B4-BE49-F238E27FC236}">
                <a16:creationId xmlns:a16="http://schemas.microsoft.com/office/drawing/2014/main" id="{D51676AB-C778-4714-D4EF-DC3430CEA564}"/>
              </a:ext>
            </a:extLst>
          </p:cNvPr>
          <p:cNvSpPr txBox="1"/>
          <p:nvPr/>
        </p:nvSpPr>
        <p:spPr>
          <a:xfrm>
            <a:off x="3627873" y="392874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r>
              <a:rPr lang="ja-JP" altLang="en-US" sz="1200">
                <a:solidFill>
                  <a:schemeClr val="tx1"/>
                </a:solidFill>
                <a:latin typeface="Microsoft YaHei" panose="020B0503020204020204" pitchFamily="34" charset="-122"/>
                <a:ea typeface="Microsoft YaHei" panose="020B0503020204020204" pitchFamily="34" charset="-122"/>
              </a:rPr>
              <a:t>半干</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
        <p:nvSpPr>
          <p:cNvPr id="29" name="Title 2">
            <a:extLst>
              <a:ext uri="{FF2B5EF4-FFF2-40B4-BE49-F238E27FC236}">
                <a16:creationId xmlns:a16="http://schemas.microsoft.com/office/drawing/2014/main" id="{3DDB5D42-64EB-B3A4-91C9-5BD358385D65}"/>
              </a:ext>
            </a:extLst>
          </p:cNvPr>
          <p:cNvSpPr txBox="1"/>
          <p:nvPr/>
        </p:nvSpPr>
        <p:spPr>
          <a:xfrm>
            <a:off x="4993500" y="389987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甜</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30" name="Title 2">
            <a:extLst>
              <a:ext uri="{FF2B5EF4-FFF2-40B4-BE49-F238E27FC236}">
                <a16:creationId xmlns:a16="http://schemas.microsoft.com/office/drawing/2014/main" id="{F7C73DA6-89B6-AC5B-45C6-9E42EF3E446B}"/>
              </a:ext>
            </a:extLst>
          </p:cNvPr>
          <p:cNvSpPr txBox="1"/>
          <p:nvPr/>
        </p:nvSpPr>
        <p:spPr>
          <a:xfrm>
            <a:off x="3627873" y="472788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31" name="Title 2">
            <a:extLst>
              <a:ext uri="{FF2B5EF4-FFF2-40B4-BE49-F238E27FC236}">
                <a16:creationId xmlns:a16="http://schemas.microsoft.com/office/drawing/2014/main" id="{0A245E55-3693-D84C-90BE-C3D6A5743141}"/>
              </a:ext>
            </a:extLst>
          </p:cNvPr>
          <p:cNvSpPr txBox="1"/>
          <p:nvPr/>
        </p:nvSpPr>
        <p:spPr>
          <a:xfrm>
            <a:off x="4993500" y="472788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高</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32" name="Title 2">
            <a:extLst>
              <a:ext uri="{FF2B5EF4-FFF2-40B4-BE49-F238E27FC236}">
                <a16:creationId xmlns:a16="http://schemas.microsoft.com/office/drawing/2014/main" id="{DA58A415-7ADC-6493-84A0-DBD6A6A69C0A}"/>
              </a:ext>
            </a:extLst>
          </p:cNvPr>
          <p:cNvSpPr txBox="1"/>
          <p:nvPr/>
        </p:nvSpPr>
        <p:spPr>
          <a:xfrm>
            <a:off x="2076288" y="4727887"/>
            <a:ext cx="113341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80000"/>
              </a:lnSpc>
              <a:defRPr sz="1400">
                <a:latin typeface="思源黑体 CN Regular"/>
                <a:ea typeface="思源黑体 CN Regular"/>
                <a:cs typeface="思源黑体 CN Regular"/>
                <a:sym typeface="思源黑体 CN Regular"/>
              </a:defRPr>
            </a:pPr>
            <a:r>
              <a:rPr lang="ja-JP" altLang="en-US" sz="1200">
                <a:solidFill>
                  <a:schemeClr val="tx1"/>
                </a:solidFill>
                <a:latin typeface="Microsoft YaHei" panose="020B0503020204020204" pitchFamily="34" charset="-122"/>
                <a:ea typeface="Microsoft YaHei" panose="020B0503020204020204" pitchFamily="34" charset="-122"/>
              </a:rPr>
              <a:t>低</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
        <p:nvSpPr>
          <p:cNvPr id="33" name="Title 2">
            <a:extLst>
              <a:ext uri="{FF2B5EF4-FFF2-40B4-BE49-F238E27FC236}">
                <a16:creationId xmlns:a16="http://schemas.microsoft.com/office/drawing/2014/main" id="{E72255EC-C3CD-D832-72A5-19FCBC622636}"/>
              </a:ext>
            </a:extLst>
          </p:cNvPr>
          <p:cNvSpPr txBox="1"/>
          <p:nvPr/>
        </p:nvSpPr>
        <p:spPr>
          <a:xfrm>
            <a:off x="533894" y="417861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甜度</a:t>
            </a:r>
          </a:p>
        </p:txBody>
      </p:sp>
      <p:sp>
        <p:nvSpPr>
          <p:cNvPr id="34" name="Title 2">
            <a:extLst>
              <a:ext uri="{FF2B5EF4-FFF2-40B4-BE49-F238E27FC236}">
                <a16:creationId xmlns:a16="http://schemas.microsoft.com/office/drawing/2014/main" id="{9977406D-D221-23C5-BA82-25197606DAA9}"/>
              </a:ext>
            </a:extLst>
          </p:cNvPr>
          <p:cNvSpPr txBox="1"/>
          <p:nvPr/>
        </p:nvSpPr>
        <p:spPr>
          <a:xfrm>
            <a:off x="210336" y="5033732"/>
            <a:ext cx="187715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橡木影响</a:t>
            </a:r>
            <a:endParaRPr lang="ja-JP" altLang="en-US" sz="1000" dirty="0">
              <a:solidFill>
                <a:schemeClr val="tx1"/>
              </a:solidFill>
              <a:latin typeface="Microsoft YaHei" panose="020B0503020204020204" pitchFamily="34" charset="-122"/>
              <a:ea typeface="Microsoft YaHei" panose="020B0503020204020204" pitchFamily="34" charset="-122"/>
            </a:endParaRPr>
          </a:p>
        </p:txBody>
      </p:sp>
      <p:sp>
        <p:nvSpPr>
          <p:cNvPr id="35" name="Title 2">
            <a:extLst>
              <a:ext uri="{FF2B5EF4-FFF2-40B4-BE49-F238E27FC236}">
                <a16:creationId xmlns:a16="http://schemas.microsoft.com/office/drawing/2014/main" id="{85C4E5D2-1B54-A660-4AB4-B76F16D1A0E2}"/>
              </a:ext>
            </a:extLst>
          </p:cNvPr>
          <p:cNvSpPr txBox="1"/>
          <p:nvPr/>
        </p:nvSpPr>
        <p:spPr>
          <a:xfrm>
            <a:off x="535516" y="535608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酸度</a:t>
            </a:r>
            <a:endParaRPr lang="en-US" sz="1500" dirty="0">
              <a:solidFill>
                <a:schemeClr val="tx1"/>
              </a:solidFill>
              <a:latin typeface="Microsoft YaHei" panose="020B0503020204020204" pitchFamily="34" charset="-122"/>
              <a:ea typeface="Microsoft YaHei" panose="020B0503020204020204" pitchFamily="34" charset="-122"/>
            </a:endParaRPr>
          </a:p>
        </p:txBody>
      </p:sp>
      <p:sp>
        <p:nvSpPr>
          <p:cNvPr id="36" name="Title 2">
            <a:extLst>
              <a:ext uri="{FF2B5EF4-FFF2-40B4-BE49-F238E27FC236}">
                <a16:creationId xmlns:a16="http://schemas.microsoft.com/office/drawing/2014/main" id="{3E481A4B-5BD7-ABA4-3A0F-1199767CC1A5}"/>
              </a:ext>
            </a:extLst>
          </p:cNvPr>
          <p:cNvSpPr txBox="1"/>
          <p:nvPr/>
        </p:nvSpPr>
        <p:spPr>
          <a:xfrm>
            <a:off x="535516" y="611772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酒精度</a:t>
            </a:r>
            <a:endParaRPr lang="en-US" sz="1500" dirty="0">
              <a:solidFill>
                <a:schemeClr val="tx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2327239"/>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2202632"/>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3651023"/>
            <a:ext cx="359526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421928"/>
          </a:xfrm>
          <a:prstGeom prst="rect">
            <a:avLst/>
          </a:prstGeom>
          <a:noFill/>
        </p:spPr>
        <p:txBody>
          <a:bodyPr wrap="square">
            <a:spAutoFit/>
          </a:bodyPr>
          <a:lstStyle/>
          <a:p>
            <a:r>
              <a:rPr lang="ja-JP" altLang="en-US" sz="3200">
                <a:solidFill>
                  <a:srgbClr val="601329"/>
                </a:solidFill>
                <a:latin typeface="Microsoft YaHei" panose="020B0503020204020204" pitchFamily="34" charset="-122"/>
                <a:ea typeface="Microsoft YaHei" panose="020B0503020204020204" pitchFamily="34" charset="-122"/>
              </a:rPr>
              <a:t>莫宁顿半岛</a:t>
            </a:r>
            <a:br>
              <a:rPr lang="en-US" sz="6000" dirty="0">
                <a:solidFill>
                  <a:srgbClr val="B2D8BE"/>
                </a:solidFill>
                <a:latin typeface="Microsoft YaHei" panose="020B0503020204020204" pitchFamily="34" charset="-122"/>
                <a:ea typeface="Microsoft YaHei" panose="020B0503020204020204" pitchFamily="34" charset="-122"/>
              </a:rPr>
            </a:br>
            <a:r>
              <a:rPr lang="ja-JP" altLang="en-US" sz="5440">
                <a:solidFill>
                  <a:srgbClr val="B2D8BE"/>
                </a:solidFill>
                <a:latin typeface="Microsoft YaHei" panose="020B0503020204020204" pitchFamily="34" charset="-122"/>
                <a:ea typeface="Microsoft YaHei" panose="020B0503020204020204" pitchFamily="34" charset="-122"/>
              </a:rPr>
              <a:t>霞多丽</a:t>
            </a:r>
            <a:endParaRPr lang="en-US" sz="5440" dirty="0">
              <a:solidFill>
                <a:srgbClr val="B2D8BE"/>
              </a:solidFill>
              <a:latin typeface="Microsoft YaHei" panose="020B0503020204020204" pitchFamily="34" charset="-122"/>
              <a:ea typeface="Microsoft YaHei" panose="020B0503020204020204" pitchFamily="34" charset="-122"/>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2284346" y="3912433"/>
            <a:ext cx="348686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2284346"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2005689" y="2070541"/>
            <a:ext cx="3326140" cy="882293"/>
          </a:xfrm>
          <a:prstGeom prst="rect">
            <a:avLst/>
          </a:prstGeom>
          <a:noFill/>
        </p:spPr>
        <p:txBody>
          <a:bodyPr wrap="square" anchor="b">
            <a:spAutoFit/>
          </a:bodyPr>
          <a:lstStyle/>
          <a:p>
            <a:pPr algn="ctr">
              <a:spcBef>
                <a:spcPts val="203"/>
              </a:spcBef>
            </a:pPr>
            <a:r>
              <a:rPr lang="ja-JP" altLang="en-US" sz="1600">
                <a:effectLst/>
                <a:latin typeface="Microsoft YaHei" panose="020B0503020204020204" pitchFamily="34" charset="-122"/>
                <a:ea typeface="Microsoft YaHei" panose="020B0503020204020204" pitchFamily="34" charset="-122"/>
              </a:rPr>
              <a:t>非常适应于</a:t>
            </a:r>
          </a:p>
          <a:p>
            <a:pPr algn="ctr">
              <a:spcBef>
                <a:spcPts val="203"/>
              </a:spcBef>
            </a:pPr>
            <a:r>
              <a:rPr lang="ja-JP" altLang="en-US" sz="1600">
                <a:effectLst/>
                <a:latin typeface="Microsoft YaHei" panose="020B0503020204020204" pitchFamily="34" charset="-122"/>
                <a:ea typeface="Microsoft YaHei" panose="020B0503020204020204" pitchFamily="34" charset="-122"/>
              </a:rPr>
              <a:t>该产区的</a:t>
            </a:r>
          </a:p>
          <a:p>
            <a:pPr algn="ctr">
              <a:spcBef>
                <a:spcPts val="203"/>
              </a:spcBef>
            </a:pPr>
            <a:r>
              <a:rPr lang="ja-JP" altLang="en-US" sz="1600">
                <a:effectLst/>
                <a:latin typeface="Microsoft YaHei" panose="020B0503020204020204" pitchFamily="34" charset="-122"/>
                <a:ea typeface="Microsoft YaHei" panose="020B0503020204020204" pitchFamily="34" charset="-122"/>
              </a:rPr>
              <a:t>凉爽气候条件</a:t>
            </a:r>
            <a:endParaRPr lang="en-AU" sz="1600" dirty="0">
              <a:effectLst/>
              <a:latin typeface="Microsoft YaHei" panose="020B0503020204020204" pitchFamily="34" charset="-122"/>
              <a:ea typeface="Microsoft YaHei" panose="020B0503020204020204" pitchFamily="34" charset="-122"/>
            </a:endParaRP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550730" y="4572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41510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6" name="TextBox 5">
            <a:extLst>
              <a:ext uri="{FF2B5EF4-FFF2-40B4-BE49-F238E27FC236}">
                <a16:creationId xmlns:a16="http://schemas.microsoft.com/office/drawing/2014/main" id="{55DF217E-BBED-851F-DB9F-4789B3905354}"/>
              </a:ext>
            </a:extLst>
          </p:cNvPr>
          <p:cNvSpPr txBox="1"/>
          <p:nvPr/>
        </p:nvSpPr>
        <p:spPr>
          <a:xfrm>
            <a:off x="10197430" y="4149419"/>
            <a:ext cx="2824226" cy="1461297"/>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400">
                <a:effectLst/>
                <a:latin typeface="Microsoft YaHei" panose="020B0503020204020204" pitchFamily="34" charset="-122"/>
                <a:ea typeface="Microsoft YaHei" panose="020B0503020204020204" pitchFamily="34" charset="-122"/>
              </a:rPr>
              <a:t>典型的</a:t>
            </a:r>
          </a:p>
          <a:p>
            <a:pPr>
              <a:lnSpc>
                <a:spcPct val="82000"/>
              </a:lnSpc>
              <a:spcBef>
                <a:spcPts val="150"/>
              </a:spcBef>
              <a:spcAft>
                <a:spcPts val="315"/>
              </a:spcAft>
              <a:buClr>
                <a:srgbClr val="B2D8BE"/>
              </a:buClr>
            </a:pPr>
            <a:r>
              <a:rPr lang="ja-JP" altLang="en-US" sz="1400">
                <a:effectLst/>
                <a:latin typeface="Microsoft YaHei" panose="020B0503020204020204" pitchFamily="34" charset="-122"/>
                <a:ea typeface="Microsoft YaHei" panose="020B0503020204020204" pitchFamily="34" charset="-122"/>
              </a:rPr>
              <a:t>陈年后风味</a:t>
            </a:r>
            <a:endParaRPr lang="en-AU" altLang="ja-JP" sz="1400" dirty="0">
              <a:effectLst/>
              <a:latin typeface="Microsoft YaHei" panose="020B0503020204020204" pitchFamily="34" charset="-122"/>
              <a:ea typeface="Microsoft YaHei" panose="020B0503020204020204" pitchFamily="34" charset="-122"/>
            </a:endParaRPr>
          </a:p>
          <a:p>
            <a:pPr marL="285750" indent="-285750">
              <a:spcBef>
                <a:spcPts val="100"/>
              </a:spcBef>
              <a:buClr>
                <a:schemeClr val="bg2"/>
              </a:buClr>
              <a:buSzTx/>
              <a:buFont typeface="Arial" panose="020B0604020202020204" pitchFamily="34" charset="0"/>
              <a:buChar char="•"/>
              <a:defRPr sz="1500"/>
            </a:pPr>
            <a:r>
              <a:rPr lang="ja-JP" altLang="en-US" sz="1400">
                <a:latin typeface="Microsoft YaHei" panose="020B0503020204020204" pitchFamily="34" charset="-122"/>
                <a:ea typeface="Microsoft YaHei" panose="020B0503020204020204" pitchFamily="34" charset="-122"/>
                <a:cs typeface="+mj-cs"/>
                <a:sym typeface="Helvetica"/>
              </a:rPr>
              <a:t>核果水果</a:t>
            </a:r>
          </a:p>
          <a:p>
            <a:pPr marL="285750" indent="-285750">
              <a:spcBef>
                <a:spcPts val="100"/>
              </a:spcBef>
              <a:buClr>
                <a:schemeClr val="bg2"/>
              </a:buClr>
              <a:buSzTx/>
              <a:buFont typeface="Arial" panose="020B0604020202020204" pitchFamily="34" charset="0"/>
              <a:buChar char="•"/>
              <a:defRPr sz="1500"/>
            </a:pPr>
            <a:r>
              <a:rPr lang="ja-JP" altLang="en-US" sz="1400">
                <a:latin typeface="Microsoft YaHei" panose="020B0503020204020204" pitchFamily="34" charset="-122"/>
                <a:ea typeface="Microsoft YaHei" panose="020B0503020204020204" pitchFamily="34" charset="-122"/>
                <a:cs typeface="+mj-cs"/>
                <a:sym typeface="Helvetica"/>
              </a:rPr>
              <a:t>苹果</a:t>
            </a:r>
            <a:r>
              <a:rPr lang="ja-JP" altLang="en-US" sz="1400">
                <a:latin typeface="Microsoft YaHei" panose="020B0503020204020204" pitchFamily="34" charset="-122"/>
                <a:ea typeface="Microsoft YaHei" panose="020B0503020204020204" pitchFamily="34" charset="-122"/>
              </a:rPr>
              <a:t> </a:t>
            </a:r>
          </a:p>
          <a:p>
            <a:pPr marL="285750" indent="-285750">
              <a:spcBef>
                <a:spcPts val="100"/>
              </a:spcBef>
              <a:buClr>
                <a:schemeClr val="bg2"/>
              </a:buClr>
              <a:buSzTx/>
              <a:buFont typeface="Arial" panose="020B0604020202020204" pitchFamily="34" charset="0"/>
              <a:buChar char="•"/>
              <a:defRPr sz="1500"/>
            </a:pPr>
            <a:r>
              <a:rPr lang="ja-JP" altLang="en-US" sz="1400">
                <a:latin typeface="Microsoft YaHei" panose="020B0503020204020204" pitchFamily="34" charset="-122"/>
                <a:ea typeface="Microsoft YaHei" panose="020B0503020204020204" pitchFamily="34" charset="-122"/>
                <a:cs typeface="+mj-cs"/>
                <a:sym typeface="Helvetica"/>
              </a:rPr>
              <a:t>香草</a:t>
            </a:r>
          </a:p>
          <a:p>
            <a:pPr marL="285750" indent="-285750">
              <a:spcBef>
                <a:spcPts val="100"/>
              </a:spcBef>
              <a:buClr>
                <a:schemeClr val="bg2"/>
              </a:buClr>
              <a:buSzTx/>
              <a:buFont typeface="Arial" panose="020B0604020202020204" pitchFamily="34" charset="0"/>
              <a:buChar char="•"/>
              <a:defRPr sz="1500"/>
            </a:pPr>
            <a:r>
              <a:rPr lang="ja-JP" altLang="en-US" sz="1400">
                <a:latin typeface="Microsoft YaHei" panose="020B0503020204020204" pitchFamily="34" charset="-122"/>
                <a:ea typeface="Microsoft YaHei" panose="020B0503020204020204" pitchFamily="34" charset="-122"/>
                <a:cs typeface="+mj-cs"/>
                <a:sym typeface="Helvetica"/>
              </a:rPr>
              <a:t>黄油</a:t>
            </a:r>
            <a:endParaRPr lang="ja-JP" altLang="en-US" sz="1400" dirty="0">
              <a:latin typeface="Microsoft YaHei" panose="020B0503020204020204" pitchFamily="34" charset="-122"/>
              <a:ea typeface="Microsoft YaHei" panose="020B0503020204020204" pitchFamily="34" charset="-122"/>
              <a:cs typeface="+mj-cs"/>
              <a:sym typeface="Helvetica"/>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702591" y="365102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790488" y="936128"/>
            <a:ext cx="2406942" cy="2406942"/>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7828802" y="1930805"/>
            <a:ext cx="2368628" cy="57131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2000">
                <a:solidFill>
                  <a:schemeClr val="tx1"/>
                </a:solidFill>
                <a:effectLst/>
                <a:latin typeface="Microsoft YaHei" panose="020B0503020204020204" pitchFamily="34" charset="-122"/>
                <a:ea typeface="Microsoft YaHei" panose="020B0503020204020204" pitchFamily="34" charset="-122"/>
              </a:rPr>
              <a:t>具有良好陈年潜力的</a:t>
            </a:r>
          </a:p>
          <a:p>
            <a:pPr algn="ctr"/>
            <a:r>
              <a:rPr lang="ja-JP" altLang="en-US" sz="2000">
                <a:solidFill>
                  <a:schemeClr val="tx1"/>
                </a:solidFill>
                <a:effectLst/>
                <a:latin typeface="Microsoft YaHei" panose="020B0503020204020204" pitchFamily="34" charset="-122"/>
                <a:ea typeface="Microsoft YaHei" panose="020B0503020204020204" pitchFamily="34" charset="-122"/>
              </a:rPr>
              <a:t>内敛的葡萄酒</a:t>
            </a:r>
            <a:endParaRPr lang="en-AU" sz="2000" dirty="0">
              <a:solidFill>
                <a:schemeClr val="tx1"/>
              </a:solidFill>
              <a:effectLst/>
              <a:latin typeface="Microsoft YaHei" panose="020B0503020204020204" pitchFamily="34" charset="-122"/>
              <a:ea typeface="Microsoft YaHei" panose="020B0503020204020204" pitchFamily="34" charset="-122"/>
            </a:endParaRPr>
          </a:p>
        </p:txBody>
      </p:sp>
      <p:sp>
        <p:nvSpPr>
          <p:cNvPr id="13" name="Oval 12">
            <a:extLst>
              <a:ext uri="{FF2B5EF4-FFF2-40B4-BE49-F238E27FC236}">
                <a16:creationId xmlns:a16="http://schemas.microsoft.com/office/drawing/2014/main" id="{D00D20BE-74A8-9CD9-14ED-35006B42C036}"/>
              </a:ext>
            </a:extLst>
          </p:cNvPr>
          <p:cNvSpPr/>
          <p:nvPr/>
        </p:nvSpPr>
        <p:spPr>
          <a:xfrm>
            <a:off x="1130316" y="4284535"/>
            <a:ext cx="2199918" cy="222803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14" name="object 58">
            <a:extLst>
              <a:ext uri="{FF2B5EF4-FFF2-40B4-BE49-F238E27FC236}">
                <a16:creationId xmlns:a16="http://schemas.microsoft.com/office/drawing/2014/main" id="{762EAF5B-2B85-D6D0-775D-0837079B74A8}"/>
              </a:ext>
            </a:extLst>
          </p:cNvPr>
          <p:cNvSpPr txBox="1"/>
          <p:nvPr/>
        </p:nvSpPr>
        <p:spPr>
          <a:xfrm>
            <a:off x="1156793" y="4715108"/>
            <a:ext cx="2146963" cy="1380955"/>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ja-JP" altLang="en-US" sz="2800">
                <a:effectLst/>
                <a:latin typeface="Microsoft YaHei" panose="020B0503020204020204" pitchFamily="34" charset="-122"/>
                <a:ea typeface="Microsoft YaHei" panose="020B0503020204020204" pitchFamily="34" charset="-122"/>
              </a:rPr>
              <a:t>大约</a:t>
            </a:r>
            <a:endParaRPr lang="en-AU" sz="2800" dirty="0">
              <a:effectLst/>
              <a:latin typeface="Microsoft YaHei" panose="020B0503020204020204" pitchFamily="34" charset="-122"/>
              <a:ea typeface="Microsoft YaHei" panose="020B0503020204020204" pitchFamily="34" charset="-122"/>
            </a:endParaRPr>
          </a:p>
          <a:p>
            <a:pPr algn="ctr">
              <a:lnSpc>
                <a:spcPct val="82000"/>
              </a:lnSpc>
              <a:spcBef>
                <a:spcPts val="217"/>
              </a:spcBef>
            </a:pPr>
            <a:r>
              <a:rPr lang="en-AU" sz="6000" dirty="0">
                <a:effectLst/>
                <a:latin typeface="Neue Haas Grotesk Text Pro" panose="020B0504020202020204" pitchFamily="34" charset="77"/>
              </a:rPr>
              <a:t>1/4</a:t>
            </a:r>
          </a:p>
          <a:p>
            <a:pPr algn="ctr">
              <a:lnSpc>
                <a:spcPct val="82000"/>
              </a:lnSpc>
              <a:spcBef>
                <a:spcPts val="217"/>
              </a:spcBef>
            </a:pPr>
            <a:r>
              <a:rPr lang="ja-JP" altLang="en-US" sz="1600">
                <a:latin typeface="Microsoft YaHei" panose="020B0503020204020204" pitchFamily="34" charset="-122"/>
                <a:ea typeface="Microsoft YaHei" panose="020B0503020204020204" pitchFamily="34" charset="-122"/>
              </a:rPr>
              <a:t>年度总压榨量的</a:t>
            </a:r>
            <a:endParaRPr lang="en-AU" sz="1600" dirty="0">
              <a:effectLst/>
              <a:latin typeface="Microsoft YaHei" panose="020B0503020204020204" pitchFamily="34" charset="-122"/>
              <a:ea typeface="Microsoft YaHei" panose="020B0503020204020204" pitchFamily="34" charset="-122"/>
            </a:endParaRP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3702761" y="2934142"/>
            <a:ext cx="0" cy="97829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63561242-E9E1-2C98-505A-EF44F7AD1590}"/>
              </a:ext>
            </a:extLst>
          </p:cNvPr>
          <p:cNvSpPr txBox="1"/>
          <p:nvPr/>
        </p:nvSpPr>
        <p:spPr>
          <a:xfrm>
            <a:off x="8075098" y="4155671"/>
            <a:ext cx="1914187" cy="1448795"/>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400">
                <a:latin typeface="Microsoft YaHei" panose="020B0503020204020204" pitchFamily="34" charset="-122"/>
                <a:ea typeface="Microsoft YaHei" panose="020B0503020204020204" pitchFamily="34" charset="-122"/>
                <a:sym typeface="Helvetica"/>
              </a:rPr>
              <a:t>主要风味 </a:t>
            </a:r>
            <a:endParaRPr lang="en-AU" altLang="ja-JP" sz="1400" dirty="0">
              <a:latin typeface="Microsoft YaHei" panose="020B0503020204020204" pitchFamily="34" charset="-122"/>
              <a:ea typeface="Microsoft YaHei" panose="020B0503020204020204" pitchFamily="34" charset="-122"/>
              <a:sym typeface="Helvetica"/>
            </a:endParaRPr>
          </a:p>
          <a:p>
            <a:pPr marL="285750" indent="-285750">
              <a:spcBef>
                <a:spcPts val="100"/>
              </a:spcBef>
              <a:buClr>
                <a:schemeClr val="bg2"/>
              </a:buClr>
              <a:buSzTx/>
              <a:buFont typeface="Arial" panose="020B0604020202020204" pitchFamily="34" charset="0"/>
              <a:buChar char="•"/>
              <a:defRPr sz="1500"/>
            </a:pPr>
            <a:r>
              <a:rPr lang="ja-JP" altLang="en-US" sz="1400">
                <a:latin typeface="Microsoft YaHei" panose="020B0503020204020204" pitchFamily="34" charset="-122"/>
                <a:ea typeface="Microsoft YaHei" panose="020B0503020204020204" pitchFamily="34" charset="-122"/>
                <a:cs typeface="+mj-cs"/>
                <a:sym typeface="Helvetica"/>
              </a:rPr>
              <a:t>香瓜</a:t>
            </a:r>
            <a:r>
              <a:rPr lang="ja-JP" altLang="en-US" sz="1400">
                <a:latin typeface="Microsoft YaHei" panose="020B0503020204020204" pitchFamily="34" charset="-122"/>
                <a:ea typeface="Microsoft YaHei" panose="020B0503020204020204" pitchFamily="34" charset="-122"/>
              </a:rPr>
              <a:t> </a:t>
            </a:r>
          </a:p>
          <a:p>
            <a:pPr marL="285750" indent="-285750">
              <a:spcBef>
                <a:spcPts val="100"/>
              </a:spcBef>
              <a:buClr>
                <a:schemeClr val="bg2"/>
              </a:buClr>
              <a:buSzTx/>
              <a:buFont typeface="Arial" panose="020B0604020202020204" pitchFamily="34" charset="0"/>
              <a:buChar char="•"/>
              <a:defRPr sz="1500"/>
            </a:pPr>
            <a:r>
              <a:rPr lang="ja-JP" altLang="en-US" sz="1400">
                <a:latin typeface="Microsoft YaHei" panose="020B0503020204020204" pitchFamily="34" charset="-122"/>
                <a:ea typeface="Microsoft YaHei" panose="020B0503020204020204" pitchFamily="34" charset="-122"/>
                <a:cs typeface="+mj-cs"/>
                <a:sym typeface="Helvetica"/>
              </a:rPr>
              <a:t>白桃</a:t>
            </a:r>
          </a:p>
          <a:p>
            <a:pPr marL="285750" indent="-285750">
              <a:spcBef>
                <a:spcPts val="100"/>
              </a:spcBef>
              <a:buClr>
                <a:schemeClr val="bg2"/>
              </a:buClr>
              <a:buSzTx/>
              <a:buFont typeface="Arial" panose="020B0604020202020204" pitchFamily="34" charset="0"/>
              <a:buChar char="•"/>
              <a:defRPr sz="1500"/>
            </a:pPr>
            <a:r>
              <a:rPr lang="ja-JP" altLang="en-US" sz="1400">
                <a:latin typeface="Microsoft YaHei" panose="020B0503020204020204" pitchFamily="34" charset="-122"/>
                <a:ea typeface="Microsoft YaHei" panose="020B0503020204020204" pitchFamily="34" charset="-122"/>
                <a:cs typeface="+mj-cs"/>
                <a:sym typeface="Helvetica"/>
              </a:rPr>
              <a:t>柑橘</a:t>
            </a:r>
          </a:p>
          <a:p>
            <a:pPr marL="285750" indent="-285750">
              <a:spcBef>
                <a:spcPts val="100"/>
              </a:spcBef>
              <a:buClr>
                <a:schemeClr val="bg2"/>
              </a:buClr>
              <a:buSzTx/>
              <a:buFont typeface="Arial" panose="020B0604020202020204" pitchFamily="34" charset="0"/>
              <a:buChar char="•"/>
              <a:defRPr sz="1500"/>
            </a:pPr>
            <a:r>
              <a:rPr lang="ja-JP" altLang="en-US" sz="1400">
                <a:latin typeface="Microsoft YaHei" panose="020B0503020204020204" pitchFamily="34" charset="-122"/>
                <a:ea typeface="Microsoft YaHei" panose="020B0503020204020204" pitchFamily="34" charset="-122"/>
                <a:cs typeface="+mj-cs"/>
                <a:sym typeface="Helvetica"/>
              </a:rPr>
              <a:t>无花果</a:t>
            </a:r>
          </a:p>
          <a:p>
            <a:pPr marL="285750" indent="-285750">
              <a:spcBef>
                <a:spcPts val="100"/>
              </a:spcBef>
              <a:buClr>
                <a:schemeClr val="bg2"/>
              </a:buClr>
              <a:buSzTx/>
              <a:buFont typeface="Arial" panose="020B0604020202020204" pitchFamily="34" charset="0"/>
              <a:buChar char="•"/>
              <a:defRPr sz="1500"/>
            </a:pPr>
            <a:r>
              <a:rPr lang="ja-JP" altLang="en-US" sz="1400">
                <a:latin typeface="Microsoft YaHei" panose="020B0503020204020204" pitchFamily="34" charset="-122"/>
                <a:ea typeface="Microsoft YaHei" panose="020B0503020204020204" pitchFamily="34" charset="-122"/>
                <a:cs typeface="+mj-cs"/>
                <a:sym typeface="Helvetica"/>
              </a:rPr>
              <a:t>矿物质</a:t>
            </a:r>
            <a:endParaRPr lang="ja-JP" altLang="en-US" sz="1400" dirty="0">
              <a:latin typeface="Microsoft YaHei" panose="020B0503020204020204" pitchFamily="34" charset="-122"/>
              <a:ea typeface="Microsoft YaHei" panose="020B0503020204020204" pitchFamily="34" charset="-122"/>
              <a:cs typeface="+mj-cs"/>
              <a:sym typeface="Helvetica"/>
            </a:endParaRPr>
          </a:p>
        </p:txBody>
      </p:sp>
      <p:cxnSp>
        <p:nvCxnSpPr>
          <p:cNvPr id="11" name="Straight Connector 10">
            <a:extLst>
              <a:ext uri="{FF2B5EF4-FFF2-40B4-BE49-F238E27FC236}">
                <a16:creationId xmlns:a16="http://schemas.microsoft.com/office/drawing/2014/main" id="{82F196BB-F309-9278-EDF1-17CC0CDB554B}"/>
              </a:ext>
            </a:extLst>
          </p:cNvPr>
          <p:cNvCxnSpPr>
            <a:cxnSpLocks/>
          </p:cNvCxnSpPr>
          <p:nvPr/>
        </p:nvCxnSpPr>
        <p:spPr>
          <a:xfrm>
            <a:off x="8603968" y="365102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711258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605277" y="590594"/>
            <a:ext cx="7904034" cy="856783"/>
          </a:xfrm>
        </p:spPr>
        <p:txBody>
          <a:bodyPr/>
          <a:lstStyle/>
          <a:p>
            <a:pPr>
              <a:lnSpc>
                <a:spcPct val="100000"/>
              </a:lnSpc>
            </a:pPr>
            <a:r>
              <a:rPr lang="zh-CN" altLang="en-US" sz="3200" dirty="0">
                <a:solidFill>
                  <a:schemeClr val="bg2"/>
                </a:solidFill>
                <a:latin typeface="Microsoft YaHei" panose="020B0503020204020204" pitchFamily="34" charset="-122"/>
                <a:ea typeface="Microsoft YaHei" panose="020B0503020204020204" pitchFamily="34" charset="-122"/>
              </a:rPr>
              <a:t>霞多丽</a:t>
            </a:r>
            <a:br>
              <a:rPr lang="en-US" sz="3200" dirty="0">
                <a:solidFill>
                  <a:schemeClr val="accent3"/>
                </a:solidFill>
                <a:latin typeface="Microsoft YaHei" panose="020B0503020204020204" pitchFamily="34" charset="-122"/>
                <a:ea typeface="Microsoft YaHei" panose="020B0503020204020204" pitchFamily="34" charset="-122"/>
              </a:rPr>
            </a:br>
            <a:r>
              <a:rPr lang="ja-JP" altLang="en-US" sz="4000" dirty="0">
                <a:solidFill>
                  <a:schemeClr val="accent2"/>
                </a:solidFill>
                <a:latin typeface="Microsoft YaHei" panose="020B0503020204020204" pitchFamily="34" charset="-122"/>
                <a:ea typeface="Microsoft YaHei" panose="020B0503020204020204" pitchFamily="34" charset="-122"/>
              </a:rPr>
              <a:t>特征</a:t>
            </a:r>
            <a:endParaRPr lang="en-US" sz="4000" dirty="0">
              <a:solidFill>
                <a:schemeClr val="accent2"/>
              </a:solidFill>
              <a:latin typeface="Microsoft YaHei" panose="020B0503020204020204" pitchFamily="34" charset="-122"/>
              <a:ea typeface="Microsoft YaHei" panose="020B0503020204020204" pitchFamily="34" charset="-122"/>
            </a:endParaRP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570806" y="368300"/>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7301852" y="4244048"/>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6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val 9">
            <a:extLst>
              <a:ext uri="{FF2B5EF4-FFF2-40B4-BE49-F238E27FC236}">
                <a16:creationId xmlns:a16="http://schemas.microsoft.com/office/drawing/2014/main" id="{6F56D2EB-195E-E0F7-2B13-B4E3B0A8B0B4}"/>
              </a:ext>
            </a:extLst>
          </p:cNvPr>
          <p:cNvSpPr/>
          <p:nvPr/>
        </p:nvSpPr>
        <p:spPr>
          <a:xfrm>
            <a:off x="2519967" y="1889085"/>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884110" y="1886183"/>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3248253" y="1886183"/>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3612396" y="1886183"/>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5D5E2F84-A7FC-2923-990C-971FADE9EC37}"/>
              </a:ext>
            </a:extLst>
          </p:cNvPr>
          <p:cNvSpPr/>
          <p:nvPr/>
        </p:nvSpPr>
        <p:spPr>
          <a:xfrm>
            <a:off x="3976920" y="1886183"/>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4341444" y="1886183"/>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699789" y="1886183"/>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5070491" y="1886183"/>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5435015" y="1886183"/>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635201" y="2375043"/>
            <a:ext cx="70624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霞多丽</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54" name="Oval 53">
            <a:extLst>
              <a:ext uri="{FF2B5EF4-FFF2-40B4-BE49-F238E27FC236}">
                <a16:creationId xmlns:a16="http://schemas.microsoft.com/office/drawing/2014/main" id="{889E2E6B-B4FC-4D27-093E-FF22D5ADCF2C}"/>
              </a:ext>
            </a:extLst>
          </p:cNvPr>
          <p:cNvSpPr/>
          <p:nvPr/>
        </p:nvSpPr>
        <p:spPr>
          <a:xfrm>
            <a:off x="2519967" y="303826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884110" y="30353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3248253" y="30353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3612396" y="30353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28A46049-63B6-2E72-2848-E3A891BCC211}"/>
              </a:ext>
            </a:extLst>
          </p:cNvPr>
          <p:cNvSpPr/>
          <p:nvPr/>
        </p:nvSpPr>
        <p:spPr>
          <a:xfrm>
            <a:off x="3976920" y="30353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4341444" y="303536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699789" y="303536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5070491" y="303536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5435015" y="303536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0578BD73-E803-010F-D580-99A4F5AF1A1C}"/>
              </a:ext>
            </a:extLst>
          </p:cNvPr>
          <p:cNvSpPr/>
          <p:nvPr/>
        </p:nvSpPr>
        <p:spPr>
          <a:xfrm>
            <a:off x="2519967" y="387852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884110" y="387562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3248253" y="387562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3612396" y="387562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976920" y="387562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4341444" y="387562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699789" y="387562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5070491" y="387562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5435015" y="387562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9ADF75C1-2283-CB22-99AC-2C1A54F55AA9}"/>
              </a:ext>
            </a:extLst>
          </p:cNvPr>
          <p:cNvSpPr/>
          <p:nvPr/>
        </p:nvSpPr>
        <p:spPr>
          <a:xfrm>
            <a:off x="2519967" y="471878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884110" y="471588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3248253" y="471588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3612396" y="471588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976920" y="471588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4341444" y="471588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699789" y="471588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5070491" y="471588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5435015" y="471588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C078604D-736D-2D36-8664-746636080348}"/>
              </a:ext>
            </a:extLst>
          </p:cNvPr>
          <p:cNvSpPr/>
          <p:nvPr/>
        </p:nvSpPr>
        <p:spPr>
          <a:xfrm>
            <a:off x="2519967" y="506477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884110" y="506186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3248253" y="506186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3612396" y="506186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976920" y="506186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4341444" y="506186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699789" y="506186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5070491" y="506186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5435015" y="506186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D11C57C6-EF40-F4C0-3BC7-803F45BD5066}"/>
              </a:ext>
            </a:extLst>
          </p:cNvPr>
          <p:cNvSpPr/>
          <p:nvPr/>
        </p:nvSpPr>
        <p:spPr>
          <a:xfrm>
            <a:off x="2519967" y="584942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884110" y="584652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3248253" y="584652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3612396" y="584652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EEF402AA-A4A0-D4C2-059E-E66982B6EBE5}"/>
              </a:ext>
            </a:extLst>
          </p:cNvPr>
          <p:cNvSpPr/>
          <p:nvPr/>
        </p:nvSpPr>
        <p:spPr>
          <a:xfrm>
            <a:off x="3976539" y="584652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5070491" y="584652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5435015" y="584652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2478736" y="556995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941865" y="5563995"/>
            <a:ext cx="11673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12.5% – 14.5%</a:t>
            </a:r>
          </a:p>
        </p:txBody>
      </p:sp>
      <p:sp>
        <p:nvSpPr>
          <p:cNvPr id="127" name="Title 2">
            <a:extLst>
              <a:ext uri="{FF2B5EF4-FFF2-40B4-BE49-F238E27FC236}">
                <a16:creationId xmlns:a16="http://schemas.microsoft.com/office/drawing/2014/main" id="{B5A9709D-06AD-382A-042C-DC037BA6DFC0}"/>
              </a:ext>
            </a:extLst>
          </p:cNvPr>
          <p:cNvSpPr txBox="1"/>
          <p:nvPr/>
        </p:nvSpPr>
        <p:spPr>
          <a:xfrm>
            <a:off x="5041618" y="556911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3015187" y="222495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3974153" y="5846523"/>
            <a:ext cx="1010664" cy="272668"/>
            <a:chOff x="7674890" y="5926610"/>
            <a:chExt cx="1010664" cy="272668"/>
          </a:xfrm>
        </p:grpSpPr>
        <p:sp>
          <p:nvSpPr>
            <p:cNvPr id="8" name="Freeform 7">
              <a:extLst>
                <a:ext uri="{FF2B5EF4-FFF2-40B4-BE49-F238E27FC236}">
                  <a16:creationId xmlns:a16="http://schemas.microsoft.com/office/drawing/2014/main" id="{4457550D-D6A7-A7C4-1FA9-F03BB865B97A}"/>
                </a:ext>
              </a:extLst>
            </p:cNvPr>
            <p:cNvSpPr/>
            <p:nvPr/>
          </p:nvSpPr>
          <p:spPr>
            <a:xfrm>
              <a:off x="8543846"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840692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2" name="Freeform 11">
              <a:extLst>
                <a:ext uri="{FF2B5EF4-FFF2-40B4-BE49-F238E27FC236}">
                  <a16:creationId xmlns:a16="http://schemas.microsoft.com/office/drawing/2014/main" id="{35855531-27C6-679E-C97F-AF870D24775B}"/>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1" name="Straight Connector 10">
            <a:extLst>
              <a:ext uri="{FF2B5EF4-FFF2-40B4-BE49-F238E27FC236}">
                <a16:creationId xmlns:a16="http://schemas.microsoft.com/office/drawing/2014/main" id="{57F252BD-6762-EC66-7068-AC9CF694399B}"/>
              </a:ext>
            </a:extLst>
          </p:cNvPr>
          <p:cNvCxnSpPr>
            <a:cxnSpLocks/>
          </p:cNvCxnSpPr>
          <p:nvPr/>
        </p:nvCxnSpPr>
        <p:spPr>
          <a:xfrm>
            <a:off x="3009887" y="2363277"/>
            <a:ext cx="183218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4831478" y="222495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32FE7FAC-8AD5-96BC-264F-50623C602AE8}"/>
              </a:ext>
            </a:extLst>
          </p:cNvPr>
          <p:cNvSpPr/>
          <p:nvPr/>
        </p:nvSpPr>
        <p:spPr>
          <a:xfrm>
            <a:off x="4344769" y="584652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cxnSp>
        <p:nvCxnSpPr>
          <p:cNvPr id="4" name="Straight Connector 3">
            <a:extLst>
              <a:ext uri="{FF2B5EF4-FFF2-40B4-BE49-F238E27FC236}">
                <a16:creationId xmlns:a16="http://schemas.microsoft.com/office/drawing/2014/main" id="{5C214981-E2FB-CACE-9F03-DB9C406159AE}"/>
              </a:ext>
            </a:extLst>
          </p:cNvPr>
          <p:cNvCxnSpPr>
            <a:cxnSpLocks/>
          </p:cNvCxnSpPr>
          <p:nvPr/>
        </p:nvCxnSpPr>
        <p:spPr>
          <a:xfrm>
            <a:off x="1141228" y="4838775"/>
            <a:ext cx="128633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 name="Title 2">
            <a:extLst>
              <a:ext uri="{FF2B5EF4-FFF2-40B4-BE49-F238E27FC236}">
                <a16:creationId xmlns:a16="http://schemas.microsoft.com/office/drawing/2014/main" id="{1A356B01-A192-F6FF-4D7F-ACFCB2C1A3DC}"/>
              </a:ext>
            </a:extLst>
          </p:cNvPr>
          <p:cNvSpPr txBox="1"/>
          <p:nvPr/>
        </p:nvSpPr>
        <p:spPr>
          <a:xfrm>
            <a:off x="532161" y="191490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Microsoft YaHei" panose="020B0503020204020204" pitchFamily="34" charset="-122"/>
                <a:ea typeface="Microsoft YaHei" panose="020B0503020204020204" pitchFamily="34" charset="-122"/>
              </a:rPr>
              <a:t>颜色</a:t>
            </a:r>
            <a:endParaRPr lang="en-US" sz="1600" dirty="0">
              <a:solidFill>
                <a:schemeClr val="tx1"/>
              </a:solidFill>
              <a:latin typeface="Microsoft YaHei" panose="020B0503020204020204" pitchFamily="34" charset="-122"/>
              <a:ea typeface="Microsoft YaHei" panose="020B0503020204020204" pitchFamily="34" charset="-122"/>
            </a:endParaRPr>
          </a:p>
        </p:txBody>
      </p:sp>
      <p:cxnSp>
        <p:nvCxnSpPr>
          <p:cNvPr id="7" name="Straight Connector 6">
            <a:extLst>
              <a:ext uri="{FF2B5EF4-FFF2-40B4-BE49-F238E27FC236}">
                <a16:creationId xmlns:a16="http://schemas.microsoft.com/office/drawing/2014/main" id="{EE8A096B-FAB7-065E-D4F7-04E667168D36}"/>
              </a:ext>
            </a:extLst>
          </p:cNvPr>
          <p:cNvCxnSpPr>
            <a:cxnSpLocks/>
          </p:cNvCxnSpPr>
          <p:nvPr/>
        </p:nvCxnSpPr>
        <p:spPr>
          <a:xfrm>
            <a:off x="1115568" y="2023272"/>
            <a:ext cx="13119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7" name="Title 2">
            <a:extLst>
              <a:ext uri="{FF2B5EF4-FFF2-40B4-BE49-F238E27FC236}">
                <a16:creationId xmlns:a16="http://schemas.microsoft.com/office/drawing/2014/main" id="{1D70B5D5-0049-A1EB-4D9E-9C776A9C5E66}"/>
              </a:ext>
            </a:extLst>
          </p:cNvPr>
          <p:cNvSpPr txBox="1"/>
          <p:nvPr/>
        </p:nvSpPr>
        <p:spPr>
          <a:xfrm>
            <a:off x="532160" y="30169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酒体</a:t>
            </a:r>
          </a:p>
          <a:p>
            <a:pPr>
              <a:lnSpc>
                <a:spcPct val="100000"/>
              </a:lnSpc>
            </a:pPr>
            <a:endParaRPr lang="en-US" sz="1500" dirty="0">
              <a:solidFill>
                <a:schemeClr val="tx1"/>
              </a:solidFill>
              <a:latin typeface="Neue Haas Grotesk Text Pro" panose="020B0504020202020204" pitchFamily="34" charset="77"/>
            </a:endParaRPr>
          </a:p>
        </p:txBody>
      </p:sp>
      <p:cxnSp>
        <p:nvCxnSpPr>
          <p:cNvPr id="18" name="Straight Connector 17">
            <a:extLst>
              <a:ext uri="{FF2B5EF4-FFF2-40B4-BE49-F238E27FC236}">
                <a16:creationId xmlns:a16="http://schemas.microsoft.com/office/drawing/2014/main" id="{64DF1EF1-6571-4D8C-3ECA-6D0609BDAAB4}"/>
              </a:ext>
            </a:extLst>
          </p:cNvPr>
          <p:cNvCxnSpPr>
            <a:cxnSpLocks/>
          </p:cNvCxnSpPr>
          <p:nvPr/>
        </p:nvCxnSpPr>
        <p:spPr>
          <a:xfrm>
            <a:off x="1208427" y="3184807"/>
            <a:ext cx="121913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A984FB1-2FD7-99F6-651F-A891A076215B}"/>
              </a:ext>
            </a:extLst>
          </p:cNvPr>
          <p:cNvCxnSpPr>
            <a:cxnSpLocks/>
          </p:cNvCxnSpPr>
          <p:nvPr/>
        </p:nvCxnSpPr>
        <p:spPr>
          <a:xfrm>
            <a:off x="1115568" y="3994236"/>
            <a:ext cx="13119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Title 2">
            <a:extLst>
              <a:ext uri="{FF2B5EF4-FFF2-40B4-BE49-F238E27FC236}">
                <a16:creationId xmlns:a16="http://schemas.microsoft.com/office/drawing/2014/main" id="{88EC7E4D-A7E4-8BE0-55B8-5C206790E36B}"/>
              </a:ext>
            </a:extLst>
          </p:cNvPr>
          <p:cNvSpPr txBox="1"/>
          <p:nvPr/>
        </p:nvSpPr>
        <p:spPr>
          <a:xfrm>
            <a:off x="2433933" y="271447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轻盈</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23" name="Title 2">
            <a:extLst>
              <a:ext uri="{FF2B5EF4-FFF2-40B4-BE49-F238E27FC236}">
                <a16:creationId xmlns:a16="http://schemas.microsoft.com/office/drawing/2014/main" id="{EECCBF03-74CA-7839-40AB-E0A6E52F301C}"/>
              </a:ext>
            </a:extLst>
          </p:cNvPr>
          <p:cNvSpPr txBox="1"/>
          <p:nvPr/>
        </p:nvSpPr>
        <p:spPr>
          <a:xfrm>
            <a:off x="3777056" y="274334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24" name="Title 2">
            <a:extLst>
              <a:ext uri="{FF2B5EF4-FFF2-40B4-BE49-F238E27FC236}">
                <a16:creationId xmlns:a16="http://schemas.microsoft.com/office/drawing/2014/main" id="{5D226371-22C0-4087-3921-98F38D41C414}"/>
              </a:ext>
            </a:extLst>
          </p:cNvPr>
          <p:cNvSpPr txBox="1"/>
          <p:nvPr/>
        </p:nvSpPr>
        <p:spPr>
          <a:xfrm>
            <a:off x="4993500" y="271447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饱满</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25" name="Title 2">
            <a:extLst>
              <a:ext uri="{FF2B5EF4-FFF2-40B4-BE49-F238E27FC236}">
                <a16:creationId xmlns:a16="http://schemas.microsoft.com/office/drawing/2014/main" id="{687EE353-FB77-03CB-9748-426CE2567CDE}"/>
              </a:ext>
            </a:extLst>
          </p:cNvPr>
          <p:cNvSpPr txBox="1"/>
          <p:nvPr/>
        </p:nvSpPr>
        <p:spPr>
          <a:xfrm>
            <a:off x="2480271" y="3595193"/>
            <a:ext cx="72540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干</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26" name="Title 2">
            <a:extLst>
              <a:ext uri="{FF2B5EF4-FFF2-40B4-BE49-F238E27FC236}">
                <a16:creationId xmlns:a16="http://schemas.microsoft.com/office/drawing/2014/main" id="{1078BE5A-210D-8A88-D554-247804ADFAA8}"/>
              </a:ext>
            </a:extLst>
          </p:cNvPr>
          <p:cNvSpPr txBox="1"/>
          <p:nvPr/>
        </p:nvSpPr>
        <p:spPr>
          <a:xfrm>
            <a:off x="3627873" y="362406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r>
              <a:rPr lang="ja-JP" altLang="en-US" sz="1200">
                <a:solidFill>
                  <a:schemeClr val="tx1"/>
                </a:solidFill>
                <a:latin typeface="Microsoft YaHei" panose="020B0503020204020204" pitchFamily="34" charset="-122"/>
                <a:ea typeface="Microsoft YaHei" panose="020B0503020204020204" pitchFamily="34" charset="-122"/>
              </a:rPr>
              <a:t>半干</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
        <p:nvSpPr>
          <p:cNvPr id="27" name="Title 2">
            <a:extLst>
              <a:ext uri="{FF2B5EF4-FFF2-40B4-BE49-F238E27FC236}">
                <a16:creationId xmlns:a16="http://schemas.microsoft.com/office/drawing/2014/main" id="{8F45C089-E7A3-99AC-F019-1DF9649451C2}"/>
              </a:ext>
            </a:extLst>
          </p:cNvPr>
          <p:cNvSpPr txBox="1"/>
          <p:nvPr/>
        </p:nvSpPr>
        <p:spPr>
          <a:xfrm>
            <a:off x="4993500" y="35951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甜</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28" name="Title 2">
            <a:extLst>
              <a:ext uri="{FF2B5EF4-FFF2-40B4-BE49-F238E27FC236}">
                <a16:creationId xmlns:a16="http://schemas.microsoft.com/office/drawing/2014/main" id="{6F5B4154-E00E-6214-EB1E-678D17E49BAC}"/>
              </a:ext>
            </a:extLst>
          </p:cNvPr>
          <p:cNvSpPr txBox="1"/>
          <p:nvPr/>
        </p:nvSpPr>
        <p:spPr>
          <a:xfrm>
            <a:off x="3627873" y="4353534"/>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29" name="Title 2">
            <a:extLst>
              <a:ext uri="{FF2B5EF4-FFF2-40B4-BE49-F238E27FC236}">
                <a16:creationId xmlns:a16="http://schemas.microsoft.com/office/drawing/2014/main" id="{D98C9FC3-F3BC-0C99-B95A-003FF93C36BF}"/>
              </a:ext>
            </a:extLst>
          </p:cNvPr>
          <p:cNvSpPr txBox="1"/>
          <p:nvPr/>
        </p:nvSpPr>
        <p:spPr>
          <a:xfrm>
            <a:off x="4993500" y="435353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高</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30" name="Title 2">
            <a:extLst>
              <a:ext uri="{FF2B5EF4-FFF2-40B4-BE49-F238E27FC236}">
                <a16:creationId xmlns:a16="http://schemas.microsoft.com/office/drawing/2014/main" id="{0D2931A6-035B-9840-5DAF-5C39EFEFC8BF}"/>
              </a:ext>
            </a:extLst>
          </p:cNvPr>
          <p:cNvSpPr txBox="1"/>
          <p:nvPr/>
        </p:nvSpPr>
        <p:spPr>
          <a:xfrm>
            <a:off x="2076288" y="4353534"/>
            <a:ext cx="113341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80000"/>
              </a:lnSpc>
              <a:defRPr sz="1400">
                <a:latin typeface="思源黑体 CN Regular"/>
                <a:ea typeface="思源黑体 CN Regular"/>
                <a:cs typeface="思源黑体 CN Regular"/>
                <a:sym typeface="思源黑体 CN Regular"/>
              </a:defRPr>
            </a:pPr>
            <a:r>
              <a:rPr lang="ja-JP" altLang="en-US" sz="1200">
                <a:solidFill>
                  <a:schemeClr val="tx1"/>
                </a:solidFill>
                <a:latin typeface="Microsoft YaHei" panose="020B0503020204020204" pitchFamily="34" charset="-122"/>
                <a:ea typeface="Microsoft YaHei" panose="020B0503020204020204" pitchFamily="34" charset="-122"/>
              </a:rPr>
              <a:t>低</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
        <p:nvSpPr>
          <p:cNvPr id="31" name="Title 2">
            <a:extLst>
              <a:ext uri="{FF2B5EF4-FFF2-40B4-BE49-F238E27FC236}">
                <a16:creationId xmlns:a16="http://schemas.microsoft.com/office/drawing/2014/main" id="{BD6F3D3F-5F76-3B34-7EF0-2B6031B2E211}"/>
              </a:ext>
            </a:extLst>
          </p:cNvPr>
          <p:cNvSpPr txBox="1"/>
          <p:nvPr/>
        </p:nvSpPr>
        <p:spPr>
          <a:xfrm>
            <a:off x="533894" y="384780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甜度</a:t>
            </a:r>
          </a:p>
        </p:txBody>
      </p:sp>
      <p:sp>
        <p:nvSpPr>
          <p:cNvPr id="32" name="Title 2">
            <a:extLst>
              <a:ext uri="{FF2B5EF4-FFF2-40B4-BE49-F238E27FC236}">
                <a16:creationId xmlns:a16="http://schemas.microsoft.com/office/drawing/2014/main" id="{83DEDACC-7B5D-E8B3-7471-07E1E26EDAAD}"/>
              </a:ext>
            </a:extLst>
          </p:cNvPr>
          <p:cNvSpPr txBox="1"/>
          <p:nvPr/>
        </p:nvSpPr>
        <p:spPr>
          <a:xfrm>
            <a:off x="210336" y="4708648"/>
            <a:ext cx="187715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橡木影响</a:t>
            </a:r>
            <a:endParaRPr lang="ja-JP" altLang="en-US" sz="1000" dirty="0">
              <a:solidFill>
                <a:schemeClr val="tx1"/>
              </a:solidFill>
              <a:latin typeface="Microsoft YaHei" panose="020B0503020204020204" pitchFamily="34" charset="-122"/>
              <a:ea typeface="Microsoft YaHei" panose="020B0503020204020204" pitchFamily="34" charset="-122"/>
            </a:endParaRPr>
          </a:p>
        </p:txBody>
      </p:sp>
      <p:cxnSp>
        <p:nvCxnSpPr>
          <p:cNvPr id="33" name="Straight Connector 32">
            <a:extLst>
              <a:ext uri="{FF2B5EF4-FFF2-40B4-BE49-F238E27FC236}">
                <a16:creationId xmlns:a16="http://schemas.microsoft.com/office/drawing/2014/main" id="{41D4C3D4-7D78-F034-10D7-2C44504ED649}"/>
              </a:ext>
            </a:extLst>
          </p:cNvPr>
          <p:cNvCxnSpPr>
            <a:cxnSpLocks/>
          </p:cNvCxnSpPr>
          <p:nvPr/>
        </p:nvCxnSpPr>
        <p:spPr>
          <a:xfrm>
            <a:off x="1115568" y="5208571"/>
            <a:ext cx="13119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F87AB25F-E64D-A6B3-D2D5-CED7C63EF9BC}"/>
              </a:ext>
            </a:extLst>
          </p:cNvPr>
          <p:cNvCxnSpPr>
            <a:cxnSpLocks/>
          </p:cNvCxnSpPr>
          <p:nvPr/>
        </p:nvCxnSpPr>
        <p:spPr>
          <a:xfrm>
            <a:off x="1289304" y="5993045"/>
            <a:ext cx="114462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5" name="Title 2">
            <a:extLst>
              <a:ext uri="{FF2B5EF4-FFF2-40B4-BE49-F238E27FC236}">
                <a16:creationId xmlns:a16="http://schemas.microsoft.com/office/drawing/2014/main" id="{197B8A36-1C3C-05FA-5826-6931AC3986BE}"/>
              </a:ext>
            </a:extLst>
          </p:cNvPr>
          <p:cNvSpPr txBox="1"/>
          <p:nvPr/>
        </p:nvSpPr>
        <p:spPr>
          <a:xfrm>
            <a:off x="535516" y="505200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酸度</a:t>
            </a:r>
            <a:endParaRPr lang="en-US" sz="1500" dirty="0">
              <a:solidFill>
                <a:schemeClr val="tx1"/>
              </a:solidFill>
              <a:latin typeface="Microsoft YaHei" panose="020B0503020204020204" pitchFamily="34" charset="-122"/>
              <a:ea typeface="Microsoft YaHei" panose="020B0503020204020204" pitchFamily="34" charset="-122"/>
            </a:endParaRPr>
          </a:p>
        </p:txBody>
      </p:sp>
      <p:sp>
        <p:nvSpPr>
          <p:cNvPr id="36" name="Title 2">
            <a:extLst>
              <a:ext uri="{FF2B5EF4-FFF2-40B4-BE49-F238E27FC236}">
                <a16:creationId xmlns:a16="http://schemas.microsoft.com/office/drawing/2014/main" id="{B9D26341-744D-0B2D-579C-3D0ADBA07D2E}"/>
              </a:ext>
            </a:extLst>
          </p:cNvPr>
          <p:cNvSpPr txBox="1"/>
          <p:nvPr/>
        </p:nvSpPr>
        <p:spPr>
          <a:xfrm>
            <a:off x="535516" y="581631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酒精度</a:t>
            </a:r>
            <a:endParaRPr lang="en-US" sz="1500" dirty="0">
              <a:solidFill>
                <a:schemeClr val="tx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5926123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1421928"/>
          </a:xfrm>
          <a:prstGeom prst="rect">
            <a:avLst/>
          </a:prstGeom>
          <a:noFill/>
        </p:spPr>
        <p:txBody>
          <a:bodyPr wrap="square">
            <a:spAutoFit/>
          </a:bodyPr>
          <a:lstStyle/>
          <a:p>
            <a:r>
              <a:rPr lang="ja-JP" altLang="en-US" sz="3200">
                <a:solidFill>
                  <a:srgbClr val="601329"/>
                </a:solidFill>
                <a:latin typeface="Microsoft YaHei" panose="020B0503020204020204" pitchFamily="34" charset="-122"/>
                <a:ea typeface="Microsoft YaHei" panose="020B0503020204020204" pitchFamily="34" charset="-122"/>
              </a:rPr>
              <a:t>莫宁顿半岛</a:t>
            </a:r>
            <a:br>
              <a:rPr lang="en-US" sz="6000" dirty="0">
                <a:solidFill>
                  <a:srgbClr val="B2D8BE"/>
                </a:solidFill>
                <a:latin typeface="Microsoft YaHei" panose="020B0503020204020204" pitchFamily="34" charset="-122"/>
                <a:ea typeface="Microsoft YaHei" panose="020B0503020204020204" pitchFamily="34" charset="-122"/>
              </a:rPr>
            </a:br>
            <a:r>
              <a:rPr lang="ja-JP" altLang="en-US" sz="5440">
                <a:solidFill>
                  <a:schemeClr val="bg2"/>
                </a:solidFill>
                <a:latin typeface="Microsoft YaHei" panose="020B0503020204020204" pitchFamily="34" charset="-122"/>
                <a:ea typeface="Microsoft YaHei" panose="020B0503020204020204" pitchFamily="34" charset="-122"/>
              </a:rPr>
              <a:t>黑比诺</a:t>
            </a:r>
            <a:endParaRPr lang="en-US" sz="5440" dirty="0">
              <a:solidFill>
                <a:schemeClr val="bg2"/>
              </a:solidFill>
              <a:latin typeface="Microsoft YaHei" panose="020B0503020204020204" pitchFamily="34" charset="-122"/>
              <a:ea typeface="Microsoft YaHei" panose="020B0503020204020204" pitchFamily="34" charset="-122"/>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833318" y="2596472"/>
            <a:ext cx="2805709" cy="648896"/>
          </a:xfrm>
          <a:prstGeom prst="rect">
            <a:avLst/>
          </a:prstGeom>
          <a:noFill/>
        </p:spPr>
        <p:txBody>
          <a:bodyPr wrap="square" anchor="b">
            <a:spAutoFit/>
          </a:bodyPr>
          <a:lstStyle/>
          <a:p>
            <a:pPr algn="ctr">
              <a:spcBef>
                <a:spcPts val="217"/>
              </a:spcBef>
              <a:spcAft>
                <a:spcPts val="315"/>
              </a:spcAft>
            </a:pPr>
            <a:r>
              <a:rPr lang="ja-JP" altLang="en-US" sz="1600" b="1">
                <a:effectLst/>
                <a:latin typeface="Microsoft YaHei" panose="020B0503020204020204" pitchFamily="34" charset="-122"/>
                <a:ea typeface="Microsoft YaHei" panose="020B0503020204020204" pitchFamily="34" charset="-122"/>
              </a:rPr>
              <a:t>表达力之丰富</a:t>
            </a:r>
          </a:p>
          <a:p>
            <a:pPr algn="ctr">
              <a:spcBef>
                <a:spcPts val="217"/>
              </a:spcBef>
              <a:spcAft>
                <a:spcPts val="315"/>
              </a:spcAft>
            </a:pPr>
            <a:r>
              <a:rPr lang="ja-JP" altLang="en-US" sz="1600" b="1">
                <a:effectLst/>
                <a:latin typeface="Microsoft YaHei" panose="020B0503020204020204" pitchFamily="34" charset="-122"/>
                <a:ea typeface="Microsoft YaHei" panose="020B0503020204020204" pitchFamily="34" charset="-122"/>
              </a:rPr>
              <a:t>令人影响深刻</a:t>
            </a:r>
            <a:endParaRPr lang="en-AU" sz="1600" b="1" dirty="0">
              <a:effectLst/>
              <a:latin typeface="Microsoft YaHei" panose="020B0503020204020204" pitchFamily="34" charset="-122"/>
              <a:ea typeface="Microsoft YaHei" panose="020B0503020204020204" pitchFamily="34" charset="-122"/>
            </a:endParaRP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2148057"/>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278431"/>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612840"/>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8" y="927506"/>
            <a:ext cx="2220146" cy="222014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127763" y="1877503"/>
            <a:ext cx="1566609" cy="320152"/>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ja-JP" altLang="en-US" sz="2400">
                <a:solidFill>
                  <a:schemeClr val="tx1"/>
                </a:solidFill>
                <a:effectLst/>
                <a:latin typeface="Microsoft YaHei" panose="020B0503020204020204" pitchFamily="34" charset="-122"/>
                <a:ea typeface="Microsoft YaHei" panose="020B0503020204020204" pitchFamily="34" charset="-122"/>
              </a:rPr>
              <a:t>产区之星</a:t>
            </a:r>
            <a:endParaRPr lang="en-AU" sz="2400" dirty="0">
              <a:solidFill>
                <a:schemeClr val="tx1"/>
              </a:solidFill>
              <a:effectLst/>
              <a:latin typeface="Microsoft YaHei" panose="020B0503020204020204" pitchFamily="34" charset="-122"/>
              <a:ea typeface="Microsoft YaHei" panose="020B0503020204020204" pitchFamily="34" charset="-122"/>
            </a:endParaRPr>
          </a:p>
        </p:txBody>
      </p: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 name="Straight Connector 1">
            <a:extLst>
              <a:ext uri="{FF2B5EF4-FFF2-40B4-BE49-F238E27FC236}">
                <a16:creationId xmlns:a16="http://schemas.microsoft.com/office/drawing/2014/main" id="{342A1A4F-05C7-791A-B423-D402B8673F14}"/>
              </a:ext>
            </a:extLst>
          </p:cNvPr>
          <p:cNvCxnSpPr>
            <a:cxnSpLocks/>
          </p:cNvCxnSpPr>
          <p:nvPr/>
        </p:nvCxnSpPr>
        <p:spPr>
          <a:xfrm>
            <a:off x="3283295" y="3912433"/>
            <a:ext cx="248791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138EB90E-05BF-A81C-E736-B3A4F470F552}"/>
              </a:ext>
            </a:extLst>
          </p:cNvPr>
          <p:cNvCxnSpPr>
            <a:cxnSpLocks/>
          </p:cNvCxnSpPr>
          <p:nvPr/>
        </p:nvCxnSpPr>
        <p:spPr>
          <a:xfrm>
            <a:off x="3283295"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 name="Oval 7">
            <a:extLst>
              <a:ext uri="{FF2B5EF4-FFF2-40B4-BE49-F238E27FC236}">
                <a16:creationId xmlns:a16="http://schemas.microsoft.com/office/drawing/2014/main" id="{BC9911B9-B720-D715-5640-769710C06EC4}"/>
              </a:ext>
            </a:extLst>
          </p:cNvPr>
          <p:cNvSpPr/>
          <p:nvPr/>
        </p:nvSpPr>
        <p:spPr>
          <a:xfrm>
            <a:off x="2129265" y="4284535"/>
            <a:ext cx="2199918" cy="222803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cxnSp>
        <p:nvCxnSpPr>
          <p:cNvPr id="10" name="Straight Connector 9">
            <a:extLst>
              <a:ext uri="{FF2B5EF4-FFF2-40B4-BE49-F238E27FC236}">
                <a16:creationId xmlns:a16="http://schemas.microsoft.com/office/drawing/2014/main" id="{FE4C70E0-AB38-402C-CE2B-A130860DB0EA}"/>
              </a:ext>
            </a:extLst>
          </p:cNvPr>
          <p:cNvCxnSpPr>
            <a:cxnSpLocks/>
          </p:cNvCxnSpPr>
          <p:nvPr/>
        </p:nvCxnSpPr>
        <p:spPr>
          <a:xfrm>
            <a:off x="7107330" y="3651023"/>
            <a:ext cx="359526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17C50BD5-7D92-963A-75DB-3C8BB1286729}"/>
              </a:ext>
            </a:extLst>
          </p:cNvPr>
          <p:cNvSpPr txBox="1"/>
          <p:nvPr/>
        </p:nvSpPr>
        <p:spPr>
          <a:xfrm>
            <a:off x="10267960" y="4143169"/>
            <a:ext cx="1401523" cy="1461297"/>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400">
                <a:effectLst/>
                <a:latin typeface="Microsoft YaHei" panose="020B0503020204020204" pitchFamily="34" charset="-122"/>
                <a:ea typeface="Microsoft YaHei" panose="020B0503020204020204" pitchFamily="34" charset="-122"/>
              </a:rPr>
              <a:t>典型的</a:t>
            </a:r>
          </a:p>
          <a:p>
            <a:pPr>
              <a:lnSpc>
                <a:spcPct val="82000"/>
              </a:lnSpc>
              <a:spcBef>
                <a:spcPts val="150"/>
              </a:spcBef>
              <a:spcAft>
                <a:spcPts val="315"/>
              </a:spcAft>
              <a:buClr>
                <a:srgbClr val="B2D8BE"/>
              </a:buClr>
            </a:pPr>
            <a:r>
              <a:rPr lang="ja-JP" altLang="en-US" sz="1400">
                <a:effectLst/>
                <a:latin typeface="Microsoft YaHei" panose="020B0503020204020204" pitchFamily="34" charset="-122"/>
                <a:ea typeface="Microsoft YaHei" panose="020B0503020204020204" pitchFamily="34" charset="-122"/>
              </a:rPr>
              <a:t>陈年后风味</a:t>
            </a:r>
            <a:endParaRPr lang="en-AU" altLang="ja-JP" sz="1400" dirty="0">
              <a:effectLst/>
              <a:latin typeface="Microsoft YaHei" panose="020B0503020204020204" pitchFamily="34" charset="-122"/>
              <a:ea typeface="Microsoft YaHei" panose="020B0503020204020204" pitchFamily="34" charset="-122"/>
            </a:endParaRPr>
          </a:p>
          <a:p>
            <a:pPr marL="285750" indent="-285750">
              <a:spcBef>
                <a:spcPts val="100"/>
              </a:spcBef>
              <a:buClr>
                <a:schemeClr val="bg2"/>
              </a:buClr>
              <a:buSzTx/>
              <a:buFont typeface="Arial" panose="020B0604020202020204" pitchFamily="34" charset="0"/>
              <a:buChar char="•"/>
              <a:defRPr sz="1400"/>
            </a:pPr>
            <a:r>
              <a:rPr lang="ja-JP" altLang="en-US" sz="1400">
                <a:latin typeface="Microsoft YaHei" panose="020B0503020204020204" pitchFamily="34" charset="-122"/>
                <a:ea typeface="Microsoft YaHei" panose="020B0503020204020204" pitchFamily="34" charset="-122"/>
                <a:cs typeface="+mj-cs"/>
                <a:sym typeface="Helvetica"/>
              </a:rPr>
              <a:t>鲜咸</a:t>
            </a:r>
          </a:p>
          <a:p>
            <a:pPr marL="285750" indent="-285750">
              <a:spcBef>
                <a:spcPts val="100"/>
              </a:spcBef>
              <a:buClr>
                <a:schemeClr val="bg2"/>
              </a:buClr>
              <a:buSzTx/>
              <a:buFont typeface="Arial" panose="020B0604020202020204" pitchFamily="34" charset="0"/>
              <a:buChar char="•"/>
              <a:defRPr sz="1400"/>
            </a:pPr>
            <a:r>
              <a:rPr lang="ja-JP" altLang="en-US" sz="1400">
                <a:latin typeface="Microsoft YaHei" panose="020B0503020204020204" pitchFamily="34" charset="-122"/>
                <a:ea typeface="Microsoft YaHei" panose="020B0503020204020204" pitchFamily="34" charset="-122"/>
                <a:cs typeface="+mj-cs"/>
                <a:sym typeface="Helvetica"/>
              </a:rPr>
              <a:t>泥土</a:t>
            </a:r>
          </a:p>
          <a:p>
            <a:pPr marL="285750" indent="-285750">
              <a:spcBef>
                <a:spcPts val="100"/>
              </a:spcBef>
              <a:buClr>
                <a:schemeClr val="bg2"/>
              </a:buClr>
              <a:buSzTx/>
              <a:buFont typeface="Arial" panose="020B0604020202020204" pitchFamily="34" charset="0"/>
              <a:buChar char="•"/>
              <a:defRPr sz="1400"/>
            </a:pPr>
            <a:r>
              <a:rPr lang="ja-JP" altLang="en-US" sz="1400">
                <a:latin typeface="Microsoft YaHei" panose="020B0503020204020204" pitchFamily="34" charset="-122"/>
                <a:ea typeface="Microsoft YaHei" panose="020B0503020204020204" pitchFamily="34" charset="-122"/>
                <a:cs typeface="+mj-cs"/>
                <a:sym typeface="Helvetica"/>
              </a:rPr>
              <a:t>雪</a:t>
            </a:r>
            <a:r>
              <a:rPr lang="ja-JP" altLang="en-US" sz="1400">
                <a:latin typeface="Microsoft YaHei" panose="020B0503020204020204" pitchFamily="34" charset="-122"/>
                <a:ea typeface="Microsoft YaHei" panose="020B0503020204020204" pitchFamily="34" charset="-122"/>
              </a:rPr>
              <a:t>松</a:t>
            </a:r>
          </a:p>
          <a:p>
            <a:pPr marL="285750" indent="-285750">
              <a:spcBef>
                <a:spcPts val="100"/>
              </a:spcBef>
              <a:buClr>
                <a:schemeClr val="bg2"/>
              </a:buClr>
              <a:buSzTx/>
              <a:buFont typeface="Arial" panose="020B0604020202020204" pitchFamily="34" charset="0"/>
              <a:buChar char="•"/>
              <a:defRPr sz="1400"/>
            </a:pPr>
            <a:r>
              <a:rPr lang="ja-JP" altLang="en-US" sz="1400">
                <a:latin typeface="Microsoft YaHei" panose="020B0503020204020204" pitchFamily="34" charset="-122"/>
                <a:ea typeface="Microsoft YaHei" panose="020B0503020204020204" pitchFamily="34" charset="-122"/>
                <a:cs typeface="+mj-cs"/>
                <a:sym typeface="Helvetica"/>
              </a:rPr>
              <a:t>森林气息</a:t>
            </a:r>
            <a:endParaRPr lang="ja-JP" altLang="en-US" sz="1400" dirty="0">
              <a:latin typeface="Microsoft YaHei" panose="020B0503020204020204" pitchFamily="34" charset="-122"/>
              <a:ea typeface="Microsoft YaHei" panose="020B0503020204020204" pitchFamily="34" charset="-122"/>
              <a:cs typeface="+mj-cs"/>
              <a:sym typeface="Helvetica"/>
            </a:endParaRPr>
          </a:p>
        </p:txBody>
      </p:sp>
      <p:cxnSp>
        <p:nvCxnSpPr>
          <p:cNvPr id="12" name="Straight Connector 11">
            <a:extLst>
              <a:ext uri="{FF2B5EF4-FFF2-40B4-BE49-F238E27FC236}">
                <a16:creationId xmlns:a16="http://schemas.microsoft.com/office/drawing/2014/main" id="{84C3813C-33D4-7B42-D8E8-6450343531D4}"/>
              </a:ext>
            </a:extLst>
          </p:cNvPr>
          <p:cNvCxnSpPr>
            <a:cxnSpLocks/>
          </p:cNvCxnSpPr>
          <p:nvPr/>
        </p:nvCxnSpPr>
        <p:spPr>
          <a:xfrm>
            <a:off x="10702591" y="365102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3261E5A3-BE7F-72B5-0617-AD44A7687C76}"/>
              </a:ext>
            </a:extLst>
          </p:cNvPr>
          <p:cNvSpPr txBox="1"/>
          <p:nvPr/>
        </p:nvSpPr>
        <p:spPr>
          <a:xfrm>
            <a:off x="8127763" y="4154690"/>
            <a:ext cx="1273634" cy="1677062"/>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400">
                <a:latin typeface="Microsoft YaHei" panose="020B0503020204020204" pitchFamily="34" charset="-122"/>
                <a:ea typeface="Microsoft YaHei" panose="020B0503020204020204" pitchFamily="34" charset="-122"/>
                <a:sym typeface="Helvetica"/>
              </a:rPr>
              <a:t>主要风味 </a:t>
            </a:r>
            <a:endParaRPr lang="en-AU" altLang="ja-JP" sz="1400" dirty="0">
              <a:latin typeface="Microsoft YaHei" panose="020B0503020204020204" pitchFamily="34" charset="-122"/>
              <a:ea typeface="Microsoft YaHei" panose="020B0503020204020204" pitchFamily="34" charset="-122"/>
              <a:sym typeface="Helvetica"/>
            </a:endParaRPr>
          </a:p>
          <a:p>
            <a:pPr marL="285750" indent="-285750">
              <a:spcBef>
                <a:spcPts val="100"/>
              </a:spcBef>
              <a:buClr>
                <a:schemeClr val="bg2"/>
              </a:buClr>
              <a:buSzTx/>
              <a:buFont typeface="Arial" panose="020B0604020202020204" pitchFamily="34" charset="0"/>
              <a:buChar char="•"/>
              <a:defRPr sz="1500"/>
            </a:pPr>
            <a:r>
              <a:rPr lang="ja-JP" altLang="en-US" sz="1400">
                <a:latin typeface="Microsoft YaHei" panose="020B0503020204020204" pitchFamily="34" charset="-122"/>
                <a:ea typeface="Microsoft YaHei" panose="020B0503020204020204" pitchFamily="34" charset="-122"/>
                <a:cs typeface="+mj-cs"/>
                <a:sym typeface="Helvetica"/>
              </a:rPr>
              <a:t>樱桃</a:t>
            </a:r>
            <a:r>
              <a:rPr lang="ja-JP" altLang="en-US" sz="1400">
                <a:latin typeface="Microsoft YaHei" panose="020B0503020204020204" pitchFamily="34" charset="-122"/>
                <a:ea typeface="Microsoft YaHei" panose="020B0503020204020204" pitchFamily="34" charset="-122"/>
              </a:rPr>
              <a:t> </a:t>
            </a:r>
          </a:p>
          <a:p>
            <a:pPr marL="285750" indent="-285750">
              <a:spcBef>
                <a:spcPts val="100"/>
              </a:spcBef>
              <a:buClr>
                <a:schemeClr val="bg2"/>
              </a:buClr>
              <a:buSzTx/>
              <a:buFont typeface="Arial" panose="020B0604020202020204" pitchFamily="34" charset="0"/>
              <a:buChar char="•"/>
              <a:defRPr sz="1500"/>
            </a:pPr>
            <a:r>
              <a:rPr lang="ja-JP" altLang="en-US" sz="1400">
                <a:latin typeface="Microsoft YaHei" panose="020B0503020204020204" pitchFamily="34" charset="-122"/>
                <a:ea typeface="Microsoft YaHei" panose="020B0503020204020204" pitchFamily="34" charset="-122"/>
                <a:cs typeface="+mj-cs"/>
                <a:sym typeface="Helvetica"/>
              </a:rPr>
              <a:t>草莓</a:t>
            </a:r>
            <a:r>
              <a:rPr lang="ja-JP" altLang="en-US" sz="1400">
                <a:latin typeface="Microsoft YaHei" panose="020B0503020204020204" pitchFamily="34" charset="-122"/>
                <a:ea typeface="Microsoft YaHei" panose="020B0503020204020204" pitchFamily="34" charset="-122"/>
              </a:rPr>
              <a:t> </a:t>
            </a:r>
          </a:p>
          <a:p>
            <a:pPr marL="285750" indent="-285750">
              <a:spcBef>
                <a:spcPts val="100"/>
              </a:spcBef>
              <a:buClr>
                <a:schemeClr val="bg2"/>
              </a:buClr>
              <a:buSzTx/>
              <a:buFont typeface="Arial" panose="020B0604020202020204" pitchFamily="34" charset="0"/>
              <a:buChar char="•"/>
              <a:defRPr sz="1500"/>
            </a:pPr>
            <a:r>
              <a:rPr lang="ja-JP" altLang="en-US" sz="1400">
                <a:latin typeface="Microsoft YaHei" panose="020B0503020204020204" pitchFamily="34" charset="-122"/>
                <a:ea typeface="Microsoft YaHei" panose="020B0503020204020204" pitchFamily="34" charset="-122"/>
                <a:cs typeface="+mj-cs"/>
                <a:sym typeface="Helvetica"/>
              </a:rPr>
              <a:t>李子</a:t>
            </a:r>
            <a:r>
              <a:rPr lang="ja-JP" altLang="en-US" sz="1400">
                <a:latin typeface="Microsoft YaHei" panose="020B0503020204020204" pitchFamily="34" charset="-122"/>
                <a:ea typeface="Microsoft YaHei" panose="020B0503020204020204" pitchFamily="34" charset="-122"/>
              </a:rPr>
              <a:t> </a:t>
            </a:r>
          </a:p>
          <a:p>
            <a:pPr marL="285750" indent="-285750">
              <a:spcBef>
                <a:spcPts val="100"/>
              </a:spcBef>
              <a:buClr>
                <a:schemeClr val="bg2"/>
              </a:buClr>
              <a:buSzTx/>
              <a:buFont typeface="Arial" panose="020B0604020202020204" pitchFamily="34" charset="0"/>
              <a:buChar char="•"/>
              <a:defRPr sz="1500"/>
            </a:pPr>
            <a:r>
              <a:rPr lang="ja-JP" altLang="en-US" sz="1400">
                <a:latin typeface="Microsoft YaHei" panose="020B0503020204020204" pitchFamily="34" charset="-122"/>
                <a:ea typeface="Microsoft YaHei" panose="020B0503020204020204" pitchFamily="34" charset="-122"/>
                <a:cs typeface="+mj-cs"/>
                <a:sym typeface="Helvetica"/>
              </a:rPr>
              <a:t>玫瑰</a:t>
            </a:r>
            <a:r>
              <a:rPr lang="ja-JP" altLang="en-US" sz="1400">
                <a:latin typeface="Microsoft YaHei" panose="020B0503020204020204" pitchFamily="34" charset="-122"/>
                <a:ea typeface="Microsoft YaHei" panose="020B0503020204020204" pitchFamily="34" charset="-122"/>
              </a:rPr>
              <a:t> </a:t>
            </a:r>
          </a:p>
          <a:p>
            <a:pPr marL="285750" indent="-285750">
              <a:spcBef>
                <a:spcPts val="100"/>
              </a:spcBef>
              <a:buClr>
                <a:schemeClr val="bg2"/>
              </a:buClr>
              <a:buSzTx/>
              <a:buFont typeface="Arial" panose="020B0604020202020204" pitchFamily="34" charset="0"/>
              <a:buChar char="•"/>
              <a:defRPr sz="1500"/>
            </a:pPr>
            <a:r>
              <a:rPr lang="ja-JP" altLang="en-US" sz="1400">
                <a:latin typeface="Microsoft YaHei" panose="020B0503020204020204" pitchFamily="34" charset="-122"/>
                <a:ea typeface="Microsoft YaHei" panose="020B0503020204020204" pitchFamily="34" charset="-122"/>
                <a:cs typeface="+mj-cs"/>
                <a:sym typeface="Helvetica"/>
              </a:rPr>
              <a:t>紫罗兰</a:t>
            </a:r>
            <a:r>
              <a:rPr lang="ja-JP" altLang="en-US" sz="1400">
                <a:latin typeface="Microsoft YaHei" panose="020B0503020204020204" pitchFamily="34" charset="-122"/>
                <a:ea typeface="Microsoft YaHei" panose="020B0503020204020204" pitchFamily="34" charset="-122"/>
              </a:rPr>
              <a:t> </a:t>
            </a:r>
          </a:p>
          <a:p>
            <a:pPr marL="285750" indent="-285750">
              <a:spcBef>
                <a:spcPts val="100"/>
              </a:spcBef>
              <a:buClr>
                <a:schemeClr val="bg2"/>
              </a:buClr>
              <a:buSzTx/>
              <a:buFont typeface="Arial" panose="020B0604020202020204" pitchFamily="34" charset="0"/>
              <a:buChar char="•"/>
              <a:defRPr sz="1500"/>
            </a:pPr>
            <a:r>
              <a:rPr lang="ja-JP" altLang="en-US" sz="1400">
                <a:latin typeface="Microsoft YaHei" panose="020B0503020204020204" pitchFamily="34" charset="-122"/>
                <a:ea typeface="Microsoft YaHei" panose="020B0503020204020204" pitchFamily="34" charset="-122"/>
                <a:cs typeface="+mj-cs"/>
                <a:sym typeface="Helvetica"/>
              </a:rPr>
              <a:t>泥土</a:t>
            </a:r>
            <a:endParaRPr lang="ja-JP" altLang="en-US" sz="1400" dirty="0">
              <a:latin typeface="Microsoft YaHei" panose="020B0503020204020204" pitchFamily="34" charset="-122"/>
              <a:ea typeface="Microsoft YaHei" panose="020B0503020204020204" pitchFamily="34" charset="-122"/>
              <a:cs typeface="+mj-cs"/>
              <a:sym typeface="Helvetica"/>
            </a:endParaRPr>
          </a:p>
        </p:txBody>
      </p:sp>
      <p:cxnSp>
        <p:nvCxnSpPr>
          <p:cNvPr id="14" name="Straight Connector 13">
            <a:extLst>
              <a:ext uri="{FF2B5EF4-FFF2-40B4-BE49-F238E27FC236}">
                <a16:creationId xmlns:a16="http://schemas.microsoft.com/office/drawing/2014/main" id="{F9D2ACF1-6234-8CAE-2590-7EB81AB5098A}"/>
              </a:ext>
            </a:extLst>
          </p:cNvPr>
          <p:cNvCxnSpPr>
            <a:cxnSpLocks/>
          </p:cNvCxnSpPr>
          <p:nvPr/>
        </p:nvCxnSpPr>
        <p:spPr>
          <a:xfrm>
            <a:off x="8603968" y="365102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5" name="object 58">
            <a:extLst>
              <a:ext uri="{FF2B5EF4-FFF2-40B4-BE49-F238E27FC236}">
                <a16:creationId xmlns:a16="http://schemas.microsoft.com/office/drawing/2014/main" id="{880B5EAF-7E11-1F1A-EC2A-42DA6080DC95}"/>
              </a:ext>
            </a:extLst>
          </p:cNvPr>
          <p:cNvSpPr txBox="1"/>
          <p:nvPr/>
        </p:nvSpPr>
        <p:spPr>
          <a:xfrm>
            <a:off x="2129265" y="4687057"/>
            <a:ext cx="2146963" cy="1374992"/>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ja-JP" altLang="en-US" sz="2800">
                <a:latin typeface="Microsoft YaHei" panose="020B0503020204020204" pitchFamily="34" charset="-122"/>
                <a:ea typeface="Microsoft YaHei" panose="020B0503020204020204" pitchFamily="34" charset="-122"/>
              </a:rPr>
              <a:t>大约 </a:t>
            </a:r>
            <a:endParaRPr lang="en-AU" altLang="ja-JP" sz="2800" dirty="0">
              <a:latin typeface="Microsoft YaHei" panose="020B0503020204020204" pitchFamily="34" charset="-122"/>
              <a:ea typeface="Microsoft YaHei" panose="020B0503020204020204" pitchFamily="34" charset="-122"/>
            </a:endParaRPr>
          </a:p>
          <a:p>
            <a:pPr algn="ctr">
              <a:lnSpc>
                <a:spcPct val="82000"/>
              </a:lnSpc>
              <a:spcBef>
                <a:spcPts val="217"/>
              </a:spcBef>
            </a:pPr>
            <a:r>
              <a:rPr lang="en-AU" sz="6000" dirty="0">
                <a:effectLst/>
                <a:latin typeface="Neue Haas Grotesk Text Pro" panose="020B0504020202020204" pitchFamily="34" charset="77"/>
              </a:rPr>
              <a:t>1/5</a:t>
            </a:r>
          </a:p>
          <a:p>
            <a:r>
              <a:rPr lang="ja-JP" altLang="en-US" sz="1600">
                <a:latin typeface="Microsoft YaHei" panose="020B0503020204020204" pitchFamily="34" charset="-122"/>
                <a:ea typeface="Microsoft YaHei" panose="020B0503020204020204" pitchFamily="34" charset="-122"/>
              </a:rPr>
              <a:t>年度总压榨量的</a:t>
            </a:r>
            <a:endParaRPr lang="ja-JP" altLang="en-US" sz="1600"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521449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3" name="TextBox 2">
            <a:extLst>
              <a:ext uri="{FF2B5EF4-FFF2-40B4-BE49-F238E27FC236}">
                <a16:creationId xmlns:a16="http://schemas.microsoft.com/office/drawing/2014/main" id="{16351115-9B74-E750-39AE-270968C944CD}"/>
              </a:ext>
            </a:extLst>
          </p:cNvPr>
          <p:cNvSpPr txBox="1"/>
          <p:nvPr/>
        </p:nvSpPr>
        <p:spPr>
          <a:xfrm>
            <a:off x="6545766" y="623140"/>
            <a:ext cx="5096107" cy="5220970"/>
          </a:xfrm>
          <a:prstGeom prst="rect">
            <a:avLst/>
          </a:prstGeom>
          <a:noFill/>
        </p:spPr>
        <p:txBody>
          <a:bodyPr wrap="square">
            <a:spAutoFit/>
          </a:bodyPr>
          <a:lstStyle/>
          <a:p>
            <a:pPr indent="0" fontAlgn="auto">
              <a:lnSpc>
                <a:spcPts val="2500"/>
              </a:lnSpc>
            </a:pP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澳大利亚葡萄酒由</a:t>
            </a:r>
            <a:r>
              <a:rPr lang="zh-CN" altLang="en-US" sz="1600" dirty="0">
                <a:solidFill>
                  <a:srgbClr val="190000"/>
                </a:solidFill>
                <a:latin typeface="Microsoft YaHei" panose="020B0503020204020204" pitchFamily="34" charset="-122"/>
                <a:ea typeface="Microsoft YaHei" panose="020B0503020204020204" pitchFamily="34" charset="-122"/>
                <a:cs typeface="微软雅黑" panose="020B0503020204020204" charset="-122"/>
              </a:rPr>
              <a:t>种植</a:t>
            </a: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在丰富多样的气候条件</a:t>
            </a:r>
            <a:r>
              <a:rPr lang="zh-CN" altLang="en-US" sz="1600" dirty="0">
                <a:solidFill>
                  <a:srgbClr val="190000"/>
                </a:solidFill>
                <a:latin typeface="Microsoft YaHei" panose="020B0503020204020204" pitchFamily="34" charset="-122"/>
                <a:ea typeface="Microsoft YaHei" panose="020B0503020204020204" pitchFamily="34" charset="-122"/>
                <a:cs typeface="微软雅黑" panose="020B0503020204020204" charset="-122"/>
              </a:rPr>
              <a:t>下</a:t>
            </a: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，历经数百万年形成的地貌环境中的葡萄酿造而成，每一杯澳大利亚葡萄酒都在诉说着一段故事。</a:t>
            </a:r>
          </a:p>
          <a:p>
            <a:pPr indent="0" fontAlgn="auto">
              <a:lnSpc>
                <a:spcPts val="2500"/>
              </a:lnSpc>
            </a:pPr>
            <a:endPar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endParaRPr>
          </a:p>
          <a:p>
            <a:pPr indent="0" fontAlgn="auto">
              <a:lnSpc>
                <a:spcPts val="2500"/>
              </a:lnSpc>
            </a:pP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如同先辈们一样，我们当代的葡萄种植者和酿酒师依然满怀热情、坚韧不拔且富有创造力；不断探索新方法，完善古老的酿酒技艺。我们的社群因对酿造卓越葡萄酒的共同尊重和热爱而紧密相连，同时我们致力于保护自然环境，让后世子孙也能够享受这壮丽的自然奇观。我们将现代性的思考实践在这片古老的土地上，极为认真地进行饶有趣味的试验。</a:t>
            </a:r>
          </a:p>
          <a:p>
            <a:pPr indent="0" fontAlgn="auto">
              <a:lnSpc>
                <a:spcPts val="2500"/>
              </a:lnSpc>
            </a:pPr>
            <a:endPar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endParaRPr>
          </a:p>
          <a:p>
            <a:pPr indent="0" fontAlgn="auto">
              <a:lnSpc>
                <a:spcPts val="2500"/>
              </a:lnSpc>
            </a:pP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因此，如果你渴求冒险的滋味，就让澳大利亚葡萄酒成为你的指引吧。因为在每一瓶澳大利亚葡萄酒中，你都将领略澳大利亚的奇妙之处</a:t>
            </a:r>
            <a:r>
              <a:rPr lang="en-US" altLang="zh-CN"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 —— </a:t>
            </a: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它让人想起定义我们文化与这片土地的冒险精神和多样性。</a:t>
            </a:r>
          </a:p>
        </p:txBody>
      </p:sp>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pPr>
              <a:lnSpc>
                <a:spcPct val="100000"/>
              </a:lnSpc>
            </a:pPr>
            <a:r>
              <a:rPr lang="ja-JP" altLang="en-US" sz="3200">
                <a:solidFill>
                  <a:schemeClr val="bg2"/>
                </a:solidFill>
                <a:latin typeface="Microsoft YaHei" panose="020B0503020204020204" pitchFamily="34" charset="-122"/>
                <a:ea typeface="Microsoft YaHei" panose="020B0503020204020204" pitchFamily="34" charset="-122"/>
              </a:rPr>
              <a:t>黑比诺</a:t>
            </a:r>
            <a:br>
              <a:rPr lang="en-US" sz="4000" dirty="0">
                <a:solidFill>
                  <a:schemeClr val="accent3"/>
                </a:solidFill>
                <a:latin typeface="Microsoft YaHei" panose="020B0503020204020204" pitchFamily="34" charset="-122"/>
                <a:ea typeface="Microsoft YaHei" panose="020B0503020204020204" pitchFamily="34" charset="-122"/>
              </a:rPr>
            </a:br>
            <a:r>
              <a:rPr lang="ja-JP" altLang="en-US" sz="4000">
                <a:solidFill>
                  <a:schemeClr val="accent2"/>
                </a:solidFill>
                <a:latin typeface="Microsoft YaHei" panose="020B0503020204020204" pitchFamily="34" charset="-122"/>
                <a:ea typeface="Microsoft YaHei" panose="020B0503020204020204" pitchFamily="34" charset="-122"/>
              </a:rPr>
              <a:t>特征</a:t>
            </a:r>
            <a:endParaRPr lang="en-US" sz="4000" dirty="0">
              <a:solidFill>
                <a:schemeClr val="accent2"/>
              </a:solidFill>
              <a:latin typeface="Microsoft YaHei" panose="020B0503020204020204" pitchFamily="34" charset="-122"/>
              <a:ea typeface="Microsoft YaHei" panose="020B0503020204020204" pitchFamily="34" charset="-122"/>
            </a:endParaRP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92002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91711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91711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91711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984C8C4D-8F79-3F95-64F0-3F8DF32F7E86}"/>
              </a:ext>
            </a:extLst>
          </p:cNvPr>
          <p:cNvSpPr/>
          <p:nvPr/>
        </p:nvSpPr>
        <p:spPr>
          <a:xfrm>
            <a:off x="3475747" y="191711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91711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91711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91711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91711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3" name="Oval 32">
            <a:extLst>
              <a:ext uri="{FF2B5EF4-FFF2-40B4-BE49-F238E27FC236}">
                <a16:creationId xmlns:a16="http://schemas.microsoft.com/office/drawing/2014/main" id="{01E16359-1627-2920-00FD-6FBE917ED7D7}"/>
              </a:ext>
            </a:extLst>
          </p:cNvPr>
          <p:cNvSpPr/>
          <p:nvPr/>
        </p:nvSpPr>
        <p:spPr>
          <a:xfrm>
            <a:off x="2018794" y="306919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306629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306629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306629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9" name="Oval 38">
            <a:extLst>
              <a:ext uri="{FF2B5EF4-FFF2-40B4-BE49-F238E27FC236}">
                <a16:creationId xmlns:a16="http://schemas.microsoft.com/office/drawing/2014/main" id="{782FFC8C-30DA-0414-3434-62A7C3F3D806}"/>
              </a:ext>
            </a:extLst>
          </p:cNvPr>
          <p:cNvSpPr/>
          <p:nvPr/>
        </p:nvSpPr>
        <p:spPr>
          <a:xfrm>
            <a:off x="3475747" y="306629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306629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306629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306629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306629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4" name="Oval 63">
            <a:extLst>
              <a:ext uri="{FF2B5EF4-FFF2-40B4-BE49-F238E27FC236}">
                <a16:creationId xmlns:a16="http://schemas.microsoft.com/office/drawing/2014/main" id="{3E8FC32D-8C9A-564C-F98B-B3AAE41E9B4C}"/>
              </a:ext>
            </a:extLst>
          </p:cNvPr>
          <p:cNvSpPr/>
          <p:nvPr/>
        </p:nvSpPr>
        <p:spPr>
          <a:xfrm>
            <a:off x="2018794" y="37788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77592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77592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77592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77592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77592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77592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77592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77592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199220"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 – 14%</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 name="Oval 2">
            <a:extLst>
              <a:ext uri="{FF2B5EF4-FFF2-40B4-BE49-F238E27FC236}">
                <a16:creationId xmlns:a16="http://schemas.microsoft.com/office/drawing/2014/main" id="{F497D147-889A-EACA-947A-F96E4A4DE5F2}"/>
              </a:ext>
            </a:extLst>
          </p:cNvPr>
          <p:cNvSpPr/>
          <p:nvPr/>
        </p:nvSpPr>
        <p:spPr>
          <a:xfrm>
            <a:off x="3467793" y="612681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 name="Oval 3">
            <a:extLst>
              <a:ext uri="{FF2B5EF4-FFF2-40B4-BE49-F238E27FC236}">
                <a16:creationId xmlns:a16="http://schemas.microsoft.com/office/drawing/2014/main" id="{C47B3B60-5594-E9C5-71E8-E6AF57309F8F}"/>
              </a:ext>
            </a:extLst>
          </p:cNvPr>
          <p:cNvSpPr/>
          <p:nvPr/>
        </p:nvSpPr>
        <p:spPr>
          <a:xfrm>
            <a:off x="4190662"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2155128" y="222824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F6D3D548-79D8-8CF8-E564-95DF746BFF83}"/>
              </a:ext>
            </a:extLst>
          </p:cNvPr>
          <p:cNvSpPr/>
          <p:nvPr/>
        </p:nvSpPr>
        <p:spPr>
          <a:xfrm>
            <a:off x="4553094"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2" name="Oval 31">
            <a:extLst>
              <a:ext uri="{FF2B5EF4-FFF2-40B4-BE49-F238E27FC236}">
                <a16:creationId xmlns:a16="http://schemas.microsoft.com/office/drawing/2014/main" id="{AD99DF4E-52E5-67E7-5EF2-4BAC2FC58D76}"/>
              </a:ext>
            </a:extLst>
          </p:cNvPr>
          <p:cNvSpPr/>
          <p:nvPr/>
        </p:nvSpPr>
        <p:spPr>
          <a:xfrm>
            <a:off x="3842676" y="612681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 name="Title 2">
            <a:extLst>
              <a:ext uri="{FF2B5EF4-FFF2-40B4-BE49-F238E27FC236}">
                <a16:creationId xmlns:a16="http://schemas.microsoft.com/office/drawing/2014/main" id="{0D9D1126-5887-1F0C-5586-184A355CE3CD}"/>
              </a:ext>
            </a:extLst>
          </p:cNvPr>
          <p:cNvSpPr txBox="1"/>
          <p:nvPr/>
        </p:nvSpPr>
        <p:spPr>
          <a:xfrm>
            <a:off x="1328638" y="236431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黑比诺</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8" name="Title 2">
            <a:extLst>
              <a:ext uri="{FF2B5EF4-FFF2-40B4-BE49-F238E27FC236}">
                <a16:creationId xmlns:a16="http://schemas.microsoft.com/office/drawing/2014/main" id="{5D0EB3E7-E79D-D476-BA7F-B27EDFAB1E54}"/>
              </a:ext>
            </a:extLst>
          </p:cNvPr>
          <p:cNvSpPr txBox="1"/>
          <p:nvPr/>
        </p:nvSpPr>
        <p:spPr>
          <a:xfrm>
            <a:off x="516246" y="454232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单宁</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9" name="Straight Connector 8">
            <a:extLst>
              <a:ext uri="{FF2B5EF4-FFF2-40B4-BE49-F238E27FC236}">
                <a16:creationId xmlns:a16="http://schemas.microsoft.com/office/drawing/2014/main" id="{AD4B07D1-55E5-1BB9-A5FC-A8E42E26F46A}"/>
              </a:ext>
            </a:extLst>
          </p:cNvPr>
          <p:cNvCxnSpPr>
            <a:cxnSpLocks/>
          </p:cNvCxnSpPr>
          <p:nvPr/>
        </p:nvCxnSpPr>
        <p:spPr>
          <a:xfrm>
            <a:off x="1076918"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 name="Title 2">
            <a:extLst>
              <a:ext uri="{FF2B5EF4-FFF2-40B4-BE49-F238E27FC236}">
                <a16:creationId xmlns:a16="http://schemas.microsoft.com/office/drawing/2014/main" id="{CC9419D9-0FDF-DCDD-CF89-F84A33736D0D}"/>
              </a:ext>
            </a:extLst>
          </p:cNvPr>
          <p:cNvSpPr txBox="1"/>
          <p:nvPr/>
        </p:nvSpPr>
        <p:spPr>
          <a:xfrm>
            <a:off x="498029"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橡木影响</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11" name="Straight Connector 10">
            <a:extLst>
              <a:ext uri="{FF2B5EF4-FFF2-40B4-BE49-F238E27FC236}">
                <a16:creationId xmlns:a16="http://schemas.microsoft.com/office/drawing/2014/main" id="{9653008E-CE4F-F179-93A1-1EFAA170C408}"/>
              </a:ext>
            </a:extLst>
          </p:cNvPr>
          <p:cNvCxnSpPr>
            <a:cxnSpLocks/>
          </p:cNvCxnSpPr>
          <p:nvPr/>
        </p:nvCxnSpPr>
        <p:spPr>
          <a:xfrm>
            <a:off x="1410550" y="504595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 name="Title 2">
            <a:extLst>
              <a:ext uri="{FF2B5EF4-FFF2-40B4-BE49-F238E27FC236}">
                <a16:creationId xmlns:a16="http://schemas.microsoft.com/office/drawing/2014/main" id="{D4E27702-C021-3DDA-29EE-CDF2836DEA26}"/>
              </a:ext>
            </a:extLst>
          </p:cNvPr>
          <p:cNvSpPr txBox="1"/>
          <p:nvPr/>
        </p:nvSpPr>
        <p:spPr>
          <a:xfrm>
            <a:off x="522305" y="522486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酸度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15" name="Straight Connector 14">
            <a:extLst>
              <a:ext uri="{FF2B5EF4-FFF2-40B4-BE49-F238E27FC236}">
                <a16:creationId xmlns:a16="http://schemas.microsoft.com/office/drawing/2014/main" id="{FA38531C-F1A6-281D-75F7-C7066BD467D6}"/>
              </a:ext>
            </a:extLst>
          </p:cNvPr>
          <p:cNvCxnSpPr>
            <a:cxnSpLocks/>
          </p:cNvCxnSpPr>
          <p:nvPr/>
        </p:nvCxnSpPr>
        <p:spPr>
          <a:xfrm>
            <a:off x="1068826" y="5392731"/>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7" name="Title 2">
            <a:extLst>
              <a:ext uri="{FF2B5EF4-FFF2-40B4-BE49-F238E27FC236}">
                <a16:creationId xmlns:a16="http://schemas.microsoft.com/office/drawing/2014/main" id="{865FDA95-B30F-F496-E5CD-94F0A3B77336}"/>
              </a:ext>
            </a:extLst>
          </p:cNvPr>
          <p:cNvSpPr txBox="1"/>
          <p:nvPr/>
        </p:nvSpPr>
        <p:spPr>
          <a:xfrm>
            <a:off x="636597" y="1921846"/>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颜色</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24" name="Straight Connector 23">
            <a:extLst>
              <a:ext uri="{FF2B5EF4-FFF2-40B4-BE49-F238E27FC236}">
                <a16:creationId xmlns:a16="http://schemas.microsoft.com/office/drawing/2014/main" id="{1C72FB8A-2670-D250-D667-0E486CB249DA}"/>
              </a:ext>
            </a:extLst>
          </p:cNvPr>
          <p:cNvCxnSpPr>
            <a:cxnSpLocks/>
          </p:cNvCxnSpPr>
          <p:nvPr/>
        </p:nvCxnSpPr>
        <p:spPr>
          <a:xfrm>
            <a:off x="1189529" y="2030212"/>
            <a:ext cx="7696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7" name="Title 2">
            <a:extLst>
              <a:ext uri="{FF2B5EF4-FFF2-40B4-BE49-F238E27FC236}">
                <a16:creationId xmlns:a16="http://schemas.microsoft.com/office/drawing/2014/main" id="{BD730E2F-F30B-C70B-8029-17FE47E6B200}"/>
              </a:ext>
            </a:extLst>
          </p:cNvPr>
          <p:cNvSpPr txBox="1"/>
          <p:nvPr/>
        </p:nvSpPr>
        <p:spPr>
          <a:xfrm>
            <a:off x="636596" y="307179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酒体</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sp>
        <p:nvSpPr>
          <p:cNvPr id="41" name="Title 2">
            <a:extLst>
              <a:ext uri="{FF2B5EF4-FFF2-40B4-BE49-F238E27FC236}">
                <a16:creationId xmlns:a16="http://schemas.microsoft.com/office/drawing/2014/main" id="{272012F7-BBD5-1FA5-4505-24CFC78938E7}"/>
              </a:ext>
            </a:extLst>
          </p:cNvPr>
          <p:cNvSpPr txBox="1"/>
          <p:nvPr/>
        </p:nvSpPr>
        <p:spPr>
          <a:xfrm>
            <a:off x="1952617" y="27081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轻盈</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42" name="Title 2">
            <a:extLst>
              <a:ext uri="{FF2B5EF4-FFF2-40B4-BE49-F238E27FC236}">
                <a16:creationId xmlns:a16="http://schemas.microsoft.com/office/drawing/2014/main" id="{CE7D1ED8-94F4-6AD8-945D-2C9B201E4C36}"/>
              </a:ext>
            </a:extLst>
          </p:cNvPr>
          <p:cNvSpPr txBox="1"/>
          <p:nvPr/>
        </p:nvSpPr>
        <p:spPr>
          <a:xfrm>
            <a:off x="3226951" y="27370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43" name="Title 2">
            <a:extLst>
              <a:ext uri="{FF2B5EF4-FFF2-40B4-BE49-F238E27FC236}">
                <a16:creationId xmlns:a16="http://schemas.microsoft.com/office/drawing/2014/main" id="{42215BE8-FE35-31B8-F400-59C07341C5E3}"/>
              </a:ext>
            </a:extLst>
          </p:cNvPr>
          <p:cNvSpPr txBox="1"/>
          <p:nvPr/>
        </p:nvSpPr>
        <p:spPr>
          <a:xfrm>
            <a:off x="4491699" y="27081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饱满</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44" name="Title 2">
            <a:extLst>
              <a:ext uri="{FF2B5EF4-FFF2-40B4-BE49-F238E27FC236}">
                <a16:creationId xmlns:a16="http://schemas.microsoft.com/office/drawing/2014/main" id="{9F46D074-3F3B-91FB-0C7D-42D72F46E724}"/>
              </a:ext>
            </a:extLst>
          </p:cNvPr>
          <p:cNvSpPr txBox="1"/>
          <p:nvPr/>
        </p:nvSpPr>
        <p:spPr>
          <a:xfrm>
            <a:off x="1974819" y="3458253"/>
            <a:ext cx="72540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干</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45" name="Title 2">
            <a:extLst>
              <a:ext uri="{FF2B5EF4-FFF2-40B4-BE49-F238E27FC236}">
                <a16:creationId xmlns:a16="http://schemas.microsoft.com/office/drawing/2014/main" id="{33123A5A-D6E1-A105-2B0B-670F9C06E015}"/>
              </a:ext>
            </a:extLst>
          </p:cNvPr>
          <p:cNvSpPr txBox="1"/>
          <p:nvPr/>
        </p:nvSpPr>
        <p:spPr>
          <a:xfrm>
            <a:off x="3077768" y="34871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r>
              <a:rPr lang="ja-JP" altLang="en-US" sz="1200">
                <a:solidFill>
                  <a:schemeClr val="tx1"/>
                </a:solidFill>
                <a:latin typeface="Microsoft YaHei" panose="020B0503020204020204" pitchFamily="34" charset="-122"/>
                <a:ea typeface="Microsoft YaHei" panose="020B0503020204020204" pitchFamily="34" charset="-122"/>
              </a:rPr>
              <a:t>半干</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
        <p:nvSpPr>
          <p:cNvPr id="46" name="Title 2">
            <a:extLst>
              <a:ext uri="{FF2B5EF4-FFF2-40B4-BE49-F238E27FC236}">
                <a16:creationId xmlns:a16="http://schemas.microsoft.com/office/drawing/2014/main" id="{F0108DFA-6150-72ED-F143-A8C0FBD2D8D8}"/>
              </a:ext>
            </a:extLst>
          </p:cNvPr>
          <p:cNvSpPr txBox="1"/>
          <p:nvPr/>
        </p:nvSpPr>
        <p:spPr>
          <a:xfrm>
            <a:off x="4491699" y="34582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甜</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cxnSp>
        <p:nvCxnSpPr>
          <p:cNvPr id="48" name="Straight Connector 47">
            <a:extLst>
              <a:ext uri="{FF2B5EF4-FFF2-40B4-BE49-F238E27FC236}">
                <a16:creationId xmlns:a16="http://schemas.microsoft.com/office/drawing/2014/main" id="{7BB2C364-40BB-B499-634A-C5637C0DE6A9}"/>
              </a:ext>
            </a:extLst>
          </p:cNvPr>
          <p:cNvCxnSpPr>
            <a:cxnSpLocks/>
          </p:cNvCxnSpPr>
          <p:nvPr/>
        </p:nvCxnSpPr>
        <p:spPr>
          <a:xfrm>
            <a:off x="1189529" y="3191747"/>
            <a:ext cx="7696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Title 2">
            <a:extLst>
              <a:ext uri="{FF2B5EF4-FFF2-40B4-BE49-F238E27FC236}">
                <a16:creationId xmlns:a16="http://schemas.microsoft.com/office/drawing/2014/main" id="{C65D3FB1-9628-034C-A2D3-322B501DDC7D}"/>
              </a:ext>
            </a:extLst>
          </p:cNvPr>
          <p:cNvSpPr txBox="1"/>
          <p:nvPr/>
        </p:nvSpPr>
        <p:spPr>
          <a:xfrm>
            <a:off x="636596" y="376439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甜度</a:t>
            </a:r>
          </a:p>
        </p:txBody>
      </p:sp>
      <p:cxnSp>
        <p:nvCxnSpPr>
          <p:cNvPr id="55" name="Straight Connector 54">
            <a:extLst>
              <a:ext uri="{FF2B5EF4-FFF2-40B4-BE49-F238E27FC236}">
                <a16:creationId xmlns:a16="http://schemas.microsoft.com/office/drawing/2014/main" id="{525FF0E3-699B-357A-6F7E-3C439A8FA881}"/>
              </a:ext>
            </a:extLst>
          </p:cNvPr>
          <p:cNvCxnSpPr>
            <a:cxnSpLocks/>
          </p:cNvCxnSpPr>
          <p:nvPr/>
        </p:nvCxnSpPr>
        <p:spPr>
          <a:xfrm>
            <a:off x="1189529" y="3932264"/>
            <a:ext cx="7696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6" name="Title 2">
            <a:extLst>
              <a:ext uri="{FF2B5EF4-FFF2-40B4-BE49-F238E27FC236}">
                <a16:creationId xmlns:a16="http://schemas.microsoft.com/office/drawing/2014/main" id="{D008C46C-831A-FD5E-BF38-7AE4B31CD3B5}"/>
              </a:ext>
            </a:extLst>
          </p:cNvPr>
          <p:cNvSpPr txBox="1"/>
          <p:nvPr/>
        </p:nvSpPr>
        <p:spPr>
          <a:xfrm>
            <a:off x="3103383" y="421529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57" name="Title 2">
            <a:extLst>
              <a:ext uri="{FF2B5EF4-FFF2-40B4-BE49-F238E27FC236}">
                <a16:creationId xmlns:a16="http://schemas.microsoft.com/office/drawing/2014/main" id="{6A43229F-57BE-C161-37DB-C23CA9C82535}"/>
              </a:ext>
            </a:extLst>
          </p:cNvPr>
          <p:cNvSpPr txBox="1"/>
          <p:nvPr/>
        </p:nvSpPr>
        <p:spPr>
          <a:xfrm>
            <a:off x="4469010" y="421529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高</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58" name="Title 2">
            <a:extLst>
              <a:ext uri="{FF2B5EF4-FFF2-40B4-BE49-F238E27FC236}">
                <a16:creationId xmlns:a16="http://schemas.microsoft.com/office/drawing/2014/main" id="{E77E32CC-B29A-E020-4287-1A0231BF8FA6}"/>
              </a:ext>
            </a:extLst>
          </p:cNvPr>
          <p:cNvSpPr txBox="1"/>
          <p:nvPr/>
        </p:nvSpPr>
        <p:spPr>
          <a:xfrm>
            <a:off x="1551798" y="4215296"/>
            <a:ext cx="113341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80000"/>
              </a:lnSpc>
              <a:defRPr sz="1400">
                <a:latin typeface="思源黑体 CN Regular"/>
                <a:ea typeface="思源黑体 CN Regular"/>
                <a:cs typeface="思源黑体 CN Regular"/>
                <a:sym typeface="思源黑体 CN Regular"/>
              </a:defRPr>
            </a:pPr>
            <a:r>
              <a:rPr lang="ja-JP" altLang="en-US" sz="1200">
                <a:solidFill>
                  <a:schemeClr val="tx1"/>
                </a:solidFill>
                <a:latin typeface="Microsoft YaHei" panose="020B0503020204020204" pitchFamily="34" charset="-122"/>
                <a:ea typeface="Microsoft YaHei" panose="020B0503020204020204" pitchFamily="34" charset="-122"/>
              </a:rPr>
              <a:t>低</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
        <p:nvSpPr>
          <p:cNvPr id="59" name="Title 2">
            <a:extLst>
              <a:ext uri="{FF2B5EF4-FFF2-40B4-BE49-F238E27FC236}">
                <a16:creationId xmlns:a16="http://schemas.microsoft.com/office/drawing/2014/main" id="{2F099648-C0AF-9CC2-5868-F53E94469920}"/>
              </a:ext>
            </a:extLst>
          </p:cNvPr>
          <p:cNvSpPr txBox="1"/>
          <p:nvPr/>
        </p:nvSpPr>
        <p:spPr>
          <a:xfrm>
            <a:off x="498029" y="60885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酒精度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60" name="Straight Connector 59">
            <a:extLst>
              <a:ext uri="{FF2B5EF4-FFF2-40B4-BE49-F238E27FC236}">
                <a16:creationId xmlns:a16="http://schemas.microsoft.com/office/drawing/2014/main" id="{401D3F03-C4EA-5F86-45E3-07FE42E6522A}"/>
              </a:ext>
            </a:extLst>
          </p:cNvPr>
          <p:cNvCxnSpPr>
            <a:cxnSpLocks/>
          </p:cNvCxnSpPr>
          <p:nvPr/>
        </p:nvCxnSpPr>
        <p:spPr>
          <a:xfrm>
            <a:off x="1274827" y="6256408"/>
            <a:ext cx="65195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73538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b="-99"/>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8" y="1011415"/>
            <a:ext cx="5526541" cy="785732"/>
          </a:xfrm>
        </p:spPr>
        <p:txBody>
          <a:bodyPr/>
          <a:lstStyle/>
          <a:p>
            <a:r>
              <a:rPr lang="ja-JP" altLang="en-US">
                <a:latin typeface="Microsoft YaHei" panose="020B0503020204020204" pitchFamily="34" charset="-122"/>
                <a:ea typeface="Microsoft YaHei" panose="020B0503020204020204" pitchFamily="34" charset="-122"/>
              </a:rPr>
              <a:t>一个正在崛起的产区</a:t>
            </a:r>
            <a:br>
              <a:rPr lang="en-AU" altLang="ja-JP" dirty="0">
                <a:latin typeface="Microsoft YaHei" panose="020B0503020204020204" pitchFamily="34" charset="-122"/>
                <a:ea typeface="Microsoft YaHei" panose="020B0503020204020204" pitchFamily="34" charset="-122"/>
              </a:rPr>
            </a:br>
            <a:r>
              <a:rPr lang="ja-JP" altLang="en-US">
                <a:latin typeface="Microsoft YaHei" panose="020B0503020204020204" pitchFamily="34" charset="-122"/>
                <a:ea typeface="Microsoft YaHei" panose="020B0503020204020204" pitchFamily="34" charset="-122"/>
              </a:rPr>
              <a:t>优雅的凉爽气候风格葡萄酒</a:t>
            </a:r>
            <a:br>
              <a:rPr lang="ja-JP" altLang="en-US">
                <a:latin typeface="Microsoft YaHei" panose="020B0503020204020204" pitchFamily="34" charset="-122"/>
                <a:ea typeface="Microsoft YaHei" panose="020B0503020204020204" pitchFamily="34" charset="-122"/>
              </a:rPr>
            </a:br>
            <a:r>
              <a:rPr lang="ja-JP" altLang="en-US">
                <a:latin typeface="Microsoft YaHei" panose="020B0503020204020204" pitchFamily="34" charset="-122"/>
                <a:ea typeface="Microsoft YaHei" panose="020B0503020204020204" pitchFamily="34" charset="-122"/>
              </a:rPr>
              <a:t>正在</a:t>
            </a:r>
            <a:endParaRPr lang="en-US"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949547"/>
            <a:ext cx="5340350" cy="1325563"/>
          </a:xfrm>
        </p:spPr>
        <p:txBody>
          <a:bodyPr/>
          <a:lstStyle/>
          <a:p>
            <a:r>
              <a:rPr lang="ja-JP" altLang="en-US">
                <a:solidFill>
                  <a:schemeClr val="accent5"/>
                </a:solidFill>
                <a:latin typeface="Microsoft YaHei" panose="020B0503020204020204" pitchFamily="34" charset="-122"/>
                <a:ea typeface="Microsoft YaHei" panose="020B0503020204020204" pitchFamily="34" charset="-122"/>
              </a:rPr>
              <a:t>澳大利亚的葡萄酒界掀起波澜</a:t>
            </a:r>
            <a:endParaRPr lang="en-US" dirty="0">
              <a:solidFill>
                <a:schemeClr val="accent5"/>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735418610"/>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t="7996" b="7996"/>
          <a:stretch/>
        </p:blipFill>
        <p:spPr>
          <a:xfrm>
            <a:off x="0" y="0"/>
            <a:ext cx="12252960"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A90F5D26-163A-6DC2-7AA6-0D3E49F4AB87}"/>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2700" algn="ctr">
              <a:spcBef>
                <a:spcPts val="100"/>
              </a:spcBef>
              <a:tabLst>
                <a:tab pos="1281430" algn="l"/>
                <a:tab pos="2681605" algn="l"/>
                <a:tab pos="4067810" algn="l"/>
                <a:tab pos="5422265" algn="l"/>
                <a:tab pos="7200265" algn="l"/>
                <a:tab pos="9970770" algn="l"/>
              </a:tabLst>
            </a:pPr>
            <a:r>
              <a:rPr lang="zh-CN" altLang="en-US" sz="9600" b="0" spc="300" dirty="0">
                <a:solidFill>
                  <a:schemeClr val="bg1"/>
                </a:solidFill>
                <a:latin typeface="Microsoft YaHei" panose="020B0503020204020204" pitchFamily="34" charset="-122"/>
                <a:ea typeface="Microsoft YaHei" panose="020B0503020204020204" pitchFamily="34" charset="-122"/>
              </a:rPr>
              <a:t>谢谢</a:t>
            </a:r>
            <a:endParaRPr lang="pt-BR" sz="9600" b="0" spc="300" dirty="0">
              <a:solidFill>
                <a:schemeClr val="bg1"/>
              </a:solidFill>
              <a:latin typeface="Microsoft YaHei" panose="020B0503020204020204" pitchFamily="34" charset="-122"/>
              <a:ea typeface="Microsoft YaHei" panose="020B0503020204020204" pitchFamily="34" charset="-122"/>
            </a:endParaRPr>
          </a:p>
          <a:p>
            <a:pPr marL="11522" algn="ctr">
              <a:spcBef>
                <a:spcPts val="91"/>
              </a:spcBef>
              <a:tabLst>
                <a:tab pos="1162574" algn="l"/>
                <a:tab pos="2432878" algn="l"/>
                <a:tab pos="3690509" algn="l"/>
                <a:tab pos="4919334" algn="l"/>
                <a:tab pos="6532419" algn="l"/>
                <a:tab pos="9045952" algn="l"/>
              </a:tabLst>
            </a:pPr>
            <a:endParaRPr lang="pt-BR" sz="5400" b="0" spc="272"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EA2FB-A530-329C-2DB7-FBA38660425B}"/>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CFF9EFCD-715D-93B2-66EE-1C90F46F0A65}"/>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6F4068E0-D428-0E28-F762-58BB8D3AEA43}"/>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27032697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592898"/>
            <a:ext cx="4829691" cy="785732"/>
          </a:xfrm>
        </p:spPr>
        <p:txBody>
          <a:bodyPr/>
          <a:lstStyle/>
          <a:p>
            <a:r>
              <a:rPr lang="ja-JP" altLang="en-US">
                <a:latin typeface="Microsoft YaHei" panose="020B0503020204020204" pitchFamily="34" charset="-122"/>
                <a:ea typeface="Microsoft YaHei" panose="020B0503020204020204" pitchFamily="34" charset="-122"/>
              </a:rPr>
              <a:t>莫宁顿半岛</a:t>
            </a:r>
            <a:endParaRPr lang="en-US" dirty="0">
              <a:latin typeface="Microsoft YaHei" panose="020B0503020204020204" pitchFamily="34" charset="-122"/>
              <a:ea typeface="Microsoft YaHei" panose="020B0503020204020204" pitchFamily="34" charset="-122"/>
            </a:endParaRP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2" y="2988888"/>
            <a:ext cx="4921171" cy="3133240"/>
          </a:xfrm>
        </p:spPr>
        <p:txBody>
          <a:bodyPr/>
          <a:lstStyle/>
          <a:p>
            <a:pPr defTabSz="1007943">
              <a:spcBef>
                <a:spcPts val="600"/>
              </a:spcBef>
              <a:defRPr>
                <a:solidFill>
                  <a:srgbClr val="FFFFFF"/>
                </a:solidFill>
              </a:defRPr>
            </a:pPr>
            <a:r>
              <a:rPr lang="ja-JP" altLang="en-US">
                <a:latin typeface="Microsoft YaHei" panose="020B0503020204020204" pitchFamily="34" charset="-122"/>
                <a:ea typeface="Microsoft YaHei" panose="020B0503020204020204" pitchFamily="34" charset="-122"/>
                <a:cs typeface="+mj-cs"/>
                <a:sym typeface="Helvetica"/>
              </a:rPr>
              <a:t>莫宁顿半岛（</a:t>
            </a:r>
            <a:r>
              <a:rPr lang="en-GB" dirty="0">
                <a:latin typeface="Microsoft YaHei" panose="020B0503020204020204" pitchFamily="34" charset="-122"/>
                <a:ea typeface="Microsoft YaHei" panose="020B0503020204020204" pitchFamily="34" charset="-122"/>
                <a:cs typeface="+mj-cs"/>
                <a:sym typeface="Helvetica"/>
              </a:rPr>
              <a:t>Mornington Peninsula）</a:t>
            </a:r>
            <a:r>
              <a:rPr lang="ja-JP" altLang="en-US">
                <a:latin typeface="Microsoft YaHei" panose="020B0503020204020204" pitchFamily="34" charset="-122"/>
                <a:ea typeface="Microsoft YaHei" panose="020B0503020204020204" pitchFamily="34" charset="-122"/>
                <a:cs typeface="+mj-cs"/>
                <a:sym typeface="Helvetica"/>
              </a:rPr>
              <a:t>是一个小型的海滨产区，以其优雅的凉爽气候风格葡萄酒掀起波澜。</a:t>
            </a:r>
          </a:p>
          <a:p>
            <a:pPr marL="285750" indent="-285750" defTabSz="1007943">
              <a:spcBef>
                <a:spcPts val="600"/>
              </a:spcBef>
              <a:buSzTx/>
              <a:buFont typeface="Arial" panose="020B0604020202020204" pitchFamily="34" charset="0"/>
              <a:buChar char="•"/>
              <a:defRPr>
                <a:solidFill>
                  <a:srgbClr val="FFFFFF"/>
                </a:solidFill>
              </a:defRPr>
            </a:pPr>
            <a:r>
              <a:rPr lang="ja-JP" altLang="en-US">
                <a:latin typeface="Microsoft YaHei" panose="020B0503020204020204" pitchFamily="34" charset="-122"/>
                <a:ea typeface="Microsoft YaHei" panose="020B0503020204020204" pitchFamily="34" charset="-122"/>
                <a:cs typeface="+mj-cs"/>
                <a:sym typeface="Helvetica"/>
              </a:rPr>
              <a:t>多样的海洋性气候和土壤创造了一系列的微环境</a:t>
            </a:r>
          </a:p>
          <a:p>
            <a:pPr marL="285750" indent="-285750" defTabSz="1007943">
              <a:spcBef>
                <a:spcPts val="600"/>
              </a:spcBef>
              <a:buSzTx/>
              <a:buFont typeface="Arial" panose="020B0604020202020204" pitchFamily="34" charset="0"/>
              <a:buChar char="•"/>
              <a:defRPr>
                <a:solidFill>
                  <a:srgbClr val="FFFFFF"/>
                </a:solidFill>
              </a:defRPr>
            </a:pPr>
            <a:r>
              <a:rPr lang="ja-JP" altLang="en-US">
                <a:latin typeface="Microsoft YaHei" panose="020B0503020204020204" pitchFamily="34" charset="-122"/>
                <a:ea typeface="Microsoft YaHei" panose="020B0503020204020204" pitchFamily="34" charset="-122"/>
                <a:cs typeface="+mj-cs"/>
                <a:sym typeface="Helvetica"/>
              </a:rPr>
              <a:t>约</a:t>
            </a:r>
            <a:r>
              <a:rPr lang="en-US" altLang="ja-JP" dirty="0">
                <a:latin typeface="Microsoft YaHei" panose="020B0503020204020204" pitchFamily="34" charset="-122"/>
                <a:ea typeface="Microsoft YaHei" panose="020B0503020204020204" pitchFamily="34" charset="-122"/>
              </a:rPr>
              <a:t>200</a:t>
            </a:r>
            <a:r>
              <a:rPr lang="ja-JP" altLang="en-US">
                <a:latin typeface="Microsoft YaHei" panose="020B0503020204020204" pitchFamily="34" charset="-122"/>
                <a:ea typeface="Microsoft YaHei" panose="020B0503020204020204" pitchFamily="34" charset="-122"/>
                <a:cs typeface="+mj-cs"/>
                <a:sym typeface="Helvetica"/>
              </a:rPr>
              <a:t>个小规模的葡萄园和精品酒生产商</a:t>
            </a:r>
          </a:p>
          <a:p>
            <a:pPr marL="285750" indent="-285750" defTabSz="1007943">
              <a:spcBef>
                <a:spcPts val="600"/>
              </a:spcBef>
              <a:buSzTx/>
              <a:buFont typeface="Arial" panose="020B0604020202020204" pitchFamily="34" charset="0"/>
              <a:buChar char="•"/>
              <a:defRPr>
                <a:solidFill>
                  <a:srgbClr val="FFFFFF"/>
                </a:solidFill>
              </a:defRPr>
            </a:pPr>
            <a:r>
              <a:rPr lang="ja-JP" altLang="en-US">
                <a:latin typeface="Microsoft YaHei" panose="020B0503020204020204" pitchFamily="34" charset="-122"/>
                <a:ea typeface="Microsoft YaHei" panose="020B0503020204020204" pitchFamily="34" charset="-122"/>
                <a:cs typeface="+mj-cs"/>
                <a:sym typeface="Helvetica"/>
              </a:rPr>
              <a:t>世界级的黑</a:t>
            </a:r>
            <a:r>
              <a:rPr lang="ja-JP" altLang="en-US">
                <a:latin typeface="Microsoft YaHei" panose="020B0503020204020204" pitchFamily="34" charset="-122"/>
                <a:ea typeface="Microsoft YaHei" panose="020B0503020204020204" pitchFamily="34" charset="-122"/>
              </a:rPr>
              <a:t>比诺（</a:t>
            </a:r>
            <a:r>
              <a:rPr lang="en-GB" dirty="0">
                <a:latin typeface="Microsoft YaHei" panose="020B0503020204020204" pitchFamily="34" charset="-122"/>
                <a:ea typeface="Microsoft YaHei" panose="020B0503020204020204" pitchFamily="34" charset="-122"/>
              </a:rPr>
              <a:t>Pinot Noir），</a:t>
            </a:r>
            <a:r>
              <a:rPr lang="ja-JP" altLang="en-US">
                <a:latin typeface="Microsoft YaHei" panose="020B0503020204020204" pitchFamily="34" charset="-122"/>
                <a:ea typeface="Microsoft YaHei" panose="020B0503020204020204" pitchFamily="34" charset="-122"/>
              </a:rPr>
              <a:t>加上最优质的霞多丽（</a:t>
            </a:r>
            <a:r>
              <a:rPr lang="en-GB" dirty="0">
                <a:latin typeface="Microsoft YaHei" panose="020B0503020204020204" pitchFamily="34" charset="-122"/>
                <a:ea typeface="Microsoft YaHei" panose="020B0503020204020204" pitchFamily="34" charset="-122"/>
              </a:rPr>
              <a:t>Chardonnay）</a:t>
            </a:r>
            <a:r>
              <a:rPr lang="ja-JP" altLang="en-US">
                <a:latin typeface="Microsoft YaHei" panose="020B0503020204020204" pitchFamily="34" charset="-122"/>
                <a:ea typeface="Microsoft YaHei" panose="020B0503020204020204" pitchFamily="34" charset="-122"/>
              </a:rPr>
              <a:t>和灰比诺（</a:t>
            </a:r>
            <a:r>
              <a:rPr lang="en-GB" dirty="0">
                <a:latin typeface="Microsoft YaHei" panose="020B0503020204020204" pitchFamily="34" charset="-122"/>
                <a:ea typeface="Microsoft YaHei" panose="020B0503020204020204" pitchFamily="34" charset="-122"/>
              </a:rPr>
              <a:t>Pinot Gris/Grigio）</a:t>
            </a:r>
          </a:p>
          <a:p>
            <a:pPr marL="285750" indent="-285750" defTabSz="1007943">
              <a:spcBef>
                <a:spcPts val="600"/>
              </a:spcBef>
              <a:buSzTx/>
              <a:buFont typeface="Arial" panose="020B0604020202020204" pitchFamily="34" charset="0"/>
              <a:buChar char="•"/>
              <a:defRPr>
                <a:solidFill>
                  <a:srgbClr val="FFFFFF"/>
                </a:solidFill>
              </a:defRPr>
            </a:pPr>
            <a:r>
              <a:rPr lang="ja-JP" altLang="en-US">
                <a:latin typeface="Microsoft YaHei" panose="020B0503020204020204" pitchFamily="34" charset="-122"/>
                <a:ea typeface="Microsoft YaHei" panose="020B0503020204020204" pitchFamily="34" charset="-122"/>
                <a:cs typeface="+mj-cs"/>
                <a:sym typeface="Helvetica"/>
              </a:rPr>
              <a:t>非常受欢迎的旅游和美食热门景点</a:t>
            </a:r>
            <a:endParaRPr lang="ja-JP" altLang="en-US" dirty="0">
              <a:latin typeface="Microsoft YaHei" panose="020B0503020204020204" pitchFamily="34" charset="-122"/>
              <a:ea typeface="Microsoft YaHei" panose="020B0503020204020204" pitchFamily="34" charset="-122"/>
              <a:cs typeface="+mj-cs"/>
              <a:sym typeface="Helvetica"/>
            </a:endParaRP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460762"/>
            <a:ext cx="4829690" cy="1325563"/>
          </a:xfrm>
        </p:spPr>
        <p:txBody>
          <a:bodyPr/>
          <a:lstStyle/>
          <a:p>
            <a:r>
              <a:rPr lang="ja-JP" altLang="en-US" sz="5000">
                <a:solidFill>
                  <a:schemeClr val="bg2"/>
                </a:solidFill>
                <a:latin typeface="Microsoft YaHei" panose="020B0503020204020204" pitchFamily="34" charset="-122"/>
                <a:ea typeface="Microsoft YaHei" panose="020B0503020204020204" pitchFamily="34" charset="-122"/>
              </a:rPr>
              <a:t>一颗升起的明星</a:t>
            </a:r>
            <a:endParaRPr lang="en-US" sz="5000" dirty="0">
              <a:solidFill>
                <a:schemeClr val="bg2"/>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60243348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46"/>
          <a:stretch/>
        </p:blipFill>
        <p:spPr>
          <a:xfrm>
            <a:off x="6096000" y="368300"/>
            <a:ext cx="6096000" cy="6103620"/>
          </a:xfrm>
        </p:spPr>
      </p:pic>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2799174"/>
            <a:ext cx="4829691" cy="1530521"/>
          </a:xfrm>
        </p:spPr>
        <p:txBody>
          <a:bodyPr/>
          <a:lstStyle/>
          <a:p>
            <a:pPr defTabSz="1007943">
              <a:spcBef>
                <a:spcPts val="400"/>
              </a:spcBef>
              <a:buSzTx/>
            </a:pPr>
            <a:r>
              <a:rPr lang="ja-JP" altLang="en-US">
                <a:latin typeface="Microsoft YaHei" panose="020B0503020204020204" pitchFamily="34" charset="-122"/>
                <a:ea typeface="Microsoft YaHei" panose="020B0503020204020204" pitchFamily="34" charset="-122"/>
                <a:cs typeface="+mj-cs"/>
                <a:sym typeface="Helvetica"/>
              </a:rPr>
              <a:t>莫宁顿半岛（</a:t>
            </a:r>
            <a:r>
              <a:rPr lang="en-GB" dirty="0">
                <a:latin typeface="Microsoft YaHei" panose="020B0503020204020204" pitchFamily="34" charset="-122"/>
                <a:ea typeface="Microsoft YaHei" panose="020B0503020204020204" pitchFamily="34" charset="-122"/>
                <a:cs typeface="+mj-cs"/>
                <a:sym typeface="Helvetica"/>
              </a:rPr>
              <a:t>Mornington Peninsula）</a:t>
            </a:r>
            <a:r>
              <a:rPr lang="ja-JP" altLang="en-US">
                <a:latin typeface="Microsoft YaHei" panose="020B0503020204020204" pitchFamily="34" charset="-122"/>
                <a:ea typeface="Microsoft YaHei" panose="020B0503020204020204" pitchFamily="34" charset="-122"/>
                <a:cs typeface="+mj-cs"/>
                <a:sym typeface="Helvetica"/>
              </a:rPr>
              <a:t>的历史</a:t>
            </a:r>
          </a:p>
          <a:p>
            <a:pPr defTabSz="1007943">
              <a:spcBef>
                <a:spcPts val="400"/>
              </a:spcBef>
              <a:buSzTx/>
            </a:pPr>
            <a:r>
              <a:rPr lang="ja-JP" altLang="en-US">
                <a:latin typeface="Microsoft YaHei" panose="020B0503020204020204" pitchFamily="34" charset="-122"/>
                <a:ea typeface="Microsoft YaHei" panose="020B0503020204020204" pitchFamily="34" charset="-122"/>
                <a:cs typeface="+mj-cs"/>
                <a:sym typeface="Helvetica"/>
              </a:rPr>
              <a:t>地形、气候与土壤</a:t>
            </a:r>
          </a:p>
          <a:p>
            <a:pPr defTabSz="1007943">
              <a:spcBef>
                <a:spcPts val="400"/>
              </a:spcBef>
              <a:buSzTx/>
            </a:pPr>
            <a:r>
              <a:rPr lang="ja-JP" altLang="en-US">
                <a:latin typeface="Microsoft YaHei" panose="020B0503020204020204" pitchFamily="34" charset="-122"/>
                <a:ea typeface="Microsoft YaHei" panose="020B0503020204020204" pitchFamily="34" charset="-122"/>
                <a:cs typeface="+mj-cs"/>
                <a:sym typeface="Helvetica"/>
              </a:rPr>
              <a:t>葡萄栽培与葡萄酒酿造</a:t>
            </a:r>
          </a:p>
          <a:p>
            <a:pPr defTabSz="1007943">
              <a:spcBef>
                <a:spcPts val="400"/>
              </a:spcBef>
              <a:buSzTx/>
            </a:pPr>
            <a:r>
              <a:rPr lang="ja-JP" altLang="en-US">
                <a:latin typeface="Microsoft YaHei" panose="020B0503020204020204" pitchFamily="34" charset="-122"/>
                <a:ea typeface="Microsoft YaHei" panose="020B0503020204020204" pitchFamily="34" charset="-122"/>
                <a:cs typeface="+mj-cs"/>
                <a:sym typeface="Helvetica"/>
              </a:rPr>
              <a:t>主要葡萄品种</a:t>
            </a:r>
            <a:endParaRPr lang="ja-JP" altLang="en-US" dirty="0">
              <a:latin typeface="Microsoft YaHei" panose="020B0503020204020204" pitchFamily="34" charset="-122"/>
              <a:ea typeface="Microsoft YaHei" panose="020B0503020204020204" pitchFamily="34" charset="-122"/>
              <a:cs typeface="+mj-cs"/>
              <a:sym typeface="Helvetica"/>
            </a:endParaRPr>
          </a:p>
        </p:txBody>
      </p:sp>
      <p:sp>
        <p:nvSpPr>
          <p:cNvPr id="6" name="Title 2">
            <a:extLst>
              <a:ext uri="{FF2B5EF4-FFF2-40B4-BE49-F238E27FC236}">
                <a16:creationId xmlns:a16="http://schemas.microsoft.com/office/drawing/2014/main" id="{9397A3A4-F6BF-B9B1-5C4F-339CC2896CBD}"/>
              </a:ext>
            </a:extLst>
          </p:cNvPr>
          <p:cNvSpPr txBox="1">
            <a:spLocks/>
          </p:cNvSpPr>
          <p:nvPr/>
        </p:nvSpPr>
        <p:spPr>
          <a:xfrm>
            <a:off x="627804" y="661765"/>
            <a:ext cx="6158452"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0" b="0" i="0" kern="1200" cap="all" baseline="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a:lnSpc>
                <a:spcPct val="100000"/>
              </a:lnSpc>
            </a:pPr>
            <a:r>
              <a:rPr lang="ja-JP" altLang="en-US">
                <a:solidFill>
                  <a:schemeClr val="accent1"/>
                </a:solidFill>
                <a:latin typeface="Microsoft YaHei" panose="020B0503020204020204" pitchFamily="34" charset="-122"/>
                <a:ea typeface="Microsoft YaHei" panose="020B0503020204020204" pitchFamily="34" charset="-122"/>
              </a:rPr>
              <a:t>今天我们将会</a:t>
            </a:r>
            <a:br>
              <a:rPr lang="ja-JP" altLang="en-US">
                <a:solidFill>
                  <a:schemeClr val="accent1"/>
                </a:solidFill>
                <a:latin typeface="Microsoft YaHei" panose="020B0503020204020204" pitchFamily="34" charset="-122"/>
                <a:ea typeface="Microsoft YaHei" panose="020B0503020204020204" pitchFamily="34" charset="-122"/>
              </a:rPr>
            </a:br>
            <a:r>
              <a:rPr lang="ja-JP" altLang="en-US">
                <a:solidFill>
                  <a:schemeClr val="accent1"/>
                </a:solidFill>
                <a:latin typeface="Microsoft YaHei" panose="020B0503020204020204" pitchFamily="34" charset="-122"/>
                <a:ea typeface="Microsoft YaHei" panose="020B0503020204020204" pitchFamily="34" charset="-122"/>
              </a:rPr>
              <a:t>跟大家讲述</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18893328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586413" y="614180"/>
            <a:ext cx="6158452" cy="1325562"/>
          </a:xfrm>
        </p:spPr>
        <p:txBody>
          <a:bodyPr/>
          <a:lstStyle/>
          <a:p>
            <a:r>
              <a:rPr lang="ja-JP" altLang="en-US">
                <a:solidFill>
                  <a:schemeClr val="accent2"/>
                </a:solidFill>
                <a:latin typeface="Microsoft YaHei" panose="020B0503020204020204" pitchFamily="34" charset="-122"/>
                <a:ea typeface="Microsoft YaHei" panose="020B0503020204020204" pitchFamily="34" charset="-122"/>
              </a:rPr>
              <a:t>澳大利亚</a:t>
            </a:r>
            <a:endParaRPr lang="en-US" dirty="0">
              <a:solidFill>
                <a:schemeClr val="accent2"/>
              </a:solidFill>
              <a:latin typeface="Microsoft YaHei" panose="020B0503020204020204" pitchFamily="34" charset="-122"/>
              <a:ea typeface="Microsoft YaHei" panose="020B0503020204020204" pitchFamily="34" charset="-122"/>
            </a:endParaRPr>
          </a:p>
        </p:txBody>
      </p:sp>
      <p:sp>
        <p:nvSpPr>
          <p:cNvPr id="6" name="TextBox 5">
            <a:extLst>
              <a:ext uri="{FF2B5EF4-FFF2-40B4-BE49-F238E27FC236}">
                <a16:creationId xmlns:a16="http://schemas.microsoft.com/office/drawing/2014/main" id="{DCE07064-3E61-2269-6345-5A423939049F}"/>
              </a:ext>
            </a:extLst>
          </p:cNvPr>
          <p:cNvSpPr txBox="1"/>
          <p:nvPr/>
        </p:nvSpPr>
        <p:spPr>
          <a:xfrm>
            <a:off x="5190308" y="5399170"/>
            <a:ext cx="2105503" cy="400110"/>
          </a:xfrm>
          <a:prstGeom prst="rect">
            <a:avLst/>
          </a:prstGeom>
          <a:noFill/>
        </p:spPr>
        <p:txBody>
          <a:bodyPr wrap="square">
            <a:spAutoFit/>
          </a:bodyPr>
          <a:lstStyle/>
          <a:p>
            <a:pPr algn="ctr">
              <a:defRPr sz="2000" b="1">
                <a:latin typeface="思源黑体 CN Regular"/>
                <a:ea typeface="思源黑体 CN Regular"/>
                <a:cs typeface="思源黑体 CN Regular"/>
                <a:sym typeface="思源黑体 CN Regular"/>
              </a:defRPr>
            </a:pPr>
            <a:r>
              <a:rPr lang="ja-JP" altLang="en-US" b="1">
                <a:solidFill>
                  <a:schemeClr val="accent2"/>
                </a:solidFill>
                <a:latin typeface="Microsoft YaHei" panose="020B0503020204020204" pitchFamily="34" charset="-122"/>
                <a:ea typeface="Microsoft YaHei" panose="020B0503020204020204" pitchFamily="34" charset="-122"/>
              </a:rPr>
              <a:t>莫宁顿半岛</a:t>
            </a:r>
            <a:endParaRPr lang="ja-JP" altLang="en-US" b="1" dirty="0">
              <a:solidFill>
                <a:schemeClr val="accent2"/>
              </a:solidFill>
              <a:latin typeface="Microsoft YaHei" panose="020B0503020204020204" pitchFamily="34" charset="-122"/>
              <a:ea typeface="Microsoft YaHei" panose="020B0503020204020204" pitchFamily="34" charset="-122"/>
            </a:endParaRPr>
          </a:p>
        </p:txBody>
      </p:sp>
      <p:cxnSp>
        <p:nvCxnSpPr>
          <p:cNvPr id="7" name="Straight Connector 6">
            <a:extLst>
              <a:ext uri="{FF2B5EF4-FFF2-40B4-BE49-F238E27FC236}">
                <a16:creationId xmlns:a16="http://schemas.microsoft.com/office/drawing/2014/main" id="{7F0681AC-E9DE-8EA2-5DE3-E5D9018648AE}"/>
              </a:ext>
            </a:extLst>
          </p:cNvPr>
          <p:cNvCxnSpPr>
            <a:cxnSpLocks/>
          </p:cNvCxnSpPr>
          <p:nvPr/>
        </p:nvCxnSpPr>
        <p:spPr>
          <a:xfrm flipH="1">
            <a:off x="6932951" y="5501390"/>
            <a:ext cx="2308485" cy="8244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5732083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cstate="screen">
            <a:extLst>
              <a:ext uri="{28A0092B-C50C-407E-A947-70E740481C1C}">
                <a14:useLocalDpi xmlns:a14="http://schemas.microsoft.com/office/drawing/2010/main"/>
              </a:ext>
            </a:extLst>
          </a:blip>
          <a:srcRect l="-1" b="-9819"/>
          <a:stretch/>
        </p:blipFill>
        <p:spPr>
          <a:xfrm>
            <a:off x="0" y="1"/>
            <a:ext cx="12191999"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586413" y="614180"/>
            <a:ext cx="6158452" cy="1325562"/>
          </a:xfrm>
        </p:spPr>
        <p:txBody>
          <a:bodyPr/>
          <a:lstStyle/>
          <a:p>
            <a:r>
              <a:rPr lang="ja-JP" altLang="en-US">
                <a:solidFill>
                  <a:schemeClr val="accent2"/>
                </a:solidFill>
                <a:latin typeface="Microsoft YaHei" panose="020B0503020204020204" pitchFamily="34" charset="-122"/>
                <a:ea typeface="Microsoft YaHei" panose="020B0503020204020204" pitchFamily="34" charset="-122"/>
              </a:rPr>
              <a:t>维多利亚州</a:t>
            </a:r>
            <a:endParaRPr lang="en-US" dirty="0">
              <a:solidFill>
                <a:schemeClr val="accent2"/>
              </a:solidFill>
              <a:latin typeface="Microsoft YaHei" panose="020B0503020204020204" pitchFamily="34" charset="-122"/>
              <a:ea typeface="Microsoft YaHei" panose="020B0503020204020204" pitchFamily="34" charset="-122"/>
            </a:endParaRPr>
          </a:p>
        </p:txBody>
      </p:sp>
      <p:sp>
        <p:nvSpPr>
          <p:cNvPr id="6" name="TextBox 5">
            <a:extLst>
              <a:ext uri="{FF2B5EF4-FFF2-40B4-BE49-F238E27FC236}">
                <a16:creationId xmlns:a16="http://schemas.microsoft.com/office/drawing/2014/main" id="{DCE07064-3E61-2269-6345-5A423939049F}"/>
              </a:ext>
            </a:extLst>
          </p:cNvPr>
          <p:cNvSpPr txBox="1"/>
          <p:nvPr/>
        </p:nvSpPr>
        <p:spPr>
          <a:xfrm>
            <a:off x="4518212" y="5571557"/>
            <a:ext cx="2088053" cy="400110"/>
          </a:xfrm>
          <a:prstGeom prst="rect">
            <a:avLst/>
          </a:prstGeom>
          <a:noFill/>
        </p:spPr>
        <p:txBody>
          <a:bodyPr wrap="square">
            <a:spAutoFit/>
          </a:bodyPr>
          <a:lstStyle/>
          <a:p>
            <a:pPr algn="ctr">
              <a:defRPr sz="2000" b="1">
                <a:latin typeface="思源黑体 CN Regular"/>
                <a:ea typeface="思源黑体 CN Regular"/>
                <a:cs typeface="思源黑体 CN Regular"/>
                <a:sym typeface="思源黑体 CN Regular"/>
              </a:defRPr>
            </a:pPr>
            <a:r>
              <a:rPr lang="ja-JP" altLang="en-US" b="1">
                <a:solidFill>
                  <a:schemeClr val="accent2"/>
                </a:solidFill>
                <a:latin typeface="Microsoft YaHei" panose="020B0503020204020204" pitchFamily="34" charset="-122"/>
                <a:ea typeface="Microsoft YaHei" panose="020B0503020204020204" pitchFamily="34" charset="-122"/>
              </a:rPr>
              <a:t>莫宁顿半岛</a:t>
            </a:r>
            <a:endParaRPr lang="ja-JP" altLang="en-US" b="1" dirty="0">
              <a:solidFill>
                <a:schemeClr val="accent2"/>
              </a:solidFill>
              <a:latin typeface="Microsoft YaHei" panose="020B0503020204020204" pitchFamily="34" charset="-122"/>
              <a:ea typeface="Microsoft YaHei" panose="020B0503020204020204" pitchFamily="34" charset="-122"/>
            </a:endParaRPr>
          </a:p>
        </p:txBody>
      </p:sp>
      <p:cxnSp>
        <p:nvCxnSpPr>
          <p:cNvPr id="7" name="Straight Connector 6">
            <a:extLst>
              <a:ext uri="{FF2B5EF4-FFF2-40B4-BE49-F238E27FC236}">
                <a16:creationId xmlns:a16="http://schemas.microsoft.com/office/drawing/2014/main" id="{7F0681AC-E9DE-8EA2-5DE3-E5D9018648AE}"/>
              </a:ext>
            </a:extLst>
          </p:cNvPr>
          <p:cNvCxnSpPr>
            <a:cxnSpLocks/>
          </p:cNvCxnSpPr>
          <p:nvPr/>
        </p:nvCxnSpPr>
        <p:spPr>
          <a:xfrm flipH="1">
            <a:off x="6228413" y="4534525"/>
            <a:ext cx="1521502" cy="122169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818C5CAC-6F0F-5B5E-6B82-A15808A69558}"/>
              </a:ext>
            </a:extLst>
          </p:cNvPr>
          <p:cNvSpPr txBox="1"/>
          <p:nvPr/>
        </p:nvSpPr>
        <p:spPr>
          <a:xfrm>
            <a:off x="6669740" y="3247247"/>
            <a:ext cx="954967" cy="307777"/>
          </a:xfrm>
          <a:prstGeom prst="rect">
            <a:avLst/>
          </a:prstGeom>
          <a:noFill/>
        </p:spPr>
        <p:txBody>
          <a:bodyPr wrap="square">
            <a:spAutoFit/>
          </a:bodyPr>
          <a:lstStyle/>
          <a:p>
            <a:r>
              <a:rPr lang="ja-JP" altLang="en-US" sz="1400">
                <a:solidFill>
                  <a:schemeClr val="tx2"/>
                </a:solidFill>
                <a:latin typeface="Microsoft YaHei" panose="020B0503020204020204" pitchFamily="34" charset="-122"/>
                <a:ea typeface="Microsoft YaHei" panose="020B0503020204020204" pitchFamily="34" charset="-122"/>
              </a:rPr>
              <a:t>墨尔本</a:t>
            </a:r>
            <a:endParaRPr lang="en-US" sz="1400" dirty="0">
              <a:solidFill>
                <a:schemeClr val="tx2"/>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76551847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r="-1735"/>
          <a:stretch/>
        </p:blipFill>
        <p:spPr>
          <a:xfrm>
            <a:off x="8237095" y="368300"/>
            <a:ext cx="3954906"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12276" y="3477251"/>
            <a:ext cx="2382787" cy="662774"/>
          </a:xfrm>
        </p:spPr>
        <p:txBody>
          <a:bodyPr/>
          <a:lstStyle/>
          <a:p>
            <a:r>
              <a:rPr lang="en-AU" altLang="ja-JP" sz="2000" dirty="0">
                <a:latin typeface="Microsoft YaHei" panose="020B0503020204020204" pitchFamily="34" charset="-122"/>
                <a:ea typeface="Microsoft YaHei" panose="020B0503020204020204" pitchFamily="34" charset="-122"/>
              </a:rPr>
              <a:t>19</a:t>
            </a:r>
            <a:r>
              <a:rPr lang="zh-CN" altLang="en-US" sz="2000" dirty="0">
                <a:latin typeface="Microsoft YaHei" panose="020B0503020204020204" pitchFamily="34" charset="-122"/>
                <a:ea typeface="Microsoft YaHei" panose="020B0503020204020204" pitchFamily="34" charset="-122"/>
              </a:rPr>
              <a:t>世纪</a:t>
            </a:r>
            <a:r>
              <a:rPr lang="en-AU" altLang="zh-CN" sz="2000" dirty="0">
                <a:latin typeface="Microsoft YaHei" panose="020B0503020204020204" pitchFamily="34" charset="-122"/>
                <a:ea typeface="Microsoft YaHei" panose="020B0503020204020204" pitchFamily="34" charset="-122"/>
              </a:rPr>
              <a:t>80</a:t>
            </a:r>
            <a:r>
              <a:rPr lang="zh-CN" altLang="en-US" sz="2000" dirty="0">
                <a:latin typeface="Microsoft YaHei" panose="020B0503020204020204" pitchFamily="34" charset="-122"/>
                <a:ea typeface="Microsoft YaHei" panose="020B0503020204020204" pitchFamily="34" charset="-122"/>
              </a:rPr>
              <a:t>年代</a:t>
            </a:r>
            <a:r>
              <a:rPr lang="ja-JP" altLang="en-US" sz="2000" dirty="0">
                <a:latin typeface="Microsoft YaHei" panose="020B0503020204020204" pitchFamily="34" charset="-122"/>
                <a:ea typeface="Microsoft YaHei" panose="020B0503020204020204" pitchFamily="34" charset="-122"/>
              </a:rPr>
              <a:t>晚期</a:t>
            </a:r>
            <a:endParaRPr lang="en-US" sz="2000" dirty="0"/>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12276" y="4140032"/>
            <a:ext cx="2735068" cy="1461301"/>
          </a:xfrm>
        </p:spPr>
        <p:txBody>
          <a:bodyPr/>
          <a:lstStyle/>
          <a:p>
            <a:pPr>
              <a:defRPr>
                <a:latin typeface="Arial"/>
                <a:ea typeface="Arial"/>
                <a:cs typeface="Arial"/>
                <a:sym typeface="Arial"/>
              </a:defRPr>
            </a:pPr>
            <a:r>
              <a:rPr lang="ja-JP" altLang="en-US">
                <a:latin typeface="Microsoft YaHei" panose="020B0503020204020204" pitchFamily="34" charset="-122"/>
                <a:ea typeface="Microsoft YaHei" panose="020B0503020204020204" pitchFamily="34" charset="-122"/>
                <a:sym typeface="Helvetica"/>
              </a:rPr>
              <a:t>淘金热见证了维多利亚州葡萄市场的蓬勃发展，酿酒葡萄开始被广泛种植。但经济的衰退和加强型葡萄酒的流行致使其暂时让位。</a:t>
            </a:r>
            <a:endParaRPr lang="ja-JP" altLang="en-US" dirty="0">
              <a:latin typeface="Microsoft YaHei" panose="020B0503020204020204" pitchFamily="34" charset="-122"/>
              <a:ea typeface="Microsoft YaHei" panose="020B0503020204020204" pitchFamily="34" charset="-122"/>
              <a:sym typeface="Helvetica"/>
            </a:endParaRP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343" y="911889"/>
            <a:ext cx="5992610" cy="473196"/>
          </a:xfrm>
        </p:spPr>
        <p:txBody>
          <a:bodyPr/>
          <a:lstStyle/>
          <a:p>
            <a:r>
              <a:rPr lang="ja-JP" altLang="en-US">
                <a:solidFill>
                  <a:schemeClr val="accent5"/>
                </a:solidFill>
                <a:latin typeface="Microsoft YaHei" panose="020B0503020204020204" pitchFamily="34" charset="-122"/>
                <a:ea typeface="Microsoft YaHei" panose="020B0503020204020204" pitchFamily="34" charset="-122"/>
              </a:rPr>
              <a:t>莫宁顿半岛的</a:t>
            </a:r>
          </a:p>
          <a:p>
            <a:r>
              <a:rPr lang="ja-JP" altLang="en-US">
                <a:solidFill>
                  <a:schemeClr val="accent5"/>
                </a:solidFill>
                <a:latin typeface="Microsoft YaHei" panose="020B0503020204020204" pitchFamily="34" charset="-122"/>
                <a:ea typeface="Microsoft YaHei" panose="020B0503020204020204" pitchFamily="34" charset="-122"/>
              </a:rPr>
              <a:t>历史</a:t>
            </a:r>
            <a:endParaRPr lang="en-US" dirty="0">
              <a:solidFill>
                <a:schemeClr val="accent5"/>
              </a:solidFill>
              <a:latin typeface="Microsoft YaHei" panose="020B0503020204020204" pitchFamily="34" charset="-122"/>
              <a:ea typeface="Microsoft YaHei" panose="020B0503020204020204" pitchFamily="34" charset="-122"/>
            </a:endParaRPr>
          </a:p>
        </p:txBody>
      </p:sp>
      <p:sp>
        <p:nvSpPr>
          <p:cNvPr id="2" name="Text Placeholder 9">
            <a:extLst>
              <a:ext uri="{FF2B5EF4-FFF2-40B4-BE49-F238E27FC236}">
                <a16:creationId xmlns:a16="http://schemas.microsoft.com/office/drawing/2014/main" id="{8B2B6792-1E47-E7D1-5C88-F3755D22476B}"/>
              </a:ext>
            </a:extLst>
          </p:cNvPr>
          <p:cNvSpPr txBox="1">
            <a:spLocks/>
          </p:cNvSpPr>
          <p:nvPr/>
        </p:nvSpPr>
        <p:spPr>
          <a:xfrm>
            <a:off x="591600" y="1506071"/>
            <a:ext cx="6736827" cy="1229882"/>
          </a:xfrm>
          <a:prstGeom prst="rect">
            <a:avLst/>
          </a:prstGeom>
        </p:spPr>
        <p:txBody>
          <a:bodyPr vert="horz" lIns="0" tIns="0" rIns="0" bIns="0" rtlCol="0" anchor="t">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5440">
                <a:solidFill>
                  <a:schemeClr val="accent1"/>
                </a:solidFill>
                <a:latin typeface="Microsoft YaHei" panose="020B0503020204020204" pitchFamily="34" charset="-122"/>
                <a:ea typeface="Microsoft YaHei" panose="020B0503020204020204" pitchFamily="34" charset="-122"/>
              </a:rPr>
              <a:t>悄然发端，迅速崛起</a:t>
            </a:r>
            <a:endParaRPr lang="en-US" sz="5440" dirty="0">
              <a:solidFill>
                <a:schemeClr val="accent1"/>
              </a:solidFill>
              <a:latin typeface="Microsoft YaHei" panose="020B0503020204020204" pitchFamily="34" charset="-122"/>
              <a:ea typeface="Microsoft YaHei" panose="020B0503020204020204" pitchFamily="34" charset="-122"/>
            </a:endParaRPr>
          </a:p>
        </p:txBody>
      </p:sp>
      <p:sp>
        <p:nvSpPr>
          <p:cNvPr id="7" name="Text Placeholder 4">
            <a:extLst>
              <a:ext uri="{FF2B5EF4-FFF2-40B4-BE49-F238E27FC236}">
                <a16:creationId xmlns:a16="http://schemas.microsoft.com/office/drawing/2014/main" id="{BC14C2E2-545E-A06D-73DB-61CA21892867}"/>
              </a:ext>
            </a:extLst>
          </p:cNvPr>
          <p:cNvSpPr txBox="1">
            <a:spLocks/>
          </p:cNvSpPr>
          <p:nvPr/>
        </p:nvSpPr>
        <p:spPr>
          <a:xfrm>
            <a:off x="4948274" y="4180805"/>
            <a:ext cx="3828467"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spcBef>
                <a:spcPts val="600"/>
              </a:spcBef>
              <a:defRPr sz="1400"/>
            </a:pPr>
            <a:r>
              <a:rPr lang="ja-JP" altLang="en-US" sz="1400" dirty="0">
                <a:latin typeface="Microsoft YaHei" panose="020B0503020204020204" pitchFamily="34" charset="-122"/>
                <a:ea typeface="Microsoft YaHei" panose="020B0503020204020204" pitchFamily="34" charset="-122"/>
                <a:cs typeface="+mj-cs"/>
                <a:sym typeface="Helvetica"/>
              </a:rPr>
              <a:t>一小批酿酒师在这里建立了现代葡萄酒工业。贝利欧</a:t>
            </a:r>
            <a:r>
              <a:rPr lang="en-US" altLang="ja-JP" sz="1400" dirty="0">
                <a:latin typeface="Microsoft YaHei" panose="020B0503020204020204" pitchFamily="34" charset="-122"/>
                <a:ea typeface="Microsoft YaHei" panose="020B0503020204020204" pitchFamily="34" charset="-122"/>
              </a:rPr>
              <a:t>-</a:t>
            </a:r>
            <a:r>
              <a:rPr lang="ja-JP" altLang="en-US" sz="1400" dirty="0">
                <a:latin typeface="Microsoft YaHei" panose="020B0503020204020204" pitchFamily="34" charset="-122"/>
                <a:ea typeface="Microsoft YaHei" panose="020B0503020204020204" pitchFamily="34" charset="-122"/>
                <a:cs typeface="+mj-cs"/>
                <a:sym typeface="Helvetica"/>
              </a:rPr>
              <a:t>迈尔（</a:t>
            </a:r>
            <a:r>
              <a:rPr lang="ja-JP" altLang="en-US" sz="1400" dirty="0">
                <a:latin typeface="Microsoft YaHei" panose="020B0503020204020204" pitchFamily="34" charset="-122"/>
                <a:ea typeface="Microsoft YaHei" panose="020B0503020204020204" pitchFamily="34" charset="-122"/>
              </a:rPr>
              <a:t> </a:t>
            </a:r>
            <a:r>
              <a:rPr lang="en-GB" sz="1400" dirty="0">
                <a:latin typeface="Microsoft YaHei" panose="020B0503020204020204" pitchFamily="34" charset="-122"/>
                <a:ea typeface="Microsoft YaHei" panose="020B0503020204020204" pitchFamily="34" charset="-122"/>
              </a:rPr>
              <a:t>Baillieu Myer</a:t>
            </a:r>
            <a:r>
              <a:rPr lang="en-GB" sz="1400" dirty="0">
                <a:latin typeface="Microsoft YaHei" panose="020B0503020204020204" pitchFamily="34" charset="-122"/>
                <a:ea typeface="Microsoft YaHei" panose="020B0503020204020204" pitchFamily="34" charset="-122"/>
                <a:cs typeface="+mj-cs"/>
                <a:sym typeface="Helvetica"/>
              </a:rPr>
              <a:t>）</a:t>
            </a:r>
            <a:r>
              <a:rPr lang="ja-JP" altLang="en-US" sz="1400" dirty="0">
                <a:latin typeface="Microsoft YaHei" panose="020B0503020204020204" pitchFamily="34" charset="-122"/>
                <a:ea typeface="Microsoft YaHei" panose="020B0503020204020204" pitchFamily="34" charset="-122"/>
                <a:cs typeface="+mj-cs"/>
                <a:sym typeface="Helvetica"/>
              </a:rPr>
              <a:t>在北梅里克斯（</a:t>
            </a:r>
            <a:r>
              <a:rPr lang="ja-JP" altLang="en-US" sz="1400" dirty="0">
                <a:latin typeface="Microsoft YaHei" panose="020B0503020204020204" pitchFamily="34" charset="-122"/>
                <a:ea typeface="Microsoft YaHei" panose="020B0503020204020204" pitchFamily="34" charset="-122"/>
              </a:rPr>
              <a:t> </a:t>
            </a:r>
            <a:r>
              <a:rPr lang="en-GB" sz="1400" dirty="0">
                <a:latin typeface="Microsoft YaHei" panose="020B0503020204020204" pitchFamily="34" charset="-122"/>
                <a:ea typeface="Microsoft YaHei" panose="020B0503020204020204" pitchFamily="34" charset="-122"/>
              </a:rPr>
              <a:t>Merricks North</a:t>
            </a:r>
            <a:r>
              <a:rPr lang="en-GB" sz="1400" dirty="0">
                <a:latin typeface="Microsoft YaHei" panose="020B0503020204020204" pitchFamily="34" charset="-122"/>
                <a:ea typeface="Microsoft YaHei" panose="020B0503020204020204" pitchFamily="34" charset="-122"/>
                <a:cs typeface="+mj-cs"/>
                <a:sym typeface="Helvetica"/>
              </a:rPr>
              <a:t>）</a:t>
            </a:r>
            <a:r>
              <a:rPr lang="ja-JP" altLang="en-US" sz="1400" dirty="0">
                <a:latin typeface="Microsoft YaHei" panose="020B0503020204020204" pitchFamily="34" charset="-122"/>
                <a:ea typeface="Microsoft YaHei" panose="020B0503020204020204" pitchFamily="34" charset="-122"/>
                <a:cs typeface="+mj-cs"/>
                <a:sym typeface="Helvetica"/>
              </a:rPr>
              <a:t>的艾尔吉公园（</a:t>
            </a:r>
            <a:r>
              <a:rPr lang="ja-JP" altLang="en-US" sz="1400" dirty="0">
                <a:latin typeface="Microsoft YaHei" panose="020B0503020204020204" pitchFamily="34" charset="-122"/>
                <a:ea typeface="Microsoft YaHei" panose="020B0503020204020204" pitchFamily="34" charset="-122"/>
              </a:rPr>
              <a:t> </a:t>
            </a:r>
            <a:r>
              <a:rPr lang="en-GB" sz="1400" dirty="0" err="1">
                <a:latin typeface="Microsoft YaHei" panose="020B0503020204020204" pitchFamily="34" charset="-122"/>
                <a:ea typeface="Microsoft YaHei" panose="020B0503020204020204" pitchFamily="34" charset="-122"/>
              </a:rPr>
              <a:t>Elgee</a:t>
            </a:r>
            <a:r>
              <a:rPr lang="en-GB" sz="1400" dirty="0">
                <a:latin typeface="Microsoft YaHei" panose="020B0503020204020204" pitchFamily="34" charset="-122"/>
                <a:ea typeface="Microsoft YaHei" panose="020B0503020204020204" pitchFamily="34" charset="-122"/>
              </a:rPr>
              <a:t> Park</a:t>
            </a:r>
            <a:r>
              <a:rPr lang="en-GB" sz="1400" dirty="0">
                <a:latin typeface="Microsoft YaHei" panose="020B0503020204020204" pitchFamily="34" charset="-122"/>
                <a:ea typeface="Microsoft YaHei" panose="020B0503020204020204" pitchFamily="34" charset="-122"/>
                <a:cs typeface="+mj-cs"/>
                <a:sym typeface="Helvetica"/>
              </a:rPr>
              <a:t>）</a:t>
            </a:r>
            <a:r>
              <a:rPr lang="ja-JP" altLang="en-US" sz="1400" dirty="0">
                <a:latin typeface="Microsoft YaHei" panose="020B0503020204020204" pitchFamily="34" charset="-122"/>
                <a:ea typeface="Microsoft YaHei" panose="020B0503020204020204" pitchFamily="34" charset="-122"/>
                <a:cs typeface="+mj-cs"/>
                <a:sym typeface="Helvetica"/>
              </a:rPr>
              <a:t>种植葡萄。纳特（</a:t>
            </a:r>
            <a:r>
              <a:rPr lang="en-GB" sz="1400" dirty="0">
                <a:latin typeface="Microsoft YaHei" panose="020B0503020204020204" pitchFamily="34" charset="-122"/>
                <a:ea typeface="Microsoft YaHei" panose="020B0503020204020204" pitchFamily="34" charset="-122"/>
              </a:rPr>
              <a:t>Nat）</a:t>
            </a:r>
            <a:r>
              <a:rPr lang="ja-JP" altLang="en-US" sz="1400" dirty="0">
                <a:latin typeface="Microsoft YaHei" panose="020B0503020204020204" pitchFamily="34" charset="-122"/>
                <a:ea typeface="Microsoft YaHei" panose="020B0503020204020204" pitchFamily="34" charset="-122"/>
                <a:cs typeface="+mj-cs"/>
                <a:sym typeface="Helvetica"/>
              </a:rPr>
              <a:t>和罗莎莉</a:t>
            </a:r>
            <a:r>
              <a:rPr lang="en-US" altLang="ja-JP" sz="1400" dirty="0">
                <a:latin typeface="Microsoft YaHei" panose="020B0503020204020204" pitchFamily="34" charset="-122"/>
                <a:ea typeface="Microsoft YaHei" panose="020B0503020204020204" pitchFamily="34" charset="-122"/>
              </a:rPr>
              <a:t>-</a:t>
            </a:r>
            <a:r>
              <a:rPr lang="ja-JP" altLang="en-US" sz="1400" dirty="0">
                <a:latin typeface="Microsoft YaHei" panose="020B0503020204020204" pitchFamily="34" charset="-122"/>
                <a:ea typeface="Microsoft YaHei" panose="020B0503020204020204" pitchFamily="34" charset="-122"/>
                <a:cs typeface="+mj-cs"/>
                <a:sym typeface="Helvetica"/>
              </a:rPr>
              <a:t>怀特（</a:t>
            </a:r>
            <a:r>
              <a:rPr lang="en-GB" sz="1400" dirty="0">
                <a:latin typeface="Microsoft YaHei" panose="020B0503020204020204" pitchFamily="34" charset="-122"/>
                <a:ea typeface="Microsoft YaHei" panose="020B0503020204020204" pitchFamily="34" charset="-122"/>
              </a:rPr>
              <a:t>Rosalie White）</a:t>
            </a:r>
            <a:r>
              <a:rPr lang="ja-JP" altLang="en-US" sz="1400" dirty="0">
                <a:latin typeface="Microsoft YaHei" panose="020B0503020204020204" pitchFamily="34" charset="-122"/>
                <a:ea typeface="Microsoft YaHei" panose="020B0503020204020204" pitchFamily="34" charset="-122"/>
                <a:cs typeface="+mj-cs"/>
                <a:sym typeface="Helvetica"/>
              </a:rPr>
              <a:t>在</a:t>
            </a:r>
            <a:r>
              <a:rPr lang="ja-JP" altLang="en-US" sz="1400" dirty="0">
                <a:latin typeface="Microsoft YaHei" panose="020B0503020204020204" pitchFamily="34" charset="-122"/>
                <a:ea typeface="Microsoft YaHei" panose="020B0503020204020204" pitchFamily="34" charset="-122"/>
              </a:rPr>
              <a:t>正脊酒庄（</a:t>
            </a:r>
            <a:r>
              <a:rPr lang="en-GB" sz="1400" dirty="0">
                <a:latin typeface="Microsoft YaHei" panose="020B0503020204020204" pitchFamily="34" charset="-122"/>
                <a:ea typeface="Microsoft YaHei" panose="020B0503020204020204" pitchFamily="34" charset="-122"/>
              </a:rPr>
              <a:t>Main Ridge Estate）</a:t>
            </a:r>
            <a:r>
              <a:rPr lang="ja-JP" altLang="en-US" sz="1400" dirty="0">
                <a:latin typeface="Microsoft YaHei" panose="020B0503020204020204" pitchFamily="34" charset="-122"/>
                <a:ea typeface="Microsoft YaHei" panose="020B0503020204020204" pitchFamily="34" charset="-122"/>
                <a:cs typeface="+mj-cs"/>
                <a:sym typeface="Helvetica"/>
              </a:rPr>
              <a:t>建造了第一个商用酒厂。他们说服了本地议会更改规定，酒庄品酒室得到了销售葡萄酒的许可。</a:t>
            </a:r>
          </a:p>
        </p:txBody>
      </p:sp>
      <p:sp>
        <p:nvSpPr>
          <p:cNvPr id="9" name="Text Placeholder 5">
            <a:extLst>
              <a:ext uri="{FF2B5EF4-FFF2-40B4-BE49-F238E27FC236}">
                <a16:creationId xmlns:a16="http://schemas.microsoft.com/office/drawing/2014/main" id="{0DE94745-0024-A08D-3AE1-76B601581297}"/>
              </a:ext>
            </a:extLst>
          </p:cNvPr>
          <p:cNvSpPr txBox="1">
            <a:spLocks/>
          </p:cNvSpPr>
          <p:nvPr/>
        </p:nvSpPr>
        <p:spPr>
          <a:xfrm>
            <a:off x="4948274" y="3518031"/>
            <a:ext cx="1995056"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latin typeface="Microsoft YaHei" panose="020B0503020204020204" pitchFamily="34" charset="-122"/>
                <a:ea typeface="Microsoft YaHei" panose="020B0503020204020204" pitchFamily="34" charset="-122"/>
              </a:rPr>
              <a:t>20</a:t>
            </a:r>
            <a:r>
              <a:rPr lang="zh-CN" altLang="en-US" sz="2000" dirty="0">
                <a:latin typeface="Microsoft YaHei" panose="020B0503020204020204" pitchFamily="34" charset="-122"/>
                <a:ea typeface="Microsoft YaHei" panose="020B0503020204020204" pitchFamily="34" charset="-122"/>
              </a:rPr>
              <a:t>世纪</a:t>
            </a:r>
            <a:r>
              <a:rPr lang="en-US" sz="2000" dirty="0">
                <a:latin typeface="Microsoft YaHei" panose="020B0503020204020204" pitchFamily="34" charset="-122"/>
                <a:ea typeface="Microsoft YaHei" panose="020B0503020204020204" pitchFamily="34" charset="-122"/>
              </a:rPr>
              <a:t>70</a:t>
            </a:r>
            <a:r>
              <a:rPr lang="zh-CN" altLang="en-US" sz="2000" dirty="0">
                <a:latin typeface="Microsoft YaHei" panose="020B0503020204020204" pitchFamily="34" charset="-122"/>
                <a:ea typeface="Microsoft YaHei" panose="020B0503020204020204" pitchFamily="34" charset="-122"/>
              </a:rPr>
              <a:t>年代</a:t>
            </a:r>
            <a:endParaRPr lang="en-US" sz="2000" dirty="0">
              <a:latin typeface="Microsoft YaHei" panose="020B0503020204020204" pitchFamily="34" charset="-122"/>
              <a:ea typeface="Microsoft YaHei" panose="020B0503020204020204" pitchFamily="34" charset="-122"/>
            </a:endParaRPr>
          </a:p>
        </p:txBody>
      </p:sp>
      <p:sp>
        <p:nvSpPr>
          <p:cNvPr id="13" name="Text Placeholder 4">
            <a:extLst>
              <a:ext uri="{FF2B5EF4-FFF2-40B4-BE49-F238E27FC236}">
                <a16:creationId xmlns:a16="http://schemas.microsoft.com/office/drawing/2014/main" id="{9AAE8B0E-925E-F822-9846-27F82033A83E}"/>
              </a:ext>
            </a:extLst>
          </p:cNvPr>
          <p:cNvSpPr txBox="1">
            <a:spLocks/>
          </p:cNvSpPr>
          <p:nvPr/>
        </p:nvSpPr>
        <p:spPr>
          <a:xfrm>
            <a:off x="9437298" y="4180805"/>
            <a:ext cx="2648309"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spcBef>
                <a:spcPts val="600"/>
              </a:spcBef>
              <a:defRPr sz="1400"/>
            </a:pPr>
            <a:r>
              <a:rPr lang="ja-JP" altLang="en-US" dirty="0">
                <a:latin typeface="Microsoft YaHei" panose="020B0503020204020204" pitchFamily="34" charset="-122"/>
                <a:ea typeface="Microsoft YaHei" panose="020B0503020204020204" pitchFamily="34" charset="-122"/>
                <a:cs typeface="+mj-cs"/>
                <a:sym typeface="Helvetica"/>
              </a:rPr>
              <a:t>岛上的第二波葡萄酒生产商留下了他们浓墨重彩的印记。</a:t>
            </a:r>
            <a:r>
              <a:rPr lang="ja-JP" altLang="en-US" dirty="0">
                <a:latin typeface="Microsoft YaHei" panose="020B0503020204020204" pitchFamily="34" charset="-122"/>
                <a:ea typeface="Microsoft YaHei" panose="020B0503020204020204" pitchFamily="34" charset="-122"/>
              </a:rPr>
              <a:t> 莫路德酒庄（</a:t>
            </a:r>
            <a:r>
              <a:rPr lang="en-GB" dirty="0">
                <a:latin typeface="Microsoft YaHei" panose="020B0503020204020204" pitchFamily="34" charset="-122"/>
                <a:ea typeface="Microsoft YaHei" panose="020B0503020204020204" pitchFamily="34" charset="-122"/>
              </a:rPr>
              <a:t>Moorooduc Estate）</a:t>
            </a:r>
            <a:r>
              <a:rPr lang="ja-JP" altLang="en-US" dirty="0">
                <a:latin typeface="Microsoft YaHei" panose="020B0503020204020204" pitchFamily="34" charset="-122"/>
                <a:ea typeface="Microsoft YaHei" panose="020B0503020204020204" pitchFamily="34" charset="-122"/>
              </a:rPr>
              <a:t>和帕霖佳酒庄（</a:t>
            </a:r>
            <a:r>
              <a:rPr lang="en-GB" dirty="0" err="1">
                <a:latin typeface="Microsoft YaHei" panose="020B0503020204020204" pitchFamily="34" charset="-122"/>
                <a:ea typeface="Microsoft YaHei" panose="020B0503020204020204" pitchFamily="34" charset="-122"/>
              </a:rPr>
              <a:t>Paringa</a:t>
            </a:r>
            <a:r>
              <a:rPr lang="en-GB" dirty="0">
                <a:latin typeface="Microsoft YaHei" panose="020B0503020204020204" pitchFamily="34" charset="-122"/>
                <a:ea typeface="Microsoft YaHei" panose="020B0503020204020204" pitchFamily="34" charset="-122"/>
              </a:rPr>
              <a:t> Estate）</a:t>
            </a:r>
            <a:r>
              <a:rPr lang="ja-JP" altLang="en-US" dirty="0">
                <a:latin typeface="Microsoft YaHei" panose="020B0503020204020204" pitchFamily="34" charset="-122"/>
                <a:ea typeface="Microsoft YaHei" panose="020B0503020204020204" pitchFamily="34" charset="-122"/>
              </a:rPr>
              <a:t>落成，成为同行中的领袖。</a:t>
            </a:r>
          </a:p>
        </p:txBody>
      </p:sp>
      <p:sp>
        <p:nvSpPr>
          <p:cNvPr id="14" name="Text Placeholder 5">
            <a:extLst>
              <a:ext uri="{FF2B5EF4-FFF2-40B4-BE49-F238E27FC236}">
                <a16:creationId xmlns:a16="http://schemas.microsoft.com/office/drawing/2014/main" id="{467053A5-1649-A3C5-2D2D-5F5320AD7155}"/>
              </a:ext>
            </a:extLst>
          </p:cNvPr>
          <p:cNvSpPr txBox="1">
            <a:spLocks/>
          </p:cNvSpPr>
          <p:nvPr/>
        </p:nvSpPr>
        <p:spPr>
          <a:xfrm>
            <a:off x="9539172" y="351803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latin typeface="Microsoft YaHei" panose="020B0503020204020204" pitchFamily="34" charset="-122"/>
                <a:ea typeface="Microsoft YaHei" panose="020B0503020204020204" pitchFamily="34" charset="-122"/>
              </a:rPr>
              <a:t>20</a:t>
            </a:r>
            <a:r>
              <a:rPr lang="zh-CN" altLang="en-US" sz="2000" dirty="0">
                <a:latin typeface="Microsoft YaHei" panose="020B0503020204020204" pitchFamily="34" charset="-122"/>
                <a:ea typeface="Microsoft YaHei" panose="020B0503020204020204" pitchFamily="34" charset="-122"/>
              </a:rPr>
              <a:t>世纪</a:t>
            </a:r>
            <a:r>
              <a:rPr lang="en-US" sz="2000" dirty="0">
                <a:latin typeface="Microsoft YaHei" panose="020B0503020204020204" pitchFamily="34" charset="-122"/>
                <a:ea typeface="Microsoft YaHei" panose="020B0503020204020204" pitchFamily="34" charset="-122"/>
              </a:rPr>
              <a:t>80</a:t>
            </a:r>
            <a:r>
              <a:rPr lang="zh-CN" altLang="en-US" sz="2000" dirty="0">
                <a:latin typeface="Microsoft YaHei" panose="020B0503020204020204" pitchFamily="34" charset="-122"/>
                <a:ea typeface="Microsoft YaHei" panose="020B0503020204020204" pitchFamily="34" charset="-122"/>
              </a:rPr>
              <a:t>年代</a:t>
            </a:r>
            <a:endParaRPr lang="en-US" sz="2000"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0130353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7629993" y="584200"/>
            <a:ext cx="4562007" cy="5878192"/>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4" y="4167580"/>
            <a:ext cx="2186803" cy="1461301"/>
          </a:xfrm>
        </p:spPr>
        <p:txBody>
          <a:bodyPr/>
          <a:lstStyle/>
          <a:p>
            <a:pPr>
              <a:defRPr>
                <a:latin typeface="Arial"/>
                <a:ea typeface="Arial"/>
                <a:cs typeface="Arial"/>
                <a:sym typeface="Arial"/>
              </a:defRPr>
            </a:pPr>
            <a:r>
              <a:rPr lang="ja-JP" altLang="en-US">
                <a:latin typeface="Microsoft YaHei" panose="020B0503020204020204" pitchFamily="34" charset="-122"/>
                <a:ea typeface="Microsoft YaHei" panose="020B0503020204020204" pitchFamily="34" charset="-122"/>
                <a:sym typeface="Helvetica"/>
              </a:rPr>
              <a:t>莫宁顿半岛葡萄种植者协会（</a:t>
            </a:r>
            <a:r>
              <a:rPr lang="en-GB" dirty="0">
                <a:latin typeface="Microsoft YaHei" panose="020B0503020204020204" pitchFamily="34" charset="-122"/>
                <a:ea typeface="Microsoft YaHei" panose="020B0503020204020204" pitchFamily="34" charset="-122"/>
                <a:sym typeface="Helvetica"/>
              </a:rPr>
              <a:t>Mornington Peninsula Vignerons Association）</a:t>
            </a:r>
            <a:r>
              <a:rPr lang="ja-JP" altLang="en-US">
                <a:latin typeface="Microsoft YaHei" panose="020B0503020204020204" pitchFamily="34" charset="-122"/>
                <a:ea typeface="Microsoft YaHei" panose="020B0503020204020204" pitchFamily="34" charset="-122"/>
                <a:sym typeface="Helvetica"/>
              </a:rPr>
              <a:t>成立。</a:t>
            </a:r>
            <a:endParaRPr lang="ja-JP" altLang="en-US" dirty="0">
              <a:latin typeface="Microsoft YaHei" panose="020B0503020204020204" pitchFamily="34" charset="-122"/>
              <a:ea typeface="Microsoft YaHei" panose="020B0503020204020204" pitchFamily="34" charset="-122"/>
              <a:sym typeface="Helvetica"/>
            </a:endParaRP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483729"/>
            <a:ext cx="2120040" cy="662774"/>
          </a:xfrm>
        </p:spPr>
        <p:txBody>
          <a:bodyPr/>
          <a:lstStyle/>
          <a:p>
            <a:r>
              <a:rPr lang="en-US" dirty="0"/>
              <a:t>1982</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310016" y="1468108"/>
            <a:ext cx="2824740" cy="1461301"/>
          </a:xfrm>
        </p:spPr>
        <p:txBody>
          <a:bodyPr/>
          <a:lstStyle/>
          <a:p>
            <a:pPr>
              <a:defRPr>
                <a:latin typeface="Arial"/>
                <a:ea typeface="Arial"/>
                <a:cs typeface="Arial"/>
                <a:sym typeface="Arial"/>
              </a:defRPr>
            </a:pPr>
            <a:r>
              <a:rPr lang="ja-JP" altLang="en-US">
                <a:latin typeface="Microsoft YaHei" panose="020B0503020204020204" pitchFamily="34" charset="-122"/>
                <a:ea typeface="Microsoft YaHei" panose="020B0503020204020204" pitchFamily="34" charset="-122"/>
                <a:sym typeface="Helvetica"/>
              </a:rPr>
              <a:t>半岛上的酿酒师持续地完善黑比诺（</a:t>
            </a:r>
            <a:r>
              <a:rPr lang="en-GB" dirty="0">
                <a:latin typeface="Microsoft YaHei" panose="020B0503020204020204" pitchFamily="34" charset="-122"/>
                <a:ea typeface="Microsoft YaHei" panose="020B0503020204020204" pitchFamily="34" charset="-122"/>
                <a:sym typeface="Helvetica"/>
              </a:rPr>
              <a:t>Pinot Noir）</a:t>
            </a:r>
            <a:r>
              <a:rPr lang="ja-JP" altLang="en-US">
                <a:latin typeface="Microsoft YaHei" panose="020B0503020204020204" pitchFamily="34" charset="-122"/>
                <a:ea typeface="Microsoft YaHei" panose="020B0503020204020204" pitchFamily="34" charset="-122"/>
                <a:sym typeface="Helvetica"/>
              </a:rPr>
              <a:t>和霞多丽（</a:t>
            </a:r>
            <a:r>
              <a:rPr lang="en-GB" dirty="0">
                <a:latin typeface="Microsoft YaHei" panose="020B0503020204020204" pitchFamily="34" charset="-122"/>
                <a:ea typeface="Microsoft YaHei" panose="020B0503020204020204" pitchFamily="34" charset="-122"/>
                <a:sym typeface="Helvetica"/>
              </a:rPr>
              <a:t>Chardonnay）</a:t>
            </a:r>
            <a:r>
              <a:rPr lang="ja-JP" altLang="en-US">
                <a:latin typeface="Microsoft YaHei" panose="020B0503020204020204" pitchFamily="34" charset="-122"/>
                <a:ea typeface="Microsoft YaHei" panose="020B0503020204020204" pitchFamily="34" charset="-122"/>
                <a:sym typeface="Helvetica"/>
              </a:rPr>
              <a:t>这两个招牌品种，并对诸如灰比诺（</a:t>
            </a:r>
            <a:r>
              <a:rPr lang="en-GB" dirty="0">
                <a:latin typeface="Microsoft YaHei" panose="020B0503020204020204" pitchFamily="34" charset="-122"/>
                <a:ea typeface="Microsoft YaHei" panose="020B0503020204020204" pitchFamily="34" charset="-122"/>
                <a:sym typeface="Helvetica"/>
              </a:rPr>
              <a:t>Pinot Gris/Grigio）</a:t>
            </a:r>
            <a:r>
              <a:rPr lang="ja-JP" altLang="en-US">
                <a:latin typeface="Microsoft YaHei" panose="020B0503020204020204" pitchFamily="34" charset="-122"/>
                <a:ea typeface="Microsoft YaHei" panose="020B0503020204020204" pitchFamily="34" charset="-122"/>
                <a:sym typeface="Helvetica"/>
              </a:rPr>
              <a:t>的新品种展开试验。新的葡萄园不断涌现。</a:t>
            </a:r>
            <a:endParaRPr lang="ja-JP" altLang="en-US" dirty="0">
              <a:latin typeface="Microsoft YaHei" panose="020B0503020204020204" pitchFamily="34" charset="-122"/>
              <a:ea typeface="Microsoft YaHei" panose="020B0503020204020204" pitchFamily="34" charset="-122"/>
              <a:sym typeface="Helvetica"/>
            </a:endParaRP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299130" y="784257"/>
            <a:ext cx="2120040" cy="662774"/>
          </a:xfrm>
        </p:spPr>
        <p:txBody>
          <a:bodyPr/>
          <a:lstStyle/>
          <a:p>
            <a:r>
              <a:rPr lang="en-US" sz="2000" dirty="0">
                <a:latin typeface="Microsoft YaHei" panose="020B0503020204020204" pitchFamily="34" charset="-122"/>
                <a:ea typeface="Microsoft YaHei" panose="020B0503020204020204" pitchFamily="34" charset="-122"/>
              </a:rPr>
              <a:t>20</a:t>
            </a:r>
            <a:r>
              <a:rPr lang="zh-CN" altLang="en-US" sz="2000" dirty="0">
                <a:latin typeface="Microsoft YaHei" panose="020B0503020204020204" pitchFamily="34" charset="-122"/>
                <a:ea typeface="Microsoft YaHei" panose="020B0503020204020204" pitchFamily="34" charset="-122"/>
              </a:rPr>
              <a:t>世纪</a:t>
            </a:r>
            <a:r>
              <a:rPr lang="en-US" sz="2000" dirty="0">
                <a:latin typeface="Microsoft YaHei" panose="020B0503020204020204" pitchFamily="34" charset="-122"/>
                <a:ea typeface="Microsoft YaHei" panose="020B0503020204020204" pitchFamily="34" charset="-122"/>
              </a:rPr>
              <a:t>90</a:t>
            </a:r>
            <a:r>
              <a:rPr lang="zh-CN" altLang="en-US" sz="2000" dirty="0">
                <a:latin typeface="Microsoft YaHei" panose="020B0503020204020204" pitchFamily="34" charset="-122"/>
                <a:ea typeface="Microsoft YaHei" panose="020B0503020204020204" pitchFamily="34" charset="-122"/>
              </a:rPr>
              <a:t>年代</a:t>
            </a:r>
            <a:endParaRPr lang="en-US" sz="2000" dirty="0"/>
          </a:p>
        </p:txBody>
      </p:sp>
      <p:sp>
        <p:nvSpPr>
          <p:cNvPr id="2" name="Text Placeholder 6">
            <a:extLst>
              <a:ext uri="{FF2B5EF4-FFF2-40B4-BE49-F238E27FC236}">
                <a16:creationId xmlns:a16="http://schemas.microsoft.com/office/drawing/2014/main" id="{4E909759-623E-3D21-8E11-D6B95618762D}"/>
              </a:ext>
            </a:extLst>
          </p:cNvPr>
          <p:cNvSpPr txBox="1">
            <a:spLocks/>
          </p:cNvSpPr>
          <p:nvPr/>
        </p:nvSpPr>
        <p:spPr>
          <a:xfrm>
            <a:off x="4628780" y="4112851"/>
            <a:ext cx="281383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latin typeface="Arial"/>
                <a:ea typeface="Arial"/>
                <a:cs typeface="Arial"/>
                <a:sym typeface="Arial"/>
              </a:defRPr>
            </a:pPr>
            <a:r>
              <a:rPr lang="ja-JP" altLang="en-US">
                <a:latin typeface="Microsoft YaHei" panose="020B0503020204020204" pitchFamily="34" charset="-122"/>
                <a:ea typeface="Microsoft YaHei" panose="020B0503020204020204" pitchFamily="34" charset="-122"/>
                <a:sym typeface="Helvetica"/>
              </a:rPr>
              <a:t>莫宁顿半岛（</a:t>
            </a:r>
            <a:r>
              <a:rPr lang="en-GB" dirty="0">
                <a:latin typeface="Microsoft YaHei" panose="020B0503020204020204" pitchFamily="34" charset="-122"/>
                <a:ea typeface="Microsoft YaHei" panose="020B0503020204020204" pitchFamily="34" charset="-122"/>
                <a:sym typeface="Helvetica"/>
              </a:rPr>
              <a:t>Mornington Peninsula） </a:t>
            </a:r>
            <a:r>
              <a:rPr lang="ja-JP" altLang="en-US">
                <a:latin typeface="Microsoft YaHei" panose="020B0503020204020204" pitchFamily="34" charset="-122"/>
                <a:ea typeface="Microsoft YaHei" panose="020B0503020204020204" pitchFamily="34" charset="-122"/>
                <a:sym typeface="Helvetica"/>
              </a:rPr>
              <a:t>是一个酿造世界级黑比诺（</a:t>
            </a:r>
            <a:r>
              <a:rPr lang="en-GB" dirty="0">
                <a:latin typeface="Microsoft YaHei" panose="020B0503020204020204" pitchFamily="34" charset="-122"/>
                <a:ea typeface="Microsoft YaHei" panose="020B0503020204020204" pitchFamily="34" charset="-122"/>
                <a:sym typeface="Helvetica"/>
              </a:rPr>
              <a:t>Pinot Noir）</a:t>
            </a:r>
            <a:r>
              <a:rPr lang="ja-JP" altLang="en-US">
                <a:latin typeface="Microsoft YaHei" panose="020B0503020204020204" pitchFamily="34" charset="-122"/>
                <a:ea typeface="Microsoft YaHei" panose="020B0503020204020204" pitchFamily="34" charset="-122"/>
                <a:sym typeface="Helvetica"/>
              </a:rPr>
              <a:t>和霞多丽（</a:t>
            </a:r>
            <a:r>
              <a:rPr lang="en-GB" dirty="0">
                <a:latin typeface="Microsoft YaHei" panose="020B0503020204020204" pitchFamily="34" charset="-122"/>
                <a:ea typeface="Microsoft YaHei" panose="020B0503020204020204" pitchFamily="34" charset="-122"/>
                <a:sym typeface="Helvetica"/>
              </a:rPr>
              <a:t>Chardonnay）</a:t>
            </a:r>
            <a:r>
              <a:rPr lang="ja-JP" altLang="en-US">
                <a:latin typeface="Microsoft YaHei" panose="020B0503020204020204" pitchFamily="34" charset="-122"/>
                <a:ea typeface="Microsoft YaHei" panose="020B0503020204020204" pitchFamily="34" charset="-122"/>
                <a:sym typeface="Helvetica"/>
              </a:rPr>
              <a:t>葡萄酒的顶级凉爽气候产区。酿酒师们把更多的时间花在葡萄园里，在酒厂里的干预越来越少。</a:t>
            </a:r>
            <a:endParaRPr lang="ja-JP" altLang="en-US" dirty="0">
              <a:latin typeface="Microsoft YaHei" panose="020B0503020204020204" pitchFamily="34" charset="-122"/>
              <a:ea typeface="Microsoft YaHei" panose="020B0503020204020204" pitchFamily="34" charset="-122"/>
              <a:sym typeface="Helvetica"/>
            </a:endParaRPr>
          </a:p>
        </p:txBody>
      </p:sp>
      <p:sp>
        <p:nvSpPr>
          <p:cNvPr id="5" name="Text Placeholder 7">
            <a:extLst>
              <a:ext uri="{FF2B5EF4-FFF2-40B4-BE49-F238E27FC236}">
                <a16:creationId xmlns:a16="http://schemas.microsoft.com/office/drawing/2014/main" id="{E01C81A7-84D7-54D9-701B-46AD3E22731E}"/>
              </a:ext>
            </a:extLst>
          </p:cNvPr>
          <p:cNvSpPr txBox="1">
            <a:spLocks/>
          </p:cNvSpPr>
          <p:nvPr/>
        </p:nvSpPr>
        <p:spPr>
          <a:xfrm>
            <a:off x="4617894" y="3429000"/>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a:latin typeface="Microsoft YaHei" panose="020B0503020204020204" pitchFamily="34" charset="-122"/>
                <a:ea typeface="Microsoft YaHei" panose="020B0503020204020204" pitchFamily="34" charset="-122"/>
              </a:rPr>
              <a:t>今天</a:t>
            </a:r>
            <a:endParaRPr lang="en-US"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4562734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5134"/>
            <a:ext cx="5009924" cy="792601"/>
          </a:xfrm>
        </p:spPr>
        <p:txBody>
          <a:bodyPr/>
          <a:lstStyle/>
          <a:p>
            <a:r>
              <a:rPr lang="ja-JP" altLang="en-US">
                <a:latin typeface="Microsoft YaHei" panose="020B0503020204020204" pitchFamily="34" charset="-122"/>
                <a:ea typeface="Microsoft YaHei" panose="020B0503020204020204" pitchFamily="34" charset="-122"/>
              </a:rPr>
              <a:t>地理、气候与土壤</a:t>
            </a:r>
            <a:endParaRPr lang="en-US" dirty="0">
              <a:latin typeface="Microsoft YaHei" panose="020B0503020204020204" pitchFamily="34" charset="-122"/>
              <a:ea typeface="Microsoft YaHei" panose="020B0503020204020204" pitchFamily="34" charset="-122"/>
            </a:endParaRP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3" y="1457330"/>
            <a:ext cx="4873488"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sz="5440">
                <a:solidFill>
                  <a:schemeClr val="bg2"/>
                </a:solidFill>
                <a:latin typeface="Microsoft YaHei" panose="020B0503020204020204" pitchFamily="34" charset="-122"/>
                <a:ea typeface="Microsoft YaHei" panose="020B0503020204020204" pitchFamily="34" charset="-122"/>
              </a:rPr>
              <a:t>极具多样性的</a:t>
            </a:r>
          </a:p>
          <a:p>
            <a:r>
              <a:rPr lang="ja-JP" altLang="en-US" sz="5440">
                <a:solidFill>
                  <a:schemeClr val="bg2"/>
                </a:solidFill>
                <a:latin typeface="Microsoft YaHei" panose="020B0503020204020204" pitchFamily="34" charset="-122"/>
                <a:ea typeface="Microsoft YaHei" panose="020B0503020204020204" pitchFamily="34" charset="-122"/>
              </a:rPr>
              <a:t>海洋性气候产区</a:t>
            </a:r>
            <a:endParaRPr lang="en-US" sz="5440" dirty="0">
              <a:solidFill>
                <a:schemeClr val="bg2"/>
              </a:solidFill>
              <a:latin typeface="Microsoft YaHei" panose="020B0503020204020204" pitchFamily="34" charset="-122"/>
              <a:ea typeface="Microsoft YaHei" panose="020B0503020204020204" pitchFamily="34" charset="-122"/>
            </a:endParaRP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3" y="3869364"/>
            <a:ext cx="4296100" cy="2846525"/>
          </a:xfrm>
        </p:spPr>
        <p:txBody>
          <a:bodyPr/>
          <a:lstStyle/>
          <a:p>
            <a:pPr marL="285750" indent="-285750" defTabSz="1007943">
              <a:spcBef>
                <a:spcPts val="600"/>
              </a:spcBef>
              <a:buSzTx/>
              <a:buFont typeface="Arial" panose="020B0604020202020204" pitchFamily="34" charset="0"/>
              <a:buChar char="•"/>
              <a:defRPr>
                <a:solidFill>
                  <a:srgbClr val="FFFFFF"/>
                </a:solidFill>
              </a:defRPr>
            </a:pPr>
            <a:r>
              <a:rPr lang="ja-JP" altLang="en-US" dirty="0">
                <a:latin typeface="Microsoft YaHei" panose="020B0503020204020204" pitchFamily="34" charset="-122"/>
                <a:ea typeface="Microsoft YaHei" panose="020B0503020204020204" pitchFamily="34" charset="-122"/>
                <a:cs typeface="+mj-cs"/>
                <a:sym typeface="Helvetica"/>
              </a:rPr>
              <a:t>墨尔本（</a:t>
            </a:r>
            <a:r>
              <a:rPr lang="en-GB" dirty="0">
                <a:latin typeface="Microsoft YaHei" panose="020B0503020204020204" pitchFamily="34" charset="-122"/>
                <a:ea typeface="Microsoft YaHei" panose="020B0503020204020204" pitchFamily="34" charset="-122"/>
                <a:cs typeface="+mj-cs"/>
                <a:sym typeface="Helvetica"/>
              </a:rPr>
              <a:t>Melbourne）</a:t>
            </a:r>
            <a:r>
              <a:rPr lang="ja-JP" altLang="en-US" dirty="0">
                <a:latin typeface="Microsoft YaHei" panose="020B0503020204020204" pitchFamily="34" charset="-122"/>
                <a:ea typeface="Microsoft YaHei" panose="020B0503020204020204" pitchFamily="34" charset="-122"/>
                <a:cs typeface="+mj-cs"/>
                <a:sym typeface="Helvetica"/>
              </a:rPr>
              <a:t>东南</a:t>
            </a:r>
            <a:r>
              <a:rPr lang="ja-JP" altLang="en-US" dirty="0">
                <a:latin typeface="Microsoft YaHei" panose="020B0503020204020204" pitchFamily="34" charset="-122"/>
                <a:ea typeface="Microsoft YaHei" panose="020B0503020204020204" pitchFamily="34" charset="-122"/>
              </a:rPr>
              <a:t>方向</a:t>
            </a:r>
            <a:r>
              <a:rPr lang="en-US" altLang="ja-JP" dirty="0">
                <a:latin typeface="Microsoft YaHei" panose="020B0503020204020204" pitchFamily="34" charset="-122"/>
                <a:ea typeface="Microsoft YaHei" panose="020B0503020204020204" pitchFamily="34" charset="-122"/>
              </a:rPr>
              <a:t>70</a:t>
            </a:r>
            <a:r>
              <a:rPr lang="ja-JP" altLang="en-US" dirty="0">
                <a:latin typeface="Microsoft YaHei" panose="020B0503020204020204" pitchFamily="34" charset="-122"/>
                <a:ea typeface="Microsoft YaHei" panose="020B0503020204020204" pitchFamily="34" charset="-122"/>
                <a:cs typeface="+mj-cs"/>
                <a:sym typeface="Helvetica"/>
              </a:rPr>
              <a:t>多公里</a:t>
            </a:r>
            <a:r>
              <a:rPr lang="ja-JP" altLang="en-US" dirty="0">
                <a:latin typeface="Microsoft YaHei" panose="020B0503020204020204" pitchFamily="34" charset="-122"/>
                <a:ea typeface="Microsoft YaHei" panose="020B0503020204020204" pitchFamily="34" charset="-122"/>
              </a:rPr>
              <a:t>处</a:t>
            </a:r>
          </a:p>
          <a:p>
            <a:pPr marL="285750" indent="-285750" defTabSz="1007943">
              <a:spcBef>
                <a:spcPts val="600"/>
              </a:spcBef>
              <a:buSzTx/>
              <a:buFont typeface="Arial" panose="020B0604020202020204" pitchFamily="34" charset="0"/>
              <a:buChar char="•"/>
              <a:defRPr>
                <a:solidFill>
                  <a:srgbClr val="FFFFFF"/>
                </a:solidFill>
              </a:defRPr>
            </a:pPr>
            <a:r>
              <a:rPr lang="ja-JP" altLang="en-US" dirty="0">
                <a:latin typeface="Microsoft YaHei" panose="020B0503020204020204" pitchFamily="34" charset="-122"/>
                <a:ea typeface="Microsoft YaHei" panose="020B0503020204020204" pitchFamily="34" charset="-122"/>
                <a:cs typeface="+mj-cs"/>
                <a:sym typeface="Helvetica"/>
              </a:rPr>
              <a:t>被三大水体</a:t>
            </a:r>
            <a:r>
              <a:rPr lang="ja-JP" altLang="en-US" dirty="0">
                <a:latin typeface="Microsoft YaHei" panose="020B0503020204020204" pitchFamily="34" charset="-122"/>
                <a:ea typeface="Microsoft YaHei" panose="020B0503020204020204" pitchFamily="34" charset="-122"/>
              </a:rPr>
              <a:t>包围</a:t>
            </a:r>
          </a:p>
          <a:p>
            <a:pPr marL="285750" indent="-285750" defTabSz="1007943">
              <a:spcBef>
                <a:spcPts val="600"/>
              </a:spcBef>
              <a:buSzTx/>
              <a:buFont typeface="Arial" panose="020B0604020202020204" pitchFamily="34" charset="0"/>
              <a:buChar char="•"/>
              <a:defRPr>
                <a:solidFill>
                  <a:srgbClr val="FFFFFF"/>
                </a:solidFill>
              </a:defRPr>
            </a:pPr>
            <a:r>
              <a:rPr lang="en-US" altLang="ja-JP" dirty="0">
                <a:latin typeface="Microsoft YaHei" panose="020B0503020204020204" pitchFamily="34" charset="-122"/>
                <a:ea typeface="Microsoft YaHei" panose="020B0503020204020204" pitchFamily="34" charset="-122"/>
              </a:rPr>
              <a:t>6000</a:t>
            </a:r>
            <a:r>
              <a:rPr lang="ja-JP" altLang="en-US" dirty="0">
                <a:latin typeface="Microsoft YaHei" panose="020B0503020204020204" pitchFamily="34" charset="-122"/>
                <a:ea typeface="Microsoft YaHei" panose="020B0503020204020204" pitchFamily="34" charset="-122"/>
                <a:cs typeface="+mj-cs"/>
                <a:sym typeface="Helvetica"/>
              </a:rPr>
              <a:t>万年前的火山活动，赋予这里起伏的地貌和肥沃</a:t>
            </a:r>
            <a:r>
              <a:rPr lang="ja-JP" altLang="en-US" dirty="0">
                <a:latin typeface="Microsoft YaHei" panose="020B0503020204020204" pitchFamily="34" charset="-122"/>
                <a:ea typeface="Microsoft YaHei" panose="020B0503020204020204" pitchFamily="34" charset="-122"/>
              </a:rPr>
              <a:t>的土壤</a:t>
            </a:r>
          </a:p>
          <a:p>
            <a:pPr marL="285750" indent="-285750" defTabSz="1007943">
              <a:spcBef>
                <a:spcPts val="600"/>
              </a:spcBef>
              <a:buSzTx/>
              <a:buFont typeface="Arial" panose="020B0604020202020204" pitchFamily="34" charset="0"/>
              <a:buChar char="•"/>
              <a:defRPr>
                <a:solidFill>
                  <a:srgbClr val="FFFFFF"/>
                </a:solidFill>
              </a:defRPr>
            </a:pPr>
            <a:r>
              <a:rPr lang="ja-JP" altLang="en-US" dirty="0">
                <a:latin typeface="Microsoft YaHei" panose="020B0503020204020204" pitchFamily="34" charset="-122"/>
                <a:ea typeface="Microsoft YaHei" panose="020B0503020204020204" pitchFamily="34" charset="-122"/>
                <a:cs typeface="+mj-cs"/>
                <a:sym typeface="Helvetica"/>
              </a:rPr>
              <a:t>微气候之变化多端令人难以置信</a:t>
            </a:r>
          </a:p>
        </p:txBody>
      </p:sp>
    </p:spTree>
    <p:extLst>
      <p:ext uri="{BB962C8B-B14F-4D97-AF65-F5344CB8AC3E}">
        <p14:creationId xmlns:p14="http://schemas.microsoft.com/office/powerpoint/2010/main" val="140506241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6843B9C0-51F8-4BA6-B780-426C33AB251E}"/>
</file>

<file path=customXml/itemProps3.xml><?xml version="1.0" encoding="utf-8"?>
<ds:datastoreItem xmlns:ds="http://schemas.openxmlformats.org/officeDocument/2006/customXml" ds:itemID="{10CCF1F8-6D9E-4631-9BC7-E65B426755A9}">
  <ds:schemaRefs>
    <ds:schemaRef ds:uri="http://www.w3.org/XML/1998/namespace"/>
    <ds:schemaRef ds:uri="http://schemas.microsoft.com/office/2006/metadata/properties"/>
    <ds:schemaRef ds:uri="4e8dd08d-258d-47a9-9875-37f1ffd19f33"/>
    <ds:schemaRef ds:uri="http://purl.org/dc/elements/1.1/"/>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02256494-4976-4001-aedb-96463ae0d92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3768</Words>
  <Application>Microsoft Macintosh PowerPoint</Application>
  <PresentationFormat>Widescreen</PresentationFormat>
  <Paragraphs>285</Paragraphs>
  <Slides>23</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Microsoft YaHei</vt:lpstr>
      <vt:lpstr>SimSun</vt:lpstr>
      <vt:lpstr>SimHei</vt:lpstr>
      <vt:lpstr>Neue Haas Grotesk Text Pro</vt:lpstr>
      <vt:lpstr>Noto Sans SC</vt:lpstr>
      <vt:lpstr>Arial</vt:lpstr>
      <vt:lpstr>Inter Display</vt:lpstr>
      <vt:lpstr>Slide layouts</vt:lpstr>
      <vt:lpstr>PowerPoint Presentation</vt:lpstr>
      <vt:lpstr>PowerPoint Presentation</vt:lpstr>
      <vt:lpstr>莫宁顿半岛</vt:lpstr>
      <vt:lpstr>PowerPoint Presentation</vt:lpstr>
      <vt:lpstr>澳大利亚</vt:lpstr>
      <vt:lpstr>维多利亚州</vt:lpstr>
      <vt:lpstr>19世纪80年代晚期</vt:lpstr>
      <vt:lpstr>PowerPoint Presentation</vt:lpstr>
      <vt:lpstr>地理、气候与土壤</vt:lpstr>
      <vt:lpstr>气候</vt:lpstr>
      <vt:lpstr>土壤</vt:lpstr>
      <vt:lpstr>莫宁顿半岛 的葡萄种植</vt:lpstr>
      <vt:lpstr>PowerPoint Presentation</vt:lpstr>
      <vt:lpstr>PowerPoint Presentation</vt:lpstr>
      <vt:lpstr>PowerPoint Presentation</vt:lpstr>
      <vt:lpstr>灰皮诺/灰皮诺 特征</vt:lpstr>
      <vt:lpstr>PowerPoint Presentation</vt:lpstr>
      <vt:lpstr>霞多丽 特征</vt:lpstr>
      <vt:lpstr>PowerPoint Presentation</vt:lpstr>
      <vt:lpstr>黑比诺 特征</vt:lpstr>
      <vt:lpstr>一个正在崛起的产区 优雅的凉爽气候风格葡萄酒 正在</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2018-07-25T07:02:59Z</dcterms:created>
  <dcterms:modified xsi:type="dcterms:W3CDTF">2026-05-06T00:20:54Z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2025-10-22T00:27:40Z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61e40541-e18c-4939-9c46-5eb5e622574a</vt:lpwstr>
  </property>
  <property fmtid="{D5CDD505-2E9C-101B-9397-08002B2CF9AE}" pid="11" name="MSIP_Label_8cf57b4f-1801-441a-a240-098885f2bcbe_ContentBits">
    <vt:lpwstr>0</vt:lpwstr>
  </property>
  <property fmtid="{D5CDD505-2E9C-101B-9397-08002B2CF9AE}" pid="12" name="MSIP_Label_8cf57b4f-1801-441a-a240-098885f2bcbe_Tag">
    <vt:lpwstr>50, 3, 0, 1</vt:lpwstr>
  </property>
</Properties>
</file>