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media/image10.svg" ContentType="image/svg+xml"/>
  <Override PartName="/ppt/media/image14.svg" ContentType="image/svg+xml"/>
  <Override PartName="/ppt/theme/theme2.xml" ContentType="application/vnd.openxmlformats-officedocument.theme+xml"/>
  <Override PartName="/ppt/media/image17.svg" ContentType="image/svg+xml"/>
  <Override PartName="/ppt/notesSlides/notesSlide1.xml" ContentType="application/vnd.openxmlformats-officedocument.presentationml.notesSlide+xml"/>
  <Override PartName="/ppt/comments/modernComment_27B_20C05B6F.xml" ContentType="application/vnd.ms-powerpoint.comments+xml"/>
  <Override PartName="/ppt/comments/modernComment_282_1DCF793C.xml" ContentType="application/vnd.ms-powerpoint.comments+xml"/>
  <Override PartName="/ppt/comments/modernComment_28C_E6066414.xml" ContentType="application/vnd.ms-powerpoint.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48" r:id="rId4"/>
  </p:sldMasterIdLst>
  <p:notesMasterIdLst>
    <p:notesMasterId r:id="rId31"/>
  </p:notesMasterIdLst>
  <p:sldIdLst>
    <p:sldId id="256" r:id="rId5"/>
    <p:sldId id="478" r:id="rId6"/>
    <p:sldId id="645" r:id="rId7"/>
    <p:sldId id="637" r:id="rId8"/>
    <p:sldId id="664" r:id="rId9"/>
    <p:sldId id="635" r:id="rId10"/>
    <p:sldId id="646" r:id="rId11"/>
    <p:sldId id="647" r:id="rId12"/>
    <p:sldId id="660" r:id="rId13"/>
    <p:sldId id="641" r:id="rId14"/>
    <p:sldId id="642" r:id="rId15"/>
    <p:sldId id="643" r:id="rId16"/>
    <p:sldId id="648" r:id="rId17"/>
    <p:sldId id="652" r:id="rId18"/>
    <p:sldId id="656" r:id="rId19"/>
    <p:sldId id="603" r:id="rId20"/>
    <p:sldId id="278" r:id="rId21"/>
    <p:sldId id="658" r:id="rId22"/>
    <p:sldId id="657" r:id="rId23"/>
    <p:sldId id="626" r:id="rId24"/>
    <p:sldId id="280" r:id="rId25"/>
    <p:sldId id="617" r:id="rId26"/>
    <p:sldId id="663" r:id="rId27"/>
    <p:sldId id="659" r:id="rId28"/>
    <p:sldId id="340" r:id="rId29"/>
    <p:sldId id="665" r:id="rId30"/>
  </p:sldIdLst>
  <p:sldSz cx="12192000" cy="6858000"/>
  <p:notesSz cx="6858000" cy="9144000"/>
  <p:embeddedFontLst>
    <p:embeddedFont>
      <p:font typeface="Hellix" pitchFamily="2" charset="77"/>
      <p:regular r:id="rId32"/>
      <p:bold r:id="rId33"/>
    </p:embeddedFont>
    <p:embeddedFont>
      <p:font typeface="Inter Display" panose="02000503000000020004" pitchFamily="2" charset="0"/>
      <p:regular r:id="rId34"/>
      <p:bold r:id="rId35"/>
      <p:italic r:id="rId36"/>
      <p:boldItalic r:id="rId37"/>
    </p:embeddedFont>
    <p:embeddedFont>
      <p:font typeface="Neue Haas Grotesk Text Pro" panose="020B0504020202020204" pitchFamily="34" charset="77"/>
      <p:regular r:id="rId38"/>
      <p:bold r:id="rId39"/>
      <p:italic r:id="rId40"/>
      <p:boldItalic r:id="rId41"/>
    </p:embeddedFont>
  </p:embeddedFontLst>
  <p:custDataLst>
    <p:tags r:id="rId42"/>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02"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846" autoAdjust="0"/>
    <p:restoredTop sz="94626"/>
  </p:normalViewPr>
  <p:slideViewPr>
    <p:cSldViewPr snapToGrid="0">
      <p:cViewPr varScale="1">
        <p:scale>
          <a:sx n="116" d="100"/>
          <a:sy n="116" d="100"/>
        </p:scale>
        <p:origin x="1168" y="192"/>
      </p:cViewPr>
      <p:guideLst>
        <p:guide orient="horz" pos="3702"/>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8.fntdata"/><Relationship Id="rId21" Type="http://schemas.openxmlformats.org/officeDocument/2006/relationships/slide" Target="slides/slide17.xml"/><Relationship Id="rId34" Type="http://schemas.openxmlformats.org/officeDocument/2006/relationships/font" Target="fonts/font3.fntdata"/><Relationship Id="rId42" Type="http://schemas.openxmlformats.org/officeDocument/2006/relationships/tags" Target="tags/tag1.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5.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4.fntdata"/><Relationship Id="rId43" Type="http://schemas.openxmlformats.org/officeDocument/2006/relationships/commentAuthors" Target="commentAuthors.xml"/><Relationship Id="rId48"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font" Target="fonts/font10.fntdata"/></Relationships>
</file>

<file path=ppt/comments/modernComment_27B_20C05B6F.xml><?xml version="1.0" encoding="utf-8"?>
<p188:cmLst xmlns:a="http://schemas.openxmlformats.org/drawingml/2006/main" xmlns:r="http://schemas.openxmlformats.org/officeDocument/2006/relationships" xmlns:p188="http://schemas.microsoft.com/office/powerpoint/2018/8/main">
  <p188:cm id="{F18F4664-D68A-4245-B26F-8893E8D1BD92}" authorId="{00000000-0000-0000-0000-000000000000}" status="resolved" created="2025-03-18T14:02:51.365" complete="100000">
    <pc:sldMkLst xmlns:pc="http://schemas.microsoft.com/office/powerpoint/2013/main/command">
      <pc:docMk/>
      <pc:sldMk cId="549477231" sldId="635"/>
    </pc:sldMkLst>
    <p188:txBody>
      <a:bodyPr/>
      <a:lstStyle/>
      <a:p>
        <a:r>
          <a:rPr lang="en-US"/>
          <a:t>Add label for Melbourne</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comments/modernComment_282_1DCF793C.xml><?xml version="1.0" encoding="utf-8"?>
<p188:cmLst xmlns:a="http://schemas.openxmlformats.org/drawingml/2006/main" xmlns:r="http://schemas.openxmlformats.org/officeDocument/2006/relationships" xmlns:p188="http://schemas.microsoft.com/office/powerpoint/2018/8/main">
  <p188:cm id="{8234F4D9-2D92-451E-8F93-62CE7AAA2B8F}" authorId="{00000000-0000-0000-0000-000000000000}" status="resolved" created="2025-03-18T14:03:37.941" complete="100000">
    <ac:deMkLst xmlns:ac="http://schemas.microsoft.com/office/drawing/2013/main/command">
      <pc:docMk xmlns:pc="http://schemas.microsoft.com/office/powerpoint/2013/main/command"/>
      <pc:sldMk xmlns:pc="http://schemas.microsoft.com/office/powerpoint/2013/main/command" cId="500136252" sldId="642"/>
      <ac:spMk id="3" creationId="{F4E426E7-B3AF-1126-A7BD-FC28F59DDCC8}"/>
    </ac:deMkLst>
    <p188:txBody>
      <a:bodyPr/>
      <a:lstStyle/>
      <a:p>
        <a:r>
          <a:rPr lang="en-US"/>
          <a:t>Climate should align with Altitude</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comments/modernComment_28C_E6066414.xml><?xml version="1.0" encoding="utf-8"?>
<p188:cmLst xmlns:a="http://schemas.openxmlformats.org/drawingml/2006/main" xmlns:r="http://schemas.openxmlformats.org/officeDocument/2006/relationships" xmlns:p188="http://schemas.microsoft.com/office/powerpoint/2018/8/main">
  <p188:cm id="{47DF20DD-CAE4-497F-A8ED-26835B299080}" authorId="{00000000-0000-0000-0000-000000000000}" status="resolved" created="2025-03-18T14:04:01.047" complete="100000">
    <pc:sldMkLst xmlns:pc="http://schemas.microsoft.com/office/powerpoint/2013/main/command">
      <pc:docMk/>
      <pc:sldMk cId="3859178516" sldId="652"/>
    </pc:sldMkLst>
    <p188:txBody>
      <a:bodyPr/>
      <a:lstStyle/>
      <a:p>
        <a:r>
          <a:rPr lang="en-US"/>
          <a:t>Chardonnay on one line</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Grotesk Text Pro" panose="020B0504020202020204" pitchFamily="34"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Grotesk Text Pro" panose="020B0504020202020204" pitchFamily="34" charset="77"/>
              </a:defRPr>
            </a:lvl1pPr>
          </a:lstStyle>
          <a:p>
            <a:fld id="{A644BF32-4CA8-4343-91C5-94D89E008D3B}" type="datetimeFigureOut">
              <a:rPr lang="en-US" smtClean="0"/>
              <a:pPr/>
              <a:t>3/24/25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Grotesk Text Pro" panose="020B0504020202020204"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Grotesk Text Pro" panose="020B0504020202020204" pitchFamily="34" charset="77"/>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Neue Haas Grotesk Text Pro" panose="020B0504020202020204" pitchFamily="34" charset="77"/>
        <a:ea typeface="+mn-ea"/>
        <a:cs typeface="+mn-cs"/>
      </a:defRPr>
    </a:lvl1pPr>
    <a:lvl2pPr marL="457176" algn="l" defTabSz="914353" rtl="0" eaLnBrk="1" latinLnBrk="0" hangingPunct="1">
      <a:defRPr sz="1199" b="0" i="0" kern="1200">
        <a:solidFill>
          <a:schemeClr val="tx1"/>
        </a:solidFill>
        <a:latin typeface="Neue Haas Grotesk Text Pro" panose="020B0504020202020204" pitchFamily="34" charset="77"/>
        <a:ea typeface="+mn-ea"/>
        <a:cs typeface="+mn-cs"/>
      </a:defRPr>
    </a:lvl2pPr>
    <a:lvl3pPr marL="914353" algn="l" defTabSz="914353" rtl="0" eaLnBrk="1" latinLnBrk="0" hangingPunct="1">
      <a:defRPr sz="1199" b="0" i="0" kern="1200">
        <a:solidFill>
          <a:schemeClr val="tx1"/>
        </a:solidFill>
        <a:latin typeface="Neue Haas Grotesk Text Pro" panose="020B0504020202020204" pitchFamily="34" charset="77"/>
        <a:ea typeface="+mn-ea"/>
        <a:cs typeface="+mn-cs"/>
      </a:defRPr>
    </a:lvl3pPr>
    <a:lvl4pPr marL="1371529" algn="l" defTabSz="914353" rtl="0" eaLnBrk="1" latinLnBrk="0" hangingPunct="1">
      <a:defRPr sz="1199" b="0" i="0" kern="1200">
        <a:solidFill>
          <a:schemeClr val="tx1"/>
        </a:solidFill>
        <a:latin typeface="Neue Haas Grotesk Text Pro" panose="020B0504020202020204" pitchFamily="34" charset="77"/>
        <a:ea typeface="+mn-ea"/>
        <a:cs typeface="+mn-cs"/>
      </a:defRPr>
    </a:lvl4pPr>
    <a:lvl5pPr marL="1828707" algn="l" defTabSz="914353" rtl="0" eaLnBrk="1" latinLnBrk="0" hangingPunct="1">
      <a:defRPr sz="1199" b="0" i="0" kern="1200">
        <a:solidFill>
          <a:schemeClr val="tx1"/>
        </a:solidFill>
        <a:latin typeface="Neue Haas Grotesk Text Pro" panose="020B0504020202020204" pitchFamily="34" charset="77"/>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5</a:t>
            </a:fld>
            <a:endParaRPr lang="en-US" dirty="0"/>
          </a:p>
        </p:txBody>
      </p:sp>
    </p:spTree>
    <p:extLst>
      <p:ext uri="{BB962C8B-B14F-4D97-AF65-F5344CB8AC3E}">
        <p14:creationId xmlns:p14="http://schemas.microsoft.com/office/powerpoint/2010/main" val="22207512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20</a:t>
            </a:fld>
            <a:endParaRPr lang="en-US" dirty="0"/>
          </a:p>
        </p:txBody>
      </p:sp>
    </p:spTree>
    <p:extLst>
      <p:ext uri="{BB962C8B-B14F-4D97-AF65-F5344CB8AC3E}">
        <p14:creationId xmlns:p14="http://schemas.microsoft.com/office/powerpoint/2010/main" val="2595987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22</a:t>
            </a:fld>
            <a:endParaRPr lang="en-US" dirty="0"/>
          </a:p>
        </p:txBody>
      </p:sp>
    </p:spTree>
    <p:extLst>
      <p:ext uri="{BB962C8B-B14F-4D97-AF65-F5344CB8AC3E}">
        <p14:creationId xmlns:p14="http://schemas.microsoft.com/office/powerpoint/2010/main" val="193901187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4.svg"/><Relationship Id="rId4" Type="http://schemas.openxmlformats.org/officeDocument/2006/relationships/image" Target="../media/image13.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528138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6456363" y="3808638"/>
            <a:ext cx="5735637"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1" cap="none">
                <a:solidFill>
                  <a:schemeClr val="accent1"/>
                </a:solidFill>
                <a:latin typeface="Neue Haas Grotesk Text Pro" panose="020B0504020202020204" pitchFamily="34" charset="77"/>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5971951" y="1720205"/>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5971951" y="1057431"/>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a:lvl1pPr>
            <a:lvl2pPr>
              <a:defRPr sz="3200"/>
            </a:lvl2pPr>
            <a:lvl3pPr>
              <a:defRPr sz="3200"/>
            </a:lvl3pPr>
            <a:lvl4pPr>
              <a:defRPr sz="3200"/>
            </a:lvl4pPr>
            <a:lvl5pPr>
              <a:defRPr sz="3200"/>
            </a:lvl5pPr>
          </a:lstStyle>
          <a:p>
            <a:pPr lvl="0"/>
            <a:r>
              <a:rPr lang="en-GB" dirty="0"/>
              <a:t>Click to edit Master text styles</a:t>
            </a:r>
            <a:endParaRPr lang="en-US" dirty="0"/>
          </a:p>
        </p:txBody>
      </p:sp>
      <p:sp>
        <p:nvSpPr>
          <p:cNvPr id="5" name="Oval 4">
            <a:extLst>
              <a:ext uri="{FF2B5EF4-FFF2-40B4-BE49-F238E27FC236}">
                <a16:creationId xmlns:a16="http://schemas.microsoft.com/office/drawing/2014/main" id="{158E82B5-1F46-C4F5-5938-6158B5F70533}"/>
              </a:ext>
            </a:extLst>
          </p:cNvPr>
          <p:cNvSpPr/>
          <p:nvPr userDrawn="1"/>
        </p:nvSpPr>
        <p:spPr>
          <a:xfrm>
            <a:off x="937294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6205705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76802" y="3429000"/>
            <a:ext cx="12268802"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4891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456363" y="374557"/>
            <a:ext cx="5735637"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5508072"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3" name="Oval 2">
            <a:extLst>
              <a:ext uri="{FF2B5EF4-FFF2-40B4-BE49-F238E27FC236}">
                <a16:creationId xmlns:a16="http://schemas.microsoft.com/office/drawing/2014/main" id="{FF7ECA34-306B-07D0-C7CA-C6E17551922E}"/>
              </a:ext>
            </a:extLst>
          </p:cNvPr>
          <p:cNvSpPr/>
          <p:nvPr userDrawn="1"/>
        </p:nvSpPr>
        <p:spPr>
          <a:xfrm>
            <a:off x="977354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191170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76802" y="3429000"/>
            <a:ext cx="1122008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4891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456363" y="374557"/>
            <a:ext cx="5735637"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9923352"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756945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595462"/>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608525"/>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615057"/>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a:solidFill>
                  <a:schemeClr val="bg1"/>
                </a:solidFill>
                <a:latin typeface="Inter Display" panose="02000503000000020004" pitchFamily="2"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3252865468"/>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8576156"/>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3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7804"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4"/>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09"/>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92788543"/>
      </p:ext>
    </p:extLst>
  </p:cSld>
  <p:clrMapOvr>
    <a:masterClrMapping/>
  </p:clrMapOvr>
  <p:transition/>
  <p:extLst>
    <p:ext uri="{DCECCB84-F9BA-43D5-87BE-67443E8EF086}">
      <p15:sldGuideLst xmlns:p15="http://schemas.microsoft.com/office/powerpoint/2012/main">
        <p15:guide id="2" pos="393">
          <p15:clr>
            <a:srgbClr val="000000"/>
          </p15:clr>
        </p15:guide>
        <p15:guide id="3" orient="horz" pos="368">
          <p15:clr>
            <a:srgbClr val="00000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59131561"/>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p>
            <a:fld id="{F325D0F3-5617-4E4B-B49A-CF8CB71EDC27}" type="datetimeFigureOut">
              <a:rPr lang="en-US" smtClean="0"/>
              <a:t>3/24/25</a:t>
            </a:fld>
            <a:endParaRPr lang="en-US"/>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p>
            <a:fld id="{66F106B9-48F5-894C-8B00-7C26AA0507A8}" type="slidenum">
              <a:rPr lang="en-US" smtClean="0"/>
              <a:t>‹#›</a:t>
            </a:fld>
            <a:endParaRPr lang="en-US"/>
          </a:p>
        </p:txBody>
      </p:sp>
    </p:spTree>
    <p:extLst>
      <p:ext uri="{BB962C8B-B14F-4D97-AF65-F5344CB8AC3E}">
        <p14:creationId xmlns:p14="http://schemas.microsoft.com/office/powerpoint/2010/main" val="382644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42169B3B-8761-4204-AA5A-11BC84B55C93}" type="datetimeFigureOut">
              <a:rPr lang="en-AU" smtClean="0"/>
              <a:pPr/>
              <a:t>24/3/2025</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78" r:id="rId14"/>
    <p:sldLayoutId id="2147483679" r:id="rId15"/>
    <p:sldLayoutId id="2147483683" r:id="rId16"/>
    <p:sldLayoutId id="2147483660" r:id="rId17"/>
    <p:sldLayoutId id="2147483673" r:id="rId18"/>
    <p:sldLayoutId id="2147483674" r:id="rId19"/>
    <p:sldLayoutId id="2147483675" r:id="rId20"/>
    <p:sldLayoutId id="2147483659" r:id="rId21"/>
    <p:sldLayoutId id="2147483684" r:id="rId22"/>
    <p:sldLayoutId id="2147483676" r:id="rId23"/>
    <p:sldLayoutId id="2147483677" r:id="rId24"/>
    <p:sldLayoutId id="2147483680" r:id="rId25"/>
    <p:sldLayoutId id="2147483681" r:id="rId26"/>
    <p:sldLayoutId id="2147483682" r:id="rId27"/>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1.xml"/><Relationship Id="rId4" Type="http://schemas.openxmlformats.org/officeDocument/2006/relationships/image" Target="../media/image17.svg"/></Relationships>
</file>

<file path=ppt/slides/_rels/slide1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8.jpeg"/><Relationship Id="rId2" Type="http://schemas.microsoft.com/office/2018/10/relationships/comments" Target="../comments/modernComment_282_1DCF793C.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microsoft.com/office/2018/10/relationships/comments" Target="../comments/modernComment_28C_E6066414.xml"/><Relationship Id="rId1" Type="http://schemas.openxmlformats.org/officeDocument/2006/relationships/slideLayout" Target="../slideLayouts/slideLayout24.xml"/><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8.jpeg"/><Relationship Id="rId1" Type="http://schemas.openxmlformats.org/officeDocument/2006/relationships/slideLayout" Target="../slideLayouts/slideLayout13.xml"/><Relationship Id="rId4" Type="http://schemas.openxmlformats.org/officeDocument/2006/relationships/image" Target="../media/image8.sv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microsoft.com/office/2018/10/relationships/comments" Target="../comments/modernComment_27B_20C05B6F.xml"/><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Placeholder 5" descr="A vineyard with rows of vines&#10;&#10;AI-generated content may be incorrect.">
            <a:extLst>
              <a:ext uri="{FF2B5EF4-FFF2-40B4-BE49-F238E27FC236}">
                <a16:creationId xmlns:a16="http://schemas.microsoft.com/office/drawing/2014/main" id="{1554E45E-907A-A92C-6644-9F15C3DFED3F}"/>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t="20759" b="20759"/>
          <a:stretch/>
        </p:blipFill>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10"/>
          </p:nvPr>
        </p:nvSpPr>
        <p:spPr>
          <a:xfrm>
            <a:off x="593733" y="1673171"/>
            <a:ext cx="11041110" cy="990300"/>
          </a:xfrm>
        </p:spPr>
        <p:txBody>
          <a:bodyPr/>
          <a:lstStyle/>
          <a:p>
            <a:pPr marL="0" indent="0">
              <a:buNone/>
            </a:pPr>
            <a:r>
              <a:rPr lang="en-US" sz="6000" dirty="0">
                <a:solidFill>
                  <a:schemeClr val="bg2"/>
                </a:solidFill>
              </a:rPr>
              <a:t>YARRA VALLEY</a:t>
            </a: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Neue Haas Grotesk Text Pro" panose="020B0504020202020204" pitchFamily="34" charset="77"/>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187899"/>
            <a:ext cx="5009924" cy="792601"/>
          </a:xfrm>
        </p:spPr>
        <p:txBody>
          <a:bodyPr/>
          <a:lstStyle/>
          <a:p>
            <a:r>
              <a:rPr lang="en-US" dirty="0">
                <a:solidFill>
                  <a:schemeClr val="accent5"/>
                </a:solidFill>
              </a:rPr>
              <a:t>A COOL, MISTY VALLEY</a:t>
            </a:r>
          </a:p>
        </p:txBody>
      </p:sp>
      <p:sp>
        <p:nvSpPr>
          <p:cNvPr id="2" name="Title 2">
            <a:extLst>
              <a:ext uri="{FF2B5EF4-FFF2-40B4-BE49-F238E27FC236}">
                <a16:creationId xmlns:a16="http://schemas.microsoft.com/office/drawing/2014/main" id="{128C975B-7767-626E-0DDC-C0024354C4F1}"/>
              </a:ext>
            </a:extLst>
          </p:cNvPr>
          <p:cNvSpPr txBox="1">
            <a:spLocks/>
          </p:cNvSpPr>
          <p:nvPr/>
        </p:nvSpPr>
        <p:spPr>
          <a:xfrm>
            <a:off x="6456362" y="1060095"/>
            <a:ext cx="4688825" cy="2038167"/>
          </a:xfrm>
          <a:prstGeom prst="rect">
            <a:avLst/>
          </a:prstGeom>
        </p:spPr>
        <p:txBody>
          <a:bodyPr vert="horz" lIns="0" tIns="0" rIns="0" bIns="0" rtlCol="0" anchor="b"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sz="5440" dirty="0">
                <a:solidFill>
                  <a:schemeClr val="bg2"/>
                </a:solidFill>
              </a:rPr>
              <a:t>WITH DIVERSE OFFERINGS</a:t>
            </a:r>
          </a:p>
        </p:txBody>
      </p:sp>
      <p:sp>
        <p:nvSpPr>
          <p:cNvPr id="6" name="Text Placeholder 5">
            <a:extLst>
              <a:ext uri="{FF2B5EF4-FFF2-40B4-BE49-F238E27FC236}">
                <a16:creationId xmlns:a16="http://schemas.microsoft.com/office/drawing/2014/main" id="{57136C88-49FF-EE33-DB6F-8A97AA8E6155}"/>
              </a:ext>
            </a:extLst>
          </p:cNvPr>
          <p:cNvSpPr>
            <a:spLocks noGrp="1"/>
          </p:cNvSpPr>
          <p:nvPr>
            <p:ph type="body" sz="quarter" idx="11"/>
          </p:nvPr>
        </p:nvSpPr>
        <p:spPr>
          <a:xfrm>
            <a:off x="6456364" y="3472125"/>
            <a:ext cx="3848780" cy="2846525"/>
          </a:xfrm>
        </p:spPr>
        <p:txBody>
          <a:bodyPr/>
          <a:lstStyle/>
          <a:p>
            <a:pPr marL="285750" indent="-285750">
              <a:buFont typeface="Arial" panose="020B0604020202020204" pitchFamily="34" charset="0"/>
              <a:buChar char="•"/>
            </a:pPr>
            <a:r>
              <a:rPr lang="en-AU" dirty="0">
                <a:solidFill>
                  <a:schemeClr val="bg1"/>
                </a:solidFill>
              </a:rPr>
              <a:t>Only 45km northeast of Melbourne</a:t>
            </a:r>
          </a:p>
          <a:p>
            <a:pPr marL="285750" indent="-285750">
              <a:buFont typeface="Arial" panose="020B0604020202020204" pitchFamily="34" charset="0"/>
              <a:buChar char="•"/>
            </a:pPr>
            <a:r>
              <a:rPr lang="en-AU" dirty="0">
                <a:solidFill>
                  <a:schemeClr val="bg1"/>
                </a:solidFill>
              </a:rPr>
              <a:t>Divided into the Lower Yarra and Upper Yarra</a:t>
            </a:r>
          </a:p>
          <a:p>
            <a:pPr marL="285750" indent="-285750">
              <a:buFont typeface="Arial" panose="020B0604020202020204" pitchFamily="34" charset="0"/>
              <a:buChar char="•"/>
            </a:pPr>
            <a:r>
              <a:rPr lang="en-AU" dirty="0">
                <a:solidFill>
                  <a:schemeClr val="bg1"/>
                </a:solidFill>
              </a:rPr>
              <a:t>Bordered by mountain ranges</a:t>
            </a:r>
          </a:p>
          <a:p>
            <a:pPr marL="285750" indent="-285750">
              <a:buFont typeface="Arial" panose="020B0604020202020204" pitchFamily="34" charset="0"/>
              <a:buChar char="•"/>
            </a:pPr>
            <a:r>
              <a:rPr lang="en-AU" dirty="0">
                <a:solidFill>
                  <a:schemeClr val="bg1"/>
                </a:solidFill>
              </a:rPr>
              <a:t>Diverse geography, climatic differences and soil types allow several varieties to excel</a:t>
            </a:r>
          </a:p>
        </p:txBody>
      </p:sp>
    </p:spTree>
    <p:extLst>
      <p:ext uri="{BB962C8B-B14F-4D97-AF65-F5344CB8AC3E}">
        <p14:creationId xmlns:p14="http://schemas.microsoft.com/office/powerpoint/2010/main" val="140506241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8729" t="10508" r="38247"/>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539709" y="551000"/>
            <a:ext cx="5334275" cy="820910"/>
          </a:xfrm>
        </p:spPr>
        <p:txBody>
          <a:bodyPr/>
          <a:lstStyle/>
          <a:p>
            <a:r>
              <a:rPr lang="en-US" dirty="0">
                <a:solidFill>
                  <a:schemeClr val="accent3"/>
                </a:solidFill>
              </a:rPr>
              <a:t>CLIMATE</a:t>
            </a:r>
          </a:p>
        </p:txBody>
      </p:sp>
      <p:sp>
        <p:nvSpPr>
          <p:cNvPr id="8" name="TextBox 7">
            <a:extLst>
              <a:ext uri="{FF2B5EF4-FFF2-40B4-BE49-F238E27FC236}">
                <a16:creationId xmlns:a16="http://schemas.microsoft.com/office/drawing/2014/main" id="{C02330F5-AA6E-D44A-DE7C-F0AE1B15F21C}"/>
              </a:ext>
            </a:extLst>
          </p:cNvPr>
          <p:cNvSpPr txBox="1"/>
          <p:nvPr/>
        </p:nvSpPr>
        <p:spPr>
          <a:xfrm>
            <a:off x="443675" y="1187244"/>
            <a:ext cx="5183398" cy="584775"/>
          </a:xfrm>
          <a:prstGeom prst="rect">
            <a:avLst/>
          </a:prstGeom>
          <a:noFill/>
        </p:spPr>
        <p:txBody>
          <a:bodyPr wrap="square" rtlCol="0">
            <a:spAutoFit/>
          </a:bodyPr>
          <a:lstStyle/>
          <a:p>
            <a:pPr algn="l"/>
            <a:r>
              <a:rPr lang="en-US" sz="3200" dirty="0">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rPr>
              <a:t>CONTINENTAL</a:t>
            </a:r>
          </a:p>
        </p:txBody>
      </p:sp>
      <p:sp>
        <p:nvSpPr>
          <p:cNvPr id="4" name="TextBox 3">
            <a:extLst>
              <a:ext uri="{FF2B5EF4-FFF2-40B4-BE49-F238E27FC236}">
                <a16:creationId xmlns:a16="http://schemas.microsoft.com/office/drawing/2014/main" id="{F6F05948-33DB-055B-AE2C-CEF9374E5478}"/>
              </a:ext>
            </a:extLst>
          </p:cNvPr>
          <p:cNvSpPr txBox="1"/>
          <p:nvPr/>
        </p:nvSpPr>
        <p:spPr>
          <a:xfrm>
            <a:off x="490757" y="1772019"/>
            <a:ext cx="2716089" cy="535531"/>
          </a:xfrm>
          <a:prstGeom prst="rect">
            <a:avLst/>
          </a:prstGeom>
          <a:noFill/>
        </p:spPr>
        <p:txBody>
          <a:bodyPr wrap="square" rtlCol="0">
            <a:spAutoFit/>
          </a:bodyPr>
          <a:lstStyle/>
          <a:p>
            <a:pPr>
              <a:lnSpc>
                <a:spcPct val="90000"/>
              </a:lnSpc>
            </a:pPr>
            <a:r>
              <a:rPr lang="en-AU" sz="1600" dirty="0">
                <a:solidFill>
                  <a:schemeClr val="bg1"/>
                </a:solidFill>
                <a:latin typeface="Neue Haas Grotesk Text Pro" panose="020B0504020202020204" pitchFamily="34" charset="77"/>
              </a:rPr>
              <a:t>WITH MEDITERANEAN INFLUENCES</a:t>
            </a: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dirty="0">
                <a:solidFill>
                  <a:schemeClr val="accent3"/>
                </a:solidFill>
              </a:rPr>
              <a:t>ALTITUDE</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369168" y="3748036"/>
            <a:ext cx="2748500"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accent3"/>
                </a:solidFill>
              </a:rPr>
              <a:t>YARRA VALLEY</a:t>
            </a:r>
          </a:p>
          <a:p>
            <a:r>
              <a:rPr lang="en-US" sz="1800" dirty="0">
                <a:solidFill>
                  <a:srgbClr val="B2D8BE"/>
                </a:solidFill>
                <a:latin typeface="Neue Haas Grotesk Text Pro" panose="020B0504020202020204" pitchFamily="34" charset="77"/>
              </a:rPr>
              <a:t>30–400M (98–1,312FT)</a:t>
            </a:r>
          </a:p>
        </p:txBody>
      </p:sp>
      <p:sp>
        <p:nvSpPr>
          <p:cNvPr id="9" name="TextBox 8">
            <a:extLst>
              <a:ext uri="{FF2B5EF4-FFF2-40B4-BE49-F238E27FC236}">
                <a16:creationId xmlns:a16="http://schemas.microsoft.com/office/drawing/2014/main" id="{021CCACE-3870-06CE-9950-B9D8A2FBFFF2}"/>
              </a:ext>
            </a:extLst>
          </p:cNvPr>
          <p:cNvSpPr txBox="1"/>
          <p:nvPr/>
        </p:nvSpPr>
        <p:spPr>
          <a:xfrm>
            <a:off x="9228352" y="5836182"/>
            <a:ext cx="2092341"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LOW</a:t>
            </a:r>
          </a:p>
          <a:p>
            <a:r>
              <a:rPr lang="en-US" sz="1400" dirty="0">
                <a:solidFill>
                  <a:srgbClr val="601329"/>
                </a:solidFill>
                <a:latin typeface="Neue Haas Grotesk Text Pro" panose="020B0504020202020204" pitchFamily="34" charset="77"/>
              </a:rPr>
              <a:t>0–499m</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(0–1,639ft)</a:t>
            </a:r>
          </a:p>
        </p:txBody>
      </p:sp>
      <p:sp>
        <p:nvSpPr>
          <p:cNvPr id="17" name="TextBox 16">
            <a:extLst>
              <a:ext uri="{FF2B5EF4-FFF2-40B4-BE49-F238E27FC236}">
                <a16:creationId xmlns:a16="http://schemas.microsoft.com/office/drawing/2014/main" id="{B32F3ACB-BD3F-D20F-BC98-BB320A8ED24B}"/>
              </a:ext>
            </a:extLst>
          </p:cNvPr>
          <p:cNvSpPr txBox="1"/>
          <p:nvPr/>
        </p:nvSpPr>
        <p:spPr>
          <a:xfrm>
            <a:off x="9633083" y="4316851"/>
            <a:ext cx="2399913"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MEDIUM</a:t>
            </a:r>
          </a:p>
          <a:p>
            <a:r>
              <a:rPr lang="en-US" sz="1400" dirty="0">
                <a:solidFill>
                  <a:srgbClr val="601329"/>
                </a:solidFill>
                <a:latin typeface="Neue Haas Grotesk Text Pro" panose="020B0504020202020204" pitchFamily="34" charset="77"/>
              </a:rPr>
              <a:t>500–749m </a:t>
            </a:r>
          </a:p>
          <a:p>
            <a:r>
              <a:rPr lang="en-US" sz="1400" dirty="0">
                <a:solidFill>
                  <a:srgbClr val="601329"/>
                </a:solidFill>
                <a:latin typeface="Neue Haas Grotesk Text Pro" panose="020B0504020202020204" pitchFamily="34" charset="77"/>
              </a:rPr>
              <a:t>(1,640–2,459ft)</a:t>
            </a:r>
          </a:p>
        </p:txBody>
      </p:sp>
      <p:sp>
        <p:nvSpPr>
          <p:cNvPr id="24" name="TextBox 23">
            <a:extLst>
              <a:ext uri="{FF2B5EF4-FFF2-40B4-BE49-F238E27FC236}">
                <a16:creationId xmlns:a16="http://schemas.microsoft.com/office/drawing/2014/main" id="{A0C651B7-5663-3862-F2FC-63E799DA532C}"/>
              </a:ext>
            </a:extLst>
          </p:cNvPr>
          <p:cNvSpPr txBox="1"/>
          <p:nvPr/>
        </p:nvSpPr>
        <p:spPr>
          <a:xfrm>
            <a:off x="10105808" y="2748202"/>
            <a:ext cx="2399913"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HIGH</a:t>
            </a:r>
          </a:p>
          <a:p>
            <a:r>
              <a:rPr lang="en-US" sz="1400" dirty="0">
                <a:solidFill>
                  <a:srgbClr val="601329"/>
                </a:solidFill>
                <a:latin typeface="Neue Haas Grotesk Text Pro" panose="020B0504020202020204" pitchFamily="34" charset="77"/>
              </a:rPr>
              <a:t>750–999m</a:t>
            </a:r>
          </a:p>
          <a:p>
            <a:r>
              <a:rPr lang="en-US" sz="1400" dirty="0">
                <a:solidFill>
                  <a:srgbClr val="601329"/>
                </a:solidFill>
                <a:latin typeface="Neue Haas Grotesk Text Pro" panose="020B0504020202020204" pitchFamily="34" charset="77"/>
              </a:rPr>
              <a:t>(2,460–3,279ft)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85173" y="6349251"/>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85173" y="5226250"/>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647076" y="6176582"/>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32" name="TextBox 31">
            <a:extLst>
              <a:ext uri="{FF2B5EF4-FFF2-40B4-BE49-F238E27FC236}">
                <a16:creationId xmlns:a16="http://schemas.microsoft.com/office/drawing/2014/main" id="{F4D22628-1E22-FEF6-8920-C0749D161E5E}"/>
              </a:ext>
            </a:extLst>
          </p:cNvPr>
          <p:cNvSpPr txBox="1"/>
          <p:nvPr/>
        </p:nvSpPr>
        <p:spPr>
          <a:xfrm>
            <a:off x="10456533" y="1308425"/>
            <a:ext cx="2643446"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VERY HIGH</a:t>
            </a:r>
          </a:p>
          <a:p>
            <a:r>
              <a:rPr lang="en-US" sz="1400" dirty="0">
                <a:solidFill>
                  <a:srgbClr val="601329"/>
                </a:solidFill>
                <a:latin typeface="Neue Haas Grotesk Text Pro" panose="020B0504020202020204" pitchFamily="34" charset="77"/>
              </a:rPr>
              <a:t>1000m +</a:t>
            </a:r>
          </a:p>
          <a:p>
            <a:r>
              <a:rPr lang="en-US" sz="1400" dirty="0">
                <a:solidFill>
                  <a:srgbClr val="601329"/>
                </a:solidFill>
                <a:latin typeface="Neue Haas Grotesk Text Pro" panose="020B0504020202020204" pitchFamily="34" charset="77"/>
              </a:rPr>
              <a:t>(&gt;3,280ft +)</a:t>
            </a:r>
          </a:p>
        </p:txBody>
      </p:sp>
    </p:spTree>
    <p:extLst>
      <p:ext uri="{BB962C8B-B14F-4D97-AF65-F5344CB8AC3E}">
        <p14:creationId xmlns:p14="http://schemas.microsoft.com/office/powerpoint/2010/main" val="500136252"/>
      </p:ext>
    </p:extLst>
  </p:cSld>
  <p:clrMapOvr>
    <a:masterClrMapping/>
  </p:clrMapOvr>
  <p:transition/>
  <p:extLst>
    <p:ext uri="{6950BFC3-D8DA-4A85-94F7-54DA5524770B}">
      <p188:commentRel xmlns:p188="http://schemas.microsoft.com/office/powerpoint/2018/8/main" r:id="rId2"/>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7655" r="15522"/>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dirty="0">
                <a:solidFill>
                  <a:schemeClr val="accent1"/>
                </a:solidFill>
              </a:rPr>
              <a:t>SOIL</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4249151" cy="1530521"/>
          </a:xfrm>
        </p:spPr>
        <p:txBody>
          <a:bodyPr/>
          <a:lstStyle/>
          <a:p>
            <a:r>
              <a:rPr lang="en-AU" dirty="0"/>
              <a:t>Two prominent and radically different soil types create regional diversity and interest:  </a:t>
            </a:r>
          </a:p>
          <a:p>
            <a:pPr marL="285750" indent="-285750">
              <a:buFont typeface="Arial" panose="020B0604020202020204" pitchFamily="34" charset="0"/>
              <a:buChar char="•"/>
            </a:pPr>
            <a:r>
              <a:rPr lang="en-AU" dirty="0"/>
              <a:t>Northern side features soils of grey to grey-brown on the surface, with red-brown clay subsoils often filled with rock. </a:t>
            </a:r>
          </a:p>
          <a:p>
            <a:pPr marL="285750" indent="-285750">
              <a:buFont typeface="Arial" panose="020B0604020202020204" pitchFamily="34" charset="0"/>
              <a:buChar char="•"/>
            </a:pPr>
            <a:r>
              <a:rPr lang="en-AU" dirty="0"/>
              <a:t>Southern side features much younger, immensely deep, fertile red volcanic soil. </a:t>
            </a:r>
          </a:p>
        </p:txBody>
      </p:sp>
    </p:spTree>
    <p:extLst>
      <p:ext uri="{BB962C8B-B14F-4D97-AF65-F5344CB8AC3E}">
        <p14:creationId xmlns:p14="http://schemas.microsoft.com/office/powerpoint/2010/main" val="4249917559"/>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6844" b="16844"/>
          <a:stretch/>
        </p:blipFill>
        <p:spPr>
          <a:xfrm>
            <a:off x="6096000" y="368300"/>
            <a:ext cx="6096000" cy="6112859"/>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p:txBody>
          <a:bodyPr/>
          <a:lstStyle/>
          <a:p>
            <a:r>
              <a:rPr lang="en-US" dirty="0"/>
              <a:t>VITICULTURE AND WINEMAKING IN</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452065"/>
            <a:ext cx="5340350" cy="579936"/>
          </a:xfrm>
        </p:spPr>
        <p:txBody>
          <a:bodyPr/>
          <a:lstStyle/>
          <a:p>
            <a:r>
              <a:rPr lang="en-US" sz="5000" dirty="0">
                <a:solidFill>
                  <a:schemeClr val="accent5"/>
                </a:solidFill>
              </a:rPr>
              <a:t>YARRA VALLEY</a:t>
            </a:r>
          </a:p>
        </p:txBody>
      </p:sp>
      <p:sp>
        <p:nvSpPr>
          <p:cNvPr id="4" name="Text Placeholder 3">
            <a:extLst>
              <a:ext uri="{FF2B5EF4-FFF2-40B4-BE49-F238E27FC236}">
                <a16:creationId xmlns:a16="http://schemas.microsoft.com/office/drawing/2014/main" id="{74FC8DBB-29C5-D2FC-CBF5-F7113FB20548}"/>
              </a:ext>
            </a:extLst>
          </p:cNvPr>
          <p:cNvSpPr>
            <a:spLocks noGrp="1"/>
          </p:cNvSpPr>
          <p:nvPr>
            <p:ph type="body" sz="quarter" idx="11"/>
          </p:nvPr>
        </p:nvSpPr>
        <p:spPr>
          <a:xfrm>
            <a:off x="623888" y="2659468"/>
            <a:ext cx="3077255" cy="1530521"/>
          </a:xfrm>
        </p:spPr>
        <p:txBody>
          <a:bodyPr/>
          <a:lstStyle/>
          <a:p>
            <a:pPr marL="285750" indent="-285750">
              <a:buFont typeface="Arial" panose="020B0604020202020204" pitchFamily="34" charset="0"/>
              <a:buChar char="•"/>
            </a:pPr>
            <a:r>
              <a:rPr lang="en-AU" dirty="0">
                <a:solidFill>
                  <a:schemeClr val="bg1"/>
                </a:solidFill>
              </a:rPr>
              <a:t>A passionate past and progressive future</a:t>
            </a:r>
          </a:p>
          <a:p>
            <a:pPr marL="285750" indent="-285750">
              <a:buFont typeface="Arial" panose="020B0604020202020204" pitchFamily="34" charset="0"/>
              <a:buChar char="•"/>
            </a:pPr>
            <a:r>
              <a:rPr lang="en-AU" dirty="0">
                <a:solidFill>
                  <a:schemeClr val="bg1"/>
                </a:solidFill>
              </a:rPr>
              <a:t>Respect for diverse climatic influences</a:t>
            </a:r>
          </a:p>
          <a:p>
            <a:pPr marL="285750" indent="-285750">
              <a:buFont typeface="Arial" panose="020B0604020202020204" pitchFamily="34" charset="0"/>
              <a:buChar char="•"/>
            </a:pPr>
            <a:r>
              <a:rPr lang="en-AU" dirty="0">
                <a:solidFill>
                  <a:schemeClr val="bg1"/>
                </a:solidFill>
              </a:rPr>
              <a:t>Commitment to innovation and experimentation</a:t>
            </a:r>
          </a:p>
          <a:p>
            <a:pPr marL="285750" indent="-285750">
              <a:buFont typeface="Arial" panose="020B0604020202020204" pitchFamily="34" charset="0"/>
              <a:buChar char="•"/>
            </a:pPr>
            <a:r>
              <a:rPr lang="en-AU" dirty="0">
                <a:solidFill>
                  <a:schemeClr val="bg1"/>
                </a:solidFill>
              </a:rPr>
              <a:t>More time in the vineyard, less intervention in the winery</a:t>
            </a:r>
          </a:p>
          <a:p>
            <a:pPr marL="285750" indent="-285750">
              <a:buFont typeface="Arial" panose="020B0604020202020204" pitchFamily="34" charset="0"/>
              <a:buChar char="•"/>
            </a:pPr>
            <a:r>
              <a:rPr lang="en-AU" dirty="0">
                <a:solidFill>
                  <a:schemeClr val="bg1"/>
                </a:solidFill>
              </a:rPr>
              <a:t>Cool-climate classics alongside alternative varieties</a:t>
            </a:r>
          </a:p>
        </p:txBody>
      </p:sp>
    </p:spTree>
    <p:extLst>
      <p:ext uri="{BB962C8B-B14F-4D97-AF65-F5344CB8AC3E}">
        <p14:creationId xmlns:p14="http://schemas.microsoft.com/office/powerpoint/2010/main" val="403588366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8">
            <a:extLst>
              <a:ext uri="{FF2B5EF4-FFF2-40B4-BE49-F238E27FC236}">
                <a16:creationId xmlns:a16="http://schemas.microsoft.com/office/drawing/2014/main" id="{28F67CD5-87BD-5A22-42BB-CC18C0204A0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9422467" y="1933074"/>
            <a:ext cx="1182507" cy="3579859"/>
          </a:xfrm>
          <a:prstGeom prst="rect">
            <a:avLst/>
          </a:prstGeom>
        </p:spPr>
      </p:pic>
      <p:pic>
        <p:nvPicPr>
          <p:cNvPr id="24" name="Picture Placeholder 8">
            <a:extLst>
              <a:ext uri="{FF2B5EF4-FFF2-40B4-BE49-F238E27FC236}">
                <a16:creationId xmlns:a16="http://schemas.microsoft.com/office/drawing/2014/main" id="{8A858B6F-E734-EDB0-3846-C241B92FBB50}"/>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7246379" y="1778557"/>
            <a:ext cx="1270924" cy="3847526"/>
          </a:xfrm>
          <a:prstGeom prst="rect">
            <a:avLst/>
          </a:prstGeom>
        </p:spPr>
      </p:pic>
      <p:pic>
        <p:nvPicPr>
          <p:cNvPr id="6" name="Picture Placeholder 8">
            <a:extLst>
              <a:ext uri="{FF2B5EF4-FFF2-40B4-BE49-F238E27FC236}">
                <a16:creationId xmlns:a16="http://schemas.microsoft.com/office/drawing/2014/main" id="{9A95BAAB-F4D4-23A4-2145-07B5170E5863}"/>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279693" y="1778557"/>
            <a:ext cx="1270924" cy="3847526"/>
          </a:xfrm>
          <a:prstGeom prst="rect">
            <a:avLst/>
          </a:prstGeom>
        </p:spPr>
      </p:pic>
      <p:pic>
        <p:nvPicPr>
          <p:cNvPr id="2" name="Picture Placeholder 8">
            <a:extLst>
              <a:ext uri="{FF2B5EF4-FFF2-40B4-BE49-F238E27FC236}">
                <a16:creationId xmlns:a16="http://schemas.microsoft.com/office/drawing/2014/main" id="{5896CC81-2FD1-EC08-7FEB-FE5002BE0D5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304696" y="1933074"/>
            <a:ext cx="1182507" cy="3579859"/>
          </a:xfrm>
          <a:prstGeom prst="rect">
            <a:avLst/>
          </a:prstGeom>
        </p:spPr>
      </p:pic>
      <p:pic>
        <p:nvPicPr>
          <p:cNvPr id="26" name="Picture Placeholder 8">
            <a:extLst>
              <a:ext uri="{FF2B5EF4-FFF2-40B4-BE49-F238E27FC236}">
                <a16:creationId xmlns:a16="http://schemas.microsoft.com/office/drawing/2014/main" id="{AEF2B853-164C-CC75-6705-D523ED50E404}"/>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172151" y="1778557"/>
            <a:ext cx="1270924" cy="3847526"/>
          </a:xfrm>
          <a:prstGeom prst="rect">
            <a:avLst/>
          </a:prstGeom>
        </p:spPr>
      </p:pic>
      <p:sp>
        <p:nvSpPr>
          <p:cNvPr id="7" name="Rectangle 6">
            <a:extLst>
              <a:ext uri="{FF2B5EF4-FFF2-40B4-BE49-F238E27FC236}">
                <a16:creationId xmlns:a16="http://schemas.microsoft.com/office/drawing/2014/main" id="{AA3914EA-580A-BF24-C9FA-CC20FB8C22DC}"/>
              </a:ext>
            </a:extLst>
          </p:cNvPr>
          <p:cNvSpPr/>
          <p:nvPr/>
        </p:nvSpPr>
        <p:spPr>
          <a:xfrm>
            <a:off x="499598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A354253-B11A-27F2-1427-C5B71D1394AC}"/>
              </a:ext>
            </a:extLst>
          </p:cNvPr>
          <p:cNvSpPr/>
          <p:nvPr/>
        </p:nvSpPr>
        <p:spPr>
          <a:xfrm>
            <a:off x="295191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84A1D50-0DCF-3399-F8BF-6AAEC1AC9DB3}"/>
              </a:ext>
            </a:extLst>
          </p:cNvPr>
          <p:cNvSpPr/>
          <p:nvPr/>
        </p:nvSpPr>
        <p:spPr>
          <a:xfrm>
            <a:off x="90785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C0EE2A0-7F59-C590-4D0E-B9C490164825}"/>
              </a:ext>
            </a:extLst>
          </p:cNvPr>
          <p:cNvSpPr txBox="1"/>
          <p:nvPr/>
        </p:nvSpPr>
        <p:spPr>
          <a:xfrm>
            <a:off x="433787" y="542225"/>
            <a:ext cx="9303629" cy="1465273"/>
          </a:xfrm>
          <a:prstGeom prst="rect">
            <a:avLst/>
          </a:prstGeom>
          <a:noFill/>
        </p:spPr>
        <p:txBody>
          <a:bodyPr wrap="square">
            <a:spAutoFit/>
          </a:bodyPr>
          <a:lstStyle/>
          <a:p>
            <a:pPr>
              <a:lnSpc>
                <a:spcPct val="82000"/>
              </a:lnSpc>
            </a:pPr>
            <a:r>
              <a:rPr lang="en-US" sz="5440" dirty="0">
                <a:solidFill>
                  <a:srgbClr val="601329"/>
                </a:solidFill>
                <a:latin typeface="Neue Haas Grotesk Text Pro" panose="020B0504020202020204" pitchFamily="34" charset="77"/>
              </a:rPr>
              <a:t>YARRA VALLEY</a:t>
            </a:r>
            <a:br>
              <a:rPr lang="en-US" sz="5440" dirty="0">
                <a:solidFill>
                  <a:srgbClr val="B2D8BE"/>
                </a:solidFill>
                <a:latin typeface="Neue Haas Grotesk Text Pro" panose="020B0504020202020204" pitchFamily="34" charset="77"/>
              </a:rPr>
            </a:br>
            <a:r>
              <a:rPr lang="en-US" sz="5440" dirty="0">
                <a:solidFill>
                  <a:srgbClr val="B2D8BE"/>
                </a:solidFill>
                <a:latin typeface="Neue Haas Grotesk Text Pro" panose="020B0504020202020204" pitchFamily="34" charset="77"/>
              </a:rPr>
              <a:t>TOP 5 VARIETIES</a:t>
            </a:r>
          </a:p>
        </p:txBody>
      </p:sp>
      <p:sp>
        <p:nvSpPr>
          <p:cNvPr id="11" name="TextBox 10">
            <a:extLst>
              <a:ext uri="{FF2B5EF4-FFF2-40B4-BE49-F238E27FC236}">
                <a16:creationId xmlns:a16="http://schemas.microsoft.com/office/drawing/2014/main" id="{8362786D-61EA-1185-5300-C0661836E15B}"/>
              </a:ext>
            </a:extLst>
          </p:cNvPr>
          <p:cNvSpPr txBox="1"/>
          <p:nvPr/>
        </p:nvSpPr>
        <p:spPr>
          <a:xfrm>
            <a:off x="907852" y="5470367"/>
            <a:ext cx="1842968" cy="1231106"/>
          </a:xfrm>
          <a:prstGeom prst="rect">
            <a:avLst/>
          </a:prstGeom>
          <a:noFill/>
        </p:spPr>
        <p:txBody>
          <a:bodyPr wrap="square" anchor="b">
            <a:spAutoFit/>
          </a:bodyPr>
          <a:lstStyle/>
          <a:p>
            <a:pPr algn="ctr"/>
            <a:r>
              <a:rPr lang="en-US" dirty="0">
                <a:solidFill>
                  <a:srgbClr val="601329"/>
                </a:solidFill>
                <a:latin typeface="Neue Haas Grotesk Text Pro" panose="020B0504020202020204" pitchFamily="34" charset="77"/>
              </a:rPr>
              <a:t>PINOT NOIR</a:t>
            </a: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36%</a:t>
            </a:r>
          </a:p>
        </p:txBody>
      </p:sp>
      <p:sp>
        <p:nvSpPr>
          <p:cNvPr id="12" name="TextBox 11">
            <a:extLst>
              <a:ext uri="{FF2B5EF4-FFF2-40B4-BE49-F238E27FC236}">
                <a16:creationId xmlns:a16="http://schemas.microsoft.com/office/drawing/2014/main" id="{60AFC8C5-8832-386B-807E-9CAD33AAED43}"/>
              </a:ext>
            </a:extLst>
          </p:cNvPr>
          <p:cNvSpPr txBox="1"/>
          <p:nvPr/>
        </p:nvSpPr>
        <p:spPr>
          <a:xfrm>
            <a:off x="2951916" y="5470367"/>
            <a:ext cx="1842968" cy="1231106"/>
          </a:xfrm>
          <a:prstGeom prst="rect">
            <a:avLst/>
          </a:prstGeom>
          <a:noFill/>
        </p:spPr>
        <p:txBody>
          <a:bodyPr wrap="square" anchor="t">
            <a:spAutoFit/>
          </a:bodyPr>
          <a:lstStyle/>
          <a:p>
            <a:pPr algn="ctr"/>
            <a:r>
              <a:rPr lang="en-US" dirty="0">
                <a:solidFill>
                  <a:srgbClr val="601329"/>
                </a:solidFill>
                <a:latin typeface="Neue Haas Grotesk Text Pro" panose="020B0504020202020204" pitchFamily="34" charset="77"/>
              </a:rPr>
              <a:t>CHARDONNAY</a:t>
            </a: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33%</a:t>
            </a:r>
          </a:p>
        </p:txBody>
      </p:sp>
      <p:sp>
        <p:nvSpPr>
          <p:cNvPr id="13" name="TextBox 12">
            <a:extLst>
              <a:ext uri="{FF2B5EF4-FFF2-40B4-BE49-F238E27FC236}">
                <a16:creationId xmlns:a16="http://schemas.microsoft.com/office/drawing/2014/main" id="{6FDF6DC2-3F08-10CC-5370-2A6C33755B9A}"/>
              </a:ext>
            </a:extLst>
          </p:cNvPr>
          <p:cNvSpPr txBox="1"/>
          <p:nvPr/>
        </p:nvSpPr>
        <p:spPr>
          <a:xfrm>
            <a:off x="4995976" y="5470367"/>
            <a:ext cx="1842968" cy="1508105"/>
          </a:xfrm>
          <a:prstGeom prst="rect">
            <a:avLst/>
          </a:prstGeom>
          <a:noFill/>
        </p:spPr>
        <p:txBody>
          <a:bodyPr wrap="square" anchor="b">
            <a:spAutoFit/>
          </a:bodyPr>
          <a:lstStyle/>
          <a:p>
            <a:pPr algn="ctr"/>
            <a:r>
              <a:rPr lang="en-US" dirty="0">
                <a:solidFill>
                  <a:srgbClr val="601329"/>
                </a:solidFill>
                <a:latin typeface="Neue Haas Grotesk Text Pro" panose="020B0504020202020204" pitchFamily="34" charset="77"/>
              </a:rPr>
              <a:t>SHIRAZ</a:t>
            </a:r>
          </a:p>
          <a:p>
            <a:pPr algn="ctr"/>
            <a:endParaRPr lang="en-US" sz="1800" b="1" dirty="0">
              <a:solidFill>
                <a:schemeClr val="bg1"/>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8%</a:t>
            </a:r>
          </a:p>
          <a:p>
            <a:pPr algn="ctr"/>
            <a:endParaRPr lang="en-US" dirty="0">
              <a:solidFill>
                <a:srgbClr val="601329"/>
              </a:solidFill>
              <a:latin typeface="Neue Haas Grotesk Text Pro" panose="020B0504020202020204" pitchFamily="34" charset="77"/>
            </a:endParaRPr>
          </a:p>
        </p:txBody>
      </p:sp>
      <p:sp>
        <p:nvSpPr>
          <p:cNvPr id="14" name="Rectangle 13">
            <a:extLst>
              <a:ext uri="{FF2B5EF4-FFF2-40B4-BE49-F238E27FC236}">
                <a16:creationId xmlns:a16="http://schemas.microsoft.com/office/drawing/2014/main" id="{E6ED60F5-0CF6-4B5C-7591-2CAD19179AD7}"/>
              </a:ext>
            </a:extLst>
          </p:cNvPr>
          <p:cNvSpPr/>
          <p:nvPr/>
        </p:nvSpPr>
        <p:spPr>
          <a:xfrm>
            <a:off x="704004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50DCDE85-F7E4-B9A3-C622-CC1CA8AD422B}"/>
              </a:ext>
            </a:extLst>
          </p:cNvPr>
          <p:cNvSpPr txBox="1"/>
          <p:nvPr/>
        </p:nvSpPr>
        <p:spPr>
          <a:xfrm>
            <a:off x="7040042" y="5470367"/>
            <a:ext cx="1842968" cy="1231106"/>
          </a:xfrm>
          <a:prstGeom prst="rect">
            <a:avLst/>
          </a:prstGeom>
          <a:noFill/>
        </p:spPr>
        <p:txBody>
          <a:bodyPr wrap="square" anchor="t">
            <a:spAutoFit/>
          </a:bodyPr>
          <a:lstStyle/>
          <a:p>
            <a:pPr algn="ctr"/>
            <a:r>
              <a:rPr lang="en-US" dirty="0">
                <a:solidFill>
                  <a:srgbClr val="601329"/>
                </a:solidFill>
                <a:latin typeface="Neue Haas Grotesk Text Pro" panose="020B0504020202020204" pitchFamily="34" charset="77"/>
              </a:rPr>
              <a:t>CABERNET</a:t>
            </a:r>
            <a:br>
              <a:rPr lang="en-US" dirty="0">
                <a:solidFill>
                  <a:srgbClr val="601329"/>
                </a:solidFill>
                <a:latin typeface="Neue Haas Grotesk Text Pro" panose="020B0504020202020204" pitchFamily="34" charset="77"/>
              </a:rPr>
            </a:br>
            <a:r>
              <a:rPr lang="en-US" dirty="0">
                <a:solidFill>
                  <a:srgbClr val="601329"/>
                </a:solidFill>
                <a:latin typeface="Neue Haas Grotesk Text Pro" panose="020B0504020202020204" pitchFamily="34" charset="77"/>
              </a:rPr>
              <a:t>SAUVIGNON</a:t>
            </a:r>
          </a:p>
          <a:p>
            <a:pPr algn="ctr"/>
            <a:r>
              <a:rPr lang="en-US" sz="3800" b="1" dirty="0">
                <a:solidFill>
                  <a:schemeClr val="bg1"/>
                </a:solidFill>
                <a:latin typeface="Neue Haas Grotesk Text Pro" panose="020B0504020202020204" pitchFamily="34" charset="77"/>
              </a:rPr>
              <a:t>6%</a:t>
            </a:r>
          </a:p>
        </p:txBody>
      </p:sp>
      <p:sp>
        <p:nvSpPr>
          <p:cNvPr id="16" name="Rectangle 15">
            <a:extLst>
              <a:ext uri="{FF2B5EF4-FFF2-40B4-BE49-F238E27FC236}">
                <a16:creationId xmlns:a16="http://schemas.microsoft.com/office/drawing/2014/main" id="{E7BC2C0F-87D8-8C2E-B5D0-B8EDED573367}"/>
              </a:ext>
            </a:extLst>
          </p:cNvPr>
          <p:cNvSpPr/>
          <p:nvPr/>
        </p:nvSpPr>
        <p:spPr>
          <a:xfrm>
            <a:off x="908411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DCFD39E3-6F4B-7BE4-2851-E934DEDFE7BC}"/>
              </a:ext>
            </a:extLst>
          </p:cNvPr>
          <p:cNvSpPr txBox="1"/>
          <p:nvPr/>
        </p:nvSpPr>
        <p:spPr>
          <a:xfrm>
            <a:off x="9084112" y="5470367"/>
            <a:ext cx="1842968" cy="1231106"/>
          </a:xfrm>
          <a:prstGeom prst="rect">
            <a:avLst/>
          </a:prstGeom>
          <a:noFill/>
        </p:spPr>
        <p:txBody>
          <a:bodyPr wrap="square" anchor="t">
            <a:spAutoFit/>
          </a:bodyPr>
          <a:lstStyle/>
          <a:p>
            <a:pPr algn="ctr"/>
            <a:r>
              <a:rPr lang="en-US" dirty="0">
                <a:solidFill>
                  <a:srgbClr val="601329"/>
                </a:solidFill>
                <a:latin typeface="Neue Haas Grotesk Text Pro" panose="020B0504020202020204" pitchFamily="34" charset="77"/>
              </a:rPr>
              <a:t>PINOT GRIS</a:t>
            </a:r>
            <a:br>
              <a:rPr lang="en-US" dirty="0">
                <a:solidFill>
                  <a:srgbClr val="601329"/>
                </a:solidFill>
                <a:latin typeface="Neue Haas Grotesk Text Pro" panose="020B0504020202020204" pitchFamily="34" charset="77"/>
              </a:rPr>
            </a:br>
            <a:r>
              <a:rPr lang="en-US" dirty="0">
                <a:solidFill>
                  <a:srgbClr val="601329"/>
                </a:solidFill>
                <a:latin typeface="Neue Haas Grotesk Text Pro" panose="020B0504020202020204" pitchFamily="34" charset="77"/>
              </a:rPr>
              <a:t>/GRIGIO</a:t>
            </a:r>
          </a:p>
          <a:p>
            <a:pPr algn="ctr"/>
            <a:r>
              <a:rPr lang="en-US" sz="3800" b="1" dirty="0">
                <a:solidFill>
                  <a:schemeClr val="bg1"/>
                </a:solidFill>
                <a:latin typeface="Neue Haas Grotesk Text Pro" panose="020B0504020202020204" pitchFamily="34" charset="77"/>
              </a:rPr>
              <a:t>5%</a:t>
            </a:r>
          </a:p>
        </p:txBody>
      </p:sp>
      <p:sp>
        <p:nvSpPr>
          <p:cNvPr id="18" name="TextBox 17">
            <a:extLst>
              <a:ext uri="{FF2B5EF4-FFF2-40B4-BE49-F238E27FC236}">
                <a16:creationId xmlns:a16="http://schemas.microsoft.com/office/drawing/2014/main" id="{911F2450-4DCC-60B4-81D6-0AB4FD651E94}"/>
              </a:ext>
            </a:extLst>
          </p:cNvPr>
          <p:cNvSpPr txBox="1"/>
          <p:nvPr/>
        </p:nvSpPr>
        <p:spPr>
          <a:xfrm rot="16200000">
            <a:off x="5379380" y="4084438"/>
            <a:ext cx="1278876" cy="371255"/>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SHIRAZ</a:t>
            </a:r>
          </a:p>
        </p:txBody>
      </p:sp>
      <p:sp>
        <p:nvSpPr>
          <p:cNvPr id="19" name="TextBox 18">
            <a:extLst>
              <a:ext uri="{FF2B5EF4-FFF2-40B4-BE49-F238E27FC236}">
                <a16:creationId xmlns:a16="http://schemas.microsoft.com/office/drawing/2014/main" id="{D1A8A0A2-2C26-976D-AF4E-0E4CCEC9774D}"/>
              </a:ext>
            </a:extLst>
          </p:cNvPr>
          <p:cNvSpPr txBox="1"/>
          <p:nvPr/>
        </p:nvSpPr>
        <p:spPr>
          <a:xfrm rot="16200000">
            <a:off x="2765576" y="4049269"/>
            <a:ext cx="2260748" cy="371255"/>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CHARDONNAY</a:t>
            </a:r>
          </a:p>
        </p:txBody>
      </p:sp>
      <p:sp>
        <p:nvSpPr>
          <p:cNvPr id="20" name="TextBox 19">
            <a:extLst>
              <a:ext uri="{FF2B5EF4-FFF2-40B4-BE49-F238E27FC236}">
                <a16:creationId xmlns:a16="http://schemas.microsoft.com/office/drawing/2014/main" id="{D912074E-0F09-7AA3-FACC-5624B6DB03E4}"/>
              </a:ext>
            </a:extLst>
          </p:cNvPr>
          <p:cNvSpPr txBox="1"/>
          <p:nvPr/>
        </p:nvSpPr>
        <p:spPr>
          <a:xfrm rot="16200000">
            <a:off x="902632" y="4019454"/>
            <a:ext cx="1873205" cy="430887"/>
          </a:xfrm>
          <a:prstGeom prst="rect">
            <a:avLst/>
          </a:prstGeom>
          <a:noFill/>
        </p:spPr>
        <p:txBody>
          <a:bodyPr wrap="none" rtlCol="0">
            <a:spAutoFit/>
          </a:bodyPr>
          <a:lstStyle/>
          <a:p>
            <a:pPr algn="ctr"/>
            <a:r>
              <a:rPr lang="en-US" sz="2200" b="1" dirty="0">
                <a:solidFill>
                  <a:schemeClr val="bg1"/>
                </a:solidFill>
                <a:latin typeface="Neue Haas Grotesk Text Pro" panose="020B0504020202020204" pitchFamily="34" charset="77"/>
              </a:rPr>
              <a:t>PINOT NOIR</a:t>
            </a:r>
          </a:p>
        </p:txBody>
      </p:sp>
      <p:sp>
        <p:nvSpPr>
          <p:cNvPr id="21" name="TextBox 20">
            <a:extLst>
              <a:ext uri="{FF2B5EF4-FFF2-40B4-BE49-F238E27FC236}">
                <a16:creationId xmlns:a16="http://schemas.microsoft.com/office/drawing/2014/main" id="{6B4F8097-F893-7FB6-405F-C762EF6F4314}"/>
              </a:ext>
            </a:extLst>
          </p:cNvPr>
          <p:cNvSpPr txBox="1"/>
          <p:nvPr/>
        </p:nvSpPr>
        <p:spPr>
          <a:xfrm rot="16200000">
            <a:off x="6993441" y="3910448"/>
            <a:ext cx="1929695" cy="648896"/>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CABERNET </a:t>
            </a:r>
            <a:br>
              <a:rPr lang="en-US" sz="2200" b="1" dirty="0">
                <a:solidFill>
                  <a:schemeClr val="bg1"/>
                </a:solidFill>
                <a:latin typeface="Neue Haas Grotesk Text Pro" panose="020B0504020202020204" pitchFamily="34" charset="77"/>
              </a:rPr>
            </a:br>
            <a:r>
              <a:rPr lang="en-US" sz="2200" b="1" dirty="0">
                <a:solidFill>
                  <a:schemeClr val="bg1"/>
                </a:solidFill>
                <a:latin typeface="Neue Haas Grotesk Text Pro" panose="020B0504020202020204" pitchFamily="34" charset="77"/>
              </a:rPr>
              <a:t>SAUVIGNON</a:t>
            </a:r>
          </a:p>
        </p:txBody>
      </p:sp>
      <p:sp>
        <p:nvSpPr>
          <p:cNvPr id="5" name="object 10">
            <a:extLst>
              <a:ext uri="{FF2B5EF4-FFF2-40B4-BE49-F238E27FC236}">
                <a16:creationId xmlns:a16="http://schemas.microsoft.com/office/drawing/2014/main" id="{D65BE8BA-7DE3-5EFC-2CA1-DB4A6E7991DA}"/>
              </a:ext>
            </a:extLst>
          </p:cNvPr>
          <p:cNvSpPr txBox="1"/>
          <p:nvPr/>
        </p:nvSpPr>
        <p:spPr>
          <a:xfrm rot="16200000">
            <a:off x="8851383" y="3976085"/>
            <a:ext cx="2348718" cy="556819"/>
          </a:xfrm>
          <a:prstGeom prst="rect">
            <a:avLst/>
          </a:prstGeom>
        </p:spPr>
        <p:txBody>
          <a:bodyPr vert="horz" wrap="square" lIns="0" tIns="12065" rIns="0" bIns="0" rtlCol="0">
            <a:spAutoFit/>
          </a:bodyPr>
          <a:lstStyle/>
          <a:p>
            <a:pPr algn="ctr" defTabSz="914453">
              <a:lnSpc>
                <a:spcPct val="80000"/>
              </a:lnSpc>
              <a:spcBef>
                <a:spcPct val="0"/>
              </a:spcBef>
            </a:pPr>
            <a:r>
              <a:rPr lang="en-AU" sz="2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PINOT GRIS/</a:t>
            </a:r>
            <a:br>
              <a:rPr lang="en-AU" sz="2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br>
            <a:r>
              <a:rPr lang="en-AU" sz="2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GRIGIO</a:t>
            </a:r>
            <a:endParaRPr lang="en-AU" sz="2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3859178516"/>
      </p:ext>
    </p:extLst>
  </p:cSld>
  <p:clrMapOvr>
    <a:masterClrMapping/>
  </p:clrMapOvr>
  <p:transition/>
  <p:extLst>
    <p:ext uri="{6950BFC3-D8DA-4A85-94F7-54DA5524770B}">
      <p188:commentRel xmlns:p188="http://schemas.microsoft.com/office/powerpoint/2018/8/main" r:id="rId2"/>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25550" y="1943365"/>
            <a:ext cx="116356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7206343" y="3010486"/>
            <a:ext cx="37771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1182631"/>
          </a:xfrm>
          <a:prstGeom prst="rect">
            <a:avLst/>
          </a:prstGeom>
          <a:noFill/>
        </p:spPr>
        <p:txBody>
          <a:bodyPr wrap="square">
            <a:spAutoFit/>
          </a:bodyPr>
          <a:lstStyle/>
          <a:p>
            <a:pPr>
              <a:lnSpc>
                <a:spcPct val="82000"/>
              </a:lnSpc>
            </a:pPr>
            <a:r>
              <a:rPr lang="en-US" sz="3200" dirty="0">
                <a:solidFill>
                  <a:srgbClr val="601329"/>
                </a:solidFill>
                <a:latin typeface="Neue Haas Grotesk Text Pro" panose="020B0504020202020204" pitchFamily="34" charset="77"/>
              </a:rPr>
              <a:t>YARRA VALLEY</a:t>
            </a:r>
            <a:br>
              <a:rPr lang="en-US" sz="6000" dirty="0">
                <a:solidFill>
                  <a:srgbClr val="B2D8BE"/>
                </a:solidFill>
                <a:latin typeface="Neue Haas Grotesk Text Pro" panose="020B0504020202020204" pitchFamily="34" charset="77"/>
              </a:rPr>
            </a:br>
            <a:r>
              <a:rPr lang="en-US" sz="5440" dirty="0">
                <a:solidFill>
                  <a:srgbClr val="B2D8BE"/>
                </a:solidFill>
                <a:latin typeface="Neue Haas Grotesk Text Pro" panose="020B0504020202020204" pitchFamily="34" charset="77"/>
              </a:rPr>
              <a:t>CHARDONNAY</a:t>
            </a:r>
          </a:p>
        </p:txBody>
      </p:sp>
      <p:sp>
        <p:nvSpPr>
          <p:cNvPr id="47" name="TextBox 46">
            <a:extLst>
              <a:ext uri="{FF2B5EF4-FFF2-40B4-BE49-F238E27FC236}">
                <a16:creationId xmlns:a16="http://schemas.microsoft.com/office/drawing/2014/main" id="{96FF515D-9515-ECD3-82BA-2FF7E96E67D0}"/>
              </a:ext>
            </a:extLst>
          </p:cNvPr>
          <p:cNvSpPr txBox="1"/>
          <p:nvPr/>
        </p:nvSpPr>
        <p:spPr>
          <a:xfrm>
            <a:off x="1774780" y="2086502"/>
            <a:ext cx="2130480" cy="584775"/>
          </a:xfrm>
          <a:prstGeom prst="rect">
            <a:avLst/>
          </a:prstGeom>
          <a:noFill/>
        </p:spPr>
        <p:txBody>
          <a:bodyPr wrap="square" anchor="b">
            <a:spAutoFit/>
          </a:bodyPr>
          <a:lstStyle/>
          <a:p>
            <a:pPr algn="ctr">
              <a:spcBef>
                <a:spcPts val="203"/>
              </a:spcBef>
            </a:pPr>
            <a:r>
              <a:rPr lang="en-AU" sz="1600" dirty="0">
                <a:latin typeface="Neue Haas Grotesk Text Pro" panose="020B0504020202020204" pitchFamily="34" charset="77"/>
              </a:rPr>
              <a:t>GROWN ON DIVERSE SITES</a:t>
            </a:r>
            <a:endParaRPr lang="en-AU" sz="1600" dirty="0">
              <a:effectLst/>
              <a:latin typeface="Neue Haas Grotesk Text Pro" panose="020B0504020202020204" pitchFamily="34" charset="77"/>
            </a:endParaRPr>
          </a:p>
        </p:txBody>
      </p:sp>
      <p:pic>
        <p:nvPicPr>
          <p:cNvPr id="5" name="Picture Placeholder 8">
            <a:extLst>
              <a:ext uri="{FF2B5EF4-FFF2-40B4-BE49-F238E27FC236}">
                <a16:creationId xmlns:a16="http://schemas.microsoft.com/office/drawing/2014/main" id="{247010AE-3EE5-D536-5BCC-D7844A0A0DF0}"/>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5550730" y="228600"/>
            <a:ext cx="2114328" cy="6400800"/>
          </a:xfrm>
          <a:prstGeom prst="rect">
            <a:avLst/>
          </a:prstGeom>
        </p:spPr>
      </p:pic>
      <p:sp>
        <p:nvSpPr>
          <p:cNvPr id="7" name="object 10">
            <a:extLst>
              <a:ext uri="{FF2B5EF4-FFF2-40B4-BE49-F238E27FC236}">
                <a16:creationId xmlns:a16="http://schemas.microsoft.com/office/drawing/2014/main" id="{0DD9AB8D-5E6B-684B-A8DD-B86CAC132897}"/>
              </a:ext>
            </a:extLst>
          </p:cNvPr>
          <p:cNvSpPr txBox="1"/>
          <p:nvPr/>
        </p:nvSpPr>
        <p:spPr>
          <a:xfrm rot="16200000">
            <a:off x="4741314" y="3922439"/>
            <a:ext cx="3733160" cy="435312"/>
          </a:xfrm>
          <a:prstGeom prst="rect">
            <a:avLst/>
          </a:prstGeom>
        </p:spPr>
        <p:txBody>
          <a:bodyPr vert="horz" wrap="square" lIns="0" tIns="12065" rIns="0" bIns="0" rtlCol="0">
            <a:spAutoFit/>
          </a:bodyPr>
          <a:lstStyle/>
          <a:p>
            <a:pPr algn="ctr" defTabSz="914453">
              <a:lnSpc>
                <a:spcPct val="80000"/>
              </a:lnSpc>
              <a:spcBef>
                <a:spcPct val="0"/>
              </a:spcBef>
            </a:pPr>
            <a:r>
              <a:rPr lang="en-AU" sz="3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3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6" name="TextBox 5">
            <a:extLst>
              <a:ext uri="{FF2B5EF4-FFF2-40B4-BE49-F238E27FC236}">
                <a16:creationId xmlns:a16="http://schemas.microsoft.com/office/drawing/2014/main" id="{55DF217E-BBED-851F-DB9F-4789B3905354}"/>
              </a:ext>
            </a:extLst>
          </p:cNvPr>
          <p:cNvSpPr txBox="1"/>
          <p:nvPr/>
        </p:nvSpPr>
        <p:spPr>
          <a:xfrm>
            <a:off x="10319662" y="3173965"/>
            <a:ext cx="1712682" cy="3511539"/>
          </a:xfrm>
          <a:prstGeom prst="rect">
            <a:avLst/>
          </a:prstGeom>
          <a:noFill/>
        </p:spPr>
        <p:txBody>
          <a:bodyPr wrap="square" anchor="b">
            <a:spAutoFit/>
          </a:bodyPr>
          <a:lstStyle/>
          <a:p>
            <a:pPr>
              <a:lnSpc>
                <a:spcPct val="82000"/>
              </a:lnSpc>
              <a:spcBef>
                <a:spcPts val="150"/>
              </a:spcBef>
              <a:spcAft>
                <a:spcPts val="315"/>
              </a:spcAft>
              <a:buClr>
                <a:srgbClr val="B2D8BE"/>
              </a:buClr>
            </a:pPr>
            <a:r>
              <a:rPr lang="en-AU" sz="1400" dirty="0">
                <a:effectLst/>
                <a:latin typeface="Neue Haas Grotesk Text Pro" panose="020B0504020202020204" pitchFamily="34" charset="77"/>
              </a:rPr>
              <a:t>TYPICAL </a:t>
            </a:r>
            <a:br>
              <a:rPr lang="en-AU" sz="1400" dirty="0">
                <a:effectLst/>
                <a:latin typeface="Neue Haas Grotesk Text Pro" panose="020B0504020202020204" pitchFamily="34" charset="77"/>
              </a:rPr>
            </a:br>
            <a:r>
              <a:rPr lang="en-AU" sz="1400" dirty="0">
                <a:effectLst/>
                <a:latin typeface="Neue Haas Grotesk Text Pro" panose="020B0504020202020204" pitchFamily="34" charset="77"/>
              </a:rPr>
              <a:t>SECONDARY</a:t>
            </a:r>
            <a:br>
              <a:rPr lang="en-AU" sz="1400" dirty="0">
                <a:effectLst/>
                <a:latin typeface="Neue Haas Grotesk Text Pro" panose="020B0504020202020204" pitchFamily="34" charset="77"/>
              </a:rPr>
            </a:br>
            <a:r>
              <a:rPr lang="en-AU" sz="1400" dirty="0">
                <a:effectLst/>
                <a:latin typeface="Neue Haas Grotesk Text Pro" panose="020B0504020202020204" pitchFamily="34" charset="77"/>
              </a:rPr>
              <a:t>FLAVOURS</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Toast</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Vanilla</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Butter</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Toffee</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Honey</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Spice</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Coconut</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Nougat</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Tasted Almond</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err="1">
                <a:latin typeface="Neue Haas Grotesk Text Pro" panose="020B0504020202020204" pitchFamily="34" charset="77"/>
              </a:rPr>
              <a:t>Créme</a:t>
            </a:r>
            <a:r>
              <a:rPr lang="en-AU" sz="1400" dirty="0">
                <a:latin typeface="Neue Haas Grotesk Text Pro" panose="020B0504020202020204" pitchFamily="34" charset="77"/>
              </a:rPr>
              <a:t> </a:t>
            </a:r>
            <a:r>
              <a:rPr lang="en-AU" sz="1400" dirty="0" err="1">
                <a:latin typeface="Neue Haas Grotesk Text Pro" panose="020B0504020202020204" pitchFamily="34" charset="77"/>
              </a:rPr>
              <a:t>brulée</a:t>
            </a:r>
            <a:endParaRPr lang="en-AU" sz="1400" dirty="0">
              <a:latin typeface="Neue Haas Grotesk Text Pro" panose="020B0504020202020204" pitchFamily="34" charset="77"/>
            </a:endParaRP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Chalk</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Minerality</a:t>
            </a:r>
            <a:endParaRPr lang="en-AU" sz="1400" dirty="0">
              <a:effectLst/>
              <a:latin typeface="Neue Haas Grotesk Text Pro" panose="020B0504020202020204" pitchFamily="34" charset="77"/>
            </a:endParaRPr>
          </a:p>
        </p:txBody>
      </p:sp>
      <p:cxnSp>
        <p:nvCxnSpPr>
          <p:cNvPr id="9" name="Straight Connector 8">
            <a:extLst>
              <a:ext uri="{FF2B5EF4-FFF2-40B4-BE49-F238E27FC236}">
                <a16:creationId xmlns:a16="http://schemas.microsoft.com/office/drawing/2014/main" id="{8C7B403D-F9EA-EA37-AFE7-C8FEC4429B0E}"/>
              </a:ext>
            </a:extLst>
          </p:cNvPr>
          <p:cNvCxnSpPr>
            <a:cxnSpLocks/>
          </p:cNvCxnSpPr>
          <p:nvPr/>
        </p:nvCxnSpPr>
        <p:spPr>
          <a:xfrm>
            <a:off x="10983478" y="3010486"/>
            <a:ext cx="0" cy="16347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Oval 1">
            <a:extLst>
              <a:ext uri="{FF2B5EF4-FFF2-40B4-BE49-F238E27FC236}">
                <a16:creationId xmlns:a16="http://schemas.microsoft.com/office/drawing/2014/main" id="{871B31A0-A80C-4729-6C27-7EFFE7ABB193}"/>
              </a:ext>
            </a:extLst>
          </p:cNvPr>
          <p:cNvSpPr/>
          <p:nvPr/>
        </p:nvSpPr>
        <p:spPr>
          <a:xfrm>
            <a:off x="7989117" y="872730"/>
            <a:ext cx="2018948" cy="2018948"/>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3" name="object 58">
            <a:extLst>
              <a:ext uri="{FF2B5EF4-FFF2-40B4-BE49-F238E27FC236}">
                <a16:creationId xmlns:a16="http://schemas.microsoft.com/office/drawing/2014/main" id="{C7B361CD-2639-B5DA-0167-6FB8C3704457}"/>
              </a:ext>
            </a:extLst>
          </p:cNvPr>
          <p:cNvSpPr txBox="1"/>
          <p:nvPr/>
        </p:nvSpPr>
        <p:spPr>
          <a:xfrm>
            <a:off x="8126456" y="1349121"/>
            <a:ext cx="1744270" cy="1014508"/>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AU" sz="1800" dirty="0">
                <a:solidFill>
                  <a:schemeClr val="tx1"/>
                </a:solidFill>
                <a:effectLst/>
                <a:latin typeface="Neue Haas Grotesk Text Pro" panose="020B0504020202020204" pitchFamily="34" charset="77"/>
              </a:rPr>
              <a:t>FINE, TEXTURAL AND RESTRAINED</a:t>
            </a:r>
          </a:p>
        </p:txBody>
      </p:sp>
      <p:cxnSp>
        <p:nvCxnSpPr>
          <p:cNvPr id="16" name="Straight Connector 15">
            <a:extLst>
              <a:ext uri="{FF2B5EF4-FFF2-40B4-BE49-F238E27FC236}">
                <a16:creationId xmlns:a16="http://schemas.microsoft.com/office/drawing/2014/main" id="{2421C182-5F4C-E00C-18F9-95D51872FEB9}"/>
              </a:ext>
            </a:extLst>
          </p:cNvPr>
          <p:cNvCxnSpPr>
            <a:cxnSpLocks/>
          </p:cNvCxnSpPr>
          <p:nvPr/>
        </p:nvCxnSpPr>
        <p:spPr>
          <a:xfrm>
            <a:off x="2840020" y="2659852"/>
            <a:ext cx="0" cy="35063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AAA90851-9867-55FD-7CF1-81E17A4C46C0}"/>
              </a:ext>
            </a:extLst>
          </p:cNvPr>
          <p:cNvCxnSpPr>
            <a:cxnSpLocks/>
          </p:cNvCxnSpPr>
          <p:nvPr/>
        </p:nvCxnSpPr>
        <p:spPr>
          <a:xfrm>
            <a:off x="2840020" y="3012100"/>
            <a:ext cx="30888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9D37B2B9-D5FA-03FB-FBEC-F600CA9E6F6D}"/>
              </a:ext>
            </a:extLst>
          </p:cNvPr>
          <p:cNvCxnSpPr>
            <a:cxnSpLocks/>
          </p:cNvCxnSpPr>
          <p:nvPr/>
        </p:nvCxnSpPr>
        <p:spPr>
          <a:xfrm>
            <a:off x="2896126" y="3649415"/>
            <a:ext cx="289507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0AC0AAD3-F09E-93F9-F27C-5258DA6DBF36}"/>
              </a:ext>
            </a:extLst>
          </p:cNvPr>
          <p:cNvCxnSpPr>
            <a:cxnSpLocks/>
          </p:cNvCxnSpPr>
          <p:nvPr/>
        </p:nvCxnSpPr>
        <p:spPr>
          <a:xfrm>
            <a:off x="2896126" y="3641795"/>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7" name="Oval 16">
            <a:extLst>
              <a:ext uri="{FF2B5EF4-FFF2-40B4-BE49-F238E27FC236}">
                <a16:creationId xmlns:a16="http://schemas.microsoft.com/office/drawing/2014/main" id="{04ADCF15-B54F-5CC8-81B5-E3F80CDCFB91}"/>
              </a:ext>
            </a:extLst>
          </p:cNvPr>
          <p:cNvSpPr/>
          <p:nvPr/>
        </p:nvSpPr>
        <p:spPr>
          <a:xfrm>
            <a:off x="1664926" y="4072368"/>
            <a:ext cx="2462400" cy="2463506"/>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18" name="object 58">
            <a:extLst>
              <a:ext uri="{FF2B5EF4-FFF2-40B4-BE49-F238E27FC236}">
                <a16:creationId xmlns:a16="http://schemas.microsoft.com/office/drawing/2014/main" id="{3A756598-FC96-E452-AD85-458F2767DEC7}"/>
              </a:ext>
            </a:extLst>
          </p:cNvPr>
          <p:cNvSpPr txBox="1"/>
          <p:nvPr/>
        </p:nvSpPr>
        <p:spPr>
          <a:xfrm>
            <a:off x="1902999" y="4591103"/>
            <a:ext cx="1994088" cy="1508170"/>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en-AU" sz="2200" dirty="0">
                <a:effectLst/>
                <a:latin typeface="Neue Haas Grotesk Text Pro" panose="020B0504020202020204" pitchFamily="34" charset="77"/>
              </a:rPr>
              <a:t>MORE </a:t>
            </a:r>
            <a:r>
              <a:rPr lang="en-AU" sz="2200" dirty="0">
                <a:latin typeface="Neue Haas Grotesk Text Pro" panose="020B0504020202020204" pitchFamily="34" charset="77"/>
              </a:rPr>
              <a:t>THAN</a:t>
            </a:r>
            <a:endParaRPr lang="en-AU" sz="2200" dirty="0">
              <a:effectLst/>
              <a:latin typeface="Neue Haas Grotesk Text Pro" panose="020B0504020202020204" pitchFamily="34" charset="77"/>
            </a:endParaRPr>
          </a:p>
          <a:p>
            <a:pPr algn="ctr">
              <a:lnSpc>
                <a:spcPct val="82000"/>
              </a:lnSpc>
              <a:spcBef>
                <a:spcPts val="217"/>
              </a:spcBef>
            </a:pPr>
            <a:r>
              <a:rPr lang="en-AU" sz="6000" dirty="0">
                <a:effectLst/>
                <a:latin typeface="Neue Haas Grotesk Text Pro" panose="020B0504020202020204" pitchFamily="34" charset="77"/>
              </a:rPr>
              <a:t>1/3</a:t>
            </a:r>
          </a:p>
          <a:p>
            <a:pPr algn="ctr">
              <a:lnSpc>
                <a:spcPct val="82000"/>
              </a:lnSpc>
              <a:spcBef>
                <a:spcPts val="217"/>
              </a:spcBef>
            </a:pPr>
            <a:r>
              <a:rPr lang="en-AU" sz="1600" dirty="0">
                <a:latin typeface="Neue Haas Grotesk Text Pro" panose="020B0504020202020204" pitchFamily="34" charset="77"/>
              </a:rPr>
              <a:t>OF TOTAL </a:t>
            </a:r>
            <a:br>
              <a:rPr lang="en-AU" sz="1600" dirty="0">
                <a:latin typeface="Neue Haas Grotesk Text Pro" panose="020B0504020202020204" pitchFamily="34" charset="77"/>
              </a:rPr>
            </a:br>
            <a:r>
              <a:rPr lang="en-AU" sz="1600" dirty="0">
                <a:latin typeface="Neue Haas Grotesk Text Pro" panose="020B0504020202020204" pitchFamily="34" charset="77"/>
              </a:rPr>
              <a:t>ANNUAL CRUSH</a:t>
            </a:r>
            <a:endParaRPr lang="en-AU" sz="1600" dirty="0">
              <a:effectLst/>
              <a:latin typeface="Neue Haas Grotesk Text Pro" panose="020B0504020202020204" pitchFamily="34" charset="77"/>
            </a:endParaRPr>
          </a:p>
        </p:txBody>
      </p:sp>
      <p:cxnSp>
        <p:nvCxnSpPr>
          <p:cNvPr id="27" name="Straight Connector 26">
            <a:extLst>
              <a:ext uri="{FF2B5EF4-FFF2-40B4-BE49-F238E27FC236}">
                <a16:creationId xmlns:a16="http://schemas.microsoft.com/office/drawing/2014/main" id="{F0B0D313-AD24-701D-CF94-DDE5697996FE}"/>
              </a:ext>
            </a:extLst>
          </p:cNvPr>
          <p:cNvCxnSpPr>
            <a:cxnSpLocks/>
          </p:cNvCxnSpPr>
          <p:nvPr/>
        </p:nvCxnSpPr>
        <p:spPr>
          <a:xfrm>
            <a:off x="8661193" y="3010486"/>
            <a:ext cx="0" cy="16347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8" name="TextBox 27">
            <a:extLst>
              <a:ext uri="{FF2B5EF4-FFF2-40B4-BE49-F238E27FC236}">
                <a16:creationId xmlns:a16="http://schemas.microsoft.com/office/drawing/2014/main" id="{EC93633A-CD9E-CC49-371B-5615739040C3}"/>
              </a:ext>
            </a:extLst>
          </p:cNvPr>
          <p:cNvSpPr txBox="1"/>
          <p:nvPr/>
        </p:nvSpPr>
        <p:spPr>
          <a:xfrm>
            <a:off x="8178805" y="3176923"/>
            <a:ext cx="1712682" cy="2371803"/>
          </a:xfrm>
          <a:prstGeom prst="rect">
            <a:avLst/>
          </a:prstGeom>
          <a:noFill/>
        </p:spPr>
        <p:txBody>
          <a:bodyPr wrap="square" anchor="b">
            <a:spAutoFit/>
          </a:bodyPr>
          <a:lstStyle/>
          <a:p>
            <a:pPr>
              <a:lnSpc>
                <a:spcPct val="82000"/>
              </a:lnSpc>
              <a:spcBef>
                <a:spcPts val="150"/>
              </a:spcBef>
              <a:spcAft>
                <a:spcPts val="315"/>
              </a:spcAft>
              <a:buClr>
                <a:srgbClr val="B2D8BE"/>
              </a:buClr>
            </a:pPr>
            <a:r>
              <a:rPr lang="en-AU" sz="1400" dirty="0">
                <a:effectLst/>
                <a:latin typeface="Neue Haas Grotesk Text Pro" panose="020B0504020202020204" pitchFamily="34" charset="77"/>
              </a:rPr>
              <a:t>TYPICAL FRUIT</a:t>
            </a:r>
            <a:br>
              <a:rPr lang="en-AU" sz="1400" dirty="0">
                <a:effectLst/>
                <a:latin typeface="Neue Haas Grotesk Text Pro" panose="020B0504020202020204" pitchFamily="34" charset="77"/>
              </a:rPr>
            </a:br>
            <a:r>
              <a:rPr lang="en-AU" sz="1400" dirty="0">
                <a:effectLst/>
                <a:latin typeface="Neue Haas Grotesk Text Pro" panose="020B0504020202020204" pitchFamily="34" charset="77"/>
              </a:rPr>
              <a:t>FLAVOURS</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Apple</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Pear</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Peach</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Nectarine</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Melon</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Mango</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Pineapple</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Fig</a:t>
            </a:r>
            <a:endParaRPr lang="en-AU" sz="1400" dirty="0">
              <a:effectLst/>
              <a:latin typeface="Neue Haas Grotesk Text Pro" panose="020B0504020202020204" pitchFamily="34" charset="77"/>
            </a:endParaRPr>
          </a:p>
        </p:txBody>
      </p:sp>
    </p:spTree>
    <p:extLst>
      <p:ext uri="{BB962C8B-B14F-4D97-AF65-F5344CB8AC3E}">
        <p14:creationId xmlns:p14="http://schemas.microsoft.com/office/powerpoint/2010/main" val="37039958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ADE4-7566-52C0-4E05-21C741464D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FDE61B-5CF3-B98F-9895-1DAF4ABA1928}"/>
              </a:ext>
            </a:extLst>
          </p:cNvPr>
          <p:cNvSpPr>
            <a:spLocks noGrp="1"/>
          </p:cNvSpPr>
          <p:nvPr>
            <p:ph type="title" idx="4294967295"/>
          </p:nvPr>
        </p:nvSpPr>
        <p:spPr>
          <a:xfrm>
            <a:off x="410407" y="590594"/>
            <a:ext cx="7904034" cy="1325562"/>
          </a:xfrm>
        </p:spPr>
        <p:txBody>
          <a:bodyPr/>
          <a:lstStyle/>
          <a:p>
            <a:r>
              <a:rPr lang="en-US" sz="3200" dirty="0">
                <a:solidFill>
                  <a:schemeClr val="bg2"/>
                </a:solidFill>
                <a:latin typeface="Neue Haas Grotesk Text Pro" panose="020B0504020202020204" pitchFamily="34" charset="77"/>
              </a:rPr>
              <a:t>CHARDONNAY</a:t>
            </a:r>
            <a:br>
              <a:rPr lang="en-US" sz="3200" dirty="0">
                <a:solidFill>
                  <a:schemeClr val="accent3"/>
                </a:solidFill>
                <a:latin typeface="Neue Haas Grotesk Text Pro" panose="020B0504020202020204" pitchFamily="34" charset="77"/>
              </a:rPr>
            </a:br>
            <a:r>
              <a:rPr lang="en-US" sz="4000" dirty="0">
                <a:solidFill>
                  <a:schemeClr val="accent2"/>
                </a:solidFill>
                <a:latin typeface="Neue Haas Grotesk Text Pro" panose="020B0504020202020204" pitchFamily="34" charset="77"/>
              </a:rPr>
              <a:t>characteristics</a:t>
            </a:r>
          </a:p>
        </p:txBody>
      </p:sp>
      <p:pic>
        <p:nvPicPr>
          <p:cNvPr id="20" name="Picture Placeholder 8">
            <a:extLst>
              <a:ext uri="{FF2B5EF4-FFF2-40B4-BE49-F238E27FC236}">
                <a16:creationId xmlns:a16="http://schemas.microsoft.com/office/drawing/2014/main" id="{94442B9C-7A53-5783-D95B-4FE1C0ED623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570806" y="368300"/>
            <a:ext cx="2114328" cy="6400800"/>
          </a:xfrm>
          <a:prstGeom prst="rect">
            <a:avLst/>
          </a:prstGeom>
        </p:spPr>
      </p:pic>
      <p:sp>
        <p:nvSpPr>
          <p:cNvPr id="21" name="object 10">
            <a:extLst>
              <a:ext uri="{FF2B5EF4-FFF2-40B4-BE49-F238E27FC236}">
                <a16:creationId xmlns:a16="http://schemas.microsoft.com/office/drawing/2014/main" id="{B89E5D8A-2B93-5A7A-2D7A-77456B75EE44}"/>
              </a:ext>
            </a:extLst>
          </p:cNvPr>
          <p:cNvSpPr txBox="1"/>
          <p:nvPr/>
        </p:nvSpPr>
        <p:spPr>
          <a:xfrm rot="16200000">
            <a:off x="7301852" y="4244048"/>
            <a:ext cx="4652237" cy="460254"/>
          </a:xfrm>
          <a:prstGeom prst="rect">
            <a:avLst/>
          </a:prstGeom>
        </p:spPr>
        <p:txBody>
          <a:bodyPr vert="horz" wrap="square" lIns="0" tIns="12065" rIns="0" bIns="0" rtlCol="0">
            <a:spAutoFit/>
          </a:bodyPr>
          <a:lstStyle/>
          <a:p>
            <a:pPr algn="ctr" defTabSz="914453">
              <a:lnSpc>
                <a:spcPct val="80000"/>
              </a:lnSpc>
              <a:spcBef>
                <a:spcPct val="0"/>
              </a:spcBef>
            </a:pPr>
            <a:r>
              <a:rPr lang="en-AU" sz="36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36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0" name="Oval 9">
            <a:extLst>
              <a:ext uri="{FF2B5EF4-FFF2-40B4-BE49-F238E27FC236}">
                <a16:creationId xmlns:a16="http://schemas.microsoft.com/office/drawing/2014/main" id="{6F56D2EB-195E-E0F7-2B13-B4E3B0A8B0B4}"/>
              </a:ext>
            </a:extLst>
          </p:cNvPr>
          <p:cNvSpPr/>
          <p:nvPr/>
        </p:nvSpPr>
        <p:spPr>
          <a:xfrm>
            <a:off x="1891575" y="2194640"/>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962BE3D1-FF94-496F-0AE3-EA9C4117F0C3}"/>
              </a:ext>
            </a:extLst>
          </p:cNvPr>
          <p:cNvSpPr/>
          <p:nvPr/>
        </p:nvSpPr>
        <p:spPr>
          <a:xfrm>
            <a:off x="2255718" y="2191738"/>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91291C1B-82A5-4F4A-A87C-2A021E60710E}"/>
              </a:ext>
            </a:extLst>
          </p:cNvPr>
          <p:cNvSpPr/>
          <p:nvPr/>
        </p:nvSpPr>
        <p:spPr>
          <a:xfrm>
            <a:off x="2619861" y="2191738"/>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0BC3DDA9-AB5C-D3C6-6A5D-E4BCE6FF5CD2}"/>
              </a:ext>
            </a:extLst>
          </p:cNvPr>
          <p:cNvSpPr/>
          <p:nvPr/>
        </p:nvSpPr>
        <p:spPr>
          <a:xfrm>
            <a:off x="2984004" y="2191738"/>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7" name="Title 2">
            <a:extLst>
              <a:ext uri="{FF2B5EF4-FFF2-40B4-BE49-F238E27FC236}">
                <a16:creationId xmlns:a16="http://schemas.microsoft.com/office/drawing/2014/main" id="{4E562E33-3D08-4A24-6DB8-D45C546812E1}"/>
              </a:ext>
            </a:extLst>
          </p:cNvPr>
          <p:cNvSpPr txBox="1"/>
          <p:nvPr/>
        </p:nvSpPr>
        <p:spPr>
          <a:xfrm>
            <a:off x="411129" y="2219706"/>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COLOUR</a:t>
            </a:r>
          </a:p>
        </p:txBody>
      </p:sp>
      <p:sp>
        <p:nvSpPr>
          <p:cNvPr id="41" name="Oval 40">
            <a:extLst>
              <a:ext uri="{FF2B5EF4-FFF2-40B4-BE49-F238E27FC236}">
                <a16:creationId xmlns:a16="http://schemas.microsoft.com/office/drawing/2014/main" id="{5D5E2F84-A7FC-2923-990C-971FADE9EC37}"/>
              </a:ext>
            </a:extLst>
          </p:cNvPr>
          <p:cNvSpPr/>
          <p:nvPr/>
        </p:nvSpPr>
        <p:spPr>
          <a:xfrm>
            <a:off x="3348528" y="2191738"/>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81884036-2716-602E-A397-6AA600F744D3}"/>
              </a:ext>
            </a:extLst>
          </p:cNvPr>
          <p:cNvSpPr/>
          <p:nvPr/>
        </p:nvSpPr>
        <p:spPr>
          <a:xfrm>
            <a:off x="3713052" y="2191738"/>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2B0DB3A5-7DE6-4535-25A9-3B9FFA2A73D3}"/>
              </a:ext>
            </a:extLst>
          </p:cNvPr>
          <p:cNvSpPr/>
          <p:nvPr/>
        </p:nvSpPr>
        <p:spPr>
          <a:xfrm>
            <a:off x="4071397" y="2191738"/>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82CE8839-B14D-EC3A-0C13-1CA5CC770955}"/>
              </a:ext>
            </a:extLst>
          </p:cNvPr>
          <p:cNvSpPr/>
          <p:nvPr/>
        </p:nvSpPr>
        <p:spPr>
          <a:xfrm>
            <a:off x="4442099" y="2191738"/>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FF78DB7C-6710-BFED-03C6-B12CAFED3C04}"/>
              </a:ext>
            </a:extLst>
          </p:cNvPr>
          <p:cNvSpPr/>
          <p:nvPr/>
        </p:nvSpPr>
        <p:spPr>
          <a:xfrm>
            <a:off x="4806623" y="2191738"/>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0380C0AA-F88B-1660-EC0B-AB4202E378AB}"/>
              </a:ext>
            </a:extLst>
          </p:cNvPr>
          <p:cNvSpPr txBox="1"/>
          <p:nvPr/>
        </p:nvSpPr>
        <p:spPr>
          <a:xfrm>
            <a:off x="2914111" y="2620133"/>
            <a:ext cx="195781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Chardonnay</a:t>
            </a:r>
          </a:p>
        </p:txBody>
      </p:sp>
      <p:cxnSp>
        <p:nvCxnSpPr>
          <p:cNvPr id="48" name="Straight Connector 47">
            <a:extLst>
              <a:ext uri="{FF2B5EF4-FFF2-40B4-BE49-F238E27FC236}">
                <a16:creationId xmlns:a16="http://schemas.microsoft.com/office/drawing/2014/main" id="{D85FB137-235F-DD75-9D89-773B0A62436A}"/>
              </a:ext>
            </a:extLst>
          </p:cNvPr>
          <p:cNvCxnSpPr>
            <a:cxnSpLocks/>
          </p:cNvCxnSpPr>
          <p:nvPr/>
        </p:nvCxnSpPr>
        <p:spPr>
          <a:xfrm>
            <a:off x="1390135" y="2328072"/>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889E2E6B-B4FC-4D27-093E-FF22D5ADCF2C}"/>
              </a:ext>
            </a:extLst>
          </p:cNvPr>
          <p:cNvSpPr/>
          <p:nvPr/>
        </p:nvSpPr>
        <p:spPr>
          <a:xfrm>
            <a:off x="1891575" y="33438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36AB2BF6-B6E0-550B-F394-A08618E37ABC}"/>
              </a:ext>
            </a:extLst>
          </p:cNvPr>
          <p:cNvSpPr/>
          <p:nvPr/>
        </p:nvSpPr>
        <p:spPr>
          <a:xfrm>
            <a:off x="2255718"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C3F6284D-50A0-B092-6E0B-687AFEAA4EF8}"/>
              </a:ext>
            </a:extLst>
          </p:cNvPr>
          <p:cNvSpPr/>
          <p:nvPr/>
        </p:nvSpPr>
        <p:spPr>
          <a:xfrm>
            <a:off x="2619861"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2B82FD9A-227A-DC48-3962-B75CEF43311F}"/>
              </a:ext>
            </a:extLst>
          </p:cNvPr>
          <p:cNvSpPr/>
          <p:nvPr/>
        </p:nvSpPr>
        <p:spPr>
          <a:xfrm>
            <a:off x="2984004"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8" name="Title 2">
            <a:extLst>
              <a:ext uri="{FF2B5EF4-FFF2-40B4-BE49-F238E27FC236}">
                <a16:creationId xmlns:a16="http://schemas.microsoft.com/office/drawing/2014/main" id="{F2F389F6-293E-D692-4792-2CE3FD62DFF3}"/>
              </a:ext>
            </a:extLst>
          </p:cNvPr>
          <p:cNvSpPr txBox="1"/>
          <p:nvPr/>
        </p:nvSpPr>
        <p:spPr>
          <a:xfrm>
            <a:off x="411128" y="332173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59" name="Oval 58">
            <a:extLst>
              <a:ext uri="{FF2B5EF4-FFF2-40B4-BE49-F238E27FC236}">
                <a16:creationId xmlns:a16="http://schemas.microsoft.com/office/drawing/2014/main" id="{28A46049-63B6-2E72-2848-E3A891BCC211}"/>
              </a:ext>
            </a:extLst>
          </p:cNvPr>
          <p:cNvSpPr/>
          <p:nvPr/>
        </p:nvSpPr>
        <p:spPr>
          <a:xfrm>
            <a:off x="3348528"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C5C78655-6C11-AB64-A2ED-7034DF0FF779}"/>
              </a:ext>
            </a:extLst>
          </p:cNvPr>
          <p:cNvSpPr/>
          <p:nvPr/>
        </p:nvSpPr>
        <p:spPr>
          <a:xfrm>
            <a:off x="3713052"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23B7EFA6-29BE-1C16-13C3-30E0CCB4872F}"/>
              </a:ext>
            </a:extLst>
          </p:cNvPr>
          <p:cNvSpPr/>
          <p:nvPr/>
        </p:nvSpPr>
        <p:spPr>
          <a:xfrm>
            <a:off x="4071397"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ACF69098-86FD-FE77-8092-920C4D167604}"/>
              </a:ext>
            </a:extLst>
          </p:cNvPr>
          <p:cNvSpPr/>
          <p:nvPr/>
        </p:nvSpPr>
        <p:spPr>
          <a:xfrm>
            <a:off x="4442099"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6B028919-6A18-01F4-BB26-F18ECE53911C}"/>
              </a:ext>
            </a:extLst>
          </p:cNvPr>
          <p:cNvSpPr/>
          <p:nvPr/>
        </p:nvSpPr>
        <p:spPr>
          <a:xfrm>
            <a:off x="4806623"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6" name="Title 2">
            <a:extLst>
              <a:ext uri="{FF2B5EF4-FFF2-40B4-BE49-F238E27FC236}">
                <a16:creationId xmlns:a16="http://schemas.microsoft.com/office/drawing/2014/main" id="{3EC4443A-AC3B-38AF-6091-C8C3657D387B}"/>
              </a:ext>
            </a:extLst>
          </p:cNvPr>
          <p:cNvSpPr txBox="1"/>
          <p:nvPr/>
        </p:nvSpPr>
        <p:spPr>
          <a:xfrm>
            <a:off x="1793543"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Light</a:t>
            </a:r>
          </a:p>
        </p:txBody>
      </p:sp>
      <p:sp>
        <p:nvSpPr>
          <p:cNvPr id="67" name="Title 2">
            <a:extLst>
              <a:ext uri="{FF2B5EF4-FFF2-40B4-BE49-F238E27FC236}">
                <a16:creationId xmlns:a16="http://schemas.microsoft.com/office/drawing/2014/main" id="{97AC55F2-6390-1A3A-A548-BA98AADF0E4C}"/>
              </a:ext>
            </a:extLst>
          </p:cNvPr>
          <p:cNvSpPr txBox="1"/>
          <p:nvPr/>
        </p:nvSpPr>
        <p:spPr>
          <a:xfrm>
            <a:off x="3063294" y="301871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68" name="Title 2">
            <a:extLst>
              <a:ext uri="{FF2B5EF4-FFF2-40B4-BE49-F238E27FC236}">
                <a16:creationId xmlns:a16="http://schemas.microsoft.com/office/drawing/2014/main" id="{160F3EFB-D5E0-E0A3-19D7-32B58DF749B4}"/>
              </a:ext>
            </a:extLst>
          </p:cNvPr>
          <p:cNvSpPr txBox="1"/>
          <p:nvPr/>
        </p:nvSpPr>
        <p:spPr>
          <a:xfrm>
            <a:off x="4356425"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Full</a:t>
            </a:r>
          </a:p>
        </p:txBody>
      </p:sp>
      <p:sp>
        <p:nvSpPr>
          <p:cNvPr id="69" name="Oval 68">
            <a:extLst>
              <a:ext uri="{FF2B5EF4-FFF2-40B4-BE49-F238E27FC236}">
                <a16:creationId xmlns:a16="http://schemas.microsoft.com/office/drawing/2014/main" id="{0578BD73-E803-010F-D580-99A4F5AF1A1C}"/>
              </a:ext>
            </a:extLst>
          </p:cNvPr>
          <p:cNvSpPr/>
          <p:nvPr/>
        </p:nvSpPr>
        <p:spPr>
          <a:xfrm>
            <a:off x="1891575" y="4184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9C50D499-92FE-191F-A066-1C441C1AFEE6}"/>
              </a:ext>
            </a:extLst>
          </p:cNvPr>
          <p:cNvSpPr/>
          <p:nvPr/>
        </p:nvSpPr>
        <p:spPr>
          <a:xfrm>
            <a:off x="2255718"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038F7BF3-915C-F506-9D7B-79E20DE5B43B}"/>
              </a:ext>
            </a:extLst>
          </p:cNvPr>
          <p:cNvSpPr/>
          <p:nvPr/>
        </p:nvSpPr>
        <p:spPr>
          <a:xfrm>
            <a:off x="2619861"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CD312308-6A25-F4D2-DEEB-2DCB01093378}"/>
              </a:ext>
            </a:extLst>
          </p:cNvPr>
          <p:cNvSpPr/>
          <p:nvPr/>
        </p:nvSpPr>
        <p:spPr>
          <a:xfrm>
            <a:off x="2984004"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E43B8C7F-07DF-0ECB-5312-0A55CBB4A72E}"/>
              </a:ext>
            </a:extLst>
          </p:cNvPr>
          <p:cNvSpPr/>
          <p:nvPr/>
        </p:nvSpPr>
        <p:spPr>
          <a:xfrm>
            <a:off x="3348528"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5BFD544A-5966-9EFC-5B26-0EBC880CA6A7}"/>
              </a:ext>
            </a:extLst>
          </p:cNvPr>
          <p:cNvSpPr/>
          <p:nvPr/>
        </p:nvSpPr>
        <p:spPr>
          <a:xfrm>
            <a:off x="3713052"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7EF0F0EC-AE6F-D745-543C-59511E924829}"/>
              </a:ext>
            </a:extLst>
          </p:cNvPr>
          <p:cNvSpPr/>
          <p:nvPr/>
        </p:nvSpPr>
        <p:spPr>
          <a:xfrm>
            <a:off x="4071397"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B2F2A0B3-CB15-A8CC-3165-78E705E00DA0}"/>
              </a:ext>
            </a:extLst>
          </p:cNvPr>
          <p:cNvSpPr/>
          <p:nvPr/>
        </p:nvSpPr>
        <p:spPr>
          <a:xfrm>
            <a:off x="4442099"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87343FB6-7E3B-B3DE-5779-F283805FF772}"/>
              </a:ext>
            </a:extLst>
          </p:cNvPr>
          <p:cNvSpPr/>
          <p:nvPr/>
        </p:nvSpPr>
        <p:spPr>
          <a:xfrm>
            <a:off x="4806623"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9" name="Title 2">
            <a:extLst>
              <a:ext uri="{FF2B5EF4-FFF2-40B4-BE49-F238E27FC236}">
                <a16:creationId xmlns:a16="http://schemas.microsoft.com/office/drawing/2014/main" id="{28AAE38A-CDFF-49DB-BEB5-93FF9B7ED188}"/>
              </a:ext>
            </a:extLst>
          </p:cNvPr>
          <p:cNvSpPr txBox="1"/>
          <p:nvPr/>
        </p:nvSpPr>
        <p:spPr>
          <a:xfrm>
            <a:off x="1793543" y="384417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Dry</a:t>
            </a:r>
          </a:p>
        </p:txBody>
      </p:sp>
      <p:sp>
        <p:nvSpPr>
          <p:cNvPr id="80" name="Title 2">
            <a:extLst>
              <a:ext uri="{FF2B5EF4-FFF2-40B4-BE49-F238E27FC236}">
                <a16:creationId xmlns:a16="http://schemas.microsoft.com/office/drawing/2014/main" id="{76C65305-A159-2620-E949-863D9E093683}"/>
              </a:ext>
            </a:extLst>
          </p:cNvPr>
          <p:cNvSpPr txBox="1"/>
          <p:nvPr/>
        </p:nvSpPr>
        <p:spPr>
          <a:xfrm>
            <a:off x="2914111" y="385897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 dry</a:t>
            </a:r>
          </a:p>
        </p:txBody>
      </p:sp>
      <p:sp>
        <p:nvSpPr>
          <p:cNvPr id="81" name="Title 2">
            <a:extLst>
              <a:ext uri="{FF2B5EF4-FFF2-40B4-BE49-F238E27FC236}">
                <a16:creationId xmlns:a16="http://schemas.microsoft.com/office/drawing/2014/main" id="{758EDE5F-C828-2A93-49ED-D9F093043CEE}"/>
              </a:ext>
            </a:extLst>
          </p:cNvPr>
          <p:cNvSpPr txBox="1"/>
          <p:nvPr/>
        </p:nvSpPr>
        <p:spPr>
          <a:xfrm>
            <a:off x="4356425" y="386527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Sweet</a:t>
            </a:r>
          </a:p>
        </p:txBody>
      </p:sp>
      <p:cxnSp>
        <p:nvCxnSpPr>
          <p:cNvPr id="82" name="Straight Connector 81">
            <a:extLst>
              <a:ext uri="{FF2B5EF4-FFF2-40B4-BE49-F238E27FC236}">
                <a16:creationId xmlns:a16="http://schemas.microsoft.com/office/drawing/2014/main" id="{5F4FE93D-38E1-5642-C1E5-1D4982B54155}"/>
              </a:ext>
            </a:extLst>
          </p:cNvPr>
          <p:cNvCxnSpPr>
            <a:cxnSpLocks/>
          </p:cNvCxnSpPr>
          <p:nvPr/>
        </p:nvCxnSpPr>
        <p:spPr>
          <a:xfrm>
            <a:off x="1087395" y="3489607"/>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40E787D6-3FA8-4308-5AA5-BA32833F8EF9}"/>
              </a:ext>
            </a:extLst>
          </p:cNvPr>
          <p:cNvSpPr txBox="1"/>
          <p:nvPr/>
        </p:nvSpPr>
        <p:spPr>
          <a:xfrm>
            <a:off x="411128" y="419288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SWEETNESS</a:t>
            </a:r>
          </a:p>
        </p:txBody>
      </p:sp>
      <p:cxnSp>
        <p:nvCxnSpPr>
          <p:cNvPr id="88" name="Straight Connector 87">
            <a:extLst>
              <a:ext uri="{FF2B5EF4-FFF2-40B4-BE49-F238E27FC236}">
                <a16:creationId xmlns:a16="http://schemas.microsoft.com/office/drawing/2014/main" id="{72CCBCB5-27D0-6940-B090-BCEDD21C9E9C}"/>
              </a:ext>
            </a:extLst>
          </p:cNvPr>
          <p:cNvCxnSpPr>
            <a:cxnSpLocks/>
          </p:cNvCxnSpPr>
          <p:nvPr/>
        </p:nvCxnSpPr>
        <p:spPr>
          <a:xfrm>
            <a:off x="1729946" y="4360758"/>
            <a:ext cx="1099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9ADF75C1-2283-CB22-99AC-2C1A54F55AA9}"/>
              </a:ext>
            </a:extLst>
          </p:cNvPr>
          <p:cNvSpPr/>
          <p:nvPr/>
        </p:nvSpPr>
        <p:spPr>
          <a:xfrm>
            <a:off x="1891575" y="502433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0C790E21-B961-56B1-A980-C1C60AD6D249}"/>
              </a:ext>
            </a:extLst>
          </p:cNvPr>
          <p:cNvSpPr/>
          <p:nvPr/>
        </p:nvSpPr>
        <p:spPr>
          <a:xfrm>
            <a:off x="225571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B4E5A90C-4C56-B0A4-F80E-15BA53D01685}"/>
              </a:ext>
            </a:extLst>
          </p:cNvPr>
          <p:cNvSpPr/>
          <p:nvPr/>
        </p:nvSpPr>
        <p:spPr>
          <a:xfrm>
            <a:off x="2619861"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95D78A90-2F29-8309-25EF-AF983C9E0DF4}"/>
              </a:ext>
            </a:extLst>
          </p:cNvPr>
          <p:cNvSpPr/>
          <p:nvPr/>
        </p:nvSpPr>
        <p:spPr>
          <a:xfrm>
            <a:off x="2984004"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B8D7AD80-E89E-94FC-05B3-65E2B789EDBF}"/>
              </a:ext>
            </a:extLst>
          </p:cNvPr>
          <p:cNvSpPr/>
          <p:nvPr/>
        </p:nvSpPr>
        <p:spPr>
          <a:xfrm>
            <a:off x="334852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C359EA06-9A7D-9E0F-4522-82CD640F0D85}"/>
              </a:ext>
            </a:extLst>
          </p:cNvPr>
          <p:cNvSpPr/>
          <p:nvPr/>
        </p:nvSpPr>
        <p:spPr>
          <a:xfrm>
            <a:off x="3713052"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28D376A2-3656-F7BF-8E97-DA95B182B782}"/>
              </a:ext>
            </a:extLst>
          </p:cNvPr>
          <p:cNvSpPr/>
          <p:nvPr/>
        </p:nvSpPr>
        <p:spPr>
          <a:xfrm>
            <a:off x="4071397"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86771A24-F00F-4429-B5A3-60CC5B631545}"/>
              </a:ext>
            </a:extLst>
          </p:cNvPr>
          <p:cNvSpPr/>
          <p:nvPr/>
        </p:nvSpPr>
        <p:spPr>
          <a:xfrm>
            <a:off x="4442099"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11320E13-6CCD-AA11-E9F0-092E97D873B8}"/>
              </a:ext>
            </a:extLst>
          </p:cNvPr>
          <p:cNvSpPr/>
          <p:nvPr/>
        </p:nvSpPr>
        <p:spPr>
          <a:xfrm>
            <a:off x="4806623"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9" name="Title 2">
            <a:extLst>
              <a:ext uri="{FF2B5EF4-FFF2-40B4-BE49-F238E27FC236}">
                <a16:creationId xmlns:a16="http://schemas.microsoft.com/office/drawing/2014/main" id="{A5D13B78-8433-7B56-726E-3FDB565C6B39}"/>
              </a:ext>
            </a:extLst>
          </p:cNvPr>
          <p:cNvSpPr txBox="1"/>
          <p:nvPr/>
        </p:nvSpPr>
        <p:spPr>
          <a:xfrm>
            <a:off x="1793543"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Low</a:t>
            </a:r>
          </a:p>
        </p:txBody>
      </p:sp>
      <p:sp>
        <p:nvSpPr>
          <p:cNvPr id="100" name="Title 2">
            <a:extLst>
              <a:ext uri="{FF2B5EF4-FFF2-40B4-BE49-F238E27FC236}">
                <a16:creationId xmlns:a16="http://schemas.microsoft.com/office/drawing/2014/main" id="{E83ED728-921F-4531-9813-547E9A3CB8D4}"/>
              </a:ext>
            </a:extLst>
          </p:cNvPr>
          <p:cNvSpPr txBox="1"/>
          <p:nvPr/>
        </p:nvSpPr>
        <p:spPr>
          <a:xfrm>
            <a:off x="2914111" y="469923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101" name="Title 2">
            <a:extLst>
              <a:ext uri="{FF2B5EF4-FFF2-40B4-BE49-F238E27FC236}">
                <a16:creationId xmlns:a16="http://schemas.microsoft.com/office/drawing/2014/main" id="{DA69BD4D-7B64-98F0-5709-20F7A8066A16}"/>
              </a:ext>
            </a:extLst>
          </p:cNvPr>
          <p:cNvSpPr txBox="1"/>
          <p:nvPr/>
        </p:nvSpPr>
        <p:spPr>
          <a:xfrm>
            <a:off x="4356425"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High</a:t>
            </a:r>
          </a:p>
        </p:txBody>
      </p:sp>
      <p:sp>
        <p:nvSpPr>
          <p:cNvPr id="102" name="Title 2">
            <a:extLst>
              <a:ext uri="{FF2B5EF4-FFF2-40B4-BE49-F238E27FC236}">
                <a16:creationId xmlns:a16="http://schemas.microsoft.com/office/drawing/2014/main" id="{8E829995-1666-8D56-0BEB-1687FD228740}"/>
              </a:ext>
            </a:extLst>
          </p:cNvPr>
          <p:cNvSpPr txBox="1"/>
          <p:nvPr/>
        </p:nvSpPr>
        <p:spPr>
          <a:xfrm>
            <a:off x="411128" y="503314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p>
        </p:txBody>
      </p:sp>
      <p:cxnSp>
        <p:nvCxnSpPr>
          <p:cNvPr id="103" name="Straight Connector 102">
            <a:extLst>
              <a:ext uri="{FF2B5EF4-FFF2-40B4-BE49-F238E27FC236}">
                <a16:creationId xmlns:a16="http://schemas.microsoft.com/office/drawing/2014/main" id="{CFE1B4AD-A61F-41B1-4F4C-68171CDF6BE1}"/>
              </a:ext>
            </a:extLst>
          </p:cNvPr>
          <p:cNvCxnSpPr>
            <a:cxnSpLocks/>
          </p:cNvCxnSpPr>
          <p:nvPr/>
        </p:nvCxnSpPr>
        <p:spPr>
          <a:xfrm>
            <a:off x="957649" y="520101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C078604D-736D-2D36-8664-746636080348}"/>
              </a:ext>
            </a:extLst>
          </p:cNvPr>
          <p:cNvSpPr/>
          <p:nvPr/>
        </p:nvSpPr>
        <p:spPr>
          <a:xfrm>
            <a:off x="1891575" y="53703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DCF7E2D1-1D3D-AE8A-B1C6-08055DE528DA}"/>
              </a:ext>
            </a:extLst>
          </p:cNvPr>
          <p:cNvSpPr/>
          <p:nvPr/>
        </p:nvSpPr>
        <p:spPr>
          <a:xfrm>
            <a:off x="2255718"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47DC42B4-9713-6197-7E67-351186EFCE73}"/>
              </a:ext>
            </a:extLst>
          </p:cNvPr>
          <p:cNvSpPr/>
          <p:nvPr/>
        </p:nvSpPr>
        <p:spPr>
          <a:xfrm>
            <a:off x="2619861"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8B7D4B46-0DBC-8E17-9E4A-ED8869CBCB88}"/>
              </a:ext>
            </a:extLst>
          </p:cNvPr>
          <p:cNvSpPr/>
          <p:nvPr/>
        </p:nvSpPr>
        <p:spPr>
          <a:xfrm>
            <a:off x="2984004"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809198EE-61B6-0C55-5E72-CC96478B3081}"/>
              </a:ext>
            </a:extLst>
          </p:cNvPr>
          <p:cNvSpPr/>
          <p:nvPr/>
        </p:nvSpPr>
        <p:spPr>
          <a:xfrm>
            <a:off x="3348528"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BE48170E-C2C8-5ECB-7B4E-4825282DA9F8}"/>
              </a:ext>
            </a:extLst>
          </p:cNvPr>
          <p:cNvSpPr/>
          <p:nvPr/>
        </p:nvSpPr>
        <p:spPr>
          <a:xfrm>
            <a:off x="3713052"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ABB9A261-A519-8F83-CC9C-C27E7BE7C8BC}"/>
              </a:ext>
            </a:extLst>
          </p:cNvPr>
          <p:cNvSpPr/>
          <p:nvPr/>
        </p:nvSpPr>
        <p:spPr>
          <a:xfrm>
            <a:off x="4071397"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3C6B49AE-22F4-29C7-6562-D5F7B5533FAF}"/>
              </a:ext>
            </a:extLst>
          </p:cNvPr>
          <p:cNvSpPr/>
          <p:nvPr/>
        </p:nvSpPr>
        <p:spPr>
          <a:xfrm>
            <a:off x="4442099"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458A706B-18C3-65BA-DD55-E8D0F35DB7E9}"/>
              </a:ext>
            </a:extLst>
          </p:cNvPr>
          <p:cNvSpPr/>
          <p:nvPr/>
        </p:nvSpPr>
        <p:spPr>
          <a:xfrm>
            <a:off x="4806623"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4" name="Title 2">
            <a:extLst>
              <a:ext uri="{FF2B5EF4-FFF2-40B4-BE49-F238E27FC236}">
                <a16:creationId xmlns:a16="http://schemas.microsoft.com/office/drawing/2014/main" id="{44D4EF09-86E8-4A8A-CEF6-F069235D6695}"/>
              </a:ext>
            </a:extLst>
          </p:cNvPr>
          <p:cNvSpPr txBox="1"/>
          <p:nvPr/>
        </p:nvSpPr>
        <p:spPr>
          <a:xfrm>
            <a:off x="411128" y="537913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ACIDITY</a:t>
            </a:r>
          </a:p>
        </p:txBody>
      </p:sp>
      <p:cxnSp>
        <p:nvCxnSpPr>
          <p:cNvPr id="115" name="Straight Connector 114">
            <a:extLst>
              <a:ext uri="{FF2B5EF4-FFF2-40B4-BE49-F238E27FC236}">
                <a16:creationId xmlns:a16="http://schemas.microsoft.com/office/drawing/2014/main" id="{BB023DA9-E91F-AAFF-BD3C-051D7703774A}"/>
              </a:ext>
            </a:extLst>
          </p:cNvPr>
          <p:cNvCxnSpPr>
            <a:cxnSpLocks/>
          </p:cNvCxnSpPr>
          <p:nvPr/>
        </p:nvCxnSpPr>
        <p:spPr>
          <a:xfrm>
            <a:off x="1291281" y="5547006"/>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D11C57C6-EF40-F4C0-3BC7-803F45BD5066}"/>
              </a:ext>
            </a:extLst>
          </p:cNvPr>
          <p:cNvSpPr/>
          <p:nvPr/>
        </p:nvSpPr>
        <p:spPr>
          <a:xfrm>
            <a:off x="1891575" y="61549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4274FBC1-5792-4EF8-6975-F5AA36DEF46D}"/>
              </a:ext>
            </a:extLst>
          </p:cNvPr>
          <p:cNvSpPr/>
          <p:nvPr/>
        </p:nvSpPr>
        <p:spPr>
          <a:xfrm>
            <a:off x="2255718"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88F5D0DA-5D57-0855-F499-3E4388E0A04B}"/>
              </a:ext>
            </a:extLst>
          </p:cNvPr>
          <p:cNvSpPr/>
          <p:nvPr/>
        </p:nvSpPr>
        <p:spPr>
          <a:xfrm>
            <a:off x="2619861"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D70863FB-17C8-F44A-FCF0-935042648F15}"/>
              </a:ext>
            </a:extLst>
          </p:cNvPr>
          <p:cNvSpPr/>
          <p:nvPr/>
        </p:nvSpPr>
        <p:spPr>
          <a:xfrm>
            <a:off x="2984004"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1" name="Oval 120">
            <a:extLst>
              <a:ext uri="{FF2B5EF4-FFF2-40B4-BE49-F238E27FC236}">
                <a16:creationId xmlns:a16="http://schemas.microsoft.com/office/drawing/2014/main" id="{EEF402AA-A4A0-D4C2-059E-E66982B6EBE5}"/>
              </a:ext>
            </a:extLst>
          </p:cNvPr>
          <p:cNvSpPr/>
          <p:nvPr/>
        </p:nvSpPr>
        <p:spPr>
          <a:xfrm>
            <a:off x="3348147"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3" name="Oval 122">
            <a:extLst>
              <a:ext uri="{FF2B5EF4-FFF2-40B4-BE49-F238E27FC236}">
                <a16:creationId xmlns:a16="http://schemas.microsoft.com/office/drawing/2014/main" id="{E1CF8C33-738A-C89E-6C4A-20BAC9F3863E}"/>
              </a:ext>
            </a:extLst>
          </p:cNvPr>
          <p:cNvSpPr/>
          <p:nvPr/>
        </p:nvSpPr>
        <p:spPr>
          <a:xfrm>
            <a:off x="4442099"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090B0514-3BDB-C3CE-E2C8-7DF23BABCD3E}"/>
              </a:ext>
            </a:extLst>
          </p:cNvPr>
          <p:cNvSpPr/>
          <p:nvPr/>
        </p:nvSpPr>
        <p:spPr>
          <a:xfrm>
            <a:off x="4806623"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F7BE47A5-31FE-7369-C739-812BB7B8CA83}"/>
              </a:ext>
            </a:extLst>
          </p:cNvPr>
          <p:cNvSpPr txBox="1"/>
          <p:nvPr/>
        </p:nvSpPr>
        <p:spPr>
          <a:xfrm>
            <a:off x="1793543"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0CAD56FE-068D-C6AD-6B06-DF4BF875D846}"/>
              </a:ext>
            </a:extLst>
          </p:cNvPr>
          <p:cNvSpPr txBox="1"/>
          <p:nvPr/>
        </p:nvSpPr>
        <p:spPr>
          <a:xfrm>
            <a:off x="3256672" y="5829879"/>
            <a:ext cx="116730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11.5% – 13.5%</a:t>
            </a:r>
          </a:p>
        </p:txBody>
      </p:sp>
      <p:sp>
        <p:nvSpPr>
          <p:cNvPr id="127" name="Title 2">
            <a:extLst>
              <a:ext uri="{FF2B5EF4-FFF2-40B4-BE49-F238E27FC236}">
                <a16:creationId xmlns:a16="http://schemas.microsoft.com/office/drawing/2014/main" id="{B5A9709D-06AD-382A-042C-DC037BA6DFC0}"/>
              </a:ext>
            </a:extLst>
          </p:cNvPr>
          <p:cNvSpPr txBox="1"/>
          <p:nvPr/>
        </p:nvSpPr>
        <p:spPr>
          <a:xfrm>
            <a:off x="4356425" y="583499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28" name="Title 2">
            <a:extLst>
              <a:ext uri="{FF2B5EF4-FFF2-40B4-BE49-F238E27FC236}">
                <a16:creationId xmlns:a16="http://schemas.microsoft.com/office/drawing/2014/main" id="{11E70720-F5CA-EBE0-D65A-151010EBA59F}"/>
              </a:ext>
            </a:extLst>
          </p:cNvPr>
          <p:cNvSpPr txBox="1"/>
          <p:nvPr/>
        </p:nvSpPr>
        <p:spPr>
          <a:xfrm>
            <a:off x="411128" y="616378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ALCOHOL</a:t>
            </a:r>
          </a:p>
        </p:txBody>
      </p:sp>
      <p:cxnSp>
        <p:nvCxnSpPr>
          <p:cNvPr id="129" name="Straight Connector 128">
            <a:extLst>
              <a:ext uri="{FF2B5EF4-FFF2-40B4-BE49-F238E27FC236}">
                <a16:creationId xmlns:a16="http://schemas.microsoft.com/office/drawing/2014/main" id="{4BDC309A-8C27-9255-83DD-4C227AF21A67}"/>
              </a:ext>
            </a:extLst>
          </p:cNvPr>
          <p:cNvCxnSpPr>
            <a:cxnSpLocks/>
          </p:cNvCxnSpPr>
          <p:nvPr/>
        </p:nvCxnSpPr>
        <p:spPr>
          <a:xfrm>
            <a:off x="1515503" y="6331660"/>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A99BF965-57F4-CB8F-FDFE-23CC6ACE8858}"/>
              </a:ext>
            </a:extLst>
          </p:cNvPr>
          <p:cNvCxnSpPr>
            <a:cxnSpLocks/>
          </p:cNvCxnSpPr>
          <p:nvPr/>
        </p:nvCxnSpPr>
        <p:spPr>
          <a:xfrm>
            <a:off x="3478854"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0ADF244D-39DB-5622-CC55-F58F33415D2F}"/>
              </a:ext>
            </a:extLst>
          </p:cNvPr>
          <p:cNvGrpSpPr/>
          <p:nvPr/>
        </p:nvGrpSpPr>
        <p:grpSpPr>
          <a:xfrm>
            <a:off x="3345761" y="6152078"/>
            <a:ext cx="1010664" cy="272668"/>
            <a:chOff x="7674890" y="5926610"/>
            <a:chExt cx="1010664" cy="272668"/>
          </a:xfrm>
        </p:grpSpPr>
        <p:sp>
          <p:nvSpPr>
            <p:cNvPr id="8" name="Freeform 7">
              <a:extLst>
                <a:ext uri="{FF2B5EF4-FFF2-40B4-BE49-F238E27FC236}">
                  <a16:creationId xmlns:a16="http://schemas.microsoft.com/office/drawing/2014/main" id="{4457550D-D6A7-A7C4-1FA9-F03BB865B97A}"/>
                </a:ext>
              </a:extLst>
            </p:cNvPr>
            <p:cNvSpPr/>
            <p:nvPr/>
          </p:nvSpPr>
          <p:spPr>
            <a:xfrm>
              <a:off x="8543846"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9" name="Freeform 8">
              <a:extLst>
                <a:ext uri="{FF2B5EF4-FFF2-40B4-BE49-F238E27FC236}">
                  <a16:creationId xmlns:a16="http://schemas.microsoft.com/office/drawing/2014/main" id="{4C18D776-10EF-45C9-08AB-E3BB051419BD}"/>
                </a:ext>
              </a:extLst>
            </p:cNvPr>
            <p:cNvSpPr/>
            <p:nvPr/>
          </p:nvSpPr>
          <p:spPr>
            <a:xfrm rot="10800000">
              <a:off x="840692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2" name="Freeform 11">
              <a:extLst>
                <a:ext uri="{FF2B5EF4-FFF2-40B4-BE49-F238E27FC236}">
                  <a16:creationId xmlns:a16="http://schemas.microsoft.com/office/drawing/2014/main" id="{35855531-27C6-679E-C97F-AF870D24775B}"/>
                </a:ext>
              </a:extLst>
            </p:cNvPr>
            <p:cNvSpPr/>
            <p:nvPr/>
          </p:nvSpPr>
          <p:spPr>
            <a:xfrm rot="10800000">
              <a:off x="767489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3" name="Oval 2">
            <a:extLst>
              <a:ext uri="{FF2B5EF4-FFF2-40B4-BE49-F238E27FC236}">
                <a16:creationId xmlns:a16="http://schemas.microsoft.com/office/drawing/2014/main" id="{32FE7FAC-8AD5-96BC-264F-50623C602AE8}"/>
              </a:ext>
            </a:extLst>
          </p:cNvPr>
          <p:cNvSpPr/>
          <p:nvPr/>
        </p:nvSpPr>
        <p:spPr>
          <a:xfrm>
            <a:off x="3716377"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Tree>
    <p:extLst>
      <p:ext uri="{BB962C8B-B14F-4D97-AF65-F5344CB8AC3E}">
        <p14:creationId xmlns:p14="http://schemas.microsoft.com/office/powerpoint/2010/main" val="164068906"/>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53CAD1-41AE-603C-A2AC-6F78511DB248}"/>
              </a:ext>
            </a:extLst>
          </p:cNvPr>
          <p:cNvSpPr txBox="1"/>
          <p:nvPr/>
        </p:nvSpPr>
        <p:spPr>
          <a:xfrm>
            <a:off x="501248" y="541230"/>
            <a:ext cx="5541444" cy="1182631"/>
          </a:xfrm>
          <a:prstGeom prst="rect">
            <a:avLst/>
          </a:prstGeom>
          <a:noFill/>
        </p:spPr>
        <p:txBody>
          <a:bodyPr wrap="square">
            <a:spAutoFit/>
          </a:bodyPr>
          <a:lstStyle/>
          <a:p>
            <a:pPr>
              <a:lnSpc>
                <a:spcPct val="82000"/>
              </a:lnSpc>
            </a:pPr>
            <a:r>
              <a:rPr lang="en-US" sz="3200" dirty="0">
                <a:solidFill>
                  <a:srgbClr val="601329"/>
                </a:solidFill>
                <a:latin typeface="Neue Haas Grotesk Text Pro" panose="020B0504020202020204" pitchFamily="34" charset="77"/>
              </a:rPr>
              <a:t>YARRA VALLEY</a:t>
            </a:r>
            <a:br>
              <a:rPr lang="en-US" sz="6000" dirty="0">
                <a:solidFill>
                  <a:srgbClr val="B2D8BE"/>
                </a:solidFill>
                <a:latin typeface="Neue Haas Grotesk Text Pro" panose="020B0504020202020204" pitchFamily="34" charset="77"/>
              </a:rPr>
            </a:br>
            <a:r>
              <a:rPr lang="en-US" sz="5440" dirty="0">
                <a:solidFill>
                  <a:schemeClr val="bg2"/>
                </a:solidFill>
                <a:latin typeface="Neue Haas Grotesk Text Pro" panose="020B0504020202020204" pitchFamily="34" charset="77"/>
              </a:rPr>
              <a:t>PINOT NOIR</a:t>
            </a:r>
          </a:p>
        </p:txBody>
      </p:sp>
      <p:sp>
        <p:nvSpPr>
          <p:cNvPr id="6" name="TextBox 5">
            <a:extLst>
              <a:ext uri="{FF2B5EF4-FFF2-40B4-BE49-F238E27FC236}">
                <a16:creationId xmlns:a16="http://schemas.microsoft.com/office/drawing/2014/main" id="{3937CC6C-038C-22C6-5A1B-F274BB411F78}"/>
              </a:ext>
            </a:extLst>
          </p:cNvPr>
          <p:cNvSpPr txBox="1"/>
          <p:nvPr/>
        </p:nvSpPr>
        <p:spPr>
          <a:xfrm>
            <a:off x="816255" y="2314162"/>
            <a:ext cx="2805709" cy="584775"/>
          </a:xfrm>
          <a:prstGeom prst="rect">
            <a:avLst/>
          </a:prstGeom>
          <a:noFill/>
        </p:spPr>
        <p:txBody>
          <a:bodyPr wrap="square" anchor="b">
            <a:spAutoFit/>
          </a:bodyPr>
          <a:lstStyle/>
          <a:p>
            <a:pPr algn="ctr">
              <a:spcBef>
                <a:spcPts val="217"/>
              </a:spcBef>
              <a:spcAft>
                <a:spcPts val="315"/>
              </a:spcAft>
            </a:pPr>
            <a:r>
              <a:rPr lang="en-AU" sz="1600" dirty="0">
                <a:effectLst/>
                <a:latin typeface="Neue Haas Grotesk Text Pro" panose="020B0504020202020204" pitchFamily="34" charset="77"/>
              </a:rPr>
              <a:t>PERFUMED AND </a:t>
            </a:r>
            <a:br>
              <a:rPr lang="en-AU" sz="1600" dirty="0">
                <a:effectLst/>
                <a:latin typeface="Neue Haas Grotesk Text Pro" panose="020B0504020202020204" pitchFamily="34" charset="77"/>
              </a:rPr>
            </a:br>
            <a:r>
              <a:rPr lang="en-AU" sz="1600" dirty="0">
                <a:effectLst/>
                <a:latin typeface="Neue Haas Grotesk Text Pro" panose="020B0504020202020204" pitchFamily="34" charset="77"/>
              </a:rPr>
              <a:t>MINERALLY</a:t>
            </a:r>
          </a:p>
        </p:txBody>
      </p:sp>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721231" y="2447944"/>
            <a:ext cx="107105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2918129"/>
            <a:ext cx="0" cy="22395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3142086"/>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610113" y="1039192"/>
            <a:ext cx="2812197" cy="2812197"/>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761824" y="1372843"/>
            <a:ext cx="2550574" cy="2150204"/>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defTabSz="914217"/>
            <a:r>
              <a:rPr lang="en-AU" sz="2200" dirty="0">
                <a:solidFill>
                  <a:schemeClr val="bg1"/>
                </a:solidFill>
                <a:latin typeface="Neue Haas Grotesk Text Pro" panose="020B0504020202020204" pitchFamily="34" charset="77"/>
                <a:cs typeface="Colors Of Autumn"/>
              </a:rPr>
              <a:t>RANGING </a:t>
            </a:r>
            <a:br>
              <a:rPr lang="en-AU" sz="2200" dirty="0">
                <a:solidFill>
                  <a:schemeClr val="bg1"/>
                </a:solidFill>
                <a:latin typeface="Neue Haas Grotesk Text Pro" panose="020B0504020202020204" pitchFamily="34" charset="77"/>
                <a:cs typeface="Colors Of Autumn"/>
              </a:rPr>
            </a:br>
            <a:r>
              <a:rPr lang="en-AU" sz="2200" dirty="0">
                <a:solidFill>
                  <a:schemeClr val="bg1"/>
                </a:solidFill>
                <a:latin typeface="Neue Haas Grotesk Text Pro" panose="020B0504020202020204" pitchFamily="34" charset="77"/>
                <a:cs typeface="Colors Of Autumn"/>
              </a:rPr>
              <a:t>FROM </a:t>
            </a:r>
          </a:p>
          <a:p>
            <a:pPr algn="ctr" defTabSz="914217"/>
            <a:r>
              <a:rPr lang="en-AU" sz="2200" dirty="0">
                <a:solidFill>
                  <a:schemeClr val="bg1"/>
                </a:solidFill>
                <a:latin typeface="Neue Haas Grotesk Text Pro" panose="020B0504020202020204" pitchFamily="34" charset="77"/>
                <a:cs typeface="Colors Of Autumn"/>
              </a:rPr>
              <a:t>LIGHT-BODIED </a:t>
            </a:r>
            <a:br>
              <a:rPr lang="en-AU" sz="2200" dirty="0">
                <a:solidFill>
                  <a:schemeClr val="bg1"/>
                </a:solidFill>
                <a:latin typeface="Neue Haas Grotesk Text Pro" panose="020B0504020202020204" pitchFamily="34" charset="77"/>
                <a:cs typeface="Colors Of Autumn"/>
              </a:rPr>
            </a:br>
            <a:r>
              <a:rPr lang="en-AU" sz="2200" dirty="0">
                <a:solidFill>
                  <a:schemeClr val="bg1"/>
                </a:solidFill>
                <a:latin typeface="Neue Haas Grotesk Text Pro" panose="020B0504020202020204" pitchFamily="34" charset="77"/>
                <a:cs typeface="Colors Of Autumn"/>
              </a:rPr>
              <a:t>TO MORE MEDIUM WEIGHT, SILKY AND TEXTURAL</a:t>
            </a:r>
          </a:p>
        </p:txBody>
      </p:sp>
      <p:sp>
        <p:nvSpPr>
          <p:cNvPr id="29" name="TextBox 28">
            <a:extLst>
              <a:ext uri="{FF2B5EF4-FFF2-40B4-BE49-F238E27FC236}">
                <a16:creationId xmlns:a16="http://schemas.microsoft.com/office/drawing/2014/main" id="{9EE6620A-6DE8-9F2C-93D7-EA689D1394C6}"/>
              </a:ext>
            </a:extLst>
          </p:cNvPr>
          <p:cNvSpPr txBox="1"/>
          <p:nvPr/>
        </p:nvSpPr>
        <p:spPr>
          <a:xfrm>
            <a:off x="9482939" y="4629918"/>
            <a:ext cx="1961127" cy="1713611"/>
          </a:xfrm>
          <a:prstGeom prst="rect">
            <a:avLst/>
          </a:prstGeom>
          <a:noFill/>
        </p:spPr>
        <p:txBody>
          <a:bodyPr wrap="square" anchor="b">
            <a:spAutoFit/>
          </a:bodyPr>
          <a:lstStyle/>
          <a:p>
            <a:pPr>
              <a:lnSpc>
                <a:spcPct val="82000"/>
              </a:lnSpc>
              <a:spcBef>
                <a:spcPts val="150"/>
              </a:spcBef>
              <a:spcAft>
                <a:spcPts val="315"/>
              </a:spcAft>
              <a:buClr>
                <a:schemeClr val="bg2"/>
              </a:buClr>
            </a:pPr>
            <a:r>
              <a:rPr lang="en-AU" sz="1400" dirty="0">
                <a:effectLst/>
                <a:latin typeface="Neue Haas Grotesk Text Pro" panose="020B0504020202020204" pitchFamily="34" charset="77"/>
              </a:rPr>
              <a:t>FLAVOURS</a:t>
            </a:r>
          </a:p>
          <a:p>
            <a:pPr marL="285750" indent="-285750">
              <a:lnSpc>
                <a:spcPct val="82000"/>
              </a:lnSpc>
              <a:spcBef>
                <a:spcPts val="150"/>
              </a:spcBef>
              <a:spcAft>
                <a:spcPts val="315"/>
              </a:spcAft>
              <a:buClr>
                <a:schemeClr val="bg2"/>
              </a:buClr>
              <a:buFont typeface="Arial" panose="020B0604020202020204" pitchFamily="34" charset="0"/>
              <a:buChar char="•"/>
            </a:pPr>
            <a:r>
              <a:rPr lang="en-AU" sz="1400" dirty="0">
                <a:effectLst/>
                <a:latin typeface="Neue Haas Grotesk Text Pro" panose="020B0504020202020204" pitchFamily="34" charset="77"/>
              </a:rPr>
              <a:t>Strawberry</a:t>
            </a:r>
          </a:p>
          <a:p>
            <a:pPr marL="285750" indent="-285750">
              <a:lnSpc>
                <a:spcPct val="82000"/>
              </a:lnSpc>
              <a:spcBef>
                <a:spcPts val="150"/>
              </a:spcBef>
              <a:spcAft>
                <a:spcPts val="315"/>
              </a:spcAft>
              <a:buClr>
                <a:schemeClr val="bg2"/>
              </a:buClr>
              <a:buFont typeface="Arial" panose="020B0604020202020204" pitchFamily="34" charset="0"/>
              <a:buChar char="•"/>
            </a:pPr>
            <a:r>
              <a:rPr lang="en-AU" sz="1400" dirty="0">
                <a:latin typeface="Neue Haas Grotesk Text Pro" panose="020B0504020202020204" pitchFamily="34" charset="77"/>
              </a:rPr>
              <a:t>Cherry</a:t>
            </a:r>
          </a:p>
          <a:p>
            <a:pPr marL="285750" indent="-285750">
              <a:lnSpc>
                <a:spcPct val="82000"/>
              </a:lnSpc>
              <a:spcBef>
                <a:spcPts val="150"/>
              </a:spcBef>
              <a:spcAft>
                <a:spcPts val="315"/>
              </a:spcAft>
              <a:buClr>
                <a:schemeClr val="bg2"/>
              </a:buClr>
              <a:buFont typeface="Arial" panose="020B0604020202020204" pitchFamily="34" charset="0"/>
              <a:buChar char="•"/>
            </a:pPr>
            <a:r>
              <a:rPr lang="en-AU" sz="1400" dirty="0">
                <a:effectLst/>
                <a:latin typeface="Neue Haas Grotesk Text Pro" panose="020B0504020202020204" pitchFamily="34" charset="77"/>
              </a:rPr>
              <a:t>Violets</a:t>
            </a:r>
          </a:p>
          <a:p>
            <a:pPr marL="285750" indent="-285750">
              <a:lnSpc>
                <a:spcPct val="82000"/>
              </a:lnSpc>
              <a:spcBef>
                <a:spcPts val="150"/>
              </a:spcBef>
              <a:spcAft>
                <a:spcPts val="315"/>
              </a:spcAft>
              <a:buClr>
                <a:schemeClr val="bg2"/>
              </a:buClr>
              <a:buFont typeface="Arial" panose="020B0604020202020204" pitchFamily="34" charset="0"/>
              <a:buChar char="•"/>
            </a:pPr>
            <a:r>
              <a:rPr lang="en-AU" sz="1400" dirty="0">
                <a:latin typeface="Neue Haas Grotesk Text Pro" panose="020B0504020202020204" pitchFamily="34" charset="77"/>
              </a:rPr>
              <a:t>Plum Earth</a:t>
            </a:r>
          </a:p>
          <a:p>
            <a:pPr marL="285750" indent="-285750">
              <a:lnSpc>
                <a:spcPct val="82000"/>
              </a:lnSpc>
              <a:spcBef>
                <a:spcPts val="150"/>
              </a:spcBef>
              <a:spcAft>
                <a:spcPts val="315"/>
              </a:spcAft>
              <a:buClr>
                <a:schemeClr val="bg2"/>
              </a:buClr>
              <a:buFont typeface="Arial" panose="020B0604020202020204" pitchFamily="34" charset="0"/>
              <a:buChar char="•"/>
            </a:pPr>
            <a:r>
              <a:rPr lang="en-AU" sz="1400" dirty="0">
                <a:effectLst/>
                <a:latin typeface="Neue Haas Grotesk Text Pro" panose="020B0504020202020204" pitchFamily="34" charset="77"/>
              </a:rPr>
              <a:t>Roses</a:t>
            </a:r>
          </a:p>
          <a:p>
            <a:pPr marL="285750" indent="-285750">
              <a:lnSpc>
                <a:spcPct val="82000"/>
              </a:lnSpc>
              <a:spcBef>
                <a:spcPts val="150"/>
              </a:spcBef>
              <a:spcAft>
                <a:spcPts val="315"/>
              </a:spcAft>
              <a:buClr>
                <a:schemeClr val="bg2"/>
              </a:buClr>
              <a:buFont typeface="Arial" panose="020B0604020202020204" pitchFamily="34" charset="0"/>
              <a:buChar char="•"/>
            </a:pPr>
            <a:r>
              <a:rPr lang="en-AU" sz="1400" dirty="0">
                <a:latin typeface="Neue Haas Grotesk Text Pro" panose="020B0504020202020204" pitchFamily="34" charset="77"/>
              </a:rPr>
              <a:t>Savoury</a:t>
            </a:r>
            <a:endParaRPr lang="en-AU" sz="1400" dirty="0">
              <a:effectLst/>
              <a:latin typeface="Neue Haas Grotesk Text Pro" panose="020B0504020202020204" pitchFamily="34" charset="77"/>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7195625" y="4220146"/>
            <a:ext cx="300610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10180269" y="4212526"/>
            <a:ext cx="0" cy="351212"/>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3" name="Picture Placeholder 8">
            <a:extLst>
              <a:ext uri="{FF2B5EF4-FFF2-40B4-BE49-F238E27FC236}">
                <a16:creationId xmlns:a16="http://schemas.microsoft.com/office/drawing/2014/main" id="{7A51DF95-F3F6-9DD6-C388-D0544C8D495E}"/>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5410197" y="368300"/>
            <a:ext cx="2114328" cy="6400800"/>
          </a:xfrm>
          <a:prstGeom prst="rect">
            <a:avLst/>
          </a:prstGeom>
        </p:spPr>
      </p:pic>
      <p:sp>
        <p:nvSpPr>
          <p:cNvPr id="5" name="object 10">
            <a:extLst>
              <a:ext uri="{FF2B5EF4-FFF2-40B4-BE49-F238E27FC236}">
                <a16:creationId xmlns:a16="http://schemas.microsoft.com/office/drawing/2014/main" id="{C478B2E1-CB5C-E487-2C8E-7DC92B488748}"/>
              </a:ext>
            </a:extLst>
          </p:cNvPr>
          <p:cNvSpPr txBox="1"/>
          <p:nvPr/>
        </p:nvSpPr>
        <p:spPr>
          <a:xfrm rot="16200000">
            <a:off x="4283593"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PINOT NOIR</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2" name="Straight Connector 1">
            <a:extLst>
              <a:ext uri="{FF2B5EF4-FFF2-40B4-BE49-F238E27FC236}">
                <a16:creationId xmlns:a16="http://schemas.microsoft.com/office/drawing/2014/main" id="{45B36133-D5C5-73B1-B342-7D280EE6D013}"/>
              </a:ext>
            </a:extLst>
          </p:cNvPr>
          <p:cNvCxnSpPr>
            <a:cxnSpLocks/>
          </p:cNvCxnSpPr>
          <p:nvPr/>
        </p:nvCxnSpPr>
        <p:spPr>
          <a:xfrm>
            <a:off x="2896126" y="3649415"/>
            <a:ext cx="296306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E88FAD44-DE6F-8604-D0D5-0262FF9E99B6}"/>
              </a:ext>
            </a:extLst>
          </p:cNvPr>
          <p:cNvCxnSpPr>
            <a:cxnSpLocks/>
          </p:cNvCxnSpPr>
          <p:nvPr/>
        </p:nvCxnSpPr>
        <p:spPr>
          <a:xfrm>
            <a:off x="2896126" y="3641795"/>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8" name="Oval 7">
            <a:extLst>
              <a:ext uri="{FF2B5EF4-FFF2-40B4-BE49-F238E27FC236}">
                <a16:creationId xmlns:a16="http://schemas.microsoft.com/office/drawing/2014/main" id="{74C8429B-AF90-35E4-3D73-8F57D4B7C5AA}"/>
              </a:ext>
            </a:extLst>
          </p:cNvPr>
          <p:cNvSpPr/>
          <p:nvPr/>
        </p:nvSpPr>
        <p:spPr>
          <a:xfrm>
            <a:off x="1664926" y="4072368"/>
            <a:ext cx="2462400" cy="2463506"/>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9" name="object 58">
            <a:extLst>
              <a:ext uri="{FF2B5EF4-FFF2-40B4-BE49-F238E27FC236}">
                <a16:creationId xmlns:a16="http://schemas.microsoft.com/office/drawing/2014/main" id="{C3167C5C-5D0C-6110-31F1-C656B5717E33}"/>
              </a:ext>
            </a:extLst>
          </p:cNvPr>
          <p:cNvSpPr txBox="1"/>
          <p:nvPr/>
        </p:nvSpPr>
        <p:spPr>
          <a:xfrm>
            <a:off x="1902999" y="4591103"/>
            <a:ext cx="1994088" cy="1508170"/>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en-AU" sz="2200" dirty="0">
                <a:effectLst/>
                <a:latin typeface="Neue Haas Grotesk Text Pro" panose="020B0504020202020204" pitchFamily="34" charset="77"/>
              </a:rPr>
              <a:t>MORE </a:t>
            </a:r>
            <a:r>
              <a:rPr lang="en-AU" sz="2200" dirty="0">
                <a:latin typeface="Neue Haas Grotesk Text Pro" panose="020B0504020202020204" pitchFamily="34" charset="77"/>
              </a:rPr>
              <a:t>THAN</a:t>
            </a:r>
            <a:endParaRPr lang="en-AU" sz="2200" dirty="0">
              <a:effectLst/>
              <a:latin typeface="Neue Haas Grotesk Text Pro" panose="020B0504020202020204" pitchFamily="34" charset="77"/>
            </a:endParaRPr>
          </a:p>
          <a:p>
            <a:pPr algn="ctr">
              <a:lnSpc>
                <a:spcPct val="82000"/>
              </a:lnSpc>
              <a:spcBef>
                <a:spcPts val="217"/>
              </a:spcBef>
            </a:pPr>
            <a:r>
              <a:rPr lang="en-AU" sz="6000" dirty="0">
                <a:effectLst/>
                <a:latin typeface="Neue Haas Grotesk Text Pro" panose="020B0504020202020204" pitchFamily="34" charset="77"/>
              </a:rPr>
              <a:t>1/3</a:t>
            </a:r>
          </a:p>
          <a:p>
            <a:pPr algn="ctr">
              <a:lnSpc>
                <a:spcPct val="82000"/>
              </a:lnSpc>
              <a:spcBef>
                <a:spcPts val="217"/>
              </a:spcBef>
            </a:pPr>
            <a:r>
              <a:rPr lang="en-AU" sz="1600" dirty="0">
                <a:latin typeface="Neue Haas Grotesk Text Pro" panose="020B0504020202020204" pitchFamily="34" charset="77"/>
              </a:rPr>
              <a:t>OF TOTAL </a:t>
            </a:r>
            <a:br>
              <a:rPr lang="en-AU" sz="1600" dirty="0">
                <a:latin typeface="Neue Haas Grotesk Text Pro" panose="020B0504020202020204" pitchFamily="34" charset="77"/>
              </a:rPr>
            </a:br>
            <a:r>
              <a:rPr lang="en-AU" sz="1600" dirty="0">
                <a:latin typeface="Neue Haas Grotesk Text Pro" panose="020B0504020202020204" pitchFamily="34" charset="77"/>
              </a:rPr>
              <a:t>ANNUAL CRUSH</a:t>
            </a:r>
            <a:endParaRPr lang="en-AU" sz="1600" dirty="0">
              <a:effectLst/>
              <a:latin typeface="Neue Haas Grotesk Text Pro" panose="020B0504020202020204" pitchFamily="34" charset="77"/>
            </a:endParaRPr>
          </a:p>
        </p:txBody>
      </p:sp>
    </p:spTree>
    <p:extLst>
      <p:ext uri="{BB962C8B-B14F-4D97-AF65-F5344CB8AC3E}">
        <p14:creationId xmlns:p14="http://schemas.microsoft.com/office/powerpoint/2010/main" val="17649920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600035" y="595639"/>
            <a:ext cx="11283754" cy="1325562"/>
          </a:xfrm>
        </p:spPr>
        <p:txBody>
          <a:bodyPr/>
          <a:lstStyle/>
          <a:p>
            <a:r>
              <a:rPr lang="en-US" sz="3200" dirty="0">
                <a:solidFill>
                  <a:schemeClr val="bg2"/>
                </a:solidFill>
                <a:latin typeface="Neue Haas Grotesk Text Pro" panose="020B0504020202020204" pitchFamily="34" charset="77"/>
              </a:rPr>
              <a:t>PINOT NOIR</a:t>
            </a:r>
            <a:br>
              <a:rPr lang="en-US" sz="4000" dirty="0">
                <a:solidFill>
                  <a:schemeClr val="accent3"/>
                </a:solidFill>
                <a:latin typeface="Neue Haas Grotesk Text Pro" panose="020B0504020202020204" pitchFamily="34" charset="77"/>
              </a:rPr>
            </a:br>
            <a:r>
              <a:rPr lang="en-US" sz="5000" dirty="0">
                <a:solidFill>
                  <a:schemeClr val="accent2"/>
                </a:solidFill>
                <a:latin typeface="Neue Haas Grotesk Text Pro" panose="020B0504020202020204" pitchFamily="34" charset="77"/>
              </a:rPr>
              <a:t>characteristics</a:t>
            </a: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442900" y="5842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316296" y="44101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PINOT NOIR</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0844"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Oval 11">
            <a:extLst>
              <a:ext uri="{FF2B5EF4-FFF2-40B4-BE49-F238E27FC236}">
                <a16:creationId xmlns:a16="http://schemas.microsoft.com/office/drawing/2014/main" id="{ECE51254-419D-29CF-E4C7-E8063642813C}"/>
              </a:ext>
            </a:extLst>
          </p:cNvPr>
          <p:cNvSpPr/>
          <p:nvPr/>
        </p:nvSpPr>
        <p:spPr>
          <a:xfrm>
            <a:off x="2374987"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8F9442EB-F8DB-AA97-5543-6832E2FA2144}"/>
              </a:ext>
            </a:extLst>
          </p:cNvPr>
          <p:cNvSpPr/>
          <p:nvPr/>
        </p:nvSpPr>
        <p:spPr>
          <a:xfrm>
            <a:off x="2739130"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9" name="Oval 18">
            <a:extLst>
              <a:ext uri="{FF2B5EF4-FFF2-40B4-BE49-F238E27FC236}">
                <a16:creationId xmlns:a16="http://schemas.microsoft.com/office/drawing/2014/main" id="{468D29E8-9680-54FB-ADF6-1FC18021F427}"/>
              </a:ext>
            </a:extLst>
          </p:cNvPr>
          <p:cNvSpPr/>
          <p:nvPr/>
        </p:nvSpPr>
        <p:spPr>
          <a:xfrm>
            <a:off x="3103273"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2" name="Title 2">
            <a:extLst>
              <a:ext uri="{FF2B5EF4-FFF2-40B4-BE49-F238E27FC236}">
                <a16:creationId xmlns:a16="http://schemas.microsoft.com/office/drawing/2014/main" id="{B283C7EC-898C-AD95-22EA-C77E4AED5B94}"/>
              </a:ext>
            </a:extLst>
          </p:cNvPr>
          <p:cNvSpPr txBox="1"/>
          <p:nvPr/>
        </p:nvSpPr>
        <p:spPr>
          <a:xfrm>
            <a:off x="530398" y="1718656"/>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COLOUR</a:t>
            </a:r>
          </a:p>
        </p:txBody>
      </p:sp>
      <p:sp>
        <p:nvSpPr>
          <p:cNvPr id="23" name="Oval 22">
            <a:extLst>
              <a:ext uri="{FF2B5EF4-FFF2-40B4-BE49-F238E27FC236}">
                <a16:creationId xmlns:a16="http://schemas.microsoft.com/office/drawing/2014/main" id="{984C8C4D-8F79-3F95-64F0-3F8DF32F7E86}"/>
              </a:ext>
            </a:extLst>
          </p:cNvPr>
          <p:cNvSpPr/>
          <p:nvPr/>
        </p:nvSpPr>
        <p:spPr>
          <a:xfrm>
            <a:off x="3467797"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B44A9AAF-3CA0-F26C-52DB-452F9F1631C6}"/>
              </a:ext>
            </a:extLst>
          </p:cNvPr>
          <p:cNvSpPr/>
          <p:nvPr/>
        </p:nvSpPr>
        <p:spPr>
          <a:xfrm>
            <a:off x="3832321"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0BDD849F-B1C2-C0FD-0305-6965BC931548}"/>
              </a:ext>
            </a:extLst>
          </p:cNvPr>
          <p:cNvSpPr/>
          <p:nvPr/>
        </p:nvSpPr>
        <p:spPr>
          <a:xfrm>
            <a:off x="4190666"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480CDAA-7258-4034-77AF-B93ACCC317A4}"/>
              </a:ext>
            </a:extLst>
          </p:cNvPr>
          <p:cNvSpPr/>
          <p:nvPr/>
        </p:nvSpPr>
        <p:spPr>
          <a:xfrm>
            <a:off x="4561368"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Oval 27">
            <a:extLst>
              <a:ext uri="{FF2B5EF4-FFF2-40B4-BE49-F238E27FC236}">
                <a16:creationId xmlns:a16="http://schemas.microsoft.com/office/drawing/2014/main" id="{FB717671-4407-4D98-7C0A-DF654166562E}"/>
              </a:ext>
            </a:extLst>
          </p:cNvPr>
          <p:cNvSpPr/>
          <p:nvPr/>
        </p:nvSpPr>
        <p:spPr>
          <a:xfrm>
            <a:off x="4925892"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2741946" y="2137881"/>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Pinot Noir</a:t>
            </a:r>
          </a:p>
        </p:txBody>
      </p:sp>
      <p:cxnSp>
        <p:nvCxnSpPr>
          <p:cNvPr id="31" name="Straight Connector 30">
            <a:extLst>
              <a:ext uri="{FF2B5EF4-FFF2-40B4-BE49-F238E27FC236}">
                <a16:creationId xmlns:a16="http://schemas.microsoft.com/office/drawing/2014/main" id="{A245A703-6501-56F0-F0BC-9DD08749BE50}"/>
              </a:ext>
            </a:extLst>
          </p:cNvPr>
          <p:cNvCxnSpPr>
            <a:cxnSpLocks/>
          </p:cNvCxnSpPr>
          <p:nvPr/>
        </p:nvCxnSpPr>
        <p:spPr>
          <a:xfrm>
            <a:off x="1509404" y="1827022"/>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01E16359-1627-2920-00FD-6FBE917ED7D7}"/>
              </a:ext>
            </a:extLst>
          </p:cNvPr>
          <p:cNvSpPr/>
          <p:nvPr/>
        </p:nvSpPr>
        <p:spPr>
          <a:xfrm>
            <a:off x="2010844" y="284276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4" name="Oval 33">
            <a:extLst>
              <a:ext uri="{FF2B5EF4-FFF2-40B4-BE49-F238E27FC236}">
                <a16:creationId xmlns:a16="http://schemas.microsoft.com/office/drawing/2014/main" id="{50B36DD8-882F-6FDA-508E-8EF70308D1B1}"/>
              </a:ext>
            </a:extLst>
          </p:cNvPr>
          <p:cNvSpPr/>
          <p:nvPr/>
        </p:nvSpPr>
        <p:spPr>
          <a:xfrm>
            <a:off x="2374987"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5" name="Oval 34">
            <a:extLst>
              <a:ext uri="{FF2B5EF4-FFF2-40B4-BE49-F238E27FC236}">
                <a16:creationId xmlns:a16="http://schemas.microsoft.com/office/drawing/2014/main" id="{449A331C-3C34-B5D3-9F68-36A4BAB9E1E4}"/>
              </a:ext>
            </a:extLst>
          </p:cNvPr>
          <p:cNvSpPr/>
          <p:nvPr/>
        </p:nvSpPr>
        <p:spPr>
          <a:xfrm>
            <a:off x="2739130"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6" name="Oval 35">
            <a:extLst>
              <a:ext uri="{FF2B5EF4-FFF2-40B4-BE49-F238E27FC236}">
                <a16:creationId xmlns:a16="http://schemas.microsoft.com/office/drawing/2014/main" id="{89D495A7-4C2F-C7E5-D281-5895A964F108}"/>
              </a:ext>
            </a:extLst>
          </p:cNvPr>
          <p:cNvSpPr/>
          <p:nvPr/>
        </p:nvSpPr>
        <p:spPr>
          <a:xfrm>
            <a:off x="3103273"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8" name="Title 2">
            <a:extLst>
              <a:ext uri="{FF2B5EF4-FFF2-40B4-BE49-F238E27FC236}">
                <a16:creationId xmlns:a16="http://schemas.microsoft.com/office/drawing/2014/main" id="{D0ED5DEE-5877-4EA6-88CA-60A69208737E}"/>
              </a:ext>
            </a:extLst>
          </p:cNvPr>
          <p:cNvSpPr txBox="1"/>
          <p:nvPr/>
        </p:nvSpPr>
        <p:spPr>
          <a:xfrm>
            <a:off x="530397" y="282068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39" name="Oval 38">
            <a:extLst>
              <a:ext uri="{FF2B5EF4-FFF2-40B4-BE49-F238E27FC236}">
                <a16:creationId xmlns:a16="http://schemas.microsoft.com/office/drawing/2014/main" id="{782FFC8C-30DA-0414-3434-62A7C3F3D806}"/>
              </a:ext>
            </a:extLst>
          </p:cNvPr>
          <p:cNvSpPr/>
          <p:nvPr/>
        </p:nvSpPr>
        <p:spPr>
          <a:xfrm>
            <a:off x="3467797"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0" name="Oval 39">
            <a:extLst>
              <a:ext uri="{FF2B5EF4-FFF2-40B4-BE49-F238E27FC236}">
                <a16:creationId xmlns:a16="http://schemas.microsoft.com/office/drawing/2014/main" id="{A8B49305-1D74-BF86-EEAA-4E7A1126B0CF}"/>
              </a:ext>
            </a:extLst>
          </p:cNvPr>
          <p:cNvSpPr/>
          <p:nvPr/>
        </p:nvSpPr>
        <p:spPr>
          <a:xfrm>
            <a:off x="3832321"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7" name="Oval 46">
            <a:extLst>
              <a:ext uri="{FF2B5EF4-FFF2-40B4-BE49-F238E27FC236}">
                <a16:creationId xmlns:a16="http://schemas.microsoft.com/office/drawing/2014/main" id="{E733220F-8285-B13A-9EBB-2139D51004FE}"/>
              </a:ext>
            </a:extLst>
          </p:cNvPr>
          <p:cNvSpPr/>
          <p:nvPr/>
        </p:nvSpPr>
        <p:spPr>
          <a:xfrm>
            <a:off x="4190666"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9" name="Oval 48">
            <a:extLst>
              <a:ext uri="{FF2B5EF4-FFF2-40B4-BE49-F238E27FC236}">
                <a16:creationId xmlns:a16="http://schemas.microsoft.com/office/drawing/2014/main" id="{3BF14DF1-3B62-C9FB-6F50-91ACA4D0A5EB}"/>
              </a:ext>
            </a:extLst>
          </p:cNvPr>
          <p:cNvSpPr/>
          <p:nvPr/>
        </p:nvSpPr>
        <p:spPr>
          <a:xfrm>
            <a:off x="4561368"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0" name="Oval 49">
            <a:extLst>
              <a:ext uri="{FF2B5EF4-FFF2-40B4-BE49-F238E27FC236}">
                <a16:creationId xmlns:a16="http://schemas.microsoft.com/office/drawing/2014/main" id="{14C47C49-46A0-3351-F040-BC7F20C9902B}"/>
              </a:ext>
            </a:extLst>
          </p:cNvPr>
          <p:cNvSpPr/>
          <p:nvPr/>
        </p:nvSpPr>
        <p:spPr>
          <a:xfrm>
            <a:off x="4925892"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1" name="Title 2">
            <a:extLst>
              <a:ext uri="{FF2B5EF4-FFF2-40B4-BE49-F238E27FC236}">
                <a16:creationId xmlns:a16="http://schemas.microsoft.com/office/drawing/2014/main" id="{AE4339BB-85D9-ECF1-3FE7-D21AFB8BD0CC}"/>
              </a:ext>
            </a:extLst>
          </p:cNvPr>
          <p:cNvSpPr txBox="1"/>
          <p:nvPr/>
        </p:nvSpPr>
        <p:spPr>
          <a:xfrm>
            <a:off x="1912812"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Light</a:t>
            </a:r>
          </a:p>
        </p:txBody>
      </p:sp>
      <p:sp>
        <p:nvSpPr>
          <p:cNvPr id="52" name="Title 2">
            <a:extLst>
              <a:ext uri="{FF2B5EF4-FFF2-40B4-BE49-F238E27FC236}">
                <a16:creationId xmlns:a16="http://schemas.microsoft.com/office/drawing/2014/main" id="{88D89F4E-CECF-6C5F-173D-51A4744F4BC0}"/>
              </a:ext>
            </a:extLst>
          </p:cNvPr>
          <p:cNvSpPr txBox="1"/>
          <p:nvPr/>
        </p:nvSpPr>
        <p:spPr>
          <a:xfrm>
            <a:off x="3182563" y="25176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53" name="Title 2">
            <a:extLst>
              <a:ext uri="{FF2B5EF4-FFF2-40B4-BE49-F238E27FC236}">
                <a16:creationId xmlns:a16="http://schemas.microsoft.com/office/drawing/2014/main" id="{9E9DC995-A507-3152-C821-DA76E64866EB}"/>
              </a:ext>
            </a:extLst>
          </p:cNvPr>
          <p:cNvSpPr txBox="1"/>
          <p:nvPr/>
        </p:nvSpPr>
        <p:spPr>
          <a:xfrm>
            <a:off x="4475694"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Full</a:t>
            </a:r>
          </a:p>
        </p:txBody>
      </p:sp>
      <p:sp>
        <p:nvSpPr>
          <p:cNvPr id="64" name="Oval 63">
            <a:extLst>
              <a:ext uri="{FF2B5EF4-FFF2-40B4-BE49-F238E27FC236}">
                <a16:creationId xmlns:a16="http://schemas.microsoft.com/office/drawing/2014/main" id="{3E8FC32D-8C9A-564C-F98B-B3AAE41E9B4C}"/>
              </a:ext>
            </a:extLst>
          </p:cNvPr>
          <p:cNvSpPr/>
          <p:nvPr/>
        </p:nvSpPr>
        <p:spPr>
          <a:xfrm>
            <a:off x="2010844" y="368302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5" name="Oval 64">
            <a:extLst>
              <a:ext uri="{FF2B5EF4-FFF2-40B4-BE49-F238E27FC236}">
                <a16:creationId xmlns:a16="http://schemas.microsoft.com/office/drawing/2014/main" id="{625D08E0-E61D-212F-DC8D-210D88ED5F05}"/>
              </a:ext>
            </a:extLst>
          </p:cNvPr>
          <p:cNvSpPr/>
          <p:nvPr/>
        </p:nvSpPr>
        <p:spPr>
          <a:xfrm>
            <a:off x="2374987" y="36801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3" name="Oval 72">
            <a:extLst>
              <a:ext uri="{FF2B5EF4-FFF2-40B4-BE49-F238E27FC236}">
                <a16:creationId xmlns:a16="http://schemas.microsoft.com/office/drawing/2014/main" id="{BF209D93-A92D-6C67-6E0F-37788D6C5AA8}"/>
              </a:ext>
            </a:extLst>
          </p:cNvPr>
          <p:cNvSpPr/>
          <p:nvPr/>
        </p:nvSpPr>
        <p:spPr>
          <a:xfrm>
            <a:off x="2739130"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3" name="Oval 82">
            <a:extLst>
              <a:ext uri="{FF2B5EF4-FFF2-40B4-BE49-F238E27FC236}">
                <a16:creationId xmlns:a16="http://schemas.microsoft.com/office/drawing/2014/main" id="{6D466FAD-93A0-FDC9-6BCF-063E8D1C2C2C}"/>
              </a:ext>
            </a:extLst>
          </p:cNvPr>
          <p:cNvSpPr/>
          <p:nvPr/>
        </p:nvSpPr>
        <p:spPr>
          <a:xfrm>
            <a:off x="310327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4" name="Oval 83">
            <a:extLst>
              <a:ext uri="{FF2B5EF4-FFF2-40B4-BE49-F238E27FC236}">
                <a16:creationId xmlns:a16="http://schemas.microsoft.com/office/drawing/2014/main" id="{73CD6084-5755-9465-04E8-8F7D0E3A4492}"/>
              </a:ext>
            </a:extLst>
          </p:cNvPr>
          <p:cNvSpPr/>
          <p:nvPr/>
        </p:nvSpPr>
        <p:spPr>
          <a:xfrm>
            <a:off x="346779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5" name="Oval 84">
            <a:extLst>
              <a:ext uri="{FF2B5EF4-FFF2-40B4-BE49-F238E27FC236}">
                <a16:creationId xmlns:a16="http://schemas.microsoft.com/office/drawing/2014/main" id="{6D1800F4-B959-4248-CF67-B6654C3D06E8}"/>
              </a:ext>
            </a:extLst>
          </p:cNvPr>
          <p:cNvSpPr/>
          <p:nvPr/>
        </p:nvSpPr>
        <p:spPr>
          <a:xfrm>
            <a:off x="383232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6" name="Oval 85">
            <a:extLst>
              <a:ext uri="{FF2B5EF4-FFF2-40B4-BE49-F238E27FC236}">
                <a16:creationId xmlns:a16="http://schemas.microsoft.com/office/drawing/2014/main" id="{F2EA93D6-D2BB-B18F-2EBE-7A2376318C87}"/>
              </a:ext>
            </a:extLst>
          </p:cNvPr>
          <p:cNvSpPr/>
          <p:nvPr/>
        </p:nvSpPr>
        <p:spPr>
          <a:xfrm>
            <a:off x="419066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9" name="Oval 88">
            <a:extLst>
              <a:ext uri="{FF2B5EF4-FFF2-40B4-BE49-F238E27FC236}">
                <a16:creationId xmlns:a16="http://schemas.microsoft.com/office/drawing/2014/main" id="{1A159CF4-88D4-BF5C-2067-BCF7FAB4BD65}"/>
              </a:ext>
            </a:extLst>
          </p:cNvPr>
          <p:cNvSpPr/>
          <p:nvPr/>
        </p:nvSpPr>
        <p:spPr>
          <a:xfrm>
            <a:off x="456136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2589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2" name="Title 2">
            <a:extLst>
              <a:ext uri="{FF2B5EF4-FFF2-40B4-BE49-F238E27FC236}">
                <a16:creationId xmlns:a16="http://schemas.microsoft.com/office/drawing/2014/main" id="{24C080F8-990E-6947-AD4B-9EA431D03945}"/>
              </a:ext>
            </a:extLst>
          </p:cNvPr>
          <p:cNvSpPr txBox="1"/>
          <p:nvPr/>
        </p:nvSpPr>
        <p:spPr>
          <a:xfrm>
            <a:off x="1912812"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Dry</a:t>
            </a:r>
          </a:p>
        </p:txBody>
      </p:sp>
      <p:sp>
        <p:nvSpPr>
          <p:cNvPr id="130" name="Title 2">
            <a:extLst>
              <a:ext uri="{FF2B5EF4-FFF2-40B4-BE49-F238E27FC236}">
                <a16:creationId xmlns:a16="http://schemas.microsoft.com/office/drawing/2014/main" id="{6C84E901-6665-1CAB-0CCB-9B30009F5578}"/>
              </a:ext>
            </a:extLst>
          </p:cNvPr>
          <p:cNvSpPr txBox="1"/>
          <p:nvPr/>
        </p:nvSpPr>
        <p:spPr>
          <a:xfrm>
            <a:off x="3033380" y="335792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 dry</a:t>
            </a:r>
          </a:p>
        </p:txBody>
      </p:sp>
      <p:sp>
        <p:nvSpPr>
          <p:cNvPr id="131" name="Title 2">
            <a:extLst>
              <a:ext uri="{FF2B5EF4-FFF2-40B4-BE49-F238E27FC236}">
                <a16:creationId xmlns:a16="http://schemas.microsoft.com/office/drawing/2014/main" id="{A647868B-BCF5-1E40-885C-502A3E455F10}"/>
              </a:ext>
            </a:extLst>
          </p:cNvPr>
          <p:cNvSpPr txBox="1"/>
          <p:nvPr/>
        </p:nvSpPr>
        <p:spPr>
          <a:xfrm>
            <a:off x="4475694"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Sweet</a:t>
            </a:r>
          </a:p>
        </p:txBody>
      </p:sp>
      <p:cxnSp>
        <p:nvCxnSpPr>
          <p:cNvPr id="133" name="Straight Connector 132">
            <a:extLst>
              <a:ext uri="{FF2B5EF4-FFF2-40B4-BE49-F238E27FC236}">
                <a16:creationId xmlns:a16="http://schemas.microsoft.com/office/drawing/2014/main" id="{DC6A5AFA-CA10-B262-723E-F9BE11833214}"/>
              </a:ext>
            </a:extLst>
          </p:cNvPr>
          <p:cNvCxnSpPr>
            <a:cxnSpLocks/>
          </p:cNvCxnSpPr>
          <p:nvPr/>
        </p:nvCxnSpPr>
        <p:spPr>
          <a:xfrm>
            <a:off x="1206664" y="2988557"/>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4" name="Title 2">
            <a:extLst>
              <a:ext uri="{FF2B5EF4-FFF2-40B4-BE49-F238E27FC236}">
                <a16:creationId xmlns:a16="http://schemas.microsoft.com/office/drawing/2014/main" id="{41B56E25-7642-059F-0150-2EB80F26DFC6}"/>
              </a:ext>
            </a:extLst>
          </p:cNvPr>
          <p:cNvSpPr txBox="1"/>
          <p:nvPr/>
        </p:nvSpPr>
        <p:spPr>
          <a:xfrm>
            <a:off x="530397" y="369183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SWEETNESS</a:t>
            </a:r>
          </a:p>
        </p:txBody>
      </p:sp>
      <p:cxnSp>
        <p:nvCxnSpPr>
          <p:cNvPr id="135" name="Straight Connector 134">
            <a:extLst>
              <a:ext uri="{FF2B5EF4-FFF2-40B4-BE49-F238E27FC236}">
                <a16:creationId xmlns:a16="http://schemas.microsoft.com/office/drawing/2014/main" id="{1DC88701-2625-8AFC-8D49-524BA3D9AF6C}"/>
              </a:ext>
            </a:extLst>
          </p:cNvPr>
          <p:cNvCxnSpPr>
            <a:cxnSpLocks/>
          </p:cNvCxnSpPr>
          <p:nvPr/>
        </p:nvCxnSpPr>
        <p:spPr>
          <a:xfrm>
            <a:off x="1849215" y="3859708"/>
            <a:ext cx="1099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9" name="Oval 138">
            <a:extLst>
              <a:ext uri="{FF2B5EF4-FFF2-40B4-BE49-F238E27FC236}">
                <a16:creationId xmlns:a16="http://schemas.microsoft.com/office/drawing/2014/main" id="{CBD79589-22FC-6131-28CE-9C70E1FEF947}"/>
              </a:ext>
            </a:extLst>
          </p:cNvPr>
          <p:cNvSpPr/>
          <p:nvPr/>
        </p:nvSpPr>
        <p:spPr>
          <a:xfrm>
            <a:off x="2010844" y="452328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7498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39130"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03273"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6779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32321"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0666"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1368"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25892"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9" name="Title 2">
            <a:extLst>
              <a:ext uri="{FF2B5EF4-FFF2-40B4-BE49-F238E27FC236}">
                <a16:creationId xmlns:a16="http://schemas.microsoft.com/office/drawing/2014/main" id="{BD101432-B58A-D22F-33DD-83395CD07196}"/>
              </a:ext>
            </a:extLst>
          </p:cNvPr>
          <p:cNvSpPr txBox="1"/>
          <p:nvPr/>
        </p:nvSpPr>
        <p:spPr>
          <a:xfrm>
            <a:off x="3033380" y="419818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150" name="Title 2">
            <a:extLst>
              <a:ext uri="{FF2B5EF4-FFF2-40B4-BE49-F238E27FC236}">
                <a16:creationId xmlns:a16="http://schemas.microsoft.com/office/drawing/2014/main" id="{BC0235A1-B969-BEAA-8BC4-2F05808FD686}"/>
              </a:ext>
            </a:extLst>
          </p:cNvPr>
          <p:cNvSpPr txBox="1"/>
          <p:nvPr/>
        </p:nvSpPr>
        <p:spPr>
          <a:xfrm>
            <a:off x="4475694"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High</a:t>
            </a:r>
          </a:p>
        </p:txBody>
      </p:sp>
      <p:sp>
        <p:nvSpPr>
          <p:cNvPr id="151" name="Title 2">
            <a:extLst>
              <a:ext uri="{FF2B5EF4-FFF2-40B4-BE49-F238E27FC236}">
                <a16:creationId xmlns:a16="http://schemas.microsoft.com/office/drawing/2014/main" id="{0519CC78-E188-BE2B-85C0-E0FE7FCF4745}"/>
              </a:ext>
            </a:extLst>
          </p:cNvPr>
          <p:cNvSpPr txBox="1"/>
          <p:nvPr/>
        </p:nvSpPr>
        <p:spPr>
          <a:xfrm>
            <a:off x="530397" y="453209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p>
        </p:txBody>
      </p:sp>
      <p:cxnSp>
        <p:nvCxnSpPr>
          <p:cNvPr id="152" name="Straight Connector 151">
            <a:extLst>
              <a:ext uri="{FF2B5EF4-FFF2-40B4-BE49-F238E27FC236}">
                <a16:creationId xmlns:a16="http://schemas.microsoft.com/office/drawing/2014/main" id="{58C35F7B-40A4-CC38-26CF-B2FAD978F37A}"/>
              </a:ext>
            </a:extLst>
          </p:cNvPr>
          <p:cNvCxnSpPr>
            <a:cxnSpLocks/>
          </p:cNvCxnSpPr>
          <p:nvPr/>
        </p:nvCxnSpPr>
        <p:spPr>
          <a:xfrm>
            <a:off x="1076918" y="469996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64" name="Oval 163">
            <a:extLst>
              <a:ext uri="{FF2B5EF4-FFF2-40B4-BE49-F238E27FC236}">
                <a16:creationId xmlns:a16="http://schemas.microsoft.com/office/drawing/2014/main" id="{D33134CC-E1A2-3AFA-0858-570FDB5B8EAD}"/>
              </a:ext>
            </a:extLst>
          </p:cNvPr>
          <p:cNvSpPr/>
          <p:nvPr/>
        </p:nvSpPr>
        <p:spPr>
          <a:xfrm>
            <a:off x="2010844" y="630839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74987" y="630548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39130" y="630548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03273" y="630548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9" name="Oval 168">
            <a:extLst>
              <a:ext uri="{FF2B5EF4-FFF2-40B4-BE49-F238E27FC236}">
                <a16:creationId xmlns:a16="http://schemas.microsoft.com/office/drawing/2014/main" id="{C28B8766-8D70-DE4B-4648-7E9551E0CF54}"/>
              </a:ext>
            </a:extLst>
          </p:cNvPr>
          <p:cNvSpPr/>
          <p:nvPr/>
        </p:nvSpPr>
        <p:spPr>
          <a:xfrm>
            <a:off x="4190666" y="630548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1" name="Oval 170">
            <a:extLst>
              <a:ext uri="{FF2B5EF4-FFF2-40B4-BE49-F238E27FC236}">
                <a16:creationId xmlns:a16="http://schemas.microsoft.com/office/drawing/2014/main" id="{8C3C39FC-A54B-CF26-6770-AB3679F42E43}"/>
              </a:ext>
            </a:extLst>
          </p:cNvPr>
          <p:cNvSpPr/>
          <p:nvPr/>
        </p:nvSpPr>
        <p:spPr>
          <a:xfrm>
            <a:off x="4925892" y="630548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12812" y="595441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554634" y="5959091"/>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13% – 14%</a:t>
            </a:r>
          </a:p>
        </p:txBody>
      </p:sp>
      <p:sp>
        <p:nvSpPr>
          <p:cNvPr id="174" name="Title 2">
            <a:extLst>
              <a:ext uri="{FF2B5EF4-FFF2-40B4-BE49-F238E27FC236}">
                <a16:creationId xmlns:a16="http://schemas.microsoft.com/office/drawing/2014/main" id="{B513C6C9-D892-E3F3-4000-917AD96781F4}"/>
              </a:ext>
            </a:extLst>
          </p:cNvPr>
          <p:cNvSpPr txBox="1"/>
          <p:nvPr/>
        </p:nvSpPr>
        <p:spPr>
          <a:xfrm>
            <a:off x="4475694" y="595441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75" name="Title 2">
            <a:extLst>
              <a:ext uri="{FF2B5EF4-FFF2-40B4-BE49-F238E27FC236}">
                <a16:creationId xmlns:a16="http://schemas.microsoft.com/office/drawing/2014/main" id="{D1098D9B-5673-CE40-808B-FCE7735F9F77}"/>
              </a:ext>
            </a:extLst>
          </p:cNvPr>
          <p:cNvSpPr txBox="1"/>
          <p:nvPr/>
        </p:nvSpPr>
        <p:spPr>
          <a:xfrm>
            <a:off x="530397" y="6317200"/>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ALCOHOL</a:t>
            </a:r>
          </a:p>
        </p:txBody>
      </p:sp>
      <p:cxnSp>
        <p:nvCxnSpPr>
          <p:cNvPr id="176" name="Straight Connector 175">
            <a:extLst>
              <a:ext uri="{FF2B5EF4-FFF2-40B4-BE49-F238E27FC236}">
                <a16:creationId xmlns:a16="http://schemas.microsoft.com/office/drawing/2014/main" id="{4354EFC3-607D-22C0-2527-CDD53909BE6A}"/>
              </a:ext>
            </a:extLst>
          </p:cNvPr>
          <p:cNvCxnSpPr>
            <a:cxnSpLocks/>
          </p:cNvCxnSpPr>
          <p:nvPr/>
        </p:nvCxnSpPr>
        <p:spPr>
          <a:xfrm>
            <a:off x="1634772" y="6485071"/>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10844" y="536229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74987" y="535939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39130" y="535939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03273" y="535939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67797" y="535939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32321" y="535939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0666" y="535939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1368" y="535939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25892" y="535939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9" name="Title 2">
            <a:extLst>
              <a:ext uri="{FF2B5EF4-FFF2-40B4-BE49-F238E27FC236}">
                <a16:creationId xmlns:a16="http://schemas.microsoft.com/office/drawing/2014/main" id="{0CC3F06E-03BA-9896-B14C-DC902D52AC25}"/>
              </a:ext>
            </a:extLst>
          </p:cNvPr>
          <p:cNvSpPr txBox="1"/>
          <p:nvPr/>
        </p:nvSpPr>
        <p:spPr>
          <a:xfrm>
            <a:off x="530397" y="537110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ACIDITY</a:t>
            </a:r>
          </a:p>
        </p:txBody>
      </p:sp>
      <p:cxnSp>
        <p:nvCxnSpPr>
          <p:cNvPr id="190" name="Straight Connector 189">
            <a:extLst>
              <a:ext uri="{FF2B5EF4-FFF2-40B4-BE49-F238E27FC236}">
                <a16:creationId xmlns:a16="http://schemas.microsoft.com/office/drawing/2014/main" id="{84ACA7A4-E57C-8B73-FB27-DAD5C6D4E051}"/>
              </a:ext>
            </a:extLst>
          </p:cNvPr>
          <p:cNvCxnSpPr>
            <a:cxnSpLocks/>
          </p:cNvCxnSpPr>
          <p:nvPr/>
        </p:nvCxnSpPr>
        <p:spPr>
          <a:xfrm>
            <a:off x="1410550" y="5538973"/>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F0D36318-80E8-0E40-273C-825BC36CDDEE}"/>
              </a:ext>
            </a:extLst>
          </p:cNvPr>
          <p:cNvSpPr txBox="1"/>
          <p:nvPr/>
        </p:nvSpPr>
        <p:spPr>
          <a:xfrm>
            <a:off x="1912812" y="4185723"/>
            <a:ext cx="101316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Low</a:t>
            </a:r>
          </a:p>
        </p:txBody>
      </p:sp>
      <p:cxnSp>
        <p:nvCxnSpPr>
          <p:cNvPr id="4" name="Straight Connector 3">
            <a:extLst>
              <a:ext uri="{FF2B5EF4-FFF2-40B4-BE49-F238E27FC236}">
                <a16:creationId xmlns:a16="http://schemas.microsoft.com/office/drawing/2014/main" id="{B4E70FFB-6919-E22F-FC72-4910940E46BF}"/>
              </a:ext>
            </a:extLst>
          </p:cNvPr>
          <p:cNvCxnSpPr>
            <a:cxnSpLocks/>
          </p:cNvCxnSpPr>
          <p:nvPr/>
        </p:nvCxnSpPr>
        <p:spPr>
          <a:xfrm>
            <a:off x="3592778"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20852118-18B4-B01C-3B7C-A3ED6F462259}"/>
              </a:ext>
            </a:extLst>
          </p:cNvPr>
          <p:cNvSpPr/>
          <p:nvPr/>
        </p:nvSpPr>
        <p:spPr>
          <a:xfrm>
            <a:off x="4560132" y="630548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48A445F2-24FE-3607-B301-9454150152B7}"/>
              </a:ext>
            </a:extLst>
          </p:cNvPr>
          <p:cNvSpPr/>
          <p:nvPr/>
        </p:nvSpPr>
        <p:spPr>
          <a:xfrm>
            <a:off x="3460763" y="630548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 name="Oval 7">
            <a:extLst>
              <a:ext uri="{FF2B5EF4-FFF2-40B4-BE49-F238E27FC236}">
                <a16:creationId xmlns:a16="http://schemas.microsoft.com/office/drawing/2014/main" id="{3F77AF24-CC7C-80BB-330A-C44810595742}"/>
              </a:ext>
            </a:extLst>
          </p:cNvPr>
          <p:cNvSpPr/>
          <p:nvPr/>
        </p:nvSpPr>
        <p:spPr>
          <a:xfrm>
            <a:off x="2010844" y="494863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 name="Oval 8">
            <a:extLst>
              <a:ext uri="{FF2B5EF4-FFF2-40B4-BE49-F238E27FC236}">
                <a16:creationId xmlns:a16="http://schemas.microsoft.com/office/drawing/2014/main" id="{1B4E366E-52FE-ABDA-91D8-DA2359ED8AB3}"/>
              </a:ext>
            </a:extLst>
          </p:cNvPr>
          <p:cNvSpPr/>
          <p:nvPr/>
        </p:nvSpPr>
        <p:spPr>
          <a:xfrm>
            <a:off x="2374987" y="494573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 name="Oval 9">
            <a:extLst>
              <a:ext uri="{FF2B5EF4-FFF2-40B4-BE49-F238E27FC236}">
                <a16:creationId xmlns:a16="http://schemas.microsoft.com/office/drawing/2014/main" id="{99BAB0C9-A290-3E33-9E7E-BA8A2BD0D468}"/>
              </a:ext>
            </a:extLst>
          </p:cNvPr>
          <p:cNvSpPr/>
          <p:nvPr/>
        </p:nvSpPr>
        <p:spPr>
          <a:xfrm>
            <a:off x="2739130" y="494573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 name="Oval 10">
            <a:extLst>
              <a:ext uri="{FF2B5EF4-FFF2-40B4-BE49-F238E27FC236}">
                <a16:creationId xmlns:a16="http://schemas.microsoft.com/office/drawing/2014/main" id="{9EE03856-FB5B-D9AD-CFAD-6585B34CFF73}"/>
              </a:ext>
            </a:extLst>
          </p:cNvPr>
          <p:cNvSpPr/>
          <p:nvPr/>
        </p:nvSpPr>
        <p:spPr>
          <a:xfrm>
            <a:off x="3103273" y="494573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3" name="Oval 12">
            <a:extLst>
              <a:ext uri="{FF2B5EF4-FFF2-40B4-BE49-F238E27FC236}">
                <a16:creationId xmlns:a16="http://schemas.microsoft.com/office/drawing/2014/main" id="{A1555DC2-F59B-A94F-BB20-DBE8F5FFD223}"/>
              </a:ext>
            </a:extLst>
          </p:cNvPr>
          <p:cNvSpPr/>
          <p:nvPr/>
        </p:nvSpPr>
        <p:spPr>
          <a:xfrm>
            <a:off x="3467797" y="494573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0" name="Oval 29">
            <a:extLst>
              <a:ext uri="{FF2B5EF4-FFF2-40B4-BE49-F238E27FC236}">
                <a16:creationId xmlns:a16="http://schemas.microsoft.com/office/drawing/2014/main" id="{12801BAB-478B-1894-A0CE-80D32C4387C4}"/>
              </a:ext>
            </a:extLst>
          </p:cNvPr>
          <p:cNvSpPr/>
          <p:nvPr/>
        </p:nvSpPr>
        <p:spPr>
          <a:xfrm>
            <a:off x="3832321" y="494573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2" name="Oval 31">
            <a:extLst>
              <a:ext uri="{FF2B5EF4-FFF2-40B4-BE49-F238E27FC236}">
                <a16:creationId xmlns:a16="http://schemas.microsoft.com/office/drawing/2014/main" id="{94AD7711-FD49-1372-4E9F-A311C7DA2496}"/>
              </a:ext>
            </a:extLst>
          </p:cNvPr>
          <p:cNvSpPr/>
          <p:nvPr/>
        </p:nvSpPr>
        <p:spPr>
          <a:xfrm>
            <a:off x="4190666" y="494573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7" name="Oval 36">
            <a:extLst>
              <a:ext uri="{FF2B5EF4-FFF2-40B4-BE49-F238E27FC236}">
                <a16:creationId xmlns:a16="http://schemas.microsoft.com/office/drawing/2014/main" id="{73302AB1-4FAC-6EE5-C327-83D08B55B12A}"/>
              </a:ext>
            </a:extLst>
          </p:cNvPr>
          <p:cNvSpPr/>
          <p:nvPr/>
        </p:nvSpPr>
        <p:spPr>
          <a:xfrm>
            <a:off x="4561368" y="494573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1" name="Oval 40">
            <a:extLst>
              <a:ext uri="{FF2B5EF4-FFF2-40B4-BE49-F238E27FC236}">
                <a16:creationId xmlns:a16="http://schemas.microsoft.com/office/drawing/2014/main" id="{95A9D3B7-AA5C-E97F-60A2-648B202BC915}"/>
              </a:ext>
            </a:extLst>
          </p:cNvPr>
          <p:cNvSpPr/>
          <p:nvPr/>
        </p:nvSpPr>
        <p:spPr>
          <a:xfrm>
            <a:off x="4925892" y="494573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Title 2">
            <a:extLst>
              <a:ext uri="{FF2B5EF4-FFF2-40B4-BE49-F238E27FC236}">
                <a16:creationId xmlns:a16="http://schemas.microsoft.com/office/drawing/2014/main" id="{AC2B1C82-BCD3-DD0D-8B98-0790F81AECC6}"/>
              </a:ext>
            </a:extLst>
          </p:cNvPr>
          <p:cNvSpPr txBox="1"/>
          <p:nvPr/>
        </p:nvSpPr>
        <p:spPr>
          <a:xfrm>
            <a:off x="530397" y="495744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TANNIN</a:t>
            </a:r>
          </a:p>
        </p:txBody>
      </p:sp>
      <p:cxnSp>
        <p:nvCxnSpPr>
          <p:cNvPr id="43" name="Straight Connector 42">
            <a:extLst>
              <a:ext uri="{FF2B5EF4-FFF2-40B4-BE49-F238E27FC236}">
                <a16:creationId xmlns:a16="http://schemas.microsoft.com/office/drawing/2014/main" id="{B5015B0B-FA34-1CCF-7433-A9FE822AE6A3}"/>
              </a:ext>
            </a:extLst>
          </p:cNvPr>
          <p:cNvCxnSpPr>
            <a:cxnSpLocks/>
          </p:cNvCxnSpPr>
          <p:nvPr/>
        </p:nvCxnSpPr>
        <p:spPr>
          <a:xfrm>
            <a:off x="1410550" y="5125316"/>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4" name="Oval 43">
            <a:extLst>
              <a:ext uri="{FF2B5EF4-FFF2-40B4-BE49-F238E27FC236}">
                <a16:creationId xmlns:a16="http://schemas.microsoft.com/office/drawing/2014/main" id="{81A05D30-60E6-D94F-B74B-EF313EE0B90F}"/>
              </a:ext>
            </a:extLst>
          </p:cNvPr>
          <p:cNvSpPr/>
          <p:nvPr/>
        </p:nvSpPr>
        <p:spPr>
          <a:xfrm>
            <a:off x="3823621" y="630548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Tree>
    <p:extLst>
      <p:ext uri="{BB962C8B-B14F-4D97-AF65-F5344CB8AC3E}">
        <p14:creationId xmlns:p14="http://schemas.microsoft.com/office/powerpoint/2010/main" val="2370947134"/>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86350" y="3032760"/>
            <a:ext cx="9059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6886350" y="4618591"/>
            <a:ext cx="327365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1869101"/>
          </a:xfrm>
          <a:prstGeom prst="rect">
            <a:avLst/>
          </a:prstGeom>
          <a:noFill/>
        </p:spPr>
        <p:txBody>
          <a:bodyPr wrap="square">
            <a:spAutoFit/>
          </a:bodyPr>
          <a:lstStyle/>
          <a:p>
            <a:pPr>
              <a:lnSpc>
                <a:spcPct val="82000"/>
              </a:lnSpc>
            </a:pPr>
            <a:r>
              <a:rPr lang="en-US" sz="3200" dirty="0">
                <a:solidFill>
                  <a:srgbClr val="601329"/>
                </a:solidFill>
                <a:latin typeface="Neue Haas Grotesk Text Pro" panose="020B0504020202020204" pitchFamily="34" charset="77"/>
              </a:rPr>
              <a:t>YARRA VALLEY</a:t>
            </a:r>
            <a:br>
              <a:rPr lang="en-US" sz="6000" dirty="0">
                <a:solidFill>
                  <a:srgbClr val="B2D8BE"/>
                </a:solidFill>
                <a:latin typeface="Neue Haas Grotesk Text Pro" panose="020B0504020202020204" pitchFamily="34" charset="77"/>
              </a:rPr>
            </a:br>
            <a:r>
              <a:rPr lang="en-US" sz="5440" dirty="0">
                <a:solidFill>
                  <a:srgbClr val="B2D8BE"/>
                </a:solidFill>
                <a:latin typeface="Neue Haas Grotesk Text Pro" panose="020B0504020202020204" pitchFamily="34" charset="77"/>
              </a:rPr>
              <a:t>CABERNET SAUVIGNON</a:t>
            </a:r>
          </a:p>
        </p:txBody>
      </p:sp>
      <p:sp>
        <p:nvSpPr>
          <p:cNvPr id="26" name="Oval 25">
            <a:extLst>
              <a:ext uri="{FF2B5EF4-FFF2-40B4-BE49-F238E27FC236}">
                <a16:creationId xmlns:a16="http://schemas.microsoft.com/office/drawing/2014/main" id="{EA6BCBDD-680C-58C3-153A-39C29DAC56F3}"/>
              </a:ext>
            </a:extLst>
          </p:cNvPr>
          <p:cNvSpPr/>
          <p:nvPr/>
        </p:nvSpPr>
        <p:spPr>
          <a:xfrm>
            <a:off x="7792285" y="1982647"/>
            <a:ext cx="2100225" cy="2100225"/>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964698" y="2633900"/>
            <a:ext cx="1832762" cy="903709"/>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AU" sz="1600" dirty="0">
                <a:solidFill>
                  <a:schemeClr val="tx1"/>
                </a:solidFill>
                <a:effectLst/>
                <a:latin typeface="Neue Haas Grotesk Text Pro" panose="020B0504020202020204" pitchFamily="34" charset="77"/>
              </a:rPr>
              <a:t>BEST SUITED TO WARMER SITES IN NORTHERN YARRA VALLEY</a:t>
            </a:r>
          </a:p>
        </p:txBody>
      </p:sp>
      <p:sp>
        <p:nvSpPr>
          <p:cNvPr id="29" name="TextBox 28">
            <a:extLst>
              <a:ext uri="{FF2B5EF4-FFF2-40B4-BE49-F238E27FC236}">
                <a16:creationId xmlns:a16="http://schemas.microsoft.com/office/drawing/2014/main" id="{9EE6620A-6DE8-9F2C-93D7-EA689D1394C6}"/>
              </a:ext>
            </a:extLst>
          </p:cNvPr>
          <p:cNvSpPr txBox="1"/>
          <p:nvPr/>
        </p:nvSpPr>
        <p:spPr>
          <a:xfrm>
            <a:off x="818772" y="4813657"/>
            <a:ext cx="2805709" cy="1713611"/>
          </a:xfrm>
          <a:prstGeom prst="rect">
            <a:avLst/>
          </a:prstGeom>
          <a:noFill/>
        </p:spPr>
        <p:txBody>
          <a:bodyPr wrap="square" anchor="b">
            <a:spAutoFit/>
          </a:bodyPr>
          <a:lstStyle/>
          <a:p>
            <a:pPr>
              <a:lnSpc>
                <a:spcPct val="82000"/>
              </a:lnSpc>
              <a:spcBef>
                <a:spcPts val="150"/>
              </a:spcBef>
              <a:spcAft>
                <a:spcPts val="315"/>
              </a:spcAft>
              <a:buClr>
                <a:srgbClr val="B2D8BE"/>
              </a:buClr>
            </a:pPr>
            <a:r>
              <a:rPr lang="en-AU" sz="1400" dirty="0">
                <a:effectLst/>
                <a:latin typeface="Neue Haas Grotesk Text Pro" panose="020B0504020202020204" pitchFamily="34" charset="77"/>
              </a:rPr>
              <a:t>TYPICAL FLAVOURS</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Cassis</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Blackcurrant</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Blueberry</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Mint</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Eucalyptus</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Capsicum (bell pepper)</a:t>
            </a:r>
            <a:endParaRPr lang="en-AU" sz="1400" dirty="0">
              <a:effectLst/>
              <a:latin typeface="Neue Haas Grotesk Text Pro" panose="020B0504020202020204" pitchFamily="34" charset="77"/>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1606820" y="4289805"/>
            <a:ext cx="409693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1616130" y="4282185"/>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96FF515D-9515-ECD3-82BA-2FF7E96E67D0}"/>
              </a:ext>
            </a:extLst>
          </p:cNvPr>
          <p:cNvSpPr txBox="1"/>
          <p:nvPr/>
        </p:nvSpPr>
        <p:spPr>
          <a:xfrm>
            <a:off x="8782489" y="5055194"/>
            <a:ext cx="2530929" cy="1349087"/>
          </a:xfrm>
          <a:prstGeom prst="rect">
            <a:avLst/>
          </a:prstGeom>
          <a:noFill/>
        </p:spPr>
        <p:txBody>
          <a:bodyPr wrap="square" anchor="b">
            <a:spAutoFit/>
          </a:bodyPr>
          <a:lstStyle/>
          <a:p>
            <a:pPr algn="ctr">
              <a:spcBef>
                <a:spcPts val="203"/>
              </a:spcBef>
            </a:pPr>
            <a:r>
              <a:rPr lang="en-AU" sz="1600" b="1" dirty="0">
                <a:latin typeface="Neue Haas Grotesk Text Pro" panose="020B0504020202020204" pitchFamily="34" charset="77"/>
              </a:rPr>
              <a:t>TYPICALLY BLENDED</a:t>
            </a:r>
          </a:p>
          <a:p>
            <a:pPr algn="ctr">
              <a:spcBef>
                <a:spcPts val="203"/>
              </a:spcBef>
            </a:pPr>
            <a:r>
              <a:rPr lang="en-AU" sz="1600" dirty="0">
                <a:effectLst/>
                <a:latin typeface="Neue Haas Grotesk Text Pro" panose="020B0504020202020204" pitchFamily="34" charset="77"/>
              </a:rPr>
              <a:t>WITH SMALL PROPORTIONS OF CABERNET FRANC AND ME</a:t>
            </a:r>
            <a:r>
              <a:rPr lang="en-AU" sz="1600" dirty="0">
                <a:latin typeface="Neue Haas Grotesk Text Pro" panose="020B0504020202020204" pitchFamily="34" charset="77"/>
              </a:rPr>
              <a:t>RLOT</a:t>
            </a:r>
            <a:endParaRPr lang="en-AU" sz="1600" dirty="0">
              <a:effectLst/>
              <a:latin typeface="Neue Haas Grotesk Text Pro" panose="020B0504020202020204" pitchFamily="34" charset="77"/>
            </a:endParaRPr>
          </a:p>
        </p:txBody>
      </p:sp>
      <p:pic>
        <p:nvPicPr>
          <p:cNvPr id="2" name="Picture Placeholder 8">
            <a:extLst>
              <a:ext uri="{FF2B5EF4-FFF2-40B4-BE49-F238E27FC236}">
                <a16:creationId xmlns:a16="http://schemas.microsoft.com/office/drawing/2014/main" id="{90E09BFC-E357-D865-0707-71842C342A72}"/>
              </a:ext>
            </a:extLst>
          </p:cNvPr>
          <p:cNvPicPr>
            <a:picLocks noChangeAspect="1"/>
          </p:cNvPicPr>
          <p:nvPr/>
        </p:nvPicPr>
        <p:blipFill>
          <a:blip r:embed="rId2" cstate="screen">
            <a:extLst>
              <a:ext uri="{28A0092B-C50C-407E-A947-70E740481C1C}">
                <a14:useLocalDpi xmlns:a14="http://schemas.microsoft.com/office/drawing/2010/main"/>
              </a:ext>
            </a:extLst>
          </a:blip>
          <a:srcRect l="8675" r="8675"/>
          <a:stretch/>
        </p:blipFill>
        <p:spPr>
          <a:xfrm>
            <a:off x="5146321" y="593768"/>
            <a:ext cx="2114328" cy="6400800"/>
          </a:xfrm>
          <a:prstGeom prst="rect">
            <a:avLst/>
          </a:prstGeom>
        </p:spPr>
      </p:pic>
      <p:sp>
        <p:nvSpPr>
          <p:cNvPr id="3" name="object 10">
            <a:extLst>
              <a:ext uri="{FF2B5EF4-FFF2-40B4-BE49-F238E27FC236}">
                <a16:creationId xmlns:a16="http://schemas.microsoft.com/office/drawing/2014/main" id="{9AC0C647-6CB2-0276-491C-341682536EA2}"/>
              </a:ext>
            </a:extLst>
          </p:cNvPr>
          <p:cNvSpPr txBox="1"/>
          <p:nvPr/>
        </p:nvSpPr>
        <p:spPr>
          <a:xfrm rot="16200000">
            <a:off x="4019717" y="4297449"/>
            <a:ext cx="4652237" cy="804387"/>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CABERNET SAUVIGNON</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8" name="Straight Connector 7">
            <a:extLst>
              <a:ext uri="{FF2B5EF4-FFF2-40B4-BE49-F238E27FC236}">
                <a16:creationId xmlns:a16="http://schemas.microsoft.com/office/drawing/2014/main" id="{6D05F414-B36A-E16A-05C2-58BCA35A82CA}"/>
              </a:ext>
            </a:extLst>
          </p:cNvPr>
          <p:cNvCxnSpPr>
            <a:cxnSpLocks/>
          </p:cNvCxnSpPr>
          <p:nvPr/>
        </p:nvCxnSpPr>
        <p:spPr>
          <a:xfrm>
            <a:off x="10136016" y="461601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30EA14C6-E2E6-0735-3B9F-A398BE147191}"/>
              </a:ext>
            </a:extLst>
          </p:cNvPr>
          <p:cNvCxnSpPr>
            <a:cxnSpLocks/>
          </p:cNvCxnSpPr>
          <p:nvPr/>
        </p:nvCxnSpPr>
        <p:spPr>
          <a:xfrm>
            <a:off x="2820817" y="3733800"/>
            <a:ext cx="2803469"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6CC52FFC-D217-40BF-01D4-2D8D1BD66F44}"/>
              </a:ext>
            </a:extLst>
          </p:cNvPr>
          <p:cNvCxnSpPr>
            <a:cxnSpLocks/>
          </p:cNvCxnSpPr>
          <p:nvPr/>
        </p:nvCxnSpPr>
        <p:spPr>
          <a:xfrm>
            <a:off x="2820817" y="3303227"/>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1413A9BF-AABE-6FF5-CA71-FA3C324D6573}"/>
              </a:ext>
            </a:extLst>
          </p:cNvPr>
          <p:cNvSpPr txBox="1"/>
          <p:nvPr/>
        </p:nvSpPr>
        <p:spPr>
          <a:xfrm>
            <a:off x="1597917" y="2714642"/>
            <a:ext cx="2530929" cy="584775"/>
          </a:xfrm>
          <a:prstGeom prst="rect">
            <a:avLst/>
          </a:prstGeom>
          <a:noFill/>
        </p:spPr>
        <p:txBody>
          <a:bodyPr wrap="square" anchor="b">
            <a:spAutoFit/>
          </a:bodyPr>
          <a:lstStyle/>
          <a:p>
            <a:pPr algn="ctr">
              <a:spcBef>
                <a:spcPts val="203"/>
              </a:spcBef>
            </a:pPr>
            <a:r>
              <a:rPr lang="en-AU" sz="1600" dirty="0">
                <a:latin typeface="Neue Haas Grotesk Text Pro" panose="020B0504020202020204" pitchFamily="34" charset="77"/>
              </a:rPr>
              <a:t>AROMATIC AND ELEGANT</a:t>
            </a:r>
            <a:endParaRPr lang="en-AU" sz="1600" dirty="0">
              <a:effectLst/>
              <a:latin typeface="Neue Haas Grotesk Text Pro" panose="020B0504020202020204" pitchFamily="34" charset="77"/>
            </a:endParaRPr>
          </a:p>
        </p:txBody>
      </p:sp>
    </p:spTree>
    <p:extLst>
      <p:ext uri="{BB962C8B-B14F-4D97-AF65-F5344CB8AC3E}">
        <p14:creationId xmlns:p14="http://schemas.microsoft.com/office/powerpoint/2010/main" val="2001931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sp>
        <p:nvSpPr>
          <p:cNvPr id="12" name="TextBox 11">
            <a:extLst>
              <a:ext uri="{FF2B5EF4-FFF2-40B4-BE49-F238E27FC236}">
                <a16:creationId xmlns:a16="http://schemas.microsoft.com/office/drawing/2014/main" id="{2EE1723A-80B7-9DAD-0CD2-5CE849685D79}"/>
              </a:ext>
            </a:extLst>
          </p:cNvPr>
          <p:cNvSpPr txBox="1"/>
          <p:nvPr/>
        </p:nvSpPr>
        <p:spPr>
          <a:xfrm>
            <a:off x="6545766" y="568712"/>
            <a:ext cx="5096107" cy="4798165"/>
          </a:xfrm>
          <a:prstGeom prst="rect">
            <a:avLst/>
          </a:prstGeom>
          <a:noFill/>
        </p:spPr>
        <p:txBody>
          <a:bodyPr wrap="square">
            <a:spAutoFit/>
          </a:bodyPr>
          <a:lstStyle/>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Crafted from grapes grown under vast and diverse climates, across landscapes millions of years in the making, every glass of Australian wine tells a story.</a:t>
            </a:r>
          </a:p>
          <a:p>
            <a:endPar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Like those who came before us, our modern growers and makers continue to be passionate, resilient and creative; constantly driven to explore new ways to perfect old techniques. Our community is connected by a mutual respect and shared love of crafting exceptional wine, while protecting the natural wonders for future generations to enjoy. Applying modern thinking to our ancient lands, we take playful experimentation very, very seriously.</a:t>
            </a:r>
          </a:p>
          <a:p>
            <a:endParaRPr lang="en-AU" sz="1600" dirty="0">
              <a:solidFill>
                <a:srgbClr val="190000"/>
              </a:solidFill>
              <a:latin typeface="Neue Haas Grotesk Text Pro" panose="020B0504020202020204" pitchFamily="34" charset="77"/>
              <a:ea typeface="Inter Display" panose="02000503000000020004" pitchFamily="2" charset="0"/>
              <a:cs typeface="Inter Display" panose="02000503000000020004" pitchFamily="2" charset="0"/>
            </a:endParaRPr>
          </a:p>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So, if you’re looking for the taste of adventure, let Australian wine be your compass. Because in every bottle of Australian wine, you’ll experience the wonders of Australia – a reminder of the adventure and diversity that defines our culture and our land.</a:t>
            </a:r>
          </a:p>
        </p:txBody>
      </p:sp>
      <p:pic>
        <p:nvPicPr>
          <p:cNvPr id="16" name="Picture 15" descr="A logo with text on it&#10;&#10;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C09D7-BE0F-7637-32DA-635D52C137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0A22D0-7F18-64FC-D4F3-59FB5689D3E4}"/>
              </a:ext>
            </a:extLst>
          </p:cNvPr>
          <p:cNvSpPr>
            <a:spLocks noGrp="1"/>
          </p:cNvSpPr>
          <p:nvPr>
            <p:ph type="title" idx="4294967295"/>
          </p:nvPr>
        </p:nvSpPr>
        <p:spPr>
          <a:xfrm>
            <a:off x="623349" y="590594"/>
            <a:ext cx="11283754" cy="1325562"/>
          </a:xfrm>
        </p:spPr>
        <p:txBody>
          <a:bodyPr/>
          <a:lstStyle/>
          <a:p>
            <a:r>
              <a:rPr lang="en-US" sz="4000" dirty="0">
                <a:solidFill>
                  <a:schemeClr val="bg2"/>
                </a:solidFill>
                <a:latin typeface="Neue Haas Grotesk Text Pro" panose="020B0504020202020204" pitchFamily="34" charset="77"/>
              </a:rPr>
              <a:t>CABERNET SAUVIGNON</a:t>
            </a:r>
            <a:br>
              <a:rPr lang="en-US" sz="4000" dirty="0">
                <a:solidFill>
                  <a:schemeClr val="accent3"/>
                </a:solidFill>
                <a:latin typeface="Neue Haas Grotesk Text Pro" panose="020B0504020202020204" pitchFamily="34" charset="77"/>
              </a:rPr>
            </a:br>
            <a:r>
              <a:rPr lang="en-US" sz="4000" dirty="0">
                <a:solidFill>
                  <a:schemeClr val="accent2"/>
                </a:solidFill>
                <a:latin typeface="Neue Haas Grotesk Text Pro" panose="020B0504020202020204" pitchFamily="34" charset="77"/>
              </a:rPr>
              <a:t>characteristics</a:t>
            </a:r>
          </a:p>
        </p:txBody>
      </p:sp>
      <p:sp>
        <p:nvSpPr>
          <p:cNvPr id="10" name="Oval 9">
            <a:extLst>
              <a:ext uri="{FF2B5EF4-FFF2-40B4-BE49-F238E27FC236}">
                <a16:creationId xmlns:a16="http://schemas.microsoft.com/office/drawing/2014/main" id="{5E9E726C-4D13-C985-23C4-41962972AEC9}"/>
              </a:ext>
            </a:extLst>
          </p:cNvPr>
          <p:cNvSpPr/>
          <p:nvPr/>
        </p:nvSpPr>
        <p:spPr>
          <a:xfrm>
            <a:off x="2104517" y="2136413"/>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771307A9-E657-7B93-C606-E56C9CC56144}"/>
              </a:ext>
            </a:extLst>
          </p:cNvPr>
          <p:cNvSpPr/>
          <p:nvPr/>
        </p:nvSpPr>
        <p:spPr>
          <a:xfrm>
            <a:off x="2468660" y="2133511"/>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BB07819D-D2FE-B083-3339-A8E88A45DDA6}"/>
              </a:ext>
            </a:extLst>
          </p:cNvPr>
          <p:cNvSpPr/>
          <p:nvPr/>
        </p:nvSpPr>
        <p:spPr>
          <a:xfrm>
            <a:off x="2832803" y="2133511"/>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E5E205D0-C411-38B0-4D9A-80B38795D0BF}"/>
              </a:ext>
            </a:extLst>
          </p:cNvPr>
          <p:cNvSpPr/>
          <p:nvPr/>
        </p:nvSpPr>
        <p:spPr>
          <a:xfrm>
            <a:off x="3196946" y="2133511"/>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7" name="Title 2">
            <a:extLst>
              <a:ext uri="{FF2B5EF4-FFF2-40B4-BE49-F238E27FC236}">
                <a16:creationId xmlns:a16="http://schemas.microsoft.com/office/drawing/2014/main" id="{EA60979E-6B19-2DD7-E677-86C2BA4BC3F6}"/>
              </a:ext>
            </a:extLst>
          </p:cNvPr>
          <p:cNvSpPr txBox="1"/>
          <p:nvPr/>
        </p:nvSpPr>
        <p:spPr>
          <a:xfrm>
            <a:off x="624071" y="2161479"/>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COLOUR</a:t>
            </a:r>
          </a:p>
        </p:txBody>
      </p:sp>
      <p:sp>
        <p:nvSpPr>
          <p:cNvPr id="41" name="Oval 40">
            <a:extLst>
              <a:ext uri="{FF2B5EF4-FFF2-40B4-BE49-F238E27FC236}">
                <a16:creationId xmlns:a16="http://schemas.microsoft.com/office/drawing/2014/main" id="{F70FE6CA-4CF6-7CB6-8C56-0690F7009B9A}"/>
              </a:ext>
            </a:extLst>
          </p:cNvPr>
          <p:cNvSpPr/>
          <p:nvPr/>
        </p:nvSpPr>
        <p:spPr>
          <a:xfrm>
            <a:off x="3561470" y="2133511"/>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4B8C71F0-2CF6-CBD1-8314-29E4968C9B0D}"/>
              </a:ext>
            </a:extLst>
          </p:cNvPr>
          <p:cNvSpPr/>
          <p:nvPr/>
        </p:nvSpPr>
        <p:spPr>
          <a:xfrm>
            <a:off x="3925994" y="2133511"/>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F0918A7E-8435-E625-F670-759EC5083F3C}"/>
              </a:ext>
            </a:extLst>
          </p:cNvPr>
          <p:cNvSpPr/>
          <p:nvPr/>
        </p:nvSpPr>
        <p:spPr>
          <a:xfrm>
            <a:off x="4284339" y="2133511"/>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EA358267-FF4F-A528-01D9-3198E2F926C6}"/>
              </a:ext>
            </a:extLst>
          </p:cNvPr>
          <p:cNvSpPr/>
          <p:nvPr/>
        </p:nvSpPr>
        <p:spPr>
          <a:xfrm>
            <a:off x="4655041" y="2133511"/>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8C4AFAE9-F897-C007-2BE9-FDD7125ABF7E}"/>
              </a:ext>
            </a:extLst>
          </p:cNvPr>
          <p:cNvSpPr/>
          <p:nvPr/>
        </p:nvSpPr>
        <p:spPr>
          <a:xfrm>
            <a:off x="5019565" y="2133511"/>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E162DE04-1B37-450A-8612-D926B31C5AB7}"/>
              </a:ext>
            </a:extLst>
          </p:cNvPr>
          <p:cNvSpPr txBox="1"/>
          <p:nvPr/>
        </p:nvSpPr>
        <p:spPr>
          <a:xfrm>
            <a:off x="2880971" y="2580704"/>
            <a:ext cx="241126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Cabernet Sauvignon</a:t>
            </a:r>
          </a:p>
        </p:txBody>
      </p:sp>
      <p:cxnSp>
        <p:nvCxnSpPr>
          <p:cNvPr id="48" name="Straight Connector 47">
            <a:extLst>
              <a:ext uri="{FF2B5EF4-FFF2-40B4-BE49-F238E27FC236}">
                <a16:creationId xmlns:a16="http://schemas.microsoft.com/office/drawing/2014/main" id="{43DA3CEB-458A-D314-263A-CA3C2D509FD5}"/>
              </a:ext>
            </a:extLst>
          </p:cNvPr>
          <p:cNvCxnSpPr>
            <a:cxnSpLocks/>
          </p:cNvCxnSpPr>
          <p:nvPr/>
        </p:nvCxnSpPr>
        <p:spPr>
          <a:xfrm>
            <a:off x="1603077" y="2269845"/>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56B324C1-B532-6319-4E42-3A30F641C9BA}"/>
              </a:ext>
            </a:extLst>
          </p:cNvPr>
          <p:cNvSpPr/>
          <p:nvPr/>
        </p:nvSpPr>
        <p:spPr>
          <a:xfrm>
            <a:off x="2104517" y="3233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CAD22B74-9270-96D6-E0F1-243A26D60B39}"/>
              </a:ext>
            </a:extLst>
          </p:cNvPr>
          <p:cNvSpPr/>
          <p:nvPr/>
        </p:nvSpPr>
        <p:spPr>
          <a:xfrm>
            <a:off x="2468660"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4EA501BB-C7F5-7FA5-7FF8-DB7E0DD2D454}"/>
              </a:ext>
            </a:extLst>
          </p:cNvPr>
          <p:cNvSpPr/>
          <p:nvPr/>
        </p:nvSpPr>
        <p:spPr>
          <a:xfrm>
            <a:off x="2832803"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F9D5A2BC-1C21-488D-EA01-242C24BAE29B}"/>
              </a:ext>
            </a:extLst>
          </p:cNvPr>
          <p:cNvSpPr/>
          <p:nvPr/>
        </p:nvSpPr>
        <p:spPr>
          <a:xfrm>
            <a:off x="3196946"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8" name="Title 2">
            <a:extLst>
              <a:ext uri="{FF2B5EF4-FFF2-40B4-BE49-F238E27FC236}">
                <a16:creationId xmlns:a16="http://schemas.microsoft.com/office/drawing/2014/main" id="{2A138B4E-691E-C104-0EE7-DF68C7C8EABA}"/>
              </a:ext>
            </a:extLst>
          </p:cNvPr>
          <p:cNvSpPr txBox="1"/>
          <p:nvPr/>
        </p:nvSpPr>
        <p:spPr>
          <a:xfrm>
            <a:off x="624070" y="3211044"/>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59" name="Oval 58">
            <a:extLst>
              <a:ext uri="{FF2B5EF4-FFF2-40B4-BE49-F238E27FC236}">
                <a16:creationId xmlns:a16="http://schemas.microsoft.com/office/drawing/2014/main" id="{0EAE25DB-3CA0-4A42-2597-A8EBE9BC4A06}"/>
              </a:ext>
            </a:extLst>
          </p:cNvPr>
          <p:cNvSpPr/>
          <p:nvPr/>
        </p:nvSpPr>
        <p:spPr>
          <a:xfrm>
            <a:off x="3561470"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A88E41DB-CE57-215D-8C17-D6096052A961}"/>
              </a:ext>
            </a:extLst>
          </p:cNvPr>
          <p:cNvSpPr/>
          <p:nvPr/>
        </p:nvSpPr>
        <p:spPr>
          <a:xfrm>
            <a:off x="3925994"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56D48F85-BF09-A31E-0105-6F828E6A2A80}"/>
              </a:ext>
            </a:extLst>
          </p:cNvPr>
          <p:cNvSpPr/>
          <p:nvPr/>
        </p:nvSpPr>
        <p:spPr>
          <a:xfrm>
            <a:off x="4284339"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949540E5-39F1-062B-784A-CF803311CF36}"/>
              </a:ext>
            </a:extLst>
          </p:cNvPr>
          <p:cNvSpPr/>
          <p:nvPr/>
        </p:nvSpPr>
        <p:spPr>
          <a:xfrm>
            <a:off x="4655041"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BD3B6A83-9E9B-AACC-6479-E9F5C79121C0}"/>
              </a:ext>
            </a:extLst>
          </p:cNvPr>
          <p:cNvSpPr/>
          <p:nvPr/>
        </p:nvSpPr>
        <p:spPr>
          <a:xfrm>
            <a:off x="5019565"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6" name="Title 2">
            <a:extLst>
              <a:ext uri="{FF2B5EF4-FFF2-40B4-BE49-F238E27FC236}">
                <a16:creationId xmlns:a16="http://schemas.microsoft.com/office/drawing/2014/main" id="{2B065DC4-F1F3-5B67-068B-118B01794EE3}"/>
              </a:ext>
            </a:extLst>
          </p:cNvPr>
          <p:cNvSpPr txBox="1"/>
          <p:nvPr/>
        </p:nvSpPr>
        <p:spPr>
          <a:xfrm>
            <a:off x="2006485" y="290817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Light</a:t>
            </a:r>
          </a:p>
        </p:txBody>
      </p:sp>
      <p:sp>
        <p:nvSpPr>
          <p:cNvPr id="67" name="Title 2">
            <a:extLst>
              <a:ext uri="{FF2B5EF4-FFF2-40B4-BE49-F238E27FC236}">
                <a16:creationId xmlns:a16="http://schemas.microsoft.com/office/drawing/2014/main" id="{B7C01906-5D40-F5EB-AC78-3E04BD6F69BB}"/>
              </a:ext>
            </a:extLst>
          </p:cNvPr>
          <p:cNvSpPr txBox="1"/>
          <p:nvPr/>
        </p:nvSpPr>
        <p:spPr>
          <a:xfrm>
            <a:off x="3276236" y="2937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68" name="Title 2">
            <a:extLst>
              <a:ext uri="{FF2B5EF4-FFF2-40B4-BE49-F238E27FC236}">
                <a16:creationId xmlns:a16="http://schemas.microsoft.com/office/drawing/2014/main" id="{3B6A3A30-1873-A6BA-2798-63AF8B67FB55}"/>
              </a:ext>
            </a:extLst>
          </p:cNvPr>
          <p:cNvSpPr txBox="1"/>
          <p:nvPr/>
        </p:nvSpPr>
        <p:spPr>
          <a:xfrm>
            <a:off x="4569367" y="293720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Full</a:t>
            </a:r>
          </a:p>
        </p:txBody>
      </p:sp>
      <p:sp>
        <p:nvSpPr>
          <p:cNvPr id="69" name="Oval 68">
            <a:extLst>
              <a:ext uri="{FF2B5EF4-FFF2-40B4-BE49-F238E27FC236}">
                <a16:creationId xmlns:a16="http://schemas.microsoft.com/office/drawing/2014/main" id="{5C46DC12-0E83-EB3D-4A80-988616D8C11A}"/>
              </a:ext>
            </a:extLst>
          </p:cNvPr>
          <p:cNvSpPr/>
          <p:nvPr/>
        </p:nvSpPr>
        <p:spPr>
          <a:xfrm>
            <a:off x="2104517" y="407338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5D833F3F-FCE3-9CEC-C76A-79762F233562}"/>
              </a:ext>
            </a:extLst>
          </p:cNvPr>
          <p:cNvSpPr/>
          <p:nvPr/>
        </p:nvSpPr>
        <p:spPr>
          <a:xfrm>
            <a:off x="2468660" y="407048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6B996D25-CA96-006C-392C-55D421287582}"/>
              </a:ext>
            </a:extLst>
          </p:cNvPr>
          <p:cNvSpPr/>
          <p:nvPr/>
        </p:nvSpPr>
        <p:spPr>
          <a:xfrm>
            <a:off x="2832803"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45C2B84D-7036-CDB8-58F3-3D1E2A9C3AAB}"/>
              </a:ext>
            </a:extLst>
          </p:cNvPr>
          <p:cNvSpPr/>
          <p:nvPr/>
        </p:nvSpPr>
        <p:spPr>
          <a:xfrm>
            <a:off x="3196946"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F479E814-06E5-BCE8-2BAF-50946C45F8FB}"/>
              </a:ext>
            </a:extLst>
          </p:cNvPr>
          <p:cNvSpPr/>
          <p:nvPr/>
        </p:nvSpPr>
        <p:spPr>
          <a:xfrm>
            <a:off x="3561470"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414CCDD2-F11D-0279-A36F-D4A37A2878FE}"/>
              </a:ext>
            </a:extLst>
          </p:cNvPr>
          <p:cNvSpPr/>
          <p:nvPr/>
        </p:nvSpPr>
        <p:spPr>
          <a:xfrm>
            <a:off x="3925994"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CB52F33A-8F27-87AE-F35A-B6404F58AB15}"/>
              </a:ext>
            </a:extLst>
          </p:cNvPr>
          <p:cNvSpPr/>
          <p:nvPr/>
        </p:nvSpPr>
        <p:spPr>
          <a:xfrm>
            <a:off x="4284339"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04C17CF5-823A-331C-DBD5-9922CD6CE349}"/>
              </a:ext>
            </a:extLst>
          </p:cNvPr>
          <p:cNvSpPr/>
          <p:nvPr/>
        </p:nvSpPr>
        <p:spPr>
          <a:xfrm>
            <a:off x="4655041"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74B43055-8982-5378-E7DD-E548C1389335}"/>
              </a:ext>
            </a:extLst>
          </p:cNvPr>
          <p:cNvSpPr/>
          <p:nvPr/>
        </p:nvSpPr>
        <p:spPr>
          <a:xfrm>
            <a:off x="5019565"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9" name="Title 2">
            <a:extLst>
              <a:ext uri="{FF2B5EF4-FFF2-40B4-BE49-F238E27FC236}">
                <a16:creationId xmlns:a16="http://schemas.microsoft.com/office/drawing/2014/main" id="{4463A1FB-193C-93A5-86B8-C0EAB6798F81}"/>
              </a:ext>
            </a:extLst>
          </p:cNvPr>
          <p:cNvSpPr txBox="1"/>
          <p:nvPr/>
        </p:nvSpPr>
        <p:spPr>
          <a:xfrm>
            <a:off x="2006485" y="374843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Dry</a:t>
            </a:r>
          </a:p>
        </p:txBody>
      </p:sp>
      <p:sp>
        <p:nvSpPr>
          <p:cNvPr id="80" name="Title 2">
            <a:extLst>
              <a:ext uri="{FF2B5EF4-FFF2-40B4-BE49-F238E27FC236}">
                <a16:creationId xmlns:a16="http://schemas.microsoft.com/office/drawing/2014/main" id="{9F9B86EA-9659-F793-8402-61AC31B812F2}"/>
              </a:ext>
            </a:extLst>
          </p:cNvPr>
          <p:cNvSpPr txBox="1"/>
          <p:nvPr/>
        </p:nvSpPr>
        <p:spPr>
          <a:xfrm>
            <a:off x="3127053" y="3777313"/>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 dry</a:t>
            </a:r>
          </a:p>
        </p:txBody>
      </p:sp>
      <p:sp>
        <p:nvSpPr>
          <p:cNvPr id="81" name="Title 2">
            <a:extLst>
              <a:ext uri="{FF2B5EF4-FFF2-40B4-BE49-F238E27FC236}">
                <a16:creationId xmlns:a16="http://schemas.microsoft.com/office/drawing/2014/main" id="{1B0AB2D9-1B5B-00AA-32E4-0CE16334D9C2}"/>
              </a:ext>
            </a:extLst>
          </p:cNvPr>
          <p:cNvSpPr txBox="1"/>
          <p:nvPr/>
        </p:nvSpPr>
        <p:spPr>
          <a:xfrm>
            <a:off x="4569367" y="37774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Sweet</a:t>
            </a:r>
          </a:p>
        </p:txBody>
      </p:sp>
      <p:cxnSp>
        <p:nvCxnSpPr>
          <p:cNvPr id="82" name="Straight Connector 81">
            <a:extLst>
              <a:ext uri="{FF2B5EF4-FFF2-40B4-BE49-F238E27FC236}">
                <a16:creationId xmlns:a16="http://schemas.microsoft.com/office/drawing/2014/main" id="{706A801E-3C03-1AC6-239B-36C7D7AC13CA}"/>
              </a:ext>
            </a:extLst>
          </p:cNvPr>
          <p:cNvCxnSpPr>
            <a:cxnSpLocks/>
          </p:cNvCxnSpPr>
          <p:nvPr/>
        </p:nvCxnSpPr>
        <p:spPr>
          <a:xfrm>
            <a:off x="1300337" y="3378915"/>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F0A67287-34B3-3006-D404-17F8D8C5AF4A}"/>
              </a:ext>
            </a:extLst>
          </p:cNvPr>
          <p:cNvSpPr txBox="1"/>
          <p:nvPr/>
        </p:nvSpPr>
        <p:spPr>
          <a:xfrm>
            <a:off x="624070" y="408219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SWEETNESS</a:t>
            </a:r>
          </a:p>
        </p:txBody>
      </p:sp>
      <p:cxnSp>
        <p:nvCxnSpPr>
          <p:cNvPr id="88" name="Straight Connector 87">
            <a:extLst>
              <a:ext uri="{FF2B5EF4-FFF2-40B4-BE49-F238E27FC236}">
                <a16:creationId xmlns:a16="http://schemas.microsoft.com/office/drawing/2014/main" id="{A648DC1B-D921-B490-B534-ECB1854E3DDC}"/>
              </a:ext>
            </a:extLst>
          </p:cNvPr>
          <p:cNvCxnSpPr>
            <a:cxnSpLocks/>
          </p:cNvCxnSpPr>
          <p:nvPr/>
        </p:nvCxnSpPr>
        <p:spPr>
          <a:xfrm>
            <a:off x="1942888" y="4250066"/>
            <a:ext cx="1099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462C42BA-0EE7-3F6B-1624-E391FE3E22F9}"/>
              </a:ext>
            </a:extLst>
          </p:cNvPr>
          <p:cNvSpPr/>
          <p:nvPr/>
        </p:nvSpPr>
        <p:spPr>
          <a:xfrm>
            <a:off x="2104517" y="480122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CD63B3C4-F4F1-0729-1759-3BB985B1548E}"/>
              </a:ext>
            </a:extLst>
          </p:cNvPr>
          <p:cNvSpPr/>
          <p:nvPr/>
        </p:nvSpPr>
        <p:spPr>
          <a:xfrm>
            <a:off x="2468660"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ACA437DD-7BA9-A58E-2AB0-2D850C10A8B6}"/>
              </a:ext>
            </a:extLst>
          </p:cNvPr>
          <p:cNvSpPr/>
          <p:nvPr/>
        </p:nvSpPr>
        <p:spPr>
          <a:xfrm>
            <a:off x="2832803"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1F493C54-3679-D3F7-A7E8-0ABF20187A46}"/>
              </a:ext>
            </a:extLst>
          </p:cNvPr>
          <p:cNvSpPr/>
          <p:nvPr/>
        </p:nvSpPr>
        <p:spPr>
          <a:xfrm>
            <a:off x="3196946"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61BAA34C-2760-A896-49EA-D9A7CF51EA94}"/>
              </a:ext>
            </a:extLst>
          </p:cNvPr>
          <p:cNvSpPr/>
          <p:nvPr/>
        </p:nvSpPr>
        <p:spPr>
          <a:xfrm>
            <a:off x="3561470"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22480E4D-6B5D-2780-534D-BB2A3CFAAFB7}"/>
              </a:ext>
            </a:extLst>
          </p:cNvPr>
          <p:cNvSpPr/>
          <p:nvPr/>
        </p:nvSpPr>
        <p:spPr>
          <a:xfrm>
            <a:off x="3925994"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F7A4D9B0-AB4E-0296-800B-432EF3928597}"/>
              </a:ext>
            </a:extLst>
          </p:cNvPr>
          <p:cNvSpPr/>
          <p:nvPr/>
        </p:nvSpPr>
        <p:spPr>
          <a:xfrm>
            <a:off x="4284339"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45F340C9-765F-A155-4C63-97B14B45C9B8}"/>
              </a:ext>
            </a:extLst>
          </p:cNvPr>
          <p:cNvSpPr/>
          <p:nvPr/>
        </p:nvSpPr>
        <p:spPr>
          <a:xfrm>
            <a:off x="4655041"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40A0356B-DB74-E944-961E-F62D8D53A02A}"/>
              </a:ext>
            </a:extLst>
          </p:cNvPr>
          <p:cNvSpPr/>
          <p:nvPr/>
        </p:nvSpPr>
        <p:spPr>
          <a:xfrm>
            <a:off x="5019565"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0" name="Title 2">
            <a:extLst>
              <a:ext uri="{FF2B5EF4-FFF2-40B4-BE49-F238E27FC236}">
                <a16:creationId xmlns:a16="http://schemas.microsoft.com/office/drawing/2014/main" id="{BEE4C8CF-5794-9B64-DB9C-D7CE9FAE4AB3}"/>
              </a:ext>
            </a:extLst>
          </p:cNvPr>
          <p:cNvSpPr txBox="1"/>
          <p:nvPr/>
        </p:nvSpPr>
        <p:spPr>
          <a:xfrm>
            <a:off x="3127053" y="450514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101" name="Title 2">
            <a:extLst>
              <a:ext uri="{FF2B5EF4-FFF2-40B4-BE49-F238E27FC236}">
                <a16:creationId xmlns:a16="http://schemas.microsoft.com/office/drawing/2014/main" id="{FE3EBE4E-EB98-83A3-75A2-18C830DF307D}"/>
              </a:ext>
            </a:extLst>
          </p:cNvPr>
          <p:cNvSpPr txBox="1"/>
          <p:nvPr/>
        </p:nvSpPr>
        <p:spPr>
          <a:xfrm>
            <a:off x="4569367" y="450530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High</a:t>
            </a:r>
          </a:p>
        </p:txBody>
      </p:sp>
      <p:sp>
        <p:nvSpPr>
          <p:cNvPr id="102" name="Title 2">
            <a:extLst>
              <a:ext uri="{FF2B5EF4-FFF2-40B4-BE49-F238E27FC236}">
                <a16:creationId xmlns:a16="http://schemas.microsoft.com/office/drawing/2014/main" id="{1B25F2BD-9424-0257-A803-9516DAAC1307}"/>
              </a:ext>
            </a:extLst>
          </p:cNvPr>
          <p:cNvSpPr txBox="1"/>
          <p:nvPr/>
        </p:nvSpPr>
        <p:spPr>
          <a:xfrm>
            <a:off x="624070" y="481002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p>
        </p:txBody>
      </p:sp>
      <p:cxnSp>
        <p:nvCxnSpPr>
          <p:cNvPr id="103" name="Straight Connector 102">
            <a:extLst>
              <a:ext uri="{FF2B5EF4-FFF2-40B4-BE49-F238E27FC236}">
                <a16:creationId xmlns:a16="http://schemas.microsoft.com/office/drawing/2014/main" id="{143BECEC-4306-6B0A-1B62-892176C385A1}"/>
              </a:ext>
            </a:extLst>
          </p:cNvPr>
          <p:cNvCxnSpPr>
            <a:cxnSpLocks/>
          </p:cNvCxnSpPr>
          <p:nvPr/>
        </p:nvCxnSpPr>
        <p:spPr>
          <a:xfrm>
            <a:off x="1170591" y="4977900"/>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63A90E32-85F4-531C-DEDB-E7EBAB510C5A}"/>
              </a:ext>
            </a:extLst>
          </p:cNvPr>
          <p:cNvSpPr/>
          <p:nvPr/>
        </p:nvSpPr>
        <p:spPr>
          <a:xfrm>
            <a:off x="2104517" y="514720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19D0AB0B-64C7-0CCD-48CC-27D938711BEA}"/>
              </a:ext>
            </a:extLst>
          </p:cNvPr>
          <p:cNvSpPr/>
          <p:nvPr/>
        </p:nvSpPr>
        <p:spPr>
          <a:xfrm>
            <a:off x="2468660"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6DF9DB65-C7C7-F323-D0B4-C0877CFCC86C}"/>
              </a:ext>
            </a:extLst>
          </p:cNvPr>
          <p:cNvSpPr/>
          <p:nvPr/>
        </p:nvSpPr>
        <p:spPr>
          <a:xfrm>
            <a:off x="2832803"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85F98601-EA11-F3BB-94FA-146B4BB1119D}"/>
              </a:ext>
            </a:extLst>
          </p:cNvPr>
          <p:cNvSpPr/>
          <p:nvPr/>
        </p:nvSpPr>
        <p:spPr>
          <a:xfrm>
            <a:off x="3196946"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D805F586-0454-F760-CA62-3A9FB1E870B3}"/>
              </a:ext>
            </a:extLst>
          </p:cNvPr>
          <p:cNvSpPr/>
          <p:nvPr/>
        </p:nvSpPr>
        <p:spPr>
          <a:xfrm>
            <a:off x="3561470"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050295CE-1D57-2339-84CB-D8EFA9E837D5}"/>
              </a:ext>
            </a:extLst>
          </p:cNvPr>
          <p:cNvSpPr/>
          <p:nvPr/>
        </p:nvSpPr>
        <p:spPr>
          <a:xfrm>
            <a:off x="3925994"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E740F1B9-912A-65A7-F689-7207A5D6B6BF}"/>
              </a:ext>
            </a:extLst>
          </p:cNvPr>
          <p:cNvSpPr/>
          <p:nvPr/>
        </p:nvSpPr>
        <p:spPr>
          <a:xfrm>
            <a:off x="4284339"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FB1028F6-2216-9C59-BB15-7FE3FE78E6AA}"/>
              </a:ext>
            </a:extLst>
          </p:cNvPr>
          <p:cNvSpPr/>
          <p:nvPr/>
        </p:nvSpPr>
        <p:spPr>
          <a:xfrm>
            <a:off x="4655041"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90FC1ABE-5575-8D05-603D-3CCEA20815E8}"/>
              </a:ext>
            </a:extLst>
          </p:cNvPr>
          <p:cNvSpPr/>
          <p:nvPr/>
        </p:nvSpPr>
        <p:spPr>
          <a:xfrm>
            <a:off x="5019565"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4" name="Title 2">
            <a:extLst>
              <a:ext uri="{FF2B5EF4-FFF2-40B4-BE49-F238E27FC236}">
                <a16:creationId xmlns:a16="http://schemas.microsoft.com/office/drawing/2014/main" id="{8156B5FA-0F93-9B84-4A7C-D9514D3553A2}"/>
              </a:ext>
            </a:extLst>
          </p:cNvPr>
          <p:cNvSpPr txBox="1"/>
          <p:nvPr/>
        </p:nvSpPr>
        <p:spPr>
          <a:xfrm>
            <a:off x="624070" y="515601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TANNIN</a:t>
            </a:r>
          </a:p>
        </p:txBody>
      </p:sp>
      <p:cxnSp>
        <p:nvCxnSpPr>
          <p:cNvPr id="115" name="Straight Connector 114">
            <a:extLst>
              <a:ext uri="{FF2B5EF4-FFF2-40B4-BE49-F238E27FC236}">
                <a16:creationId xmlns:a16="http://schemas.microsoft.com/office/drawing/2014/main" id="{78A4892F-8D27-F00E-A05A-7014B5A2A0AE}"/>
              </a:ext>
            </a:extLst>
          </p:cNvPr>
          <p:cNvCxnSpPr>
            <a:cxnSpLocks/>
          </p:cNvCxnSpPr>
          <p:nvPr/>
        </p:nvCxnSpPr>
        <p:spPr>
          <a:xfrm>
            <a:off x="1504223" y="5323889"/>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B09DF459-3CE1-EF37-72B4-339D5FDE1624}"/>
              </a:ext>
            </a:extLst>
          </p:cNvPr>
          <p:cNvSpPr/>
          <p:nvPr/>
        </p:nvSpPr>
        <p:spPr>
          <a:xfrm>
            <a:off x="2104517" y="628023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2B1DA8F0-A61D-4914-6759-634A335F4002}"/>
              </a:ext>
            </a:extLst>
          </p:cNvPr>
          <p:cNvSpPr/>
          <p:nvPr/>
        </p:nvSpPr>
        <p:spPr>
          <a:xfrm>
            <a:off x="2468660"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64B8F3E6-0C3B-4E6B-56EE-3C616F9AEA3C}"/>
              </a:ext>
            </a:extLst>
          </p:cNvPr>
          <p:cNvSpPr/>
          <p:nvPr/>
        </p:nvSpPr>
        <p:spPr>
          <a:xfrm>
            <a:off x="2832803"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8E601920-BBD7-E7CA-A137-997EB47E2CB2}"/>
              </a:ext>
            </a:extLst>
          </p:cNvPr>
          <p:cNvSpPr/>
          <p:nvPr/>
        </p:nvSpPr>
        <p:spPr>
          <a:xfrm>
            <a:off x="3196946"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0" name="Oval 119">
            <a:extLst>
              <a:ext uri="{FF2B5EF4-FFF2-40B4-BE49-F238E27FC236}">
                <a16:creationId xmlns:a16="http://schemas.microsoft.com/office/drawing/2014/main" id="{9629ECA6-F6E6-5724-A952-F07EBE9ABFBC}"/>
              </a:ext>
            </a:extLst>
          </p:cNvPr>
          <p:cNvSpPr/>
          <p:nvPr/>
        </p:nvSpPr>
        <p:spPr>
          <a:xfrm>
            <a:off x="3561470"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A1CFDD7B-AE30-1FB9-987F-797E1E1A77AE}"/>
              </a:ext>
            </a:extLst>
          </p:cNvPr>
          <p:cNvSpPr/>
          <p:nvPr/>
        </p:nvSpPr>
        <p:spPr>
          <a:xfrm>
            <a:off x="5019565"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737FDD2E-D9CA-CE75-18CB-5B94C6B0BB14}"/>
              </a:ext>
            </a:extLst>
          </p:cNvPr>
          <p:cNvSpPr txBox="1"/>
          <p:nvPr/>
        </p:nvSpPr>
        <p:spPr>
          <a:xfrm>
            <a:off x="2006485"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DA15325D-239D-D761-2BE2-BE3822CB1226}"/>
              </a:ext>
            </a:extLst>
          </p:cNvPr>
          <p:cNvSpPr txBox="1"/>
          <p:nvPr/>
        </p:nvSpPr>
        <p:spPr>
          <a:xfrm>
            <a:off x="3697804" y="5998675"/>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13.5% – 14.5%</a:t>
            </a:r>
          </a:p>
        </p:txBody>
      </p:sp>
      <p:sp>
        <p:nvSpPr>
          <p:cNvPr id="127" name="Title 2">
            <a:extLst>
              <a:ext uri="{FF2B5EF4-FFF2-40B4-BE49-F238E27FC236}">
                <a16:creationId xmlns:a16="http://schemas.microsoft.com/office/drawing/2014/main" id="{B41CB062-B3CF-9FDE-1311-FEE1B1FAA3CD}"/>
              </a:ext>
            </a:extLst>
          </p:cNvPr>
          <p:cNvSpPr txBox="1"/>
          <p:nvPr/>
        </p:nvSpPr>
        <p:spPr>
          <a:xfrm>
            <a:off x="4569367"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28" name="Title 2">
            <a:extLst>
              <a:ext uri="{FF2B5EF4-FFF2-40B4-BE49-F238E27FC236}">
                <a16:creationId xmlns:a16="http://schemas.microsoft.com/office/drawing/2014/main" id="{6D30BEC4-2683-ED22-6AEA-4863616B5599}"/>
              </a:ext>
            </a:extLst>
          </p:cNvPr>
          <p:cNvSpPr txBox="1"/>
          <p:nvPr/>
        </p:nvSpPr>
        <p:spPr>
          <a:xfrm>
            <a:off x="624070" y="628904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ALCOHOL</a:t>
            </a:r>
          </a:p>
        </p:txBody>
      </p:sp>
      <p:cxnSp>
        <p:nvCxnSpPr>
          <p:cNvPr id="129" name="Straight Connector 128">
            <a:extLst>
              <a:ext uri="{FF2B5EF4-FFF2-40B4-BE49-F238E27FC236}">
                <a16:creationId xmlns:a16="http://schemas.microsoft.com/office/drawing/2014/main" id="{C10BC331-4C23-9BBC-D438-A15EE4762DB9}"/>
              </a:ext>
            </a:extLst>
          </p:cNvPr>
          <p:cNvCxnSpPr>
            <a:cxnSpLocks/>
          </p:cNvCxnSpPr>
          <p:nvPr/>
        </p:nvCxnSpPr>
        <p:spPr>
          <a:xfrm>
            <a:off x="1728445" y="6456914"/>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7A46D4A-3123-70DD-1402-4D56075E90E9}"/>
              </a:ext>
            </a:extLst>
          </p:cNvPr>
          <p:cNvCxnSpPr>
            <a:cxnSpLocks/>
          </p:cNvCxnSpPr>
          <p:nvPr/>
        </p:nvCxnSpPr>
        <p:spPr>
          <a:xfrm>
            <a:off x="3697804" y="244464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1CC04685-1E9A-78AD-B521-BD97BEB9537F}"/>
              </a:ext>
            </a:extLst>
          </p:cNvPr>
          <p:cNvSpPr/>
          <p:nvPr/>
        </p:nvSpPr>
        <p:spPr>
          <a:xfrm>
            <a:off x="2104517" y="552635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 name="Oval 8">
            <a:extLst>
              <a:ext uri="{FF2B5EF4-FFF2-40B4-BE49-F238E27FC236}">
                <a16:creationId xmlns:a16="http://schemas.microsoft.com/office/drawing/2014/main" id="{98B11090-0F1E-9130-E036-1F70E02E2B14}"/>
              </a:ext>
            </a:extLst>
          </p:cNvPr>
          <p:cNvSpPr/>
          <p:nvPr/>
        </p:nvSpPr>
        <p:spPr>
          <a:xfrm>
            <a:off x="2468660"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0" name="Oval 19">
            <a:extLst>
              <a:ext uri="{FF2B5EF4-FFF2-40B4-BE49-F238E27FC236}">
                <a16:creationId xmlns:a16="http://schemas.microsoft.com/office/drawing/2014/main" id="{E6F4703E-38C4-66B6-0AAA-A7577FF86048}"/>
              </a:ext>
            </a:extLst>
          </p:cNvPr>
          <p:cNvSpPr/>
          <p:nvPr/>
        </p:nvSpPr>
        <p:spPr>
          <a:xfrm>
            <a:off x="2832803"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2" name="Oval 21">
            <a:extLst>
              <a:ext uri="{FF2B5EF4-FFF2-40B4-BE49-F238E27FC236}">
                <a16:creationId xmlns:a16="http://schemas.microsoft.com/office/drawing/2014/main" id="{6AD0BF80-B769-9BAA-B585-4C4951E651CC}"/>
              </a:ext>
            </a:extLst>
          </p:cNvPr>
          <p:cNvSpPr/>
          <p:nvPr/>
        </p:nvSpPr>
        <p:spPr>
          <a:xfrm>
            <a:off x="3196946"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0973BC90-B33A-B751-5BDD-28E157D5E2BC}"/>
              </a:ext>
            </a:extLst>
          </p:cNvPr>
          <p:cNvSpPr/>
          <p:nvPr/>
        </p:nvSpPr>
        <p:spPr>
          <a:xfrm>
            <a:off x="3561470"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4" name="Oval 23">
            <a:extLst>
              <a:ext uri="{FF2B5EF4-FFF2-40B4-BE49-F238E27FC236}">
                <a16:creationId xmlns:a16="http://schemas.microsoft.com/office/drawing/2014/main" id="{A34C17CA-F787-56E9-F2EB-5F92BCC49ACE}"/>
              </a:ext>
            </a:extLst>
          </p:cNvPr>
          <p:cNvSpPr/>
          <p:nvPr/>
        </p:nvSpPr>
        <p:spPr>
          <a:xfrm>
            <a:off x="3925994"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92FF9485-CFA9-1A63-0EE5-BF96D5D967CE}"/>
              </a:ext>
            </a:extLst>
          </p:cNvPr>
          <p:cNvSpPr/>
          <p:nvPr/>
        </p:nvSpPr>
        <p:spPr>
          <a:xfrm>
            <a:off x="4284339"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4D6277A3-30D7-6C5F-8DCF-E8F91CCDA879}"/>
              </a:ext>
            </a:extLst>
          </p:cNvPr>
          <p:cNvSpPr/>
          <p:nvPr/>
        </p:nvSpPr>
        <p:spPr>
          <a:xfrm>
            <a:off x="4655041"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A777FD4-CCEB-5E8E-E8C0-E0C952B590DC}"/>
              </a:ext>
            </a:extLst>
          </p:cNvPr>
          <p:cNvSpPr/>
          <p:nvPr/>
        </p:nvSpPr>
        <p:spPr>
          <a:xfrm>
            <a:off x="5019565"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Title 2">
            <a:extLst>
              <a:ext uri="{FF2B5EF4-FFF2-40B4-BE49-F238E27FC236}">
                <a16:creationId xmlns:a16="http://schemas.microsoft.com/office/drawing/2014/main" id="{AEAF842E-EC57-A5A6-DA5B-536F10E44B5E}"/>
              </a:ext>
            </a:extLst>
          </p:cNvPr>
          <p:cNvSpPr txBox="1"/>
          <p:nvPr/>
        </p:nvSpPr>
        <p:spPr>
          <a:xfrm>
            <a:off x="624070" y="55351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ACIDITY</a:t>
            </a:r>
          </a:p>
        </p:txBody>
      </p:sp>
      <p:cxnSp>
        <p:nvCxnSpPr>
          <p:cNvPr id="29" name="Straight Connector 28">
            <a:extLst>
              <a:ext uri="{FF2B5EF4-FFF2-40B4-BE49-F238E27FC236}">
                <a16:creationId xmlns:a16="http://schemas.microsoft.com/office/drawing/2014/main" id="{11FDC852-B66F-E309-2C7D-854DA34DBFAE}"/>
              </a:ext>
            </a:extLst>
          </p:cNvPr>
          <p:cNvCxnSpPr>
            <a:cxnSpLocks/>
          </p:cNvCxnSpPr>
          <p:nvPr/>
        </p:nvCxnSpPr>
        <p:spPr>
          <a:xfrm>
            <a:off x="1504223" y="570303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33" name="Picture Placeholder 8">
            <a:extLst>
              <a:ext uri="{FF2B5EF4-FFF2-40B4-BE49-F238E27FC236}">
                <a16:creationId xmlns:a16="http://schemas.microsoft.com/office/drawing/2014/main" id="{54D2414D-213F-C0D6-DF10-A7D019FB78D7}"/>
              </a:ext>
            </a:extLst>
          </p:cNvPr>
          <p:cNvPicPr>
            <a:picLocks noChangeAspect="1"/>
          </p:cNvPicPr>
          <p:nvPr/>
        </p:nvPicPr>
        <p:blipFill>
          <a:blip r:embed="rId3" cstate="screen">
            <a:extLst>
              <a:ext uri="{28A0092B-C50C-407E-A947-70E740481C1C}">
                <a14:useLocalDpi xmlns:a14="http://schemas.microsoft.com/office/drawing/2010/main"/>
              </a:ext>
            </a:extLst>
          </a:blip>
          <a:srcRect l="8675" r="8675"/>
          <a:stretch/>
        </p:blipFill>
        <p:spPr>
          <a:xfrm>
            <a:off x="8809684" y="593768"/>
            <a:ext cx="2114328" cy="6400800"/>
          </a:xfrm>
          <a:prstGeom prst="rect">
            <a:avLst/>
          </a:prstGeom>
        </p:spPr>
      </p:pic>
      <p:sp>
        <p:nvSpPr>
          <p:cNvPr id="34" name="object 10">
            <a:extLst>
              <a:ext uri="{FF2B5EF4-FFF2-40B4-BE49-F238E27FC236}">
                <a16:creationId xmlns:a16="http://schemas.microsoft.com/office/drawing/2014/main" id="{C253552D-575F-5CDC-9429-090B7D8D4751}"/>
              </a:ext>
            </a:extLst>
          </p:cNvPr>
          <p:cNvSpPr txBox="1"/>
          <p:nvPr/>
        </p:nvSpPr>
        <p:spPr>
          <a:xfrm rot="16200000">
            <a:off x="7683080" y="4297449"/>
            <a:ext cx="4652237" cy="804387"/>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CABERNET SAUVIGNON</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3" name="Title 2">
            <a:extLst>
              <a:ext uri="{FF2B5EF4-FFF2-40B4-BE49-F238E27FC236}">
                <a16:creationId xmlns:a16="http://schemas.microsoft.com/office/drawing/2014/main" id="{E8959698-96CC-0A6D-FE01-CB2FCCBE514F}"/>
              </a:ext>
            </a:extLst>
          </p:cNvPr>
          <p:cNvSpPr txBox="1"/>
          <p:nvPr/>
        </p:nvSpPr>
        <p:spPr>
          <a:xfrm>
            <a:off x="2006485" y="4495408"/>
            <a:ext cx="91948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Low</a:t>
            </a:r>
          </a:p>
        </p:txBody>
      </p:sp>
      <p:grpSp>
        <p:nvGrpSpPr>
          <p:cNvPr id="11" name="Group 10">
            <a:extLst>
              <a:ext uri="{FF2B5EF4-FFF2-40B4-BE49-F238E27FC236}">
                <a16:creationId xmlns:a16="http://schemas.microsoft.com/office/drawing/2014/main" id="{2EAE203C-6098-7ED6-D32E-4165167E5C57}"/>
              </a:ext>
            </a:extLst>
          </p:cNvPr>
          <p:cNvGrpSpPr/>
          <p:nvPr/>
        </p:nvGrpSpPr>
        <p:grpSpPr>
          <a:xfrm>
            <a:off x="4290733" y="6287100"/>
            <a:ext cx="278634" cy="272668"/>
            <a:chOff x="8032638" y="5926610"/>
            <a:chExt cx="278634" cy="272668"/>
          </a:xfrm>
        </p:grpSpPr>
        <p:sp>
          <p:nvSpPr>
            <p:cNvPr id="12" name="Freeform 11">
              <a:extLst>
                <a:ext uri="{FF2B5EF4-FFF2-40B4-BE49-F238E27FC236}">
                  <a16:creationId xmlns:a16="http://schemas.microsoft.com/office/drawing/2014/main" id="{4F470C75-4317-D66B-73E1-626D2CC6783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3" name="Freeform 12">
              <a:extLst>
                <a:ext uri="{FF2B5EF4-FFF2-40B4-BE49-F238E27FC236}">
                  <a16:creationId xmlns:a16="http://schemas.microsoft.com/office/drawing/2014/main" id="{4D56EBAB-BC6B-9EA6-8F7D-5692A38AB8D9}"/>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17" name="Group 16">
            <a:extLst>
              <a:ext uri="{FF2B5EF4-FFF2-40B4-BE49-F238E27FC236}">
                <a16:creationId xmlns:a16="http://schemas.microsoft.com/office/drawing/2014/main" id="{8DEB2490-3918-E451-6BA2-84956089A438}"/>
              </a:ext>
            </a:extLst>
          </p:cNvPr>
          <p:cNvGrpSpPr/>
          <p:nvPr/>
        </p:nvGrpSpPr>
        <p:grpSpPr>
          <a:xfrm rot="10800000">
            <a:off x="3926344" y="6287100"/>
            <a:ext cx="278634" cy="272668"/>
            <a:chOff x="8032638" y="5926610"/>
            <a:chExt cx="278634" cy="272668"/>
          </a:xfrm>
        </p:grpSpPr>
        <p:sp>
          <p:nvSpPr>
            <p:cNvPr id="19" name="Freeform 18">
              <a:extLst>
                <a:ext uri="{FF2B5EF4-FFF2-40B4-BE49-F238E27FC236}">
                  <a16:creationId xmlns:a16="http://schemas.microsoft.com/office/drawing/2014/main" id="{4CD359C2-D95A-E282-F014-8522B6A7D2A8}"/>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21" name="Freeform 20">
              <a:extLst>
                <a:ext uri="{FF2B5EF4-FFF2-40B4-BE49-F238E27FC236}">
                  <a16:creationId xmlns:a16="http://schemas.microsoft.com/office/drawing/2014/main" id="{E6F7741F-E861-CECE-DFDA-B7FB7B9EA300}"/>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6" name="Oval 5">
            <a:extLst>
              <a:ext uri="{FF2B5EF4-FFF2-40B4-BE49-F238E27FC236}">
                <a16:creationId xmlns:a16="http://schemas.microsoft.com/office/drawing/2014/main" id="{FB882CF5-DC13-5847-19AF-9A53E5292740}"/>
              </a:ext>
            </a:extLst>
          </p:cNvPr>
          <p:cNvSpPr/>
          <p:nvPr/>
        </p:nvSpPr>
        <p:spPr>
          <a:xfrm>
            <a:off x="4656708"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Tree>
    <p:extLst>
      <p:ext uri="{BB962C8B-B14F-4D97-AF65-F5344CB8AC3E}">
        <p14:creationId xmlns:p14="http://schemas.microsoft.com/office/powerpoint/2010/main" val="2143889855"/>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53CAD1-41AE-603C-A2AC-6F78511DB248}"/>
              </a:ext>
            </a:extLst>
          </p:cNvPr>
          <p:cNvSpPr txBox="1"/>
          <p:nvPr/>
        </p:nvSpPr>
        <p:spPr>
          <a:xfrm>
            <a:off x="512573" y="523183"/>
            <a:ext cx="5541444" cy="1182631"/>
          </a:xfrm>
          <a:prstGeom prst="rect">
            <a:avLst/>
          </a:prstGeom>
          <a:noFill/>
        </p:spPr>
        <p:txBody>
          <a:bodyPr wrap="square">
            <a:spAutoFit/>
          </a:bodyPr>
          <a:lstStyle/>
          <a:p>
            <a:pPr>
              <a:lnSpc>
                <a:spcPct val="82000"/>
              </a:lnSpc>
            </a:pPr>
            <a:r>
              <a:rPr lang="en-US" sz="3200" dirty="0">
                <a:solidFill>
                  <a:srgbClr val="601329"/>
                </a:solidFill>
                <a:latin typeface="Neue Haas Grotesk Text Pro" panose="020B0504020202020204" pitchFamily="34" charset="77"/>
              </a:rPr>
              <a:t>YARRA VALLEY</a:t>
            </a:r>
            <a:br>
              <a:rPr lang="en-US" sz="6000" dirty="0">
                <a:solidFill>
                  <a:srgbClr val="B2D8BE"/>
                </a:solidFill>
                <a:latin typeface="Neue Haas Grotesk Text Pro" panose="020B0504020202020204" pitchFamily="34" charset="77"/>
              </a:rPr>
            </a:br>
            <a:r>
              <a:rPr lang="en-US" sz="5440" dirty="0">
                <a:solidFill>
                  <a:schemeClr val="bg2"/>
                </a:solidFill>
                <a:latin typeface="Neue Haas Grotesk Text Pro" panose="020B0504020202020204" pitchFamily="34" charset="77"/>
              </a:rPr>
              <a:t>SHIRAZ</a:t>
            </a:r>
          </a:p>
        </p:txBody>
      </p:sp>
      <p:sp>
        <p:nvSpPr>
          <p:cNvPr id="6" name="TextBox 5">
            <a:extLst>
              <a:ext uri="{FF2B5EF4-FFF2-40B4-BE49-F238E27FC236}">
                <a16:creationId xmlns:a16="http://schemas.microsoft.com/office/drawing/2014/main" id="{3937CC6C-038C-22C6-5A1B-F274BB411F78}"/>
              </a:ext>
            </a:extLst>
          </p:cNvPr>
          <p:cNvSpPr txBox="1"/>
          <p:nvPr/>
        </p:nvSpPr>
        <p:spPr>
          <a:xfrm>
            <a:off x="833318" y="3036462"/>
            <a:ext cx="2805709" cy="830997"/>
          </a:xfrm>
          <a:prstGeom prst="rect">
            <a:avLst/>
          </a:prstGeom>
          <a:noFill/>
        </p:spPr>
        <p:txBody>
          <a:bodyPr wrap="square" anchor="b">
            <a:spAutoFit/>
          </a:bodyPr>
          <a:lstStyle/>
          <a:p>
            <a:pPr algn="ctr">
              <a:spcBef>
                <a:spcPts val="217"/>
              </a:spcBef>
              <a:spcAft>
                <a:spcPts val="315"/>
              </a:spcAft>
            </a:pPr>
            <a:r>
              <a:rPr lang="en-AU" sz="1600" b="1" dirty="0">
                <a:effectLst/>
                <a:latin typeface="Neue Haas Grotesk Text Pro" panose="020B0504020202020204" pitchFamily="34" charset="77"/>
              </a:rPr>
              <a:t>RICHER, FULL-BODIED </a:t>
            </a:r>
            <a:r>
              <a:rPr lang="en-AU" sz="1600" dirty="0">
                <a:effectLst/>
                <a:latin typeface="Neue Haas Grotesk Text Pro" panose="020B0504020202020204" pitchFamily="34" charset="77"/>
              </a:rPr>
              <a:t>STYLES LABELLED SHIRAZ</a:t>
            </a:r>
          </a:p>
        </p:txBody>
      </p: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3900522"/>
            <a:ext cx="0" cy="678735"/>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4234931"/>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9" name="TextBox 28">
            <a:extLst>
              <a:ext uri="{FF2B5EF4-FFF2-40B4-BE49-F238E27FC236}">
                <a16:creationId xmlns:a16="http://schemas.microsoft.com/office/drawing/2014/main" id="{9EE6620A-6DE8-9F2C-93D7-EA689D1394C6}"/>
              </a:ext>
            </a:extLst>
          </p:cNvPr>
          <p:cNvSpPr txBox="1"/>
          <p:nvPr/>
        </p:nvSpPr>
        <p:spPr>
          <a:xfrm>
            <a:off x="8534885" y="4657653"/>
            <a:ext cx="2805709" cy="1954381"/>
          </a:xfrm>
          <a:prstGeom prst="rect">
            <a:avLst/>
          </a:prstGeom>
          <a:noFill/>
        </p:spPr>
        <p:txBody>
          <a:bodyPr wrap="square" anchor="b">
            <a:spAutoFit/>
          </a:bodyPr>
          <a:lstStyle/>
          <a:p>
            <a:pPr>
              <a:lnSpc>
                <a:spcPct val="82000"/>
              </a:lnSpc>
              <a:spcBef>
                <a:spcPts val="150"/>
              </a:spcBef>
              <a:spcAft>
                <a:spcPts val="315"/>
              </a:spcAft>
              <a:buClr>
                <a:schemeClr val="bg2"/>
              </a:buClr>
            </a:pPr>
            <a:r>
              <a:rPr lang="en-AU" sz="1400" dirty="0">
                <a:effectLst/>
                <a:latin typeface="Neue Haas Grotesk Text Pro" panose="020B0504020202020204" pitchFamily="34" charset="77"/>
              </a:rPr>
              <a:t>TYPICAL FLAVOURS</a:t>
            </a:r>
          </a:p>
          <a:p>
            <a:pPr marL="285750" indent="-285750">
              <a:lnSpc>
                <a:spcPct val="82000"/>
              </a:lnSpc>
              <a:spcBef>
                <a:spcPts val="150"/>
              </a:spcBef>
              <a:spcAft>
                <a:spcPts val="315"/>
              </a:spcAft>
              <a:buClr>
                <a:schemeClr val="bg2"/>
              </a:buClr>
              <a:buFont typeface="Arial" panose="020B0604020202020204" pitchFamily="34" charset="0"/>
              <a:buChar char="•"/>
            </a:pPr>
            <a:r>
              <a:rPr lang="en-AU" sz="1400" dirty="0">
                <a:effectLst/>
                <a:latin typeface="Neue Haas Grotesk Text Pro" panose="020B0504020202020204" pitchFamily="34" charset="77"/>
              </a:rPr>
              <a:t>Pepper</a:t>
            </a:r>
          </a:p>
          <a:p>
            <a:pPr marL="285750" indent="-285750">
              <a:lnSpc>
                <a:spcPct val="82000"/>
              </a:lnSpc>
              <a:spcBef>
                <a:spcPts val="150"/>
              </a:spcBef>
              <a:spcAft>
                <a:spcPts val="315"/>
              </a:spcAft>
              <a:buClr>
                <a:schemeClr val="bg2"/>
              </a:buClr>
              <a:buFont typeface="Arial" panose="020B0604020202020204" pitchFamily="34" charset="0"/>
              <a:buChar char="•"/>
            </a:pPr>
            <a:r>
              <a:rPr lang="en-AU" sz="1400" dirty="0">
                <a:effectLst/>
                <a:latin typeface="Neue Haas Grotesk Text Pro" panose="020B0504020202020204" pitchFamily="34" charset="77"/>
              </a:rPr>
              <a:t>Blackberry</a:t>
            </a:r>
          </a:p>
          <a:p>
            <a:pPr marL="285750" indent="-285750">
              <a:lnSpc>
                <a:spcPct val="82000"/>
              </a:lnSpc>
              <a:spcBef>
                <a:spcPts val="150"/>
              </a:spcBef>
              <a:spcAft>
                <a:spcPts val="315"/>
              </a:spcAft>
              <a:buClr>
                <a:schemeClr val="bg2"/>
              </a:buClr>
              <a:buFont typeface="Arial" panose="020B0604020202020204" pitchFamily="34" charset="0"/>
              <a:buChar char="•"/>
            </a:pPr>
            <a:r>
              <a:rPr lang="en-AU" sz="1400" dirty="0">
                <a:latin typeface="Neue Haas Grotesk Text Pro" panose="020B0504020202020204" pitchFamily="34" charset="77"/>
              </a:rPr>
              <a:t>Spice</a:t>
            </a:r>
            <a:endParaRPr lang="en-AU" sz="1400" dirty="0">
              <a:effectLst/>
              <a:latin typeface="Neue Haas Grotesk Text Pro" panose="020B0504020202020204" pitchFamily="34" charset="77"/>
            </a:endParaRPr>
          </a:p>
          <a:p>
            <a:pPr marL="285750" indent="-285750">
              <a:lnSpc>
                <a:spcPct val="82000"/>
              </a:lnSpc>
              <a:spcBef>
                <a:spcPts val="150"/>
              </a:spcBef>
              <a:spcAft>
                <a:spcPts val="315"/>
              </a:spcAft>
              <a:buClr>
                <a:schemeClr val="bg2"/>
              </a:buClr>
              <a:buFont typeface="Arial" panose="020B0604020202020204" pitchFamily="34" charset="0"/>
              <a:buChar char="•"/>
            </a:pPr>
            <a:r>
              <a:rPr lang="en-AU" sz="1400" dirty="0">
                <a:latin typeface="Neue Haas Grotesk Text Pro" panose="020B0504020202020204" pitchFamily="34" charset="77"/>
              </a:rPr>
              <a:t>Plum</a:t>
            </a:r>
          </a:p>
          <a:p>
            <a:pPr marL="285750" indent="-285750">
              <a:lnSpc>
                <a:spcPct val="82000"/>
              </a:lnSpc>
              <a:spcBef>
                <a:spcPts val="150"/>
              </a:spcBef>
              <a:spcAft>
                <a:spcPts val="315"/>
              </a:spcAft>
              <a:buClr>
                <a:schemeClr val="bg2"/>
              </a:buClr>
              <a:buFont typeface="Arial" panose="020B0604020202020204" pitchFamily="34" charset="0"/>
              <a:buChar char="•"/>
            </a:pPr>
            <a:r>
              <a:rPr lang="en-AU" sz="1400" dirty="0">
                <a:effectLst/>
                <a:latin typeface="Neue Haas Grotesk Text Pro" panose="020B0504020202020204" pitchFamily="34" charset="77"/>
              </a:rPr>
              <a:t>Dark cherry</a:t>
            </a:r>
          </a:p>
          <a:p>
            <a:pPr marL="285750" indent="-285750">
              <a:lnSpc>
                <a:spcPct val="82000"/>
              </a:lnSpc>
              <a:spcBef>
                <a:spcPts val="150"/>
              </a:spcBef>
              <a:spcAft>
                <a:spcPts val="315"/>
              </a:spcAft>
              <a:buClr>
                <a:schemeClr val="bg2"/>
              </a:buClr>
              <a:buFont typeface="Arial" panose="020B0604020202020204" pitchFamily="34" charset="0"/>
              <a:buChar char="•"/>
            </a:pPr>
            <a:r>
              <a:rPr lang="en-AU" sz="1400" dirty="0">
                <a:latin typeface="Neue Haas Grotesk Text Pro" panose="020B0504020202020204" pitchFamily="34" charset="77"/>
              </a:rPr>
              <a:t>Chocolate</a:t>
            </a:r>
          </a:p>
          <a:p>
            <a:pPr marL="285750" indent="-285750">
              <a:lnSpc>
                <a:spcPct val="82000"/>
              </a:lnSpc>
              <a:spcBef>
                <a:spcPts val="150"/>
              </a:spcBef>
              <a:spcAft>
                <a:spcPts val="315"/>
              </a:spcAft>
              <a:buClr>
                <a:schemeClr val="bg2"/>
              </a:buClr>
              <a:buFont typeface="Arial" panose="020B0604020202020204" pitchFamily="34" charset="0"/>
              <a:buChar char="•"/>
            </a:pPr>
            <a:r>
              <a:rPr lang="en-AU" sz="1400" dirty="0">
                <a:effectLst/>
                <a:latin typeface="Neue Haas Grotesk Text Pro" panose="020B0504020202020204" pitchFamily="34" charset="77"/>
              </a:rPr>
              <a:t>Coffee</a:t>
            </a: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6992983" y="4306262"/>
            <a:ext cx="227457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9267553" y="4298642"/>
            <a:ext cx="0" cy="35901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3" name="Picture Placeholder 8">
            <a:extLst>
              <a:ext uri="{FF2B5EF4-FFF2-40B4-BE49-F238E27FC236}">
                <a16:creationId xmlns:a16="http://schemas.microsoft.com/office/drawing/2014/main" id="{00E01808-059B-3E38-E255-56D2BA1A6CF6}"/>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5340682" y="368300"/>
            <a:ext cx="2114328" cy="6400800"/>
          </a:xfrm>
          <a:prstGeom prst="rect">
            <a:avLst/>
          </a:prstGeom>
        </p:spPr>
      </p:pic>
      <p:sp>
        <p:nvSpPr>
          <p:cNvPr id="5" name="object 10">
            <a:extLst>
              <a:ext uri="{FF2B5EF4-FFF2-40B4-BE49-F238E27FC236}">
                <a16:creationId xmlns:a16="http://schemas.microsoft.com/office/drawing/2014/main" id="{CDA192C4-498D-4B53-51F1-82D359B009E4}"/>
              </a:ext>
            </a:extLst>
          </p:cNvPr>
          <p:cNvSpPr txBox="1"/>
          <p:nvPr/>
        </p:nvSpPr>
        <p:spPr>
          <a:xfrm rot="16200000">
            <a:off x="4214078"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2" name="Straight Connector 1">
            <a:extLst>
              <a:ext uri="{FF2B5EF4-FFF2-40B4-BE49-F238E27FC236}">
                <a16:creationId xmlns:a16="http://schemas.microsoft.com/office/drawing/2014/main" id="{F68A0282-85C2-39D4-A1F6-8FC7066C7C65}"/>
              </a:ext>
            </a:extLst>
          </p:cNvPr>
          <p:cNvCxnSpPr>
            <a:cxnSpLocks/>
          </p:cNvCxnSpPr>
          <p:nvPr/>
        </p:nvCxnSpPr>
        <p:spPr>
          <a:xfrm>
            <a:off x="6727371" y="2329662"/>
            <a:ext cx="106491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Oval 6">
            <a:extLst>
              <a:ext uri="{FF2B5EF4-FFF2-40B4-BE49-F238E27FC236}">
                <a16:creationId xmlns:a16="http://schemas.microsoft.com/office/drawing/2014/main" id="{D4FC99B8-3E9F-0D61-909A-F13F0AFD6D0F}"/>
              </a:ext>
            </a:extLst>
          </p:cNvPr>
          <p:cNvSpPr/>
          <p:nvPr/>
        </p:nvSpPr>
        <p:spPr>
          <a:xfrm>
            <a:off x="7792285" y="1279549"/>
            <a:ext cx="2100225" cy="2100225"/>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8" name="object 58">
            <a:extLst>
              <a:ext uri="{FF2B5EF4-FFF2-40B4-BE49-F238E27FC236}">
                <a16:creationId xmlns:a16="http://schemas.microsoft.com/office/drawing/2014/main" id="{C8CDB354-3E36-DCDC-2131-9B374BA49BCC}"/>
              </a:ext>
            </a:extLst>
          </p:cNvPr>
          <p:cNvSpPr txBox="1"/>
          <p:nvPr/>
        </p:nvSpPr>
        <p:spPr>
          <a:xfrm>
            <a:off x="8162032" y="1664297"/>
            <a:ext cx="1360731" cy="1346907"/>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AU" sz="1600" dirty="0">
                <a:solidFill>
                  <a:schemeClr val="tx1"/>
                </a:solidFill>
                <a:effectLst/>
                <a:latin typeface="Neue Haas Grotesk Text Pro" panose="020B0504020202020204" pitchFamily="34" charset="77"/>
              </a:rPr>
              <a:t>BEST SUITED TO WARMER LOW ALTITUDE SITES</a:t>
            </a:r>
          </a:p>
        </p:txBody>
      </p:sp>
      <p:sp>
        <p:nvSpPr>
          <p:cNvPr id="9" name="TextBox 8">
            <a:extLst>
              <a:ext uri="{FF2B5EF4-FFF2-40B4-BE49-F238E27FC236}">
                <a16:creationId xmlns:a16="http://schemas.microsoft.com/office/drawing/2014/main" id="{5AF39A8C-7243-6FD3-756B-EA9807F5C885}"/>
              </a:ext>
            </a:extLst>
          </p:cNvPr>
          <p:cNvSpPr txBox="1"/>
          <p:nvPr/>
        </p:nvSpPr>
        <p:spPr>
          <a:xfrm>
            <a:off x="833318" y="4623935"/>
            <a:ext cx="2805709" cy="1323439"/>
          </a:xfrm>
          <a:prstGeom prst="rect">
            <a:avLst/>
          </a:prstGeom>
          <a:noFill/>
        </p:spPr>
        <p:txBody>
          <a:bodyPr wrap="square" anchor="b">
            <a:spAutoFit/>
          </a:bodyPr>
          <a:lstStyle/>
          <a:p>
            <a:pPr algn="ctr">
              <a:spcBef>
                <a:spcPts val="217"/>
              </a:spcBef>
              <a:spcAft>
                <a:spcPts val="315"/>
              </a:spcAft>
            </a:pPr>
            <a:r>
              <a:rPr lang="en-AU" sz="1600" b="1" dirty="0">
                <a:latin typeface="Neue Haas Grotesk Text Pro" panose="020B0504020202020204" pitchFamily="34" charset="77"/>
              </a:rPr>
              <a:t>MEDIUM</a:t>
            </a:r>
            <a:r>
              <a:rPr lang="en-AU" sz="1600" b="1" dirty="0">
                <a:effectLst/>
                <a:latin typeface="Neue Haas Grotesk Text Pro" panose="020B0504020202020204" pitchFamily="34" charset="77"/>
              </a:rPr>
              <a:t>-BODIED </a:t>
            </a:r>
            <a:br>
              <a:rPr lang="en-AU" sz="1600" b="1" dirty="0">
                <a:effectLst/>
                <a:latin typeface="Neue Haas Grotesk Text Pro" panose="020B0504020202020204" pitchFamily="34" charset="77"/>
              </a:rPr>
            </a:br>
            <a:r>
              <a:rPr lang="en-AU" sz="1600" dirty="0">
                <a:effectLst/>
                <a:latin typeface="Neue Haas Grotesk Text Pro" panose="020B0504020202020204" pitchFamily="34" charset="77"/>
              </a:rPr>
              <a:t>WITH SAVOURY, SMOKY CHARACTERISTICS, SOMETIMES LABELLED SYRAH</a:t>
            </a:r>
          </a:p>
        </p:txBody>
      </p:sp>
    </p:spTree>
    <p:extLst>
      <p:ext uri="{BB962C8B-B14F-4D97-AF65-F5344CB8AC3E}">
        <p14:creationId xmlns:p14="http://schemas.microsoft.com/office/powerpoint/2010/main" val="15214494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592084" y="586508"/>
            <a:ext cx="11283754" cy="1325562"/>
          </a:xfrm>
        </p:spPr>
        <p:txBody>
          <a:bodyPr/>
          <a:lstStyle/>
          <a:p>
            <a:r>
              <a:rPr lang="en-US" sz="3200" dirty="0">
                <a:solidFill>
                  <a:schemeClr val="bg2"/>
                </a:solidFill>
                <a:latin typeface="Neue Haas Grotesk Text Pro" panose="020B0504020202020204" pitchFamily="34" charset="77"/>
              </a:rPr>
              <a:t>SHIRAZ</a:t>
            </a:r>
            <a:br>
              <a:rPr lang="en-US" sz="4000" dirty="0">
                <a:solidFill>
                  <a:schemeClr val="accent3"/>
                </a:solidFill>
                <a:latin typeface="Neue Haas Grotesk Text Pro" panose="020B0504020202020204" pitchFamily="34" charset="77"/>
              </a:rPr>
            </a:br>
            <a:r>
              <a:rPr lang="en-US" sz="5440" dirty="0">
                <a:solidFill>
                  <a:schemeClr val="accent2"/>
                </a:solidFill>
                <a:latin typeface="Neue Haas Grotesk Text Pro" panose="020B0504020202020204" pitchFamily="34" charset="77"/>
              </a:rPr>
              <a:t>characteristics</a:t>
            </a: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284129"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157525"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8794"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Oval 11">
            <a:extLst>
              <a:ext uri="{FF2B5EF4-FFF2-40B4-BE49-F238E27FC236}">
                <a16:creationId xmlns:a16="http://schemas.microsoft.com/office/drawing/2014/main" id="{ECE51254-419D-29CF-E4C7-E8063642813C}"/>
              </a:ext>
            </a:extLst>
          </p:cNvPr>
          <p:cNvSpPr/>
          <p:nvPr/>
        </p:nvSpPr>
        <p:spPr>
          <a:xfrm>
            <a:off x="2382937"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8F9442EB-F8DB-AA97-5543-6832E2FA2144}"/>
              </a:ext>
            </a:extLst>
          </p:cNvPr>
          <p:cNvSpPr/>
          <p:nvPr/>
        </p:nvSpPr>
        <p:spPr>
          <a:xfrm>
            <a:off x="2747080"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9" name="Oval 18">
            <a:extLst>
              <a:ext uri="{FF2B5EF4-FFF2-40B4-BE49-F238E27FC236}">
                <a16:creationId xmlns:a16="http://schemas.microsoft.com/office/drawing/2014/main" id="{468D29E8-9680-54FB-ADF6-1FC18021F427}"/>
              </a:ext>
            </a:extLst>
          </p:cNvPr>
          <p:cNvSpPr/>
          <p:nvPr/>
        </p:nvSpPr>
        <p:spPr>
          <a:xfrm>
            <a:off x="3111223"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2" name="Title 2">
            <a:extLst>
              <a:ext uri="{FF2B5EF4-FFF2-40B4-BE49-F238E27FC236}">
                <a16:creationId xmlns:a16="http://schemas.microsoft.com/office/drawing/2014/main" id="{B283C7EC-898C-AD95-22EA-C77E4AED5B94}"/>
              </a:ext>
            </a:extLst>
          </p:cNvPr>
          <p:cNvSpPr txBox="1"/>
          <p:nvPr/>
        </p:nvSpPr>
        <p:spPr>
          <a:xfrm>
            <a:off x="538348" y="1718656"/>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COLOUR</a:t>
            </a:r>
          </a:p>
        </p:txBody>
      </p:sp>
      <p:sp>
        <p:nvSpPr>
          <p:cNvPr id="23" name="Oval 22">
            <a:extLst>
              <a:ext uri="{FF2B5EF4-FFF2-40B4-BE49-F238E27FC236}">
                <a16:creationId xmlns:a16="http://schemas.microsoft.com/office/drawing/2014/main" id="{984C8C4D-8F79-3F95-64F0-3F8DF32F7E86}"/>
              </a:ext>
            </a:extLst>
          </p:cNvPr>
          <p:cNvSpPr/>
          <p:nvPr/>
        </p:nvSpPr>
        <p:spPr>
          <a:xfrm>
            <a:off x="3475747"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B44A9AAF-3CA0-F26C-52DB-452F9F1631C6}"/>
              </a:ext>
            </a:extLst>
          </p:cNvPr>
          <p:cNvSpPr/>
          <p:nvPr/>
        </p:nvSpPr>
        <p:spPr>
          <a:xfrm>
            <a:off x="3840271"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0BDD849F-B1C2-C0FD-0305-6965BC931548}"/>
              </a:ext>
            </a:extLst>
          </p:cNvPr>
          <p:cNvSpPr/>
          <p:nvPr/>
        </p:nvSpPr>
        <p:spPr>
          <a:xfrm>
            <a:off x="4198616"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480CDAA-7258-4034-77AF-B93ACCC317A4}"/>
              </a:ext>
            </a:extLst>
          </p:cNvPr>
          <p:cNvSpPr/>
          <p:nvPr/>
        </p:nvSpPr>
        <p:spPr>
          <a:xfrm>
            <a:off x="4569318"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Oval 27">
            <a:extLst>
              <a:ext uri="{FF2B5EF4-FFF2-40B4-BE49-F238E27FC236}">
                <a16:creationId xmlns:a16="http://schemas.microsoft.com/office/drawing/2014/main" id="{FB717671-4407-4D98-7C0A-DF654166562E}"/>
              </a:ext>
            </a:extLst>
          </p:cNvPr>
          <p:cNvSpPr/>
          <p:nvPr/>
        </p:nvSpPr>
        <p:spPr>
          <a:xfrm>
            <a:off x="4933842"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2758481" y="2137881"/>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Shiraz</a:t>
            </a:r>
          </a:p>
        </p:txBody>
      </p:sp>
      <p:cxnSp>
        <p:nvCxnSpPr>
          <p:cNvPr id="31" name="Straight Connector 30">
            <a:extLst>
              <a:ext uri="{FF2B5EF4-FFF2-40B4-BE49-F238E27FC236}">
                <a16:creationId xmlns:a16="http://schemas.microsoft.com/office/drawing/2014/main" id="{A245A703-6501-56F0-F0BC-9DD08749BE50}"/>
              </a:ext>
            </a:extLst>
          </p:cNvPr>
          <p:cNvCxnSpPr>
            <a:cxnSpLocks/>
          </p:cNvCxnSpPr>
          <p:nvPr/>
        </p:nvCxnSpPr>
        <p:spPr>
          <a:xfrm>
            <a:off x="1517354" y="1827022"/>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01E16359-1627-2920-00FD-6FBE917ED7D7}"/>
              </a:ext>
            </a:extLst>
          </p:cNvPr>
          <p:cNvSpPr/>
          <p:nvPr/>
        </p:nvSpPr>
        <p:spPr>
          <a:xfrm>
            <a:off x="2018794" y="28427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4" name="Oval 33">
            <a:extLst>
              <a:ext uri="{FF2B5EF4-FFF2-40B4-BE49-F238E27FC236}">
                <a16:creationId xmlns:a16="http://schemas.microsoft.com/office/drawing/2014/main" id="{50B36DD8-882F-6FDA-508E-8EF70308D1B1}"/>
              </a:ext>
            </a:extLst>
          </p:cNvPr>
          <p:cNvSpPr/>
          <p:nvPr/>
        </p:nvSpPr>
        <p:spPr>
          <a:xfrm>
            <a:off x="2382937"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5" name="Oval 34">
            <a:extLst>
              <a:ext uri="{FF2B5EF4-FFF2-40B4-BE49-F238E27FC236}">
                <a16:creationId xmlns:a16="http://schemas.microsoft.com/office/drawing/2014/main" id="{449A331C-3C34-B5D3-9F68-36A4BAB9E1E4}"/>
              </a:ext>
            </a:extLst>
          </p:cNvPr>
          <p:cNvSpPr/>
          <p:nvPr/>
        </p:nvSpPr>
        <p:spPr>
          <a:xfrm>
            <a:off x="2747080"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6" name="Oval 35">
            <a:extLst>
              <a:ext uri="{FF2B5EF4-FFF2-40B4-BE49-F238E27FC236}">
                <a16:creationId xmlns:a16="http://schemas.microsoft.com/office/drawing/2014/main" id="{89D495A7-4C2F-C7E5-D281-5895A964F108}"/>
              </a:ext>
            </a:extLst>
          </p:cNvPr>
          <p:cNvSpPr/>
          <p:nvPr/>
        </p:nvSpPr>
        <p:spPr>
          <a:xfrm>
            <a:off x="3111223"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8" name="Title 2">
            <a:extLst>
              <a:ext uri="{FF2B5EF4-FFF2-40B4-BE49-F238E27FC236}">
                <a16:creationId xmlns:a16="http://schemas.microsoft.com/office/drawing/2014/main" id="{D0ED5DEE-5877-4EA6-88CA-60A69208737E}"/>
              </a:ext>
            </a:extLst>
          </p:cNvPr>
          <p:cNvSpPr txBox="1"/>
          <p:nvPr/>
        </p:nvSpPr>
        <p:spPr>
          <a:xfrm>
            <a:off x="538347" y="282068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39" name="Oval 38">
            <a:extLst>
              <a:ext uri="{FF2B5EF4-FFF2-40B4-BE49-F238E27FC236}">
                <a16:creationId xmlns:a16="http://schemas.microsoft.com/office/drawing/2014/main" id="{782FFC8C-30DA-0414-3434-62A7C3F3D806}"/>
              </a:ext>
            </a:extLst>
          </p:cNvPr>
          <p:cNvSpPr/>
          <p:nvPr/>
        </p:nvSpPr>
        <p:spPr>
          <a:xfrm>
            <a:off x="3475747"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0" name="Oval 39">
            <a:extLst>
              <a:ext uri="{FF2B5EF4-FFF2-40B4-BE49-F238E27FC236}">
                <a16:creationId xmlns:a16="http://schemas.microsoft.com/office/drawing/2014/main" id="{A8B49305-1D74-BF86-EEAA-4E7A1126B0CF}"/>
              </a:ext>
            </a:extLst>
          </p:cNvPr>
          <p:cNvSpPr/>
          <p:nvPr/>
        </p:nvSpPr>
        <p:spPr>
          <a:xfrm>
            <a:off x="3840271"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7" name="Oval 46">
            <a:extLst>
              <a:ext uri="{FF2B5EF4-FFF2-40B4-BE49-F238E27FC236}">
                <a16:creationId xmlns:a16="http://schemas.microsoft.com/office/drawing/2014/main" id="{E733220F-8285-B13A-9EBB-2139D51004FE}"/>
              </a:ext>
            </a:extLst>
          </p:cNvPr>
          <p:cNvSpPr/>
          <p:nvPr/>
        </p:nvSpPr>
        <p:spPr>
          <a:xfrm>
            <a:off x="4198616"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9" name="Oval 48">
            <a:extLst>
              <a:ext uri="{FF2B5EF4-FFF2-40B4-BE49-F238E27FC236}">
                <a16:creationId xmlns:a16="http://schemas.microsoft.com/office/drawing/2014/main" id="{3BF14DF1-3B62-C9FB-6F50-91ACA4D0A5EB}"/>
              </a:ext>
            </a:extLst>
          </p:cNvPr>
          <p:cNvSpPr/>
          <p:nvPr/>
        </p:nvSpPr>
        <p:spPr>
          <a:xfrm>
            <a:off x="4569318"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0" name="Oval 49">
            <a:extLst>
              <a:ext uri="{FF2B5EF4-FFF2-40B4-BE49-F238E27FC236}">
                <a16:creationId xmlns:a16="http://schemas.microsoft.com/office/drawing/2014/main" id="{14C47C49-46A0-3351-F040-BC7F20C9902B}"/>
              </a:ext>
            </a:extLst>
          </p:cNvPr>
          <p:cNvSpPr/>
          <p:nvPr/>
        </p:nvSpPr>
        <p:spPr>
          <a:xfrm>
            <a:off x="4933842"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1" name="Title 2">
            <a:extLst>
              <a:ext uri="{FF2B5EF4-FFF2-40B4-BE49-F238E27FC236}">
                <a16:creationId xmlns:a16="http://schemas.microsoft.com/office/drawing/2014/main" id="{AE4339BB-85D9-ECF1-3FE7-D21AFB8BD0CC}"/>
              </a:ext>
            </a:extLst>
          </p:cNvPr>
          <p:cNvSpPr txBox="1"/>
          <p:nvPr/>
        </p:nvSpPr>
        <p:spPr>
          <a:xfrm>
            <a:off x="1920762"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Light</a:t>
            </a:r>
          </a:p>
        </p:txBody>
      </p:sp>
      <p:sp>
        <p:nvSpPr>
          <p:cNvPr id="52" name="Title 2">
            <a:extLst>
              <a:ext uri="{FF2B5EF4-FFF2-40B4-BE49-F238E27FC236}">
                <a16:creationId xmlns:a16="http://schemas.microsoft.com/office/drawing/2014/main" id="{88D89F4E-CECF-6C5F-173D-51A4744F4BC0}"/>
              </a:ext>
            </a:extLst>
          </p:cNvPr>
          <p:cNvSpPr txBox="1"/>
          <p:nvPr/>
        </p:nvSpPr>
        <p:spPr>
          <a:xfrm>
            <a:off x="3190513" y="25176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53" name="Title 2">
            <a:extLst>
              <a:ext uri="{FF2B5EF4-FFF2-40B4-BE49-F238E27FC236}">
                <a16:creationId xmlns:a16="http://schemas.microsoft.com/office/drawing/2014/main" id="{9E9DC995-A507-3152-C821-DA76E64866EB}"/>
              </a:ext>
            </a:extLst>
          </p:cNvPr>
          <p:cNvSpPr txBox="1"/>
          <p:nvPr/>
        </p:nvSpPr>
        <p:spPr>
          <a:xfrm>
            <a:off x="4483644"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Full</a:t>
            </a:r>
          </a:p>
        </p:txBody>
      </p:sp>
      <p:sp>
        <p:nvSpPr>
          <p:cNvPr id="64" name="Oval 63">
            <a:extLst>
              <a:ext uri="{FF2B5EF4-FFF2-40B4-BE49-F238E27FC236}">
                <a16:creationId xmlns:a16="http://schemas.microsoft.com/office/drawing/2014/main" id="{3E8FC32D-8C9A-564C-F98B-B3AAE41E9B4C}"/>
              </a:ext>
            </a:extLst>
          </p:cNvPr>
          <p:cNvSpPr/>
          <p:nvPr/>
        </p:nvSpPr>
        <p:spPr>
          <a:xfrm>
            <a:off x="2018794" y="368302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5" name="Oval 64">
            <a:extLst>
              <a:ext uri="{FF2B5EF4-FFF2-40B4-BE49-F238E27FC236}">
                <a16:creationId xmlns:a16="http://schemas.microsoft.com/office/drawing/2014/main" id="{625D08E0-E61D-212F-DC8D-210D88ED5F05}"/>
              </a:ext>
            </a:extLst>
          </p:cNvPr>
          <p:cNvSpPr/>
          <p:nvPr/>
        </p:nvSpPr>
        <p:spPr>
          <a:xfrm>
            <a:off x="2382937" y="36801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3" name="Oval 72">
            <a:extLst>
              <a:ext uri="{FF2B5EF4-FFF2-40B4-BE49-F238E27FC236}">
                <a16:creationId xmlns:a16="http://schemas.microsoft.com/office/drawing/2014/main" id="{BF209D93-A92D-6C67-6E0F-37788D6C5AA8}"/>
              </a:ext>
            </a:extLst>
          </p:cNvPr>
          <p:cNvSpPr/>
          <p:nvPr/>
        </p:nvSpPr>
        <p:spPr>
          <a:xfrm>
            <a:off x="2747080"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3" name="Oval 82">
            <a:extLst>
              <a:ext uri="{FF2B5EF4-FFF2-40B4-BE49-F238E27FC236}">
                <a16:creationId xmlns:a16="http://schemas.microsoft.com/office/drawing/2014/main" id="{6D466FAD-93A0-FDC9-6BCF-063E8D1C2C2C}"/>
              </a:ext>
            </a:extLst>
          </p:cNvPr>
          <p:cNvSpPr/>
          <p:nvPr/>
        </p:nvSpPr>
        <p:spPr>
          <a:xfrm>
            <a:off x="311122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4" name="Oval 83">
            <a:extLst>
              <a:ext uri="{FF2B5EF4-FFF2-40B4-BE49-F238E27FC236}">
                <a16:creationId xmlns:a16="http://schemas.microsoft.com/office/drawing/2014/main" id="{73CD6084-5755-9465-04E8-8F7D0E3A4492}"/>
              </a:ext>
            </a:extLst>
          </p:cNvPr>
          <p:cNvSpPr/>
          <p:nvPr/>
        </p:nvSpPr>
        <p:spPr>
          <a:xfrm>
            <a:off x="347574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5" name="Oval 84">
            <a:extLst>
              <a:ext uri="{FF2B5EF4-FFF2-40B4-BE49-F238E27FC236}">
                <a16:creationId xmlns:a16="http://schemas.microsoft.com/office/drawing/2014/main" id="{6D1800F4-B959-4248-CF67-B6654C3D06E8}"/>
              </a:ext>
            </a:extLst>
          </p:cNvPr>
          <p:cNvSpPr/>
          <p:nvPr/>
        </p:nvSpPr>
        <p:spPr>
          <a:xfrm>
            <a:off x="384027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6" name="Oval 85">
            <a:extLst>
              <a:ext uri="{FF2B5EF4-FFF2-40B4-BE49-F238E27FC236}">
                <a16:creationId xmlns:a16="http://schemas.microsoft.com/office/drawing/2014/main" id="{F2EA93D6-D2BB-B18F-2EBE-7A2376318C87}"/>
              </a:ext>
            </a:extLst>
          </p:cNvPr>
          <p:cNvSpPr/>
          <p:nvPr/>
        </p:nvSpPr>
        <p:spPr>
          <a:xfrm>
            <a:off x="419861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9" name="Oval 88">
            <a:extLst>
              <a:ext uri="{FF2B5EF4-FFF2-40B4-BE49-F238E27FC236}">
                <a16:creationId xmlns:a16="http://schemas.microsoft.com/office/drawing/2014/main" id="{1A159CF4-88D4-BF5C-2067-BCF7FAB4BD65}"/>
              </a:ext>
            </a:extLst>
          </p:cNvPr>
          <p:cNvSpPr/>
          <p:nvPr/>
        </p:nvSpPr>
        <p:spPr>
          <a:xfrm>
            <a:off x="456931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3384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2" name="Title 2">
            <a:extLst>
              <a:ext uri="{FF2B5EF4-FFF2-40B4-BE49-F238E27FC236}">
                <a16:creationId xmlns:a16="http://schemas.microsoft.com/office/drawing/2014/main" id="{24C080F8-990E-6947-AD4B-9EA431D03945}"/>
              </a:ext>
            </a:extLst>
          </p:cNvPr>
          <p:cNvSpPr txBox="1"/>
          <p:nvPr/>
        </p:nvSpPr>
        <p:spPr>
          <a:xfrm>
            <a:off x="1920762"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Dry</a:t>
            </a:r>
          </a:p>
        </p:txBody>
      </p:sp>
      <p:sp>
        <p:nvSpPr>
          <p:cNvPr id="130" name="Title 2">
            <a:extLst>
              <a:ext uri="{FF2B5EF4-FFF2-40B4-BE49-F238E27FC236}">
                <a16:creationId xmlns:a16="http://schemas.microsoft.com/office/drawing/2014/main" id="{6C84E901-6665-1CAB-0CCB-9B30009F5578}"/>
              </a:ext>
            </a:extLst>
          </p:cNvPr>
          <p:cNvSpPr txBox="1"/>
          <p:nvPr/>
        </p:nvSpPr>
        <p:spPr>
          <a:xfrm>
            <a:off x="3041330" y="335792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 dry</a:t>
            </a:r>
          </a:p>
        </p:txBody>
      </p:sp>
      <p:sp>
        <p:nvSpPr>
          <p:cNvPr id="131" name="Title 2">
            <a:extLst>
              <a:ext uri="{FF2B5EF4-FFF2-40B4-BE49-F238E27FC236}">
                <a16:creationId xmlns:a16="http://schemas.microsoft.com/office/drawing/2014/main" id="{A647868B-BCF5-1E40-885C-502A3E455F10}"/>
              </a:ext>
            </a:extLst>
          </p:cNvPr>
          <p:cNvSpPr txBox="1"/>
          <p:nvPr/>
        </p:nvSpPr>
        <p:spPr>
          <a:xfrm>
            <a:off x="4483644"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Sweet</a:t>
            </a:r>
          </a:p>
        </p:txBody>
      </p:sp>
      <p:cxnSp>
        <p:nvCxnSpPr>
          <p:cNvPr id="133" name="Straight Connector 132">
            <a:extLst>
              <a:ext uri="{FF2B5EF4-FFF2-40B4-BE49-F238E27FC236}">
                <a16:creationId xmlns:a16="http://schemas.microsoft.com/office/drawing/2014/main" id="{DC6A5AFA-CA10-B262-723E-F9BE11833214}"/>
              </a:ext>
            </a:extLst>
          </p:cNvPr>
          <p:cNvCxnSpPr>
            <a:cxnSpLocks/>
          </p:cNvCxnSpPr>
          <p:nvPr/>
        </p:nvCxnSpPr>
        <p:spPr>
          <a:xfrm>
            <a:off x="1214614" y="2988557"/>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4" name="Title 2">
            <a:extLst>
              <a:ext uri="{FF2B5EF4-FFF2-40B4-BE49-F238E27FC236}">
                <a16:creationId xmlns:a16="http://schemas.microsoft.com/office/drawing/2014/main" id="{41B56E25-7642-059F-0150-2EB80F26DFC6}"/>
              </a:ext>
            </a:extLst>
          </p:cNvPr>
          <p:cNvSpPr txBox="1"/>
          <p:nvPr/>
        </p:nvSpPr>
        <p:spPr>
          <a:xfrm>
            <a:off x="538347" y="369183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SWEETNESS</a:t>
            </a:r>
          </a:p>
        </p:txBody>
      </p:sp>
      <p:cxnSp>
        <p:nvCxnSpPr>
          <p:cNvPr id="135" name="Straight Connector 134">
            <a:extLst>
              <a:ext uri="{FF2B5EF4-FFF2-40B4-BE49-F238E27FC236}">
                <a16:creationId xmlns:a16="http://schemas.microsoft.com/office/drawing/2014/main" id="{1DC88701-2625-8AFC-8D49-524BA3D9AF6C}"/>
              </a:ext>
            </a:extLst>
          </p:cNvPr>
          <p:cNvCxnSpPr>
            <a:cxnSpLocks/>
          </p:cNvCxnSpPr>
          <p:nvPr/>
        </p:nvCxnSpPr>
        <p:spPr>
          <a:xfrm>
            <a:off x="1857165" y="3859708"/>
            <a:ext cx="1099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9" name="Oval 138">
            <a:extLst>
              <a:ext uri="{FF2B5EF4-FFF2-40B4-BE49-F238E27FC236}">
                <a16:creationId xmlns:a16="http://schemas.microsoft.com/office/drawing/2014/main" id="{CBD79589-22FC-6131-28CE-9C70E1FEF947}"/>
              </a:ext>
            </a:extLst>
          </p:cNvPr>
          <p:cNvSpPr/>
          <p:nvPr/>
        </p:nvSpPr>
        <p:spPr>
          <a:xfrm>
            <a:off x="2018794" y="45232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82937"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47080"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11223"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7574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40271"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8616"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9318"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33842"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9" name="Title 2">
            <a:extLst>
              <a:ext uri="{FF2B5EF4-FFF2-40B4-BE49-F238E27FC236}">
                <a16:creationId xmlns:a16="http://schemas.microsoft.com/office/drawing/2014/main" id="{BD101432-B58A-D22F-33DD-83395CD07196}"/>
              </a:ext>
            </a:extLst>
          </p:cNvPr>
          <p:cNvSpPr txBox="1"/>
          <p:nvPr/>
        </p:nvSpPr>
        <p:spPr>
          <a:xfrm>
            <a:off x="3041330" y="419818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150" name="Title 2">
            <a:extLst>
              <a:ext uri="{FF2B5EF4-FFF2-40B4-BE49-F238E27FC236}">
                <a16:creationId xmlns:a16="http://schemas.microsoft.com/office/drawing/2014/main" id="{BC0235A1-B969-BEAA-8BC4-2F05808FD686}"/>
              </a:ext>
            </a:extLst>
          </p:cNvPr>
          <p:cNvSpPr txBox="1"/>
          <p:nvPr/>
        </p:nvSpPr>
        <p:spPr>
          <a:xfrm>
            <a:off x="4483644"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High</a:t>
            </a:r>
          </a:p>
        </p:txBody>
      </p:sp>
      <p:sp>
        <p:nvSpPr>
          <p:cNvPr id="151" name="Title 2">
            <a:extLst>
              <a:ext uri="{FF2B5EF4-FFF2-40B4-BE49-F238E27FC236}">
                <a16:creationId xmlns:a16="http://schemas.microsoft.com/office/drawing/2014/main" id="{0519CC78-E188-BE2B-85C0-E0FE7FCF4745}"/>
              </a:ext>
            </a:extLst>
          </p:cNvPr>
          <p:cNvSpPr txBox="1"/>
          <p:nvPr/>
        </p:nvSpPr>
        <p:spPr>
          <a:xfrm>
            <a:off x="538347" y="453209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p>
        </p:txBody>
      </p:sp>
      <p:cxnSp>
        <p:nvCxnSpPr>
          <p:cNvPr id="152" name="Straight Connector 151">
            <a:extLst>
              <a:ext uri="{FF2B5EF4-FFF2-40B4-BE49-F238E27FC236}">
                <a16:creationId xmlns:a16="http://schemas.microsoft.com/office/drawing/2014/main" id="{58C35F7B-40A4-CC38-26CF-B2FAD978F37A}"/>
              </a:ext>
            </a:extLst>
          </p:cNvPr>
          <p:cNvCxnSpPr>
            <a:cxnSpLocks/>
          </p:cNvCxnSpPr>
          <p:nvPr/>
        </p:nvCxnSpPr>
        <p:spPr>
          <a:xfrm>
            <a:off x="1084868" y="469996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3" name="Oval 152">
            <a:extLst>
              <a:ext uri="{FF2B5EF4-FFF2-40B4-BE49-F238E27FC236}">
                <a16:creationId xmlns:a16="http://schemas.microsoft.com/office/drawing/2014/main" id="{BB001D52-6ACE-43A7-54C7-624FDA7455B3}"/>
              </a:ext>
            </a:extLst>
          </p:cNvPr>
          <p:cNvSpPr/>
          <p:nvPr/>
        </p:nvSpPr>
        <p:spPr>
          <a:xfrm>
            <a:off x="2018794" y="48692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82937"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47080"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11223"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75747"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40271"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98616"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69318"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33842"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2" name="Title 2">
            <a:extLst>
              <a:ext uri="{FF2B5EF4-FFF2-40B4-BE49-F238E27FC236}">
                <a16:creationId xmlns:a16="http://schemas.microsoft.com/office/drawing/2014/main" id="{27FCFC5C-BEF0-FF80-49BC-203A095CD341}"/>
              </a:ext>
            </a:extLst>
          </p:cNvPr>
          <p:cNvSpPr txBox="1"/>
          <p:nvPr/>
        </p:nvSpPr>
        <p:spPr>
          <a:xfrm>
            <a:off x="538347" y="487808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TANNIN</a:t>
            </a:r>
          </a:p>
        </p:txBody>
      </p:sp>
      <p:cxnSp>
        <p:nvCxnSpPr>
          <p:cNvPr id="163" name="Straight Connector 162">
            <a:extLst>
              <a:ext uri="{FF2B5EF4-FFF2-40B4-BE49-F238E27FC236}">
                <a16:creationId xmlns:a16="http://schemas.microsoft.com/office/drawing/2014/main" id="{4A69C541-1B7B-A1B5-2501-EE1C5228D651}"/>
              </a:ext>
            </a:extLst>
          </p:cNvPr>
          <p:cNvCxnSpPr>
            <a:cxnSpLocks/>
          </p:cNvCxnSpPr>
          <p:nvPr/>
        </p:nvCxnSpPr>
        <p:spPr>
          <a:xfrm>
            <a:off x="1418500" y="5045956"/>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64" name="Oval 163">
            <a:extLst>
              <a:ext uri="{FF2B5EF4-FFF2-40B4-BE49-F238E27FC236}">
                <a16:creationId xmlns:a16="http://schemas.microsoft.com/office/drawing/2014/main" id="{D33134CC-E1A2-3AFA-0858-570FDB5B8EAD}"/>
              </a:ext>
            </a:extLst>
          </p:cNvPr>
          <p:cNvSpPr/>
          <p:nvPr/>
        </p:nvSpPr>
        <p:spPr>
          <a:xfrm>
            <a:off x="2018794"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82937"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4708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1122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20762"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661778" y="5780416"/>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13.5% – 15.5%</a:t>
            </a:r>
          </a:p>
        </p:txBody>
      </p:sp>
      <p:sp>
        <p:nvSpPr>
          <p:cNvPr id="174" name="Title 2">
            <a:extLst>
              <a:ext uri="{FF2B5EF4-FFF2-40B4-BE49-F238E27FC236}">
                <a16:creationId xmlns:a16="http://schemas.microsoft.com/office/drawing/2014/main" id="{B513C6C9-D892-E3F3-4000-917AD96781F4}"/>
              </a:ext>
            </a:extLst>
          </p:cNvPr>
          <p:cNvSpPr txBox="1"/>
          <p:nvPr/>
        </p:nvSpPr>
        <p:spPr>
          <a:xfrm>
            <a:off x="4483644"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75" name="Title 2">
            <a:extLst>
              <a:ext uri="{FF2B5EF4-FFF2-40B4-BE49-F238E27FC236}">
                <a16:creationId xmlns:a16="http://schemas.microsoft.com/office/drawing/2014/main" id="{D1098D9B-5673-CE40-808B-FCE7735F9F77}"/>
              </a:ext>
            </a:extLst>
          </p:cNvPr>
          <p:cNvSpPr txBox="1"/>
          <p:nvPr/>
        </p:nvSpPr>
        <p:spPr>
          <a:xfrm>
            <a:off x="538347" y="613852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ALCOHOL</a:t>
            </a:r>
          </a:p>
        </p:txBody>
      </p:sp>
      <p:cxnSp>
        <p:nvCxnSpPr>
          <p:cNvPr id="176" name="Straight Connector 175">
            <a:extLst>
              <a:ext uri="{FF2B5EF4-FFF2-40B4-BE49-F238E27FC236}">
                <a16:creationId xmlns:a16="http://schemas.microsoft.com/office/drawing/2014/main" id="{4354EFC3-607D-22C0-2527-CDD53909BE6A}"/>
              </a:ext>
            </a:extLst>
          </p:cNvPr>
          <p:cNvCxnSpPr>
            <a:cxnSpLocks/>
          </p:cNvCxnSpPr>
          <p:nvPr/>
        </p:nvCxnSpPr>
        <p:spPr>
          <a:xfrm>
            <a:off x="1642722" y="6306396"/>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18794"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82937"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47080"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11223"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75747"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40271"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8616"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9318"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33842"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9" name="Title 2">
            <a:extLst>
              <a:ext uri="{FF2B5EF4-FFF2-40B4-BE49-F238E27FC236}">
                <a16:creationId xmlns:a16="http://schemas.microsoft.com/office/drawing/2014/main" id="{0CC3F06E-03BA-9896-B14C-DC902D52AC25}"/>
              </a:ext>
            </a:extLst>
          </p:cNvPr>
          <p:cNvSpPr txBox="1"/>
          <p:nvPr/>
        </p:nvSpPr>
        <p:spPr>
          <a:xfrm>
            <a:off x="538347" y="525722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ACIDITY</a:t>
            </a:r>
          </a:p>
        </p:txBody>
      </p:sp>
      <p:cxnSp>
        <p:nvCxnSpPr>
          <p:cNvPr id="190" name="Straight Connector 189">
            <a:extLst>
              <a:ext uri="{FF2B5EF4-FFF2-40B4-BE49-F238E27FC236}">
                <a16:creationId xmlns:a16="http://schemas.microsoft.com/office/drawing/2014/main" id="{84ACA7A4-E57C-8B73-FB27-DAD5C6D4E051}"/>
              </a:ext>
            </a:extLst>
          </p:cNvPr>
          <p:cNvCxnSpPr>
            <a:cxnSpLocks/>
          </p:cNvCxnSpPr>
          <p:nvPr/>
        </p:nvCxnSpPr>
        <p:spPr>
          <a:xfrm>
            <a:off x="1418500" y="5425099"/>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F497D147-889A-EACA-947A-F96E4A4DE5F2}"/>
              </a:ext>
            </a:extLst>
          </p:cNvPr>
          <p:cNvSpPr/>
          <p:nvPr/>
        </p:nvSpPr>
        <p:spPr>
          <a:xfrm>
            <a:off x="346779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 name="Oval 5">
            <a:extLst>
              <a:ext uri="{FF2B5EF4-FFF2-40B4-BE49-F238E27FC236}">
                <a16:creationId xmlns:a16="http://schemas.microsoft.com/office/drawing/2014/main" id="{443435B0-62A3-420B-A5B2-C12F2AAB6ACB}"/>
              </a:ext>
            </a:extLst>
          </p:cNvPr>
          <p:cNvSpPr/>
          <p:nvPr/>
        </p:nvSpPr>
        <p:spPr>
          <a:xfrm>
            <a:off x="4925888"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Title 2">
            <a:extLst>
              <a:ext uri="{FF2B5EF4-FFF2-40B4-BE49-F238E27FC236}">
                <a16:creationId xmlns:a16="http://schemas.microsoft.com/office/drawing/2014/main" id="{AB78D2AD-D8B4-C58C-35EE-119893353535}"/>
              </a:ext>
            </a:extLst>
          </p:cNvPr>
          <p:cNvSpPr txBox="1"/>
          <p:nvPr/>
        </p:nvSpPr>
        <p:spPr>
          <a:xfrm>
            <a:off x="1920762" y="4191260"/>
            <a:ext cx="100521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Low</a:t>
            </a:r>
          </a:p>
        </p:txBody>
      </p:sp>
      <p:cxnSp>
        <p:nvCxnSpPr>
          <p:cNvPr id="16" name="Straight Connector 15">
            <a:extLst>
              <a:ext uri="{FF2B5EF4-FFF2-40B4-BE49-F238E27FC236}">
                <a16:creationId xmlns:a16="http://schemas.microsoft.com/office/drawing/2014/main" id="{D2D89A92-2EC0-4A21-319E-87AB71380F56}"/>
              </a:ext>
            </a:extLst>
          </p:cNvPr>
          <p:cNvCxnSpPr>
            <a:cxnSpLocks/>
          </p:cNvCxnSpPr>
          <p:nvPr/>
        </p:nvCxnSpPr>
        <p:spPr>
          <a:xfrm>
            <a:off x="3603134"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C6CA6850-8FA6-500D-D1FC-D5AE65AF1DE5}"/>
              </a:ext>
            </a:extLst>
          </p:cNvPr>
          <p:cNvSpPr/>
          <p:nvPr/>
        </p:nvSpPr>
        <p:spPr>
          <a:xfrm>
            <a:off x="3830386" y="61314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grpSp>
        <p:nvGrpSpPr>
          <p:cNvPr id="8" name="Group 7">
            <a:extLst>
              <a:ext uri="{FF2B5EF4-FFF2-40B4-BE49-F238E27FC236}">
                <a16:creationId xmlns:a16="http://schemas.microsoft.com/office/drawing/2014/main" id="{08E61DCD-89DC-8339-870B-CD573525BFB8}"/>
              </a:ext>
            </a:extLst>
          </p:cNvPr>
          <p:cNvGrpSpPr/>
          <p:nvPr/>
        </p:nvGrpSpPr>
        <p:grpSpPr>
          <a:xfrm>
            <a:off x="3828000" y="6131407"/>
            <a:ext cx="1010664" cy="272668"/>
            <a:chOff x="7674890" y="5926610"/>
            <a:chExt cx="1010664" cy="272668"/>
          </a:xfrm>
        </p:grpSpPr>
        <p:sp>
          <p:nvSpPr>
            <p:cNvPr id="9" name="Freeform 8">
              <a:extLst>
                <a:ext uri="{FF2B5EF4-FFF2-40B4-BE49-F238E27FC236}">
                  <a16:creationId xmlns:a16="http://schemas.microsoft.com/office/drawing/2014/main" id="{8711F024-A914-8CBC-DE1B-48D4CCF5EF25}"/>
                </a:ext>
              </a:extLst>
            </p:cNvPr>
            <p:cNvSpPr/>
            <p:nvPr/>
          </p:nvSpPr>
          <p:spPr>
            <a:xfrm>
              <a:off x="8543846"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0" name="Freeform 9">
              <a:extLst>
                <a:ext uri="{FF2B5EF4-FFF2-40B4-BE49-F238E27FC236}">
                  <a16:creationId xmlns:a16="http://schemas.microsoft.com/office/drawing/2014/main" id="{56B1ACAA-93A6-4F28-0588-9A73BAB490C2}"/>
                </a:ext>
              </a:extLst>
            </p:cNvPr>
            <p:cNvSpPr/>
            <p:nvPr/>
          </p:nvSpPr>
          <p:spPr>
            <a:xfrm rot="10800000">
              <a:off x="840692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1" name="Freeform 10">
              <a:extLst>
                <a:ext uri="{FF2B5EF4-FFF2-40B4-BE49-F238E27FC236}">
                  <a16:creationId xmlns:a16="http://schemas.microsoft.com/office/drawing/2014/main" id="{F5A18EB8-B0C2-6CFA-6295-68783123C495}"/>
                </a:ext>
              </a:extLst>
            </p:cNvPr>
            <p:cNvSpPr/>
            <p:nvPr/>
          </p:nvSpPr>
          <p:spPr>
            <a:xfrm rot="10800000">
              <a:off x="767489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13" name="Oval 12">
            <a:extLst>
              <a:ext uri="{FF2B5EF4-FFF2-40B4-BE49-F238E27FC236}">
                <a16:creationId xmlns:a16="http://schemas.microsoft.com/office/drawing/2014/main" id="{72FBA606-74B3-25F4-3A40-F7FCE4274790}"/>
              </a:ext>
            </a:extLst>
          </p:cNvPr>
          <p:cNvSpPr/>
          <p:nvPr/>
        </p:nvSpPr>
        <p:spPr>
          <a:xfrm>
            <a:off x="4198616" y="61314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Tree>
    <p:extLst>
      <p:ext uri="{BB962C8B-B14F-4D97-AF65-F5344CB8AC3E}">
        <p14:creationId xmlns:p14="http://schemas.microsoft.com/office/powerpoint/2010/main" val="86735389"/>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48E7B19-1D96-9110-15C1-FF391288A7B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977" r="16977"/>
          <a:stretch/>
        </p:blipFill>
        <p:spPr/>
      </p:pic>
      <p:sp>
        <p:nvSpPr>
          <p:cNvPr id="3" name="Text Placeholder 2">
            <a:extLst>
              <a:ext uri="{FF2B5EF4-FFF2-40B4-BE49-F238E27FC236}">
                <a16:creationId xmlns:a16="http://schemas.microsoft.com/office/drawing/2014/main" id="{93B0DD27-C793-E9DF-283E-E2B023D4BC45}"/>
              </a:ext>
            </a:extLst>
          </p:cNvPr>
          <p:cNvSpPr>
            <a:spLocks noGrp="1"/>
          </p:cNvSpPr>
          <p:nvPr>
            <p:ph type="body" sz="quarter" idx="11"/>
          </p:nvPr>
        </p:nvSpPr>
        <p:spPr>
          <a:xfrm>
            <a:off x="6456364" y="2518774"/>
            <a:ext cx="3573902" cy="1530521"/>
          </a:xfrm>
        </p:spPr>
        <p:txBody>
          <a:bodyPr/>
          <a:lstStyle/>
          <a:p>
            <a:pPr marL="0" indent="0">
              <a:spcBef>
                <a:spcPts val="300"/>
              </a:spcBef>
              <a:buNone/>
            </a:pPr>
            <a:r>
              <a:rPr lang="en-AU" dirty="0"/>
              <a:t>Climatic and soil diversity allows local producers to experiment with emerging and re-emerging varieties, often with promising results. </a:t>
            </a:r>
          </a:p>
          <a:p>
            <a:pPr marL="285750" indent="-285750">
              <a:spcBef>
                <a:spcPts val="300"/>
              </a:spcBef>
              <a:buFont typeface="Arial" panose="020B0604020202020204" pitchFamily="34" charset="0"/>
              <a:buChar char="•"/>
            </a:pPr>
            <a:r>
              <a:rPr lang="en-AU" dirty="0"/>
              <a:t>Arneis</a:t>
            </a:r>
          </a:p>
          <a:p>
            <a:pPr marL="285750" indent="-285750">
              <a:spcBef>
                <a:spcPts val="300"/>
              </a:spcBef>
              <a:buFont typeface="Arial" panose="020B0604020202020204" pitchFamily="34" charset="0"/>
              <a:buChar char="•"/>
            </a:pPr>
            <a:r>
              <a:rPr lang="en-AU" dirty="0"/>
              <a:t>Gewürztraminer</a:t>
            </a:r>
          </a:p>
          <a:p>
            <a:pPr marL="285750" indent="-285750">
              <a:spcBef>
                <a:spcPts val="300"/>
              </a:spcBef>
              <a:buFont typeface="Arial" panose="020B0604020202020204" pitchFamily="34" charset="0"/>
              <a:buChar char="•"/>
            </a:pPr>
            <a:r>
              <a:rPr lang="en-AU" dirty="0"/>
              <a:t>Grüner Veltliner</a:t>
            </a:r>
          </a:p>
          <a:p>
            <a:pPr marL="285750" indent="-285750">
              <a:spcBef>
                <a:spcPts val="300"/>
              </a:spcBef>
              <a:buFont typeface="Arial" panose="020B0604020202020204" pitchFamily="34" charset="0"/>
              <a:buChar char="•"/>
            </a:pPr>
            <a:r>
              <a:rPr lang="en-AU" dirty="0"/>
              <a:t>Pinot Meunier</a:t>
            </a:r>
          </a:p>
          <a:p>
            <a:pPr marL="285750" indent="-285750">
              <a:spcBef>
                <a:spcPts val="300"/>
              </a:spcBef>
              <a:buFont typeface="Arial" panose="020B0604020202020204" pitchFamily="34" charset="0"/>
              <a:buChar char="•"/>
            </a:pPr>
            <a:r>
              <a:rPr lang="en-AU" dirty="0"/>
              <a:t>Gamay</a:t>
            </a:r>
          </a:p>
          <a:p>
            <a:pPr marL="285750" indent="-285750">
              <a:spcBef>
                <a:spcPts val="300"/>
              </a:spcBef>
              <a:buFont typeface="Arial" panose="020B0604020202020204" pitchFamily="34" charset="0"/>
              <a:buChar char="•"/>
            </a:pPr>
            <a:r>
              <a:rPr lang="en-AU" dirty="0"/>
              <a:t>Brachetto</a:t>
            </a:r>
          </a:p>
          <a:p>
            <a:pPr marL="285750" indent="-285750">
              <a:spcBef>
                <a:spcPts val="300"/>
              </a:spcBef>
              <a:buFont typeface="Arial" panose="020B0604020202020204" pitchFamily="34" charset="0"/>
              <a:buChar char="•"/>
            </a:pPr>
            <a:r>
              <a:rPr lang="en-AU" dirty="0"/>
              <a:t>Tempranillo</a:t>
            </a:r>
          </a:p>
          <a:p>
            <a:pPr marL="285750" indent="-285750">
              <a:spcBef>
                <a:spcPts val="300"/>
              </a:spcBef>
              <a:buFont typeface="Arial" panose="020B0604020202020204" pitchFamily="34" charset="0"/>
              <a:buChar char="•"/>
            </a:pPr>
            <a:r>
              <a:rPr lang="en-AU" dirty="0"/>
              <a:t>Sangiovese</a:t>
            </a:r>
          </a:p>
          <a:p>
            <a:pPr marL="285750" indent="-285750">
              <a:spcBef>
                <a:spcPts val="300"/>
              </a:spcBef>
              <a:buFont typeface="Arial" panose="020B0604020202020204" pitchFamily="34" charset="0"/>
              <a:buChar char="•"/>
            </a:pPr>
            <a:r>
              <a:rPr lang="en-AU" dirty="0"/>
              <a:t>Nebbiolo</a:t>
            </a:r>
          </a:p>
        </p:txBody>
      </p:sp>
      <p:sp>
        <p:nvSpPr>
          <p:cNvPr id="6" name="Text Placeholder 9">
            <a:extLst>
              <a:ext uri="{FF2B5EF4-FFF2-40B4-BE49-F238E27FC236}">
                <a16:creationId xmlns:a16="http://schemas.microsoft.com/office/drawing/2014/main" id="{586E7CA2-5418-1E1C-03BD-FDD5EF278748}"/>
              </a:ext>
            </a:extLst>
          </p:cNvPr>
          <p:cNvSpPr txBox="1">
            <a:spLocks/>
          </p:cNvSpPr>
          <p:nvPr/>
        </p:nvSpPr>
        <p:spPr>
          <a:xfrm>
            <a:off x="6369277" y="555172"/>
            <a:ext cx="6968303" cy="473196"/>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sz="3200" dirty="0">
                <a:solidFill>
                  <a:schemeClr val="accent5"/>
                </a:solidFill>
              </a:rPr>
              <a:t>ALTERNATIVE </a:t>
            </a:r>
            <a:br>
              <a:rPr lang="en-US" sz="3200" dirty="0">
                <a:solidFill>
                  <a:schemeClr val="accent5"/>
                </a:solidFill>
              </a:rPr>
            </a:br>
            <a:r>
              <a:rPr lang="en-US" sz="3200" dirty="0">
                <a:solidFill>
                  <a:schemeClr val="accent5"/>
                </a:solidFill>
              </a:rPr>
              <a:t>VARIETIES IN</a:t>
            </a:r>
          </a:p>
        </p:txBody>
      </p:sp>
      <p:sp>
        <p:nvSpPr>
          <p:cNvPr id="8" name="Text Placeholder 9">
            <a:extLst>
              <a:ext uri="{FF2B5EF4-FFF2-40B4-BE49-F238E27FC236}">
                <a16:creationId xmlns:a16="http://schemas.microsoft.com/office/drawing/2014/main" id="{9DA83704-BA18-B46C-8BE5-6677B2A54522}"/>
              </a:ext>
            </a:extLst>
          </p:cNvPr>
          <p:cNvSpPr txBox="1">
            <a:spLocks/>
          </p:cNvSpPr>
          <p:nvPr/>
        </p:nvSpPr>
        <p:spPr>
          <a:xfrm>
            <a:off x="6456363" y="1347683"/>
            <a:ext cx="5833020" cy="799972"/>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440" dirty="0">
                <a:solidFill>
                  <a:schemeClr val="accent1"/>
                </a:solidFill>
              </a:rPr>
              <a:t>YARRA VALLEY</a:t>
            </a:r>
          </a:p>
        </p:txBody>
      </p:sp>
    </p:spTree>
    <p:extLst>
      <p:ext uri="{BB962C8B-B14F-4D97-AF65-F5344CB8AC3E}">
        <p14:creationId xmlns:p14="http://schemas.microsoft.com/office/powerpoint/2010/main" val="1521117736"/>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4920" t="99" r="10480" b="-99"/>
          <a:stretch/>
        </p:blipFill>
        <p:spPr>
          <a:xfrm>
            <a:off x="6096000" y="388842"/>
            <a:ext cx="6096000" cy="6092317"/>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9" y="205402"/>
            <a:ext cx="4829691" cy="785732"/>
          </a:xfrm>
        </p:spPr>
        <p:txBody>
          <a:bodyPr/>
          <a:lstStyle/>
          <a:p>
            <a:r>
              <a:rPr lang="en-US" dirty="0"/>
              <a:t>YARRA VALLEY</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073266"/>
            <a:ext cx="5290684" cy="4645363"/>
          </a:xfrm>
        </p:spPr>
        <p:txBody>
          <a:bodyPr/>
          <a:lstStyle/>
          <a:p>
            <a:pPr>
              <a:lnSpc>
                <a:spcPct val="80000"/>
              </a:lnSpc>
              <a:tabLst>
                <a:tab pos="1274445" algn="l"/>
              </a:tabLst>
            </a:pPr>
            <a:r>
              <a:rPr lang="en-AU" sz="5000" dirty="0">
                <a:solidFill>
                  <a:schemeClr val="accent5"/>
                </a:solidFill>
                <a:cs typeface="Hellix"/>
              </a:rPr>
              <a:t>A RICH HISTORY, </a:t>
            </a:r>
            <a:br>
              <a:rPr lang="en-AU" sz="5000" dirty="0">
                <a:solidFill>
                  <a:schemeClr val="accent5"/>
                </a:solidFill>
                <a:cs typeface="Hellix"/>
              </a:rPr>
            </a:br>
            <a:r>
              <a:rPr lang="en-AU" sz="5000" dirty="0">
                <a:solidFill>
                  <a:schemeClr val="accent5"/>
                </a:solidFill>
                <a:cs typeface="Hellix"/>
              </a:rPr>
              <a:t>A FRESH REVIVAL AND </a:t>
            </a:r>
            <a:br>
              <a:rPr lang="en-AU" sz="5000" dirty="0">
                <a:solidFill>
                  <a:schemeClr val="accent5"/>
                </a:solidFill>
                <a:cs typeface="Hellix"/>
              </a:rPr>
            </a:br>
            <a:r>
              <a:rPr lang="en-AU" sz="5000" dirty="0">
                <a:solidFill>
                  <a:schemeClr val="accent5"/>
                </a:solidFill>
                <a:cs typeface="Hellix"/>
              </a:rPr>
              <a:t>A FUTURE </a:t>
            </a:r>
          </a:p>
          <a:p>
            <a:pPr>
              <a:lnSpc>
                <a:spcPct val="80000"/>
              </a:lnSpc>
              <a:tabLst>
                <a:tab pos="1274445" algn="l"/>
              </a:tabLst>
            </a:pPr>
            <a:r>
              <a:rPr lang="en-AU" sz="5000" dirty="0">
                <a:solidFill>
                  <a:schemeClr val="accent5"/>
                </a:solidFill>
                <a:cs typeface="Hellix"/>
              </a:rPr>
              <a:t>OF INNOVATION</a:t>
            </a:r>
          </a:p>
        </p:txBody>
      </p:sp>
    </p:spTree>
    <p:extLst>
      <p:ext uri="{BB962C8B-B14F-4D97-AF65-F5344CB8AC3E}">
        <p14:creationId xmlns:p14="http://schemas.microsoft.com/office/powerpoint/2010/main" val="3735418610"/>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2" cstate="screen">
            <a:extLst>
              <a:ext uri="{28A0092B-C50C-407E-A947-70E740481C1C}">
                <a14:useLocalDpi xmlns:a14="http://schemas.microsoft.com/office/drawing/2010/main"/>
              </a:ext>
            </a:extLst>
          </a:blip>
          <a:srcRect t="7470" b="7470"/>
          <a:stretch/>
        </p:blipFill>
        <p:spPr>
          <a:xfrm>
            <a:off x="0" y="0"/>
            <a:ext cx="12191999" cy="6858000"/>
          </a:xfrm>
          <a:prstGeom prst="rect">
            <a:avLst/>
          </a:prstGeom>
        </p:spPr>
      </p:pic>
      <p:sp>
        <p:nvSpPr>
          <p:cNvPr id="3" name="object 2">
            <a:extLst>
              <a:ext uri="{FF2B5EF4-FFF2-40B4-BE49-F238E27FC236}">
                <a16:creationId xmlns:a16="http://schemas.microsoft.com/office/drawing/2014/main" id="{C831AF3A-D889-4ECF-BE88-EAD01527B5A4}"/>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en-AU" altLang="ja-JP" sz="5443" b="0" dirty="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rPr>
              <a:t>THANK YOU</a:t>
            </a:r>
            <a:endParaRPr lang="ja-JP" altLang="en-US" sz="5443" b="0">
              <a:solidFill>
                <a:schemeClr val="tx1"/>
              </a:solidFill>
              <a:latin typeface="Neue Haas Grotesk Text Pro" panose="020B0504020202020204" pitchFamily="34" charset="77"/>
              <a:cs typeface="Inter Display" panose="02000503000000020004" pitchFamily="2" charset="0"/>
            </a:endParaRPr>
          </a:p>
          <a:p>
            <a:pPr marL="11522" algn="ctr">
              <a:spcBef>
                <a:spcPts val="91"/>
              </a:spcBef>
              <a:tabLst>
                <a:tab pos="1162574" algn="l"/>
                <a:tab pos="2432878" algn="l"/>
                <a:tab pos="3690509" algn="l"/>
                <a:tab pos="4919334" algn="l"/>
                <a:tab pos="6532419" algn="l"/>
                <a:tab pos="9045952" algn="l"/>
              </a:tabLst>
            </a:pPr>
            <a:endParaRPr lang="pt-BR" sz="9073" b="0" spc="272"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40080" y="6301153"/>
            <a:ext cx="2822695" cy="123397"/>
          </a:xfrm>
          <a:prstGeom prst="rect">
            <a:avLst/>
          </a:prstGeom>
        </p:spPr>
      </p:pic>
    </p:spTree>
    <p:extLst>
      <p:ext uri="{BB962C8B-B14F-4D97-AF65-F5344CB8AC3E}">
        <p14:creationId xmlns:p14="http://schemas.microsoft.com/office/powerpoint/2010/main" val="2579349937"/>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CA1174-FC7A-DFE8-1FBD-946151297737}"/>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8D1D9FD8-B9FE-4932-1CD4-EE987B8D1FC9}"/>
              </a:ext>
            </a:extLst>
          </p:cNvPr>
          <p:cNvSpPr>
            <a:spLocks noGrp="1"/>
          </p:cNvSpPr>
          <p:nvPr>
            <p:ph type="body" idx="10"/>
          </p:nvPr>
        </p:nvSpPr>
        <p:spPr/>
        <p:txBody>
          <a:bodyPr/>
          <a:lstStyle/>
          <a:p>
            <a:endParaRPr lang="en-US"/>
          </a:p>
        </p:txBody>
      </p:sp>
      <p:sp>
        <p:nvSpPr>
          <p:cNvPr id="4" name="Text Placeholder 3">
            <a:extLst>
              <a:ext uri="{FF2B5EF4-FFF2-40B4-BE49-F238E27FC236}">
                <a16:creationId xmlns:a16="http://schemas.microsoft.com/office/drawing/2014/main" id="{2376E5C9-D235-A6D6-B2A4-80614F1043AF}"/>
              </a:ext>
            </a:extLst>
          </p:cNvPr>
          <p:cNvSpPr>
            <a:spLocks noGrp="1"/>
          </p:cNvSpPr>
          <p:nvPr>
            <p:ph type="body" idx="11"/>
          </p:nvPr>
        </p:nvSpPr>
        <p:spPr/>
        <p:txBody>
          <a:bodyPr/>
          <a:lstStyle/>
          <a:p>
            <a:endParaRPr lang="en-US"/>
          </a:p>
        </p:txBody>
      </p:sp>
    </p:spTree>
    <p:extLst>
      <p:ext uri="{BB962C8B-B14F-4D97-AF65-F5344CB8AC3E}">
        <p14:creationId xmlns:p14="http://schemas.microsoft.com/office/powerpoint/2010/main" val="1735620897"/>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7A9F4B9-C793-E942-3C79-DA2F2C2BC40E}"/>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94762CF8-1C9D-0CA1-735C-9E3757B60859}"/>
              </a:ext>
            </a:extLst>
          </p:cNvPr>
          <p:cNvSpPr>
            <a:spLocks noGrp="1"/>
          </p:cNvSpPr>
          <p:nvPr>
            <p:ph type="title"/>
          </p:nvPr>
        </p:nvSpPr>
        <p:spPr>
          <a:xfrm>
            <a:off x="6456363" y="203158"/>
            <a:ext cx="4829691" cy="785732"/>
          </a:xfrm>
        </p:spPr>
        <p:txBody>
          <a:bodyPr/>
          <a:lstStyle/>
          <a:p>
            <a:r>
              <a:rPr lang="en-US" dirty="0">
                <a:solidFill>
                  <a:schemeClr val="accent5"/>
                </a:solidFill>
              </a:rPr>
              <a:t>YARRA VALLEY</a:t>
            </a:r>
          </a:p>
        </p:txBody>
      </p:sp>
      <p:sp>
        <p:nvSpPr>
          <p:cNvPr id="4" name="Text Placeholder 3">
            <a:extLst>
              <a:ext uri="{FF2B5EF4-FFF2-40B4-BE49-F238E27FC236}">
                <a16:creationId xmlns:a16="http://schemas.microsoft.com/office/drawing/2014/main" id="{2391661C-849C-778D-4496-D3C224862320}"/>
              </a:ext>
            </a:extLst>
          </p:cNvPr>
          <p:cNvSpPr>
            <a:spLocks noGrp="1"/>
          </p:cNvSpPr>
          <p:nvPr>
            <p:ph type="body" sz="quarter" idx="11"/>
          </p:nvPr>
        </p:nvSpPr>
        <p:spPr>
          <a:xfrm>
            <a:off x="6456364" y="3288691"/>
            <a:ext cx="3707544" cy="3133240"/>
          </a:xfrm>
        </p:spPr>
        <p:txBody>
          <a:bodyPr/>
          <a:lstStyle/>
          <a:p>
            <a:pPr marL="0" indent="0">
              <a:buNone/>
            </a:pPr>
            <a:r>
              <a:rPr lang="en-AU" dirty="0">
                <a:solidFill>
                  <a:schemeClr val="bg1"/>
                </a:solidFill>
              </a:rPr>
              <a:t>The Yarra Valley is a cool-climate region capable of making classic styles from a wide range of varieties. Its history is extensive, but it wasn’t until the 1970s that it really started to shine.</a:t>
            </a:r>
          </a:p>
          <a:p>
            <a:pPr marL="285750" indent="-285750">
              <a:buFont typeface="Arial" panose="020B0604020202020204" pitchFamily="34" charset="0"/>
              <a:buChar char="•"/>
            </a:pPr>
            <a:r>
              <a:rPr lang="en-AU" dirty="0">
                <a:solidFill>
                  <a:schemeClr val="bg1"/>
                </a:solidFill>
              </a:rPr>
              <a:t>Colourful history</a:t>
            </a:r>
          </a:p>
          <a:p>
            <a:pPr marL="285750" indent="-285750">
              <a:buFont typeface="Arial" panose="020B0604020202020204" pitchFamily="34" charset="0"/>
              <a:buChar char="•"/>
            </a:pPr>
            <a:r>
              <a:rPr lang="en-AU" dirty="0">
                <a:solidFill>
                  <a:schemeClr val="bg1"/>
                </a:solidFill>
              </a:rPr>
              <a:t>Cool-climate diversity</a:t>
            </a:r>
          </a:p>
          <a:p>
            <a:pPr marL="285750" indent="-285750">
              <a:buFont typeface="Arial" panose="020B0604020202020204" pitchFamily="34" charset="0"/>
              <a:buChar char="•"/>
            </a:pPr>
            <a:r>
              <a:rPr lang="en-AU" dirty="0">
                <a:solidFill>
                  <a:schemeClr val="bg1"/>
                </a:solidFill>
              </a:rPr>
              <a:t>Innovative growers and winemakers</a:t>
            </a:r>
          </a:p>
          <a:p>
            <a:pPr marL="285750" indent="-285750">
              <a:buFont typeface="Arial" panose="020B0604020202020204" pitchFamily="34" charset="0"/>
              <a:buChar char="•"/>
            </a:pPr>
            <a:r>
              <a:rPr lang="en-AU" dirty="0">
                <a:solidFill>
                  <a:schemeClr val="bg1"/>
                </a:solidFill>
              </a:rPr>
              <a:t>Natural beauty and tourism</a:t>
            </a:r>
          </a:p>
        </p:txBody>
      </p:sp>
      <p:sp>
        <p:nvSpPr>
          <p:cNvPr id="5" name="Text Placeholder 4">
            <a:extLst>
              <a:ext uri="{FF2B5EF4-FFF2-40B4-BE49-F238E27FC236}">
                <a16:creationId xmlns:a16="http://schemas.microsoft.com/office/drawing/2014/main" id="{FDE3DB73-2185-EB6B-CCCA-C32695F3740E}"/>
              </a:ext>
            </a:extLst>
          </p:cNvPr>
          <p:cNvSpPr>
            <a:spLocks noGrp="1"/>
          </p:cNvSpPr>
          <p:nvPr>
            <p:ph type="body" sz="quarter" idx="13"/>
          </p:nvPr>
        </p:nvSpPr>
        <p:spPr>
          <a:xfrm>
            <a:off x="6456363" y="1071022"/>
            <a:ext cx="5565748" cy="1325563"/>
          </a:xfrm>
        </p:spPr>
        <p:txBody>
          <a:bodyPr/>
          <a:lstStyle/>
          <a:p>
            <a:r>
              <a:rPr lang="en-US" dirty="0">
                <a:solidFill>
                  <a:schemeClr val="bg2"/>
                </a:solidFill>
              </a:rPr>
              <a:t>THE TALE </a:t>
            </a:r>
            <a:br>
              <a:rPr lang="en-US" dirty="0">
                <a:solidFill>
                  <a:schemeClr val="bg2"/>
                </a:solidFill>
              </a:rPr>
            </a:br>
            <a:r>
              <a:rPr lang="en-US" dirty="0">
                <a:solidFill>
                  <a:schemeClr val="bg2"/>
                </a:solidFill>
              </a:rPr>
              <a:t>OF TWO BEGINNINGS</a:t>
            </a:r>
          </a:p>
        </p:txBody>
      </p:sp>
    </p:spTree>
    <p:extLst>
      <p:ext uri="{BB962C8B-B14F-4D97-AF65-F5344CB8AC3E}">
        <p14:creationId xmlns:p14="http://schemas.microsoft.com/office/powerpoint/2010/main" val="60243348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74BADF-07CD-2B27-08AE-DF38B7EBA5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708" r="16708"/>
          <a:stretch/>
        </p:blipFill>
        <p:spPr>
          <a:xfrm>
            <a:off x="6096000" y="368300"/>
            <a:ext cx="6096000" cy="6103620"/>
          </a:xfrm>
        </p:spPr>
      </p:pic>
      <p:sp>
        <p:nvSpPr>
          <p:cNvPr id="3" name="Title 2">
            <a:extLst>
              <a:ext uri="{FF2B5EF4-FFF2-40B4-BE49-F238E27FC236}">
                <a16:creationId xmlns:a16="http://schemas.microsoft.com/office/drawing/2014/main" id="{9CBCDC0B-F635-F360-B8FF-6CF32D070324}"/>
              </a:ext>
            </a:extLst>
          </p:cNvPr>
          <p:cNvSpPr>
            <a:spLocks noGrp="1"/>
          </p:cNvSpPr>
          <p:nvPr>
            <p:ph type="title"/>
          </p:nvPr>
        </p:nvSpPr>
        <p:spPr>
          <a:xfrm>
            <a:off x="623888" y="584200"/>
            <a:ext cx="6158452" cy="1325562"/>
          </a:xfrm>
        </p:spPr>
        <p:txBody>
          <a:bodyPr/>
          <a:lstStyle/>
          <a:p>
            <a:r>
              <a:rPr lang="en-US" dirty="0">
                <a:solidFill>
                  <a:schemeClr val="accent1"/>
                </a:solidFill>
              </a:rPr>
              <a:t>TODAY WE’LL COVER</a:t>
            </a:r>
          </a:p>
        </p:txBody>
      </p:sp>
      <p:sp>
        <p:nvSpPr>
          <p:cNvPr id="5" name="Text Placeholder 4">
            <a:extLst>
              <a:ext uri="{FF2B5EF4-FFF2-40B4-BE49-F238E27FC236}">
                <a16:creationId xmlns:a16="http://schemas.microsoft.com/office/drawing/2014/main" id="{D84A6FBD-A36B-526C-BC1F-FA8C1FBADFD0}"/>
              </a:ext>
            </a:extLst>
          </p:cNvPr>
          <p:cNvSpPr>
            <a:spLocks noGrp="1"/>
          </p:cNvSpPr>
          <p:nvPr>
            <p:ph type="body" sz="quarter" idx="12"/>
          </p:nvPr>
        </p:nvSpPr>
        <p:spPr>
          <a:xfrm>
            <a:off x="623888" y="2320203"/>
            <a:ext cx="4829691" cy="1530521"/>
          </a:xfrm>
        </p:spPr>
        <p:txBody>
          <a:bodyPr/>
          <a:lstStyle/>
          <a:p>
            <a:pPr>
              <a:spcBef>
                <a:spcPts val="400"/>
              </a:spcBef>
            </a:pPr>
            <a:r>
              <a:rPr lang="en-AU" dirty="0"/>
              <a:t>The history of the Yarra Valley</a:t>
            </a:r>
          </a:p>
          <a:p>
            <a:pPr>
              <a:spcBef>
                <a:spcPts val="400"/>
              </a:spcBef>
            </a:pPr>
            <a:r>
              <a:rPr lang="en-AU" dirty="0"/>
              <a:t>Geography, climate and soil</a:t>
            </a:r>
          </a:p>
          <a:p>
            <a:pPr>
              <a:spcBef>
                <a:spcPts val="400"/>
              </a:spcBef>
            </a:pPr>
            <a:r>
              <a:rPr lang="en-AU" dirty="0"/>
              <a:t>The region’s approach to grape growing</a:t>
            </a:r>
          </a:p>
          <a:p>
            <a:pPr>
              <a:spcBef>
                <a:spcPts val="400"/>
              </a:spcBef>
            </a:pPr>
            <a:r>
              <a:rPr lang="en-AU" dirty="0"/>
              <a:t>Winemaking trends</a:t>
            </a:r>
          </a:p>
          <a:p>
            <a:pPr>
              <a:spcBef>
                <a:spcPts val="400"/>
              </a:spcBef>
            </a:pPr>
            <a:r>
              <a:rPr lang="en-AU" dirty="0"/>
              <a:t>Prominent varieties</a:t>
            </a:r>
          </a:p>
          <a:p>
            <a:pPr>
              <a:spcBef>
                <a:spcPts val="400"/>
              </a:spcBef>
            </a:pPr>
            <a:r>
              <a:rPr lang="en-AU" dirty="0"/>
              <a:t>Characteristics and flavour profiles</a:t>
            </a:r>
          </a:p>
        </p:txBody>
      </p:sp>
    </p:spTree>
    <p:extLst>
      <p:ext uri="{BB962C8B-B14F-4D97-AF65-F5344CB8AC3E}">
        <p14:creationId xmlns:p14="http://schemas.microsoft.com/office/powerpoint/2010/main" val="418893328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map of australia with black text&#10;&#10;AI-generated content may be incorrect.">
            <a:extLst>
              <a:ext uri="{FF2B5EF4-FFF2-40B4-BE49-F238E27FC236}">
                <a16:creationId xmlns:a16="http://schemas.microsoft.com/office/drawing/2014/main" id="{2B3ECCE2-2B16-47CA-1815-D0B3746417E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2" name="Title 1">
            <a:extLst>
              <a:ext uri="{FF2B5EF4-FFF2-40B4-BE49-F238E27FC236}">
                <a16:creationId xmlns:a16="http://schemas.microsoft.com/office/drawing/2014/main" id="{15FCA68F-D534-522D-C856-99C60D31A112}"/>
              </a:ext>
            </a:extLst>
          </p:cNvPr>
          <p:cNvSpPr>
            <a:spLocks noGrp="1"/>
          </p:cNvSpPr>
          <p:nvPr>
            <p:ph type="title"/>
          </p:nvPr>
        </p:nvSpPr>
        <p:spPr/>
        <p:txBody>
          <a:bodyPr/>
          <a:lstStyle/>
          <a:p>
            <a:r>
              <a:rPr lang="en-US" dirty="0">
                <a:solidFill>
                  <a:schemeClr val="accent3"/>
                </a:solidFill>
              </a:rPr>
              <a:t>AUSTRALIA</a:t>
            </a:r>
          </a:p>
        </p:txBody>
      </p:sp>
      <p:sp>
        <p:nvSpPr>
          <p:cNvPr id="7" name="TextBox 6">
            <a:extLst>
              <a:ext uri="{FF2B5EF4-FFF2-40B4-BE49-F238E27FC236}">
                <a16:creationId xmlns:a16="http://schemas.microsoft.com/office/drawing/2014/main" id="{1181A15F-1575-DF4D-D848-B42B9CD20107}"/>
              </a:ext>
            </a:extLst>
          </p:cNvPr>
          <p:cNvSpPr txBox="1"/>
          <p:nvPr/>
        </p:nvSpPr>
        <p:spPr>
          <a:xfrm>
            <a:off x="6096000" y="5195132"/>
            <a:ext cx="1989204" cy="369332"/>
          </a:xfrm>
          <a:prstGeom prst="rect">
            <a:avLst/>
          </a:prstGeom>
          <a:noFill/>
        </p:spPr>
        <p:txBody>
          <a:bodyPr wrap="square">
            <a:spAutoFit/>
          </a:bodyPr>
          <a:lstStyle/>
          <a:p>
            <a:r>
              <a:rPr lang="en-US" b="1" dirty="0">
                <a:solidFill>
                  <a:schemeClr val="accent2"/>
                </a:solidFill>
                <a:latin typeface="Neue Haas Grotesk Text Pro" panose="020B0504020202020204" pitchFamily="34" charset="77"/>
              </a:rPr>
              <a:t>YARRA VALLEY</a:t>
            </a:r>
            <a:endParaRPr lang="en-US" dirty="0">
              <a:solidFill>
                <a:schemeClr val="accent2"/>
              </a:solidFill>
            </a:endParaRPr>
          </a:p>
        </p:txBody>
      </p:sp>
      <p:cxnSp>
        <p:nvCxnSpPr>
          <p:cNvPr id="8" name="Straight Connector 7">
            <a:extLst>
              <a:ext uri="{FF2B5EF4-FFF2-40B4-BE49-F238E27FC236}">
                <a16:creationId xmlns:a16="http://schemas.microsoft.com/office/drawing/2014/main" id="{ED775658-C956-5513-D6EB-D6AB5BD6FA32}"/>
              </a:ext>
            </a:extLst>
          </p:cNvPr>
          <p:cNvCxnSpPr>
            <a:cxnSpLocks/>
          </p:cNvCxnSpPr>
          <p:nvPr/>
        </p:nvCxnSpPr>
        <p:spPr>
          <a:xfrm>
            <a:off x="8040914" y="5379798"/>
            <a:ext cx="113677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0896052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map of the united states&#10;&#10;AI-generated content may be incorrect.">
            <a:extLst>
              <a:ext uri="{FF2B5EF4-FFF2-40B4-BE49-F238E27FC236}">
                <a16:creationId xmlns:a16="http://schemas.microsoft.com/office/drawing/2014/main" id="{D8765DC3-AD02-704C-51C4-FC98B5C3F8B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
            <a:ext cx="12192000" cy="6858000"/>
          </a:xfrm>
          <a:prstGeom prst="rect">
            <a:avLst/>
          </a:prstGeom>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623888" y="584200"/>
            <a:ext cx="6158452" cy="1325562"/>
          </a:xfrm>
        </p:spPr>
        <p:txBody>
          <a:bodyPr/>
          <a:lstStyle/>
          <a:p>
            <a:r>
              <a:rPr lang="en-US" dirty="0">
                <a:solidFill>
                  <a:schemeClr val="accent2"/>
                </a:solidFill>
              </a:rPr>
              <a:t>VICTORIA</a:t>
            </a:r>
          </a:p>
        </p:txBody>
      </p:sp>
      <p:sp>
        <p:nvSpPr>
          <p:cNvPr id="6" name="TextBox 5">
            <a:extLst>
              <a:ext uri="{FF2B5EF4-FFF2-40B4-BE49-F238E27FC236}">
                <a16:creationId xmlns:a16="http://schemas.microsoft.com/office/drawing/2014/main" id="{DCE07064-3E61-2269-6345-5A423939049F}"/>
              </a:ext>
            </a:extLst>
          </p:cNvPr>
          <p:cNvSpPr txBox="1"/>
          <p:nvPr/>
        </p:nvSpPr>
        <p:spPr>
          <a:xfrm>
            <a:off x="9033310" y="5616450"/>
            <a:ext cx="2041089" cy="369332"/>
          </a:xfrm>
          <a:prstGeom prst="rect">
            <a:avLst/>
          </a:prstGeom>
          <a:noFill/>
        </p:spPr>
        <p:txBody>
          <a:bodyPr wrap="square">
            <a:spAutoFit/>
          </a:bodyPr>
          <a:lstStyle/>
          <a:p>
            <a:r>
              <a:rPr lang="en-US" b="1" dirty="0">
                <a:solidFill>
                  <a:schemeClr val="accent2"/>
                </a:solidFill>
                <a:latin typeface="Neue Haas Grotesk Text Pro" panose="020B0504020202020204" pitchFamily="34" charset="77"/>
              </a:rPr>
              <a:t>YARRA VALLEY</a:t>
            </a:r>
            <a:endParaRPr lang="en-US" dirty="0">
              <a:solidFill>
                <a:schemeClr val="accent2"/>
              </a:solidFill>
            </a:endParaRPr>
          </a:p>
        </p:txBody>
      </p:sp>
      <p:cxnSp>
        <p:nvCxnSpPr>
          <p:cNvPr id="7" name="Straight Connector 6">
            <a:extLst>
              <a:ext uri="{FF2B5EF4-FFF2-40B4-BE49-F238E27FC236}">
                <a16:creationId xmlns:a16="http://schemas.microsoft.com/office/drawing/2014/main" id="{7F0681AC-E9DE-8EA2-5DE3-E5D9018648AE}"/>
              </a:ext>
            </a:extLst>
          </p:cNvPr>
          <p:cNvCxnSpPr>
            <a:cxnSpLocks/>
            <a:endCxn id="6" idx="1"/>
          </p:cNvCxnSpPr>
          <p:nvPr/>
        </p:nvCxnSpPr>
        <p:spPr>
          <a:xfrm>
            <a:off x="6782340" y="4760686"/>
            <a:ext cx="2250970" cy="104043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C54F2A32-1224-0A24-7203-27E6B2047B0D}"/>
              </a:ext>
            </a:extLst>
          </p:cNvPr>
          <p:cNvSpPr txBox="1"/>
          <p:nvPr/>
        </p:nvSpPr>
        <p:spPr>
          <a:xfrm>
            <a:off x="4619354" y="4452909"/>
            <a:ext cx="2041089" cy="307777"/>
          </a:xfrm>
          <a:prstGeom prst="rect">
            <a:avLst/>
          </a:prstGeom>
          <a:noFill/>
        </p:spPr>
        <p:txBody>
          <a:bodyPr wrap="square">
            <a:spAutoFit/>
          </a:bodyPr>
          <a:lstStyle/>
          <a:p>
            <a:r>
              <a:rPr lang="en-US" sz="1400" dirty="0">
                <a:latin typeface="Neue Haas Grotesk Text Pro" panose="020B0504020202020204" pitchFamily="34" charset="77"/>
              </a:rPr>
              <a:t>Melbourne</a:t>
            </a:r>
            <a:endParaRPr lang="en-US" sz="1400" dirty="0"/>
          </a:p>
        </p:txBody>
      </p:sp>
    </p:spTree>
    <p:extLst>
      <p:ext uri="{BB962C8B-B14F-4D97-AF65-F5344CB8AC3E}">
        <p14:creationId xmlns:p14="http://schemas.microsoft.com/office/powerpoint/2010/main" val="549477231"/>
      </p:ext>
    </p:extLst>
  </p:cSld>
  <p:clrMapOvr>
    <a:masterClrMapping/>
  </p:clrMapOvr>
  <p:transition/>
  <p:extLst>
    <p:ext uri="{6950BFC3-D8DA-4A85-94F7-54DA5524770B}">
      <p188:commentRel xmlns:p188="http://schemas.microsoft.com/office/powerpoint/2018/8/main" r:id="rId2"/>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953748A-19FA-65E8-827E-4EB8E509E761}"/>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t="6919" b="6919"/>
          <a:stretch/>
        </p:blipFill>
        <p:spPr>
          <a:xfrm>
            <a:off x="7507205" y="368300"/>
            <a:ext cx="4684796" cy="2713065"/>
          </a:xfrm>
        </p:spPr>
      </p:pic>
      <p:sp>
        <p:nvSpPr>
          <p:cNvPr id="3" name="Title 2">
            <a:extLst>
              <a:ext uri="{FF2B5EF4-FFF2-40B4-BE49-F238E27FC236}">
                <a16:creationId xmlns:a16="http://schemas.microsoft.com/office/drawing/2014/main" id="{2B5B51B5-DA05-CE25-CD97-B952DAC6014F}"/>
              </a:ext>
            </a:extLst>
          </p:cNvPr>
          <p:cNvSpPr>
            <a:spLocks noGrp="1"/>
          </p:cNvSpPr>
          <p:nvPr>
            <p:ph type="title"/>
          </p:nvPr>
        </p:nvSpPr>
        <p:spPr>
          <a:xfrm>
            <a:off x="1312276" y="3477251"/>
            <a:ext cx="2382787" cy="662774"/>
          </a:xfrm>
        </p:spPr>
        <p:txBody>
          <a:bodyPr/>
          <a:lstStyle/>
          <a:p>
            <a:r>
              <a:rPr lang="en-US" dirty="0"/>
              <a:t>1838</a:t>
            </a:r>
          </a:p>
        </p:txBody>
      </p:sp>
      <p:sp>
        <p:nvSpPr>
          <p:cNvPr id="4" name="Text Placeholder 3">
            <a:extLst>
              <a:ext uri="{FF2B5EF4-FFF2-40B4-BE49-F238E27FC236}">
                <a16:creationId xmlns:a16="http://schemas.microsoft.com/office/drawing/2014/main" id="{9BC74B72-A378-F166-EE3C-5A671D83C8B7}"/>
              </a:ext>
            </a:extLst>
          </p:cNvPr>
          <p:cNvSpPr>
            <a:spLocks noGrp="1"/>
          </p:cNvSpPr>
          <p:nvPr>
            <p:ph type="body" sz="quarter" idx="10"/>
          </p:nvPr>
        </p:nvSpPr>
        <p:spPr>
          <a:xfrm>
            <a:off x="1312276" y="4140032"/>
            <a:ext cx="2595273" cy="1461301"/>
          </a:xfrm>
        </p:spPr>
        <p:txBody>
          <a:bodyPr/>
          <a:lstStyle/>
          <a:p>
            <a:pPr>
              <a:lnSpc>
                <a:spcPct val="95000"/>
              </a:lnSpc>
              <a:spcAft>
                <a:spcPts val="600"/>
              </a:spcAft>
            </a:pPr>
            <a:r>
              <a:rPr lang="en-AU" sz="1600" dirty="0"/>
              <a:t>Scottish-born Ryrie brothers plant first vines in the Yarra Valley, starting Victoria’s first major wine-growing district. </a:t>
            </a:r>
          </a:p>
        </p:txBody>
      </p:sp>
      <p:sp>
        <p:nvSpPr>
          <p:cNvPr id="5" name="Text Placeholder 4">
            <a:extLst>
              <a:ext uri="{FF2B5EF4-FFF2-40B4-BE49-F238E27FC236}">
                <a16:creationId xmlns:a16="http://schemas.microsoft.com/office/drawing/2014/main" id="{C79A53C4-1F84-2B78-9D7D-51A0BC3D92F2}"/>
              </a:ext>
            </a:extLst>
          </p:cNvPr>
          <p:cNvSpPr>
            <a:spLocks noGrp="1"/>
          </p:cNvSpPr>
          <p:nvPr>
            <p:ph type="body" sz="quarter" idx="15"/>
          </p:nvPr>
        </p:nvSpPr>
        <p:spPr>
          <a:xfrm>
            <a:off x="5080256" y="4158583"/>
            <a:ext cx="3204197" cy="1461301"/>
          </a:xfrm>
        </p:spPr>
        <p:txBody>
          <a:bodyPr/>
          <a:lstStyle/>
          <a:p>
            <a:pPr>
              <a:lnSpc>
                <a:spcPct val="95000"/>
              </a:lnSpc>
              <a:spcAft>
                <a:spcPts val="600"/>
              </a:spcAft>
            </a:pPr>
            <a:r>
              <a:rPr lang="en-AU" sz="1600" dirty="0"/>
              <a:t>The first Lieutenant-Governor of Victoria invites a number of Swiss vignerons to the region and kickstarts a rich wine culture.</a:t>
            </a:r>
          </a:p>
          <a:p>
            <a:pPr>
              <a:lnSpc>
                <a:spcPct val="95000"/>
              </a:lnSpc>
              <a:spcAft>
                <a:spcPts val="600"/>
              </a:spcAft>
            </a:pPr>
            <a:r>
              <a:rPr lang="en-AU" sz="1600" dirty="0"/>
              <a:t>Paul de Castella purchases the Ryrie’s property and – after drinking his cellar dry – starts making local wine. </a:t>
            </a:r>
          </a:p>
        </p:txBody>
      </p:sp>
      <p:sp>
        <p:nvSpPr>
          <p:cNvPr id="6" name="Text Placeholder 5">
            <a:extLst>
              <a:ext uri="{FF2B5EF4-FFF2-40B4-BE49-F238E27FC236}">
                <a16:creationId xmlns:a16="http://schemas.microsoft.com/office/drawing/2014/main" id="{13227501-B1AB-4F15-B0AE-C6D75E846BD3}"/>
              </a:ext>
            </a:extLst>
          </p:cNvPr>
          <p:cNvSpPr>
            <a:spLocks noGrp="1"/>
          </p:cNvSpPr>
          <p:nvPr>
            <p:ph type="body" sz="quarter" idx="16"/>
          </p:nvPr>
        </p:nvSpPr>
        <p:spPr>
          <a:xfrm>
            <a:off x="5080256" y="3495809"/>
            <a:ext cx="2120040" cy="662774"/>
          </a:xfrm>
        </p:spPr>
        <p:txBody>
          <a:bodyPr/>
          <a:lstStyle/>
          <a:p>
            <a:r>
              <a:rPr lang="en-US" dirty="0"/>
              <a:t>1849</a:t>
            </a:r>
          </a:p>
        </p:txBody>
      </p:sp>
      <p:sp>
        <p:nvSpPr>
          <p:cNvPr id="10" name="Text Placeholder 9">
            <a:extLst>
              <a:ext uri="{FF2B5EF4-FFF2-40B4-BE49-F238E27FC236}">
                <a16:creationId xmlns:a16="http://schemas.microsoft.com/office/drawing/2014/main" id="{BCBDA4B4-8791-D067-94E5-39C7A7A95AB8}"/>
              </a:ext>
            </a:extLst>
          </p:cNvPr>
          <p:cNvSpPr>
            <a:spLocks noGrp="1"/>
          </p:cNvSpPr>
          <p:nvPr>
            <p:ph type="body" sz="quarter" idx="19"/>
          </p:nvPr>
        </p:nvSpPr>
        <p:spPr>
          <a:xfrm>
            <a:off x="623343" y="512088"/>
            <a:ext cx="6968303" cy="473196"/>
          </a:xfrm>
        </p:spPr>
        <p:txBody>
          <a:bodyPr/>
          <a:lstStyle/>
          <a:p>
            <a:r>
              <a:rPr lang="en-US" dirty="0">
                <a:solidFill>
                  <a:schemeClr val="accent5"/>
                </a:solidFill>
              </a:rPr>
              <a:t>THE HISTORY OF YARRA VALLEY</a:t>
            </a:r>
          </a:p>
        </p:txBody>
      </p:sp>
      <p:sp>
        <p:nvSpPr>
          <p:cNvPr id="8" name="Text Placeholder 4">
            <a:extLst>
              <a:ext uri="{FF2B5EF4-FFF2-40B4-BE49-F238E27FC236}">
                <a16:creationId xmlns:a16="http://schemas.microsoft.com/office/drawing/2014/main" id="{467544DC-280D-6840-C55C-CF2CADDA241E}"/>
              </a:ext>
            </a:extLst>
          </p:cNvPr>
          <p:cNvSpPr txBox="1">
            <a:spLocks/>
          </p:cNvSpPr>
          <p:nvPr/>
        </p:nvSpPr>
        <p:spPr>
          <a:xfrm>
            <a:off x="9143231" y="4180805"/>
            <a:ext cx="2693169"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spcAft>
                <a:spcPts val="600"/>
              </a:spcAft>
            </a:pPr>
            <a:r>
              <a:rPr lang="en-AU" sz="1600" dirty="0"/>
              <a:t>Hubert de Castella and Baron Guillaume de Pury join their friends in the Yarra Valley. They establish the three great wineries: Yering, </a:t>
            </a:r>
            <a:r>
              <a:rPr lang="en-AU" sz="1600" dirty="0" err="1"/>
              <a:t>Yeringberg</a:t>
            </a:r>
            <a:r>
              <a:rPr lang="en-AU" sz="1600" dirty="0"/>
              <a:t> and St Huberts.</a:t>
            </a:r>
          </a:p>
        </p:txBody>
      </p:sp>
      <p:sp>
        <p:nvSpPr>
          <p:cNvPr id="11" name="Text Placeholder 5">
            <a:extLst>
              <a:ext uri="{FF2B5EF4-FFF2-40B4-BE49-F238E27FC236}">
                <a16:creationId xmlns:a16="http://schemas.microsoft.com/office/drawing/2014/main" id="{F84AFC82-C28C-EF5F-E093-AC77EF975F55}"/>
              </a:ext>
            </a:extLst>
          </p:cNvPr>
          <p:cNvSpPr txBox="1">
            <a:spLocks/>
          </p:cNvSpPr>
          <p:nvPr/>
        </p:nvSpPr>
        <p:spPr>
          <a:xfrm>
            <a:off x="9143231" y="3518031"/>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1863</a:t>
            </a:r>
          </a:p>
        </p:txBody>
      </p:sp>
      <p:sp>
        <p:nvSpPr>
          <p:cNvPr id="2" name="Text Placeholder 9">
            <a:extLst>
              <a:ext uri="{FF2B5EF4-FFF2-40B4-BE49-F238E27FC236}">
                <a16:creationId xmlns:a16="http://schemas.microsoft.com/office/drawing/2014/main" id="{8B2B6792-1E47-E7D1-5C88-F3755D22476B}"/>
              </a:ext>
            </a:extLst>
          </p:cNvPr>
          <p:cNvSpPr txBox="1">
            <a:spLocks/>
          </p:cNvSpPr>
          <p:nvPr/>
        </p:nvSpPr>
        <p:spPr>
          <a:xfrm>
            <a:off x="623343" y="913701"/>
            <a:ext cx="5833020" cy="215708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440" dirty="0">
                <a:solidFill>
                  <a:schemeClr val="accent1"/>
                </a:solidFill>
              </a:rPr>
              <a:t>180 YEARS OF WINE HERITAGE AND EVOLUTION</a:t>
            </a:r>
          </a:p>
        </p:txBody>
      </p:sp>
    </p:spTree>
    <p:extLst>
      <p:ext uri="{BB962C8B-B14F-4D97-AF65-F5344CB8AC3E}">
        <p14:creationId xmlns:p14="http://schemas.microsoft.com/office/powerpoint/2010/main" val="401303539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C8F1E15B-5B28-00B8-2D40-F31416CF5037}"/>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t="38686" b="20866"/>
          <a:stretch/>
        </p:blipFill>
        <p:spPr>
          <a:xfrm>
            <a:off x="7576457" y="3662042"/>
            <a:ext cx="4615543" cy="2800350"/>
          </a:xfrm>
        </p:spPr>
      </p:pic>
      <p:sp>
        <p:nvSpPr>
          <p:cNvPr id="3" name="Text Placeholder 2">
            <a:extLst>
              <a:ext uri="{FF2B5EF4-FFF2-40B4-BE49-F238E27FC236}">
                <a16:creationId xmlns:a16="http://schemas.microsoft.com/office/drawing/2014/main" id="{85A33B8B-6E2A-F7A6-80B4-DE5FFAB81A2B}"/>
              </a:ext>
            </a:extLst>
          </p:cNvPr>
          <p:cNvSpPr>
            <a:spLocks noGrp="1"/>
          </p:cNvSpPr>
          <p:nvPr>
            <p:ph type="body" sz="quarter" idx="17"/>
          </p:nvPr>
        </p:nvSpPr>
        <p:spPr>
          <a:xfrm>
            <a:off x="1084916" y="4167580"/>
            <a:ext cx="2369684" cy="1461301"/>
          </a:xfrm>
        </p:spPr>
        <p:txBody>
          <a:bodyPr/>
          <a:lstStyle/>
          <a:p>
            <a:pPr>
              <a:lnSpc>
                <a:spcPct val="90000"/>
              </a:lnSpc>
            </a:pPr>
            <a:r>
              <a:rPr lang="en-AU" sz="1600" dirty="0"/>
              <a:t>St Huberts, covering 200 acres, produces over half a million bottles of wine. Yarra Valley wines start winning local and international awards.</a:t>
            </a:r>
          </a:p>
        </p:txBody>
      </p:sp>
      <p:sp>
        <p:nvSpPr>
          <p:cNvPr id="4" name="Text Placeholder 3">
            <a:extLst>
              <a:ext uri="{FF2B5EF4-FFF2-40B4-BE49-F238E27FC236}">
                <a16:creationId xmlns:a16="http://schemas.microsoft.com/office/drawing/2014/main" id="{1C3E3E3B-F934-9FCE-0D39-5BDAC375B8A7}"/>
              </a:ext>
            </a:extLst>
          </p:cNvPr>
          <p:cNvSpPr>
            <a:spLocks noGrp="1"/>
          </p:cNvSpPr>
          <p:nvPr>
            <p:ph type="body" sz="quarter" idx="18"/>
          </p:nvPr>
        </p:nvSpPr>
        <p:spPr>
          <a:xfrm>
            <a:off x="1074030" y="3483729"/>
            <a:ext cx="2120040" cy="662774"/>
          </a:xfrm>
        </p:spPr>
        <p:txBody>
          <a:bodyPr/>
          <a:lstStyle/>
          <a:p>
            <a:r>
              <a:rPr lang="en-US" dirty="0"/>
              <a:t>1875</a:t>
            </a:r>
          </a:p>
        </p:txBody>
      </p:sp>
      <p:sp>
        <p:nvSpPr>
          <p:cNvPr id="7" name="Text Placeholder 6">
            <a:extLst>
              <a:ext uri="{FF2B5EF4-FFF2-40B4-BE49-F238E27FC236}">
                <a16:creationId xmlns:a16="http://schemas.microsoft.com/office/drawing/2014/main" id="{C47C57A6-79A9-7F9F-5002-85511A40BA34}"/>
              </a:ext>
            </a:extLst>
          </p:cNvPr>
          <p:cNvSpPr>
            <a:spLocks noGrp="1"/>
          </p:cNvSpPr>
          <p:nvPr>
            <p:ph type="body" sz="quarter" idx="21"/>
          </p:nvPr>
        </p:nvSpPr>
        <p:spPr>
          <a:xfrm>
            <a:off x="2809200" y="1123722"/>
            <a:ext cx="3192457" cy="1461301"/>
          </a:xfrm>
        </p:spPr>
        <p:txBody>
          <a:bodyPr/>
          <a:lstStyle/>
          <a:p>
            <a:pPr>
              <a:lnSpc>
                <a:spcPct val="90000"/>
              </a:lnSpc>
            </a:pPr>
            <a:r>
              <a:rPr lang="en-AU" dirty="0"/>
              <a:t>The first golden age of the Yarra Valley is short-lived. A series of events, including an economic depression, leads to the decline of the region. Increased demand for fortified wine sees wine production cease in 1921 and all vineyards are converted to pasture by 1937.</a:t>
            </a:r>
          </a:p>
        </p:txBody>
      </p:sp>
      <p:sp>
        <p:nvSpPr>
          <p:cNvPr id="8" name="Text Placeholder 7">
            <a:extLst>
              <a:ext uri="{FF2B5EF4-FFF2-40B4-BE49-F238E27FC236}">
                <a16:creationId xmlns:a16="http://schemas.microsoft.com/office/drawing/2014/main" id="{F750453E-C66F-1E81-2269-01796EEEBC56}"/>
              </a:ext>
            </a:extLst>
          </p:cNvPr>
          <p:cNvSpPr>
            <a:spLocks noGrp="1"/>
          </p:cNvSpPr>
          <p:nvPr>
            <p:ph type="body" sz="quarter" idx="22"/>
          </p:nvPr>
        </p:nvSpPr>
        <p:spPr>
          <a:xfrm>
            <a:off x="2798315" y="439871"/>
            <a:ext cx="2120040" cy="662774"/>
          </a:xfrm>
        </p:spPr>
        <p:txBody>
          <a:bodyPr/>
          <a:lstStyle/>
          <a:p>
            <a:r>
              <a:rPr lang="en-US" dirty="0"/>
              <a:t>1877 – 1937</a:t>
            </a:r>
          </a:p>
        </p:txBody>
      </p:sp>
      <p:sp>
        <p:nvSpPr>
          <p:cNvPr id="9" name="Text Placeholder 8">
            <a:extLst>
              <a:ext uri="{FF2B5EF4-FFF2-40B4-BE49-F238E27FC236}">
                <a16:creationId xmlns:a16="http://schemas.microsoft.com/office/drawing/2014/main" id="{DA5EA62E-0245-44DC-4FE9-D45398AE7052}"/>
              </a:ext>
            </a:extLst>
          </p:cNvPr>
          <p:cNvSpPr>
            <a:spLocks noGrp="1"/>
          </p:cNvSpPr>
          <p:nvPr>
            <p:ph type="body" sz="quarter" idx="23"/>
          </p:nvPr>
        </p:nvSpPr>
        <p:spPr>
          <a:xfrm>
            <a:off x="5113626" y="4237664"/>
            <a:ext cx="2369684" cy="1461301"/>
          </a:xfrm>
        </p:spPr>
        <p:txBody>
          <a:bodyPr/>
          <a:lstStyle/>
          <a:p>
            <a:pPr>
              <a:lnSpc>
                <a:spcPct val="90000"/>
              </a:lnSpc>
            </a:pPr>
            <a:r>
              <a:rPr lang="en-AU" sz="1600" dirty="0"/>
              <a:t>Vines – and winemakers – return to the Yarra Valley and a staple of new-generation wines are established.</a:t>
            </a:r>
          </a:p>
        </p:txBody>
      </p:sp>
      <p:sp>
        <p:nvSpPr>
          <p:cNvPr id="10" name="Text Placeholder 9">
            <a:extLst>
              <a:ext uri="{FF2B5EF4-FFF2-40B4-BE49-F238E27FC236}">
                <a16:creationId xmlns:a16="http://schemas.microsoft.com/office/drawing/2014/main" id="{14186AC6-4654-6C3B-9EBD-72667FD66747}"/>
              </a:ext>
            </a:extLst>
          </p:cNvPr>
          <p:cNvSpPr>
            <a:spLocks noGrp="1"/>
          </p:cNvSpPr>
          <p:nvPr>
            <p:ph type="body" sz="quarter" idx="24"/>
          </p:nvPr>
        </p:nvSpPr>
        <p:spPr>
          <a:xfrm>
            <a:off x="5102741" y="3553813"/>
            <a:ext cx="2120040" cy="662774"/>
          </a:xfrm>
        </p:spPr>
        <p:txBody>
          <a:bodyPr/>
          <a:lstStyle/>
          <a:p>
            <a:r>
              <a:rPr lang="en-US" dirty="0"/>
              <a:t>1960s</a:t>
            </a:r>
          </a:p>
        </p:txBody>
      </p:sp>
      <p:sp>
        <p:nvSpPr>
          <p:cNvPr id="2" name="Text Placeholder 6">
            <a:extLst>
              <a:ext uri="{FF2B5EF4-FFF2-40B4-BE49-F238E27FC236}">
                <a16:creationId xmlns:a16="http://schemas.microsoft.com/office/drawing/2014/main" id="{4E909759-623E-3D21-8E11-D6B95618762D}"/>
              </a:ext>
            </a:extLst>
          </p:cNvPr>
          <p:cNvSpPr txBox="1">
            <a:spLocks/>
          </p:cNvSpPr>
          <p:nvPr/>
        </p:nvSpPr>
        <p:spPr>
          <a:xfrm>
            <a:off x="9137429" y="1739099"/>
            <a:ext cx="2720743"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0000"/>
              </a:lnSpc>
            </a:pPr>
            <a:r>
              <a:rPr lang="en-AU" sz="1600" dirty="0"/>
              <a:t>Dr Bailey Carrodus makes the first commercial Yarra Valley vintage in 50 years. His innovative style paves the way for future cool-climate winemakers. </a:t>
            </a:r>
          </a:p>
        </p:txBody>
      </p:sp>
      <p:sp>
        <p:nvSpPr>
          <p:cNvPr id="5" name="Text Placeholder 7">
            <a:extLst>
              <a:ext uri="{FF2B5EF4-FFF2-40B4-BE49-F238E27FC236}">
                <a16:creationId xmlns:a16="http://schemas.microsoft.com/office/drawing/2014/main" id="{E01C81A7-84D7-54D9-701B-46AD3E22731E}"/>
              </a:ext>
            </a:extLst>
          </p:cNvPr>
          <p:cNvSpPr txBox="1">
            <a:spLocks/>
          </p:cNvSpPr>
          <p:nvPr/>
        </p:nvSpPr>
        <p:spPr>
          <a:xfrm>
            <a:off x="9126544" y="1055248"/>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1973</a:t>
            </a:r>
          </a:p>
        </p:txBody>
      </p:sp>
    </p:spTree>
    <p:extLst>
      <p:ext uri="{BB962C8B-B14F-4D97-AF65-F5344CB8AC3E}">
        <p14:creationId xmlns:p14="http://schemas.microsoft.com/office/powerpoint/2010/main" val="345627340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8036460A-5955-937F-2AD4-9C710844F87E}"/>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t="13405" b="13405"/>
          <a:stretch/>
        </p:blipFill>
        <p:spPr>
          <a:xfrm>
            <a:off x="6456363" y="374557"/>
            <a:ext cx="5735637" cy="2800350"/>
          </a:xfrm>
        </p:spPr>
      </p:pic>
      <p:sp>
        <p:nvSpPr>
          <p:cNvPr id="3" name="Text Placeholder 2">
            <a:extLst>
              <a:ext uri="{FF2B5EF4-FFF2-40B4-BE49-F238E27FC236}">
                <a16:creationId xmlns:a16="http://schemas.microsoft.com/office/drawing/2014/main" id="{4604393B-6DC0-8815-DD17-E56771AF18B1}"/>
              </a:ext>
            </a:extLst>
          </p:cNvPr>
          <p:cNvSpPr>
            <a:spLocks noGrp="1"/>
          </p:cNvSpPr>
          <p:nvPr>
            <p:ph type="body" sz="quarter" idx="17"/>
          </p:nvPr>
        </p:nvSpPr>
        <p:spPr>
          <a:xfrm>
            <a:off x="692829" y="4323709"/>
            <a:ext cx="2826886" cy="1461301"/>
          </a:xfrm>
        </p:spPr>
        <p:txBody>
          <a:bodyPr/>
          <a:lstStyle/>
          <a:p>
            <a:pPr>
              <a:lnSpc>
                <a:spcPct val="95000"/>
              </a:lnSpc>
            </a:pPr>
            <a:r>
              <a:rPr lang="en-AU" sz="1600" dirty="0"/>
              <a:t>The momentum of this resurgence paves the way for a list of new wineries, firmly establishing the Yarra Valley as a serious wine region.</a:t>
            </a:r>
          </a:p>
        </p:txBody>
      </p:sp>
      <p:sp>
        <p:nvSpPr>
          <p:cNvPr id="4" name="Text Placeholder 3">
            <a:extLst>
              <a:ext uri="{FF2B5EF4-FFF2-40B4-BE49-F238E27FC236}">
                <a16:creationId xmlns:a16="http://schemas.microsoft.com/office/drawing/2014/main" id="{4E83421D-3EDA-6300-94D7-668CD2C28B36}"/>
              </a:ext>
            </a:extLst>
          </p:cNvPr>
          <p:cNvSpPr>
            <a:spLocks noGrp="1"/>
          </p:cNvSpPr>
          <p:nvPr>
            <p:ph type="body" sz="quarter" idx="18"/>
          </p:nvPr>
        </p:nvSpPr>
        <p:spPr>
          <a:xfrm>
            <a:off x="681943" y="3639858"/>
            <a:ext cx="2120040" cy="662774"/>
          </a:xfrm>
        </p:spPr>
        <p:txBody>
          <a:bodyPr/>
          <a:lstStyle/>
          <a:p>
            <a:r>
              <a:rPr lang="en-US" dirty="0"/>
              <a:t>1980 – 1985</a:t>
            </a:r>
          </a:p>
        </p:txBody>
      </p:sp>
      <p:sp>
        <p:nvSpPr>
          <p:cNvPr id="5" name="Text Placeholder 4">
            <a:extLst>
              <a:ext uri="{FF2B5EF4-FFF2-40B4-BE49-F238E27FC236}">
                <a16:creationId xmlns:a16="http://schemas.microsoft.com/office/drawing/2014/main" id="{885F8851-48E1-5394-5A0B-6C1ED422EDD3}"/>
              </a:ext>
            </a:extLst>
          </p:cNvPr>
          <p:cNvSpPr>
            <a:spLocks noGrp="1"/>
          </p:cNvSpPr>
          <p:nvPr>
            <p:ph type="body" sz="quarter" idx="21"/>
          </p:nvPr>
        </p:nvSpPr>
        <p:spPr>
          <a:xfrm>
            <a:off x="2665639" y="1145176"/>
            <a:ext cx="2973161" cy="1461301"/>
          </a:xfrm>
        </p:spPr>
        <p:txBody>
          <a:bodyPr/>
          <a:lstStyle/>
          <a:p>
            <a:pPr>
              <a:lnSpc>
                <a:spcPct val="95000"/>
              </a:lnSpc>
            </a:pPr>
            <a:r>
              <a:rPr lang="en-AU" sz="1600" dirty="0"/>
              <a:t>New wineries continue to open as the Australian wine industry booms. Local winemakers buck the trend for big, intense styles of wine, instead embracing the region’s cool climate and creating an exciting culture of experimentation. </a:t>
            </a:r>
          </a:p>
          <a:p>
            <a:endParaRPr lang="en-US" dirty="0"/>
          </a:p>
        </p:txBody>
      </p:sp>
      <p:sp>
        <p:nvSpPr>
          <p:cNvPr id="6" name="Text Placeholder 5">
            <a:extLst>
              <a:ext uri="{FF2B5EF4-FFF2-40B4-BE49-F238E27FC236}">
                <a16:creationId xmlns:a16="http://schemas.microsoft.com/office/drawing/2014/main" id="{00276FF1-95D1-D47B-F789-FEDD75752222}"/>
              </a:ext>
            </a:extLst>
          </p:cNvPr>
          <p:cNvSpPr>
            <a:spLocks noGrp="1"/>
          </p:cNvSpPr>
          <p:nvPr>
            <p:ph type="body" sz="quarter" idx="22"/>
          </p:nvPr>
        </p:nvSpPr>
        <p:spPr>
          <a:xfrm>
            <a:off x="2654753" y="461325"/>
            <a:ext cx="2584737" cy="662774"/>
          </a:xfrm>
        </p:spPr>
        <p:txBody>
          <a:bodyPr/>
          <a:lstStyle/>
          <a:p>
            <a:r>
              <a:rPr lang="en-US" dirty="0"/>
              <a:t>1990s &amp; 2000s</a:t>
            </a:r>
          </a:p>
        </p:txBody>
      </p:sp>
      <p:sp>
        <p:nvSpPr>
          <p:cNvPr id="7" name="Text Placeholder 6">
            <a:extLst>
              <a:ext uri="{FF2B5EF4-FFF2-40B4-BE49-F238E27FC236}">
                <a16:creationId xmlns:a16="http://schemas.microsoft.com/office/drawing/2014/main" id="{43FEF27C-B578-6487-283E-3AF485E8BC85}"/>
              </a:ext>
            </a:extLst>
          </p:cNvPr>
          <p:cNvSpPr>
            <a:spLocks noGrp="1"/>
          </p:cNvSpPr>
          <p:nvPr>
            <p:ph type="body" sz="quarter" idx="23"/>
          </p:nvPr>
        </p:nvSpPr>
        <p:spPr>
          <a:xfrm>
            <a:off x="6357424" y="4295235"/>
            <a:ext cx="2976345" cy="1461301"/>
          </a:xfrm>
        </p:spPr>
        <p:txBody>
          <a:bodyPr/>
          <a:lstStyle/>
          <a:p>
            <a:pPr>
              <a:lnSpc>
                <a:spcPct val="95000"/>
              </a:lnSpc>
            </a:pPr>
            <a:r>
              <a:rPr lang="en-AU" sz="1600" dirty="0"/>
              <a:t>This premier cool-climate region is a hotbed of creativity. Winemakers are reducing the amount of intervention in the winery while spending more time in the vineyard.</a:t>
            </a:r>
          </a:p>
        </p:txBody>
      </p:sp>
      <p:sp>
        <p:nvSpPr>
          <p:cNvPr id="8" name="Text Placeholder 7">
            <a:extLst>
              <a:ext uri="{FF2B5EF4-FFF2-40B4-BE49-F238E27FC236}">
                <a16:creationId xmlns:a16="http://schemas.microsoft.com/office/drawing/2014/main" id="{FB0F365E-A6C3-F9ED-DC0C-C99988B61A96}"/>
              </a:ext>
            </a:extLst>
          </p:cNvPr>
          <p:cNvSpPr>
            <a:spLocks noGrp="1"/>
          </p:cNvSpPr>
          <p:nvPr>
            <p:ph type="body" sz="quarter" idx="24"/>
          </p:nvPr>
        </p:nvSpPr>
        <p:spPr>
          <a:xfrm>
            <a:off x="6346539" y="3611384"/>
            <a:ext cx="2120040" cy="662774"/>
          </a:xfrm>
        </p:spPr>
        <p:txBody>
          <a:bodyPr/>
          <a:lstStyle/>
          <a:p>
            <a:r>
              <a:rPr lang="en-US" dirty="0"/>
              <a:t>Today</a:t>
            </a:r>
          </a:p>
        </p:txBody>
      </p:sp>
    </p:spTree>
    <p:extLst>
      <p:ext uri="{BB962C8B-B14F-4D97-AF65-F5344CB8AC3E}">
        <p14:creationId xmlns:p14="http://schemas.microsoft.com/office/powerpoint/2010/main" val="2597440439"/>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158d000cbfa01de817eb4a5879306cfd">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2976c4048e2e240c19c8ddbcd6f4640a"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0CCF1F8-6D9E-4631-9BC7-E65B426755A9}">
  <ds:schemaRefs>
    <ds:schemaRef ds:uri="http://purl.org/dc/elements/1.1/"/>
    <ds:schemaRef ds:uri="http://purl.org/dc/terms/"/>
    <ds:schemaRef ds:uri="http://schemas.microsoft.com/office/2006/metadata/properties"/>
    <ds:schemaRef ds:uri="4e8dd08d-258d-47a9-9875-37f1ffd19f33"/>
    <ds:schemaRef ds:uri="http://purl.org/dc/dcmitype/"/>
    <ds:schemaRef ds:uri="http://schemas.microsoft.com/office/2006/documentManagement/types"/>
    <ds:schemaRef ds:uri="http://www.w3.org/XML/1998/namespace"/>
    <ds:schemaRef ds:uri="http://schemas.microsoft.com/office/infopath/2007/PartnerControls"/>
    <ds:schemaRef ds:uri="http://schemas.openxmlformats.org/package/2006/metadata/core-properties"/>
    <ds:schemaRef ds:uri="02256494-4976-4001-aedb-96463ae0d92e"/>
  </ds:schemaRefs>
</ds:datastoreItem>
</file>

<file path=customXml/itemProps2.xml><?xml version="1.0" encoding="utf-8"?>
<ds:datastoreItem xmlns:ds="http://schemas.openxmlformats.org/officeDocument/2006/customXml" ds:itemID="{061E59FC-C5C9-447F-9D0C-346DCC2377E9}"/>
</file>

<file path=customXml/itemProps3.xml><?xml version="1.0" encoding="utf-8"?>
<ds:datastoreItem xmlns:ds="http://schemas.openxmlformats.org/officeDocument/2006/customXml" ds:itemID="{D67DE229-D415-4F5C-8950-CD8A5252257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1136</Words>
  <Application>Microsoft Macintosh PowerPoint</Application>
  <PresentationFormat>Widescreen</PresentationFormat>
  <Paragraphs>277</Paragraphs>
  <Slides>26</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Neue Haas Grotesk Text Pro</vt:lpstr>
      <vt:lpstr>Inter Display</vt:lpstr>
      <vt:lpstr>Arial</vt:lpstr>
      <vt:lpstr>Hellix</vt:lpstr>
      <vt:lpstr>Slide layouts</vt:lpstr>
      <vt:lpstr>PowerPoint Presentation</vt:lpstr>
      <vt:lpstr>PowerPoint Presentation</vt:lpstr>
      <vt:lpstr>YARRA VALLEY</vt:lpstr>
      <vt:lpstr>TODAY WE’LL COVER</vt:lpstr>
      <vt:lpstr>AUSTRALIA</vt:lpstr>
      <vt:lpstr>VICTORIA</vt:lpstr>
      <vt:lpstr>1838</vt:lpstr>
      <vt:lpstr>PowerPoint Presentation</vt:lpstr>
      <vt:lpstr>PowerPoint Presentation</vt:lpstr>
      <vt:lpstr>A COOL, MISTY VALLEY</vt:lpstr>
      <vt:lpstr>CLIMATE</vt:lpstr>
      <vt:lpstr>SOIL</vt:lpstr>
      <vt:lpstr>VITICULTURE AND WINEMAKING IN</vt:lpstr>
      <vt:lpstr>PowerPoint Presentation</vt:lpstr>
      <vt:lpstr>PowerPoint Presentation</vt:lpstr>
      <vt:lpstr>CHARDONNAY characteristics</vt:lpstr>
      <vt:lpstr>PowerPoint Presentation</vt:lpstr>
      <vt:lpstr>PINOT NOIR characteristics</vt:lpstr>
      <vt:lpstr>PowerPoint Presentation</vt:lpstr>
      <vt:lpstr>CABERNET SAUVIGNON characteristics</vt:lpstr>
      <vt:lpstr>PowerPoint Presentation</vt:lpstr>
      <vt:lpstr>SHIRAZ characteristics</vt:lpstr>
      <vt:lpstr>PowerPoint Presentation</vt:lpstr>
      <vt:lpstr>YARRA VALLEY</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cp:revision>
  <dcterms:created xsi:type="dcterms:W3CDTF">2018-07-25T07:02:59Z</dcterms:created>
  <dcterms:modified xsi:type="dcterms:W3CDTF">2025-03-24T00:51:30Z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ies>
</file>