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3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60" r:id="rId13"/>
    <p:sldId id="641" r:id="rId14"/>
    <p:sldId id="661" r:id="rId15"/>
    <p:sldId id="642" r:id="rId16"/>
    <p:sldId id="643" r:id="rId17"/>
    <p:sldId id="648" r:id="rId18"/>
    <p:sldId id="662" r:id="rId19"/>
    <p:sldId id="649" r:id="rId20"/>
    <p:sldId id="651" r:id="rId21"/>
    <p:sldId id="652" r:id="rId22"/>
    <p:sldId id="276" r:id="rId23"/>
    <p:sldId id="515" r:id="rId24"/>
    <p:sldId id="656" r:id="rId25"/>
    <p:sldId id="603" r:id="rId26"/>
    <p:sldId id="278" r:id="rId27"/>
    <p:sldId id="658" r:id="rId28"/>
    <p:sldId id="663" r:id="rId29"/>
    <p:sldId id="659" r:id="rId30"/>
    <p:sldId id="340" r:id="rId31"/>
    <p:sldId id="664" r:id="rId32"/>
  </p:sldIdLst>
  <p:sldSz cx="12192000" cy="6858000"/>
  <p:notesSz cx="6858000" cy="9144000"/>
  <p:embeddedFontLst>
    <p:embeddedFont>
      <p:font typeface="Malgun Gothic" panose="020B0503020000020004" pitchFamily="34" charset="-127"/>
      <p:regular r:id="rId34"/>
      <p:bold r:id="rId35"/>
    </p:embeddedFont>
    <p:embeddedFont>
      <p:font typeface="Malgun Gothic" panose="020B0503020000020004" pitchFamily="34" charset="-127"/>
      <p:regular r:id="rId34"/>
      <p:bold r:id="rId35"/>
    </p:embeddedFont>
    <p:embeddedFont>
      <p:font typeface="Inter Display" panose="02000503000000020004" pitchFamily="2" charset="0"/>
      <p:regular r:id="rId36"/>
      <p:bold r:id="rId37"/>
      <p:italic r:id="rId38"/>
      <p:boldItalic r:id="rId39"/>
    </p:embeddedFont>
    <p:embeddedFont>
      <p:font typeface="Neue Haas Grotesk Text Pro" panose="020B0504020202020204" pitchFamily="34" charset="77"/>
      <p:regular r:id="rId40"/>
      <p:bold r:id="rId41"/>
      <p:italic r:id="rId42"/>
      <p:boldItalic r:id="rId43"/>
    </p:embeddedFont>
    <p:embeddedFont>
      <p:font typeface="Noto Sans KR Bold" panose="020B0500000000000000" pitchFamily="34" charset="-128"/>
      <p:regular r:id="rId44"/>
      <p:bold r:id="rId45"/>
      <p:italic r:id="rId46"/>
      <p:boldItalic r:id="rId47"/>
    </p:embeddedFont>
    <p:embeddedFont>
      <p:font typeface="Noto Sans KR Regular" panose="020B0500000000000000" pitchFamily="34" charset="-128"/>
      <p:regular r:id="rId48"/>
      <p:bold r:id="rId49"/>
      <p:italic r:id="rId50"/>
      <p:boldItalic r:id="rId51"/>
    </p:embeddedFont>
  </p:embeddedFontLst>
  <p:custDataLst>
    <p:tags r:id="rId52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6DFD45-1167-81A0-BE00-AFB6735BAA66}" name="Emma Symington" initials="ES" userId="S::emma.symington@wineaustralia.com::a85d5d76-701e-415b-a297-15fcc699ee67" providerId="AD"/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50" autoAdjust="0"/>
    <p:restoredTop sz="79116" autoAdjust="0"/>
  </p:normalViewPr>
  <p:slideViewPr>
    <p:cSldViewPr snapToGrid="0">
      <p:cViewPr varScale="1">
        <p:scale>
          <a:sx n="95" d="100"/>
          <a:sy n="95" d="100"/>
        </p:scale>
        <p:origin x="640" y="184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commentAuthors" Target="commentAuthors.xml"/><Relationship Id="rId58" Type="http://schemas.microsoft.com/office/2016/11/relationships/changesInfo" Target="changesInfos/changesInfo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18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font" Target="fonts/font8.fntdata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11.fntdata"/><Relationship Id="rId52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 modSld">
      <pc:chgData name="Cameron Midson" userId="510fe36d-201b-4d30-8c49-491c55367456" providerId="ADAL" clId="{93217E07-8A0E-5D7D-A37A-49773A2FEA36}" dt="2026-03-23T04:44:18.350" v="4" actId="1076"/>
      <pc:docMkLst>
        <pc:docMk/>
      </pc:docMkLst>
      <pc:sldChg chg="modSp mod">
        <pc:chgData name="Cameron Midson" userId="510fe36d-201b-4d30-8c49-491c55367456" providerId="ADAL" clId="{93217E07-8A0E-5D7D-A37A-49773A2FEA36}" dt="2026-03-23T04:44:18.350" v="4" actId="1076"/>
        <pc:sldMkLst>
          <pc:docMk/>
          <pc:sldMk cId="2788012413" sldId="515"/>
        </pc:sldMkLst>
        <pc:spChg chg="mod">
          <ac:chgData name="Cameron Midson" userId="510fe36d-201b-4d30-8c49-491c55367456" providerId="ADAL" clId="{93217E07-8A0E-5D7D-A37A-49773A2FEA36}" dt="2026-03-23T04:44:18.350" v="4" actId="1076"/>
          <ac:spMkLst>
            <pc:docMk/>
            <pc:sldMk cId="2788012413" sldId="515"/>
            <ac:spMk id="126" creationId="{7E7044EC-5A11-3287-DF94-67E50D1E1EA0}"/>
          </ac:spMkLst>
        </pc:spChg>
      </pc:sldChg>
      <pc:sldChg chg="modSp mod">
        <pc:chgData name="Cameron Midson" userId="510fe36d-201b-4d30-8c49-491c55367456" providerId="ADAL" clId="{93217E07-8A0E-5D7D-A37A-49773A2FEA36}" dt="2026-03-23T04:44:08.180" v="2" actId="1076"/>
        <pc:sldMkLst>
          <pc:docMk/>
          <pc:sldMk cId="164068906" sldId="603"/>
        </pc:sldMkLst>
        <pc:spChg chg="mod">
          <ac:chgData name="Cameron Midson" userId="510fe36d-201b-4d30-8c49-491c55367456" providerId="ADAL" clId="{93217E07-8A0E-5D7D-A37A-49773A2FEA36}" dt="2026-03-23T04:44:08.180" v="2" actId="1076"/>
          <ac:spMkLst>
            <pc:docMk/>
            <pc:sldMk cId="164068906" sldId="603"/>
            <ac:spMk id="126" creationId="{0CAD56FE-068D-C6AD-6B06-DF4BF875D84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호주의 최상급 서늘한 기후 산지 중 하나로 천연의 우아하고</a:t>
            </a:r>
            <a:r>
              <a:rPr lang="en-US" altLang="ko-KR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강렬한 풍미</a:t>
            </a:r>
            <a:r>
              <a:rPr lang="ko-KR" altLang="en-US" i="0" dirty="0">
                <a:latin typeface="Noto Sans KR Bold" panose="020B0500000000000000" pitchFamily="34" charset="-128"/>
                <a:ea typeface="Noto Sans KR Bold" panose="020B0500000000000000" pitchFamily="34" charset="-128"/>
              </a:rPr>
              <a:t>와</a:t>
            </a:r>
            <a:r>
              <a:rPr lang="en-US" altLang="ko-KR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풍부한 아로마 와인을 생산하는데 집중하고 있다</a:t>
            </a:r>
            <a:r>
              <a:rPr lang="en-US" altLang="ko-KR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슬라이드 추가 정보와 추천 토론 주제는 슬라이드 노트를 참조한다</a:t>
            </a:r>
            <a:r>
              <a:rPr lang="en-US" altLang="ko-KR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본 </a:t>
            </a:r>
            <a:r>
              <a:rPr lang="ko-KR" altLang="en-US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프리젠테이션</a:t>
            </a:r>
            <a:r>
              <a:rPr lang="ko-KR" altLang="en-US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자료를 비롯한 추가 주제 및 자료를 다운받고자 하는 경우 </a:t>
            </a:r>
            <a:r>
              <a:rPr lang="en-AU" altLang="ko-KR" sz="1200" i="1" kern="1200" dirty="0" err="1">
                <a:solidFill>
                  <a:srgbClr val="000000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www.australianwinediscovered.com</a:t>
            </a:r>
            <a:r>
              <a:rPr lang="en-AU" altLang="ko-KR" sz="1200" i="1" kern="1200" dirty="0">
                <a:solidFill>
                  <a:srgbClr val="000000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 </a:t>
            </a:r>
            <a:r>
              <a:rPr lang="ko-KR" altLang="ko-KR" sz="1200" i="1" kern="1200" dirty="0">
                <a:solidFill>
                  <a:srgbClr val="000000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참조</a:t>
            </a:r>
            <a:endParaRPr lang="en-US" altLang="ko-KR" i="1" dirty="0">
              <a:latin typeface="Noto Sans KR Bold" panose="020B0500000000000000" pitchFamily="34" charset="-128"/>
              <a:ea typeface="Noto Sans KR Bold" panose="020B0500000000000000" pitchFamily="34" charset="-128"/>
            </a:endParaRP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42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이제 선별한 와인을 시음해 보고 의견을 교환해 보자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801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 품종에 대한 프로그램 자료는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 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764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kumimoji="0" lang="ko-KR" altLang="en-US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태즈메이니아의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와인메이커는 흠 잡을 데 없는 구조감과 스타일을 갖춘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생산하고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전통 방식을 활용한 와인이 독보적이다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더욱 서늘한 지역에서 재배되는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와인의 골격을 이루며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아삭하고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생동감 있는 산도 덕분에 고품질의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생산을 가능케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스타일 면에서 </a:t>
            </a:r>
            <a:r>
              <a:rPr kumimoji="0" lang="ko-KR" altLang="en-US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태즈메이니아의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드라이하며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과일 풍미 위주 스타일부터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 생산자들 중 상위에 속하는 생산자들에 의해 만들어지는 진지하면서도 효모 자가분해향과 깊은 풍미가 있는 와인에 이르기까지 다양한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클래식 스타일은 병 숙성을 통해 발현된 매력적이고 복합적 풍미와 효모 특징에 붉은 사과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감귤류 풍미를 갖춘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en-AU" b="0" i="0" dirty="0">
                <a:effectLst/>
              </a:rPr>
            </a:br>
            <a:br>
              <a:rPr lang="en-AU" b="0" i="0" dirty="0">
                <a:effectLst/>
              </a:rPr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rtl="0"/>
            <a:r>
              <a:rPr kumimoji="0" lang="ko-KR" altLang="en-US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태즈메이니아의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스틸 와인과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모두에 적합한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i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524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34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일반적인 포도 재배 조건과 재배 산지에 따라 스타일이 다양하지만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생동감 있는 산미와 아삭한 사과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배 풍미를 갖춘 보통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i="0" kern="100" dirty="0" err="1">
                <a:effectLst/>
                <a:latin typeface="맑은 고딕"/>
                <a:ea typeface="굴림"/>
                <a:cs typeface="Times New Roman"/>
              </a:rPr>
              <a:t>태즈메이니아</a:t>
            </a:r>
            <a:r>
              <a:rPr lang="ko-KR" altLang="en-US" sz="1200" i="0" kern="100" dirty="0">
                <a:effectLst/>
                <a:latin typeface="맑은 고딕"/>
                <a:ea typeface="굴림"/>
                <a:cs typeface="Times New Roman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스타일은 오크 숙성을 보다 신중하게 적용하는 추세이다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kumimoji="0" lang="ko-KR" altLang="en-US" sz="1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재배되는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섬세한 과일 특징을 가지고 있으므로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와인메이커는 지나친 오크 사용을 지양해 과도한 오크 풍미의 발현을 피한다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237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태즈메이니아의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일반적으로 섬세하고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향이 좋으며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아로마가 풍부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과즙이 풍부한 붉은 과일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딸기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체리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향의 클래식 스타일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Tamar Valley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Pipers River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품종으로 국제적인 유명세를 떨치고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Coal River Valley, Derwent Valley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포함한 </a:t>
            </a:r>
            <a:r>
              <a:rPr kumimoji="0" lang="ko-KR" altLang="en-US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태즈메이니아의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남부 지역에서도 아주 흥미로운 와인이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33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413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Tx/>
              <a:buChar char="-"/>
            </a:pP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Tamar River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양쪽에 위치한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Tamar Valley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kumimoji="0" lang="ko-KR" altLang="ko-K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태즈메이니아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가장 크고 가장 오래된 와인 지역이며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블랑과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품종이 이 지역에서 인기가 많다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Pipers River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Launceston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시의 북동부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이 지역 특산품으로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이 곳에서 자란다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신선한 농산물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해산물을 좋아하는 미식가의 천국인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East Coast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품종을 주로 재배한다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marL="171450" indent="-171450" rtl="0">
              <a:buFontTx/>
              <a:buChar char="-"/>
            </a:pPr>
            <a:r>
              <a:rPr kumimoji="0" lang="ko-KR" altLang="ko-K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태즈메이니아</a:t>
            </a:r>
            <a:r>
              <a:rPr kumimoji="0" lang="ko-KR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Calibri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주에서도 가장 젊은 와인 산지인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North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West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소수의 획기적인 와인 생산자들이 활약하고 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Hobart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동쪽인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Coal River Valley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일부 소규모 와인 생산자들이 활동하고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 포도밭 중 상당수가 북동쪽 언덕에 위치해 햇빛을 최대한 활용할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포도밭은 여타 다양한 품종 외에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포함한 전통적 품종을 재배한다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Derwent Valley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Derwent River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유역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Hobart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인접한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 산지는 해안과 강의 혜택을 받는다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지금은 </a:t>
            </a:r>
            <a:r>
              <a:rPr kumimoji="0" lang="ko-KR" altLang="ko-K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태즈메이니아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가장 유명한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MONA(Museum of Old and New Art)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건물의 일부인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Moorilla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Estate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위치한 지역이기도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br>
              <a:rPr lang="en-AU" b="0" dirty="0">
                <a:effectLst/>
              </a:rPr>
            </a:br>
            <a:r>
              <a:rPr lang="ko-KR" altLang="en-US" dirty="0"/>
              <a:t>추천 토론 주제</a:t>
            </a:r>
            <a:r>
              <a:rPr lang="en-US" altLang="ko-KR" dirty="0"/>
              <a:t>: </a:t>
            </a:r>
          </a:p>
          <a:p>
            <a:r>
              <a:rPr lang="en-US" strike="noStrike" dirty="0"/>
              <a:t>- </a:t>
            </a:r>
            <a:r>
              <a:rPr kumimoji="0" lang="ko-KR" altLang="ko-K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태즈메이니아</a:t>
            </a:r>
            <a:r>
              <a:rPr kumimoji="0" lang="ko-KR" altLang="ko-K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Calibri"/>
                <a:cs typeface="+mn-cs"/>
              </a:rPr>
              <a:t> </a:t>
            </a:r>
            <a:r>
              <a:rPr lang="ko-KR" altLang="en-US" dirty="0"/>
              <a:t>섬의 다채롭고 독보적인 와인 산지를 고려할 때</a:t>
            </a:r>
            <a:r>
              <a:rPr lang="en-US" altLang="ko-KR" dirty="0"/>
              <a:t> </a:t>
            </a:r>
            <a:r>
              <a:rPr lang="ko-KR" altLang="en-US" dirty="0"/>
              <a:t>호주의 다른 와인 산지와 두드러지게 구별되는 점은</a:t>
            </a:r>
            <a:r>
              <a:rPr lang="en-US" altLang="ko-KR" dirty="0"/>
              <a:t>? 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556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클래식 스타일 </a:t>
            </a:r>
            <a:r>
              <a:rPr lang="ko-KR" altLang="en-US" sz="1200" i="0" kern="100" dirty="0" err="1">
                <a:effectLst/>
                <a:latin typeface="맑은 고딕"/>
                <a:ea typeface="굴림"/>
                <a:cs typeface="Times New Roman"/>
              </a:rPr>
              <a:t>태즈메이니아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맛보는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작고 외진 이 섬은 비교적 최근까지는 와인 생산 측면에서 간과되어 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상황은 완전히 바뀌어 최근 몇 년간 탁월한 서늘한 기후 와인이 세계 최상급 와인으로 인정받으면서 와인 산업의 중심에 우뚝 서고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27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서부 해안을 강타하는 맹렬한 해풍이 미치지 않는 </a:t>
            </a:r>
            <a:r>
              <a:rPr lang="ko-KR" altLang="en-US" sz="1200" i="0" kern="100" dirty="0" err="1">
                <a:effectLst/>
                <a:latin typeface="맑은 고딕"/>
                <a:ea typeface="굴림"/>
                <a:cs typeface="Times New Roman"/>
              </a:rPr>
              <a:t>태즈메이니아</a:t>
            </a:r>
            <a:r>
              <a:rPr lang="en-US" altLang="ko-KR" sz="1200" i="0" kern="100" dirty="0">
                <a:effectLst/>
                <a:latin typeface="맑은 고딕"/>
                <a:ea typeface="굴림"/>
                <a:cs typeface="Times New Roman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주의 북부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동부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남부에서 주로 포도밭을 찾아볼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일반적으로 서늘한 기후로 분류되지만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i="0" kern="100" dirty="0" err="1">
                <a:effectLst/>
                <a:latin typeface="맑은 고딕"/>
                <a:ea typeface="굴림"/>
                <a:cs typeface="Times New Roman"/>
              </a:rPr>
              <a:t>태즈메이니아</a:t>
            </a:r>
            <a:r>
              <a:rPr lang="ko-KR" altLang="en-US" sz="1200" i="0" kern="100" dirty="0">
                <a:effectLst/>
                <a:latin typeface="맑은 고딕"/>
                <a:ea typeface="굴림"/>
                <a:cs typeface="Times New Roman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환경과 독특한 각 세부 지역은 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 스타일이 다양한 아주 다채로운 산지이다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63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200" i="0" kern="100" dirty="0" err="1">
                <a:effectLst/>
                <a:latin typeface="맑은 고딕"/>
                <a:ea typeface="굴림"/>
                <a:cs typeface="Times New Roman"/>
              </a:rPr>
              <a:t>태즈메이니아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호주의 최상급 서늘한 기후 와인 산지이며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남위도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kumimoji="0" lang="en-AU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southern latitude)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라는 입지 조건은 긴 일조 시간 덕에 상쇄된다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기후는 온화하며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동쪽으로는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타즈만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북쪽으로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배스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해협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서쪽으로는 인도양에 인접해 두드러진 해양의 영향을 받는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해양은 각각 강력한 바람과 호우를 유발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서리와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보트리티스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위험을 증가시키기 때문에 포도밭 입지가 무엇보다 중요하다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</a:t>
            </a:r>
            <a:r>
              <a:rPr lang="ko-KR" altLang="en-US" sz="1200" i="0" kern="100" dirty="0" err="1">
                <a:effectLst/>
                <a:latin typeface="맑은 고딕"/>
                <a:ea typeface="굴림"/>
                <a:cs typeface="Times New Roman"/>
              </a:rPr>
              <a:t>태즈메이니아</a:t>
            </a:r>
            <a:r>
              <a:rPr lang="en-US" altLang="ko-KR" sz="1200" i="0" kern="100" dirty="0">
                <a:effectLst/>
                <a:latin typeface="맑은 고딕"/>
                <a:ea typeface="굴림"/>
                <a:cs typeface="Times New Roman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풍경의 주를 이루는 조립 현무암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粗粒玄武岩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덮힌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 지형이 포도밭을 바람과 호우로부터 보호한다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계절의 구분이 명확하지만 기후는 보통 서늘하다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i="0" kern="100" dirty="0" err="1">
                <a:effectLst/>
                <a:latin typeface="맑은 고딕"/>
                <a:ea typeface="굴림"/>
                <a:cs typeface="Times New Roman"/>
              </a:rPr>
              <a:t>태즈메이니아</a:t>
            </a:r>
            <a:r>
              <a:rPr lang="en-US" altLang="ko-KR" sz="1200" i="0" kern="100" dirty="0">
                <a:effectLst/>
                <a:latin typeface="맑은 고딕"/>
                <a:ea typeface="굴림"/>
                <a:cs typeface="Times New Roman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중앙 고지대는 겨울에 눈이 내리는 것이 보통이며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해양의 영향으로 해안 지역의 겨울 기온은 호주 본토보다는 높다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대부분의 본토 지역과는 달리 물 공급은 많은 지역에서 문제가 되지 않는다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477mm(18.8in). 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15.6°C(60°F).  </a:t>
            </a:r>
            <a:endParaRPr lang="en-AU" b="0" i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696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rtl="0"/>
            <a:r>
              <a:rPr kumimoji="0" lang="ko-KR" altLang="en-US" sz="1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지리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토양이 이 지역이 성공적인 와인 산지로 정착하는데 기여한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i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543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최상급 부지는 햇볕이 좋고 공기가 잘 통하는 북동향의 언덕 지형에 위치하고 있어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서리의 잠재적 위험을 완화한다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kumimoji="0" lang="ko-KR" altLang="en-US" sz="1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태즈메이니아의</a:t>
            </a:r>
            <a:r>
              <a:rPr lang="ko-KR" altLang="en-US" b="0" i="0" dirty="0">
                <a:effectLst/>
              </a:rPr>
              <a:t> 돌이 많은 토양은 온기를 가두어 유지하고 있다가 서늘한 밤 시간에도 포도에 온기를 주므로 서늘한 기후와 잘 맞는다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또한 이런 토양은 완숙하는 기간 중 포도의 색이 진해지고</a:t>
            </a:r>
            <a:r>
              <a:rPr lang="en-US" altLang="ko-KR" b="0" i="0" dirty="0">
                <a:effectLst/>
              </a:rPr>
              <a:t> </a:t>
            </a:r>
            <a:r>
              <a:rPr lang="ko-KR" altLang="en-US" b="0" i="0" dirty="0">
                <a:effectLst/>
              </a:rPr>
              <a:t>아로마 화합물이 더욱 발현되는 역할을 한다</a:t>
            </a:r>
            <a:r>
              <a:rPr lang="en-US" altLang="ko-KR" b="0" i="0" dirty="0">
                <a:effectLst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b="0" i="0" dirty="0" err="1">
                <a:effectLst/>
              </a:rPr>
              <a:t>빈티지의</a:t>
            </a:r>
            <a:r>
              <a:rPr lang="ko-KR" altLang="en-US" b="0" i="0" dirty="0">
                <a:effectLst/>
              </a:rPr>
              <a:t> 차이가 주요 문제가 된다 </a:t>
            </a:r>
            <a:r>
              <a:rPr lang="en-US" altLang="ko-KR" b="0" i="0" dirty="0">
                <a:effectLst/>
              </a:rPr>
              <a:t>– </a:t>
            </a:r>
            <a:r>
              <a:rPr lang="ko-KR" altLang="en-US" b="0" i="0" dirty="0">
                <a:effectLst/>
              </a:rPr>
              <a:t>여타 호주 와인 산지와 비교해 더욱 중요한 요인으로 관리되고 있다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포도 수확량과 완숙 정도는 해마다 그 해의 기후 조건에 따라 극적일 만큼 변동이 심하다</a:t>
            </a:r>
            <a:r>
              <a:rPr lang="en-US" altLang="ko-KR" b="0" i="0" dirty="0">
                <a:effectLst/>
              </a:rPr>
              <a:t>. </a:t>
            </a:r>
            <a:endParaRPr lang="en-AU" b="0" i="0" dirty="0">
              <a:effectLst/>
            </a:endParaRPr>
          </a:p>
          <a:p>
            <a:pPr rtl="0"/>
            <a:br>
              <a:rPr lang="en-AU" b="0" i="0" dirty="0">
                <a:effectLst/>
              </a:rPr>
            </a:br>
            <a:r>
              <a:rPr lang="ko-KR" altLang="en-US" i="0" dirty="0"/>
              <a:t>추천 토론 주제</a:t>
            </a:r>
            <a:r>
              <a:rPr lang="en-US" altLang="ko-KR" i="0" dirty="0"/>
              <a:t>: </a:t>
            </a:r>
          </a:p>
          <a:p>
            <a:r>
              <a:rPr lang="ko-KR" altLang="en-US" i="0" dirty="0"/>
              <a:t>빈티지 차이가 와인 생산자의 해마다</a:t>
            </a:r>
            <a:r>
              <a:rPr lang="en-US" altLang="ko-KR" i="0" dirty="0"/>
              <a:t>(</a:t>
            </a:r>
            <a:r>
              <a:rPr kumimoji="0" lang="en-AU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from year to year)</a:t>
            </a:r>
            <a:r>
              <a:rPr lang="ko-KR" altLang="en-US" i="0" dirty="0"/>
              <a:t> </a:t>
            </a:r>
            <a:r>
              <a:rPr lang="ko-KR" altLang="en-US" i="0" dirty="0" err="1"/>
              <a:t>빈티지에</a:t>
            </a:r>
            <a:r>
              <a:rPr lang="ko-KR" altLang="en-US" i="0" dirty="0"/>
              <a:t> 어떤 영향을 미치는가</a:t>
            </a:r>
            <a:r>
              <a:rPr lang="en-US" altLang="ko-KR" i="0" dirty="0"/>
              <a:t>?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37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ko-KR" altLang="en-US" i="0" dirty="0"/>
              <a:t>바람막이를 설치해 </a:t>
            </a:r>
            <a:r>
              <a:rPr kumimoji="0" lang="ko-KR" altLang="en-US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태즈메이니아의</a:t>
            </a:r>
            <a:r>
              <a:rPr lang="ko-KR" altLang="en-US" i="0" dirty="0"/>
              <a:t> 남풍과</a:t>
            </a:r>
            <a:r>
              <a:rPr lang="en-US" altLang="ko-KR" i="0" dirty="0"/>
              <a:t> </a:t>
            </a:r>
            <a:r>
              <a:rPr lang="ko-KR" altLang="en-US" i="0" dirty="0"/>
              <a:t>서풍의 영향을 완화한다</a:t>
            </a:r>
            <a:r>
              <a:rPr lang="en-US" altLang="ko-KR" i="0" dirty="0"/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i="0" dirty="0" err="1"/>
              <a:t>생장기</a:t>
            </a:r>
            <a:r>
              <a:rPr lang="ko-KR" altLang="en-US" i="0" dirty="0"/>
              <a:t> 강우량이 기대 이하인 시즌에는 간혹 가뭄이 위험 요소가 될 수도 있어</a:t>
            </a:r>
            <a:r>
              <a:rPr lang="en-US" altLang="ko-KR" i="0" dirty="0"/>
              <a:t>,</a:t>
            </a:r>
            <a:r>
              <a:rPr lang="ko-KR" altLang="en-US" i="0" dirty="0"/>
              <a:t> 많은 </a:t>
            </a:r>
            <a:r>
              <a:rPr lang="ko-KR" altLang="en-US" i="0" dirty="0" err="1"/>
              <a:t>태즈메이니아</a:t>
            </a:r>
            <a:r>
              <a:rPr lang="ko-KR" altLang="en-US" i="0" dirty="0"/>
              <a:t> 포도밭은 </a:t>
            </a:r>
            <a:r>
              <a:rPr lang="ko-KR" altLang="en-US" i="0" dirty="0" err="1"/>
              <a:t>세류</a:t>
            </a:r>
            <a:r>
              <a:rPr lang="ko-KR" altLang="en-US" i="0" dirty="0"/>
              <a:t> 관개를 활용한다</a:t>
            </a:r>
            <a:r>
              <a:rPr lang="en-US" altLang="ko-KR" i="0" dirty="0"/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i="0" dirty="0"/>
              <a:t>포도재배자는 그물을 설치해 포도밭을 완전히 덮어 섬의 조류로부터 보호한다</a:t>
            </a:r>
            <a:r>
              <a:rPr lang="en-US" altLang="ko-KR" i="0" dirty="0"/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i="0" dirty="0"/>
              <a:t>햇빛 노출을 극대화하고 완숙을 돕기 위해 서늘한 기후 포도재배에 보편적인 </a:t>
            </a:r>
            <a:r>
              <a:rPr lang="ko-KR" altLang="en-US" i="0" dirty="0" err="1"/>
              <a:t>캐노피</a:t>
            </a:r>
            <a:r>
              <a:rPr lang="ko-KR" altLang="en-US" i="0" dirty="0"/>
              <a:t> 관리 기법인 포도송이 주변 잎을 제거하는 방식을 활용한다</a:t>
            </a:r>
            <a:r>
              <a:rPr lang="en-US" altLang="ko-KR" i="0" dirty="0"/>
              <a:t>. </a:t>
            </a:r>
            <a:r>
              <a:rPr lang="ko-KR" altLang="en-US" i="0" dirty="0"/>
              <a:t>그러나 일부 포도재배자는 이러한 기법을 개선하여 아침 해를 가리는 잎만 제거하고 오후 해로부터 포도를 보호해주는 잎은 남겨둔다</a:t>
            </a:r>
            <a:r>
              <a:rPr lang="en-US" altLang="ko-KR" i="0" dirty="0"/>
              <a:t>. </a:t>
            </a:r>
            <a:r>
              <a:rPr lang="ko-KR" altLang="en-US" i="0" dirty="0"/>
              <a:t>이렇게 함으로써 포도송이 온도가 지나치게 높아지는 것을 막아</a:t>
            </a:r>
            <a:r>
              <a:rPr lang="en-US" altLang="ko-KR" i="0" dirty="0"/>
              <a:t> </a:t>
            </a:r>
            <a:r>
              <a:rPr lang="ko-KR" altLang="en-US" i="0" dirty="0"/>
              <a:t>최적의 완숙 조건을 만든다</a:t>
            </a:r>
            <a:r>
              <a:rPr lang="en-US" altLang="ko-KR" i="0" dirty="0"/>
              <a:t>. </a:t>
            </a:r>
            <a:r>
              <a:rPr lang="ko-KR" altLang="en-US" i="0" dirty="0"/>
              <a:t>이러한 기법은 와인의 스타일에 영향을 미친다</a:t>
            </a:r>
            <a:r>
              <a:rPr lang="en-US" altLang="ko-KR" i="0" dirty="0"/>
              <a:t>. 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137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서늘한 기후 지역의 장기적 미래는 보장되어 있다고 할 수 있으므로</a:t>
            </a:r>
            <a:r>
              <a:rPr lang="en-US" altLang="ko-KR" i="0" dirty="0"/>
              <a:t>,</a:t>
            </a:r>
            <a:r>
              <a:rPr lang="ko-KR" altLang="en-US" i="0" dirty="0"/>
              <a:t> </a:t>
            </a:r>
            <a:r>
              <a:rPr kumimoji="0" lang="ko-KR" altLang="en-US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굴림"/>
                <a:cs typeface="Times New Roman"/>
              </a:rPr>
              <a:t>태즈메이니아의</a:t>
            </a:r>
            <a:r>
              <a:rPr lang="ko-KR" altLang="en-US" i="0" dirty="0"/>
              <a:t> 대표 품종인 </a:t>
            </a:r>
            <a:r>
              <a:rPr lang="ko-KR" altLang="en-US" i="0" dirty="0" err="1"/>
              <a:t>피노</a:t>
            </a:r>
            <a:r>
              <a:rPr lang="ko-KR" altLang="en-US" i="0" dirty="0"/>
              <a:t> </a:t>
            </a:r>
            <a:r>
              <a:rPr lang="ko-KR" altLang="en-US" i="0" dirty="0" err="1"/>
              <a:t>누아와</a:t>
            </a:r>
            <a:r>
              <a:rPr lang="ko-KR" altLang="en-US" i="0" dirty="0"/>
              <a:t> </a:t>
            </a:r>
            <a:r>
              <a:rPr lang="ko-KR" altLang="en-US" i="0" dirty="0" err="1"/>
              <a:t>샤르도네도</a:t>
            </a:r>
            <a:r>
              <a:rPr lang="ko-KR" altLang="en-US" i="0" dirty="0"/>
              <a:t> 계속 번성할 것으로 예견된다</a:t>
            </a:r>
            <a:r>
              <a:rPr lang="en-US" altLang="ko-KR" i="0" dirty="0"/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137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685197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49697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2268802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764471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25" b="2251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태즈메니이아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600101"/>
            <a:ext cx="4453133" cy="792601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72297"/>
            <a:ext cx="4688825" cy="2038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기후산지의   </a:t>
            </a:r>
          </a:p>
          <a:p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선두 주자 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field of crops in a valley&#10;&#10;AI-generated content may be incorrect.">
            <a:extLst>
              <a:ext uri="{FF2B5EF4-FFF2-40B4-BE49-F238E27FC236}">
                <a16:creationId xmlns:a16="http://schemas.microsoft.com/office/drawing/2014/main" id="{89F86AF0-C3FA-5DC0-715A-03640AE53F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22" r="1672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95461-285F-F9C0-F6A5-EF4CFB5C58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518774"/>
            <a:ext cx="3398055" cy="1530521"/>
          </a:xfrm>
        </p:spPr>
        <p:txBody>
          <a:bodyPr/>
          <a:lstStyle/>
          <a:p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유일하게 인정되는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GI(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지리적 표시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등급은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하나이지만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7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개의 세부 와인 산지로 구별된다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38F49-BEA0-85E3-64D1-04AEF5A203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지리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9000460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3" r="27538"/>
          <a:stretch/>
        </p:blipFill>
        <p:spPr>
          <a:xfrm>
            <a:off x="-1" y="7938"/>
            <a:ext cx="61722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62672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온화한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888323"/>
            <a:ext cx="384927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타즈만</a:t>
            </a: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b="1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배스</a:t>
            </a: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해협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인도양의 </a:t>
            </a:r>
          </a:p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해양의 영향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0–126M(0–414FT)</a:t>
            </a:r>
          </a:p>
          <a:p>
            <a:r>
              <a:rPr lang="ko-KR" altLang="en-US" sz="14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대다수 포도밭이</a:t>
            </a:r>
            <a:r>
              <a:rPr lang="en-US" altLang="ko-KR" sz="14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100</a:t>
            </a:r>
            <a:r>
              <a:rPr lang="en-US" sz="14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M(328FT) </a:t>
            </a:r>
            <a:r>
              <a:rPr lang="ko-KR" altLang="en-US" sz="14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이하에 위치 </a:t>
            </a:r>
            <a:endParaRPr lang="en-US" sz="1400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74E303F5-6BD3-846A-086A-819F28D48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33993B9F-101C-5388-CB29-70142344405F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52AF42-7E1B-8445-7E26-47C57C6A952A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56BD6D-7D4D-00A1-F0AD-6A45289DD68C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9162E4-8504-9D65-5870-CD00AE65FE1A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7D30AB-0F9C-F016-C213-A34A70DAD219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55" r="15522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249151" cy="1530521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북부에서 남부에 이르기까지 아주 다채로운 토양 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Derwent Valley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에는 사암과 편암 분포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Coal River Valley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지역에는 토탄이 함유된 충적토와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모래가 섞인 부엽토 함량이 낮은 토양 분포 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Pipers River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지역은 깊고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배수가 잘 되며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잘 부서지는 토양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Tamar Valley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는 진흙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석회석 기반의 자갈이 함유된 현무암으로 구성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잘 부서지는 토양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 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East Coast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는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화산토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분포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6" r="16626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81169"/>
            <a:ext cx="4971891" cy="785732"/>
          </a:xfrm>
        </p:spPr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태즈메이니아의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 재배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산지의 </a:t>
            </a:r>
          </a:p>
          <a:p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난제와 기회 </a:t>
            </a:r>
            <a:endParaRPr lang="en-US" sz="5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C8DBB-29C5-D2FC-CBF5-F7113FB20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4346404"/>
            <a:ext cx="3606206" cy="15305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바람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비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서리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가뭄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해충의 위험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부지 선정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빈티지 차이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포도밭 관리가 관건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60C72ED-7CF0-F119-D898-76B57CA8E7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6D3FC3C-9EEB-5A27-04B3-75BC00BB0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889961"/>
            <a:ext cx="5283126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포도밭과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캐노피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관리 전략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96C4D3-9EB3-B3B0-343D-FC9DC6B62C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4333441"/>
            <a:ext cx="4829691" cy="2846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바람막이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세류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관개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drip irrigation)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그물망 설치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잎 제거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4E9372-F5F5-5B40-92CE-7C4912283B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857844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난제의 극복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544334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05" r="24154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2241550"/>
            <a:ext cx="3745745" cy="2405401"/>
          </a:xfrm>
        </p:spPr>
        <p:txBody>
          <a:bodyPr/>
          <a:lstStyle/>
          <a:p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세대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2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세대를 넘어 진화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지역의 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테루아의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영향을 받은 클래식 양조 기법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클래식 품종과 전통 방식을 주로 활용하지만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실험적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혁신적 기법과 비주류 품종 포용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태즈메이니아의</a:t>
            </a: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양조</a:t>
            </a: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42" r="2665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4200"/>
            <a:ext cx="4829691" cy="414606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9" y="1094222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주목할 만한 품종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C2F122E4-C657-0652-0E03-0C2FC06C37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509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696" y="1933074"/>
            <a:ext cx="1182507" cy="3579859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151" y="1778557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43%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826810" y="5470367"/>
            <a:ext cx="2068617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11%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75271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그리</a:t>
            </a:r>
            <a:r>
              <a:rPr lang="en-US" altLang="ko-KR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</a:t>
            </a: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5020306" y="3945618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736012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902632" y="4019454"/>
            <a:ext cx="18732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033703" y="3910448"/>
            <a:ext cx="1849160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GRIS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/GRIGIO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9313422" y="4019455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84CFAB58-B72D-4C30-8175-C0F0478747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9359545" y="2007498"/>
            <a:ext cx="1157924" cy="3505435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31237" y="4090824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996377D5-A026-C7C7-E9CD-D432B22781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26" b="-32"/>
          <a:stretch/>
        </p:blipFill>
        <p:spPr>
          <a:xfrm>
            <a:off x="5880298" y="697042"/>
            <a:ext cx="1691646" cy="595858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7029554" y="2718423"/>
            <a:ext cx="7627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88662"/>
            <a:ext cx="371699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54556" y="547324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369231"/>
            <a:ext cx="0" cy="31943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276095"/>
            <a:ext cx="2805706" cy="2805706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97591" y="2107827"/>
            <a:ext cx="2391498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주로 </a:t>
            </a:r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en-US" altLang="ko-KR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샤르도네로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생산된 최상급 전통 방식의 </a:t>
            </a:r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r>
              <a:rPr lang="en-US" altLang="ko-KR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호주의 최상급 </a:t>
            </a:r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 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97292" y="4942016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 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붉은 사과 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감귤류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브리오슈</a:t>
            </a:r>
            <a:endParaRPr lang="ko-KR" altLang="en-US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구운 견과류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구운 빵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410919" y="4478195"/>
            <a:ext cx="269055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01471" y="4470575"/>
            <a:ext cx="0" cy="47144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10">
            <a:extLst>
              <a:ext uri="{FF2B5EF4-FFF2-40B4-BE49-F238E27FC236}">
                <a16:creationId xmlns:a16="http://schemas.microsoft.com/office/drawing/2014/main" id="{84BFD1A9-D238-53F5-B6BF-A8AA847EFF3F}"/>
              </a:ext>
            </a:extLst>
          </p:cNvPr>
          <p:cNvSpPr txBox="1"/>
          <p:nvPr/>
        </p:nvSpPr>
        <p:spPr>
          <a:xfrm rot="16200000">
            <a:off x="442355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B6EE08F-5DEB-04A0-C721-0CFF027DB21B}"/>
              </a:ext>
            </a:extLst>
          </p:cNvPr>
          <p:cNvSpPr txBox="1"/>
          <p:nvPr/>
        </p:nvSpPr>
        <p:spPr>
          <a:xfrm>
            <a:off x="923507" y="2530493"/>
            <a:ext cx="2712987" cy="6821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b="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 곳의 기후와 포도 재배조건이 프랑스 샴페인과 유사하다</a:t>
            </a:r>
            <a:r>
              <a:rPr lang="en-US" altLang="ko-KR" sz="1600" b="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b="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FF7B23-D78F-8B3E-30AD-08ADF91DBEAB}"/>
              </a:ext>
            </a:extLst>
          </p:cNvPr>
          <p:cNvCxnSpPr>
            <a:cxnSpLocks/>
          </p:cNvCxnSpPr>
          <p:nvPr/>
        </p:nvCxnSpPr>
        <p:spPr>
          <a:xfrm>
            <a:off x="4693564" y="5497641"/>
            <a:ext cx="12425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092F6990-F74B-283B-7247-EEB7D4922B63}"/>
              </a:ext>
            </a:extLst>
          </p:cNvPr>
          <p:cNvSpPr/>
          <p:nvPr/>
        </p:nvSpPr>
        <p:spPr>
          <a:xfrm>
            <a:off x="2082024" y="4110595"/>
            <a:ext cx="2623652" cy="2623652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B1329F32-2A67-9E20-7AC2-69BF277F3A66}"/>
              </a:ext>
            </a:extLst>
          </p:cNvPr>
          <p:cNvSpPr txBox="1"/>
          <p:nvPr/>
        </p:nvSpPr>
        <p:spPr>
          <a:xfrm>
            <a:off x="2401779" y="4627202"/>
            <a:ext cx="1984141" cy="168347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40% </a:t>
            </a:r>
            <a:r>
              <a:rPr lang="ko-KR" altLang="en-US" sz="22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이상</a:t>
            </a:r>
            <a:endParaRPr lang="en-AU" sz="22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와인으로 생산되는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9617A9-E82C-9AED-2101-2FA6ABA06CA6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2"/>
          <a:stretch/>
        </p:blipFill>
        <p:spPr>
          <a:xfrm>
            <a:off x="8931133" y="719527"/>
            <a:ext cx="1829327" cy="595858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7607768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117043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481186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2845329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209472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573996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3938520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296865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667567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032091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3032303" y="263265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117043" y="33563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481186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2845329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209472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57399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3938520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296865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667567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032091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117043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481186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284532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209472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573996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393852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29686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667567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032091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117043" y="50368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481186" y="50339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284532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209472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57399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3938520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29686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667567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032091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117043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48118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2845329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209472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57399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3938520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296865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667567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032091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117043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48118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2845329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03C8C5AA-79A0-389F-F522-8F6546DDC8A1}"/>
              </a:ext>
            </a:extLst>
          </p:cNvPr>
          <p:cNvSpPr/>
          <p:nvPr/>
        </p:nvSpPr>
        <p:spPr>
          <a:xfrm>
            <a:off x="3209472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57399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393852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296865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667567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032091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019011" y="5834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2883156" y="5854471"/>
            <a:ext cx="1635264" cy="40040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12.5%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581893" y="5834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2981663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9FA536-0B89-0360-B5FA-059B7869A676}"/>
              </a:ext>
            </a:extLst>
          </p:cNvPr>
          <p:cNvCxnSpPr>
            <a:cxnSpLocks/>
          </p:cNvCxnSpPr>
          <p:nvPr/>
        </p:nvCxnSpPr>
        <p:spPr>
          <a:xfrm>
            <a:off x="4428214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F663E6-E574-595E-1819-4AD6956FC8C7}"/>
              </a:ext>
            </a:extLst>
          </p:cNvPr>
          <p:cNvCxnSpPr>
            <a:cxnSpLocks/>
          </p:cNvCxnSpPr>
          <p:nvPr/>
        </p:nvCxnSpPr>
        <p:spPr>
          <a:xfrm>
            <a:off x="2976771" y="2640199"/>
            <a:ext cx="14564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>
            <a:extLst>
              <a:ext uri="{FF2B5EF4-FFF2-40B4-BE49-F238E27FC236}">
                <a16:creationId xmlns:a16="http://schemas.microsoft.com/office/drawing/2014/main" id="{EAF4EA0F-730B-A05F-61FD-66E05179995A}"/>
              </a:ext>
            </a:extLst>
          </p:cNvPr>
          <p:cNvSpPr/>
          <p:nvPr/>
        </p:nvSpPr>
        <p:spPr>
          <a:xfrm rot="10800000">
            <a:off x="3569193" y="6167068"/>
            <a:ext cx="141708" cy="272668"/>
          </a:xfrm>
          <a:custGeom>
            <a:avLst/>
            <a:gdLst>
              <a:gd name="connsiteX0" fmla="*/ 5374 w 141708"/>
              <a:gd name="connsiteY0" fmla="*/ 0 h 272668"/>
              <a:gd name="connsiteX1" fmla="*/ 141708 w 141708"/>
              <a:gd name="connsiteY1" fmla="*/ 136334 h 272668"/>
              <a:gd name="connsiteX2" fmla="*/ 5374 w 141708"/>
              <a:gd name="connsiteY2" fmla="*/ 272668 h 272668"/>
              <a:gd name="connsiteX3" fmla="*/ 0 w 141708"/>
              <a:gd name="connsiteY3" fmla="*/ 271583 h 272668"/>
              <a:gd name="connsiteX4" fmla="*/ 0 w 141708"/>
              <a:gd name="connsiteY4" fmla="*/ 1085 h 2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08" h="272668">
                <a:moveTo>
                  <a:pt x="5374" y="0"/>
                </a:moveTo>
                <a:cubicBezTo>
                  <a:pt x="80669" y="0"/>
                  <a:pt x="141708" y="61039"/>
                  <a:pt x="141708" y="136334"/>
                </a:cubicBezTo>
                <a:cubicBezTo>
                  <a:pt x="141708" y="211629"/>
                  <a:pt x="80669" y="272668"/>
                  <a:pt x="5374" y="272668"/>
                </a:cubicBezTo>
                <a:lnTo>
                  <a:pt x="0" y="271583"/>
                </a:lnTo>
                <a:lnTo>
                  <a:pt x="0" y="10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043585-99E8-30F6-6D6E-03CBCA765E44}"/>
              </a:ext>
            </a:extLst>
          </p:cNvPr>
          <p:cNvSpPr txBox="1"/>
          <p:nvPr/>
        </p:nvSpPr>
        <p:spPr>
          <a:xfrm>
            <a:off x="636597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CF2C023-6BF3-493D-DF1D-3C2B0545D77C}"/>
              </a:ext>
            </a:extLst>
          </p:cNvPr>
          <p:cNvCxnSpPr>
            <a:cxnSpLocks/>
          </p:cNvCxnSpPr>
          <p:nvPr/>
        </p:nvCxnSpPr>
        <p:spPr>
          <a:xfrm>
            <a:off x="1035312" y="2340598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1B84C185-F3DF-3496-8863-1A665D3F65C3}"/>
              </a:ext>
            </a:extLst>
          </p:cNvPr>
          <p:cNvSpPr txBox="1"/>
          <p:nvPr/>
        </p:nvSpPr>
        <p:spPr>
          <a:xfrm>
            <a:off x="636596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4865FD5-880C-A114-7B3F-F30E144BF506}"/>
              </a:ext>
            </a:extLst>
          </p:cNvPr>
          <p:cNvCxnSpPr>
            <a:cxnSpLocks/>
          </p:cNvCxnSpPr>
          <p:nvPr/>
        </p:nvCxnSpPr>
        <p:spPr>
          <a:xfrm>
            <a:off x="1183117" y="350213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E7E3A1B8-CAD1-B9F8-FF0E-093955ED0EB0}"/>
              </a:ext>
            </a:extLst>
          </p:cNvPr>
          <p:cNvSpPr txBox="1"/>
          <p:nvPr/>
        </p:nvSpPr>
        <p:spPr>
          <a:xfrm>
            <a:off x="636596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810EBA0-77B4-2CE4-00AA-152BAC5E1961}"/>
              </a:ext>
            </a:extLst>
          </p:cNvPr>
          <p:cNvCxnSpPr>
            <a:cxnSpLocks/>
          </p:cNvCxnSpPr>
          <p:nvPr/>
        </p:nvCxnSpPr>
        <p:spPr>
          <a:xfrm>
            <a:off x="1183117" y="437328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ED3ED8B6-721D-BB6E-6E7C-B6AC8BC66F45}"/>
              </a:ext>
            </a:extLst>
          </p:cNvPr>
          <p:cNvSpPr txBox="1"/>
          <p:nvPr/>
        </p:nvSpPr>
        <p:spPr>
          <a:xfrm>
            <a:off x="1711911" y="4576817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오크사용않음</a:t>
            </a:r>
            <a:r>
              <a:rPr lang="en-US" altLang="ko-KR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EDBF01C6-F730-7039-D405-7327C09BCFDB}"/>
              </a:ext>
            </a:extLst>
          </p:cNvPr>
          <p:cNvSpPr txBox="1"/>
          <p:nvPr/>
        </p:nvSpPr>
        <p:spPr>
          <a:xfrm>
            <a:off x="3139579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208606A2-06D3-872E-3B1A-A8956E3CF9DD}"/>
              </a:ext>
            </a:extLst>
          </p:cNvPr>
          <p:cNvSpPr txBox="1"/>
          <p:nvPr/>
        </p:nvSpPr>
        <p:spPr>
          <a:xfrm>
            <a:off x="4581893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F61E11E3-BC7B-36E0-9775-3596450D3218}"/>
              </a:ext>
            </a:extLst>
          </p:cNvPr>
          <p:cNvSpPr txBox="1"/>
          <p:nvPr/>
        </p:nvSpPr>
        <p:spPr>
          <a:xfrm>
            <a:off x="636596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5BC51CA-814B-CD98-D8C2-0322C446F19A}"/>
              </a:ext>
            </a:extLst>
          </p:cNvPr>
          <p:cNvCxnSpPr>
            <a:cxnSpLocks/>
          </p:cNvCxnSpPr>
          <p:nvPr/>
        </p:nvCxnSpPr>
        <p:spPr>
          <a:xfrm>
            <a:off x="1183117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">
            <a:extLst>
              <a:ext uri="{FF2B5EF4-FFF2-40B4-BE49-F238E27FC236}">
                <a16:creationId xmlns:a16="http://schemas.microsoft.com/office/drawing/2014/main" id="{3C69FF29-3F3D-1A5D-CD69-25DB5CDAF234}"/>
              </a:ext>
            </a:extLst>
          </p:cNvPr>
          <p:cNvSpPr txBox="1"/>
          <p:nvPr/>
        </p:nvSpPr>
        <p:spPr>
          <a:xfrm>
            <a:off x="636596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D29A5C-C471-3B51-3FE7-E3C312BEEB87}"/>
              </a:ext>
            </a:extLst>
          </p:cNvPr>
          <p:cNvCxnSpPr>
            <a:cxnSpLocks/>
          </p:cNvCxnSpPr>
          <p:nvPr/>
        </p:nvCxnSpPr>
        <p:spPr>
          <a:xfrm>
            <a:off x="1183117" y="555953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7E348F4B-9A72-A82D-92C7-FF9C4504F896}"/>
              </a:ext>
            </a:extLst>
          </p:cNvPr>
          <p:cNvSpPr txBox="1"/>
          <p:nvPr/>
        </p:nvSpPr>
        <p:spPr>
          <a:xfrm>
            <a:off x="636596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C9B4116-8A5F-05C7-1B3E-C65027BEDD73}"/>
              </a:ext>
            </a:extLst>
          </p:cNvPr>
          <p:cNvCxnSpPr>
            <a:cxnSpLocks/>
          </p:cNvCxnSpPr>
          <p:nvPr/>
        </p:nvCxnSpPr>
        <p:spPr>
          <a:xfrm>
            <a:off x="1352707" y="6344186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E3316BBF-7B2D-A051-61C5-CDABC6759833}"/>
              </a:ext>
            </a:extLst>
          </p:cNvPr>
          <p:cNvSpPr txBox="1"/>
          <p:nvPr/>
        </p:nvSpPr>
        <p:spPr>
          <a:xfrm>
            <a:off x="1978229" y="3030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9963AB8E-5E3F-4F03-2174-D8CA651A96E4}"/>
              </a:ext>
            </a:extLst>
          </p:cNvPr>
          <p:cNvSpPr txBox="1"/>
          <p:nvPr/>
        </p:nvSpPr>
        <p:spPr>
          <a:xfrm>
            <a:off x="3319904" y="304363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AC07D836-2230-B1B7-F901-1DAEDBEE1063}"/>
              </a:ext>
            </a:extLst>
          </p:cNvPr>
          <p:cNvSpPr txBox="1"/>
          <p:nvPr/>
        </p:nvSpPr>
        <p:spPr>
          <a:xfrm>
            <a:off x="4522115" y="305517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B8C24069-FBEA-1C2A-C1A8-789B812FBD90}"/>
              </a:ext>
            </a:extLst>
          </p:cNvPr>
          <p:cNvSpPr txBox="1"/>
          <p:nvPr/>
        </p:nvSpPr>
        <p:spPr>
          <a:xfrm>
            <a:off x="1935300" y="38873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DAA16A9B-204A-4C44-7499-7FEAB4D84A75}"/>
              </a:ext>
            </a:extLst>
          </p:cNvPr>
          <p:cNvSpPr txBox="1"/>
          <p:nvPr/>
        </p:nvSpPr>
        <p:spPr>
          <a:xfrm>
            <a:off x="2997497" y="3871762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29FD5D09-B189-D2BB-C267-5DD55427219D}"/>
              </a:ext>
            </a:extLst>
          </p:cNvPr>
          <p:cNvSpPr txBox="1"/>
          <p:nvPr/>
        </p:nvSpPr>
        <p:spPr>
          <a:xfrm>
            <a:off x="4527962" y="390926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801241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329786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465879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434130"/>
            <a:ext cx="307060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284346" y="3912433"/>
            <a:ext cx="35837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284346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477090" y="2404188"/>
            <a:ext cx="2788311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오크 숙성이 스타일에 아주 중요한 영향을 미침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519328" y="5903536"/>
            <a:ext cx="2824226" cy="7505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아삭한 사과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배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177935" y="5434130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90487" y="1199374"/>
            <a:ext cx="2387447" cy="2387447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016587" y="1975880"/>
            <a:ext cx="2035053" cy="10145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우아하고</a:t>
            </a:r>
            <a:r>
              <a:rPr lang="en-US" altLang="ko-KR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복합적이며</a:t>
            </a:r>
            <a:r>
              <a:rPr lang="en-US" altLang="ko-KR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미묘한 스타일</a:t>
            </a:r>
            <a:r>
              <a:rPr lang="en-US" altLang="ko-KR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산도가 높은 와인 </a:t>
            </a:r>
            <a:endParaRPr lang="en-AU" sz="18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0D20BE-74A8-9CD9-14ED-35006B42C036}"/>
              </a:ext>
            </a:extLst>
          </p:cNvPr>
          <p:cNvSpPr/>
          <p:nvPr/>
        </p:nvSpPr>
        <p:spPr>
          <a:xfrm>
            <a:off x="1130316" y="4284535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762EAF5B-2B85-D6D0-775D-0837079B74A8}"/>
              </a:ext>
            </a:extLst>
          </p:cNvPr>
          <p:cNvSpPr txBox="1"/>
          <p:nvPr/>
        </p:nvSpPr>
        <p:spPr>
          <a:xfrm>
            <a:off x="1309825" y="4734070"/>
            <a:ext cx="1840899" cy="148155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marL="0" marR="0" lvl="0" indent="0" algn="ctr" defTabSz="914353" rtl="0" eaLnBrk="1" fontAlgn="auto" latinLnBrk="0" hangingPunct="1">
              <a:lnSpc>
                <a:spcPct val="82000"/>
              </a:lnSpc>
              <a:spcBef>
                <a:spcPts val="21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1/4 </a:t>
            </a:r>
            <a:r>
              <a:rPr kumimoji="0" lang="ko-KR" altLang="en-US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이상</a:t>
            </a:r>
            <a:endParaRPr kumimoji="0" lang="en-AU" altLang="ko-KR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+mn-cs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식재량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977538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9F7AAF3-4C15-E4E3-4986-E6F46F68B70C}"/>
              </a:ext>
            </a:extLst>
          </p:cNvPr>
          <p:cNvSpPr txBox="1"/>
          <p:nvPr/>
        </p:nvSpPr>
        <p:spPr>
          <a:xfrm>
            <a:off x="9608217" y="3895116"/>
            <a:ext cx="2342288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 생산에 폭넓게 사용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26EFB7B-1173-63A2-7409-42F51E2D913A}"/>
              </a:ext>
            </a:extLst>
          </p:cNvPr>
          <p:cNvCxnSpPr>
            <a:cxnSpLocks/>
          </p:cNvCxnSpPr>
          <p:nvPr/>
        </p:nvCxnSpPr>
        <p:spPr>
          <a:xfrm>
            <a:off x="7272997" y="4829219"/>
            <a:ext cx="35063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157F58D-C7FE-55CC-A7FC-42A99F99A94F}"/>
              </a:ext>
            </a:extLst>
          </p:cNvPr>
          <p:cNvCxnSpPr>
            <a:cxnSpLocks/>
          </p:cNvCxnSpPr>
          <p:nvPr/>
        </p:nvCxnSpPr>
        <p:spPr>
          <a:xfrm>
            <a:off x="10761745" y="4456426"/>
            <a:ext cx="0" cy="3727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526553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34814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146808" y="5820101"/>
            <a:ext cx="1394001" cy="29742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232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345761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7954" y="2641194"/>
            <a:ext cx="18479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95303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71637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279640B5-F9C6-F87C-7D46-5362E97A0B43}"/>
              </a:ext>
            </a:extLst>
          </p:cNvPr>
          <p:cNvSpPr txBox="1"/>
          <p:nvPr/>
        </p:nvSpPr>
        <p:spPr>
          <a:xfrm>
            <a:off x="411129" y="219813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00580F1-51E9-3D37-6B70-D827B5AEF8CD}"/>
              </a:ext>
            </a:extLst>
          </p:cNvPr>
          <p:cNvCxnSpPr>
            <a:cxnSpLocks/>
          </p:cNvCxnSpPr>
          <p:nvPr/>
        </p:nvCxnSpPr>
        <p:spPr>
          <a:xfrm>
            <a:off x="809844" y="2306501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9696E364-D7B2-49A8-F027-F1AF89C91D44}"/>
              </a:ext>
            </a:extLst>
          </p:cNvPr>
          <p:cNvSpPr txBox="1"/>
          <p:nvPr/>
        </p:nvSpPr>
        <p:spPr>
          <a:xfrm>
            <a:off x="411128" y="330016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738F49D-8D15-A02C-74E8-275D1B62143E}"/>
              </a:ext>
            </a:extLst>
          </p:cNvPr>
          <p:cNvCxnSpPr>
            <a:cxnSpLocks/>
          </p:cNvCxnSpPr>
          <p:nvPr/>
        </p:nvCxnSpPr>
        <p:spPr>
          <a:xfrm>
            <a:off x="957649" y="346803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EE127213-D6F8-56ED-2084-1150005DAFD5}"/>
              </a:ext>
            </a:extLst>
          </p:cNvPr>
          <p:cNvSpPr txBox="1"/>
          <p:nvPr/>
        </p:nvSpPr>
        <p:spPr>
          <a:xfrm>
            <a:off x="411128" y="417131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595F8D-C2F1-B889-67EE-02DD65921F8C}"/>
              </a:ext>
            </a:extLst>
          </p:cNvPr>
          <p:cNvCxnSpPr>
            <a:cxnSpLocks/>
          </p:cNvCxnSpPr>
          <p:nvPr/>
        </p:nvCxnSpPr>
        <p:spPr>
          <a:xfrm>
            <a:off x="957649" y="433918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706DEAF4-5DE7-DD73-A20F-C865B960E8D9}"/>
              </a:ext>
            </a:extLst>
          </p:cNvPr>
          <p:cNvSpPr txBox="1"/>
          <p:nvPr/>
        </p:nvSpPr>
        <p:spPr>
          <a:xfrm>
            <a:off x="1390282" y="467103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E249F8B6-34E4-8F5F-D8D9-EB65F32641A7}"/>
              </a:ext>
            </a:extLst>
          </p:cNvPr>
          <p:cNvSpPr txBox="1"/>
          <p:nvPr/>
        </p:nvSpPr>
        <p:spPr>
          <a:xfrm>
            <a:off x="2914111" y="464879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B9FC21FF-802C-A422-F8FB-A79326B208BD}"/>
              </a:ext>
            </a:extLst>
          </p:cNvPr>
          <p:cNvSpPr txBox="1"/>
          <p:nvPr/>
        </p:nvSpPr>
        <p:spPr>
          <a:xfrm>
            <a:off x="4356425" y="464879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827AE79-7850-F40A-C2AA-46C00F59052F}"/>
              </a:ext>
            </a:extLst>
          </p:cNvPr>
          <p:cNvSpPr txBox="1"/>
          <p:nvPr/>
        </p:nvSpPr>
        <p:spPr>
          <a:xfrm>
            <a:off x="411128" y="50115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F8C0EF8-A6B0-9E30-1AB0-8FCDBCEC9852}"/>
              </a:ext>
            </a:extLst>
          </p:cNvPr>
          <p:cNvCxnSpPr>
            <a:cxnSpLocks/>
          </p:cNvCxnSpPr>
          <p:nvPr/>
        </p:nvCxnSpPr>
        <p:spPr>
          <a:xfrm>
            <a:off x="957649" y="517944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970D4669-A830-B69E-D315-1EF2848CE336}"/>
              </a:ext>
            </a:extLst>
          </p:cNvPr>
          <p:cNvSpPr txBox="1"/>
          <p:nvPr/>
        </p:nvSpPr>
        <p:spPr>
          <a:xfrm>
            <a:off x="411128" y="53575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B3446DD-AABA-245E-A9D7-0F1F58BD9AE0}"/>
              </a:ext>
            </a:extLst>
          </p:cNvPr>
          <p:cNvCxnSpPr>
            <a:cxnSpLocks/>
          </p:cNvCxnSpPr>
          <p:nvPr/>
        </p:nvCxnSpPr>
        <p:spPr>
          <a:xfrm>
            <a:off x="957649" y="552543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4D54B349-F370-5536-EEAA-2C090CC0B32D}"/>
              </a:ext>
            </a:extLst>
          </p:cNvPr>
          <p:cNvSpPr txBox="1"/>
          <p:nvPr/>
        </p:nvSpPr>
        <p:spPr>
          <a:xfrm>
            <a:off x="411128" y="61422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8C102A3-537F-1122-165E-575CA072A77D}"/>
              </a:ext>
            </a:extLst>
          </p:cNvPr>
          <p:cNvCxnSpPr>
            <a:cxnSpLocks/>
          </p:cNvCxnSpPr>
          <p:nvPr/>
        </p:nvCxnSpPr>
        <p:spPr>
          <a:xfrm>
            <a:off x="1127239" y="6310089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05E56247-B361-302F-DBFD-52B4BC0630BA}"/>
              </a:ext>
            </a:extLst>
          </p:cNvPr>
          <p:cNvSpPr txBox="1"/>
          <p:nvPr/>
        </p:nvSpPr>
        <p:spPr>
          <a:xfrm>
            <a:off x="1833614" y="296271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4C15A428-5877-4EA1-728A-03D11D1371C5}"/>
              </a:ext>
            </a:extLst>
          </p:cNvPr>
          <p:cNvSpPr txBox="1"/>
          <p:nvPr/>
        </p:nvSpPr>
        <p:spPr>
          <a:xfrm>
            <a:off x="3134507" y="296530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1C64A8E4-173E-F228-3634-E528377CA0C7}"/>
              </a:ext>
            </a:extLst>
          </p:cNvPr>
          <p:cNvSpPr txBox="1"/>
          <p:nvPr/>
        </p:nvSpPr>
        <p:spPr>
          <a:xfrm>
            <a:off x="4336718" y="29768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4FF8E9C1-6321-2CBF-CBC9-20279BB1562B}"/>
              </a:ext>
            </a:extLst>
          </p:cNvPr>
          <p:cNvSpPr txBox="1"/>
          <p:nvPr/>
        </p:nvSpPr>
        <p:spPr>
          <a:xfrm>
            <a:off x="1766951" y="38865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D56A24DB-066D-3FC1-36F0-1983ECA37F46}"/>
              </a:ext>
            </a:extLst>
          </p:cNvPr>
          <p:cNvSpPr txBox="1"/>
          <p:nvPr/>
        </p:nvSpPr>
        <p:spPr>
          <a:xfrm>
            <a:off x="2829148" y="3870992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41C35EE0-73CF-C0D2-C417-0EF95609AD14}"/>
              </a:ext>
            </a:extLst>
          </p:cNvPr>
          <p:cNvSpPr txBox="1"/>
          <p:nvPr/>
        </p:nvSpPr>
        <p:spPr>
          <a:xfrm>
            <a:off x="4359613" y="39084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314162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 생산의 중심지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2239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14208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1812209"/>
            <a:ext cx="2365896" cy="236589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761824" y="2417720"/>
            <a:ext cx="2425021" cy="123008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섬세하고 향기롭고 </a:t>
            </a:r>
            <a:r>
              <a:rPr lang="ko-KR" altLang="en-US" sz="24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아로마틱한</a:t>
            </a: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스타일</a:t>
            </a:r>
            <a:endParaRPr lang="en-AU" sz="24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82939" y="5175581"/>
            <a:ext cx="1961127" cy="116794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과즙이 풍부한 붉은 과일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딸기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195625" y="4945860"/>
            <a:ext cx="3006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80269" y="4938240"/>
            <a:ext cx="0" cy="3512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3059598" y="3649415"/>
            <a:ext cx="279959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3059598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1800666" y="3959064"/>
            <a:ext cx="2618361" cy="265183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C3167C5C-5D0C-6110-31F1-C656B5717E33}"/>
              </a:ext>
            </a:extLst>
          </p:cNvPr>
          <p:cNvSpPr txBox="1"/>
          <p:nvPr/>
        </p:nvSpPr>
        <p:spPr>
          <a:xfrm>
            <a:off x="2164959" y="4600690"/>
            <a:ext cx="1889774" cy="148188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8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주종</a:t>
            </a:r>
            <a:r>
              <a:rPr lang="en-US" altLang="ko-KR" sz="18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8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주요 품종 </a:t>
            </a:r>
            <a:r>
              <a:rPr lang="en-US" altLang="ko-KR" sz="18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ko-KR" altLang="en-US" sz="18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거의</a:t>
            </a:r>
            <a:endParaRPr lang="en-AU" altLang="ko-KR" sz="18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 전체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식재량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74194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DC6A5AFA-CA10-B262-723E-F9BE11833214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4838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4548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454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454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6" y="61454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4548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7944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113069" y="5799085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7944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20982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49345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49316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493169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493169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70FFB-6919-E22F-FC72-4910940E46BF}"/>
              </a:ext>
            </a:extLst>
          </p:cNvPr>
          <p:cNvCxnSpPr>
            <a:cxnSpLocks/>
          </p:cNvCxnSpPr>
          <p:nvPr/>
        </p:nvCxnSpPr>
        <p:spPr>
          <a:xfrm>
            <a:off x="394837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3623AA-E825-65DF-99FC-53486F79B05A}"/>
              </a:ext>
            </a:extLst>
          </p:cNvPr>
          <p:cNvCxnSpPr>
            <a:cxnSpLocks/>
          </p:cNvCxnSpPr>
          <p:nvPr/>
        </p:nvCxnSpPr>
        <p:spPr>
          <a:xfrm>
            <a:off x="3201824" y="213042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20852118-18B4-B01C-3B7C-A3ED6F462259}"/>
              </a:ext>
            </a:extLst>
          </p:cNvPr>
          <p:cNvSpPr/>
          <p:nvPr/>
        </p:nvSpPr>
        <p:spPr>
          <a:xfrm>
            <a:off x="4560132" y="614548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A445F2-24FE-3607-B301-9454150152B7}"/>
              </a:ext>
            </a:extLst>
          </p:cNvPr>
          <p:cNvSpPr/>
          <p:nvPr/>
        </p:nvSpPr>
        <p:spPr>
          <a:xfrm>
            <a:off x="3460763" y="614548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7DF4EB-1DBE-608E-F85E-EDCC26291CD1}"/>
              </a:ext>
            </a:extLst>
          </p:cNvPr>
          <p:cNvGrpSpPr/>
          <p:nvPr/>
        </p:nvGrpSpPr>
        <p:grpSpPr>
          <a:xfrm>
            <a:off x="3458377" y="6145483"/>
            <a:ext cx="653118" cy="272668"/>
            <a:chOff x="7674890" y="5926610"/>
            <a:chExt cx="653118" cy="272668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C347582-7489-5F3C-7C97-37C4AEF1E4F5}"/>
                </a:ext>
              </a:extLst>
            </p:cNvPr>
            <p:cNvSpPr/>
            <p:nvPr/>
          </p:nvSpPr>
          <p:spPr>
            <a:xfrm>
              <a:off x="818630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F9C9751-A375-388B-D344-59FB06EFC269}"/>
                </a:ext>
              </a:extLst>
            </p:cNvPr>
            <p:cNvSpPr/>
            <p:nvPr/>
          </p:nvSpPr>
          <p:spPr>
            <a:xfrm rot="10800000">
              <a:off x="804937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DB61512-4B78-A39E-D39C-FDD963A622AE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8" name="Title 2">
            <a:extLst>
              <a:ext uri="{FF2B5EF4-FFF2-40B4-BE49-F238E27FC236}">
                <a16:creationId xmlns:a16="http://schemas.microsoft.com/office/drawing/2014/main" id="{80F28C91-B34C-3DE6-97B6-C3C6E9BFFFA1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81088D-A1A9-7B32-1534-53138EE79716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411C50BB-53D6-51D0-DA51-3AF209978649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18999D1E-1329-819E-EF23-1000F6B9228D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16CFC70-38E2-AD32-7E4C-88A370CE1574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165C1337-BAAF-3CE5-44B6-6D3E3A0CE3FE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5DF4F41-78EA-A454-5D63-06F0068253B1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151C69DC-BA09-143E-2D8A-BE0ED000E633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1F4ECFA-1355-657B-16FC-1902A126EBEF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C60D8C24-9E50-464B-0315-2F27B76921D7}"/>
              </a:ext>
            </a:extLst>
          </p:cNvPr>
          <p:cNvSpPr txBox="1"/>
          <p:nvPr/>
        </p:nvSpPr>
        <p:spPr>
          <a:xfrm>
            <a:off x="530397" y="491357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7B5C7A9-4A72-9D6F-2048-2CDBAAE5FFD6}"/>
              </a:ext>
            </a:extLst>
          </p:cNvPr>
          <p:cNvCxnSpPr>
            <a:cxnSpLocks/>
          </p:cNvCxnSpPr>
          <p:nvPr/>
        </p:nvCxnSpPr>
        <p:spPr>
          <a:xfrm>
            <a:off x="1076918" y="508144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FF606909-5CA1-5903-1A24-AF4BB19B7AA5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36F6611A-6D78-A08A-725B-AFDBA2DCDD6B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1" name="Title 2">
            <a:extLst>
              <a:ext uri="{FF2B5EF4-FFF2-40B4-BE49-F238E27FC236}">
                <a16:creationId xmlns:a16="http://schemas.microsoft.com/office/drawing/2014/main" id="{94A8D1F3-0F4A-F9E7-63A0-110D258EE82E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D31A29-BC40-37B9-939A-CF4BA105AB64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D9790A6-4059-45E4-90F1-1C75FAE68BF0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718183C1-CF67-7B7E-A10D-4731EC953EEF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21BB954B-1000-C07C-B74E-4105D756FE24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C9C703E9-708C-8E7D-8607-EB465E76326B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29DBD6D3-3B95-5B40-0A3C-40EE76664900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48E7B19-1D96-9110-15C1-FF391288A7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7" r="1662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0DD27-C793-E9DF-283E-E2B023D4BC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518774"/>
            <a:ext cx="3573902" cy="1530521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서늘한 기후는 여러 품종 중에서도 숙성 잠재력이 있는 고품질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생동감 있는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아삭한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그리 생산에 적합하다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그리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게뷔르츠트라미너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9D9CC1-734B-73AE-8FCA-45CA8E4B7A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4" y="690218"/>
            <a:ext cx="4235083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또 하나의  최고급 산지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111773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기후의 클래식 스타일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185411"/>
            <a:ext cx="3596922" cy="3133240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작은 섬 지역의 양조 업계는 다양성과 혁신으로 무장하고 있으며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점점 많은 소비자가 이 지역 와인을  찾고 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지역은 향후 세계 와인 지도에서 집중 조명을 받을 것으로 기대되며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 와인의 미래는 그 어느 때보다 밝다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" t="8301" r="496" b="795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367071EF-E99C-E1BE-0AF3-2CED20853C49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5AE1F-535B-0828-6EE1-28249C4BF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D67A20-8468-62E6-4F22-005BAE8DAE9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D8937-9A78-4DE9-3678-1A50E877C52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3497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41CE1753-70AE-1CE3-E710-C92AA3ADA7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29DA1B-F57C-3C24-BA41-8E07AAE65E81}"/>
              </a:ext>
            </a:extLst>
          </p:cNvPr>
          <p:cNvSpPr txBox="1"/>
          <p:nvPr/>
        </p:nvSpPr>
        <p:spPr>
          <a:xfrm>
            <a:off x="8169728" y="6134490"/>
            <a:ext cx="16491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태즈메이니아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australia with blue spots&#10;&#10;AI-generated content may be incorrect.">
            <a:extLst>
              <a:ext uri="{FF2B5EF4-FFF2-40B4-BE49-F238E27FC236}">
                <a16:creationId xmlns:a16="http://schemas.microsoft.com/office/drawing/2014/main" id="{BBCDF1EB-86EE-1B4F-87C4-35FF833D47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089" y="0"/>
            <a:ext cx="12191998" cy="6858000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E7CEF9EA-B14E-DEE1-9744-EDF8E3593D73}"/>
              </a:ext>
            </a:extLst>
          </p:cNvPr>
          <p:cNvSpPr txBox="1"/>
          <p:nvPr/>
        </p:nvSpPr>
        <p:spPr>
          <a:xfrm>
            <a:off x="6288249" y="5354005"/>
            <a:ext cx="2314576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휴온</a:t>
            </a:r>
            <a:r>
              <a:rPr lang="en-US" altLang="ko-KR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/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채널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5FA095E0-28FC-B4F8-3D8E-5B1723B3152C}"/>
              </a:ext>
            </a:extLst>
          </p:cNvPr>
          <p:cNvSpPr txBox="1"/>
          <p:nvPr/>
        </p:nvSpPr>
        <p:spPr>
          <a:xfrm>
            <a:off x="6288249" y="4694290"/>
            <a:ext cx="1419362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더웬트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A561881B-3E3D-DA5F-6248-65AC78D3BCE5}"/>
              </a:ext>
            </a:extLst>
          </p:cNvPr>
          <p:cNvSpPr txBox="1"/>
          <p:nvPr/>
        </p:nvSpPr>
        <p:spPr>
          <a:xfrm>
            <a:off x="7265961" y="4078536"/>
            <a:ext cx="1808692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콜 리버 밸리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C1F9661E-A240-E07E-4194-E224DAE56113}"/>
              </a:ext>
            </a:extLst>
          </p:cNvPr>
          <p:cNvSpPr txBox="1"/>
          <p:nvPr/>
        </p:nvSpPr>
        <p:spPr>
          <a:xfrm>
            <a:off x="8117867" y="3576414"/>
            <a:ext cx="1824194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동부 해안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B48D0FE6-32FC-4DCA-450E-1EEB628060D3}"/>
              </a:ext>
            </a:extLst>
          </p:cNvPr>
          <p:cNvSpPr txBox="1"/>
          <p:nvPr/>
        </p:nvSpPr>
        <p:spPr>
          <a:xfrm>
            <a:off x="5835791" y="1625294"/>
            <a:ext cx="1871820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북서부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6E0132D0-B87E-9086-3D43-2C8AB694BE30}"/>
              </a:ext>
            </a:extLst>
          </p:cNvPr>
          <p:cNvSpPr txBox="1"/>
          <p:nvPr/>
        </p:nvSpPr>
        <p:spPr>
          <a:xfrm>
            <a:off x="8824758" y="1365611"/>
            <a:ext cx="1827880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파이퍼스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강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201FC035-3FC2-80B8-D866-E2FD3199C4A8}"/>
              </a:ext>
            </a:extLst>
          </p:cNvPr>
          <p:cNvSpPr txBox="1"/>
          <p:nvPr/>
        </p:nvSpPr>
        <p:spPr>
          <a:xfrm>
            <a:off x="7472207" y="2225181"/>
            <a:ext cx="1962152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타마 밸리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4CC13D2D-B95F-7064-0024-0E065E1C2AED}"/>
              </a:ext>
            </a:extLst>
          </p:cNvPr>
          <p:cNvSpPr txBox="1">
            <a:spLocks/>
          </p:cNvSpPr>
          <p:nvPr/>
        </p:nvSpPr>
        <p:spPr>
          <a:xfrm>
            <a:off x="623888" y="1313683"/>
            <a:ext cx="2641826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재배 지역</a:t>
            </a:r>
            <a:endParaRPr lang="en-US" sz="32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894796"/>
            <a:ext cx="3707544" cy="3133240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 최상급 서늘한 기후 와인으로 유명한 지역 중 하나인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태즈메이니아는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세계적인 프리미엄 와인 산지로 자리잡고 있다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남동부 끝자락에 위치한 작고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고립된 섬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기후와 다채롭고 독특한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테루아</a:t>
            </a:r>
            <a:endParaRPr lang="ko-KR" altLang="en-US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와인에 이상적인 조건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미식과 와인 관광 산업 전성기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탁월한 입지의 작은 섬 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44" t="-146" r="23610" b="14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역사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재배와 양조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" t="23222"/>
          <a:stretch/>
        </p:blipFill>
        <p:spPr>
          <a:xfrm>
            <a:off x="6456363" y="3808638"/>
            <a:ext cx="5735637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1788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3090912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최초의 포도나무가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HMS Bounty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Van Diemen’s Land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도착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; William Bligh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Bruny Island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이 포도나무를 식재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초기의 실험적 식재는 난항을 겪음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951" y="2219608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Bartholomew </a:t>
            </a:r>
            <a:b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Broughton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식민지에 최초의 주목할 만한 포도밭 조성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951" y="1556834"/>
            <a:ext cx="2120040" cy="662774"/>
          </a:xfrm>
        </p:spPr>
        <p:txBody>
          <a:bodyPr/>
          <a:lstStyle/>
          <a:p>
            <a:r>
              <a:rPr lang="en-US" dirty="0"/>
              <a:t>1823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1461301"/>
          </a:xfrm>
        </p:spPr>
        <p:txBody>
          <a:bodyPr/>
          <a:lstStyle/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역사 </a:t>
            </a: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8939827" y="1340378"/>
            <a:ext cx="259527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 정착자인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William Henty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Times New Roman"/>
              </a:rPr>
              <a:t>태즈메이니아에서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빅토리아까지 항해하여 이 지역의 포도나무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삽목을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가져감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삽목은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빅토리아와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최초의 포도밭이 됨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8939827" y="677604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1834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19" b="6645"/>
          <a:stretch/>
        </p:blipFill>
        <p:spPr>
          <a:xfrm>
            <a:off x="6456363" y="374557"/>
            <a:ext cx="5735637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216587"/>
            <a:ext cx="2976345" cy="1461301"/>
          </a:xfrm>
        </p:spPr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1856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Van Diemen’s Land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를 </a:t>
            </a:r>
            <a:r>
              <a:rPr lang="ko-KR" altLang="en-US" sz="1600" kern="1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Times New Roman"/>
              </a:rPr>
              <a:t>태즈메이니아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명칭 변경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kern="1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Times New Roman"/>
              </a:rPr>
              <a:t>태즈메이니아</a:t>
            </a:r>
            <a:r>
              <a:rPr lang="en-US" altLang="ko-KR" sz="1600" kern="100" dirty="0">
                <a:latin typeface="Malgun Gothic" panose="020B0503020000020004" pitchFamily="34" charset="-127"/>
                <a:ea typeface="Malgun Gothic" panose="020B0503020000020004" pitchFamily="34" charset="-127"/>
                <a:cs typeface="Times New Roman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와인과 포도재배 업계가 빅토리아 골드 러시로 인해 거의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사라져버림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532736"/>
            <a:ext cx="2120040" cy="662774"/>
          </a:xfrm>
        </p:spPr>
        <p:txBody>
          <a:bodyPr/>
          <a:lstStyle/>
          <a:p>
            <a:r>
              <a:rPr lang="en-US" dirty="0"/>
              <a:t>1800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중반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54600" y="1981767"/>
            <a:ext cx="242569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Jean </a:t>
            </a:r>
            <a:r>
              <a:rPr lang="en-AU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Miguet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Launceston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인근에 최초의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신규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포도밭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La Provence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조성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43715" y="1297916"/>
            <a:ext cx="2120040" cy="662774"/>
          </a:xfrm>
        </p:spPr>
        <p:txBody>
          <a:bodyPr/>
          <a:lstStyle/>
          <a:p>
            <a:r>
              <a:rPr lang="en-US" dirty="0"/>
              <a:t>1956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96541" y="4237664"/>
            <a:ext cx="228434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Claudio </a:t>
            </a:r>
            <a:r>
              <a:rPr lang="en-AU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Alcorso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Hobart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두번째 포도밭인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AU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Moorilla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Estate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조성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85656" y="3553813"/>
            <a:ext cx="2120040" cy="662774"/>
          </a:xfrm>
        </p:spPr>
        <p:txBody>
          <a:bodyPr/>
          <a:lstStyle/>
          <a:p>
            <a:r>
              <a:rPr lang="en-US" dirty="0"/>
              <a:t>1958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036460A-5955-937F-2AD4-9C710844F8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906" t="42829" r="13906"/>
          <a:stretch/>
        </p:blipFill>
        <p:spPr>
          <a:xfrm>
            <a:off x="6456363" y="374557"/>
            <a:ext cx="5735637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4393B-6DC0-8815-DD17-E56771AF18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828" y="4323709"/>
            <a:ext cx="2976345" cy="1461301"/>
          </a:xfrm>
        </p:spPr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600" kern="1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Times New Roman"/>
              </a:rPr>
              <a:t>태즈메이니아</a:t>
            </a:r>
            <a:r>
              <a:rPr lang="ko-KR" altLang="en-US" sz="1600" kern="100" dirty="0">
                <a:latin typeface="Malgun Gothic" panose="020B0503020000020004" pitchFamily="34" charset="-127"/>
                <a:ea typeface="Malgun Gothic" panose="020B0503020000020004" pitchFamily="34" charset="-127"/>
                <a:cs typeface="Times New Roman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및 와인 업계 괄목할 만한 성장 경험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몇몇 독보적인 양조 지역 부상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3421D-3EDA-6300-94D7-668CD2C28B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1942" y="3639858"/>
            <a:ext cx="3277808" cy="662774"/>
          </a:xfrm>
        </p:spPr>
        <p:txBody>
          <a:bodyPr/>
          <a:lstStyle/>
          <a:p>
            <a:r>
              <a:rPr lang="en-US" dirty="0"/>
              <a:t>1960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dirty="0"/>
              <a:t>– 1980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5F8851-48E1-5394-5A0B-6C1ED422ED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27063" y="1715156"/>
            <a:ext cx="2808576" cy="1461301"/>
          </a:xfrm>
        </p:spPr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많은 선도적인 와인메이커가 이 지역에 유입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kern="1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Times New Roman"/>
              </a:rPr>
              <a:t>태즈메이니아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서늘한 기후와 독특한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테루아를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십분 활용해 탁월한 성공을 거둠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276FF1-95D1-D47B-F789-FEDD757522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1990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FEF27C-B578-6487-283E-3AF485E8BC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7424" y="4295235"/>
            <a:ext cx="3032761" cy="1461301"/>
          </a:xfrm>
        </p:spPr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600" kern="1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Times New Roman"/>
              </a:rPr>
              <a:t>태즈메이니아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번성하고 있는 와인과 포도 산업의 본고장으로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230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여개의 개별 포도밭과 최상급 서늘한 기후 와인 생산지로 안착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0F365E-A6C3-F9ED-DC0C-C99988B61A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6539" y="3611384"/>
            <a:ext cx="2120040" cy="6627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AU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744043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12C5E8-8F48-4069-BBAF-C758CA01EB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schemas.microsoft.com/office/2006/documentManagement/types"/>
    <ds:schemaRef ds:uri="http://purl.org/dc/dcmitype/"/>
    <ds:schemaRef ds:uri="02256494-4976-4001-aedb-96463ae0d92e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4e8dd08d-258d-47a9-9875-37f1ffd19f33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1939</Words>
  <Application>Microsoft Macintosh PowerPoint</Application>
  <PresentationFormat>Widescreen</PresentationFormat>
  <Paragraphs>279</Paragraphs>
  <Slides>28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Malgun Gothic</vt:lpstr>
      <vt:lpstr>Neue Haas Grotesk Text Pro</vt:lpstr>
      <vt:lpstr>Malgun Gothic</vt:lpstr>
      <vt:lpstr>Noto Sans KR Bold</vt:lpstr>
      <vt:lpstr>Arial</vt:lpstr>
      <vt:lpstr>Inter Display</vt:lpstr>
      <vt:lpstr>Noto Sans KR Regular</vt:lpstr>
      <vt:lpstr>Slide layouts</vt:lpstr>
      <vt:lpstr>PowerPoint Presentation</vt:lpstr>
      <vt:lpstr>PowerPoint Presentation</vt:lpstr>
      <vt:lpstr>호주</vt:lpstr>
      <vt:lpstr>태즈메이니아</vt:lpstr>
      <vt:lpstr>태즈메이니아</vt:lpstr>
      <vt:lpstr>오늘 강의 주제</vt:lpstr>
      <vt:lpstr>1788</vt:lpstr>
      <vt:lpstr>PowerPoint Presentation</vt:lpstr>
      <vt:lpstr>PowerPoint Presentation</vt:lpstr>
      <vt:lpstr>지형, 기후 및 토양</vt:lpstr>
      <vt:lpstr>PowerPoint Presentation</vt:lpstr>
      <vt:lpstr>기후</vt:lpstr>
      <vt:lpstr>토양</vt:lpstr>
      <vt:lpstr>태즈메이니아의 포도 재배</vt:lpstr>
      <vt:lpstr>포도밭과 캐노피 관리 전략: </vt:lpstr>
      <vt:lpstr>PowerPoint Presentation</vt:lpstr>
      <vt:lpstr>태즈메이니아</vt:lpstr>
      <vt:lpstr>PowerPoint Presentation</vt:lpstr>
      <vt:lpstr>PowerPoint Presentation</vt:lpstr>
      <vt:lpstr>스파클링 와인 특징</vt:lpstr>
      <vt:lpstr>PowerPoint Presentation</vt:lpstr>
      <vt:lpstr>샤르도네 특징</vt:lpstr>
      <vt:lpstr>PowerPoint Presentation</vt:lpstr>
      <vt:lpstr>피노 누아 특징</vt:lpstr>
      <vt:lpstr>PowerPoint Presentation</vt:lpstr>
      <vt:lpstr>태즈메이니아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Cameron Midson</cp:lastModifiedBy>
  <cp:revision>22</cp:revision>
  <dcterms:created xsi:type="dcterms:W3CDTF">2018-07-25T07:02:59Z</dcterms:created>
  <dcterms:modified xsi:type="dcterms:W3CDTF">2026-03-23T04:45:02Z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2026-03-23T04:43:55Z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2d38e338-0e9b-4ff3-8753-ceb4aec17957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