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comments/modernComment_27B_20C05B6F.xml" ContentType="application/vnd.ms-powerpoint.comments+xml"/>
  <Override PartName="/ppt/comments/modernComment_282_1DCF793C.xml" ContentType="application/vnd.ms-powerpoint.comments+xml"/>
  <Override PartName="/ppt/notesSlides/notesSlide2.xml" ContentType="application/vnd.openxmlformats-officedocument.presentationml.notesSlide+xml"/>
  <Override PartName="/ppt/comments/modernComment_296_E5309B73.xml" ContentType="application/vnd.ms-powerpoint.comments+xml"/>
  <Override PartName="/ppt/comments/modernComment_28C_E6066414.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61" r:id="rId18"/>
    <p:sldId id="662" r:id="rId19"/>
    <p:sldId id="651" r:id="rId20"/>
    <p:sldId id="652" r:id="rId21"/>
    <p:sldId id="280" r:id="rId22"/>
    <p:sldId id="617" r:id="rId23"/>
    <p:sldId id="657" r:id="rId24"/>
    <p:sldId id="626" r:id="rId25"/>
    <p:sldId id="278" r:id="rId26"/>
    <p:sldId id="658" r:id="rId27"/>
    <p:sldId id="656"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94762"/>
  </p:normalViewPr>
  <p:slideViewPr>
    <p:cSldViewPr snapToGrid="0">
      <p:cViewPr varScale="1">
        <p:scale>
          <a:sx n="117" d="100"/>
          <a:sy n="117" d="100"/>
        </p:scale>
        <p:origin x="760"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8.fntdata"/></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4E07503A-FBCB-465F-8016-1EDA3C8301B3}" authorId="{00000000-0000-0000-0000-000000000000}" status="resolved" created="2025-03-18T13:41:54.325" complete="100000">
    <pc:sldMkLst xmlns:pc="http://schemas.microsoft.com/office/powerpoint/2013/main/command">
      <pc:docMk/>
      <pc:sldMk cId="549477231" sldId="635"/>
    </pc:sldMkLst>
    <p188:txBody>
      <a:bodyPr/>
      <a:lstStyle/>
      <a:p>
        <a:r>
          <a:rPr lang="en-US"/>
          <a:t>Can you label adelaide on here please?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C364AF69-812C-4584-A056-0AD6BC6E7A37}" authorId="{00000000-0000-0000-0000-000000000000}" status="resolved" created="2025-03-18T13:42:46.274" complete="100000">
    <pc:sldMkLst xmlns:pc="http://schemas.microsoft.com/office/powerpoint/2013/main/command">
      <pc:docMk/>
      <pc:sldMk cId="500136252" sldId="642"/>
    </pc:sldMkLst>
    <p188:txBody>
      <a:bodyPr/>
      <a:lstStyle/>
      <a:p>
        <a:r>
          <a:rPr lang="en-US"/>
          <a:t>Mediterranean misspelt
Suggest moving text up under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B0A29C7-D73C-4F71-AB58-C2EA55FD136C}" authorId="{00000000-0000-0000-0000-000000000000}" status="resolved" created="2025-03-18T13:43:51.690" complete="100000">
    <pc:sldMkLst xmlns:pc="http://schemas.microsoft.com/office/powerpoint/2013/main/command">
      <pc:docMk/>
      <pc:sldMk cId="3859178516" sldId="652"/>
    </pc:sldMkLst>
    <p188:txBody>
      <a:bodyPr/>
      <a:lstStyle/>
      <a:p>
        <a:r>
          <a:rPr lang="en-US"/>
          <a:t>Chardonnay all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6_E5309B73.xml><?xml version="1.0" encoding="utf-8"?>
<p188:cmLst xmlns:a="http://schemas.openxmlformats.org/drawingml/2006/main" xmlns:r="http://schemas.openxmlformats.org/officeDocument/2006/relationships" xmlns:p188="http://schemas.microsoft.com/office/powerpoint/2018/8/main">
  <p188:cm id="{A9F0CFD9-9BC6-4DA1-BAFB-CB25C08EFFE5}" authorId="{00000000-0000-0000-0000-000000000000}" status="resolved" created="2025-03-18T13:43:35.971" complete="100000">
    <ac:deMkLst xmlns:ac="http://schemas.microsoft.com/office/drawing/2013/main/command">
      <pc:docMk xmlns:pc="http://schemas.microsoft.com/office/powerpoint/2013/main/command"/>
      <pc:sldMk xmlns:pc="http://schemas.microsoft.com/office/powerpoint/2013/main/command" cId="3845167987" sldId="662"/>
      <ac:spMk id="8" creationId="{B8981E4E-E86C-4CC6-E314-C27E1CC1F2B2}"/>
    </ac:deMkLst>
    <p188:txBody>
      <a:bodyPr/>
      <a:lstStyle/>
      <a:p>
        <a:r>
          <a:rPr lang="en-US"/>
          <a:t>Text needs moving down so not under 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72581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595987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EF82924-C0A9-2A49-B679-BE874026D733}"/>
              </a:ext>
            </a:extLst>
          </p:cNvPr>
          <p:cNvSpPr/>
          <p:nvPr userDrawn="1"/>
        </p:nvSpPr>
        <p:spPr>
          <a:xfrm>
            <a:off x="7843447" y="3230937"/>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8510179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282_1DCF793C.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296_E5309B7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28C_E6066414.xml"/><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27B_20C05B6F.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06" b="1928"/>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err="1">
                <a:solidFill>
                  <a:schemeClr val="accent1"/>
                </a:solidFill>
              </a:rPr>
              <a:t>McLAREN</a:t>
            </a:r>
            <a:r>
              <a:rPr lang="en-US" sz="6000" dirty="0">
                <a:solidFill>
                  <a:schemeClr val="accent1"/>
                </a:solidFill>
              </a:rPr>
              <a:t> VALE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9909" r="30907"/>
          <a:stretch/>
        </p:blipFill>
        <p:spPr>
          <a:xfrm>
            <a:off x="1" y="1"/>
            <a:ext cx="6096000" cy="6858000"/>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dirty="0">
                <a:solidFill>
                  <a:schemeClr val="accent5"/>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56459" y="1123759"/>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MEDITTERANEAN</a:t>
            </a: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728175"/>
            <a:ext cx="3849274"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A RANGE OF MESOCLIMATES AND MICROCLIMATES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45802" y="4479842"/>
            <a:ext cx="2748500"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chemeClr val="accent3"/>
                </a:solidFill>
              </a:rPr>
              <a:t>McLAREN</a:t>
            </a:r>
            <a:r>
              <a:rPr lang="en-US" b="1" dirty="0">
                <a:solidFill>
                  <a:schemeClr val="accent3"/>
                </a:solidFill>
              </a:rPr>
              <a:t> VALE</a:t>
            </a:r>
          </a:p>
          <a:p>
            <a:r>
              <a:rPr lang="en-US" sz="1800" dirty="0">
                <a:solidFill>
                  <a:srgbClr val="B2D8BE"/>
                </a:solidFill>
                <a:latin typeface="Neue Haas Grotesk Text Pro" panose="020B0504020202020204" pitchFamily="34" charset="77"/>
              </a:rPr>
              <a:t>10–350M (</a:t>
            </a:r>
            <a:r>
              <a:rPr lang="en-US" sz="1800" dirty="0">
                <a:solidFill>
                  <a:srgbClr val="B2D8BE"/>
                </a:solidFill>
              </a:rPr>
              <a:t>33</a:t>
            </a:r>
            <a:r>
              <a:rPr lang="en-US" sz="1800" dirty="0">
                <a:solidFill>
                  <a:srgbClr val="B2D8BE"/>
                </a:solidFill>
                <a:latin typeface="Neue Haas Grotesk Text Pro" panose="020B0504020202020204" pitchFamily="34" charset="77"/>
              </a:rPr>
              <a:t> – 1,148FT)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61807" y="644750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61807" y="532450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23710" y="627483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8" r="16708"/>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870551" cy="1530521"/>
          </a:xfrm>
        </p:spPr>
        <p:txBody>
          <a:bodyPr/>
          <a:lstStyle/>
          <a:p>
            <a:pPr marL="0" indent="0">
              <a:buNone/>
            </a:pPr>
            <a:r>
              <a:rPr lang="en-AU" dirty="0"/>
              <a:t>McLaren Vale has over 40 unique geologies that vary in age from 15,000 years to more than 550 million years. </a:t>
            </a:r>
            <a:br>
              <a:rPr lang="en-AU" dirty="0"/>
            </a:br>
            <a:r>
              <a:rPr lang="en-AU" dirty="0"/>
              <a:t>Its wide variety of soil types reflect its varied terrain:</a:t>
            </a:r>
          </a:p>
          <a:p>
            <a:pPr marL="285750" indent="-285750">
              <a:buFont typeface="Arial" panose="020B0604020202020204" pitchFamily="34" charset="0"/>
              <a:buChar char="•"/>
            </a:pPr>
            <a:r>
              <a:rPr lang="en-AU" dirty="0"/>
              <a:t>Red-brown sandy loams</a:t>
            </a:r>
          </a:p>
          <a:p>
            <a:pPr marL="285750" indent="-285750">
              <a:buFont typeface="Arial" panose="020B0604020202020204" pitchFamily="34" charset="0"/>
              <a:buChar char="•"/>
            </a:pPr>
            <a:r>
              <a:rPr lang="en-AU" dirty="0"/>
              <a:t>Grey-brown loamy sands </a:t>
            </a:r>
          </a:p>
          <a:p>
            <a:pPr marL="285750" indent="-285750">
              <a:buFont typeface="Arial" panose="020B0604020202020204" pitchFamily="34" charset="0"/>
              <a:buChar char="•"/>
            </a:pPr>
            <a:r>
              <a:rPr lang="en-AU" dirty="0"/>
              <a:t>Distinctly sandy soils</a:t>
            </a:r>
          </a:p>
          <a:p>
            <a:pPr marL="285750" indent="-285750">
              <a:buFont typeface="Arial" panose="020B0604020202020204" pitchFamily="34" charset="0"/>
              <a:buChar char="•"/>
            </a:pPr>
            <a:r>
              <a:rPr lang="en-AU" dirty="0"/>
              <a:t>Patches of red or black friable loams</a:t>
            </a:r>
          </a:p>
          <a:p>
            <a:pPr marL="285750" indent="-285750">
              <a:buFont typeface="Arial" panose="020B0604020202020204" pitchFamily="34" charset="0"/>
              <a:buChar char="•"/>
            </a:pPr>
            <a:r>
              <a:rPr lang="en-AU" dirty="0"/>
              <a:t>Yellow clay subsoils interspersed </a:t>
            </a:r>
            <a:br>
              <a:rPr lang="en-AU" dirty="0"/>
            </a:br>
            <a:r>
              <a:rPr lang="en-AU" dirty="0"/>
              <a:t>with lime</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953" r="16953"/>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dirty="0" err="1">
                <a:solidFill>
                  <a:schemeClr val="accent5"/>
                </a:solidFill>
              </a:rPr>
              <a:t>McLAREN</a:t>
            </a:r>
            <a:r>
              <a:rPr lang="en-US" dirty="0">
                <a:solidFill>
                  <a:schemeClr val="accent5"/>
                </a:solidFill>
              </a:rPr>
              <a:t> VALE</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907" r="16907"/>
          <a:stretch/>
        </p:blipFill>
        <p:spPr>
          <a:xfrm>
            <a:off x="6096000" y="368299"/>
            <a:ext cx="6096000" cy="6140196"/>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335508"/>
            <a:ext cx="3745745" cy="2405401"/>
          </a:xfrm>
        </p:spPr>
        <p:txBody>
          <a:bodyPr/>
          <a:lstStyle/>
          <a:p>
            <a:r>
              <a:rPr lang="en-AU" dirty="0"/>
              <a:t>Mediterranean varieties</a:t>
            </a:r>
          </a:p>
          <a:p>
            <a:r>
              <a:rPr lang="en-AU" dirty="0"/>
              <a:t>Many old vines</a:t>
            </a:r>
          </a:p>
          <a:p>
            <a:r>
              <a:rPr lang="en-AU" dirty="0"/>
              <a:t>Innovative viticulture practices </a:t>
            </a:r>
          </a:p>
          <a:p>
            <a:r>
              <a:rPr lang="en-AU" dirty="0"/>
              <a:t>Phylloxera-free</a:t>
            </a:r>
          </a:p>
          <a:p>
            <a:r>
              <a:rPr lang="en-AU" dirty="0"/>
              <a:t>Commitment to experimentation</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en-US" sz="3200" dirty="0">
                <a:solidFill>
                  <a:schemeClr val="bg2"/>
                </a:solidFill>
              </a:rPr>
              <a:t>PROUD HISTORY AND</a:t>
            </a: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994229"/>
            <a:ext cx="5340350"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solidFill>
              </a:rPr>
              <a:t>PROGRESSIVE THINKING</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8050" r="18050"/>
          <a:stretch/>
        </p:blipFill>
        <p:spPr>
          <a:xfrm>
            <a:off x="6096000" y="368300"/>
            <a:ext cx="6096000" cy="6103620"/>
          </a:xfrm>
        </p:spPr>
      </p:pic>
      <p:sp>
        <p:nvSpPr>
          <p:cNvPr id="5" name="Text Placeholder 4">
            <a:extLst>
              <a:ext uri="{FF2B5EF4-FFF2-40B4-BE49-F238E27FC236}">
                <a16:creationId xmlns:a16="http://schemas.microsoft.com/office/drawing/2014/main" id="{BA9884EB-ED24-D668-AE7A-1FB4CF611767}"/>
              </a:ext>
            </a:extLst>
          </p:cNvPr>
          <p:cNvSpPr>
            <a:spLocks noGrp="1"/>
          </p:cNvSpPr>
          <p:nvPr>
            <p:ph type="body" sz="quarter" idx="13"/>
          </p:nvPr>
        </p:nvSpPr>
        <p:spPr>
          <a:xfrm>
            <a:off x="623888" y="584200"/>
            <a:ext cx="5472112" cy="693057"/>
          </a:xfrm>
        </p:spPr>
        <p:txBody>
          <a:bodyPr/>
          <a:lstStyle/>
          <a:p>
            <a:r>
              <a:rPr lang="en-US" sz="5000" dirty="0">
                <a:solidFill>
                  <a:schemeClr val="accent1"/>
                </a:solidFill>
              </a:rPr>
              <a:t>SUSTAINABILITY</a:t>
            </a:r>
          </a:p>
        </p:txBody>
      </p:sp>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1688136"/>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One of Australia’s ‘greenest’</a:t>
            </a:r>
            <a:br>
              <a:rPr lang="en-AU" dirty="0"/>
            </a:br>
            <a:r>
              <a:rPr lang="en-AU" dirty="0"/>
              <a:t>wine regions</a:t>
            </a:r>
          </a:p>
          <a:p>
            <a:r>
              <a:rPr lang="en-AU" dirty="0"/>
              <a:t>Organic products and biodynamic practices</a:t>
            </a:r>
          </a:p>
          <a:p>
            <a:r>
              <a:rPr lang="en-AU" dirty="0"/>
              <a:t>Minimal chemical intervention</a:t>
            </a:r>
          </a:p>
          <a:p>
            <a:r>
              <a:rPr lang="en-AU" dirty="0"/>
              <a:t>Climate-appropriate varieties</a:t>
            </a:r>
          </a:p>
          <a:p>
            <a:r>
              <a:rPr lang="en-AU" dirty="0"/>
              <a:t>World-leading water management</a:t>
            </a:r>
          </a:p>
        </p:txBody>
      </p:sp>
      <p:sp>
        <p:nvSpPr>
          <p:cNvPr id="9" name="Text Placeholder 3">
            <a:extLst>
              <a:ext uri="{FF2B5EF4-FFF2-40B4-BE49-F238E27FC236}">
                <a16:creationId xmlns:a16="http://schemas.microsoft.com/office/drawing/2014/main" id="{929B8813-4508-2215-C478-357D8B05EACE}"/>
              </a:ext>
            </a:extLst>
          </p:cNvPr>
          <p:cNvSpPr txBox="1">
            <a:spLocks/>
          </p:cNvSpPr>
          <p:nvPr/>
        </p:nvSpPr>
        <p:spPr>
          <a:xfrm>
            <a:off x="623887" y="4823730"/>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600" b="1" dirty="0"/>
              <a:t>DID YOU KNOW?</a:t>
            </a:r>
          </a:p>
          <a:p>
            <a:pPr marL="0" indent="0">
              <a:buNone/>
            </a:pPr>
            <a:r>
              <a:rPr lang="en-AU" sz="1600" dirty="0"/>
              <a:t>McLaren Vale has the highest number of certified organic and biodynamic vineyards in Australia, and one of the lowest usage rates of sprays and </a:t>
            </a:r>
            <a:r>
              <a:rPr lang="en-AU" sz="1600" dirty="0" err="1"/>
              <a:t>agro</a:t>
            </a:r>
            <a:r>
              <a:rPr lang="en-AU" sz="1600" dirty="0"/>
              <a:t>-chemicals.</a:t>
            </a:r>
          </a:p>
          <a:p>
            <a:pPr marL="0" indent="0">
              <a:buNone/>
            </a:pPr>
            <a:endParaRPr lang="en-AU" sz="1600" dirty="0"/>
          </a:p>
        </p:txBody>
      </p:sp>
    </p:spTree>
    <p:extLst>
      <p:ext uri="{BB962C8B-B14F-4D97-AF65-F5344CB8AC3E}">
        <p14:creationId xmlns:p14="http://schemas.microsoft.com/office/powerpoint/2010/main" val="39775402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440" r="17976"/>
          <a:stretch/>
        </p:blipFill>
        <p:spPr>
          <a:xfrm>
            <a:off x="6096000" y="368300"/>
            <a:ext cx="6096000" cy="6103620"/>
          </a:xfrm>
        </p:spPr>
      </p:pic>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2566442"/>
            <a:ext cx="3745745"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8000"/>
              </a:lnSpc>
            </a:pPr>
            <a:r>
              <a:rPr lang="en-AU" dirty="0"/>
              <a:t>Collaboration</a:t>
            </a:r>
          </a:p>
          <a:p>
            <a:pPr>
              <a:lnSpc>
                <a:spcPct val="98000"/>
              </a:lnSpc>
            </a:pPr>
            <a:r>
              <a:rPr lang="en-AU" dirty="0"/>
              <a:t>Experimentation</a:t>
            </a:r>
          </a:p>
          <a:p>
            <a:pPr>
              <a:lnSpc>
                <a:spcPct val="98000"/>
              </a:lnSpc>
            </a:pPr>
            <a:r>
              <a:rPr lang="en-AU" dirty="0"/>
              <a:t>Adaptability</a:t>
            </a:r>
          </a:p>
        </p:txBody>
      </p:sp>
      <p:sp>
        <p:nvSpPr>
          <p:cNvPr id="4" name="Text Placeholder 4">
            <a:extLst>
              <a:ext uri="{FF2B5EF4-FFF2-40B4-BE49-F238E27FC236}">
                <a16:creationId xmlns:a16="http://schemas.microsoft.com/office/drawing/2014/main" id="{A2CC911D-06A0-83AE-04B3-C46E3C6EE13F}"/>
              </a:ext>
            </a:extLst>
          </p:cNvPr>
          <p:cNvSpPr txBox="1">
            <a:spLocks/>
          </p:cNvSpPr>
          <p:nvPr/>
        </p:nvSpPr>
        <p:spPr>
          <a:xfrm>
            <a:off x="623888" y="584200"/>
            <a:ext cx="5340350" cy="410029"/>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bg2"/>
                </a:solidFill>
              </a:rPr>
              <a:t>WINEMAKING IN</a:t>
            </a:r>
          </a:p>
        </p:txBody>
      </p:sp>
      <p:sp>
        <p:nvSpPr>
          <p:cNvPr id="6" name="Text Placeholder 4">
            <a:extLst>
              <a:ext uri="{FF2B5EF4-FFF2-40B4-BE49-F238E27FC236}">
                <a16:creationId xmlns:a16="http://schemas.microsoft.com/office/drawing/2014/main" id="{49D0431D-FB89-7951-B63C-2CC2572C7F06}"/>
              </a:ext>
            </a:extLst>
          </p:cNvPr>
          <p:cNvSpPr txBox="1">
            <a:spLocks/>
          </p:cNvSpPr>
          <p:nvPr/>
        </p:nvSpPr>
        <p:spPr>
          <a:xfrm>
            <a:off x="623888" y="994229"/>
            <a:ext cx="4838449" cy="693907"/>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accent1"/>
                </a:solidFill>
              </a:rPr>
              <a:t>McLAREN</a:t>
            </a:r>
            <a:r>
              <a:rPr lang="en-US" dirty="0">
                <a:solidFill>
                  <a:schemeClr val="accent1"/>
                </a:solidFill>
              </a:rPr>
              <a:t> VALE</a:t>
            </a:r>
          </a:p>
        </p:txBody>
      </p:sp>
      <p:sp>
        <p:nvSpPr>
          <p:cNvPr id="10" name="Text Placeholder 3">
            <a:extLst>
              <a:ext uri="{FF2B5EF4-FFF2-40B4-BE49-F238E27FC236}">
                <a16:creationId xmlns:a16="http://schemas.microsoft.com/office/drawing/2014/main" id="{FEE557B5-80A4-70DC-E1BC-E9E67B497A02}"/>
              </a:ext>
            </a:extLst>
          </p:cNvPr>
          <p:cNvSpPr txBox="1">
            <a:spLocks/>
          </p:cNvSpPr>
          <p:nvPr/>
        </p:nvSpPr>
        <p:spPr>
          <a:xfrm>
            <a:off x="623887" y="3760242"/>
            <a:ext cx="3745745"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8000"/>
              </a:lnSpc>
              <a:buNone/>
            </a:pPr>
            <a:r>
              <a:rPr lang="en-AU" sz="1800" b="1" dirty="0"/>
              <a:t>KEY TRENDS</a:t>
            </a:r>
          </a:p>
          <a:p>
            <a:pPr>
              <a:lnSpc>
                <a:spcPct val="98000"/>
              </a:lnSpc>
            </a:pPr>
            <a:r>
              <a:rPr lang="en-AU" dirty="0"/>
              <a:t>Minimal intervention</a:t>
            </a:r>
          </a:p>
          <a:p>
            <a:pPr>
              <a:lnSpc>
                <a:spcPct val="98000"/>
              </a:lnSpc>
            </a:pPr>
            <a:r>
              <a:rPr lang="en-AU" dirty="0"/>
              <a:t>Reviving ancient techniques</a:t>
            </a:r>
          </a:p>
          <a:p>
            <a:pPr>
              <a:lnSpc>
                <a:spcPct val="98000"/>
              </a:lnSpc>
            </a:pPr>
            <a:r>
              <a:rPr lang="en-AU" dirty="0"/>
              <a:t>Showcasing varietal characters and influences of terroir</a:t>
            </a:r>
          </a:p>
          <a:p>
            <a:pPr>
              <a:lnSpc>
                <a:spcPct val="98000"/>
              </a:lnSpc>
            </a:pPr>
            <a:r>
              <a:rPr lang="en-AU" dirty="0"/>
              <a:t>Picking grapes earlier and using less new oak to produce fresher, lighter wines</a:t>
            </a:r>
          </a:p>
        </p:txBody>
      </p:sp>
    </p:spTree>
    <p:extLst>
      <p:ext uri="{BB962C8B-B14F-4D97-AF65-F5344CB8AC3E}">
        <p14:creationId xmlns:p14="http://schemas.microsoft.com/office/powerpoint/2010/main" val="3845167987"/>
      </p:ext>
    </p:extLst>
  </p:cSld>
  <p:clrMapOvr>
    <a:masterClrMapping/>
  </p:clrMapOvr>
  <p:transition/>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en-US" dirty="0">
                <a:solidFill>
                  <a:schemeClr val="accent5"/>
                </a:solidFill>
              </a:rPr>
              <a:t>TASTE OF </a:t>
            </a:r>
            <a:br>
              <a:rPr lang="en-US" dirty="0">
                <a:solidFill>
                  <a:schemeClr val="accent5"/>
                </a:solidFill>
              </a:rPr>
            </a:br>
            <a:r>
              <a:rPr lang="en-US" dirty="0" err="1">
                <a:solidFill>
                  <a:schemeClr val="accent5"/>
                </a:solidFill>
              </a:rPr>
              <a:t>M</a:t>
            </a:r>
            <a:r>
              <a:rPr lang="en-US" cap="none" dirty="0" err="1">
                <a:solidFill>
                  <a:schemeClr val="accent5"/>
                </a:solidFill>
              </a:rPr>
              <a:t>c</a:t>
            </a:r>
            <a:r>
              <a:rPr lang="en-US" dirty="0" err="1">
                <a:solidFill>
                  <a:schemeClr val="accent5"/>
                </a:solidFill>
              </a:rPr>
              <a:t>LAREN</a:t>
            </a:r>
            <a:r>
              <a:rPr lang="en-US" dirty="0">
                <a:solidFill>
                  <a:schemeClr val="accent5"/>
                </a:solidFill>
              </a:rPr>
              <a:t> VALE</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en-US" dirty="0">
                <a:solidFill>
                  <a:schemeClr val="accent1"/>
                </a:solidFill>
              </a:rPr>
              <a:t>NOTEWORTHY</a:t>
            </a:r>
          </a:p>
          <a:p>
            <a:r>
              <a:rPr lang="en-US" dirty="0">
                <a:solidFill>
                  <a:schemeClr val="accent1"/>
                </a:solidFill>
              </a:rPr>
              <a:t>VARIETIES</a:t>
            </a:r>
          </a:p>
        </p:txBody>
      </p:sp>
    </p:spTree>
    <p:extLst>
      <p:ext uri="{BB962C8B-B14F-4D97-AF65-F5344CB8AC3E}">
        <p14:creationId xmlns:p14="http://schemas.microsoft.com/office/powerpoint/2010/main" val="4045911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28409"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err="1">
                <a:solidFill>
                  <a:srgbClr val="601329"/>
                </a:solidFill>
                <a:latin typeface="Neue Haas Grotesk Text Pro" panose="020B0504020202020204" pitchFamily="34" charset="77"/>
              </a:rPr>
              <a:t>McLAREN</a:t>
            </a:r>
            <a:r>
              <a:rPr lang="en-US" sz="5440" dirty="0">
                <a:solidFill>
                  <a:srgbClr val="601329"/>
                </a:solidFill>
                <a:latin typeface="Neue Haas Grotesk Text Pro" panose="020B0504020202020204" pitchFamily="34" charset="77"/>
              </a:rPr>
              <a:t> VALE</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a:t>
            </a:r>
          </a:p>
          <a:p>
            <a:pPr algn="ct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GRENACHE</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79866" y="408443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37375"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6" y="4019454"/>
            <a:ext cx="1816909"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GRENACHE</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2899543" y="3910450"/>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1252610" y="4049270"/>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err="1">
                <a:solidFill>
                  <a:srgbClr val="601329"/>
                </a:solidFill>
                <a:latin typeface="Neue Haas Grotesk Text Pro" panose="020B0504020202020204" pitchFamily="34" charset="77"/>
              </a:rPr>
              <a:t>McLAREN</a:t>
            </a:r>
            <a:r>
              <a:rPr lang="en-US" sz="3200" dirty="0">
                <a:solidFill>
                  <a:srgbClr val="601329"/>
                </a:solidFill>
                <a:latin typeface="Neue Haas Grotesk Text Pro" panose="020B0504020202020204" pitchFamily="34" charset="77"/>
              </a:rPr>
              <a:t> VALE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1304226" y="2163169"/>
            <a:ext cx="2821600"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NO TYPICAL STYLE DUE TO VARYING GEOLOGY AND SOIL TYPES</a:t>
            </a: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83993" y="1180902"/>
            <a:ext cx="2365447" cy="149464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2400" b="1" dirty="0" err="1">
                <a:effectLst/>
                <a:latin typeface="Neue Haas Grotesk Text Pro" panose="020B0504020202020204" pitchFamily="34" charset="77"/>
              </a:rPr>
              <a:t>McLAREN</a:t>
            </a:r>
            <a:r>
              <a:rPr lang="en-AU" sz="2400" b="1" dirty="0">
                <a:effectLst/>
                <a:latin typeface="Neue Haas Grotesk Text Pro" panose="020B0504020202020204" pitchFamily="34" charset="77"/>
              </a:rPr>
              <a:t> VALE’S SIGNATURE VARIETY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66857" y="4074216"/>
            <a:ext cx="319306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972988" y="510681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3972988" y="5106815"/>
            <a:ext cx="185912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9571346" y="4599772"/>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Blueberry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Liquorice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 olive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Dark chocolate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Spice</a:t>
            </a:r>
            <a:endParaRPr lang="en-AU" sz="1400" dirty="0">
              <a:effectLst/>
              <a:latin typeface="Neue Haas Grotesk Text Pro" panose="020B0504020202020204" pitchFamily="34" charset="77"/>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150989" y="407421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448494" y="4428000"/>
            <a:ext cx="2462475"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SMALLER GRAPES</a:t>
            </a:r>
          </a:p>
          <a:p>
            <a:pPr algn="ctr">
              <a:spcBef>
                <a:spcPts val="203"/>
              </a:spcBef>
            </a:pPr>
            <a:r>
              <a:rPr lang="en-AU" sz="1600" dirty="0">
                <a:latin typeface="Neue Haas Grotesk Text Pro" panose="020B0504020202020204" pitchFamily="34" charset="77"/>
              </a:rPr>
              <a:t>= MORE COMPLEX AND INTENSE WINES</a:t>
            </a:r>
            <a:endParaRPr lang="en-AU" sz="1600" dirty="0">
              <a:effectLst/>
              <a:latin typeface="Neue Haas Grotesk Text Pro" panose="020B0504020202020204" pitchFamily="34" charset="77"/>
            </a:endParaRP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967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967427"/>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2339CDFB-A119-4786-FB91-9EE8722292E3}"/>
              </a:ext>
            </a:extLst>
          </p:cNvPr>
          <p:cNvSpPr txBox="1"/>
          <p:nvPr/>
        </p:nvSpPr>
        <p:spPr>
          <a:xfrm>
            <a:off x="2741751" y="5552857"/>
            <a:ext cx="2462475"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GREATER LONGEVITY</a:t>
            </a:r>
          </a:p>
          <a:p>
            <a:pPr algn="ctr">
              <a:spcBef>
                <a:spcPts val="203"/>
              </a:spcBef>
            </a:pPr>
            <a:r>
              <a:rPr lang="en-AU" sz="1600" dirty="0">
                <a:latin typeface="Neue Haas Grotesk Text Pro" panose="020B0504020202020204" pitchFamily="34" charset="77"/>
              </a:rPr>
              <a:t>FOR SHIRAZ WITH AGEING POTENTIAL</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1521449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24368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5178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5082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796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7985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21995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220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213031"/>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867353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668167"/>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err="1">
                <a:solidFill>
                  <a:srgbClr val="601329"/>
                </a:solidFill>
                <a:latin typeface="Neue Haas Grotesk Text Pro" panose="020B0504020202020204" pitchFamily="34" charset="77"/>
              </a:rPr>
              <a:t>McLAREN</a:t>
            </a:r>
            <a:r>
              <a:rPr lang="en-US" sz="3200" dirty="0">
                <a:solidFill>
                  <a:srgbClr val="601329"/>
                </a:solidFill>
                <a:latin typeface="Neue Haas Grotesk Text Pro" panose="020B0504020202020204" pitchFamily="34" charset="77"/>
              </a:rPr>
              <a:t> VALE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825373" y="629294"/>
            <a:ext cx="2736914" cy="2736914"/>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76008" y="991898"/>
            <a:ext cx="1835644" cy="20117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BEST EXAMPLES TEND TO BE FROM COOLER VINEYARD SITES AND MILDER VINTAGES</a:t>
            </a:r>
            <a:endParaRPr lang="en-AU" sz="1800" b="0" dirty="0">
              <a:solidFill>
                <a:schemeClr val="tx1"/>
              </a:solidFill>
              <a:effectLst/>
              <a:latin typeface="Neue Haas Grotesk Text Pro" panose="020B0504020202020204" pitchFamily="34" charset="77"/>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1146746" y="4795028"/>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 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Chocolate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Liquorice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Green Capsicum</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91704" y="4241041"/>
            <a:ext cx="37962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91704"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00321" y="5354735"/>
            <a:ext cx="2411332" cy="1077218"/>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FULL BODIED AND RICH WITH STRUCTURE FOR AGEING</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1ED07CC8-FDFE-EB18-619F-D40C9B6B9566}"/>
              </a:ext>
            </a:extLst>
          </p:cNvPr>
          <p:cNvCxnSpPr>
            <a:cxnSpLocks/>
          </p:cNvCxnSpPr>
          <p:nvPr/>
        </p:nvCxnSpPr>
        <p:spPr>
          <a:xfrm>
            <a:off x="11087931" y="28349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995592" y="492416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9193830" y="3364562"/>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a:off x="6886350" y="4926741"/>
            <a:ext cx="21092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668893"/>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432631"/>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930400" y="2883907"/>
            <a:ext cx="3004455" cy="584775"/>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OPULENT WINES WITH LAYERS OF FLAVOUR</a:t>
            </a:r>
          </a:p>
        </p:txBody>
      </p:sp>
    </p:spTree>
    <p:extLst>
      <p:ext uri="{BB962C8B-B14F-4D97-AF65-F5344CB8AC3E}">
        <p14:creationId xmlns:p14="http://schemas.microsoft.com/office/powerpoint/2010/main" val="200193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561470"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65205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14388985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224030" y="425888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2271506" y="4544139"/>
            <a:ext cx="1905051" cy="1905051"/>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err="1">
                <a:solidFill>
                  <a:srgbClr val="601329"/>
                </a:solidFill>
                <a:latin typeface="Neue Haas Grotesk Text Pro" panose="020B0504020202020204" pitchFamily="34" charset="77"/>
              </a:rPr>
              <a:t>McLAREN</a:t>
            </a:r>
            <a:r>
              <a:rPr lang="en-US" sz="3200" dirty="0">
                <a:solidFill>
                  <a:srgbClr val="601329"/>
                </a:solidFill>
                <a:latin typeface="Neue Haas Grotesk Text Pro" panose="020B0504020202020204" pitchFamily="34" charset="77"/>
              </a:rPr>
              <a:t> VALE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GRENACHE</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711396"/>
            <a:ext cx="2805709"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WELL SUITED TO THE REGION AND PRODUCES A VARIETY OF STYLES</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845072"/>
            <a:ext cx="2427900" cy="24279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09225" y="1328745"/>
            <a:ext cx="2425021" cy="137152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2200" b="1" dirty="0">
                <a:solidFill>
                  <a:schemeClr val="tx1"/>
                </a:solidFill>
                <a:effectLst/>
                <a:latin typeface="Neue Haas Grotesk Text Pro" panose="020B0504020202020204" pitchFamily="34" charset="77"/>
              </a:rPr>
              <a:t>ONCE OVERLOOKED NOW A STAR PERFORMER</a:t>
            </a:r>
            <a:endParaRPr lang="en-AU" sz="2200" dirty="0">
              <a:solidFill>
                <a:schemeClr val="tx1"/>
              </a:solidFill>
              <a:effectLst/>
              <a:latin typeface="Neue Haas Grotesk Text Pro" panose="020B0504020202020204" pitchFamily="34" charset="77"/>
            </a:endParaRP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224030" y="4258888"/>
            <a:ext cx="273129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38143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9883486" y="473557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endParaRPr lang="en-AU" sz="1400" dirty="0">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Dark raspberry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Strawberry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White pepper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Earth</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Spice</a:t>
            </a:r>
            <a:endParaRPr lang="en-AU" sz="1400" dirty="0">
              <a:effectLst/>
              <a:latin typeface="Neue Haas Grotesk Text Pro" panose="020B0504020202020204" pitchFamily="34" charset="77"/>
            </a:endParaRP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380002"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2166866" y="5146604"/>
            <a:ext cx="2114329" cy="830997"/>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OLDEST VINES </a:t>
            </a:r>
            <a:r>
              <a:rPr lang="en-AU" sz="1600" dirty="0">
                <a:effectLst/>
                <a:latin typeface="Neue Haas Grotesk Text Pro" panose="020B0504020202020204" pitchFamily="34" charset="77"/>
              </a:rPr>
              <a:t>PLANTED IN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LATE 1800s</a:t>
            </a:r>
          </a:p>
        </p:txBody>
      </p:sp>
    </p:spTree>
    <p:extLst>
      <p:ext uri="{BB962C8B-B14F-4D97-AF65-F5344CB8AC3E}">
        <p14:creationId xmlns:p14="http://schemas.microsoft.com/office/powerpoint/2010/main" val="1764992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sz="3200" dirty="0">
                <a:solidFill>
                  <a:schemeClr val="bg2"/>
                </a:solidFill>
                <a:latin typeface="Neue Haas Grotesk Text Pro" panose="020B0504020202020204" pitchFamily="34" charset="77"/>
              </a:rPr>
              <a:t>GRENACHE</a:t>
            </a:r>
            <a:br>
              <a:rPr lang="en-US" sz="4000" dirty="0">
                <a:solidFill>
                  <a:schemeClr val="accent3"/>
                </a:solidFill>
                <a:latin typeface="Neue Haas Grotesk Text Pro" panose="020B0504020202020204" pitchFamily="34" charset="77"/>
              </a:rPr>
            </a:br>
            <a:r>
              <a:rPr lang="en-US" sz="5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74987"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Grenache</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5033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435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724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653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2127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2055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7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906"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200237"/>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370947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79771" y="2426888"/>
            <a:ext cx="11864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err="1">
                <a:solidFill>
                  <a:srgbClr val="601329"/>
                </a:solidFill>
                <a:latin typeface="Neue Haas Grotesk Text Pro" panose="020B0504020202020204" pitchFamily="34" charset="77"/>
              </a:rPr>
              <a:t>McLAREN</a:t>
            </a:r>
            <a:r>
              <a:rPr lang="en-US" sz="3200" dirty="0">
                <a:solidFill>
                  <a:srgbClr val="601329"/>
                </a:solidFill>
                <a:latin typeface="Neue Haas Grotesk Text Pro" panose="020B0504020202020204" pitchFamily="34" charset="77"/>
              </a:rPr>
              <a:t> VALE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968171" y="3912433"/>
            <a:ext cx="28030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73300" y="2088922"/>
            <a:ext cx="3129847" cy="856645"/>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WIDELY GROWN</a:t>
            </a:r>
          </a:p>
          <a:p>
            <a:pPr algn="ctr">
              <a:spcBef>
                <a:spcPts val="203"/>
              </a:spcBef>
            </a:pPr>
            <a:r>
              <a:rPr lang="en-AU" sz="1600" dirty="0">
                <a:latin typeface="Neue Haas Grotesk Text Pro" panose="020B0504020202020204" pitchFamily="34" charset="77"/>
              </a:rPr>
              <a:t>FOR AFFORDABLE, </a:t>
            </a:r>
            <a:br>
              <a:rPr lang="en-AU" sz="1600" dirty="0">
                <a:latin typeface="Neue Haas Grotesk Text Pro" panose="020B0504020202020204" pitchFamily="34" charset="77"/>
              </a:rPr>
            </a:br>
            <a:r>
              <a:rPr lang="en-AU" sz="1600" dirty="0">
                <a:latin typeface="Neue Haas Grotesk Text Pro" panose="020B0504020202020204" pitchFamily="34" charset="77"/>
              </a:rPr>
              <a:t>EASY-DRINKING STYLES</a:t>
            </a:r>
            <a:endParaRPr lang="en-AU" sz="1600" dirty="0">
              <a:effectLst/>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Oval 1">
            <a:extLst>
              <a:ext uri="{FF2B5EF4-FFF2-40B4-BE49-F238E27FC236}">
                <a16:creationId xmlns:a16="http://schemas.microsoft.com/office/drawing/2014/main" id="{871B31A0-A80C-4729-6C27-7EFFE7ABB193}"/>
              </a:ext>
            </a:extLst>
          </p:cNvPr>
          <p:cNvSpPr/>
          <p:nvPr/>
        </p:nvSpPr>
        <p:spPr>
          <a:xfrm>
            <a:off x="7986431" y="1444022"/>
            <a:ext cx="2116186" cy="211618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270859" y="1808834"/>
            <a:ext cx="1535376" cy="12361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200" dirty="0">
                <a:solidFill>
                  <a:schemeClr val="tx1"/>
                </a:solidFill>
                <a:effectLst/>
                <a:latin typeface="Neue Haas Grotesk Text Pro" panose="020B0504020202020204" pitchFamily="34" charset="77"/>
              </a:rPr>
              <a:t>MAJOR WHITE GRAPE PLANTED</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77672"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36630" y="1933074"/>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610573" y="1933074"/>
            <a:ext cx="796091" cy="2410043"/>
          </a:xfrm>
          <a:prstGeom prst="rect">
            <a:avLst/>
          </a:prstGeom>
        </p:spPr>
      </p:pic>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633208" y="1778557"/>
            <a:ext cx="855615" cy="25902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32923" y="1778557"/>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EMERGING AND </a:t>
            </a:r>
            <a:br>
              <a:rPr lang="en-US" sz="5440" dirty="0">
                <a:solidFill>
                  <a:srgbClr val="601329"/>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RE-EMERGING</a:t>
            </a:r>
            <a:r>
              <a:rPr lang="en-US" sz="5440" dirty="0">
                <a:solidFill>
                  <a:srgbClr val="601329"/>
                </a:solidFill>
                <a:latin typeface="Neue Haas Grotesk Text Pro" panose="020B0504020202020204" pitchFamily="34" charset="77"/>
              </a:rPr>
              <a:t> </a:t>
            </a:r>
            <a:r>
              <a:rPr lang="en-US" sz="5440" dirty="0">
                <a:solidFill>
                  <a:srgbClr val="B2D8BE"/>
                </a:solidFill>
                <a:latin typeface="Neue Haas Grotesk Text Pro" panose="020B0504020202020204" pitchFamily="34" charset="77"/>
              </a:rPr>
              <a:t>VARIETIES</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1228646" y="3306561"/>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VERMENTINO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66845" y="3570308"/>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28752" y="3578329"/>
            <a:ext cx="855615" cy="2590243"/>
          </a:xfrm>
          <a:prstGeom prst="rect">
            <a:avLst/>
          </a:prstGeom>
        </p:spPr>
      </p:pic>
      <p:pic>
        <p:nvPicPr>
          <p:cNvPr id="24" name="Picture Placeholder 8">
            <a:extLst>
              <a:ext uri="{FF2B5EF4-FFF2-40B4-BE49-F238E27FC236}">
                <a16:creationId xmlns:a16="http://schemas.microsoft.com/office/drawing/2014/main" id="{6083855D-4F5D-72AD-E18D-418755961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94504" y="3570308"/>
            <a:ext cx="855615" cy="2590243"/>
          </a:xfrm>
          <a:prstGeom prst="rect">
            <a:avLst/>
          </a:prstGeom>
        </p:spPr>
      </p:pic>
      <p:pic>
        <p:nvPicPr>
          <p:cNvPr id="29" name="Picture Placeholder 8">
            <a:extLst>
              <a:ext uri="{FF2B5EF4-FFF2-40B4-BE49-F238E27FC236}">
                <a16:creationId xmlns:a16="http://schemas.microsoft.com/office/drawing/2014/main" id="{D745D0B9-2B52-CFAA-B5F6-5D498950D3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717323" y="1778557"/>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3217104" y="330656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FIANO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5227333" y="330656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SANGIOVESE</a:t>
            </a:r>
          </a:p>
        </p:txBody>
      </p:sp>
      <p:sp>
        <p:nvSpPr>
          <p:cNvPr id="32" name="TextBox 31">
            <a:extLst>
              <a:ext uri="{FF2B5EF4-FFF2-40B4-BE49-F238E27FC236}">
                <a16:creationId xmlns:a16="http://schemas.microsoft.com/office/drawing/2014/main" id="{1DC0F140-14E1-29C5-3C30-3ED5CF04F8DE}"/>
              </a:ext>
            </a:extLst>
          </p:cNvPr>
          <p:cNvSpPr txBox="1"/>
          <p:nvPr/>
        </p:nvSpPr>
        <p:spPr>
          <a:xfrm rot="16200000">
            <a:off x="7411734" y="3306563"/>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TEMPRANILLO</a:t>
            </a:r>
          </a:p>
        </p:txBody>
      </p:sp>
      <p:sp>
        <p:nvSpPr>
          <p:cNvPr id="33" name="TextBox 32">
            <a:extLst>
              <a:ext uri="{FF2B5EF4-FFF2-40B4-BE49-F238E27FC236}">
                <a16:creationId xmlns:a16="http://schemas.microsoft.com/office/drawing/2014/main" id="{451CCC3E-FB99-CC85-BE3F-6EA3A7F889B3}"/>
              </a:ext>
            </a:extLst>
          </p:cNvPr>
          <p:cNvSpPr txBox="1"/>
          <p:nvPr/>
        </p:nvSpPr>
        <p:spPr>
          <a:xfrm rot="16200000">
            <a:off x="9320364" y="3306563"/>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ZINFANDEL</a:t>
            </a:r>
          </a:p>
        </p:txBody>
      </p:sp>
      <p:pic>
        <p:nvPicPr>
          <p:cNvPr id="34" name="Picture Placeholder 8">
            <a:extLst>
              <a:ext uri="{FF2B5EF4-FFF2-40B4-BE49-F238E27FC236}">
                <a16:creationId xmlns:a16="http://schemas.microsoft.com/office/drawing/2014/main" id="{B647FCC8-E34D-A0F3-3926-AE478282182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55095" y="3578329"/>
            <a:ext cx="855615" cy="2590243"/>
          </a:xfrm>
          <a:prstGeom prst="rect">
            <a:avLst/>
          </a:prstGeom>
        </p:spPr>
      </p:pic>
      <p:sp>
        <p:nvSpPr>
          <p:cNvPr id="35" name="TextBox 34">
            <a:extLst>
              <a:ext uri="{FF2B5EF4-FFF2-40B4-BE49-F238E27FC236}">
                <a16:creationId xmlns:a16="http://schemas.microsoft.com/office/drawing/2014/main" id="{20064C60-8C0B-F93F-73AC-0BE2A874C3DB}"/>
              </a:ext>
            </a:extLst>
          </p:cNvPr>
          <p:cNvSpPr txBox="1"/>
          <p:nvPr/>
        </p:nvSpPr>
        <p:spPr>
          <a:xfrm rot="16200000">
            <a:off x="8434992" y="5070049"/>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MATARO </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6323165" y="5070049"/>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4247623" y="5070049"/>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BARBERA</a:t>
            </a:r>
          </a:p>
        </p:txBody>
      </p:sp>
      <p:sp>
        <p:nvSpPr>
          <p:cNvPr id="38" name="TextBox 37">
            <a:extLst>
              <a:ext uri="{FF2B5EF4-FFF2-40B4-BE49-F238E27FC236}">
                <a16:creationId xmlns:a16="http://schemas.microsoft.com/office/drawing/2014/main" id="{E014BD57-6FC1-CC19-270F-D3A09D70969A}"/>
              </a:ext>
            </a:extLst>
          </p:cNvPr>
          <p:cNvSpPr txBox="1"/>
          <p:nvPr/>
        </p:nvSpPr>
        <p:spPr>
          <a:xfrm rot="16200000">
            <a:off x="2108151" y="4976113"/>
            <a:ext cx="1919867"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MONTEPULCIANO</a:t>
            </a:r>
          </a:p>
        </p:txBody>
      </p:sp>
      <p:sp>
        <p:nvSpPr>
          <p:cNvPr id="39" name="TextBox 38">
            <a:extLst>
              <a:ext uri="{FF2B5EF4-FFF2-40B4-BE49-F238E27FC236}">
                <a16:creationId xmlns:a16="http://schemas.microsoft.com/office/drawing/2014/main" id="{318A0E09-A195-20FD-1F79-DCC02D6DC5FF}"/>
              </a:ext>
            </a:extLst>
          </p:cNvPr>
          <p:cNvSpPr txBox="1"/>
          <p:nvPr/>
        </p:nvSpPr>
        <p:spPr>
          <a:xfrm>
            <a:off x="1429459" y="4343117"/>
            <a:ext cx="1105359"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VERMENTINO</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wine</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3432430" y="4343117"/>
            <a:ext cx="1105359"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FIANO</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wine</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5471687" y="4343117"/>
            <a:ext cx="1105359"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SANGIOVESE</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2" name="TextBox 41">
            <a:extLst>
              <a:ext uri="{FF2B5EF4-FFF2-40B4-BE49-F238E27FC236}">
                <a16:creationId xmlns:a16="http://schemas.microsoft.com/office/drawing/2014/main" id="{F71307BD-103C-7270-4C38-5A07AE18C39C}"/>
              </a:ext>
            </a:extLst>
          </p:cNvPr>
          <p:cNvSpPr txBox="1"/>
          <p:nvPr/>
        </p:nvSpPr>
        <p:spPr>
          <a:xfrm>
            <a:off x="7536073" y="4343117"/>
            <a:ext cx="1157065"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TEMPRANILLO</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3" name="TextBox 42">
            <a:extLst>
              <a:ext uri="{FF2B5EF4-FFF2-40B4-BE49-F238E27FC236}">
                <a16:creationId xmlns:a16="http://schemas.microsoft.com/office/drawing/2014/main" id="{3A1D6B74-914B-C640-8649-C134377991BE}"/>
              </a:ext>
            </a:extLst>
          </p:cNvPr>
          <p:cNvSpPr txBox="1"/>
          <p:nvPr/>
        </p:nvSpPr>
        <p:spPr>
          <a:xfrm>
            <a:off x="9539045" y="4343117"/>
            <a:ext cx="1157065"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ZINFANDEL</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4" name="TextBox 43">
            <a:extLst>
              <a:ext uri="{FF2B5EF4-FFF2-40B4-BE49-F238E27FC236}">
                <a16:creationId xmlns:a16="http://schemas.microsoft.com/office/drawing/2014/main" id="{1BADD822-7FD2-61B1-80B1-58D3E15E6D3F}"/>
              </a:ext>
            </a:extLst>
          </p:cNvPr>
          <p:cNvSpPr txBox="1"/>
          <p:nvPr/>
        </p:nvSpPr>
        <p:spPr>
          <a:xfrm>
            <a:off x="8668188" y="6084832"/>
            <a:ext cx="1157065"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MATARO (</a:t>
            </a:r>
            <a:r>
              <a:rPr lang="en-US" sz="1000" b="1"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Mourvédre</a:t>
            </a: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6498302" y="6084832"/>
            <a:ext cx="1219021" cy="400110"/>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NERO D’AVOLA</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4451788" y="6084832"/>
            <a:ext cx="1219021" cy="400110"/>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BARBERA</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8" name="TextBox 47">
            <a:extLst>
              <a:ext uri="{FF2B5EF4-FFF2-40B4-BE49-F238E27FC236}">
                <a16:creationId xmlns:a16="http://schemas.microsoft.com/office/drawing/2014/main" id="{F2BFB078-5B70-EC22-86DC-12EA8B991917}"/>
              </a:ext>
            </a:extLst>
          </p:cNvPr>
          <p:cNvSpPr txBox="1"/>
          <p:nvPr/>
        </p:nvSpPr>
        <p:spPr>
          <a:xfrm>
            <a:off x="2374377" y="6084832"/>
            <a:ext cx="1295868" cy="553998"/>
          </a:xfrm>
          <a:prstGeom prst="rect">
            <a:avLst/>
          </a:prstGeom>
          <a:noFill/>
        </p:spPr>
        <p:txBody>
          <a:bodyPr wrap="square" rtlCol="0">
            <a:spAutoFit/>
          </a:bodyPr>
          <a:lstStyle/>
          <a:p>
            <a:pPr algn="ctr"/>
            <a:r>
              <a:rPr lang="en-US" sz="10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MONTIPULCIANO</a:t>
            </a:r>
          </a:p>
          <a:p>
            <a:pPr algn="ct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Medium to </a:t>
            </a:r>
            <a:b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br>
            <a:r>
              <a:rPr lang="en-US" sz="10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full-bodied red</a:t>
            </a:r>
            <a:endParaRPr lang="en-US" sz="10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63473190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408" r="30008"/>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0429"/>
            <a:ext cx="5340350" cy="1325563"/>
          </a:xfrm>
        </p:spPr>
        <p:txBody>
          <a:bodyPr/>
          <a:lstStyle/>
          <a:p>
            <a:r>
              <a:rPr lang="en-US" dirty="0">
                <a:solidFill>
                  <a:schemeClr val="accent5"/>
                </a:solidFill>
              </a:rPr>
              <a:t>A FUTURE OF INNOVATION BUILT ON STRONG FOUNDATIONS</a:t>
            </a:r>
          </a:p>
        </p:txBody>
      </p:sp>
      <p:sp>
        <p:nvSpPr>
          <p:cNvPr id="3" name="Title 2">
            <a:extLst>
              <a:ext uri="{FF2B5EF4-FFF2-40B4-BE49-F238E27FC236}">
                <a16:creationId xmlns:a16="http://schemas.microsoft.com/office/drawing/2014/main" id="{E0D97F41-7963-BEC5-6EB4-61B498C7FA93}"/>
              </a:ext>
            </a:extLst>
          </p:cNvPr>
          <p:cNvSpPr>
            <a:spLocks noGrp="1"/>
          </p:cNvSpPr>
          <p:nvPr>
            <p:ph type="title"/>
          </p:nvPr>
        </p:nvSpPr>
        <p:spPr>
          <a:xfrm>
            <a:off x="623888" y="166017"/>
            <a:ext cx="4466997" cy="836366"/>
          </a:xfrm>
        </p:spPr>
        <p:txBody>
          <a:bodyPr/>
          <a:lstStyle/>
          <a:p>
            <a:r>
              <a:rPr lang="en-US" dirty="0" err="1">
                <a:solidFill>
                  <a:schemeClr val="bg2"/>
                </a:solidFill>
              </a:rPr>
              <a:t>M</a:t>
            </a:r>
            <a:r>
              <a:rPr lang="en-US" cap="none" dirty="0" err="1">
                <a:solidFill>
                  <a:schemeClr val="bg2"/>
                </a:solidFill>
              </a:rPr>
              <a:t>c</a:t>
            </a:r>
            <a:r>
              <a:rPr lang="en-US" dirty="0" err="1">
                <a:solidFill>
                  <a:schemeClr val="bg2"/>
                </a:solidFill>
              </a:rPr>
              <a:t>LAREN</a:t>
            </a:r>
            <a:r>
              <a:rPr lang="en-US" dirty="0">
                <a:solidFill>
                  <a:schemeClr val="bg2"/>
                </a:solidFill>
              </a:rPr>
              <a:t> VALE</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17992" b="-2366"/>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CE495-8EEC-E645-BE60-EE593650440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938E680-B76C-07B5-D10E-178897F5EC0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EEEFA2A-0DF2-569E-47BB-C8FE0167E58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4448402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black text&#10;&#10;AI-generated content may be incorrect.">
            <a:extLst>
              <a:ext uri="{FF2B5EF4-FFF2-40B4-BE49-F238E27FC236}">
                <a16:creationId xmlns:a16="http://schemas.microsoft.com/office/drawing/2014/main" id="{7F20E146-122C-C0FD-B947-922A7B0210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5" name="Straight Connector 4">
            <a:extLst>
              <a:ext uri="{FF2B5EF4-FFF2-40B4-BE49-F238E27FC236}">
                <a16:creationId xmlns:a16="http://schemas.microsoft.com/office/drawing/2014/main" id="{743FFF58-DC4F-D6AF-C854-8C38B0220E57}"/>
              </a:ext>
            </a:extLst>
          </p:cNvPr>
          <p:cNvCxnSpPr>
            <a:cxnSpLocks/>
          </p:cNvCxnSpPr>
          <p:nvPr/>
        </p:nvCxnSpPr>
        <p:spPr>
          <a:xfrm flipV="1">
            <a:off x="7461646" y="4854228"/>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E5C7FB1-B28C-0668-158E-0A29D941DFE7}"/>
              </a:ext>
            </a:extLst>
          </p:cNvPr>
          <p:cNvSpPr txBox="1"/>
          <p:nvPr/>
        </p:nvSpPr>
        <p:spPr>
          <a:xfrm>
            <a:off x="5378665" y="5659024"/>
            <a:ext cx="3445210" cy="369332"/>
          </a:xfrm>
          <a:prstGeom prst="rect">
            <a:avLst/>
          </a:prstGeom>
          <a:noFill/>
        </p:spPr>
        <p:txBody>
          <a:bodyPr wrap="square">
            <a:spAutoFit/>
          </a:bodyPr>
          <a:lstStyle/>
          <a:p>
            <a:r>
              <a:rPr lang="en-US" b="1" dirty="0" err="1">
                <a:solidFill>
                  <a:schemeClr val="accent2"/>
                </a:solidFill>
                <a:latin typeface="Neue Haas Grotesk Text Pro" panose="020B0504020202020204" pitchFamily="34" charset="77"/>
              </a:rPr>
              <a:t>McLAREN</a:t>
            </a:r>
            <a:r>
              <a:rPr lang="en-US" b="1" dirty="0">
                <a:solidFill>
                  <a:schemeClr val="accent2"/>
                </a:solidFill>
                <a:latin typeface="Neue Haas Grotesk Text Pro" panose="020B0504020202020204" pitchFamily="34" charset="77"/>
              </a:rPr>
              <a:t> VALE</a:t>
            </a:r>
            <a:endParaRPr lang="en-US" dirty="0">
              <a:solidFill>
                <a:schemeClr val="accent2"/>
              </a:solidFill>
            </a:endParaRPr>
          </a:p>
        </p:txBody>
      </p:sp>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2"/>
                </a:solidFill>
              </a:rPr>
              <a:t>AUSTRALIA</a:t>
            </a: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earth&#10;&#10;AI-generated content may be incorrect.">
            <a:extLst>
              <a:ext uri="{FF2B5EF4-FFF2-40B4-BE49-F238E27FC236}">
                <a16:creationId xmlns:a16="http://schemas.microsoft.com/office/drawing/2014/main" id="{C0A6068C-25CF-8B12-158D-102F4B665C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2"/>
                </a:solidFill>
              </a:rPr>
              <a:t>SOUTH</a:t>
            </a:r>
            <a:br>
              <a:rPr lang="en-US" dirty="0">
                <a:solidFill>
                  <a:schemeClr val="accent2"/>
                </a:solidFill>
              </a:rPr>
            </a:br>
            <a:r>
              <a:rPr lang="en-US" dirty="0">
                <a:solidFill>
                  <a:schemeClr val="accent2"/>
                </a:solidFill>
              </a:rPr>
              <a:t>AUSTRALIA</a:t>
            </a:r>
          </a:p>
        </p:txBody>
      </p:sp>
      <p:cxnSp>
        <p:nvCxnSpPr>
          <p:cNvPr id="6" name="Straight Connector 5">
            <a:extLst>
              <a:ext uri="{FF2B5EF4-FFF2-40B4-BE49-F238E27FC236}">
                <a16:creationId xmlns:a16="http://schemas.microsoft.com/office/drawing/2014/main" id="{6D2AB1DE-8DF6-BBA1-D6AB-F3CF8471517E}"/>
              </a:ext>
            </a:extLst>
          </p:cNvPr>
          <p:cNvCxnSpPr>
            <a:cxnSpLocks/>
          </p:cNvCxnSpPr>
          <p:nvPr/>
        </p:nvCxnSpPr>
        <p:spPr>
          <a:xfrm>
            <a:off x="5989834" y="4383881"/>
            <a:ext cx="11969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BBE9EFD-12E1-D84E-3599-DCC6D48EFF53}"/>
              </a:ext>
            </a:extLst>
          </p:cNvPr>
          <p:cNvSpPr txBox="1"/>
          <p:nvPr/>
        </p:nvSpPr>
        <p:spPr>
          <a:xfrm>
            <a:off x="4024074" y="4271134"/>
            <a:ext cx="3445210" cy="369332"/>
          </a:xfrm>
          <a:prstGeom prst="rect">
            <a:avLst/>
          </a:prstGeom>
          <a:noFill/>
        </p:spPr>
        <p:txBody>
          <a:bodyPr wrap="square">
            <a:spAutoFit/>
          </a:bodyPr>
          <a:lstStyle/>
          <a:p>
            <a:r>
              <a:rPr lang="en-US" b="1" dirty="0" err="1">
                <a:solidFill>
                  <a:schemeClr val="accent2"/>
                </a:solidFill>
                <a:latin typeface="Neue Haas Grotesk Text Pro" panose="020B0504020202020204" pitchFamily="34" charset="77"/>
              </a:rPr>
              <a:t>McLAREN</a:t>
            </a:r>
            <a:r>
              <a:rPr lang="en-US" b="1" dirty="0">
                <a:solidFill>
                  <a:schemeClr val="accent2"/>
                </a:solidFill>
                <a:latin typeface="Neue Haas Grotesk Text Pro" panose="020B0504020202020204" pitchFamily="34" charset="77"/>
              </a:rPr>
              <a:t> VALE</a:t>
            </a:r>
            <a:endParaRPr lang="en-US" dirty="0">
              <a:solidFill>
                <a:schemeClr val="accent2"/>
              </a:solidFill>
            </a:endParaRPr>
          </a:p>
        </p:txBody>
      </p:sp>
      <p:sp>
        <p:nvSpPr>
          <p:cNvPr id="2" name="TextBox 1">
            <a:extLst>
              <a:ext uri="{FF2B5EF4-FFF2-40B4-BE49-F238E27FC236}">
                <a16:creationId xmlns:a16="http://schemas.microsoft.com/office/drawing/2014/main" id="{642B57CE-E0DF-C3BE-ACCA-1AA289429A8D}"/>
              </a:ext>
            </a:extLst>
          </p:cNvPr>
          <p:cNvSpPr txBox="1"/>
          <p:nvPr/>
        </p:nvSpPr>
        <p:spPr>
          <a:xfrm>
            <a:off x="6298043" y="3429000"/>
            <a:ext cx="1329978" cy="307777"/>
          </a:xfrm>
          <a:prstGeom prst="rect">
            <a:avLst/>
          </a:prstGeom>
          <a:noFill/>
        </p:spPr>
        <p:txBody>
          <a:bodyPr wrap="square">
            <a:spAutoFit/>
          </a:bodyPr>
          <a:lstStyle/>
          <a:p>
            <a:r>
              <a:rPr lang="en-US" sz="1400" dirty="0">
                <a:latin typeface="Neue Haas Grotesk Text Pro" panose="020B0504020202020204" pitchFamily="34" charset="77"/>
              </a:rPr>
              <a:t>Adelaide</a:t>
            </a:r>
            <a:endParaRPr lang="en-US" sz="1400" dirty="0"/>
          </a:p>
        </p:txBody>
      </p: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4" y="584200"/>
            <a:ext cx="4829691" cy="785732"/>
          </a:xfrm>
        </p:spPr>
        <p:txBody>
          <a:bodyPr/>
          <a:lstStyle/>
          <a:p>
            <a:r>
              <a:rPr lang="en-US" dirty="0" err="1">
                <a:solidFill>
                  <a:schemeClr val="accent5"/>
                </a:solidFill>
              </a:rPr>
              <a:t>M</a:t>
            </a:r>
            <a:r>
              <a:rPr lang="en-US" cap="none" dirty="0" err="1">
                <a:solidFill>
                  <a:schemeClr val="accent5"/>
                </a:solidFill>
              </a:rPr>
              <a:t>c</a:t>
            </a:r>
            <a:r>
              <a:rPr lang="en-US" dirty="0" err="1">
                <a:solidFill>
                  <a:schemeClr val="accent5"/>
                </a:solidFill>
              </a:rPr>
              <a:t>LAREN</a:t>
            </a:r>
            <a:r>
              <a:rPr lang="en-US" dirty="0">
                <a:solidFill>
                  <a:schemeClr val="accent5"/>
                </a:solidFill>
              </a:rPr>
              <a:t> VALE AN ANCIENT REGION WITH</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3429000"/>
            <a:ext cx="3797979" cy="3684308"/>
          </a:xfrm>
        </p:spPr>
        <p:txBody>
          <a:bodyPr/>
          <a:lstStyle/>
          <a:p>
            <a:pPr marL="0" indent="0">
              <a:lnSpc>
                <a:spcPct val="97000"/>
              </a:lnSpc>
              <a:spcBef>
                <a:spcPct val="0"/>
              </a:spcBef>
              <a:buNone/>
            </a:pPr>
            <a:r>
              <a:rPr lang="en-AU" dirty="0">
                <a:solidFill>
                  <a:schemeClr val="bg1"/>
                </a:solidFill>
              </a:rPr>
              <a:t>McLaren Vale is one of the oldest and most historically significant wine regions in Australia. It’s also one of the most innovative and exciting.</a:t>
            </a:r>
          </a:p>
          <a:p>
            <a:pPr marL="285750" indent="-285750">
              <a:lnSpc>
                <a:spcPct val="73000"/>
              </a:lnSpc>
              <a:spcBef>
                <a:spcPts val="800"/>
              </a:spcBef>
              <a:buFont typeface="Arial" panose="020B0604020202020204" pitchFamily="34" charset="0"/>
              <a:buChar char="•"/>
            </a:pPr>
            <a:r>
              <a:rPr lang="en-AU" dirty="0">
                <a:solidFill>
                  <a:schemeClr val="bg1"/>
                </a:solidFill>
              </a:rPr>
              <a:t>Diversity</a:t>
            </a:r>
          </a:p>
          <a:p>
            <a:pPr marL="285750" indent="-285750">
              <a:lnSpc>
                <a:spcPct val="73000"/>
              </a:lnSpc>
              <a:spcBef>
                <a:spcPts val="800"/>
              </a:spcBef>
              <a:buFont typeface="Arial" panose="020B0604020202020204" pitchFamily="34" charset="0"/>
              <a:buChar char="•"/>
            </a:pPr>
            <a:r>
              <a:rPr lang="en-AU" dirty="0">
                <a:solidFill>
                  <a:schemeClr val="bg1"/>
                </a:solidFill>
              </a:rPr>
              <a:t>Innovation</a:t>
            </a:r>
          </a:p>
          <a:p>
            <a:pPr marL="285750" indent="-285750">
              <a:lnSpc>
                <a:spcPct val="73000"/>
              </a:lnSpc>
              <a:spcBef>
                <a:spcPts val="800"/>
              </a:spcBef>
              <a:buFont typeface="Arial" panose="020B0604020202020204" pitchFamily="34" charset="0"/>
              <a:buChar char="•"/>
            </a:pPr>
            <a:r>
              <a:rPr lang="en-AU" dirty="0">
                <a:solidFill>
                  <a:schemeClr val="bg1"/>
                </a:solidFill>
              </a:rPr>
              <a:t>Sustainability</a:t>
            </a:r>
          </a:p>
          <a:p>
            <a:pPr marL="285750" indent="-285750">
              <a:lnSpc>
                <a:spcPct val="73000"/>
              </a:lnSpc>
              <a:spcBef>
                <a:spcPts val="800"/>
              </a:spcBef>
              <a:buFont typeface="Arial" panose="020B0604020202020204" pitchFamily="34" charset="0"/>
              <a:buChar char="•"/>
            </a:pPr>
            <a:r>
              <a:rPr lang="en-AU" dirty="0">
                <a:solidFill>
                  <a:schemeClr val="bg1"/>
                </a:solidFill>
              </a:rPr>
              <a:t>Natural beauty</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4" y="1452064"/>
            <a:ext cx="5735637" cy="1325563"/>
          </a:xfrm>
        </p:spPr>
        <p:txBody>
          <a:bodyPr/>
          <a:lstStyle/>
          <a:p>
            <a:r>
              <a:rPr lang="en-US" sz="5300" dirty="0">
                <a:solidFill>
                  <a:schemeClr val="bg2"/>
                </a:solidFill>
              </a:rPr>
              <a:t>A PROGRESSIVE OUTLOOK</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572" b="19678"/>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82000"/>
              </a:lnSpc>
              <a:spcBef>
                <a:spcPts val="800"/>
              </a:spcBef>
            </a:pPr>
            <a:r>
              <a:rPr lang="en-US" dirty="0"/>
              <a:t>The history of McLaren Vale</a:t>
            </a:r>
          </a:p>
          <a:p>
            <a:pPr>
              <a:lnSpc>
                <a:spcPct val="82000"/>
              </a:lnSpc>
              <a:spcBef>
                <a:spcPts val="800"/>
              </a:spcBef>
            </a:pPr>
            <a:r>
              <a:rPr lang="en-US" dirty="0"/>
              <a:t>Climate and soil</a:t>
            </a:r>
          </a:p>
          <a:p>
            <a:pPr>
              <a:lnSpc>
                <a:spcPct val="82000"/>
              </a:lnSpc>
              <a:spcBef>
                <a:spcPts val="800"/>
              </a:spcBef>
            </a:pPr>
            <a:r>
              <a:rPr lang="en-US" dirty="0"/>
              <a:t>Viticulture</a:t>
            </a:r>
          </a:p>
          <a:p>
            <a:pPr>
              <a:lnSpc>
                <a:spcPct val="82000"/>
              </a:lnSpc>
              <a:spcBef>
                <a:spcPts val="800"/>
              </a:spcBef>
            </a:pPr>
            <a:r>
              <a:rPr lang="en-US" dirty="0"/>
              <a:t>Winemaking </a:t>
            </a:r>
          </a:p>
          <a:p>
            <a:pPr>
              <a:lnSpc>
                <a:spcPct val="82000"/>
              </a:lnSpc>
              <a:spcBef>
                <a:spcPts val="800"/>
              </a:spcBef>
            </a:pPr>
            <a:r>
              <a:rPr lang="en-US" dirty="0"/>
              <a:t>Notable varieties</a:t>
            </a:r>
          </a:p>
          <a:p>
            <a:pPr>
              <a:lnSpc>
                <a:spcPct val="82000"/>
              </a:lnSpc>
              <a:spcBef>
                <a:spcPts val="800"/>
              </a:spcBef>
            </a:pPr>
            <a:r>
              <a:rPr lang="en-US" dirty="0"/>
              <a:t>Characteristics and </a:t>
            </a:r>
            <a:r>
              <a:rPr lang="en-US" dirty="0" err="1"/>
              <a:t>flavour</a:t>
            </a:r>
            <a:r>
              <a:rPr lang="en-US" dirty="0"/>
              <a:t> profiles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l="-185" t="43596" r="185" b="13326"/>
          <a:stretch/>
        </p:blipFill>
        <p:spPr>
          <a:xfrm>
            <a:off x="7402285" y="3773715"/>
            <a:ext cx="4773281" cy="3084286"/>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en-US" dirty="0"/>
              <a:t>1838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1" y="4140032"/>
            <a:ext cx="2212298" cy="1461301"/>
          </a:xfrm>
        </p:spPr>
        <p:txBody>
          <a:bodyPr/>
          <a:lstStyle/>
          <a:p>
            <a:r>
              <a:rPr lang="en-AU" dirty="0">
                <a:solidFill>
                  <a:schemeClr val="tx1"/>
                </a:solidFill>
              </a:rPr>
              <a:t>McLaren Vale is founded, two years after the state of South Australia is established.</a:t>
            </a:r>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232256"/>
            <a:ext cx="2342927" cy="1461301"/>
          </a:xfrm>
        </p:spPr>
        <p:txBody>
          <a:bodyPr/>
          <a:lstStyle/>
          <a:p>
            <a:pPr>
              <a:lnSpc>
                <a:spcPct val="95000"/>
              </a:lnSpc>
            </a:pPr>
            <a:r>
              <a:rPr lang="en-AU" sz="1600" dirty="0"/>
              <a:t>John </a:t>
            </a:r>
            <a:r>
              <a:rPr lang="en-AU" sz="1600" dirty="0" err="1"/>
              <a:t>Reynell</a:t>
            </a:r>
            <a:r>
              <a:rPr lang="en-AU" sz="1600" dirty="0"/>
              <a:t> establishes South Australia’s first commercial vineyard. </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490403"/>
            <a:ext cx="2120040" cy="662774"/>
          </a:xfrm>
        </p:spPr>
        <p:txBody>
          <a:bodyPr/>
          <a:lstStyle/>
          <a:p>
            <a:r>
              <a:rPr lang="en-US" dirty="0"/>
              <a:t>1840s</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23887" y="1513497"/>
            <a:ext cx="5160055" cy="1325563"/>
          </a:xfrm>
        </p:spPr>
        <p:txBody>
          <a:bodyPr/>
          <a:lstStyle/>
          <a:p>
            <a:r>
              <a:rPr lang="en-US" dirty="0">
                <a:solidFill>
                  <a:schemeClr val="accent1"/>
                </a:solidFill>
              </a:rPr>
              <a:t>WINE HERITAGE REVIVAL AND SOME CONTROVERSY</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p:txBody>
          <a:bodyPr/>
          <a:lstStyle/>
          <a:p>
            <a:r>
              <a:rPr lang="en-US" dirty="0">
                <a:solidFill>
                  <a:schemeClr val="accent5"/>
                </a:solidFill>
              </a:rPr>
              <a:t>THE HISTORY OF </a:t>
            </a:r>
            <a:r>
              <a:rPr lang="en-US" dirty="0" err="1">
                <a:solidFill>
                  <a:schemeClr val="accent5"/>
                </a:solidFill>
              </a:rPr>
              <a:t>McLAREN</a:t>
            </a:r>
            <a:r>
              <a:rPr lang="en-US" dirty="0">
                <a:solidFill>
                  <a:schemeClr val="accent5"/>
                </a:solidFill>
              </a:rPr>
              <a:t> VALE</a:t>
            </a: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453286" y="1750313"/>
            <a:ext cx="27720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solidFill>
                  <a:schemeClr val="tx1"/>
                </a:solidFill>
              </a:rPr>
              <a:t>The now-legendary winemaker Thomas Hardy establishes his own property and delivers the largest bulk wine export to England. </a:t>
            </a: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453286" y="100846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1850s</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506873"/>
            <a:ext cx="2935741" cy="1461301"/>
          </a:xfrm>
        </p:spPr>
        <p:txBody>
          <a:bodyPr/>
          <a:lstStyle/>
          <a:p>
            <a:pPr>
              <a:lnSpc>
                <a:spcPct val="96000"/>
              </a:lnSpc>
            </a:pPr>
            <a:r>
              <a:rPr lang="en-AU" sz="1600" dirty="0"/>
              <a:t>Production is focused on fortified wine and business booms. Immigrants from post-war Italy bring fresh vitality and add to the region’s reputation as a centre of gastronomy. </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823022"/>
            <a:ext cx="2120040" cy="662774"/>
          </a:xfrm>
        </p:spPr>
        <p:txBody>
          <a:bodyPr/>
          <a:lstStyle/>
          <a:p>
            <a:r>
              <a:rPr lang="en-US" dirty="0"/>
              <a:t>Mid 1920s – Late 1960s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458358" y="1762312"/>
            <a:ext cx="2529592" cy="1461301"/>
          </a:xfrm>
        </p:spPr>
        <p:txBody>
          <a:bodyPr/>
          <a:lstStyle/>
          <a:p>
            <a:pPr>
              <a:lnSpc>
                <a:spcPct val="92000"/>
              </a:lnSpc>
            </a:pPr>
            <a:r>
              <a:rPr lang="en-AU" dirty="0">
                <a:solidFill>
                  <a:schemeClr val="tx1"/>
                </a:solidFill>
              </a:rPr>
              <a:t>McLaren Vale’s table wines take their place on the world stage. The number of wineries grows along with the region’s reputation for fine wine.</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447471" y="1078461"/>
            <a:ext cx="2246085" cy="662774"/>
          </a:xfrm>
        </p:spPr>
        <p:txBody>
          <a:bodyPr/>
          <a:lstStyle/>
          <a:p>
            <a:r>
              <a:rPr lang="en-US" dirty="0"/>
              <a:t>1970s &amp; 1980s</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453265" y="4237664"/>
            <a:ext cx="1789364" cy="1461301"/>
          </a:xfrm>
        </p:spPr>
        <p:txBody>
          <a:bodyPr/>
          <a:lstStyle/>
          <a:p>
            <a:pPr>
              <a:lnSpc>
                <a:spcPct val="92000"/>
              </a:lnSpc>
            </a:pPr>
            <a:r>
              <a:rPr lang="en-AU" dirty="0">
                <a:solidFill>
                  <a:schemeClr val="tx1"/>
                </a:solidFill>
              </a:rPr>
              <a:t>Australia's first reclaimed water network is built in McLaren Vale. </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442380" y="3553813"/>
            <a:ext cx="2330020" cy="662774"/>
          </a:xfrm>
        </p:spPr>
        <p:txBody>
          <a:bodyPr/>
          <a:lstStyle/>
          <a:p>
            <a:r>
              <a:rPr lang="en-US" dirty="0"/>
              <a:t>1999</a:t>
            </a:r>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7072085" y="2092512"/>
            <a:ext cx="20365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AU" dirty="0">
                <a:solidFill>
                  <a:schemeClr val="tx1"/>
                </a:solidFill>
              </a:rPr>
              <a:t>Legislation passed to protect the character of McLaren Vale from urban sprawl. </a:t>
            </a: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7061201" y="1408661"/>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2010</a:t>
            </a:r>
          </a:p>
        </p:txBody>
      </p:sp>
      <p:sp>
        <p:nvSpPr>
          <p:cNvPr id="6" name="Oval 5">
            <a:extLst>
              <a:ext uri="{FF2B5EF4-FFF2-40B4-BE49-F238E27FC236}">
                <a16:creationId xmlns:a16="http://schemas.microsoft.com/office/drawing/2014/main" id="{F555C4E9-23C0-E6DC-C74A-416C6979FBFD}"/>
              </a:ext>
            </a:extLst>
          </p:cNvPr>
          <p:cNvSpPr/>
          <p:nvPr/>
        </p:nvSpPr>
        <p:spPr>
          <a:xfrm>
            <a:off x="10162077" y="3223613"/>
            <a:ext cx="375295" cy="37529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8">
            <a:extLst>
              <a:ext uri="{FF2B5EF4-FFF2-40B4-BE49-F238E27FC236}">
                <a16:creationId xmlns:a16="http://schemas.microsoft.com/office/drawing/2014/main" id="{E99E1E21-EA73-D8C2-7384-7ABCEC45BBAF}"/>
              </a:ext>
            </a:extLst>
          </p:cNvPr>
          <p:cNvSpPr txBox="1">
            <a:spLocks/>
          </p:cNvSpPr>
          <p:nvPr/>
        </p:nvSpPr>
        <p:spPr>
          <a:xfrm>
            <a:off x="9633856" y="1222694"/>
            <a:ext cx="218802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AU" dirty="0">
                <a:solidFill>
                  <a:schemeClr val="tx1"/>
                </a:solidFill>
              </a:rPr>
              <a:t>With so much to offer winemakers, and a propensity for experimentation, McLaren Vale is increasingly known as one of Australia’s most exciting wine regions.</a:t>
            </a:r>
          </a:p>
        </p:txBody>
      </p:sp>
      <p:sp>
        <p:nvSpPr>
          <p:cNvPr id="13" name="Text Placeholder 9">
            <a:extLst>
              <a:ext uri="{FF2B5EF4-FFF2-40B4-BE49-F238E27FC236}">
                <a16:creationId xmlns:a16="http://schemas.microsoft.com/office/drawing/2014/main" id="{17D38DBB-94E6-ABF6-946A-BCF1DCF8E6C8}"/>
              </a:ext>
            </a:extLst>
          </p:cNvPr>
          <p:cNvSpPr txBox="1">
            <a:spLocks/>
          </p:cNvSpPr>
          <p:nvPr/>
        </p:nvSpPr>
        <p:spPr>
          <a:xfrm>
            <a:off x="9622973" y="538843"/>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30" r="16630"/>
          <a:stretch/>
        </p:blipFill>
        <p:spPr>
          <a:xfrm>
            <a:off x="14514"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66017"/>
            <a:ext cx="4688825" cy="836366"/>
          </a:xfrm>
        </p:spPr>
        <p:txBody>
          <a:bodyPr/>
          <a:lstStyle/>
          <a:p>
            <a:r>
              <a:rPr lang="en-US" dirty="0">
                <a:solidFill>
                  <a:schemeClr val="bg2"/>
                </a:solidFill>
              </a:rPr>
              <a:t>ANCIENT LANDS AND</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2865340"/>
            <a:ext cx="3289982" cy="3011585"/>
          </a:xfrm>
        </p:spPr>
        <p:txBody>
          <a:bodyPr/>
          <a:lstStyle/>
          <a:p>
            <a:pPr marL="285750" indent="-285750">
              <a:buFont typeface="Arial" panose="020B0604020202020204" pitchFamily="34" charset="0"/>
              <a:buChar char="•"/>
            </a:pPr>
            <a:r>
              <a:rPr lang="en-AU" dirty="0"/>
              <a:t>Just 40km south of Adelaide</a:t>
            </a:r>
          </a:p>
          <a:p>
            <a:pPr marL="285750" indent="-285750">
              <a:buFont typeface="Arial" panose="020B0604020202020204" pitchFamily="34" charset="0"/>
              <a:buChar char="•"/>
            </a:pPr>
            <a:r>
              <a:rPr lang="en-AU" dirty="0"/>
              <a:t>One of the most ancient and geologically diverse regions in the world</a:t>
            </a:r>
          </a:p>
          <a:p>
            <a:pPr marL="285750" indent="-285750">
              <a:buFont typeface="Arial" panose="020B0604020202020204" pitchFamily="34" charset="0"/>
              <a:buChar char="•"/>
            </a:pPr>
            <a:r>
              <a:rPr lang="en-AU" dirty="0"/>
              <a:t>19 distinct areas based on climate and geology</a:t>
            </a: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2" y="1058646"/>
            <a:ext cx="5176838" cy="1402870"/>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5"/>
                </a:solidFill>
              </a:rPr>
              <a:t>DIVERSE SOILS</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purl.org/dc/elements/1.1/"/>
    <ds:schemaRef ds:uri="http://schemas.microsoft.com/office/2006/metadata/properties"/>
    <ds:schemaRef ds:uri="4e8dd08d-258d-47a9-9875-37f1ffd19f33"/>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schemas.microsoft.com/office/infopath/2007/PartnerControls"/>
    <ds:schemaRef ds:uri="02256494-4976-4001-aedb-96463ae0d92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D71940F3-7089-4FB7-9432-5DD184EAAEC7}"/>
</file>

<file path=docProps/app.xml><?xml version="1.0" encoding="utf-8"?>
<Properties xmlns="http://schemas.openxmlformats.org/officeDocument/2006/extended-properties" xmlns:vt="http://schemas.openxmlformats.org/officeDocument/2006/docPropsVTypes">
  <TotalTime>0</TotalTime>
  <Words>973</Words>
  <Application>Microsoft Macintosh PowerPoint</Application>
  <PresentationFormat>Widescreen</PresentationFormat>
  <Paragraphs>268</Paragraphs>
  <Slides>28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Neue Haas Grotesk Text Pro</vt:lpstr>
      <vt:lpstr>Inter Display</vt:lpstr>
      <vt:lpstr>Arial</vt:lpstr>
      <vt:lpstr>Slide layouts</vt:lpstr>
      <vt:lpstr>PowerPoint Presentation</vt:lpstr>
      <vt:lpstr>PowerPoint Presentation</vt:lpstr>
      <vt:lpstr>AUSTRALIA</vt:lpstr>
      <vt:lpstr>SOUTH AUSTRALIA</vt:lpstr>
      <vt:lpstr>McLAREN VALE AN ANCIENT REGION WITH</vt:lpstr>
      <vt:lpstr>TODAY WE’LL COVER</vt:lpstr>
      <vt:lpstr>1838</vt:lpstr>
      <vt:lpstr>PowerPoint Presentation</vt:lpstr>
      <vt:lpstr>ANCIENT LANDS AND</vt:lpstr>
      <vt:lpstr>CLIMATE</vt:lpstr>
      <vt:lpstr>SOIL</vt:lpstr>
      <vt:lpstr>VITICULTURE AND WINEMAKING</vt:lpstr>
      <vt:lpstr>PowerPoint Presentation</vt:lpstr>
      <vt:lpstr>PowerPoint Presentation</vt:lpstr>
      <vt:lpstr>PowerPoint Presentation</vt:lpstr>
      <vt:lpstr>TASTE OF  McLAREN VALE</vt:lpstr>
      <vt:lpstr>PowerPoint Presentation</vt:lpstr>
      <vt:lpstr>PowerPoint Presentation</vt:lpstr>
      <vt:lpstr>SHIRAZ characteristics</vt:lpstr>
      <vt:lpstr>PowerPoint Presentation</vt:lpstr>
      <vt:lpstr>CABERNET SAUVIGNON characteristics</vt:lpstr>
      <vt:lpstr>PowerPoint Presentation</vt:lpstr>
      <vt:lpstr>GRENACHE characteristics</vt:lpstr>
      <vt:lpstr>PowerPoint Presentation</vt:lpstr>
      <vt:lpstr>PowerPoint Presentation</vt:lpstr>
      <vt:lpstr>McLAREN VALE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2025-03-24T00:48:32Z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