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media/image10.svg" ContentType="image/svg+xml"/>
  <Override PartName="/ppt/media/image14.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37"/>
  </p:notesMasterIdLst>
  <p:sldIdLst>
    <p:sldId id="256" r:id="rId5"/>
    <p:sldId id="478" r:id="rId6"/>
    <p:sldId id="625" r:id="rId7"/>
    <p:sldId id="626" r:id="rId8"/>
    <p:sldId id="627" r:id="rId9"/>
    <p:sldId id="629" r:id="rId10"/>
    <p:sldId id="692" r:id="rId11"/>
    <p:sldId id="639" r:id="rId12"/>
    <p:sldId id="674" r:id="rId13"/>
    <p:sldId id="703" r:id="rId14"/>
    <p:sldId id="676" r:id="rId15"/>
    <p:sldId id="642" r:id="rId16"/>
    <p:sldId id="678" r:id="rId17"/>
    <p:sldId id="704" r:id="rId18"/>
    <p:sldId id="705" r:id="rId19"/>
    <p:sldId id="706" r:id="rId20"/>
    <p:sldId id="707" r:id="rId21"/>
    <p:sldId id="684" r:id="rId22"/>
    <p:sldId id="685" r:id="rId23"/>
    <p:sldId id="708" r:id="rId24"/>
    <p:sldId id="699" r:id="rId25"/>
    <p:sldId id="709" r:id="rId26"/>
    <p:sldId id="710" r:id="rId27"/>
    <p:sldId id="711" r:id="rId28"/>
    <p:sldId id="712" r:id="rId29"/>
    <p:sldId id="713" r:id="rId30"/>
    <p:sldId id="690" r:id="rId31"/>
    <p:sldId id="592" r:id="rId32"/>
    <p:sldId id="669" r:id="rId33"/>
    <p:sldId id="670" r:id="rId34"/>
    <p:sldId id="340" r:id="rId35"/>
    <p:sldId id="714" r:id="rId36"/>
  </p:sldIdLst>
  <p:sldSz cx="12192000" cy="6858000"/>
  <p:notesSz cx="6858000" cy="9144000"/>
  <p:embeddedFontLst>
    <p:embeddedFont>
      <p:font typeface="Hellix SemiBold" pitchFamily="2" charset="77"/>
      <p:regular r:id="rId38"/>
      <p:bold r:id="rId39"/>
    </p:embeddedFont>
    <p:embeddedFont>
      <p:font typeface="Inter Display" panose="02000503000000020004" pitchFamily="2" charset="0"/>
      <p:regular r:id="rId40"/>
      <p:bold r:id="rId41"/>
      <p:italic r:id="rId42"/>
      <p:boldItalic r:id="rId43"/>
    </p:embeddedFont>
    <p:embeddedFont>
      <p:font typeface="Neue Haas Grotesk Text Pro" panose="020B0504020202020204" pitchFamily="34" charset="77"/>
      <p:regular r:id="rId44"/>
      <p:bold r:id="rId45"/>
      <p:italic r:id="rId46"/>
      <p:boldItalic r:id="rId47"/>
    </p:embeddedFont>
  </p:embeddedFontLst>
  <p:custDataLst>
    <p:tags r:id="rId48"/>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34"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282DEE-CFDE-7DB6-ABFB-86091AF25804}" name="Cameron Midson" initials="" userId="S::cameron.midson@wineaustralia.com::510fe36d-201b-4d30-8c49-491c5536745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981" autoAdjust="0"/>
    <p:restoredTop sz="94762"/>
  </p:normalViewPr>
  <p:slideViewPr>
    <p:cSldViewPr snapToGrid="0">
      <p:cViewPr varScale="1">
        <p:scale>
          <a:sx n="117" d="100"/>
          <a:sy n="117" d="100"/>
        </p:scale>
        <p:origin x="912" y="168"/>
      </p:cViewPr>
      <p:guideLst>
        <p:guide orient="horz" pos="1434"/>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2.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5.fntdata"/><Relationship Id="rId47" Type="http://schemas.openxmlformats.org/officeDocument/2006/relationships/font" Target="fonts/font10.fntdata"/><Relationship Id="rId50" Type="http://schemas.openxmlformats.org/officeDocument/2006/relationships/presProps" Target="presProps.xml"/><Relationship Id="rId55"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7.fntdata"/><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6.fntdata"/><Relationship Id="rId48" Type="http://schemas.openxmlformats.org/officeDocument/2006/relationships/tags" Target="tags/tag1.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1.fntdata"/><Relationship Id="rId46" Type="http://schemas.openxmlformats.org/officeDocument/2006/relationships/font" Target="fonts/font9.fntdata"/><Relationship Id="rId20" Type="http://schemas.openxmlformats.org/officeDocument/2006/relationships/slide" Target="slides/slide16.xml"/><Relationship Id="rId41" Type="http://schemas.openxmlformats.org/officeDocument/2006/relationships/font" Target="fonts/font4.fntdata"/><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ma Symington" userId="a85d5d76-701e-415b-a297-15fcc699ee67" providerId="ADAL" clId="{7CF40C10-AD91-4D7D-9F2D-639C2289F0F4}"/>
    <pc:docChg chg="undo custSel modSld">
      <pc:chgData name="Emma Symington" userId="a85d5d76-701e-415b-a297-15fcc699ee67" providerId="ADAL" clId="{7CF40C10-AD91-4D7D-9F2D-639C2289F0F4}" dt="2025-03-20T14:54:08.873" v="16" actId="14100"/>
      <pc:docMkLst>
        <pc:docMk/>
      </pc:docMkLst>
      <pc:sldChg chg="modSp mod">
        <pc:chgData name="Emma Symington" userId="a85d5d76-701e-415b-a297-15fcc699ee67" providerId="ADAL" clId="{7CF40C10-AD91-4D7D-9F2D-639C2289F0F4}" dt="2025-03-20T14:52:37.560" v="1" actId="1076"/>
        <pc:sldMkLst>
          <pc:docMk/>
          <pc:sldMk cId="3680036605" sldId="642"/>
        </pc:sldMkLst>
        <pc:spChg chg="mod">
          <ac:chgData name="Emma Symington" userId="a85d5d76-701e-415b-a297-15fcc699ee67" providerId="ADAL" clId="{7CF40C10-AD91-4D7D-9F2D-639C2289F0F4}" dt="2025-03-20T14:52:37.560" v="1" actId="1076"/>
          <ac:spMkLst>
            <pc:docMk/>
            <pc:sldMk cId="3680036605" sldId="642"/>
            <ac:spMk id="4" creationId="{F6F05948-33DB-055B-AE2C-CEF9374E5478}"/>
          </ac:spMkLst>
        </pc:spChg>
      </pc:sldChg>
      <pc:sldChg chg="modSp mod">
        <pc:chgData name="Emma Symington" userId="a85d5d76-701e-415b-a297-15fcc699ee67" providerId="ADAL" clId="{7CF40C10-AD91-4D7D-9F2D-639C2289F0F4}" dt="2025-03-20T14:53:45.499" v="14" actId="1076"/>
        <pc:sldMkLst>
          <pc:docMk/>
          <pc:sldMk cId="1278111556" sldId="684"/>
        </pc:sldMkLst>
        <pc:spChg chg="mod">
          <ac:chgData name="Emma Symington" userId="a85d5d76-701e-415b-a297-15fcc699ee67" providerId="ADAL" clId="{7CF40C10-AD91-4D7D-9F2D-639C2289F0F4}" dt="2025-03-20T14:53:45.499" v="14" actId="1076"/>
          <ac:spMkLst>
            <pc:docMk/>
            <pc:sldMk cId="1278111556" sldId="684"/>
            <ac:spMk id="6" creationId="{AA54DE3B-46E4-413A-569E-91CA64B84183}"/>
          </ac:spMkLst>
        </pc:spChg>
        <pc:spChg chg="mod">
          <ac:chgData name="Emma Symington" userId="a85d5d76-701e-415b-a297-15fcc699ee67" providerId="ADAL" clId="{7CF40C10-AD91-4D7D-9F2D-639C2289F0F4}" dt="2025-03-20T14:53:39.846" v="13" actId="1076"/>
          <ac:spMkLst>
            <pc:docMk/>
            <pc:sldMk cId="1278111556" sldId="684"/>
            <ac:spMk id="8" creationId="{FB53748C-0C8A-ADCC-C4E4-C7C7B4E3F059}"/>
          </ac:spMkLst>
        </pc:spChg>
        <pc:spChg chg="mod">
          <ac:chgData name="Emma Symington" userId="a85d5d76-701e-415b-a297-15fcc699ee67" providerId="ADAL" clId="{7CF40C10-AD91-4D7D-9F2D-639C2289F0F4}" dt="2025-03-20T14:53:19.203" v="6" actId="1076"/>
          <ac:spMkLst>
            <pc:docMk/>
            <pc:sldMk cId="1278111556" sldId="684"/>
            <ac:spMk id="9" creationId="{9036D7E0-F8B7-9077-6CE2-F9F33007F132}"/>
          </ac:spMkLst>
        </pc:spChg>
        <pc:spChg chg="mod">
          <ac:chgData name="Emma Symington" userId="a85d5d76-701e-415b-a297-15fcc699ee67" providerId="ADAL" clId="{7CF40C10-AD91-4D7D-9F2D-639C2289F0F4}" dt="2025-03-20T14:53:32.968" v="12" actId="1076"/>
          <ac:spMkLst>
            <pc:docMk/>
            <pc:sldMk cId="1278111556" sldId="684"/>
            <ac:spMk id="10" creationId="{9BC6ED0A-7D3A-B2EB-7AD1-8D10D915EC6E}"/>
          </ac:spMkLst>
        </pc:spChg>
        <pc:spChg chg="mod">
          <ac:chgData name="Emma Symington" userId="a85d5d76-701e-415b-a297-15fcc699ee67" providerId="ADAL" clId="{7CF40C10-AD91-4D7D-9F2D-639C2289F0F4}" dt="2025-03-20T14:53:22.698" v="7" actId="1076"/>
          <ac:spMkLst>
            <pc:docMk/>
            <pc:sldMk cId="1278111556" sldId="684"/>
            <ac:spMk id="12" creationId="{26650788-02E9-0B37-8AF3-DEB9764E182C}"/>
          </ac:spMkLst>
        </pc:spChg>
        <pc:picChg chg="mod">
          <ac:chgData name="Emma Symington" userId="a85d5d76-701e-415b-a297-15fcc699ee67" providerId="ADAL" clId="{7CF40C10-AD91-4D7D-9F2D-639C2289F0F4}" dt="2025-03-20T14:53:28.556" v="11" actId="1076"/>
          <ac:picMkLst>
            <pc:docMk/>
            <pc:sldMk cId="1278111556" sldId="684"/>
            <ac:picMk id="2" creationId="{C5096C6B-92D3-DF91-015F-6DD137A8DADF}"/>
          </ac:picMkLst>
        </pc:picChg>
      </pc:sldChg>
      <pc:sldChg chg="modSp mod">
        <pc:chgData name="Emma Symington" userId="a85d5d76-701e-415b-a297-15fcc699ee67" providerId="ADAL" clId="{7CF40C10-AD91-4D7D-9F2D-639C2289F0F4}" dt="2025-03-20T14:52:08.425" v="0" actId="20577"/>
        <pc:sldMkLst>
          <pc:docMk/>
          <pc:sldMk cId="2315836019" sldId="692"/>
        </pc:sldMkLst>
        <pc:spChg chg="mod">
          <ac:chgData name="Emma Symington" userId="a85d5d76-701e-415b-a297-15fcc699ee67" providerId="ADAL" clId="{7CF40C10-AD91-4D7D-9F2D-639C2289F0F4}" dt="2025-03-20T14:52:08.425" v="0" actId="20577"/>
          <ac:spMkLst>
            <pc:docMk/>
            <pc:sldMk cId="2315836019" sldId="692"/>
            <ac:spMk id="5" creationId="{A6C77098-743A-5BC6-66DE-DCCCD7B26DDB}"/>
          </ac:spMkLst>
        </pc:spChg>
      </pc:sldChg>
      <pc:sldChg chg="modSp mod">
        <pc:chgData name="Emma Symington" userId="a85d5d76-701e-415b-a297-15fcc699ee67" providerId="ADAL" clId="{7CF40C10-AD91-4D7D-9F2D-639C2289F0F4}" dt="2025-03-20T14:53:09.178" v="5" actId="1076"/>
        <pc:sldMkLst>
          <pc:docMk/>
          <pc:sldMk cId="796037109" sldId="706"/>
        </pc:sldMkLst>
        <pc:spChg chg="mod">
          <ac:chgData name="Emma Symington" userId="a85d5d76-701e-415b-a297-15fcc699ee67" providerId="ADAL" clId="{7CF40C10-AD91-4D7D-9F2D-639C2289F0F4}" dt="2025-03-20T14:53:09.178" v="5" actId="1076"/>
          <ac:spMkLst>
            <pc:docMk/>
            <pc:sldMk cId="796037109" sldId="706"/>
            <ac:spMk id="4" creationId="{F6F05948-33DB-055B-AE2C-CEF9374E5478}"/>
          </ac:spMkLst>
        </pc:spChg>
      </pc:sldChg>
      <pc:sldChg chg="modSp mod">
        <pc:chgData name="Emma Symington" userId="a85d5d76-701e-415b-a297-15fcc699ee67" providerId="ADAL" clId="{7CF40C10-AD91-4D7D-9F2D-639C2289F0F4}" dt="2025-03-20T14:54:08.873" v="16" actId="14100"/>
        <pc:sldMkLst>
          <pc:docMk/>
          <pc:sldMk cId="3705410941" sldId="711"/>
        </pc:sldMkLst>
        <pc:spChg chg="mod">
          <ac:chgData name="Emma Symington" userId="a85d5d76-701e-415b-a297-15fcc699ee67" providerId="ADAL" clId="{7CF40C10-AD91-4D7D-9F2D-639C2289F0F4}" dt="2025-03-20T14:54:04.290" v="15" actId="1076"/>
          <ac:spMkLst>
            <pc:docMk/>
            <pc:sldMk cId="3705410941" sldId="711"/>
            <ac:spMk id="8" creationId="{C02330F5-AA6E-D44A-DE7C-F0AE1B15F21C}"/>
          </ac:spMkLst>
        </pc:spChg>
        <pc:spChg chg="mod">
          <ac:chgData name="Emma Symington" userId="a85d5d76-701e-415b-a297-15fcc699ee67" providerId="ADAL" clId="{7CF40C10-AD91-4D7D-9F2D-639C2289F0F4}" dt="2025-03-20T14:54:08.873" v="16" actId="14100"/>
          <ac:spMkLst>
            <pc:docMk/>
            <pc:sldMk cId="3705410941" sldId="711"/>
            <ac:spMk id="11" creationId="{B3C7C072-0D4A-B076-0CCC-1CDDD23C7A5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3/24/25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268731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7</a:t>
            </a:fld>
            <a:endParaRPr lang="en-US" dirty="0"/>
          </a:p>
        </p:txBody>
      </p:sp>
    </p:spTree>
    <p:extLst>
      <p:ext uri="{BB962C8B-B14F-4D97-AF65-F5344CB8AC3E}">
        <p14:creationId xmlns:p14="http://schemas.microsoft.com/office/powerpoint/2010/main" val="27178956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8</a:t>
            </a:fld>
            <a:endParaRPr lang="en-US" dirty="0"/>
          </a:p>
        </p:txBody>
      </p:sp>
    </p:spTree>
    <p:extLst>
      <p:ext uri="{BB962C8B-B14F-4D97-AF65-F5344CB8AC3E}">
        <p14:creationId xmlns:p14="http://schemas.microsoft.com/office/powerpoint/2010/main" val="18842366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30031077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29186743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27</a:t>
            </a:fld>
            <a:endParaRPr lang="en-US" dirty="0"/>
          </a:p>
        </p:txBody>
      </p:sp>
    </p:spTree>
    <p:extLst>
      <p:ext uri="{BB962C8B-B14F-4D97-AF65-F5344CB8AC3E}">
        <p14:creationId xmlns:p14="http://schemas.microsoft.com/office/powerpoint/2010/main" val="7358982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29</a:t>
            </a:fld>
            <a:endParaRPr lang="en-US" dirty="0"/>
          </a:p>
        </p:txBody>
      </p:sp>
    </p:spTree>
    <p:extLst>
      <p:ext uri="{BB962C8B-B14F-4D97-AF65-F5344CB8AC3E}">
        <p14:creationId xmlns:p14="http://schemas.microsoft.com/office/powerpoint/2010/main" val="23647063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2" name="Oval 11">
            <a:extLst>
              <a:ext uri="{FF2B5EF4-FFF2-40B4-BE49-F238E27FC236}">
                <a16:creationId xmlns:a16="http://schemas.microsoft.com/office/drawing/2014/main" id="{AF6F7BB9-9DEF-7131-D02D-4E4EE44CC42D}"/>
              </a:ext>
            </a:extLst>
          </p:cNvPr>
          <p:cNvSpPr/>
          <p:nvPr userDrawn="1"/>
        </p:nvSpPr>
        <p:spPr>
          <a:xfrm>
            <a:off x="82353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8595360" y="339046"/>
            <a:ext cx="3596640"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1"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4">
            <a:extLst>
              <a:ext uri="{FF2B5EF4-FFF2-40B4-BE49-F238E27FC236}">
                <a16:creationId xmlns:a16="http://schemas.microsoft.com/office/drawing/2014/main" id="{D0DE6B5C-AB13-E31D-BBDE-6A49803A97B7}"/>
              </a:ext>
            </a:extLst>
          </p:cNvPr>
          <p:cNvSpPr>
            <a:spLocks noGrp="1"/>
          </p:cNvSpPr>
          <p:nvPr>
            <p:ph type="body" sz="quarter" idx="17" hasCustomPrompt="1"/>
          </p:nvPr>
        </p:nvSpPr>
        <p:spPr>
          <a:xfrm>
            <a:off x="5259015" y="4469004"/>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0" name="Text Placeholder 16">
            <a:extLst>
              <a:ext uri="{FF2B5EF4-FFF2-40B4-BE49-F238E27FC236}">
                <a16:creationId xmlns:a16="http://schemas.microsoft.com/office/drawing/2014/main" id="{32B70C8F-877E-2EF4-BE2E-17F10CB37EE7}"/>
              </a:ext>
            </a:extLst>
          </p:cNvPr>
          <p:cNvSpPr>
            <a:spLocks noGrp="1"/>
          </p:cNvSpPr>
          <p:nvPr>
            <p:ph type="body" sz="quarter" idx="18" hasCustomPrompt="1"/>
          </p:nvPr>
        </p:nvSpPr>
        <p:spPr>
          <a:xfrm>
            <a:off x="5248130" y="3785153"/>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5" name="Oval 4">
            <a:extLst>
              <a:ext uri="{FF2B5EF4-FFF2-40B4-BE49-F238E27FC236}">
                <a16:creationId xmlns:a16="http://schemas.microsoft.com/office/drawing/2014/main" id="{5374FAAD-5095-C5A5-E939-1BE433E1BB94}"/>
              </a:ext>
            </a:extLst>
          </p:cNvPr>
          <p:cNvSpPr/>
          <p:nvPr userDrawn="1"/>
        </p:nvSpPr>
        <p:spPr>
          <a:xfrm>
            <a:off x="573600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3840181151"/>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a:endCxn id="3" idx="1"/>
          </p:cNvCxnSpPr>
          <p:nvPr userDrawn="1"/>
        </p:nvCxnSpPr>
        <p:spPr>
          <a:xfrm>
            <a:off x="-68734" y="3429000"/>
            <a:ext cx="9644648" cy="47"/>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994478"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2980254"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344722" y="368300"/>
            <a:ext cx="2847278" cy="2700418"/>
          </a:xfrm>
        </p:spPr>
        <p:txBody>
          <a:bodyPr/>
          <a:lstStyle>
            <a:lvl1pPr marL="0" indent="0">
              <a:buFont typeface="Arial" panose="020B0604020202020204" pitchFamily="34" charset="0"/>
              <a:buNone/>
              <a:defRPr/>
            </a:lvl1pPr>
          </a:lstStyle>
          <a:p>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575914"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6395E754-F066-E20D-5AB6-707A12C8D09E}"/>
              </a:ext>
            </a:extLst>
          </p:cNvPr>
          <p:cNvSpPr/>
          <p:nvPr userDrawn="1"/>
        </p:nvSpPr>
        <p:spPr>
          <a:xfrm>
            <a:off x="934217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8DE7B81B-CF49-3483-49EA-CDF6898DAF55}"/>
              </a:ext>
            </a:extLst>
          </p:cNvPr>
          <p:cNvSpPr/>
          <p:nvPr userDrawn="1"/>
        </p:nvSpPr>
        <p:spPr>
          <a:xfrm>
            <a:off x="4301934"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F4CC37A-E90F-1A85-B940-59A360AC9150}"/>
              </a:ext>
            </a:extLst>
          </p:cNvPr>
          <p:cNvSpPr/>
          <p:nvPr userDrawn="1"/>
        </p:nvSpPr>
        <p:spPr>
          <a:xfrm>
            <a:off x="663875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4">
            <a:extLst>
              <a:ext uri="{FF2B5EF4-FFF2-40B4-BE49-F238E27FC236}">
                <a16:creationId xmlns:a16="http://schemas.microsoft.com/office/drawing/2014/main" id="{22883C5F-96D3-EF66-B874-F9D1285B9C38}"/>
              </a:ext>
            </a:extLst>
          </p:cNvPr>
          <p:cNvSpPr>
            <a:spLocks noGrp="1"/>
          </p:cNvSpPr>
          <p:nvPr>
            <p:ph type="body" sz="quarter" idx="23" hasCustomPrompt="1"/>
          </p:nvPr>
        </p:nvSpPr>
        <p:spPr>
          <a:xfrm>
            <a:off x="3987082"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1" name="Text Placeholder 16">
            <a:extLst>
              <a:ext uri="{FF2B5EF4-FFF2-40B4-BE49-F238E27FC236}">
                <a16:creationId xmlns:a16="http://schemas.microsoft.com/office/drawing/2014/main" id="{E08AD09E-EDAE-D4A8-0BC5-E3EBB24F6612}"/>
              </a:ext>
            </a:extLst>
          </p:cNvPr>
          <p:cNvSpPr>
            <a:spLocks noGrp="1"/>
          </p:cNvSpPr>
          <p:nvPr>
            <p:ph type="body" sz="quarter" idx="24" hasCustomPrompt="1"/>
          </p:nvPr>
        </p:nvSpPr>
        <p:spPr>
          <a:xfrm>
            <a:off x="3976197"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2" name="Text Placeholder 4">
            <a:extLst>
              <a:ext uri="{FF2B5EF4-FFF2-40B4-BE49-F238E27FC236}">
                <a16:creationId xmlns:a16="http://schemas.microsoft.com/office/drawing/2014/main" id="{B81A7090-DCBD-96A6-B4AE-DCC9EFEF11AE}"/>
              </a:ext>
            </a:extLst>
          </p:cNvPr>
          <p:cNvSpPr>
            <a:spLocks noGrp="1"/>
          </p:cNvSpPr>
          <p:nvPr>
            <p:ph type="body" sz="quarter" idx="25" hasCustomPrompt="1"/>
          </p:nvPr>
        </p:nvSpPr>
        <p:spPr>
          <a:xfrm>
            <a:off x="9215655"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3" name="Text Placeholder 16">
            <a:extLst>
              <a:ext uri="{FF2B5EF4-FFF2-40B4-BE49-F238E27FC236}">
                <a16:creationId xmlns:a16="http://schemas.microsoft.com/office/drawing/2014/main" id="{F43BAC52-F948-954A-E614-0ECC331BA934}"/>
              </a:ext>
            </a:extLst>
          </p:cNvPr>
          <p:cNvSpPr>
            <a:spLocks noGrp="1"/>
          </p:cNvSpPr>
          <p:nvPr>
            <p:ph type="body" sz="quarter" idx="26" hasCustomPrompt="1"/>
          </p:nvPr>
        </p:nvSpPr>
        <p:spPr>
          <a:xfrm>
            <a:off x="9204770"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4" name="Text Placeholder 4">
            <a:extLst>
              <a:ext uri="{FF2B5EF4-FFF2-40B4-BE49-F238E27FC236}">
                <a16:creationId xmlns:a16="http://schemas.microsoft.com/office/drawing/2014/main" id="{8725E049-883C-B59F-0FCC-DF7D01EEE8EF}"/>
              </a:ext>
            </a:extLst>
          </p:cNvPr>
          <p:cNvSpPr>
            <a:spLocks noGrp="1"/>
          </p:cNvSpPr>
          <p:nvPr>
            <p:ph type="body" sz="quarter" idx="27" hasCustomPrompt="1"/>
          </p:nvPr>
        </p:nvSpPr>
        <p:spPr>
          <a:xfrm>
            <a:off x="6427850" y="1832297"/>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16">
            <a:extLst>
              <a:ext uri="{FF2B5EF4-FFF2-40B4-BE49-F238E27FC236}">
                <a16:creationId xmlns:a16="http://schemas.microsoft.com/office/drawing/2014/main" id="{C1391E88-DF14-2852-BAD1-C3084C90ED79}"/>
              </a:ext>
            </a:extLst>
          </p:cNvPr>
          <p:cNvSpPr>
            <a:spLocks noGrp="1"/>
          </p:cNvSpPr>
          <p:nvPr>
            <p:ph type="body" sz="quarter" idx="28" hasCustomPrompt="1"/>
          </p:nvPr>
        </p:nvSpPr>
        <p:spPr>
          <a:xfrm>
            <a:off x="6416965" y="1148446"/>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3916182002"/>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991470226"/>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4071658346"/>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p>
            <a:fld id="{F325D0F3-5617-4E4B-B49A-CF8CB71EDC27}" type="datetimeFigureOut">
              <a:rPr lang="en-US" smtClean="0"/>
              <a:t>3/24/25</a:t>
            </a:fld>
            <a:endParaRPr lang="en-US"/>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p>
            <a:fld id="{66F106B9-48F5-894C-8B00-7C26AA0507A8}" type="slidenum">
              <a:rPr lang="en-US" smtClean="0"/>
              <a:t>‹#›</a:t>
            </a:fld>
            <a:endParaRPr lang="en-US"/>
          </a:p>
        </p:txBody>
      </p:sp>
    </p:spTree>
    <p:extLst>
      <p:ext uri="{BB962C8B-B14F-4D97-AF65-F5344CB8AC3E}">
        <p14:creationId xmlns:p14="http://schemas.microsoft.com/office/powerpoint/2010/main" val="4255808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24/3/2025</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63" r:id="rId14"/>
    <p:sldLayoutId id="2147483678" r:id="rId15"/>
    <p:sldLayoutId id="2147483660" r:id="rId16"/>
    <p:sldLayoutId id="2147483673" r:id="rId17"/>
    <p:sldLayoutId id="2147483674" r:id="rId18"/>
    <p:sldLayoutId id="2147483675" r:id="rId19"/>
    <p:sldLayoutId id="2147483659" r:id="rId20"/>
    <p:sldLayoutId id="2147483681" r:id="rId21"/>
    <p:sldLayoutId id="2147483677" r:id="rId22"/>
    <p:sldLayoutId id="2147483679" r:id="rId23"/>
    <p:sldLayoutId id="2147483680" r:id="rId24"/>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8" Type="http://schemas.openxmlformats.org/officeDocument/2006/relationships/image" Target="../media/image53.emf"/><Relationship Id="rId3" Type="http://schemas.openxmlformats.org/officeDocument/2006/relationships/image" Target="../media/image48.emf"/><Relationship Id="rId7" Type="http://schemas.openxmlformats.org/officeDocument/2006/relationships/image" Target="../media/image52.emf"/><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image" Target="../media/image51.emf"/><Relationship Id="rId5" Type="http://schemas.openxmlformats.org/officeDocument/2006/relationships/image" Target="../media/image50.png"/><Relationship Id="rId10" Type="http://schemas.openxmlformats.org/officeDocument/2006/relationships/image" Target="../media/image55.emf"/><Relationship Id="rId4" Type="http://schemas.openxmlformats.org/officeDocument/2006/relationships/image" Target="../media/image49.emf"/><Relationship Id="rId9" Type="http://schemas.openxmlformats.org/officeDocument/2006/relationships/image" Target="../media/image54.emf"/></Relationships>
</file>

<file path=ppt/slides/_rels/slide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7.jpeg"/><Relationship Id="rId1" Type="http://schemas.openxmlformats.org/officeDocument/2006/relationships/slideLayout" Target="../slideLayouts/slideLayout13.xml"/><Relationship Id="rId4" Type="http://schemas.openxmlformats.org/officeDocument/2006/relationships/image" Target="../media/image4.sv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8" Type="http://schemas.openxmlformats.org/officeDocument/2006/relationships/image" Target="../media/image28.emf"/><Relationship Id="rId3" Type="http://schemas.openxmlformats.org/officeDocument/2006/relationships/image" Target="../media/image23.emf"/><Relationship Id="rId7" Type="http://schemas.openxmlformats.org/officeDocument/2006/relationships/image" Target="../media/image27.emf"/><Relationship Id="rId2" Type="http://schemas.openxmlformats.org/officeDocument/2006/relationships/notesSlide" Target="../notesSlides/notesSlide3.xml"/><Relationship Id="rId1" Type="http://schemas.openxmlformats.org/officeDocument/2006/relationships/slideLayout" Target="../slideLayouts/slideLayout22.xml"/><Relationship Id="rId6" Type="http://schemas.openxmlformats.org/officeDocument/2006/relationships/image" Target="../media/image26.emf"/><Relationship Id="rId5" Type="http://schemas.openxmlformats.org/officeDocument/2006/relationships/image" Target="../media/image25.emf"/><Relationship Id="rId4" Type="http://schemas.openxmlformats.org/officeDocument/2006/relationships/image" Target="../media/image24.emf"/></Relationships>
</file>

<file path=ppt/slides/_rels/slide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t="20637" b="20637"/>
          <a:stretch/>
        </p:blipFill>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10"/>
          </p:nvPr>
        </p:nvSpPr>
        <p:spPr/>
        <p:txBody>
          <a:bodyPr/>
          <a:lstStyle/>
          <a:p>
            <a:pPr marL="0" indent="0">
              <a:buNone/>
              <a:tabLst>
                <a:tab pos="1373188" algn="l"/>
              </a:tabLst>
            </a:pPr>
            <a:r>
              <a:rPr lang="en-US" sz="6000" dirty="0"/>
              <a:t>RIESLING</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2" name="Freeform 1">
            <a:extLst>
              <a:ext uri="{FF2B5EF4-FFF2-40B4-BE49-F238E27FC236}">
                <a16:creationId xmlns:a16="http://schemas.microsoft.com/office/drawing/2014/main" id="{9AA66BD0-937A-F096-A7DF-DB6F9285288E}"/>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3" name="Graphic 2">
            <a:extLst>
              <a:ext uri="{FF2B5EF4-FFF2-40B4-BE49-F238E27FC236}">
                <a16:creationId xmlns:a16="http://schemas.microsoft.com/office/drawing/2014/main" id="{DFB3FDA4-EE57-660C-8749-3C1A711DBBEE}"/>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BCC1B2-95F4-F323-25A8-35896F3C3902}"/>
              </a:ext>
            </a:extLst>
          </p:cNvPr>
          <p:cNvPicPr>
            <a:picLocks noChangeAspect="1"/>
          </p:cNvPicPr>
          <p:nvPr/>
        </p:nvPicPr>
        <p:blipFill>
          <a:blip r:embed="rId2" cstate="screen">
            <a:extLst>
              <a:ext uri="{28A0092B-C50C-407E-A947-70E740481C1C}">
                <a14:useLocalDpi xmlns:a14="http://schemas.microsoft.com/office/drawing/2010/main"/>
              </a:ext>
            </a:extLst>
          </a:blip>
          <a:srcRect l="4653" r="8787"/>
          <a:stretch/>
        </p:blipFill>
        <p:spPr>
          <a:xfrm>
            <a:off x="2787805" y="15629"/>
            <a:ext cx="10505338" cy="6826741"/>
          </a:xfrm>
          <a:prstGeom prst="rect">
            <a:avLst/>
          </a:prstGeom>
        </p:spPr>
      </p:pic>
      <p:sp>
        <p:nvSpPr>
          <p:cNvPr id="2" name="Text Placeholder 4">
            <a:extLst>
              <a:ext uri="{FF2B5EF4-FFF2-40B4-BE49-F238E27FC236}">
                <a16:creationId xmlns:a16="http://schemas.microsoft.com/office/drawing/2014/main" id="{F9912A1B-9980-E083-63F0-B0213BEA9995}"/>
              </a:ext>
            </a:extLst>
          </p:cNvPr>
          <p:cNvSpPr txBox="1">
            <a:spLocks/>
          </p:cNvSpPr>
          <p:nvPr/>
        </p:nvSpPr>
        <p:spPr>
          <a:xfrm>
            <a:off x="623888" y="584200"/>
            <a:ext cx="5330863"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sz="5440" dirty="0">
                <a:solidFill>
                  <a:schemeClr val="accent2"/>
                </a:solidFill>
              </a:rPr>
              <a:t>SOUTH AUSTRALIA</a:t>
            </a:r>
          </a:p>
        </p:txBody>
      </p:sp>
      <p:sp>
        <p:nvSpPr>
          <p:cNvPr id="6" name="object 58">
            <a:extLst>
              <a:ext uri="{FF2B5EF4-FFF2-40B4-BE49-F238E27FC236}">
                <a16:creationId xmlns:a16="http://schemas.microsoft.com/office/drawing/2014/main" id="{6F4D0E5D-E6C3-3DDC-C741-67673E657577}"/>
              </a:ext>
            </a:extLst>
          </p:cNvPr>
          <p:cNvSpPr txBox="1"/>
          <p:nvPr/>
        </p:nvSpPr>
        <p:spPr>
          <a:xfrm>
            <a:off x="5623925" y="2448506"/>
            <a:ext cx="1644738" cy="232756"/>
          </a:xfrm>
          <a:prstGeom prst="rect">
            <a:avLst/>
          </a:prstGeom>
        </p:spPr>
        <p:txBody>
          <a:bodyPr vert="horz" wrap="square" lIns="0" tIns="17145" rIns="0" bIns="0" rtlCol="0" anchor="t" anchorCtr="0">
            <a:spAutoFit/>
          </a:bodyPr>
          <a:lstStyle/>
          <a:p>
            <a:pPr>
              <a:buClr>
                <a:srgbClr val="F40000"/>
              </a:buClr>
            </a:pPr>
            <a:r>
              <a:rPr lang="en-AU" sz="1400" b="1" dirty="0">
                <a:solidFill>
                  <a:schemeClr val="accent2"/>
                </a:solidFill>
                <a:latin typeface="Neue Haas Grotesk Text Pro" panose="020B0504020202020204" pitchFamily="34" charset="77"/>
                <a:cs typeface="Hellix SemiBold"/>
              </a:rPr>
              <a:t>CLARE VALLEY</a:t>
            </a:r>
            <a:endParaRPr lang="en-US" sz="1400" dirty="0">
              <a:solidFill>
                <a:schemeClr val="accent2"/>
              </a:solidFill>
              <a:latin typeface="Neue Haas Grotesk Text Pro" panose="020B0504020202020204" pitchFamily="34" charset="77"/>
              <a:cs typeface="Hellix SemiBold"/>
            </a:endParaRPr>
          </a:p>
        </p:txBody>
      </p:sp>
      <p:cxnSp>
        <p:nvCxnSpPr>
          <p:cNvPr id="9" name="Straight Connector 8">
            <a:extLst>
              <a:ext uri="{FF2B5EF4-FFF2-40B4-BE49-F238E27FC236}">
                <a16:creationId xmlns:a16="http://schemas.microsoft.com/office/drawing/2014/main" id="{C34023D4-E122-970F-0EF1-84924B2DA1C5}"/>
              </a:ext>
            </a:extLst>
          </p:cNvPr>
          <p:cNvCxnSpPr>
            <a:cxnSpLocks/>
          </p:cNvCxnSpPr>
          <p:nvPr/>
        </p:nvCxnSpPr>
        <p:spPr>
          <a:xfrm flipV="1">
            <a:off x="7055894" y="1338146"/>
            <a:ext cx="2601951" cy="122673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13276096"/>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829691" cy="1530521"/>
          </a:xfrm>
        </p:spPr>
        <p:txBody>
          <a:bodyPr/>
          <a:lstStyle/>
          <a:p>
            <a:pPr>
              <a:spcBef>
                <a:spcPts val="400"/>
              </a:spcBef>
            </a:pPr>
            <a:r>
              <a:rPr lang="en-AU" dirty="0"/>
              <a:t>Five distinct areas</a:t>
            </a:r>
          </a:p>
          <a:p>
            <a:pPr>
              <a:spcBef>
                <a:spcPts val="400"/>
              </a:spcBef>
            </a:pPr>
            <a:r>
              <a:rPr lang="en-AU" dirty="0"/>
              <a:t>Picturesque and geographically blessed</a:t>
            </a:r>
          </a:p>
          <a:p>
            <a:pPr>
              <a:spcBef>
                <a:spcPts val="400"/>
              </a:spcBef>
            </a:pPr>
            <a:r>
              <a:rPr lang="en-AU" dirty="0"/>
              <a:t>Tradition of winemaking innovation</a:t>
            </a:r>
          </a:p>
          <a:p>
            <a:pPr>
              <a:spcBef>
                <a:spcPts val="400"/>
              </a:spcBef>
            </a:pPr>
            <a:r>
              <a:rPr lang="en-AU" dirty="0"/>
              <a:t>World-famous Riesling region</a:t>
            </a: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a:xfrm>
            <a:off x="6456363" y="584200"/>
            <a:ext cx="4241374" cy="1325563"/>
          </a:xfrm>
        </p:spPr>
        <p:txBody>
          <a:bodyPr/>
          <a:lstStyle/>
          <a:p>
            <a:r>
              <a:rPr lang="en-US" dirty="0">
                <a:solidFill>
                  <a:schemeClr val="accent2"/>
                </a:solidFill>
              </a:rPr>
              <a:t>CLARE VALLEY</a:t>
            </a:r>
          </a:p>
        </p:txBody>
      </p:sp>
      <p:sp>
        <p:nvSpPr>
          <p:cNvPr id="2" name="Text Placeholder 3">
            <a:extLst>
              <a:ext uri="{FF2B5EF4-FFF2-40B4-BE49-F238E27FC236}">
                <a16:creationId xmlns:a16="http://schemas.microsoft.com/office/drawing/2014/main" id="{F79A4963-E688-E69A-2484-8BBB67A011B6}"/>
              </a:ext>
            </a:extLst>
          </p:cNvPr>
          <p:cNvSpPr txBox="1">
            <a:spLocks/>
          </p:cNvSpPr>
          <p:nvPr/>
        </p:nvSpPr>
        <p:spPr>
          <a:xfrm>
            <a:off x="6456362" y="5150971"/>
            <a:ext cx="3750721" cy="148035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1400" b="1" dirty="0">
                <a:solidFill>
                  <a:schemeClr val="bg2"/>
                </a:solidFill>
              </a:rPr>
              <a:t>FUN FACT</a:t>
            </a:r>
          </a:p>
          <a:p>
            <a:r>
              <a:rPr lang="en-AU" sz="1400" i="1" dirty="0"/>
              <a:t>Clare Valley has its very own Riesling Trail, which runs along a disused railway line.</a:t>
            </a:r>
          </a:p>
        </p:txBody>
      </p:sp>
    </p:spTree>
    <p:extLst>
      <p:ext uri="{BB962C8B-B14F-4D97-AF65-F5344CB8AC3E}">
        <p14:creationId xmlns:p14="http://schemas.microsoft.com/office/powerpoint/2010/main" val="3938108307"/>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87515"/>
            <a:ext cx="5334275" cy="820910"/>
          </a:xfrm>
        </p:spPr>
        <p:txBody>
          <a:bodyPr/>
          <a:lstStyle/>
          <a:p>
            <a:r>
              <a:rPr lang="en-US" dirty="0">
                <a:solidFill>
                  <a:schemeClr val="accent2"/>
                </a:solidFill>
              </a:rPr>
              <a:t>CLIMATE</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123759"/>
            <a:ext cx="5183398" cy="584775"/>
          </a:xfrm>
          <a:prstGeom prst="rect">
            <a:avLst/>
          </a:prstGeom>
          <a:noFill/>
        </p:spPr>
        <p:txBody>
          <a:bodyPr wrap="square" rtlCol="0">
            <a:spAutoFit/>
          </a:bodyPr>
          <a:lstStyle/>
          <a:p>
            <a:pPr algn="l"/>
            <a:r>
              <a:rPr lang="en-US" sz="32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CONTINENTAL</a:t>
            </a:r>
          </a:p>
        </p:txBody>
      </p:sp>
      <p:sp>
        <p:nvSpPr>
          <p:cNvPr id="4" name="TextBox 3">
            <a:extLst>
              <a:ext uri="{FF2B5EF4-FFF2-40B4-BE49-F238E27FC236}">
                <a16:creationId xmlns:a16="http://schemas.microsoft.com/office/drawing/2014/main" id="{F6F05948-33DB-055B-AE2C-CEF9374E5478}"/>
              </a:ext>
            </a:extLst>
          </p:cNvPr>
          <p:cNvSpPr txBox="1"/>
          <p:nvPr/>
        </p:nvSpPr>
        <p:spPr>
          <a:xfrm>
            <a:off x="567348" y="1708534"/>
            <a:ext cx="3849274" cy="535531"/>
          </a:xfrm>
          <a:prstGeom prst="rect">
            <a:avLst/>
          </a:prstGeom>
          <a:noFill/>
        </p:spPr>
        <p:txBody>
          <a:bodyPr wrap="square" rtlCol="0">
            <a:spAutoFit/>
          </a:bodyPr>
          <a:lstStyle/>
          <a:p>
            <a:pPr>
              <a:lnSpc>
                <a:spcPct val="90000"/>
              </a:lnSpc>
            </a:pPr>
            <a:r>
              <a:rPr lang="en-AU" sz="1600" dirty="0">
                <a:solidFill>
                  <a:schemeClr val="bg1"/>
                </a:solidFill>
                <a:latin typeface="Neue Haas Grotesk Text Pro" panose="020B0504020202020204" pitchFamily="34" charset="77"/>
              </a:rPr>
              <a:t>WITH SIGNIFICANT DIURNAL VARIATION AND COOLING BREEZES</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dirty="0">
                <a:solidFill>
                  <a:schemeClr val="accent3"/>
                </a:solidFill>
              </a:rPr>
              <a:t>ALTITUDE</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456363" y="2827792"/>
            <a:ext cx="2954961"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accent3"/>
                </a:solidFill>
              </a:rPr>
              <a:t>CLARE VALLEY</a:t>
            </a:r>
          </a:p>
          <a:p>
            <a:r>
              <a:rPr lang="en-US" sz="1800" dirty="0">
                <a:solidFill>
                  <a:srgbClr val="B2D8BE"/>
                </a:solidFill>
                <a:latin typeface="Neue Haas Grotesk Text Pro" panose="020B0504020202020204" pitchFamily="34" charset="77"/>
              </a:rPr>
              <a:t>250–550M (820–1,804FT)</a:t>
            </a: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LOW</a:t>
            </a:r>
          </a:p>
          <a:p>
            <a:r>
              <a:rPr lang="en-US" sz="1400" dirty="0">
                <a:solidFill>
                  <a:srgbClr val="601329"/>
                </a:solidFill>
                <a:latin typeface="Neue Haas Grotesk Text Pro" panose="020B0504020202020204" pitchFamily="34" charset="77"/>
              </a:rPr>
              <a:t>0–499m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MEDIUM</a:t>
            </a:r>
          </a:p>
          <a:p>
            <a:r>
              <a:rPr lang="en-US" sz="1400" dirty="0">
                <a:solidFill>
                  <a:srgbClr val="601329"/>
                </a:solidFill>
                <a:latin typeface="Neue Haas Grotesk Text Pro" panose="020B0504020202020204" pitchFamily="34" charset="77"/>
              </a:rPr>
              <a:t>500–749m </a:t>
            </a:r>
          </a:p>
          <a:p>
            <a:r>
              <a:rPr lang="en-US" sz="1400" dirty="0">
                <a:solidFill>
                  <a:srgbClr val="601329"/>
                </a:solidFill>
                <a:latin typeface="Neue Haas Grotesk Text Pro" panose="020B0504020202020204" pitchFamily="34" charset="77"/>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HIGH</a:t>
            </a:r>
          </a:p>
          <a:p>
            <a:r>
              <a:rPr lang="en-US" sz="1400" dirty="0">
                <a:solidFill>
                  <a:srgbClr val="601329"/>
                </a:solidFill>
                <a:latin typeface="Neue Haas Grotesk Text Pro" panose="020B0504020202020204" pitchFamily="34" charset="77"/>
              </a:rPr>
              <a:t>750–999m</a:t>
            </a:r>
          </a:p>
          <a:p>
            <a:r>
              <a:rPr lang="en-US" sz="1400" dirty="0">
                <a:solidFill>
                  <a:srgbClr val="601329"/>
                </a:solidFill>
                <a:latin typeface="Neue Haas Grotesk Text Pro" panose="020B0504020202020204" pitchFamily="34" charset="77"/>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814862" y="5429007"/>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814862" y="4306006"/>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876765" y="5256338"/>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VERY HIGH</a:t>
            </a:r>
          </a:p>
          <a:p>
            <a:r>
              <a:rPr lang="en-US" sz="1400" dirty="0">
                <a:solidFill>
                  <a:srgbClr val="601329"/>
                </a:solidFill>
                <a:latin typeface="Neue Haas Grotesk Text Pro" panose="020B0504020202020204" pitchFamily="34" charset="77"/>
              </a:rPr>
              <a:t>1000m +</a:t>
            </a:r>
          </a:p>
          <a:p>
            <a:r>
              <a:rPr lang="en-US" sz="1400" dirty="0">
                <a:solidFill>
                  <a:srgbClr val="601329"/>
                </a:solidFill>
                <a:latin typeface="Neue Haas Grotesk Text Pro" panose="020B0504020202020204" pitchFamily="34" charset="77"/>
              </a:rPr>
              <a:t>(&gt;3,280ft +)</a:t>
            </a:r>
          </a:p>
        </p:txBody>
      </p:sp>
    </p:spTree>
    <p:extLst>
      <p:ext uri="{BB962C8B-B14F-4D97-AF65-F5344CB8AC3E}">
        <p14:creationId xmlns:p14="http://schemas.microsoft.com/office/powerpoint/2010/main" val="3680036605"/>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dirty="0">
                <a:solidFill>
                  <a:schemeClr val="accent2"/>
                </a:solidFill>
              </a:rPr>
              <a:t>SOIL</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914270" cy="1530521"/>
          </a:xfrm>
        </p:spPr>
        <p:txBody>
          <a:bodyPr/>
          <a:lstStyle/>
          <a:p>
            <a:pPr>
              <a:lnSpc>
                <a:spcPct val="98000"/>
              </a:lnSpc>
            </a:pPr>
            <a:r>
              <a:rPr lang="en-AU" dirty="0"/>
              <a:t>Clare Valley has 11 recognised soil types, ranging from classic terra </a:t>
            </a:r>
            <a:r>
              <a:rPr lang="en-AU" dirty="0" err="1"/>
              <a:t>rossa</a:t>
            </a:r>
            <a:r>
              <a:rPr lang="en-AU" dirty="0"/>
              <a:t> red topsoil over limestone (Watervale) to broken slate (Polish Hill River). Vineyards in the northern Clare Valley are grown in deep, fertile alluvial soils, while vineyards in the west are grown in sandy loam dotted with fragments of quartz. </a:t>
            </a:r>
          </a:p>
        </p:txBody>
      </p:sp>
    </p:spTree>
    <p:extLst>
      <p:ext uri="{BB962C8B-B14F-4D97-AF65-F5344CB8AC3E}">
        <p14:creationId xmlns:p14="http://schemas.microsoft.com/office/powerpoint/2010/main" val="4249917559"/>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BCC1B2-95F4-F323-25A8-35896F3C3902}"/>
              </a:ext>
            </a:extLst>
          </p:cNvPr>
          <p:cNvPicPr>
            <a:picLocks noChangeAspect="1"/>
          </p:cNvPicPr>
          <p:nvPr/>
        </p:nvPicPr>
        <p:blipFill>
          <a:blip r:embed="rId2" cstate="screen">
            <a:extLst>
              <a:ext uri="{28A0092B-C50C-407E-A947-70E740481C1C}">
                <a14:useLocalDpi xmlns:a14="http://schemas.microsoft.com/office/drawing/2010/main"/>
              </a:ext>
            </a:extLst>
          </a:blip>
          <a:srcRect l="1774" r="8786"/>
          <a:stretch/>
        </p:blipFill>
        <p:spPr>
          <a:xfrm>
            <a:off x="2438400" y="15629"/>
            <a:ext cx="10854743" cy="6826741"/>
          </a:xfrm>
          <a:prstGeom prst="rect">
            <a:avLst/>
          </a:prstGeom>
        </p:spPr>
      </p:pic>
      <p:sp>
        <p:nvSpPr>
          <p:cNvPr id="2" name="Text Placeholder 4">
            <a:extLst>
              <a:ext uri="{FF2B5EF4-FFF2-40B4-BE49-F238E27FC236}">
                <a16:creationId xmlns:a16="http://schemas.microsoft.com/office/drawing/2014/main" id="{F9912A1B-9980-E083-63F0-B0213BEA9995}"/>
              </a:ext>
            </a:extLst>
          </p:cNvPr>
          <p:cNvSpPr txBox="1">
            <a:spLocks/>
          </p:cNvSpPr>
          <p:nvPr/>
        </p:nvSpPr>
        <p:spPr>
          <a:xfrm>
            <a:off x="623888" y="584200"/>
            <a:ext cx="5330863"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sz="5440" dirty="0">
                <a:solidFill>
                  <a:schemeClr val="accent2"/>
                </a:solidFill>
              </a:rPr>
              <a:t>SOUTH AUSTRALIA</a:t>
            </a:r>
          </a:p>
        </p:txBody>
      </p:sp>
      <p:sp>
        <p:nvSpPr>
          <p:cNvPr id="6" name="object 58">
            <a:extLst>
              <a:ext uri="{FF2B5EF4-FFF2-40B4-BE49-F238E27FC236}">
                <a16:creationId xmlns:a16="http://schemas.microsoft.com/office/drawing/2014/main" id="{6F4D0E5D-E6C3-3DDC-C741-67673E657577}"/>
              </a:ext>
            </a:extLst>
          </p:cNvPr>
          <p:cNvSpPr txBox="1"/>
          <p:nvPr/>
        </p:nvSpPr>
        <p:spPr>
          <a:xfrm>
            <a:off x="6585565" y="4411122"/>
            <a:ext cx="1644738" cy="232756"/>
          </a:xfrm>
          <a:prstGeom prst="rect">
            <a:avLst/>
          </a:prstGeom>
        </p:spPr>
        <p:txBody>
          <a:bodyPr vert="horz" wrap="square" lIns="0" tIns="17145" rIns="0" bIns="0" rtlCol="0" anchor="t" anchorCtr="0">
            <a:spAutoFit/>
          </a:bodyPr>
          <a:lstStyle/>
          <a:p>
            <a:pPr>
              <a:buClr>
                <a:srgbClr val="F40000"/>
              </a:buClr>
            </a:pPr>
            <a:r>
              <a:rPr lang="en-AU" sz="1400" b="1" dirty="0">
                <a:solidFill>
                  <a:schemeClr val="accent2"/>
                </a:solidFill>
                <a:latin typeface="Neue Haas Grotesk Text Pro" panose="020B0504020202020204" pitchFamily="34" charset="77"/>
                <a:cs typeface="Hellix SemiBold"/>
              </a:rPr>
              <a:t>EDEN VALLEY</a:t>
            </a:r>
            <a:endParaRPr lang="en-US" sz="1400" dirty="0">
              <a:solidFill>
                <a:schemeClr val="accent2"/>
              </a:solidFill>
              <a:latin typeface="Neue Haas Grotesk Text Pro" panose="020B0504020202020204" pitchFamily="34" charset="77"/>
              <a:cs typeface="Hellix SemiBold"/>
            </a:endParaRPr>
          </a:p>
        </p:txBody>
      </p:sp>
      <p:cxnSp>
        <p:nvCxnSpPr>
          <p:cNvPr id="9" name="Straight Connector 8">
            <a:extLst>
              <a:ext uri="{FF2B5EF4-FFF2-40B4-BE49-F238E27FC236}">
                <a16:creationId xmlns:a16="http://schemas.microsoft.com/office/drawing/2014/main" id="{C34023D4-E122-970F-0EF1-84924B2DA1C5}"/>
              </a:ext>
            </a:extLst>
          </p:cNvPr>
          <p:cNvCxnSpPr>
            <a:cxnSpLocks/>
          </p:cNvCxnSpPr>
          <p:nvPr/>
        </p:nvCxnSpPr>
        <p:spPr>
          <a:xfrm flipV="1">
            <a:off x="7865771" y="3085171"/>
            <a:ext cx="2601951" cy="14423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75765607"/>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829691" cy="1530521"/>
          </a:xfrm>
        </p:spPr>
        <p:txBody>
          <a:bodyPr/>
          <a:lstStyle/>
          <a:p>
            <a:pPr>
              <a:spcBef>
                <a:spcPts val="400"/>
              </a:spcBef>
            </a:pPr>
            <a:r>
              <a:rPr lang="en-AU" dirty="0"/>
              <a:t>Cool-climate neighbour </a:t>
            </a:r>
            <a:br>
              <a:rPr lang="en-AU" dirty="0"/>
            </a:br>
            <a:r>
              <a:rPr lang="en-AU" dirty="0"/>
              <a:t>of Barossa Valley</a:t>
            </a:r>
          </a:p>
          <a:p>
            <a:pPr>
              <a:spcBef>
                <a:spcPts val="400"/>
              </a:spcBef>
            </a:pPr>
            <a:r>
              <a:rPr lang="en-AU" dirty="0"/>
              <a:t>Strong winemaking tradition </a:t>
            </a:r>
          </a:p>
          <a:p>
            <a:pPr>
              <a:spcBef>
                <a:spcPts val="400"/>
              </a:spcBef>
            </a:pPr>
            <a:r>
              <a:rPr lang="en-AU" dirty="0"/>
              <a:t>Renowned for producing premium wines </a:t>
            </a: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a:xfrm>
            <a:off x="6456363" y="584200"/>
            <a:ext cx="4241374" cy="1325563"/>
          </a:xfrm>
        </p:spPr>
        <p:txBody>
          <a:bodyPr/>
          <a:lstStyle/>
          <a:p>
            <a:r>
              <a:rPr lang="en-US" dirty="0">
                <a:solidFill>
                  <a:schemeClr val="accent2"/>
                </a:solidFill>
              </a:rPr>
              <a:t>EDEN VALLEY</a:t>
            </a:r>
          </a:p>
        </p:txBody>
      </p:sp>
      <p:sp>
        <p:nvSpPr>
          <p:cNvPr id="2" name="Text Placeholder 3">
            <a:extLst>
              <a:ext uri="{FF2B5EF4-FFF2-40B4-BE49-F238E27FC236}">
                <a16:creationId xmlns:a16="http://schemas.microsoft.com/office/drawing/2014/main" id="{F79A4963-E688-E69A-2484-8BBB67A011B6}"/>
              </a:ext>
            </a:extLst>
          </p:cNvPr>
          <p:cNvSpPr txBox="1">
            <a:spLocks/>
          </p:cNvSpPr>
          <p:nvPr/>
        </p:nvSpPr>
        <p:spPr>
          <a:xfrm>
            <a:off x="6456362" y="5150971"/>
            <a:ext cx="4345453" cy="148035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1400" b="1" dirty="0">
                <a:solidFill>
                  <a:schemeClr val="bg2"/>
                </a:solidFill>
              </a:rPr>
              <a:t>FUN FACT</a:t>
            </a:r>
          </a:p>
          <a:p>
            <a:r>
              <a:rPr lang="en-AU" sz="1400" i="1" dirty="0"/>
              <a:t>Eden Valley was named by the surveyors of the area after they found the word Eden carved into a tree.</a:t>
            </a:r>
          </a:p>
        </p:txBody>
      </p:sp>
    </p:spTree>
    <p:extLst>
      <p:ext uri="{BB962C8B-B14F-4D97-AF65-F5344CB8AC3E}">
        <p14:creationId xmlns:p14="http://schemas.microsoft.com/office/powerpoint/2010/main" val="1613349927"/>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87515"/>
            <a:ext cx="5334275" cy="820910"/>
          </a:xfrm>
        </p:spPr>
        <p:txBody>
          <a:bodyPr/>
          <a:lstStyle/>
          <a:p>
            <a:r>
              <a:rPr lang="en-US" dirty="0">
                <a:solidFill>
                  <a:schemeClr val="accent2"/>
                </a:solidFill>
              </a:rPr>
              <a:t>CLIMATE</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123759"/>
            <a:ext cx="5183398" cy="584775"/>
          </a:xfrm>
          <a:prstGeom prst="rect">
            <a:avLst/>
          </a:prstGeom>
          <a:noFill/>
        </p:spPr>
        <p:txBody>
          <a:bodyPr wrap="square" rtlCol="0">
            <a:spAutoFit/>
          </a:bodyPr>
          <a:lstStyle/>
          <a:p>
            <a:pPr algn="l"/>
            <a:r>
              <a:rPr lang="en-US" sz="3200"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rPr>
              <a:t>CONTINENTAL</a:t>
            </a:r>
          </a:p>
        </p:txBody>
      </p:sp>
      <p:sp>
        <p:nvSpPr>
          <p:cNvPr id="4" name="TextBox 3">
            <a:extLst>
              <a:ext uri="{FF2B5EF4-FFF2-40B4-BE49-F238E27FC236}">
                <a16:creationId xmlns:a16="http://schemas.microsoft.com/office/drawing/2014/main" id="{F6F05948-33DB-055B-AE2C-CEF9374E5478}"/>
              </a:ext>
            </a:extLst>
          </p:cNvPr>
          <p:cNvSpPr txBox="1"/>
          <p:nvPr/>
        </p:nvSpPr>
        <p:spPr>
          <a:xfrm>
            <a:off x="527854" y="1676903"/>
            <a:ext cx="3285863" cy="535531"/>
          </a:xfrm>
          <a:prstGeom prst="rect">
            <a:avLst/>
          </a:prstGeom>
          <a:noFill/>
        </p:spPr>
        <p:txBody>
          <a:bodyPr wrap="square" rtlCol="0">
            <a:spAutoFit/>
          </a:bodyPr>
          <a:lstStyle/>
          <a:p>
            <a:pPr>
              <a:lnSpc>
                <a:spcPct val="90000"/>
              </a:lnSpc>
            </a:pPr>
            <a:r>
              <a:rPr lang="en-AU" sz="1600" dirty="0">
                <a:latin typeface="Neue Haas Grotesk Text Pro" panose="020B0504020202020204" pitchFamily="34" charset="77"/>
              </a:rPr>
              <a:t>COOLER CLIMATE WITH VARIOUS MESOCLIMATES</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dirty="0">
                <a:solidFill>
                  <a:schemeClr val="accent3"/>
                </a:solidFill>
              </a:rPr>
              <a:t>ALTITUDE</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456363" y="2920647"/>
            <a:ext cx="2954961"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accent3"/>
                </a:solidFill>
              </a:rPr>
              <a:t>EDEN VALLEY</a:t>
            </a:r>
          </a:p>
          <a:p>
            <a:r>
              <a:rPr lang="en-US" sz="1800" dirty="0">
                <a:solidFill>
                  <a:srgbClr val="B2D8BE"/>
                </a:solidFill>
                <a:latin typeface="Neue Haas Grotesk Text Pro" panose="020B0504020202020204" pitchFamily="34" charset="77"/>
              </a:rPr>
              <a:t>310–540M (1,017–1,772FT)</a:t>
            </a: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LOW</a:t>
            </a:r>
          </a:p>
          <a:p>
            <a:r>
              <a:rPr lang="en-US" sz="1400" dirty="0">
                <a:solidFill>
                  <a:srgbClr val="601329"/>
                </a:solidFill>
                <a:latin typeface="Neue Haas Grotesk Text Pro" panose="020B0504020202020204" pitchFamily="34" charset="77"/>
              </a:rPr>
              <a:t>0–499m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MEDIUM</a:t>
            </a:r>
          </a:p>
          <a:p>
            <a:r>
              <a:rPr lang="en-US" sz="1400" dirty="0">
                <a:solidFill>
                  <a:srgbClr val="601329"/>
                </a:solidFill>
                <a:latin typeface="Neue Haas Grotesk Text Pro" panose="020B0504020202020204" pitchFamily="34" charset="77"/>
              </a:rPr>
              <a:t>500–749m </a:t>
            </a:r>
          </a:p>
          <a:p>
            <a:r>
              <a:rPr lang="en-US" sz="1400" dirty="0">
                <a:solidFill>
                  <a:srgbClr val="601329"/>
                </a:solidFill>
                <a:latin typeface="Neue Haas Grotesk Text Pro" panose="020B0504020202020204" pitchFamily="34" charset="77"/>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HIGH</a:t>
            </a:r>
          </a:p>
          <a:p>
            <a:r>
              <a:rPr lang="en-US" sz="1400" dirty="0">
                <a:solidFill>
                  <a:srgbClr val="601329"/>
                </a:solidFill>
                <a:latin typeface="Neue Haas Grotesk Text Pro" panose="020B0504020202020204" pitchFamily="34" charset="77"/>
              </a:rPr>
              <a:t>750–999m</a:t>
            </a:r>
          </a:p>
          <a:p>
            <a:r>
              <a:rPr lang="en-US" sz="1400" dirty="0">
                <a:solidFill>
                  <a:srgbClr val="601329"/>
                </a:solidFill>
                <a:latin typeface="Neue Haas Grotesk Text Pro" panose="020B0504020202020204" pitchFamily="34" charset="77"/>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814862" y="5521862"/>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814862" y="4398861"/>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876765" y="5349193"/>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VERY HIGH</a:t>
            </a:r>
          </a:p>
          <a:p>
            <a:r>
              <a:rPr lang="en-US" sz="1400" dirty="0">
                <a:solidFill>
                  <a:srgbClr val="601329"/>
                </a:solidFill>
                <a:latin typeface="Neue Haas Grotesk Text Pro" panose="020B0504020202020204" pitchFamily="34" charset="77"/>
              </a:rPr>
              <a:t>1000m +</a:t>
            </a:r>
          </a:p>
          <a:p>
            <a:r>
              <a:rPr lang="en-US" sz="1400" dirty="0">
                <a:solidFill>
                  <a:srgbClr val="601329"/>
                </a:solidFill>
                <a:latin typeface="Neue Haas Grotesk Text Pro" panose="020B0504020202020204" pitchFamily="34" charset="77"/>
              </a:rPr>
              <a:t>(&gt;3,280ft +)</a:t>
            </a:r>
          </a:p>
        </p:txBody>
      </p:sp>
    </p:spTree>
    <p:extLst>
      <p:ext uri="{BB962C8B-B14F-4D97-AF65-F5344CB8AC3E}">
        <p14:creationId xmlns:p14="http://schemas.microsoft.com/office/powerpoint/2010/main" val="796037109"/>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dirty="0">
                <a:solidFill>
                  <a:schemeClr val="accent2"/>
                </a:solidFill>
              </a:rPr>
              <a:t>SOIL</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137295" cy="1530521"/>
          </a:xfrm>
        </p:spPr>
        <p:txBody>
          <a:bodyPr/>
          <a:lstStyle/>
          <a:p>
            <a:r>
              <a:rPr lang="en-AU" dirty="0"/>
              <a:t>Varied soil types ranging from grey to brown in colour, and from loamy sand to clay loams. Soils are generally well-suited to dry land viticulture, but there are patches of weaker sandy soils on the slopes, which have reduced water-holding capacity. </a:t>
            </a:r>
          </a:p>
        </p:txBody>
      </p:sp>
    </p:spTree>
    <p:extLst>
      <p:ext uri="{BB962C8B-B14F-4D97-AF65-F5344CB8AC3E}">
        <p14:creationId xmlns:p14="http://schemas.microsoft.com/office/powerpoint/2010/main" val="1833176279"/>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5" descr="A map of australia with blue spots&#10;&#10;AI-generated content may be incorrect.">
            <a:extLst>
              <a:ext uri="{FF2B5EF4-FFF2-40B4-BE49-F238E27FC236}">
                <a16:creationId xmlns:a16="http://schemas.microsoft.com/office/drawing/2014/main" id="{C5096C6B-92D3-DF91-015F-6DD137A8DADF}"/>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68089" y="0"/>
            <a:ext cx="12191998" cy="6858000"/>
          </a:xfrm>
          <a:prstGeom prst="rect">
            <a:avLst/>
          </a:prstGeom>
          <a:noFill/>
        </p:spPr>
      </p:pic>
      <p:sp>
        <p:nvSpPr>
          <p:cNvPr id="4" name="Title 2">
            <a:extLst>
              <a:ext uri="{FF2B5EF4-FFF2-40B4-BE49-F238E27FC236}">
                <a16:creationId xmlns:a16="http://schemas.microsoft.com/office/drawing/2014/main" id="{133FF099-5A89-A33F-F7CA-24291FF1AA28}"/>
              </a:ext>
            </a:extLst>
          </p:cNvPr>
          <p:cNvSpPr txBox="1">
            <a:spLocks/>
          </p:cNvSpPr>
          <p:nvPr/>
        </p:nvSpPr>
        <p:spPr>
          <a:xfrm>
            <a:off x="623888" y="584200"/>
            <a:ext cx="6158452" cy="1325562"/>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solidFill>
                  <a:schemeClr val="accent2"/>
                </a:solidFill>
              </a:rPr>
              <a:t>TASMANIA</a:t>
            </a:r>
            <a:endParaRPr lang="en-US" dirty="0">
              <a:solidFill>
                <a:schemeClr val="accent2"/>
              </a:solidFill>
            </a:endParaRPr>
          </a:p>
        </p:txBody>
      </p:sp>
      <p:sp>
        <p:nvSpPr>
          <p:cNvPr id="6" name="object 58">
            <a:extLst>
              <a:ext uri="{FF2B5EF4-FFF2-40B4-BE49-F238E27FC236}">
                <a16:creationId xmlns:a16="http://schemas.microsoft.com/office/drawing/2014/main" id="{AA54DE3B-46E4-413A-569E-91CA64B84183}"/>
              </a:ext>
            </a:extLst>
          </p:cNvPr>
          <p:cNvSpPr txBox="1"/>
          <p:nvPr/>
        </p:nvSpPr>
        <p:spPr>
          <a:xfrm>
            <a:off x="7926275" y="6005268"/>
            <a:ext cx="2314576" cy="211212"/>
          </a:xfrm>
          <a:prstGeom prst="rect">
            <a:avLst/>
          </a:prstGeom>
        </p:spPr>
        <p:txBody>
          <a:bodyPr vert="horz" wrap="square" lIns="0" tIns="17145" rIns="0" bIns="0" rtlCol="0" anchor="t" anchorCtr="0">
            <a:spAutoFit/>
          </a:bodyPr>
          <a:lstStyle/>
          <a:p>
            <a:pPr algn="ctr">
              <a:lnSpc>
                <a:spcPct val="90000"/>
              </a:lnSpc>
              <a:buClr>
                <a:srgbClr val="F40000"/>
              </a:buClr>
            </a:pPr>
            <a:r>
              <a:rPr lang="en-AU" sz="1400" b="1" dirty="0">
                <a:latin typeface="Neue Haas Grotesk Text Pro" panose="020B0504020202020204" pitchFamily="34" charset="77"/>
                <a:cs typeface="Hellix SemiBold"/>
              </a:rPr>
              <a:t>HUON / CHANNEL</a:t>
            </a:r>
            <a:endParaRPr lang="en-US" sz="1400" b="1" dirty="0">
              <a:latin typeface="Neue Haas Grotesk Text Pro" panose="020B0504020202020204" pitchFamily="34" charset="77"/>
              <a:cs typeface="Hellix SemiBold"/>
            </a:endParaRPr>
          </a:p>
        </p:txBody>
      </p:sp>
      <p:sp>
        <p:nvSpPr>
          <p:cNvPr id="7" name="object 58">
            <a:extLst>
              <a:ext uri="{FF2B5EF4-FFF2-40B4-BE49-F238E27FC236}">
                <a16:creationId xmlns:a16="http://schemas.microsoft.com/office/drawing/2014/main" id="{00DEA840-8D18-F86D-3A21-813FA3EB509E}"/>
              </a:ext>
            </a:extLst>
          </p:cNvPr>
          <p:cNvSpPr txBox="1"/>
          <p:nvPr/>
        </p:nvSpPr>
        <p:spPr>
          <a:xfrm>
            <a:off x="6288249" y="4694290"/>
            <a:ext cx="1419362" cy="405111"/>
          </a:xfrm>
          <a:prstGeom prst="rect">
            <a:avLst/>
          </a:prstGeom>
        </p:spPr>
        <p:txBody>
          <a:bodyPr vert="horz" wrap="square" lIns="0" tIns="17145" rIns="0" bIns="0" rtlCol="0" anchor="t" anchorCtr="0">
            <a:spAutoFit/>
          </a:bodyPr>
          <a:lstStyle/>
          <a:p>
            <a:pPr algn="ctr">
              <a:lnSpc>
                <a:spcPct val="90000"/>
              </a:lnSpc>
              <a:buClr>
                <a:srgbClr val="F40000"/>
              </a:buClr>
            </a:pPr>
            <a:r>
              <a:rPr lang="en-AU" sz="1400" b="1" dirty="0">
                <a:latin typeface="Neue Haas Grotesk Text Pro" panose="020B0504020202020204" pitchFamily="34" charset="77"/>
                <a:cs typeface="Hellix SemiBold"/>
              </a:rPr>
              <a:t>DERWENT </a:t>
            </a:r>
            <a:br>
              <a:rPr lang="en-AU" sz="1400" b="1" dirty="0">
                <a:latin typeface="Neue Haas Grotesk Text Pro" panose="020B0504020202020204" pitchFamily="34" charset="77"/>
                <a:cs typeface="Hellix SemiBold"/>
              </a:rPr>
            </a:br>
            <a:r>
              <a:rPr lang="en-AU" sz="1400" b="1" dirty="0">
                <a:latin typeface="Neue Haas Grotesk Text Pro" panose="020B0504020202020204" pitchFamily="34" charset="77"/>
                <a:cs typeface="Hellix SemiBold"/>
              </a:rPr>
              <a:t>VALLEY</a:t>
            </a:r>
            <a:endParaRPr lang="en-US" sz="1400" b="1" dirty="0">
              <a:latin typeface="Neue Haas Grotesk Text Pro" panose="020B0504020202020204" pitchFamily="34" charset="77"/>
              <a:cs typeface="Hellix SemiBold"/>
            </a:endParaRPr>
          </a:p>
        </p:txBody>
      </p:sp>
      <p:sp>
        <p:nvSpPr>
          <p:cNvPr id="8" name="object 58">
            <a:extLst>
              <a:ext uri="{FF2B5EF4-FFF2-40B4-BE49-F238E27FC236}">
                <a16:creationId xmlns:a16="http://schemas.microsoft.com/office/drawing/2014/main" id="{FB53748C-0C8A-ADCC-C4E4-C7C7B4E3F059}"/>
              </a:ext>
            </a:extLst>
          </p:cNvPr>
          <p:cNvSpPr txBox="1"/>
          <p:nvPr/>
        </p:nvSpPr>
        <p:spPr>
          <a:xfrm>
            <a:off x="7522267" y="3858666"/>
            <a:ext cx="1808692" cy="405111"/>
          </a:xfrm>
          <a:prstGeom prst="rect">
            <a:avLst/>
          </a:prstGeom>
        </p:spPr>
        <p:txBody>
          <a:bodyPr vert="horz" wrap="square" lIns="0" tIns="17145" rIns="0" bIns="0" rtlCol="0" anchor="t" anchorCtr="0">
            <a:spAutoFit/>
          </a:bodyPr>
          <a:lstStyle/>
          <a:p>
            <a:pPr algn="ctr">
              <a:lnSpc>
                <a:spcPct val="90000"/>
              </a:lnSpc>
              <a:buClr>
                <a:srgbClr val="F40000"/>
              </a:buClr>
            </a:pPr>
            <a:r>
              <a:rPr lang="en-AU" sz="1400" b="1" dirty="0">
                <a:latin typeface="Neue Haas Grotesk Text Pro" panose="020B0504020202020204" pitchFamily="34" charset="77"/>
                <a:cs typeface="Hellix SemiBold"/>
              </a:rPr>
              <a:t>COAL RIVER VALLEY</a:t>
            </a:r>
            <a:endParaRPr lang="en-US" sz="1400" b="1" dirty="0">
              <a:latin typeface="Neue Haas Grotesk Text Pro" panose="020B0504020202020204" pitchFamily="34" charset="77"/>
              <a:cs typeface="Hellix SemiBold"/>
            </a:endParaRPr>
          </a:p>
        </p:txBody>
      </p:sp>
      <p:sp>
        <p:nvSpPr>
          <p:cNvPr id="9" name="object 58">
            <a:extLst>
              <a:ext uri="{FF2B5EF4-FFF2-40B4-BE49-F238E27FC236}">
                <a16:creationId xmlns:a16="http://schemas.microsoft.com/office/drawing/2014/main" id="{9036D7E0-F8B7-9077-6CE2-F9F33007F132}"/>
              </a:ext>
            </a:extLst>
          </p:cNvPr>
          <p:cNvSpPr txBox="1"/>
          <p:nvPr/>
        </p:nvSpPr>
        <p:spPr>
          <a:xfrm>
            <a:off x="10144020" y="3217788"/>
            <a:ext cx="1824194" cy="211212"/>
          </a:xfrm>
          <a:prstGeom prst="rect">
            <a:avLst/>
          </a:prstGeom>
        </p:spPr>
        <p:txBody>
          <a:bodyPr vert="horz" wrap="square" lIns="0" tIns="17145" rIns="0" bIns="0" rtlCol="0" anchor="t" anchorCtr="0">
            <a:spAutoFit/>
          </a:bodyPr>
          <a:lstStyle/>
          <a:p>
            <a:pPr algn="ctr">
              <a:lnSpc>
                <a:spcPct val="90000"/>
              </a:lnSpc>
              <a:buClr>
                <a:srgbClr val="F40000"/>
              </a:buClr>
            </a:pPr>
            <a:r>
              <a:rPr lang="en-AU" sz="1400" b="1" dirty="0">
                <a:latin typeface="Neue Haas Grotesk Text Pro" panose="020B0504020202020204" pitchFamily="34" charset="77"/>
                <a:cs typeface="Hellix SemiBold"/>
              </a:rPr>
              <a:t>EAST COAST</a:t>
            </a:r>
            <a:endParaRPr lang="en-US" sz="1400" b="1" dirty="0">
              <a:latin typeface="Neue Haas Grotesk Text Pro" panose="020B0504020202020204" pitchFamily="34" charset="77"/>
              <a:cs typeface="Hellix SemiBold"/>
            </a:endParaRPr>
          </a:p>
        </p:txBody>
      </p:sp>
      <p:sp>
        <p:nvSpPr>
          <p:cNvPr id="10" name="object 58">
            <a:extLst>
              <a:ext uri="{FF2B5EF4-FFF2-40B4-BE49-F238E27FC236}">
                <a16:creationId xmlns:a16="http://schemas.microsoft.com/office/drawing/2014/main" id="{9BC6ED0A-7D3A-B2EB-7AD1-8D10D915EC6E}"/>
              </a:ext>
            </a:extLst>
          </p:cNvPr>
          <p:cNvSpPr txBox="1"/>
          <p:nvPr/>
        </p:nvSpPr>
        <p:spPr>
          <a:xfrm>
            <a:off x="6509627" y="943186"/>
            <a:ext cx="1871820" cy="211212"/>
          </a:xfrm>
          <a:prstGeom prst="rect">
            <a:avLst/>
          </a:prstGeom>
        </p:spPr>
        <p:txBody>
          <a:bodyPr vert="horz" wrap="square" lIns="0" tIns="17145" rIns="0" bIns="0" rtlCol="0" anchor="t" anchorCtr="0">
            <a:spAutoFit/>
          </a:bodyPr>
          <a:lstStyle/>
          <a:p>
            <a:pPr algn="ctr">
              <a:lnSpc>
                <a:spcPct val="90000"/>
              </a:lnSpc>
              <a:buClr>
                <a:srgbClr val="F40000"/>
              </a:buClr>
            </a:pPr>
            <a:r>
              <a:rPr lang="en-AU" sz="1400" b="1" dirty="0">
                <a:latin typeface="Neue Haas Grotesk Text Pro" panose="020B0504020202020204" pitchFamily="34" charset="77"/>
                <a:cs typeface="Hellix SemiBold"/>
              </a:rPr>
              <a:t>NORTH-WEST</a:t>
            </a:r>
            <a:endParaRPr lang="en-US" sz="1400" b="1" dirty="0">
              <a:latin typeface="Neue Haas Grotesk Text Pro" panose="020B0504020202020204" pitchFamily="34" charset="77"/>
              <a:cs typeface="Hellix SemiBold"/>
            </a:endParaRPr>
          </a:p>
        </p:txBody>
      </p:sp>
      <p:sp>
        <p:nvSpPr>
          <p:cNvPr id="11" name="object 58">
            <a:extLst>
              <a:ext uri="{FF2B5EF4-FFF2-40B4-BE49-F238E27FC236}">
                <a16:creationId xmlns:a16="http://schemas.microsoft.com/office/drawing/2014/main" id="{B3273892-C312-9F17-2D01-CFE529319BEF}"/>
              </a:ext>
            </a:extLst>
          </p:cNvPr>
          <p:cNvSpPr txBox="1"/>
          <p:nvPr/>
        </p:nvSpPr>
        <p:spPr>
          <a:xfrm>
            <a:off x="8824758" y="1365611"/>
            <a:ext cx="1827880" cy="211212"/>
          </a:xfrm>
          <a:prstGeom prst="rect">
            <a:avLst/>
          </a:prstGeom>
        </p:spPr>
        <p:txBody>
          <a:bodyPr vert="horz" wrap="square" lIns="0" tIns="17145" rIns="0" bIns="0" rtlCol="0" anchor="t" anchorCtr="0">
            <a:spAutoFit/>
          </a:bodyPr>
          <a:lstStyle/>
          <a:p>
            <a:pPr algn="ctr">
              <a:lnSpc>
                <a:spcPct val="90000"/>
              </a:lnSpc>
              <a:buClr>
                <a:srgbClr val="F40000"/>
              </a:buClr>
            </a:pPr>
            <a:r>
              <a:rPr lang="en-AU" sz="1400" b="1" dirty="0">
                <a:latin typeface="Neue Haas Grotesk Text Pro" panose="020B0504020202020204" pitchFamily="34" charset="77"/>
                <a:cs typeface="Hellix SemiBold"/>
              </a:rPr>
              <a:t>PIPERS RIVER</a:t>
            </a:r>
            <a:endParaRPr lang="en-US" sz="1400" b="1" dirty="0">
              <a:latin typeface="Neue Haas Grotesk Text Pro" panose="020B0504020202020204" pitchFamily="34" charset="77"/>
              <a:cs typeface="Hellix SemiBold"/>
            </a:endParaRPr>
          </a:p>
        </p:txBody>
      </p:sp>
      <p:sp>
        <p:nvSpPr>
          <p:cNvPr id="12" name="object 58">
            <a:extLst>
              <a:ext uri="{FF2B5EF4-FFF2-40B4-BE49-F238E27FC236}">
                <a16:creationId xmlns:a16="http://schemas.microsoft.com/office/drawing/2014/main" id="{26650788-02E9-0B37-8AF3-DEB9764E182C}"/>
              </a:ext>
            </a:extLst>
          </p:cNvPr>
          <p:cNvSpPr txBox="1"/>
          <p:nvPr/>
        </p:nvSpPr>
        <p:spPr>
          <a:xfrm>
            <a:off x="7445537" y="2341575"/>
            <a:ext cx="1962152" cy="211212"/>
          </a:xfrm>
          <a:prstGeom prst="rect">
            <a:avLst/>
          </a:prstGeom>
        </p:spPr>
        <p:txBody>
          <a:bodyPr vert="horz" wrap="square" lIns="0" tIns="17145" rIns="0" bIns="0" rtlCol="0" anchor="t" anchorCtr="0">
            <a:spAutoFit/>
          </a:bodyPr>
          <a:lstStyle/>
          <a:p>
            <a:pPr algn="ctr">
              <a:lnSpc>
                <a:spcPct val="90000"/>
              </a:lnSpc>
              <a:buClr>
                <a:srgbClr val="F40000"/>
              </a:buClr>
            </a:pPr>
            <a:r>
              <a:rPr lang="en-AU" sz="1400" b="1" dirty="0">
                <a:latin typeface="Neue Haas Grotesk Text Pro" panose="020B0504020202020204" pitchFamily="34" charset="77"/>
                <a:cs typeface="Hellix SemiBold"/>
              </a:rPr>
              <a:t>TAMAR VALLEY</a:t>
            </a:r>
            <a:endParaRPr lang="en-US" sz="1400" b="1" dirty="0">
              <a:latin typeface="Neue Haas Grotesk Text Pro" panose="020B0504020202020204" pitchFamily="34" charset="77"/>
              <a:cs typeface="Hellix SemiBold"/>
            </a:endParaRPr>
          </a:p>
        </p:txBody>
      </p:sp>
      <p:sp>
        <p:nvSpPr>
          <p:cNvPr id="13" name="Title 2">
            <a:extLst>
              <a:ext uri="{FF2B5EF4-FFF2-40B4-BE49-F238E27FC236}">
                <a16:creationId xmlns:a16="http://schemas.microsoft.com/office/drawing/2014/main" id="{471235D3-A872-93C7-E4A3-595D84FC73F8}"/>
              </a:ext>
            </a:extLst>
          </p:cNvPr>
          <p:cNvSpPr txBox="1">
            <a:spLocks/>
          </p:cNvSpPr>
          <p:nvPr/>
        </p:nvSpPr>
        <p:spPr>
          <a:xfrm>
            <a:off x="623888" y="1313683"/>
            <a:ext cx="2641826"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sz="3200" dirty="0">
                <a:solidFill>
                  <a:schemeClr val="accent3"/>
                </a:solidFill>
              </a:rPr>
              <a:t>WINE GROWING AREAS</a:t>
            </a:r>
          </a:p>
        </p:txBody>
      </p:sp>
    </p:spTree>
    <p:extLst>
      <p:ext uri="{BB962C8B-B14F-4D97-AF65-F5344CB8AC3E}">
        <p14:creationId xmlns:p14="http://schemas.microsoft.com/office/powerpoint/2010/main" val="1278111556"/>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253969" cy="1530521"/>
          </a:xfrm>
        </p:spPr>
        <p:txBody>
          <a:bodyPr/>
          <a:lstStyle/>
          <a:p>
            <a:pPr>
              <a:spcBef>
                <a:spcPts val="400"/>
              </a:spcBef>
            </a:pPr>
            <a:r>
              <a:rPr lang="en-AU" dirty="0"/>
              <a:t>Fine cool-climate region</a:t>
            </a:r>
          </a:p>
          <a:p>
            <a:pPr>
              <a:spcBef>
                <a:spcPts val="400"/>
              </a:spcBef>
            </a:pPr>
            <a:r>
              <a:rPr lang="en-AU" dirty="0"/>
              <a:t>Innovative wine community</a:t>
            </a:r>
          </a:p>
          <a:p>
            <a:pPr>
              <a:spcBef>
                <a:spcPts val="400"/>
              </a:spcBef>
            </a:pPr>
            <a:r>
              <a:rPr lang="en-AU" dirty="0"/>
              <a:t>Gourmet paradise</a:t>
            </a:r>
          </a:p>
          <a:p>
            <a:pPr>
              <a:spcBef>
                <a:spcPts val="400"/>
              </a:spcBef>
            </a:pPr>
            <a:endParaRPr lang="en-AU" dirty="0"/>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en-US" dirty="0">
                <a:solidFill>
                  <a:schemeClr val="accent2"/>
                </a:solidFill>
              </a:rPr>
              <a:t>TASMANIA</a:t>
            </a:r>
          </a:p>
        </p:txBody>
      </p:sp>
    </p:spTree>
    <p:extLst>
      <p:ext uri="{BB962C8B-B14F-4D97-AF65-F5344CB8AC3E}">
        <p14:creationId xmlns:p14="http://schemas.microsoft.com/office/powerpoint/2010/main" val="89333640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sp>
        <p:nvSpPr>
          <p:cNvPr id="12" name="TextBox 11">
            <a:extLst>
              <a:ext uri="{FF2B5EF4-FFF2-40B4-BE49-F238E27FC236}">
                <a16:creationId xmlns:a16="http://schemas.microsoft.com/office/drawing/2014/main" id="{2EE1723A-80B7-9DAD-0CD2-5CE849685D79}"/>
              </a:ext>
            </a:extLst>
          </p:cNvPr>
          <p:cNvSpPr txBox="1"/>
          <p:nvPr/>
        </p:nvSpPr>
        <p:spPr>
          <a:xfrm>
            <a:off x="6545766" y="568712"/>
            <a:ext cx="5096107" cy="4798165"/>
          </a:xfrm>
          <a:prstGeom prst="rect">
            <a:avLst/>
          </a:prstGeom>
          <a:noFill/>
        </p:spPr>
        <p:txBody>
          <a:bodyPr wrap="square">
            <a:spAutoFit/>
          </a:bodyPr>
          <a:lstStyle/>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Crafted from grapes grown under vast and diverse climates, across landscapes millions of years in the making, every glass of Australian wine tells a story.</a:t>
            </a:r>
          </a:p>
          <a:p>
            <a:endPar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Like those who came before us, our modern growers and makers continue to be passionate, resilient and creative; constantly driven to explore new ways to perfect old techniques. Our community is connected by a mutual respect and shared love of crafting exceptional wine, while protecting the natural wonders for future generations to enjoy. Applying modern thinking to our ancient lands, we take playful experimentation very, very seriously.</a:t>
            </a:r>
          </a:p>
          <a:p>
            <a:endParaRPr lang="en-AU" sz="1600" dirty="0">
              <a:solidFill>
                <a:srgbClr val="190000"/>
              </a:solidFill>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So, if you’re looking for the taste of adventure, let Australian wine be your compass. Because in every bottle of Australian wine, you’ll experience the wonders of Australia – a reminder of the adventure and diversity that defines our culture and our land.</a:t>
            </a:r>
          </a:p>
        </p:txBody>
      </p:sp>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1927292"/>
            <a:ext cx="5334275" cy="820910"/>
          </a:xfrm>
        </p:spPr>
        <p:txBody>
          <a:bodyPr/>
          <a:lstStyle/>
          <a:p>
            <a:r>
              <a:rPr lang="en-US" dirty="0">
                <a:solidFill>
                  <a:schemeClr val="accent1"/>
                </a:solidFill>
              </a:rPr>
              <a:t>CLIMATE</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2563536"/>
            <a:ext cx="5183398" cy="584775"/>
          </a:xfrm>
          <a:prstGeom prst="rect">
            <a:avLst/>
          </a:prstGeom>
          <a:noFill/>
        </p:spPr>
        <p:txBody>
          <a:bodyPr wrap="square" rtlCol="0">
            <a:spAutoFit/>
          </a:bodyPr>
          <a:lstStyle/>
          <a:p>
            <a:pPr algn="l"/>
            <a:r>
              <a:rPr lang="en-US" sz="32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TEMPERATE</a:t>
            </a:r>
          </a:p>
        </p:txBody>
      </p:sp>
      <p:sp>
        <p:nvSpPr>
          <p:cNvPr id="4" name="TextBox 3">
            <a:extLst>
              <a:ext uri="{FF2B5EF4-FFF2-40B4-BE49-F238E27FC236}">
                <a16:creationId xmlns:a16="http://schemas.microsoft.com/office/drawing/2014/main" id="{F6F05948-33DB-055B-AE2C-CEF9374E5478}"/>
              </a:ext>
            </a:extLst>
          </p:cNvPr>
          <p:cNvSpPr txBox="1"/>
          <p:nvPr/>
        </p:nvSpPr>
        <p:spPr>
          <a:xfrm>
            <a:off x="527854" y="4446138"/>
            <a:ext cx="3849274" cy="757130"/>
          </a:xfrm>
          <a:prstGeom prst="rect">
            <a:avLst/>
          </a:prstGeom>
          <a:noFill/>
        </p:spPr>
        <p:txBody>
          <a:bodyPr wrap="square" rtlCol="0">
            <a:spAutoFit/>
          </a:bodyPr>
          <a:lstStyle/>
          <a:p>
            <a:pPr>
              <a:lnSpc>
                <a:spcPct val="90000"/>
              </a:lnSpc>
            </a:pPr>
            <a:r>
              <a:rPr lang="en-AU" sz="1600" dirty="0">
                <a:solidFill>
                  <a:schemeClr val="bg1"/>
                </a:solidFill>
                <a:latin typeface="Neue Haas Grotesk Text Pro" panose="020B0504020202020204" pitchFamily="34" charset="77"/>
              </a:rPr>
              <a:t>WITH MARITIME INFLUENCE FROM TASMAN SEA, BASS STRAIT AND INDIAN OCEAN</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dirty="0">
                <a:solidFill>
                  <a:schemeClr val="accent3"/>
                </a:solidFill>
              </a:rPr>
              <a:t>ALTITUDE</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369168" y="3748036"/>
            <a:ext cx="274850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accent3"/>
                </a:solidFill>
              </a:rPr>
              <a:t>TASMANIA</a:t>
            </a:r>
          </a:p>
          <a:p>
            <a:r>
              <a:rPr lang="en-US" sz="1800" dirty="0">
                <a:solidFill>
                  <a:srgbClr val="B2D8BE"/>
                </a:solidFill>
                <a:latin typeface="Neue Haas Grotesk Text Pro" panose="020B0504020202020204" pitchFamily="34" charset="77"/>
              </a:rPr>
              <a:t>10–330M (32–1,083FT)</a:t>
            </a:r>
          </a:p>
          <a:p>
            <a:r>
              <a:rPr lang="en-US" sz="1400" dirty="0">
                <a:solidFill>
                  <a:srgbClr val="B2D8BE"/>
                </a:solidFill>
              </a:rPr>
              <a:t>WITH VAST MAJORITY OF VINEYARDS BELOW 100M</a:t>
            </a:r>
            <a:endParaRPr lang="en-US" sz="1400" dirty="0">
              <a:solidFill>
                <a:srgbClr val="B2D8BE"/>
              </a:solidFill>
              <a:latin typeface="Neue Haas Grotesk Text Pro" panose="020B0504020202020204" pitchFamily="34" charset="77"/>
            </a:endParaRP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LOW</a:t>
            </a:r>
          </a:p>
          <a:p>
            <a:r>
              <a:rPr lang="en-US" sz="1400" dirty="0">
                <a:solidFill>
                  <a:srgbClr val="601329"/>
                </a:solidFill>
                <a:latin typeface="Neue Haas Grotesk Text Pro" panose="020B0504020202020204" pitchFamily="34" charset="77"/>
              </a:rPr>
              <a:t>0–499m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MEDIUM</a:t>
            </a:r>
          </a:p>
          <a:p>
            <a:r>
              <a:rPr lang="en-US" sz="1400" dirty="0">
                <a:solidFill>
                  <a:srgbClr val="601329"/>
                </a:solidFill>
                <a:latin typeface="Neue Haas Grotesk Text Pro" panose="020B0504020202020204" pitchFamily="34" charset="77"/>
              </a:rPr>
              <a:t>500–749m </a:t>
            </a:r>
          </a:p>
          <a:p>
            <a:r>
              <a:rPr lang="en-US" sz="1400" dirty="0">
                <a:solidFill>
                  <a:srgbClr val="601329"/>
                </a:solidFill>
                <a:latin typeface="Neue Haas Grotesk Text Pro" panose="020B0504020202020204" pitchFamily="34" charset="77"/>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HIGH</a:t>
            </a:r>
          </a:p>
          <a:p>
            <a:r>
              <a:rPr lang="en-US" sz="1400" dirty="0">
                <a:solidFill>
                  <a:srgbClr val="601329"/>
                </a:solidFill>
                <a:latin typeface="Neue Haas Grotesk Text Pro" panose="020B0504020202020204" pitchFamily="34" charset="77"/>
              </a:rPr>
              <a:t>750–999m</a:t>
            </a:r>
          </a:p>
          <a:p>
            <a:r>
              <a:rPr lang="en-US" sz="1400" dirty="0">
                <a:solidFill>
                  <a:srgbClr val="601329"/>
                </a:solidFill>
                <a:latin typeface="Neue Haas Grotesk Text Pro" panose="020B0504020202020204" pitchFamily="34" charset="77"/>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85173" y="6349251"/>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85173" y="5226250"/>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647076" y="6176582"/>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VERY HIGH</a:t>
            </a:r>
          </a:p>
          <a:p>
            <a:r>
              <a:rPr lang="en-US" sz="1400" dirty="0">
                <a:solidFill>
                  <a:srgbClr val="601329"/>
                </a:solidFill>
                <a:latin typeface="Neue Haas Grotesk Text Pro" panose="020B0504020202020204" pitchFamily="34" charset="77"/>
              </a:rPr>
              <a:t>1000m +</a:t>
            </a:r>
          </a:p>
          <a:p>
            <a:r>
              <a:rPr lang="en-US" sz="1400" dirty="0">
                <a:solidFill>
                  <a:srgbClr val="601329"/>
                </a:solidFill>
                <a:latin typeface="Neue Haas Grotesk Text Pro" panose="020B0504020202020204" pitchFamily="34" charset="77"/>
              </a:rPr>
              <a:t>(&gt;3,280ft +)</a:t>
            </a:r>
          </a:p>
        </p:txBody>
      </p:sp>
    </p:spTree>
    <p:extLst>
      <p:ext uri="{BB962C8B-B14F-4D97-AF65-F5344CB8AC3E}">
        <p14:creationId xmlns:p14="http://schemas.microsoft.com/office/powerpoint/2010/main" val="500136252"/>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0" y="37719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dirty="0">
                <a:solidFill>
                  <a:schemeClr val="accent1"/>
                </a:solidFill>
              </a:rPr>
              <a:t>SOIL</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189335" cy="1530521"/>
          </a:xfrm>
        </p:spPr>
        <p:txBody>
          <a:bodyPr/>
          <a:lstStyle/>
          <a:p>
            <a:pPr>
              <a:lnSpc>
                <a:spcPct val="98000"/>
              </a:lnSpc>
            </a:pPr>
            <a:r>
              <a:rPr lang="en-AU" dirty="0"/>
              <a:t>On the lower slopes, the vineyard soils feature ancient sandstones, mudstones, river sediments and igneous rock of volcanic origin. Sandstone and schist appear in Derwent Valley. Peaty alluvial and sandy low humus soil appear in Coal River Valley. Pipers River boasts deep, free-draining, friable soils, while Tamar Valley is gravelly basalt on a clay and limestone base.</a:t>
            </a:r>
          </a:p>
        </p:txBody>
      </p:sp>
    </p:spTree>
    <p:extLst>
      <p:ext uri="{BB962C8B-B14F-4D97-AF65-F5344CB8AC3E}">
        <p14:creationId xmlns:p14="http://schemas.microsoft.com/office/powerpoint/2010/main" val="3631648503"/>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623888" y="584200"/>
            <a:ext cx="4654356"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sz="5440" dirty="0">
                <a:solidFill>
                  <a:schemeClr val="accent2"/>
                </a:solidFill>
              </a:rPr>
              <a:t>WESTERN AUSTRALIA</a:t>
            </a:r>
          </a:p>
        </p:txBody>
      </p:sp>
      <p:sp>
        <p:nvSpPr>
          <p:cNvPr id="2" name="object 58">
            <a:extLst>
              <a:ext uri="{FF2B5EF4-FFF2-40B4-BE49-F238E27FC236}">
                <a16:creationId xmlns:a16="http://schemas.microsoft.com/office/drawing/2014/main" id="{AACBB48E-AEE2-B958-CAC5-02E700236B95}"/>
              </a:ext>
            </a:extLst>
          </p:cNvPr>
          <p:cNvSpPr txBox="1"/>
          <p:nvPr/>
        </p:nvSpPr>
        <p:spPr>
          <a:xfrm>
            <a:off x="3530130" y="5957425"/>
            <a:ext cx="1941401" cy="232756"/>
          </a:xfrm>
          <a:prstGeom prst="rect">
            <a:avLst/>
          </a:prstGeom>
        </p:spPr>
        <p:txBody>
          <a:bodyPr vert="horz" wrap="square" lIns="0" tIns="17145" rIns="0" bIns="0" rtlCol="0" anchor="t" anchorCtr="0">
            <a:spAutoFit/>
          </a:bodyPr>
          <a:lstStyle/>
          <a:p>
            <a:pPr>
              <a:buClr>
                <a:srgbClr val="F40000"/>
              </a:buClr>
            </a:pPr>
            <a:r>
              <a:rPr lang="en-AU" sz="1400" b="1" dirty="0">
                <a:solidFill>
                  <a:schemeClr val="accent2"/>
                </a:solidFill>
                <a:latin typeface="Neue Haas Grotesk Text Pro" panose="020B0504020202020204" pitchFamily="34" charset="77"/>
                <a:cs typeface="Hellix SemiBold"/>
              </a:rPr>
              <a:t>GREAT SOUTHERN</a:t>
            </a:r>
            <a:endParaRPr lang="en-US" sz="1400" dirty="0">
              <a:solidFill>
                <a:schemeClr val="accent2"/>
              </a:solidFill>
              <a:latin typeface="Neue Haas Grotesk Text Pro" panose="020B0504020202020204" pitchFamily="34" charset="77"/>
              <a:cs typeface="Hellix SemiBold"/>
            </a:endParaRPr>
          </a:p>
        </p:txBody>
      </p:sp>
      <p:cxnSp>
        <p:nvCxnSpPr>
          <p:cNvPr id="4" name="Straight Connector 3">
            <a:extLst>
              <a:ext uri="{FF2B5EF4-FFF2-40B4-BE49-F238E27FC236}">
                <a16:creationId xmlns:a16="http://schemas.microsoft.com/office/drawing/2014/main" id="{53FA564C-9412-4ECE-2706-4E9F1A655A6C}"/>
              </a:ext>
            </a:extLst>
          </p:cNvPr>
          <p:cNvCxnSpPr>
            <a:cxnSpLocks/>
          </p:cNvCxnSpPr>
          <p:nvPr/>
        </p:nvCxnSpPr>
        <p:spPr>
          <a:xfrm flipV="1">
            <a:off x="5278244" y="5548159"/>
            <a:ext cx="2832410" cy="54040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04454122"/>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3289803" cy="1530521"/>
          </a:xfrm>
        </p:spPr>
        <p:txBody>
          <a:bodyPr/>
          <a:lstStyle/>
          <a:p>
            <a:pPr>
              <a:spcBef>
                <a:spcPts val="400"/>
              </a:spcBef>
            </a:pPr>
            <a:r>
              <a:rPr lang="en-AU" dirty="0"/>
              <a:t>Vast wine region</a:t>
            </a:r>
          </a:p>
          <a:p>
            <a:pPr>
              <a:spcBef>
                <a:spcPts val="400"/>
              </a:spcBef>
            </a:pPr>
            <a:r>
              <a:rPr lang="en-AU" dirty="0"/>
              <a:t>One of Australia’s most rugged and remote</a:t>
            </a:r>
          </a:p>
          <a:p>
            <a:pPr>
              <a:spcBef>
                <a:spcPts val="400"/>
              </a:spcBef>
            </a:pPr>
            <a:r>
              <a:rPr lang="en-AU" dirty="0"/>
              <a:t>Produces established and emerging styles</a:t>
            </a:r>
          </a:p>
          <a:p>
            <a:pPr marL="0" indent="0">
              <a:spcBef>
                <a:spcPts val="400"/>
              </a:spcBef>
              <a:buNone/>
            </a:pPr>
            <a:endParaRPr lang="en-AU" dirty="0"/>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en-US" dirty="0">
                <a:solidFill>
                  <a:schemeClr val="accent2"/>
                </a:solidFill>
              </a:rPr>
              <a:t>GREAT SOUTHERN</a:t>
            </a:r>
          </a:p>
        </p:txBody>
      </p:sp>
    </p:spTree>
    <p:extLst>
      <p:ext uri="{BB962C8B-B14F-4D97-AF65-F5344CB8AC3E}">
        <p14:creationId xmlns:p14="http://schemas.microsoft.com/office/powerpoint/2010/main" val="644673634"/>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85068"/>
            <a:ext cx="5334275" cy="820910"/>
          </a:xfrm>
        </p:spPr>
        <p:txBody>
          <a:bodyPr/>
          <a:lstStyle/>
          <a:p>
            <a:r>
              <a:rPr lang="en-US" dirty="0">
                <a:solidFill>
                  <a:schemeClr val="accent3"/>
                </a:solidFill>
              </a:rPr>
              <a:t>CLIMATE</a:t>
            </a:r>
          </a:p>
        </p:txBody>
      </p:sp>
      <p:sp>
        <p:nvSpPr>
          <p:cNvPr id="8" name="TextBox 7">
            <a:extLst>
              <a:ext uri="{FF2B5EF4-FFF2-40B4-BE49-F238E27FC236}">
                <a16:creationId xmlns:a16="http://schemas.microsoft.com/office/drawing/2014/main" id="{C02330F5-AA6E-D44A-DE7C-F0AE1B15F21C}"/>
              </a:ext>
            </a:extLst>
          </p:cNvPr>
          <p:cNvSpPr txBox="1"/>
          <p:nvPr/>
        </p:nvSpPr>
        <p:spPr>
          <a:xfrm>
            <a:off x="542743" y="1198333"/>
            <a:ext cx="2720868" cy="584775"/>
          </a:xfrm>
          <a:prstGeom prst="rect">
            <a:avLst/>
          </a:prstGeom>
          <a:noFill/>
        </p:spPr>
        <p:txBody>
          <a:bodyPr wrap="square" rtlCol="0">
            <a:spAutoFit/>
          </a:bodyPr>
          <a:lstStyle/>
          <a:p>
            <a:pPr algn="l"/>
            <a:r>
              <a:rPr lang="en-US" sz="32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MARITIME</a:t>
            </a:r>
          </a:p>
        </p:txBody>
      </p:sp>
      <p:sp>
        <p:nvSpPr>
          <p:cNvPr id="4" name="TextBox 3">
            <a:extLst>
              <a:ext uri="{FF2B5EF4-FFF2-40B4-BE49-F238E27FC236}">
                <a16:creationId xmlns:a16="http://schemas.microsoft.com/office/drawing/2014/main" id="{F6F05948-33DB-055B-AE2C-CEF9374E5478}"/>
              </a:ext>
            </a:extLst>
          </p:cNvPr>
          <p:cNvSpPr txBox="1"/>
          <p:nvPr/>
        </p:nvSpPr>
        <p:spPr>
          <a:xfrm>
            <a:off x="1954092" y="1706087"/>
            <a:ext cx="1881928" cy="535531"/>
          </a:xfrm>
          <a:prstGeom prst="rect">
            <a:avLst/>
          </a:prstGeom>
          <a:noFill/>
        </p:spPr>
        <p:txBody>
          <a:bodyPr wrap="square" rtlCol="0">
            <a:spAutoFit/>
          </a:bodyPr>
          <a:lstStyle/>
          <a:p>
            <a:pPr>
              <a:lnSpc>
                <a:spcPct val="90000"/>
              </a:lnSpc>
            </a:pPr>
            <a:r>
              <a:rPr lang="en-AU" sz="1600" dirty="0">
                <a:solidFill>
                  <a:schemeClr val="bg1"/>
                </a:solidFill>
                <a:latin typeface="Neue Haas Grotesk Text Pro" panose="020B0504020202020204" pitchFamily="34" charset="77"/>
              </a:rPr>
              <a:t>ALBANY</a:t>
            </a:r>
          </a:p>
          <a:p>
            <a:pPr>
              <a:lnSpc>
                <a:spcPct val="90000"/>
              </a:lnSpc>
            </a:pPr>
            <a:r>
              <a:rPr lang="en-AU" sz="1600" dirty="0">
                <a:solidFill>
                  <a:schemeClr val="bg1"/>
                </a:solidFill>
                <a:latin typeface="Neue Haas Grotesk Text Pro" panose="020B0504020202020204" pitchFamily="34" charset="77"/>
              </a:rPr>
              <a:t>DENMARK</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dirty="0">
                <a:solidFill>
                  <a:schemeClr val="accent3"/>
                </a:solidFill>
              </a:rPr>
              <a:t>ALTITUDE</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313471" y="3815774"/>
            <a:ext cx="274850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accent3"/>
                </a:solidFill>
              </a:rPr>
              <a:t>GREAT SOUTHERN</a:t>
            </a:r>
          </a:p>
          <a:p>
            <a:r>
              <a:rPr lang="en-US" sz="1800" dirty="0">
                <a:solidFill>
                  <a:srgbClr val="B2D8BE"/>
                </a:solidFill>
                <a:latin typeface="Neue Haas Grotesk Text Pro" panose="020B0504020202020204" pitchFamily="34" charset="77"/>
              </a:rPr>
              <a:t>0–360M (0–1,118FT)</a:t>
            </a: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LOW</a:t>
            </a:r>
          </a:p>
          <a:p>
            <a:r>
              <a:rPr lang="en-US" sz="1400" dirty="0">
                <a:solidFill>
                  <a:srgbClr val="601329"/>
                </a:solidFill>
                <a:latin typeface="Neue Haas Grotesk Text Pro" panose="020B0504020202020204" pitchFamily="34" charset="77"/>
              </a:rPr>
              <a:t>0–499m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MEDIUM</a:t>
            </a:r>
          </a:p>
          <a:p>
            <a:r>
              <a:rPr lang="en-US" sz="1400" dirty="0">
                <a:solidFill>
                  <a:srgbClr val="601329"/>
                </a:solidFill>
                <a:latin typeface="Neue Haas Grotesk Text Pro" panose="020B0504020202020204" pitchFamily="34" charset="77"/>
              </a:rPr>
              <a:t>500–749m </a:t>
            </a:r>
          </a:p>
          <a:p>
            <a:r>
              <a:rPr lang="en-US" sz="1400" dirty="0">
                <a:solidFill>
                  <a:srgbClr val="601329"/>
                </a:solidFill>
                <a:latin typeface="Neue Haas Grotesk Text Pro" panose="020B0504020202020204" pitchFamily="34" charset="77"/>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HIGH</a:t>
            </a:r>
          </a:p>
          <a:p>
            <a:r>
              <a:rPr lang="en-US" sz="1400" dirty="0">
                <a:solidFill>
                  <a:srgbClr val="601329"/>
                </a:solidFill>
                <a:latin typeface="Neue Haas Grotesk Text Pro" panose="020B0504020202020204" pitchFamily="34" charset="77"/>
              </a:rPr>
              <a:t>750–999m</a:t>
            </a:r>
          </a:p>
          <a:p>
            <a:r>
              <a:rPr lang="en-US" sz="1400" dirty="0">
                <a:solidFill>
                  <a:srgbClr val="601329"/>
                </a:solidFill>
                <a:latin typeface="Neue Haas Grotesk Text Pro" panose="020B0504020202020204" pitchFamily="34" charset="77"/>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29476" y="6416989"/>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29476" y="5293988"/>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591379" y="6244320"/>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VERY HIGH</a:t>
            </a:r>
          </a:p>
          <a:p>
            <a:r>
              <a:rPr lang="en-US" sz="1400" dirty="0">
                <a:solidFill>
                  <a:srgbClr val="601329"/>
                </a:solidFill>
                <a:latin typeface="Neue Haas Grotesk Text Pro" panose="020B0504020202020204" pitchFamily="34" charset="77"/>
              </a:rPr>
              <a:t>1000m +</a:t>
            </a:r>
          </a:p>
          <a:p>
            <a:r>
              <a:rPr lang="en-US" sz="1400" dirty="0">
                <a:solidFill>
                  <a:srgbClr val="601329"/>
                </a:solidFill>
                <a:latin typeface="Neue Haas Grotesk Text Pro" panose="020B0504020202020204" pitchFamily="34" charset="77"/>
              </a:rPr>
              <a:t>(&gt;3,280ft +)</a:t>
            </a:r>
          </a:p>
        </p:txBody>
      </p:sp>
      <p:sp>
        <p:nvSpPr>
          <p:cNvPr id="2" name="TextBox 1">
            <a:extLst>
              <a:ext uri="{FF2B5EF4-FFF2-40B4-BE49-F238E27FC236}">
                <a16:creationId xmlns:a16="http://schemas.microsoft.com/office/drawing/2014/main" id="{EB687E68-D3BD-DB67-4C4C-99B542A05332}"/>
              </a:ext>
            </a:extLst>
          </p:cNvPr>
          <p:cNvSpPr txBox="1"/>
          <p:nvPr/>
        </p:nvSpPr>
        <p:spPr>
          <a:xfrm>
            <a:off x="527854" y="2637877"/>
            <a:ext cx="3456848" cy="584775"/>
          </a:xfrm>
          <a:prstGeom prst="rect">
            <a:avLst/>
          </a:prstGeom>
          <a:noFill/>
        </p:spPr>
        <p:txBody>
          <a:bodyPr wrap="square" rtlCol="0">
            <a:spAutoFit/>
          </a:bodyPr>
          <a:lstStyle/>
          <a:p>
            <a:pPr algn="l"/>
            <a:r>
              <a:rPr lang="en-US" sz="32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CONTINENTAL</a:t>
            </a:r>
          </a:p>
        </p:txBody>
      </p:sp>
      <p:sp>
        <p:nvSpPr>
          <p:cNvPr id="11" name="TextBox 10">
            <a:extLst>
              <a:ext uri="{FF2B5EF4-FFF2-40B4-BE49-F238E27FC236}">
                <a16:creationId xmlns:a16="http://schemas.microsoft.com/office/drawing/2014/main" id="{B3C7C072-0D4A-B076-0CCC-1CDDD23C7A51}"/>
              </a:ext>
            </a:extLst>
          </p:cNvPr>
          <p:cNvSpPr txBox="1"/>
          <p:nvPr/>
        </p:nvSpPr>
        <p:spPr>
          <a:xfrm>
            <a:off x="1954091" y="3222652"/>
            <a:ext cx="2354771" cy="757130"/>
          </a:xfrm>
          <a:prstGeom prst="rect">
            <a:avLst/>
          </a:prstGeom>
          <a:noFill/>
        </p:spPr>
        <p:txBody>
          <a:bodyPr wrap="square" rtlCol="0">
            <a:spAutoFit/>
          </a:bodyPr>
          <a:lstStyle/>
          <a:p>
            <a:pPr>
              <a:lnSpc>
                <a:spcPct val="90000"/>
              </a:lnSpc>
            </a:pPr>
            <a:r>
              <a:rPr lang="en-AU" sz="1600" dirty="0">
                <a:solidFill>
                  <a:schemeClr val="bg1"/>
                </a:solidFill>
                <a:latin typeface="Neue Haas Grotesk Text Pro" panose="020B0504020202020204" pitchFamily="34" charset="77"/>
              </a:rPr>
              <a:t>MOUNT BARKER</a:t>
            </a:r>
          </a:p>
          <a:p>
            <a:pPr>
              <a:lnSpc>
                <a:spcPct val="90000"/>
              </a:lnSpc>
            </a:pPr>
            <a:r>
              <a:rPr lang="en-AU" sz="1600" dirty="0">
                <a:solidFill>
                  <a:schemeClr val="bg1"/>
                </a:solidFill>
                <a:latin typeface="Neue Haas Grotesk Text Pro" panose="020B0504020202020204" pitchFamily="34" charset="77"/>
              </a:rPr>
              <a:t>PORONGURUP</a:t>
            </a:r>
          </a:p>
          <a:p>
            <a:pPr>
              <a:lnSpc>
                <a:spcPct val="90000"/>
              </a:lnSpc>
            </a:pPr>
            <a:r>
              <a:rPr lang="en-AU" sz="1600" dirty="0">
                <a:solidFill>
                  <a:schemeClr val="bg1"/>
                </a:solidFill>
                <a:latin typeface="Neue Haas Grotesk Text Pro" panose="020B0504020202020204" pitchFamily="34" charset="77"/>
              </a:rPr>
              <a:t>FRANKLAND RIVER</a:t>
            </a:r>
          </a:p>
        </p:txBody>
      </p:sp>
      <p:sp>
        <p:nvSpPr>
          <p:cNvPr id="12" name="TextBox 11">
            <a:extLst>
              <a:ext uri="{FF2B5EF4-FFF2-40B4-BE49-F238E27FC236}">
                <a16:creationId xmlns:a16="http://schemas.microsoft.com/office/drawing/2014/main" id="{994180CA-7C8A-6823-C86A-44543FC0C1E2}"/>
              </a:ext>
            </a:extLst>
          </p:cNvPr>
          <p:cNvSpPr txBox="1"/>
          <p:nvPr/>
        </p:nvSpPr>
        <p:spPr>
          <a:xfrm>
            <a:off x="73253" y="6520985"/>
            <a:ext cx="3175469" cy="230832"/>
          </a:xfrm>
          <a:prstGeom prst="rect">
            <a:avLst/>
          </a:prstGeom>
          <a:noFill/>
        </p:spPr>
        <p:txBody>
          <a:bodyPr wrap="square" rtlCol="0">
            <a:spAutoFit/>
          </a:bodyPr>
          <a:lstStyle/>
          <a:p>
            <a:pPr>
              <a:lnSpc>
                <a:spcPct val="90000"/>
              </a:lnSpc>
            </a:pPr>
            <a:r>
              <a:rPr lang="en-AU" sz="1000" dirty="0">
                <a:solidFill>
                  <a:schemeClr val="bg1"/>
                </a:solidFill>
                <a:latin typeface="Neue Haas Grotesk Text Pro" panose="020B0504020202020204" pitchFamily="34" charset="77"/>
              </a:rPr>
              <a:t>PHOTO ©Swinney Vineyards, Frankland River WA</a:t>
            </a:r>
          </a:p>
        </p:txBody>
      </p:sp>
    </p:spTree>
    <p:extLst>
      <p:ext uri="{BB962C8B-B14F-4D97-AF65-F5344CB8AC3E}">
        <p14:creationId xmlns:p14="http://schemas.microsoft.com/office/powerpoint/2010/main" val="3705410941"/>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0" y="37719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dirty="0">
                <a:solidFill>
                  <a:schemeClr val="accent2"/>
                </a:solidFill>
              </a:rPr>
              <a:t>SOIL</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189335" cy="1530521"/>
          </a:xfrm>
        </p:spPr>
        <p:txBody>
          <a:bodyPr/>
          <a:lstStyle/>
          <a:p>
            <a:pPr>
              <a:lnSpc>
                <a:spcPct val="98000"/>
              </a:lnSpc>
            </a:pPr>
            <a:r>
              <a:rPr lang="en-AU" dirty="0"/>
              <a:t>The predominant soils are similar to those of the Margaret River region – either lateritic gravelly sandy loams (marri country) or sandy loams deriving directly from granite and gneissic bedrocks. They are typically brown to grey-brown in colour, with the percentage of clay varying from one location to another. Fertility is moderate, as are typical yields.</a:t>
            </a:r>
          </a:p>
        </p:txBody>
      </p:sp>
    </p:spTree>
    <p:extLst>
      <p:ext uri="{BB962C8B-B14F-4D97-AF65-F5344CB8AC3E}">
        <p14:creationId xmlns:p14="http://schemas.microsoft.com/office/powerpoint/2010/main" val="3294044353"/>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1" y="368299"/>
            <a:ext cx="6088611" cy="6123432"/>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235402"/>
            <a:ext cx="5307440" cy="785732"/>
          </a:xfrm>
        </p:spPr>
        <p:txBody>
          <a:bodyPr/>
          <a:lstStyle/>
          <a:p>
            <a:r>
              <a:rPr lang="en-US" dirty="0">
                <a:solidFill>
                  <a:schemeClr val="bg2"/>
                </a:solidFill>
              </a:rPr>
              <a:t>COMMON</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103266"/>
            <a:ext cx="5534105" cy="1325563"/>
          </a:xfrm>
        </p:spPr>
        <p:txBody>
          <a:bodyPr/>
          <a:lstStyle/>
          <a:p>
            <a:r>
              <a:rPr lang="en-US" kern="1000" spc="-100" dirty="0"/>
              <a:t>RIESLING STYLES</a:t>
            </a:r>
          </a:p>
        </p:txBody>
      </p:sp>
      <p:sp>
        <p:nvSpPr>
          <p:cNvPr id="2" name="TextBox 1">
            <a:extLst>
              <a:ext uri="{FF2B5EF4-FFF2-40B4-BE49-F238E27FC236}">
                <a16:creationId xmlns:a16="http://schemas.microsoft.com/office/drawing/2014/main" id="{3F04C1DB-E898-F440-1E86-7F76A86FD2B3}"/>
              </a:ext>
            </a:extLst>
          </p:cNvPr>
          <p:cNvSpPr txBox="1"/>
          <p:nvPr/>
        </p:nvSpPr>
        <p:spPr>
          <a:xfrm>
            <a:off x="561895" y="2889746"/>
            <a:ext cx="4225695" cy="2410916"/>
          </a:xfrm>
          <a:prstGeom prst="rect">
            <a:avLst/>
          </a:prstGeom>
          <a:noFill/>
        </p:spPr>
        <p:txBody>
          <a:bodyPr wrap="square" rtlCol="0">
            <a:spAutoFit/>
          </a:bodyPr>
          <a:lstStyle/>
          <a:p>
            <a:pPr marL="0" indent="0">
              <a:spcBef>
                <a:spcPts val="800"/>
              </a:spcBef>
              <a:buNone/>
            </a:pPr>
            <a:r>
              <a:rPr lang="en-AU" sz="1600" dirty="0">
                <a:solidFill>
                  <a:schemeClr val="bg1"/>
                </a:solidFill>
                <a:latin typeface="Neue Haas Grotesk Text Pro" panose="020B0504020202020204" pitchFamily="34" charset="77"/>
              </a:rPr>
              <a:t>Riesling is a versatile variety that’s all about tension and balance, with styles ranging from dry to sweet.</a:t>
            </a:r>
          </a:p>
          <a:p>
            <a:pPr marL="0" indent="0">
              <a:spcBef>
                <a:spcPts val="800"/>
              </a:spcBef>
              <a:buNone/>
            </a:pPr>
            <a:r>
              <a:rPr lang="en-AU" sz="1600" b="1" dirty="0">
                <a:solidFill>
                  <a:schemeClr val="bg1"/>
                </a:solidFill>
                <a:latin typeface="Neue Haas Grotesk Text Pro" panose="020B0504020202020204" pitchFamily="34" charset="77"/>
              </a:rPr>
              <a:t>3 common styles in Australia:</a:t>
            </a:r>
          </a:p>
          <a:p>
            <a:pPr marL="285750" indent="-285750">
              <a:buClr>
                <a:schemeClr val="accent4"/>
              </a:buClr>
              <a:buFont typeface="Arial" panose="020B0604020202020204" pitchFamily="34" charset="0"/>
              <a:buChar char="•"/>
            </a:pPr>
            <a:r>
              <a:rPr lang="en-AU" sz="1600" b="1" dirty="0">
                <a:solidFill>
                  <a:schemeClr val="bg1"/>
                </a:solidFill>
                <a:latin typeface="Neue Haas Grotesk Text Pro" panose="020B0504020202020204" pitchFamily="34" charset="77"/>
              </a:rPr>
              <a:t>Dry: </a:t>
            </a:r>
            <a:r>
              <a:rPr lang="en-AU" sz="1600" dirty="0">
                <a:solidFill>
                  <a:schemeClr val="bg1"/>
                </a:solidFill>
                <a:latin typeface="Neue Haas Grotesk Text Pro" panose="020B0504020202020204" pitchFamily="34" charset="77"/>
              </a:rPr>
              <a:t>Lean, citrus-driven, low residual sugar</a:t>
            </a:r>
          </a:p>
          <a:p>
            <a:pPr marL="285750" indent="-285750">
              <a:buClr>
                <a:schemeClr val="accent4"/>
              </a:buClr>
              <a:buFont typeface="Arial" panose="020B0604020202020204" pitchFamily="34" charset="0"/>
              <a:buChar char="•"/>
            </a:pPr>
            <a:r>
              <a:rPr lang="en-AU" sz="1600" b="1" dirty="0">
                <a:solidFill>
                  <a:schemeClr val="bg1"/>
                </a:solidFill>
                <a:latin typeface="Neue Haas Grotesk Text Pro" panose="020B0504020202020204" pitchFamily="34" charset="77"/>
              </a:rPr>
              <a:t>Off-dry: </a:t>
            </a:r>
            <a:r>
              <a:rPr lang="en-AU" sz="1600" dirty="0">
                <a:solidFill>
                  <a:schemeClr val="bg1"/>
                </a:solidFill>
                <a:latin typeface="Neue Haas Grotesk Text Pro" panose="020B0504020202020204" pitchFamily="34" charset="77"/>
              </a:rPr>
              <a:t>A hint more residual sweetness balanced by acidity</a:t>
            </a:r>
          </a:p>
          <a:p>
            <a:pPr marL="285750" indent="-285750">
              <a:buClr>
                <a:schemeClr val="accent4"/>
              </a:buClr>
              <a:buFont typeface="Arial" panose="020B0604020202020204" pitchFamily="34" charset="0"/>
              <a:buChar char="•"/>
            </a:pPr>
            <a:r>
              <a:rPr lang="en-AU" sz="1600" b="1" dirty="0">
                <a:solidFill>
                  <a:schemeClr val="bg1"/>
                </a:solidFill>
                <a:latin typeface="Neue Haas Grotesk Text Pro" panose="020B0504020202020204" pitchFamily="34" charset="77"/>
              </a:rPr>
              <a:t>Dessert wine: </a:t>
            </a:r>
            <a:r>
              <a:rPr lang="en-AU" sz="1600" dirty="0">
                <a:solidFill>
                  <a:schemeClr val="bg1"/>
                </a:solidFill>
                <a:latin typeface="Neue Haas Grotesk Text Pro" panose="020B0504020202020204" pitchFamily="34" charset="77"/>
              </a:rPr>
              <a:t>Sweet, age-worthy, rich</a:t>
            </a:r>
          </a:p>
        </p:txBody>
      </p:sp>
    </p:spTree>
    <p:extLst>
      <p:ext uri="{BB962C8B-B14F-4D97-AF65-F5344CB8AC3E}">
        <p14:creationId xmlns:p14="http://schemas.microsoft.com/office/powerpoint/2010/main" val="1546035959"/>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Placeholder 8" descr="A close up of a bottle&#10;&#10;Description automatically generated">
            <a:extLst>
              <a:ext uri="{FF2B5EF4-FFF2-40B4-BE49-F238E27FC236}">
                <a16:creationId xmlns:a16="http://schemas.microsoft.com/office/drawing/2014/main" id="{99980511-D31B-B738-57D5-214CC3F27046}"/>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6779740" y="593768"/>
            <a:ext cx="2114328" cy="6400800"/>
          </a:xfrm>
          <a:prstGeom prst="rect">
            <a:avLst/>
          </a:prstGeom>
        </p:spPr>
      </p:pic>
      <p:sp>
        <p:nvSpPr>
          <p:cNvPr id="4" name="TextBox 3">
            <a:extLst>
              <a:ext uri="{FF2B5EF4-FFF2-40B4-BE49-F238E27FC236}">
                <a16:creationId xmlns:a16="http://schemas.microsoft.com/office/drawing/2014/main" id="{6A53CAD1-41AE-603C-A2AC-6F78511DB248}"/>
              </a:ext>
            </a:extLst>
          </p:cNvPr>
          <p:cNvSpPr txBox="1"/>
          <p:nvPr/>
        </p:nvSpPr>
        <p:spPr>
          <a:xfrm>
            <a:off x="517080" y="552615"/>
            <a:ext cx="6857649" cy="1303818"/>
          </a:xfrm>
          <a:prstGeom prst="rect">
            <a:avLst/>
          </a:prstGeom>
          <a:noFill/>
        </p:spPr>
        <p:txBody>
          <a:bodyPr wrap="square">
            <a:spAutoFit/>
          </a:bodyPr>
          <a:lstStyle/>
          <a:p>
            <a:pPr>
              <a:lnSpc>
                <a:spcPct val="82000"/>
              </a:lnSpc>
            </a:pPr>
            <a:r>
              <a:rPr lang="en-US" sz="3200" dirty="0">
                <a:solidFill>
                  <a:schemeClr val="accent2"/>
                </a:solidFill>
                <a:latin typeface="Neue Haas Grotesk Text Pro" panose="020B0504020202020204" pitchFamily="34" charset="77"/>
              </a:rPr>
              <a:t>RIESLNG</a:t>
            </a:r>
            <a:br>
              <a:rPr lang="en-US" sz="6000" dirty="0">
                <a:solidFill>
                  <a:srgbClr val="B2D8BE"/>
                </a:solidFill>
                <a:latin typeface="Neue Haas Grotesk Text Pro" panose="020B0504020202020204" pitchFamily="34" charset="77"/>
              </a:rPr>
            </a:br>
            <a:r>
              <a:rPr lang="en-US" sz="3200" dirty="0">
                <a:solidFill>
                  <a:srgbClr val="B2D8BE"/>
                </a:solidFill>
                <a:latin typeface="Neue Haas Grotesk Text Pro" panose="020B0504020202020204" pitchFamily="34" charset="77"/>
              </a:rPr>
              <a:t>CHARACTERISTICS AND FLAVOUR PROFILES</a:t>
            </a:r>
          </a:p>
        </p:txBody>
      </p:sp>
      <p:sp>
        <p:nvSpPr>
          <p:cNvPr id="29" name="TextBox 28">
            <a:extLst>
              <a:ext uri="{FF2B5EF4-FFF2-40B4-BE49-F238E27FC236}">
                <a16:creationId xmlns:a16="http://schemas.microsoft.com/office/drawing/2014/main" id="{9EE6620A-6DE8-9F2C-93D7-EA689D1394C6}"/>
              </a:ext>
            </a:extLst>
          </p:cNvPr>
          <p:cNvSpPr txBox="1"/>
          <p:nvPr/>
        </p:nvSpPr>
        <p:spPr>
          <a:xfrm>
            <a:off x="9471457" y="4748231"/>
            <a:ext cx="2805709" cy="1232069"/>
          </a:xfrm>
          <a:prstGeom prst="rect">
            <a:avLst/>
          </a:prstGeom>
          <a:noFill/>
        </p:spPr>
        <p:txBody>
          <a:bodyPr wrap="square" anchor="b">
            <a:spAutoFit/>
          </a:bodyPr>
          <a:lstStyle/>
          <a:p>
            <a:pPr>
              <a:lnSpc>
                <a:spcPct val="82000"/>
              </a:lnSpc>
              <a:spcBef>
                <a:spcPts val="150"/>
              </a:spcBef>
              <a:spcAft>
                <a:spcPts val="315"/>
              </a:spcAft>
              <a:buClr>
                <a:srgbClr val="B2D8BE"/>
              </a:buClr>
            </a:pPr>
            <a:r>
              <a:rPr lang="en-AU" sz="1400" dirty="0">
                <a:effectLst/>
                <a:latin typeface="Neue Haas Grotesk Text Pro" panose="020B0504020202020204" pitchFamily="34" charset="77"/>
              </a:rPr>
              <a:t>FLAVOURS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Lime zest</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Preserved Lemon</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Apple</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Orange blossom</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8432800" y="4241041"/>
            <a:ext cx="150015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9932950" y="4241041"/>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 name="object 10">
            <a:extLst>
              <a:ext uri="{FF2B5EF4-FFF2-40B4-BE49-F238E27FC236}">
                <a16:creationId xmlns:a16="http://schemas.microsoft.com/office/drawing/2014/main" id="{9AC0C647-6CB2-0276-491C-341682536EA2}"/>
              </a:ext>
            </a:extLst>
          </p:cNvPr>
          <p:cNvSpPr txBox="1"/>
          <p:nvPr/>
        </p:nvSpPr>
        <p:spPr>
          <a:xfrm rot="16200000">
            <a:off x="5577583" y="4494426"/>
            <a:ext cx="4652237" cy="410433"/>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RIESLING</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62" name="Oval 61">
            <a:extLst>
              <a:ext uri="{FF2B5EF4-FFF2-40B4-BE49-F238E27FC236}">
                <a16:creationId xmlns:a16="http://schemas.microsoft.com/office/drawing/2014/main" id="{ED489885-EF93-7CE9-BC46-AAEDA53A9160}"/>
              </a:ext>
            </a:extLst>
          </p:cNvPr>
          <p:cNvSpPr/>
          <p:nvPr/>
        </p:nvSpPr>
        <p:spPr>
          <a:xfrm>
            <a:off x="2104517" y="2194640"/>
            <a:ext cx="272668" cy="272668"/>
          </a:xfrm>
          <a:prstGeom prst="ellipse">
            <a:avLst/>
          </a:prstGeom>
          <a:solidFill>
            <a:srgbClr val="F7F0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3810D2B8-792A-778C-0EB8-BA23DEB56753}"/>
              </a:ext>
            </a:extLst>
          </p:cNvPr>
          <p:cNvSpPr/>
          <p:nvPr/>
        </p:nvSpPr>
        <p:spPr>
          <a:xfrm>
            <a:off x="2468660" y="2191738"/>
            <a:ext cx="272668" cy="272668"/>
          </a:xfrm>
          <a:prstGeom prst="ellipse">
            <a:avLst/>
          </a:prstGeom>
          <a:solidFill>
            <a:srgbClr val="EBE7B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4" name="Oval 63">
            <a:extLst>
              <a:ext uri="{FF2B5EF4-FFF2-40B4-BE49-F238E27FC236}">
                <a16:creationId xmlns:a16="http://schemas.microsoft.com/office/drawing/2014/main" id="{15D3FFCF-DCCF-FC6F-2E08-4F0234B60425}"/>
              </a:ext>
            </a:extLst>
          </p:cNvPr>
          <p:cNvSpPr/>
          <p:nvPr/>
        </p:nvSpPr>
        <p:spPr>
          <a:xfrm>
            <a:off x="2832803" y="2191738"/>
            <a:ext cx="272668" cy="272668"/>
          </a:xfrm>
          <a:prstGeom prst="ellipse">
            <a:avLst/>
          </a:prstGeom>
          <a:solidFill>
            <a:srgbClr val="F4EF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749DA053-AB5A-7B27-7695-4737DA6FEE94}"/>
              </a:ext>
            </a:extLst>
          </p:cNvPr>
          <p:cNvSpPr/>
          <p:nvPr/>
        </p:nvSpPr>
        <p:spPr>
          <a:xfrm>
            <a:off x="3196946" y="2191738"/>
            <a:ext cx="272668" cy="272668"/>
          </a:xfrm>
          <a:prstGeom prst="ellipse">
            <a:avLst/>
          </a:prstGeom>
          <a:solidFill>
            <a:srgbClr val="F1E2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5CACFD7B-DA58-B21D-4AEB-FAB254476352}"/>
              </a:ext>
            </a:extLst>
          </p:cNvPr>
          <p:cNvSpPr txBox="1"/>
          <p:nvPr/>
        </p:nvSpPr>
        <p:spPr>
          <a:xfrm>
            <a:off x="624071" y="221970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67" name="Oval 66">
            <a:extLst>
              <a:ext uri="{FF2B5EF4-FFF2-40B4-BE49-F238E27FC236}">
                <a16:creationId xmlns:a16="http://schemas.microsoft.com/office/drawing/2014/main" id="{1D12BEB7-1157-09A0-1151-27797FBA307B}"/>
              </a:ext>
            </a:extLst>
          </p:cNvPr>
          <p:cNvSpPr/>
          <p:nvPr/>
        </p:nvSpPr>
        <p:spPr>
          <a:xfrm>
            <a:off x="3561470" y="2191738"/>
            <a:ext cx="272668" cy="272668"/>
          </a:xfrm>
          <a:prstGeom prst="ellipse">
            <a:avLst/>
          </a:prstGeom>
          <a:solidFill>
            <a:srgbClr val="F0E0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8" name="Oval 67">
            <a:extLst>
              <a:ext uri="{FF2B5EF4-FFF2-40B4-BE49-F238E27FC236}">
                <a16:creationId xmlns:a16="http://schemas.microsoft.com/office/drawing/2014/main" id="{C627FE6F-F299-84C8-D946-E81B60FF36C3}"/>
              </a:ext>
            </a:extLst>
          </p:cNvPr>
          <p:cNvSpPr/>
          <p:nvPr/>
        </p:nvSpPr>
        <p:spPr>
          <a:xfrm>
            <a:off x="3925994" y="2191738"/>
            <a:ext cx="272668" cy="272668"/>
          </a:xfrm>
          <a:prstGeom prst="ellipse">
            <a:avLst/>
          </a:prstGeom>
          <a:solidFill>
            <a:srgbClr val="F5D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9" name="Oval 68">
            <a:extLst>
              <a:ext uri="{FF2B5EF4-FFF2-40B4-BE49-F238E27FC236}">
                <a16:creationId xmlns:a16="http://schemas.microsoft.com/office/drawing/2014/main" id="{E6F46F0C-2135-8672-CFC3-6747C280D206}"/>
              </a:ext>
            </a:extLst>
          </p:cNvPr>
          <p:cNvSpPr/>
          <p:nvPr/>
        </p:nvSpPr>
        <p:spPr>
          <a:xfrm>
            <a:off x="4284339" y="2191738"/>
            <a:ext cx="272668" cy="272668"/>
          </a:xfrm>
          <a:prstGeom prst="ellipse">
            <a:avLst/>
          </a:prstGeom>
          <a:solidFill>
            <a:srgbClr val="D19C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C4CA6A47-D37E-C54B-FA5D-6DEAD1FC59DF}"/>
              </a:ext>
            </a:extLst>
          </p:cNvPr>
          <p:cNvSpPr/>
          <p:nvPr/>
        </p:nvSpPr>
        <p:spPr>
          <a:xfrm>
            <a:off x="4655041" y="2191738"/>
            <a:ext cx="272668" cy="272668"/>
          </a:xfrm>
          <a:prstGeom prst="ellipse">
            <a:avLst/>
          </a:prstGeom>
          <a:solidFill>
            <a:srgbClr val="B368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9F3A7B29-1F8C-CBAA-7D73-5D409B41F10C}"/>
              </a:ext>
            </a:extLst>
          </p:cNvPr>
          <p:cNvSpPr/>
          <p:nvPr/>
        </p:nvSpPr>
        <p:spPr>
          <a:xfrm>
            <a:off x="5019565" y="2191738"/>
            <a:ext cx="272668" cy="272668"/>
          </a:xfrm>
          <a:prstGeom prst="ellipse">
            <a:avLst/>
          </a:prstGeom>
          <a:solidFill>
            <a:srgbClr val="6A3E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Title 2">
            <a:extLst>
              <a:ext uri="{FF2B5EF4-FFF2-40B4-BE49-F238E27FC236}">
                <a16:creationId xmlns:a16="http://schemas.microsoft.com/office/drawing/2014/main" id="{5476D4B6-179E-4F71-CB02-426E0D50E931}"/>
              </a:ext>
            </a:extLst>
          </p:cNvPr>
          <p:cNvSpPr txBox="1"/>
          <p:nvPr/>
        </p:nvSpPr>
        <p:spPr>
          <a:xfrm>
            <a:off x="2031709" y="2638931"/>
            <a:ext cx="158409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Riesling</a:t>
            </a:r>
          </a:p>
        </p:txBody>
      </p:sp>
      <p:cxnSp>
        <p:nvCxnSpPr>
          <p:cNvPr id="111" name="Straight Connector 110">
            <a:extLst>
              <a:ext uri="{FF2B5EF4-FFF2-40B4-BE49-F238E27FC236}">
                <a16:creationId xmlns:a16="http://schemas.microsoft.com/office/drawing/2014/main" id="{1C3C8EA0-EED1-4B41-7405-E7E19B7238A3}"/>
              </a:ext>
            </a:extLst>
          </p:cNvPr>
          <p:cNvCxnSpPr>
            <a:cxnSpLocks/>
          </p:cNvCxnSpPr>
          <p:nvPr/>
        </p:nvCxnSpPr>
        <p:spPr>
          <a:xfrm>
            <a:off x="1603077" y="2328072"/>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2" name="Oval 111">
            <a:extLst>
              <a:ext uri="{FF2B5EF4-FFF2-40B4-BE49-F238E27FC236}">
                <a16:creationId xmlns:a16="http://schemas.microsoft.com/office/drawing/2014/main" id="{1938B21C-CE8E-3550-C555-C535045DD93B}"/>
              </a:ext>
            </a:extLst>
          </p:cNvPr>
          <p:cNvSpPr/>
          <p:nvPr/>
        </p:nvSpPr>
        <p:spPr>
          <a:xfrm>
            <a:off x="2104517" y="33438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FE56F794-97F5-CAD1-E51E-F94845538133}"/>
              </a:ext>
            </a:extLst>
          </p:cNvPr>
          <p:cNvSpPr/>
          <p:nvPr/>
        </p:nvSpPr>
        <p:spPr>
          <a:xfrm>
            <a:off x="2468660"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Oval 113">
            <a:extLst>
              <a:ext uri="{FF2B5EF4-FFF2-40B4-BE49-F238E27FC236}">
                <a16:creationId xmlns:a16="http://schemas.microsoft.com/office/drawing/2014/main" id="{9D1BA0DB-BB6D-49EB-6C1E-ACD48D2EEB96}"/>
              </a:ext>
            </a:extLst>
          </p:cNvPr>
          <p:cNvSpPr/>
          <p:nvPr/>
        </p:nvSpPr>
        <p:spPr>
          <a:xfrm>
            <a:off x="2832803"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5" name="Oval 114">
            <a:extLst>
              <a:ext uri="{FF2B5EF4-FFF2-40B4-BE49-F238E27FC236}">
                <a16:creationId xmlns:a16="http://schemas.microsoft.com/office/drawing/2014/main" id="{BC453478-987A-CD8A-01C8-87A6E3DC3DBA}"/>
              </a:ext>
            </a:extLst>
          </p:cNvPr>
          <p:cNvSpPr/>
          <p:nvPr/>
        </p:nvSpPr>
        <p:spPr>
          <a:xfrm>
            <a:off x="3196946"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6" name="Title 2">
            <a:extLst>
              <a:ext uri="{FF2B5EF4-FFF2-40B4-BE49-F238E27FC236}">
                <a16:creationId xmlns:a16="http://schemas.microsoft.com/office/drawing/2014/main" id="{E0E9B697-DFDA-251E-A718-A26F38CE1D7D}"/>
              </a:ext>
            </a:extLst>
          </p:cNvPr>
          <p:cNvSpPr txBox="1"/>
          <p:nvPr/>
        </p:nvSpPr>
        <p:spPr>
          <a:xfrm>
            <a:off x="624070" y="332173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117" name="Oval 116">
            <a:extLst>
              <a:ext uri="{FF2B5EF4-FFF2-40B4-BE49-F238E27FC236}">
                <a16:creationId xmlns:a16="http://schemas.microsoft.com/office/drawing/2014/main" id="{B658A5F2-2441-5135-465B-8EBB10BABB6E}"/>
              </a:ext>
            </a:extLst>
          </p:cNvPr>
          <p:cNvSpPr/>
          <p:nvPr/>
        </p:nvSpPr>
        <p:spPr>
          <a:xfrm>
            <a:off x="3561470"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D53D0CEB-A623-9CA2-F72A-42DEF5CA792A}"/>
              </a:ext>
            </a:extLst>
          </p:cNvPr>
          <p:cNvSpPr/>
          <p:nvPr/>
        </p:nvSpPr>
        <p:spPr>
          <a:xfrm>
            <a:off x="3925994"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CBA75C84-F400-5CAD-9AC0-F80E0728A129}"/>
              </a:ext>
            </a:extLst>
          </p:cNvPr>
          <p:cNvSpPr/>
          <p:nvPr/>
        </p:nvSpPr>
        <p:spPr>
          <a:xfrm>
            <a:off x="4284339"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3E1AB415-40C0-196F-E511-FDCC61C65B55}"/>
              </a:ext>
            </a:extLst>
          </p:cNvPr>
          <p:cNvSpPr/>
          <p:nvPr/>
        </p:nvSpPr>
        <p:spPr>
          <a:xfrm>
            <a:off x="4655041"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1" name="Oval 120">
            <a:extLst>
              <a:ext uri="{FF2B5EF4-FFF2-40B4-BE49-F238E27FC236}">
                <a16:creationId xmlns:a16="http://schemas.microsoft.com/office/drawing/2014/main" id="{CE632DFA-D097-0AA2-E707-A9FF9FC03094}"/>
              </a:ext>
            </a:extLst>
          </p:cNvPr>
          <p:cNvSpPr/>
          <p:nvPr/>
        </p:nvSpPr>
        <p:spPr>
          <a:xfrm>
            <a:off x="5019565"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Title 2">
            <a:extLst>
              <a:ext uri="{FF2B5EF4-FFF2-40B4-BE49-F238E27FC236}">
                <a16:creationId xmlns:a16="http://schemas.microsoft.com/office/drawing/2014/main" id="{13E5FF8F-BBAA-F0A0-97DE-912FB5380E00}"/>
              </a:ext>
            </a:extLst>
          </p:cNvPr>
          <p:cNvSpPr txBox="1"/>
          <p:nvPr/>
        </p:nvSpPr>
        <p:spPr>
          <a:xfrm>
            <a:off x="2006485"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123" name="Title 2">
            <a:extLst>
              <a:ext uri="{FF2B5EF4-FFF2-40B4-BE49-F238E27FC236}">
                <a16:creationId xmlns:a16="http://schemas.microsoft.com/office/drawing/2014/main" id="{A0C56CBA-601B-5DBA-09EF-17F8CA10E854}"/>
              </a:ext>
            </a:extLst>
          </p:cNvPr>
          <p:cNvSpPr txBox="1"/>
          <p:nvPr/>
        </p:nvSpPr>
        <p:spPr>
          <a:xfrm>
            <a:off x="3276236" y="301871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24" name="Title 2">
            <a:extLst>
              <a:ext uri="{FF2B5EF4-FFF2-40B4-BE49-F238E27FC236}">
                <a16:creationId xmlns:a16="http://schemas.microsoft.com/office/drawing/2014/main" id="{4654B9F8-B05F-033F-000C-58F8FAC4A186}"/>
              </a:ext>
            </a:extLst>
          </p:cNvPr>
          <p:cNvSpPr txBox="1"/>
          <p:nvPr/>
        </p:nvSpPr>
        <p:spPr>
          <a:xfrm>
            <a:off x="4569367"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125" name="Oval 124">
            <a:extLst>
              <a:ext uri="{FF2B5EF4-FFF2-40B4-BE49-F238E27FC236}">
                <a16:creationId xmlns:a16="http://schemas.microsoft.com/office/drawing/2014/main" id="{06F6A99F-08EA-D006-3C93-954010AE7C69}"/>
              </a:ext>
            </a:extLst>
          </p:cNvPr>
          <p:cNvSpPr/>
          <p:nvPr/>
        </p:nvSpPr>
        <p:spPr>
          <a:xfrm>
            <a:off x="2104517"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6" name="Oval 125">
            <a:extLst>
              <a:ext uri="{FF2B5EF4-FFF2-40B4-BE49-F238E27FC236}">
                <a16:creationId xmlns:a16="http://schemas.microsoft.com/office/drawing/2014/main" id="{FD77EEDE-FBE1-BA01-96CC-30C581DF2126}"/>
              </a:ext>
            </a:extLst>
          </p:cNvPr>
          <p:cNvSpPr/>
          <p:nvPr/>
        </p:nvSpPr>
        <p:spPr>
          <a:xfrm>
            <a:off x="2468660"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7" name="Oval 126">
            <a:extLst>
              <a:ext uri="{FF2B5EF4-FFF2-40B4-BE49-F238E27FC236}">
                <a16:creationId xmlns:a16="http://schemas.microsoft.com/office/drawing/2014/main" id="{D768CF52-41E5-55D3-B3D3-F4967EB4CC87}"/>
              </a:ext>
            </a:extLst>
          </p:cNvPr>
          <p:cNvSpPr/>
          <p:nvPr/>
        </p:nvSpPr>
        <p:spPr>
          <a:xfrm>
            <a:off x="2832803"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8" name="Oval 127">
            <a:extLst>
              <a:ext uri="{FF2B5EF4-FFF2-40B4-BE49-F238E27FC236}">
                <a16:creationId xmlns:a16="http://schemas.microsoft.com/office/drawing/2014/main" id="{6566F3D8-6D73-3EA3-EED8-031E0C45E085}"/>
              </a:ext>
            </a:extLst>
          </p:cNvPr>
          <p:cNvSpPr/>
          <p:nvPr/>
        </p:nvSpPr>
        <p:spPr>
          <a:xfrm>
            <a:off x="3196946"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9" name="Oval 128">
            <a:extLst>
              <a:ext uri="{FF2B5EF4-FFF2-40B4-BE49-F238E27FC236}">
                <a16:creationId xmlns:a16="http://schemas.microsoft.com/office/drawing/2014/main" id="{F72E03E0-0355-69D3-04DD-D75A76775E7F}"/>
              </a:ext>
            </a:extLst>
          </p:cNvPr>
          <p:cNvSpPr/>
          <p:nvPr/>
        </p:nvSpPr>
        <p:spPr>
          <a:xfrm>
            <a:off x="3561470"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0" name="Oval 129">
            <a:extLst>
              <a:ext uri="{FF2B5EF4-FFF2-40B4-BE49-F238E27FC236}">
                <a16:creationId xmlns:a16="http://schemas.microsoft.com/office/drawing/2014/main" id="{57A835EC-E54D-DA62-2C33-8DEB6AE9F4FD}"/>
              </a:ext>
            </a:extLst>
          </p:cNvPr>
          <p:cNvSpPr/>
          <p:nvPr/>
        </p:nvSpPr>
        <p:spPr>
          <a:xfrm>
            <a:off x="3925994"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1" name="Oval 130">
            <a:extLst>
              <a:ext uri="{FF2B5EF4-FFF2-40B4-BE49-F238E27FC236}">
                <a16:creationId xmlns:a16="http://schemas.microsoft.com/office/drawing/2014/main" id="{FE65C49C-623B-BDCD-F55B-CB9AD4B100B3}"/>
              </a:ext>
            </a:extLst>
          </p:cNvPr>
          <p:cNvSpPr/>
          <p:nvPr/>
        </p:nvSpPr>
        <p:spPr>
          <a:xfrm>
            <a:off x="4284339"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2" name="Oval 131">
            <a:extLst>
              <a:ext uri="{FF2B5EF4-FFF2-40B4-BE49-F238E27FC236}">
                <a16:creationId xmlns:a16="http://schemas.microsoft.com/office/drawing/2014/main" id="{07774B05-013F-4428-9DCD-88FF3401E78F}"/>
              </a:ext>
            </a:extLst>
          </p:cNvPr>
          <p:cNvSpPr/>
          <p:nvPr/>
        </p:nvSpPr>
        <p:spPr>
          <a:xfrm>
            <a:off x="4655041"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3" name="Oval 132">
            <a:extLst>
              <a:ext uri="{FF2B5EF4-FFF2-40B4-BE49-F238E27FC236}">
                <a16:creationId xmlns:a16="http://schemas.microsoft.com/office/drawing/2014/main" id="{D208D553-7374-20A5-346F-17B07DFFA483}"/>
              </a:ext>
            </a:extLst>
          </p:cNvPr>
          <p:cNvSpPr/>
          <p:nvPr/>
        </p:nvSpPr>
        <p:spPr>
          <a:xfrm>
            <a:off x="5019565"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4" name="Title 2">
            <a:extLst>
              <a:ext uri="{FF2B5EF4-FFF2-40B4-BE49-F238E27FC236}">
                <a16:creationId xmlns:a16="http://schemas.microsoft.com/office/drawing/2014/main" id="{2A9389C1-0D56-64B0-9172-691EBEF5B87D}"/>
              </a:ext>
            </a:extLst>
          </p:cNvPr>
          <p:cNvSpPr txBox="1"/>
          <p:nvPr/>
        </p:nvSpPr>
        <p:spPr>
          <a:xfrm>
            <a:off x="2006485" y="383010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135" name="Title 2">
            <a:extLst>
              <a:ext uri="{FF2B5EF4-FFF2-40B4-BE49-F238E27FC236}">
                <a16:creationId xmlns:a16="http://schemas.microsoft.com/office/drawing/2014/main" id="{A161B9A7-4159-07CD-8394-2FFE237E3CB4}"/>
              </a:ext>
            </a:extLst>
          </p:cNvPr>
          <p:cNvSpPr txBox="1"/>
          <p:nvPr/>
        </p:nvSpPr>
        <p:spPr>
          <a:xfrm>
            <a:off x="3127053" y="385897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136" name="Title 2">
            <a:extLst>
              <a:ext uri="{FF2B5EF4-FFF2-40B4-BE49-F238E27FC236}">
                <a16:creationId xmlns:a16="http://schemas.microsoft.com/office/drawing/2014/main" id="{BFD29274-B052-E51B-87C9-E8D5E5A3462D}"/>
              </a:ext>
            </a:extLst>
          </p:cNvPr>
          <p:cNvSpPr txBox="1"/>
          <p:nvPr/>
        </p:nvSpPr>
        <p:spPr>
          <a:xfrm>
            <a:off x="4569367" y="383010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137" name="Straight Connector 136">
            <a:extLst>
              <a:ext uri="{FF2B5EF4-FFF2-40B4-BE49-F238E27FC236}">
                <a16:creationId xmlns:a16="http://schemas.microsoft.com/office/drawing/2014/main" id="{298C732C-ED00-9434-E48E-6F4B44108278}"/>
              </a:ext>
            </a:extLst>
          </p:cNvPr>
          <p:cNvCxnSpPr>
            <a:cxnSpLocks/>
          </p:cNvCxnSpPr>
          <p:nvPr/>
        </p:nvCxnSpPr>
        <p:spPr>
          <a:xfrm>
            <a:off x="1300337" y="348960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8" name="Title 2">
            <a:extLst>
              <a:ext uri="{FF2B5EF4-FFF2-40B4-BE49-F238E27FC236}">
                <a16:creationId xmlns:a16="http://schemas.microsoft.com/office/drawing/2014/main" id="{2A970063-DCCB-F137-3922-A50B3377AFF2}"/>
              </a:ext>
            </a:extLst>
          </p:cNvPr>
          <p:cNvSpPr txBox="1"/>
          <p:nvPr/>
        </p:nvSpPr>
        <p:spPr>
          <a:xfrm>
            <a:off x="624070" y="419288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139" name="Straight Connector 138">
            <a:extLst>
              <a:ext uri="{FF2B5EF4-FFF2-40B4-BE49-F238E27FC236}">
                <a16:creationId xmlns:a16="http://schemas.microsoft.com/office/drawing/2014/main" id="{293B80A3-36F9-72CA-BE0E-AD81454B64CE}"/>
              </a:ext>
            </a:extLst>
          </p:cNvPr>
          <p:cNvCxnSpPr>
            <a:cxnSpLocks/>
          </p:cNvCxnSpPr>
          <p:nvPr/>
        </p:nvCxnSpPr>
        <p:spPr>
          <a:xfrm>
            <a:off x="1942888" y="4360758"/>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40" name="Oval 139">
            <a:extLst>
              <a:ext uri="{FF2B5EF4-FFF2-40B4-BE49-F238E27FC236}">
                <a16:creationId xmlns:a16="http://schemas.microsoft.com/office/drawing/2014/main" id="{29CD5173-8AD9-2168-CAEB-455B65D09506}"/>
              </a:ext>
            </a:extLst>
          </p:cNvPr>
          <p:cNvSpPr/>
          <p:nvPr/>
        </p:nvSpPr>
        <p:spPr>
          <a:xfrm>
            <a:off x="2104517" y="50243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B572A27C-C057-9794-01F7-73C3D4B52710}"/>
              </a:ext>
            </a:extLst>
          </p:cNvPr>
          <p:cNvSpPr/>
          <p:nvPr/>
        </p:nvSpPr>
        <p:spPr>
          <a:xfrm>
            <a:off x="2468660" y="50214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05411FE2-69BD-A28E-452D-3BFEFAC3C241}"/>
              </a:ext>
            </a:extLst>
          </p:cNvPr>
          <p:cNvSpPr/>
          <p:nvPr/>
        </p:nvSpPr>
        <p:spPr>
          <a:xfrm>
            <a:off x="2832803" y="50214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FCFFD34A-4122-6EDD-FC47-E23D11825122}"/>
              </a:ext>
            </a:extLst>
          </p:cNvPr>
          <p:cNvSpPr/>
          <p:nvPr/>
        </p:nvSpPr>
        <p:spPr>
          <a:xfrm>
            <a:off x="3196946" y="50214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133E6F33-24B2-E453-588C-6DFE8EF45EBA}"/>
              </a:ext>
            </a:extLst>
          </p:cNvPr>
          <p:cNvSpPr/>
          <p:nvPr/>
        </p:nvSpPr>
        <p:spPr>
          <a:xfrm>
            <a:off x="3561470" y="50214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9A303FDD-CC54-2514-2107-01BE2C2EA5E8}"/>
              </a:ext>
            </a:extLst>
          </p:cNvPr>
          <p:cNvSpPr/>
          <p:nvPr/>
        </p:nvSpPr>
        <p:spPr>
          <a:xfrm>
            <a:off x="3925994" y="50214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A38BD233-43BC-107B-D5B5-153A1DB2108E}"/>
              </a:ext>
            </a:extLst>
          </p:cNvPr>
          <p:cNvSpPr/>
          <p:nvPr/>
        </p:nvSpPr>
        <p:spPr>
          <a:xfrm>
            <a:off x="4284339" y="50214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EB7A2573-908D-6D69-F75A-57E1C6BD92C4}"/>
              </a:ext>
            </a:extLst>
          </p:cNvPr>
          <p:cNvSpPr/>
          <p:nvPr/>
        </p:nvSpPr>
        <p:spPr>
          <a:xfrm>
            <a:off x="4655041" y="50214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8" name="Oval 147">
            <a:extLst>
              <a:ext uri="{FF2B5EF4-FFF2-40B4-BE49-F238E27FC236}">
                <a16:creationId xmlns:a16="http://schemas.microsoft.com/office/drawing/2014/main" id="{2797972A-3ED3-3F35-C95C-7BB6AEFD04B5}"/>
              </a:ext>
            </a:extLst>
          </p:cNvPr>
          <p:cNvSpPr/>
          <p:nvPr/>
        </p:nvSpPr>
        <p:spPr>
          <a:xfrm>
            <a:off x="5019565" y="50214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9" name="Title 2">
            <a:extLst>
              <a:ext uri="{FF2B5EF4-FFF2-40B4-BE49-F238E27FC236}">
                <a16:creationId xmlns:a16="http://schemas.microsoft.com/office/drawing/2014/main" id="{5EA8D2B7-A7E7-A2DB-6612-121D6C396A07}"/>
              </a:ext>
            </a:extLst>
          </p:cNvPr>
          <p:cNvSpPr txBox="1"/>
          <p:nvPr/>
        </p:nvSpPr>
        <p:spPr>
          <a:xfrm>
            <a:off x="2006485"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sp>
        <p:nvSpPr>
          <p:cNvPr id="150" name="Title 2">
            <a:extLst>
              <a:ext uri="{FF2B5EF4-FFF2-40B4-BE49-F238E27FC236}">
                <a16:creationId xmlns:a16="http://schemas.microsoft.com/office/drawing/2014/main" id="{C207D76A-A95C-DBC0-513C-4CF982FFDA78}"/>
              </a:ext>
            </a:extLst>
          </p:cNvPr>
          <p:cNvSpPr txBox="1"/>
          <p:nvPr/>
        </p:nvSpPr>
        <p:spPr>
          <a:xfrm>
            <a:off x="3127053" y="469923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51" name="Title 2">
            <a:extLst>
              <a:ext uri="{FF2B5EF4-FFF2-40B4-BE49-F238E27FC236}">
                <a16:creationId xmlns:a16="http://schemas.microsoft.com/office/drawing/2014/main" id="{BA45DB5C-A2B1-CDCF-CF26-CCF283EFD35D}"/>
              </a:ext>
            </a:extLst>
          </p:cNvPr>
          <p:cNvSpPr txBox="1"/>
          <p:nvPr/>
        </p:nvSpPr>
        <p:spPr>
          <a:xfrm>
            <a:off x="4569367"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52" name="Title 2">
            <a:extLst>
              <a:ext uri="{FF2B5EF4-FFF2-40B4-BE49-F238E27FC236}">
                <a16:creationId xmlns:a16="http://schemas.microsoft.com/office/drawing/2014/main" id="{6EBF7D4C-DAC6-2F2F-2587-BCEF821C9981}"/>
              </a:ext>
            </a:extLst>
          </p:cNvPr>
          <p:cNvSpPr txBox="1"/>
          <p:nvPr/>
        </p:nvSpPr>
        <p:spPr>
          <a:xfrm>
            <a:off x="624070" y="503314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53" name="Straight Connector 152">
            <a:extLst>
              <a:ext uri="{FF2B5EF4-FFF2-40B4-BE49-F238E27FC236}">
                <a16:creationId xmlns:a16="http://schemas.microsoft.com/office/drawing/2014/main" id="{C7BC0388-9BE5-E2D6-49FE-98614FFDF477}"/>
              </a:ext>
            </a:extLst>
          </p:cNvPr>
          <p:cNvCxnSpPr>
            <a:cxnSpLocks/>
          </p:cNvCxnSpPr>
          <p:nvPr/>
        </p:nvCxnSpPr>
        <p:spPr>
          <a:xfrm>
            <a:off x="1170591" y="520101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4" name="Oval 153">
            <a:extLst>
              <a:ext uri="{FF2B5EF4-FFF2-40B4-BE49-F238E27FC236}">
                <a16:creationId xmlns:a16="http://schemas.microsoft.com/office/drawing/2014/main" id="{70D95198-B9DB-1D6F-25A0-EF3890E9B6DC}"/>
              </a:ext>
            </a:extLst>
          </p:cNvPr>
          <p:cNvSpPr/>
          <p:nvPr/>
        </p:nvSpPr>
        <p:spPr>
          <a:xfrm>
            <a:off x="2104517"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5" name="Oval 154">
            <a:extLst>
              <a:ext uri="{FF2B5EF4-FFF2-40B4-BE49-F238E27FC236}">
                <a16:creationId xmlns:a16="http://schemas.microsoft.com/office/drawing/2014/main" id="{C45483F6-5F29-7EC8-D1EA-A3D6CF322946}"/>
              </a:ext>
            </a:extLst>
          </p:cNvPr>
          <p:cNvSpPr/>
          <p:nvPr/>
        </p:nvSpPr>
        <p:spPr>
          <a:xfrm>
            <a:off x="2468660"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6" name="Oval 155">
            <a:extLst>
              <a:ext uri="{FF2B5EF4-FFF2-40B4-BE49-F238E27FC236}">
                <a16:creationId xmlns:a16="http://schemas.microsoft.com/office/drawing/2014/main" id="{0C49AB48-31F2-D2B2-8257-E29AF7798772}"/>
              </a:ext>
            </a:extLst>
          </p:cNvPr>
          <p:cNvSpPr/>
          <p:nvPr/>
        </p:nvSpPr>
        <p:spPr>
          <a:xfrm>
            <a:off x="2832803"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7" name="Oval 156">
            <a:extLst>
              <a:ext uri="{FF2B5EF4-FFF2-40B4-BE49-F238E27FC236}">
                <a16:creationId xmlns:a16="http://schemas.microsoft.com/office/drawing/2014/main" id="{2C679265-06F8-654D-D2C0-8DE93D5AD08A}"/>
              </a:ext>
            </a:extLst>
          </p:cNvPr>
          <p:cNvSpPr/>
          <p:nvPr/>
        </p:nvSpPr>
        <p:spPr>
          <a:xfrm>
            <a:off x="3196946"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8" name="Oval 157">
            <a:extLst>
              <a:ext uri="{FF2B5EF4-FFF2-40B4-BE49-F238E27FC236}">
                <a16:creationId xmlns:a16="http://schemas.microsoft.com/office/drawing/2014/main" id="{43B92B83-DBCE-9B62-6863-9729EB3EE785}"/>
              </a:ext>
            </a:extLst>
          </p:cNvPr>
          <p:cNvSpPr/>
          <p:nvPr/>
        </p:nvSpPr>
        <p:spPr>
          <a:xfrm>
            <a:off x="3561470"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9" name="Oval 158">
            <a:extLst>
              <a:ext uri="{FF2B5EF4-FFF2-40B4-BE49-F238E27FC236}">
                <a16:creationId xmlns:a16="http://schemas.microsoft.com/office/drawing/2014/main" id="{BBA3D283-1CB3-1F31-1725-44F9C2F468AD}"/>
              </a:ext>
            </a:extLst>
          </p:cNvPr>
          <p:cNvSpPr/>
          <p:nvPr/>
        </p:nvSpPr>
        <p:spPr>
          <a:xfrm>
            <a:off x="3925994"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0" name="Oval 159">
            <a:extLst>
              <a:ext uri="{FF2B5EF4-FFF2-40B4-BE49-F238E27FC236}">
                <a16:creationId xmlns:a16="http://schemas.microsoft.com/office/drawing/2014/main" id="{38994E2B-B557-6EDA-493A-693642AC057D}"/>
              </a:ext>
            </a:extLst>
          </p:cNvPr>
          <p:cNvSpPr/>
          <p:nvPr/>
        </p:nvSpPr>
        <p:spPr>
          <a:xfrm>
            <a:off x="4284339"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1" name="Oval 160">
            <a:extLst>
              <a:ext uri="{FF2B5EF4-FFF2-40B4-BE49-F238E27FC236}">
                <a16:creationId xmlns:a16="http://schemas.microsoft.com/office/drawing/2014/main" id="{D47BCDFC-2158-25D9-0AAF-A61C7E9D9BD7}"/>
              </a:ext>
            </a:extLst>
          </p:cNvPr>
          <p:cNvSpPr/>
          <p:nvPr/>
        </p:nvSpPr>
        <p:spPr>
          <a:xfrm>
            <a:off x="4655041"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2" name="Oval 161">
            <a:extLst>
              <a:ext uri="{FF2B5EF4-FFF2-40B4-BE49-F238E27FC236}">
                <a16:creationId xmlns:a16="http://schemas.microsoft.com/office/drawing/2014/main" id="{901507B1-268F-0855-0C37-C7E274756A34}"/>
              </a:ext>
            </a:extLst>
          </p:cNvPr>
          <p:cNvSpPr/>
          <p:nvPr/>
        </p:nvSpPr>
        <p:spPr>
          <a:xfrm>
            <a:off x="5019565"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3" name="Title 2">
            <a:extLst>
              <a:ext uri="{FF2B5EF4-FFF2-40B4-BE49-F238E27FC236}">
                <a16:creationId xmlns:a16="http://schemas.microsoft.com/office/drawing/2014/main" id="{9BFA09F7-1398-A886-3711-DDC823E2354B}"/>
              </a:ext>
            </a:extLst>
          </p:cNvPr>
          <p:cNvSpPr txBox="1"/>
          <p:nvPr/>
        </p:nvSpPr>
        <p:spPr>
          <a:xfrm>
            <a:off x="624070" y="537913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64" name="Straight Connector 163">
            <a:extLst>
              <a:ext uri="{FF2B5EF4-FFF2-40B4-BE49-F238E27FC236}">
                <a16:creationId xmlns:a16="http://schemas.microsoft.com/office/drawing/2014/main" id="{73017F1A-FF2E-DA2A-C7E1-D569C781B564}"/>
              </a:ext>
            </a:extLst>
          </p:cNvPr>
          <p:cNvCxnSpPr>
            <a:cxnSpLocks/>
          </p:cNvCxnSpPr>
          <p:nvPr/>
        </p:nvCxnSpPr>
        <p:spPr>
          <a:xfrm>
            <a:off x="1504223" y="554700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5" name="Oval 164">
            <a:extLst>
              <a:ext uri="{FF2B5EF4-FFF2-40B4-BE49-F238E27FC236}">
                <a16:creationId xmlns:a16="http://schemas.microsoft.com/office/drawing/2014/main" id="{2AE640E4-5A35-688F-C1FE-68597C0C9FB2}"/>
              </a:ext>
            </a:extLst>
          </p:cNvPr>
          <p:cNvSpPr/>
          <p:nvPr/>
        </p:nvSpPr>
        <p:spPr>
          <a:xfrm>
            <a:off x="2104517"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6" name="Oval 165">
            <a:extLst>
              <a:ext uri="{FF2B5EF4-FFF2-40B4-BE49-F238E27FC236}">
                <a16:creationId xmlns:a16="http://schemas.microsoft.com/office/drawing/2014/main" id="{CB12428F-6BA9-C399-CAF3-76A0F490ADC5}"/>
              </a:ext>
            </a:extLst>
          </p:cNvPr>
          <p:cNvSpPr/>
          <p:nvPr/>
        </p:nvSpPr>
        <p:spPr>
          <a:xfrm>
            <a:off x="2468660"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7" name="Oval 166">
            <a:extLst>
              <a:ext uri="{FF2B5EF4-FFF2-40B4-BE49-F238E27FC236}">
                <a16:creationId xmlns:a16="http://schemas.microsoft.com/office/drawing/2014/main" id="{C027C493-086D-F986-F5F5-E0E016DB475D}"/>
              </a:ext>
            </a:extLst>
          </p:cNvPr>
          <p:cNvSpPr/>
          <p:nvPr/>
        </p:nvSpPr>
        <p:spPr>
          <a:xfrm>
            <a:off x="2832803"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8" name="Oval 167">
            <a:extLst>
              <a:ext uri="{FF2B5EF4-FFF2-40B4-BE49-F238E27FC236}">
                <a16:creationId xmlns:a16="http://schemas.microsoft.com/office/drawing/2014/main" id="{C3880D14-789D-F4B7-6517-CC6F801A3AFE}"/>
              </a:ext>
            </a:extLst>
          </p:cNvPr>
          <p:cNvSpPr/>
          <p:nvPr/>
        </p:nvSpPr>
        <p:spPr>
          <a:xfrm>
            <a:off x="3196946"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9" name="Oval 168">
            <a:extLst>
              <a:ext uri="{FF2B5EF4-FFF2-40B4-BE49-F238E27FC236}">
                <a16:creationId xmlns:a16="http://schemas.microsoft.com/office/drawing/2014/main" id="{735C023B-C524-458E-1D64-FC8B6D10722D}"/>
              </a:ext>
            </a:extLst>
          </p:cNvPr>
          <p:cNvSpPr/>
          <p:nvPr/>
        </p:nvSpPr>
        <p:spPr>
          <a:xfrm>
            <a:off x="3561470"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0" name="Oval 169">
            <a:extLst>
              <a:ext uri="{FF2B5EF4-FFF2-40B4-BE49-F238E27FC236}">
                <a16:creationId xmlns:a16="http://schemas.microsoft.com/office/drawing/2014/main" id="{955A10C3-E20D-4886-D061-5DEA40973B15}"/>
              </a:ext>
            </a:extLst>
          </p:cNvPr>
          <p:cNvSpPr/>
          <p:nvPr/>
        </p:nvSpPr>
        <p:spPr>
          <a:xfrm>
            <a:off x="428433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1" name="Oval 170">
            <a:extLst>
              <a:ext uri="{FF2B5EF4-FFF2-40B4-BE49-F238E27FC236}">
                <a16:creationId xmlns:a16="http://schemas.microsoft.com/office/drawing/2014/main" id="{1489EB38-FC0F-3227-C037-4F1086FD380C}"/>
              </a:ext>
            </a:extLst>
          </p:cNvPr>
          <p:cNvSpPr/>
          <p:nvPr/>
        </p:nvSpPr>
        <p:spPr>
          <a:xfrm>
            <a:off x="4655041"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2" name="Oval 171">
            <a:extLst>
              <a:ext uri="{FF2B5EF4-FFF2-40B4-BE49-F238E27FC236}">
                <a16:creationId xmlns:a16="http://schemas.microsoft.com/office/drawing/2014/main" id="{DBC6E9EB-27AD-CBAD-6D5F-82ECEF153C5F}"/>
              </a:ext>
            </a:extLst>
          </p:cNvPr>
          <p:cNvSpPr/>
          <p:nvPr/>
        </p:nvSpPr>
        <p:spPr>
          <a:xfrm>
            <a:off x="5019565"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3" name="Title 2">
            <a:extLst>
              <a:ext uri="{FF2B5EF4-FFF2-40B4-BE49-F238E27FC236}">
                <a16:creationId xmlns:a16="http://schemas.microsoft.com/office/drawing/2014/main" id="{087E23FD-1DB9-5D9D-EB1F-4EE828255CCD}"/>
              </a:ext>
            </a:extLst>
          </p:cNvPr>
          <p:cNvSpPr txBox="1"/>
          <p:nvPr/>
        </p:nvSpPr>
        <p:spPr>
          <a:xfrm>
            <a:off x="2006485"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74" name="Title 2">
            <a:extLst>
              <a:ext uri="{FF2B5EF4-FFF2-40B4-BE49-F238E27FC236}">
                <a16:creationId xmlns:a16="http://schemas.microsoft.com/office/drawing/2014/main" id="{A977EBBA-FB92-DC2F-7227-2213C2355A52}"/>
              </a:ext>
            </a:extLst>
          </p:cNvPr>
          <p:cNvSpPr txBox="1"/>
          <p:nvPr/>
        </p:nvSpPr>
        <p:spPr>
          <a:xfrm>
            <a:off x="2925972" y="5829879"/>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11% – 13.5%</a:t>
            </a:r>
          </a:p>
        </p:txBody>
      </p:sp>
      <p:sp>
        <p:nvSpPr>
          <p:cNvPr id="175" name="Title 2">
            <a:extLst>
              <a:ext uri="{FF2B5EF4-FFF2-40B4-BE49-F238E27FC236}">
                <a16:creationId xmlns:a16="http://schemas.microsoft.com/office/drawing/2014/main" id="{6FDEF2B0-DEF1-2D28-DB91-5C7B068A1CEE}"/>
              </a:ext>
            </a:extLst>
          </p:cNvPr>
          <p:cNvSpPr txBox="1"/>
          <p:nvPr/>
        </p:nvSpPr>
        <p:spPr>
          <a:xfrm>
            <a:off x="4569367"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76" name="Title 2">
            <a:extLst>
              <a:ext uri="{FF2B5EF4-FFF2-40B4-BE49-F238E27FC236}">
                <a16:creationId xmlns:a16="http://schemas.microsoft.com/office/drawing/2014/main" id="{421B0BAF-15B3-106F-0D8D-76B286B7CAEF}"/>
              </a:ext>
            </a:extLst>
          </p:cNvPr>
          <p:cNvSpPr txBox="1"/>
          <p:nvPr/>
        </p:nvSpPr>
        <p:spPr>
          <a:xfrm>
            <a:off x="624070" y="616378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77" name="Straight Connector 176">
            <a:extLst>
              <a:ext uri="{FF2B5EF4-FFF2-40B4-BE49-F238E27FC236}">
                <a16:creationId xmlns:a16="http://schemas.microsoft.com/office/drawing/2014/main" id="{E96FD90D-0860-64E7-A20A-275638E7193C}"/>
              </a:ext>
            </a:extLst>
          </p:cNvPr>
          <p:cNvCxnSpPr>
            <a:cxnSpLocks/>
          </p:cNvCxnSpPr>
          <p:nvPr/>
        </p:nvCxnSpPr>
        <p:spPr>
          <a:xfrm>
            <a:off x="1728445" y="6331660"/>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78" name="Group 177">
            <a:extLst>
              <a:ext uri="{FF2B5EF4-FFF2-40B4-BE49-F238E27FC236}">
                <a16:creationId xmlns:a16="http://schemas.microsoft.com/office/drawing/2014/main" id="{60DA3BFD-8529-FB2C-706B-8976B1F94CAD}"/>
              </a:ext>
            </a:extLst>
          </p:cNvPr>
          <p:cNvGrpSpPr/>
          <p:nvPr/>
        </p:nvGrpSpPr>
        <p:grpSpPr>
          <a:xfrm>
            <a:off x="3923101" y="6152078"/>
            <a:ext cx="278634" cy="272668"/>
            <a:chOff x="8032638" y="5926610"/>
            <a:chExt cx="278634" cy="272668"/>
          </a:xfrm>
        </p:grpSpPr>
        <p:sp>
          <p:nvSpPr>
            <p:cNvPr id="179" name="Freeform 178">
              <a:extLst>
                <a:ext uri="{FF2B5EF4-FFF2-40B4-BE49-F238E27FC236}">
                  <a16:creationId xmlns:a16="http://schemas.microsoft.com/office/drawing/2014/main" id="{4E701893-FFB2-2174-5BB0-9F293BB8C334}"/>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80" name="Freeform 179">
              <a:extLst>
                <a:ext uri="{FF2B5EF4-FFF2-40B4-BE49-F238E27FC236}">
                  <a16:creationId xmlns:a16="http://schemas.microsoft.com/office/drawing/2014/main" id="{AA175CCA-9B2C-6864-DBF9-9386B9C1B0D9}"/>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181" name="Straight Connector 180">
            <a:extLst>
              <a:ext uri="{FF2B5EF4-FFF2-40B4-BE49-F238E27FC236}">
                <a16:creationId xmlns:a16="http://schemas.microsoft.com/office/drawing/2014/main" id="{2C43BE8C-2799-7CAD-572D-F20851B393F0}"/>
              </a:ext>
            </a:extLst>
          </p:cNvPr>
          <p:cNvCxnSpPr>
            <a:cxnSpLocks/>
          </p:cNvCxnSpPr>
          <p:nvPr/>
        </p:nvCxnSpPr>
        <p:spPr>
          <a:xfrm>
            <a:off x="2235054"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9A49675B-9FCF-A077-BBC9-7F0D6C4D4413}"/>
              </a:ext>
            </a:extLst>
          </p:cNvPr>
          <p:cNvCxnSpPr>
            <a:cxnSpLocks/>
          </p:cNvCxnSpPr>
          <p:nvPr/>
        </p:nvCxnSpPr>
        <p:spPr>
          <a:xfrm>
            <a:off x="3302987"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03DEF8E5-28D6-D458-ED71-C6EC39EC1FF6}"/>
              </a:ext>
            </a:extLst>
          </p:cNvPr>
          <p:cNvCxnSpPr>
            <a:cxnSpLocks/>
          </p:cNvCxnSpPr>
          <p:nvPr/>
        </p:nvCxnSpPr>
        <p:spPr>
          <a:xfrm>
            <a:off x="2240851" y="2636991"/>
            <a:ext cx="103538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1931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13">
            <a:extLst>
              <a:ext uri="{FF2B5EF4-FFF2-40B4-BE49-F238E27FC236}">
                <a16:creationId xmlns:a16="http://schemas.microsoft.com/office/drawing/2014/main" id="{E688B623-7BF4-75E1-CB39-52D8767F591B}"/>
              </a:ext>
            </a:extLst>
          </p:cNvPr>
          <p:cNvSpPr/>
          <p:nvPr/>
        </p:nvSpPr>
        <p:spPr>
          <a:xfrm>
            <a:off x="-108284" y="1416155"/>
            <a:ext cx="12428621" cy="5658413"/>
          </a:xfrm>
          <a:custGeom>
            <a:avLst/>
            <a:gdLst>
              <a:gd name="connsiteX0" fmla="*/ 0 w 12219708"/>
              <a:gd name="connsiteY0" fmla="*/ 2022766 h 4793673"/>
              <a:gd name="connsiteX1" fmla="*/ 27708 w 12219708"/>
              <a:gd name="connsiteY1" fmla="*/ 4793673 h 4793673"/>
              <a:gd name="connsiteX2" fmla="*/ 12219708 w 12219708"/>
              <a:gd name="connsiteY2" fmla="*/ 4765964 h 4793673"/>
              <a:gd name="connsiteX3" fmla="*/ 12205852 w 12219708"/>
              <a:gd name="connsiteY3" fmla="*/ 0 h 4793673"/>
              <a:gd name="connsiteX4" fmla="*/ 0 w 12219708"/>
              <a:gd name="connsiteY4" fmla="*/ 2022766 h 4793673"/>
              <a:gd name="connsiteX5" fmla="*/ 0 w 12205855"/>
              <a:gd name="connsiteY5" fmla="*/ 2008910 h 5430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9708" h="4793673">
                <a:moveTo>
                  <a:pt x="0" y="2022766"/>
                </a:moveTo>
                <a:cubicBezTo>
                  <a:pt x="4618" y="3163457"/>
                  <a:pt x="23090" y="3652982"/>
                  <a:pt x="27708" y="4793673"/>
                </a:cubicBezTo>
                <a:lnTo>
                  <a:pt x="12219708" y="4765964"/>
                </a:lnTo>
                <a:cubicBezTo>
                  <a:pt x="12215090" y="2964873"/>
                  <a:pt x="12212780" y="2382982"/>
                  <a:pt x="12205852" y="0"/>
                </a:cubicBezTo>
                <a:cubicBezTo>
                  <a:pt x="10988960" y="16163"/>
                  <a:pt x="5354782" y="1062185"/>
                  <a:pt x="0" y="202276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latin typeface="Inter Display" panose="02000503000000020004" pitchFamily="2" charset="0"/>
            </a:endParaRPr>
          </a:p>
        </p:txBody>
      </p:sp>
      <p:sp>
        <p:nvSpPr>
          <p:cNvPr id="4" name="object 4">
            <a:extLst>
              <a:ext uri="{FF2B5EF4-FFF2-40B4-BE49-F238E27FC236}">
                <a16:creationId xmlns:a16="http://schemas.microsoft.com/office/drawing/2014/main" id="{20A7DF60-0072-4EBA-9DDC-4467DD424BED}"/>
              </a:ext>
            </a:extLst>
          </p:cNvPr>
          <p:cNvSpPr txBox="1"/>
          <p:nvPr/>
        </p:nvSpPr>
        <p:spPr>
          <a:xfrm>
            <a:off x="1322618" y="2263469"/>
            <a:ext cx="3322519" cy="413396"/>
          </a:xfrm>
          <a:prstGeom prst="rect">
            <a:avLst/>
          </a:prstGeom>
        </p:spPr>
        <p:txBody>
          <a:bodyPr vert="horz" wrap="none" lIns="0" tIns="11521" rIns="0" bIns="0" rtlCol="0">
            <a:noAutofit/>
          </a:bodyPr>
          <a:lstStyle/>
          <a:p>
            <a:pPr>
              <a:tabLst>
                <a:tab pos="1156236" algn="l"/>
              </a:tabLst>
            </a:pPr>
            <a:endParaRPr lang="en-AU" sz="2722" spc="91">
              <a:solidFill>
                <a:schemeClr val="bg1"/>
              </a:solidFill>
              <a:latin typeface="Inter Display" panose="02000503000000020004" pitchFamily="2" charset="0"/>
              <a:cs typeface="Hellix"/>
            </a:endParaRPr>
          </a:p>
        </p:txBody>
      </p:sp>
      <p:sp>
        <p:nvSpPr>
          <p:cNvPr id="5" name="object 4">
            <a:extLst>
              <a:ext uri="{FF2B5EF4-FFF2-40B4-BE49-F238E27FC236}">
                <a16:creationId xmlns:a16="http://schemas.microsoft.com/office/drawing/2014/main" id="{EB853927-B1C1-4B60-BA3C-61B18CFB69CD}"/>
              </a:ext>
            </a:extLst>
          </p:cNvPr>
          <p:cNvSpPr txBox="1"/>
          <p:nvPr/>
        </p:nvSpPr>
        <p:spPr>
          <a:xfrm>
            <a:off x="582345" y="997527"/>
            <a:ext cx="11485437" cy="2039105"/>
          </a:xfrm>
          <a:prstGeom prst="rect">
            <a:avLst/>
          </a:prstGeom>
        </p:spPr>
        <p:txBody>
          <a:bodyPr vert="horz" wrap="square" lIns="0" tIns="11521" rIns="0" bIns="0" rtlCol="0">
            <a:noAutofit/>
          </a:bodyPr>
          <a:lstStyle/>
          <a:p>
            <a:pPr>
              <a:lnSpc>
                <a:spcPct val="90000"/>
              </a:lnSpc>
            </a:pPr>
            <a:r>
              <a:rPr lang="en-AU" sz="4800" dirty="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rPr>
              <a:t>COMPLEXITY OVER TIME</a:t>
            </a:r>
          </a:p>
        </p:txBody>
      </p:sp>
      <p:sp>
        <p:nvSpPr>
          <p:cNvPr id="2" name="object 4">
            <a:extLst>
              <a:ext uri="{FF2B5EF4-FFF2-40B4-BE49-F238E27FC236}">
                <a16:creationId xmlns:a16="http://schemas.microsoft.com/office/drawing/2014/main" id="{60305DAF-1DBB-38C5-AF5D-52CEA62D8CF0}"/>
              </a:ext>
            </a:extLst>
          </p:cNvPr>
          <p:cNvSpPr txBox="1"/>
          <p:nvPr/>
        </p:nvSpPr>
        <p:spPr>
          <a:xfrm>
            <a:off x="582345" y="578899"/>
            <a:ext cx="2008455" cy="418628"/>
          </a:xfrm>
          <a:prstGeom prst="rect">
            <a:avLst/>
          </a:prstGeom>
        </p:spPr>
        <p:txBody>
          <a:bodyPr vert="horz" wrap="square" lIns="0" tIns="11521" rIns="0" bIns="0" rtlCol="0">
            <a:noAutofit/>
          </a:bodyPr>
          <a:lstStyle/>
          <a:p>
            <a:pPr>
              <a:lnSpc>
                <a:spcPct val="90000"/>
              </a:lnSpc>
            </a:pPr>
            <a:r>
              <a:rPr lang="en-AU" sz="2400" dirty="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rPr>
              <a:t>RIESLING</a:t>
            </a:r>
          </a:p>
        </p:txBody>
      </p:sp>
      <p:sp>
        <p:nvSpPr>
          <p:cNvPr id="3" name="object 58">
            <a:extLst>
              <a:ext uri="{FF2B5EF4-FFF2-40B4-BE49-F238E27FC236}">
                <a16:creationId xmlns:a16="http://schemas.microsoft.com/office/drawing/2014/main" id="{0E0E796F-B2CD-7749-B72A-8EB772AE687C}"/>
              </a:ext>
            </a:extLst>
          </p:cNvPr>
          <p:cNvSpPr txBox="1"/>
          <p:nvPr/>
        </p:nvSpPr>
        <p:spPr>
          <a:xfrm>
            <a:off x="2756848" y="4149049"/>
            <a:ext cx="1536873" cy="499880"/>
          </a:xfrm>
          <a:prstGeom prst="rect">
            <a:avLst/>
          </a:prstGeom>
        </p:spPr>
        <p:txBody>
          <a:bodyPr vert="horz" wrap="square" lIns="0" tIns="17145" rIns="0" bIns="0" rtlCol="0">
            <a:spAutoFit/>
          </a:bodyPr>
          <a:lstStyle/>
          <a:p>
            <a:pPr>
              <a:lnSpc>
                <a:spcPct val="98000"/>
              </a:lnSpc>
            </a:pPr>
            <a:r>
              <a:rPr lang="en-AU" sz="1600" dirty="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rPr>
              <a:t>Juicy acidity, fresh lime zest</a:t>
            </a:r>
            <a:endParaRPr lang="en-US" sz="1600" dirty="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6" name="object 58">
            <a:extLst>
              <a:ext uri="{FF2B5EF4-FFF2-40B4-BE49-F238E27FC236}">
                <a16:creationId xmlns:a16="http://schemas.microsoft.com/office/drawing/2014/main" id="{5D2FAA51-61C5-FC44-3D15-8A283E04AB9E}"/>
              </a:ext>
            </a:extLst>
          </p:cNvPr>
          <p:cNvSpPr txBox="1"/>
          <p:nvPr/>
        </p:nvSpPr>
        <p:spPr>
          <a:xfrm>
            <a:off x="1180735" y="5596596"/>
            <a:ext cx="904569" cy="473719"/>
          </a:xfrm>
          <a:prstGeom prst="rect">
            <a:avLst/>
          </a:prstGeom>
        </p:spPr>
        <p:txBody>
          <a:bodyPr vert="horz" wrap="square" lIns="0" tIns="0" rIns="0" bIns="0" rtlCol="0" anchor="ctr" anchorCtr="0">
            <a:spAutoFit/>
          </a:bodyPr>
          <a:lstStyle/>
          <a:p>
            <a:pPr algn="ctr">
              <a:lnSpc>
                <a:spcPct val="81000"/>
              </a:lnSpc>
              <a:buClr>
                <a:srgbClr val="F40000"/>
              </a:buClr>
            </a:pPr>
            <a:r>
              <a:rPr lang="en-US" sz="1900" b="1" dirty="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rPr>
              <a:t>AGE IN</a:t>
            </a:r>
          </a:p>
          <a:p>
            <a:pPr algn="ctr">
              <a:lnSpc>
                <a:spcPct val="81000"/>
              </a:lnSpc>
              <a:buClr>
                <a:srgbClr val="F40000"/>
              </a:buClr>
            </a:pPr>
            <a:r>
              <a:rPr lang="en-US" sz="1900" b="1" dirty="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rPr>
              <a:t>YEARS</a:t>
            </a:r>
          </a:p>
        </p:txBody>
      </p:sp>
      <p:sp>
        <p:nvSpPr>
          <p:cNvPr id="7" name="object 58">
            <a:extLst>
              <a:ext uri="{FF2B5EF4-FFF2-40B4-BE49-F238E27FC236}">
                <a16:creationId xmlns:a16="http://schemas.microsoft.com/office/drawing/2014/main" id="{105EA5B0-D77F-BD67-BFF3-EB11426103DB}"/>
              </a:ext>
            </a:extLst>
          </p:cNvPr>
          <p:cNvSpPr txBox="1"/>
          <p:nvPr/>
        </p:nvSpPr>
        <p:spPr>
          <a:xfrm>
            <a:off x="2756848" y="5407280"/>
            <a:ext cx="336631" cy="830997"/>
          </a:xfrm>
          <a:prstGeom prst="rect">
            <a:avLst/>
          </a:prstGeom>
        </p:spPr>
        <p:txBody>
          <a:bodyPr vert="horz" wrap="none" lIns="0" tIns="0" rIns="0" bIns="0" rtlCol="0" anchor="ctr" anchorCtr="0">
            <a:spAutoFit/>
          </a:bodyPr>
          <a:lstStyle/>
          <a:p>
            <a:pPr>
              <a:lnSpc>
                <a:spcPct val="90000"/>
              </a:lnSpc>
              <a:buClr>
                <a:srgbClr val="F40000"/>
              </a:buClr>
            </a:pPr>
            <a:r>
              <a:rPr lang="en-US" sz="6000" b="1">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rPr>
              <a:t>1</a:t>
            </a:r>
          </a:p>
        </p:txBody>
      </p:sp>
      <p:sp>
        <p:nvSpPr>
          <p:cNvPr id="8" name="object 58">
            <a:extLst>
              <a:ext uri="{FF2B5EF4-FFF2-40B4-BE49-F238E27FC236}">
                <a16:creationId xmlns:a16="http://schemas.microsoft.com/office/drawing/2014/main" id="{95147523-ACB7-A906-32F6-D50DFA2DB7D9}"/>
              </a:ext>
            </a:extLst>
          </p:cNvPr>
          <p:cNvSpPr txBox="1"/>
          <p:nvPr/>
        </p:nvSpPr>
        <p:spPr>
          <a:xfrm>
            <a:off x="4446275" y="5407280"/>
            <a:ext cx="469680" cy="830997"/>
          </a:xfrm>
          <a:prstGeom prst="rect">
            <a:avLst/>
          </a:prstGeom>
        </p:spPr>
        <p:txBody>
          <a:bodyPr vert="horz" wrap="none" lIns="0" tIns="0" rIns="0" bIns="0" rtlCol="0" anchor="ctr" anchorCtr="0">
            <a:spAutoFit/>
          </a:bodyPr>
          <a:lstStyle/>
          <a:p>
            <a:pPr>
              <a:lnSpc>
                <a:spcPct val="90000"/>
              </a:lnSpc>
              <a:buClr>
                <a:srgbClr val="F40000"/>
              </a:buClr>
            </a:pPr>
            <a:r>
              <a:rPr lang="en-US" sz="6000" b="1">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rPr>
              <a:t>2</a:t>
            </a:r>
          </a:p>
        </p:txBody>
      </p:sp>
      <p:sp>
        <p:nvSpPr>
          <p:cNvPr id="9" name="object 58">
            <a:extLst>
              <a:ext uri="{FF2B5EF4-FFF2-40B4-BE49-F238E27FC236}">
                <a16:creationId xmlns:a16="http://schemas.microsoft.com/office/drawing/2014/main" id="{637BF090-741D-49A0-28D8-29C937E2B66E}"/>
              </a:ext>
            </a:extLst>
          </p:cNvPr>
          <p:cNvSpPr txBox="1"/>
          <p:nvPr/>
        </p:nvSpPr>
        <p:spPr>
          <a:xfrm>
            <a:off x="6397665" y="5407280"/>
            <a:ext cx="484107" cy="830997"/>
          </a:xfrm>
          <a:prstGeom prst="rect">
            <a:avLst/>
          </a:prstGeom>
        </p:spPr>
        <p:txBody>
          <a:bodyPr vert="horz" wrap="none" lIns="0" tIns="0" rIns="0" bIns="0" rtlCol="0" anchor="ctr" anchorCtr="0">
            <a:spAutoFit/>
          </a:bodyPr>
          <a:lstStyle/>
          <a:p>
            <a:pPr>
              <a:lnSpc>
                <a:spcPct val="90000"/>
              </a:lnSpc>
              <a:buClr>
                <a:srgbClr val="F40000"/>
              </a:buClr>
            </a:pPr>
            <a:r>
              <a:rPr lang="en-US" sz="6000" b="1">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rPr>
              <a:t>5</a:t>
            </a:r>
          </a:p>
        </p:txBody>
      </p:sp>
      <p:sp>
        <p:nvSpPr>
          <p:cNvPr id="10" name="object 58">
            <a:extLst>
              <a:ext uri="{FF2B5EF4-FFF2-40B4-BE49-F238E27FC236}">
                <a16:creationId xmlns:a16="http://schemas.microsoft.com/office/drawing/2014/main" id="{27B7F42D-B2B8-9002-44FB-58094E8EDE2E}"/>
              </a:ext>
            </a:extLst>
          </p:cNvPr>
          <p:cNvSpPr txBox="1"/>
          <p:nvPr/>
        </p:nvSpPr>
        <p:spPr>
          <a:xfrm>
            <a:off x="9148116" y="5407280"/>
            <a:ext cx="1335302" cy="830997"/>
          </a:xfrm>
          <a:prstGeom prst="rect">
            <a:avLst/>
          </a:prstGeom>
        </p:spPr>
        <p:txBody>
          <a:bodyPr vert="horz" wrap="none" lIns="0" tIns="0" rIns="0" bIns="0" rtlCol="0" anchor="ctr" anchorCtr="0">
            <a:spAutoFit/>
          </a:bodyPr>
          <a:lstStyle/>
          <a:p>
            <a:pPr>
              <a:lnSpc>
                <a:spcPct val="90000"/>
              </a:lnSpc>
              <a:buClr>
                <a:srgbClr val="F40000"/>
              </a:buClr>
            </a:pPr>
            <a:r>
              <a:rPr lang="en-US" sz="6000" b="1" dirty="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rPr>
              <a:t>10+</a:t>
            </a:r>
          </a:p>
        </p:txBody>
      </p:sp>
      <p:sp>
        <p:nvSpPr>
          <p:cNvPr id="11" name="object 58">
            <a:extLst>
              <a:ext uri="{FF2B5EF4-FFF2-40B4-BE49-F238E27FC236}">
                <a16:creationId xmlns:a16="http://schemas.microsoft.com/office/drawing/2014/main" id="{92820535-E883-BBC2-AA9A-86E2EB1F1D34}"/>
              </a:ext>
            </a:extLst>
          </p:cNvPr>
          <p:cNvSpPr txBox="1"/>
          <p:nvPr/>
        </p:nvSpPr>
        <p:spPr>
          <a:xfrm>
            <a:off x="4421815" y="3644666"/>
            <a:ext cx="1674184" cy="982448"/>
          </a:xfrm>
          <a:prstGeom prst="rect">
            <a:avLst/>
          </a:prstGeom>
        </p:spPr>
        <p:txBody>
          <a:bodyPr vert="horz" wrap="square" lIns="0" tIns="17145" rIns="0" bIns="0" rtlCol="0">
            <a:spAutoFit/>
          </a:bodyPr>
          <a:lstStyle/>
          <a:p>
            <a:pPr>
              <a:lnSpc>
                <a:spcPct val="98000"/>
              </a:lnSpc>
            </a:pPr>
            <a:r>
              <a:rPr lang="en-AU" sz="1600" dirty="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rPr>
              <a:t>Developing complexity, floral, lemon/lime, honey</a:t>
            </a:r>
            <a:endParaRPr lang="en-US" sz="1600" dirty="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2" name="object 58">
            <a:extLst>
              <a:ext uri="{FF2B5EF4-FFF2-40B4-BE49-F238E27FC236}">
                <a16:creationId xmlns:a16="http://schemas.microsoft.com/office/drawing/2014/main" id="{6EC5EA46-CEF4-305C-5A45-7ED53E2AD0C5}"/>
              </a:ext>
            </a:extLst>
          </p:cNvPr>
          <p:cNvSpPr txBox="1"/>
          <p:nvPr/>
        </p:nvSpPr>
        <p:spPr>
          <a:xfrm>
            <a:off x="6419977" y="3166601"/>
            <a:ext cx="2206343" cy="499880"/>
          </a:xfrm>
          <a:prstGeom prst="rect">
            <a:avLst/>
          </a:prstGeom>
        </p:spPr>
        <p:txBody>
          <a:bodyPr vert="horz" wrap="square" lIns="0" tIns="17145" rIns="0" bIns="0" rtlCol="0">
            <a:spAutoFit/>
          </a:bodyPr>
          <a:lstStyle/>
          <a:p>
            <a:pPr>
              <a:lnSpc>
                <a:spcPct val="98000"/>
              </a:lnSpc>
            </a:pPr>
            <a:r>
              <a:rPr lang="en-AU" sz="1600" dirty="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rPr>
              <a:t>Softer acidity, lemon curd, toast, honey</a:t>
            </a:r>
            <a:endParaRPr lang="en-US" sz="1600" dirty="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3" name="object 58">
            <a:extLst>
              <a:ext uri="{FF2B5EF4-FFF2-40B4-BE49-F238E27FC236}">
                <a16:creationId xmlns:a16="http://schemas.microsoft.com/office/drawing/2014/main" id="{1B1F9E32-F6E9-4F10-77F3-2826F9FFE850}"/>
              </a:ext>
            </a:extLst>
          </p:cNvPr>
          <p:cNvSpPr txBox="1"/>
          <p:nvPr/>
        </p:nvSpPr>
        <p:spPr>
          <a:xfrm>
            <a:off x="9148116" y="2619184"/>
            <a:ext cx="2268019" cy="499880"/>
          </a:xfrm>
          <a:prstGeom prst="rect">
            <a:avLst/>
          </a:prstGeom>
        </p:spPr>
        <p:txBody>
          <a:bodyPr vert="horz" wrap="square" lIns="0" tIns="17145" rIns="0" bIns="0" rtlCol="0">
            <a:spAutoFit/>
          </a:bodyPr>
          <a:lstStyle/>
          <a:p>
            <a:pPr>
              <a:lnSpc>
                <a:spcPct val="98000"/>
              </a:lnSpc>
            </a:pPr>
            <a:r>
              <a:rPr lang="en-AU" sz="1600" dirty="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rPr>
              <a:t>Mellow, toast, honey, </a:t>
            </a:r>
            <a:r>
              <a:rPr lang="en-AU" sz="1600" dirty="0" err="1">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rPr>
              <a:t>brûlée</a:t>
            </a:r>
            <a:endParaRPr lang="en-US" sz="1600" dirty="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16" name="Straight Connector 15">
            <a:extLst>
              <a:ext uri="{FF2B5EF4-FFF2-40B4-BE49-F238E27FC236}">
                <a16:creationId xmlns:a16="http://schemas.microsoft.com/office/drawing/2014/main" id="{2F5550D4-E913-B84D-A9DA-15965817E4E0}"/>
              </a:ext>
            </a:extLst>
          </p:cNvPr>
          <p:cNvCxnSpPr/>
          <p:nvPr/>
        </p:nvCxnSpPr>
        <p:spPr>
          <a:xfrm flipH="1" flipV="1">
            <a:off x="2590800" y="4149049"/>
            <a:ext cx="0" cy="1921266"/>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CCFE856-EFA3-E142-70BE-734AC9956E53}"/>
              </a:ext>
            </a:extLst>
          </p:cNvPr>
          <p:cNvCxnSpPr/>
          <p:nvPr/>
        </p:nvCxnSpPr>
        <p:spPr>
          <a:xfrm flipH="1" flipV="1">
            <a:off x="4294909" y="3694585"/>
            <a:ext cx="0" cy="237573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AF59CB7-1BC8-AFDF-D608-07CF7E687EB9}"/>
              </a:ext>
            </a:extLst>
          </p:cNvPr>
          <p:cNvCxnSpPr/>
          <p:nvPr/>
        </p:nvCxnSpPr>
        <p:spPr>
          <a:xfrm flipH="1" flipV="1">
            <a:off x="6248400" y="3203361"/>
            <a:ext cx="0" cy="2866954"/>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6F9E66A0-E79B-E45A-2CC8-00158CD7E87C}"/>
              </a:ext>
            </a:extLst>
          </p:cNvPr>
          <p:cNvCxnSpPr/>
          <p:nvPr/>
        </p:nvCxnSpPr>
        <p:spPr>
          <a:xfrm flipH="1" flipV="1">
            <a:off x="8977745" y="2676865"/>
            <a:ext cx="0" cy="339345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939255"/>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7B4314F-591A-C9FB-F659-D6B06A06766E}"/>
              </a:ext>
            </a:extLst>
          </p:cNvPr>
          <p:cNvSpPr>
            <a:spLocks noGrp="1"/>
          </p:cNvSpPr>
          <p:nvPr>
            <p:ph type="body" sz="quarter" idx="11"/>
          </p:nvPr>
        </p:nvSpPr>
        <p:spPr>
          <a:xfrm>
            <a:off x="4182796" y="3444927"/>
            <a:ext cx="1516650" cy="270862"/>
          </a:xfrm>
        </p:spPr>
        <p:txBody>
          <a:bodyPr/>
          <a:lstStyle/>
          <a:p>
            <a:pPr algn="ctr"/>
            <a:r>
              <a:rPr lang="en-AU" sz="1400" b="1" dirty="0">
                <a:solidFill>
                  <a:prstClr val="black"/>
                </a:solidFill>
                <a:cs typeface="Hellix SemiBold"/>
              </a:rPr>
              <a:t>OYSTERS</a:t>
            </a:r>
            <a:endParaRPr lang="en-AU" sz="1400" dirty="0">
              <a:solidFill>
                <a:prstClr val="black"/>
              </a:solidFill>
              <a:cs typeface="Hellix SemiBold"/>
            </a:endParaRPr>
          </a:p>
        </p:txBody>
      </p:sp>
      <p:sp>
        <p:nvSpPr>
          <p:cNvPr id="5" name="Text Placeholder 4">
            <a:extLst>
              <a:ext uri="{FF2B5EF4-FFF2-40B4-BE49-F238E27FC236}">
                <a16:creationId xmlns:a16="http://schemas.microsoft.com/office/drawing/2014/main" id="{E4863900-DC83-668A-5F4D-2735D1313FEC}"/>
              </a:ext>
            </a:extLst>
          </p:cNvPr>
          <p:cNvSpPr>
            <a:spLocks noGrp="1"/>
          </p:cNvSpPr>
          <p:nvPr>
            <p:ph type="body" sz="quarter" idx="13"/>
          </p:nvPr>
        </p:nvSpPr>
        <p:spPr>
          <a:xfrm>
            <a:off x="581551" y="590262"/>
            <a:ext cx="6816440" cy="1325563"/>
          </a:xfrm>
        </p:spPr>
        <p:txBody>
          <a:bodyPr/>
          <a:lstStyle/>
          <a:p>
            <a:r>
              <a:rPr lang="en-US" dirty="0">
                <a:solidFill>
                  <a:schemeClr val="accent1"/>
                </a:solidFill>
              </a:rPr>
              <a:t>FOOD PAIRINGS</a:t>
            </a:r>
          </a:p>
        </p:txBody>
      </p:sp>
      <p:sp>
        <p:nvSpPr>
          <p:cNvPr id="3" name="Text Placeholder 3">
            <a:extLst>
              <a:ext uri="{FF2B5EF4-FFF2-40B4-BE49-F238E27FC236}">
                <a16:creationId xmlns:a16="http://schemas.microsoft.com/office/drawing/2014/main" id="{D127FE11-0517-5390-C74A-A5EE299BAFA0}"/>
              </a:ext>
            </a:extLst>
          </p:cNvPr>
          <p:cNvSpPr txBox="1">
            <a:spLocks/>
          </p:cNvSpPr>
          <p:nvPr/>
        </p:nvSpPr>
        <p:spPr>
          <a:xfrm>
            <a:off x="6621815" y="3444927"/>
            <a:ext cx="1758326" cy="27086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1400" b="1" dirty="0">
                <a:solidFill>
                  <a:prstClr val="black"/>
                </a:solidFill>
                <a:cs typeface="Hellix SemiBold"/>
              </a:rPr>
              <a:t>PRAWNS/SHRIMPS</a:t>
            </a:r>
            <a:endParaRPr lang="en-AU" sz="1400" dirty="0">
              <a:solidFill>
                <a:prstClr val="black"/>
              </a:solidFill>
              <a:cs typeface="Hellix SemiBold"/>
            </a:endParaRPr>
          </a:p>
        </p:txBody>
      </p:sp>
      <p:sp>
        <p:nvSpPr>
          <p:cNvPr id="10" name="Text Placeholder 3">
            <a:extLst>
              <a:ext uri="{FF2B5EF4-FFF2-40B4-BE49-F238E27FC236}">
                <a16:creationId xmlns:a16="http://schemas.microsoft.com/office/drawing/2014/main" id="{44922030-0B4A-390D-5FB1-7279DBAF511D}"/>
              </a:ext>
            </a:extLst>
          </p:cNvPr>
          <p:cNvSpPr txBox="1">
            <a:spLocks/>
          </p:cNvSpPr>
          <p:nvPr/>
        </p:nvSpPr>
        <p:spPr>
          <a:xfrm>
            <a:off x="3238690" y="5864342"/>
            <a:ext cx="1576524"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1400" b="1" dirty="0">
                <a:solidFill>
                  <a:prstClr val="black"/>
                </a:solidFill>
                <a:cs typeface="Hellix SemiBold"/>
              </a:rPr>
              <a:t>CHICKEN</a:t>
            </a:r>
            <a:endParaRPr lang="en-AU" sz="1400" dirty="0">
              <a:solidFill>
                <a:prstClr val="black"/>
              </a:solidFill>
              <a:cs typeface="Hellix SemiBold"/>
            </a:endParaRPr>
          </a:p>
        </p:txBody>
      </p:sp>
      <p:sp>
        <p:nvSpPr>
          <p:cNvPr id="6" name="Text Placeholder 3">
            <a:extLst>
              <a:ext uri="{FF2B5EF4-FFF2-40B4-BE49-F238E27FC236}">
                <a16:creationId xmlns:a16="http://schemas.microsoft.com/office/drawing/2014/main" id="{FA9151FC-E927-64AA-A785-287111253DA6}"/>
              </a:ext>
            </a:extLst>
          </p:cNvPr>
          <p:cNvSpPr txBox="1">
            <a:spLocks/>
          </p:cNvSpPr>
          <p:nvPr/>
        </p:nvSpPr>
        <p:spPr>
          <a:xfrm>
            <a:off x="8940882" y="3444927"/>
            <a:ext cx="1416715" cy="27086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1400" b="1" dirty="0">
                <a:solidFill>
                  <a:prstClr val="black"/>
                </a:solidFill>
                <a:cs typeface="Hellix SemiBold"/>
              </a:rPr>
              <a:t>WHITE FISH</a:t>
            </a:r>
            <a:endParaRPr lang="en-AU" sz="1400" dirty="0">
              <a:solidFill>
                <a:prstClr val="black"/>
              </a:solidFill>
              <a:cs typeface="Hellix SemiBold"/>
            </a:endParaRPr>
          </a:p>
        </p:txBody>
      </p:sp>
      <p:sp>
        <p:nvSpPr>
          <p:cNvPr id="7" name="Text Placeholder 3">
            <a:extLst>
              <a:ext uri="{FF2B5EF4-FFF2-40B4-BE49-F238E27FC236}">
                <a16:creationId xmlns:a16="http://schemas.microsoft.com/office/drawing/2014/main" id="{9FD73AE3-2A73-78A1-0EF1-D72AF50BA1B4}"/>
              </a:ext>
            </a:extLst>
          </p:cNvPr>
          <p:cNvSpPr txBox="1">
            <a:spLocks/>
          </p:cNvSpPr>
          <p:nvPr/>
        </p:nvSpPr>
        <p:spPr>
          <a:xfrm>
            <a:off x="7739262" y="5864342"/>
            <a:ext cx="1516651"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1400" b="1" dirty="0">
                <a:solidFill>
                  <a:prstClr val="black"/>
                </a:solidFill>
                <a:cs typeface="Hellix SemiBold"/>
              </a:rPr>
              <a:t>SPICY FOOD</a:t>
            </a:r>
            <a:endParaRPr lang="en-AU" sz="1400" dirty="0">
              <a:solidFill>
                <a:prstClr val="black"/>
              </a:solidFill>
              <a:cs typeface="Hellix SemiBold"/>
            </a:endParaRPr>
          </a:p>
        </p:txBody>
      </p:sp>
      <p:sp>
        <p:nvSpPr>
          <p:cNvPr id="8" name="Text Placeholder 3">
            <a:extLst>
              <a:ext uri="{FF2B5EF4-FFF2-40B4-BE49-F238E27FC236}">
                <a16:creationId xmlns:a16="http://schemas.microsoft.com/office/drawing/2014/main" id="{39164AFB-EB73-2F9E-E20C-85E3E34A9466}"/>
              </a:ext>
            </a:extLst>
          </p:cNvPr>
          <p:cNvSpPr txBox="1">
            <a:spLocks/>
          </p:cNvSpPr>
          <p:nvPr/>
        </p:nvSpPr>
        <p:spPr>
          <a:xfrm>
            <a:off x="9768886" y="5864342"/>
            <a:ext cx="2122239"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1400" b="1" dirty="0">
                <a:solidFill>
                  <a:prstClr val="black"/>
                </a:solidFill>
                <a:cs typeface="Hellix SemiBold"/>
              </a:rPr>
              <a:t>SOFT CHEESE</a:t>
            </a:r>
            <a:endParaRPr lang="en-AU" sz="1400" dirty="0">
              <a:solidFill>
                <a:prstClr val="black"/>
              </a:solidFill>
              <a:cs typeface="Hellix SemiBold"/>
            </a:endParaRPr>
          </a:p>
        </p:txBody>
      </p:sp>
      <p:sp>
        <p:nvSpPr>
          <p:cNvPr id="2" name="Text Placeholder 3">
            <a:extLst>
              <a:ext uri="{FF2B5EF4-FFF2-40B4-BE49-F238E27FC236}">
                <a16:creationId xmlns:a16="http://schemas.microsoft.com/office/drawing/2014/main" id="{C3D48711-266A-A859-997C-087E1330735D}"/>
              </a:ext>
            </a:extLst>
          </p:cNvPr>
          <p:cNvSpPr txBox="1">
            <a:spLocks/>
          </p:cNvSpPr>
          <p:nvPr/>
        </p:nvSpPr>
        <p:spPr>
          <a:xfrm>
            <a:off x="5501226" y="5864342"/>
            <a:ext cx="1516650" cy="27086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1400" b="1" dirty="0">
                <a:solidFill>
                  <a:prstClr val="black"/>
                </a:solidFill>
                <a:cs typeface="Hellix SemiBold"/>
              </a:rPr>
              <a:t>PORK</a:t>
            </a:r>
            <a:endParaRPr lang="en-AU" sz="1400" dirty="0">
              <a:solidFill>
                <a:prstClr val="black"/>
              </a:solidFill>
              <a:cs typeface="Hellix SemiBold"/>
            </a:endParaRPr>
          </a:p>
        </p:txBody>
      </p:sp>
      <p:pic>
        <p:nvPicPr>
          <p:cNvPr id="12" name="Picture 11">
            <a:extLst>
              <a:ext uri="{FF2B5EF4-FFF2-40B4-BE49-F238E27FC236}">
                <a16:creationId xmlns:a16="http://schemas.microsoft.com/office/drawing/2014/main" id="{54E2D9F2-0E88-722C-11BD-FA20E1E870F9}"/>
              </a:ext>
            </a:extLst>
          </p:cNvPr>
          <p:cNvPicPr>
            <a:picLocks noChangeAspect="1"/>
          </p:cNvPicPr>
          <p:nvPr/>
        </p:nvPicPr>
        <p:blipFill>
          <a:blip r:embed="rId3"/>
          <a:stretch>
            <a:fillRect/>
          </a:stretch>
        </p:blipFill>
        <p:spPr>
          <a:xfrm>
            <a:off x="3238690" y="4589302"/>
            <a:ext cx="1587993" cy="1186985"/>
          </a:xfrm>
          <a:prstGeom prst="rect">
            <a:avLst/>
          </a:prstGeom>
        </p:spPr>
      </p:pic>
      <p:pic>
        <p:nvPicPr>
          <p:cNvPr id="19" name="Picture 18">
            <a:extLst>
              <a:ext uri="{FF2B5EF4-FFF2-40B4-BE49-F238E27FC236}">
                <a16:creationId xmlns:a16="http://schemas.microsoft.com/office/drawing/2014/main" id="{B45E1CDF-FD35-4973-63CD-59DF559AD667}"/>
              </a:ext>
            </a:extLst>
          </p:cNvPr>
          <p:cNvPicPr>
            <a:picLocks noChangeAspect="1"/>
          </p:cNvPicPr>
          <p:nvPr/>
        </p:nvPicPr>
        <p:blipFill>
          <a:blip r:embed="rId4"/>
          <a:stretch>
            <a:fillRect/>
          </a:stretch>
        </p:blipFill>
        <p:spPr>
          <a:xfrm>
            <a:off x="5316543" y="4797395"/>
            <a:ext cx="1758326" cy="912339"/>
          </a:xfrm>
          <a:prstGeom prst="rect">
            <a:avLst/>
          </a:prstGeom>
        </p:spPr>
      </p:pic>
      <p:pic>
        <p:nvPicPr>
          <p:cNvPr id="13" name="Picture Placeholder 8" descr="A close up of a bottle&#10;&#10;Description automatically generated">
            <a:extLst>
              <a:ext uri="{FF2B5EF4-FFF2-40B4-BE49-F238E27FC236}">
                <a16:creationId xmlns:a16="http://schemas.microsoft.com/office/drawing/2014/main" id="{DB1D417B-15B2-C7BA-42E3-EF805C129B36}"/>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1015018" y="1253043"/>
            <a:ext cx="1803891" cy="5461000"/>
          </a:xfrm>
          <a:prstGeom prst="rect">
            <a:avLst/>
          </a:prstGeom>
        </p:spPr>
      </p:pic>
      <p:sp>
        <p:nvSpPr>
          <p:cNvPr id="15" name="object 10">
            <a:extLst>
              <a:ext uri="{FF2B5EF4-FFF2-40B4-BE49-F238E27FC236}">
                <a16:creationId xmlns:a16="http://schemas.microsoft.com/office/drawing/2014/main" id="{4BE335C4-F7F8-61E6-6114-44DFEB010578}"/>
              </a:ext>
            </a:extLst>
          </p:cNvPr>
          <p:cNvSpPr txBox="1"/>
          <p:nvPr/>
        </p:nvSpPr>
        <p:spPr>
          <a:xfrm rot="16200000">
            <a:off x="-356148" y="4484858"/>
            <a:ext cx="4652237" cy="410433"/>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RIESLING</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pic>
        <p:nvPicPr>
          <p:cNvPr id="16" name="Picture 15">
            <a:extLst>
              <a:ext uri="{FF2B5EF4-FFF2-40B4-BE49-F238E27FC236}">
                <a16:creationId xmlns:a16="http://schemas.microsoft.com/office/drawing/2014/main" id="{A85DD15B-D8E5-D6F4-4B6A-42EB07763A82}"/>
              </a:ext>
            </a:extLst>
          </p:cNvPr>
          <p:cNvPicPr>
            <a:picLocks noChangeAspect="1"/>
          </p:cNvPicPr>
          <p:nvPr/>
        </p:nvPicPr>
        <p:blipFill>
          <a:blip r:embed="rId6"/>
          <a:stretch>
            <a:fillRect/>
          </a:stretch>
        </p:blipFill>
        <p:spPr>
          <a:xfrm>
            <a:off x="4114335" y="2164433"/>
            <a:ext cx="1944494" cy="1086922"/>
          </a:xfrm>
          <a:prstGeom prst="rect">
            <a:avLst/>
          </a:prstGeom>
        </p:spPr>
      </p:pic>
      <p:pic>
        <p:nvPicPr>
          <p:cNvPr id="17" name="Picture 16">
            <a:extLst>
              <a:ext uri="{FF2B5EF4-FFF2-40B4-BE49-F238E27FC236}">
                <a16:creationId xmlns:a16="http://schemas.microsoft.com/office/drawing/2014/main" id="{B3E30954-C187-3E84-9D5F-DF15A1C49867}"/>
              </a:ext>
            </a:extLst>
          </p:cNvPr>
          <p:cNvPicPr>
            <a:picLocks noChangeAspect="1"/>
          </p:cNvPicPr>
          <p:nvPr/>
        </p:nvPicPr>
        <p:blipFill>
          <a:blip r:embed="rId7"/>
          <a:stretch>
            <a:fillRect/>
          </a:stretch>
        </p:blipFill>
        <p:spPr>
          <a:xfrm>
            <a:off x="7703590" y="4910114"/>
            <a:ext cx="1587993" cy="686899"/>
          </a:xfrm>
          <a:prstGeom prst="rect">
            <a:avLst/>
          </a:prstGeom>
        </p:spPr>
      </p:pic>
      <p:pic>
        <p:nvPicPr>
          <p:cNvPr id="18" name="Picture 17">
            <a:extLst>
              <a:ext uri="{FF2B5EF4-FFF2-40B4-BE49-F238E27FC236}">
                <a16:creationId xmlns:a16="http://schemas.microsoft.com/office/drawing/2014/main" id="{8E7D0F8C-F731-B0F4-A90D-05C0CD884831}"/>
              </a:ext>
            </a:extLst>
          </p:cNvPr>
          <p:cNvPicPr>
            <a:picLocks noChangeAspect="1"/>
          </p:cNvPicPr>
          <p:nvPr/>
        </p:nvPicPr>
        <p:blipFill>
          <a:blip r:embed="rId8"/>
          <a:stretch>
            <a:fillRect/>
          </a:stretch>
        </p:blipFill>
        <p:spPr>
          <a:xfrm>
            <a:off x="6519746" y="2121767"/>
            <a:ext cx="1516650" cy="1129588"/>
          </a:xfrm>
          <a:prstGeom prst="rect">
            <a:avLst/>
          </a:prstGeom>
        </p:spPr>
      </p:pic>
      <p:pic>
        <p:nvPicPr>
          <p:cNvPr id="22" name="Picture 21">
            <a:extLst>
              <a:ext uri="{FF2B5EF4-FFF2-40B4-BE49-F238E27FC236}">
                <a16:creationId xmlns:a16="http://schemas.microsoft.com/office/drawing/2014/main" id="{454B1081-F632-94EF-7138-E2905E525B6C}"/>
              </a:ext>
            </a:extLst>
          </p:cNvPr>
          <p:cNvPicPr>
            <a:picLocks noChangeAspect="1"/>
          </p:cNvPicPr>
          <p:nvPr/>
        </p:nvPicPr>
        <p:blipFill>
          <a:blip r:embed="rId9"/>
          <a:stretch>
            <a:fillRect/>
          </a:stretch>
        </p:blipFill>
        <p:spPr>
          <a:xfrm>
            <a:off x="8647686" y="2353092"/>
            <a:ext cx="2003106" cy="942172"/>
          </a:xfrm>
          <a:prstGeom prst="rect">
            <a:avLst/>
          </a:prstGeom>
        </p:spPr>
      </p:pic>
      <p:pic>
        <p:nvPicPr>
          <p:cNvPr id="25" name="Picture 24">
            <a:extLst>
              <a:ext uri="{FF2B5EF4-FFF2-40B4-BE49-F238E27FC236}">
                <a16:creationId xmlns:a16="http://schemas.microsoft.com/office/drawing/2014/main" id="{C1EE62E9-663E-7F3E-5466-1CB1A97AB50C}"/>
              </a:ext>
            </a:extLst>
          </p:cNvPr>
          <p:cNvPicPr>
            <a:picLocks noChangeAspect="1"/>
          </p:cNvPicPr>
          <p:nvPr/>
        </p:nvPicPr>
        <p:blipFill>
          <a:blip r:embed="rId10"/>
          <a:stretch>
            <a:fillRect/>
          </a:stretch>
        </p:blipFill>
        <p:spPr>
          <a:xfrm>
            <a:off x="9997378" y="4713249"/>
            <a:ext cx="1381593" cy="926480"/>
          </a:xfrm>
          <a:prstGeom prst="rect">
            <a:avLst/>
          </a:prstGeom>
        </p:spPr>
      </p:pic>
    </p:spTree>
    <p:extLst>
      <p:ext uri="{BB962C8B-B14F-4D97-AF65-F5344CB8AC3E}">
        <p14:creationId xmlns:p14="http://schemas.microsoft.com/office/powerpoint/2010/main" val="3412986629"/>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68300"/>
            <a:ext cx="6096000" cy="6103741"/>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630419" y="274714"/>
            <a:ext cx="5317708" cy="785732"/>
          </a:xfrm>
        </p:spPr>
        <p:txBody>
          <a:bodyPr/>
          <a:lstStyle/>
          <a:p>
            <a:r>
              <a:rPr lang="en-US" dirty="0">
                <a:solidFill>
                  <a:schemeClr val="bg2"/>
                </a:solidFill>
              </a:rPr>
              <a:t>RIESLING</a:t>
            </a: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30420" y="3346167"/>
            <a:ext cx="3636780" cy="1670704"/>
          </a:xfrm>
        </p:spPr>
        <p:txBody>
          <a:bodyPr/>
          <a:lstStyle/>
          <a:p>
            <a:pPr marL="0" indent="0">
              <a:lnSpc>
                <a:spcPct val="98000"/>
              </a:lnSpc>
              <a:buNone/>
            </a:pPr>
            <a:r>
              <a:rPr lang="en-AU" dirty="0">
                <a:solidFill>
                  <a:schemeClr val="bg1"/>
                </a:solidFill>
              </a:rPr>
              <a:t>One of Australia’s premier </a:t>
            </a:r>
            <a:br>
              <a:rPr lang="en-AU" dirty="0">
                <a:solidFill>
                  <a:schemeClr val="bg1"/>
                </a:solidFill>
              </a:rPr>
            </a:br>
            <a:r>
              <a:rPr lang="en-AU" dirty="0">
                <a:solidFill>
                  <a:schemeClr val="bg1"/>
                </a:solidFill>
              </a:rPr>
              <a:t>white grape varieties, Riesling </a:t>
            </a:r>
            <a:br>
              <a:rPr lang="en-AU" dirty="0">
                <a:solidFill>
                  <a:schemeClr val="bg1"/>
                </a:solidFill>
              </a:rPr>
            </a:br>
            <a:r>
              <a:rPr lang="en-AU" dirty="0">
                <a:solidFill>
                  <a:schemeClr val="bg1"/>
                </a:solidFill>
              </a:rPr>
              <a:t>is a delicate, expressive and versatile variety that benefits from a minimalist winemaking approach.</a:t>
            </a:r>
          </a:p>
          <a:p>
            <a:pPr marL="0" indent="0">
              <a:lnSpc>
                <a:spcPct val="98000"/>
              </a:lnSpc>
              <a:buNone/>
            </a:pPr>
            <a:r>
              <a:rPr lang="en-AU" dirty="0">
                <a:solidFill>
                  <a:schemeClr val="bg1"/>
                </a:solidFill>
              </a:rPr>
              <a:t>Australia is home to some of the world’s oldest Riesling vines and a leading global producer. </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623888" y="1158149"/>
            <a:ext cx="5047570" cy="1325563"/>
          </a:xfrm>
        </p:spPr>
        <p:txBody>
          <a:bodyPr/>
          <a:lstStyle/>
          <a:p>
            <a:r>
              <a:rPr lang="en-US" sz="4800" kern="1000" spc="-100" dirty="0"/>
              <a:t>MINIMAL INTERVENTION MASTERY</a:t>
            </a:r>
          </a:p>
        </p:txBody>
      </p:sp>
    </p:spTree>
    <p:extLst>
      <p:ext uri="{BB962C8B-B14F-4D97-AF65-F5344CB8AC3E}">
        <p14:creationId xmlns:p14="http://schemas.microsoft.com/office/powerpoint/2010/main" val="3901396709"/>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1" y="368299"/>
            <a:ext cx="6088611" cy="6123432"/>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235402"/>
            <a:ext cx="5307440" cy="785732"/>
          </a:xfrm>
        </p:spPr>
        <p:txBody>
          <a:bodyPr/>
          <a:lstStyle/>
          <a:p>
            <a:r>
              <a:rPr lang="en-US" dirty="0">
                <a:solidFill>
                  <a:schemeClr val="bg2"/>
                </a:solidFill>
              </a:rPr>
              <a:t>AUSTRALIAN RIESLING</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103266"/>
            <a:ext cx="5534105" cy="1325563"/>
          </a:xfrm>
        </p:spPr>
        <p:txBody>
          <a:bodyPr/>
          <a:lstStyle/>
          <a:p>
            <a:r>
              <a:rPr lang="en-US" sz="5300" kern="1000" spc="-100" dirty="0"/>
              <a:t>A FUTURE OF POSSIBILITY AND POTENTIAL</a:t>
            </a:r>
          </a:p>
        </p:txBody>
      </p:sp>
    </p:spTree>
    <p:extLst>
      <p:ext uri="{BB962C8B-B14F-4D97-AF65-F5344CB8AC3E}">
        <p14:creationId xmlns:p14="http://schemas.microsoft.com/office/powerpoint/2010/main" val="3807551082"/>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1"/>
            <a:ext cx="12192000" cy="6980663"/>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en-AU" altLang="ja-JP" sz="5443" b="0"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THANK YOU</a:t>
            </a:r>
            <a:endParaRPr lang="ja-JP" altLang="en-US" sz="5443" b="0">
              <a:solidFill>
                <a:schemeClr val="bg1"/>
              </a:solidFill>
              <a:latin typeface="Neue Haas Grotesk Text Pro" panose="020B0504020202020204" pitchFamily="34" charset="77"/>
              <a:cs typeface="Inter Display" panose="02000503000000020004" pitchFamily="2" charset="0"/>
            </a:endParaRPr>
          </a:p>
          <a:p>
            <a:pPr marL="11522" algn="ctr">
              <a:spcBef>
                <a:spcPts val="91"/>
              </a:spcBef>
              <a:tabLst>
                <a:tab pos="1162574" algn="l"/>
                <a:tab pos="2432878" algn="l"/>
                <a:tab pos="3690509" algn="l"/>
                <a:tab pos="4919334" algn="l"/>
                <a:tab pos="6532419" algn="l"/>
                <a:tab pos="9045952" algn="l"/>
              </a:tabLst>
            </a:pPr>
            <a:endParaRPr lang="pt-BR" sz="9073" b="0" spc="272"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 name="Freeform 1">
            <a:extLst>
              <a:ext uri="{FF2B5EF4-FFF2-40B4-BE49-F238E27FC236}">
                <a16:creationId xmlns:a16="http://schemas.microsoft.com/office/drawing/2014/main" id="{CC51DA6F-C4AB-DE44-3F72-EE391D62A160}"/>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7" name="Graphic 6">
            <a:extLst>
              <a:ext uri="{FF2B5EF4-FFF2-40B4-BE49-F238E27FC236}">
                <a16:creationId xmlns:a16="http://schemas.microsoft.com/office/drawing/2014/main" id="{FF510320-76E0-149D-2738-DB440053BE86}"/>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2579349937"/>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42938-09F0-340F-91B5-1BD55B8FB50C}"/>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B52A5BEE-12D5-F41C-952F-9FE8AEFBBB38}"/>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0841D85E-2057-1603-F5D9-200A815DCFC3}"/>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2461901425"/>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0CAEF8-94B9-A641-541D-945D2BD68EE9}"/>
              </a:ext>
            </a:extLst>
          </p:cNvPr>
          <p:cNvSpPr>
            <a:spLocks noGrp="1"/>
          </p:cNvSpPr>
          <p:nvPr>
            <p:ph type="body" sz="quarter" idx="12"/>
          </p:nvPr>
        </p:nvSpPr>
        <p:spPr>
          <a:xfrm>
            <a:off x="6456363" y="2575649"/>
            <a:ext cx="4829691" cy="1530521"/>
          </a:xfrm>
        </p:spPr>
        <p:txBody>
          <a:bodyPr/>
          <a:lstStyle/>
          <a:p>
            <a:pPr>
              <a:spcBef>
                <a:spcPts val="500"/>
              </a:spcBef>
            </a:pPr>
            <a:r>
              <a:rPr lang="en-AU" dirty="0"/>
              <a:t>The history of Riesling in Australia</a:t>
            </a:r>
          </a:p>
          <a:p>
            <a:pPr>
              <a:spcBef>
                <a:spcPts val="500"/>
              </a:spcBef>
            </a:pPr>
            <a:r>
              <a:rPr lang="en-AU" dirty="0"/>
              <a:t>How it’s grown</a:t>
            </a:r>
          </a:p>
          <a:p>
            <a:pPr>
              <a:spcBef>
                <a:spcPts val="500"/>
              </a:spcBef>
            </a:pPr>
            <a:r>
              <a:rPr lang="en-AU" dirty="0"/>
              <a:t>How it’s made</a:t>
            </a:r>
          </a:p>
          <a:p>
            <a:pPr>
              <a:spcBef>
                <a:spcPts val="500"/>
              </a:spcBef>
            </a:pPr>
            <a:r>
              <a:rPr lang="en-AU" dirty="0"/>
              <a:t>Where it’s grown</a:t>
            </a:r>
          </a:p>
          <a:p>
            <a:pPr>
              <a:spcBef>
                <a:spcPts val="500"/>
              </a:spcBef>
            </a:pPr>
            <a:r>
              <a:rPr lang="en-AU" dirty="0"/>
              <a:t>Common styles</a:t>
            </a:r>
          </a:p>
          <a:p>
            <a:pPr>
              <a:spcBef>
                <a:spcPts val="500"/>
              </a:spcBef>
            </a:pPr>
            <a:r>
              <a:rPr lang="en-AU" dirty="0"/>
              <a:t>Characteristics and flavour profiles</a:t>
            </a:r>
          </a:p>
        </p:txBody>
      </p:sp>
      <p:sp>
        <p:nvSpPr>
          <p:cNvPr id="5" name="Text Placeholder 4">
            <a:extLst>
              <a:ext uri="{FF2B5EF4-FFF2-40B4-BE49-F238E27FC236}">
                <a16:creationId xmlns:a16="http://schemas.microsoft.com/office/drawing/2014/main" id="{1B7B4BFB-5E1A-3E82-E8CE-D144971F28DA}"/>
              </a:ext>
            </a:extLst>
          </p:cNvPr>
          <p:cNvSpPr>
            <a:spLocks noGrp="1"/>
          </p:cNvSpPr>
          <p:nvPr>
            <p:ph type="body" sz="quarter" idx="13"/>
          </p:nvPr>
        </p:nvSpPr>
        <p:spPr/>
        <p:txBody>
          <a:bodyPr/>
          <a:lstStyle/>
          <a:p>
            <a:r>
              <a:rPr lang="en-US" dirty="0">
                <a:solidFill>
                  <a:schemeClr val="accent2"/>
                </a:solidFill>
              </a:rPr>
              <a:t>TODAY WE’LL COVER</a:t>
            </a:r>
          </a:p>
        </p:txBody>
      </p:sp>
      <p:pic>
        <p:nvPicPr>
          <p:cNvPr id="9" name="Picture Placeholder 8" descr="A room with many barrels&#10;&#10;AI-generated content may be incorrect.">
            <a:extLst>
              <a:ext uri="{FF2B5EF4-FFF2-40B4-BE49-F238E27FC236}">
                <a16:creationId xmlns:a16="http://schemas.microsoft.com/office/drawing/2014/main" id="{F98E8610-F48E-929F-BE34-9DB61DCC09A2}"/>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16033893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AB5986BB-4BC6-AAEF-DD6D-C566CE2AB68B}"/>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8192429" y="3665033"/>
            <a:ext cx="3999571" cy="2830819"/>
          </a:xfrm>
        </p:spPr>
      </p:pic>
      <p:sp>
        <p:nvSpPr>
          <p:cNvPr id="3" name="Title 2">
            <a:extLst>
              <a:ext uri="{FF2B5EF4-FFF2-40B4-BE49-F238E27FC236}">
                <a16:creationId xmlns:a16="http://schemas.microsoft.com/office/drawing/2014/main" id="{89F80A8C-7954-4435-DBFB-8A167ABA8993}"/>
              </a:ext>
            </a:extLst>
          </p:cNvPr>
          <p:cNvSpPr>
            <a:spLocks noGrp="1"/>
          </p:cNvSpPr>
          <p:nvPr>
            <p:ph type="title"/>
          </p:nvPr>
        </p:nvSpPr>
        <p:spPr>
          <a:xfrm>
            <a:off x="1109228" y="3561231"/>
            <a:ext cx="2382787" cy="662774"/>
          </a:xfrm>
        </p:spPr>
        <p:txBody>
          <a:bodyPr/>
          <a:lstStyle/>
          <a:p>
            <a:r>
              <a:rPr lang="en-US" dirty="0">
                <a:solidFill>
                  <a:schemeClr val="bg2"/>
                </a:solidFill>
              </a:rPr>
              <a:t>1800s</a:t>
            </a:r>
          </a:p>
        </p:txBody>
      </p:sp>
      <p:sp>
        <p:nvSpPr>
          <p:cNvPr id="4" name="Text Placeholder 3">
            <a:extLst>
              <a:ext uri="{FF2B5EF4-FFF2-40B4-BE49-F238E27FC236}">
                <a16:creationId xmlns:a16="http://schemas.microsoft.com/office/drawing/2014/main" id="{CA68D089-C4E3-78D9-88DE-974ED86D9DA9}"/>
              </a:ext>
            </a:extLst>
          </p:cNvPr>
          <p:cNvSpPr>
            <a:spLocks noGrp="1"/>
          </p:cNvSpPr>
          <p:nvPr>
            <p:ph type="body" sz="quarter" idx="10"/>
          </p:nvPr>
        </p:nvSpPr>
        <p:spPr>
          <a:xfrm>
            <a:off x="1109228" y="4224012"/>
            <a:ext cx="2979552" cy="1461301"/>
          </a:xfrm>
        </p:spPr>
        <p:txBody>
          <a:bodyPr/>
          <a:lstStyle/>
          <a:p>
            <a:pPr>
              <a:lnSpc>
                <a:spcPct val="95000"/>
              </a:lnSpc>
            </a:pPr>
            <a:r>
              <a:rPr lang="en-AU" sz="1600" dirty="0"/>
              <a:t>First recorded as being imported by William Macarthur in 1837. Riesling is embraced by German, Polish and Czech settlers and soon finds a home in the Clare Valley, Eden Valley, Tasmania, Victoria, Mudgee and Western Australia.</a:t>
            </a:r>
          </a:p>
        </p:txBody>
      </p:sp>
      <p:sp>
        <p:nvSpPr>
          <p:cNvPr id="7" name="Text Placeholder 6">
            <a:extLst>
              <a:ext uri="{FF2B5EF4-FFF2-40B4-BE49-F238E27FC236}">
                <a16:creationId xmlns:a16="http://schemas.microsoft.com/office/drawing/2014/main" id="{98191510-D3CD-6D75-8447-FBB6BC2FED22}"/>
              </a:ext>
            </a:extLst>
          </p:cNvPr>
          <p:cNvSpPr>
            <a:spLocks noGrp="1"/>
          </p:cNvSpPr>
          <p:nvPr>
            <p:ph type="body" sz="quarter" idx="17"/>
          </p:nvPr>
        </p:nvSpPr>
        <p:spPr>
          <a:xfrm>
            <a:off x="7727530" y="1508782"/>
            <a:ext cx="2769485" cy="1461301"/>
          </a:xfrm>
        </p:spPr>
        <p:txBody>
          <a:bodyPr/>
          <a:lstStyle/>
          <a:p>
            <a:pPr>
              <a:lnSpc>
                <a:spcPct val="95000"/>
              </a:lnSpc>
            </a:pPr>
            <a:r>
              <a:rPr lang="en-AU" sz="1600" dirty="0"/>
              <a:t>New technology makes its way into the Australian wine community. Refrigeration is used to cool fermentation temperatures, helping to preserve Riesling’s delicate aromatics. </a:t>
            </a:r>
          </a:p>
        </p:txBody>
      </p:sp>
      <p:sp>
        <p:nvSpPr>
          <p:cNvPr id="8" name="Text Placeholder 7">
            <a:extLst>
              <a:ext uri="{FF2B5EF4-FFF2-40B4-BE49-F238E27FC236}">
                <a16:creationId xmlns:a16="http://schemas.microsoft.com/office/drawing/2014/main" id="{7CB350C9-D773-C2B0-7820-5120B22D2577}"/>
              </a:ext>
            </a:extLst>
          </p:cNvPr>
          <p:cNvSpPr>
            <a:spLocks noGrp="1"/>
          </p:cNvSpPr>
          <p:nvPr>
            <p:ph type="body" sz="quarter" idx="18"/>
          </p:nvPr>
        </p:nvSpPr>
        <p:spPr>
          <a:xfrm>
            <a:off x="7716644" y="824931"/>
            <a:ext cx="2690127" cy="662774"/>
          </a:xfrm>
        </p:spPr>
        <p:txBody>
          <a:bodyPr/>
          <a:lstStyle/>
          <a:p>
            <a:r>
              <a:rPr lang="en-US" dirty="0">
                <a:solidFill>
                  <a:schemeClr val="bg2"/>
                </a:solidFill>
              </a:rPr>
              <a:t>1930s</a:t>
            </a:r>
          </a:p>
        </p:txBody>
      </p:sp>
      <p:sp>
        <p:nvSpPr>
          <p:cNvPr id="9" name="Text Placeholder 8">
            <a:extLst>
              <a:ext uri="{FF2B5EF4-FFF2-40B4-BE49-F238E27FC236}">
                <a16:creationId xmlns:a16="http://schemas.microsoft.com/office/drawing/2014/main" id="{18DB7929-ED55-52E5-510A-55DED06ABDD4}"/>
              </a:ext>
            </a:extLst>
          </p:cNvPr>
          <p:cNvSpPr>
            <a:spLocks noGrp="1"/>
          </p:cNvSpPr>
          <p:nvPr>
            <p:ph type="body" sz="quarter" idx="13"/>
          </p:nvPr>
        </p:nvSpPr>
        <p:spPr>
          <a:xfrm>
            <a:off x="606789" y="584200"/>
            <a:ext cx="4657498" cy="1325563"/>
          </a:xfrm>
        </p:spPr>
        <p:txBody>
          <a:bodyPr/>
          <a:lstStyle/>
          <a:p>
            <a:r>
              <a:rPr lang="en-US" dirty="0">
                <a:solidFill>
                  <a:schemeClr val="accent2"/>
                </a:solidFill>
              </a:rPr>
              <a:t>THE HISTORY OF RIESLING IN AUSTRALIA</a:t>
            </a:r>
          </a:p>
        </p:txBody>
      </p:sp>
      <p:sp>
        <p:nvSpPr>
          <p:cNvPr id="2" name="Text Placeholder 4">
            <a:extLst>
              <a:ext uri="{FF2B5EF4-FFF2-40B4-BE49-F238E27FC236}">
                <a16:creationId xmlns:a16="http://schemas.microsoft.com/office/drawing/2014/main" id="{673E668F-668D-79FF-BE73-7BFDEDFC9034}"/>
              </a:ext>
            </a:extLst>
          </p:cNvPr>
          <p:cNvSpPr txBox="1">
            <a:spLocks/>
          </p:cNvSpPr>
          <p:nvPr/>
        </p:nvSpPr>
        <p:spPr>
          <a:xfrm>
            <a:off x="5264288" y="4240381"/>
            <a:ext cx="2452356"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en-AU" sz="1600" dirty="0"/>
              <a:t>Riesling is highly regarded and in demand, becoming synonymous with ‘dry white wine’. </a:t>
            </a:r>
          </a:p>
        </p:txBody>
      </p:sp>
      <p:sp>
        <p:nvSpPr>
          <p:cNvPr id="10" name="Text Placeholder 5">
            <a:extLst>
              <a:ext uri="{FF2B5EF4-FFF2-40B4-BE49-F238E27FC236}">
                <a16:creationId xmlns:a16="http://schemas.microsoft.com/office/drawing/2014/main" id="{E939C9D0-8FA3-1FE9-8048-A3605414776E}"/>
              </a:ext>
            </a:extLst>
          </p:cNvPr>
          <p:cNvSpPr txBox="1">
            <a:spLocks/>
          </p:cNvSpPr>
          <p:nvPr/>
        </p:nvSpPr>
        <p:spPr>
          <a:xfrm>
            <a:off x="5264287" y="3577607"/>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bg2"/>
                </a:solidFill>
              </a:rPr>
              <a:t>Mid 1800s</a:t>
            </a:r>
          </a:p>
        </p:txBody>
      </p:sp>
    </p:spTree>
    <p:extLst>
      <p:ext uri="{BB962C8B-B14F-4D97-AF65-F5344CB8AC3E}">
        <p14:creationId xmlns:p14="http://schemas.microsoft.com/office/powerpoint/2010/main" val="327401099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B1FE52DA-777A-1E64-876F-A13E80C3C331}"/>
              </a:ext>
            </a:extLst>
          </p:cNvPr>
          <p:cNvPicPr>
            <a:picLocks noGrp="1" noChangeAspect="1"/>
          </p:cNvPicPr>
          <p:nvPr>
            <p:ph type="pic" sz="quarter" idx="4294967295"/>
          </p:nvPr>
        </p:nvPicPr>
        <p:blipFill>
          <a:blip r:embed="rId2" cstate="screen">
            <a:extLst>
              <a:ext uri="{28A0092B-C50C-407E-A947-70E740481C1C}">
                <a14:useLocalDpi xmlns:a14="http://schemas.microsoft.com/office/drawing/2010/main"/>
              </a:ext>
            </a:extLst>
          </a:blip>
          <a:srcRect/>
          <a:stretch/>
        </p:blipFill>
        <p:spPr>
          <a:xfrm>
            <a:off x="8349201" y="584201"/>
            <a:ext cx="3842800" cy="2448931"/>
          </a:xfrm>
        </p:spPr>
      </p:pic>
      <p:sp>
        <p:nvSpPr>
          <p:cNvPr id="3" name="Text Placeholder 2">
            <a:extLst>
              <a:ext uri="{FF2B5EF4-FFF2-40B4-BE49-F238E27FC236}">
                <a16:creationId xmlns:a16="http://schemas.microsoft.com/office/drawing/2014/main" id="{E25CF1C7-70AA-FC1F-C8BD-579EB3EB8129}"/>
              </a:ext>
            </a:extLst>
          </p:cNvPr>
          <p:cNvSpPr>
            <a:spLocks noGrp="1"/>
          </p:cNvSpPr>
          <p:nvPr>
            <p:ph type="body" sz="quarter" idx="17"/>
          </p:nvPr>
        </p:nvSpPr>
        <p:spPr>
          <a:xfrm>
            <a:off x="896028" y="4242819"/>
            <a:ext cx="2873084" cy="1461301"/>
          </a:xfrm>
        </p:spPr>
        <p:txBody>
          <a:bodyPr/>
          <a:lstStyle/>
          <a:p>
            <a:pPr>
              <a:lnSpc>
                <a:spcPct val="90000"/>
              </a:lnSpc>
            </a:pPr>
            <a:r>
              <a:rPr lang="en-AU" sz="1600" dirty="0"/>
              <a:t>Australian Riesling is further revolutionised when Colin Gramp uses cold-pressure fermentation to prevent the escape of carbon dioxide and control fermentation temperatures.</a:t>
            </a:r>
          </a:p>
        </p:txBody>
      </p:sp>
      <p:sp>
        <p:nvSpPr>
          <p:cNvPr id="4" name="Text Placeholder 3">
            <a:extLst>
              <a:ext uri="{FF2B5EF4-FFF2-40B4-BE49-F238E27FC236}">
                <a16:creationId xmlns:a16="http://schemas.microsoft.com/office/drawing/2014/main" id="{2DE44FBB-F168-EAE4-CCB5-6AA8D5B164C3}"/>
              </a:ext>
            </a:extLst>
          </p:cNvPr>
          <p:cNvSpPr>
            <a:spLocks noGrp="1"/>
          </p:cNvSpPr>
          <p:nvPr>
            <p:ph type="body" sz="quarter" idx="18"/>
          </p:nvPr>
        </p:nvSpPr>
        <p:spPr>
          <a:xfrm>
            <a:off x="885143" y="3558968"/>
            <a:ext cx="2120040" cy="662774"/>
          </a:xfrm>
        </p:spPr>
        <p:txBody>
          <a:bodyPr/>
          <a:lstStyle/>
          <a:p>
            <a:r>
              <a:rPr lang="en-US" dirty="0">
                <a:solidFill>
                  <a:schemeClr val="bg2"/>
                </a:solidFill>
              </a:rPr>
              <a:t>1950s</a:t>
            </a:r>
          </a:p>
        </p:txBody>
      </p:sp>
      <p:sp>
        <p:nvSpPr>
          <p:cNvPr id="7" name="Text Placeholder 6">
            <a:extLst>
              <a:ext uri="{FF2B5EF4-FFF2-40B4-BE49-F238E27FC236}">
                <a16:creationId xmlns:a16="http://schemas.microsoft.com/office/drawing/2014/main" id="{DF7077BD-D789-45D0-7EE7-1D54DC3CB774}"/>
              </a:ext>
            </a:extLst>
          </p:cNvPr>
          <p:cNvSpPr>
            <a:spLocks noGrp="1"/>
          </p:cNvSpPr>
          <p:nvPr>
            <p:ph type="body" sz="quarter" idx="21"/>
          </p:nvPr>
        </p:nvSpPr>
        <p:spPr>
          <a:xfrm>
            <a:off x="2310015" y="1354511"/>
            <a:ext cx="2462707" cy="1461301"/>
          </a:xfrm>
        </p:spPr>
        <p:txBody>
          <a:bodyPr/>
          <a:lstStyle/>
          <a:p>
            <a:pPr>
              <a:lnSpc>
                <a:spcPct val="90000"/>
              </a:lnSpc>
            </a:pPr>
            <a:r>
              <a:rPr lang="en-AU" sz="1600" dirty="0"/>
              <a:t>Riesling becomes Australia’s leading variety in the white wine boom of the late 1960s and 1970s, despite a common misconception that it’s always sweet. </a:t>
            </a:r>
          </a:p>
        </p:txBody>
      </p:sp>
      <p:sp>
        <p:nvSpPr>
          <p:cNvPr id="8" name="Text Placeholder 7">
            <a:extLst>
              <a:ext uri="{FF2B5EF4-FFF2-40B4-BE49-F238E27FC236}">
                <a16:creationId xmlns:a16="http://schemas.microsoft.com/office/drawing/2014/main" id="{D17DF496-73D7-3118-612E-D4969B26EE7E}"/>
              </a:ext>
            </a:extLst>
          </p:cNvPr>
          <p:cNvSpPr>
            <a:spLocks noGrp="1"/>
          </p:cNvSpPr>
          <p:nvPr>
            <p:ph type="body" sz="quarter" idx="22"/>
          </p:nvPr>
        </p:nvSpPr>
        <p:spPr>
          <a:xfrm>
            <a:off x="2299130" y="670660"/>
            <a:ext cx="2120040" cy="662774"/>
          </a:xfrm>
        </p:spPr>
        <p:txBody>
          <a:bodyPr/>
          <a:lstStyle/>
          <a:p>
            <a:r>
              <a:rPr lang="en-US" dirty="0">
                <a:solidFill>
                  <a:schemeClr val="bg2"/>
                </a:solidFill>
              </a:rPr>
              <a:t>1960s</a:t>
            </a:r>
          </a:p>
        </p:txBody>
      </p:sp>
      <p:sp>
        <p:nvSpPr>
          <p:cNvPr id="6" name="Text Placeholder 6">
            <a:extLst>
              <a:ext uri="{FF2B5EF4-FFF2-40B4-BE49-F238E27FC236}">
                <a16:creationId xmlns:a16="http://schemas.microsoft.com/office/drawing/2014/main" id="{FBDDDE8B-2789-FEDA-C765-199588400292}"/>
              </a:ext>
            </a:extLst>
          </p:cNvPr>
          <p:cNvSpPr txBox="1">
            <a:spLocks/>
          </p:cNvSpPr>
          <p:nvPr/>
        </p:nvSpPr>
        <p:spPr>
          <a:xfrm>
            <a:off x="8990622" y="4184767"/>
            <a:ext cx="2120040"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en-AU" sz="1600" dirty="0"/>
              <a:t>Riesling is one of Australia's most important grape varieties – and its reputation is once again soaring. </a:t>
            </a:r>
          </a:p>
        </p:txBody>
      </p:sp>
      <p:sp>
        <p:nvSpPr>
          <p:cNvPr id="9" name="Text Placeholder 7">
            <a:extLst>
              <a:ext uri="{FF2B5EF4-FFF2-40B4-BE49-F238E27FC236}">
                <a16:creationId xmlns:a16="http://schemas.microsoft.com/office/drawing/2014/main" id="{62A32854-35F1-95C6-6386-E4D638DE5452}"/>
              </a:ext>
            </a:extLst>
          </p:cNvPr>
          <p:cNvSpPr txBox="1">
            <a:spLocks/>
          </p:cNvSpPr>
          <p:nvPr/>
        </p:nvSpPr>
        <p:spPr>
          <a:xfrm>
            <a:off x="8979736" y="3500916"/>
            <a:ext cx="2564344"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bg2"/>
                </a:solidFill>
              </a:rPr>
              <a:t>Today</a:t>
            </a:r>
          </a:p>
        </p:txBody>
      </p:sp>
      <p:sp>
        <p:nvSpPr>
          <p:cNvPr id="2" name="Text Placeholder 6">
            <a:extLst>
              <a:ext uri="{FF2B5EF4-FFF2-40B4-BE49-F238E27FC236}">
                <a16:creationId xmlns:a16="http://schemas.microsoft.com/office/drawing/2014/main" id="{8FFF1F07-1EC1-0C0C-0528-42585C601191}"/>
              </a:ext>
            </a:extLst>
          </p:cNvPr>
          <p:cNvSpPr txBox="1">
            <a:spLocks/>
          </p:cNvSpPr>
          <p:nvPr/>
        </p:nvSpPr>
        <p:spPr>
          <a:xfrm>
            <a:off x="4175986" y="4194355"/>
            <a:ext cx="2611390"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en-AU" sz="1600" dirty="0"/>
              <a:t>The mislabelling of Riesling wines is corrected and Riesling shakes off its image as a sweet wine. Many famous Australian wine companies include dry Riesling in their ranges. </a:t>
            </a:r>
          </a:p>
        </p:txBody>
      </p:sp>
      <p:sp>
        <p:nvSpPr>
          <p:cNvPr id="5" name="Text Placeholder 7">
            <a:extLst>
              <a:ext uri="{FF2B5EF4-FFF2-40B4-BE49-F238E27FC236}">
                <a16:creationId xmlns:a16="http://schemas.microsoft.com/office/drawing/2014/main" id="{CAAC6E24-EA1E-26DF-E216-52CBA354A78E}"/>
              </a:ext>
            </a:extLst>
          </p:cNvPr>
          <p:cNvSpPr txBox="1">
            <a:spLocks/>
          </p:cNvSpPr>
          <p:nvPr/>
        </p:nvSpPr>
        <p:spPr>
          <a:xfrm>
            <a:off x="4165100" y="3510504"/>
            <a:ext cx="2354645"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bg2"/>
                </a:solidFill>
              </a:rPr>
              <a:t>1970s &amp; 1980s</a:t>
            </a:r>
          </a:p>
        </p:txBody>
      </p:sp>
      <p:sp>
        <p:nvSpPr>
          <p:cNvPr id="10" name="Text Placeholder 6">
            <a:extLst>
              <a:ext uri="{FF2B5EF4-FFF2-40B4-BE49-F238E27FC236}">
                <a16:creationId xmlns:a16="http://schemas.microsoft.com/office/drawing/2014/main" id="{78109B7F-7F57-7B5A-0B3F-6BF748767BF5}"/>
              </a:ext>
            </a:extLst>
          </p:cNvPr>
          <p:cNvSpPr txBox="1">
            <a:spLocks/>
          </p:cNvSpPr>
          <p:nvPr/>
        </p:nvSpPr>
        <p:spPr>
          <a:xfrm>
            <a:off x="5886493" y="1886195"/>
            <a:ext cx="2462707"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r>
              <a:rPr lang="en-AU" sz="1600" dirty="0"/>
              <a:t>Chardonnay’s surge in popularity coincides with Riesling’s decline from being Australia’s most popular white wine.</a:t>
            </a:r>
          </a:p>
        </p:txBody>
      </p:sp>
      <p:sp>
        <p:nvSpPr>
          <p:cNvPr id="11" name="Text Placeholder 7">
            <a:extLst>
              <a:ext uri="{FF2B5EF4-FFF2-40B4-BE49-F238E27FC236}">
                <a16:creationId xmlns:a16="http://schemas.microsoft.com/office/drawing/2014/main" id="{1D839660-6B90-B324-42AD-07C96508D124}"/>
              </a:ext>
            </a:extLst>
          </p:cNvPr>
          <p:cNvSpPr txBox="1">
            <a:spLocks/>
          </p:cNvSpPr>
          <p:nvPr/>
        </p:nvSpPr>
        <p:spPr>
          <a:xfrm>
            <a:off x="5875608" y="1202344"/>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bg2"/>
                </a:solidFill>
              </a:rPr>
              <a:t>1990s</a:t>
            </a:r>
          </a:p>
        </p:txBody>
      </p:sp>
    </p:spTree>
    <p:extLst>
      <p:ext uri="{BB962C8B-B14F-4D97-AF65-F5344CB8AC3E}">
        <p14:creationId xmlns:p14="http://schemas.microsoft.com/office/powerpoint/2010/main" val="229207003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096000" y="368300"/>
            <a:ext cx="6096000" cy="6103741"/>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584200"/>
            <a:ext cx="4829691" cy="429788"/>
          </a:xfrm>
        </p:spPr>
        <p:txBody>
          <a:bodyPr/>
          <a:lstStyle/>
          <a:p>
            <a:r>
              <a:rPr lang="en-US" dirty="0">
                <a:solidFill>
                  <a:schemeClr val="bg2"/>
                </a:solidFill>
              </a:rPr>
              <a:t>VITICULTURE</a:t>
            </a: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23888" y="3107214"/>
            <a:ext cx="4074492" cy="2669914"/>
          </a:xfrm>
        </p:spPr>
        <p:txBody>
          <a:bodyPr/>
          <a:lstStyle/>
          <a:p>
            <a:pPr marL="0" indent="0">
              <a:lnSpc>
                <a:spcPct val="90000"/>
              </a:lnSpc>
              <a:spcBef>
                <a:spcPts val="800"/>
              </a:spcBef>
              <a:buNone/>
            </a:pPr>
            <a:r>
              <a:rPr lang="en-AU" dirty="0">
                <a:solidFill>
                  <a:schemeClr val="bg1"/>
                </a:solidFill>
              </a:rPr>
              <a:t>Riesling is highly expressive of grape and terroir, showcasing the </a:t>
            </a:r>
            <a:r>
              <a:rPr lang="en-AU" dirty="0" err="1">
                <a:solidFill>
                  <a:schemeClr val="bg1"/>
                </a:solidFill>
              </a:rPr>
              <a:t>grapegrower’s</a:t>
            </a:r>
            <a:r>
              <a:rPr lang="en-AU" dirty="0">
                <a:solidFill>
                  <a:schemeClr val="bg1"/>
                </a:solidFill>
              </a:rPr>
              <a:t> skill. </a:t>
            </a:r>
          </a:p>
          <a:p>
            <a:pPr marL="285750" indent="-285750">
              <a:lnSpc>
                <a:spcPct val="90000"/>
              </a:lnSpc>
              <a:spcBef>
                <a:spcPts val="800"/>
              </a:spcBef>
              <a:buFont typeface="Arial" panose="020B0604020202020204" pitchFamily="34" charset="0"/>
              <a:buChar char="•"/>
            </a:pPr>
            <a:r>
              <a:rPr lang="en-AU" dirty="0">
                <a:solidFill>
                  <a:schemeClr val="bg1"/>
                </a:solidFill>
              </a:rPr>
              <a:t>Grows best in climates with cool nights and a long ripening season</a:t>
            </a:r>
          </a:p>
          <a:p>
            <a:pPr marL="285750" indent="-285750">
              <a:lnSpc>
                <a:spcPct val="90000"/>
              </a:lnSpc>
              <a:spcBef>
                <a:spcPts val="800"/>
              </a:spcBef>
              <a:buFont typeface="Arial" panose="020B0604020202020204" pitchFamily="34" charset="0"/>
              <a:buChar char="•"/>
            </a:pPr>
            <a:r>
              <a:rPr lang="en-AU" dirty="0">
                <a:solidFill>
                  <a:schemeClr val="bg1"/>
                </a:solidFill>
              </a:rPr>
              <a:t>Thrives in a wide variety of soil types</a:t>
            </a:r>
          </a:p>
          <a:p>
            <a:pPr marL="285750" indent="-285750">
              <a:lnSpc>
                <a:spcPct val="90000"/>
              </a:lnSpc>
              <a:spcBef>
                <a:spcPts val="800"/>
              </a:spcBef>
              <a:buFont typeface="Arial" panose="020B0604020202020204" pitchFamily="34" charset="0"/>
              <a:buChar char="•"/>
            </a:pPr>
            <a:r>
              <a:rPr lang="en-AU" dirty="0">
                <a:solidFill>
                  <a:schemeClr val="bg1"/>
                </a:solidFill>
              </a:rPr>
              <a:t>Small and compact grape clusters susceptible to disease</a:t>
            </a:r>
          </a:p>
          <a:p>
            <a:pPr marL="285750" indent="-285750">
              <a:lnSpc>
                <a:spcPct val="90000"/>
              </a:lnSpc>
              <a:spcBef>
                <a:spcPts val="800"/>
              </a:spcBef>
              <a:buFont typeface="Arial" panose="020B0604020202020204" pitchFamily="34" charset="0"/>
              <a:buChar char="•"/>
            </a:pPr>
            <a:r>
              <a:rPr lang="en-AU" dirty="0">
                <a:solidFill>
                  <a:schemeClr val="bg1"/>
                </a:solidFill>
              </a:rPr>
              <a:t>Produces better quality wine when yields are kept low</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080872"/>
            <a:ext cx="5724447" cy="714677"/>
          </a:xfrm>
        </p:spPr>
        <p:txBody>
          <a:bodyPr/>
          <a:lstStyle/>
          <a:p>
            <a:r>
              <a:rPr lang="en-US" sz="5000" kern="1000" spc="-100" dirty="0"/>
              <a:t>HOW RIESLING IS GROWN IN AUSTRALIA</a:t>
            </a:r>
          </a:p>
        </p:txBody>
      </p:sp>
    </p:spTree>
    <p:extLst>
      <p:ext uri="{BB962C8B-B14F-4D97-AF65-F5344CB8AC3E}">
        <p14:creationId xmlns:p14="http://schemas.microsoft.com/office/powerpoint/2010/main" val="231583601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A8EF219C-D587-3FEF-ED89-4AA7A97C544D}"/>
              </a:ext>
            </a:extLst>
          </p:cNvPr>
          <p:cNvPicPr>
            <a:picLocks noChangeAspect="1"/>
          </p:cNvPicPr>
          <p:nvPr/>
        </p:nvPicPr>
        <p:blipFill>
          <a:blip r:embed="rId3"/>
          <a:stretch>
            <a:fillRect/>
          </a:stretch>
        </p:blipFill>
        <p:spPr>
          <a:xfrm>
            <a:off x="826124" y="3544840"/>
            <a:ext cx="1065785" cy="2224247"/>
          </a:xfrm>
          <a:prstGeom prst="rect">
            <a:avLst/>
          </a:prstGeom>
        </p:spPr>
      </p:pic>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sz="3200" dirty="0">
                <a:solidFill>
                  <a:schemeClr val="bg2"/>
                </a:solidFill>
              </a:rPr>
              <a:t>WINEMAKING:</a:t>
            </a:r>
          </a:p>
          <a:p>
            <a:pPr marL="0" indent="0">
              <a:lnSpc>
                <a:spcPct val="82000"/>
              </a:lnSpc>
              <a:buNone/>
            </a:pPr>
            <a:r>
              <a:rPr lang="en-US" sz="5440" dirty="0">
                <a:solidFill>
                  <a:schemeClr val="accent2"/>
                </a:solidFill>
              </a:rPr>
              <a:t>TECHNIQUES INFLUENCING RIESLING</a:t>
            </a:r>
          </a:p>
        </p:txBody>
      </p:sp>
      <p:sp>
        <p:nvSpPr>
          <p:cNvPr id="9" name="TextBox 8">
            <a:extLst>
              <a:ext uri="{FF2B5EF4-FFF2-40B4-BE49-F238E27FC236}">
                <a16:creationId xmlns:a16="http://schemas.microsoft.com/office/drawing/2014/main" id="{9E8DB106-AC9C-525A-E02C-72C63CCF7FF8}"/>
              </a:ext>
            </a:extLst>
          </p:cNvPr>
          <p:cNvSpPr txBox="1"/>
          <p:nvPr/>
        </p:nvSpPr>
        <p:spPr>
          <a:xfrm>
            <a:off x="444223" y="5799064"/>
            <a:ext cx="1750536" cy="523220"/>
          </a:xfrm>
          <a:prstGeom prst="rect">
            <a:avLst/>
          </a:prstGeom>
          <a:noFill/>
        </p:spPr>
        <p:txBody>
          <a:bodyPr wrap="square" rtlCol="0">
            <a:noAutofit/>
          </a:bodyPr>
          <a:lstStyle/>
          <a:p>
            <a:pPr algn="ctr"/>
            <a:r>
              <a:rPr lang="en-AU" sz="1400" dirty="0">
                <a:latin typeface="Neue Haas Grotesk Text Pro" panose="020B0504020202020204" pitchFamily="34" charset="77"/>
              </a:rPr>
              <a:t>WHOLE BUNCH FERMENTATION</a:t>
            </a:r>
          </a:p>
        </p:txBody>
      </p:sp>
      <p:sp>
        <p:nvSpPr>
          <p:cNvPr id="10" name="TextBox 9">
            <a:extLst>
              <a:ext uri="{FF2B5EF4-FFF2-40B4-BE49-F238E27FC236}">
                <a16:creationId xmlns:a16="http://schemas.microsoft.com/office/drawing/2014/main" id="{FD4C0A40-C784-6C98-6DB1-6AB956F004FC}"/>
              </a:ext>
            </a:extLst>
          </p:cNvPr>
          <p:cNvSpPr txBox="1"/>
          <p:nvPr/>
        </p:nvSpPr>
        <p:spPr>
          <a:xfrm>
            <a:off x="4209793" y="5875326"/>
            <a:ext cx="1750536" cy="523220"/>
          </a:xfrm>
          <a:prstGeom prst="rect">
            <a:avLst/>
          </a:prstGeom>
          <a:noFill/>
        </p:spPr>
        <p:txBody>
          <a:bodyPr wrap="square" rtlCol="0">
            <a:noAutofit/>
          </a:bodyPr>
          <a:lstStyle/>
          <a:p>
            <a:pPr algn="ctr"/>
            <a:r>
              <a:rPr lang="en-AU" sz="1400" dirty="0">
                <a:latin typeface="Neue Haas Grotesk Text Pro" panose="020B0504020202020204" pitchFamily="34" charset="77"/>
              </a:rPr>
              <a:t>EXTENDED SKIN CONTACT</a:t>
            </a:r>
          </a:p>
        </p:txBody>
      </p:sp>
      <p:sp>
        <p:nvSpPr>
          <p:cNvPr id="11" name="TextBox 10">
            <a:extLst>
              <a:ext uri="{FF2B5EF4-FFF2-40B4-BE49-F238E27FC236}">
                <a16:creationId xmlns:a16="http://schemas.microsoft.com/office/drawing/2014/main" id="{045564FB-E21A-BF9F-8015-C18A2392E8AD}"/>
              </a:ext>
            </a:extLst>
          </p:cNvPr>
          <p:cNvSpPr txBox="1"/>
          <p:nvPr/>
        </p:nvSpPr>
        <p:spPr>
          <a:xfrm>
            <a:off x="6102538" y="5884559"/>
            <a:ext cx="1844265" cy="523220"/>
          </a:xfrm>
          <a:prstGeom prst="rect">
            <a:avLst/>
          </a:prstGeom>
          <a:noFill/>
        </p:spPr>
        <p:txBody>
          <a:bodyPr wrap="square" rtlCol="0">
            <a:noAutofit/>
          </a:bodyPr>
          <a:lstStyle/>
          <a:p>
            <a:pPr algn="ctr"/>
            <a:r>
              <a:rPr lang="en-AU" sz="1400" dirty="0">
                <a:latin typeface="Neue Haas Grotesk Text Pro" panose="020B0504020202020204" pitchFamily="34" charset="77"/>
              </a:rPr>
              <a:t>COLD STABILISATION</a:t>
            </a:r>
          </a:p>
        </p:txBody>
      </p:sp>
      <p:pic>
        <p:nvPicPr>
          <p:cNvPr id="32" name="Picture 31">
            <a:extLst>
              <a:ext uri="{FF2B5EF4-FFF2-40B4-BE49-F238E27FC236}">
                <a16:creationId xmlns:a16="http://schemas.microsoft.com/office/drawing/2014/main" id="{95E7B4EB-1393-CF21-ED26-471A862268AC}"/>
              </a:ext>
            </a:extLst>
          </p:cNvPr>
          <p:cNvPicPr>
            <a:picLocks noChangeAspect="1"/>
          </p:cNvPicPr>
          <p:nvPr/>
        </p:nvPicPr>
        <p:blipFill>
          <a:blip r:embed="rId4"/>
          <a:stretch>
            <a:fillRect/>
          </a:stretch>
        </p:blipFill>
        <p:spPr>
          <a:xfrm>
            <a:off x="2591179" y="3800321"/>
            <a:ext cx="1120781" cy="1849679"/>
          </a:xfrm>
          <a:prstGeom prst="rect">
            <a:avLst/>
          </a:prstGeom>
        </p:spPr>
      </p:pic>
      <p:sp>
        <p:nvSpPr>
          <p:cNvPr id="6" name="Oval 5">
            <a:extLst>
              <a:ext uri="{FF2B5EF4-FFF2-40B4-BE49-F238E27FC236}">
                <a16:creationId xmlns:a16="http://schemas.microsoft.com/office/drawing/2014/main" id="{8F6342A7-A744-5F57-97D2-37CB6554F70B}"/>
              </a:ext>
            </a:extLst>
          </p:cNvPr>
          <p:cNvSpPr/>
          <p:nvPr/>
        </p:nvSpPr>
        <p:spPr>
          <a:xfrm>
            <a:off x="5186376" y="3073763"/>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Neue Haas Grotesk Text Pro" panose="020B0504020202020204" pitchFamily="34" charset="77"/>
            </a:endParaRPr>
          </a:p>
        </p:txBody>
      </p:sp>
      <p:sp>
        <p:nvSpPr>
          <p:cNvPr id="7" name="TextBox 6">
            <a:extLst>
              <a:ext uri="{FF2B5EF4-FFF2-40B4-BE49-F238E27FC236}">
                <a16:creationId xmlns:a16="http://schemas.microsoft.com/office/drawing/2014/main" id="{24153851-0642-10C9-F7AD-7BB1099D7856}"/>
              </a:ext>
            </a:extLst>
          </p:cNvPr>
          <p:cNvSpPr txBox="1"/>
          <p:nvPr/>
        </p:nvSpPr>
        <p:spPr>
          <a:xfrm>
            <a:off x="5121204" y="3269135"/>
            <a:ext cx="961101" cy="461665"/>
          </a:xfrm>
          <a:prstGeom prst="rect">
            <a:avLst/>
          </a:prstGeom>
          <a:noFill/>
        </p:spPr>
        <p:txBody>
          <a:bodyPr wrap="square" rtlCol="0" anchor="ctr">
            <a:spAutoFit/>
          </a:bodyPr>
          <a:lstStyle/>
          <a:p>
            <a:pPr algn="ctr"/>
            <a:r>
              <a:rPr lang="en-US" sz="800" dirty="0">
                <a:solidFill>
                  <a:schemeClr val="bg1"/>
                </a:solidFill>
                <a:latin typeface="Neue Haas Grotesk Text Pro" panose="020B0504020202020204" pitchFamily="34" charset="77"/>
              </a:rPr>
              <a:t>EXTENDED MACERATION TIMES</a:t>
            </a:r>
          </a:p>
        </p:txBody>
      </p:sp>
      <p:pic>
        <p:nvPicPr>
          <p:cNvPr id="13" name="Picture 12">
            <a:extLst>
              <a:ext uri="{FF2B5EF4-FFF2-40B4-BE49-F238E27FC236}">
                <a16:creationId xmlns:a16="http://schemas.microsoft.com/office/drawing/2014/main" id="{49127779-669E-9F66-AE88-9365D81B2C97}"/>
              </a:ext>
            </a:extLst>
          </p:cNvPr>
          <p:cNvPicPr>
            <a:picLocks noChangeAspect="1"/>
          </p:cNvPicPr>
          <p:nvPr/>
        </p:nvPicPr>
        <p:blipFill>
          <a:blip r:embed="rId4"/>
          <a:stretch>
            <a:fillRect/>
          </a:stretch>
        </p:blipFill>
        <p:spPr>
          <a:xfrm>
            <a:off x="6358340" y="3800321"/>
            <a:ext cx="1120781" cy="1849679"/>
          </a:xfrm>
          <a:prstGeom prst="rect">
            <a:avLst/>
          </a:prstGeom>
        </p:spPr>
      </p:pic>
      <p:pic>
        <p:nvPicPr>
          <p:cNvPr id="4" name="Picture 3">
            <a:extLst>
              <a:ext uri="{FF2B5EF4-FFF2-40B4-BE49-F238E27FC236}">
                <a16:creationId xmlns:a16="http://schemas.microsoft.com/office/drawing/2014/main" id="{5FBDCDA8-3677-C637-56FA-3944D1853A0C}"/>
              </a:ext>
            </a:extLst>
          </p:cNvPr>
          <p:cNvPicPr>
            <a:picLocks noChangeAspect="1"/>
          </p:cNvPicPr>
          <p:nvPr/>
        </p:nvPicPr>
        <p:blipFill>
          <a:blip r:embed="rId4"/>
          <a:stretch>
            <a:fillRect/>
          </a:stretch>
        </p:blipFill>
        <p:spPr>
          <a:xfrm>
            <a:off x="4523720" y="3800321"/>
            <a:ext cx="1120781" cy="1849679"/>
          </a:xfrm>
          <a:prstGeom prst="rect">
            <a:avLst/>
          </a:prstGeom>
        </p:spPr>
      </p:pic>
      <p:sp>
        <p:nvSpPr>
          <p:cNvPr id="12" name="TextBox 11">
            <a:extLst>
              <a:ext uri="{FF2B5EF4-FFF2-40B4-BE49-F238E27FC236}">
                <a16:creationId xmlns:a16="http://schemas.microsoft.com/office/drawing/2014/main" id="{C18BDE99-8639-7564-405E-6B7B35E6DFF5}"/>
              </a:ext>
            </a:extLst>
          </p:cNvPr>
          <p:cNvSpPr txBox="1"/>
          <p:nvPr/>
        </p:nvSpPr>
        <p:spPr>
          <a:xfrm>
            <a:off x="2265863" y="5799064"/>
            <a:ext cx="1750536" cy="523220"/>
          </a:xfrm>
          <a:prstGeom prst="rect">
            <a:avLst/>
          </a:prstGeom>
          <a:noFill/>
        </p:spPr>
        <p:txBody>
          <a:bodyPr wrap="square" rtlCol="0">
            <a:noAutofit/>
          </a:bodyPr>
          <a:lstStyle/>
          <a:p>
            <a:pPr algn="ctr"/>
            <a:r>
              <a:rPr lang="en-AU" sz="1400" dirty="0">
                <a:latin typeface="Neue Haas Grotesk Text Pro" panose="020B0504020202020204" pitchFamily="34" charset="77"/>
              </a:rPr>
              <a:t>COLD FERMENTATION</a:t>
            </a:r>
          </a:p>
        </p:txBody>
      </p:sp>
      <p:sp>
        <p:nvSpPr>
          <p:cNvPr id="18" name="TextBox 17">
            <a:extLst>
              <a:ext uri="{FF2B5EF4-FFF2-40B4-BE49-F238E27FC236}">
                <a16:creationId xmlns:a16="http://schemas.microsoft.com/office/drawing/2014/main" id="{25924203-8544-A246-E5EA-6954E5CA8DBF}"/>
              </a:ext>
            </a:extLst>
          </p:cNvPr>
          <p:cNvSpPr txBox="1"/>
          <p:nvPr/>
        </p:nvSpPr>
        <p:spPr>
          <a:xfrm>
            <a:off x="8089713" y="5884559"/>
            <a:ext cx="1844265" cy="523220"/>
          </a:xfrm>
          <a:prstGeom prst="rect">
            <a:avLst/>
          </a:prstGeom>
          <a:noFill/>
        </p:spPr>
        <p:txBody>
          <a:bodyPr wrap="square" rtlCol="0">
            <a:noAutofit/>
          </a:bodyPr>
          <a:lstStyle/>
          <a:p>
            <a:pPr algn="ctr"/>
            <a:r>
              <a:rPr lang="en-AU" sz="1400" dirty="0">
                <a:latin typeface="Neue Haas Grotesk Text Pro" panose="020B0504020202020204" pitchFamily="34" charset="77"/>
              </a:rPr>
              <a:t>STERILE FILTRATION</a:t>
            </a:r>
          </a:p>
        </p:txBody>
      </p:sp>
      <p:pic>
        <p:nvPicPr>
          <p:cNvPr id="23" name="Picture 22">
            <a:extLst>
              <a:ext uri="{FF2B5EF4-FFF2-40B4-BE49-F238E27FC236}">
                <a16:creationId xmlns:a16="http://schemas.microsoft.com/office/drawing/2014/main" id="{BEE7AB7B-7DEF-7215-DCA2-D6093E43D6C1}"/>
              </a:ext>
            </a:extLst>
          </p:cNvPr>
          <p:cNvPicPr>
            <a:picLocks noChangeAspect="1"/>
          </p:cNvPicPr>
          <p:nvPr/>
        </p:nvPicPr>
        <p:blipFill>
          <a:blip r:embed="rId5"/>
          <a:stretch>
            <a:fillRect/>
          </a:stretch>
        </p:blipFill>
        <p:spPr>
          <a:xfrm>
            <a:off x="3145817" y="3499871"/>
            <a:ext cx="648015" cy="574119"/>
          </a:xfrm>
          <a:prstGeom prst="rect">
            <a:avLst/>
          </a:prstGeom>
        </p:spPr>
      </p:pic>
      <p:sp>
        <p:nvSpPr>
          <p:cNvPr id="3" name="TextBox 2">
            <a:extLst>
              <a:ext uri="{FF2B5EF4-FFF2-40B4-BE49-F238E27FC236}">
                <a16:creationId xmlns:a16="http://schemas.microsoft.com/office/drawing/2014/main" id="{3C9C3A3B-51B5-0E75-D0C6-B0FA0B82A559}"/>
              </a:ext>
            </a:extLst>
          </p:cNvPr>
          <p:cNvSpPr txBox="1"/>
          <p:nvPr/>
        </p:nvSpPr>
        <p:spPr>
          <a:xfrm>
            <a:off x="10341340" y="5884559"/>
            <a:ext cx="1437218" cy="523220"/>
          </a:xfrm>
          <a:prstGeom prst="rect">
            <a:avLst/>
          </a:prstGeom>
          <a:noFill/>
        </p:spPr>
        <p:txBody>
          <a:bodyPr wrap="square" rtlCol="0">
            <a:noAutofit/>
          </a:bodyPr>
          <a:lstStyle/>
          <a:p>
            <a:pPr algn="ctr"/>
            <a:r>
              <a:rPr lang="en-AU" sz="1400" dirty="0">
                <a:latin typeface="Neue Haas Grotesk Text Pro" panose="020B0504020202020204" pitchFamily="34" charset="77"/>
              </a:rPr>
              <a:t>EARLY BOTTLING</a:t>
            </a:r>
          </a:p>
        </p:txBody>
      </p:sp>
      <p:pic>
        <p:nvPicPr>
          <p:cNvPr id="16" name="Picture 15">
            <a:extLst>
              <a:ext uri="{FF2B5EF4-FFF2-40B4-BE49-F238E27FC236}">
                <a16:creationId xmlns:a16="http://schemas.microsoft.com/office/drawing/2014/main" id="{27818D49-67BB-7647-5734-4BD81861B4ED}"/>
              </a:ext>
            </a:extLst>
          </p:cNvPr>
          <p:cNvPicPr>
            <a:picLocks noChangeAspect="1"/>
          </p:cNvPicPr>
          <p:nvPr/>
        </p:nvPicPr>
        <p:blipFill>
          <a:blip r:embed="rId6"/>
          <a:stretch>
            <a:fillRect/>
          </a:stretch>
        </p:blipFill>
        <p:spPr>
          <a:xfrm>
            <a:off x="8040274" y="4438029"/>
            <a:ext cx="1893704" cy="1211971"/>
          </a:xfrm>
          <a:prstGeom prst="rect">
            <a:avLst/>
          </a:prstGeom>
        </p:spPr>
      </p:pic>
      <p:pic>
        <p:nvPicPr>
          <p:cNvPr id="17" name="Picture 16">
            <a:extLst>
              <a:ext uri="{FF2B5EF4-FFF2-40B4-BE49-F238E27FC236}">
                <a16:creationId xmlns:a16="http://schemas.microsoft.com/office/drawing/2014/main" id="{28164CF6-291E-991F-F390-C48BC20B430B}"/>
              </a:ext>
            </a:extLst>
          </p:cNvPr>
          <p:cNvPicPr>
            <a:picLocks noChangeAspect="1"/>
          </p:cNvPicPr>
          <p:nvPr/>
        </p:nvPicPr>
        <p:blipFill>
          <a:blip r:embed="rId5"/>
          <a:stretch>
            <a:fillRect/>
          </a:stretch>
        </p:blipFill>
        <p:spPr>
          <a:xfrm>
            <a:off x="6082305" y="3879012"/>
            <a:ext cx="648015" cy="574119"/>
          </a:xfrm>
          <a:prstGeom prst="rect">
            <a:avLst/>
          </a:prstGeom>
        </p:spPr>
      </p:pic>
      <p:pic>
        <p:nvPicPr>
          <p:cNvPr id="24" name="Picture 23">
            <a:extLst>
              <a:ext uri="{FF2B5EF4-FFF2-40B4-BE49-F238E27FC236}">
                <a16:creationId xmlns:a16="http://schemas.microsoft.com/office/drawing/2014/main" id="{F883EAFF-6EB2-E4FE-D101-044B730C9A4D}"/>
              </a:ext>
            </a:extLst>
          </p:cNvPr>
          <p:cNvPicPr>
            <a:picLocks noChangeAspect="1"/>
          </p:cNvPicPr>
          <p:nvPr/>
        </p:nvPicPr>
        <p:blipFill>
          <a:blip r:embed="rId7"/>
          <a:stretch>
            <a:fillRect/>
          </a:stretch>
        </p:blipFill>
        <p:spPr>
          <a:xfrm>
            <a:off x="653423" y="3268399"/>
            <a:ext cx="543779" cy="884276"/>
          </a:xfrm>
          <a:prstGeom prst="rect">
            <a:avLst/>
          </a:prstGeom>
        </p:spPr>
      </p:pic>
      <p:pic>
        <p:nvPicPr>
          <p:cNvPr id="26" name="Picture 25">
            <a:extLst>
              <a:ext uri="{FF2B5EF4-FFF2-40B4-BE49-F238E27FC236}">
                <a16:creationId xmlns:a16="http://schemas.microsoft.com/office/drawing/2014/main" id="{A63A2A02-28AC-C258-5F83-19D1641BFAE7}"/>
              </a:ext>
            </a:extLst>
          </p:cNvPr>
          <p:cNvPicPr>
            <a:picLocks noChangeAspect="1"/>
          </p:cNvPicPr>
          <p:nvPr/>
        </p:nvPicPr>
        <p:blipFill>
          <a:blip r:embed="rId8"/>
          <a:stretch>
            <a:fillRect/>
          </a:stretch>
        </p:blipFill>
        <p:spPr>
          <a:xfrm>
            <a:off x="10359638" y="3926170"/>
            <a:ext cx="1311064" cy="1670670"/>
          </a:xfrm>
          <a:prstGeom prst="rect">
            <a:avLst/>
          </a:prstGeom>
        </p:spPr>
      </p:pic>
    </p:spTree>
    <p:extLst>
      <p:ext uri="{BB962C8B-B14F-4D97-AF65-F5344CB8AC3E}">
        <p14:creationId xmlns:p14="http://schemas.microsoft.com/office/powerpoint/2010/main" val="243072582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BCC1B2-95F4-F323-25A8-35896F3C390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188176" y="15629"/>
            <a:ext cx="10003824" cy="6826741"/>
          </a:xfrm>
          <a:prstGeom prst="rect">
            <a:avLst/>
          </a:prstGeom>
        </p:spPr>
      </p:pic>
      <p:sp>
        <p:nvSpPr>
          <p:cNvPr id="2" name="Text Placeholder 4">
            <a:extLst>
              <a:ext uri="{FF2B5EF4-FFF2-40B4-BE49-F238E27FC236}">
                <a16:creationId xmlns:a16="http://schemas.microsoft.com/office/drawing/2014/main" id="{F9912A1B-9980-E083-63F0-B0213BEA9995}"/>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sz="3200" dirty="0">
                <a:solidFill>
                  <a:schemeClr val="bg2"/>
                </a:solidFill>
              </a:rPr>
              <a:t>AUSTRALIAN</a:t>
            </a:r>
          </a:p>
          <a:p>
            <a:pPr marL="0" indent="0">
              <a:lnSpc>
                <a:spcPct val="82000"/>
              </a:lnSpc>
              <a:buNone/>
            </a:pPr>
            <a:r>
              <a:rPr lang="en-US" sz="5440" dirty="0">
                <a:solidFill>
                  <a:schemeClr val="accent2"/>
                </a:solidFill>
              </a:rPr>
              <a:t>RIESLING</a:t>
            </a:r>
            <a:br>
              <a:rPr lang="en-US" sz="5440" dirty="0">
                <a:solidFill>
                  <a:schemeClr val="accent2"/>
                </a:solidFill>
              </a:rPr>
            </a:br>
            <a:r>
              <a:rPr lang="en-US" sz="5440" dirty="0">
                <a:solidFill>
                  <a:schemeClr val="accent2"/>
                </a:solidFill>
              </a:rPr>
              <a:t>REGIONS</a:t>
            </a:r>
          </a:p>
        </p:txBody>
      </p:sp>
      <p:sp>
        <p:nvSpPr>
          <p:cNvPr id="13" name="object 58">
            <a:extLst>
              <a:ext uri="{FF2B5EF4-FFF2-40B4-BE49-F238E27FC236}">
                <a16:creationId xmlns:a16="http://schemas.microsoft.com/office/drawing/2014/main" id="{9C81D03D-2855-E215-C4C4-DE8C86E67D7B}"/>
              </a:ext>
            </a:extLst>
          </p:cNvPr>
          <p:cNvSpPr txBox="1"/>
          <p:nvPr/>
        </p:nvSpPr>
        <p:spPr>
          <a:xfrm>
            <a:off x="7392343" y="5611297"/>
            <a:ext cx="1644738" cy="232756"/>
          </a:xfrm>
          <a:prstGeom prst="rect">
            <a:avLst/>
          </a:prstGeom>
        </p:spPr>
        <p:txBody>
          <a:bodyPr vert="horz" wrap="square" lIns="0" tIns="17145" rIns="0" bIns="0" rtlCol="0" anchor="t" anchorCtr="0">
            <a:spAutoFit/>
          </a:bodyPr>
          <a:lstStyle/>
          <a:p>
            <a:pPr>
              <a:buClr>
                <a:srgbClr val="F40000"/>
              </a:buClr>
            </a:pPr>
            <a:r>
              <a:rPr lang="en-AU" sz="1400" b="1" dirty="0">
                <a:solidFill>
                  <a:schemeClr val="accent2"/>
                </a:solidFill>
                <a:latin typeface="Neue Haas Grotesk Text Pro" panose="020B0504020202020204" pitchFamily="34" charset="77"/>
                <a:cs typeface="Hellix SemiBold"/>
              </a:rPr>
              <a:t>EDEN VALLEY</a:t>
            </a:r>
            <a:endParaRPr lang="en-US" sz="1400" dirty="0">
              <a:solidFill>
                <a:schemeClr val="accent2"/>
              </a:solidFill>
              <a:latin typeface="Neue Haas Grotesk Text Pro" panose="020B0504020202020204" pitchFamily="34" charset="77"/>
              <a:cs typeface="Hellix SemiBold"/>
            </a:endParaRPr>
          </a:p>
        </p:txBody>
      </p:sp>
      <p:cxnSp>
        <p:nvCxnSpPr>
          <p:cNvPr id="14" name="Straight Connector 13">
            <a:extLst>
              <a:ext uri="{FF2B5EF4-FFF2-40B4-BE49-F238E27FC236}">
                <a16:creationId xmlns:a16="http://schemas.microsoft.com/office/drawing/2014/main" id="{27CD3B51-DA54-C67D-222B-3A8D29DD25D2}"/>
              </a:ext>
            </a:extLst>
          </p:cNvPr>
          <p:cNvCxnSpPr>
            <a:cxnSpLocks/>
          </p:cNvCxnSpPr>
          <p:nvPr/>
        </p:nvCxnSpPr>
        <p:spPr>
          <a:xfrm flipV="1">
            <a:off x="8162693" y="4601737"/>
            <a:ext cx="680215" cy="76571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7" name="object 58">
            <a:extLst>
              <a:ext uri="{FF2B5EF4-FFF2-40B4-BE49-F238E27FC236}">
                <a16:creationId xmlns:a16="http://schemas.microsoft.com/office/drawing/2014/main" id="{6C70AF2C-B75A-60B0-88F0-691C880282DA}"/>
              </a:ext>
            </a:extLst>
          </p:cNvPr>
          <p:cNvSpPr txBox="1"/>
          <p:nvPr/>
        </p:nvSpPr>
        <p:spPr>
          <a:xfrm>
            <a:off x="3295063" y="5149566"/>
            <a:ext cx="1911421" cy="232756"/>
          </a:xfrm>
          <a:prstGeom prst="rect">
            <a:avLst/>
          </a:prstGeom>
        </p:spPr>
        <p:txBody>
          <a:bodyPr vert="horz" wrap="square" lIns="0" tIns="17145" rIns="0" bIns="0" rtlCol="0" anchor="t" anchorCtr="0">
            <a:spAutoFit/>
          </a:bodyPr>
          <a:lstStyle/>
          <a:p>
            <a:pPr>
              <a:buClr>
                <a:srgbClr val="F40000"/>
              </a:buClr>
            </a:pPr>
            <a:r>
              <a:rPr lang="en-AU" sz="1400" b="1" dirty="0">
                <a:solidFill>
                  <a:schemeClr val="accent2"/>
                </a:solidFill>
                <a:latin typeface="Neue Haas Grotesk Text Pro" panose="020B0504020202020204" pitchFamily="34" charset="77"/>
                <a:cs typeface="Hellix SemiBold"/>
              </a:rPr>
              <a:t>GREAT SOUTHERN</a:t>
            </a:r>
            <a:endParaRPr lang="en-US" sz="1400" dirty="0">
              <a:solidFill>
                <a:schemeClr val="accent2"/>
              </a:solidFill>
              <a:latin typeface="Neue Haas Grotesk Text Pro" panose="020B0504020202020204" pitchFamily="34" charset="77"/>
              <a:cs typeface="Hellix SemiBold"/>
            </a:endParaRPr>
          </a:p>
        </p:txBody>
      </p:sp>
      <p:cxnSp>
        <p:nvCxnSpPr>
          <p:cNvPr id="18" name="Straight Connector 17">
            <a:extLst>
              <a:ext uri="{FF2B5EF4-FFF2-40B4-BE49-F238E27FC236}">
                <a16:creationId xmlns:a16="http://schemas.microsoft.com/office/drawing/2014/main" id="{8945FEA5-974B-9B95-6D3C-B81EA3A1034F}"/>
              </a:ext>
            </a:extLst>
          </p:cNvPr>
          <p:cNvCxnSpPr>
            <a:cxnSpLocks/>
          </p:cNvCxnSpPr>
          <p:nvPr/>
        </p:nvCxnSpPr>
        <p:spPr>
          <a:xfrm flipV="1">
            <a:off x="5032917" y="4867169"/>
            <a:ext cx="649288" cy="38626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 name="object 58">
            <a:extLst>
              <a:ext uri="{FF2B5EF4-FFF2-40B4-BE49-F238E27FC236}">
                <a16:creationId xmlns:a16="http://schemas.microsoft.com/office/drawing/2014/main" id="{9ED53931-EEEA-663E-4618-895322FCA79C}"/>
              </a:ext>
            </a:extLst>
          </p:cNvPr>
          <p:cNvSpPr txBox="1"/>
          <p:nvPr/>
        </p:nvSpPr>
        <p:spPr>
          <a:xfrm>
            <a:off x="7685723" y="6286928"/>
            <a:ext cx="1644738" cy="232756"/>
          </a:xfrm>
          <a:prstGeom prst="rect">
            <a:avLst/>
          </a:prstGeom>
        </p:spPr>
        <p:txBody>
          <a:bodyPr vert="horz" wrap="square" lIns="0" tIns="17145" rIns="0" bIns="0" rtlCol="0" anchor="t" anchorCtr="0">
            <a:spAutoFit/>
          </a:bodyPr>
          <a:lstStyle/>
          <a:p>
            <a:pPr>
              <a:buClr>
                <a:srgbClr val="F40000"/>
              </a:buClr>
            </a:pPr>
            <a:r>
              <a:rPr lang="en-AU" sz="1400" b="1" dirty="0">
                <a:solidFill>
                  <a:schemeClr val="accent2"/>
                </a:solidFill>
                <a:latin typeface="Neue Haas Grotesk Text Pro" panose="020B0504020202020204" pitchFamily="34" charset="77"/>
                <a:cs typeface="Hellix SemiBold"/>
              </a:rPr>
              <a:t>TASMANIA</a:t>
            </a:r>
            <a:endParaRPr lang="en-US" sz="1400" dirty="0">
              <a:solidFill>
                <a:schemeClr val="accent2"/>
              </a:solidFill>
              <a:latin typeface="Neue Haas Grotesk Text Pro" panose="020B0504020202020204" pitchFamily="34" charset="77"/>
              <a:cs typeface="Hellix SemiBold"/>
            </a:endParaRPr>
          </a:p>
        </p:txBody>
      </p:sp>
      <p:cxnSp>
        <p:nvCxnSpPr>
          <p:cNvPr id="12" name="Straight Connector 11">
            <a:extLst>
              <a:ext uri="{FF2B5EF4-FFF2-40B4-BE49-F238E27FC236}">
                <a16:creationId xmlns:a16="http://schemas.microsoft.com/office/drawing/2014/main" id="{E1DEA2C0-5473-CCB8-9BE8-728D4564DDA7}"/>
              </a:ext>
            </a:extLst>
          </p:cNvPr>
          <p:cNvCxnSpPr>
            <a:cxnSpLocks/>
          </p:cNvCxnSpPr>
          <p:nvPr/>
        </p:nvCxnSpPr>
        <p:spPr>
          <a:xfrm flipV="1">
            <a:off x="8683083" y="6254623"/>
            <a:ext cx="1323278" cy="13874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6" name="object 58">
            <a:extLst>
              <a:ext uri="{FF2B5EF4-FFF2-40B4-BE49-F238E27FC236}">
                <a16:creationId xmlns:a16="http://schemas.microsoft.com/office/drawing/2014/main" id="{6F4D0E5D-E6C3-3DDC-C741-67673E657577}"/>
              </a:ext>
            </a:extLst>
          </p:cNvPr>
          <p:cNvSpPr txBox="1"/>
          <p:nvPr/>
        </p:nvSpPr>
        <p:spPr>
          <a:xfrm>
            <a:off x="6770772" y="5239757"/>
            <a:ext cx="1644738" cy="232756"/>
          </a:xfrm>
          <a:prstGeom prst="rect">
            <a:avLst/>
          </a:prstGeom>
        </p:spPr>
        <p:txBody>
          <a:bodyPr vert="horz" wrap="square" lIns="0" tIns="17145" rIns="0" bIns="0" rtlCol="0" anchor="t" anchorCtr="0">
            <a:spAutoFit/>
          </a:bodyPr>
          <a:lstStyle/>
          <a:p>
            <a:pPr>
              <a:buClr>
                <a:srgbClr val="F40000"/>
              </a:buClr>
            </a:pPr>
            <a:r>
              <a:rPr lang="en-AU" sz="1400" b="1" dirty="0">
                <a:solidFill>
                  <a:schemeClr val="accent2"/>
                </a:solidFill>
                <a:latin typeface="Neue Haas Grotesk Text Pro" panose="020B0504020202020204" pitchFamily="34" charset="77"/>
                <a:cs typeface="Hellix SemiBold"/>
              </a:rPr>
              <a:t>CLARE VALLEY</a:t>
            </a:r>
            <a:endParaRPr lang="en-US" sz="1400" dirty="0">
              <a:solidFill>
                <a:schemeClr val="accent2"/>
              </a:solidFill>
              <a:latin typeface="Neue Haas Grotesk Text Pro" panose="020B0504020202020204" pitchFamily="34" charset="77"/>
              <a:cs typeface="Hellix SemiBold"/>
            </a:endParaRPr>
          </a:p>
        </p:txBody>
      </p:sp>
      <p:cxnSp>
        <p:nvCxnSpPr>
          <p:cNvPr id="9" name="Straight Connector 8">
            <a:extLst>
              <a:ext uri="{FF2B5EF4-FFF2-40B4-BE49-F238E27FC236}">
                <a16:creationId xmlns:a16="http://schemas.microsoft.com/office/drawing/2014/main" id="{C34023D4-E122-970F-0EF1-84924B2DA1C5}"/>
              </a:ext>
            </a:extLst>
          </p:cNvPr>
          <p:cNvCxnSpPr>
            <a:cxnSpLocks/>
          </p:cNvCxnSpPr>
          <p:nvPr/>
        </p:nvCxnSpPr>
        <p:spPr>
          <a:xfrm flipV="1">
            <a:off x="8701658" y="4742985"/>
            <a:ext cx="208157" cy="906965"/>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3395590"/>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158d000cbfa01de817eb4a5879306cfd">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2976c4048e2e240c19c8ddbcd6f4640a"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Props1.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2.xml><?xml version="1.0" encoding="utf-8"?>
<ds:datastoreItem xmlns:ds="http://schemas.openxmlformats.org/officeDocument/2006/customXml" ds:itemID="{E4B108FB-1D2F-4AB1-AD6F-6DC4095DE4D9}"/>
</file>

<file path=customXml/itemProps3.xml><?xml version="1.0" encoding="utf-8"?>
<ds:datastoreItem xmlns:ds="http://schemas.openxmlformats.org/officeDocument/2006/customXml" ds:itemID="{10CCF1F8-6D9E-4631-9BC7-E65B426755A9}">
  <ds:schemaRefs>
    <ds:schemaRef ds:uri="http://schemas.microsoft.com/office/infopath/2007/PartnerControls"/>
    <ds:schemaRef ds:uri="http://purl.org/dc/elements/1.1/"/>
    <ds:schemaRef ds:uri="http://schemas.microsoft.com/office/2006/documentManagement/types"/>
    <ds:schemaRef ds:uri="http://www.w3.org/XML/1998/namespace"/>
    <ds:schemaRef ds:uri="http://purl.org/dc/dcmitype/"/>
    <ds:schemaRef ds:uri="4e8dd08d-258d-47a9-9875-37f1ffd19f33"/>
    <ds:schemaRef ds:uri="http://purl.org/dc/terms/"/>
    <ds:schemaRef ds:uri="02256494-4976-4001-aedb-96463ae0d92e"/>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10</TotalTime>
  <Words>1249</Words>
  <Application>Microsoft Macintosh PowerPoint</Application>
  <PresentationFormat>Widescreen</PresentationFormat>
  <Paragraphs>239</Paragraphs>
  <Slides>32</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Neue Haas Grotesk Text Pro</vt:lpstr>
      <vt:lpstr>Inter Display</vt:lpstr>
      <vt:lpstr>Arial</vt:lpstr>
      <vt:lpstr>Hellix SemiBold</vt:lpstr>
      <vt:lpstr>Slide layouts</vt:lpstr>
      <vt:lpstr>PowerPoint Presentation</vt:lpstr>
      <vt:lpstr>PowerPoint Presentation</vt:lpstr>
      <vt:lpstr>RIESLING</vt:lpstr>
      <vt:lpstr>PowerPoint Presentation</vt:lpstr>
      <vt:lpstr>1800s</vt:lpstr>
      <vt:lpstr>PowerPoint Presentation</vt:lpstr>
      <vt:lpstr>VITICULTURE</vt:lpstr>
      <vt:lpstr>PowerPoint Presentation</vt:lpstr>
      <vt:lpstr>PowerPoint Presentation</vt:lpstr>
      <vt:lpstr>PowerPoint Presentation</vt:lpstr>
      <vt:lpstr>PowerPoint Presentation</vt:lpstr>
      <vt:lpstr>CLIMATE</vt:lpstr>
      <vt:lpstr>SOIL</vt:lpstr>
      <vt:lpstr>PowerPoint Presentation</vt:lpstr>
      <vt:lpstr>PowerPoint Presentation</vt:lpstr>
      <vt:lpstr>CLIMATE</vt:lpstr>
      <vt:lpstr>SOIL</vt:lpstr>
      <vt:lpstr>PowerPoint Presentation</vt:lpstr>
      <vt:lpstr>PowerPoint Presentation</vt:lpstr>
      <vt:lpstr>CLIMATE</vt:lpstr>
      <vt:lpstr>SOIL</vt:lpstr>
      <vt:lpstr>PowerPoint Presentation</vt:lpstr>
      <vt:lpstr>PowerPoint Presentation</vt:lpstr>
      <vt:lpstr>CLIMATE</vt:lpstr>
      <vt:lpstr>SOIL</vt:lpstr>
      <vt:lpstr>COMMON</vt:lpstr>
      <vt:lpstr>PowerPoint Presentation</vt:lpstr>
      <vt:lpstr>PowerPoint Presentation</vt:lpstr>
      <vt:lpstr>PowerPoint Presentation</vt:lpstr>
      <vt:lpstr>AUSTRALIAN RIESLING</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Cameron Midson</cp:lastModifiedBy>
  <cp:revision>4</cp:revision>
  <dcterms:created xsi:type="dcterms:W3CDTF">2018-07-25T07:02:59Z</dcterms:created>
  <dcterms:modified xsi:type="dcterms:W3CDTF">2025-03-24T01:11:07Z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Order">
    <vt:lpwstr>47266000.0000000</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xd_Signature">
    <vt:lpwstr/>
  </property>
</Properties>
</file>