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media/image10.svg" ContentType="image/svg+xml"/>
  <Override PartName="/ppt/media/image14.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27B_20C05B6F.xml" ContentType="application/vnd.ms-powerpoint.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282_1DCF793C.xml" ContentType="application/vnd.ms-powerpoint.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modernComment_296_E5309B73.xml" ContentType="application/vnd.ms-powerpoint.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modernComment_28C_E6066414.xml" ContentType="application/vnd.ms-powerpoint.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4"/>
  </p:sldMasterIdLst>
  <p:notesMasterIdLst>
    <p:notesMasterId r:id="rId33"/>
  </p:notesMasterIdLst>
  <p:sldIdLst>
    <p:sldId id="256" r:id="rId5"/>
    <p:sldId id="478" r:id="rId6"/>
    <p:sldId id="636" r:id="rId7"/>
    <p:sldId id="635" r:id="rId8"/>
    <p:sldId id="645" r:id="rId9"/>
    <p:sldId id="637" r:id="rId10"/>
    <p:sldId id="646" r:id="rId11"/>
    <p:sldId id="647" r:id="rId12"/>
    <p:sldId id="641" r:id="rId13"/>
    <p:sldId id="642" r:id="rId14"/>
    <p:sldId id="643" r:id="rId15"/>
    <p:sldId id="648" r:id="rId16"/>
    <p:sldId id="649" r:id="rId17"/>
    <p:sldId id="661" r:id="rId18"/>
    <p:sldId id="662" r:id="rId19"/>
    <p:sldId id="651" r:id="rId20"/>
    <p:sldId id="652" r:id="rId21"/>
    <p:sldId id="280" r:id="rId22"/>
    <p:sldId id="617" r:id="rId23"/>
    <p:sldId id="657" r:id="rId24"/>
    <p:sldId id="626" r:id="rId25"/>
    <p:sldId id="278" r:id="rId26"/>
    <p:sldId id="658" r:id="rId27"/>
    <p:sldId id="656" r:id="rId28"/>
    <p:sldId id="663" r:id="rId29"/>
    <p:sldId id="659" r:id="rId30"/>
    <p:sldId id="340" r:id="rId31"/>
    <p:sldId id="664" r:id="rId32"/>
  </p:sldIdLst>
  <p:sldSz cx="12192000" cy="6858000"/>
  <p:notesSz cx="6858000" cy="9144000"/>
  <p:embeddedFontLst>
    <p:embeddedFont>
      <p:font typeface="Inter Display" panose="02000503000000020004" pitchFamily="2" charset="0"/>
      <p:regular r:id="rId34"/>
      <p:bold r:id="rId35"/>
      <p:italic r:id="rId36"/>
      <p:boldItalic r:id="rId37"/>
    </p:embeddedFont>
    <p:embeddedFont>
      <p:font typeface="Neue Haas Grotesk Text Pro" panose="020B0504020202020204" pitchFamily="34" charset="77"/>
      <p:regular r:id="rId38"/>
      <p:bold r:id="rId39"/>
      <p:italic r:id="rId40"/>
      <p:boldItalic r:id="rId41"/>
    </p:embeddedFont>
  </p:embeddedFontLst>
  <p:custDataLst>
    <p:tags r:id="rId42"/>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0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598" autoAdjust="0"/>
    <p:restoredTop sz="82864"/>
  </p:normalViewPr>
  <p:slideViewPr>
    <p:cSldViewPr snapToGrid="0">
      <p:cViewPr varScale="1">
        <p:scale>
          <a:sx n="90" d="100"/>
          <a:sy n="90" d="100"/>
        </p:scale>
        <p:origin x="1552" y="192"/>
      </p:cViewPr>
      <p:guideLst>
        <p:guide orient="horz" pos="370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6.fntdata"/><Relationship Id="rId21" Type="http://schemas.openxmlformats.org/officeDocument/2006/relationships/slide" Target="slides/slide17.xml"/><Relationship Id="rId34" Type="http://schemas.openxmlformats.org/officeDocument/2006/relationships/font" Target="fonts/font1.fntdata"/><Relationship Id="rId42" Type="http://schemas.openxmlformats.org/officeDocument/2006/relationships/tags" Target="tags/tag1.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3.fntdata"/><Relationship Id="rId49"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2.fntdata"/><Relationship Id="rId43" Type="http://schemas.openxmlformats.org/officeDocument/2006/relationships/commentAuthors" Target="commentAuthors.xml"/><Relationship Id="rId48"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font" Target="fonts/font8.fntdata"/><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eron Midson" userId="510fe36d-201b-4d30-8c49-491c55367456" providerId="ADAL" clId="{93217E07-8A0E-5D7D-A37A-49773A2FEA36}"/>
    <pc:docChg chg="mod modSld">
      <pc:chgData name="Cameron Midson" userId="510fe36d-201b-4d30-8c49-491c55367456" providerId="ADAL" clId="{93217E07-8A0E-5D7D-A37A-49773A2FEA36}" dt="2026-02-18T00:04:53.044" v="1" actId="33475"/>
      <pc:docMkLst>
        <pc:docMk/>
      </pc:docMkLst>
      <pc:sldChg chg="modSp mod">
        <pc:chgData name="Cameron Midson" userId="510fe36d-201b-4d30-8c49-491c55367456" providerId="ADAL" clId="{93217E07-8A0E-5D7D-A37A-49773A2FEA36}" dt="2026-02-18T00:04:47.718" v="0" actId="113"/>
        <pc:sldMkLst>
          <pc:docMk/>
          <pc:sldMk cId="1789970845" sldId="256"/>
        </pc:sldMkLst>
        <pc:spChg chg="mod">
          <ac:chgData name="Cameron Midson" userId="510fe36d-201b-4d30-8c49-491c55367456" providerId="ADAL" clId="{93217E07-8A0E-5D7D-A37A-49773A2FEA36}" dt="2026-02-18T00:04:47.718" v="0" actId="113"/>
          <ac:spMkLst>
            <pc:docMk/>
            <pc:sldMk cId="1789970845" sldId="256"/>
            <ac:spMk id="7" creationId="{8B1D4A70-6CA2-23A1-1A5A-497FD63075D8}"/>
          </ac:spMkLst>
        </pc:spChg>
      </pc:sldChg>
    </pc:docChg>
  </pc:docChgLst>
</pc:chgInfo>
</file>

<file path=ppt/comments/modernComment_27B_20C05B6F.xml><?xml version="1.0" encoding="utf-8"?>
<p188:cmLst xmlns:a="http://schemas.openxmlformats.org/drawingml/2006/main" xmlns:r="http://schemas.openxmlformats.org/officeDocument/2006/relationships" xmlns:p188="http://schemas.microsoft.com/office/powerpoint/2018/8/main">
  <p188:cm id="{4E07503A-FBCB-465F-8016-1EDA3C8301B3}" authorId="{00000000-0000-0000-0000-000000000000}" status="resolved" created="2025-03-18T13:41:54.325" complete="100000">
    <pc:sldMkLst xmlns:pc="http://schemas.microsoft.com/office/powerpoint/2013/main/command">
      <pc:docMk/>
      <pc:sldMk cId="549477231" sldId="635"/>
    </pc:sldMkLst>
    <p188:txBody>
      <a:bodyPr/>
      <a:lstStyle/>
      <a:p>
        <a:r>
          <a:rPr lang="en-US"/>
          <a:t>Can you label adelaide on here please?</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comments/modernComment_282_1DCF793C.xml><?xml version="1.0" encoding="utf-8"?>
<p188:cmLst xmlns:a="http://schemas.openxmlformats.org/drawingml/2006/main" xmlns:r="http://schemas.openxmlformats.org/officeDocument/2006/relationships" xmlns:p188="http://schemas.microsoft.com/office/powerpoint/2018/8/main">
  <p188:cm id="{C364AF69-812C-4584-A056-0AD6BC6E7A37}" authorId="{00000000-0000-0000-0000-000000000000}" status="resolved" created="2025-03-18T13:42:46.274" complete="100000">
    <pc:sldMkLst xmlns:pc="http://schemas.microsoft.com/office/powerpoint/2013/main/command">
      <pc:docMk/>
      <pc:sldMk cId="500136252" sldId="642"/>
    </pc:sldMkLst>
    <p188:txBody>
      <a:bodyPr/>
      <a:lstStyle/>
      <a:p>
        <a:r>
          <a:rPr lang="en-US"/>
          <a:t>Mediterranean misspelt
Suggest moving text up under subtitle</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comments/modernComment_28C_E6066414.xml><?xml version="1.0" encoding="utf-8"?>
<p188:cmLst xmlns:a="http://schemas.openxmlformats.org/drawingml/2006/main" xmlns:r="http://schemas.openxmlformats.org/officeDocument/2006/relationships" xmlns:p188="http://schemas.microsoft.com/office/powerpoint/2018/8/main">
  <p188:cm id="{BB0A29C7-D73C-4F71-AB58-C2EA55FD136C}" authorId="{00000000-0000-0000-0000-000000000000}" status="resolved" created="2025-03-18T13:43:51.690" complete="100000">
    <pc:sldMkLst xmlns:pc="http://schemas.microsoft.com/office/powerpoint/2013/main/command">
      <pc:docMk/>
      <pc:sldMk cId="3859178516" sldId="652"/>
    </pc:sldMkLst>
    <p188:txBody>
      <a:bodyPr/>
      <a:lstStyle/>
      <a:p>
        <a:r>
          <a:rPr lang="en-US"/>
          <a:t>Chardonnay all on one line</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comments/modernComment_296_E5309B73.xml><?xml version="1.0" encoding="utf-8"?>
<p188:cmLst xmlns:a="http://schemas.openxmlformats.org/drawingml/2006/main" xmlns:r="http://schemas.openxmlformats.org/officeDocument/2006/relationships" xmlns:p188="http://schemas.microsoft.com/office/powerpoint/2018/8/main">
  <p188:cm id="{A9F0CFD9-9BC6-4DA1-BAFB-CB25C08EFFE5}" authorId="{00000000-0000-0000-0000-000000000000}" status="resolved" created="2025-03-18T13:43:35.971" complete="100000">
    <ac:deMkLst xmlns:ac="http://schemas.microsoft.com/office/drawing/2013/main/command">
      <pc:docMk xmlns:pc="http://schemas.microsoft.com/office/powerpoint/2013/main/command"/>
      <pc:sldMk xmlns:pc="http://schemas.microsoft.com/office/powerpoint/2013/main/command" cId="3845167987" sldId="662"/>
      <ac:spMk id="8" creationId="{B8981E4E-E86C-4CC6-E314-C27E1CC1F2B2}"/>
    </ac:deMkLst>
    <p188:txBody>
      <a:bodyPr/>
      <a:lstStyle/>
      <a:p>
        <a:r>
          <a:rPr lang="en-US"/>
          <a:t>Text needs moving down so not under title</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A644BF32-4CA8-4343-91C5-94D89E008D3B}" type="datetimeFigureOut">
              <a:rPr lang="en-US" smtClean="0"/>
              <a:pPr/>
              <a:t>4/1/26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Arial" panose="020B0604020202020204" pitchFamily="34" charset="0"/>
        <a:ea typeface="+mn-ea"/>
        <a:cs typeface="+mn-cs"/>
      </a:defRPr>
    </a:lvl1pPr>
    <a:lvl2pPr marL="457176" algn="l" defTabSz="914353" rtl="0" eaLnBrk="1" latinLnBrk="0" hangingPunct="1">
      <a:defRPr sz="1199" b="0" i="0" kern="1200">
        <a:solidFill>
          <a:schemeClr val="tx1"/>
        </a:solidFill>
        <a:latin typeface="Arial" panose="020B0604020202020204" pitchFamily="34" charset="0"/>
        <a:ea typeface="+mn-ea"/>
        <a:cs typeface="+mn-cs"/>
      </a:defRPr>
    </a:lvl2pPr>
    <a:lvl3pPr marL="914353" algn="l" defTabSz="914353" rtl="0" eaLnBrk="1" latinLnBrk="0" hangingPunct="1">
      <a:defRPr sz="1199" b="0" i="0" kern="1200">
        <a:solidFill>
          <a:schemeClr val="tx1"/>
        </a:solidFill>
        <a:latin typeface="Arial" panose="020B0604020202020204" pitchFamily="34" charset="0"/>
        <a:ea typeface="+mn-ea"/>
        <a:cs typeface="+mn-cs"/>
      </a:defRPr>
    </a:lvl3pPr>
    <a:lvl4pPr marL="1371529" algn="l" defTabSz="914353" rtl="0" eaLnBrk="1" latinLnBrk="0" hangingPunct="1">
      <a:defRPr sz="1199" b="0" i="0" kern="1200">
        <a:solidFill>
          <a:schemeClr val="tx1"/>
        </a:solidFill>
        <a:latin typeface="Arial" panose="020B0604020202020204" pitchFamily="34" charset="0"/>
        <a:ea typeface="+mn-ea"/>
        <a:cs typeface="+mn-cs"/>
      </a:defRPr>
    </a:lvl4pPr>
    <a:lvl5pPr marL="1828707" algn="l" defTabSz="914353" rtl="0" eaLnBrk="1" latinLnBrk="0" hangingPunct="1">
      <a:defRPr sz="1199" b="0" i="0" kern="1200">
        <a:solidFill>
          <a:schemeClr val="tx1"/>
        </a:solidFill>
        <a:latin typeface="Arial" panose="020B0604020202020204" pitchFamily="34" charset="0"/>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dirty="0">
                <a:solidFill>
                  <a:schemeClr val="tx1"/>
                </a:solidFill>
                <a:ea typeface="+mn-ea"/>
                <a:cs typeface="+mn-cs"/>
              </a:rPr>
              <a:t>Tìm hiểu về một trong những vùng rượu vang</a:t>
            </a:r>
            <a:r>
              <a:rPr lang="en-US" sz="1200" b="0" i="0" dirty="0">
                <a:solidFill>
                  <a:schemeClr val="tx1"/>
                </a:solidFill>
                <a:ea typeface="+mn-ea"/>
                <a:cs typeface="+mn-cs"/>
              </a:rPr>
              <a:t> </a:t>
            </a:r>
            <a:r>
              <a:rPr lang="en-US" sz="1200" b="0" i="0" dirty="0" err="1">
                <a:solidFill>
                  <a:schemeClr val="tx1"/>
                </a:solidFill>
                <a:ea typeface="+mn-ea"/>
                <a:cs typeface="+mn-cs"/>
              </a:rPr>
              <a:t>với</a:t>
            </a:r>
            <a:r>
              <a:rPr lang="en-US" sz="1200" b="0" i="0" dirty="0">
                <a:solidFill>
                  <a:schemeClr val="tx1"/>
                </a:solidFill>
                <a:ea typeface="+mn-ea"/>
                <a:cs typeface="+mn-cs"/>
              </a:rPr>
              <a:t> </a:t>
            </a:r>
            <a:r>
              <a:rPr lang="en-US" sz="1200" b="0" i="0" dirty="0" err="1">
                <a:solidFill>
                  <a:schemeClr val="tx1"/>
                </a:solidFill>
                <a:ea typeface="+mn-ea"/>
                <a:cs typeface="+mn-cs"/>
              </a:rPr>
              <a:t>nhiều</a:t>
            </a:r>
            <a:r>
              <a:rPr lang="en-US" sz="1200" b="0" i="0" dirty="0">
                <a:solidFill>
                  <a:schemeClr val="tx1"/>
                </a:solidFill>
                <a:ea typeface="+mn-ea"/>
                <a:cs typeface="+mn-cs"/>
              </a:rPr>
              <a:t> </a:t>
            </a:r>
            <a:r>
              <a:rPr lang="en-US" sz="1200" b="0" i="0" dirty="0" err="1">
                <a:solidFill>
                  <a:schemeClr val="tx1"/>
                </a:solidFill>
                <a:ea typeface="+mn-ea"/>
                <a:cs typeface="+mn-cs"/>
              </a:rPr>
              <a:t>điểm</a:t>
            </a:r>
            <a:r>
              <a:rPr lang="vi-VN" sz="1200" b="0" i="0" dirty="0">
                <a:solidFill>
                  <a:schemeClr val="tx1"/>
                </a:solidFill>
                <a:ea typeface="+mn-ea"/>
                <a:cs typeface="+mn-cs"/>
              </a:rPr>
              <a:t> tiên tiến và có tính bền vững với môi trường nhất tại nước Úc, chuyên sản xuất các dòng rượu vang đạt chất lượng cao từ những giống nho </a:t>
            </a:r>
            <a:r>
              <a:rPr lang="en-US" sz="1200" b="0" i="0" dirty="0" err="1">
                <a:solidFill>
                  <a:schemeClr val="tx1"/>
                </a:solidFill>
                <a:ea typeface="+mn-ea"/>
                <a:cs typeface="+mn-cs"/>
              </a:rPr>
              <a:t>truyền</a:t>
            </a:r>
            <a:r>
              <a:rPr lang="en-US" sz="1200" b="0" i="0" dirty="0">
                <a:solidFill>
                  <a:schemeClr val="tx1"/>
                </a:solidFill>
                <a:ea typeface="+mn-ea"/>
                <a:cs typeface="+mn-cs"/>
              </a:rPr>
              <a:t> </a:t>
            </a:r>
            <a:r>
              <a:rPr lang="en-US" sz="1200" b="0" i="0" dirty="0" err="1">
                <a:solidFill>
                  <a:schemeClr val="tx1"/>
                </a:solidFill>
                <a:ea typeface="+mn-ea"/>
                <a:cs typeface="+mn-cs"/>
              </a:rPr>
              <a:t>thống</a:t>
            </a:r>
            <a:r>
              <a:rPr lang="en-US" sz="1200" b="0" i="0" dirty="0">
                <a:solidFill>
                  <a:schemeClr val="tx1"/>
                </a:solidFill>
                <a:ea typeface="+mn-ea"/>
                <a:cs typeface="+mn-cs"/>
              </a:rPr>
              <a:t> </a:t>
            </a:r>
            <a:r>
              <a:rPr lang="vi-VN" sz="1200" b="0" i="0" dirty="0">
                <a:solidFill>
                  <a:schemeClr val="tx1"/>
                </a:solidFill>
                <a:ea typeface="+mn-ea"/>
                <a:cs typeface="+mn-cs"/>
              </a:rPr>
              <a:t>cũng như các giống nho mới.</a:t>
            </a:r>
          </a:p>
          <a:p>
            <a:pPr marL="0" marR="0" lvl="0" indent="0" algn="l" defTabSz="914400" rtl="0" eaLnBrk="1" fontAlgn="auto" latinLnBrk="0" hangingPunct="1">
              <a:lnSpc>
                <a:spcPct val="100000"/>
              </a:lnSpc>
              <a:spcBef>
                <a:spcPct val="0"/>
              </a:spcBef>
              <a:spcAft>
                <a:spcPct val="0"/>
              </a:spcAft>
              <a:buClrTx/>
              <a:buSzTx/>
              <a:buFontTx/>
              <a:buNone/>
              <a:defRPr/>
            </a:pPr>
            <a:r>
              <a:rPr lang="vi-VN" sz="1200" b="0" i="0" dirty="0">
                <a:solidFill>
                  <a:schemeClr val="tx1"/>
                </a:solidFill>
                <a:ea typeface="+mn-ea"/>
                <a:cs typeface="+mn-cs"/>
              </a:rPr>
              <a:t>Vui lòng xem các nội dung ghi chú để biết thêm thông tin ở mỗi trang trình chiếu và các câu hỏi gợi ý thảo luận. </a:t>
            </a:r>
            <a:r>
              <a:rPr lang="vi-VN" sz="1200" dirty="0">
                <a:solidFill>
                  <a:schemeClr val="tx1"/>
                </a:solidFill>
                <a:ea typeface="+mn-ea"/>
                <a:cs typeface="+mn-cs"/>
              </a:rPr>
              <a:t>Để tải về các chủ đề và tài liệu, bao gồm các bài thuyết trình khác, vui lòng truy cập www.australianwinediscovered.com</a:t>
            </a: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16725815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dirty="0">
                <a:solidFill>
                  <a:schemeClr val="tx1"/>
                </a:solidFill>
                <a:ea typeface="+mn-ea"/>
                <a:cs typeface="+mn-cs"/>
              </a:rPr>
              <a:t>+ CHƯƠNG TRÌNH BỔ SUNG Quý vị sẽ tìm thấy tài liệu chương trình tại www.australianwinediscovered.com</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38505190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tx1"/>
                </a:solidFill>
                <a:ea typeface="+mn-ea"/>
                <a:cs typeface="+mn-cs"/>
              </a:rPr>
              <a:t>Rượu Shiraz của thung lũng McLaren Vale nỗi tiếng với hương vị nhẹ nhàng và mềm mại. Một số người sản xuất rượu vang còn phối trộn Shiraz cùng những giống nho ở các tiểu vùng khác để tạo thêm sự phức hợp trong hương vị.</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10176484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19390118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tx1"/>
                </a:solidFill>
                <a:ea typeface="+mn-ea"/>
                <a:cs typeface="+mn-cs"/>
              </a:rPr>
              <a:t>Nổi tiếng với đặc tính của giống nho này và các tầng hương vị khác nhau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20</a:t>
            </a:fld>
            <a:endParaRPr lang="en-US" dirty="0"/>
          </a:p>
        </p:txBody>
      </p:sp>
    </p:spTree>
    <p:extLst>
      <p:ext uri="{BB962C8B-B14F-4D97-AF65-F5344CB8AC3E}">
        <p14:creationId xmlns:p14="http://schemas.microsoft.com/office/powerpoint/2010/main" val="13550893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21</a:t>
            </a:fld>
            <a:endParaRPr lang="en-US" dirty="0"/>
          </a:p>
        </p:txBody>
      </p:sp>
    </p:spTree>
    <p:extLst>
      <p:ext uri="{BB962C8B-B14F-4D97-AF65-F5344CB8AC3E}">
        <p14:creationId xmlns:p14="http://schemas.microsoft.com/office/powerpoint/2010/main" val="2595987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tx1"/>
                </a:solidFill>
                <a:ea typeface="+mn-ea"/>
                <a:cs typeface="+mn-cs"/>
              </a:rPr>
              <a:t>Thung lũng McLaren Vale có rất nhiều giống nho Grenache lâu năm được trồng từ những năm cuối 1800s</a:t>
            </a:r>
            <a:r>
              <a:rPr lang="en-US" sz="1200" b="0" i="0" u="none" strike="noStrike" dirty="0">
                <a:solidFill>
                  <a:schemeClr val="tx1"/>
                </a:solidFill>
                <a:ea typeface="+mn-ea"/>
                <a:cs typeface="+mn-cs"/>
              </a:rPr>
              <a:t>.</a:t>
            </a:r>
            <a:r>
              <a:rPr lang="vi-VN" sz="1200" b="0" i="0" u="none" strike="noStrike" dirty="0">
                <a:solidFill>
                  <a:schemeClr val="tx1"/>
                </a:solidFill>
                <a:ea typeface="+mn-ea"/>
                <a:cs typeface="+mn-cs"/>
              </a:rPr>
              <a:t> Giống nho này vẫn được dùng cho GSM (Grenache Shiraz Mataro/Mourvèdre) cổ điển. Tuy nhiên rượu vang được làm theo phong cách đơn nho đã bị lãng quên trong </a:t>
            </a:r>
            <a:r>
              <a:rPr lang="en-US" sz="1200" b="0" i="0" u="none" strike="noStrike" dirty="0" err="1">
                <a:solidFill>
                  <a:schemeClr val="tx1"/>
                </a:solidFill>
                <a:ea typeface="+mn-ea"/>
                <a:cs typeface="+mn-cs"/>
              </a:rPr>
              <a:t>suốt</a:t>
            </a:r>
            <a:r>
              <a:rPr lang="vi-VN" sz="1200" b="0" i="0" u="none" strike="noStrike" dirty="0">
                <a:solidFill>
                  <a:schemeClr val="tx1"/>
                </a:solidFill>
                <a:ea typeface="+mn-ea"/>
                <a:cs typeface="+mn-cs"/>
              </a:rPr>
              <a:t> một thời gian dài, </a:t>
            </a:r>
            <a:r>
              <a:rPr lang="en-US" sz="1200" b="0" i="0" u="none" strike="noStrike" dirty="0" err="1">
                <a:solidFill>
                  <a:schemeClr val="tx1"/>
                </a:solidFill>
                <a:ea typeface="+mn-ea"/>
                <a:cs typeface="+mn-cs"/>
              </a:rPr>
              <a:t>sau</a:t>
            </a:r>
            <a:r>
              <a:rPr lang="en-US" sz="1200" b="0" i="0" u="none" strike="noStrike" dirty="0">
                <a:solidFill>
                  <a:schemeClr val="tx1"/>
                </a:solidFill>
                <a:ea typeface="+mn-ea"/>
                <a:cs typeface="+mn-cs"/>
              </a:rPr>
              <a:t> </a:t>
            </a:r>
            <a:r>
              <a:rPr lang="en-US" sz="1200" b="0" i="0" u="none" strike="noStrike" dirty="0" err="1">
                <a:solidFill>
                  <a:schemeClr val="tx1"/>
                </a:solidFill>
                <a:ea typeface="+mn-ea"/>
                <a:cs typeface="+mn-cs"/>
              </a:rPr>
              <a:t>đó</a:t>
            </a:r>
            <a:r>
              <a:rPr lang="en-US" sz="1200" b="0" i="0" u="none" strike="noStrike" dirty="0">
                <a:solidFill>
                  <a:schemeClr val="tx1"/>
                </a:solidFill>
                <a:ea typeface="+mn-ea"/>
                <a:cs typeface="+mn-cs"/>
              </a:rPr>
              <a:t> </a:t>
            </a:r>
            <a:r>
              <a:rPr lang="en-US" sz="1200" b="0" i="0" u="none" strike="noStrike" dirty="0" err="1">
                <a:solidFill>
                  <a:schemeClr val="tx1"/>
                </a:solidFill>
                <a:ea typeface="+mn-ea"/>
                <a:cs typeface="+mn-cs"/>
              </a:rPr>
              <a:t>được</a:t>
            </a:r>
            <a:r>
              <a:rPr lang="en-US" sz="1200" b="0" i="0" u="none" strike="noStrike" dirty="0">
                <a:solidFill>
                  <a:schemeClr val="tx1"/>
                </a:solidFill>
                <a:ea typeface="+mn-ea"/>
                <a:cs typeface="+mn-cs"/>
              </a:rPr>
              <a:t> </a:t>
            </a:r>
            <a:r>
              <a:rPr lang="vi-VN" sz="1200" b="0" i="0" u="none" strike="noStrike" dirty="0">
                <a:solidFill>
                  <a:schemeClr val="tx1"/>
                </a:solidFill>
                <a:ea typeface="+mn-ea"/>
                <a:cs typeface="+mn-cs"/>
              </a:rPr>
              <a:t>khôi ph</a:t>
            </a:r>
            <a:r>
              <a:rPr lang="en-US" sz="1200" b="0" i="0" u="none" strike="noStrike" dirty="0" err="1">
                <a:solidFill>
                  <a:schemeClr val="tx1"/>
                </a:solidFill>
                <a:ea typeface="+mn-ea"/>
                <a:cs typeface="+mn-cs"/>
              </a:rPr>
              <a:t>ụ</a:t>
            </a:r>
            <a:r>
              <a:rPr lang="vi-VN" sz="1200" b="0" i="0" u="none" strike="noStrike" dirty="0">
                <a:solidFill>
                  <a:schemeClr val="tx1"/>
                </a:solidFill>
                <a:ea typeface="+mn-ea"/>
                <a:cs typeface="+mn-cs"/>
              </a:rPr>
              <a:t>c mạnh mẽ trong suốt thập kỷ qua. Các nhà sản xuất rượu vang của địa phương sản xuất rượu vang Grenache với nhiều phong cách khác nhau, các vườn nho lâu năm hơn cho trái mọng nước và đậm mùi hương gia vị, mang lại hương vị đậm đà.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22</a:t>
            </a:fld>
            <a:endParaRPr lang="en-US" dirty="0"/>
          </a:p>
        </p:txBody>
      </p:sp>
    </p:spTree>
    <p:extLst>
      <p:ext uri="{BB962C8B-B14F-4D97-AF65-F5344CB8AC3E}">
        <p14:creationId xmlns:p14="http://schemas.microsoft.com/office/powerpoint/2010/main" val="14841485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u="none" strike="noStrike" dirty="0">
                <a:solidFill>
                  <a:schemeClr val="tx1"/>
                </a:solidFill>
                <a:ea typeface="+mn-ea"/>
                <a:cs typeface="+mn-cs"/>
              </a:rPr>
              <a:t>Khám phá các phong cách quốc tế, sử dụng kỹ thuật trồng nho và sản xuất rượu khiến </a:t>
            </a:r>
            <a:r>
              <a:rPr lang="en-US" sz="1200" b="0" i="0" u="none" strike="noStrike" dirty="0" err="1">
                <a:solidFill>
                  <a:schemeClr val="tx1"/>
                </a:solidFill>
                <a:ea typeface="+mn-ea"/>
                <a:cs typeface="+mn-cs"/>
              </a:rPr>
              <a:t>những</a:t>
            </a:r>
            <a:r>
              <a:rPr lang="en-US" sz="1200" b="0" i="0" u="none" strike="noStrike" dirty="0">
                <a:solidFill>
                  <a:schemeClr val="tx1"/>
                </a:solidFill>
                <a:ea typeface="+mn-ea"/>
                <a:cs typeface="+mn-cs"/>
              </a:rPr>
              <a:t> </a:t>
            </a:r>
            <a:r>
              <a:rPr lang="en-US" sz="1200" b="0" i="0" u="none" strike="noStrike" dirty="0" err="1">
                <a:solidFill>
                  <a:schemeClr val="tx1"/>
                </a:solidFill>
                <a:ea typeface="+mn-ea"/>
                <a:cs typeface="+mn-cs"/>
              </a:rPr>
              <a:t>loại</a:t>
            </a:r>
            <a:r>
              <a:rPr lang="en-US" sz="1200" b="0" i="0" u="none" strike="noStrike" dirty="0">
                <a:solidFill>
                  <a:schemeClr val="tx1"/>
                </a:solidFill>
                <a:ea typeface="+mn-ea"/>
                <a:cs typeface="+mn-cs"/>
              </a:rPr>
              <a:t> </a:t>
            </a:r>
            <a:r>
              <a:rPr lang="en-US" sz="1200" b="0" i="0" u="none" strike="noStrike" dirty="0" err="1">
                <a:solidFill>
                  <a:schemeClr val="tx1"/>
                </a:solidFill>
                <a:ea typeface="+mn-ea"/>
                <a:cs typeface="+mn-cs"/>
              </a:rPr>
              <a:t>nho</a:t>
            </a:r>
            <a:r>
              <a:rPr lang="en-US" sz="1200" b="0" i="0" u="none" strike="noStrike" dirty="0">
                <a:solidFill>
                  <a:schemeClr val="tx1"/>
                </a:solidFill>
                <a:ea typeface="+mn-ea"/>
                <a:cs typeface="+mn-cs"/>
              </a:rPr>
              <a:t> </a:t>
            </a:r>
            <a:r>
              <a:rPr lang="en-US" sz="1200" b="0" i="0" u="none" strike="noStrike" dirty="0" err="1">
                <a:solidFill>
                  <a:schemeClr val="tx1"/>
                </a:solidFill>
                <a:ea typeface="+mn-ea"/>
                <a:cs typeface="+mn-cs"/>
              </a:rPr>
              <a:t>này</a:t>
            </a:r>
            <a:r>
              <a:rPr lang="en-US" sz="1200" b="0" i="0" u="none" strike="noStrike" dirty="0">
                <a:solidFill>
                  <a:schemeClr val="tx1"/>
                </a:solidFill>
                <a:ea typeface="+mn-ea"/>
                <a:cs typeface="+mn-cs"/>
              </a:rPr>
              <a:t> </a:t>
            </a:r>
            <a:r>
              <a:rPr lang="vi-VN" sz="1200" b="0" i="0" u="none" strike="noStrike" dirty="0">
                <a:solidFill>
                  <a:schemeClr val="tx1"/>
                </a:solidFill>
                <a:ea typeface="+mn-ea"/>
                <a:cs typeface="+mn-cs"/>
              </a:rPr>
              <a:t>phù hợp với </a:t>
            </a:r>
            <a:r>
              <a:rPr lang="en-US" sz="1200" b="0" i="0" u="none" strike="noStrike" dirty="0" err="1">
                <a:solidFill>
                  <a:schemeClr val="tx1"/>
                </a:solidFill>
                <a:ea typeface="+mn-ea"/>
                <a:cs typeface="+mn-cs"/>
              </a:rPr>
              <a:t>vùng</a:t>
            </a:r>
            <a:r>
              <a:rPr lang="vi-VN" sz="1200" b="0" i="0" u="none" strike="noStrike" dirty="0">
                <a:solidFill>
                  <a:schemeClr val="tx1"/>
                </a:solidFill>
                <a:ea typeface="+mn-ea"/>
                <a:cs typeface="+mn-cs"/>
              </a:rPr>
              <a:t>, là một trong những </a:t>
            </a:r>
            <a:r>
              <a:rPr lang="en-US" sz="1200" b="0" i="0" u="none" strike="noStrike" dirty="0" err="1">
                <a:solidFill>
                  <a:schemeClr val="tx1"/>
                </a:solidFill>
                <a:ea typeface="+mn-ea"/>
                <a:cs typeface="+mn-cs"/>
              </a:rPr>
              <a:t>điểm</a:t>
            </a:r>
            <a:r>
              <a:rPr lang="vi-VN" sz="1200" b="0" i="0" u="none" strike="noStrike" dirty="0">
                <a:solidFill>
                  <a:schemeClr val="tx1"/>
                </a:solidFill>
                <a:ea typeface="+mn-ea"/>
                <a:cs typeface="+mn-cs"/>
              </a:rPr>
              <a:t> thú vị nhất của McLaren Vale hiện nay.
</a:t>
            </a:r>
            <a:br>
              <a:rPr lang="vi-VN" sz="1200" b="0" i="0" u="none" strike="noStrike" dirty="0">
                <a:solidFill>
                  <a:schemeClr val="tx1"/>
                </a:solidFill>
                <a:ea typeface="+mn-ea"/>
                <a:cs typeface="+mn-cs"/>
              </a:rPr>
            </a:br>
            <a:r>
              <a:rPr lang="vi-VN" sz="1200" b="0" i="0" u="none" strike="noStrike" dirty="0">
                <a:solidFill>
                  <a:schemeClr val="tx1"/>
                </a:solidFill>
                <a:ea typeface="+mn-ea"/>
                <a:cs typeface="+mn-cs"/>
              </a:rPr>
              <a:t>  </a:t>
            </a:r>
          </a:p>
          <a:p>
            <a:endParaRPr lang="en-AU" sz="1200" b="0" i="0" u="none" strike="noStrike" kern="1200" dirty="0">
              <a:solidFill>
                <a:schemeClr val="tx1"/>
              </a:solidFill>
              <a:effectLst/>
              <a:ea typeface="+mn-ea"/>
              <a:cs typeface="+mn-cs"/>
            </a:endParaRPr>
          </a:p>
          <a:p>
            <a:r>
              <a:rPr lang="vi-VN" sz="1200" b="0" i="0" u="none" strike="noStrike" dirty="0">
                <a:solidFill>
                  <a:schemeClr val="tx1"/>
                </a:solidFill>
                <a:ea typeface="+mn-ea"/>
                <a:cs typeface="+mn-cs"/>
              </a:rPr>
              <a:t>+ CHƯƠNG TRÌNH BỔ SUNG: Vui lòng truy cập www.australianwinediscovered.com để tìm hiểu thêm về các chương trình khác về giống nho</a:t>
            </a:r>
          </a:p>
          <a:p>
            <a:endParaRPr lang="en-AU" sz="1200" b="0" i="0" u="none" strike="noStrike" kern="1200" dirty="0">
              <a:solidFill>
                <a:schemeClr val="tx1"/>
              </a:solidFill>
              <a:effectLst/>
              <a:ea typeface="+mn-ea"/>
              <a:cs typeface="+mn-cs"/>
            </a:endParaRPr>
          </a:p>
          <a:p>
            <a:pPr rtl="0"/>
            <a:r>
              <a:rPr lang="vi-VN" sz="1200" b="0" i="0" u="none" strike="noStrike" dirty="0">
                <a:solidFill>
                  <a:schemeClr val="tx1"/>
                </a:solidFill>
                <a:ea typeface="+mn-ea"/>
                <a:cs typeface="+mn-cs"/>
              </a:rPr>
              <a:t>CÂU HỎI GỢI Ý THẢO LUẬN: </a:t>
            </a:r>
          </a:p>
          <a:p>
            <a:pPr rtl="0"/>
            <a:r>
              <a:rPr lang="vi-VN" sz="1200" b="0" i="0" u="none" strike="noStrike" dirty="0">
                <a:solidFill>
                  <a:schemeClr val="tx1"/>
                </a:solidFill>
                <a:ea typeface="+mn-ea"/>
                <a:cs typeface="+mn-cs"/>
              </a:rPr>
              <a:t>- Tại sao giống nho Shiraz tiếp tục chiếm vị thế trong ngành sản xuất rượu tại McLaren Vale nói riêng và Úc nói chung? </a:t>
            </a:r>
          </a:p>
          <a:p>
            <a:pPr rtl="0"/>
            <a:r>
              <a:rPr lang="vi-VN" sz="1200" b="0" i="0" u="none" strike="noStrike" dirty="0">
                <a:solidFill>
                  <a:schemeClr val="tx1"/>
                </a:solidFill>
                <a:ea typeface="+mn-ea"/>
                <a:cs typeface="+mn-cs"/>
              </a:rPr>
              <a:t>- Theo bạn, tại sao các giống “thay thế” </a:t>
            </a:r>
            <a:r>
              <a:rPr lang="en-US" sz="1200" b="0" i="0" u="none" strike="noStrike" dirty="0">
                <a:solidFill>
                  <a:schemeClr val="tx1"/>
                </a:solidFill>
                <a:ea typeface="+mn-ea"/>
                <a:cs typeface="+mn-cs"/>
              </a:rPr>
              <a:t>do </a:t>
            </a:r>
            <a:r>
              <a:rPr lang="vi-VN" sz="1200" b="0" i="0" u="none" strike="noStrike" dirty="0">
                <a:solidFill>
                  <a:schemeClr val="tx1"/>
                </a:solidFill>
                <a:ea typeface="+mn-ea"/>
                <a:cs typeface="+mn-cs"/>
              </a:rPr>
              <a:t>nhà sản xuất rượu ở McLaren Vale</a:t>
            </a:r>
            <a:r>
              <a:rPr lang="en-US" sz="1200" b="0" i="0" u="none" strike="noStrike" dirty="0">
                <a:solidFill>
                  <a:schemeClr val="tx1"/>
                </a:solidFill>
                <a:ea typeface="+mn-ea"/>
                <a:cs typeface="+mn-cs"/>
              </a:rPr>
              <a:t> </a:t>
            </a:r>
            <a:r>
              <a:rPr lang="en-US" sz="1200" b="0" i="0" u="none" strike="noStrike" dirty="0" err="1">
                <a:solidFill>
                  <a:schemeClr val="tx1"/>
                </a:solidFill>
                <a:ea typeface="+mn-ea"/>
                <a:cs typeface="+mn-cs"/>
              </a:rPr>
              <a:t>trồng</a:t>
            </a:r>
            <a:r>
              <a:rPr lang="en-US" sz="1200" b="0" i="0" u="none" strike="noStrike" dirty="0">
                <a:solidFill>
                  <a:schemeClr val="tx1"/>
                </a:solidFill>
                <a:ea typeface="+mn-ea"/>
                <a:cs typeface="+mn-cs"/>
              </a:rPr>
              <a:t> </a:t>
            </a:r>
            <a:r>
              <a:rPr lang="en-US" sz="1200" b="0" i="0" u="none" strike="noStrike" dirty="0" err="1">
                <a:solidFill>
                  <a:schemeClr val="tx1"/>
                </a:solidFill>
                <a:ea typeface="+mn-ea"/>
                <a:cs typeface="+mn-cs"/>
              </a:rPr>
              <a:t>lại</a:t>
            </a:r>
            <a:r>
              <a:rPr lang="vi-VN" sz="1200" b="0" i="0" u="none" strike="noStrike" dirty="0">
                <a:solidFill>
                  <a:schemeClr val="tx1"/>
                </a:solidFill>
                <a:ea typeface="+mn-ea"/>
                <a:cs typeface="+mn-cs"/>
              </a:rPr>
              <a:t> được người tiêu dùng ưa chuộng? </a:t>
            </a:r>
          </a:p>
          <a:p>
            <a:r>
              <a:rPr lang="vi-VN" sz="1200" b="0" i="0" u="none" strike="noStrike" dirty="0">
                <a:solidFill>
                  <a:schemeClr val="tx1"/>
                </a:solidFill>
                <a:ea typeface="+mn-ea"/>
                <a:cs typeface="+mn-cs"/>
              </a:rPr>
              <a:t>- Các giống nho mới này có được </a:t>
            </a:r>
            <a:r>
              <a:rPr lang="en-US" sz="1200" b="0" i="0" u="none" strike="noStrike" dirty="0" err="1">
                <a:solidFill>
                  <a:schemeClr val="tx1"/>
                </a:solidFill>
                <a:ea typeface="+mn-ea"/>
                <a:cs typeface="+mn-cs"/>
              </a:rPr>
              <a:t>trồng</a:t>
            </a:r>
            <a:r>
              <a:rPr lang="vi-VN" sz="1200" b="0" i="0" u="none" strike="noStrike" dirty="0">
                <a:solidFill>
                  <a:schemeClr val="tx1"/>
                </a:solidFill>
                <a:ea typeface="+mn-ea"/>
                <a:cs typeface="+mn-cs"/>
              </a:rPr>
              <a:t> ở đâu khác tại Úc không? Tại sao/Tại sao không?</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25</a:t>
            </a:fld>
            <a:endParaRPr lang="en-US" dirty="0"/>
          </a:p>
        </p:txBody>
      </p:sp>
    </p:spTree>
    <p:extLst>
      <p:ext uri="{BB962C8B-B14F-4D97-AF65-F5344CB8AC3E}">
        <p14:creationId xmlns:p14="http://schemas.microsoft.com/office/powerpoint/2010/main" val="28572307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dirty="0">
                <a:solidFill>
                  <a:schemeClr val="tx1"/>
                </a:solidFill>
                <a:ea typeface="+mn-ea"/>
                <a:cs typeface="+mn-cs"/>
              </a:rPr>
              <a:t>Vui lòng truy cập www.australianwinediscovered.com để tìm hiểu thêm về chương trình, công cụ và tư liệu.</a:t>
            </a:r>
          </a:p>
          <a:p>
            <a:r>
              <a:rPr lang="vi-VN" sz="1200" dirty="0">
                <a:solidFill>
                  <a:schemeClr val="tx1"/>
                </a:solidFill>
                <a:ea typeface="+mn-ea"/>
                <a:cs typeface="+mn-cs"/>
              </a:rPr>
              <a:t>Để được giải đáp thắc mắc, vui lòng liên hệ discovered@wineaustralia.com</a:t>
            </a:r>
          </a:p>
          <a:p>
            <a:endParaRPr lang="en-US"/>
          </a:p>
          <a:p>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pPr/>
              <a:t>27</a:t>
            </a:fld>
            <a:endParaRPr lang="en-US" dirty="0"/>
          </a:p>
        </p:txBody>
      </p:sp>
    </p:spTree>
    <p:extLst>
      <p:ext uri="{BB962C8B-B14F-4D97-AF65-F5344CB8AC3E}">
        <p14:creationId xmlns:p14="http://schemas.microsoft.com/office/powerpoint/2010/main" val="5758937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tx1"/>
                </a:solidFill>
                <a:ea typeface="+mn-ea"/>
                <a:cs typeface="+mn-cs"/>
              </a:rPr>
              <a:t>Là cái nôi của ngành rượu vang tại miền Nam nước Úc và nằm ở phía nam thủ phủ Adelaide, McLaren Vale mang khung cảnh tuyệt đẹp nằm giữa dãy núi Lofty và những bãi cát trắng tinh của vịnh St Vincent. Nơi đây cung cấp những dòng rượu vang và các </a:t>
            </a:r>
            <a:r>
              <a:rPr lang="en-US" sz="1200" b="0" i="0" u="none" strike="noStrike" dirty="0" err="1">
                <a:solidFill>
                  <a:schemeClr val="tx1"/>
                </a:solidFill>
                <a:ea typeface="+mn-ea"/>
                <a:cs typeface="+mn-cs"/>
              </a:rPr>
              <a:t>đặc</a:t>
            </a:r>
            <a:r>
              <a:rPr lang="en-US" sz="1200" b="0" i="0" u="none" strike="noStrike" dirty="0">
                <a:solidFill>
                  <a:schemeClr val="tx1"/>
                </a:solidFill>
                <a:ea typeface="+mn-ea"/>
                <a:cs typeface="+mn-cs"/>
              </a:rPr>
              <a:t> </a:t>
            </a:r>
            <a:r>
              <a:rPr lang="vi-VN" sz="1200" b="0" i="0" u="none" strike="noStrike" dirty="0">
                <a:solidFill>
                  <a:schemeClr val="tx1"/>
                </a:solidFill>
                <a:ea typeface="+mn-ea"/>
                <a:cs typeface="+mn-cs"/>
              </a:rPr>
              <a:t>sản địa phương, </a:t>
            </a:r>
            <a:r>
              <a:rPr lang="en-US" sz="1200" b="0" i="0" u="none" strike="noStrike" dirty="0" err="1">
                <a:solidFill>
                  <a:schemeClr val="tx1"/>
                </a:solidFill>
                <a:ea typeface="+mn-ea"/>
                <a:cs typeface="+mn-cs"/>
              </a:rPr>
              <a:t>hòa</a:t>
            </a:r>
            <a:r>
              <a:rPr lang="en-US" sz="1200" b="0" i="0" u="none" strike="noStrike" dirty="0">
                <a:solidFill>
                  <a:schemeClr val="tx1"/>
                </a:solidFill>
                <a:ea typeface="+mn-ea"/>
                <a:cs typeface="+mn-cs"/>
              </a:rPr>
              <a:t> </a:t>
            </a:r>
            <a:r>
              <a:rPr lang="en-US" sz="1200" b="0" i="0" u="none" strike="noStrike" dirty="0" err="1">
                <a:solidFill>
                  <a:schemeClr val="tx1"/>
                </a:solidFill>
                <a:ea typeface="+mn-ea"/>
                <a:cs typeface="+mn-cs"/>
              </a:rPr>
              <a:t>mình</a:t>
            </a:r>
            <a:r>
              <a:rPr lang="en-US" sz="1200" b="0" i="0" u="none" strike="noStrike" dirty="0">
                <a:solidFill>
                  <a:schemeClr val="tx1"/>
                </a:solidFill>
                <a:ea typeface="+mn-ea"/>
                <a:cs typeface="+mn-cs"/>
              </a:rPr>
              <a:t> </a:t>
            </a:r>
            <a:r>
              <a:rPr lang="en-US" sz="1200" b="0" i="0" u="none" strike="noStrike" dirty="0" err="1">
                <a:solidFill>
                  <a:schemeClr val="tx1"/>
                </a:solidFill>
                <a:ea typeface="+mn-ea"/>
                <a:cs typeface="+mn-cs"/>
              </a:rPr>
              <a:t>vào</a:t>
            </a:r>
            <a:r>
              <a:rPr lang="vi-VN" sz="1200" b="0" i="0" u="none" strike="noStrike" dirty="0">
                <a:solidFill>
                  <a:schemeClr val="tx1"/>
                </a:solidFill>
                <a:ea typeface="+mn-ea"/>
                <a:cs typeface="+mn-cs"/>
              </a:rPr>
              <a:t> những ngọn đồi trập trùng, những vườn nho, những ngôi làng</a:t>
            </a:r>
            <a:r>
              <a:rPr lang="en-US" sz="1200" b="0" i="0" u="none" strike="noStrike" dirty="0">
                <a:solidFill>
                  <a:schemeClr val="tx1"/>
                </a:solidFill>
                <a:ea typeface="+mn-ea"/>
                <a:cs typeface="+mn-cs"/>
              </a:rPr>
              <a:t> </a:t>
            </a:r>
            <a:r>
              <a:rPr lang="en-US" sz="1200" b="0" i="0" u="none" strike="noStrike" dirty="0" err="1">
                <a:solidFill>
                  <a:schemeClr val="tx1"/>
                </a:solidFill>
                <a:ea typeface="+mn-ea"/>
                <a:cs typeface="+mn-cs"/>
              </a:rPr>
              <a:t>đẹp</a:t>
            </a:r>
            <a:r>
              <a:rPr lang="en-US" sz="1200" b="0" i="0" u="none" strike="noStrike" dirty="0">
                <a:solidFill>
                  <a:schemeClr val="tx1"/>
                </a:solidFill>
                <a:ea typeface="+mn-ea"/>
                <a:cs typeface="+mn-cs"/>
              </a:rPr>
              <a:t> </a:t>
            </a:r>
            <a:r>
              <a:rPr lang="en-US" sz="1200" b="0" i="0" u="none" strike="noStrike" dirty="0" err="1">
                <a:solidFill>
                  <a:schemeClr val="tx1"/>
                </a:solidFill>
                <a:ea typeface="+mn-ea"/>
                <a:cs typeface="+mn-cs"/>
              </a:rPr>
              <a:t>êm</a:t>
            </a:r>
            <a:r>
              <a:rPr lang="en-US" sz="1200" b="0" i="0" u="none" strike="noStrike" dirty="0">
                <a:solidFill>
                  <a:schemeClr val="tx1"/>
                </a:solidFill>
                <a:ea typeface="+mn-ea"/>
                <a:cs typeface="+mn-cs"/>
              </a:rPr>
              <a:t> </a:t>
            </a:r>
            <a:r>
              <a:rPr lang="en-US" sz="1200" b="0" i="0" u="none" strike="noStrike" dirty="0" err="1">
                <a:solidFill>
                  <a:schemeClr val="tx1"/>
                </a:solidFill>
                <a:ea typeface="+mn-ea"/>
                <a:cs typeface="+mn-cs"/>
              </a:rPr>
              <a:t>ả</a:t>
            </a:r>
            <a:r>
              <a:rPr lang="en-US" sz="1200" b="0" i="0" u="none" strike="noStrike" dirty="0">
                <a:solidFill>
                  <a:schemeClr val="tx1"/>
                </a:solidFill>
                <a:ea typeface="+mn-ea"/>
                <a:cs typeface="+mn-cs"/>
              </a:rPr>
              <a:t> </a:t>
            </a:r>
            <a:r>
              <a:rPr lang="vi-VN" sz="1200" b="0" i="0" u="none" strike="noStrike" dirty="0">
                <a:solidFill>
                  <a:schemeClr val="tx1"/>
                </a:solidFill>
                <a:ea typeface="+mn-ea"/>
                <a:cs typeface="+mn-cs"/>
              </a:rPr>
              <a:t>cùng với đường bờ biển gồ ghề.</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a:t>
            </a:fld>
            <a:endParaRPr lang="en-US" dirty="0"/>
          </a:p>
        </p:txBody>
      </p:sp>
    </p:spTree>
    <p:extLst>
      <p:ext uri="{BB962C8B-B14F-4D97-AF65-F5344CB8AC3E}">
        <p14:creationId xmlns:p14="http://schemas.microsoft.com/office/powerpoint/2010/main" val="42519474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vi-VN" sz="1200" b="0" i="0" u="none" strike="noStrike" dirty="0">
                <a:solidFill>
                  <a:schemeClr val="tx1"/>
                </a:solidFill>
                <a:ea typeface="+mn-ea"/>
                <a:cs typeface="+mn-cs"/>
              </a:rPr>
              <a:t>Đây là thời điểm thích hợp để mời mọi người thưởng thức hương vị rượu vang truyền thống của vùng McLaren Vale. Tiệc thử rượu chính thức sẽ diễn ra vào cuối chương trình.</a:t>
            </a:r>
          </a:p>
          <a:p>
            <a:endParaRPr lang="en-US" dirty="0"/>
          </a:p>
          <a:p>
            <a:r>
              <a:rPr lang="vi-VN" sz="1200" b="0" i="0" u="none" strike="noStrike" dirty="0">
                <a:solidFill>
                  <a:schemeClr val="tx1"/>
                </a:solidFill>
                <a:ea typeface="+mn-ea"/>
                <a:cs typeface="+mn-cs"/>
              </a:rPr>
              <a:t>Trong suốt nhiều thập kỷ, McLaren Vale luôn được ca ngợi là vùng đất sản xuất ra những dòng rượu vang hàng đầu từ các giống nho cao quý - từ Grenache, Cabernet Sauvignon và Shiraz cho đến các giống mới như Fiano và Tempranillo. McLaren Vale luôn tự hào với những nhà máy sản xuất rượu vang sáng tạo, sẵn sàng vượt qua những giới hạn và thử nghiệm để hướng đến sự hoàn hảo. Đây còn là một trong những khu vực tại Úc dành nhiều sự quan tâm đến môi trường với nhiều nông trại chọn nông nghiệp hữu cơ và nông nghiệp sinh học hoặc áp dụng các phương pháp canh tác bền vững</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5</a:t>
            </a:fld>
            <a:endParaRPr lang="en-US" dirty="0"/>
          </a:p>
        </p:txBody>
      </p:sp>
    </p:spTree>
    <p:extLst>
      <p:ext uri="{BB962C8B-B14F-4D97-AF65-F5344CB8AC3E}">
        <p14:creationId xmlns:p14="http://schemas.microsoft.com/office/powerpoint/2010/main" val="3630391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dirty="0">
                <a:solidFill>
                  <a:schemeClr val="tx1"/>
                </a:solidFill>
                <a:ea typeface="+mn-ea"/>
                <a:cs typeface="+mn-cs"/>
              </a:rPr>
              <a:t>McLaren Vale có khí hậu Địa Trung Hải với các đặc điểm đặc trưng như mùa hè ấm, mùa đông hơi lạnh và có mưa nhiều hơn, độ ẩm tương đối thấp và lượng bốc hơi tương đối cao</a:t>
            </a:r>
            <a:r>
              <a:rPr lang="en-US" sz="1200" b="0" i="0" u="none" strike="noStrike" dirty="0">
                <a:solidFill>
                  <a:schemeClr val="tx1"/>
                </a:solidFill>
                <a:ea typeface="+mn-ea"/>
                <a:cs typeface="+mn-cs"/>
              </a:rPr>
              <a:t>. </a:t>
            </a:r>
            <a:r>
              <a:rPr lang="vi-VN" sz="1200" b="0" i="0" u="none" strike="noStrike" dirty="0">
                <a:solidFill>
                  <a:schemeClr val="tx1"/>
                </a:solidFill>
                <a:ea typeface="+mn-ea"/>
                <a:cs typeface="+mn-cs"/>
              </a:rPr>
              <a:t>Tuy nhiên, với vị trí ở sát bên dãy Lofty và Vịnh St Vincent đã giúp điều hòa khí hậu và là yếu tố chính tạo ra sự khác nhau giữa trung khí hậu và vi khí hậu. Gió thổi từ cả phía sườn núi và từ vịnh vào khu vực giúp làm mát các cây nho và giữ </a:t>
            </a:r>
            <a:r>
              <a:rPr lang="en-US" sz="1200" b="0" i="0" u="none" strike="noStrike" dirty="0" err="1">
                <a:solidFill>
                  <a:schemeClr val="tx1"/>
                </a:solidFill>
                <a:ea typeface="+mn-ea"/>
                <a:cs typeface="+mn-cs"/>
              </a:rPr>
              <a:t>cây</a:t>
            </a:r>
            <a:r>
              <a:rPr lang="en-US" sz="1200" b="0" i="0" u="none" strike="noStrike" dirty="0">
                <a:solidFill>
                  <a:schemeClr val="tx1"/>
                </a:solidFill>
                <a:ea typeface="+mn-ea"/>
                <a:cs typeface="+mn-cs"/>
              </a:rPr>
              <a:t> </a:t>
            </a:r>
            <a:r>
              <a:rPr lang="vi-VN" sz="1200" b="0" i="0" u="none" strike="noStrike" dirty="0">
                <a:solidFill>
                  <a:schemeClr val="tx1"/>
                </a:solidFill>
                <a:ea typeface="+mn-ea"/>
                <a:cs typeface="+mn-cs"/>
              </a:rPr>
              <a:t>khô ráo.  Sự đa dạng về khí hậu trong cả vùng rượu vang đồng nghĩa với việc có nhiều vùng nhỏ hơn và cho ra các loại rượu vang riêng biệt</a:t>
            </a:r>
          </a:p>
          <a:p>
            <a:pPr rtl="0"/>
            <a:r>
              <a:rPr lang="vi-VN" sz="1200" b="0" i="0" u="none" strike="noStrike" dirty="0">
                <a:solidFill>
                  <a:schemeClr val="tx1"/>
                </a:solidFill>
                <a:ea typeface="+mn-ea"/>
                <a:cs typeface="+mn-cs"/>
              </a:rPr>
              <a:t>- Nhiệt độ trung bình tháng 1:  21.3°C.</a:t>
            </a:r>
          </a:p>
          <a:p>
            <a:r>
              <a:rPr lang="vi-VN" sz="1200" b="0" i="0" u="none" strike="noStrike" dirty="0">
                <a:solidFill>
                  <a:schemeClr val="tx1"/>
                </a:solidFill>
                <a:ea typeface="+mn-ea"/>
                <a:cs typeface="+mn-cs"/>
              </a:rPr>
              <a:t>- Lượng mưa vào mùa sinh trưởng: 226mm (8.9in).</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42639901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dirty="0">
                <a:solidFill>
                  <a:schemeClr val="tx1"/>
                </a:solidFill>
                <a:ea typeface="+mn-ea"/>
                <a:cs typeface="+mn-cs"/>
              </a:rPr>
              <a:t>Thung lũng McLaren Vale nằm giữa 2 đường đứt gãy hơn 500 triệu năm tuổi và chia thành 19 khu vực riêng biệt. Điểm chung của các loại đất ở đây là thoát nước tương đối tốt, đặc biệt phù hợp để trồng các giống nho chất lượng cao.</a:t>
            </a:r>
          </a:p>
          <a:p>
            <a:pPr rtl="0"/>
            <a:br>
              <a:rPr lang="vi-VN" dirty="0"/>
            </a:br>
            <a:r>
              <a:rPr lang="vi-VN" sz="1200" b="0" i="0" u="none" strike="noStrike" dirty="0">
                <a:solidFill>
                  <a:schemeClr val="tx1"/>
                </a:solidFill>
                <a:ea typeface="+mn-ea"/>
                <a:cs typeface="+mn-cs"/>
              </a:rPr>
              <a:t>CÂU HỎI GỢI Ý THẢO LUẬN: </a:t>
            </a:r>
          </a:p>
          <a:p>
            <a:pPr rtl="0"/>
            <a:r>
              <a:rPr lang="vi-VN" sz="1200" b="0" i="0" u="none" strike="noStrike" dirty="0">
                <a:solidFill>
                  <a:schemeClr val="tx1"/>
                </a:solidFill>
                <a:ea typeface="+mn-ea"/>
                <a:cs typeface="+mn-cs"/>
              </a:rPr>
              <a:t> - Vị trí sát biển của thung lũng McLaren Vale mang lại lợi ích gì? Điều này ảnh hưởng như thế nào đối với sự phát triển của cây nho và quả nho? </a:t>
            </a:r>
          </a:p>
          <a:p>
            <a:r>
              <a:rPr lang="vi-VN" sz="1200" b="0" i="0" u="none" strike="noStrike" dirty="0">
                <a:solidFill>
                  <a:schemeClr val="tx1"/>
                </a:solidFill>
                <a:ea typeface="+mn-ea"/>
                <a:cs typeface="+mn-cs"/>
              </a:rPr>
              <a:t>- Đất đai tại vùng rượu vang này ảnh hưởng như thế nào đến đặc tính của rượu?</a:t>
            </a:r>
          </a:p>
          <a:p>
            <a:br>
              <a:rPr lang="vi-VN" dirty="0"/>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12885590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tx1"/>
                </a:solidFill>
                <a:ea typeface="+mn-ea"/>
                <a:cs typeface="+mn-cs"/>
              </a:rPr>
              <a:t>Khoảng 90% nho được trồng ở đây thuộc giống nho đỏ. Tuy nhiên, tất cả các giống nho đều phát triển tốt trong điều kiện thổ nhưỡng của vùng và trọng tâm là thử nghiệm với các giống nho khác nhau</a:t>
            </a:r>
            <a:r>
              <a:rPr lang="en-US" sz="1200" b="0" i="0" u="none" strike="noStrike" dirty="0">
                <a:solidFill>
                  <a:schemeClr val="tx1"/>
                </a:solidFill>
                <a:ea typeface="+mn-ea"/>
                <a:cs typeface="+mn-cs"/>
              </a:rPr>
              <a:t>.</a:t>
            </a:r>
            <a:r>
              <a:rPr lang="vi-VN" sz="1200" b="0" i="0" u="none" strike="noStrike" dirty="0">
                <a:solidFill>
                  <a:schemeClr val="tx1"/>
                </a:solidFill>
                <a:ea typeface="+mn-ea"/>
                <a:cs typeface="+mn-cs"/>
              </a:rPr>
              <a:t> Các giống nho phát triển tốt trong điều kiện khí hậu Địa Trung Hải như Barbera, Fiano, Sangiovese, Zinfandel và Vermentino đều phát triển tốt ở nhiều khu vực.</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12</a:t>
            </a:fld>
            <a:endParaRPr lang="en-US" dirty="0"/>
          </a:p>
        </p:txBody>
      </p:sp>
    </p:spTree>
    <p:extLst>
      <p:ext uri="{BB962C8B-B14F-4D97-AF65-F5344CB8AC3E}">
        <p14:creationId xmlns:p14="http://schemas.microsoft.com/office/powerpoint/2010/main" val="17961751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tx1"/>
                </a:solidFill>
                <a:ea typeface="+mn-ea"/>
                <a:cs typeface="+mn-cs"/>
              </a:rPr>
              <a:t>Do lượng mưa thấp vào mùa hè nên việc tưới bổ sung cho các vườn nho được coi là cần thiết. Rất may mắn, McLaren Vale là </a:t>
            </a:r>
            <a:r>
              <a:rPr lang="en-US" sz="1200" b="0" i="0" u="none" strike="noStrike" dirty="0" err="1">
                <a:solidFill>
                  <a:schemeClr val="tx1"/>
                </a:solidFill>
                <a:ea typeface="+mn-ea"/>
                <a:cs typeface="+mn-cs"/>
              </a:rPr>
              <a:t>vùng</a:t>
            </a:r>
            <a:r>
              <a:rPr lang="en-US" sz="1200" b="0" i="0" u="none" strike="noStrike" dirty="0">
                <a:solidFill>
                  <a:schemeClr val="tx1"/>
                </a:solidFill>
                <a:ea typeface="+mn-ea"/>
                <a:cs typeface="+mn-cs"/>
              </a:rPr>
              <a:t> </a:t>
            </a:r>
            <a:r>
              <a:rPr lang="en-US" sz="1200" b="0" i="0" u="none" strike="noStrike" dirty="0" err="1">
                <a:solidFill>
                  <a:schemeClr val="tx1"/>
                </a:solidFill>
                <a:ea typeface="+mn-ea"/>
                <a:cs typeface="+mn-cs"/>
              </a:rPr>
              <a:t>đi</a:t>
            </a:r>
            <a:r>
              <a:rPr lang="en-US" sz="1200" b="0" i="0" u="none" strike="noStrike" dirty="0">
                <a:solidFill>
                  <a:schemeClr val="tx1"/>
                </a:solidFill>
                <a:ea typeface="+mn-ea"/>
                <a:cs typeface="+mn-cs"/>
              </a:rPr>
              <a:t> </a:t>
            </a:r>
            <a:r>
              <a:rPr lang="vi-VN" sz="1200" b="0" i="0" u="none" strike="noStrike" dirty="0">
                <a:solidFill>
                  <a:schemeClr val="tx1"/>
                </a:solidFill>
                <a:ea typeface="+mn-ea"/>
                <a:cs typeface="+mn-cs"/>
              </a:rPr>
              <a:t>đầu trong việc tiết kiệm và tái sử dụng nguồn nước. Mọi hệ thống tưới tiêu của vùng đều xuất phát từ 1 nguồn nước bền vững thay vì lấy nước sông.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38840229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dirty="0">
                <a:solidFill>
                  <a:schemeClr val="tx1"/>
                </a:solidFill>
                <a:ea typeface="+mn-ea"/>
                <a:cs typeface="+mn-cs"/>
              </a:rPr>
              <a:t>McLaren Vale là quê hương của hơn 110 nhà máy sản xuất rượu vang. Từ lâu, sáng tạo và thử nghiệm đã là trọng tâm của vùng rượu vang này và triết lý đó mà đã giúp gặt hái được rất nhiều thành công.  Kỹ thuật làm rượu mới thường xuyên được giới thiệu gần đây và đồng thời các kỹ thuật truyền thống như lên men trong vại </a:t>
            </a:r>
            <a:r>
              <a:rPr lang="en-US" sz="1200" b="0" i="0" u="none" strike="noStrike" dirty="0" err="1">
                <a:solidFill>
                  <a:schemeClr val="tx1"/>
                </a:solidFill>
                <a:ea typeface="+mn-ea"/>
                <a:cs typeface="+mn-cs"/>
              </a:rPr>
              <a:t>gốm</a:t>
            </a:r>
            <a:r>
              <a:rPr lang="en-US" sz="1200" b="0" i="0" u="none" strike="noStrike" dirty="0">
                <a:solidFill>
                  <a:schemeClr val="tx1"/>
                </a:solidFill>
                <a:ea typeface="+mn-ea"/>
                <a:cs typeface="+mn-cs"/>
              </a:rPr>
              <a:t> </a:t>
            </a:r>
            <a:r>
              <a:rPr lang="vi-VN" sz="1200" b="0" i="0" u="none" strike="noStrike" dirty="0">
                <a:solidFill>
                  <a:schemeClr val="tx1"/>
                </a:solidFill>
                <a:ea typeface="+mn-ea"/>
                <a:cs typeface="+mn-cs"/>
              </a:rPr>
              <a:t>đã được hồi sinh. </a:t>
            </a:r>
          </a:p>
          <a:p>
            <a:pPr rtl="0"/>
            <a:r>
              <a:rPr lang="en-US" sz="1200" b="0" i="0" u="none" strike="noStrike" dirty="0" err="1">
                <a:solidFill>
                  <a:schemeClr val="tx1"/>
                </a:solidFill>
                <a:ea typeface="+mn-ea"/>
                <a:cs typeface="+mn-cs"/>
              </a:rPr>
              <a:t>Cách</a:t>
            </a:r>
            <a:r>
              <a:rPr lang="en-US" sz="1200" b="0" i="0" u="none" strike="noStrike" dirty="0">
                <a:solidFill>
                  <a:schemeClr val="tx1"/>
                </a:solidFill>
                <a:ea typeface="+mn-ea"/>
                <a:cs typeface="+mn-cs"/>
              </a:rPr>
              <a:t> t</a:t>
            </a:r>
            <a:r>
              <a:rPr lang="vi-VN" sz="1200" b="0" i="0" u="none" strike="noStrike" dirty="0">
                <a:solidFill>
                  <a:schemeClr val="tx1"/>
                </a:solidFill>
                <a:ea typeface="+mn-ea"/>
                <a:cs typeface="+mn-cs"/>
              </a:rPr>
              <a:t>iếp cận linh hoạt sẽ giúp những người làm rượu ở địa phương có thể điều chỉnh rượu vang của mình nếu khẩu vị của người </a:t>
            </a:r>
            <a:r>
              <a:rPr lang="en-US" sz="1200" b="0" i="0" u="none" strike="noStrike" dirty="0" err="1">
                <a:solidFill>
                  <a:schemeClr val="tx1"/>
                </a:solidFill>
                <a:ea typeface="+mn-ea"/>
                <a:cs typeface="+mn-cs"/>
              </a:rPr>
              <a:t>tiêu</a:t>
            </a:r>
            <a:r>
              <a:rPr lang="vi-VN" sz="1200" b="0" i="0" u="none" strike="noStrike" dirty="0">
                <a:solidFill>
                  <a:schemeClr val="tx1"/>
                </a:solidFill>
                <a:ea typeface="+mn-ea"/>
                <a:cs typeface="+mn-cs"/>
              </a:rPr>
              <a:t> dùng thay đổi. Là vùng rượu vang có khí hậu ấm áp, thung lũng McLaren Vale vốn dĩ có thể sản xuất ra rượu vang có nồng độ và hương vị đa dạng. Tuy nhiên, trong những năm gần đây, </a:t>
            </a:r>
            <a:r>
              <a:rPr lang="en-US" sz="1200" b="0" i="0" u="none" strike="noStrike" dirty="0" err="1">
                <a:solidFill>
                  <a:schemeClr val="tx1"/>
                </a:solidFill>
                <a:ea typeface="+mn-ea"/>
                <a:cs typeface="+mn-cs"/>
              </a:rPr>
              <a:t>vùng</a:t>
            </a:r>
            <a:r>
              <a:rPr lang="en-US" sz="1200" b="0" i="0" u="none" strike="noStrike" dirty="0">
                <a:solidFill>
                  <a:schemeClr val="tx1"/>
                </a:solidFill>
                <a:ea typeface="+mn-ea"/>
                <a:cs typeface="+mn-cs"/>
              </a:rPr>
              <a:t> </a:t>
            </a:r>
            <a:r>
              <a:rPr lang="en-US" sz="1200" b="0" i="0" u="none" strike="noStrike" dirty="0" err="1">
                <a:solidFill>
                  <a:schemeClr val="tx1"/>
                </a:solidFill>
                <a:ea typeface="+mn-ea"/>
                <a:cs typeface="+mn-cs"/>
              </a:rPr>
              <a:t>đã</a:t>
            </a:r>
            <a:r>
              <a:rPr lang="en-US" sz="1200" b="0" i="0" u="none" strike="noStrike" dirty="0">
                <a:solidFill>
                  <a:schemeClr val="tx1"/>
                </a:solidFill>
                <a:ea typeface="+mn-ea"/>
                <a:cs typeface="+mn-cs"/>
              </a:rPr>
              <a:t> </a:t>
            </a:r>
            <a:r>
              <a:rPr lang="en-US" sz="1200" b="0" i="0" u="none" strike="noStrike" dirty="0" err="1">
                <a:solidFill>
                  <a:schemeClr val="tx1"/>
                </a:solidFill>
                <a:ea typeface="+mn-ea"/>
                <a:cs typeface="+mn-cs"/>
              </a:rPr>
              <a:t>chuyển</a:t>
            </a:r>
            <a:r>
              <a:rPr lang="vi-VN" sz="1200" b="0" i="0" u="none" strike="noStrike" dirty="0">
                <a:solidFill>
                  <a:schemeClr val="tx1"/>
                </a:solidFill>
                <a:ea typeface="+mn-ea"/>
                <a:cs typeface="+mn-cs"/>
              </a:rPr>
              <a:t> </a:t>
            </a:r>
            <a:r>
              <a:rPr lang="en-US" sz="1200" b="0" i="0" u="none" strike="noStrike" dirty="0" err="1">
                <a:solidFill>
                  <a:schemeClr val="tx1"/>
                </a:solidFill>
                <a:ea typeface="+mn-ea"/>
                <a:cs typeface="+mn-cs"/>
              </a:rPr>
              <a:t>đổi</a:t>
            </a:r>
            <a:r>
              <a:rPr lang="vi-VN" sz="1200" b="0" i="0" u="none" strike="noStrike" dirty="0">
                <a:solidFill>
                  <a:schemeClr val="tx1"/>
                </a:solidFill>
                <a:ea typeface="+mn-ea"/>
                <a:cs typeface="+mn-cs"/>
              </a:rPr>
              <a:t> từ phong cách</a:t>
            </a:r>
            <a:r>
              <a:rPr lang="en-US" sz="1200" b="0" i="0" u="none" strike="noStrike" dirty="0">
                <a:solidFill>
                  <a:schemeClr val="tx1"/>
                </a:solidFill>
                <a:ea typeface="+mn-ea"/>
                <a:cs typeface="+mn-cs"/>
              </a:rPr>
              <a:t> </a:t>
            </a:r>
            <a:r>
              <a:rPr lang="en-US" sz="1200" b="0" i="0" u="none" strike="noStrike" dirty="0" err="1">
                <a:solidFill>
                  <a:schemeClr val="tx1"/>
                </a:solidFill>
                <a:ea typeface="+mn-ea"/>
                <a:cs typeface="+mn-cs"/>
              </a:rPr>
              <a:t>sản</a:t>
            </a:r>
            <a:r>
              <a:rPr lang="en-US" sz="1200" b="0" i="0" u="none" strike="noStrike" dirty="0">
                <a:solidFill>
                  <a:schemeClr val="tx1"/>
                </a:solidFill>
                <a:ea typeface="+mn-ea"/>
                <a:cs typeface="+mn-cs"/>
              </a:rPr>
              <a:t> </a:t>
            </a:r>
            <a:r>
              <a:rPr lang="en-US" sz="1200" b="0" i="0" u="none" strike="noStrike" dirty="0" err="1">
                <a:solidFill>
                  <a:schemeClr val="tx1"/>
                </a:solidFill>
                <a:ea typeface="+mn-ea"/>
                <a:cs typeface="+mn-cs"/>
              </a:rPr>
              <a:t>xuất</a:t>
            </a:r>
            <a:r>
              <a:rPr lang="en-US" sz="1200" b="0" i="0" u="none" strike="noStrike" dirty="0">
                <a:solidFill>
                  <a:schemeClr val="tx1"/>
                </a:solidFill>
                <a:ea typeface="+mn-ea"/>
                <a:cs typeface="+mn-cs"/>
              </a:rPr>
              <a:t> </a:t>
            </a:r>
            <a:r>
              <a:rPr lang="en-US" sz="1200" b="0" i="0" u="none" strike="noStrike" dirty="0" err="1">
                <a:solidFill>
                  <a:schemeClr val="tx1"/>
                </a:solidFill>
                <a:ea typeface="+mn-ea"/>
                <a:cs typeface="+mn-cs"/>
              </a:rPr>
              <a:t>nhiều</a:t>
            </a:r>
            <a:r>
              <a:rPr lang="en-US" sz="1200" b="0" i="0" u="none" strike="noStrike" dirty="0">
                <a:solidFill>
                  <a:schemeClr val="tx1"/>
                </a:solidFill>
                <a:ea typeface="+mn-ea"/>
                <a:cs typeface="+mn-cs"/>
              </a:rPr>
              <a:t>, </a:t>
            </a:r>
            <a:r>
              <a:rPr lang="en-US" sz="1200" b="0" i="0" u="none" strike="noStrike" dirty="0" err="1">
                <a:solidFill>
                  <a:schemeClr val="tx1"/>
                </a:solidFill>
                <a:ea typeface="+mn-ea"/>
                <a:cs typeface="+mn-cs"/>
              </a:rPr>
              <a:t>mạnh</a:t>
            </a:r>
            <a:r>
              <a:rPr lang="en-US" sz="1200" b="0" i="0" u="none" strike="noStrike" dirty="0">
                <a:solidFill>
                  <a:schemeClr val="tx1"/>
                </a:solidFill>
                <a:ea typeface="+mn-ea"/>
                <a:cs typeface="+mn-cs"/>
              </a:rPr>
              <a:t> </a:t>
            </a:r>
            <a:r>
              <a:rPr lang="en-US" sz="1200" b="0" i="0" u="none" strike="noStrike" dirty="0" err="1">
                <a:solidFill>
                  <a:schemeClr val="tx1"/>
                </a:solidFill>
                <a:ea typeface="+mn-ea"/>
                <a:cs typeface="+mn-cs"/>
              </a:rPr>
              <a:t>mẽ</a:t>
            </a:r>
            <a:r>
              <a:rPr lang="vi-VN" sz="1200" b="0" i="0" u="none" strike="noStrike" dirty="0">
                <a:solidFill>
                  <a:schemeClr val="tx1"/>
                </a:solidFill>
                <a:ea typeface="+mn-ea"/>
                <a:cs typeface="+mn-cs"/>
              </a:rPr>
              <a:t> sang </a:t>
            </a:r>
            <a:r>
              <a:rPr lang="en-US" sz="1200" b="0" i="0" u="none" strike="noStrike" dirty="0" err="1">
                <a:solidFill>
                  <a:schemeClr val="tx1"/>
                </a:solidFill>
                <a:ea typeface="+mn-ea"/>
                <a:cs typeface="+mn-cs"/>
              </a:rPr>
              <a:t>tập</a:t>
            </a:r>
            <a:r>
              <a:rPr lang="en-US" sz="1200" b="0" i="0" u="none" strike="noStrike" dirty="0">
                <a:solidFill>
                  <a:schemeClr val="tx1"/>
                </a:solidFill>
                <a:ea typeface="+mn-ea"/>
                <a:cs typeface="+mn-cs"/>
              </a:rPr>
              <a:t> </a:t>
            </a:r>
            <a:r>
              <a:rPr lang="en-US" sz="1200" b="0" i="0" u="none" strike="noStrike" dirty="0" err="1">
                <a:solidFill>
                  <a:schemeClr val="tx1"/>
                </a:solidFill>
                <a:ea typeface="+mn-ea"/>
                <a:cs typeface="+mn-cs"/>
              </a:rPr>
              <a:t>trung</a:t>
            </a:r>
            <a:r>
              <a:rPr lang="en-US" sz="1200" b="0" i="0" u="none" strike="noStrike" dirty="0">
                <a:solidFill>
                  <a:schemeClr val="tx1"/>
                </a:solidFill>
                <a:ea typeface="+mn-ea"/>
                <a:cs typeface="+mn-cs"/>
              </a:rPr>
              <a:t> </a:t>
            </a:r>
            <a:r>
              <a:rPr lang="vi-VN" sz="1200" b="0" i="0" u="none" strike="noStrike" dirty="0">
                <a:solidFill>
                  <a:schemeClr val="tx1"/>
                </a:solidFill>
                <a:ea typeface="+mn-ea"/>
                <a:cs typeface="+mn-cs"/>
              </a:rPr>
              <a:t>thể hiện các đặc tính đa dạng cũng như ảnh hưởng của môi trường đến rượu vang. Vì vậy, phương pháp sản xuất rượu hiện nay có xu hướng hạn chế mức độ can thiệp hơn.</a:t>
            </a:r>
          </a:p>
          <a:p>
            <a:br>
              <a:rPr lang="vi-VN" dirty="0"/>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24343183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b="0" dirty="0"/>
              <a:t>ĐÂY LÀ THỜI ĐIỂM THÍCH HỢP ĐỂ THƯỞNG THỨC VÀ THẢO LUẬN VỀ HƯƠNG VỊ CÁC LOẠI RƯỢU VANG KHÁC NHAU.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32920074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5547882"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8481391" y="592189"/>
            <a:ext cx="3710609" cy="2457174"/>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0" i="0" cap="none">
                <a:solidFill>
                  <a:schemeClr val="accent1"/>
                </a:solidFill>
                <a:latin typeface="Arial" panose="020B0604020202020204" pitchFamily="34" charset="0"/>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4819873" y="4471412"/>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4819873" y="380863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b="0" i="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5" name="Oval 4">
            <a:extLst>
              <a:ext uri="{FF2B5EF4-FFF2-40B4-BE49-F238E27FC236}">
                <a16:creationId xmlns:a16="http://schemas.microsoft.com/office/drawing/2014/main" id="{B8A6912E-BA6A-C23E-83FF-641643A6F644}"/>
              </a:ext>
            </a:extLst>
          </p:cNvPr>
          <p:cNvSpPr/>
          <p:nvPr userDrawn="1"/>
        </p:nvSpPr>
        <p:spPr>
          <a:xfrm>
            <a:off x="8788038"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6" name="Text Placeholder 4">
            <a:extLst>
              <a:ext uri="{FF2B5EF4-FFF2-40B4-BE49-F238E27FC236}">
                <a16:creationId xmlns:a16="http://schemas.microsoft.com/office/drawing/2014/main" id="{F6710FA8-29F6-38BC-3F2E-0833CFC8AB7B}"/>
              </a:ext>
            </a:extLst>
          </p:cNvPr>
          <p:cNvSpPr>
            <a:spLocks noGrp="1"/>
          </p:cNvSpPr>
          <p:nvPr>
            <p:ph type="body" sz="quarter" idx="20" hasCustomPrompt="1"/>
          </p:nvPr>
        </p:nvSpPr>
        <p:spPr>
          <a:xfrm>
            <a:off x="8431090" y="4471412"/>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7" name="Text Placeholder 16">
            <a:extLst>
              <a:ext uri="{FF2B5EF4-FFF2-40B4-BE49-F238E27FC236}">
                <a16:creationId xmlns:a16="http://schemas.microsoft.com/office/drawing/2014/main" id="{A098D18A-D6FA-F31D-2615-57F3FC62DFD7}"/>
              </a:ext>
            </a:extLst>
          </p:cNvPr>
          <p:cNvSpPr>
            <a:spLocks noGrp="1"/>
          </p:cNvSpPr>
          <p:nvPr>
            <p:ph type="body" sz="quarter" idx="21" hasCustomPrompt="1"/>
          </p:nvPr>
        </p:nvSpPr>
        <p:spPr>
          <a:xfrm>
            <a:off x="8431090" y="380863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6" name="Oval 5">
            <a:extLst>
              <a:ext uri="{FF2B5EF4-FFF2-40B4-BE49-F238E27FC236}">
                <a16:creationId xmlns:a16="http://schemas.microsoft.com/office/drawing/2014/main" id="{438FBB87-CB17-3FE8-2B96-3D05DFD2FB85}"/>
              </a:ext>
            </a:extLst>
          </p:cNvPr>
          <p:cNvSpPr/>
          <p:nvPr userDrawn="1"/>
        </p:nvSpPr>
        <p:spPr>
          <a:xfrm>
            <a:off x="355029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8123583" y="4058665"/>
            <a:ext cx="4068417"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5734292"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047102"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036217"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923352"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4" name="Oval 3">
            <a:extLst>
              <a:ext uri="{FF2B5EF4-FFF2-40B4-BE49-F238E27FC236}">
                <a16:creationId xmlns:a16="http://schemas.microsoft.com/office/drawing/2014/main" id="{9EF82924-C0A9-2A49-B679-BE874026D733}"/>
              </a:ext>
            </a:extLst>
          </p:cNvPr>
          <p:cNvSpPr/>
          <p:nvPr userDrawn="1"/>
        </p:nvSpPr>
        <p:spPr>
          <a:xfrm>
            <a:off x="7843447" y="3230937"/>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7" name="Text Placeholder 4">
            <a:extLst>
              <a:ext uri="{FF2B5EF4-FFF2-40B4-BE49-F238E27FC236}">
                <a16:creationId xmlns:a16="http://schemas.microsoft.com/office/drawing/2014/main" id="{296D9D94-B9E6-E2C1-428B-9477F8FF0702}"/>
              </a:ext>
            </a:extLst>
          </p:cNvPr>
          <p:cNvSpPr>
            <a:spLocks noGrp="1"/>
          </p:cNvSpPr>
          <p:nvPr>
            <p:ph type="body" sz="quarter" idx="25" hasCustomPrompt="1"/>
          </p:nvPr>
        </p:nvSpPr>
        <p:spPr>
          <a:xfrm>
            <a:off x="7372859" y="1734845"/>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0" name="Text Placeholder 16">
            <a:extLst>
              <a:ext uri="{FF2B5EF4-FFF2-40B4-BE49-F238E27FC236}">
                <a16:creationId xmlns:a16="http://schemas.microsoft.com/office/drawing/2014/main" id="{FEA3E454-DA14-F376-4F21-3D4F98C43B4F}"/>
              </a:ext>
            </a:extLst>
          </p:cNvPr>
          <p:cNvSpPr>
            <a:spLocks noGrp="1"/>
          </p:cNvSpPr>
          <p:nvPr>
            <p:ph type="body" sz="quarter" idx="26" hasCustomPrompt="1"/>
          </p:nvPr>
        </p:nvSpPr>
        <p:spPr>
          <a:xfrm>
            <a:off x="7361974" y="1050994"/>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b="0" i="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0" i="0" kern="1200" smtClean="0">
                <a:solidFill>
                  <a:schemeClr val="accent3"/>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0" i="0" kern="1200" smtClean="0">
                <a:solidFill>
                  <a:schemeClr val="accent5"/>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0" i="0" kern="1200" smtClean="0">
                <a:solidFill>
                  <a:schemeClr val="accent1"/>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Arial" panose="020B0604020202020204" pitchFamily="34"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Arial" panose="020B0604020202020204" pitchFamily="34" charset="0"/>
                <a:ea typeface="Inter Display" panose="02000503000000020004" pitchFamily="2" charset="0"/>
                <a:cs typeface="Arial" panose="020B0604020202020204" pitchFamily="34"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Arial" panose="020B0604020202020204" pitchFamily="34"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Arial" panose="020B0604020202020204" pitchFamily="34" charset="0"/>
                <a:ea typeface="Inter Display" panose="02000503000000020004" pitchFamily="2" charset="0"/>
                <a:cs typeface="Arial" panose="020B0604020202020204" pitchFamily="34"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Tree>
    <p:extLst>
      <p:ext uri="{BB962C8B-B14F-4D97-AF65-F5344CB8AC3E}">
        <p14:creationId xmlns:p14="http://schemas.microsoft.com/office/powerpoint/2010/main" val="851017973"/>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8576156"/>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92788543"/>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59131561"/>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lvl1pPr>
              <a:defRPr b="0" i="0"/>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lvl1pPr>
              <a:defRPr b="0" i="0"/>
            </a:lvl1pPr>
            <a:lvl2pPr>
              <a:defRPr b="0" i="0"/>
            </a:lvl2pPr>
            <a:lvl3pPr>
              <a:defRPr b="0" i="0"/>
            </a:lvl3pPr>
            <a:lvl4pPr>
              <a:defRPr b="0" i="0"/>
            </a:lvl4pPr>
            <a:lvl5pPr>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lvl1pPr>
              <a:defRPr b="0" i="0"/>
            </a:lvl1pPr>
          </a:lstStyle>
          <a:p>
            <a:fld id="{F325D0F3-5617-4E4B-B49A-CF8CB71EDC27}" type="datetimeFigureOut">
              <a:rPr lang="en-US" smtClean="0"/>
              <a:pPr/>
              <a:t>4/1/26</a:t>
            </a:fld>
            <a:endParaRPr lang="en-US" dirty="0"/>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lvl1pPr>
              <a:defRPr b="0" i="0"/>
            </a:lvl1pPr>
          </a:lstStyle>
          <a:p>
            <a:endParaRPr lang="en-US" dirty="0"/>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lvl1pPr>
              <a:defRPr b="0" i="0"/>
            </a:lvl1pPr>
          </a:lstStyle>
          <a:p>
            <a:fld id="{66F106B9-48F5-894C-8B00-7C26AA0507A8}" type="slidenum">
              <a:rPr lang="en-US" smtClean="0"/>
              <a:pPr/>
              <a:t>‹#›</a:t>
            </a:fld>
            <a:endParaRPr lang="en-US" dirty="0"/>
          </a:p>
        </p:txBody>
      </p:sp>
    </p:spTree>
    <p:extLst>
      <p:ext uri="{BB962C8B-B14F-4D97-AF65-F5344CB8AC3E}">
        <p14:creationId xmlns:p14="http://schemas.microsoft.com/office/powerpoint/2010/main" val="382644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fld id="{42169B3B-8761-4204-AA5A-11BC84B55C93}" type="datetimeFigureOut">
              <a:rPr lang="en-AU" smtClean="0"/>
              <a:pPr/>
              <a:t>1/4/26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60" r:id="rId16"/>
    <p:sldLayoutId id="2147483673" r:id="rId17"/>
    <p:sldLayoutId id="2147483674" r:id="rId18"/>
    <p:sldLayoutId id="2147483675" r:id="rId19"/>
    <p:sldLayoutId id="2147483659" r:id="rId20"/>
    <p:sldLayoutId id="2147483683" r:id="rId21"/>
    <p:sldLayoutId id="2147483676" r:id="rId22"/>
    <p:sldLayoutId id="2147483677" r:id="rId23"/>
    <p:sldLayoutId id="2147483680" r:id="rId24"/>
    <p:sldLayoutId id="2147483681" r:id="rId25"/>
    <p:sldLayoutId id="2147483682" r:id="rId26"/>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Arial" panose="020B0604020202020204" pitchFamily="34" charset="0"/>
          <a:ea typeface="Inter Display" panose="02000503000000020004" pitchFamily="2" charset="0"/>
          <a:cs typeface="Arial" panose="020B0604020202020204" pitchFamily="34"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microsoft.com/office/2018/10/relationships/comments" Target="../comments/modernComment_282_1DCF793C.xml"/><Relationship Id="rId2" Type="http://schemas.openxmlformats.org/officeDocument/2006/relationships/notesSlide" Target="../notesSlides/notesSlide4.xml"/><Relationship Id="rId1" Type="http://schemas.openxmlformats.org/officeDocument/2006/relationships/slideLayout" Target="../slideLayouts/slideLayout16.xml"/><Relationship Id="rId4" Type="http://schemas.openxmlformats.org/officeDocument/2006/relationships/image" Target="../media/image25.jpeg"/></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microsoft.com/office/2018/10/relationships/comments" Target="../comments/modernComment_296_E5309B73.xml"/><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30.jpeg"/></Relationships>
</file>

<file path=ppt/slides/_rels/slide16.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microsoft.com/office/2018/10/relationships/comments" Target="../comments/modernComment_28C_E6066414.xml"/><Relationship Id="rId2" Type="http://schemas.openxmlformats.org/officeDocument/2006/relationships/notesSlide" Target="../notesSlides/notesSlide10.xml"/><Relationship Id="rId1" Type="http://schemas.openxmlformats.org/officeDocument/2006/relationships/slideLayout" Target="../slideLayouts/slideLayout23.xml"/><Relationship Id="rId5" Type="http://schemas.openxmlformats.org/officeDocument/2006/relationships/image" Target="../media/image33.png"/><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23.xml"/><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7.xml"/><Relationship Id="rId1" Type="http://schemas.openxmlformats.org/officeDocument/2006/relationships/slideLayout" Target="../slideLayouts/slideLayout13.xml"/><Relationship Id="rId5" Type="http://schemas.openxmlformats.org/officeDocument/2006/relationships/image" Target="../media/image8.svg"/><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microsoft.com/office/2018/10/relationships/comments" Target="../comments/modernComment_27B_20C05B6F.xml"/><Relationship Id="rId2" Type="http://schemas.openxmlformats.org/officeDocument/2006/relationships/notesSlide" Target="../notesSlides/notesSlide2.xml"/><Relationship Id="rId1" Type="http://schemas.openxmlformats.org/officeDocument/2006/relationships/slideLayout" Target="../slideLayouts/slideLayout24.xml"/><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t="39806" b="1928"/>
          <a:stretch/>
        </p:blipFill>
        <p:spPr>
          <a:xfrm>
            <a:off x="623890" y="2595562"/>
            <a:ext cx="10993501" cy="4262438"/>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4294967295"/>
          </p:nvPr>
        </p:nvSpPr>
        <p:spPr>
          <a:xfrm>
            <a:off x="593733" y="1582597"/>
            <a:ext cx="11041110" cy="990300"/>
          </a:xfrm>
        </p:spPr>
        <p:txBody>
          <a:bodyPr/>
          <a:lstStyle/>
          <a:p>
            <a:pPr marL="0" indent="0">
              <a:buNone/>
            </a:pPr>
            <a:r>
              <a:rPr lang="en-US" altLang="zh-CN" sz="6000" dirty="0" err="1">
                <a:solidFill>
                  <a:schemeClr val="accent1"/>
                </a:solidFill>
              </a:rPr>
              <a:t>McLAREN VALE</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Arial" panose="020B0604020202020204" pitchFamily="34" charset="0"/>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Arial" panose="020B0604020202020204" pitchFamily="34" charset="0"/>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4" cstate="screen">
            <a:extLst>
              <a:ext uri="{28A0092B-C50C-407E-A947-70E740481C1C}">
                <a14:useLocalDpi xmlns:a14="http://schemas.microsoft.com/office/drawing/2010/main"/>
              </a:ext>
            </a:extLst>
          </a:blip>
          <a:srcRect l="9909" r="30907"/>
          <a:stretch/>
        </p:blipFill>
        <p:spPr>
          <a:xfrm>
            <a:off x="1" y="1"/>
            <a:ext cx="6096000" cy="6858000"/>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53633"/>
            <a:ext cx="5334275" cy="820910"/>
          </a:xfrm>
        </p:spPr>
        <p:txBody>
          <a:bodyPr/>
          <a:lstStyle/>
          <a:p>
            <a:r>
              <a:rPr lang="en-US" altLang="zh-CN" b="1" dirty="0">
                <a:solidFill>
                  <a:schemeClr val="accent5"/>
                </a:solidFill>
              </a:rPr>
              <a:t>KHÍ HẬU</a:t>
            </a:r>
          </a:p>
        </p:txBody>
      </p:sp>
      <p:sp>
        <p:nvSpPr>
          <p:cNvPr id="8" name="TextBox 7">
            <a:extLst>
              <a:ext uri="{FF2B5EF4-FFF2-40B4-BE49-F238E27FC236}">
                <a16:creationId xmlns:a16="http://schemas.microsoft.com/office/drawing/2014/main" id="{C02330F5-AA6E-D44A-DE7C-F0AE1B15F21C}"/>
              </a:ext>
            </a:extLst>
          </p:cNvPr>
          <p:cNvSpPr txBox="1"/>
          <p:nvPr/>
        </p:nvSpPr>
        <p:spPr>
          <a:xfrm>
            <a:off x="556459" y="1123759"/>
            <a:ext cx="5183398" cy="584775"/>
          </a:xfrm>
          <a:prstGeom prst="rect">
            <a:avLst/>
          </a:prstGeom>
          <a:noFill/>
        </p:spPr>
        <p:txBody>
          <a:bodyPr wrap="square" rtlCol="0">
            <a:spAutoFit/>
          </a:bodyPr>
          <a:lstStyle/>
          <a:p>
            <a:pPr algn="l"/>
            <a:r>
              <a:rPr lang="en-US" altLang="zh-CN" sz="3200" b="1" dirty="0">
                <a:solidFill>
                  <a:schemeClr val="bg1"/>
                </a:solidFill>
                <a:effectLst/>
                <a:latin typeface="Arial" panose="020B0604020202020204" pitchFamily="34" charset="0"/>
                <a:ea typeface="Inter Display" panose="02000503000000020004" pitchFamily="2" charset="0"/>
                <a:cs typeface="Arial" panose="020B0604020202020204" pitchFamily="34" charset="0"/>
              </a:rPr>
              <a:t>ĐỊA TRUNG HẢI</a:t>
            </a:r>
          </a:p>
        </p:txBody>
      </p:sp>
      <p:sp>
        <p:nvSpPr>
          <p:cNvPr id="4" name="TextBox 3">
            <a:extLst>
              <a:ext uri="{FF2B5EF4-FFF2-40B4-BE49-F238E27FC236}">
                <a16:creationId xmlns:a16="http://schemas.microsoft.com/office/drawing/2014/main" id="{F6F05948-33DB-055B-AE2C-CEF9374E5478}"/>
              </a:ext>
            </a:extLst>
          </p:cNvPr>
          <p:cNvSpPr txBox="1"/>
          <p:nvPr/>
        </p:nvSpPr>
        <p:spPr>
          <a:xfrm>
            <a:off x="556459" y="1728175"/>
            <a:ext cx="3849274" cy="535531"/>
          </a:xfrm>
          <a:prstGeom prst="rect">
            <a:avLst/>
          </a:prstGeom>
          <a:noFill/>
        </p:spPr>
        <p:txBody>
          <a:bodyPr wrap="square" rtlCol="0">
            <a:spAutoFit/>
          </a:bodyPr>
          <a:lstStyle/>
          <a:p>
            <a:pPr>
              <a:lnSpc>
                <a:spcPct val="90000"/>
              </a:lnSpc>
            </a:pPr>
            <a:r>
              <a:rPr lang="en-US" altLang="zh-CN" sz="1600" b="1" dirty="0">
                <a:solidFill>
                  <a:schemeClr val="bg1"/>
                </a:solidFill>
                <a:latin typeface="Arial" panose="020B0604020202020204" pitchFamily="34" charset="0"/>
              </a:rPr>
              <a:t>VỚI NHIỀU LOẠI KHÍ HẬU VÀ VI KHÍ HẬU</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83329"/>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b="1" dirty="0">
                <a:solidFill>
                  <a:schemeClr val="accent3"/>
                </a:solidFill>
                <a:latin typeface="Arial" panose="020B0604020202020204" pitchFamily="34" charset="0"/>
                <a:cs typeface="Arial" panose="020B0604020202020204" pitchFamily="34" charset="0"/>
              </a:rPr>
              <a:t>ĐỘ CAO</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345802" y="4479842"/>
            <a:ext cx="2748500" cy="785378"/>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b="1" dirty="0" err="1">
                <a:solidFill>
                  <a:schemeClr val="accent3"/>
                </a:solidFill>
                <a:latin typeface="Arial" panose="020B0604020202020204" pitchFamily="34" charset="0"/>
                <a:cs typeface="Arial" panose="020B0604020202020204" pitchFamily="34" charset="0"/>
              </a:rPr>
              <a:t>McLAREN VALE</a:t>
            </a:r>
          </a:p>
          <a:p>
            <a:r>
              <a:rPr lang="en-US" altLang="zh-CN" sz="1800" dirty="0">
                <a:solidFill>
                  <a:srgbClr val="B2D8BE"/>
                </a:solidFill>
                <a:latin typeface="Arial" panose="020B0604020202020204" pitchFamily="34" charset="0"/>
                <a:cs typeface="Arial" panose="020B0604020202020204" pitchFamily="34" charset="0"/>
              </a:rPr>
              <a:t>10–350M (33 – 1.148FT)</a:t>
            </a: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THẤP</a:t>
            </a:r>
          </a:p>
          <a:p>
            <a:r>
              <a:rPr lang="en-US" altLang="zh-CN" sz="1400" dirty="0">
                <a:solidFill>
                  <a:srgbClr val="601329"/>
                </a:solidFill>
                <a:latin typeface="Arial" panose="020B0604020202020204" pitchFamily="34" charset="0"/>
              </a:rPr>
              <a:t>0–499m
(0–1.639ft)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TRUNG BÌNH</a:t>
            </a:r>
          </a:p>
          <a:p>
            <a:r>
              <a:rPr lang="en-US" altLang="zh-CN" sz="1400" dirty="0">
                <a:solidFill>
                  <a:srgbClr val="601329"/>
                </a:solidFill>
                <a:latin typeface="Arial" panose="020B0604020202020204" pitchFamily="34" charset="0"/>
              </a:rPr>
              <a:t>500–749m </a:t>
            </a:r>
          </a:p>
          <a:p>
            <a:r>
              <a:rPr lang="en-US" altLang="zh-CN" sz="1400" dirty="0">
                <a:solidFill>
                  <a:srgbClr val="601329"/>
                </a:solidFill>
                <a:latin typeface="Arial" panose="020B0604020202020204" pitchFamily="34" charset="0"/>
              </a:rPr>
              <a:t>(1.640–2.459ft)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CAO</a:t>
            </a:r>
          </a:p>
          <a:p>
            <a:r>
              <a:rPr lang="en-US" altLang="zh-CN" sz="1400" dirty="0">
                <a:solidFill>
                  <a:srgbClr val="601329"/>
                </a:solidFill>
                <a:latin typeface="Arial" panose="020B0604020202020204" pitchFamily="34" charset="0"/>
              </a:rPr>
              <a:t>750–999m</a:t>
            </a:r>
          </a:p>
          <a:p>
            <a:r>
              <a:rPr lang="en-US" altLang="zh-CN" sz="1400" dirty="0">
                <a:solidFill>
                  <a:srgbClr val="601329"/>
                </a:solidFill>
                <a:latin typeface="Arial" panose="020B0604020202020204" pitchFamily="34" charset="0"/>
              </a:rPr>
              <a:t>(2.460–3.279ft)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61807" y="6447505"/>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61807" y="5324504"/>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Oval 30">
            <a:extLst>
              <a:ext uri="{FF2B5EF4-FFF2-40B4-BE49-F238E27FC236}">
                <a16:creationId xmlns:a16="http://schemas.microsoft.com/office/drawing/2014/main" id="{9F6D3D17-F1EE-B541-B0FA-0B5416EFD923}"/>
              </a:ext>
            </a:extLst>
          </p:cNvPr>
          <p:cNvSpPr/>
          <p:nvPr/>
        </p:nvSpPr>
        <p:spPr>
          <a:xfrm>
            <a:off x="8623710" y="6274836"/>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solidFill>
                  <a:sysClr val="windowText" lastClr="000000"/>
                </a:solidFill>
              </a:ln>
              <a:solidFill>
                <a:schemeClr val="accent3"/>
              </a:solidFill>
              <a:latin typeface="Arial" panose="020B0604020202020204" pitchFamily="34" charset="0"/>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RẤT CAO</a:t>
            </a:r>
          </a:p>
          <a:p>
            <a:r>
              <a:rPr lang="en-US" altLang="zh-CN" sz="1400" dirty="0">
                <a:solidFill>
                  <a:srgbClr val="601329"/>
                </a:solidFill>
                <a:latin typeface="Arial" panose="020B0604020202020204" pitchFamily="34" charset="0"/>
              </a:rPr>
              <a:t>1000m +</a:t>
            </a:r>
          </a:p>
          <a:p>
            <a:r>
              <a:rPr lang="en-US" altLang="zh-CN" sz="1400" dirty="0">
                <a:solidFill>
                  <a:srgbClr val="601329"/>
                </a:solidFill>
                <a:latin typeface="Arial" panose="020B0604020202020204" pitchFamily="34" charset="0"/>
              </a:rPr>
              <a:t>(&gt;3.280ft +)</a:t>
            </a:r>
          </a:p>
        </p:txBody>
      </p:sp>
    </p:spTree>
    <p:extLst>
      <p:ext uri="{BB962C8B-B14F-4D97-AF65-F5344CB8AC3E}">
        <p14:creationId xmlns:p14="http://schemas.microsoft.com/office/powerpoint/2010/main" val="500136252"/>
      </p:ext>
    </p:extLst>
  </p:cSld>
  <p:clrMapOvr>
    <a:masterClrMapping/>
  </p:clrMapOvr>
  <p:transition/>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708" r="16708"/>
          <a:stretch/>
        </p:blipFill>
        <p:spPr>
          <a:xfrm>
            <a:off x="0" y="368300"/>
            <a:ext cx="6096000"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altLang="zh-CN" b="1" dirty="0">
                <a:solidFill>
                  <a:schemeClr val="accent1"/>
                </a:solidFill>
              </a:rPr>
              <a:t>ĐẤT</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4222147" cy="1530521"/>
          </a:xfrm>
        </p:spPr>
        <p:txBody>
          <a:bodyPr/>
          <a:lstStyle/>
          <a:p>
            <a:pPr marL="0" indent="0">
              <a:buNone/>
            </a:pPr>
            <a:r>
              <a:rPr lang="en-US" altLang="zh-CN" dirty="0"/>
              <a:t>McLaren Vale có hơn 40 loại địa chất độc đáo với độ tuổi khác nhau từ 15.000 năm đến hơn 550 triệu năm. 
Sự đa dạng của các loại đất phản ánh địa hình đa dạng của nó:</a:t>
            </a:r>
          </a:p>
          <a:p>
            <a:pPr marL="285750" indent="-285750">
              <a:buFont typeface="Arial" panose="020B0604020202020204" pitchFamily="34" charset="0"/>
              <a:buChar char="•"/>
            </a:pPr>
            <a:r>
              <a:rPr lang="en-US" altLang="zh-CN" dirty="0"/>
              <a:t>Đất thịt pha cát màu nâu đỏ</a:t>
            </a:r>
          </a:p>
          <a:p>
            <a:pPr marL="285750" indent="-285750">
              <a:buFont typeface="Arial" panose="020B0604020202020204" pitchFamily="34" charset="0"/>
              <a:buChar char="•"/>
            </a:pPr>
            <a:r>
              <a:rPr lang="en-US" altLang="zh-CN" dirty="0"/>
              <a:t>Cát pha thịt màu xám nâu</a:t>
            </a:r>
          </a:p>
          <a:p>
            <a:pPr marL="285750" indent="-285750">
              <a:buFont typeface="Arial" panose="020B0604020202020204" pitchFamily="34" charset="0"/>
              <a:buChar char="•"/>
            </a:pPr>
            <a:r>
              <a:rPr lang="en-US" altLang="zh-CN" dirty="0"/>
              <a:t>Đất cát đặc trưng</a:t>
            </a:r>
          </a:p>
          <a:p>
            <a:pPr marL="285750" indent="-285750">
              <a:buFont typeface="Arial" panose="020B0604020202020204" pitchFamily="34" charset="0"/>
              <a:buChar char="•"/>
            </a:pPr>
            <a:r>
              <a:rPr lang="en-US" altLang="zh-CN" dirty="0"/>
              <a:t>Các mảng đất thịt tơi xốp màu đỏ hoặc đen</a:t>
            </a:r>
          </a:p>
          <a:p>
            <a:pPr marL="285750" indent="-285750">
              <a:buFont typeface="Arial" panose="020B0604020202020204" pitchFamily="34" charset="0"/>
              <a:buChar char="•"/>
            </a:pPr>
            <a:r>
              <a:rPr lang="en-US" altLang="zh-CN" dirty="0"/>
              <a:t>Đất sét pha vàng xen </a:t>
            </a:r>
            <a:r>
              <a:rPr lang="en-US" altLang="zh-CN" dirty="0" err="1"/>
              <a:t>kẽ</a:t>
            </a:r>
            <a:r>
              <a:rPr lang="en-US" altLang="zh-CN" dirty="0"/>
              <a:t> </a:t>
            </a:r>
            <a:r>
              <a:rPr lang="en-US" altLang="zh-CN" dirty="0" err="1"/>
              <a:t>với</a:t>
            </a:r>
            <a:r>
              <a:rPr lang="en-US" altLang="zh-CN" dirty="0"/>
              <a:t> vôi</a:t>
            </a:r>
          </a:p>
        </p:txBody>
      </p:sp>
    </p:spTree>
    <p:extLst>
      <p:ext uri="{BB962C8B-B14F-4D97-AF65-F5344CB8AC3E}">
        <p14:creationId xmlns:p14="http://schemas.microsoft.com/office/powerpoint/2010/main" val="424991755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953" r="16953"/>
          <a:stretch/>
        </p:blipFill>
        <p:spPr>
          <a:xfrm>
            <a:off x="6096000" y="388842"/>
            <a:ext cx="6096000" cy="6092317"/>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p:txBody>
          <a:bodyPr/>
          <a:lstStyle/>
          <a:p>
            <a:r>
              <a:rPr lang="en-US" altLang="zh-CN" b="1" dirty="0"/>
              <a:t>TRỒNG NHO VÀ SẢN XUẤT RƯỢU VANG</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p:txBody>
          <a:bodyPr/>
          <a:lstStyle/>
          <a:p>
            <a:r>
              <a:rPr lang="en-US" altLang="zh-CN" b="1" dirty="0" err="1">
                <a:solidFill>
                  <a:schemeClr val="accent5"/>
                </a:solidFill>
              </a:rPr>
              <a:t>McLAREN VALE</a:t>
            </a:r>
          </a:p>
        </p:txBody>
      </p:sp>
    </p:spTree>
    <p:extLst>
      <p:ext uri="{BB962C8B-B14F-4D97-AF65-F5344CB8AC3E}">
        <p14:creationId xmlns:p14="http://schemas.microsoft.com/office/powerpoint/2010/main" val="403588366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71EF1D9-02BD-CC98-2C97-22C2C754AA1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907" r="16907"/>
          <a:stretch/>
        </p:blipFill>
        <p:spPr>
          <a:xfrm>
            <a:off x="6096000" y="368299"/>
            <a:ext cx="6096000" cy="6140196"/>
          </a:xfrm>
        </p:spPr>
      </p:pic>
      <p:sp>
        <p:nvSpPr>
          <p:cNvPr id="4" name="Text Placeholder 3">
            <a:extLst>
              <a:ext uri="{FF2B5EF4-FFF2-40B4-BE49-F238E27FC236}">
                <a16:creationId xmlns:a16="http://schemas.microsoft.com/office/drawing/2014/main" id="{F71CDB64-E01D-35C0-5842-7F66667D36DA}"/>
              </a:ext>
            </a:extLst>
          </p:cNvPr>
          <p:cNvSpPr>
            <a:spLocks noGrp="1"/>
          </p:cNvSpPr>
          <p:nvPr>
            <p:ph type="body" sz="quarter" idx="12"/>
          </p:nvPr>
        </p:nvSpPr>
        <p:spPr>
          <a:xfrm>
            <a:off x="623887" y="3335508"/>
            <a:ext cx="3745745" cy="2405401"/>
          </a:xfrm>
        </p:spPr>
        <p:txBody>
          <a:bodyPr/>
          <a:lstStyle/>
          <a:p>
            <a:r>
              <a:rPr lang="en-US" altLang="zh-CN" dirty="0"/>
              <a:t>Các giống Địa Trung Hải</a:t>
            </a:r>
          </a:p>
          <a:p>
            <a:r>
              <a:rPr lang="en-US" altLang="zh-CN" dirty="0"/>
              <a:t>Nhiều cây nho lâu năm</a:t>
            </a:r>
          </a:p>
          <a:p>
            <a:r>
              <a:rPr lang="en-US" altLang="zh-CN" dirty="0"/>
              <a:t>Các phương pháp trồng nho sáng tạo</a:t>
            </a:r>
          </a:p>
          <a:p>
            <a:r>
              <a:rPr lang="en-US" altLang="zh-CN" dirty="0"/>
              <a:t>Không có rệp Phylloxera</a:t>
            </a:r>
          </a:p>
          <a:p>
            <a:r>
              <a:rPr lang="en-US" altLang="zh-CN" dirty="0"/>
              <a:t>Cam kết thử nghiệm</a:t>
            </a:r>
          </a:p>
        </p:txBody>
      </p:sp>
      <p:sp>
        <p:nvSpPr>
          <p:cNvPr id="5" name="Text Placeholder 4">
            <a:extLst>
              <a:ext uri="{FF2B5EF4-FFF2-40B4-BE49-F238E27FC236}">
                <a16:creationId xmlns:a16="http://schemas.microsoft.com/office/drawing/2014/main" id="{F7320438-B1AF-D84F-E324-5B68204F2AEC}"/>
              </a:ext>
            </a:extLst>
          </p:cNvPr>
          <p:cNvSpPr>
            <a:spLocks noGrp="1"/>
          </p:cNvSpPr>
          <p:nvPr>
            <p:ph type="body" sz="quarter" idx="13"/>
          </p:nvPr>
        </p:nvSpPr>
        <p:spPr>
          <a:xfrm>
            <a:off x="623888" y="584200"/>
            <a:ext cx="5340350" cy="410029"/>
          </a:xfrm>
        </p:spPr>
        <p:txBody>
          <a:bodyPr/>
          <a:lstStyle/>
          <a:p>
            <a:r>
              <a:rPr lang="en-US" altLang="zh-CN" sz="3200" b="1" dirty="0">
                <a:solidFill>
                  <a:schemeClr val="bg2"/>
                </a:solidFill>
              </a:rPr>
              <a:t>LỊCH SỬ HÀO HÙNG VÀ</a:t>
            </a:r>
          </a:p>
        </p:txBody>
      </p:sp>
      <p:sp>
        <p:nvSpPr>
          <p:cNvPr id="2" name="Text Placeholder 4">
            <a:extLst>
              <a:ext uri="{FF2B5EF4-FFF2-40B4-BE49-F238E27FC236}">
                <a16:creationId xmlns:a16="http://schemas.microsoft.com/office/drawing/2014/main" id="{801EFFA6-CBD1-47F7-18A3-C867734046A4}"/>
              </a:ext>
            </a:extLst>
          </p:cNvPr>
          <p:cNvSpPr txBox="1">
            <a:spLocks/>
          </p:cNvSpPr>
          <p:nvPr/>
        </p:nvSpPr>
        <p:spPr>
          <a:xfrm>
            <a:off x="623888" y="994229"/>
            <a:ext cx="4221381" cy="1325563"/>
          </a:xfrm>
          <a:prstGeom prst="rect">
            <a:avLst/>
          </a:prstGeom>
        </p:spPr>
        <p:txBody>
          <a:bodyPr vert="horz" lIns="0" tIns="0" rIns="0" bIns="0" rtlCol="0">
            <a:noAutofit/>
          </a:bodyPr>
          <a:lstStyle>
            <a:lvl1pPr marL="0" indent="0" algn="l" defTabSz="914453" rtl="0" eaLnBrk="1" latinLnBrk="0" hangingPunct="1">
              <a:lnSpc>
                <a:spcPct val="82000"/>
              </a:lnSpc>
              <a:spcBef>
                <a:spcPts val="544"/>
              </a:spcBef>
              <a:buClr>
                <a:schemeClr val="accent4"/>
              </a:buClr>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5"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4"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b="1" dirty="0">
                <a:solidFill>
                  <a:schemeClr val="accent1"/>
                </a:solidFill>
                <a:latin typeface="Arial" panose="020B0604020202020204" pitchFamily="34" charset="0"/>
                <a:cs typeface="Arial" panose="020B0604020202020204" pitchFamily="34" charset="0"/>
              </a:rPr>
              <a:t>TƯ DUY TIẾN BỘ</a:t>
            </a:r>
          </a:p>
        </p:txBody>
      </p:sp>
    </p:spTree>
    <p:extLst>
      <p:ext uri="{BB962C8B-B14F-4D97-AF65-F5344CB8AC3E}">
        <p14:creationId xmlns:p14="http://schemas.microsoft.com/office/powerpoint/2010/main" val="259055949"/>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B09A97-2CD1-1F1F-D742-16E0A2D17962}"/>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1959CE61-7895-6416-7E9D-5C5E09952DEE}"/>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rcRect l="18050" r="18050"/>
          <a:stretch/>
        </p:blipFill>
        <p:spPr>
          <a:xfrm>
            <a:off x="6096000" y="368300"/>
            <a:ext cx="6096000" cy="6103620"/>
          </a:xfrm>
        </p:spPr>
      </p:pic>
      <p:sp>
        <p:nvSpPr>
          <p:cNvPr id="5" name="Text Placeholder 4">
            <a:extLst>
              <a:ext uri="{FF2B5EF4-FFF2-40B4-BE49-F238E27FC236}">
                <a16:creationId xmlns:a16="http://schemas.microsoft.com/office/drawing/2014/main" id="{BA9884EB-ED24-D668-AE7A-1FB4CF611767}"/>
              </a:ext>
            </a:extLst>
          </p:cNvPr>
          <p:cNvSpPr>
            <a:spLocks noGrp="1"/>
          </p:cNvSpPr>
          <p:nvPr>
            <p:ph type="body" sz="quarter" idx="13"/>
          </p:nvPr>
        </p:nvSpPr>
        <p:spPr>
          <a:xfrm>
            <a:off x="623888" y="584200"/>
            <a:ext cx="5472112" cy="693057"/>
          </a:xfrm>
        </p:spPr>
        <p:txBody>
          <a:bodyPr/>
          <a:lstStyle/>
          <a:p>
            <a:r>
              <a:rPr lang="en-US" altLang="zh-CN" sz="5000" b="1" dirty="0">
                <a:solidFill>
                  <a:schemeClr val="accent1"/>
                </a:solidFill>
              </a:rPr>
              <a:t>TÍNH BỀN VỮNG</a:t>
            </a:r>
          </a:p>
        </p:txBody>
      </p:sp>
      <p:sp>
        <p:nvSpPr>
          <p:cNvPr id="8" name="Text Placeholder 3">
            <a:extLst>
              <a:ext uri="{FF2B5EF4-FFF2-40B4-BE49-F238E27FC236}">
                <a16:creationId xmlns:a16="http://schemas.microsoft.com/office/drawing/2014/main" id="{B8981E4E-E86C-4CC6-E314-C27E1CC1F2B2}"/>
              </a:ext>
            </a:extLst>
          </p:cNvPr>
          <p:cNvSpPr txBox="1">
            <a:spLocks/>
          </p:cNvSpPr>
          <p:nvPr/>
        </p:nvSpPr>
        <p:spPr>
          <a:xfrm>
            <a:off x="623887" y="1688136"/>
            <a:ext cx="4021685" cy="2405401"/>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latin typeface="Arial" panose="020B0604020202020204" pitchFamily="34" charset="0"/>
                <a:cs typeface="Arial" panose="020B0604020202020204" pitchFamily="34" charset="0"/>
              </a:rPr>
              <a:t>Một trong </a:t>
            </a:r>
            <a:r>
              <a:rPr lang="en-US" altLang="zh-CN" dirty="0" err="1">
                <a:latin typeface="Arial" panose="020B0604020202020204" pitchFamily="34" charset="0"/>
                <a:cs typeface="Arial" panose="020B0604020202020204" pitchFamily="34" charset="0"/>
              </a:rPr>
              <a:t>những</a:t>
            </a:r>
            <a:r>
              <a:rPr lang="en-US" altLang="zh-CN" dirty="0">
                <a:latin typeface="Arial" panose="020B0604020202020204" pitchFamily="34" charset="0"/>
                <a:cs typeface="Arial" panose="020B0604020202020204" pitchFamily="34" charset="0"/>
              </a:rPr>
              <a:t> </a:t>
            </a:r>
            <a:r>
              <a:rPr lang="en-US" altLang="zh-CN" dirty="0" err="1">
                <a:latin typeface="Arial" panose="020B0604020202020204" pitchFamily="34" charset="0"/>
                <a:cs typeface="Arial" panose="020B0604020202020204" pitchFamily="34" charset="0"/>
              </a:rPr>
              <a:t>vùng</a:t>
            </a:r>
            <a:r>
              <a:rPr lang="en-US" altLang="zh-CN" dirty="0">
                <a:latin typeface="Arial" panose="020B0604020202020204" pitchFamily="34" charset="0"/>
                <a:cs typeface="Arial" panose="020B0604020202020204" pitchFamily="34" charset="0"/>
              </a:rPr>
              <a:t> </a:t>
            </a:r>
            <a:r>
              <a:rPr lang="en-US" altLang="zh-CN" dirty="0" err="1">
                <a:latin typeface="Arial" panose="020B0604020202020204" pitchFamily="34" charset="0"/>
                <a:cs typeface="Arial" panose="020B0604020202020204" pitchFamily="34" charset="0"/>
              </a:rPr>
              <a:t>sản</a:t>
            </a:r>
            <a:r>
              <a:rPr lang="en-US" altLang="zh-CN" dirty="0">
                <a:latin typeface="Arial" panose="020B0604020202020204" pitchFamily="34" charset="0"/>
                <a:cs typeface="Arial" panose="020B0604020202020204" pitchFamily="34" charset="0"/>
              </a:rPr>
              <a:t> xuất rượu vang ‘xanh’ nhất của Úc</a:t>
            </a:r>
          </a:p>
          <a:p>
            <a:r>
              <a:rPr lang="en-US" altLang="zh-CN" dirty="0">
                <a:latin typeface="Arial" panose="020B0604020202020204" pitchFamily="34" charset="0"/>
                <a:cs typeface="Arial" panose="020B0604020202020204" pitchFamily="34" charset="0"/>
              </a:rPr>
              <a:t>Sản phẩm hữu cơ và phương pháp canh tác sinh học</a:t>
            </a:r>
          </a:p>
          <a:p>
            <a:r>
              <a:rPr lang="en-US" altLang="zh-CN" dirty="0">
                <a:latin typeface="Arial" panose="020B0604020202020204" pitchFamily="34" charset="0"/>
                <a:cs typeface="Arial" panose="020B0604020202020204" pitchFamily="34" charset="0"/>
              </a:rPr>
              <a:t>Can thiệp hóa học tối thiểu</a:t>
            </a:r>
          </a:p>
          <a:p>
            <a:r>
              <a:rPr lang="en-US" altLang="zh-CN" dirty="0">
                <a:latin typeface="Arial" panose="020B0604020202020204" pitchFamily="34" charset="0"/>
                <a:cs typeface="Arial" panose="020B0604020202020204" pitchFamily="34" charset="0"/>
              </a:rPr>
              <a:t>Các giống nho phù hợp với khí hậu</a:t>
            </a:r>
          </a:p>
          <a:p>
            <a:r>
              <a:rPr lang="en-US" altLang="zh-CN" dirty="0">
                <a:latin typeface="Arial" panose="020B0604020202020204" pitchFamily="34" charset="0"/>
                <a:cs typeface="Arial" panose="020B0604020202020204" pitchFamily="34" charset="0"/>
              </a:rPr>
              <a:t>Quản lý nước hàng đầu thế giới</a:t>
            </a:r>
          </a:p>
        </p:txBody>
      </p:sp>
      <p:sp>
        <p:nvSpPr>
          <p:cNvPr id="9" name="Text Placeholder 3">
            <a:extLst>
              <a:ext uri="{FF2B5EF4-FFF2-40B4-BE49-F238E27FC236}">
                <a16:creationId xmlns:a16="http://schemas.microsoft.com/office/drawing/2014/main" id="{929B8813-4508-2215-C478-357D8B05EACE}"/>
              </a:ext>
            </a:extLst>
          </p:cNvPr>
          <p:cNvSpPr txBox="1">
            <a:spLocks/>
          </p:cNvSpPr>
          <p:nvPr/>
        </p:nvSpPr>
        <p:spPr>
          <a:xfrm>
            <a:off x="623887" y="4823730"/>
            <a:ext cx="3745745" cy="2405401"/>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zh-CN" sz="1600" b="1" dirty="0">
                <a:latin typeface="Arial" panose="020B0604020202020204" pitchFamily="34" charset="0"/>
                <a:cs typeface="Arial" panose="020B0604020202020204" pitchFamily="34" charset="0"/>
              </a:rPr>
              <a:t>BẠN CÓ BIẾT?</a:t>
            </a:r>
          </a:p>
          <a:p>
            <a:pPr marL="0" indent="0">
              <a:buNone/>
            </a:pPr>
            <a:r>
              <a:rPr lang="en-US" altLang="zh-CN" sz="1600" dirty="0">
                <a:latin typeface="Arial" panose="020B0604020202020204" pitchFamily="34" charset="0"/>
                <a:cs typeface="Arial" panose="020B0604020202020204" pitchFamily="34" charset="0"/>
              </a:rPr>
              <a:t>McLaren Vale có số lượng vườn nho được chứng nhận hữu cơ và sinh học năng động cao nhất ở Úc, và là một trong những nơi có tỷ lệ sử dụng thuốc xịt và hóa chất nông nghiệp thấp nhất.</a:t>
            </a:r>
          </a:p>
          <a:p>
            <a:pPr marL="0" indent="0">
              <a:buNone/>
            </a:pPr>
            <a:endParaRPr lang="en-AU"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7540224"/>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B09A97-2CD1-1F1F-D742-16E0A2D17962}"/>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1959CE61-7895-6416-7E9D-5C5E09952DEE}"/>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l="15440" r="17976"/>
          <a:stretch/>
        </p:blipFill>
        <p:spPr>
          <a:xfrm>
            <a:off x="6096000" y="368300"/>
            <a:ext cx="6096000" cy="6103620"/>
          </a:xfrm>
        </p:spPr>
      </p:pic>
      <p:sp>
        <p:nvSpPr>
          <p:cNvPr id="8" name="Text Placeholder 3">
            <a:extLst>
              <a:ext uri="{FF2B5EF4-FFF2-40B4-BE49-F238E27FC236}">
                <a16:creationId xmlns:a16="http://schemas.microsoft.com/office/drawing/2014/main" id="{B8981E4E-E86C-4CC6-E314-C27E1CC1F2B2}"/>
              </a:ext>
            </a:extLst>
          </p:cNvPr>
          <p:cNvSpPr txBox="1">
            <a:spLocks/>
          </p:cNvSpPr>
          <p:nvPr/>
        </p:nvSpPr>
        <p:spPr>
          <a:xfrm>
            <a:off x="623887" y="2566442"/>
            <a:ext cx="3745745" cy="1011521"/>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8000"/>
              </a:lnSpc>
            </a:pPr>
            <a:r>
              <a:rPr lang="en-US" altLang="zh-CN" dirty="0">
                <a:latin typeface="Arial" panose="020B0604020202020204" pitchFamily="34" charset="0"/>
                <a:cs typeface="Arial" panose="020B0604020202020204" pitchFamily="34" charset="0"/>
              </a:rPr>
              <a:t>Sự hợp tác</a:t>
            </a:r>
          </a:p>
          <a:p>
            <a:pPr>
              <a:lnSpc>
                <a:spcPct val="98000"/>
              </a:lnSpc>
            </a:pPr>
            <a:r>
              <a:rPr lang="en-US" altLang="zh-CN" dirty="0">
                <a:latin typeface="Arial" panose="020B0604020202020204" pitchFamily="34" charset="0"/>
                <a:cs typeface="Arial" panose="020B0604020202020204" pitchFamily="34" charset="0"/>
              </a:rPr>
              <a:t>Thử nghiệm</a:t>
            </a:r>
          </a:p>
          <a:p>
            <a:pPr>
              <a:lnSpc>
                <a:spcPct val="98000"/>
              </a:lnSpc>
            </a:pPr>
            <a:r>
              <a:rPr lang="en-US" altLang="zh-CN" dirty="0">
                <a:latin typeface="Arial" panose="020B0604020202020204" pitchFamily="34" charset="0"/>
                <a:cs typeface="Arial" panose="020B0604020202020204" pitchFamily="34" charset="0"/>
              </a:rPr>
              <a:t>Khả năng thích ứng</a:t>
            </a:r>
          </a:p>
        </p:txBody>
      </p:sp>
      <p:sp>
        <p:nvSpPr>
          <p:cNvPr id="4" name="Text Placeholder 4">
            <a:extLst>
              <a:ext uri="{FF2B5EF4-FFF2-40B4-BE49-F238E27FC236}">
                <a16:creationId xmlns:a16="http://schemas.microsoft.com/office/drawing/2014/main" id="{A2CC911D-06A0-83AE-04B3-C46E3C6EE13F}"/>
              </a:ext>
            </a:extLst>
          </p:cNvPr>
          <p:cNvSpPr txBox="1">
            <a:spLocks/>
          </p:cNvSpPr>
          <p:nvPr/>
        </p:nvSpPr>
        <p:spPr>
          <a:xfrm>
            <a:off x="623888" y="584200"/>
            <a:ext cx="5340350" cy="410029"/>
          </a:xfrm>
          <a:prstGeom prst="rect">
            <a:avLst/>
          </a:prstGeom>
        </p:spPr>
        <p:txBody>
          <a:bodyPr vert="horz" lIns="0" tIns="0" rIns="0" bIns="0" rtlCol="0">
            <a:noAutofit/>
          </a:bodyPr>
          <a:lstStyle>
            <a:lvl1pPr marL="0" indent="0" algn="l" defTabSz="914453" rtl="0" eaLnBrk="1" latinLnBrk="0" hangingPunct="1">
              <a:lnSpc>
                <a:spcPct val="82000"/>
              </a:lnSpc>
              <a:spcBef>
                <a:spcPts val="544"/>
              </a:spcBef>
              <a:buClr>
                <a:schemeClr val="accent4"/>
              </a:buClr>
              <a:buFontTx/>
              <a:buNone/>
              <a:defRPr sz="30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5"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4"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3000" b="1" dirty="0">
                <a:solidFill>
                  <a:schemeClr val="bg2"/>
                </a:solidFill>
                <a:latin typeface="Arial" panose="020B0604020202020204" pitchFamily="34" charset="0"/>
                <a:cs typeface="Arial" panose="020B0604020202020204" pitchFamily="34" charset="0"/>
              </a:rPr>
              <a:t>SẢN XUẤT RƯỢU VANG Ở</a:t>
            </a:r>
          </a:p>
        </p:txBody>
      </p:sp>
      <p:sp>
        <p:nvSpPr>
          <p:cNvPr id="6" name="Text Placeholder 4">
            <a:extLst>
              <a:ext uri="{FF2B5EF4-FFF2-40B4-BE49-F238E27FC236}">
                <a16:creationId xmlns:a16="http://schemas.microsoft.com/office/drawing/2014/main" id="{49D0431D-FB89-7951-B63C-2CC2572C7F06}"/>
              </a:ext>
            </a:extLst>
          </p:cNvPr>
          <p:cNvSpPr txBox="1">
            <a:spLocks/>
          </p:cNvSpPr>
          <p:nvPr/>
        </p:nvSpPr>
        <p:spPr>
          <a:xfrm>
            <a:off x="623888" y="994229"/>
            <a:ext cx="4838449" cy="693907"/>
          </a:xfrm>
          <a:prstGeom prst="rect">
            <a:avLst/>
          </a:prstGeom>
        </p:spPr>
        <p:txBody>
          <a:bodyPr vert="horz" lIns="0" tIns="0" rIns="0" bIns="0" rtlCol="0">
            <a:noAutofit/>
          </a:bodyPr>
          <a:lstStyle>
            <a:lvl1pPr marL="0" indent="0" algn="l" defTabSz="914453" rtl="0" eaLnBrk="1" latinLnBrk="0" hangingPunct="1">
              <a:lnSpc>
                <a:spcPct val="82000"/>
              </a:lnSpc>
              <a:spcBef>
                <a:spcPts val="544"/>
              </a:spcBef>
              <a:buClr>
                <a:schemeClr val="accent4"/>
              </a:buClr>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5"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4"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b="1" dirty="0" err="1">
                <a:solidFill>
                  <a:schemeClr val="accent1"/>
                </a:solidFill>
                <a:latin typeface="Arial" panose="020B0604020202020204" pitchFamily="34" charset="0"/>
                <a:cs typeface="Arial" panose="020B0604020202020204" pitchFamily="34" charset="0"/>
              </a:rPr>
              <a:t>THUNG LŨNG McLAREN</a:t>
            </a:r>
          </a:p>
        </p:txBody>
      </p:sp>
      <p:sp>
        <p:nvSpPr>
          <p:cNvPr id="10" name="Text Placeholder 3">
            <a:extLst>
              <a:ext uri="{FF2B5EF4-FFF2-40B4-BE49-F238E27FC236}">
                <a16:creationId xmlns:a16="http://schemas.microsoft.com/office/drawing/2014/main" id="{FEE557B5-80A4-70DC-E1BC-E9E67B497A02}"/>
              </a:ext>
            </a:extLst>
          </p:cNvPr>
          <p:cNvSpPr txBox="1">
            <a:spLocks/>
          </p:cNvSpPr>
          <p:nvPr/>
        </p:nvSpPr>
        <p:spPr>
          <a:xfrm>
            <a:off x="623887" y="3760242"/>
            <a:ext cx="3927092" cy="1011521"/>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8000"/>
              </a:lnSpc>
              <a:buNone/>
            </a:pPr>
            <a:r>
              <a:rPr lang="en-US" altLang="zh-CN" sz="1800" b="1" dirty="0">
                <a:latin typeface="Arial" panose="020B0604020202020204" pitchFamily="34" charset="0"/>
                <a:cs typeface="Arial" panose="020B0604020202020204" pitchFamily="34" charset="0"/>
              </a:rPr>
              <a:t>XU HƯỚNG CHÍNH</a:t>
            </a:r>
          </a:p>
          <a:p>
            <a:pPr>
              <a:lnSpc>
                <a:spcPct val="98000"/>
              </a:lnSpc>
            </a:pPr>
            <a:r>
              <a:rPr lang="en-US" altLang="zh-CN" dirty="0">
                <a:latin typeface="Arial" panose="020B0604020202020204" pitchFamily="34" charset="0"/>
                <a:cs typeface="Arial" panose="020B0604020202020204" pitchFamily="34" charset="0"/>
              </a:rPr>
              <a:t>Can thiệp tối thiểu</a:t>
            </a:r>
          </a:p>
          <a:p>
            <a:pPr>
              <a:lnSpc>
                <a:spcPct val="98000"/>
              </a:lnSpc>
            </a:pPr>
            <a:r>
              <a:rPr lang="en-US" altLang="zh-CN" dirty="0">
                <a:latin typeface="Arial" panose="020B0604020202020204" pitchFamily="34" charset="0"/>
                <a:cs typeface="Arial" panose="020B0604020202020204" pitchFamily="34" charset="0"/>
              </a:rPr>
              <a:t>Phục hồi các kỹ thuật cổ xưa</a:t>
            </a:r>
          </a:p>
          <a:p>
            <a:pPr>
              <a:lnSpc>
                <a:spcPct val="98000"/>
              </a:lnSpc>
            </a:pPr>
            <a:r>
              <a:rPr lang="en-US" altLang="zh-CN" dirty="0">
                <a:latin typeface="Arial" panose="020B0604020202020204" pitchFamily="34" charset="0"/>
                <a:cs typeface="Arial" panose="020B0604020202020204" pitchFamily="34" charset="0"/>
              </a:rPr>
              <a:t>Giới thiệu các đặc tính giống nho và ảnh hưởng của thổ nhưỡng</a:t>
            </a:r>
          </a:p>
          <a:p>
            <a:pPr>
              <a:lnSpc>
                <a:spcPct val="98000"/>
              </a:lnSpc>
            </a:pPr>
            <a:r>
              <a:rPr lang="en-US" altLang="zh-CN" dirty="0">
                <a:latin typeface="Arial" panose="020B0604020202020204" pitchFamily="34" charset="0"/>
                <a:cs typeface="Arial" panose="020B0604020202020204" pitchFamily="34" charset="0"/>
              </a:rPr>
              <a:t>Thu hoạch nho sớm hơn và sử dụng ít gỗ sồi mới hơn để tạo ra những loại rượu vang tươi và nhẹ hơn</a:t>
            </a:r>
          </a:p>
        </p:txBody>
      </p:sp>
    </p:spTree>
    <p:extLst>
      <p:ext uri="{BB962C8B-B14F-4D97-AF65-F5344CB8AC3E}">
        <p14:creationId xmlns:p14="http://schemas.microsoft.com/office/powerpoint/2010/main" val="3845167987"/>
      </p:ext>
    </p:extLst>
  </p:cSld>
  <p:clrMapOvr>
    <a:masterClrMapping/>
  </p:clrMapOvr>
  <p:transition/>
  <p:extLst>
    <p:ext uri="{6950BFC3-D8DA-4A85-94F7-54DA5524770B}">
      <p188:commentRel xmlns:p188="http://schemas.microsoft.com/office/powerpoint/2018/8/main" r:id="rId3"/>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9F1CEEF7-D38F-1BEC-28A1-EC2B9620DFF3}"/>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rcRect/>
          <a:stretch/>
        </p:blipFill>
        <p:spPr>
          <a:xfrm>
            <a:off x="6096000" y="368300"/>
            <a:ext cx="6096000" cy="6103741"/>
          </a:xfrm>
        </p:spPr>
      </p:pic>
      <p:sp>
        <p:nvSpPr>
          <p:cNvPr id="3" name="Title 2">
            <a:extLst>
              <a:ext uri="{FF2B5EF4-FFF2-40B4-BE49-F238E27FC236}">
                <a16:creationId xmlns:a16="http://schemas.microsoft.com/office/drawing/2014/main" id="{2958846E-2E15-56F6-2216-AEB4A6950047}"/>
              </a:ext>
            </a:extLst>
          </p:cNvPr>
          <p:cNvSpPr>
            <a:spLocks noGrp="1"/>
          </p:cNvSpPr>
          <p:nvPr>
            <p:ph type="title"/>
          </p:nvPr>
        </p:nvSpPr>
        <p:spPr/>
        <p:txBody>
          <a:bodyPr/>
          <a:lstStyle/>
          <a:p>
            <a:r>
              <a:rPr lang="en-US" altLang="zh-CN" b="1" dirty="0">
                <a:solidFill>
                  <a:schemeClr val="accent5"/>
                </a:solidFill>
              </a:rPr>
              <a:t>HƯƠNG VỊ CỦA 
THUNG LŨNG McLAREN</a:t>
            </a:r>
          </a:p>
        </p:txBody>
      </p:sp>
      <p:sp>
        <p:nvSpPr>
          <p:cNvPr id="5" name="Text Placeholder 4">
            <a:extLst>
              <a:ext uri="{FF2B5EF4-FFF2-40B4-BE49-F238E27FC236}">
                <a16:creationId xmlns:a16="http://schemas.microsoft.com/office/drawing/2014/main" id="{44C3F268-D45B-B12B-AE2C-C6A0286E2C03}"/>
              </a:ext>
            </a:extLst>
          </p:cNvPr>
          <p:cNvSpPr>
            <a:spLocks noGrp="1"/>
          </p:cNvSpPr>
          <p:nvPr>
            <p:ph type="body" sz="quarter" idx="13"/>
          </p:nvPr>
        </p:nvSpPr>
        <p:spPr/>
        <p:txBody>
          <a:bodyPr/>
          <a:lstStyle/>
          <a:p>
            <a:r>
              <a:rPr lang="en-US" altLang="zh-CN" b="1" dirty="0">
                <a:solidFill>
                  <a:schemeClr val="accent1"/>
                </a:solidFill>
              </a:rPr>
              <a:t>GIỐNG NHO ĐÁNG CHÚ </a:t>
            </a:r>
            <a:r>
              <a:rPr lang="en-US" altLang="zh-CN" b="1" dirty="0" err="1">
                <a:solidFill>
                  <a:schemeClr val="accent1"/>
                </a:solidFill>
              </a:rPr>
              <a:t>Ý</a:t>
            </a:r>
            <a:endParaRPr lang="en-US" altLang="zh-CN" b="1" dirty="0">
              <a:solidFill>
                <a:schemeClr val="accent1"/>
              </a:solidFill>
            </a:endParaRPr>
          </a:p>
          <a:p>
            <a:endParaRPr lang="en-US" altLang="zh-CN" b="1" dirty="0">
              <a:solidFill>
                <a:schemeClr val="accent1"/>
              </a:solidFill>
            </a:endParaRPr>
          </a:p>
        </p:txBody>
      </p:sp>
    </p:spTree>
    <p:extLst>
      <p:ext uri="{BB962C8B-B14F-4D97-AF65-F5344CB8AC3E}">
        <p14:creationId xmlns:p14="http://schemas.microsoft.com/office/powerpoint/2010/main" val="404591134"/>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8">
            <a:extLst>
              <a:ext uri="{FF2B5EF4-FFF2-40B4-BE49-F238E27FC236}">
                <a16:creationId xmlns:a16="http://schemas.microsoft.com/office/drawing/2014/main" id="{4F7AD0FA-65FA-4942-45D7-FFF5F21537C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328409" y="1778557"/>
            <a:ext cx="1270924" cy="3847526"/>
          </a:xfrm>
          <a:prstGeom prst="rect">
            <a:avLst/>
          </a:prstGeom>
        </p:spPr>
      </p:pic>
      <p:pic>
        <p:nvPicPr>
          <p:cNvPr id="2" name="Picture Placeholder 8">
            <a:extLst>
              <a:ext uri="{FF2B5EF4-FFF2-40B4-BE49-F238E27FC236}">
                <a16:creationId xmlns:a16="http://schemas.microsoft.com/office/drawing/2014/main" id="{5896CC81-2FD1-EC08-7FEB-FE5002BE0D50}"/>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7406059" y="1933074"/>
            <a:ext cx="1182507" cy="3579859"/>
          </a:xfrm>
          <a:prstGeom prst="rect">
            <a:avLst/>
          </a:prstGeom>
        </p:spPr>
      </p:pic>
      <p:pic>
        <p:nvPicPr>
          <p:cNvPr id="27" name="Picture Placeholder 8">
            <a:extLst>
              <a:ext uri="{FF2B5EF4-FFF2-40B4-BE49-F238E27FC236}">
                <a16:creationId xmlns:a16="http://schemas.microsoft.com/office/drawing/2014/main" id="{AB0708A4-22C4-C5FE-02E7-7310E1545F0C}"/>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166217" y="1770536"/>
            <a:ext cx="1270924" cy="3847526"/>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228124" y="1778557"/>
            <a:ext cx="1270924" cy="3847526"/>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465273"/>
          </a:xfrm>
          <a:prstGeom prst="rect">
            <a:avLst/>
          </a:prstGeom>
          <a:noFill/>
        </p:spPr>
        <p:txBody>
          <a:bodyPr wrap="square">
            <a:spAutoFit/>
          </a:bodyPr>
          <a:lstStyle/>
          <a:p>
            <a:pPr>
              <a:lnSpc>
                <a:spcPct val="82000"/>
              </a:lnSpc>
            </a:pPr>
            <a:r>
              <a:rPr lang="en-US" altLang="zh-CN" sz="5440" b="1" dirty="0">
                <a:solidFill>
                  <a:srgbClr val="601329"/>
                </a:solidFill>
                <a:latin typeface="Arial" panose="020B0604020202020204" pitchFamily="34" charset="0"/>
              </a:rPr>
              <a:t>THUNG LŨNG </a:t>
            </a:r>
            <a:r>
              <a:rPr lang="en-US" altLang="zh-CN" sz="5440" b="1" dirty="0" err="1">
                <a:solidFill>
                  <a:srgbClr val="601329"/>
                </a:solidFill>
                <a:latin typeface="Arial" panose="020B0604020202020204" pitchFamily="34" charset="0"/>
              </a:rPr>
              <a:t>McLAREN</a:t>
            </a:r>
            <a:r>
              <a:rPr lang="en-US" altLang="zh-CN" sz="5440" b="1" dirty="0">
                <a:solidFill>
                  <a:srgbClr val="601329"/>
                </a:solidFill>
                <a:latin typeface="Arial" panose="020B0604020202020204" pitchFamily="34" charset="0"/>
              </a:rPr>
              <a:t>
5 GIỐNG NHO HÀNG ĐẦU</a:t>
            </a: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470367"/>
            <a:ext cx="1842968" cy="1231106"/>
          </a:xfrm>
          <a:prstGeom prst="rect">
            <a:avLst/>
          </a:prstGeom>
          <a:noFill/>
        </p:spPr>
        <p:txBody>
          <a:bodyPr wrap="square" anchor="b">
            <a:spAutoFit/>
          </a:bodyPr>
          <a:lstStyle/>
          <a:p>
            <a:pPr algn="ctr"/>
            <a:r>
              <a:rPr lang="en-US" altLang="zh-CN" dirty="0">
                <a:solidFill>
                  <a:srgbClr val="601329"/>
                </a:solidFill>
                <a:latin typeface="Arial" panose="020B0604020202020204" pitchFamily="34" charset="0"/>
              </a:rPr>
              <a:t>SHIRAZ</a:t>
            </a:r>
          </a:p>
          <a:p>
            <a:pPr algn="ctr"/>
            <a:endParaRPr lang="en-US" dirty="0">
              <a:solidFill>
                <a:srgbClr val="601329"/>
              </a:solidFill>
              <a:latin typeface="Arial" panose="020B0604020202020204" pitchFamily="34" charset="0"/>
            </a:endParaRPr>
          </a:p>
          <a:p>
            <a:pPr algn="ctr"/>
            <a:r>
              <a:rPr lang="zh-CN" altLang="en-US" sz="3800" dirty="0">
                <a:solidFill>
                  <a:schemeClr val="bg1"/>
                </a:solidFill>
                <a:latin typeface="Arial" panose="020B0604020202020204" pitchFamily="34" charset="0"/>
              </a:rPr>
              <a:t>58%</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951916" y="5470367"/>
            <a:ext cx="1842968" cy="1231106"/>
          </a:xfrm>
          <a:prstGeom prst="rect">
            <a:avLst/>
          </a:prstGeom>
          <a:noFill/>
        </p:spPr>
        <p:txBody>
          <a:bodyPr wrap="square" anchor="t">
            <a:spAutoFit/>
          </a:bodyPr>
          <a:lstStyle/>
          <a:p>
            <a:pPr algn="ctr"/>
            <a:r>
              <a:rPr lang="en-US" altLang="zh-CN" dirty="0">
                <a:solidFill>
                  <a:srgbClr val="601329"/>
                </a:solidFill>
                <a:latin typeface="Arial" panose="020B0604020202020204" pitchFamily="34" charset="0"/>
              </a:rPr>
              <a:t>CABERNET</a:t>
            </a:r>
          </a:p>
          <a:p>
            <a:pPr algn="ctr"/>
            <a:r>
              <a:rPr lang="en-US" altLang="zh-CN" dirty="0">
                <a:solidFill>
                  <a:srgbClr val="601329"/>
                </a:solidFill>
                <a:latin typeface="Arial" panose="020B0604020202020204" pitchFamily="34" charset="0"/>
              </a:rPr>
              <a:t>SAUVIGNON</a:t>
            </a:r>
          </a:p>
          <a:p>
            <a:pPr algn="ctr"/>
            <a:r>
              <a:rPr lang="zh-CN" altLang="en-US" sz="3800" dirty="0">
                <a:solidFill>
                  <a:schemeClr val="bg1"/>
                </a:solidFill>
                <a:latin typeface="Arial" panose="020B0604020202020204" pitchFamily="34" charset="0"/>
              </a:rPr>
              <a:t>19%</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spAutoFit/>
          </a:bodyPr>
          <a:lstStyle/>
          <a:p>
            <a:pPr algn="ctr"/>
            <a:r>
              <a:rPr lang="en-US" altLang="zh-CN" dirty="0">
                <a:solidFill>
                  <a:srgbClr val="601329"/>
                </a:solidFill>
                <a:latin typeface="Arial" panose="020B0604020202020204" pitchFamily="34" charset="0"/>
              </a:rPr>
              <a:t>GRENACHE</a:t>
            </a:r>
          </a:p>
          <a:p>
            <a:pPr algn="ctr"/>
            <a:endParaRPr lang="en-US" sz="1800" dirty="0">
              <a:solidFill>
                <a:schemeClr val="bg1"/>
              </a:solidFill>
              <a:latin typeface="Arial" panose="020B0604020202020204" pitchFamily="34" charset="0"/>
            </a:endParaRPr>
          </a:p>
          <a:p>
            <a:pPr algn="ctr"/>
            <a:r>
              <a:rPr lang="zh-CN" altLang="en-US" sz="3800" dirty="0">
                <a:solidFill>
                  <a:schemeClr val="bg1"/>
                </a:solidFill>
                <a:latin typeface="Arial" panose="020B0604020202020204" pitchFamily="34" charset="0"/>
              </a:rPr>
              <a:t>5%</a:t>
            </a:r>
          </a:p>
          <a:p>
            <a:pPr algn="ctr"/>
            <a:endParaRPr lang="en-US" dirty="0">
              <a:solidFill>
                <a:srgbClr val="601329"/>
              </a:solidFill>
              <a:latin typeface="Arial" panose="020B0604020202020204" pitchFamily="34" charset="0"/>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5" name="TextBox 14">
            <a:extLst>
              <a:ext uri="{FF2B5EF4-FFF2-40B4-BE49-F238E27FC236}">
                <a16:creationId xmlns:a16="http://schemas.microsoft.com/office/drawing/2014/main" id="{50DCDE85-F7E4-B9A3-C622-CC1CA8AD422B}"/>
              </a:ext>
            </a:extLst>
          </p:cNvPr>
          <p:cNvSpPr txBox="1"/>
          <p:nvPr/>
        </p:nvSpPr>
        <p:spPr>
          <a:xfrm>
            <a:off x="7040042" y="5470367"/>
            <a:ext cx="1842968" cy="1231106"/>
          </a:xfrm>
          <a:prstGeom prst="rect">
            <a:avLst/>
          </a:prstGeom>
          <a:noFill/>
        </p:spPr>
        <p:txBody>
          <a:bodyPr wrap="square" anchor="t">
            <a:spAutoFit/>
          </a:bodyPr>
          <a:lstStyle/>
          <a:p>
            <a:pPr algn="ctr"/>
            <a:r>
              <a:rPr lang="en-US" altLang="zh-CN" dirty="0">
                <a:solidFill>
                  <a:srgbClr val="601329"/>
                </a:solidFill>
                <a:latin typeface="Arial" panose="020B0604020202020204" pitchFamily="34" charset="0"/>
              </a:rPr>
              <a:t>CHARDONNAY</a:t>
            </a:r>
          </a:p>
          <a:p>
            <a:pPr algn="ctr"/>
            <a:endParaRPr lang="en-US" dirty="0">
              <a:solidFill>
                <a:srgbClr val="601329"/>
              </a:solidFill>
              <a:latin typeface="Arial" panose="020B0604020202020204" pitchFamily="34" charset="0"/>
            </a:endParaRPr>
          </a:p>
          <a:p>
            <a:pPr algn="ctr"/>
            <a:r>
              <a:rPr lang="zh-CN" altLang="en-US" sz="3800" dirty="0">
                <a:solidFill>
                  <a:schemeClr val="bg1"/>
                </a:solidFill>
                <a:latin typeface="Arial" panose="020B0604020202020204" pitchFamily="34" charset="0"/>
              </a:rPr>
              <a:t>5%</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7" name="TextBox 16">
            <a:extLst>
              <a:ext uri="{FF2B5EF4-FFF2-40B4-BE49-F238E27FC236}">
                <a16:creationId xmlns:a16="http://schemas.microsoft.com/office/drawing/2014/main" id="{DCFD39E3-6F4B-7BE4-2851-E934DEDFE7BC}"/>
              </a:ext>
            </a:extLst>
          </p:cNvPr>
          <p:cNvSpPr txBox="1"/>
          <p:nvPr/>
        </p:nvSpPr>
        <p:spPr>
          <a:xfrm>
            <a:off x="9084112" y="5470367"/>
            <a:ext cx="1842968" cy="1231106"/>
          </a:xfrm>
          <a:prstGeom prst="rect">
            <a:avLst/>
          </a:prstGeom>
          <a:noFill/>
        </p:spPr>
        <p:txBody>
          <a:bodyPr wrap="square" anchor="t">
            <a:spAutoFit/>
          </a:bodyPr>
          <a:lstStyle/>
          <a:p>
            <a:pPr algn="ctr"/>
            <a:r>
              <a:rPr lang="en-US" altLang="zh-CN" dirty="0">
                <a:solidFill>
                  <a:srgbClr val="601329"/>
                </a:solidFill>
                <a:latin typeface="Arial" panose="020B0604020202020204" pitchFamily="34" charset="0"/>
              </a:rPr>
              <a:t>MERLOT</a:t>
            </a:r>
          </a:p>
          <a:p>
            <a:pPr algn="ctr"/>
            <a:endParaRPr lang="en-US" dirty="0">
              <a:solidFill>
                <a:srgbClr val="601329"/>
              </a:solidFill>
              <a:latin typeface="Arial" panose="020B0604020202020204" pitchFamily="34" charset="0"/>
            </a:endParaRPr>
          </a:p>
          <a:p>
            <a:pPr algn="ctr"/>
            <a:r>
              <a:rPr lang="zh-CN" altLang="en-US" sz="3800" dirty="0">
                <a:solidFill>
                  <a:schemeClr val="bg1"/>
                </a:solidFill>
                <a:latin typeface="Arial" panose="020B0604020202020204" pitchFamily="34" charset="0"/>
              </a:rPr>
              <a:t>3%</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9379866" y="4084438"/>
            <a:ext cx="1395126" cy="371255"/>
          </a:xfrm>
          <a:prstGeom prst="rect">
            <a:avLst/>
          </a:prstGeom>
          <a:noFill/>
        </p:spPr>
        <p:txBody>
          <a:bodyPr wrap="none" rtlCol="0">
            <a:spAutoFit/>
          </a:bodyPr>
          <a:lstStyle/>
          <a:p>
            <a:pPr algn="ctr">
              <a:lnSpc>
                <a:spcPct val="82000"/>
              </a:lnSpc>
            </a:pPr>
            <a:r>
              <a:rPr lang="en-US" altLang="zh-CN" sz="2200" b="1" dirty="0">
                <a:solidFill>
                  <a:schemeClr val="bg1"/>
                </a:solidFill>
                <a:latin typeface="Arial" panose="020B0604020202020204" pitchFamily="34" charset="0"/>
              </a:rPr>
              <a:t>MERLOT</a:t>
            </a:r>
          </a:p>
        </p:txBody>
      </p:sp>
      <p:sp>
        <p:nvSpPr>
          <p:cNvPr id="19" name="TextBox 18">
            <a:extLst>
              <a:ext uri="{FF2B5EF4-FFF2-40B4-BE49-F238E27FC236}">
                <a16:creationId xmlns:a16="http://schemas.microsoft.com/office/drawing/2014/main" id="{D1A8A0A2-2C26-976D-AF4E-0E4CCEC9774D}"/>
              </a:ext>
            </a:extLst>
          </p:cNvPr>
          <p:cNvSpPr txBox="1"/>
          <p:nvPr/>
        </p:nvSpPr>
        <p:spPr>
          <a:xfrm rot="16200000">
            <a:off x="6870461" y="4049910"/>
            <a:ext cx="2194575" cy="369973"/>
          </a:xfrm>
          <a:prstGeom prst="rect">
            <a:avLst/>
          </a:prstGeom>
          <a:noFill/>
        </p:spPr>
        <p:txBody>
          <a:bodyPr wrap="none" rtlCol="0">
            <a:spAutoFit/>
          </a:bodyPr>
          <a:lstStyle/>
          <a:p>
            <a:pPr algn="ctr">
              <a:lnSpc>
                <a:spcPct val="82000"/>
              </a:lnSpc>
            </a:pPr>
            <a:r>
              <a:rPr lang="en-US" altLang="zh-CN" sz="2200" b="1" dirty="0">
                <a:solidFill>
                  <a:schemeClr val="bg1"/>
                </a:solidFill>
                <a:latin typeface="Arial" panose="020B0604020202020204" pitchFamily="34" charset="0"/>
              </a:rPr>
              <a:t>CHARDONNAY</a:t>
            </a:r>
          </a:p>
        </p:txBody>
      </p:sp>
      <p:sp>
        <p:nvSpPr>
          <p:cNvPr id="20" name="TextBox 19">
            <a:extLst>
              <a:ext uri="{FF2B5EF4-FFF2-40B4-BE49-F238E27FC236}">
                <a16:creationId xmlns:a16="http://schemas.microsoft.com/office/drawing/2014/main" id="{D912074E-0F09-7AA3-FACC-5624B6DB03E4}"/>
              </a:ext>
            </a:extLst>
          </p:cNvPr>
          <p:cNvSpPr txBox="1"/>
          <p:nvPr/>
        </p:nvSpPr>
        <p:spPr>
          <a:xfrm rot="16200000">
            <a:off x="4986756" y="4019454"/>
            <a:ext cx="1816909" cy="430887"/>
          </a:xfrm>
          <a:prstGeom prst="rect">
            <a:avLst/>
          </a:prstGeom>
          <a:noFill/>
        </p:spPr>
        <p:txBody>
          <a:bodyPr wrap="none" rtlCol="0">
            <a:spAutoFit/>
          </a:bodyPr>
          <a:lstStyle/>
          <a:p>
            <a:pPr algn="ctr"/>
            <a:r>
              <a:rPr lang="en-US" altLang="zh-CN" sz="2200" b="1" dirty="0">
                <a:solidFill>
                  <a:schemeClr val="bg1"/>
                </a:solidFill>
                <a:latin typeface="Arial" panose="020B0604020202020204" pitchFamily="34" charset="0"/>
              </a:rPr>
              <a:t>GRENACHE</a:t>
            </a:r>
          </a:p>
        </p:txBody>
      </p:sp>
      <p:sp>
        <p:nvSpPr>
          <p:cNvPr id="22" name="TextBox 21">
            <a:extLst>
              <a:ext uri="{FF2B5EF4-FFF2-40B4-BE49-F238E27FC236}">
                <a16:creationId xmlns:a16="http://schemas.microsoft.com/office/drawing/2014/main" id="{C5D5667E-7F87-6EA8-739E-E7FDB88549DE}"/>
              </a:ext>
            </a:extLst>
          </p:cNvPr>
          <p:cNvSpPr txBox="1"/>
          <p:nvPr/>
        </p:nvSpPr>
        <p:spPr>
          <a:xfrm rot="16200000">
            <a:off x="2899543" y="3910450"/>
            <a:ext cx="1929695" cy="648896"/>
          </a:xfrm>
          <a:prstGeom prst="rect">
            <a:avLst/>
          </a:prstGeom>
          <a:noFill/>
        </p:spPr>
        <p:txBody>
          <a:bodyPr wrap="none" rtlCol="0">
            <a:spAutoFit/>
          </a:bodyPr>
          <a:lstStyle/>
          <a:p>
            <a:pPr algn="ctr">
              <a:lnSpc>
                <a:spcPct val="82000"/>
              </a:lnSpc>
            </a:pPr>
            <a:r>
              <a:rPr lang="en-US" altLang="zh-CN" sz="2200" b="1" dirty="0">
                <a:solidFill>
                  <a:schemeClr val="bg1"/>
                </a:solidFill>
                <a:latin typeface="Arial" panose="020B0604020202020204" pitchFamily="34" charset="0"/>
              </a:rPr>
              <a:t>CABERNET 
SAUVIGNON</a:t>
            </a:r>
          </a:p>
        </p:txBody>
      </p:sp>
      <p:pic>
        <p:nvPicPr>
          <p:cNvPr id="4" name="Picture Placeholder 8">
            <a:extLst>
              <a:ext uri="{FF2B5EF4-FFF2-40B4-BE49-F238E27FC236}">
                <a16:creationId xmlns:a16="http://schemas.microsoft.com/office/drawing/2014/main" id="{767F01D7-8924-F112-2EAE-63A6DEF5B11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193876" y="1770536"/>
            <a:ext cx="1270924" cy="3847526"/>
          </a:xfrm>
          <a:prstGeom prst="rect">
            <a:avLst/>
          </a:prstGeom>
        </p:spPr>
      </p:pic>
      <p:sp>
        <p:nvSpPr>
          <p:cNvPr id="5" name="TextBox 4">
            <a:extLst>
              <a:ext uri="{FF2B5EF4-FFF2-40B4-BE49-F238E27FC236}">
                <a16:creationId xmlns:a16="http://schemas.microsoft.com/office/drawing/2014/main" id="{AD8FBDD6-13EC-0BA5-1121-2E9476226743}"/>
              </a:ext>
            </a:extLst>
          </p:cNvPr>
          <p:cNvSpPr txBox="1"/>
          <p:nvPr/>
        </p:nvSpPr>
        <p:spPr>
          <a:xfrm rot="16200000">
            <a:off x="1274731" y="4049911"/>
            <a:ext cx="1234633" cy="369973"/>
          </a:xfrm>
          <a:prstGeom prst="rect">
            <a:avLst/>
          </a:prstGeom>
          <a:noFill/>
        </p:spPr>
        <p:txBody>
          <a:bodyPr wrap="none" rtlCol="0">
            <a:spAutoFit/>
          </a:bodyPr>
          <a:lstStyle/>
          <a:p>
            <a:pPr algn="ctr">
              <a:lnSpc>
                <a:spcPct val="82000"/>
              </a:lnSpc>
            </a:pPr>
            <a:r>
              <a:rPr lang="en-US" altLang="zh-CN" sz="2200" b="1" dirty="0">
                <a:solidFill>
                  <a:schemeClr val="bg1"/>
                </a:solidFill>
                <a:latin typeface="Arial" panose="020B0604020202020204" pitchFamily="34" charset="0"/>
              </a:rPr>
              <a:t>SHIRAZ</a:t>
            </a:r>
          </a:p>
        </p:txBody>
      </p:sp>
    </p:spTree>
    <p:extLst>
      <p:ext uri="{BB962C8B-B14F-4D97-AF65-F5344CB8AC3E}">
        <p14:creationId xmlns:p14="http://schemas.microsoft.com/office/powerpoint/2010/main" val="3859178516"/>
      </p:ext>
    </p:extLst>
  </p:cSld>
  <p:clrMapOvr>
    <a:masterClrMapping/>
  </p:clrMapOvr>
  <p:transition/>
  <p:extLst>
    <p:ext uri="{6950BFC3-D8DA-4A85-94F7-54DA5524770B}">
      <p188:commentRel xmlns:p188="http://schemas.microsoft.com/office/powerpoint/2018/8/main" r:id="rId3"/>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12573" y="523183"/>
            <a:ext cx="5541444" cy="899990"/>
          </a:xfrm>
          <a:prstGeom prst="rect">
            <a:avLst/>
          </a:prstGeom>
          <a:noFill/>
        </p:spPr>
        <p:txBody>
          <a:bodyPr wrap="square">
            <a:spAutoFit/>
          </a:bodyPr>
          <a:lstStyle/>
          <a:p>
            <a:pPr>
              <a:lnSpc>
                <a:spcPct val="82000"/>
              </a:lnSpc>
            </a:pPr>
            <a:r>
              <a:rPr lang="en-US" altLang="zh-CN" sz="3200" b="1" dirty="0" err="1">
                <a:solidFill>
                  <a:srgbClr val="601329"/>
                </a:solidFill>
                <a:latin typeface="Arial" panose="020B0604020202020204" pitchFamily="34" charset="0"/>
              </a:rPr>
              <a:t>THUNG LŨNG McLAREN
SHIRAZ</a:t>
            </a:r>
          </a:p>
        </p:txBody>
      </p:sp>
      <p:sp>
        <p:nvSpPr>
          <p:cNvPr id="6" name="TextBox 5">
            <a:extLst>
              <a:ext uri="{FF2B5EF4-FFF2-40B4-BE49-F238E27FC236}">
                <a16:creationId xmlns:a16="http://schemas.microsoft.com/office/drawing/2014/main" id="{3937CC6C-038C-22C6-5A1B-F274BB411F78}"/>
              </a:ext>
            </a:extLst>
          </p:cNvPr>
          <p:cNvSpPr txBox="1"/>
          <p:nvPr/>
        </p:nvSpPr>
        <p:spPr>
          <a:xfrm>
            <a:off x="1304226" y="2163169"/>
            <a:ext cx="2821600" cy="830997"/>
          </a:xfrm>
          <a:prstGeom prst="rect">
            <a:avLst/>
          </a:prstGeom>
          <a:noFill/>
        </p:spPr>
        <p:txBody>
          <a:bodyPr wrap="square" anchor="b">
            <a:spAutoFit/>
          </a:bodyPr>
          <a:lstStyle/>
          <a:p>
            <a:pPr algn="ctr">
              <a:spcBef>
                <a:spcPts val="217"/>
              </a:spcBef>
              <a:spcAft>
                <a:spcPts val="315"/>
              </a:spcAft>
            </a:pPr>
            <a:r>
              <a:rPr lang="en-US" altLang="zh-CN" sz="1600" dirty="0">
                <a:effectLst/>
                <a:latin typeface="Arial" panose="020B0604020202020204" pitchFamily="34" charset="0"/>
              </a:rPr>
              <a:t>KHÔNG CÓ KIỂU ĐIỂN HÌNH DO ĐỊA CHẤT VÀ LOẠI ĐẤT KHÁC NHAU</a:t>
            </a:r>
          </a:p>
        </p:txBody>
      </p:sp>
      <p:cxnSp>
        <p:nvCxnSpPr>
          <p:cNvPr id="20" name="Straight Connector 19">
            <a:extLst>
              <a:ext uri="{FF2B5EF4-FFF2-40B4-BE49-F238E27FC236}">
                <a16:creationId xmlns:a16="http://schemas.microsoft.com/office/drawing/2014/main" id="{3654D054-7B9D-D4AC-4445-35BFD05D1739}"/>
              </a:ext>
            </a:extLst>
          </p:cNvPr>
          <p:cNvCxnSpPr>
            <a:cxnSpLocks/>
            <a:endCxn id="26" idx="2"/>
          </p:cNvCxnSpPr>
          <p:nvPr/>
        </p:nvCxnSpPr>
        <p:spPr>
          <a:xfrm>
            <a:off x="6735746" y="1898078"/>
            <a:ext cx="2039007" cy="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705338" y="3033822"/>
            <a:ext cx="0" cy="34202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705338" y="3368231"/>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8774753" y="606114"/>
            <a:ext cx="2583929" cy="2583929"/>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883993" y="996236"/>
            <a:ext cx="2365447" cy="1863972"/>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en-US" altLang="zh-CN" sz="2400" dirty="0" err="1">
                <a:effectLst/>
                <a:latin typeface="Arial" panose="020B0604020202020204" pitchFamily="34" charset="0"/>
              </a:rPr>
              <a:t>GIỐNG NHO ĐẶC TRƯNG CỦA THUNG LŨNG McLAREN</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6966857" y="4074216"/>
            <a:ext cx="319306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3972988" y="5106815"/>
            <a:ext cx="0" cy="35901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00E01808-059B-3E38-E255-56D2BA1A6CF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40682" y="368300"/>
            <a:ext cx="2114328" cy="6400800"/>
          </a:xfrm>
          <a:prstGeom prst="rect">
            <a:avLst/>
          </a:prstGeom>
        </p:spPr>
      </p:pic>
      <p:sp>
        <p:nvSpPr>
          <p:cNvPr id="5" name="object 10">
            <a:extLst>
              <a:ext uri="{FF2B5EF4-FFF2-40B4-BE49-F238E27FC236}">
                <a16:creationId xmlns:a16="http://schemas.microsoft.com/office/drawing/2014/main" id="{CDA192C4-498D-4B53-51F1-82D359B009E4}"/>
              </a:ext>
            </a:extLst>
          </p:cNvPr>
          <p:cNvSpPr txBox="1"/>
          <p:nvPr/>
        </p:nvSpPr>
        <p:spPr>
          <a:xfrm rot="16200000">
            <a:off x="4214078"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SHIRAZ</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cxnSp>
        <p:nvCxnSpPr>
          <p:cNvPr id="9" name="Straight Connector 8">
            <a:extLst>
              <a:ext uri="{FF2B5EF4-FFF2-40B4-BE49-F238E27FC236}">
                <a16:creationId xmlns:a16="http://schemas.microsoft.com/office/drawing/2014/main" id="{6FC2DDB0-E561-61CC-8D36-A912F346560F}"/>
              </a:ext>
            </a:extLst>
          </p:cNvPr>
          <p:cNvCxnSpPr>
            <a:cxnSpLocks/>
          </p:cNvCxnSpPr>
          <p:nvPr/>
        </p:nvCxnSpPr>
        <p:spPr>
          <a:xfrm>
            <a:off x="3972988" y="5106815"/>
            <a:ext cx="185912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80A14EC7-8114-35DE-3C4F-31156DBACCEF}"/>
              </a:ext>
            </a:extLst>
          </p:cNvPr>
          <p:cNvSpPr txBox="1"/>
          <p:nvPr/>
        </p:nvSpPr>
        <p:spPr>
          <a:xfrm>
            <a:off x="9571346" y="4599772"/>
            <a:ext cx="2805709" cy="1713611"/>
          </a:xfrm>
          <a:prstGeom prst="rect">
            <a:avLst/>
          </a:prstGeom>
          <a:noFill/>
        </p:spPr>
        <p:txBody>
          <a:bodyPr wrap="square" anchor="b">
            <a:spAutoFit/>
          </a:bodyPr>
          <a:lstStyle/>
          <a:p>
            <a:pPr>
              <a:lnSpc>
                <a:spcPct val="82000"/>
              </a:lnSpc>
              <a:spcBef>
                <a:spcPts val="150"/>
              </a:spcBef>
              <a:spcAft>
                <a:spcPts val="315"/>
              </a:spcAft>
              <a:buClr>
                <a:srgbClr val="B2D8BE"/>
              </a:buClr>
            </a:pPr>
            <a:r>
              <a:rPr lang="en-US" altLang="zh-CN" sz="1400" b="1" dirty="0">
                <a:effectLst/>
                <a:latin typeface="Arial" panose="020B0604020202020204" pitchFamily="34" charset="0"/>
              </a:rPr>
              <a:t>HƯƠNG VỊ</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Lý chua đen</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Việt quất</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Cam thảo</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Ô liu đen</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Sô cô la đen</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Gia vị</a:t>
            </a:r>
            <a:endParaRPr lang="en-AU" sz="1400" dirty="0">
              <a:effectLst/>
              <a:latin typeface="Arial" panose="020B0604020202020204" pitchFamily="34" charset="0"/>
            </a:endParaRPr>
          </a:p>
        </p:txBody>
      </p:sp>
      <p:cxnSp>
        <p:nvCxnSpPr>
          <p:cNvPr id="12" name="Straight Connector 11">
            <a:extLst>
              <a:ext uri="{FF2B5EF4-FFF2-40B4-BE49-F238E27FC236}">
                <a16:creationId xmlns:a16="http://schemas.microsoft.com/office/drawing/2014/main" id="{E8101AB9-3D12-A3D1-F2C5-198FC1CFB4F8}"/>
              </a:ext>
            </a:extLst>
          </p:cNvPr>
          <p:cNvCxnSpPr>
            <a:cxnSpLocks/>
          </p:cNvCxnSpPr>
          <p:nvPr/>
        </p:nvCxnSpPr>
        <p:spPr>
          <a:xfrm>
            <a:off x="10150989" y="4074216"/>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B15FF0B7-EAB1-C710-323B-374024399DF6}"/>
              </a:ext>
            </a:extLst>
          </p:cNvPr>
          <p:cNvSpPr txBox="1"/>
          <p:nvPr/>
        </p:nvSpPr>
        <p:spPr>
          <a:xfrm>
            <a:off x="448494" y="4181779"/>
            <a:ext cx="2462475" cy="1102866"/>
          </a:xfrm>
          <a:prstGeom prst="rect">
            <a:avLst/>
          </a:prstGeom>
          <a:noFill/>
        </p:spPr>
        <p:txBody>
          <a:bodyPr wrap="square" anchor="b">
            <a:spAutoFit/>
          </a:bodyPr>
          <a:lstStyle/>
          <a:p>
            <a:pPr algn="ctr">
              <a:spcBef>
                <a:spcPts val="203"/>
              </a:spcBef>
            </a:pPr>
            <a:r>
              <a:rPr lang="en-US" altLang="zh-CN" sz="1600" dirty="0">
                <a:effectLst/>
                <a:latin typeface="Arial" panose="020B0604020202020204" pitchFamily="34" charset="0"/>
              </a:rPr>
              <a:t>NHO NHỎ HƠN</a:t>
            </a:r>
          </a:p>
          <a:p>
            <a:pPr algn="ctr">
              <a:spcBef>
                <a:spcPts val="203"/>
              </a:spcBef>
            </a:pPr>
            <a:r>
              <a:rPr lang="en-US" altLang="zh-CN" sz="1600" dirty="0">
                <a:latin typeface="Arial" panose="020B0604020202020204" pitchFamily="34" charset="0"/>
              </a:rPr>
              <a:t>= RƯỢU VANG PHỨC TẠP VÀ MÃNH LIỆT HƠN</a:t>
            </a:r>
            <a:endParaRPr lang="en-AU" sz="1600" dirty="0">
              <a:effectLst/>
              <a:latin typeface="Arial" panose="020B0604020202020204" pitchFamily="34" charset="0"/>
            </a:endParaRPr>
          </a:p>
        </p:txBody>
      </p:sp>
      <p:cxnSp>
        <p:nvCxnSpPr>
          <p:cNvPr id="21" name="Straight Connector 20">
            <a:extLst>
              <a:ext uri="{FF2B5EF4-FFF2-40B4-BE49-F238E27FC236}">
                <a16:creationId xmlns:a16="http://schemas.microsoft.com/office/drawing/2014/main" id="{16CA38DB-6A8C-77A4-CF65-D548324C2771}"/>
              </a:ext>
            </a:extLst>
          </p:cNvPr>
          <p:cNvCxnSpPr>
            <a:cxnSpLocks/>
          </p:cNvCxnSpPr>
          <p:nvPr/>
        </p:nvCxnSpPr>
        <p:spPr>
          <a:xfrm>
            <a:off x="1706519" y="3967427"/>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7DC2B78B-FE21-E122-0140-C04CF084FB21}"/>
              </a:ext>
            </a:extLst>
          </p:cNvPr>
          <p:cNvCxnSpPr>
            <a:cxnSpLocks/>
          </p:cNvCxnSpPr>
          <p:nvPr/>
        </p:nvCxnSpPr>
        <p:spPr>
          <a:xfrm>
            <a:off x="1706519" y="3967427"/>
            <a:ext cx="407517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2339CDFB-A119-4786-FB91-9EE8722292E3}"/>
              </a:ext>
            </a:extLst>
          </p:cNvPr>
          <p:cNvSpPr txBox="1"/>
          <p:nvPr/>
        </p:nvSpPr>
        <p:spPr>
          <a:xfrm>
            <a:off x="2741751" y="5552857"/>
            <a:ext cx="2462475" cy="856645"/>
          </a:xfrm>
          <a:prstGeom prst="rect">
            <a:avLst/>
          </a:prstGeom>
          <a:noFill/>
        </p:spPr>
        <p:txBody>
          <a:bodyPr wrap="square" anchor="b">
            <a:spAutoFit/>
          </a:bodyPr>
          <a:lstStyle/>
          <a:p>
            <a:pPr algn="ctr">
              <a:spcBef>
                <a:spcPts val="203"/>
              </a:spcBef>
            </a:pPr>
            <a:r>
              <a:rPr lang="en-US" altLang="zh-CN" sz="1600" dirty="0">
                <a:effectLst/>
                <a:latin typeface="Arial" panose="020B0604020202020204" pitchFamily="34" charset="0"/>
              </a:rPr>
              <a:t>TUỔI THỌ CAO HƠN</a:t>
            </a:r>
          </a:p>
          <a:p>
            <a:pPr algn="ctr">
              <a:spcBef>
                <a:spcPts val="203"/>
              </a:spcBef>
            </a:pPr>
            <a:r>
              <a:rPr lang="en-US" altLang="zh-CN" sz="1600" dirty="0">
                <a:latin typeface="Arial" panose="020B0604020202020204" pitchFamily="34" charset="0"/>
              </a:rPr>
              <a:t>CHO SHIRAZ CÓ TIỀM NĂNG LÃO HÓA</a:t>
            </a:r>
            <a:endParaRPr lang="en-AU" sz="1600" dirty="0">
              <a:effectLst/>
              <a:latin typeface="Arial" panose="020B0604020202020204" pitchFamily="34" charset="0"/>
            </a:endParaRPr>
          </a:p>
        </p:txBody>
      </p:sp>
    </p:spTree>
    <p:extLst>
      <p:ext uri="{BB962C8B-B14F-4D97-AF65-F5344CB8AC3E}">
        <p14:creationId xmlns:p14="http://schemas.microsoft.com/office/powerpoint/2010/main" val="15214494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592084" y="586508"/>
            <a:ext cx="11283754" cy="1325562"/>
          </a:xfrm>
        </p:spPr>
        <p:txBody>
          <a:bodyPr/>
          <a:lstStyle/>
          <a:p>
            <a:r>
              <a:rPr lang="en-US" altLang="zh-CN" sz="3200" b="1" dirty="0">
                <a:solidFill>
                  <a:schemeClr val="bg2"/>
                </a:solidFill>
              </a:rPr>
              <a:t>Đặc điểm
của SHIRAZ</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284129"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157525"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SHIRAZ</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879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 name="Oval 11">
            <a:extLst>
              <a:ext uri="{FF2B5EF4-FFF2-40B4-BE49-F238E27FC236}">
                <a16:creationId xmlns:a16="http://schemas.microsoft.com/office/drawing/2014/main" id="{ECE51254-419D-29CF-E4C7-E8063642813C}"/>
              </a:ext>
            </a:extLst>
          </p:cNvPr>
          <p:cNvSpPr/>
          <p:nvPr/>
        </p:nvSpPr>
        <p:spPr>
          <a:xfrm>
            <a:off x="238293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 name="Oval 17">
            <a:extLst>
              <a:ext uri="{FF2B5EF4-FFF2-40B4-BE49-F238E27FC236}">
                <a16:creationId xmlns:a16="http://schemas.microsoft.com/office/drawing/2014/main" id="{8F9442EB-F8DB-AA97-5543-6832E2FA2144}"/>
              </a:ext>
            </a:extLst>
          </p:cNvPr>
          <p:cNvSpPr/>
          <p:nvPr/>
        </p:nvSpPr>
        <p:spPr>
          <a:xfrm>
            <a:off x="274708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9" name="Oval 18">
            <a:extLst>
              <a:ext uri="{FF2B5EF4-FFF2-40B4-BE49-F238E27FC236}">
                <a16:creationId xmlns:a16="http://schemas.microsoft.com/office/drawing/2014/main" id="{468D29E8-9680-54FB-ADF6-1FC18021F427}"/>
              </a:ext>
            </a:extLst>
          </p:cNvPr>
          <p:cNvSpPr/>
          <p:nvPr/>
        </p:nvSpPr>
        <p:spPr>
          <a:xfrm>
            <a:off x="311122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2" name="Title 2">
            <a:extLst>
              <a:ext uri="{FF2B5EF4-FFF2-40B4-BE49-F238E27FC236}">
                <a16:creationId xmlns:a16="http://schemas.microsoft.com/office/drawing/2014/main" id="{B283C7EC-898C-AD95-22EA-C77E4AED5B94}"/>
              </a:ext>
            </a:extLst>
          </p:cNvPr>
          <p:cNvSpPr txBox="1"/>
          <p:nvPr/>
        </p:nvSpPr>
        <p:spPr>
          <a:xfrm>
            <a:off x="538348" y="1687126"/>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23" name="Oval 22">
            <a:extLst>
              <a:ext uri="{FF2B5EF4-FFF2-40B4-BE49-F238E27FC236}">
                <a16:creationId xmlns:a16="http://schemas.microsoft.com/office/drawing/2014/main" id="{984C8C4D-8F79-3F95-64F0-3F8DF32F7E86}"/>
              </a:ext>
            </a:extLst>
          </p:cNvPr>
          <p:cNvSpPr/>
          <p:nvPr/>
        </p:nvSpPr>
        <p:spPr>
          <a:xfrm>
            <a:off x="347574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5" name="Oval 24">
            <a:extLst>
              <a:ext uri="{FF2B5EF4-FFF2-40B4-BE49-F238E27FC236}">
                <a16:creationId xmlns:a16="http://schemas.microsoft.com/office/drawing/2014/main" id="{B44A9AAF-3CA0-F26C-52DB-452F9F1631C6}"/>
              </a:ext>
            </a:extLst>
          </p:cNvPr>
          <p:cNvSpPr/>
          <p:nvPr/>
        </p:nvSpPr>
        <p:spPr>
          <a:xfrm>
            <a:off x="384027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6" name="Oval 25">
            <a:extLst>
              <a:ext uri="{FF2B5EF4-FFF2-40B4-BE49-F238E27FC236}">
                <a16:creationId xmlns:a16="http://schemas.microsoft.com/office/drawing/2014/main" id="{0BDD849F-B1C2-C0FD-0305-6965BC931548}"/>
              </a:ext>
            </a:extLst>
          </p:cNvPr>
          <p:cNvSpPr/>
          <p:nvPr/>
        </p:nvSpPr>
        <p:spPr>
          <a:xfrm>
            <a:off x="419861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7" name="Oval 26">
            <a:extLst>
              <a:ext uri="{FF2B5EF4-FFF2-40B4-BE49-F238E27FC236}">
                <a16:creationId xmlns:a16="http://schemas.microsoft.com/office/drawing/2014/main" id="{E480CDAA-7258-4034-77AF-B93ACCC317A4}"/>
              </a:ext>
            </a:extLst>
          </p:cNvPr>
          <p:cNvSpPr/>
          <p:nvPr/>
        </p:nvSpPr>
        <p:spPr>
          <a:xfrm>
            <a:off x="456931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8" name="Oval 27">
            <a:extLst>
              <a:ext uri="{FF2B5EF4-FFF2-40B4-BE49-F238E27FC236}">
                <a16:creationId xmlns:a16="http://schemas.microsoft.com/office/drawing/2014/main" id="{FB717671-4407-4D98-7C0A-DF654166562E}"/>
              </a:ext>
            </a:extLst>
          </p:cNvPr>
          <p:cNvSpPr/>
          <p:nvPr/>
        </p:nvSpPr>
        <p:spPr>
          <a:xfrm>
            <a:off x="493384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4243686" y="213788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Shiraz</a:t>
            </a:r>
          </a:p>
        </p:txBody>
      </p:sp>
      <p:cxnSp>
        <p:nvCxnSpPr>
          <p:cNvPr id="31" name="Straight Connector 30">
            <a:extLst>
              <a:ext uri="{FF2B5EF4-FFF2-40B4-BE49-F238E27FC236}">
                <a16:creationId xmlns:a16="http://schemas.microsoft.com/office/drawing/2014/main" id="{A245A703-6501-56F0-F0BC-9DD08749BE50}"/>
              </a:ext>
            </a:extLst>
          </p:cNvPr>
          <p:cNvCxnSpPr>
            <a:cxnSpLocks/>
          </p:cNvCxnSpPr>
          <p:nvPr/>
        </p:nvCxnSpPr>
        <p:spPr>
          <a:xfrm>
            <a:off x="1418500" y="182702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01E16359-1627-2920-00FD-6FBE917ED7D7}"/>
              </a:ext>
            </a:extLst>
          </p:cNvPr>
          <p:cNvSpPr/>
          <p:nvPr/>
        </p:nvSpPr>
        <p:spPr>
          <a:xfrm>
            <a:off x="2018794"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4" name="Oval 33">
            <a:extLst>
              <a:ext uri="{FF2B5EF4-FFF2-40B4-BE49-F238E27FC236}">
                <a16:creationId xmlns:a16="http://schemas.microsoft.com/office/drawing/2014/main" id="{50B36DD8-882F-6FDA-508E-8EF70308D1B1}"/>
              </a:ext>
            </a:extLst>
          </p:cNvPr>
          <p:cNvSpPr/>
          <p:nvPr/>
        </p:nvSpPr>
        <p:spPr>
          <a:xfrm>
            <a:off x="2382937"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5" name="Oval 34">
            <a:extLst>
              <a:ext uri="{FF2B5EF4-FFF2-40B4-BE49-F238E27FC236}">
                <a16:creationId xmlns:a16="http://schemas.microsoft.com/office/drawing/2014/main" id="{449A331C-3C34-B5D3-9F68-36A4BAB9E1E4}"/>
              </a:ext>
            </a:extLst>
          </p:cNvPr>
          <p:cNvSpPr/>
          <p:nvPr/>
        </p:nvSpPr>
        <p:spPr>
          <a:xfrm>
            <a:off x="2747080"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6" name="Oval 35">
            <a:extLst>
              <a:ext uri="{FF2B5EF4-FFF2-40B4-BE49-F238E27FC236}">
                <a16:creationId xmlns:a16="http://schemas.microsoft.com/office/drawing/2014/main" id="{89D495A7-4C2F-C7E5-D281-5895A964F108}"/>
              </a:ext>
            </a:extLst>
          </p:cNvPr>
          <p:cNvSpPr/>
          <p:nvPr/>
        </p:nvSpPr>
        <p:spPr>
          <a:xfrm>
            <a:off x="3111223"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8" name="Title 2">
            <a:extLst>
              <a:ext uri="{FF2B5EF4-FFF2-40B4-BE49-F238E27FC236}">
                <a16:creationId xmlns:a16="http://schemas.microsoft.com/office/drawing/2014/main" id="{D0ED5DEE-5877-4EA6-88CA-60A69208737E}"/>
              </a:ext>
            </a:extLst>
          </p:cNvPr>
          <p:cNvSpPr txBox="1"/>
          <p:nvPr/>
        </p:nvSpPr>
        <p:spPr>
          <a:xfrm>
            <a:off x="538347" y="2852216"/>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a:t>
            </a:r>
          </a:p>
        </p:txBody>
      </p:sp>
      <p:sp>
        <p:nvSpPr>
          <p:cNvPr id="39" name="Oval 38">
            <a:extLst>
              <a:ext uri="{FF2B5EF4-FFF2-40B4-BE49-F238E27FC236}">
                <a16:creationId xmlns:a16="http://schemas.microsoft.com/office/drawing/2014/main" id="{782FFC8C-30DA-0414-3434-62A7C3F3D806}"/>
              </a:ext>
            </a:extLst>
          </p:cNvPr>
          <p:cNvSpPr/>
          <p:nvPr/>
        </p:nvSpPr>
        <p:spPr>
          <a:xfrm>
            <a:off x="347574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0" name="Oval 39">
            <a:extLst>
              <a:ext uri="{FF2B5EF4-FFF2-40B4-BE49-F238E27FC236}">
                <a16:creationId xmlns:a16="http://schemas.microsoft.com/office/drawing/2014/main" id="{A8B49305-1D74-BF86-EEAA-4E7A1126B0CF}"/>
              </a:ext>
            </a:extLst>
          </p:cNvPr>
          <p:cNvSpPr/>
          <p:nvPr/>
        </p:nvSpPr>
        <p:spPr>
          <a:xfrm>
            <a:off x="3840271"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7" name="Oval 46">
            <a:extLst>
              <a:ext uri="{FF2B5EF4-FFF2-40B4-BE49-F238E27FC236}">
                <a16:creationId xmlns:a16="http://schemas.microsoft.com/office/drawing/2014/main" id="{E733220F-8285-B13A-9EBB-2139D51004FE}"/>
              </a:ext>
            </a:extLst>
          </p:cNvPr>
          <p:cNvSpPr/>
          <p:nvPr/>
        </p:nvSpPr>
        <p:spPr>
          <a:xfrm>
            <a:off x="4198616"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9" name="Oval 48">
            <a:extLst>
              <a:ext uri="{FF2B5EF4-FFF2-40B4-BE49-F238E27FC236}">
                <a16:creationId xmlns:a16="http://schemas.microsoft.com/office/drawing/2014/main" id="{3BF14DF1-3B62-C9FB-6F50-91ACA4D0A5EB}"/>
              </a:ext>
            </a:extLst>
          </p:cNvPr>
          <p:cNvSpPr/>
          <p:nvPr/>
        </p:nvSpPr>
        <p:spPr>
          <a:xfrm>
            <a:off x="4569318"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0" name="Oval 49">
            <a:extLst>
              <a:ext uri="{FF2B5EF4-FFF2-40B4-BE49-F238E27FC236}">
                <a16:creationId xmlns:a16="http://schemas.microsoft.com/office/drawing/2014/main" id="{14C47C49-46A0-3351-F040-BC7F20C9902B}"/>
              </a:ext>
            </a:extLst>
          </p:cNvPr>
          <p:cNvSpPr/>
          <p:nvPr/>
        </p:nvSpPr>
        <p:spPr>
          <a:xfrm>
            <a:off x="4933842"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20762"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52" name="Title 2">
            <a:extLst>
              <a:ext uri="{FF2B5EF4-FFF2-40B4-BE49-F238E27FC236}">
                <a16:creationId xmlns:a16="http://schemas.microsoft.com/office/drawing/2014/main" id="{88D89F4E-CECF-6C5F-173D-51A4744F4BC0}"/>
              </a:ext>
            </a:extLst>
          </p:cNvPr>
          <p:cNvSpPr txBox="1"/>
          <p:nvPr/>
        </p:nvSpPr>
        <p:spPr>
          <a:xfrm>
            <a:off x="3190513"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53" name="Title 2">
            <a:extLst>
              <a:ext uri="{FF2B5EF4-FFF2-40B4-BE49-F238E27FC236}">
                <a16:creationId xmlns:a16="http://schemas.microsoft.com/office/drawing/2014/main" id="{9E9DC995-A507-3152-C821-DA76E64866EB}"/>
              </a:ext>
            </a:extLst>
          </p:cNvPr>
          <p:cNvSpPr txBox="1"/>
          <p:nvPr/>
        </p:nvSpPr>
        <p:spPr>
          <a:xfrm>
            <a:off x="4483644" y="251782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Đậm</a:t>
            </a:r>
          </a:p>
        </p:txBody>
      </p:sp>
      <p:sp>
        <p:nvSpPr>
          <p:cNvPr id="64" name="Oval 63">
            <a:extLst>
              <a:ext uri="{FF2B5EF4-FFF2-40B4-BE49-F238E27FC236}">
                <a16:creationId xmlns:a16="http://schemas.microsoft.com/office/drawing/2014/main" id="{3E8FC32D-8C9A-564C-F98B-B3AAE41E9B4C}"/>
              </a:ext>
            </a:extLst>
          </p:cNvPr>
          <p:cNvSpPr/>
          <p:nvPr/>
        </p:nvSpPr>
        <p:spPr>
          <a:xfrm>
            <a:off x="2018794"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5" name="Oval 64">
            <a:extLst>
              <a:ext uri="{FF2B5EF4-FFF2-40B4-BE49-F238E27FC236}">
                <a16:creationId xmlns:a16="http://schemas.microsoft.com/office/drawing/2014/main" id="{625D08E0-E61D-212F-DC8D-210D88ED5F05}"/>
              </a:ext>
            </a:extLst>
          </p:cNvPr>
          <p:cNvSpPr/>
          <p:nvPr/>
        </p:nvSpPr>
        <p:spPr>
          <a:xfrm>
            <a:off x="2382937"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3" name="Oval 72">
            <a:extLst>
              <a:ext uri="{FF2B5EF4-FFF2-40B4-BE49-F238E27FC236}">
                <a16:creationId xmlns:a16="http://schemas.microsoft.com/office/drawing/2014/main" id="{BF209D93-A92D-6C67-6E0F-37788D6C5AA8}"/>
              </a:ext>
            </a:extLst>
          </p:cNvPr>
          <p:cNvSpPr/>
          <p:nvPr/>
        </p:nvSpPr>
        <p:spPr>
          <a:xfrm>
            <a:off x="2747080"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3" name="Oval 82">
            <a:extLst>
              <a:ext uri="{FF2B5EF4-FFF2-40B4-BE49-F238E27FC236}">
                <a16:creationId xmlns:a16="http://schemas.microsoft.com/office/drawing/2014/main" id="{6D466FAD-93A0-FDC9-6BCF-063E8D1C2C2C}"/>
              </a:ext>
            </a:extLst>
          </p:cNvPr>
          <p:cNvSpPr/>
          <p:nvPr/>
        </p:nvSpPr>
        <p:spPr>
          <a:xfrm>
            <a:off x="311122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4" name="Oval 83">
            <a:extLst>
              <a:ext uri="{FF2B5EF4-FFF2-40B4-BE49-F238E27FC236}">
                <a16:creationId xmlns:a16="http://schemas.microsoft.com/office/drawing/2014/main" id="{73CD6084-5755-9465-04E8-8F7D0E3A4492}"/>
              </a:ext>
            </a:extLst>
          </p:cNvPr>
          <p:cNvSpPr/>
          <p:nvPr/>
        </p:nvSpPr>
        <p:spPr>
          <a:xfrm>
            <a:off x="347574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5" name="Oval 84">
            <a:extLst>
              <a:ext uri="{FF2B5EF4-FFF2-40B4-BE49-F238E27FC236}">
                <a16:creationId xmlns:a16="http://schemas.microsoft.com/office/drawing/2014/main" id="{6D1800F4-B959-4248-CF67-B6654C3D06E8}"/>
              </a:ext>
            </a:extLst>
          </p:cNvPr>
          <p:cNvSpPr/>
          <p:nvPr/>
        </p:nvSpPr>
        <p:spPr>
          <a:xfrm>
            <a:off x="384027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6" name="Oval 85">
            <a:extLst>
              <a:ext uri="{FF2B5EF4-FFF2-40B4-BE49-F238E27FC236}">
                <a16:creationId xmlns:a16="http://schemas.microsoft.com/office/drawing/2014/main" id="{F2EA93D6-D2BB-B18F-2EBE-7A2376318C87}"/>
              </a:ext>
            </a:extLst>
          </p:cNvPr>
          <p:cNvSpPr/>
          <p:nvPr/>
        </p:nvSpPr>
        <p:spPr>
          <a:xfrm>
            <a:off x="419861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9" name="Oval 88">
            <a:extLst>
              <a:ext uri="{FF2B5EF4-FFF2-40B4-BE49-F238E27FC236}">
                <a16:creationId xmlns:a16="http://schemas.microsoft.com/office/drawing/2014/main" id="{1A159CF4-88D4-BF5C-2067-BCF7FAB4BD65}"/>
              </a:ext>
            </a:extLst>
          </p:cNvPr>
          <p:cNvSpPr/>
          <p:nvPr/>
        </p:nvSpPr>
        <p:spPr>
          <a:xfrm>
            <a:off x="456931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3384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20762" y="3350824"/>
            <a:ext cx="1005210" cy="222827"/>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130" name="Title 2">
            <a:extLst>
              <a:ext uri="{FF2B5EF4-FFF2-40B4-BE49-F238E27FC236}">
                <a16:creationId xmlns:a16="http://schemas.microsoft.com/office/drawing/2014/main" id="{6C84E901-6665-1CAB-0CCB-9B30009F5578}"/>
              </a:ext>
            </a:extLst>
          </p:cNvPr>
          <p:cNvSpPr txBox="1"/>
          <p:nvPr/>
        </p:nvSpPr>
        <p:spPr>
          <a:xfrm>
            <a:off x="3041330" y="3379698"/>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131" name="Title 2">
            <a:extLst>
              <a:ext uri="{FF2B5EF4-FFF2-40B4-BE49-F238E27FC236}">
                <a16:creationId xmlns:a16="http://schemas.microsoft.com/office/drawing/2014/main" id="{A647868B-BCF5-1E40-885C-502A3E455F10}"/>
              </a:ext>
            </a:extLst>
          </p:cNvPr>
          <p:cNvSpPr txBox="1"/>
          <p:nvPr/>
        </p:nvSpPr>
        <p:spPr>
          <a:xfrm>
            <a:off x="4483644" y="337985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cxnSp>
        <p:nvCxnSpPr>
          <p:cNvPr id="133" name="Straight Connector 132">
            <a:extLst>
              <a:ext uri="{FF2B5EF4-FFF2-40B4-BE49-F238E27FC236}">
                <a16:creationId xmlns:a16="http://schemas.microsoft.com/office/drawing/2014/main" id="{DC6A5AFA-CA10-B262-723E-F9BE11833214}"/>
              </a:ext>
            </a:extLst>
          </p:cNvPr>
          <p:cNvCxnSpPr>
            <a:cxnSpLocks/>
          </p:cNvCxnSpPr>
          <p:nvPr/>
        </p:nvCxnSpPr>
        <p:spPr>
          <a:xfrm>
            <a:off x="1303283" y="2988557"/>
            <a:ext cx="66381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4" name="Title 2">
            <a:extLst>
              <a:ext uri="{FF2B5EF4-FFF2-40B4-BE49-F238E27FC236}">
                <a16:creationId xmlns:a16="http://schemas.microsoft.com/office/drawing/2014/main" id="{41B56E25-7642-059F-0150-2EB80F26DFC6}"/>
              </a:ext>
            </a:extLst>
          </p:cNvPr>
          <p:cNvSpPr txBox="1"/>
          <p:nvPr/>
        </p:nvSpPr>
        <p:spPr>
          <a:xfrm>
            <a:off x="538347"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135" name="Straight Connector 134">
            <a:extLst>
              <a:ext uri="{FF2B5EF4-FFF2-40B4-BE49-F238E27FC236}">
                <a16:creationId xmlns:a16="http://schemas.microsoft.com/office/drawing/2014/main" id="{1DC88701-2625-8AFC-8D49-524BA3D9AF6C}"/>
              </a:ext>
            </a:extLst>
          </p:cNvPr>
          <p:cNvCxnSpPr>
            <a:cxnSpLocks/>
          </p:cNvCxnSpPr>
          <p:nvPr/>
        </p:nvCxnSpPr>
        <p:spPr>
          <a:xfrm>
            <a:off x="1418500" y="3828178"/>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CBD79589-22FC-6131-28CE-9C70E1FEF947}"/>
              </a:ext>
            </a:extLst>
          </p:cNvPr>
          <p:cNvSpPr/>
          <p:nvPr/>
        </p:nvSpPr>
        <p:spPr>
          <a:xfrm>
            <a:off x="2018794" y="45232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82937"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47080"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11223"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7574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0271"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8616"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9318"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33842"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9" name="Title 2">
            <a:extLst>
              <a:ext uri="{FF2B5EF4-FFF2-40B4-BE49-F238E27FC236}">
                <a16:creationId xmlns:a16="http://schemas.microsoft.com/office/drawing/2014/main" id="{BD101432-B58A-D22F-33DD-83395CD07196}"/>
              </a:ext>
            </a:extLst>
          </p:cNvPr>
          <p:cNvSpPr txBox="1"/>
          <p:nvPr/>
        </p:nvSpPr>
        <p:spPr>
          <a:xfrm>
            <a:off x="3041330" y="421995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150" name="Title 2">
            <a:extLst>
              <a:ext uri="{FF2B5EF4-FFF2-40B4-BE49-F238E27FC236}">
                <a16:creationId xmlns:a16="http://schemas.microsoft.com/office/drawing/2014/main" id="{BC0235A1-B969-BEAA-8BC4-2F05808FD686}"/>
              </a:ext>
            </a:extLst>
          </p:cNvPr>
          <p:cNvSpPr txBox="1"/>
          <p:nvPr/>
        </p:nvSpPr>
        <p:spPr>
          <a:xfrm>
            <a:off x="4483644" y="422011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51" name="Title 2">
            <a:extLst>
              <a:ext uri="{FF2B5EF4-FFF2-40B4-BE49-F238E27FC236}">
                <a16:creationId xmlns:a16="http://schemas.microsoft.com/office/drawing/2014/main" id="{0519CC78-E188-BE2B-85C0-E0FE7FCF4745}"/>
              </a:ext>
            </a:extLst>
          </p:cNvPr>
          <p:cNvSpPr txBox="1"/>
          <p:nvPr/>
        </p:nvSpPr>
        <p:spPr>
          <a:xfrm>
            <a:off x="538347"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152" name="Straight Connector 151">
            <a:extLst>
              <a:ext uri="{FF2B5EF4-FFF2-40B4-BE49-F238E27FC236}">
                <a16:creationId xmlns:a16="http://schemas.microsoft.com/office/drawing/2014/main" id="{58C35F7B-40A4-CC38-26CF-B2FAD978F37A}"/>
              </a:ext>
            </a:extLst>
          </p:cNvPr>
          <p:cNvCxnSpPr>
            <a:cxnSpLocks/>
          </p:cNvCxnSpPr>
          <p:nvPr/>
        </p:nvCxnSpPr>
        <p:spPr>
          <a:xfrm>
            <a:off x="1303283" y="4668437"/>
            <a:ext cx="66381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3" name="Oval 152">
            <a:extLst>
              <a:ext uri="{FF2B5EF4-FFF2-40B4-BE49-F238E27FC236}">
                <a16:creationId xmlns:a16="http://schemas.microsoft.com/office/drawing/2014/main" id="{BB001D52-6ACE-43A7-54C7-624FDA7455B3}"/>
              </a:ext>
            </a:extLst>
          </p:cNvPr>
          <p:cNvSpPr/>
          <p:nvPr/>
        </p:nvSpPr>
        <p:spPr>
          <a:xfrm>
            <a:off x="2018794"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82937"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47080"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11223"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7574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0271"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8616"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9318"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33842"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2" name="Title 2">
            <a:extLst>
              <a:ext uri="{FF2B5EF4-FFF2-40B4-BE49-F238E27FC236}">
                <a16:creationId xmlns:a16="http://schemas.microsoft.com/office/drawing/2014/main" id="{27FCFC5C-BEF0-FF80-49BC-203A095CD341}"/>
              </a:ext>
            </a:extLst>
          </p:cNvPr>
          <p:cNvSpPr txBox="1"/>
          <p:nvPr/>
        </p:nvSpPr>
        <p:spPr>
          <a:xfrm>
            <a:off x="538347"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err="1">
                <a:solidFill>
                  <a:schemeClr val="tx1"/>
                </a:solidFill>
                <a:latin typeface="Arial" panose="020B0604020202020204" pitchFamily="34" charset="0"/>
                <a:cs typeface="Arial" panose="020B0604020202020204" pitchFamily="34" charset="0"/>
              </a:rPr>
              <a:t>Độ</a:t>
            </a:r>
            <a:r>
              <a:rPr lang="en-US" altLang="zh-CN" sz="1200" dirty="0">
                <a:solidFill>
                  <a:schemeClr val="tx1"/>
                </a:solidFill>
                <a:latin typeface="Arial" panose="020B0604020202020204" pitchFamily="34" charset="0"/>
                <a:cs typeface="Arial" panose="020B0604020202020204" pitchFamily="34" charset="0"/>
              </a:rPr>
              <a:t> </a:t>
            </a:r>
            <a:r>
              <a:rPr lang="en-US" altLang="zh-CN" sz="1200" dirty="0" err="1">
                <a:solidFill>
                  <a:schemeClr val="tx1"/>
                </a:solidFill>
                <a:latin typeface="Arial" panose="020B0604020202020204" pitchFamily="34" charset="0"/>
                <a:cs typeface="Arial" panose="020B0604020202020204" pitchFamily="34" charset="0"/>
              </a:rPr>
              <a:t>chát</a:t>
            </a:r>
            <a:endParaRPr lang="en-US" altLang="zh-CN" sz="1200" dirty="0">
              <a:solidFill>
                <a:schemeClr val="tx1"/>
              </a:solidFill>
              <a:latin typeface="Arial" panose="020B0604020202020204" pitchFamily="34" charset="0"/>
              <a:cs typeface="Arial" panose="020B0604020202020204" pitchFamily="34" charset="0"/>
            </a:endParaRPr>
          </a:p>
        </p:txBody>
      </p:sp>
      <p:cxnSp>
        <p:nvCxnSpPr>
          <p:cNvPr id="163" name="Straight Connector 162">
            <a:extLst>
              <a:ext uri="{FF2B5EF4-FFF2-40B4-BE49-F238E27FC236}">
                <a16:creationId xmlns:a16="http://schemas.microsoft.com/office/drawing/2014/main" id="{4A69C541-1B7B-A1B5-2501-EE1C5228D651}"/>
              </a:ext>
            </a:extLst>
          </p:cNvPr>
          <p:cNvCxnSpPr>
            <a:cxnSpLocks/>
          </p:cNvCxnSpPr>
          <p:nvPr/>
        </p:nvCxnSpPr>
        <p:spPr>
          <a:xfrm>
            <a:off x="1418500" y="501442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1879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8293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4708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1122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20762" y="582654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74" name="Title 2">
            <a:extLst>
              <a:ext uri="{FF2B5EF4-FFF2-40B4-BE49-F238E27FC236}">
                <a16:creationId xmlns:a16="http://schemas.microsoft.com/office/drawing/2014/main" id="{B513C6C9-D892-E3F3-4000-917AD96781F4}"/>
              </a:ext>
            </a:extLst>
          </p:cNvPr>
          <p:cNvSpPr txBox="1"/>
          <p:nvPr/>
        </p:nvSpPr>
        <p:spPr>
          <a:xfrm>
            <a:off x="4483644" y="582654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75" name="Title 2">
            <a:extLst>
              <a:ext uri="{FF2B5EF4-FFF2-40B4-BE49-F238E27FC236}">
                <a16:creationId xmlns:a16="http://schemas.microsoft.com/office/drawing/2014/main" id="{D1098D9B-5673-CE40-808B-FCE7735F9F77}"/>
              </a:ext>
            </a:extLst>
          </p:cNvPr>
          <p:cNvSpPr txBox="1"/>
          <p:nvPr/>
        </p:nvSpPr>
        <p:spPr>
          <a:xfrm>
            <a:off x="538347" y="6138525"/>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176" name="Straight Connector 175">
            <a:extLst>
              <a:ext uri="{FF2B5EF4-FFF2-40B4-BE49-F238E27FC236}">
                <a16:creationId xmlns:a16="http://schemas.microsoft.com/office/drawing/2014/main" id="{4354EFC3-607D-22C0-2527-CDD53909BE6A}"/>
              </a:ext>
            </a:extLst>
          </p:cNvPr>
          <p:cNvCxnSpPr>
            <a:cxnSpLocks/>
          </p:cNvCxnSpPr>
          <p:nvPr/>
        </p:nvCxnSpPr>
        <p:spPr>
          <a:xfrm>
            <a:off x="1818290" y="6274866"/>
            <a:ext cx="14881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97B910BE-98B0-4F4B-367C-75B3477F925C}"/>
              </a:ext>
            </a:extLst>
          </p:cNvPr>
          <p:cNvCxnSpPr>
            <a:cxnSpLocks/>
          </p:cNvCxnSpPr>
          <p:nvPr/>
        </p:nvCxnSpPr>
        <p:spPr>
          <a:xfrm>
            <a:off x="5076089"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879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8293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4708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11223"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75747"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0271"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8616"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9318"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33842"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9" name="Title 2">
            <a:extLst>
              <a:ext uri="{FF2B5EF4-FFF2-40B4-BE49-F238E27FC236}">
                <a16:creationId xmlns:a16="http://schemas.microsoft.com/office/drawing/2014/main" id="{0CC3F06E-03BA-9896-B14C-DC902D52AC25}"/>
              </a:ext>
            </a:extLst>
          </p:cNvPr>
          <p:cNvSpPr txBox="1"/>
          <p:nvPr/>
        </p:nvSpPr>
        <p:spPr>
          <a:xfrm>
            <a:off x="538347" y="52572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a:t>
            </a:r>
            <a:r>
              <a:rPr lang="en-US" altLang="zh-CN" sz="1200" dirty="0" err="1">
                <a:solidFill>
                  <a:schemeClr val="tx1"/>
                </a:solidFill>
                <a:latin typeface="Arial" panose="020B0604020202020204" pitchFamily="34" charset="0"/>
                <a:cs typeface="Arial" panose="020B0604020202020204" pitchFamily="34" charset="0"/>
              </a:rPr>
              <a:t>chua</a:t>
            </a:r>
            <a:endParaRPr lang="en-US" altLang="zh-CN" sz="1200" dirty="0">
              <a:solidFill>
                <a:schemeClr val="tx1"/>
              </a:solidFill>
              <a:latin typeface="Arial" panose="020B0604020202020204" pitchFamily="34" charset="0"/>
              <a:cs typeface="Arial" panose="020B0604020202020204" pitchFamily="34" charset="0"/>
            </a:endParaRPr>
          </a:p>
        </p:txBody>
      </p:sp>
      <p:cxnSp>
        <p:nvCxnSpPr>
          <p:cNvPr id="190" name="Straight Connector 189">
            <a:extLst>
              <a:ext uri="{FF2B5EF4-FFF2-40B4-BE49-F238E27FC236}">
                <a16:creationId xmlns:a16="http://schemas.microsoft.com/office/drawing/2014/main" id="{84ACA7A4-E57C-8B73-FB27-DAD5C6D4E051}"/>
              </a:ext>
            </a:extLst>
          </p:cNvPr>
          <p:cNvCxnSpPr>
            <a:cxnSpLocks/>
          </p:cNvCxnSpPr>
          <p:nvPr/>
        </p:nvCxnSpPr>
        <p:spPr>
          <a:xfrm>
            <a:off x="1303283" y="5393569"/>
            <a:ext cx="66381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F497D147-889A-EACA-947A-F96E4A4DE5F2}"/>
              </a:ext>
            </a:extLst>
          </p:cNvPr>
          <p:cNvSpPr/>
          <p:nvPr/>
        </p:nvSpPr>
        <p:spPr>
          <a:xfrm>
            <a:off x="346779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 name="Oval 5">
            <a:extLst>
              <a:ext uri="{FF2B5EF4-FFF2-40B4-BE49-F238E27FC236}">
                <a16:creationId xmlns:a16="http://schemas.microsoft.com/office/drawing/2014/main" id="{443435B0-62A3-420B-A5B2-C12F2AAB6ACB}"/>
              </a:ext>
            </a:extLst>
          </p:cNvPr>
          <p:cNvSpPr/>
          <p:nvPr/>
        </p:nvSpPr>
        <p:spPr>
          <a:xfrm>
            <a:off x="492588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 name="Title 2">
            <a:extLst>
              <a:ext uri="{FF2B5EF4-FFF2-40B4-BE49-F238E27FC236}">
                <a16:creationId xmlns:a16="http://schemas.microsoft.com/office/drawing/2014/main" id="{AB78D2AD-D8B4-C58C-35EE-119893353535}"/>
              </a:ext>
            </a:extLst>
          </p:cNvPr>
          <p:cNvSpPr txBox="1"/>
          <p:nvPr/>
        </p:nvSpPr>
        <p:spPr>
          <a:xfrm>
            <a:off x="1920762" y="4213031"/>
            <a:ext cx="100521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Thấp</a:t>
            </a:r>
          </a:p>
        </p:txBody>
      </p:sp>
      <p:sp>
        <p:nvSpPr>
          <p:cNvPr id="7" name="Oval 6">
            <a:extLst>
              <a:ext uri="{FF2B5EF4-FFF2-40B4-BE49-F238E27FC236}">
                <a16:creationId xmlns:a16="http://schemas.microsoft.com/office/drawing/2014/main" id="{1354AA5D-7F47-A023-7E26-18D5673C73C4}"/>
              </a:ext>
            </a:extLst>
          </p:cNvPr>
          <p:cNvSpPr/>
          <p:nvPr/>
        </p:nvSpPr>
        <p:spPr>
          <a:xfrm>
            <a:off x="4198616" y="611695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 name="Title 2">
            <a:extLst>
              <a:ext uri="{FF2B5EF4-FFF2-40B4-BE49-F238E27FC236}">
                <a16:creationId xmlns:a16="http://schemas.microsoft.com/office/drawing/2014/main" id="{60A5F238-68A1-8C38-DFFB-FFC078723184}"/>
              </a:ext>
            </a:extLst>
          </p:cNvPr>
          <p:cNvSpPr txBox="1"/>
          <p:nvPr/>
        </p:nvSpPr>
        <p:spPr>
          <a:xfrm>
            <a:off x="3612081" y="5838297"/>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13.5% – 15.5%</a:t>
            </a:r>
          </a:p>
        </p:txBody>
      </p:sp>
      <p:grpSp>
        <p:nvGrpSpPr>
          <p:cNvPr id="9" name="Group 8">
            <a:extLst>
              <a:ext uri="{FF2B5EF4-FFF2-40B4-BE49-F238E27FC236}">
                <a16:creationId xmlns:a16="http://schemas.microsoft.com/office/drawing/2014/main" id="{5395B3C8-A640-660A-44DB-F253131EEFAC}"/>
              </a:ext>
            </a:extLst>
          </p:cNvPr>
          <p:cNvGrpSpPr/>
          <p:nvPr/>
        </p:nvGrpSpPr>
        <p:grpSpPr>
          <a:xfrm>
            <a:off x="4566335" y="6126722"/>
            <a:ext cx="278634" cy="272668"/>
            <a:chOff x="8032638" y="5926610"/>
            <a:chExt cx="278634" cy="272668"/>
          </a:xfrm>
        </p:grpSpPr>
        <p:sp>
          <p:nvSpPr>
            <p:cNvPr id="10" name="Freeform 9">
              <a:extLst>
                <a:ext uri="{FF2B5EF4-FFF2-40B4-BE49-F238E27FC236}">
                  <a16:creationId xmlns:a16="http://schemas.microsoft.com/office/drawing/2014/main" id="{EF9499AA-4A4E-7F38-E741-B27DC85A68D9}"/>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11" name="Freeform 10">
              <a:extLst>
                <a:ext uri="{FF2B5EF4-FFF2-40B4-BE49-F238E27FC236}">
                  <a16:creationId xmlns:a16="http://schemas.microsoft.com/office/drawing/2014/main" id="{83AA35E5-9A91-826C-1C12-3F672BF898BA}"/>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grpSp>
        <p:nvGrpSpPr>
          <p:cNvPr id="13" name="Group 12">
            <a:extLst>
              <a:ext uri="{FF2B5EF4-FFF2-40B4-BE49-F238E27FC236}">
                <a16:creationId xmlns:a16="http://schemas.microsoft.com/office/drawing/2014/main" id="{E449BB37-4459-6DB8-00F4-64966C5E4F18}"/>
              </a:ext>
            </a:extLst>
          </p:cNvPr>
          <p:cNvGrpSpPr/>
          <p:nvPr/>
        </p:nvGrpSpPr>
        <p:grpSpPr>
          <a:xfrm rot="10800000">
            <a:off x="3840621" y="6126722"/>
            <a:ext cx="278634" cy="272668"/>
            <a:chOff x="8032638" y="5926610"/>
            <a:chExt cx="278634" cy="272668"/>
          </a:xfrm>
        </p:grpSpPr>
        <p:sp>
          <p:nvSpPr>
            <p:cNvPr id="15" name="Freeform 14">
              <a:extLst>
                <a:ext uri="{FF2B5EF4-FFF2-40B4-BE49-F238E27FC236}">
                  <a16:creationId xmlns:a16="http://schemas.microsoft.com/office/drawing/2014/main" id="{58BE95BC-8103-FB7F-C41A-5304399ABFB8}"/>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24" name="Freeform 23">
              <a:extLst>
                <a:ext uri="{FF2B5EF4-FFF2-40B4-BE49-F238E27FC236}">
                  <a16:creationId xmlns:a16="http://schemas.microsoft.com/office/drawing/2014/main" id="{E0B6FBD8-67B4-07DC-9FEB-2EAA0778DD0D}"/>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spTree>
    <p:extLst>
      <p:ext uri="{BB962C8B-B14F-4D97-AF65-F5344CB8AC3E}">
        <p14:creationId xmlns:p14="http://schemas.microsoft.com/office/powerpoint/2010/main" val="86735389"/>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  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sp>
        <p:nvSpPr>
          <p:cNvPr id="12" name="TextBox 11">
            <a:extLst>
              <a:ext uri="{FF2B5EF4-FFF2-40B4-BE49-F238E27FC236}">
                <a16:creationId xmlns:a16="http://schemas.microsoft.com/office/drawing/2014/main" id="{2EE1723A-80B7-9DAD-0CD2-5CE849685D79}"/>
              </a:ext>
            </a:extLst>
          </p:cNvPr>
          <p:cNvSpPr txBox="1"/>
          <p:nvPr/>
        </p:nvSpPr>
        <p:spPr>
          <a:xfrm>
            <a:off x="6545766" y="568712"/>
            <a:ext cx="5096107" cy="5755422"/>
          </a:xfrm>
          <a:prstGeom prst="rect">
            <a:avLst/>
          </a:prstGeom>
          <a:noFill/>
        </p:spPr>
        <p:txBody>
          <a:bodyPr wrap="square">
            <a:spAutoFit/>
          </a:bodyPr>
          <a:lstStyle/>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Được chế tác từ những trái nho được trồng dưới những điều kiện khí hậu rộng lớn và đa dạng, trên những vùng đất có hàng triệu năm hình thành, mỗi ly rượu vang Úc đều kể một câu chuyện.</a:t>
            </a:r>
          </a:p>
          <a:p>
            <a:endParaRPr lang="en-AU"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endParaRPr>
          </a:p>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Giống như những người đi trước, những người trồng trọt và sản xuất hiện đại của chúng tôi tiếp tục đam mê, kiên cường và sáng tạo; không ngừng thúc đẩy để khám phá những cách mới để hoàn thiện các kỹ thuật cũ. Cộng đồng của chúng tôi được kết nối bởi sự tôn trọng lẫn nhau và tình yêu chung đối với việc chế tác rượu vang đặc biệt, đồng thời bảo vệ những kỳ quan thiên nhiên cho các thế hệ tương lai thưởng thức. Áp dụng tư duy hiện đại vào vùng đất cổ xưa của chúng ta, chúng ta rất coi trọng những thử nghiệm vui tươi.</a:t>
            </a:r>
          </a:p>
          <a:p>
            <a:endParaRPr lang="en-AU" sz="1600" dirty="0">
              <a:solidFill>
                <a:srgbClr val="190000"/>
              </a:solidFill>
              <a:latin typeface="Arial" panose="020B0604020202020204" pitchFamily="34" charset="0"/>
              <a:ea typeface="Inter Display" panose="02000503000000020004" pitchFamily="2" charset="0"/>
              <a:cs typeface="Arial" panose="020B0604020202020204" pitchFamily="34" charset="0"/>
            </a:endParaRPr>
          </a:p>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Vì vậy, nếu bạn đang tìm kiếm hương vị của cuộc phiêu lưu, hãy để rượu vang Úc là kim chỉ nam của bạn. Bởi vì trong mỗi chai rượu vang Úc, bạn sẽ trải nghiệm những kỳ quan của nước Úc - một lời nhắc nhở về cuộc phiêu lưu và sự đa dạng định hình nên văn hóa và vùng đất của chúng ta.</a:t>
            </a:r>
          </a:p>
        </p:txBody>
      </p:sp>
      <p:pic>
        <p:nvPicPr>
          <p:cNvPr id="16" name="Picture 15" descr="A logo with text on it  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3668167"/>
            <a:ext cx="230748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899990"/>
          </a:xfrm>
          <a:prstGeom prst="rect">
            <a:avLst/>
          </a:prstGeom>
          <a:noFill/>
        </p:spPr>
        <p:txBody>
          <a:bodyPr wrap="square">
            <a:spAutoFit/>
          </a:bodyPr>
          <a:lstStyle/>
          <a:p>
            <a:pPr>
              <a:lnSpc>
                <a:spcPct val="82000"/>
              </a:lnSpc>
            </a:pPr>
            <a:r>
              <a:rPr lang="en-US" altLang="zh-CN" sz="3200" b="1" dirty="0" err="1">
                <a:solidFill>
                  <a:srgbClr val="601329"/>
                </a:solidFill>
                <a:latin typeface="Arial" panose="020B0604020202020204" pitchFamily="34" charset="0"/>
              </a:rPr>
              <a:t>THUNG LŨNG McLAREN
CABERNET SAUVIGNON</a:t>
            </a:r>
          </a:p>
        </p:txBody>
      </p:sp>
      <p:sp>
        <p:nvSpPr>
          <p:cNvPr id="26" name="Oval 25">
            <a:extLst>
              <a:ext uri="{FF2B5EF4-FFF2-40B4-BE49-F238E27FC236}">
                <a16:creationId xmlns:a16="http://schemas.microsoft.com/office/drawing/2014/main" id="{EA6BCBDD-680C-58C3-153A-39C29DAC56F3}"/>
              </a:ext>
            </a:extLst>
          </p:cNvPr>
          <p:cNvSpPr/>
          <p:nvPr/>
        </p:nvSpPr>
        <p:spPr>
          <a:xfrm>
            <a:off x="7825373" y="629294"/>
            <a:ext cx="2736914" cy="2736914"/>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276008" y="867249"/>
            <a:ext cx="1835644" cy="2261004"/>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US" altLang="zh-CN" sz="1800" dirty="0">
                <a:solidFill>
                  <a:schemeClr val="tx1"/>
                </a:solidFill>
                <a:effectLst/>
                <a:latin typeface="Arial" panose="020B0604020202020204" pitchFamily="34" charset="0"/>
              </a:rPr>
              <a:t>NHỮNG MẪU VANG TỐT NHẤT THƯỜNG ĐẾN TỪ CÁC VƯỜN NHO MÁT MẺ HƠN VÀ CÁC VÙNG TRỒNG NHO ÔN HÒA HƠN</a:t>
            </a:r>
            <a:endParaRPr lang="en-AU" sz="1800" dirty="0">
              <a:solidFill>
                <a:schemeClr val="tx1"/>
              </a:solidFill>
              <a:effectLst/>
              <a:latin typeface="Arial" panose="020B0604020202020204" pitchFamily="34" charset="0"/>
            </a:endParaRPr>
          </a:p>
        </p:txBody>
      </p:sp>
      <p:sp>
        <p:nvSpPr>
          <p:cNvPr id="29" name="TextBox 28">
            <a:extLst>
              <a:ext uri="{FF2B5EF4-FFF2-40B4-BE49-F238E27FC236}">
                <a16:creationId xmlns:a16="http://schemas.microsoft.com/office/drawing/2014/main" id="{9EE6620A-6DE8-9F2C-93D7-EA689D1394C6}"/>
              </a:ext>
            </a:extLst>
          </p:cNvPr>
          <p:cNvSpPr txBox="1"/>
          <p:nvPr/>
        </p:nvSpPr>
        <p:spPr>
          <a:xfrm>
            <a:off x="1146746" y="4795028"/>
            <a:ext cx="2805709" cy="1713611"/>
          </a:xfrm>
          <a:prstGeom prst="rect">
            <a:avLst/>
          </a:prstGeom>
          <a:noFill/>
        </p:spPr>
        <p:txBody>
          <a:bodyPr wrap="square" anchor="b">
            <a:spAutoFit/>
          </a:bodyPr>
          <a:lstStyle/>
          <a:p>
            <a:pPr>
              <a:lnSpc>
                <a:spcPct val="82000"/>
              </a:lnSpc>
              <a:spcBef>
                <a:spcPts val="150"/>
              </a:spcBef>
              <a:spcAft>
                <a:spcPts val="315"/>
              </a:spcAft>
              <a:buClr>
                <a:srgbClr val="B2D8BE"/>
              </a:buClr>
            </a:pPr>
            <a:r>
              <a:rPr lang="en-US" altLang="zh-CN" sz="1400" b="1" dirty="0">
                <a:effectLst/>
                <a:latin typeface="Arial" panose="020B0604020202020204" pitchFamily="34" charset="0"/>
              </a:rPr>
              <a:t>HƯƠNG VỊ</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Lý chua đen</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Anh đào đen</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Mâm xôi đen</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Sô cô la</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Cam thảo</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Ớt chuông xanh</a:t>
            </a:r>
            <a:endParaRPr lang="en-AU" sz="1400" dirty="0">
              <a:effectLst/>
              <a:latin typeface="Arial" panose="020B0604020202020204" pitchFamily="34" charset="0"/>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1791704" y="4241041"/>
            <a:ext cx="379629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1791704" y="4241041"/>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7700321" y="5600956"/>
            <a:ext cx="2411332" cy="830997"/>
          </a:xfrm>
          <a:prstGeom prst="rect">
            <a:avLst/>
          </a:prstGeom>
          <a:noFill/>
        </p:spPr>
        <p:txBody>
          <a:bodyPr wrap="square" anchor="b">
            <a:spAutoFit/>
          </a:bodyPr>
          <a:lstStyle/>
          <a:p>
            <a:pPr algn="ctr">
              <a:spcBef>
                <a:spcPts val="203"/>
              </a:spcBef>
            </a:pPr>
            <a:r>
              <a:rPr lang="en-US" altLang="zh-CN" sz="1600" dirty="0">
                <a:effectLst/>
                <a:latin typeface="Arial" panose="020B0604020202020204" pitchFamily="34" charset="0"/>
              </a:rPr>
              <a:t>ĐẬM ĐÀ VÀ CẤU TRÚC MẠNH MẼ ĐỂ LÃO HÓA</a:t>
            </a:r>
          </a:p>
        </p:txBody>
      </p: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3" cstate="screen">
            <a:extLst>
              <a:ext uri="{28A0092B-C50C-407E-A947-70E740481C1C}">
                <a14:useLocalDpi xmlns:a14="http://schemas.microsoft.com/office/drawing/2010/main"/>
              </a:ext>
            </a:extLst>
          </a:blip>
          <a:srcRect l="8675" r="8675"/>
          <a:stretch/>
        </p:blipFill>
        <p:spPr>
          <a:xfrm>
            <a:off x="5146321" y="593768"/>
            <a:ext cx="2114328" cy="6400800"/>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4019717" y="4297449"/>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US" altLang="zh-CN" sz="3200" b="1" dirty="0">
                <a:solidFill>
                  <a:schemeClr val="bg1"/>
                </a:solidFill>
                <a:latin typeface="Arial" panose="020B0604020202020204" pitchFamily="34" charset="0"/>
                <a:ea typeface="Inter Display" panose="02000503000000020004" pitchFamily="2" charset="0"/>
                <a:cs typeface="Arial" panose="020B0604020202020204" pitchFamily="34" charset="0"/>
              </a:rPr>
              <a:t>CABERNET SAUVIGNON</a:t>
            </a:r>
            <a:endParaRPr lang="en-AU" sz="32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cxnSp>
        <p:nvCxnSpPr>
          <p:cNvPr id="17" name="Straight Connector 16">
            <a:extLst>
              <a:ext uri="{FF2B5EF4-FFF2-40B4-BE49-F238E27FC236}">
                <a16:creationId xmlns:a16="http://schemas.microsoft.com/office/drawing/2014/main" id="{CF56FD87-2204-D2A5-D147-4AEF1AEBBFA3}"/>
              </a:ext>
            </a:extLst>
          </p:cNvPr>
          <p:cNvCxnSpPr>
            <a:cxnSpLocks/>
          </p:cNvCxnSpPr>
          <p:nvPr/>
        </p:nvCxnSpPr>
        <p:spPr>
          <a:xfrm>
            <a:off x="8995592" y="4924162"/>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3D1805DE-0366-7DAF-FF5D-ECEDD7F29BB2}"/>
              </a:ext>
            </a:extLst>
          </p:cNvPr>
          <p:cNvCxnSpPr>
            <a:cxnSpLocks/>
          </p:cNvCxnSpPr>
          <p:nvPr/>
        </p:nvCxnSpPr>
        <p:spPr>
          <a:xfrm>
            <a:off x="9193830" y="3364562"/>
            <a:ext cx="0" cy="303605"/>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1648F24C-F118-5311-3095-6DFADDB15377}"/>
              </a:ext>
            </a:extLst>
          </p:cNvPr>
          <p:cNvCxnSpPr>
            <a:cxnSpLocks/>
          </p:cNvCxnSpPr>
          <p:nvPr/>
        </p:nvCxnSpPr>
        <p:spPr>
          <a:xfrm>
            <a:off x="6886350" y="4926741"/>
            <a:ext cx="2109242"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619D2FD2-8F4D-3B03-7958-7476433A7718}"/>
              </a:ext>
            </a:extLst>
          </p:cNvPr>
          <p:cNvCxnSpPr>
            <a:cxnSpLocks/>
          </p:cNvCxnSpPr>
          <p:nvPr/>
        </p:nvCxnSpPr>
        <p:spPr>
          <a:xfrm>
            <a:off x="3421639" y="3668893"/>
            <a:ext cx="217035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6D86E557-F4C7-FDFE-2B30-61DE66E68FCA}"/>
              </a:ext>
            </a:extLst>
          </p:cNvPr>
          <p:cNvCxnSpPr>
            <a:cxnSpLocks/>
          </p:cNvCxnSpPr>
          <p:nvPr/>
        </p:nvCxnSpPr>
        <p:spPr>
          <a:xfrm>
            <a:off x="3436621" y="3432631"/>
            <a:ext cx="0" cy="23626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9" name="TextBox 38">
            <a:extLst>
              <a:ext uri="{FF2B5EF4-FFF2-40B4-BE49-F238E27FC236}">
                <a16:creationId xmlns:a16="http://schemas.microsoft.com/office/drawing/2014/main" id="{19535FB7-6796-BC62-77CE-1F5070C9B0FE}"/>
              </a:ext>
            </a:extLst>
          </p:cNvPr>
          <p:cNvSpPr txBox="1"/>
          <p:nvPr/>
        </p:nvSpPr>
        <p:spPr>
          <a:xfrm>
            <a:off x="1930400" y="2883907"/>
            <a:ext cx="3004455" cy="584775"/>
          </a:xfrm>
          <a:prstGeom prst="rect">
            <a:avLst/>
          </a:prstGeom>
          <a:noFill/>
        </p:spPr>
        <p:txBody>
          <a:bodyPr wrap="square" anchor="b">
            <a:spAutoFit/>
          </a:bodyPr>
          <a:lstStyle/>
          <a:p>
            <a:pPr algn="ctr">
              <a:spcBef>
                <a:spcPts val="203"/>
              </a:spcBef>
            </a:pPr>
            <a:r>
              <a:rPr lang="en-US" altLang="zh-CN" sz="1600" dirty="0">
                <a:effectLst/>
                <a:latin typeface="Arial" panose="020B0604020202020204" pitchFamily="34" charset="0"/>
              </a:rPr>
              <a:t>RƯỢU VANG SANG TRỌNG VỚI NHIỀU TẦNG HƯƠNG VỊ</a:t>
            </a:r>
          </a:p>
        </p:txBody>
      </p:sp>
    </p:spTree>
    <p:extLst>
      <p:ext uri="{BB962C8B-B14F-4D97-AF65-F5344CB8AC3E}">
        <p14:creationId xmlns:p14="http://schemas.microsoft.com/office/powerpoint/2010/main" val="2001931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idx="4294967295"/>
          </p:nvPr>
        </p:nvSpPr>
        <p:spPr>
          <a:xfrm>
            <a:off x="623349" y="590594"/>
            <a:ext cx="11283754" cy="1325562"/>
          </a:xfrm>
        </p:spPr>
        <p:txBody>
          <a:bodyPr/>
          <a:lstStyle/>
          <a:p>
            <a:r>
              <a:rPr lang="en-US" altLang="zh-CN" sz="4000" b="1" dirty="0">
                <a:solidFill>
                  <a:schemeClr val="bg2"/>
                </a:solidFill>
              </a:rPr>
              <a:t>Đặc điểm
của CABERNET SAUVIGNON</a:t>
            </a:r>
          </a:p>
        </p:txBody>
      </p:sp>
      <p:sp>
        <p:nvSpPr>
          <p:cNvPr id="10" name="Oval 9">
            <a:extLst>
              <a:ext uri="{FF2B5EF4-FFF2-40B4-BE49-F238E27FC236}">
                <a16:creationId xmlns:a16="http://schemas.microsoft.com/office/drawing/2014/main" id="{5E9E726C-4D13-C985-23C4-41962972AEC9}"/>
              </a:ext>
            </a:extLst>
          </p:cNvPr>
          <p:cNvSpPr/>
          <p:nvPr/>
        </p:nvSpPr>
        <p:spPr>
          <a:xfrm>
            <a:off x="2104517" y="213641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 name="Oval 13">
            <a:extLst>
              <a:ext uri="{FF2B5EF4-FFF2-40B4-BE49-F238E27FC236}">
                <a16:creationId xmlns:a16="http://schemas.microsoft.com/office/drawing/2014/main" id="{771307A9-E657-7B93-C606-E56C9CC56144}"/>
              </a:ext>
            </a:extLst>
          </p:cNvPr>
          <p:cNvSpPr/>
          <p:nvPr/>
        </p:nvSpPr>
        <p:spPr>
          <a:xfrm>
            <a:off x="2468660" y="213351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 name="Oval 14">
            <a:extLst>
              <a:ext uri="{FF2B5EF4-FFF2-40B4-BE49-F238E27FC236}">
                <a16:creationId xmlns:a16="http://schemas.microsoft.com/office/drawing/2014/main" id="{BB07819D-D2FE-B083-3339-A8E88A45DDA6}"/>
              </a:ext>
            </a:extLst>
          </p:cNvPr>
          <p:cNvSpPr/>
          <p:nvPr/>
        </p:nvSpPr>
        <p:spPr>
          <a:xfrm>
            <a:off x="2832803" y="213351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 name="Oval 15">
            <a:extLst>
              <a:ext uri="{FF2B5EF4-FFF2-40B4-BE49-F238E27FC236}">
                <a16:creationId xmlns:a16="http://schemas.microsoft.com/office/drawing/2014/main" id="{E5E205D0-C411-38B0-4D9A-80B38795D0BF}"/>
              </a:ext>
            </a:extLst>
          </p:cNvPr>
          <p:cNvSpPr/>
          <p:nvPr/>
        </p:nvSpPr>
        <p:spPr>
          <a:xfrm>
            <a:off x="3196946" y="213351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7" name="Title 2">
            <a:extLst>
              <a:ext uri="{FF2B5EF4-FFF2-40B4-BE49-F238E27FC236}">
                <a16:creationId xmlns:a16="http://schemas.microsoft.com/office/drawing/2014/main" id="{EA60979E-6B19-2DD7-E677-86C2BA4BC3F6}"/>
              </a:ext>
            </a:extLst>
          </p:cNvPr>
          <p:cNvSpPr txBox="1"/>
          <p:nvPr/>
        </p:nvSpPr>
        <p:spPr>
          <a:xfrm>
            <a:off x="624071" y="2129949"/>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41" name="Oval 40">
            <a:extLst>
              <a:ext uri="{FF2B5EF4-FFF2-40B4-BE49-F238E27FC236}">
                <a16:creationId xmlns:a16="http://schemas.microsoft.com/office/drawing/2014/main" id="{F70FE6CA-4CF6-7CB6-8C56-0690F7009B9A}"/>
              </a:ext>
            </a:extLst>
          </p:cNvPr>
          <p:cNvSpPr/>
          <p:nvPr/>
        </p:nvSpPr>
        <p:spPr>
          <a:xfrm>
            <a:off x="3561470" y="213351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2" name="Oval 41">
            <a:extLst>
              <a:ext uri="{FF2B5EF4-FFF2-40B4-BE49-F238E27FC236}">
                <a16:creationId xmlns:a16="http://schemas.microsoft.com/office/drawing/2014/main" id="{4B8C71F0-2CF6-CBD1-8314-29E4968C9B0D}"/>
              </a:ext>
            </a:extLst>
          </p:cNvPr>
          <p:cNvSpPr/>
          <p:nvPr/>
        </p:nvSpPr>
        <p:spPr>
          <a:xfrm>
            <a:off x="3925994" y="213351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3" name="Oval 42">
            <a:extLst>
              <a:ext uri="{FF2B5EF4-FFF2-40B4-BE49-F238E27FC236}">
                <a16:creationId xmlns:a16="http://schemas.microsoft.com/office/drawing/2014/main" id="{F0918A7E-8435-E625-F670-759EC5083F3C}"/>
              </a:ext>
            </a:extLst>
          </p:cNvPr>
          <p:cNvSpPr/>
          <p:nvPr/>
        </p:nvSpPr>
        <p:spPr>
          <a:xfrm>
            <a:off x="4284339" y="213351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4" name="Oval 43">
            <a:extLst>
              <a:ext uri="{FF2B5EF4-FFF2-40B4-BE49-F238E27FC236}">
                <a16:creationId xmlns:a16="http://schemas.microsoft.com/office/drawing/2014/main" id="{EA358267-FF4F-A528-01D9-3198E2F926C6}"/>
              </a:ext>
            </a:extLst>
          </p:cNvPr>
          <p:cNvSpPr/>
          <p:nvPr/>
        </p:nvSpPr>
        <p:spPr>
          <a:xfrm>
            <a:off x="4655041" y="213351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5" name="Oval 44">
            <a:extLst>
              <a:ext uri="{FF2B5EF4-FFF2-40B4-BE49-F238E27FC236}">
                <a16:creationId xmlns:a16="http://schemas.microsoft.com/office/drawing/2014/main" id="{8C4AFAE9-F897-C007-2BE9-FDD7125ABF7E}"/>
              </a:ext>
            </a:extLst>
          </p:cNvPr>
          <p:cNvSpPr/>
          <p:nvPr/>
        </p:nvSpPr>
        <p:spPr>
          <a:xfrm>
            <a:off x="5019565" y="213351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3561470" y="2580704"/>
            <a:ext cx="241126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Cabernet Sauvignon</a:t>
            </a:r>
          </a:p>
        </p:txBody>
      </p:sp>
      <p:cxnSp>
        <p:nvCxnSpPr>
          <p:cNvPr id="48" name="Straight Connector 47">
            <a:extLst>
              <a:ext uri="{FF2B5EF4-FFF2-40B4-BE49-F238E27FC236}">
                <a16:creationId xmlns:a16="http://schemas.microsoft.com/office/drawing/2014/main" id="{43DA3CEB-458A-D314-263A-CA3C2D509FD5}"/>
              </a:ext>
            </a:extLst>
          </p:cNvPr>
          <p:cNvCxnSpPr>
            <a:cxnSpLocks/>
          </p:cNvCxnSpPr>
          <p:nvPr/>
        </p:nvCxnSpPr>
        <p:spPr>
          <a:xfrm>
            <a:off x="1504223" y="2269845"/>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56B324C1-B532-6319-4E42-3A30F641C9BA}"/>
              </a:ext>
            </a:extLst>
          </p:cNvPr>
          <p:cNvSpPr/>
          <p:nvPr/>
        </p:nvSpPr>
        <p:spPr>
          <a:xfrm>
            <a:off x="2104517" y="3233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5" name="Oval 54">
            <a:extLst>
              <a:ext uri="{FF2B5EF4-FFF2-40B4-BE49-F238E27FC236}">
                <a16:creationId xmlns:a16="http://schemas.microsoft.com/office/drawing/2014/main" id="{CAD22B74-9270-96D6-E0F1-243A26D60B39}"/>
              </a:ext>
            </a:extLst>
          </p:cNvPr>
          <p:cNvSpPr/>
          <p:nvPr/>
        </p:nvSpPr>
        <p:spPr>
          <a:xfrm>
            <a:off x="2468660"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6" name="Oval 55">
            <a:extLst>
              <a:ext uri="{FF2B5EF4-FFF2-40B4-BE49-F238E27FC236}">
                <a16:creationId xmlns:a16="http://schemas.microsoft.com/office/drawing/2014/main" id="{4EA501BB-C7F5-7FA5-7FF8-DB7E0DD2D454}"/>
              </a:ext>
            </a:extLst>
          </p:cNvPr>
          <p:cNvSpPr/>
          <p:nvPr/>
        </p:nvSpPr>
        <p:spPr>
          <a:xfrm>
            <a:off x="2832803"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7" name="Oval 56">
            <a:extLst>
              <a:ext uri="{FF2B5EF4-FFF2-40B4-BE49-F238E27FC236}">
                <a16:creationId xmlns:a16="http://schemas.microsoft.com/office/drawing/2014/main" id="{F9D5A2BC-1C21-488D-EA01-242C24BAE29B}"/>
              </a:ext>
            </a:extLst>
          </p:cNvPr>
          <p:cNvSpPr/>
          <p:nvPr/>
        </p:nvSpPr>
        <p:spPr>
          <a:xfrm>
            <a:off x="3196946"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8" name="Title 2">
            <a:extLst>
              <a:ext uri="{FF2B5EF4-FFF2-40B4-BE49-F238E27FC236}">
                <a16:creationId xmlns:a16="http://schemas.microsoft.com/office/drawing/2014/main" id="{2A138B4E-691E-C104-0EE7-DF68C7C8EABA}"/>
              </a:ext>
            </a:extLst>
          </p:cNvPr>
          <p:cNvSpPr txBox="1"/>
          <p:nvPr/>
        </p:nvSpPr>
        <p:spPr>
          <a:xfrm>
            <a:off x="624070" y="3232064"/>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a:t>
            </a:r>
          </a:p>
        </p:txBody>
      </p:sp>
      <p:sp>
        <p:nvSpPr>
          <p:cNvPr id="59" name="Oval 58">
            <a:extLst>
              <a:ext uri="{FF2B5EF4-FFF2-40B4-BE49-F238E27FC236}">
                <a16:creationId xmlns:a16="http://schemas.microsoft.com/office/drawing/2014/main" id="{0EAE25DB-3CA0-4A42-2597-A8EBE9BC4A06}"/>
              </a:ext>
            </a:extLst>
          </p:cNvPr>
          <p:cNvSpPr/>
          <p:nvPr/>
        </p:nvSpPr>
        <p:spPr>
          <a:xfrm>
            <a:off x="3561470"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0" name="Oval 59">
            <a:extLst>
              <a:ext uri="{FF2B5EF4-FFF2-40B4-BE49-F238E27FC236}">
                <a16:creationId xmlns:a16="http://schemas.microsoft.com/office/drawing/2014/main" id="{A88E41DB-CE57-215D-8C17-D6096052A961}"/>
              </a:ext>
            </a:extLst>
          </p:cNvPr>
          <p:cNvSpPr/>
          <p:nvPr/>
        </p:nvSpPr>
        <p:spPr>
          <a:xfrm>
            <a:off x="3925994"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1" name="Oval 60">
            <a:extLst>
              <a:ext uri="{FF2B5EF4-FFF2-40B4-BE49-F238E27FC236}">
                <a16:creationId xmlns:a16="http://schemas.microsoft.com/office/drawing/2014/main" id="{56D48F85-BF09-A31E-0105-6F828E6A2A80}"/>
              </a:ext>
            </a:extLst>
          </p:cNvPr>
          <p:cNvSpPr/>
          <p:nvPr/>
        </p:nvSpPr>
        <p:spPr>
          <a:xfrm>
            <a:off x="4284339"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2" name="Oval 61">
            <a:extLst>
              <a:ext uri="{FF2B5EF4-FFF2-40B4-BE49-F238E27FC236}">
                <a16:creationId xmlns:a16="http://schemas.microsoft.com/office/drawing/2014/main" id="{949540E5-39F1-062B-784A-CF803311CF36}"/>
              </a:ext>
            </a:extLst>
          </p:cNvPr>
          <p:cNvSpPr/>
          <p:nvPr/>
        </p:nvSpPr>
        <p:spPr>
          <a:xfrm>
            <a:off x="4655041"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3" name="Oval 62">
            <a:extLst>
              <a:ext uri="{FF2B5EF4-FFF2-40B4-BE49-F238E27FC236}">
                <a16:creationId xmlns:a16="http://schemas.microsoft.com/office/drawing/2014/main" id="{BD3B6A83-9E9B-AACC-6479-E9F5C79121C0}"/>
              </a:ext>
            </a:extLst>
          </p:cNvPr>
          <p:cNvSpPr/>
          <p:nvPr/>
        </p:nvSpPr>
        <p:spPr>
          <a:xfrm>
            <a:off x="5019565"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6" name="Title 2">
            <a:extLst>
              <a:ext uri="{FF2B5EF4-FFF2-40B4-BE49-F238E27FC236}">
                <a16:creationId xmlns:a16="http://schemas.microsoft.com/office/drawing/2014/main" id="{2B065DC4-F1F3-5B67-068B-118B01794EE3}"/>
              </a:ext>
            </a:extLst>
          </p:cNvPr>
          <p:cNvSpPr txBox="1"/>
          <p:nvPr/>
        </p:nvSpPr>
        <p:spPr>
          <a:xfrm>
            <a:off x="2006485" y="290817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67" name="Title 2">
            <a:extLst>
              <a:ext uri="{FF2B5EF4-FFF2-40B4-BE49-F238E27FC236}">
                <a16:creationId xmlns:a16="http://schemas.microsoft.com/office/drawing/2014/main" id="{B7C01906-5D40-F5EB-AC78-3E04BD6F69BB}"/>
              </a:ext>
            </a:extLst>
          </p:cNvPr>
          <p:cNvSpPr txBox="1"/>
          <p:nvPr/>
        </p:nvSpPr>
        <p:spPr>
          <a:xfrm>
            <a:off x="3276236" y="2937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68" name="Title 2">
            <a:extLst>
              <a:ext uri="{FF2B5EF4-FFF2-40B4-BE49-F238E27FC236}">
                <a16:creationId xmlns:a16="http://schemas.microsoft.com/office/drawing/2014/main" id="{3B6A3A30-1873-A6BA-2798-63AF8B67FB55}"/>
              </a:ext>
            </a:extLst>
          </p:cNvPr>
          <p:cNvSpPr txBox="1"/>
          <p:nvPr/>
        </p:nvSpPr>
        <p:spPr>
          <a:xfrm>
            <a:off x="4569367" y="293720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Đậm</a:t>
            </a:r>
          </a:p>
        </p:txBody>
      </p:sp>
      <p:sp>
        <p:nvSpPr>
          <p:cNvPr id="69" name="Oval 68">
            <a:extLst>
              <a:ext uri="{FF2B5EF4-FFF2-40B4-BE49-F238E27FC236}">
                <a16:creationId xmlns:a16="http://schemas.microsoft.com/office/drawing/2014/main" id="{5C46DC12-0E83-EB3D-4A80-988616D8C11A}"/>
              </a:ext>
            </a:extLst>
          </p:cNvPr>
          <p:cNvSpPr/>
          <p:nvPr/>
        </p:nvSpPr>
        <p:spPr>
          <a:xfrm>
            <a:off x="2104517" y="407338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0" name="Oval 69">
            <a:extLst>
              <a:ext uri="{FF2B5EF4-FFF2-40B4-BE49-F238E27FC236}">
                <a16:creationId xmlns:a16="http://schemas.microsoft.com/office/drawing/2014/main" id="{5D833F3F-FCE3-9CEC-C76A-79762F233562}"/>
              </a:ext>
            </a:extLst>
          </p:cNvPr>
          <p:cNvSpPr/>
          <p:nvPr/>
        </p:nvSpPr>
        <p:spPr>
          <a:xfrm>
            <a:off x="2468660" y="407048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1" name="Oval 70">
            <a:extLst>
              <a:ext uri="{FF2B5EF4-FFF2-40B4-BE49-F238E27FC236}">
                <a16:creationId xmlns:a16="http://schemas.microsoft.com/office/drawing/2014/main" id="{6B996D25-CA96-006C-392C-55D421287582}"/>
              </a:ext>
            </a:extLst>
          </p:cNvPr>
          <p:cNvSpPr/>
          <p:nvPr/>
        </p:nvSpPr>
        <p:spPr>
          <a:xfrm>
            <a:off x="2832803"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2" name="Oval 71">
            <a:extLst>
              <a:ext uri="{FF2B5EF4-FFF2-40B4-BE49-F238E27FC236}">
                <a16:creationId xmlns:a16="http://schemas.microsoft.com/office/drawing/2014/main" id="{45C2B84D-7036-CDB8-58F3-3D1E2A9C3AAB}"/>
              </a:ext>
            </a:extLst>
          </p:cNvPr>
          <p:cNvSpPr/>
          <p:nvPr/>
        </p:nvSpPr>
        <p:spPr>
          <a:xfrm>
            <a:off x="3196946"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4" name="Oval 73">
            <a:extLst>
              <a:ext uri="{FF2B5EF4-FFF2-40B4-BE49-F238E27FC236}">
                <a16:creationId xmlns:a16="http://schemas.microsoft.com/office/drawing/2014/main" id="{F479E814-06E5-BCE8-2BAF-50946C45F8FB}"/>
              </a:ext>
            </a:extLst>
          </p:cNvPr>
          <p:cNvSpPr/>
          <p:nvPr/>
        </p:nvSpPr>
        <p:spPr>
          <a:xfrm>
            <a:off x="3561470"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5" name="Oval 74">
            <a:extLst>
              <a:ext uri="{FF2B5EF4-FFF2-40B4-BE49-F238E27FC236}">
                <a16:creationId xmlns:a16="http://schemas.microsoft.com/office/drawing/2014/main" id="{414CCDD2-F11D-0279-A36F-D4A37A2878FE}"/>
              </a:ext>
            </a:extLst>
          </p:cNvPr>
          <p:cNvSpPr/>
          <p:nvPr/>
        </p:nvSpPr>
        <p:spPr>
          <a:xfrm>
            <a:off x="3925994"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6" name="Oval 75">
            <a:extLst>
              <a:ext uri="{FF2B5EF4-FFF2-40B4-BE49-F238E27FC236}">
                <a16:creationId xmlns:a16="http://schemas.microsoft.com/office/drawing/2014/main" id="{CB52F33A-8F27-87AE-F35A-B6404F58AB15}"/>
              </a:ext>
            </a:extLst>
          </p:cNvPr>
          <p:cNvSpPr/>
          <p:nvPr/>
        </p:nvSpPr>
        <p:spPr>
          <a:xfrm>
            <a:off x="4284339"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7" name="Oval 76">
            <a:extLst>
              <a:ext uri="{FF2B5EF4-FFF2-40B4-BE49-F238E27FC236}">
                <a16:creationId xmlns:a16="http://schemas.microsoft.com/office/drawing/2014/main" id="{04C17CF5-823A-331C-DBD5-9922CD6CE349}"/>
              </a:ext>
            </a:extLst>
          </p:cNvPr>
          <p:cNvSpPr/>
          <p:nvPr/>
        </p:nvSpPr>
        <p:spPr>
          <a:xfrm>
            <a:off x="4655041"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8" name="Oval 77">
            <a:extLst>
              <a:ext uri="{FF2B5EF4-FFF2-40B4-BE49-F238E27FC236}">
                <a16:creationId xmlns:a16="http://schemas.microsoft.com/office/drawing/2014/main" id="{74B43055-8982-5378-E7DD-E548C1389335}"/>
              </a:ext>
            </a:extLst>
          </p:cNvPr>
          <p:cNvSpPr/>
          <p:nvPr/>
        </p:nvSpPr>
        <p:spPr>
          <a:xfrm>
            <a:off x="5019565"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9" name="Title 2">
            <a:extLst>
              <a:ext uri="{FF2B5EF4-FFF2-40B4-BE49-F238E27FC236}">
                <a16:creationId xmlns:a16="http://schemas.microsoft.com/office/drawing/2014/main" id="{4463A1FB-193C-93A5-86B8-C0EAB6798F81}"/>
              </a:ext>
            </a:extLst>
          </p:cNvPr>
          <p:cNvSpPr txBox="1"/>
          <p:nvPr/>
        </p:nvSpPr>
        <p:spPr>
          <a:xfrm>
            <a:off x="2006485" y="3748438"/>
            <a:ext cx="1022534" cy="322045"/>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0" name="Title 2">
            <a:extLst>
              <a:ext uri="{FF2B5EF4-FFF2-40B4-BE49-F238E27FC236}">
                <a16:creationId xmlns:a16="http://schemas.microsoft.com/office/drawing/2014/main" id="{9F9B86EA-9659-F793-8402-61AC31B812F2}"/>
              </a:ext>
            </a:extLst>
          </p:cNvPr>
          <p:cNvSpPr txBox="1"/>
          <p:nvPr/>
        </p:nvSpPr>
        <p:spPr>
          <a:xfrm>
            <a:off x="3127053" y="377731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1" name="Title 2">
            <a:extLst>
              <a:ext uri="{FF2B5EF4-FFF2-40B4-BE49-F238E27FC236}">
                <a16:creationId xmlns:a16="http://schemas.microsoft.com/office/drawing/2014/main" id="{1B0AB2D9-1B5B-00AA-32E4-0CE16334D9C2}"/>
              </a:ext>
            </a:extLst>
          </p:cNvPr>
          <p:cNvSpPr txBox="1"/>
          <p:nvPr/>
        </p:nvSpPr>
        <p:spPr>
          <a:xfrm>
            <a:off x="4569367" y="37774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cxnSp>
        <p:nvCxnSpPr>
          <p:cNvPr id="82" name="Straight Connector 81">
            <a:extLst>
              <a:ext uri="{FF2B5EF4-FFF2-40B4-BE49-F238E27FC236}">
                <a16:creationId xmlns:a16="http://schemas.microsoft.com/office/drawing/2014/main" id="{706A801E-3C03-1AC6-239B-36C7D7AC13CA}"/>
              </a:ext>
            </a:extLst>
          </p:cNvPr>
          <p:cNvCxnSpPr>
            <a:cxnSpLocks/>
          </p:cNvCxnSpPr>
          <p:nvPr/>
        </p:nvCxnSpPr>
        <p:spPr>
          <a:xfrm>
            <a:off x="1397876" y="3378915"/>
            <a:ext cx="65494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F0A67287-34B3-3006-D404-17F8D8C5AF4A}"/>
              </a:ext>
            </a:extLst>
          </p:cNvPr>
          <p:cNvSpPr txBox="1"/>
          <p:nvPr/>
        </p:nvSpPr>
        <p:spPr>
          <a:xfrm>
            <a:off x="624070" y="408219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88" name="Straight Connector 87">
            <a:extLst>
              <a:ext uri="{FF2B5EF4-FFF2-40B4-BE49-F238E27FC236}">
                <a16:creationId xmlns:a16="http://schemas.microsoft.com/office/drawing/2014/main" id="{A648DC1B-D921-B490-B534-ECB1854E3DDC}"/>
              </a:ext>
            </a:extLst>
          </p:cNvPr>
          <p:cNvCxnSpPr>
            <a:cxnSpLocks/>
          </p:cNvCxnSpPr>
          <p:nvPr/>
        </p:nvCxnSpPr>
        <p:spPr>
          <a:xfrm>
            <a:off x="1504223" y="421853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462C42BA-0EE7-3F6B-1624-E391FE3E22F9}"/>
              </a:ext>
            </a:extLst>
          </p:cNvPr>
          <p:cNvSpPr/>
          <p:nvPr/>
        </p:nvSpPr>
        <p:spPr>
          <a:xfrm>
            <a:off x="2104517" y="480122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1" name="Oval 90">
            <a:extLst>
              <a:ext uri="{FF2B5EF4-FFF2-40B4-BE49-F238E27FC236}">
                <a16:creationId xmlns:a16="http://schemas.microsoft.com/office/drawing/2014/main" id="{CD63B3C4-F4F1-0729-1759-3BB985B1548E}"/>
              </a:ext>
            </a:extLst>
          </p:cNvPr>
          <p:cNvSpPr/>
          <p:nvPr/>
        </p:nvSpPr>
        <p:spPr>
          <a:xfrm>
            <a:off x="2468660"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2" name="Oval 91">
            <a:extLst>
              <a:ext uri="{FF2B5EF4-FFF2-40B4-BE49-F238E27FC236}">
                <a16:creationId xmlns:a16="http://schemas.microsoft.com/office/drawing/2014/main" id="{ACA437DD-7BA9-A58E-2AB0-2D850C10A8B6}"/>
              </a:ext>
            </a:extLst>
          </p:cNvPr>
          <p:cNvSpPr/>
          <p:nvPr/>
        </p:nvSpPr>
        <p:spPr>
          <a:xfrm>
            <a:off x="2832803"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3" name="Oval 92">
            <a:extLst>
              <a:ext uri="{FF2B5EF4-FFF2-40B4-BE49-F238E27FC236}">
                <a16:creationId xmlns:a16="http://schemas.microsoft.com/office/drawing/2014/main" id="{1F493C54-3679-D3F7-A7E8-0ABF20187A46}"/>
              </a:ext>
            </a:extLst>
          </p:cNvPr>
          <p:cNvSpPr/>
          <p:nvPr/>
        </p:nvSpPr>
        <p:spPr>
          <a:xfrm>
            <a:off x="3196946"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4" name="Oval 93">
            <a:extLst>
              <a:ext uri="{FF2B5EF4-FFF2-40B4-BE49-F238E27FC236}">
                <a16:creationId xmlns:a16="http://schemas.microsoft.com/office/drawing/2014/main" id="{61BAA34C-2760-A896-49EA-D9A7CF51EA94}"/>
              </a:ext>
            </a:extLst>
          </p:cNvPr>
          <p:cNvSpPr/>
          <p:nvPr/>
        </p:nvSpPr>
        <p:spPr>
          <a:xfrm>
            <a:off x="3561470"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5" name="Oval 94">
            <a:extLst>
              <a:ext uri="{FF2B5EF4-FFF2-40B4-BE49-F238E27FC236}">
                <a16:creationId xmlns:a16="http://schemas.microsoft.com/office/drawing/2014/main" id="{22480E4D-6B5D-2780-534D-BB2A3CFAAFB7}"/>
              </a:ext>
            </a:extLst>
          </p:cNvPr>
          <p:cNvSpPr/>
          <p:nvPr/>
        </p:nvSpPr>
        <p:spPr>
          <a:xfrm>
            <a:off x="3925994"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6" name="Oval 95">
            <a:extLst>
              <a:ext uri="{FF2B5EF4-FFF2-40B4-BE49-F238E27FC236}">
                <a16:creationId xmlns:a16="http://schemas.microsoft.com/office/drawing/2014/main" id="{F7A4D9B0-AB4E-0296-800B-432EF3928597}"/>
              </a:ext>
            </a:extLst>
          </p:cNvPr>
          <p:cNvSpPr/>
          <p:nvPr/>
        </p:nvSpPr>
        <p:spPr>
          <a:xfrm>
            <a:off x="4284339"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7" name="Oval 96">
            <a:extLst>
              <a:ext uri="{FF2B5EF4-FFF2-40B4-BE49-F238E27FC236}">
                <a16:creationId xmlns:a16="http://schemas.microsoft.com/office/drawing/2014/main" id="{45F340C9-765F-A155-4C63-97B14B45C9B8}"/>
              </a:ext>
            </a:extLst>
          </p:cNvPr>
          <p:cNvSpPr/>
          <p:nvPr/>
        </p:nvSpPr>
        <p:spPr>
          <a:xfrm>
            <a:off x="4655041"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8" name="Oval 97">
            <a:extLst>
              <a:ext uri="{FF2B5EF4-FFF2-40B4-BE49-F238E27FC236}">
                <a16:creationId xmlns:a16="http://schemas.microsoft.com/office/drawing/2014/main" id="{40A0356B-DB74-E944-961E-F62D8D53A02A}"/>
              </a:ext>
            </a:extLst>
          </p:cNvPr>
          <p:cNvSpPr/>
          <p:nvPr/>
        </p:nvSpPr>
        <p:spPr>
          <a:xfrm>
            <a:off x="5019565"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0" name="Title 2">
            <a:extLst>
              <a:ext uri="{FF2B5EF4-FFF2-40B4-BE49-F238E27FC236}">
                <a16:creationId xmlns:a16="http://schemas.microsoft.com/office/drawing/2014/main" id="{BEE4C8CF-5794-9B64-DB9C-D7CE9FAE4AB3}"/>
              </a:ext>
            </a:extLst>
          </p:cNvPr>
          <p:cNvSpPr txBox="1"/>
          <p:nvPr/>
        </p:nvSpPr>
        <p:spPr>
          <a:xfrm>
            <a:off x="3127053" y="450514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101" name="Title 2">
            <a:extLst>
              <a:ext uri="{FF2B5EF4-FFF2-40B4-BE49-F238E27FC236}">
                <a16:creationId xmlns:a16="http://schemas.microsoft.com/office/drawing/2014/main" id="{FE3EBE4E-EB98-83A3-75A2-18C830DF307D}"/>
              </a:ext>
            </a:extLst>
          </p:cNvPr>
          <p:cNvSpPr txBox="1"/>
          <p:nvPr/>
        </p:nvSpPr>
        <p:spPr>
          <a:xfrm>
            <a:off x="4569367" y="450530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02" name="Title 2">
            <a:extLst>
              <a:ext uri="{FF2B5EF4-FFF2-40B4-BE49-F238E27FC236}">
                <a16:creationId xmlns:a16="http://schemas.microsoft.com/office/drawing/2014/main" id="{1B25F2BD-9424-0257-A803-9516DAAC1307}"/>
              </a:ext>
            </a:extLst>
          </p:cNvPr>
          <p:cNvSpPr txBox="1"/>
          <p:nvPr/>
        </p:nvSpPr>
        <p:spPr>
          <a:xfrm>
            <a:off x="624070" y="4810029"/>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103" name="Straight Connector 102">
            <a:extLst>
              <a:ext uri="{FF2B5EF4-FFF2-40B4-BE49-F238E27FC236}">
                <a16:creationId xmlns:a16="http://schemas.microsoft.com/office/drawing/2014/main" id="{143BECEC-4306-6B0A-1B62-892176C385A1}"/>
              </a:ext>
            </a:extLst>
          </p:cNvPr>
          <p:cNvCxnSpPr>
            <a:cxnSpLocks/>
          </p:cNvCxnSpPr>
          <p:nvPr/>
        </p:nvCxnSpPr>
        <p:spPr>
          <a:xfrm>
            <a:off x="1324303" y="4946370"/>
            <a:ext cx="72852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63A90E32-85F4-531C-DEDB-E7EBAB510C5A}"/>
              </a:ext>
            </a:extLst>
          </p:cNvPr>
          <p:cNvSpPr/>
          <p:nvPr/>
        </p:nvSpPr>
        <p:spPr>
          <a:xfrm>
            <a:off x="2104517" y="514720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6" name="Oval 105">
            <a:extLst>
              <a:ext uri="{FF2B5EF4-FFF2-40B4-BE49-F238E27FC236}">
                <a16:creationId xmlns:a16="http://schemas.microsoft.com/office/drawing/2014/main" id="{19D0AB0B-64C7-0CCD-48CC-27D938711BEA}"/>
              </a:ext>
            </a:extLst>
          </p:cNvPr>
          <p:cNvSpPr/>
          <p:nvPr/>
        </p:nvSpPr>
        <p:spPr>
          <a:xfrm>
            <a:off x="2468660"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7" name="Oval 106">
            <a:extLst>
              <a:ext uri="{FF2B5EF4-FFF2-40B4-BE49-F238E27FC236}">
                <a16:creationId xmlns:a16="http://schemas.microsoft.com/office/drawing/2014/main" id="{6DF9DB65-C7C7-F323-D0B4-C0877CFCC86C}"/>
              </a:ext>
            </a:extLst>
          </p:cNvPr>
          <p:cNvSpPr/>
          <p:nvPr/>
        </p:nvSpPr>
        <p:spPr>
          <a:xfrm>
            <a:off x="2832803"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8" name="Oval 107">
            <a:extLst>
              <a:ext uri="{FF2B5EF4-FFF2-40B4-BE49-F238E27FC236}">
                <a16:creationId xmlns:a16="http://schemas.microsoft.com/office/drawing/2014/main" id="{85F98601-EA11-F3BB-94FA-146B4BB1119D}"/>
              </a:ext>
            </a:extLst>
          </p:cNvPr>
          <p:cNvSpPr/>
          <p:nvPr/>
        </p:nvSpPr>
        <p:spPr>
          <a:xfrm>
            <a:off x="3196946"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9" name="Oval 108">
            <a:extLst>
              <a:ext uri="{FF2B5EF4-FFF2-40B4-BE49-F238E27FC236}">
                <a16:creationId xmlns:a16="http://schemas.microsoft.com/office/drawing/2014/main" id="{D805F586-0454-F760-CA62-3A9FB1E870B3}"/>
              </a:ext>
            </a:extLst>
          </p:cNvPr>
          <p:cNvSpPr/>
          <p:nvPr/>
        </p:nvSpPr>
        <p:spPr>
          <a:xfrm>
            <a:off x="3561470"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0" name="Oval 109">
            <a:extLst>
              <a:ext uri="{FF2B5EF4-FFF2-40B4-BE49-F238E27FC236}">
                <a16:creationId xmlns:a16="http://schemas.microsoft.com/office/drawing/2014/main" id="{050295CE-1D57-2339-84CB-D8EFA9E837D5}"/>
              </a:ext>
            </a:extLst>
          </p:cNvPr>
          <p:cNvSpPr/>
          <p:nvPr/>
        </p:nvSpPr>
        <p:spPr>
          <a:xfrm>
            <a:off x="3925994"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1" name="Oval 110">
            <a:extLst>
              <a:ext uri="{FF2B5EF4-FFF2-40B4-BE49-F238E27FC236}">
                <a16:creationId xmlns:a16="http://schemas.microsoft.com/office/drawing/2014/main" id="{E740F1B9-912A-65A7-F689-7207A5D6B6BF}"/>
              </a:ext>
            </a:extLst>
          </p:cNvPr>
          <p:cNvSpPr/>
          <p:nvPr/>
        </p:nvSpPr>
        <p:spPr>
          <a:xfrm>
            <a:off x="4284339"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2" name="Oval 111">
            <a:extLst>
              <a:ext uri="{FF2B5EF4-FFF2-40B4-BE49-F238E27FC236}">
                <a16:creationId xmlns:a16="http://schemas.microsoft.com/office/drawing/2014/main" id="{FB1028F6-2216-9C59-BB15-7FE3FE78E6AA}"/>
              </a:ext>
            </a:extLst>
          </p:cNvPr>
          <p:cNvSpPr/>
          <p:nvPr/>
        </p:nvSpPr>
        <p:spPr>
          <a:xfrm>
            <a:off x="4655041"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3" name="Oval 112">
            <a:extLst>
              <a:ext uri="{FF2B5EF4-FFF2-40B4-BE49-F238E27FC236}">
                <a16:creationId xmlns:a16="http://schemas.microsoft.com/office/drawing/2014/main" id="{90FC1ABE-5575-8D05-603D-3CCEA20815E8}"/>
              </a:ext>
            </a:extLst>
          </p:cNvPr>
          <p:cNvSpPr/>
          <p:nvPr/>
        </p:nvSpPr>
        <p:spPr>
          <a:xfrm>
            <a:off x="5019565"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4" name="Title 2">
            <a:extLst>
              <a:ext uri="{FF2B5EF4-FFF2-40B4-BE49-F238E27FC236}">
                <a16:creationId xmlns:a16="http://schemas.microsoft.com/office/drawing/2014/main" id="{8156B5FA-0F93-9B84-4A7C-D9514D3553A2}"/>
              </a:ext>
            </a:extLst>
          </p:cNvPr>
          <p:cNvSpPr txBox="1"/>
          <p:nvPr/>
        </p:nvSpPr>
        <p:spPr>
          <a:xfrm>
            <a:off x="624070" y="515601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CHÁT</a:t>
            </a:r>
          </a:p>
        </p:txBody>
      </p:sp>
      <p:cxnSp>
        <p:nvCxnSpPr>
          <p:cNvPr id="115" name="Straight Connector 114">
            <a:extLst>
              <a:ext uri="{FF2B5EF4-FFF2-40B4-BE49-F238E27FC236}">
                <a16:creationId xmlns:a16="http://schemas.microsoft.com/office/drawing/2014/main" id="{78A4892F-8D27-F00E-A05A-7014B5A2A0AE}"/>
              </a:ext>
            </a:extLst>
          </p:cNvPr>
          <p:cNvCxnSpPr>
            <a:cxnSpLocks/>
          </p:cNvCxnSpPr>
          <p:nvPr/>
        </p:nvCxnSpPr>
        <p:spPr>
          <a:xfrm>
            <a:off x="1397876" y="5292359"/>
            <a:ext cx="65494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B09DF459-3CE1-EF37-72B4-339D5FDE1624}"/>
              </a:ext>
            </a:extLst>
          </p:cNvPr>
          <p:cNvSpPr/>
          <p:nvPr/>
        </p:nvSpPr>
        <p:spPr>
          <a:xfrm>
            <a:off x="2104517" y="628023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7" name="Oval 116">
            <a:extLst>
              <a:ext uri="{FF2B5EF4-FFF2-40B4-BE49-F238E27FC236}">
                <a16:creationId xmlns:a16="http://schemas.microsoft.com/office/drawing/2014/main" id="{2B1DA8F0-A61D-4914-6759-634A335F4002}"/>
              </a:ext>
            </a:extLst>
          </p:cNvPr>
          <p:cNvSpPr/>
          <p:nvPr/>
        </p:nvSpPr>
        <p:spPr>
          <a:xfrm>
            <a:off x="2468660"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8" name="Oval 117">
            <a:extLst>
              <a:ext uri="{FF2B5EF4-FFF2-40B4-BE49-F238E27FC236}">
                <a16:creationId xmlns:a16="http://schemas.microsoft.com/office/drawing/2014/main" id="{64B8F3E6-0C3B-4E6B-56EE-3C616F9AEA3C}"/>
              </a:ext>
            </a:extLst>
          </p:cNvPr>
          <p:cNvSpPr/>
          <p:nvPr/>
        </p:nvSpPr>
        <p:spPr>
          <a:xfrm>
            <a:off x="2832803"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9" name="Oval 118">
            <a:extLst>
              <a:ext uri="{FF2B5EF4-FFF2-40B4-BE49-F238E27FC236}">
                <a16:creationId xmlns:a16="http://schemas.microsoft.com/office/drawing/2014/main" id="{8E601920-BBD7-E7CA-A137-997EB47E2CB2}"/>
              </a:ext>
            </a:extLst>
          </p:cNvPr>
          <p:cNvSpPr/>
          <p:nvPr/>
        </p:nvSpPr>
        <p:spPr>
          <a:xfrm>
            <a:off x="3196946"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0" name="Oval 119">
            <a:extLst>
              <a:ext uri="{FF2B5EF4-FFF2-40B4-BE49-F238E27FC236}">
                <a16:creationId xmlns:a16="http://schemas.microsoft.com/office/drawing/2014/main" id="{9629ECA6-F6E6-5724-A952-F07EBE9ABFBC}"/>
              </a:ext>
            </a:extLst>
          </p:cNvPr>
          <p:cNvSpPr/>
          <p:nvPr/>
        </p:nvSpPr>
        <p:spPr>
          <a:xfrm>
            <a:off x="3561470"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2" name="Oval 121">
            <a:extLst>
              <a:ext uri="{FF2B5EF4-FFF2-40B4-BE49-F238E27FC236}">
                <a16:creationId xmlns:a16="http://schemas.microsoft.com/office/drawing/2014/main" id="{C13D3584-8F86-FEED-950B-9D870826B16B}"/>
              </a:ext>
            </a:extLst>
          </p:cNvPr>
          <p:cNvSpPr/>
          <p:nvPr/>
        </p:nvSpPr>
        <p:spPr>
          <a:xfrm>
            <a:off x="4284339" y="627733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4" name="Oval 123">
            <a:extLst>
              <a:ext uri="{FF2B5EF4-FFF2-40B4-BE49-F238E27FC236}">
                <a16:creationId xmlns:a16="http://schemas.microsoft.com/office/drawing/2014/main" id="{A1CFDD7B-AE30-1FB9-987F-797E1E1A77AE}"/>
              </a:ext>
            </a:extLst>
          </p:cNvPr>
          <p:cNvSpPr/>
          <p:nvPr/>
        </p:nvSpPr>
        <p:spPr>
          <a:xfrm>
            <a:off x="5019565"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2006485"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3697804" y="5998675"/>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13.5% – 15.5%</a:t>
            </a:r>
          </a:p>
        </p:txBody>
      </p:sp>
      <p:sp>
        <p:nvSpPr>
          <p:cNvPr id="127" name="Title 2">
            <a:extLst>
              <a:ext uri="{FF2B5EF4-FFF2-40B4-BE49-F238E27FC236}">
                <a16:creationId xmlns:a16="http://schemas.microsoft.com/office/drawing/2014/main" id="{B41CB062-B3CF-9FDE-1311-FEE1B1FAA3CD}"/>
              </a:ext>
            </a:extLst>
          </p:cNvPr>
          <p:cNvSpPr txBox="1"/>
          <p:nvPr/>
        </p:nvSpPr>
        <p:spPr>
          <a:xfrm>
            <a:off x="4569367"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28" name="Title 2">
            <a:extLst>
              <a:ext uri="{FF2B5EF4-FFF2-40B4-BE49-F238E27FC236}">
                <a16:creationId xmlns:a16="http://schemas.microsoft.com/office/drawing/2014/main" id="{6D30BEC4-2683-ED22-6AEA-4863616B5599}"/>
              </a:ext>
            </a:extLst>
          </p:cNvPr>
          <p:cNvSpPr txBox="1"/>
          <p:nvPr/>
        </p:nvSpPr>
        <p:spPr>
          <a:xfrm>
            <a:off x="624070" y="6289043"/>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129" name="Straight Connector 128">
            <a:extLst>
              <a:ext uri="{FF2B5EF4-FFF2-40B4-BE49-F238E27FC236}">
                <a16:creationId xmlns:a16="http://schemas.microsoft.com/office/drawing/2014/main" id="{C10BC331-4C23-9BBC-D438-A15EE4762DB9}"/>
              </a:ext>
            </a:extLst>
          </p:cNvPr>
          <p:cNvCxnSpPr>
            <a:cxnSpLocks/>
          </p:cNvCxnSpPr>
          <p:nvPr/>
        </p:nvCxnSpPr>
        <p:spPr>
          <a:xfrm>
            <a:off x="1881352" y="6425384"/>
            <a:ext cx="17147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7A46D4A-3123-70DD-1402-4D56075E90E9}"/>
              </a:ext>
            </a:extLst>
          </p:cNvPr>
          <p:cNvCxnSpPr>
            <a:cxnSpLocks/>
          </p:cNvCxnSpPr>
          <p:nvPr/>
        </p:nvCxnSpPr>
        <p:spPr>
          <a:xfrm>
            <a:off x="4438672"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2104517" y="55263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 name="Oval 8">
            <a:extLst>
              <a:ext uri="{FF2B5EF4-FFF2-40B4-BE49-F238E27FC236}">
                <a16:creationId xmlns:a16="http://schemas.microsoft.com/office/drawing/2014/main" id="{98B11090-0F1E-9130-E036-1F70E02E2B14}"/>
              </a:ext>
            </a:extLst>
          </p:cNvPr>
          <p:cNvSpPr/>
          <p:nvPr/>
        </p:nvSpPr>
        <p:spPr>
          <a:xfrm>
            <a:off x="2468660"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0" name="Oval 19">
            <a:extLst>
              <a:ext uri="{FF2B5EF4-FFF2-40B4-BE49-F238E27FC236}">
                <a16:creationId xmlns:a16="http://schemas.microsoft.com/office/drawing/2014/main" id="{E6F4703E-38C4-66B6-0AAA-A7577FF86048}"/>
              </a:ext>
            </a:extLst>
          </p:cNvPr>
          <p:cNvSpPr/>
          <p:nvPr/>
        </p:nvSpPr>
        <p:spPr>
          <a:xfrm>
            <a:off x="2832803"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2" name="Oval 21">
            <a:extLst>
              <a:ext uri="{FF2B5EF4-FFF2-40B4-BE49-F238E27FC236}">
                <a16:creationId xmlns:a16="http://schemas.microsoft.com/office/drawing/2014/main" id="{6AD0BF80-B769-9BAA-B585-4C4951E651CC}"/>
              </a:ext>
            </a:extLst>
          </p:cNvPr>
          <p:cNvSpPr/>
          <p:nvPr/>
        </p:nvSpPr>
        <p:spPr>
          <a:xfrm>
            <a:off x="3196946"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3" name="Oval 22">
            <a:extLst>
              <a:ext uri="{FF2B5EF4-FFF2-40B4-BE49-F238E27FC236}">
                <a16:creationId xmlns:a16="http://schemas.microsoft.com/office/drawing/2014/main" id="{0973BC90-B33A-B751-5BDD-28E157D5E2BC}"/>
              </a:ext>
            </a:extLst>
          </p:cNvPr>
          <p:cNvSpPr/>
          <p:nvPr/>
        </p:nvSpPr>
        <p:spPr>
          <a:xfrm>
            <a:off x="3561470"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4" name="Oval 23">
            <a:extLst>
              <a:ext uri="{FF2B5EF4-FFF2-40B4-BE49-F238E27FC236}">
                <a16:creationId xmlns:a16="http://schemas.microsoft.com/office/drawing/2014/main" id="{A34C17CA-F787-56E9-F2EB-5F92BCC49ACE}"/>
              </a:ext>
            </a:extLst>
          </p:cNvPr>
          <p:cNvSpPr/>
          <p:nvPr/>
        </p:nvSpPr>
        <p:spPr>
          <a:xfrm>
            <a:off x="3925994"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5" name="Oval 24">
            <a:extLst>
              <a:ext uri="{FF2B5EF4-FFF2-40B4-BE49-F238E27FC236}">
                <a16:creationId xmlns:a16="http://schemas.microsoft.com/office/drawing/2014/main" id="{92FF9485-CFA9-1A63-0EE5-BF96D5D967CE}"/>
              </a:ext>
            </a:extLst>
          </p:cNvPr>
          <p:cNvSpPr/>
          <p:nvPr/>
        </p:nvSpPr>
        <p:spPr>
          <a:xfrm>
            <a:off x="4284339"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6" name="Oval 25">
            <a:extLst>
              <a:ext uri="{FF2B5EF4-FFF2-40B4-BE49-F238E27FC236}">
                <a16:creationId xmlns:a16="http://schemas.microsoft.com/office/drawing/2014/main" id="{4D6277A3-30D7-6C5F-8DCF-E8F91CCDA879}"/>
              </a:ext>
            </a:extLst>
          </p:cNvPr>
          <p:cNvSpPr/>
          <p:nvPr/>
        </p:nvSpPr>
        <p:spPr>
          <a:xfrm>
            <a:off x="4655041"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7" name="Oval 26">
            <a:extLst>
              <a:ext uri="{FF2B5EF4-FFF2-40B4-BE49-F238E27FC236}">
                <a16:creationId xmlns:a16="http://schemas.microsoft.com/office/drawing/2014/main" id="{EA777FD4-CCEB-5E8E-E8C0-E0C952B590DC}"/>
              </a:ext>
            </a:extLst>
          </p:cNvPr>
          <p:cNvSpPr/>
          <p:nvPr/>
        </p:nvSpPr>
        <p:spPr>
          <a:xfrm>
            <a:off x="5019565"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8" name="Title 2">
            <a:extLst>
              <a:ext uri="{FF2B5EF4-FFF2-40B4-BE49-F238E27FC236}">
                <a16:creationId xmlns:a16="http://schemas.microsoft.com/office/drawing/2014/main" id="{AEAF842E-EC57-A5A6-DA5B-536F10E44B5E}"/>
              </a:ext>
            </a:extLst>
          </p:cNvPr>
          <p:cNvSpPr txBox="1"/>
          <p:nvPr/>
        </p:nvSpPr>
        <p:spPr>
          <a:xfrm>
            <a:off x="624070" y="55351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a:t>
            </a:r>
            <a:r>
              <a:rPr lang="en-US" altLang="zh-CN" sz="1200" dirty="0" err="1">
                <a:solidFill>
                  <a:schemeClr val="tx1"/>
                </a:solidFill>
                <a:latin typeface="Arial" panose="020B0604020202020204" pitchFamily="34" charset="0"/>
                <a:cs typeface="Arial" panose="020B0604020202020204" pitchFamily="34" charset="0"/>
              </a:rPr>
              <a:t>chua</a:t>
            </a:r>
            <a:endParaRPr lang="en-US" altLang="zh-CN" sz="1200" dirty="0">
              <a:solidFill>
                <a:schemeClr val="tx1"/>
              </a:solidFill>
              <a:latin typeface="Arial" panose="020B0604020202020204" pitchFamily="34" charset="0"/>
              <a:cs typeface="Arial" panose="020B0604020202020204" pitchFamily="34" charset="0"/>
            </a:endParaRPr>
          </a:p>
        </p:txBody>
      </p:sp>
      <p:cxnSp>
        <p:nvCxnSpPr>
          <p:cNvPr id="29" name="Straight Connector 28">
            <a:extLst>
              <a:ext uri="{FF2B5EF4-FFF2-40B4-BE49-F238E27FC236}">
                <a16:creationId xmlns:a16="http://schemas.microsoft.com/office/drawing/2014/main" id="{11FDC852-B66F-E309-2C7D-854DA34DBFAE}"/>
              </a:ext>
            </a:extLst>
          </p:cNvPr>
          <p:cNvCxnSpPr>
            <a:cxnSpLocks/>
          </p:cNvCxnSpPr>
          <p:nvPr/>
        </p:nvCxnSpPr>
        <p:spPr>
          <a:xfrm>
            <a:off x="1397876" y="5671502"/>
            <a:ext cx="65494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3" cstate="screen">
            <a:extLst>
              <a:ext uri="{28A0092B-C50C-407E-A947-70E740481C1C}">
                <a14:useLocalDpi xmlns:a14="http://schemas.microsoft.com/office/drawing/2010/main"/>
              </a:ext>
            </a:extLst>
          </a:blip>
          <a:srcRect l="8675" r="8675"/>
          <a:stretch/>
        </p:blipFill>
        <p:spPr>
          <a:xfrm>
            <a:off x="8809684" y="593768"/>
            <a:ext cx="2114328" cy="6400800"/>
          </a:xfrm>
          <a:prstGeom prst="rect">
            <a:avLst/>
          </a:prstGeom>
        </p:spPr>
      </p:pic>
      <p:sp>
        <p:nvSpPr>
          <p:cNvPr id="34" name="object 10">
            <a:extLst>
              <a:ext uri="{FF2B5EF4-FFF2-40B4-BE49-F238E27FC236}">
                <a16:creationId xmlns:a16="http://schemas.microsoft.com/office/drawing/2014/main" id="{C253552D-575F-5CDC-9429-090B7D8D4751}"/>
              </a:ext>
            </a:extLst>
          </p:cNvPr>
          <p:cNvSpPr txBox="1"/>
          <p:nvPr/>
        </p:nvSpPr>
        <p:spPr>
          <a:xfrm rot="16200000">
            <a:off x="7683080" y="4297449"/>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US" altLang="zh-CN" sz="3200" b="1" dirty="0">
                <a:solidFill>
                  <a:schemeClr val="bg1"/>
                </a:solidFill>
                <a:latin typeface="Arial" panose="020B0604020202020204" pitchFamily="34" charset="0"/>
                <a:ea typeface="Inter Display" panose="02000503000000020004" pitchFamily="2" charset="0"/>
                <a:cs typeface="Arial" panose="020B0604020202020204" pitchFamily="34" charset="0"/>
              </a:rPr>
              <a:t>CABERNET SAUVIGNON</a:t>
            </a:r>
            <a:endParaRPr lang="en-AU" sz="32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3" name="Title 2">
            <a:extLst>
              <a:ext uri="{FF2B5EF4-FFF2-40B4-BE49-F238E27FC236}">
                <a16:creationId xmlns:a16="http://schemas.microsoft.com/office/drawing/2014/main" id="{E8959698-96CC-0A6D-FE01-CB2FCCBE514F}"/>
              </a:ext>
            </a:extLst>
          </p:cNvPr>
          <p:cNvSpPr txBox="1"/>
          <p:nvPr/>
        </p:nvSpPr>
        <p:spPr>
          <a:xfrm>
            <a:off x="2006485" y="4495408"/>
            <a:ext cx="91948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Thấp</a:t>
            </a:r>
          </a:p>
        </p:txBody>
      </p:sp>
      <p:grpSp>
        <p:nvGrpSpPr>
          <p:cNvPr id="11" name="Group 10">
            <a:extLst>
              <a:ext uri="{FF2B5EF4-FFF2-40B4-BE49-F238E27FC236}">
                <a16:creationId xmlns:a16="http://schemas.microsoft.com/office/drawing/2014/main" id="{2EAE203C-6098-7ED6-D32E-4165167E5C57}"/>
              </a:ext>
            </a:extLst>
          </p:cNvPr>
          <p:cNvGrpSpPr/>
          <p:nvPr/>
        </p:nvGrpSpPr>
        <p:grpSpPr>
          <a:xfrm>
            <a:off x="4652058" y="6287100"/>
            <a:ext cx="278634" cy="272668"/>
            <a:chOff x="8032638" y="5926610"/>
            <a:chExt cx="278634" cy="272668"/>
          </a:xfrm>
        </p:grpSpPr>
        <p:sp>
          <p:nvSpPr>
            <p:cNvPr id="12" name="Freeform 11">
              <a:extLst>
                <a:ext uri="{FF2B5EF4-FFF2-40B4-BE49-F238E27FC236}">
                  <a16:creationId xmlns:a16="http://schemas.microsoft.com/office/drawing/2014/main" id="{4F470C75-4317-D66B-73E1-626D2CC6783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13" name="Freeform 12">
              <a:extLst>
                <a:ext uri="{FF2B5EF4-FFF2-40B4-BE49-F238E27FC236}">
                  <a16:creationId xmlns:a16="http://schemas.microsoft.com/office/drawing/2014/main" id="{4D56EBAB-BC6B-9EA6-8F7D-5692A38AB8D9}"/>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grpSp>
        <p:nvGrpSpPr>
          <p:cNvPr id="17" name="Group 16">
            <a:extLst>
              <a:ext uri="{FF2B5EF4-FFF2-40B4-BE49-F238E27FC236}">
                <a16:creationId xmlns:a16="http://schemas.microsoft.com/office/drawing/2014/main" id="{8DEB2490-3918-E451-6BA2-84956089A438}"/>
              </a:ext>
            </a:extLst>
          </p:cNvPr>
          <p:cNvGrpSpPr/>
          <p:nvPr/>
        </p:nvGrpSpPr>
        <p:grpSpPr>
          <a:xfrm rot="10800000">
            <a:off x="3926344" y="6287100"/>
            <a:ext cx="278634" cy="272668"/>
            <a:chOff x="8032638" y="5926610"/>
            <a:chExt cx="278634" cy="272668"/>
          </a:xfrm>
        </p:grpSpPr>
        <p:sp>
          <p:nvSpPr>
            <p:cNvPr id="19" name="Freeform 18">
              <a:extLst>
                <a:ext uri="{FF2B5EF4-FFF2-40B4-BE49-F238E27FC236}">
                  <a16:creationId xmlns:a16="http://schemas.microsoft.com/office/drawing/2014/main" id="{4CD359C2-D95A-E282-F014-8522B6A7D2A8}"/>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21" name="Freeform 20">
              <a:extLst>
                <a:ext uri="{FF2B5EF4-FFF2-40B4-BE49-F238E27FC236}">
                  <a16:creationId xmlns:a16="http://schemas.microsoft.com/office/drawing/2014/main" id="{E6F7741F-E861-CECE-DFDA-B7FB7B9EA300}"/>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spTree>
    <p:extLst>
      <p:ext uri="{BB962C8B-B14F-4D97-AF65-F5344CB8AC3E}">
        <p14:creationId xmlns:p14="http://schemas.microsoft.com/office/powerpoint/2010/main" val="2143889855"/>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E88FAD44-DE6F-8604-D0D5-0262FF9E99B6}"/>
              </a:ext>
            </a:extLst>
          </p:cNvPr>
          <p:cNvCxnSpPr>
            <a:cxnSpLocks/>
          </p:cNvCxnSpPr>
          <p:nvPr/>
        </p:nvCxnSpPr>
        <p:spPr>
          <a:xfrm>
            <a:off x="3224030" y="4258888"/>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9" name="Oval 18">
            <a:extLst>
              <a:ext uri="{FF2B5EF4-FFF2-40B4-BE49-F238E27FC236}">
                <a16:creationId xmlns:a16="http://schemas.microsoft.com/office/drawing/2014/main" id="{D291017A-AAC1-2366-20F9-8813A1A9D3D5}"/>
              </a:ext>
            </a:extLst>
          </p:cNvPr>
          <p:cNvSpPr/>
          <p:nvPr/>
        </p:nvSpPr>
        <p:spPr>
          <a:xfrm>
            <a:off x="2271506" y="4544139"/>
            <a:ext cx="1905051" cy="1905051"/>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4" name="TextBox 3">
            <a:extLst>
              <a:ext uri="{FF2B5EF4-FFF2-40B4-BE49-F238E27FC236}">
                <a16:creationId xmlns:a16="http://schemas.microsoft.com/office/drawing/2014/main" id="{6A53CAD1-41AE-603C-A2AC-6F78511DB248}"/>
              </a:ext>
            </a:extLst>
          </p:cNvPr>
          <p:cNvSpPr txBox="1"/>
          <p:nvPr/>
        </p:nvSpPr>
        <p:spPr>
          <a:xfrm>
            <a:off x="501248" y="541230"/>
            <a:ext cx="5541444" cy="899990"/>
          </a:xfrm>
          <a:prstGeom prst="rect">
            <a:avLst/>
          </a:prstGeom>
          <a:noFill/>
        </p:spPr>
        <p:txBody>
          <a:bodyPr wrap="square">
            <a:spAutoFit/>
          </a:bodyPr>
          <a:lstStyle/>
          <a:p>
            <a:pPr>
              <a:lnSpc>
                <a:spcPct val="82000"/>
              </a:lnSpc>
            </a:pPr>
            <a:r>
              <a:rPr lang="en-US" altLang="zh-CN" sz="3200" b="1" dirty="0" err="1">
                <a:solidFill>
                  <a:srgbClr val="601329"/>
                </a:solidFill>
                <a:latin typeface="Arial" panose="020B0604020202020204" pitchFamily="34" charset="0"/>
              </a:rPr>
              <a:t>THUNG LŨNG McLAREN
GRENACHE</a:t>
            </a:r>
          </a:p>
        </p:txBody>
      </p:sp>
      <p:sp>
        <p:nvSpPr>
          <p:cNvPr id="6" name="TextBox 5">
            <a:extLst>
              <a:ext uri="{FF2B5EF4-FFF2-40B4-BE49-F238E27FC236}">
                <a16:creationId xmlns:a16="http://schemas.microsoft.com/office/drawing/2014/main" id="{3937CC6C-038C-22C6-5A1B-F274BB411F78}"/>
              </a:ext>
            </a:extLst>
          </p:cNvPr>
          <p:cNvSpPr txBox="1"/>
          <p:nvPr/>
        </p:nvSpPr>
        <p:spPr>
          <a:xfrm>
            <a:off x="816255" y="1711396"/>
            <a:ext cx="2805709" cy="830997"/>
          </a:xfrm>
          <a:prstGeom prst="rect">
            <a:avLst/>
          </a:prstGeom>
          <a:noFill/>
        </p:spPr>
        <p:txBody>
          <a:bodyPr wrap="square" anchor="b">
            <a:spAutoFit/>
          </a:bodyPr>
          <a:lstStyle/>
          <a:p>
            <a:pPr algn="ctr">
              <a:spcBef>
                <a:spcPts val="217"/>
              </a:spcBef>
              <a:spcAft>
                <a:spcPts val="315"/>
              </a:spcAft>
            </a:pPr>
            <a:r>
              <a:rPr lang="en-US" altLang="zh-CN" sz="1600" dirty="0">
                <a:effectLst/>
                <a:latin typeface="Arial" panose="020B0604020202020204" pitchFamily="34" charset="0"/>
              </a:rPr>
              <a:t>RẤT PHÙ HỢP VỚI KHU VỰC VÀ TẠO RA NHIỀU KIỂU VANG KHÁC NHAU</a:t>
            </a: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721231" y="2065623"/>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2561585"/>
            <a:ext cx="0" cy="45666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010625"/>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8" y="845072"/>
            <a:ext cx="2427900" cy="242790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809225" y="1498022"/>
            <a:ext cx="2425021" cy="1032975"/>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en-US" altLang="zh-CN" sz="2200" dirty="0">
                <a:solidFill>
                  <a:schemeClr val="tx1"/>
                </a:solidFill>
                <a:effectLst/>
                <a:latin typeface="Arial" panose="020B0604020202020204" pitchFamily="34" charset="0"/>
              </a:rPr>
              <a:t>TỪ CHỖ BỊ BỎ QUA GIỜ ĐÂY LÀ MỘT NGÔI SAO</a:t>
            </a:r>
            <a:endParaRPr lang="en-AU" sz="2200" dirty="0">
              <a:solidFill>
                <a:schemeClr val="tx1"/>
              </a:solidFill>
              <a:effectLst/>
              <a:latin typeface="Arial" panose="020B0604020202020204" pitchFamily="34" charset="0"/>
            </a:endParaRPr>
          </a:p>
        </p:txBody>
      </p:sp>
      <p:pic>
        <p:nvPicPr>
          <p:cNvPr id="3" name="Picture Placeholder 8">
            <a:extLst>
              <a:ext uri="{FF2B5EF4-FFF2-40B4-BE49-F238E27FC236}">
                <a16:creationId xmlns:a16="http://schemas.microsoft.com/office/drawing/2014/main" id="{7A51DF95-F3F6-9DD6-C388-D0544C8D495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410197" y="368300"/>
            <a:ext cx="2114328" cy="6400800"/>
          </a:xfrm>
          <a:prstGeom prst="rect">
            <a:avLst/>
          </a:prstGeom>
        </p:spPr>
      </p:pic>
      <p:sp>
        <p:nvSpPr>
          <p:cNvPr id="5" name="object 10">
            <a:extLst>
              <a:ext uri="{FF2B5EF4-FFF2-40B4-BE49-F238E27FC236}">
                <a16:creationId xmlns:a16="http://schemas.microsoft.com/office/drawing/2014/main" id="{C478B2E1-CB5C-E487-2C8E-7DC92B488748}"/>
              </a:ext>
            </a:extLst>
          </p:cNvPr>
          <p:cNvSpPr txBox="1"/>
          <p:nvPr/>
        </p:nvSpPr>
        <p:spPr>
          <a:xfrm rot="16200000">
            <a:off x="4283593"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GRENACHE</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cxnSp>
        <p:nvCxnSpPr>
          <p:cNvPr id="2" name="Straight Connector 1">
            <a:extLst>
              <a:ext uri="{FF2B5EF4-FFF2-40B4-BE49-F238E27FC236}">
                <a16:creationId xmlns:a16="http://schemas.microsoft.com/office/drawing/2014/main" id="{45B36133-D5C5-73B1-B342-7D280EE6D013}"/>
              </a:ext>
            </a:extLst>
          </p:cNvPr>
          <p:cNvCxnSpPr>
            <a:cxnSpLocks/>
          </p:cNvCxnSpPr>
          <p:nvPr/>
        </p:nvCxnSpPr>
        <p:spPr>
          <a:xfrm>
            <a:off x="3224030" y="4258888"/>
            <a:ext cx="273129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E3580AC0-5E35-0E3A-5678-425F6FD9D979}"/>
              </a:ext>
            </a:extLst>
          </p:cNvPr>
          <p:cNvCxnSpPr>
            <a:cxnSpLocks/>
          </p:cNvCxnSpPr>
          <p:nvPr/>
        </p:nvCxnSpPr>
        <p:spPr>
          <a:xfrm>
            <a:off x="6992983" y="4169199"/>
            <a:ext cx="338143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985B22D7-BA50-71EC-80D1-9672EB602335}"/>
              </a:ext>
            </a:extLst>
          </p:cNvPr>
          <p:cNvSpPr txBox="1"/>
          <p:nvPr/>
        </p:nvSpPr>
        <p:spPr>
          <a:xfrm>
            <a:off x="9883486" y="4735579"/>
            <a:ext cx="2805709" cy="1713611"/>
          </a:xfrm>
          <a:prstGeom prst="rect">
            <a:avLst/>
          </a:prstGeom>
          <a:noFill/>
        </p:spPr>
        <p:txBody>
          <a:bodyPr wrap="square" anchor="b">
            <a:spAutoFit/>
          </a:bodyPr>
          <a:lstStyle/>
          <a:p>
            <a:pPr>
              <a:lnSpc>
                <a:spcPct val="82000"/>
              </a:lnSpc>
              <a:spcBef>
                <a:spcPts val="150"/>
              </a:spcBef>
              <a:spcAft>
                <a:spcPts val="315"/>
              </a:spcAft>
              <a:buClr>
                <a:srgbClr val="B2D8BE"/>
              </a:buClr>
            </a:pPr>
            <a:r>
              <a:rPr lang="en-US" altLang="zh-CN" sz="1400" b="1" dirty="0">
                <a:effectLst/>
                <a:latin typeface="Arial" panose="020B0604020202020204" pitchFamily="34" charset="0"/>
              </a:rPr>
              <a:t>HƯƠNG VỊ</a:t>
            </a:r>
            <a:endParaRPr lang="en-AU" sz="1400" b="1" dirty="0">
              <a:latin typeface="Arial" panose="020B0604020202020204" pitchFamily="34" charset="0"/>
            </a:endParaRP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Anh đào</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Mâm xôi đen</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Dâu tây</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Tiêu trắng</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Đất</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Gia vị</a:t>
            </a:r>
            <a:endParaRPr lang="en-AU" sz="1400" dirty="0">
              <a:effectLst/>
              <a:latin typeface="Arial" panose="020B0604020202020204" pitchFamily="34" charset="0"/>
            </a:endParaRPr>
          </a:p>
        </p:txBody>
      </p:sp>
      <p:cxnSp>
        <p:nvCxnSpPr>
          <p:cNvPr id="14" name="Straight Connector 13">
            <a:extLst>
              <a:ext uri="{FF2B5EF4-FFF2-40B4-BE49-F238E27FC236}">
                <a16:creationId xmlns:a16="http://schemas.microsoft.com/office/drawing/2014/main" id="{2ABA9686-50D3-151C-B878-1FBBFD68975E}"/>
              </a:ext>
            </a:extLst>
          </p:cNvPr>
          <p:cNvCxnSpPr>
            <a:cxnSpLocks/>
          </p:cNvCxnSpPr>
          <p:nvPr/>
        </p:nvCxnSpPr>
        <p:spPr>
          <a:xfrm>
            <a:off x="10380002" y="4169199"/>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E4F53E07-E74D-3010-B860-088C14C85BD0}"/>
              </a:ext>
            </a:extLst>
          </p:cNvPr>
          <p:cNvSpPr txBox="1"/>
          <p:nvPr/>
        </p:nvSpPr>
        <p:spPr>
          <a:xfrm>
            <a:off x="2256891" y="4952490"/>
            <a:ext cx="1905052" cy="1233671"/>
          </a:xfrm>
          <a:prstGeom prst="rect">
            <a:avLst/>
          </a:prstGeom>
          <a:noFill/>
        </p:spPr>
        <p:txBody>
          <a:bodyPr wrap="square" anchor="b">
            <a:spAutoFit/>
          </a:bodyPr>
          <a:lstStyle>
            <a:lvl1pPr>
              <a:defRPr sz="1400"/>
            </a:lvl1pPr>
          </a:lstStyle>
          <a:p>
            <a:pPr algn="ctr">
              <a:spcBef>
                <a:spcPts val="217"/>
              </a:spcBef>
              <a:spcAft>
                <a:spcPts val="315"/>
              </a:spcAft>
            </a:pPr>
            <a:r>
              <a:rPr lang="en-US" altLang="zh-CN" sz="1400" b="1" dirty="0">
                <a:effectLst/>
                <a:latin typeface="Arial" panose="020B0604020202020204" pitchFamily="34" charset="0"/>
              </a:rPr>
              <a:t>NHỮNG CÂY NHO GIÀ NHẤT ĐƯỢC TRỒNG VÀO 
CUỐI NHỮNG NĂM 1800</a:t>
            </a:r>
          </a:p>
        </p:txBody>
      </p:sp>
    </p:spTree>
    <p:extLst>
      <p:ext uri="{BB962C8B-B14F-4D97-AF65-F5344CB8AC3E}">
        <p14:creationId xmlns:p14="http://schemas.microsoft.com/office/powerpoint/2010/main" val="17649920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600035" y="595639"/>
            <a:ext cx="11283754" cy="1325562"/>
          </a:xfrm>
        </p:spPr>
        <p:txBody>
          <a:bodyPr/>
          <a:lstStyle/>
          <a:p>
            <a:r>
              <a:rPr lang="en-US" altLang="zh-CN" sz="3200" b="1" dirty="0">
                <a:solidFill>
                  <a:schemeClr val="bg2"/>
                </a:solidFill>
              </a:rPr>
              <a:t>Đặc điểm
của GRENACHE</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442900" y="5842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316296" y="44101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GRENACHE</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084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 name="Oval 11">
            <a:extLst>
              <a:ext uri="{FF2B5EF4-FFF2-40B4-BE49-F238E27FC236}">
                <a16:creationId xmlns:a16="http://schemas.microsoft.com/office/drawing/2014/main" id="{ECE51254-419D-29CF-E4C7-E8063642813C}"/>
              </a:ext>
            </a:extLst>
          </p:cNvPr>
          <p:cNvSpPr/>
          <p:nvPr/>
        </p:nvSpPr>
        <p:spPr>
          <a:xfrm>
            <a:off x="237498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 name="Oval 17">
            <a:extLst>
              <a:ext uri="{FF2B5EF4-FFF2-40B4-BE49-F238E27FC236}">
                <a16:creationId xmlns:a16="http://schemas.microsoft.com/office/drawing/2014/main" id="{8F9442EB-F8DB-AA97-5543-6832E2FA2144}"/>
              </a:ext>
            </a:extLst>
          </p:cNvPr>
          <p:cNvSpPr/>
          <p:nvPr/>
        </p:nvSpPr>
        <p:spPr>
          <a:xfrm>
            <a:off x="273913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9" name="Oval 18">
            <a:extLst>
              <a:ext uri="{FF2B5EF4-FFF2-40B4-BE49-F238E27FC236}">
                <a16:creationId xmlns:a16="http://schemas.microsoft.com/office/drawing/2014/main" id="{468D29E8-9680-54FB-ADF6-1FC18021F427}"/>
              </a:ext>
            </a:extLst>
          </p:cNvPr>
          <p:cNvSpPr/>
          <p:nvPr/>
        </p:nvSpPr>
        <p:spPr>
          <a:xfrm>
            <a:off x="310327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2" name="Title 2">
            <a:extLst>
              <a:ext uri="{FF2B5EF4-FFF2-40B4-BE49-F238E27FC236}">
                <a16:creationId xmlns:a16="http://schemas.microsoft.com/office/drawing/2014/main" id="{B283C7EC-898C-AD95-22EA-C77E4AED5B94}"/>
              </a:ext>
            </a:extLst>
          </p:cNvPr>
          <p:cNvSpPr txBox="1"/>
          <p:nvPr/>
        </p:nvSpPr>
        <p:spPr>
          <a:xfrm>
            <a:off x="530398" y="1687126"/>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23" name="Oval 22">
            <a:extLst>
              <a:ext uri="{FF2B5EF4-FFF2-40B4-BE49-F238E27FC236}">
                <a16:creationId xmlns:a16="http://schemas.microsoft.com/office/drawing/2014/main" id="{984C8C4D-8F79-3F95-64F0-3F8DF32F7E86}"/>
              </a:ext>
            </a:extLst>
          </p:cNvPr>
          <p:cNvSpPr/>
          <p:nvPr/>
        </p:nvSpPr>
        <p:spPr>
          <a:xfrm>
            <a:off x="346779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5" name="Oval 24">
            <a:extLst>
              <a:ext uri="{FF2B5EF4-FFF2-40B4-BE49-F238E27FC236}">
                <a16:creationId xmlns:a16="http://schemas.microsoft.com/office/drawing/2014/main" id="{B44A9AAF-3CA0-F26C-52DB-452F9F1631C6}"/>
              </a:ext>
            </a:extLst>
          </p:cNvPr>
          <p:cNvSpPr/>
          <p:nvPr/>
        </p:nvSpPr>
        <p:spPr>
          <a:xfrm>
            <a:off x="383232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6" name="Oval 25">
            <a:extLst>
              <a:ext uri="{FF2B5EF4-FFF2-40B4-BE49-F238E27FC236}">
                <a16:creationId xmlns:a16="http://schemas.microsoft.com/office/drawing/2014/main" id="{0BDD849F-B1C2-C0FD-0305-6965BC931548}"/>
              </a:ext>
            </a:extLst>
          </p:cNvPr>
          <p:cNvSpPr/>
          <p:nvPr/>
        </p:nvSpPr>
        <p:spPr>
          <a:xfrm>
            <a:off x="419066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7" name="Oval 26">
            <a:extLst>
              <a:ext uri="{FF2B5EF4-FFF2-40B4-BE49-F238E27FC236}">
                <a16:creationId xmlns:a16="http://schemas.microsoft.com/office/drawing/2014/main" id="{E480CDAA-7258-4034-77AF-B93ACCC317A4}"/>
              </a:ext>
            </a:extLst>
          </p:cNvPr>
          <p:cNvSpPr/>
          <p:nvPr/>
        </p:nvSpPr>
        <p:spPr>
          <a:xfrm>
            <a:off x="456136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8" name="Oval 27">
            <a:extLst>
              <a:ext uri="{FF2B5EF4-FFF2-40B4-BE49-F238E27FC236}">
                <a16:creationId xmlns:a16="http://schemas.microsoft.com/office/drawing/2014/main" id="{FB717671-4407-4D98-7C0A-DF654166562E}"/>
              </a:ext>
            </a:extLst>
          </p:cNvPr>
          <p:cNvSpPr/>
          <p:nvPr/>
        </p:nvSpPr>
        <p:spPr>
          <a:xfrm>
            <a:off x="492589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2374987" y="213788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Grenache</a:t>
            </a:r>
          </a:p>
        </p:txBody>
      </p:sp>
      <p:cxnSp>
        <p:nvCxnSpPr>
          <p:cNvPr id="31" name="Straight Connector 30">
            <a:extLst>
              <a:ext uri="{FF2B5EF4-FFF2-40B4-BE49-F238E27FC236}">
                <a16:creationId xmlns:a16="http://schemas.microsoft.com/office/drawing/2014/main" id="{A245A703-6501-56F0-F0BC-9DD08749BE50}"/>
              </a:ext>
            </a:extLst>
          </p:cNvPr>
          <p:cNvCxnSpPr>
            <a:cxnSpLocks/>
          </p:cNvCxnSpPr>
          <p:nvPr/>
        </p:nvCxnSpPr>
        <p:spPr>
          <a:xfrm>
            <a:off x="1410550" y="182702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01E16359-1627-2920-00FD-6FBE917ED7D7}"/>
              </a:ext>
            </a:extLst>
          </p:cNvPr>
          <p:cNvSpPr/>
          <p:nvPr/>
        </p:nvSpPr>
        <p:spPr>
          <a:xfrm>
            <a:off x="2010844" y="284276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4" name="Oval 33">
            <a:extLst>
              <a:ext uri="{FF2B5EF4-FFF2-40B4-BE49-F238E27FC236}">
                <a16:creationId xmlns:a16="http://schemas.microsoft.com/office/drawing/2014/main" id="{50B36DD8-882F-6FDA-508E-8EF70308D1B1}"/>
              </a:ext>
            </a:extLst>
          </p:cNvPr>
          <p:cNvSpPr/>
          <p:nvPr/>
        </p:nvSpPr>
        <p:spPr>
          <a:xfrm>
            <a:off x="237498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5" name="Oval 34">
            <a:extLst>
              <a:ext uri="{FF2B5EF4-FFF2-40B4-BE49-F238E27FC236}">
                <a16:creationId xmlns:a16="http://schemas.microsoft.com/office/drawing/2014/main" id="{449A331C-3C34-B5D3-9F68-36A4BAB9E1E4}"/>
              </a:ext>
            </a:extLst>
          </p:cNvPr>
          <p:cNvSpPr/>
          <p:nvPr/>
        </p:nvSpPr>
        <p:spPr>
          <a:xfrm>
            <a:off x="2739130"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6" name="Oval 35">
            <a:extLst>
              <a:ext uri="{FF2B5EF4-FFF2-40B4-BE49-F238E27FC236}">
                <a16:creationId xmlns:a16="http://schemas.microsoft.com/office/drawing/2014/main" id="{89D495A7-4C2F-C7E5-D281-5895A964F108}"/>
              </a:ext>
            </a:extLst>
          </p:cNvPr>
          <p:cNvSpPr/>
          <p:nvPr/>
        </p:nvSpPr>
        <p:spPr>
          <a:xfrm>
            <a:off x="3103273"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8" name="Title 2">
            <a:extLst>
              <a:ext uri="{FF2B5EF4-FFF2-40B4-BE49-F238E27FC236}">
                <a16:creationId xmlns:a16="http://schemas.microsoft.com/office/drawing/2014/main" id="{D0ED5DEE-5877-4EA6-88CA-60A69208737E}"/>
              </a:ext>
            </a:extLst>
          </p:cNvPr>
          <p:cNvSpPr txBox="1"/>
          <p:nvPr/>
        </p:nvSpPr>
        <p:spPr>
          <a:xfrm>
            <a:off x="530397" y="2841706"/>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a:t>
            </a:r>
          </a:p>
        </p:txBody>
      </p:sp>
      <p:sp>
        <p:nvSpPr>
          <p:cNvPr id="39" name="Oval 38">
            <a:extLst>
              <a:ext uri="{FF2B5EF4-FFF2-40B4-BE49-F238E27FC236}">
                <a16:creationId xmlns:a16="http://schemas.microsoft.com/office/drawing/2014/main" id="{782FFC8C-30DA-0414-3434-62A7C3F3D806}"/>
              </a:ext>
            </a:extLst>
          </p:cNvPr>
          <p:cNvSpPr/>
          <p:nvPr/>
        </p:nvSpPr>
        <p:spPr>
          <a:xfrm>
            <a:off x="346779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0" name="Oval 39">
            <a:extLst>
              <a:ext uri="{FF2B5EF4-FFF2-40B4-BE49-F238E27FC236}">
                <a16:creationId xmlns:a16="http://schemas.microsoft.com/office/drawing/2014/main" id="{A8B49305-1D74-BF86-EEAA-4E7A1126B0CF}"/>
              </a:ext>
            </a:extLst>
          </p:cNvPr>
          <p:cNvSpPr/>
          <p:nvPr/>
        </p:nvSpPr>
        <p:spPr>
          <a:xfrm>
            <a:off x="3832321"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7" name="Oval 46">
            <a:extLst>
              <a:ext uri="{FF2B5EF4-FFF2-40B4-BE49-F238E27FC236}">
                <a16:creationId xmlns:a16="http://schemas.microsoft.com/office/drawing/2014/main" id="{E733220F-8285-B13A-9EBB-2139D51004FE}"/>
              </a:ext>
            </a:extLst>
          </p:cNvPr>
          <p:cNvSpPr/>
          <p:nvPr/>
        </p:nvSpPr>
        <p:spPr>
          <a:xfrm>
            <a:off x="4190666"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9" name="Oval 48">
            <a:extLst>
              <a:ext uri="{FF2B5EF4-FFF2-40B4-BE49-F238E27FC236}">
                <a16:creationId xmlns:a16="http://schemas.microsoft.com/office/drawing/2014/main" id="{3BF14DF1-3B62-C9FB-6F50-91ACA4D0A5EB}"/>
              </a:ext>
            </a:extLst>
          </p:cNvPr>
          <p:cNvSpPr/>
          <p:nvPr/>
        </p:nvSpPr>
        <p:spPr>
          <a:xfrm>
            <a:off x="4561368"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0" name="Oval 49">
            <a:extLst>
              <a:ext uri="{FF2B5EF4-FFF2-40B4-BE49-F238E27FC236}">
                <a16:creationId xmlns:a16="http://schemas.microsoft.com/office/drawing/2014/main" id="{14C47C49-46A0-3351-F040-BC7F20C9902B}"/>
              </a:ext>
            </a:extLst>
          </p:cNvPr>
          <p:cNvSpPr/>
          <p:nvPr/>
        </p:nvSpPr>
        <p:spPr>
          <a:xfrm>
            <a:off x="4925892"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12812"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52" name="Title 2">
            <a:extLst>
              <a:ext uri="{FF2B5EF4-FFF2-40B4-BE49-F238E27FC236}">
                <a16:creationId xmlns:a16="http://schemas.microsoft.com/office/drawing/2014/main" id="{88D89F4E-CECF-6C5F-173D-51A4744F4BC0}"/>
              </a:ext>
            </a:extLst>
          </p:cNvPr>
          <p:cNvSpPr txBox="1"/>
          <p:nvPr/>
        </p:nvSpPr>
        <p:spPr>
          <a:xfrm>
            <a:off x="3182563"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53" name="Title 2">
            <a:extLst>
              <a:ext uri="{FF2B5EF4-FFF2-40B4-BE49-F238E27FC236}">
                <a16:creationId xmlns:a16="http://schemas.microsoft.com/office/drawing/2014/main" id="{9E9DC995-A507-3152-C821-DA76E64866EB}"/>
              </a:ext>
            </a:extLst>
          </p:cNvPr>
          <p:cNvSpPr txBox="1"/>
          <p:nvPr/>
        </p:nvSpPr>
        <p:spPr>
          <a:xfrm>
            <a:off x="4475694" y="250330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Đậm</a:t>
            </a:r>
          </a:p>
        </p:txBody>
      </p:sp>
      <p:sp>
        <p:nvSpPr>
          <p:cNvPr id="64" name="Oval 63">
            <a:extLst>
              <a:ext uri="{FF2B5EF4-FFF2-40B4-BE49-F238E27FC236}">
                <a16:creationId xmlns:a16="http://schemas.microsoft.com/office/drawing/2014/main" id="{3E8FC32D-8C9A-564C-F98B-B3AAE41E9B4C}"/>
              </a:ext>
            </a:extLst>
          </p:cNvPr>
          <p:cNvSpPr/>
          <p:nvPr/>
        </p:nvSpPr>
        <p:spPr>
          <a:xfrm>
            <a:off x="2010844"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5" name="Oval 64">
            <a:extLst>
              <a:ext uri="{FF2B5EF4-FFF2-40B4-BE49-F238E27FC236}">
                <a16:creationId xmlns:a16="http://schemas.microsoft.com/office/drawing/2014/main" id="{625D08E0-E61D-212F-DC8D-210D88ED5F05}"/>
              </a:ext>
            </a:extLst>
          </p:cNvPr>
          <p:cNvSpPr/>
          <p:nvPr/>
        </p:nvSpPr>
        <p:spPr>
          <a:xfrm>
            <a:off x="2374987"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3" name="Oval 72">
            <a:extLst>
              <a:ext uri="{FF2B5EF4-FFF2-40B4-BE49-F238E27FC236}">
                <a16:creationId xmlns:a16="http://schemas.microsoft.com/office/drawing/2014/main" id="{BF209D93-A92D-6C67-6E0F-37788D6C5AA8}"/>
              </a:ext>
            </a:extLst>
          </p:cNvPr>
          <p:cNvSpPr/>
          <p:nvPr/>
        </p:nvSpPr>
        <p:spPr>
          <a:xfrm>
            <a:off x="273913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3" name="Oval 82">
            <a:extLst>
              <a:ext uri="{FF2B5EF4-FFF2-40B4-BE49-F238E27FC236}">
                <a16:creationId xmlns:a16="http://schemas.microsoft.com/office/drawing/2014/main" id="{6D466FAD-93A0-FDC9-6BCF-063E8D1C2C2C}"/>
              </a:ext>
            </a:extLst>
          </p:cNvPr>
          <p:cNvSpPr/>
          <p:nvPr/>
        </p:nvSpPr>
        <p:spPr>
          <a:xfrm>
            <a:off x="310327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4" name="Oval 83">
            <a:extLst>
              <a:ext uri="{FF2B5EF4-FFF2-40B4-BE49-F238E27FC236}">
                <a16:creationId xmlns:a16="http://schemas.microsoft.com/office/drawing/2014/main" id="{73CD6084-5755-9465-04E8-8F7D0E3A4492}"/>
              </a:ext>
            </a:extLst>
          </p:cNvPr>
          <p:cNvSpPr/>
          <p:nvPr/>
        </p:nvSpPr>
        <p:spPr>
          <a:xfrm>
            <a:off x="346779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5" name="Oval 84">
            <a:extLst>
              <a:ext uri="{FF2B5EF4-FFF2-40B4-BE49-F238E27FC236}">
                <a16:creationId xmlns:a16="http://schemas.microsoft.com/office/drawing/2014/main" id="{6D1800F4-B959-4248-CF67-B6654C3D06E8}"/>
              </a:ext>
            </a:extLst>
          </p:cNvPr>
          <p:cNvSpPr/>
          <p:nvPr/>
        </p:nvSpPr>
        <p:spPr>
          <a:xfrm>
            <a:off x="383232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6" name="Oval 85">
            <a:extLst>
              <a:ext uri="{FF2B5EF4-FFF2-40B4-BE49-F238E27FC236}">
                <a16:creationId xmlns:a16="http://schemas.microsoft.com/office/drawing/2014/main" id="{F2EA93D6-D2BB-B18F-2EBE-7A2376318C87}"/>
              </a:ext>
            </a:extLst>
          </p:cNvPr>
          <p:cNvSpPr/>
          <p:nvPr/>
        </p:nvSpPr>
        <p:spPr>
          <a:xfrm>
            <a:off x="419066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9" name="Oval 88">
            <a:extLst>
              <a:ext uri="{FF2B5EF4-FFF2-40B4-BE49-F238E27FC236}">
                <a16:creationId xmlns:a16="http://schemas.microsoft.com/office/drawing/2014/main" id="{1A159CF4-88D4-BF5C-2067-BCF7FAB4BD65}"/>
              </a:ext>
            </a:extLst>
          </p:cNvPr>
          <p:cNvSpPr/>
          <p:nvPr/>
        </p:nvSpPr>
        <p:spPr>
          <a:xfrm>
            <a:off x="456136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2589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12812" y="3343567"/>
            <a:ext cx="1013160" cy="27266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130" name="Title 2">
            <a:extLst>
              <a:ext uri="{FF2B5EF4-FFF2-40B4-BE49-F238E27FC236}">
                <a16:creationId xmlns:a16="http://schemas.microsoft.com/office/drawing/2014/main" id="{6C84E901-6665-1CAB-0CCB-9B30009F5578}"/>
              </a:ext>
            </a:extLst>
          </p:cNvPr>
          <p:cNvSpPr txBox="1"/>
          <p:nvPr/>
        </p:nvSpPr>
        <p:spPr>
          <a:xfrm>
            <a:off x="3033380" y="3372441"/>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131" name="Title 2">
            <a:extLst>
              <a:ext uri="{FF2B5EF4-FFF2-40B4-BE49-F238E27FC236}">
                <a16:creationId xmlns:a16="http://schemas.microsoft.com/office/drawing/2014/main" id="{A647868B-BCF5-1E40-885C-502A3E455F10}"/>
              </a:ext>
            </a:extLst>
          </p:cNvPr>
          <p:cNvSpPr txBox="1"/>
          <p:nvPr/>
        </p:nvSpPr>
        <p:spPr>
          <a:xfrm>
            <a:off x="4475694" y="336533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cxnSp>
        <p:nvCxnSpPr>
          <p:cNvPr id="133" name="Straight Connector 132">
            <a:extLst>
              <a:ext uri="{FF2B5EF4-FFF2-40B4-BE49-F238E27FC236}">
                <a16:creationId xmlns:a16="http://schemas.microsoft.com/office/drawing/2014/main" id="{DC6A5AFA-CA10-B262-723E-F9BE11833214}"/>
              </a:ext>
            </a:extLst>
          </p:cNvPr>
          <p:cNvCxnSpPr>
            <a:cxnSpLocks/>
          </p:cNvCxnSpPr>
          <p:nvPr/>
        </p:nvCxnSpPr>
        <p:spPr>
          <a:xfrm>
            <a:off x="1292772" y="2988557"/>
            <a:ext cx="666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4" name="Title 2">
            <a:extLst>
              <a:ext uri="{FF2B5EF4-FFF2-40B4-BE49-F238E27FC236}">
                <a16:creationId xmlns:a16="http://schemas.microsoft.com/office/drawing/2014/main" id="{41B56E25-7642-059F-0150-2EB80F26DFC6}"/>
              </a:ext>
            </a:extLst>
          </p:cNvPr>
          <p:cNvSpPr txBox="1"/>
          <p:nvPr/>
        </p:nvSpPr>
        <p:spPr>
          <a:xfrm>
            <a:off x="530397"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135" name="Straight Connector 134">
            <a:extLst>
              <a:ext uri="{FF2B5EF4-FFF2-40B4-BE49-F238E27FC236}">
                <a16:creationId xmlns:a16="http://schemas.microsoft.com/office/drawing/2014/main" id="{1DC88701-2625-8AFC-8D49-524BA3D9AF6C}"/>
              </a:ext>
            </a:extLst>
          </p:cNvPr>
          <p:cNvCxnSpPr>
            <a:cxnSpLocks/>
          </p:cNvCxnSpPr>
          <p:nvPr/>
        </p:nvCxnSpPr>
        <p:spPr>
          <a:xfrm>
            <a:off x="1410550" y="3828178"/>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CBD79589-22FC-6131-28CE-9C70E1FEF947}"/>
              </a:ext>
            </a:extLst>
          </p:cNvPr>
          <p:cNvSpPr/>
          <p:nvPr/>
        </p:nvSpPr>
        <p:spPr>
          <a:xfrm>
            <a:off x="2010844" y="452328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7498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39130"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03273"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6779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32321"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0666"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1368"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25892"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9" name="Title 2">
            <a:extLst>
              <a:ext uri="{FF2B5EF4-FFF2-40B4-BE49-F238E27FC236}">
                <a16:creationId xmlns:a16="http://schemas.microsoft.com/office/drawing/2014/main" id="{BD101432-B58A-D22F-33DD-83395CD07196}"/>
              </a:ext>
            </a:extLst>
          </p:cNvPr>
          <p:cNvSpPr txBox="1"/>
          <p:nvPr/>
        </p:nvSpPr>
        <p:spPr>
          <a:xfrm>
            <a:off x="3033380" y="4212700"/>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150" name="Title 2">
            <a:extLst>
              <a:ext uri="{FF2B5EF4-FFF2-40B4-BE49-F238E27FC236}">
                <a16:creationId xmlns:a16="http://schemas.microsoft.com/office/drawing/2014/main" id="{BC0235A1-B969-BEAA-8BC4-2F05808FD686}"/>
              </a:ext>
            </a:extLst>
          </p:cNvPr>
          <p:cNvSpPr txBox="1"/>
          <p:nvPr/>
        </p:nvSpPr>
        <p:spPr>
          <a:xfrm>
            <a:off x="4475694" y="420559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51" name="Title 2">
            <a:extLst>
              <a:ext uri="{FF2B5EF4-FFF2-40B4-BE49-F238E27FC236}">
                <a16:creationId xmlns:a16="http://schemas.microsoft.com/office/drawing/2014/main" id="{0519CC78-E188-BE2B-85C0-E0FE7FCF4745}"/>
              </a:ext>
            </a:extLst>
          </p:cNvPr>
          <p:cNvSpPr txBox="1"/>
          <p:nvPr/>
        </p:nvSpPr>
        <p:spPr>
          <a:xfrm>
            <a:off x="530397"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152" name="Straight Connector 151">
            <a:extLst>
              <a:ext uri="{FF2B5EF4-FFF2-40B4-BE49-F238E27FC236}">
                <a16:creationId xmlns:a16="http://schemas.microsoft.com/office/drawing/2014/main" id="{58C35F7B-40A4-CC38-26CF-B2FAD978F37A}"/>
              </a:ext>
            </a:extLst>
          </p:cNvPr>
          <p:cNvCxnSpPr>
            <a:cxnSpLocks/>
          </p:cNvCxnSpPr>
          <p:nvPr/>
        </p:nvCxnSpPr>
        <p:spPr>
          <a:xfrm>
            <a:off x="1292772" y="4668437"/>
            <a:ext cx="666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3" name="Oval 152">
            <a:extLst>
              <a:ext uri="{FF2B5EF4-FFF2-40B4-BE49-F238E27FC236}">
                <a16:creationId xmlns:a16="http://schemas.microsoft.com/office/drawing/2014/main" id="{BB001D52-6ACE-43A7-54C7-624FDA7455B3}"/>
              </a:ext>
            </a:extLst>
          </p:cNvPr>
          <p:cNvSpPr/>
          <p:nvPr/>
        </p:nvSpPr>
        <p:spPr>
          <a:xfrm>
            <a:off x="2010844" y="48692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7498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39130"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03273"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6779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32321"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0666"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1368"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25892"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2" name="Title 2">
            <a:extLst>
              <a:ext uri="{FF2B5EF4-FFF2-40B4-BE49-F238E27FC236}">
                <a16:creationId xmlns:a16="http://schemas.microsoft.com/office/drawing/2014/main" id="{27FCFC5C-BEF0-FF80-49BC-203A095CD341}"/>
              </a:ext>
            </a:extLst>
          </p:cNvPr>
          <p:cNvSpPr txBox="1"/>
          <p:nvPr/>
        </p:nvSpPr>
        <p:spPr>
          <a:xfrm>
            <a:off x="530397"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err="1">
                <a:solidFill>
                  <a:schemeClr val="tx1"/>
                </a:solidFill>
                <a:latin typeface="Arial" panose="020B0604020202020204" pitchFamily="34" charset="0"/>
                <a:cs typeface="Arial" panose="020B0604020202020204" pitchFamily="34" charset="0"/>
              </a:rPr>
              <a:t>Độ</a:t>
            </a:r>
            <a:r>
              <a:rPr lang="en-US" altLang="zh-CN" sz="1200" dirty="0">
                <a:solidFill>
                  <a:schemeClr val="tx1"/>
                </a:solidFill>
                <a:latin typeface="Arial" panose="020B0604020202020204" pitchFamily="34" charset="0"/>
                <a:cs typeface="Arial" panose="020B0604020202020204" pitchFamily="34" charset="0"/>
              </a:rPr>
              <a:t> </a:t>
            </a:r>
            <a:r>
              <a:rPr lang="en-US" altLang="zh-CN" sz="1200" dirty="0" err="1">
                <a:solidFill>
                  <a:schemeClr val="tx1"/>
                </a:solidFill>
                <a:latin typeface="Arial" panose="020B0604020202020204" pitchFamily="34" charset="0"/>
                <a:cs typeface="Arial" panose="020B0604020202020204" pitchFamily="34" charset="0"/>
              </a:rPr>
              <a:t>chát</a:t>
            </a:r>
            <a:endParaRPr lang="en-US" altLang="zh-CN" sz="1200" dirty="0">
              <a:solidFill>
                <a:schemeClr val="tx1"/>
              </a:solidFill>
              <a:latin typeface="Arial" panose="020B0604020202020204" pitchFamily="34" charset="0"/>
              <a:cs typeface="Arial" panose="020B0604020202020204" pitchFamily="34" charset="0"/>
            </a:endParaRPr>
          </a:p>
        </p:txBody>
      </p:sp>
      <p:cxnSp>
        <p:nvCxnSpPr>
          <p:cNvPr id="163" name="Straight Connector 162">
            <a:extLst>
              <a:ext uri="{FF2B5EF4-FFF2-40B4-BE49-F238E27FC236}">
                <a16:creationId xmlns:a16="http://schemas.microsoft.com/office/drawing/2014/main" id="{4A69C541-1B7B-A1B5-2501-EE1C5228D651}"/>
              </a:ext>
            </a:extLst>
          </p:cNvPr>
          <p:cNvCxnSpPr>
            <a:cxnSpLocks/>
          </p:cNvCxnSpPr>
          <p:nvPr/>
        </p:nvCxnSpPr>
        <p:spPr>
          <a:xfrm>
            <a:off x="1292772" y="5024936"/>
            <a:ext cx="666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1084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7498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3913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0327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8" name="Oval 167">
            <a:extLst>
              <a:ext uri="{FF2B5EF4-FFF2-40B4-BE49-F238E27FC236}">
                <a16:creationId xmlns:a16="http://schemas.microsoft.com/office/drawing/2014/main" id="{DB4B4ABB-9FA8-B87C-73BC-FDDC7FF1CBDD}"/>
              </a:ext>
            </a:extLst>
          </p:cNvPr>
          <p:cNvSpPr/>
          <p:nvPr/>
        </p:nvSpPr>
        <p:spPr>
          <a:xfrm>
            <a:off x="3467797"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71" name="Oval 170">
            <a:extLst>
              <a:ext uri="{FF2B5EF4-FFF2-40B4-BE49-F238E27FC236}">
                <a16:creationId xmlns:a16="http://schemas.microsoft.com/office/drawing/2014/main" id="{8C3C39FC-A54B-CF26-6770-AB3679F42E43}"/>
              </a:ext>
            </a:extLst>
          </p:cNvPr>
          <p:cNvSpPr/>
          <p:nvPr/>
        </p:nvSpPr>
        <p:spPr>
          <a:xfrm>
            <a:off x="4925892"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12812" y="581202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670308" y="5816701"/>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13.5% – 15.5%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75694" y="581202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75" name="Title 2">
            <a:extLst>
              <a:ext uri="{FF2B5EF4-FFF2-40B4-BE49-F238E27FC236}">
                <a16:creationId xmlns:a16="http://schemas.microsoft.com/office/drawing/2014/main" id="{D1098D9B-5673-CE40-808B-FCE7735F9F77}"/>
              </a:ext>
            </a:extLst>
          </p:cNvPr>
          <p:cNvSpPr txBox="1"/>
          <p:nvPr/>
        </p:nvSpPr>
        <p:spPr>
          <a:xfrm>
            <a:off x="530397" y="6138525"/>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176" name="Straight Connector 175">
            <a:extLst>
              <a:ext uri="{FF2B5EF4-FFF2-40B4-BE49-F238E27FC236}">
                <a16:creationId xmlns:a16="http://schemas.microsoft.com/office/drawing/2014/main" id="{4354EFC3-607D-22C0-2527-CDD53909BE6A}"/>
              </a:ext>
            </a:extLst>
          </p:cNvPr>
          <p:cNvCxnSpPr>
            <a:cxnSpLocks/>
          </p:cNvCxnSpPr>
          <p:nvPr/>
        </p:nvCxnSpPr>
        <p:spPr>
          <a:xfrm>
            <a:off x="1786759" y="6274866"/>
            <a:ext cx="17239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8224CEAB-450B-019E-ECCF-05EA077F8075}"/>
              </a:ext>
            </a:extLst>
          </p:cNvPr>
          <p:cNvCxnSpPr>
            <a:cxnSpLocks/>
          </p:cNvCxnSpPr>
          <p:nvPr/>
        </p:nvCxnSpPr>
        <p:spPr>
          <a:xfrm>
            <a:off x="3233906"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0844" y="524841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74987"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39130"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03273"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67797"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32321"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0666"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1368"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25892"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9" name="Title 2">
            <a:extLst>
              <a:ext uri="{FF2B5EF4-FFF2-40B4-BE49-F238E27FC236}">
                <a16:creationId xmlns:a16="http://schemas.microsoft.com/office/drawing/2014/main" id="{0CC3F06E-03BA-9896-B14C-DC902D52AC25}"/>
              </a:ext>
            </a:extLst>
          </p:cNvPr>
          <p:cNvSpPr txBox="1"/>
          <p:nvPr/>
        </p:nvSpPr>
        <p:spPr>
          <a:xfrm>
            <a:off x="530397" y="52572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a:t>
            </a:r>
            <a:r>
              <a:rPr lang="en-US" altLang="zh-CN" sz="1200" dirty="0" err="1">
                <a:solidFill>
                  <a:schemeClr val="tx1"/>
                </a:solidFill>
                <a:latin typeface="Arial" panose="020B0604020202020204" pitchFamily="34" charset="0"/>
                <a:cs typeface="Arial" panose="020B0604020202020204" pitchFamily="34" charset="0"/>
              </a:rPr>
              <a:t>chua</a:t>
            </a:r>
            <a:endParaRPr lang="en-US" altLang="zh-CN" sz="1200" dirty="0">
              <a:solidFill>
                <a:schemeClr val="tx1"/>
              </a:solidFill>
              <a:latin typeface="Arial" panose="020B0604020202020204" pitchFamily="34" charset="0"/>
              <a:cs typeface="Arial" panose="020B0604020202020204" pitchFamily="34" charset="0"/>
            </a:endParaRPr>
          </a:p>
        </p:txBody>
      </p:sp>
      <p:cxnSp>
        <p:nvCxnSpPr>
          <p:cNvPr id="190" name="Straight Connector 189">
            <a:extLst>
              <a:ext uri="{FF2B5EF4-FFF2-40B4-BE49-F238E27FC236}">
                <a16:creationId xmlns:a16="http://schemas.microsoft.com/office/drawing/2014/main" id="{84ACA7A4-E57C-8B73-FB27-DAD5C6D4E051}"/>
              </a:ext>
            </a:extLst>
          </p:cNvPr>
          <p:cNvCxnSpPr>
            <a:cxnSpLocks/>
          </p:cNvCxnSpPr>
          <p:nvPr/>
        </p:nvCxnSpPr>
        <p:spPr>
          <a:xfrm>
            <a:off x="1292772" y="5404079"/>
            <a:ext cx="666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F0D36318-80E8-0E40-273C-825BC36CDDEE}"/>
              </a:ext>
            </a:extLst>
          </p:cNvPr>
          <p:cNvSpPr txBox="1"/>
          <p:nvPr/>
        </p:nvSpPr>
        <p:spPr>
          <a:xfrm>
            <a:off x="1912812" y="4200237"/>
            <a:ext cx="101316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Thấp</a:t>
            </a:r>
          </a:p>
        </p:txBody>
      </p:sp>
      <p:sp>
        <p:nvSpPr>
          <p:cNvPr id="9" name="Oval 8">
            <a:extLst>
              <a:ext uri="{FF2B5EF4-FFF2-40B4-BE49-F238E27FC236}">
                <a16:creationId xmlns:a16="http://schemas.microsoft.com/office/drawing/2014/main" id="{6203ECDB-818C-98F6-D025-8B5BE5636D69}"/>
              </a:ext>
            </a:extLst>
          </p:cNvPr>
          <p:cNvSpPr/>
          <p:nvPr/>
        </p:nvSpPr>
        <p:spPr>
          <a:xfrm>
            <a:off x="4198616" y="611695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grpSp>
        <p:nvGrpSpPr>
          <p:cNvPr id="10" name="Group 9">
            <a:extLst>
              <a:ext uri="{FF2B5EF4-FFF2-40B4-BE49-F238E27FC236}">
                <a16:creationId xmlns:a16="http://schemas.microsoft.com/office/drawing/2014/main" id="{EAE75B25-E3DE-F7AF-C4F5-FBFA96A2BB34}"/>
              </a:ext>
            </a:extLst>
          </p:cNvPr>
          <p:cNvGrpSpPr/>
          <p:nvPr/>
        </p:nvGrpSpPr>
        <p:grpSpPr>
          <a:xfrm>
            <a:off x="4566335" y="6126722"/>
            <a:ext cx="278634" cy="272668"/>
            <a:chOff x="8032638" y="5926610"/>
            <a:chExt cx="278634" cy="272668"/>
          </a:xfrm>
        </p:grpSpPr>
        <p:sp>
          <p:nvSpPr>
            <p:cNvPr id="11" name="Freeform 10">
              <a:extLst>
                <a:ext uri="{FF2B5EF4-FFF2-40B4-BE49-F238E27FC236}">
                  <a16:creationId xmlns:a16="http://schemas.microsoft.com/office/drawing/2014/main" id="{960CCF46-598D-F960-66ED-9F9736F705B2}"/>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13" name="Freeform 12">
              <a:extLst>
                <a:ext uri="{FF2B5EF4-FFF2-40B4-BE49-F238E27FC236}">
                  <a16:creationId xmlns:a16="http://schemas.microsoft.com/office/drawing/2014/main" id="{08E7D673-ED9C-F765-3C04-27E4303E1C60}"/>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grpSp>
        <p:nvGrpSpPr>
          <p:cNvPr id="14" name="Group 13">
            <a:extLst>
              <a:ext uri="{FF2B5EF4-FFF2-40B4-BE49-F238E27FC236}">
                <a16:creationId xmlns:a16="http://schemas.microsoft.com/office/drawing/2014/main" id="{4527C2FB-9C2F-CA89-DF1D-B62EF584E1FD}"/>
              </a:ext>
            </a:extLst>
          </p:cNvPr>
          <p:cNvGrpSpPr/>
          <p:nvPr/>
        </p:nvGrpSpPr>
        <p:grpSpPr>
          <a:xfrm rot="10800000">
            <a:off x="3840621" y="6126722"/>
            <a:ext cx="278634" cy="272668"/>
            <a:chOff x="8032638" y="5926610"/>
            <a:chExt cx="278634" cy="272668"/>
          </a:xfrm>
        </p:grpSpPr>
        <p:sp>
          <p:nvSpPr>
            <p:cNvPr id="15" name="Freeform 14">
              <a:extLst>
                <a:ext uri="{FF2B5EF4-FFF2-40B4-BE49-F238E27FC236}">
                  <a16:creationId xmlns:a16="http://schemas.microsoft.com/office/drawing/2014/main" id="{AA3C5422-6BF7-76BF-338F-0F1F206A79A9}"/>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16" name="Freeform 15">
              <a:extLst>
                <a:ext uri="{FF2B5EF4-FFF2-40B4-BE49-F238E27FC236}">
                  <a16:creationId xmlns:a16="http://schemas.microsoft.com/office/drawing/2014/main" id="{20BB72EF-7473-7F1C-8E97-37DD71C9F93D}"/>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spTree>
    <p:extLst>
      <p:ext uri="{BB962C8B-B14F-4D97-AF65-F5344CB8AC3E}">
        <p14:creationId xmlns:p14="http://schemas.microsoft.com/office/powerpoint/2010/main" val="2370947134"/>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79771" y="2426888"/>
            <a:ext cx="118648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899990"/>
          </a:xfrm>
          <a:prstGeom prst="rect">
            <a:avLst/>
          </a:prstGeom>
          <a:noFill/>
        </p:spPr>
        <p:txBody>
          <a:bodyPr wrap="square">
            <a:spAutoFit/>
          </a:bodyPr>
          <a:lstStyle/>
          <a:p>
            <a:pPr>
              <a:lnSpc>
                <a:spcPct val="82000"/>
              </a:lnSpc>
            </a:pPr>
            <a:r>
              <a:rPr lang="en-US" altLang="zh-CN" sz="3200" b="1" dirty="0" err="1">
                <a:solidFill>
                  <a:srgbClr val="601329"/>
                </a:solidFill>
                <a:latin typeface="Arial" panose="020B0604020202020204" pitchFamily="34" charset="0"/>
              </a:rPr>
              <a:t>THUNG LŨNG McLAREN
CHARDONNAY</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2968171" y="3912433"/>
            <a:ext cx="2803042"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1373300" y="1817053"/>
            <a:ext cx="3129847" cy="1128514"/>
          </a:xfrm>
          <a:prstGeom prst="rect">
            <a:avLst/>
          </a:prstGeom>
          <a:noFill/>
        </p:spPr>
        <p:txBody>
          <a:bodyPr wrap="square" anchor="b">
            <a:spAutoFit/>
          </a:bodyPr>
          <a:lstStyle/>
          <a:p>
            <a:pPr algn="ctr">
              <a:spcBef>
                <a:spcPts val="203"/>
              </a:spcBef>
            </a:pPr>
            <a:r>
              <a:rPr lang="en-US" altLang="zh-CN" sz="1600" dirty="0">
                <a:effectLst/>
                <a:latin typeface="Arial" panose="020B0604020202020204" pitchFamily="34" charset="0"/>
              </a:rPr>
              <a:t>ĐƯỢC TRỒNG RỘNG RÃI</a:t>
            </a:r>
          </a:p>
          <a:p>
            <a:pPr algn="ctr">
              <a:spcBef>
                <a:spcPts val="203"/>
              </a:spcBef>
            </a:pPr>
            <a:r>
              <a:rPr lang="en-US" altLang="zh-CN" sz="1600" dirty="0">
                <a:latin typeface="Arial" panose="020B0604020202020204" pitchFamily="34" charset="0"/>
              </a:rPr>
              <a:t>CHO CÁC KIỂU VANG DỄ UỐNG 
VỚI GIÁ CẢ PHẢI CHĂNG</a:t>
            </a:r>
            <a:endParaRPr lang="en-AU" sz="1600" dirty="0">
              <a:effectLst/>
              <a:latin typeface="Arial" panose="020B0604020202020204" pitchFamily="34" charset="0"/>
            </a:endParaRPr>
          </a:p>
        </p:txBody>
      </p:sp>
      <p:pic>
        <p:nvPicPr>
          <p:cNvPr id="5" name="Picture Placeholder 8">
            <a:extLst>
              <a:ext uri="{FF2B5EF4-FFF2-40B4-BE49-F238E27FC236}">
                <a16:creationId xmlns:a16="http://schemas.microsoft.com/office/drawing/2014/main" id="{247010AE-3EE5-D536-5BCC-D7844A0A0DF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550730" y="457200"/>
            <a:ext cx="2114328" cy="6400800"/>
          </a:xfrm>
          <a:prstGeom prst="rect">
            <a:avLst/>
          </a:prstGeom>
        </p:spPr>
      </p:pic>
      <p:sp>
        <p:nvSpPr>
          <p:cNvPr id="7" name="object 10">
            <a:extLst>
              <a:ext uri="{FF2B5EF4-FFF2-40B4-BE49-F238E27FC236}">
                <a16:creationId xmlns:a16="http://schemas.microsoft.com/office/drawing/2014/main" id="{0DD9AB8D-5E6B-684B-A8DD-B86CAC132897}"/>
              </a:ext>
            </a:extLst>
          </p:cNvPr>
          <p:cNvSpPr txBox="1"/>
          <p:nvPr/>
        </p:nvSpPr>
        <p:spPr>
          <a:xfrm rot="16200000">
            <a:off x="4741314" y="4151039"/>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US" altLang="zh-CN" sz="3400" b="1" dirty="0">
                <a:solidFill>
                  <a:schemeClr val="bg1"/>
                </a:solidFill>
                <a:latin typeface="Arial" panose="020B0604020202020204" pitchFamily="34" charset="0"/>
                <a:ea typeface="Inter Display" panose="02000503000000020004" pitchFamily="2" charset="0"/>
                <a:cs typeface="Arial" panose="020B0604020202020204" pitchFamily="34" charset="0"/>
              </a:rPr>
              <a:t>CHARDONNAY</a:t>
            </a:r>
            <a:endParaRPr lang="en-AU" sz="3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2" name="Oval 1">
            <a:extLst>
              <a:ext uri="{FF2B5EF4-FFF2-40B4-BE49-F238E27FC236}">
                <a16:creationId xmlns:a16="http://schemas.microsoft.com/office/drawing/2014/main" id="{871B31A0-A80C-4729-6C27-7EFFE7ABB193}"/>
              </a:ext>
            </a:extLst>
          </p:cNvPr>
          <p:cNvSpPr/>
          <p:nvPr/>
        </p:nvSpPr>
        <p:spPr>
          <a:xfrm>
            <a:off x="7986431" y="1444022"/>
            <a:ext cx="2116186" cy="2116186"/>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3" name="object 58">
            <a:extLst>
              <a:ext uri="{FF2B5EF4-FFF2-40B4-BE49-F238E27FC236}">
                <a16:creationId xmlns:a16="http://schemas.microsoft.com/office/drawing/2014/main" id="{C7B361CD-2639-B5DA-0167-6FB8C3704457}"/>
              </a:ext>
            </a:extLst>
          </p:cNvPr>
          <p:cNvSpPr txBox="1"/>
          <p:nvPr/>
        </p:nvSpPr>
        <p:spPr>
          <a:xfrm>
            <a:off x="8168559" y="1817053"/>
            <a:ext cx="1831758" cy="1540806"/>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US" altLang="zh-CN" sz="2200" dirty="0">
                <a:solidFill>
                  <a:schemeClr val="tx1"/>
                </a:solidFill>
                <a:effectLst/>
                <a:latin typeface="Arial" panose="020B0604020202020204" pitchFamily="34" charset="0"/>
              </a:rPr>
              <a:t>GIỐNG NHO TRẮNG CHÍNH ĐƯỢC TRỒNG</a:t>
            </a:r>
          </a:p>
        </p:txBody>
      </p:sp>
      <p:cxnSp>
        <p:nvCxnSpPr>
          <p:cNvPr id="16" name="Straight Connector 15">
            <a:extLst>
              <a:ext uri="{FF2B5EF4-FFF2-40B4-BE49-F238E27FC236}">
                <a16:creationId xmlns:a16="http://schemas.microsoft.com/office/drawing/2014/main" id="{2421C182-5F4C-E00C-18F9-95D51872FEB9}"/>
              </a:ext>
            </a:extLst>
          </p:cNvPr>
          <p:cNvCxnSpPr>
            <a:cxnSpLocks/>
          </p:cNvCxnSpPr>
          <p:nvPr/>
        </p:nvCxnSpPr>
        <p:spPr>
          <a:xfrm>
            <a:off x="2977672" y="2934142"/>
            <a:ext cx="0" cy="97829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039958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8">
            <a:extLst>
              <a:ext uri="{FF2B5EF4-FFF2-40B4-BE49-F238E27FC236}">
                <a16:creationId xmlns:a16="http://schemas.microsoft.com/office/drawing/2014/main" id="{25E7AFDC-42A4-951B-6EE4-248EC691B57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636630" y="1933074"/>
            <a:ext cx="796091" cy="2410043"/>
          </a:xfrm>
          <a:prstGeom prst="rect">
            <a:avLst/>
          </a:prstGeom>
        </p:spPr>
      </p:pic>
      <p:pic>
        <p:nvPicPr>
          <p:cNvPr id="28" name="Picture Placeholder 8">
            <a:extLst>
              <a:ext uri="{FF2B5EF4-FFF2-40B4-BE49-F238E27FC236}">
                <a16:creationId xmlns:a16="http://schemas.microsoft.com/office/drawing/2014/main" id="{E7541188-4C51-690F-D45F-77E9A552350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610573" y="1933074"/>
            <a:ext cx="796091" cy="2410043"/>
          </a:xfrm>
          <a:prstGeom prst="rect">
            <a:avLst/>
          </a:prstGeom>
        </p:spPr>
      </p:pic>
      <p:pic>
        <p:nvPicPr>
          <p:cNvPr id="6" name="Picture Placeholder 8">
            <a:extLst>
              <a:ext uri="{FF2B5EF4-FFF2-40B4-BE49-F238E27FC236}">
                <a16:creationId xmlns:a16="http://schemas.microsoft.com/office/drawing/2014/main" id="{4F7AD0FA-65FA-4942-45D7-FFF5F21537C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633208" y="1778557"/>
            <a:ext cx="855615" cy="2590243"/>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532923" y="1778557"/>
            <a:ext cx="855615" cy="2590243"/>
          </a:xfrm>
          <a:prstGeom prst="rect">
            <a:avLst/>
          </a:prstGeom>
        </p:spPr>
      </p:pic>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465273"/>
          </a:xfrm>
          <a:prstGeom prst="rect">
            <a:avLst/>
          </a:prstGeom>
          <a:noFill/>
        </p:spPr>
        <p:txBody>
          <a:bodyPr wrap="square">
            <a:spAutoFit/>
          </a:bodyPr>
          <a:lstStyle/>
          <a:p>
            <a:pPr>
              <a:lnSpc>
                <a:spcPct val="82000"/>
              </a:lnSpc>
            </a:pPr>
            <a:r>
              <a:rPr lang="en-US" altLang="zh-CN" sz="5440" b="1" dirty="0">
                <a:solidFill>
                  <a:srgbClr val="601329"/>
                </a:solidFill>
                <a:latin typeface="Arial" panose="020B0604020202020204" pitchFamily="34" charset="0"/>
              </a:rPr>
              <a:t>CÁC GIỐNG NHO MỚI NỔI VÀ TÁI XUẤT HIỆN</a:t>
            </a:r>
          </a:p>
        </p:txBody>
      </p:sp>
      <p:sp>
        <p:nvSpPr>
          <p:cNvPr id="5" name="TextBox 4">
            <a:extLst>
              <a:ext uri="{FF2B5EF4-FFF2-40B4-BE49-F238E27FC236}">
                <a16:creationId xmlns:a16="http://schemas.microsoft.com/office/drawing/2014/main" id="{AD8FBDD6-13EC-0BA5-1121-2E9476226743}"/>
              </a:ext>
            </a:extLst>
          </p:cNvPr>
          <p:cNvSpPr txBox="1"/>
          <p:nvPr/>
        </p:nvSpPr>
        <p:spPr>
          <a:xfrm rot="16200000">
            <a:off x="1228646" y="3306561"/>
            <a:ext cx="1586852" cy="269817"/>
          </a:xfrm>
          <a:prstGeom prst="rect">
            <a:avLst/>
          </a:prstGeom>
          <a:noFill/>
        </p:spPr>
        <p:txBody>
          <a:bodyPr wrap="square" rtlCol="0">
            <a:spAutoFit/>
          </a:bodyPr>
          <a:lstStyle/>
          <a:p>
            <a:pPr algn="ctr">
              <a:lnSpc>
                <a:spcPct val="82000"/>
              </a:lnSpc>
            </a:pPr>
            <a:r>
              <a:rPr lang="en-US" altLang="zh-CN" sz="1400" b="1" dirty="0">
                <a:solidFill>
                  <a:schemeClr val="bg1"/>
                </a:solidFill>
                <a:latin typeface="Arial" panose="020B0604020202020204" pitchFamily="34" charset="0"/>
              </a:rPr>
              <a:t>VERMENTINO</a:t>
            </a:r>
          </a:p>
        </p:txBody>
      </p:sp>
      <p:pic>
        <p:nvPicPr>
          <p:cNvPr id="21" name="Picture Placeholder 8">
            <a:extLst>
              <a:ext uri="{FF2B5EF4-FFF2-40B4-BE49-F238E27FC236}">
                <a16:creationId xmlns:a16="http://schemas.microsoft.com/office/drawing/2014/main" id="{8CA659AB-2B7E-F790-86C7-B57F960FCEB0}"/>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566845" y="3570308"/>
            <a:ext cx="855615" cy="2590243"/>
          </a:xfrm>
          <a:prstGeom prst="rect">
            <a:avLst/>
          </a:prstGeom>
        </p:spPr>
      </p:pic>
      <p:pic>
        <p:nvPicPr>
          <p:cNvPr id="23" name="Picture Placeholder 8">
            <a:extLst>
              <a:ext uri="{FF2B5EF4-FFF2-40B4-BE49-F238E27FC236}">
                <a16:creationId xmlns:a16="http://schemas.microsoft.com/office/drawing/2014/main" id="{2029B30B-C5C8-3AC4-85E3-3836B21621D0}"/>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628752" y="3578329"/>
            <a:ext cx="855615" cy="2590243"/>
          </a:xfrm>
          <a:prstGeom prst="rect">
            <a:avLst/>
          </a:prstGeom>
        </p:spPr>
      </p:pic>
      <p:pic>
        <p:nvPicPr>
          <p:cNvPr id="24" name="Picture Placeholder 8">
            <a:extLst>
              <a:ext uri="{FF2B5EF4-FFF2-40B4-BE49-F238E27FC236}">
                <a16:creationId xmlns:a16="http://schemas.microsoft.com/office/drawing/2014/main" id="{6083855D-4F5D-72AD-E18D-418755961CF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2594504" y="3570308"/>
            <a:ext cx="855615" cy="2590243"/>
          </a:xfrm>
          <a:prstGeom prst="rect">
            <a:avLst/>
          </a:prstGeom>
        </p:spPr>
      </p:pic>
      <p:pic>
        <p:nvPicPr>
          <p:cNvPr id="29" name="Picture Placeholder 8">
            <a:extLst>
              <a:ext uri="{FF2B5EF4-FFF2-40B4-BE49-F238E27FC236}">
                <a16:creationId xmlns:a16="http://schemas.microsoft.com/office/drawing/2014/main" id="{D745D0B9-2B52-CFAA-B5F6-5D498950D38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717323" y="1778557"/>
            <a:ext cx="855615" cy="2590243"/>
          </a:xfrm>
          <a:prstGeom prst="rect">
            <a:avLst/>
          </a:prstGeom>
        </p:spPr>
      </p:pic>
      <p:sp>
        <p:nvSpPr>
          <p:cNvPr id="30" name="TextBox 29">
            <a:extLst>
              <a:ext uri="{FF2B5EF4-FFF2-40B4-BE49-F238E27FC236}">
                <a16:creationId xmlns:a16="http://schemas.microsoft.com/office/drawing/2014/main" id="{774D4613-C690-72DE-F0C0-3B554304044D}"/>
              </a:ext>
            </a:extLst>
          </p:cNvPr>
          <p:cNvSpPr txBox="1"/>
          <p:nvPr/>
        </p:nvSpPr>
        <p:spPr>
          <a:xfrm rot="16200000">
            <a:off x="3217104" y="3306562"/>
            <a:ext cx="1586852" cy="269817"/>
          </a:xfrm>
          <a:prstGeom prst="rect">
            <a:avLst/>
          </a:prstGeom>
          <a:noFill/>
        </p:spPr>
        <p:txBody>
          <a:bodyPr wrap="square" rtlCol="0">
            <a:spAutoFit/>
          </a:bodyPr>
          <a:lstStyle/>
          <a:p>
            <a:pPr algn="ctr">
              <a:lnSpc>
                <a:spcPct val="82000"/>
              </a:lnSpc>
            </a:pPr>
            <a:r>
              <a:rPr lang="en-US" altLang="zh-CN" sz="1400" b="1" dirty="0">
                <a:solidFill>
                  <a:schemeClr val="bg1"/>
                </a:solidFill>
                <a:latin typeface="Arial" panose="020B0604020202020204" pitchFamily="34" charset="0"/>
              </a:rPr>
              <a:t>FIANO</a:t>
            </a:r>
          </a:p>
        </p:txBody>
      </p:sp>
      <p:sp>
        <p:nvSpPr>
          <p:cNvPr id="31" name="TextBox 30">
            <a:extLst>
              <a:ext uri="{FF2B5EF4-FFF2-40B4-BE49-F238E27FC236}">
                <a16:creationId xmlns:a16="http://schemas.microsoft.com/office/drawing/2014/main" id="{357448D6-E601-ECA9-30BF-1AEC5BB694CA}"/>
              </a:ext>
            </a:extLst>
          </p:cNvPr>
          <p:cNvSpPr txBox="1"/>
          <p:nvPr/>
        </p:nvSpPr>
        <p:spPr>
          <a:xfrm rot="16200000">
            <a:off x="5227333" y="3306562"/>
            <a:ext cx="1586852" cy="269817"/>
          </a:xfrm>
          <a:prstGeom prst="rect">
            <a:avLst/>
          </a:prstGeom>
          <a:noFill/>
        </p:spPr>
        <p:txBody>
          <a:bodyPr wrap="square" rtlCol="0">
            <a:spAutoFit/>
          </a:bodyPr>
          <a:lstStyle/>
          <a:p>
            <a:pPr algn="ctr">
              <a:lnSpc>
                <a:spcPct val="82000"/>
              </a:lnSpc>
            </a:pPr>
            <a:r>
              <a:rPr lang="en-US" altLang="zh-CN" sz="1400" b="1" dirty="0">
                <a:solidFill>
                  <a:schemeClr val="bg1"/>
                </a:solidFill>
                <a:latin typeface="Arial" panose="020B0604020202020204" pitchFamily="34" charset="0"/>
              </a:rPr>
              <a:t>SANGIOVESE</a:t>
            </a:r>
          </a:p>
        </p:txBody>
      </p:sp>
      <p:sp>
        <p:nvSpPr>
          <p:cNvPr id="32" name="TextBox 31">
            <a:extLst>
              <a:ext uri="{FF2B5EF4-FFF2-40B4-BE49-F238E27FC236}">
                <a16:creationId xmlns:a16="http://schemas.microsoft.com/office/drawing/2014/main" id="{1DC0F140-14E1-29C5-3C30-3ED5CF04F8DE}"/>
              </a:ext>
            </a:extLst>
          </p:cNvPr>
          <p:cNvSpPr txBox="1"/>
          <p:nvPr/>
        </p:nvSpPr>
        <p:spPr>
          <a:xfrm rot="16200000">
            <a:off x="7411734" y="3306563"/>
            <a:ext cx="1586852" cy="269817"/>
          </a:xfrm>
          <a:prstGeom prst="rect">
            <a:avLst/>
          </a:prstGeom>
          <a:noFill/>
        </p:spPr>
        <p:txBody>
          <a:bodyPr wrap="square" rtlCol="0">
            <a:spAutoFit/>
          </a:bodyPr>
          <a:lstStyle/>
          <a:p>
            <a:pPr algn="ctr">
              <a:lnSpc>
                <a:spcPct val="82000"/>
              </a:lnSpc>
            </a:pPr>
            <a:r>
              <a:rPr lang="en-US" altLang="zh-CN" sz="1400" b="1" dirty="0">
                <a:solidFill>
                  <a:schemeClr val="bg1"/>
                </a:solidFill>
                <a:latin typeface="Arial" panose="020B0604020202020204" pitchFamily="34" charset="0"/>
              </a:rPr>
              <a:t>TEMPRANILLO</a:t>
            </a:r>
          </a:p>
        </p:txBody>
      </p:sp>
      <p:sp>
        <p:nvSpPr>
          <p:cNvPr id="33" name="TextBox 32">
            <a:extLst>
              <a:ext uri="{FF2B5EF4-FFF2-40B4-BE49-F238E27FC236}">
                <a16:creationId xmlns:a16="http://schemas.microsoft.com/office/drawing/2014/main" id="{451CCC3E-FB99-CC85-BE3F-6EA3A7F889B3}"/>
              </a:ext>
            </a:extLst>
          </p:cNvPr>
          <p:cNvSpPr txBox="1"/>
          <p:nvPr/>
        </p:nvSpPr>
        <p:spPr>
          <a:xfrm rot="16200000">
            <a:off x="9320364" y="3306563"/>
            <a:ext cx="1586852" cy="269817"/>
          </a:xfrm>
          <a:prstGeom prst="rect">
            <a:avLst/>
          </a:prstGeom>
          <a:noFill/>
        </p:spPr>
        <p:txBody>
          <a:bodyPr wrap="square" rtlCol="0">
            <a:spAutoFit/>
          </a:bodyPr>
          <a:lstStyle/>
          <a:p>
            <a:pPr algn="ctr">
              <a:lnSpc>
                <a:spcPct val="82000"/>
              </a:lnSpc>
            </a:pPr>
            <a:r>
              <a:rPr lang="en-US" altLang="zh-CN" sz="1400" b="1" dirty="0">
                <a:solidFill>
                  <a:schemeClr val="bg1"/>
                </a:solidFill>
                <a:latin typeface="Arial" panose="020B0604020202020204" pitchFamily="34" charset="0"/>
              </a:rPr>
              <a:t>ZINFANDEL</a:t>
            </a:r>
          </a:p>
        </p:txBody>
      </p:sp>
      <p:pic>
        <p:nvPicPr>
          <p:cNvPr id="34" name="Picture Placeholder 8">
            <a:extLst>
              <a:ext uri="{FF2B5EF4-FFF2-40B4-BE49-F238E27FC236}">
                <a16:creationId xmlns:a16="http://schemas.microsoft.com/office/drawing/2014/main" id="{B647FCC8-E34D-A0F3-3926-AE478282182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755095" y="3578329"/>
            <a:ext cx="855615" cy="2590243"/>
          </a:xfrm>
          <a:prstGeom prst="rect">
            <a:avLst/>
          </a:prstGeom>
        </p:spPr>
      </p:pic>
      <p:sp>
        <p:nvSpPr>
          <p:cNvPr id="35" name="TextBox 34">
            <a:extLst>
              <a:ext uri="{FF2B5EF4-FFF2-40B4-BE49-F238E27FC236}">
                <a16:creationId xmlns:a16="http://schemas.microsoft.com/office/drawing/2014/main" id="{20064C60-8C0B-F93F-73AC-0BE2A874C3DB}"/>
              </a:ext>
            </a:extLst>
          </p:cNvPr>
          <p:cNvSpPr txBox="1"/>
          <p:nvPr/>
        </p:nvSpPr>
        <p:spPr>
          <a:xfrm rot="16200000">
            <a:off x="8434992" y="5070049"/>
            <a:ext cx="1586852" cy="269817"/>
          </a:xfrm>
          <a:prstGeom prst="rect">
            <a:avLst/>
          </a:prstGeom>
          <a:noFill/>
        </p:spPr>
        <p:txBody>
          <a:bodyPr wrap="square" rtlCol="0">
            <a:spAutoFit/>
          </a:bodyPr>
          <a:lstStyle/>
          <a:p>
            <a:pPr algn="ctr">
              <a:lnSpc>
                <a:spcPct val="82000"/>
              </a:lnSpc>
            </a:pPr>
            <a:r>
              <a:rPr lang="en-US" altLang="zh-CN" sz="1400" b="1" dirty="0">
                <a:solidFill>
                  <a:schemeClr val="bg1"/>
                </a:solidFill>
                <a:latin typeface="Arial" panose="020B0604020202020204" pitchFamily="34" charset="0"/>
              </a:rPr>
              <a:t>MATARO </a:t>
            </a:r>
          </a:p>
        </p:txBody>
      </p:sp>
      <p:sp>
        <p:nvSpPr>
          <p:cNvPr id="36" name="TextBox 35">
            <a:extLst>
              <a:ext uri="{FF2B5EF4-FFF2-40B4-BE49-F238E27FC236}">
                <a16:creationId xmlns:a16="http://schemas.microsoft.com/office/drawing/2014/main" id="{AC086D92-3426-F00E-768B-41DEDADBD3BF}"/>
              </a:ext>
            </a:extLst>
          </p:cNvPr>
          <p:cNvSpPr txBox="1"/>
          <p:nvPr/>
        </p:nvSpPr>
        <p:spPr>
          <a:xfrm rot="16200000">
            <a:off x="6323165" y="5070049"/>
            <a:ext cx="1586852" cy="269817"/>
          </a:xfrm>
          <a:prstGeom prst="rect">
            <a:avLst/>
          </a:prstGeom>
          <a:noFill/>
        </p:spPr>
        <p:txBody>
          <a:bodyPr wrap="square" rtlCol="0">
            <a:spAutoFit/>
          </a:bodyPr>
          <a:lstStyle/>
          <a:p>
            <a:pPr algn="ctr">
              <a:lnSpc>
                <a:spcPct val="82000"/>
              </a:lnSpc>
            </a:pPr>
            <a:r>
              <a:rPr lang="en-US" altLang="zh-CN" sz="1400" b="1" dirty="0">
                <a:solidFill>
                  <a:schemeClr val="bg1"/>
                </a:solidFill>
                <a:latin typeface="Arial" panose="020B0604020202020204" pitchFamily="34" charset="0"/>
              </a:rPr>
              <a:t>NERO D’AVOLA</a:t>
            </a:r>
          </a:p>
        </p:txBody>
      </p:sp>
      <p:sp>
        <p:nvSpPr>
          <p:cNvPr id="37" name="TextBox 36">
            <a:extLst>
              <a:ext uri="{FF2B5EF4-FFF2-40B4-BE49-F238E27FC236}">
                <a16:creationId xmlns:a16="http://schemas.microsoft.com/office/drawing/2014/main" id="{6B2D6848-D214-9C4A-A342-01D295E52B9D}"/>
              </a:ext>
            </a:extLst>
          </p:cNvPr>
          <p:cNvSpPr txBox="1"/>
          <p:nvPr/>
        </p:nvSpPr>
        <p:spPr>
          <a:xfrm rot="16200000">
            <a:off x="4247623" y="5070049"/>
            <a:ext cx="1586852" cy="269817"/>
          </a:xfrm>
          <a:prstGeom prst="rect">
            <a:avLst/>
          </a:prstGeom>
          <a:noFill/>
        </p:spPr>
        <p:txBody>
          <a:bodyPr wrap="square" rtlCol="0">
            <a:spAutoFit/>
          </a:bodyPr>
          <a:lstStyle/>
          <a:p>
            <a:pPr algn="ctr">
              <a:lnSpc>
                <a:spcPct val="82000"/>
              </a:lnSpc>
            </a:pPr>
            <a:r>
              <a:rPr lang="en-US" altLang="zh-CN" sz="1400" b="1" dirty="0">
                <a:solidFill>
                  <a:schemeClr val="bg1"/>
                </a:solidFill>
                <a:latin typeface="Arial" panose="020B0604020202020204" pitchFamily="34" charset="0"/>
              </a:rPr>
              <a:t>BARBERA</a:t>
            </a:r>
          </a:p>
        </p:txBody>
      </p:sp>
      <p:sp>
        <p:nvSpPr>
          <p:cNvPr id="38" name="TextBox 37">
            <a:extLst>
              <a:ext uri="{FF2B5EF4-FFF2-40B4-BE49-F238E27FC236}">
                <a16:creationId xmlns:a16="http://schemas.microsoft.com/office/drawing/2014/main" id="{E014BD57-6FC1-CC19-270F-D3A09D70969A}"/>
              </a:ext>
            </a:extLst>
          </p:cNvPr>
          <p:cNvSpPr txBox="1"/>
          <p:nvPr/>
        </p:nvSpPr>
        <p:spPr>
          <a:xfrm rot="16200000">
            <a:off x="2108151" y="4976113"/>
            <a:ext cx="1919867" cy="269817"/>
          </a:xfrm>
          <a:prstGeom prst="rect">
            <a:avLst/>
          </a:prstGeom>
          <a:noFill/>
        </p:spPr>
        <p:txBody>
          <a:bodyPr wrap="square" rtlCol="0">
            <a:spAutoFit/>
          </a:bodyPr>
          <a:lstStyle/>
          <a:p>
            <a:pPr algn="ctr">
              <a:lnSpc>
                <a:spcPct val="82000"/>
              </a:lnSpc>
            </a:pPr>
            <a:r>
              <a:rPr lang="en-US" altLang="zh-CN" sz="1400" b="1" dirty="0">
                <a:solidFill>
                  <a:schemeClr val="bg1"/>
                </a:solidFill>
                <a:latin typeface="Arial" panose="020B0604020202020204" pitchFamily="34" charset="0"/>
              </a:rPr>
              <a:t>MONTEPULCIANO</a:t>
            </a:r>
          </a:p>
        </p:txBody>
      </p:sp>
      <p:sp>
        <p:nvSpPr>
          <p:cNvPr id="39" name="TextBox 38">
            <a:extLst>
              <a:ext uri="{FF2B5EF4-FFF2-40B4-BE49-F238E27FC236}">
                <a16:creationId xmlns:a16="http://schemas.microsoft.com/office/drawing/2014/main" id="{318A0E09-A195-20FD-1F79-DCC02D6DC5FF}"/>
              </a:ext>
            </a:extLst>
          </p:cNvPr>
          <p:cNvSpPr txBox="1"/>
          <p:nvPr/>
        </p:nvSpPr>
        <p:spPr>
          <a:xfrm>
            <a:off x="1429459" y="4343117"/>
            <a:ext cx="1105359" cy="707886"/>
          </a:xfrm>
          <a:prstGeom prst="rect">
            <a:avLst/>
          </a:prstGeom>
          <a:noFill/>
        </p:spPr>
        <p:txBody>
          <a:bodyPr wrap="square" rtlCol="0">
            <a:spAutoFit/>
          </a:bodyPr>
          <a:lstStyle/>
          <a:p>
            <a:pPr algn="ctr"/>
            <a:r>
              <a:rPr lang="en-US" altLang="zh-CN" sz="1000" b="1"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VERMENTINO</a:t>
            </a:r>
          </a:p>
          <a:p>
            <a:pPr algn="ctr"/>
            <a:r>
              <a:rPr lang="en-US" altLang="zh-CN" sz="1000" dirty="0">
                <a:solidFill>
                  <a:srgbClr val="190000"/>
                </a:solidFill>
                <a:latin typeface="Arial" panose="020B0604020202020204" pitchFamily="34" charset="0"/>
                <a:ea typeface="Inter Display" panose="02000503000000020004" pitchFamily="2" charset="0"/>
                <a:cs typeface="Arial" panose="020B0604020202020204" pitchFamily="34" charset="0"/>
              </a:rPr>
              <a:t>Rượu vang </a:t>
            </a:r>
            <a:r>
              <a:rPr lang="en-US" altLang="zh-CN" sz="1000" dirty="0" err="1">
                <a:solidFill>
                  <a:srgbClr val="190000"/>
                </a:solidFill>
                <a:latin typeface="Arial" panose="020B0604020202020204" pitchFamily="34" charset="0"/>
                <a:ea typeface="Inter Display" panose="02000503000000020004" pitchFamily="2" charset="0"/>
                <a:cs typeface="Arial" panose="020B0604020202020204" pitchFamily="34" charset="0"/>
              </a:rPr>
              <a:t>trắng</a:t>
            </a:r>
            <a:r>
              <a:rPr lang="en-US" altLang="zh-CN" sz="1000" dirty="0">
                <a:solidFill>
                  <a:srgbClr val="190000"/>
                </a:solidFill>
                <a:latin typeface="Arial" panose="020B0604020202020204" pitchFamily="34" charset="0"/>
                <a:ea typeface="Inter Display" panose="02000503000000020004" pitchFamily="2" charset="0"/>
                <a:cs typeface="Arial" panose="020B0604020202020204" pitchFamily="34" charset="0"/>
              </a:rPr>
              <a:t> </a:t>
            </a:r>
            <a:r>
              <a:rPr lang="en-US" altLang="zh-CN" sz="1000" dirty="0" err="1">
                <a:solidFill>
                  <a:srgbClr val="190000"/>
                </a:solidFill>
                <a:latin typeface="Arial" panose="020B0604020202020204" pitchFamily="34" charset="0"/>
                <a:ea typeface="Inter Display" panose="02000503000000020004" pitchFamily="2" charset="0"/>
                <a:cs typeface="Arial" panose="020B0604020202020204" pitchFamily="34" charset="0"/>
              </a:rPr>
              <a:t>có</a:t>
            </a:r>
            <a:r>
              <a:rPr lang="en-US" altLang="zh-CN" sz="1000" dirty="0">
                <a:solidFill>
                  <a:srgbClr val="190000"/>
                </a:solidFill>
                <a:latin typeface="Arial" panose="020B0604020202020204" pitchFamily="34" charset="0"/>
                <a:ea typeface="Inter Display" panose="02000503000000020004" pitchFamily="2" charset="0"/>
                <a:cs typeface="Arial" panose="020B0604020202020204" pitchFamily="34" charset="0"/>
              </a:rPr>
              <a:t> độ đậm vừa phải</a:t>
            </a:r>
            <a:endParaRPr lang="en-US" sz="1000" dirty="0">
              <a:solidFill>
                <a:srgbClr val="190000"/>
              </a:solidFill>
              <a:effectLst/>
              <a:latin typeface="Arial" panose="020B0604020202020204" pitchFamily="34" charset="0"/>
              <a:ea typeface="Inter Display" panose="02000503000000020004" pitchFamily="2" charset="0"/>
              <a:cs typeface="Arial" panose="020B0604020202020204" pitchFamily="34" charset="0"/>
            </a:endParaRPr>
          </a:p>
        </p:txBody>
      </p:sp>
      <p:sp>
        <p:nvSpPr>
          <p:cNvPr id="40" name="TextBox 39">
            <a:extLst>
              <a:ext uri="{FF2B5EF4-FFF2-40B4-BE49-F238E27FC236}">
                <a16:creationId xmlns:a16="http://schemas.microsoft.com/office/drawing/2014/main" id="{D307CBB6-0880-4B33-B1A5-F31AD30A5EBD}"/>
              </a:ext>
            </a:extLst>
          </p:cNvPr>
          <p:cNvSpPr txBox="1"/>
          <p:nvPr/>
        </p:nvSpPr>
        <p:spPr>
          <a:xfrm>
            <a:off x="3432430" y="4343117"/>
            <a:ext cx="1105359" cy="492443"/>
          </a:xfrm>
          <a:prstGeom prst="rect">
            <a:avLst/>
          </a:prstGeom>
          <a:noFill/>
        </p:spPr>
        <p:txBody>
          <a:bodyPr wrap="square" rtlCol="0">
            <a:spAutoFit/>
          </a:bodyPr>
          <a:lstStyle>
            <a:lvl1pPr>
              <a:defRPr sz="800"/>
            </a:lvl1pPr>
          </a:lstStyle>
          <a:p>
            <a:pPr algn="ctr"/>
            <a:r>
              <a:rPr lang="en-US" altLang="zh-CN" sz="1000" b="1"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FIANO</a:t>
            </a:r>
          </a:p>
          <a:p>
            <a:pPr algn="ctr"/>
            <a:r>
              <a:rPr lang="en-US" altLang="zh-CN" sz="800" dirty="0">
                <a:solidFill>
                  <a:srgbClr val="190000"/>
                </a:solidFill>
                <a:latin typeface="Arial" panose="020B0604020202020204" pitchFamily="34" charset="0"/>
                <a:ea typeface="Inter Display" panose="02000503000000020004" pitchFamily="2" charset="0"/>
                <a:cs typeface="Arial" panose="020B0604020202020204" pitchFamily="34" charset="0"/>
              </a:rPr>
              <a:t>Rượu vang </a:t>
            </a:r>
            <a:r>
              <a:rPr lang="en-US" altLang="zh-CN" sz="800" dirty="0" err="1">
                <a:solidFill>
                  <a:srgbClr val="190000"/>
                </a:solidFill>
                <a:latin typeface="Arial" panose="020B0604020202020204" pitchFamily="34" charset="0"/>
                <a:ea typeface="Inter Display" panose="02000503000000020004" pitchFamily="2" charset="0"/>
                <a:cs typeface="Arial" panose="020B0604020202020204" pitchFamily="34" charset="0"/>
              </a:rPr>
              <a:t>trắng</a:t>
            </a:r>
            <a:r>
              <a:rPr lang="en-US" altLang="zh-CN" sz="800" dirty="0">
                <a:solidFill>
                  <a:srgbClr val="190000"/>
                </a:solidFill>
                <a:latin typeface="Arial" panose="020B0604020202020204" pitchFamily="34" charset="0"/>
                <a:ea typeface="Inter Display" panose="02000503000000020004" pitchFamily="2" charset="0"/>
                <a:cs typeface="Arial" panose="020B0604020202020204" pitchFamily="34" charset="0"/>
              </a:rPr>
              <a:t> </a:t>
            </a:r>
            <a:r>
              <a:rPr lang="en-US" altLang="zh-CN" sz="800" dirty="0" err="1">
                <a:solidFill>
                  <a:srgbClr val="190000"/>
                </a:solidFill>
                <a:latin typeface="Arial" panose="020B0604020202020204" pitchFamily="34" charset="0"/>
                <a:ea typeface="Inter Display" panose="02000503000000020004" pitchFamily="2" charset="0"/>
                <a:cs typeface="Arial" panose="020B0604020202020204" pitchFamily="34" charset="0"/>
              </a:rPr>
              <a:t>có</a:t>
            </a:r>
            <a:r>
              <a:rPr lang="en-US" altLang="zh-CN" sz="800" dirty="0">
                <a:solidFill>
                  <a:srgbClr val="190000"/>
                </a:solidFill>
                <a:latin typeface="Arial" panose="020B0604020202020204" pitchFamily="34" charset="0"/>
                <a:ea typeface="Inter Display" panose="02000503000000020004" pitchFamily="2" charset="0"/>
                <a:cs typeface="Arial" panose="020B0604020202020204" pitchFamily="34" charset="0"/>
              </a:rPr>
              <a:t> độ đậm vừa phải</a:t>
            </a:r>
            <a:endParaRPr lang="en-US" sz="1000" dirty="0">
              <a:solidFill>
                <a:srgbClr val="190000"/>
              </a:solidFill>
              <a:effectLst/>
              <a:latin typeface="Arial" panose="020B0604020202020204" pitchFamily="34" charset="0"/>
              <a:ea typeface="Inter Display" panose="02000503000000020004" pitchFamily="2" charset="0"/>
              <a:cs typeface="Arial" panose="020B0604020202020204" pitchFamily="34" charset="0"/>
            </a:endParaRPr>
          </a:p>
        </p:txBody>
      </p:sp>
      <p:sp>
        <p:nvSpPr>
          <p:cNvPr id="41" name="TextBox 40">
            <a:extLst>
              <a:ext uri="{FF2B5EF4-FFF2-40B4-BE49-F238E27FC236}">
                <a16:creationId xmlns:a16="http://schemas.microsoft.com/office/drawing/2014/main" id="{658342CF-0CAE-A23A-74C9-C87FC44A9DD2}"/>
              </a:ext>
            </a:extLst>
          </p:cNvPr>
          <p:cNvSpPr txBox="1"/>
          <p:nvPr/>
        </p:nvSpPr>
        <p:spPr>
          <a:xfrm>
            <a:off x="5471687" y="4343117"/>
            <a:ext cx="1105359" cy="492443"/>
          </a:xfrm>
          <a:prstGeom prst="rect">
            <a:avLst/>
          </a:prstGeom>
          <a:noFill/>
        </p:spPr>
        <p:txBody>
          <a:bodyPr wrap="square" rtlCol="0">
            <a:spAutoFit/>
          </a:bodyPr>
          <a:lstStyle>
            <a:lvl1pPr>
              <a:defRPr sz="800"/>
            </a:lvl1pPr>
          </a:lstStyle>
          <a:p>
            <a:pPr algn="ctr"/>
            <a:r>
              <a:rPr lang="en-US" altLang="zh-CN" sz="1000" b="1"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SANGIOVESE</a:t>
            </a:r>
          </a:p>
          <a:p>
            <a:pPr algn="ctr"/>
            <a:r>
              <a:rPr lang="en-US" altLang="zh-CN" sz="800" dirty="0">
                <a:solidFill>
                  <a:srgbClr val="190000"/>
                </a:solidFill>
                <a:latin typeface="Arial" panose="020B0604020202020204" pitchFamily="34" charset="0"/>
                <a:ea typeface="Inter Display" panose="02000503000000020004" pitchFamily="2" charset="0"/>
                <a:cs typeface="Arial" panose="020B0604020202020204" pitchFamily="34" charset="0"/>
              </a:rPr>
              <a:t>Rượu vang đỏ có độ đậm vừa phải</a:t>
            </a:r>
            <a:endParaRPr lang="en-US" sz="1000" dirty="0">
              <a:solidFill>
                <a:srgbClr val="190000"/>
              </a:solidFill>
              <a:effectLst/>
              <a:latin typeface="Arial" panose="020B0604020202020204" pitchFamily="34" charset="0"/>
              <a:ea typeface="Inter Display" panose="02000503000000020004" pitchFamily="2" charset="0"/>
              <a:cs typeface="Arial" panose="020B0604020202020204" pitchFamily="34" charset="0"/>
            </a:endParaRPr>
          </a:p>
        </p:txBody>
      </p:sp>
      <p:sp>
        <p:nvSpPr>
          <p:cNvPr id="42" name="TextBox 41">
            <a:extLst>
              <a:ext uri="{FF2B5EF4-FFF2-40B4-BE49-F238E27FC236}">
                <a16:creationId xmlns:a16="http://schemas.microsoft.com/office/drawing/2014/main" id="{F71307BD-103C-7270-4C38-5A07AE18C39C}"/>
              </a:ext>
            </a:extLst>
          </p:cNvPr>
          <p:cNvSpPr txBox="1"/>
          <p:nvPr/>
        </p:nvSpPr>
        <p:spPr>
          <a:xfrm>
            <a:off x="7536073" y="4343117"/>
            <a:ext cx="1157065" cy="492443"/>
          </a:xfrm>
          <a:prstGeom prst="rect">
            <a:avLst/>
          </a:prstGeom>
          <a:noFill/>
        </p:spPr>
        <p:txBody>
          <a:bodyPr wrap="square" rtlCol="0">
            <a:spAutoFit/>
          </a:bodyPr>
          <a:lstStyle>
            <a:lvl1pPr>
              <a:defRPr sz="800"/>
            </a:lvl1pPr>
          </a:lstStyle>
          <a:p>
            <a:pPr algn="ctr"/>
            <a:r>
              <a:rPr lang="en-US" altLang="zh-CN" sz="1000" b="1"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TEMPRANILLO</a:t>
            </a:r>
          </a:p>
          <a:p>
            <a:pPr algn="ctr"/>
            <a:r>
              <a:rPr lang="en-US" altLang="zh-CN" sz="800" dirty="0">
                <a:solidFill>
                  <a:srgbClr val="190000"/>
                </a:solidFill>
                <a:latin typeface="Arial" panose="020B0604020202020204" pitchFamily="34" charset="0"/>
                <a:ea typeface="Inter Display" panose="02000503000000020004" pitchFamily="2" charset="0"/>
                <a:cs typeface="Arial" panose="020B0604020202020204" pitchFamily="34" charset="0"/>
              </a:rPr>
              <a:t>Rượu vang đỏ có độ đậm vừa phải</a:t>
            </a:r>
            <a:endParaRPr lang="en-US" sz="1000" dirty="0">
              <a:solidFill>
                <a:srgbClr val="190000"/>
              </a:solidFill>
              <a:effectLst/>
              <a:latin typeface="Arial" panose="020B0604020202020204" pitchFamily="34" charset="0"/>
              <a:ea typeface="Inter Display" panose="02000503000000020004" pitchFamily="2" charset="0"/>
              <a:cs typeface="Arial" panose="020B0604020202020204" pitchFamily="34" charset="0"/>
            </a:endParaRPr>
          </a:p>
        </p:txBody>
      </p:sp>
      <p:sp>
        <p:nvSpPr>
          <p:cNvPr id="43" name="TextBox 42">
            <a:extLst>
              <a:ext uri="{FF2B5EF4-FFF2-40B4-BE49-F238E27FC236}">
                <a16:creationId xmlns:a16="http://schemas.microsoft.com/office/drawing/2014/main" id="{3A1D6B74-914B-C640-8649-C134377991BE}"/>
              </a:ext>
            </a:extLst>
          </p:cNvPr>
          <p:cNvSpPr txBox="1"/>
          <p:nvPr/>
        </p:nvSpPr>
        <p:spPr>
          <a:xfrm>
            <a:off x="9539045" y="4343117"/>
            <a:ext cx="1157065" cy="492443"/>
          </a:xfrm>
          <a:prstGeom prst="rect">
            <a:avLst/>
          </a:prstGeom>
          <a:noFill/>
        </p:spPr>
        <p:txBody>
          <a:bodyPr wrap="square" rtlCol="0">
            <a:spAutoFit/>
          </a:bodyPr>
          <a:lstStyle>
            <a:lvl1pPr>
              <a:defRPr sz="800"/>
            </a:lvl1pPr>
          </a:lstStyle>
          <a:p>
            <a:pPr algn="ctr"/>
            <a:r>
              <a:rPr lang="en-US" altLang="zh-CN" sz="1000" b="1"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ZINFANDEL</a:t>
            </a:r>
          </a:p>
          <a:p>
            <a:pPr algn="ctr"/>
            <a:r>
              <a:rPr lang="en-US" altLang="zh-CN" sz="800" dirty="0">
                <a:solidFill>
                  <a:srgbClr val="190000"/>
                </a:solidFill>
                <a:latin typeface="Arial" panose="020B0604020202020204" pitchFamily="34" charset="0"/>
                <a:ea typeface="Inter Display" panose="02000503000000020004" pitchFamily="2" charset="0"/>
                <a:cs typeface="Arial" panose="020B0604020202020204" pitchFamily="34" charset="0"/>
              </a:rPr>
              <a:t>Rượu vang đỏ có độ đậm vừa phải</a:t>
            </a:r>
            <a:endParaRPr lang="en-US" sz="1000" dirty="0">
              <a:solidFill>
                <a:srgbClr val="190000"/>
              </a:solidFill>
              <a:effectLst/>
              <a:latin typeface="Arial" panose="020B0604020202020204" pitchFamily="34" charset="0"/>
              <a:ea typeface="Inter Display" panose="02000503000000020004" pitchFamily="2" charset="0"/>
              <a:cs typeface="Arial" panose="020B0604020202020204" pitchFamily="34" charset="0"/>
            </a:endParaRPr>
          </a:p>
        </p:txBody>
      </p:sp>
      <p:sp>
        <p:nvSpPr>
          <p:cNvPr id="44" name="TextBox 43">
            <a:extLst>
              <a:ext uri="{FF2B5EF4-FFF2-40B4-BE49-F238E27FC236}">
                <a16:creationId xmlns:a16="http://schemas.microsoft.com/office/drawing/2014/main" id="{1BADD822-7FD2-61B1-80B1-58D3E15E6D3F}"/>
              </a:ext>
            </a:extLst>
          </p:cNvPr>
          <p:cNvSpPr txBox="1"/>
          <p:nvPr/>
        </p:nvSpPr>
        <p:spPr>
          <a:xfrm>
            <a:off x="8668188" y="6084832"/>
            <a:ext cx="1157065" cy="707886"/>
          </a:xfrm>
          <a:prstGeom prst="rect">
            <a:avLst/>
          </a:prstGeom>
          <a:noFill/>
        </p:spPr>
        <p:txBody>
          <a:bodyPr wrap="square" rtlCol="0">
            <a:spAutoFit/>
          </a:bodyPr>
          <a:lstStyle/>
          <a:p>
            <a:pPr algn="ctr"/>
            <a:r>
              <a:rPr lang="en-US" altLang="zh-CN" sz="1000" b="1"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MATARO (Mourvédre)</a:t>
            </a:r>
          </a:p>
          <a:p>
            <a:pPr algn="ctr"/>
            <a:r>
              <a:rPr lang="en-US" altLang="zh-CN" sz="1000" dirty="0">
                <a:solidFill>
                  <a:srgbClr val="190000"/>
                </a:solidFill>
                <a:latin typeface="Arial" panose="020B0604020202020204" pitchFamily="34" charset="0"/>
                <a:ea typeface="Inter Display" panose="02000503000000020004" pitchFamily="2" charset="0"/>
                <a:cs typeface="Arial" panose="020B0604020202020204" pitchFamily="34" charset="0"/>
              </a:rPr>
              <a:t>Rượu vang đỏ đậm đà</a:t>
            </a:r>
            <a:endParaRPr lang="en-US" sz="1000" dirty="0">
              <a:solidFill>
                <a:srgbClr val="190000"/>
              </a:solidFill>
              <a:effectLst/>
              <a:latin typeface="Arial" panose="020B0604020202020204" pitchFamily="34" charset="0"/>
              <a:ea typeface="Inter Display" panose="02000503000000020004" pitchFamily="2" charset="0"/>
              <a:cs typeface="Arial" panose="020B0604020202020204" pitchFamily="34" charset="0"/>
            </a:endParaRPr>
          </a:p>
        </p:txBody>
      </p:sp>
      <p:sp>
        <p:nvSpPr>
          <p:cNvPr id="45" name="TextBox 44">
            <a:extLst>
              <a:ext uri="{FF2B5EF4-FFF2-40B4-BE49-F238E27FC236}">
                <a16:creationId xmlns:a16="http://schemas.microsoft.com/office/drawing/2014/main" id="{E207D7C9-F929-7C75-5063-A06A19F4CEA6}"/>
              </a:ext>
            </a:extLst>
          </p:cNvPr>
          <p:cNvSpPr txBox="1"/>
          <p:nvPr/>
        </p:nvSpPr>
        <p:spPr>
          <a:xfrm>
            <a:off x="6498302" y="6084832"/>
            <a:ext cx="1219021" cy="553998"/>
          </a:xfrm>
          <a:prstGeom prst="rect">
            <a:avLst/>
          </a:prstGeom>
          <a:noFill/>
        </p:spPr>
        <p:txBody>
          <a:bodyPr wrap="square" rtlCol="0">
            <a:spAutoFit/>
          </a:bodyPr>
          <a:lstStyle/>
          <a:p>
            <a:pPr algn="ctr"/>
            <a:r>
              <a:rPr lang="en-US" altLang="zh-CN" sz="1000" b="1"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NERO D’AVOLA</a:t>
            </a:r>
          </a:p>
          <a:p>
            <a:pPr algn="ctr"/>
            <a:r>
              <a:rPr lang="en-US" altLang="zh-CN" sz="1000" dirty="0">
                <a:solidFill>
                  <a:srgbClr val="190000"/>
                </a:solidFill>
                <a:latin typeface="Arial" panose="020B0604020202020204" pitchFamily="34" charset="0"/>
                <a:ea typeface="Inter Display" panose="02000503000000020004" pitchFamily="2" charset="0"/>
                <a:cs typeface="Arial" panose="020B0604020202020204" pitchFamily="34" charset="0"/>
              </a:rPr>
              <a:t>Rượu vang đỏ đậm đà</a:t>
            </a:r>
            <a:endParaRPr lang="en-US" sz="1000" dirty="0">
              <a:solidFill>
                <a:srgbClr val="190000"/>
              </a:solidFill>
              <a:effectLst/>
              <a:latin typeface="Arial" panose="020B0604020202020204" pitchFamily="34" charset="0"/>
              <a:ea typeface="Inter Display" panose="02000503000000020004" pitchFamily="2" charset="0"/>
              <a:cs typeface="Arial" panose="020B0604020202020204" pitchFamily="34" charset="0"/>
            </a:endParaRPr>
          </a:p>
        </p:txBody>
      </p:sp>
      <p:sp>
        <p:nvSpPr>
          <p:cNvPr id="46" name="TextBox 45">
            <a:extLst>
              <a:ext uri="{FF2B5EF4-FFF2-40B4-BE49-F238E27FC236}">
                <a16:creationId xmlns:a16="http://schemas.microsoft.com/office/drawing/2014/main" id="{65B32486-43B2-54BA-B803-8A993E62B112}"/>
              </a:ext>
            </a:extLst>
          </p:cNvPr>
          <p:cNvSpPr txBox="1"/>
          <p:nvPr/>
        </p:nvSpPr>
        <p:spPr>
          <a:xfrm>
            <a:off x="4451788" y="6084832"/>
            <a:ext cx="1219021" cy="553998"/>
          </a:xfrm>
          <a:prstGeom prst="rect">
            <a:avLst/>
          </a:prstGeom>
          <a:noFill/>
        </p:spPr>
        <p:txBody>
          <a:bodyPr wrap="square" rtlCol="0">
            <a:spAutoFit/>
          </a:bodyPr>
          <a:lstStyle/>
          <a:p>
            <a:pPr algn="ctr"/>
            <a:r>
              <a:rPr lang="en-US" altLang="zh-CN" sz="1000" b="1"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BARBERA</a:t>
            </a:r>
          </a:p>
          <a:p>
            <a:pPr algn="ctr"/>
            <a:r>
              <a:rPr lang="en-US" altLang="zh-CN" sz="1000" dirty="0">
                <a:solidFill>
                  <a:srgbClr val="190000"/>
                </a:solidFill>
                <a:latin typeface="Arial" panose="020B0604020202020204" pitchFamily="34" charset="0"/>
                <a:ea typeface="Inter Display" panose="02000503000000020004" pitchFamily="2" charset="0"/>
                <a:cs typeface="Arial" panose="020B0604020202020204" pitchFamily="34" charset="0"/>
              </a:rPr>
              <a:t>Rượu vang đỏ đậm đà</a:t>
            </a:r>
            <a:endParaRPr lang="en-US" sz="1000" dirty="0">
              <a:solidFill>
                <a:srgbClr val="190000"/>
              </a:solidFill>
              <a:effectLst/>
              <a:latin typeface="Arial" panose="020B0604020202020204" pitchFamily="34" charset="0"/>
              <a:ea typeface="Inter Display" panose="02000503000000020004" pitchFamily="2" charset="0"/>
              <a:cs typeface="Arial" panose="020B0604020202020204" pitchFamily="34" charset="0"/>
            </a:endParaRPr>
          </a:p>
        </p:txBody>
      </p:sp>
      <p:sp>
        <p:nvSpPr>
          <p:cNvPr id="48" name="TextBox 47">
            <a:extLst>
              <a:ext uri="{FF2B5EF4-FFF2-40B4-BE49-F238E27FC236}">
                <a16:creationId xmlns:a16="http://schemas.microsoft.com/office/drawing/2014/main" id="{F2BFB078-5B70-EC22-86DC-12EA8B991917}"/>
              </a:ext>
            </a:extLst>
          </p:cNvPr>
          <p:cNvSpPr txBox="1"/>
          <p:nvPr/>
        </p:nvSpPr>
        <p:spPr>
          <a:xfrm>
            <a:off x="2275457" y="6084832"/>
            <a:ext cx="1501244" cy="707886"/>
          </a:xfrm>
          <a:prstGeom prst="rect">
            <a:avLst/>
          </a:prstGeom>
          <a:noFill/>
        </p:spPr>
        <p:txBody>
          <a:bodyPr wrap="square" rtlCol="0">
            <a:spAutoFit/>
          </a:bodyPr>
          <a:lstStyle/>
          <a:p>
            <a:pPr algn="ctr"/>
            <a:r>
              <a:rPr lang="en-US" altLang="zh-CN" sz="1000" b="1"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MONTEPULCIANO</a:t>
            </a:r>
          </a:p>
          <a:p>
            <a:pPr algn="ctr"/>
            <a:r>
              <a:rPr lang="en-US" altLang="zh-CN" sz="1000" dirty="0">
                <a:solidFill>
                  <a:srgbClr val="190000"/>
                </a:solidFill>
                <a:latin typeface="Arial" panose="020B0604020202020204" pitchFamily="34" charset="0"/>
                <a:ea typeface="Inter Display" panose="02000503000000020004" pitchFamily="2" charset="0"/>
                <a:cs typeface="Arial" panose="020B0604020202020204" pitchFamily="34" charset="0"/>
              </a:rPr>
              <a:t>Rượu vang đỏ có độ đậm vừa đến
đậm đà</a:t>
            </a:r>
            <a:endParaRPr lang="en-US" sz="1000" dirty="0">
              <a:solidFill>
                <a:srgbClr val="190000"/>
              </a:solidFill>
              <a:effectLst/>
              <a:latin typeface="Arial" panose="020B0604020202020204" pitchFamily="34" charset="0"/>
              <a:ea typeface="Inter Display" panose="02000503000000020004" pitchFamily="2" charset="0"/>
              <a:cs typeface="Arial" panose="020B0604020202020204" pitchFamily="34" charset="0"/>
            </a:endParaRPr>
          </a:p>
        </p:txBody>
      </p:sp>
    </p:spTree>
    <p:extLst>
      <p:ext uri="{BB962C8B-B14F-4D97-AF65-F5344CB8AC3E}">
        <p14:creationId xmlns:p14="http://schemas.microsoft.com/office/powerpoint/2010/main" val="634731902"/>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3408" r="30008"/>
          <a:stretch/>
        </p:blipFill>
        <p:spPr>
          <a:xfrm>
            <a:off x="6096000" y="388842"/>
            <a:ext cx="6096000" cy="6092317"/>
          </a:xfrm>
        </p:spPr>
      </p:pic>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574926"/>
            <a:ext cx="5340350" cy="1325563"/>
          </a:xfrm>
        </p:spPr>
        <p:txBody>
          <a:bodyPr/>
          <a:lstStyle/>
          <a:p>
            <a:r>
              <a:rPr lang="en-US" altLang="zh-CN" b="1" dirty="0">
                <a:solidFill>
                  <a:schemeClr val="accent5"/>
                </a:solidFill>
              </a:rPr>
              <a:t>MỘT TƯƠNG LAI ĐỔI MỚI DỰA TRÊN NỀN TẢNG VỮNG CHẮC</a:t>
            </a:r>
          </a:p>
        </p:txBody>
      </p:sp>
      <p:sp>
        <p:nvSpPr>
          <p:cNvPr id="3" name="Title 2">
            <a:extLst>
              <a:ext uri="{FF2B5EF4-FFF2-40B4-BE49-F238E27FC236}">
                <a16:creationId xmlns:a16="http://schemas.microsoft.com/office/drawing/2014/main" id="{E0D97F41-7963-BEC5-6EB4-61B498C7FA93}"/>
              </a:ext>
            </a:extLst>
          </p:cNvPr>
          <p:cNvSpPr>
            <a:spLocks noGrp="1"/>
          </p:cNvSpPr>
          <p:nvPr>
            <p:ph type="title"/>
          </p:nvPr>
        </p:nvSpPr>
        <p:spPr>
          <a:xfrm>
            <a:off x="623888" y="670514"/>
            <a:ext cx="4466997" cy="836366"/>
          </a:xfrm>
        </p:spPr>
        <p:txBody>
          <a:bodyPr/>
          <a:lstStyle/>
          <a:p>
            <a:r>
              <a:rPr lang="en-US" altLang="zh-CN" b="1" dirty="0" err="1">
                <a:solidFill>
                  <a:schemeClr val="bg2"/>
                </a:solidFill>
              </a:rPr>
              <a:t>THUNG LŨNG McLAREN</a:t>
            </a:r>
          </a:p>
        </p:txBody>
      </p:sp>
    </p:spTree>
    <p:extLst>
      <p:ext uri="{BB962C8B-B14F-4D97-AF65-F5344CB8AC3E}">
        <p14:creationId xmlns:p14="http://schemas.microsoft.com/office/powerpoint/2010/main" val="3735418610"/>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screen">
            <a:extLst>
              <a:ext uri="{28A0092B-C50C-407E-A947-70E740481C1C}">
                <a14:useLocalDpi xmlns:a14="http://schemas.microsoft.com/office/drawing/2010/main"/>
              </a:ext>
            </a:extLst>
          </a:blip>
          <a:srcRect t="17992" b="-2366"/>
          <a:stretch/>
        </p:blipFill>
        <p:spPr>
          <a:xfrm>
            <a:off x="0" y="0"/>
            <a:ext cx="12192000" cy="6858000"/>
          </a:xfrm>
          <a:prstGeom prst="rect">
            <a:avLst/>
          </a:prstGeom>
        </p:spPr>
      </p:pic>
      <p:sp>
        <p:nvSpPr>
          <p:cNvPr id="3" name="object 2">
            <a:extLst>
              <a:ext uri="{FF2B5EF4-FFF2-40B4-BE49-F238E27FC236}">
                <a16:creationId xmlns:a16="http://schemas.microsoft.com/office/drawing/2014/main" id="{C831AF3A-D889-4ECF-BE88-EAD01527B5A4}"/>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en-US" altLang="zh-CN" sz="5443" dirty="0">
                <a:solidFill>
                  <a:schemeClr val="bg1"/>
                </a:solidFill>
                <a:latin typeface="Arial" panose="020B0604020202020204" pitchFamily="34" charset="0"/>
                <a:ea typeface="Inter Display" panose="02000503000000020004" pitchFamily="2" charset="0"/>
                <a:cs typeface="Arial" panose="020B0604020202020204" pitchFamily="34" charset="0"/>
              </a:rPr>
              <a:t>CẢM ƠN</a:t>
            </a:r>
            <a:endParaRPr lang="ja-JP" altLang="en-US" sz="5443">
              <a:solidFill>
                <a:schemeClr val="bg1"/>
              </a:solidFill>
              <a:latin typeface="Arial" panose="020B0604020202020204" pitchFamily="34" charset="0"/>
              <a:cs typeface="Arial" panose="020B0604020202020204" pitchFamily="34" charset="0"/>
            </a:endParaRPr>
          </a:p>
          <a:p>
            <a:pPr marL="11522" algn="ctr">
              <a:spcBef>
                <a:spcPts val="91"/>
              </a:spcBef>
              <a:tabLst>
                <a:tab pos="1162574" algn="l"/>
                <a:tab pos="2432878" algn="l"/>
                <a:tab pos="3690509" algn="l"/>
                <a:tab pos="4919334" algn="l"/>
                <a:tab pos="6532419" algn="l"/>
                <a:tab pos="9045952" algn="l"/>
              </a:tabLst>
            </a:pPr>
            <a:endParaRPr lang="pt-BR" sz="9073" b="0" spc="272"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Arial" panose="020B0604020202020204" pitchFamily="34" charset="0"/>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40080" y="6301153"/>
            <a:ext cx="2822695" cy="123397"/>
          </a:xfrm>
          <a:prstGeom prst="rect">
            <a:avLst/>
          </a:prstGeom>
        </p:spPr>
      </p:pic>
    </p:spTree>
    <p:extLst>
      <p:ext uri="{BB962C8B-B14F-4D97-AF65-F5344CB8AC3E}">
        <p14:creationId xmlns:p14="http://schemas.microsoft.com/office/powerpoint/2010/main" val="2579349937"/>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CE495-8EEC-E645-BE60-EE593650440A}"/>
              </a:ext>
            </a:extLst>
          </p:cNvPr>
          <p:cNvSpPr>
            <a:spLocks noGrp="1"/>
          </p:cNvSpPr>
          <p:nvPr>
            <p:ph type="title"/>
          </p:nvPr>
        </p:nvSpPr>
        <p:spPr/>
        <p:txBody>
          <a:bodyPr/>
          <a:lstStyle/>
          <a:p>
            <a:endParaRPr lang="en-US" dirty="0"/>
          </a:p>
        </p:txBody>
      </p:sp>
      <p:sp>
        <p:nvSpPr>
          <p:cNvPr id="3" name="Text Placeholder 2">
            <a:extLst>
              <a:ext uri="{FF2B5EF4-FFF2-40B4-BE49-F238E27FC236}">
                <a16:creationId xmlns:a16="http://schemas.microsoft.com/office/drawing/2014/main" id="{B938E680-B76C-07B5-D10E-178897F5EC08}"/>
              </a:ext>
            </a:extLst>
          </p:cNvPr>
          <p:cNvSpPr>
            <a:spLocks noGrp="1"/>
          </p:cNvSpPr>
          <p:nvPr>
            <p:ph type="body" idx="10"/>
          </p:nvPr>
        </p:nvSpPr>
        <p:spPr/>
        <p:txBody>
          <a:bodyPr/>
          <a:lstStyle/>
          <a:p>
            <a:endParaRPr lang="en-US" dirty="0"/>
          </a:p>
        </p:txBody>
      </p:sp>
      <p:sp>
        <p:nvSpPr>
          <p:cNvPr id="4" name="Text Placeholder 3">
            <a:extLst>
              <a:ext uri="{FF2B5EF4-FFF2-40B4-BE49-F238E27FC236}">
                <a16:creationId xmlns:a16="http://schemas.microsoft.com/office/drawing/2014/main" id="{BEEEFA2A-0DF2-569E-47BB-C8FE0167E58A}"/>
              </a:ext>
            </a:extLst>
          </p:cNvPr>
          <p:cNvSpPr>
            <a:spLocks noGrp="1"/>
          </p:cNvSpPr>
          <p:nvPr>
            <p:ph type="body" idx="11"/>
          </p:nvPr>
        </p:nvSpPr>
        <p:spPr/>
        <p:txBody>
          <a:bodyPr/>
          <a:lstStyle/>
          <a:p>
            <a:endParaRPr lang="en-US" dirty="0"/>
          </a:p>
        </p:txBody>
      </p:sp>
    </p:spTree>
    <p:extLst>
      <p:ext uri="{BB962C8B-B14F-4D97-AF65-F5344CB8AC3E}">
        <p14:creationId xmlns:p14="http://schemas.microsoft.com/office/powerpoint/2010/main" val="344484028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map of australia with black text  AI-generated content may be incorrect.">
            <a:extLst>
              <a:ext uri="{FF2B5EF4-FFF2-40B4-BE49-F238E27FC236}">
                <a16:creationId xmlns:a16="http://schemas.microsoft.com/office/drawing/2014/main" id="{7F20E146-122C-C0FD-B947-922A7B0210B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cxnSp>
        <p:nvCxnSpPr>
          <p:cNvPr id="5" name="Straight Connector 4">
            <a:extLst>
              <a:ext uri="{FF2B5EF4-FFF2-40B4-BE49-F238E27FC236}">
                <a16:creationId xmlns:a16="http://schemas.microsoft.com/office/drawing/2014/main" id="{743FFF58-DC4F-D6AF-C854-8C38B0220E57}"/>
              </a:ext>
            </a:extLst>
          </p:cNvPr>
          <p:cNvCxnSpPr>
            <a:cxnSpLocks/>
          </p:cNvCxnSpPr>
          <p:nvPr/>
        </p:nvCxnSpPr>
        <p:spPr>
          <a:xfrm flipV="1">
            <a:off x="7461646" y="4854228"/>
            <a:ext cx="808892" cy="80479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9E5C7FB1-B28C-0668-158E-0A29D941DFE7}"/>
              </a:ext>
            </a:extLst>
          </p:cNvPr>
          <p:cNvSpPr txBox="1"/>
          <p:nvPr/>
        </p:nvSpPr>
        <p:spPr>
          <a:xfrm>
            <a:off x="5378665" y="5659024"/>
            <a:ext cx="3445210" cy="369332"/>
          </a:xfrm>
          <a:prstGeom prst="rect">
            <a:avLst/>
          </a:prstGeom>
          <a:noFill/>
        </p:spPr>
        <p:txBody>
          <a:bodyPr wrap="square">
            <a:spAutoFit/>
          </a:bodyPr>
          <a:lstStyle/>
          <a:p>
            <a:r>
              <a:rPr lang="en-US" altLang="zh-CN" b="1" dirty="0" err="1">
                <a:solidFill>
                  <a:schemeClr val="accent2"/>
                </a:solidFill>
                <a:latin typeface="Arial" panose="020B0604020202020204" pitchFamily="34" charset="0"/>
              </a:rPr>
              <a:t>McLAREN VALE</a:t>
            </a:r>
            <a:endParaRPr lang="en-US" b="1" dirty="0">
              <a:solidFill>
                <a:schemeClr val="accent2"/>
              </a:solidFill>
              <a:latin typeface="Arial" panose="020B0604020202020204" pitchFamily="34" charset="0"/>
            </a:endParaRPr>
          </a:p>
        </p:txBody>
      </p:sp>
      <p:sp>
        <p:nvSpPr>
          <p:cNvPr id="3" name="Title 2">
            <a:extLst>
              <a:ext uri="{FF2B5EF4-FFF2-40B4-BE49-F238E27FC236}">
                <a16:creationId xmlns:a16="http://schemas.microsoft.com/office/drawing/2014/main" id="{2E8299DC-0241-3CE8-904B-330EA39384FE}"/>
              </a:ext>
            </a:extLst>
          </p:cNvPr>
          <p:cNvSpPr>
            <a:spLocks noGrp="1"/>
          </p:cNvSpPr>
          <p:nvPr>
            <p:ph type="title"/>
          </p:nvPr>
        </p:nvSpPr>
        <p:spPr>
          <a:xfrm>
            <a:off x="623888" y="587955"/>
            <a:ext cx="6158452" cy="1325562"/>
          </a:xfrm>
        </p:spPr>
        <p:txBody>
          <a:bodyPr/>
          <a:lstStyle/>
          <a:p>
            <a:r>
              <a:rPr lang="en-US" altLang="zh-CN" b="1" dirty="0">
                <a:solidFill>
                  <a:schemeClr val="accent2"/>
                </a:solidFill>
              </a:rPr>
              <a:t>ÚC</a:t>
            </a:r>
          </a:p>
        </p:txBody>
      </p:sp>
    </p:spTree>
    <p:extLst>
      <p:ext uri="{BB962C8B-B14F-4D97-AF65-F5344CB8AC3E}">
        <p14:creationId xmlns:p14="http://schemas.microsoft.com/office/powerpoint/2010/main" val="275462138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map of the earth  AI-generated content may be incorrect.">
            <a:extLst>
              <a:ext uri="{FF2B5EF4-FFF2-40B4-BE49-F238E27FC236}">
                <a16:creationId xmlns:a16="http://schemas.microsoft.com/office/drawing/2014/main" id="{C0A6068C-25CF-8B12-158D-102F4B665C3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623888" y="584200"/>
            <a:ext cx="6158452" cy="1325562"/>
          </a:xfrm>
        </p:spPr>
        <p:txBody>
          <a:bodyPr/>
          <a:lstStyle/>
          <a:p>
            <a:r>
              <a:rPr lang="en-US" altLang="zh-CN" b="1" dirty="0">
                <a:solidFill>
                  <a:schemeClr val="accent2"/>
                </a:solidFill>
              </a:rPr>
              <a:t>NAM
ÚC</a:t>
            </a:r>
          </a:p>
        </p:txBody>
      </p:sp>
      <p:cxnSp>
        <p:nvCxnSpPr>
          <p:cNvPr id="6" name="Straight Connector 5">
            <a:extLst>
              <a:ext uri="{FF2B5EF4-FFF2-40B4-BE49-F238E27FC236}">
                <a16:creationId xmlns:a16="http://schemas.microsoft.com/office/drawing/2014/main" id="{6D2AB1DE-8DF6-BBA1-D6AB-F3CF8471517E}"/>
              </a:ext>
            </a:extLst>
          </p:cNvPr>
          <p:cNvCxnSpPr>
            <a:cxnSpLocks/>
          </p:cNvCxnSpPr>
          <p:nvPr/>
        </p:nvCxnSpPr>
        <p:spPr>
          <a:xfrm>
            <a:off x="5989834" y="4383881"/>
            <a:ext cx="1196952"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3BBE9EFD-12E1-D84E-3599-DCC6D48EFF53}"/>
              </a:ext>
            </a:extLst>
          </p:cNvPr>
          <p:cNvSpPr txBox="1"/>
          <p:nvPr/>
        </p:nvSpPr>
        <p:spPr>
          <a:xfrm>
            <a:off x="4024074" y="4271134"/>
            <a:ext cx="3445210" cy="369332"/>
          </a:xfrm>
          <a:prstGeom prst="rect">
            <a:avLst/>
          </a:prstGeom>
          <a:noFill/>
        </p:spPr>
        <p:txBody>
          <a:bodyPr wrap="square">
            <a:spAutoFit/>
          </a:bodyPr>
          <a:lstStyle/>
          <a:p>
            <a:r>
              <a:rPr lang="en-US" altLang="zh-CN" b="1" dirty="0" err="1">
                <a:solidFill>
                  <a:schemeClr val="accent2"/>
                </a:solidFill>
                <a:latin typeface="Arial" panose="020B0604020202020204" pitchFamily="34" charset="0"/>
              </a:rPr>
              <a:t>McLAREN VALE</a:t>
            </a:r>
            <a:endParaRPr lang="en-US" b="1" dirty="0">
              <a:solidFill>
                <a:schemeClr val="accent2"/>
              </a:solidFill>
              <a:latin typeface="Arial" panose="020B0604020202020204" pitchFamily="34" charset="0"/>
            </a:endParaRPr>
          </a:p>
        </p:txBody>
      </p:sp>
      <p:sp>
        <p:nvSpPr>
          <p:cNvPr id="2" name="TextBox 1">
            <a:extLst>
              <a:ext uri="{FF2B5EF4-FFF2-40B4-BE49-F238E27FC236}">
                <a16:creationId xmlns:a16="http://schemas.microsoft.com/office/drawing/2014/main" id="{642B57CE-E0DF-C3BE-ACCA-1AA289429A8D}"/>
              </a:ext>
            </a:extLst>
          </p:cNvPr>
          <p:cNvSpPr txBox="1"/>
          <p:nvPr/>
        </p:nvSpPr>
        <p:spPr>
          <a:xfrm>
            <a:off x="6298043" y="3429000"/>
            <a:ext cx="1329978" cy="307777"/>
          </a:xfrm>
          <a:prstGeom prst="rect">
            <a:avLst/>
          </a:prstGeom>
          <a:noFill/>
        </p:spPr>
        <p:txBody>
          <a:bodyPr wrap="square">
            <a:spAutoFit/>
          </a:bodyPr>
          <a:lstStyle/>
          <a:p>
            <a:r>
              <a:rPr lang="en-US" altLang="zh-CN" sz="1400" b="1" dirty="0">
                <a:latin typeface="Arial" panose="020B0604020202020204" pitchFamily="34" charset="0"/>
              </a:rPr>
              <a:t>Adelaide</a:t>
            </a:r>
            <a:endParaRPr lang="en-US" sz="1400" b="1" dirty="0">
              <a:latin typeface="Arial" panose="020B0604020202020204" pitchFamily="34" charset="0"/>
            </a:endParaRPr>
          </a:p>
        </p:txBody>
      </p:sp>
    </p:spTree>
    <p:extLst>
      <p:ext uri="{BB962C8B-B14F-4D97-AF65-F5344CB8AC3E}">
        <p14:creationId xmlns:p14="http://schemas.microsoft.com/office/powerpoint/2010/main" val="549477231"/>
      </p:ext>
    </p:extLst>
  </p:cSld>
  <p:clrMapOvr>
    <a:masterClrMapping/>
  </p:clrMapOvr>
  <p:transition/>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7A9F4B9-C793-E942-3C79-DA2F2C2BC40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94762CF8-1C9D-0CA1-735C-9E3757B60859}"/>
              </a:ext>
            </a:extLst>
          </p:cNvPr>
          <p:cNvSpPr>
            <a:spLocks noGrp="1"/>
          </p:cNvSpPr>
          <p:nvPr>
            <p:ph type="title"/>
          </p:nvPr>
        </p:nvSpPr>
        <p:spPr>
          <a:xfrm>
            <a:off x="6456364" y="584200"/>
            <a:ext cx="4829691" cy="785732"/>
          </a:xfrm>
        </p:spPr>
        <p:txBody>
          <a:bodyPr/>
          <a:lstStyle/>
          <a:p>
            <a:r>
              <a:rPr lang="en-US" altLang="zh-CN" b="1" dirty="0" err="1">
                <a:solidFill>
                  <a:schemeClr val="accent5"/>
                </a:solidFill>
              </a:rPr>
              <a:t>McLAREN VALE MỘT VÙNG ĐẤT CỔ XƯA VỚI</a:t>
            </a:r>
          </a:p>
        </p:txBody>
      </p:sp>
      <p:sp>
        <p:nvSpPr>
          <p:cNvPr id="4" name="Text Placeholder 3">
            <a:extLst>
              <a:ext uri="{FF2B5EF4-FFF2-40B4-BE49-F238E27FC236}">
                <a16:creationId xmlns:a16="http://schemas.microsoft.com/office/drawing/2014/main" id="{2391661C-849C-778D-4496-D3C224862320}"/>
              </a:ext>
            </a:extLst>
          </p:cNvPr>
          <p:cNvSpPr>
            <a:spLocks noGrp="1"/>
          </p:cNvSpPr>
          <p:nvPr>
            <p:ph type="body" sz="quarter" idx="11"/>
          </p:nvPr>
        </p:nvSpPr>
        <p:spPr>
          <a:xfrm>
            <a:off x="6456364" y="3429000"/>
            <a:ext cx="3797979" cy="3684308"/>
          </a:xfrm>
        </p:spPr>
        <p:txBody>
          <a:bodyPr/>
          <a:lstStyle/>
          <a:p>
            <a:pPr marL="0" indent="0">
              <a:lnSpc>
                <a:spcPct val="97000"/>
              </a:lnSpc>
              <a:spcBef>
                <a:spcPct val="0"/>
              </a:spcBef>
              <a:buNone/>
            </a:pPr>
            <a:r>
              <a:rPr lang="en-US" altLang="zh-CN" dirty="0">
                <a:solidFill>
                  <a:schemeClr val="bg1"/>
                </a:solidFill>
              </a:rPr>
              <a:t>McLaren Vale là một trong những vùng trồng nho lâu đời nhất và có ý nghĩa lịch sử nhất ở Úc. Đây cũng là một trong những vùng sáng tạo và thú vị nhất.</a:t>
            </a:r>
          </a:p>
          <a:p>
            <a:pPr marL="285750" indent="-285750">
              <a:lnSpc>
                <a:spcPct val="73000"/>
              </a:lnSpc>
              <a:spcBef>
                <a:spcPts val="800"/>
              </a:spcBef>
              <a:buFont typeface="Arial" panose="020B0604020202020204" pitchFamily="34" charset="0"/>
              <a:buChar char="•"/>
            </a:pPr>
            <a:r>
              <a:rPr lang="en-US" altLang="zh-CN" dirty="0">
                <a:solidFill>
                  <a:schemeClr val="bg1"/>
                </a:solidFill>
              </a:rPr>
              <a:t>Sự đa dạng</a:t>
            </a:r>
          </a:p>
          <a:p>
            <a:pPr marL="285750" indent="-285750">
              <a:lnSpc>
                <a:spcPct val="73000"/>
              </a:lnSpc>
              <a:spcBef>
                <a:spcPts val="800"/>
              </a:spcBef>
              <a:buFont typeface="Arial" panose="020B0604020202020204" pitchFamily="34" charset="0"/>
              <a:buChar char="•"/>
            </a:pPr>
            <a:r>
              <a:rPr lang="en-US" altLang="zh-CN" dirty="0">
                <a:solidFill>
                  <a:schemeClr val="bg1"/>
                </a:solidFill>
              </a:rPr>
              <a:t>Sự đổi mới</a:t>
            </a:r>
          </a:p>
          <a:p>
            <a:pPr marL="285750" indent="-285750">
              <a:lnSpc>
                <a:spcPct val="73000"/>
              </a:lnSpc>
              <a:spcBef>
                <a:spcPts val="800"/>
              </a:spcBef>
              <a:buFont typeface="Arial" panose="020B0604020202020204" pitchFamily="34" charset="0"/>
              <a:buChar char="•"/>
            </a:pPr>
            <a:r>
              <a:rPr lang="en-US" altLang="zh-CN" dirty="0">
                <a:solidFill>
                  <a:schemeClr val="bg1"/>
                </a:solidFill>
              </a:rPr>
              <a:t>Tính bền vững</a:t>
            </a:r>
          </a:p>
          <a:p>
            <a:pPr marL="285750" indent="-285750">
              <a:lnSpc>
                <a:spcPct val="73000"/>
              </a:lnSpc>
              <a:spcBef>
                <a:spcPts val="800"/>
              </a:spcBef>
              <a:buFont typeface="Arial" panose="020B0604020202020204" pitchFamily="34" charset="0"/>
              <a:buChar char="•"/>
            </a:pPr>
            <a:r>
              <a:rPr lang="en-US" altLang="zh-CN" dirty="0">
                <a:solidFill>
                  <a:schemeClr val="bg1"/>
                </a:solidFill>
              </a:rPr>
              <a:t>Vẻ đẹp tự nhiên</a:t>
            </a:r>
          </a:p>
        </p:txBody>
      </p:sp>
      <p:sp>
        <p:nvSpPr>
          <p:cNvPr id="5" name="Text Placeholder 4">
            <a:extLst>
              <a:ext uri="{FF2B5EF4-FFF2-40B4-BE49-F238E27FC236}">
                <a16:creationId xmlns:a16="http://schemas.microsoft.com/office/drawing/2014/main" id="{FDE3DB73-2185-EB6B-CCCA-C32695F3740E}"/>
              </a:ext>
            </a:extLst>
          </p:cNvPr>
          <p:cNvSpPr>
            <a:spLocks noGrp="1"/>
          </p:cNvSpPr>
          <p:nvPr>
            <p:ph type="body" sz="quarter" idx="13"/>
          </p:nvPr>
        </p:nvSpPr>
        <p:spPr>
          <a:xfrm>
            <a:off x="6456364" y="1452064"/>
            <a:ext cx="5735637" cy="1325563"/>
          </a:xfrm>
        </p:spPr>
        <p:txBody>
          <a:bodyPr/>
          <a:lstStyle/>
          <a:p>
            <a:r>
              <a:rPr lang="en-US" altLang="zh-CN" sz="5300" b="1" dirty="0">
                <a:solidFill>
                  <a:schemeClr val="bg2"/>
                </a:solidFill>
              </a:rPr>
              <a:t>MỘT TẦM NHÌN TIẾN BỘ</a:t>
            </a:r>
          </a:p>
        </p:txBody>
      </p:sp>
    </p:spTree>
    <p:extLst>
      <p:ext uri="{BB962C8B-B14F-4D97-AF65-F5344CB8AC3E}">
        <p14:creationId xmlns:p14="http://schemas.microsoft.com/office/powerpoint/2010/main" val="60243348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3572" b="19678"/>
          <a:stretch/>
        </p:blipFill>
        <p:spPr>
          <a:xfrm>
            <a:off x="6096000" y="368300"/>
            <a:ext cx="6096000" cy="6103620"/>
          </a:xfrm>
        </p:spPr>
      </p:pic>
      <p:sp>
        <p:nvSpPr>
          <p:cNvPr id="3" name="Title 2">
            <a:extLst>
              <a:ext uri="{FF2B5EF4-FFF2-40B4-BE49-F238E27FC236}">
                <a16:creationId xmlns:a16="http://schemas.microsoft.com/office/drawing/2014/main" id="{9CBCDC0B-F635-F360-B8FF-6CF32D070324}"/>
              </a:ext>
            </a:extLst>
          </p:cNvPr>
          <p:cNvSpPr>
            <a:spLocks noGrp="1"/>
          </p:cNvSpPr>
          <p:nvPr>
            <p:ph type="title"/>
          </p:nvPr>
        </p:nvSpPr>
        <p:spPr>
          <a:xfrm>
            <a:off x="623888" y="584200"/>
            <a:ext cx="4999146" cy="1325562"/>
          </a:xfrm>
        </p:spPr>
        <p:txBody>
          <a:bodyPr/>
          <a:lstStyle>
            <a:lvl1pPr>
              <a:defRPr sz="5243"/>
            </a:lvl1pPr>
          </a:lstStyle>
          <a:p>
            <a:r>
              <a:rPr lang="en-US" altLang="zh-CN" sz="5243" b="1" dirty="0">
                <a:solidFill>
                  <a:schemeClr val="accent1"/>
                </a:solidFill>
              </a:rPr>
              <a:t>HÔM NAY CHÚNG TA SẼ ĐỀ CẬP ĐẾN</a:t>
            </a:r>
          </a:p>
        </p:txBody>
      </p:sp>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4285637"/>
            <a:ext cx="4829691" cy="1530521"/>
          </a:xfrm>
        </p:spPr>
        <p:txBody>
          <a:bodyPr/>
          <a:lstStyle/>
          <a:p>
            <a:pPr>
              <a:lnSpc>
                <a:spcPct val="82000"/>
              </a:lnSpc>
              <a:spcBef>
                <a:spcPts val="800"/>
              </a:spcBef>
            </a:pPr>
            <a:r>
              <a:rPr lang="en-US" altLang="zh-CN" dirty="0"/>
              <a:t>Lịch sử của McLaren Vale</a:t>
            </a:r>
          </a:p>
          <a:p>
            <a:pPr>
              <a:lnSpc>
                <a:spcPct val="82000"/>
              </a:lnSpc>
              <a:spcBef>
                <a:spcPts val="800"/>
              </a:spcBef>
            </a:pPr>
            <a:r>
              <a:rPr lang="en-US" altLang="zh-CN" dirty="0"/>
              <a:t>Khí hậu và đất</a:t>
            </a:r>
          </a:p>
          <a:p>
            <a:pPr>
              <a:lnSpc>
                <a:spcPct val="82000"/>
              </a:lnSpc>
              <a:spcBef>
                <a:spcPts val="800"/>
              </a:spcBef>
            </a:pPr>
            <a:r>
              <a:rPr lang="en-US" altLang="zh-CN" dirty="0"/>
              <a:t>Trồng nho</a:t>
            </a:r>
          </a:p>
          <a:p>
            <a:pPr>
              <a:lnSpc>
                <a:spcPct val="82000"/>
              </a:lnSpc>
              <a:spcBef>
                <a:spcPts val="800"/>
              </a:spcBef>
            </a:pPr>
            <a:r>
              <a:rPr lang="en-US" altLang="zh-CN" dirty="0"/>
              <a:t>Sản xuất rượu vang</a:t>
            </a:r>
          </a:p>
          <a:p>
            <a:pPr>
              <a:lnSpc>
                <a:spcPct val="82000"/>
              </a:lnSpc>
              <a:spcBef>
                <a:spcPts val="800"/>
              </a:spcBef>
            </a:pPr>
            <a:r>
              <a:rPr lang="en-US" altLang="zh-CN" dirty="0"/>
              <a:t>Các giống nho đáng chú ý</a:t>
            </a:r>
          </a:p>
          <a:p>
            <a:pPr>
              <a:lnSpc>
                <a:spcPct val="82000"/>
              </a:lnSpc>
              <a:spcBef>
                <a:spcPts val="800"/>
              </a:spcBef>
            </a:pPr>
            <a:r>
              <a:rPr lang="en-US" altLang="zh-CN" dirty="0"/>
              <a:t>Đặc điểm và hương vị đặc trưng</a:t>
            </a:r>
            <a:endParaRPr lang="en-AU" dirty="0"/>
          </a:p>
        </p:txBody>
      </p:sp>
    </p:spTree>
    <p:extLst>
      <p:ext uri="{BB962C8B-B14F-4D97-AF65-F5344CB8AC3E}">
        <p14:creationId xmlns:p14="http://schemas.microsoft.com/office/powerpoint/2010/main" val="418893328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2">
            <a:extLst>
              <a:ext uri="{28A0092B-C50C-407E-A947-70E740481C1C}">
                <a14:useLocalDpi xmlns:a14="http://schemas.microsoft.com/office/drawing/2010/main"/>
              </a:ext>
            </a:extLst>
          </a:blip>
          <a:srcRect l="-185" t="43596" r="185" b="13326"/>
          <a:stretch/>
        </p:blipFill>
        <p:spPr>
          <a:xfrm>
            <a:off x="7402285" y="3773715"/>
            <a:ext cx="4773281" cy="3084286"/>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770670" y="3477251"/>
            <a:ext cx="2382787" cy="662774"/>
          </a:xfrm>
        </p:spPr>
        <p:txBody>
          <a:bodyPr/>
          <a:lstStyle/>
          <a:p>
            <a:r>
              <a:rPr lang="zh-CN" altLang="en-US" b="1" dirty="0"/>
              <a:t>1838</a:t>
            </a: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770671" y="4140032"/>
            <a:ext cx="2212298" cy="1461301"/>
          </a:xfrm>
        </p:spPr>
        <p:txBody>
          <a:bodyPr/>
          <a:lstStyle/>
          <a:p>
            <a:r>
              <a:rPr lang="en-US" altLang="zh-CN" dirty="0">
                <a:solidFill>
                  <a:schemeClr val="tx1"/>
                </a:solidFill>
              </a:rPr>
              <a:t>McLaren Vale được thành lập, hai năm sau khi bang Nam Úc được thành lập.</a:t>
            </a:r>
          </a:p>
          <a:p>
            <a:endParaRPr lang="en-US" dirty="0"/>
          </a:p>
        </p:txBody>
      </p:sp>
      <p:sp>
        <p:nvSpPr>
          <p:cNvPr id="5" name="Text Placeholder 4">
            <a:extLst>
              <a:ext uri="{FF2B5EF4-FFF2-40B4-BE49-F238E27FC236}">
                <a16:creationId xmlns:a16="http://schemas.microsoft.com/office/drawing/2014/main" id="{C79A53C4-1F84-2B78-9D7D-51A0BC3D92F2}"/>
              </a:ext>
            </a:extLst>
          </p:cNvPr>
          <p:cNvSpPr>
            <a:spLocks noGrp="1"/>
          </p:cNvSpPr>
          <p:nvPr>
            <p:ph type="body" sz="quarter" idx="15"/>
          </p:nvPr>
        </p:nvSpPr>
        <p:spPr>
          <a:xfrm>
            <a:off x="4819873" y="4232256"/>
            <a:ext cx="2342927" cy="1461301"/>
          </a:xfrm>
        </p:spPr>
        <p:txBody>
          <a:bodyPr/>
          <a:lstStyle/>
          <a:p>
            <a:pPr>
              <a:lnSpc>
                <a:spcPct val="95000"/>
              </a:lnSpc>
            </a:pPr>
            <a:r>
              <a:rPr lang="en-US" altLang="zh-CN" sz="1600" dirty="0"/>
              <a:t>John Reynell thành lập vườn nho thương mại đầu tiên của Nam Úc.</a:t>
            </a:r>
          </a:p>
        </p:txBody>
      </p:sp>
      <p:sp>
        <p:nvSpPr>
          <p:cNvPr id="6" name="Text Placeholder 5">
            <a:extLst>
              <a:ext uri="{FF2B5EF4-FFF2-40B4-BE49-F238E27FC236}">
                <a16:creationId xmlns:a16="http://schemas.microsoft.com/office/drawing/2014/main" id="{13227501-B1AB-4F15-B0AE-C6D75E846BD3}"/>
              </a:ext>
            </a:extLst>
          </p:cNvPr>
          <p:cNvSpPr>
            <a:spLocks noGrp="1"/>
          </p:cNvSpPr>
          <p:nvPr>
            <p:ph type="body" sz="quarter" idx="16"/>
          </p:nvPr>
        </p:nvSpPr>
        <p:spPr>
          <a:xfrm>
            <a:off x="4819873" y="3490403"/>
            <a:ext cx="2582412" cy="662774"/>
          </a:xfrm>
        </p:spPr>
        <p:txBody>
          <a:bodyPr/>
          <a:lstStyle>
            <a:lvl1pPr>
              <a:defRPr sz="1234"/>
            </a:lvl1pPr>
          </a:lstStyle>
          <a:p>
            <a:r>
              <a:rPr lang="en-US" altLang="zh-CN" sz="2400" b="1" dirty="0"/>
              <a:t>Những năm 1840</a:t>
            </a:r>
          </a:p>
        </p:txBody>
      </p:sp>
      <p:sp>
        <p:nvSpPr>
          <p:cNvPr id="9" name="Text Placeholder 8">
            <a:extLst>
              <a:ext uri="{FF2B5EF4-FFF2-40B4-BE49-F238E27FC236}">
                <a16:creationId xmlns:a16="http://schemas.microsoft.com/office/drawing/2014/main" id="{20251DBA-EA93-9A56-8C51-724D4F72B993}"/>
              </a:ext>
            </a:extLst>
          </p:cNvPr>
          <p:cNvSpPr>
            <a:spLocks noGrp="1"/>
          </p:cNvSpPr>
          <p:nvPr>
            <p:ph type="body" sz="quarter" idx="13"/>
          </p:nvPr>
        </p:nvSpPr>
        <p:spPr>
          <a:xfrm>
            <a:off x="623887" y="1513497"/>
            <a:ext cx="5160055" cy="1325563"/>
          </a:xfrm>
        </p:spPr>
        <p:txBody>
          <a:bodyPr/>
          <a:lstStyle/>
          <a:p>
            <a:r>
              <a:rPr lang="en-US" altLang="zh-CN" b="1" dirty="0">
                <a:solidFill>
                  <a:schemeClr val="accent1"/>
                </a:solidFill>
              </a:rPr>
              <a:t>SỰ HỒI SINH DI SẢN RƯỢU VANG VÀ MỘT SỐ TRANH CÃI</a:t>
            </a:r>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p:txBody>
          <a:bodyPr/>
          <a:lstStyle/>
          <a:p>
            <a:r>
              <a:rPr lang="en-US" altLang="zh-CN" b="1" dirty="0">
                <a:solidFill>
                  <a:schemeClr val="accent5"/>
                </a:solidFill>
              </a:rPr>
              <a:t>LỊCH SỬ CỦA McLAREN VALE</a:t>
            </a:r>
          </a:p>
        </p:txBody>
      </p:sp>
      <p:sp>
        <p:nvSpPr>
          <p:cNvPr id="2" name="Text Placeholder 4">
            <a:extLst>
              <a:ext uri="{FF2B5EF4-FFF2-40B4-BE49-F238E27FC236}">
                <a16:creationId xmlns:a16="http://schemas.microsoft.com/office/drawing/2014/main" id="{BEFA0911-A258-47D4-5088-8E84C987E4F6}"/>
              </a:ext>
            </a:extLst>
          </p:cNvPr>
          <p:cNvSpPr txBox="1">
            <a:spLocks/>
          </p:cNvSpPr>
          <p:nvPr/>
        </p:nvSpPr>
        <p:spPr>
          <a:xfrm>
            <a:off x="8453286" y="1750313"/>
            <a:ext cx="2772099"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solidFill>
                  <a:schemeClr val="tx1"/>
                </a:solidFill>
                <a:latin typeface="Arial" panose="020B0604020202020204" pitchFamily="34" charset="0"/>
                <a:cs typeface="Arial" panose="020B0604020202020204" pitchFamily="34" charset="0"/>
              </a:rPr>
              <a:t>Nhà sản xuất rượu vang huyền thoại Thomas Hardy thành lập cơ sở kinh doanh của riêng mình và thực hiện xuất khẩu rượu vang số lượng lớn lớn nhất sang Anh.</a:t>
            </a:r>
          </a:p>
        </p:txBody>
      </p:sp>
      <p:sp>
        <p:nvSpPr>
          <p:cNvPr id="7" name="Text Placeholder 5">
            <a:extLst>
              <a:ext uri="{FF2B5EF4-FFF2-40B4-BE49-F238E27FC236}">
                <a16:creationId xmlns:a16="http://schemas.microsoft.com/office/drawing/2014/main" id="{18A5C074-D778-9E0A-93E4-6AFBD1D7C47A}"/>
              </a:ext>
            </a:extLst>
          </p:cNvPr>
          <p:cNvSpPr txBox="1">
            <a:spLocks/>
          </p:cNvSpPr>
          <p:nvPr/>
        </p:nvSpPr>
        <p:spPr>
          <a:xfrm>
            <a:off x="8453286" y="1008460"/>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1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2400" dirty="0">
                <a:latin typeface="Arial" panose="020B0604020202020204" pitchFamily="34" charset="0"/>
                <a:cs typeface="Arial" panose="020B0604020202020204" pitchFamily="34" charset="0"/>
              </a:rPr>
              <a:t>Những năm 1850</a:t>
            </a:r>
          </a:p>
        </p:txBody>
      </p:sp>
    </p:spTree>
    <p:extLst>
      <p:ext uri="{BB962C8B-B14F-4D97-AF65-F5344CB8AC3E}">
        <p14:creationId xmlns:p14="http://schemas.microsoft.com/office/powerpoint/2010/main" val="401303539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2">
            <a:extLst>
              <a:ext uri="{28A0092B-C50C-407E-A947-70E740481C1C}">
                <a14:useLocalDpi xmlns:a14="http://schemas.microsoft.com/office/drawing/2010/main"/>
              </a:ext>
            </a:extLst>
          </a:blip>
          <a:srcRect/>
          <a:stretch/>
        </p:blipFill>
        <p:spPr>
          <a:xfrm>
            <a:off x="7848385" y="3875314"/>
            <a:ext cx="4384917" cy="2982686"/>
          </a:xfrm>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634773" y="4506873"/>
            <a:ext cx="2935741" cy="1461301"/>
          </a:xfrm>
        </p:spPr>
        <p:txBody>
          <a:bodyPr/>
          <a:lstStyle/>
          <a:p>
            <a:pPr>
              <a:lnSpc>
                <a:spcPct val="96000"/>
              </a:lnSpc>
            </a:pPr>
            <a:r>
              <a:rPr lang="en-US" altLang="zh-CN" sz="1600" dirty="0"/>
              <a:t>Sản xuất tập trung vào rượu vang cường hóa và hoạt động kinh doanh bùng nổ. Những người nhập cư từ Ý sau chiến tranh mang lại sức sống mới và làm tăng thêm danh tiếng của khu vực như một trung tâm ẩm thực.</a:t>
            </a:r>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23887" y="3823022"/>
            <a:ext cx="3482221" cy="662774"/>
          </a:xfrm>
        </p:spPr>
        <p:txBody>
          <a:bodyPr/>
          <a:lstStyle>
            <a:lvl1pPr>
              <a:defRPr sz="1434"/>
            </a:lvl1pPr>
          </a:lstStyle>
          <a:p>
            <a:r>
              <a:rPr lang="en-US" altLang="zh-CN" sz="2400" b="1" dirty="0"/>
              <a:t>Giữa những năm 1920 – Cuối những năm 1960</a:t>
            </a:r>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2458357" y="1762312"/>
            <a:ext cx="2765283" cy="1461301"/>
          </a:xfrm>
        </p:spPr>
        <p:txBody>
          <a:bodyPr/>
          <a:lstStyle/>
          <a:p>
            <a:pPr>
              <a:lnSpc>
                <a:spcPct val="92000"/>
              </a:lnSpc>
            </a:pPr>
            <a:r>
              <a:rPr lang="en-US" altLang="zh-CN" dirty="0">
                <a:solidFill>
                  <a:schemeClr val="tx1"/>
                </a:solidFill>
              </a:rPr>
              <a:t>Rượu vang </a:t>
            </a:r>
            <a:r>
              <a:rPr lang="en-US" altLang="zh-CN" dirty="0" err="1">
                <a:solidFill>
                  <a:schemeClr val="tx1"/>
                </a:solidFill>
              </a:rPr>
              <a:t>để</a:t>
            </a:r>
            <a:r>
              <a:rPr lang="en-US" altLang="zh-CN" dirty="0">
                <a:solidFill>
                  <a:schemeClr val="tx1"/>
                </a:solidFill>
              </a:rPr>
              <a:t> </a:t>
            </a:r>
            <a:r>
              <a:rPr lang="en-US" altLang="zh-CN" dirty="0" err="1">
                <a:solidFill>
                  <a:schemeClr val="tx1"/>
                </a:solidFill>
              </a:rPr>
              <a:t>bàn</a:t>
            </a:r>
            <a:r>
              <a:rPr lang="en-US" altLang="zh-CN" dirty="0">
                <a:solidFill>
                  <a:schemeClr val="tx1"/>
                </a:solidFill>
              </a:rPr>
              <a:t> của McLaren Vale có vị trí trên trường quốc tế. Số lượng nhà máy rượu vang tăng lên cùng với danh tiếng của khu vực về rượu vang hảo hạng.</a:t>
            </a:r>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2447471" y="1078461"/>
            <a:ext cx="2246085" cy="662774"/>
          </a:xfrm>
        </p:spPr>
        <p:txBody>
          <a:bodyPr/>
          <a:lstStyle>
            <a:lvl1pPr>
              <a:defRPr sz="1434"/>
            </a:lvl1pPr>
          </a:lstStyle>
          <a:p>
            <a:r>
              <a:rPr lang="en-US" altLang="zh-CN" sz="2400" b="1" dirty="0"/>
              <a:t>Những năm 1970 &amp; 1980</a:t>
            </a:r>
          </a:p>
        </p:txBody>
      </p:sp>
      <p:sp>
        <p:nvSpPr>
          <p:cNvPr id="9" name="Text Placeholder 8">
            <a:extLst>
              <a:ext uri="{FF2B5EF4-FFF2-40B4-BE49-F238E27FC236}">
                <a16:creationId xmlns:a16="http://schemas.microsoft.com/office/drawing/2014/main" id="{DA5EA62E-0245-44DC-4FE9-D45398AE7052}"/>
              </a:ext>
            </a:extLst>
          </p:cNvPr>
          <p:cNvSpPr>
            <a:spLocks noGrp="1"/>
          </p:cNvSpPr>
          <p:nvPr>
            <p:ph type="body" sz="quarter" idx="23"/>
          </p:nvPr>
        </p:nvSpPr>
        <p:spPr>
          <a:xfrm>
            <a:off x="5453265" y="4237664"/>
            <a:ext cx="1789364" cy="1461301"/>
          </a:xfrm>
        </p:spPr>
        <p:txBody>
          <a:bodyPr/>
          <a:lstStyle/>
          <a:p>
            <a:pPr>
              <a:lnSpc>
                <a:spcPct val="92000"/>
              </a:lnSpc>
            </a:pPr>
            <a:r>
              <a:rPr lang="en-US" altLang="zh-CN" dirty="0">
                <a:solidFill>
                  <a:schemeClr val="tx1"/>
                </a:solidFill>
              </a:rPr>
              <a:t>Mạng lưới nước tái chế đầu tiên của Úc được xây dựng ở McLaren Vale.</a:t>
            </a:r>
          </a:p>
        </p:txBody>
      </p:sp>
      <p:sp>
        <p:nvSpPr>
          <p:cNvPr id="10" name="Text Placeholder 9">
            <a:extLst>
              <a:ext uri="{FF2B5EF4-FFF2-40B4-BE49-F238E27FC236}">
                <a16:creationId xmlns:a16="http://schemas.microsoft.com/office/drawing/2014/main" id="{14186AC6-4654-6C3B-9EBD-72667FD66747}"/>
              </a:ext>
            </a:extLst>
          </p:cNvPr>
          <p:cNvSpPr>
            <a:spLocks noGrp="1"/>
          </p:cNvSpPr>
          <p:nvPr>
            <p:ph type="body" sz="quarter" idx="24"/>
          </p:nvPr>
        </p:nvSpPr>
        <p:spPr>
          <a:xfrm>
            <a:off x="5442380" y="3553813"/>
            <a:ext cx="2330020" cy="662774"/>
          </a:xfrm>
        </p:spPr>
        <p:txBody>
          <a:bodyPr/>
          <a:lstStyle/>
          <a:p>
            <a:r>
              <a:rPr lang="zh-CN" altLang="en-US" b="1" dirty="0"/>
              <a:t>1999</a:t>
            </a:r>
          </a:p>
        </p:txBody>
      </p:sp>
      <p:sp>
        <p:nvSpPr>
          <p:cNvPr id="2" name="Text Placeholder 8">
            <a:extLst>
              <a:ext uri="{FF2B5EF4-FFF2-40B4-BE49-F238E27FC236}">
                <a16:creationId xmlns:a16="http://schemas.microsoft.com/office/drawing/2014/main" id="{A65730A4-A5CD-4F24-5DE7-45F2C9B5454E}"/>
              </a:ext>
            </a:extLst>
          </p:cNvPr>
          <p:cNvSpPr txBox="1">
            <a:spLocks/>
          </p:cNvSpPr>
          <p:nvPr/>
        </p:nvSpPr>
        <p:spPr>
          <a:xfrm>
            <a:off x="7072084" y="2092512"/>
            <a:ext cx="2188029"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2000"/>
              </a:lnSpc>
            </a:pPr>
            <a:r>
              <a:rPr lang="en-US" altLang="zh-CN" dirty="0">
                <a:solidFill>
                  <a:schemeClr val="tx1"/>
                </a:solidFill>
                <a:latin typeface="Arial" panose="020B0604020202020204" pitchFamily="34" charset="0"/>
                <a:cs typeface="Arial" panose="020B0604020202020204" pitchFamily="34" charset="0"/>
              </a:rPr>
              <a:t>Luật được thông qua để bảo vệ đặc điểm của McLaren Vale khỏi sự mở rộng đô thị.</a:t>
            </a:r>
          </a:p>
        </p:txBody>
      </p:sp>
      <p:sp>
        <p:nvSpPr>
          <p:cNvPr id="5" name="Text Placeholder 9">
            <a:extLst>
              <a:ext uri="{FF2B5EF4-FFF2-40B4-BE49-F238E27FC236}">
                <a16:creationId xmlns:a16="http://schemas.microsoft.com/office/drawing/2014/main" id="{7C711AD5-596E-C4D9-5CD9-50C1CB61BEB3}"/>
              </a:ext>
            </a:extLst>
          </p:cNvPr>
          <p:cNvSpPr txBox="1">
            <a:spLocks/>
          </p:cNvSpPr>
          <p:nvPr/>
        </p:nvSpPr>
        <p:spPr>
          <a:xfrm>
            <a:off x="7061201" y="1408661"/>
            <a:ext cx="233002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latin typeface="Arial" panose="020B0604020202020204" pitchFamily="34" charset="0"/>
                <a:cs typeface="Arial" panose="020B0604020202020204" pitchFamily="34" charset="0"/>
              </a:rPr>
              <a:t>2010</a:t>
            </a:r>
          </a:p>
        </p:txBody>
      </p:sp>
      <p:sp>
        <p:nvSpPr>
          <p:cNvPr id="6" name="Oval 5">
            <a:extLst>
              <a:ext uri="{FF2B5EF4-FFF2-40B4-BE49-F238E27FC236}">
                <a16:creationId xmlns:a16="http://schemas.microsoft.com/office/drawing/2014/main" id="{F555C4E9-23C0-E6DC-C74A-416C6979FBFD}"/>
              </a:ext>
            </a:extLst>
          </p:cNvPr>
          <p:cNvSpPr/>
          <p:nvPr/>
        </p:nvSpPr>
        <p:spPr>
          <a:xfrm>
            <a:off x="10162077" y="3223613"/>
            <a:ext cx="375295" cy="375295"/>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1" name="Text Placeholder 8">
            <a:extLst>
              <a:ext uri="{FF2B5EF4-FFF2-40B4-BE49-F238E27FC236}">
                <a16:creationId xmlns:a16="http://schemas.microsoft.com/office/drawing/2014/main" id="{E99E1E21-EA73-D8C2-7384-7ABCEC45BBAF}"/>
              </a:ext>
            </a:extLst>
          </p:cNvPr>
          <p:cNvSpPr txBox="1">
            <a:spLocks/>
          </p:cNvSpPr>
          <p:nvPr/>
        </p:nvSpPr>
        <p:spPr>
          <a:xfrm>
            <a:off x="9633856" y="1222694"/>
            <a:ext cx="2330020"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2000"/>
              </a:lnSpc>
            </a:pPr>
            <a:r>
              <a:rPr lang="en-US" altLang="zh-CN" dirty="0">
                <a:solidFill>
                  <a:schemeClr val="tx1"/>
                </a:solidFill>
                <a:latin typeface="Arial" panose="020B0604020202020204" pitchFamily="34" charset="0"/>
                <a:cs typeface="Arial" panose="020B0604020202020204" pitchFamily="34" charset="0"/>
              </a:rPr>
              <a:t>Với rất nhiều thứ để cung cấp cho các nhà sản xuất rượu vang và xu hướng thử nghiệm, McLaren Vale ngày càng được biết đến là một trong những vùng sản xuất rượu vang thú vị nhất của Úc.</a:t>
            </a:r>
          </a:p>
        </p:txBody>
      </p:sp>
      <p:sp>
        <p:nvSpPr>
          <p:cNvPr id="13" name="Text Placeholder 9">
            <a:extLst>
              <a:ext uri="{FF2B5EF4-FFF2-40B4-BE49-F238E27FC236}">
                <a16:creationId xmlns:a16="http://schemas.microsoft.com/office/drawing/2014/main" id="{17D38DBB-94E6-ABF6-946A-BCF1DCF8E6C8}"/>
              </a:ext>
            </a:extLst>
          </p:cNvPr>
          <p:cNvSpPr txBox="1">
            <a:spLocks/>
          </p:cNvSpPr>
          <p:nvPr/>
        </p:nvSpPr>
        <p:spPr>
          <a:xfrm>
            <a:off x="9622973" y="538843"/>
            <a:ext cx="233002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16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2400" dirty="0">
                <a:latin typeface="Arial" panose="020B0604020202020204" pitchFamily="34" charset="0"/>
                <a:cs typeface="Arial" panose="020B0604020202020204" pitchFamily="34" charset="0"/>
              </a:rPr>
              <a:t>Ngày nay</a:t>
            </a:r>
          </a:p>
        </p:txBody>
      </p:sp>
    </p:spTree>
    <p:extLst>
      <p:ext uri="{BB962C8B-B14F-4D97-AF65-F5344CB8AC3E}">
        <p14:creationId xmlns:p14="http://schemas.microsoft.com/office/powerpoint/2010/main" val="345627340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630" r="16630"/>
          <a:stretch/>
        </p:blipFill>
        <p:spPr>
          <a:xfrm>
            <a:off x="14514" y="368299"/>
            <a:ext cx="6075426" cy="6068787"/>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166017"/>
            <a:ext cx="4688825" cy="836366"/>
          </a:xfrm>
        </p:spPr>
        <p:txBody>
          <a:bodyPr/>
          <a:lstStyle/>
          <a:p>
            <a:r>
              <a:rPr lang="en-US" altLang="zh-CN" b="1" dirty="0">
                <a:solidFill>
                  <a:schemeClr val="bg2"/>
                </a:solidFill>
              </a:rPr>
              <a:t>VÙNG ĐẤT CỔ XƯA VÀ</a:t>
            </a:r>
          </a:p>
        </p:txBody>
      </p:sp>
      <p:sp>
        <p:nvSpPr>
          <p:cNvPr id="4" name="Text Placeholder 3">
            <a:extLst>
              <a:ext uri="{FF2B5EF4-FFF2-40B4-BE49-F238E27FC236}">
                <a16:creationId xmlns:a16="http://schemas.microsoft.com/office/drawing/2014/main" id="{7843FB31-28DB-0B6C-5378-29093D1670AF}"/>
              </a:ext>
            </a:extLst>
          </p:cNvPr>
          <p:cNvSpPr>
            <a:spLocks noGrp="1"/>
          </p:cNvSpPr>
          <p:nvPr>
            <p:ph type="body" sz="quarter" idx="11"/>
          </p:nvPr>
        </p:nvSpPr>
        <p:spPr>
          <a:xfrm>
            <a:off x="6456362" y="2865340"/>
            <a:ext cx="3665100" cy="3011585"/>
          </a:xfrm>
        </p:spPr>
        <p:txBody>
          <a:bodyPr/>
          <a:lstStyle/>
          <a:p>
            <a:pPr marL="285750" indent="-285750">
              <a:buFont typeface="Arial" panose="020B0604020202020204" pitchFamily="34" charset="0"/>
              <a:buChar char="•"/>
            </a:pPr>
            <a:r>
              <a:rPr lang="en-US" altLang="zh-CN" dirty="0"/>
              <a:t>Chỉ cách Adelaide 40km về phía nam</a:t>
            </a:r>
          </a:p>
          <a:p>
            <a:pPr marL="285750" indent="-285750">
              <a:buFont typeface="Arial" panose="020B0604020202020204" pitchFamily="34" charset="0"/>
              <a:buChar char="•"/>
            </a:pPr>
            <a:r>
              <a:rPr lang="en-US" altLang="zh-CN" dirty="0"/>
              <a:t>Một trong những khu vực cổ xưa và đa dạng về địa chất nhất trên thế giới</a:t>
            </a:r>
          </a:p>
          <a:p>
            <a:pPr marL="285750" indent="-285750">
              <a:buFont typeface="Arial" panose="020B0604020202020204" pitchFamily="34" charset="0"/>
              <a:buChar char="•"/>
            </a:pPr>
            <a:r>
              <a:rPr lang="en-US" altLang="zh-CN" dirty="0"/>
              <a:t>19 khu vực riêng biệt dựa trên khí hậu và địa chất</a:t>
            </a:r>
          </a:p>
        </p:txBody>
      </p:sp>
      <p:sp>
        <p:nvSpPr>
          <p:cNvPr id="2" name="Title 2">
            <a:extLst>
              <a:ext uri="{FF2B5EF4-FFF2-40B4-BE49-F238E27FC236}">
                <a16:creationId xmlns:a16="http://schemas.microsoft.com/office/drawing/2014/main" id="{D311900E-78ED-5EC7-92D9-7ABC2B5363B9}"/>
              </a:ext>
            </a:extLst>
          </p:cNvPr>
          <p:cNvSpPr txBox="1">
            <a:spLocks/>
          </p:cNvSpPr>
          <p:nvPr/>
        </p:nvSpPr>
        <p:spPr>
          <a:xfrm>
            <a:off x="6456362" y="1058646"/>
            <a:ext cx="5176838" cy="1402870"/>
          </a:xfrm>
          <a:prstGeom prst="rect">
            <a:avLst/>
          </a:prstGeom>
        </p:spPr>
        <p:txBody>
          <a:bodyPr vert="horz" lIns="0" tIns="0" rIns="0" bIns="0" rtlCol="0" anchor="b"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sz="5440" b="1" dirty="0">
                <a:solidFill>
                  <a:schemeClr val="accent5"/>
                </a:solidFill>
                <a:latin typeface="Arial" panose="020B0604020202020204" pitchFamily="34" charset="0"/>
                <a:cs typeface="Arial" panose="020B0604020202020204" pitchFamily="34" charset="0"/>
              </a:rPr>
              <a:t>ĐẤT ĐAI ĐA DẠNG</a:t>
            </a:r>
          </a:p>
        </p:txBody>
      </p:sp>
    </p:spTree>
    <p:extLst>
      <p:ext uri="{BB962C8B-B14F-4D97-AF65-F5344CB8AC3E}">
        <p14:creationId xmlns:p14="http://schemas.microsoft.com/office/powerpoint/2010/main" val="1405062414"/>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Props1.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2.xml><?xml version="1.0" encoding="utf-8"?>
<ds:datastoreItem xmlns:ds="http://schemas.openxmlformats.org/officeDocument/2006/customXml" ds:itemID="{AAF791A2-AA72-4324-8602-6AEC3CB9F2D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256494-4976-4001-aedb-96463ae0d92e"/>
    <ds:schemaRef ds:uri="4e8dd08d-258d-47a9-9875-37f1ffd19f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0CCF1F8-6D9E-4631-9BC7-E65B426755A9}">
  <ds:schemaRefs>
    <ds:schemaRef ds:uri="http://schemas.microsoft.com/office/2006/metadata/properties"/>
    <ds:schemaRef ds:uri="http://schemas.openxmlformats.org/package/2006/metadata/core-properties"/>
    <ds:schemaRef ds:uri="02256494-4976-4001-aedb-96463ae0d92e"/>
    <ds:schemaRef ds:uri="http://www.w3.org/XML/1998/namespace"/>
    <ds:schemaRef ds:uri="http://schemas.microsoft.com/office/2006/documentManagement/types"/>
    <ds:schemaRef ds:uri="http://purl.org/dc/elements/1.1/"/>
    <ds:schemaRef ds:uri="http://purl.org/dc/terms/"/>
    <ds:schemaRef ds:uri="http://purl.org/dc/dcmitype/"/>
    <ds:schemaRef ds:uri="http://schemas.microsoft.com/office/infopath/2007/PartnerControls"/>
    <ds:schemaRef ds:uri="4e8dd08d-258d-47a9-9875-37f1ffd19f33"/>
  </ds:schemaRefs>
</ds:datastoreItem>
</file>

<file path=docProps/app.xml><?xml version="1.0" encoding="utf-8"?>
<Properties xmlns="http://schemas.openxmlformats.org/officeDocument/2006/extended-properties" xmlns:vt="http://schemas.openxmlformats.org/officeDocument/2006/docPropsVTypes">
  <TotalTime>0</TotalTime>
  <Words>2943</Words>
  <Application>Microsoft Macintosh PowerPoint</Application>
  <PresentationFormat>Widescreen</PresentationFormat>
  <Paragraphs>314</Paragraphs>
  <Slides>28</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Inter Display</vt:lpstr>
      <vt:lpstr>Arial</vt:lpstr>
      <vt:lpstr>Neue Haas Grotesk Text Pro</vt:lpstr>
      <vt:lpstr>Slide layouts</vt:lpstr>
      <vt:lpstr>PowerPoint Presentation</vt:lpstr>
      <vt:lpstr>PowerPoint Presentation</vt:lpstr>
      <vt:lpstr>ÚC</vt:lpstr>
      <vt:lpstr>NAM
ÚC</vt:lpstr>
      <vt:lpstr>McLAREN VALE MỘT VÙNG ĐẤT CỔ XƯA VỚI</vt:lpstr>
      <vt:lpstr>HÔM NAY CHÚNG TA SẼ ĐỀ CẬP ĐẾN</vt:lpstr>
      <vt:lpstr>1838</vt:lpstr>
      <vt:lpstr>PowerPoint Presentation</vt:lpstr>
      <vt:lpstr>VÙNG ĐẤT CỔ XƯA VÀ</vt:lpstr>
      <vt:lpstr>KHÍ HẬU</vt:lpstr>
      <vt:lpstr>ĐẤT</vt:lpstr>
      <vt:lpstr>TRỒNG NHO VÀ SẢN XUẤT RƯỢU VANG</vt:lpstr>
      <vt:lpstr>PowerPoint Presentation</vt:lpstr>
      <vt:lpstr>PowerPoint Presentation</vt:lpstr>
      <vt:lpstr>PowerPoint Presentation</vt:lpstr>
      <vt:lpstr>HƯƠNG VỊ CỦA 
THUNG LŨNG McLAREN</vt:lpstr>
      <vt:lpstr>PowerPoint Presentation</vt:lpstr>
      <vt:lpstr>PowerPoint Presentation</vt:lpstr>
      <vt:lpstr>Đặc điểm
của SHIRAZ</vt:lpstr>
      <vt:lpstr>PowerPoint Presentation</vt:lpstr>
      <vt:lpstr>Đặc điểm
của CABERNET SAUVIGNON</vt:lpstr>
      <vt:lpstr>PowerPoint Presentation</vt:lpstr>
      <vt:lpstr>Đặc điểm
của GRENACHE</vt:lpstr>
      <vt:lpstr>PowerPoint Presentation</vt:lpstr>
      <vt:lpstr>PowerPoint Presentation</vt:lpstr>
      <vt:lpstr>THUNG LŨNG McLAREN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2018-07-25T07:02:59Z</dcterms:created>
  <dcterms:modified xsi:type="dcterms:W3CDTF">2026-04-01T01:56:43Z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MSIP_Label_8cf57b4f-1801-441a-a240-098885f2bcbe_Enabled">
    <vt:lpwstr>true</vt:lpwstr>
  </property>
  <property fmtid="{D5CDD505-2E9C-101B-9397-08002B2CF9AE}" pid="6" name="MSIP_Label_8cf57b4f-1801-441a-a240-098885f2bcbe_SetDate">
    <vt:lpwstr>2026-02-18T00:04:53Z</vt:lpwstr>
  </property>
  <property fmtid="{D5CDD505-2E9C-101B-9397-08002B2CF9AE}" pid="7" name="MSIP_Label_8cf57b4f-1801-441a-a240-098885f2bcbe_Method">
    <vt:lpwstr>Standard</vt:lpwstr>
  </property>
  <property fmtid="{D5CDD505-2E9C-101B-9397-08002B2CF9AE}" pid="8" name="MSIP_Label_8cf57b4f-1801-441a-a240-098885f2bcbe_Name">
    <vt:lpwstr>General</vt:lpwstr>
  </property>
  <property fmtid="{D5CDD505-2E9C-101B-9397-08002B2CF9AE}" pid="9" name="MSIP_Label_8cf57b4f-1801-441a-a240-098885f2bcbe_SiteId">
    <vt:lpwstr>76107ada-99f4-412e-b164-5464438b49a0</vt:lpwstr>
  </property>
  <property fmtid="{D5CDD505-2E9C-101B-9397-08002B2CF9AE}" pid="10" name="MSIP_Label_8cf57b4f-1801-441a-a240-098885f2bcbe_ActionId">
    <vt:lpwstr>af089df6-72a4-486e-8c97-cc6f764ff83a</vt:lpwstr>
  </property>
  <property fmtid="{D5CDD505-2E9C-101B-9397-08002B2CF9AE}" pid="11" name="MSIP_Label_8cf57b4f-1801-441a-a240-098885f2bcbe_ContentBits">
    <vt:lpwstr>0</vt:lpwstr>
  </property>
  <property fmtid="{D5CDD505-2E9C-101B-9397-08002B2CF9AE}" pid="12" name="MSIP_Label_8cf57b4f-1801-441a-a240-098885f2bcbe_Tag">
    <vt:lpwstr>50, 3, 0, 1</vt:lpwstr>
  </property>
</Properties>
</file>