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2"/>
  </p:notesMasterIdLst>
  <p:sldIdLst>
    <p:sldId id="256" r:id="rId5"/>
    <p:sldId id="478" r:id="rId6"/>
    <p:sldId id="625" r:id="rId7"/>
    <p:sldId id="626" r:id="rId8"/>
    <p:sldId id="627" r:id="rId9"/>
    <p:sldId id="629" r:id="rId10"/>
    <p:sldId id="630" r:id="rId11"/>
    <p:sldId id="691" r:id="rId12"/>
    <p:sldId id="692" r:id="rId13"/>
    <p:sldId id="639" r:id="rId14"/>
    <p:sldId id="693" r:id="rId15"/>
    <p:sldId id="673" r:id="rId16"/>
    <p:sldId id="695" r:id="rId17"/>
    <p:sldId id="674" r:id="rId18"/>
    <p:sldId id="675" r:id="rId19"/>
    <p:sldId id="676" r:id="rId20"/>
    <p:sldId id="677" r:id="rId21"/>
    <p:sldId id="678" r:id="rId22"/>
    <p:sldId id="696" r:id="rId23"/>
    <p:sldId id="680" r:id="rId24"/>
    <p:sldId id="683" r:id="rId25"/>
    <p:sldId id="682" r:id="rId26"/>
    <p:sldId id="690" r:id="rId27"/>
    <p:sldId id="669" r:id="rId28"/>
    <p:sldId id="670" r:id="rId29"/>
    <p:sldId id="340" r:id="rId30"/>
    <p:sldId id="697" r:id="rId31"/>
  </p:sldIdLst>
  <p:sldSz cx="12192000" cy="6858000"/>
  <p:notesSz cx="6858000" cy="9144000"/>
  <p:embeddedFontLst>
    <p:embeddedFont>
      <p:font typeface="Cordia New" panose="020B0304020202020204" pitchFamily="34" charset="-34"/>
      <p:regular r:id="rId33"/>
      <p:bold r:id="rId34"/>
      <p:italic r:id="rId35"/>
      <p:boldItalic r:id="rId36"/>
    </p:embeddedFont>
    <p:embeddedFont>
      <p:font typeface="Inter Display" panose="02000503000000020004"/>
      <p:regular r:id="rId37"/>
      <p:bold r:id="rId38"/>
      <p:italic r:id="rId39"/>
      <p:boldItalic r:id="rId40"/>
    </p:embeddedFont>
    <p:embeddedFont>
      <p:font typeface="Neue Haas Grotesk Text Pro" panose="020B0504020202020204" pitchFamily="34" charset="77"/>
      <p:regular r:id="rId41"/>
      <p:bold r:id="rId42"/>
      <p:italic r:id="rId43"/>
      <p:boldItalic r:id="rId44"/>
    </p:embeddedFont>
  </p:embeddedFontLst>
  <p:custDataLst>
    <p:tags r:id="rId45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34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6DFD45-1167-81A0-BE00-AFB6735BAA66}" name="Emma Symington" initials="ES" userId="S::emma.symington@wineaustralia.com::a85d5d76-701e-415b-a297-15fcc699ee67" providerId="AD"/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80" autoAdjust="0"/>
    <p:restoredTop sz="93116"/>
  </p:normalViewPr>
  <p:slideViewPr>
    <p:cSldViewPr snapToGrid="0">
      <p:cViewPr varScale="1">
        <p:scale>
          <a:sx n="135" d="100"/>
          <a:sy n="135" d="100"/>
        </p:scale>
        <p:origin x="360" y="168"/>
      </p:cViewPr>
      <p:guideLst>
        <p:guide orient="horz" pos="1434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7.fntdata"/><Relationship Id="rId21" Type="http://schemas.openxmlformats.org/officeDocument/2006/relationships/slide" Target="slides/slide17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4.fntdata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font" Target="fonts/font9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4/21/26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าเรียนรู้ว่าทำไมผู้ผลิตไวน์รุ่นใหม่ที่มีความคิดสร้างสรรค์ได้ดึงดูดความสนใจของนักดื่มไวน์ทั่วโลกมาสู่พันธุ์องุ่นที่มีวิวัฒนาการของออสเตรเลียนี้</a:t>
            </a:r>
          </a:p>
          <a:p>
            <a:endParaRPr lang="th-TH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บันทึกย่อของสไลด์แต่ละหน้าจะให้ข้อมูลเพิ่มเติมเกี่ยวกับสไลด์นั้น ๆ และประเด็นแนะนำเพื่อใช้ในการอภิปราย, สามารถดาวน์โหลดหัวข้อและสื่อประกอบ รวมถึงชุดสไลด์นำเสนอข้อมูลดังเช่นสไลด์ชุดนี้ ได้ที่เว็บไซต์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3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บารอ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เป็นหนึ่งในเขตผลิตไวน์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และปลูกองุ่นที่ผลิตไวน์มีคุณค่าทางประวัติศาสตร์มากที่สุดของออสเตรเลีย มีประวัติศาสตร์อันร่ำรวยด้านการปลูกองุ่นและการผลิตไวน์ ยาวนานต่อเนื่องย้อนไปได้ตั้งแต่ปี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ศ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1842 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ชีรา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เป็นไวน์ที่เป็นดาวดวงเด่น แต่เกรอนา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มูรเว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(มาทา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โร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), 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และ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ยง ล้วนแล้วแต่มีประวัติศาสตร์อันยาวนาน และมีความพิเศษในเรื่องการผลิตไวน์ที่มีเอกลักษณ์ หนึ่งในไร่องุ่นที่ปลูกเกรอนา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ที่อายุมากที่สุด คือ ไร่เซอริ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ลโล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เอสเตท ที่ปลูกองุ่นตั้งแต่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ศ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 1850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และยังคงผลิตไวน์จวบจนทุกวันนี้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บารอ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ซามีฤดูหนาวที่อากาศเย็นและฝนตก และฤดูร้อนที่อากาศอุ่นและแห้ง มีอุณหภูมิสูงสูด แสงแดดแรง และความชื้นต่ำและมีฝนตก ความผสมผสานของช่วงกลางวันแสงแดดส่องและอากาศแห้ง และกลางคืนอากาศเย็น ทำให้แน่ใจได้ว่าองุ่นจะสุกต้องตามเวลาและสม่ำเสมอ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0570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เกรอนาชชอบดินระบายน้ำได้ดี การดูแลเล็กน้อยช่วยให้องุ่นผลิตสีและกลิ่นรสที่ดีที่สุด เกรอนา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เป็นองุ่นพันธุ์ที่ปรับตัวดี เจริญเติบโตได้ดีในประเภทดินที่หลากหลายของบารอ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023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1394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811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</a:t>
            </a:r>
            <a:r>
              <a:rPr lang="en-US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</a:p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ในขณะที่ออสเตรเลียตอนใต้ได้รับคำสรรเสริญ เกรอนาชย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ัง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ไปเจริญเติบโตที่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ละแลงฮอร์น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อีกทั้งที่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ฮีธ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โค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ตลอดจนเขตพื้นที่ที่อากาศเย็นกว่าอย่างแถบแม่น้ำ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แฟรงค์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แลนด์ มีไวน์สไตล์อะไรบ้างที่เขตเหล่านี้ผลิตต่างกัน? และภูมิอากาศมีบทบาทใดต่อเขตพื้นที่นี้?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3138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ช่วงนี้เหมาะกับการชิมไวน์หลากชนิดที่คัดสรรมาและอภิปราย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เกรอนา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บางทีก็ถูกเรียกว่า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‘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อากาศอุ่น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’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ใช้ทักษะในการผลิตไวน์แดงหรูหรา กลิ่นหอม สีอ่อน กลิ่นรสก็ไม่ขาดหาย แต่มีความสดชื่น ผลไม้มีชีวิตชีวาและโครงสร้างสมดุล เมื่อเป็นเช่นนี้ เกรอนา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จึงเป็นที่นิยม เพราะแนวโน้มเรื่องไวน์ในปัจจุบันในประเทศออสเตรเลียคือ การผละจากไวน์แดงที่มีความเป็นผลไม้หวาน เข้มข้นและหนักแน่น ไปสู่ไวน์แดงที่ดื่มง่าย มีบุคลิกภาพที่งามขี้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ผลที่ได้ก็คือ ไวน์แดงที่หรูหราและอ่อนละมุน สามารถเข้ากับอาหารได้เป็นอย่างดีและดื่มง่ายมาก ปัจจุบันนี้ ผู้ผลิตไวน์ตระหนักถึงพรสวรรค์ของเกรอนา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ที่จะใช้ผลิตไวน์แดงที่สง่างาม จึงมีผู้ผลิตจำนวนน้อยรายนักที่พยายามบังคับให้เกรอนา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ถูกนำไปใช้ผลิตในสไตล์ที่ไม่ธรรมชาติ 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3799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7063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 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670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ช่วงนี้เป็นโอกาสอันดีที่ให้ทุกคนได้ลิ้มรสไวน์</a:t>
            </a:r>
            <a:r>
              <a:rPr lang="th-TH" sz="1200" b="0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เกรอนา</a:t>
            </a:r>
            <a:r>
              <a:rPr lang="th-TH" sz="1200" b="0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Calibri" panose="020F0502020204030204" pitchFamily="34" charset="0"/>
                <a:cs typeface="+mn-cs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คลาสสิค ส่วนการชิมไวน์เต็มรูปแบบจะจัดอยู่ในตอนท้ายของการนำเสนอนี้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th-TH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เกรอนา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เป็นสายพันธุ์องุ่นดั้งเดิมที่ปลูกในประเทศออสเตรเลีย เจริญเติบโตในภูมิอากาศแห้งและอุ่นของออสเตรเลียตอนใต้ แต่เกรอนา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ถูกมองข้ามอย่างมากในช่วงปีแรก ๆ เคยถูกใช้เป็นองุ่นตัวรองใน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การทำ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ไวน์ ผลิตไวน์แบบผสมเหล้า และไวน์แบบ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แบบดั้งเดิม ปัจจุบันนี้ ผู้ปลูกตระหนักถึงความงามที่เกรอนา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สามารถมีให้ ด้วยคุณลักษณะเฉพาะของรา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เบอร์รี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่แ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ละเชอร์รี่สุกที่ให้ทั้งกลิ่นและความเผ็ดร้อน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178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th-TH" sz="1200" dirty="0"/>
              <a:t>+ เนื้อหาเพิ่มเติมที่ใช้ในการนำเสนอได้ : ต้นองุ่นพันธุ์เกรอนา</a:t>
            </a:r>
            <a:r>
              <a:rPr lang="th-TH" sz="1200" dirty="0" err="1"/>
              <a:t>ช</a:t>
            </a:r>
            <a:r>
              <a:rPr lang="th-TH" sz="1200" dirty="0"/>
              <a:t>เป็นต้นองุ่นที่ล้ำค่าของประเทศออสเตรเลีย เพราะมีอายุยืนยาวมามากกว่า </a:t>
            </a:r>
            <a:r>
              <a:rPr lang="en-US" sz="1200" dirty="0"/>
              <a:t>150 </a:t>
            </a:r>
            <a:r>
              <a:rPr lang="th-TH" sz="1200" dirty="0"/>
              <a:t>ปีแล้ว สามารถศึกษาหาข้อมูลเพิ่มเติมเรื่อง “ต้นองุ่นอายุมากของประเทศออสเตรเลีย” ได้ที่ </a:t>
            </a:r>
            <a:r>
              <a:rPr lang="en-AU" sz="1200" dirty="0" err="1"/>
              <a:t>www.australianwinediscovered.com</a:t>
            </a:r>
            <a:endParaRPr lang="th-TH" sz="1200" dirty="0"/>
          </a:p>
          <a:p>
            <a:pPr rtl="0"/>
            <a:endParaRPr lang="en-US" sz="1200" dirty="0"/>
          </a:p>
          <a:p>
            <a:pPr rtl="0"/>
            <a:r>
              <a:rPr lang="th-TH" sz="1200" b="1" dirty="0"/>
              <a:t>ประเด็นแนะนำเพื่อใช้ในการอภิปราย :</a:t>
            </a:r>
            <a:endParaRPr lang="en-US" sz="1200" b="1" dirty="0"/>
          </a:p>
          <a:p>
            <a:pPr rtl="0"/>
            <a:r>
              <a:rPr lang="th-TH" sz="1200" dirty="0"/>
              <a:t>คุณสมบัติใดที่ต้นองุ่นอายุมากนำมาสู่เกรอนา</a:t>
            </a:r>
            <a:r>
              <a:rPr lang="th-TH" sz="1200" dirty="0" err="1"/>
              <a:t>ชข</a:t>
            </a:r>
            <a:r>
              <a:rPr lang="th-TH" sz="1200" dirty="0"/>
              <a:t>องประเทศออสเตรเลีย?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831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ไร่องุ่นหลายแห่งที่ปลูกองุ่นเกรอนา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ช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อายุมากในออสเตรเลียตอนใต้ ไม่ได้ปล่อยให้เถาองุ่นเลื้อยขึ้นพันเกี่ยวค้างองุ่น วิธีการโบราณใช้วิธีบังคับเถาองุ่นให้เจริญเติบโตเป็นรูปจอกเหล้าไวน์โบราณ กิ่งจะแตกออกจากเถาองุ่นในแนวตั้ง ทำให้อากาศถ่ายเทและแสงแดดลอดผ่านได้มากกว่า วิธีนี้ไม่สามารถใช้เครื่องจักรได้ จำเป็นต้องใช้แรงงานจากคนจำนวนมาก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ไร่องุ่นที่อยู่บนดินตื้นต้องมีการจัดการน้ำ แต่ไร่องุ่นอายุมาก หรือองุ่นที่ปลูกบนดินลึกกว่า ไม่ต้องมีการจัดการน้ำ หากแต่พึ่งน้ำฝนเพียงอย่างเดียว เกรอนา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ช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เป็นที่รู้จักกันดีว่าเติบโตดีที่สุดในการปลูกแบบพึ่งน้ำฝน สามารถเติบโตในสภาวะที่ไม่เอื้อต่อการเจริญเติบโตของพืช ทั้ง</a:t>
            </a:r>
            <a:r>
              <a:rPr lang="th-TH" sz="1200" dirty="0"/>
              <a:t>มีความ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ทนทานอย่างมากต่อลมและความแห้งแล้ง การดูแลอย่างใจร้าย (ไม่มีน้ำ, ตัดแต่งอย่างหนัก, อากาศร้อน) แล้วจะได้พืชที่ให้ผลผลิตน้อยแต่ได้ไวน์ที่อุดมไปด้วยคุณลักษณะเฉพาะและซับซ้อน ถ้าดูแลเอาใจใส่พะเน้าพะนอ มีการจัดการน้ำ ปล่อยมันตามธรรมชาติ ก็จะได้แต่ไวน์แดงเจือจางรสชาติเหมือนแยม อย่างมากก็ได้ไวน์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โร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เซ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่</a:t>
            </a:r>
            <a:endParaRPr lang="th-TH" sz="12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การควบคุมผลผลิตมีผลกระทบต่อคุณภาพไวน์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เกรอนา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ชต้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องอาศัยฤดูเพาะปลูกที่ยาวนาน และเคยเป็นหนึ่งในองุ่นพันธุ์ที่เก็บเกี่ยวเป็นรายท้ายสุด แต่ปัจจุบัน ผู้ผลิตไวน์จำนวนมากเลือกจะเก็บเกี่ยวช่วงต้นฤดู เพราะเมื่อองุ่นสุก ปริมาณน้ำตาลจะสูงและปริมาณกรดจะต่ำ</a:t>
            </a:r>
          </a:p>
          <a:p>
            <a:pPr rtl="0"/>
            <a:endParaRPr lang="th-TH" sz="12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rtl="0"/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ประเด็นแนะนำเพื่อใช้ในการอภิปราย :</a:t>
            </a:r>
          </a:p>
          <a:p>
            <a:pPr rtl="0"/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การบริหารจัดการการปลูกองุ่นที่ดีมีความสำคัญต่อคุณภาพของไวน์ แล้วคุณภาพของสถานที่และต้นองุ่น หรือคุณภาพผู้ผลิตไวน์ กลับมีผลกระทบต่อผลที่ตามมามากกว่าในตอนสุดท้ายหรือไม่?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8956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การหมักแบบใช้องุ่นทั้งผล :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องุ่นจะไม่ได้บดก่อนหมัก แต่องุ่นทั้งลูกจะแยกเอาไว้ก่อน</a:t>
            </a:r>
            <a:r>
              <a:rPr lang="th-TH" sz="1200" dirty="0"/>
              <a:t> ในขณะที่องุ่นส่วนอื่นถูกบด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แล้วนำมาใส่เข้าไประหว่างการหมัก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การทำ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เช่นนี้จะชะลอสารแทน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นิน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ที่จะถูกสกัดออกมา และเพิ่มกลิ่นรสเบอร์รี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่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ที่เข้มข้นขึ้น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การใช้องุ่นไม่เด็ดก้าน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</a:t>
            </a:r>
            <a:r>
              <a:rPr lang="th-TH" sz="1200" dirty="0"/>
              <a:t>การหมักจะเริ่มต้นด้วยการใช้องุ่นที่เด็ดก้าน แล้วต่อมา จะเติมก้าน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องุ่นเข้าไป เพื่อเพิ่มคุณภาพด้านเนื้อสัมผัสและกลิ่นให้กับไวน์ที่ผ่านกรรมวิธีการผลิตแล้ว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การหมักแบบใช้องุ่นทั้งช่อผล (หรือทั้งพวง)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องุ่นจะไม่เด็ดก้าน ซึ่งจะทำให้ปริมาณสารแทน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นิน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สูงขึ้น มักใช้กับไวน์แดงสไตล์เบาขึ้น จะช่วยเพิ่มกลิ่นและสร้างโครงสร้างสารแทน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นิน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เพิ่มขึ้น จะทำให้เสริมศักยภาพในการเก็บไวน์ได้ดีขึ้น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การหมักแช่แบบคาร์บอน</a:t>
            </a:r>
            <a:r>
              <a:rPr lang="th-TH" b="1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ิก</a:t>
            </a:r>
            <a:r>
              <a:rPr lang="th-TH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การหมักแบบคาร์บอน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ิก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คือการหมักที่เกิดภายในเซลล์ การหมักเช่นนี้เริ่มต้นด้วยการใช้องุ่นทั้งช่อผล ไม่เด็ดเป็นลูก ๆ และก้านยังติดอยู่ที่ตัวผล การหมักในถังระบบปิด แบบการใช้ถังหมักที่เต็มไปด้วยก๊าซคาร์บอนไดออกไซด์ องุ่นจะเริ่มหมักด้วยตัวมันเอง (โดยใช้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เอ็นไซม์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ขององุ่นเอง) ปล่อยให้องุ่นหมักไปเช่นนี้จนกระทั่งปริมาณแอลกอฮอล์คิดเป็นร้อยละ 2 จากนั้นองุ่นจะปริแตกและยีสต์ธรรมชาติที่เปลือกองุ่นจะเริ่มกระตุ้นการเกิดแอลกอฮอล์ระหว่างหมัก การหมักแบบคา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บอกน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ิก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นี้จะทำให้เกิดคุณลักษณะเฉพาะอันเป็นเอกลักษณ์และนำไปสู่สไตล์ที่มีผลไม้นำเด่น  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การแช่องุ่นหลังการหมัก/เพิ่มเวลาการแช่องุ่นทั้งเปลือก 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การขยายเวลาแช่หมัก (10-40 วัน) จะสร้างเนื้อสัมผัสนุ่มละมุนและคุณลักษณะด้านรสชาติ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ถังหมักสแตนเลสสตี</a:t>
            </a:r>
            <a:r>
              <a:rPr lang="th-TH" b="1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ล</a:t>
            </a:r>
            <a:r>
              <a:rPr lang="th-TH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เกรอนา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ช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ที่ให้ผลผลิตต่ำสุด จะทำให้เปี่ยมด้วยรสชาติและคุณสมบัติมากที่สุด แต่ต้องรับมือกับถังไม้โอ๊กให้ได้ จึงเป็นเหตุให้โรงไวน์จำนวนมากเลือกใช้ถังสแตนเลสสตี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ล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หรือถังไม้โอ๊ก</a:t>
            </a:r>
            <a:r>
              <a:rPr lang="th-TH" dirty="0"/>
              <a:t>เก่าขนาดใหญ่ (มีความเป็นกลาง) </a:t>
            </a:r>
            <a:endParaRPr lang="th-TH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การบ่ม :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dirty="0"/>
              <a:t>ถังไม้โอ๊กขนาดใหญ่ หรือถังไม้โอ๊กเก่าเหมาะสำหรับใช้บ่ม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เกรอนา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ช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เพราะทำให้ได้ไวน์หรูหราและมีชีวิตชีวา ดื่มง่าย และง่ายต่อการจับคู่กับอาหารหลากชนิด ถังไม้โอ๊กทำให้ไวน์ได้หายใจ มีความกลมกล่อมมากขึ้น และไม่ถูกกลิ่นรสของไม้โอ๊กกลบ ไม้โอ๊กที่อายุมากกว่าจะทำให้เกิดโครงสร้างของสารแทน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นิน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ที่นุ่มนวลขึ้น ดีต่อการเก็บไวน์เกรอนา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ช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ไว้นาน ๆ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การบรรจุขวดและการเก็บ 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เกรอนา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ชข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องออสเตรเลียส่วนมากจะบรรจุขวดแบบปิดฝาเกลียว ศักยภาพในการเก็บจะแตกต่างกันไป ขึ้นอยู่กับสไตล์ที่แตกต่างกัน บางชนิดผลิตเพื่อดื่มเร็ว (2 - 5 ปี) แต่ก็เป็นเรื่องปกติธรรมดา ที่จะพบว่ามีตัวอย่างไวน์หลายชนิดที่คุณภาพจะดีขึ้นเมื่อเก็บไว้ให้นานเกิน 10 ปี</a:t>
            </a:r>
          </a:p>
          <a:p>
            <a:pPr rtl="0"/>
            <a:endParaRPr lang="th-TH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rtl="0"/>
            <a:r>
              <a:rPr lang="th-TH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ประเด็นแนะนำเพื่อใช้ในการอภิปราย :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เหตุใดจึงเลี่ยงไม่ใช้ไม้โอ๊กในกระบวนการผลิตไวน์เกรอนา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ช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มีตัวอย่างอะไรไหมที่แสดงให้เห็นว่าโอ๊กถูกใช้เพื่อเพิ่มคุณภาพให้กับเกรอนา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ช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คุณภาพของผลไม้และวิธีการผลิตไวน์มีบทบาทใดในการสร้างสไตล์อันหลากหลายของเกรอนา</a:t>
            </a:r>
            <a:r>
              <a:rPr lang="th-TH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ช</a:t>
            </a:r>
            <a:r>
              <a:rPr lang="th-TH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3494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หากไวน์ไม่ได้ทำจากองุ่นเข้มข้นและมีระดับความเป็นกรดที่สมเหตุสมผล แอลกอฮอล์ในไวน์เกรอนา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มักจะแหลมจนเกินไปและไวน์จะเสียก่อนถึงเวลา เพราะขาดศักยภาพในการเก็บ การ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กับชีรา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ละมาทา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โร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(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มูรเว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) จะทำให้ระดับความเป็นกรดตามธรรมชาติในไวน์ที่บ่มแล้วดีขึ้น ซึ่งจะเพิ่มศักยภาพในการเก็บและสร้างไวน์ที่มีดุลภาพมากขึ้น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:</a:t>
            </a:r>
            <a:endParaRPr lang="en-US" sz="1200" b="1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เหตุใดการ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จึงเป็นส่วนสำคัญในการผลิตไวน์มากขนาดนั้น?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คุณภาพใดที่เกรอนา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นำมาสู่การ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ไวน์แดง เมื่อเปรียบเทียบกับองุ่นพันธุ์อื่น ๆ ?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เกรอนา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มีผลกระทบต่อการปรากฏตัวของไวน์แบบ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ในประเทศออสเตรเลียอย่างไร?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45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เกรอนา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เป็นพันธุ์องุ่นเจริญเติบโตได้ดีในสภาพภูมิอากาศอุ่น และต้นองุ่นคุณภาพดีขึ้นเมื่อเวลาผ่านไป อันเป็นเหตุให้บารอ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ละแมคลาเรน เวล สองเขตผลิตไวน์ที่เก่าแก่ที่สุดของออสเตรเลีย ผลิตไวน์เกรอนา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ที่เยี่ยมยอดที่สุด สองเขตพื้นที่นี้ตั้งอยู่ติดกับเมืองแอด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ิเลด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เมืองหลวงของออสเตรเลียตอนใต้ และมีการถกเถียงอย่างออกรสออกชาติอยู่เนือง ๆ ว่าเขตพื้นที่ไหนผลิตไวน์คุณภาพดีกว่ากัน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!</a:t>
            </a:r>
          </a:p>
          <a:p>
            <a:endParaRPr lang="th-TH" dirty="0"/>
          </a:p>
          <a:p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+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เนื้อหาเพิ่มเติมที่ใช้ในการนำเสนอได้: สื่อในการนำเสนเพิ่มเติมเกี่ยวกับเขตพื้นที่ผลิตไวน์ที่สำคัญที่สุดของออสเตรเลีย สามารถสืบค้นได้ที่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5648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186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386978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15350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78423" y="445034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7842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59685" y="4489741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48800" y="3805890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374FAAD-5095-C5A5-E939-1BE433E1BB94}"/>
              </a:ext>
            </a:extLst>
          </p:cNvPr>
          <p:cNvSpPr/>
          <p:nvPr userDrawn="1"/>
        </p:nvSpPr>
        <p:spPr>
          <a:xfrm>
            <a:off x="7159685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  <a:endCxn id="3" idx="1"/>
          </p:cNvCxnSpPr>
          <p:nvPr userDrawn="1"/>
        </p:nvCxnSpPr>
        <p:spPr>
          <a:xfrm>
            <a:off x="-68734" y="3429000"/>
            <a:ext cx="9644648" cy="47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02028" y="368300"/>
            <a:ext cx="3389971" cy="212213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575914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33F661-7C92-5FD2-F976-1809BB48DFD0}"/>
              </a:ext>
            </a:extLst>
          </p:cNvPr>
          <p:cNvSpPr/>
          <p:nvPr userDrawn="1"/>
        </p:nvSpPr>
        <p:spPr>
          <a:xfrm>
            <a:off x="641182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395E754-F066-E20D-5AB6-707A12C8D09E}"/>
              </a:ext>
            </a:extLst>
          </p:cNvPr>
          <p:cNvSpPr/>
          <p:nvPr userDrawn="1"/>
        </p:nvSpPr>
        <p:spPr>
          <a:xfrm>
            <a:off x="8938895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820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7325589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40716583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0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21/4/2026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78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1" r:id="rId21"/>
    <p:sldLayoutId id="2147483677" r:id="rId22"/>
    <p:sldLayoutId id="2147483679" r:id="rId23"/>
    <p:sldLayoutId id="2147483680" r:id="rId24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1.png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40.png"/><Relationship Id="rId7" Type="http://schemas.openxmlformats.org/officeDocument/2006/relationships/image" Target="../media/image4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emf"/><Relationship Id="rId9" Type="http://schemas.openxmlformats.org/officeDocument/2006/relationships/image" Target="../media/image46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12" b="14994"/>
          <a:stretch/>
        </p:blipFill>
        <p:spPr>
          <a:xfrm>
            <a:off x="623889" y="2595563"/>
            <a:ext cx="11010900" cy="4262437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4526907" cy="990300"/>
          </a:xfrm>
        </p:spPr>
        <p:txBody>
          <a:bodyPr/>
          <a:lstStyle/>
          <a:p>
            <a:pPr marL="0" indent="0">
              <a:buNone/>
              <a:tabLst>
                <a:tab pos="1373188" algn="l"/>
              </a:tabLst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BEED5C-B13D-8CF9-C654-1BD737E754D7}"/>
              </a:ext>
            </a:extLst>
          </p:cNvPr>
          <p:cNvSpPr txBox="1"/>
          <p:nvPr/>
        </p:nvSpPr>
        <p:spPr>
          <a:xfrm>
            <a:off x="2730419" y="1762853"/>
            <a:ext cx="25943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และไวน์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เบ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ลน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ด์</a:t>
            </a:r>
            <a:endParaRPr lang="en-US" sz="4000" b="1" dirty="0">
              <a:solidFill>
                <a:schemeClr val="accent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</a:t>
            </a:r>
            <a:endParaRPr lang="en-AU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เทคนิคการผลิตที่มีอิทธิพล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ต่อไวน์สไตล์เกรอนา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1882316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แบบใช้องุ่นทั้งผล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5270021" y="587532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การใช้องุ่น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แบบไม่เด็ดก้าน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8731919" y="5884559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แบบใช้องุ่นทั้งช่อผล 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1633" y="3475255"/>
            <a:ext cx="1317749" cy="217474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F6342A7-A744-5F57-97D2-37CB6554F70B}"/>
              </a:ext>
            </a:extLst>
          </p:cNvPr>
          <p:cNvSpPr/>
          <p:nvPr/>
        </p:nvSpPr>
        <p:spPr>
          <a:xfrm>
            <a:off x="6588515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53851-0642-10C9-F7AD-7BB1099D7856}"/>
              </a:ext>
            </a:extLst>
          </p:cNvPr>
          <p:cNvSpPr txBox="1"/>
          <p:nvPr/>
        </p:nvSpPr>
        <p:spPr>
          <a:xfrm>
            <a:off x="6588515" y="2949359"/>
            <a:ext cx="852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ใส่ก้านองุ่นลงไปด้วย</a:t>
            </a:r>
            <a:endParaRPr lang="en-US" sz="12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673C62-7CE3-DE59-8C4C-4E7DDFAA9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3956" y="2812396"/>
            <a:ext cx="852407" cy="9510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127779-669E-9F66-AE88-9365D81B2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6353" y="3475255"/>
            <a:ext cx="1317749" cy="2174745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9FA285F-7753-DDA7-1207-B8CC0DEF638B}"/>
              </a:ext>
            </a:extLst>
          </p:cNvPr>
          <p:cNvSpPr/>
          <p:nvPr/>
        </p:nvSpPr>
        <p:spPr>
          <a:xfrm>
            <a:off x="10295991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1E3378-0BF2-9058-7A61-9BD28A30DB4E}"/>
              </a:ext>
            </a:extLst>
          </p:cNvPr>
          <p:cNvSpPr txBox="1"/>
          <p:nvPr/>
        </p:nvSpPr>
        <p:spPr>
          <a:xfrm>
            <a:off x="10295991" y="2949359"/>
            <a:ext cx="8524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ใช้ทั้งช่อผล</a:t>
            </a:r>
            <a:endParaRPr lang="en-US" sz="12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E79C813-4B10-E806-2BA6-A16EAEE766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3672" y="2682820"/>
            <a:ext cx="789568" cy="12839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83CFFDB-A6B7-446B-13BD-A8848D6538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619305" y="3042375"/>
            <a:ext cx="594991" cy="967556"/>
          </a:xfrm>
          <a:prstGeom prst="rect">
            <a:avLst/>
          </a:prstGeom>
        </p:spPr>
      </p:pic>
      <p:pic>
        <p:nvPicPr>
          <p:cNvPr id="4" name="Picture 3" descr="A grey object with a knob&#10;&#10;AI-generated content may be incorrect.">
            <a:extLst>
              <a:ext uri="{FF2B5EF4-FFF2-40B4-BE49-F238E27FC236}">
                <a16:creationId xmlns:a16="http://schemas.microsoft.com/office/drawing/2014/main" id="{445041DF-267A-902C-CADF-9BBCDC8586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401" y="3183038"/>
            <a:ext cx="1287281" cy="238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3B9831E-8081-FFC4-9F9F-D61119F52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0751" y="3632814"/>
            <a:ext cx="866332" cy="18596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1407463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การหมักแช่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แบบคาร์บอน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ิก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3925099" y="587532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การเพิ่มเวลาการแช่องุ่นทั้งเปลือก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6531637" y="5884559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ถังหมักสแตนเลสสตี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3AD4C16-B642-B188-08FF-2315ECBA09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085" y="3398993"/>
            <a:ext cx="1317749" cy="21747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6711" y="3475255"/>
            <a:ext cx="1317749" cy="217474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F6342A7-A744-5F57-97D2-37CB6554F70B}"/>
              </a:ext>
            </a:extLst>
          </p:cNvPr>
          <p:cNvSpPr/>
          <p:nvPr/>
        </p:nvSpPr>
        <p:spPr>
          <a:xfrm>
            <a:off x="5243593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53851-0642-10C9-F7AD-7BB1099D7856}"/>
              </a:ext>
            </a:extLst>
          </p:cNvPr>
          <p:cNvSpPr txBox="1"/>
          <p:nvPr/>
        </p:nvSpPr>
        <p:spPr>
          <a:xfrm>
            <a:off x="5226388" y="2937328"/>
            <a:ext cx="900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ขยายเวลาการแช่หมัก</a:t>
            </a:r>
            <a:endParaRPr lang="en-US" sz="12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127779-669E-9F66-AE88-9365D81B2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6071" y="3475255"/>
            <a:ext cx="1317749" cy="21747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6FFD0-2549-42FC-26A9-16CB735E0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7984" y="2878293"/>
            <a:ext cx="558800" cy="10414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AA11C49-5C71-E9DD-F9AD-2629BC9B5A64}"/>
              </a:ext>
            </a:extLst>
          </p:cNvPr>
          <p:cNvSpPr/>
          <p:nvPr/>
        </p:nvSpPr>
        <p:spPr>
          <a:xfrm>
            <a:off x="2705444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A35050-E553-E6AF-C413-F3384C12FE08}"/>
              </a:ext>
            </a:extLst>
          </p:cNvPr>
          <p:cNvSpPr txBox="1"/>
          <p:nvPr/>
        </p:nvSpPr>
        <p:spPr>
          <a:xfrm>
            <a:off x="2713757" y="2774792"/>
            <a:ext cx="852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ใช้องุ่นทั้งพวง ไม่เด็ดเป็นลูก ไม่เด็ดก้าน</a:t>
            </a:r>
            <a:endParaRPr lang="en-US" sz="12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213541F-8323-1461-16DE-9053ABDC42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8796" y="3914084"/>
            <a:ext cx="1884218" cy="192865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1773704-3F1A-A60D-1B3E-3D31112C1FBC}"/>
              </a:ext>
            </a:extLst>
          </p:cNvPr>
          <p:cNvSpPr txBox="1"/>
          <p:nvPr/>
        </p:nvSpPr>
        <p:spPr>
          <a:xfrm>
            <a:off x="9349652" y="5884559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การบ่ม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28D952C1-D790-8197-B562-4811F6394FBE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</a:t>
            </a:r>
            <a:endParaRPr lang="en-AU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เทคนิคการผลิตที่มีอิทธิพล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ต่อสไตล์ไวน์เกรอนา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3899111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ACE118-C65C-29CD-D307-CFDDDA77CA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1269" y="2733911"/>
            <a:ext cx="668327" cy="262440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0B19294-3F86-C0C0-C08B-CEAA736FA3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6473" y="2008288"/>
            <a:ext cx="809135" cy="3350029"/>
          </a:xfrm>
          <a:prstGeom prst="rect">
            <a:avLst/>
          </a:prstGeom>
        </p:spPr>
      </p:pic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D8C75B1-B6C7-7C18-030C-DB7BD89E65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9908" y="1724856"/>
            <a:ext cx="1270924" cy="3847526"/>
          </a:xfrm>
          <a:prstGeom prst="rect">
            <a:avLst/>
          </a:prstGeom>
        </p:spPr>
      </p:pic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39B747EB-E31F-2D9F-8FA1-925CC0E8D3C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4692" y="1952546"/>
            <a:ext cx="1270924" cy="33921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516048" y="542225"/>
            <a:ext cx="9221368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br>
              <a:rPr lang="en-US" sz="4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และการ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1666434" y="4030737"/>
            <a:ext cx="1816909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GRENACHE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4345613" y="4218432"/>
            <a:ext cx="1441517" cy="37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BLEND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7139466" y="3965753"/>
            <a:ext cx="9957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ROSÉ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9021373" y="4178447"/>
            <a:ext cx="1725409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FORTIFIED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17841B-B60D-26ED-EA55-F06AC49BAAE1}"/>
              </a:ext>
            </a:extLst>
          </p:cNvPr>
          <p:cNvSpPr txBox="1"/>
          <p:nvPr/>
        </p:nvSpPr>
        <p:spPr>
          <a:xfrm>
            <a:off x="1596054" y="5572382"/>
            <a:ext cx="182848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ไวน์ที่ใช้องุ่นพันธุ์เดียว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14BD59D-24BC-E156-4BD7-0DA8F13A109D}"/>
              </a:ext>
            </a:extLst>
          </p:cNvPr>
          <p:cNvSpPr txBox="1"/>
          <p:nvPr/>
        </p:nvSpPr>
        <p:spPr>
          <a:xfrm>
            <a:off x="3691710" y="5572382"/>
            <a:ext cx="2818753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เป็นส่วนหนึ่งในการ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โดยเฉพาะอย่างยิ่งร่วมกับชีรา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ละมาทา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(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มูรเว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) ในจีเอสเอ็ม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9A64CF-2A0D-5430-4DF6-4F6667A60624}"/>
              </a:ext>
            </a:extLst>
          </p:cNvPr>
          <p:cNvSpPr txBox="1"/>
          <p:nvPr/>
        </p:nvSpPr>
        <p:spPr>
          <a:xfrm>
            <a:off x="6701651" y="5572382"/>
            <a:ext cx="2027664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ใช้ในไวน์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เซ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70711A-F28E-9F69-1895-27072633F4C1}"/>
              </a:ext>
            </a:extLst>
          </p:cNvPr>
          <p:cNvSpPr txBox="1"/>
          <p:nvPr/>
        </p:nvSpPr>
        <p:spPr>
          <a:xfrm>
            <a:off x="9065334" y="5576263"/>
            <a:ext cx="1648680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ไวน์เสริม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ใช้ทำไวน์แบบผสมกับเหล้า โดยเฉพาะสไตล์ทอ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นี่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8F54913-2210-3564-CA2F-6D846A4820A2}"/>
              </a:ext>
            </a:extLst>
          </p:cNvPr>
          <p:cNvCxnSpPr>
            <a:cxnSpLocks/>
          </p:cNvCxnSpPr>
          <p:nvPr/>
        </p:nvCxnSpPr>
        <p:spPr>
          <a:xfrm>
            <a:off x="6858000" y="5126569"/>
            <a:ext cx="231582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Placeholder 8">
            <a:extLst>
              <a:ext uri="{FF2B5EF4-FFF2-40B4-BE49-F238E27FC236}">
                <a16:creationId xmlns:a16="http://schemas.microsoft.com/office/drawing/2014/main" id="{861BEEDC-AAF0-D0FF-D62B-942D2C1570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0452" y="584199"/>
            <a:ext cx="2306769" cy="6156857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8FAD44-DE6F-8604-D0D5-0262FF9E99B6}"/>
              </a:ext>
            </a:extLst>
          </p:cNvPr>
          <p:cNvCxnSpPr>
            <a:cxnSpLocks/>
            <a:stCxn id="19" idx="4"/>
          </p:cNvCxnSpPr>
          <p:nvPr/>
        </p:nvCxnSpPr>
        <p:spPr>
          <a:xfrm>
            <a:off x="4284275" y="4093381"/>
            <a:ext cx="0" cy="109653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D291017A-AAC1-2366-20F9-8813A1A9D3D5}"/>
              </a:ext>
            </a:extLst>
          </p:cNvPr>
          <p:cNvSpPr/>
          <p:nvPr/>
        </p:nvSpPr>
        <p:spPr>
          <a:xfrm>
            <a:off x="3524406" y="2573644"/>
            <a:ext cx="1519737" cy="151973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จีเอสเอ็ม</a:t>
            </a:r>
            <a:br>
              <a:rPr lang="en-US" sz="4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490357" y="4401054"/>
            <a:ext cx="4238709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GSM BLEND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5B36133-D5C5-73B1-B342-7D280EE6D013}"/>
              </a:ext>
            </a:extLst>
          </p:cNvPr>
          <p:cNvCxnSpPr>
            <a:cxnSpLocks/>
          </p:cNvCxnSpPr>
          <p:nvPr/>
        </p:nvCxnSpPr>
        <p:spPr>
          <a:xfrm>
            <a:off x="2706329" y="5189914"/>
            <a:ext cx="29580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3580AC0-5E35-0E3A-5678-425F6FD9D979}"/>
              </a:ext>
            </a:extLst>
          </p:cNvPr>
          <p:cNvCxnSpPr>
            <a:cxnSpLocks/>
          </p:cNvCxnSpPr>
          <p:nvPr/>
        </p:nvCxnSpPr>
        <p:spPr>
          <a:xfrm flipV="1">
            <a:off x="6774873" y="2010533"/>
            <a:ext cx="3128669" cy="1538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ABA9686-50D3-151C-B878-1FBBFD68975E}"/>
              </a:ext>
            </a:extLst>
          </p:cNvPr>
          <p:cNvCxnSpPr>
            <a:cxnSpLocks/>
          </p:cNvCxnSpPr>
          <p:nvPr/>
        </p:nvCxnSpPr>
        <p:spPr>
          <a:xfrm>
            <a:off x="10667674" y="1331358"/>
            <a:ext cx="0" cy="52528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4F53E07-E74D-3010-B860-088C14C85BD0}"/>
              </a:ext>
            </a:extLst>
          </p:cNvPr>
          <p:cNvSpPr txBox="1"/>
          <p:nvPr/>
        </p:nvSpPr>
        <p:spPr>
          <a:xfrm>
            <a:off x="3227111" y="2972966"/>
            <a:ext cx="2114329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sz="2400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เพิ่มระดับแอลกอฮอล์</a:t>
            </a:r>
            <a:endParaRPr lang="en-AU" sz="2400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26A466-7461-CC25-BFD8-7B388EA4565A}"/>
              </a:ext>
            </a:extLst>
          </p:cNvPr>
          <p:cNvSpPr txBox="1"/>
          <p:nvPr/>
        </p:nvSpPr>
        <p:spPr>
          <a:xfrm>
            <a:off x="1584305" y="4999567"/>
            <a:ext cx="1394931" cy="369332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b="1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3AF5CD-BDCF-ECCF-8A05-B181C486E726}"/>
              </a:ext>
            </a:extLst>
          </p:cNvPr>
          <p:cNvCxnSpPr>
            <a:cxnSpLocks/>
          </p:cNvCxnSpPr>
          <p:nvPr/>
        </p:nvCxnSpPr>
        <p:spPr>
          <a:xfrm>
            <a:off x="2177715" y="4599772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24E81699-5A23-20AC-507D-D747DEC875B9}"/>
              </a:ext>
            </a:extLst>
          </p:cNvPr>
          <p:cNvSpPr/>
          <p:nvPr/>
        </p:nvSpPr>
        <p:spPr>
          <a:xfrm>
            <a:off x="1419096" y="3181034"/>
            <a:ext cx="1519737" cy="151973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E7D9C3-2988-21F7-7E93-D8628A67C0EA}"/>
              </a:ext>
            </a:extLst>
          </p:cNvPr>
          <p:cNvSpPr txBox="1"/>
          <p:nvPr/>
        </p:nvSpPr>
        <p:spPr>
          <a:xfrm>
            <a:off x="1367879" y="3335700"/>
            <a:ext cx="1631928" cy="126444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sz="2400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ลดสารแทน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sz="2400" b="1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นินแ</a:t>
            </a:r>
            <a:r>
              <a:rPr lang="th-TH" sz="2400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ละความเป็นกรด</a:t>
            </a:r>
            <a:endParaRPr lang="en-AU" sz="2400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A0B962-8C3B-8772-4F28-D8C744B901A1}"/>
              </a:ext>
            </a:extLst>
          </p:cNvPr>
          <p:cNvSpPr txBox="1"/>
          <p:nvPr/>
        </p:nvSpPr>
        <p:spPr>
          <a:xfrm>
            <a:off x="1631576" y="5335545"/>
            <a:ext cx="2805709" cy="62311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ใส่กลิ่นรสเครื่องเทศเพิ่มเป็นพิเศษ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เพิ่มลักษณะเฉพาะผลไม้สีแดง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2DC1D5-5BE7-9D08-2E35-EBCFC699AC2A}"/>
              </a:ext>
            </a:extLst>
          </p:cNvPr>
          <p:cNvSpPr txBox="1"/>
          <p:nvPr/>
        </p:nvSpPr>
        <p:spPr>
          <a:xfrm>
            <a:off x="9464044" y="1825866"/>
            <a:ext cx="2306769" cy="369332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มาทา</a:t>
            </a:r>
            <a:r>
              <a:rPr lang="th-TH" b="1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(</a:t>
            </a:r>
            <a:r>
              <a:rPr lang="th-TH" b="1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มูรเว</a:t>
            </a: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ดร</a:t>
            </a:r>
            <a:r>
              <a:rPr lang="th-TH" b="1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2CE27D2-4965-754A-0FF9-EB25818D4E1E}"/>
              </a:ext>
            </a:extLst>
          </p:cNvPr>
          <p:cNvSpPr txBox="1"/>
          <p:nvPr/>
        </p:nvSpPr>
        <p:spPr>
          <a:xfrm>
            <a:off x="9963537" y="772359"/>
            <a:ext cx="1408274" cy="55899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สารแทน</a:t>
            </a:r>
            <a:r>
              <a:rPr lang="th-TH" b="1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</a:t>
            </a:r>
            <a:r>
              <a:rPr lang="en-US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ความสาก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C9CEEF2-DAA0-3686-5489-AFD4AB326419}"/>
              </a:ext>
            </a:extLst>
          </p:cNvPr>
          <p:cNvSpPr txBox="1"/>
          <p:nvPr/>
        </p:nvSpPr>
        <p:spPr>
          <a:xfrm>
            <a:off x="9747406" y="2755917"/>
            <a:ext cx="1840536" cy="85023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กลิ่นหอม 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และมีลักษณะแบบเมล็ดเทียนสัต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บุ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ษ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9B06AD2-CAC2-58A3-F28D-6A59CD830794}"/>
              </a:ext>
            </a:extLst>
          </p:cNvPr>
          <p:cNvCxnSpPr>
            <a:cxnSpLocks/>
          </p:cNvCxnSpPr>
          <p:nvPr/>
        </p:nvCxnSpPr>
        <p:spPr>
          <a:xfrm>
            <a:off x="10667674" y="2179256"/>
            <a:ext cx="0" cy="52528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4107C46D-D973-9AA6-95C1-99D02F7A0671}"/>
              </a:ext>
            </a:extLst>
          </p:cNvPr>
          <p:cNvSpPr/>
          <p:nvPr/>
        </p:nvSpPr>
        <p:spPr>
          <a:xfrm>
            <a:off x="8992767" y="4089631"/>
            <a:ext cx="1935183" cy="193518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27C967D-246E-1208-274E-1541E8670641}"/>
              </a:ext>
            </a:extLst>
          </p:cNvPr>
          <p:cNvSpPr txBox="1"/>
          <p:nvPr/>
        </p:nvSpPr>
        <p:spPr>
          <a:xfrm>
            <a:off x="8941689" y="4288242"/>
            <a:ext cx="2114329" cy="126444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sz="2400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2400" b="1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AU" sz="2400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sz="24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เพิ่มความเข้มข้นและน้ำหนักในปาก</a:t>
            </a:r>
            <a:endParaRPr lang="en-AU" sz="2400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26119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BCC1B2-95F4-F323-25A8-35896F3C39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573" r="5025"/>
          <a:stretch/>
        </p:blipFill>
        <p:spPr>
          <a:xfrm>
            <a:off x="3283527" y="31259"/>
            <a:ext cx="8908473" cy="6826741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912A1B-9980-E083-63F0-B0213BEA99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เขตพื้นที่ปลูก</a:t>
            </a:r>
            <a:endParaRPr lang="en-AU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9C81D03D-2855-E215-C4C4-DE8C86E67D7B}"/>
              </a:ext>
            </a:extLst>
          </p:cNvPr>
          <p:cNvSpPr txBox="1"/>
          <p:nvPr/>
        </p:nvSpPr>
        <p:spPr>
          <a:xfrm>
            <a:off x="6740013" y="4719880"/>
            <a:ext cx="1639841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CD3B51-DA54-C67D-222B-3A8D29DD25D2}"/>
              </a:ext>
            </a:extLst>
          </p:cNvPr>
          <p:cNvCxnSpPr>
            <a:cxnSpLocks/>
          </p:cNvCxnSpPr>
          <p:nvPr/>
        </p:nvCxnSpPr>
        <p:spPr>
          <a:xfrm flipV="1">
            <a:off x="8130811" y="4717761"/>
            <a:ext cx="846046" cy="11849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6C70AF2C-B75A-60B0-88F0-691C880282DA}"/>
              </a:ext>
            </a:extLst>
          </p:cNvPr>
          <p:cNvSpPr txBox="1"/>
          <p:nvPr/>
        </p:nvSpPr>
        <p:spPr>
          <a:xfrm>
            <a:off x="6740013" y="5386799"/>
            <a:ext cx="1911421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45FEA5-974B-9B95-6D3C-B81EA3A1034F}"/>
              </a:ext>
            </a:extLst>
          </p:cNvPr>
          <p:cNvCxnSpPr>
            <a:cxnSpLocks/>
          </p:cNvCxnSpPr>
          <p:nvPr/>
        </p:nvCxnSpPr>
        <p:spPr>
          <a:xfrm flipV="1">
            <a:off x="8074742" y="4864448"/>
            <a:ext cx="811580" cy="62932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9559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000"/>
          <a:stretch/>
        </p:blipFill>
        <p:spPr>
          <a:xfrm>
            <a:off x="2194560" y="0"/>
            <a:ext cx="999744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518665" y="105148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ออสเตรเลียใต้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7366819" y="4788131"/>
            <a:ext cx="1644133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8761615" y="3429000"/>
            <a:ext cx="1448723" cy="14755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96668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534" b="4525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pPr>
              <a:lnSpc>
                <a:spcPct val="92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วัฒนธรรมอันแข็งแรงด้านอาหารและไวน์</a:t>
            </a:r>
          </a:p>
          <a:p>
            <a:pPr>
              <a:lnSpc>
                <a:spcPct val="92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ประวัติความเป็นมาอันร่ำรวยด้านการปลูกองุ่น</a:t>
            </a:r>
          </a:p>
          <a:p>
            <a:pPr>
              <a:lnSpc>
                <a:spcPct val="92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ไวน์ชื่อเสียงระดับโลก</a:t>
            </a:r>
          </a:p>
          <a:p>
            <a:pPr>
              <a:lnSpc>
                <a:spcPct val="92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นวัตกรรมการผลิตไวน์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Clr>
                <a:srgbClr val="F40000"/>
              </a:buClr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3810830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E90C55-FA8F-C00A-8627-F4809082E4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DD33D4A-EC80-4BCC-178A-66808DB43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Placeholder 9">
            <a:extLst>
              <a:ext uri="{FF2B5EF4-FFF2-40B4-BE49-F238E27FC236}">
                <a16:creationId xmlns:a16="http://schemas.microsoft.com/office/drawing/2014/main" id="{7B59FAA0-3B14-C0A4-FBDE-2F99D0369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5" r="16890"/>
          <a:stretch/>
        </p:blipFill>
        <p:spPr>
          <a:xfrm>
            <a:off x="1" y="7938"/>
            <a:ext cx="6096000" cy="69137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771CE7-912D-362F-8E50-6BDE16EB1123}"/>
              </a:ext>
            </a:extLst>
          </p:cNvPr>
          <p:cNvSpPr txBox="1"/>
          <p:nvPr/>
        </p:nvSpPr>
        <p:spPr>
          <a:xfrm>
            <a:off x="560158" y="1141921"/>
            <a:ext cx="4331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มด</a:t>
            </a:r>
            <a:r>
              <a:rPr lang="th-TH" sz="4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ิเต</a:t>
            </a:r>
            <a:r>
              <a:rPr lang="th-TH" sz="4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sz="4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์เร</a:t>
            </a:r>
            <a:r>
              <a:rPr lang="th-TH" sz="4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เนียน</a:t>
            </a:r>
            <a:endParaRPr lang="en-US" sz="4000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0719F06-EF01-84F7-326F-8A564735F488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D08EC4F-535B-2499-C850-6FE954AD01D3}"/>
              </a:ext>
            </a:extLst>
          </p:cNvPr>
          <p:cNvSpPr txBox="1">
            <a:spLocks/>
          </p:cNvSpPr>
          <p:nvPr/>
        </p:nvSpPr>
        <p:spPr>
          <a:xfrm>
            <a:off x="6354110" y="3681851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หุบเขาบา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</a:t>
            </a:r>
            <a:br>
              <a:rPr lang="en-AU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130 – 430 ม. (427 – 1,411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E41A3E-F8D7-E1E8-9CB0-30C098D9D7A7}"/>
              </a:ext>
            </a:extLst>
          </p:cNvPr>
          <p:cNvCxnSpPr>
            <a:cxnSpLocks/>
          </p:cNvCxnSpPr>
          <p:nvPr/>
        </p:nvCxnSpPr>
        <p:spPr>
          <a:xfrm>
            <a:off x="7570115" y="6283066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56154FA-6927-6AEC-C720-C26FB3998021}"/>
              </a:ext>
            </a:extLst>
          </p:cNvPr>
          <p:cNvCxnSpPr>
            <a:cxnSpLocks/>
          </p:cNvCxnSpPr>
          <p:nvPr/>
        </p:nvCxnSpPr>
        <p:spPr>
          <a:xfrm flipV="1">
            <a:off x="7570115" y="5160065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DBD5020A-6295-70BC-1B04-89BE4700019B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BCBA10A-39A6-1933-DF3C-5DA205E55147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076E05C-6A39-60CC-181F-E46FBAAB74DA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D79825C-DAF8-5C9F-152D-2871C5EDD0E7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C4A0F-6F1A-5F43-A4FD-E6473A2CCF33}"/>
              </a:ext>
            </a:extLst>
          </p:cNvPr>
          <p:cNvSpPr/>
          <p:nvPr/>
        </p:nvSpPr>
        <p:spPr>
          <a:xfrm>
            <a:off x="8632018" y="6110397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B02399BB-7A51-1723-9DE2-5D6D04F5472E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7" name="Title 7">
            <a:extLst>
              <a:ext uri="{FF2B5EF4-FFF2-40B4-BE49-F238E27FC236}">
                <a16:creationId xmlns:a16="http://schemas.microsoft.com/office/drawing/2014/main" id="{2181097E-5BE9-5A08-83F2-C4EC7EDCF56B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6154AE6-3A46-6B42-17E3-0A8176223DEC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CC77088-CF8A-AA44-2A3B-9B3D84098B93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E05B2FD-974B-CE0F-7217-F23464C33EF5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8763E7D-A69C-8203-26E8-03450A485D79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98" t="497" r="11527" b="-1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483504" cy="1530521"/>
          </a:xfrm>
        </p:spPr>
        <p:txBody>
          <a:bodyPr/>
          <a:lstStyle/>
          <a:p>
            <a:pPr marL="0" indent="0"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ประเภทดินที่บารอ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ซามีความหลากหลายอย่างมาก มีตั้งแต่ดินร่วนปนทราย มีความลึก ไปจนดินเหนียวและดินสีน้ำตาลปนแดง โดยทั่วไป เกรอนา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เจริญเติบโตในดินลึก เป็นดินดำอุดมสมบูรณ์ มีธาตุอาหาร อยู่บนแผ่นผืนดินของบารอ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1" r="17808"/>
          <a:stretch/>
        </p:blipFill>
        <p:spPr>
          <a:xfrm>
            <a:off x="2194560" y="0"/>
            <a:ext cx="9997440" cy="6858000"/>
          </a:xfrm>
          <a:prstGeom prst="rect">
            <a:avLst/>
          </a:prstGeom>
        </p:spPr>
      </p:pic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7074609" y="4788131"/>
            <a:ext cx="1936343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8537171" y="4621876"/>
            <a:ext cx="1047404" cy="28263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0D8D3D6-2C87-F1A8-D44C-9E2CBEA9BC91}"/>
              </a:ext>
            </a:extLst>
          </p:cNvPr>
          <p:cNvSpPr txBox="1">
            <a:spLocks/>
          </p:cNvSpPr>
          <p:nvPr/>
        </p:nvSpPr>
        <p:spPr>
          <a:xfrm>
            <a:off x="518665" y="105148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ออสเตรเลียใต้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3254966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7E4A72-5ABB-83A0-179B-1B93B4B7C227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 ๆ เพื่อทำให้เทคนิคเก่าสมบูรณ์แบบ ชุมชนของเราเชื่อมโยงกันด้วยความเคารพซึ่งกันและกัน 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 ๆ ขวดคุณจะได้สัมผัสกับความมหัศจรรย์ของออสเตรเลีย – ซึ่งเป็นเครื่องเตือนใจถึงการผจญภัย 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แผ่นดินเกิดของไวน์ในออสเตรเลียตอนใต้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ความงามตามธรรมชาติอันหลากหลาย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เป็นดาวดวงเด่น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ไร่องุ่นแนว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บู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ติกม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ี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จิตวิญญาณอันสร้างสรรค์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จิตสำนึกด้านสิ่งแวดล้อม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Clr>
                <a:srgbClr val="F40000"/>
              </a:buClr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1476521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9">
            <a:extLst>
              <a:ext uri="{FF2B5EF4-FFF2-40B4-BE49-F238E27FC236}">
                <a16:creationId xmlns:a16="http://schemas.microsoft.com/office/drawing/2014/main" id="{5CD316DF-A2E4-8D8E-A143-2766A1C659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09" r="30907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1815712-690E-6167-86C6-307D3754A734}"/>
              </a:ext>
            </a:extLst>
          </p:cNvPr>
          <p:cNvSpPr txBox="1"/>
          <p:nvPr/>
        </p:nvSpPr>
        <p:spPr>
          <a:xfrm>
            <a:off x="556459" y="1123759"/>
            <a:ext cx="5183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แบบ</a:t>
            </a:r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มด</a:t>
            </a:r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ิเต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์เร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เนียน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870D7B-539A-0FB1-CBB8-C278BAB231BB}"/>
              </a:ext>
            </a:extLst>
          </p:cNvPr>
          <p:cNvSpPr txBox="1"/>
          <p:nvPr/>
        </p:nvSpPr>
        <p:spPr>
          <a:xfrm>
            <a:off x="556459" y="1728175"/>
            <a:ext cx="3849274" cy="76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แนวภูมิอากาศเขตพื้นที่</a:t>
            </a:r>
          </a:p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และภูมิอากาศจุลภาค</a:t>
            </a:r>
            <a:endParaRPr lang="en-AU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DDC581-6D16-9424-B50F-8A154895519B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1AC1BBE-69B8-7F18-6A34-3731D1B47C4C}"/>
              </a:ext>
            </a:extLst>
          </p:cNvPr>
          <p:cNvCxnSpPr>
            <a:cxnSpLocks/>
          </p:cNvCxnSpPr>
          <p:nvPr/>
        </p:nvCxnSpPr>
        <p:spPr>
          <a:xfrm>
            <a:off x="7561807" y="6447505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57A130C-6DDA-2170-1A4E-A87EB4966842}"/>
              </a:ext>
            </a:extLst>
          </p:cNvPr>
          <p:cNvCxnSpPr>
            <a:cxnSpLocks/>
          </p:cNvCxnSpPr>
          <p:nvPr/>
        </p:nvCxnSpPr>
        <p:spPr>
          <a:xfrm flipV="1">
            <a:off x="7561807" y="5324504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93C39E0C-2A2F-AF7E-5976-52238BAACD93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CC6C252-54E1-5980-537B-EA1DD0B0B2EE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6ACE018-DA60-DB11-28A3-6C3C44E58A9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59B7635-7964-FC22-1828-0C5BE3EC9076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F84B6F1-1509-A0D2-A1FF-6049D6379261}"/>
              </a:ext>
            </a:extLst>
          </p:cNvPr>
          <p:cNvSpPr/>
          <p:nvPr/>
        </p:nvSpPr>
        <p:spPr>
          <a:xfrm>
            <a:off x="8623710" y="6274836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7361FAF9-2C42-A440-BE74-B2DC251732FA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7">
            <a:extLst>
              <a:ext uri="{FF2B5EF4-FFF2-40B4-BE49-F238E27FC236}">
                <a16:creationId xmlns:a16="http://schemas.microsoft.com/office/drawing/2014/main" id="{A6CA8FA7-61A1-19C0-00E8-BC6A837E4469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DE586978-CB26-8A39-6CCD-6926FD587E84}"/>
              </a:ext>
            </a:extLst>
          </p:cNvPr>
          <p:cNvSpPr txBox="1">
            <a:spLocks/>
          </p:cNvSpPr>
          <p:nvPr/>
        </p:nvSpPr>
        <p:spPr>
          <a:xfrm>
            <a:off x="6330979" y="3837205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เวลส์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10 – 350 ม.  (33 – 1,148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D7DD86B-078F-7CAA-1439-067122619780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CB1E051-7070-5A75-04EB-05C3C793B5FF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33E6443-4685-7356-04BD-CEA045880BD1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6779D67-07DC-FFDF-BF7B-17A8A5584A7F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2561756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30" t="145" r="12562" b="544"/>
          <a:stretch/>
        </p:blipFill>
        <p:spPr>
          <a:xfrm>
            <a:off x="0" y="360564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643600" cy="1530521"/>
          </a:xfrm>
        </p:spPr>
        <p:txBody>
          <a:bodyPr/>
          <a:lstStyle/>
          <a:p>
            <a:pPr marL="0" indent="0"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เวลเป็นหนึ่งในเขตผลิตไวน์ที่มีความหลากหลายทางภูมิศาสตร์มากที่สุดในโลก บ้างก็เป็นดินร่วนสีน้ำตาลปนแดง บ้างก็เป็นดินเหนียวเบามีหินปูนแทรกประปราย อีกทั้งดินทรายมีความเด่น ทั้งหมดนี้พบได้ในเขตพื้นที่เดียวเขตนี้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18133668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606082" y="4551169"/>
            <a:ext cx="2805709" cy="207928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สตรอเบอร์รี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สีเข้ม 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พริกไทยขาว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7912510" y="4120596"/>
            <a:ext cx="202044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932950" y="4120596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4A6FC144-17FE-2ED7-48AE-76BC26CA7799}"/>
              </a:ext>
            </a:extLst>
          </p:cNvPr>
          <p:cNvSpPr txBox="1">
            <a:spLocks/>
          </p:cNvSpPr>
          <p:nvPr/>
        </p:nvSpPr>
        <p:spPr>
          <a:xfrm>
            <a:off x="600035" y="595639"/>
            <a:ext cx="11283754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BE388C1D-CB06-363E-2E70-A584B11127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4286" y="584200"/>
            <a:ext cx="2114328" cy="6400800"/>
          </a:xfrm>
          <a:prstGeom prst="rect">
            <a:avLst/>
          </a:prstGeom>
        </p:spPr>
      </p:pic>
      <p:sp>
        <p:nvSpPr>
          <p:cNvPr id="39" name="object 10">
            <a:extLst>
              <a:ext uri="{FF2B5EF4-FFF2-40B4-BE49-F238E27FC236}">
                <a16:creationId xmlns:a16="http://schemas.microsoft.com/office/drawing/2014/main" id="{72446070-63CA-72F0-6A0C-86F65D59B475}"/>
              </a:ext>
            </a:extLst>
          </p:cNvPr>
          <p:cNvSpPr txBox="1"/>
          <p:nvPr/>
        </p:nvSpPr>
        <p:spPr>
          <a:xfrm rot="16200000">
            <a:off x="5067682" y="44101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C73F3787-9FE2-67D2-178B-0642E19F9B86}"/>
              </a:ext>
            </a:extLst>
          </p:cNvPr>
          <p:cNvSpPr/>
          <p:nvPr/>
        </p:nvSpPr>
        <p:spPr>
          <a:xfrm>
            <a:off x="2299168" y="1848195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DE5E023-F982-3B9A-F5E8-27F5A8062BD2}"/>
              </a:ext>
            </a:extLst>
          </p:cNvPr>
          <p:cNvSpPr/>
          <p:nvPr/>
        </p:nvSpPr>
        <p:spPr>
          <a:xfrm>
            <a:off x="2663311" y="1845293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C761080-C783-BA3A-55A8-94CEBA83B7CD}"/>
              </a:ext>
            </a:extLst>
          </p:cNvPr>
          <p:cNvSpPr/>
          <p:nvPr/>
        </p:nvSpPr>
        <p:spPr>
          <a:xfrm>
            <a:off x="3027454" y="1845293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8B65076-44DD-69FF-E7D3-26CA7539F572}"/>
              </a:ext>
            </a:extLst>
          </p:cNvPr>
          <p:cNvSpPr/>
          <p:nvPr/>
        </p:nvSpPr>
        <p:spPr>
          <a:xfrm>
            <a:off x="3391597" y="1845293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0093D757-0931-75A3-B63C-85FEF89ACC16}"/>
              </a:ext>
            </a:extLst>
          </p:cNvPr>
          <p:cNvSpPr/>
          <p:nvPr/>
        </p:nvSpPr>
        <p:spPr>
          <a:xfrm>
            <a:off x="3756121" y="1845293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C640B696-11A2-502B-71D6-63E3BBDA4693}"/>
              </a:ext>
            </a:extLst>
          </p:cNvPr>
          <p:cNvSpPr/>
          <p:nvPr/>
        </p:nvSpPr>
        <p:spPr>
          <a:xfrm>
            <a:off x="4120645" y="1845293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DE61E26C-95D8-2B57-E13C-E769822156B8}"/>
              </a:ext>
            </a:extLst>
          </p:cNvPr>
          <p:cNvSpPr/>
          <p:nvPr/>
        </p:nvSpPr>
        <p:spPr>
          <a:xfrm>
            <a:off x="4478990" y="1845293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83E5059-B080-5A88-4AF3-BEA3B4F36786}"/>
              </a:ext>
            </a:extLst>
          </p:cNvPr>
          <p:cNvSpPr/>
          <p:nvPr/>
        </p:nvSpPr>
        <p:spPr>
          <a:xfrm>
            <a:off x="4849692" y="1845293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CBD383D-5E96-6473-22D7-E10B5F7F9938}"/>
              </a:ext>
            </a:extLst>
          </p:cNvPr>
          <p:cNvSpPr/>
          <p:nvPr/>
        </p:nvSpPr>
        <p:spPr>
          <a:xfrm>
            <a:off x="5214216" y="1845293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Title 2">
            <a:extLst>
              <a:ext uri="{FF2B5EF4-FFF2-40B4-BE49-F238E27FC236}">
                <a16:creationId xmlns:a16="http://schemas.microsoft.com/office/drawing/2014/main" id="{34D84D98-7877-E6FD-84BE-23C8A96C5A6C}"/>
              </a:ext>
            </a:extLst>
          </p:cNvPr>
          <p:cNvSpPr txBox="1"/>
          <p:nvPr/>
        </p:nvSpPr>
        <p:spPr>
          <a:xfrm>
            <a:off x="2663311" y="2292486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70A33BB-9A3D-FC3C-08F0-7489DE42A567}"/>
              </a:ext>
            </a:extLst>
          </p:cNvPr>
          <p:cNvSpPr/>
          <p:nvPr/>
        </p:nvSpPr>
        <p:spPr>
          <a:xfrm>
            <a:off x="2299168" y="287355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6F692D02-BBBE-6714-7A1A-D909F0613EF7}"/>
              </a:ext>
            </a:extLst>
          </p:cNvPr>
          <p:cNvSpPr/>
          <p:nvPr/>
        </p:nvSpPr>
        <p:spPr>
          <a:xfrm>
            <a:off x="2663311" y="28706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FB5BD3FC-FE1A-5891-5285-9B0C3F9FDB4A}"/>
              </a:ext>
            </a:extLst>
          </p:cNvPr>
          <p:cNvSpPr/>
          <p:nvPr/>
        </p:nvSpPr>
        <p:spPr>
          <a:xfrm>
            <a:off x="3027454" y="28706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B988A9DF-4A3D-BE31-AF87-B9466FB70024}"/>
              </a:ext>
            </a:extLst>
          </p:cNvPr>
          <p:cNvSpPr/>
          <p:nvPr/>
        </p:nvSpPr>
        <p:spPr>
          <a:xfrm>
            <a:off x="3391597" y="28706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F77B7527-9317-8A34-6FE5-34981FB16BF5}"/>
              </a:ext>
            </a:extLst>
          </p:cNvPr>
          <p:cNvSpPr/>
          <p:nvPr/>
        </p:nvSpPr>
        <p:spPr>
          <a:xfrm>
            <a:off x="3756121" y="28706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3A0E8210-FA11-6DEA-52C1-D9D48888126A}"/>
              </a:ext>
            </a:extLst>
          </p:cNvPr>
          <p:cNvSpPr/>
          <p:nvPr/>
        </p:nvSpPr>
        <p:spPr>
          <a:xfrm>
            <a:off x="4120645" y="28706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6D15F8E8-9EBC-909F-7339-6CD557D3C8F9}"/>
              </a:ext>
            </a:extLst>
          </p:cNvPr>
          <p:cNvSpPr/>
          <p:nvPr/>
        </p:nvSpPr>
        <p:spPr>
          <a:xfrm>
            <a:off x="4478990" y="28706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29338A81-98F7-D09E-3C9A-1B2CC259A977}"/>
              </a:ext>
            </a:extLst>
          </p:cNvPr>
          <p:cNvSpPr/>
          <p:nvPr/>
        </p:nvSpPr>
        <p:spPr>
          <a:xfrm>
            <a:off x="4849692" y="28706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186179A2-29BF-476E-D2DD-1897C947BE7A}"/>
              </a:ext>
            </a:extLst>
          </p:cNvPr>
          <p:cNvSpPr/>
          <p:nvPr/>
        </p:nvSpPr>
        <p:spPr>
          <a:xfrm>
            <a:off x="5214216" y="28706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1099064F-3F94-A9FC-D539-82459FFA8F56}"/>
              </a:ext>
            </a:extLst>
          </p:cNvPr>
          <p:cNvSpPr/>
          <p:nvPr/>
        </p:nvSpPr>
        <p:spPr>
          <a:xfrm>
            <a:off x="2299168" y="371381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78E07D48-F07E-7772-0A04-603E9E12EE59}"/>
              </a:ext>
            </a:extLst>
          </p:cNvPr>
          <p:cNvSpPr/>
          <p:nvPr/>
        </p:nvSpPr>
        <p:spPr>
          <a:xfrm>
            <a:off x="2663311" y="371091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A3ABC2F6-B15A-B0FC-EA68-2BEF4861CB96}"/>
              </a:ext>
            </a:extLst>
          </p:cNvPr>
          <p:cNvSpPr/>
          <p:nvPr/>
        </p:nvSpPr>
        <p:spPr>
          <a:xfrm>
            <a:off x="3027454" y="37109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50328CB6-EC5F-A163-BB0C-83D1F1C43C3D}"/>
              </a:ext>
            </a:extLst>
          </p:cNvPr>
          <p:cNvSpPr/>
          <p:nvPr/>
        </p:nvSpPr>
        <p:spPr>
          <a:xfrm>
            <a:off x="3391597" y="37109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4B72BB6C-7C79-AF07-E015-AF6921360D99}"/>
              </a:ext>
            </a:extLst>
          </p:cNvPr>
          <p:cNvSpPr/>
          <p:nvPr/>
        </p:nvSpPr>
        <p:spPr>
          <a:xfrm>
            <a:off x="3756121" y="37109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63507EB1-ABCD-6950-C2D2-DE80A72DD0F6}"/>
              </a:ext>
            </a:extLst>
          </p:cNvPr>
          <p:cNvSpPr/>
          <p:nvPr/>
        </p:nvSpPr>
        <p:spPr>
          <a:xfrm>
            <a:off x="4120645" y="37109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58FB1300-96EC-3594-2081-A0814FE9222C}"/>
              </a:ext>
            </a:extLst>
          </p:cNvPr>
          <p:cNvSpPr/>
          <p:nvPr/>
        </p:nvSpPr>
        <p:spPr>
          <a:xfrm>
            <a:off x="4478990" y="37109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0A3EFA54-6990-EFCC-A217-C3BE86F33090}"/>
              </a:ext>
            </a:extLst>
          </p:cNvPr>
          <p:cNvSpPr/>
          <p:nvPr/>
        </p:nvSpPr>
        <p:spPr>
          <a:xfrm>
            <a:off x="4849692" y="37109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88CC6125-C4C2-2621-28C5-D931D196E6A4}"/>
              </a:ext>
            </a:extLst>
          </p:cNvPr>
          <p:cNvSpPr/>
          <p:nvPr/>
        </p:nvSpPr>
        <p:spPr>
          <a:xfrm>
            <a:off x="5214216" y="37109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F8F74DF3-4CD4-2C90-EA18-258CBAF90966}"/>
              </a:ext>
            </a:extLst>
          </p:cNvPr>
          <p:cNvSpPr/>
          <p:nvPr/>
        </p:nvSpPr>
        <p:spPr>
          <a:xfrm>
            <a:off x="2299168" y="455407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F1719BD9-1B0F-FBBF-734C-91FB408BD251}"/>
              </a:ext>
            </a:extLst>
          </p:cNvPr>
          <p:cNvSpPr/>
          <p:nvPr/>
        </p:nvSpPr>
        <p:spPr>
          <a:xfrm>
            <a:off x="2663311" y="455116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1F1701EE-F6EC-698E-4912-854CA4750544}"/>
              </a:ext>
            </a:extLst>
          </p:cNvPr>
          <p:cNvSpPr/>
          <p:nvPr/>
        </p:nvSpPr>
        <p:spPr>
          <a:xfrm>
            <a:off x="3027454" y="455116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F69E176E-379D-8C7A-7CFA-5AF990B4CECD}"/>
              </a:ext>
            </a:extLst>
          </p:cNvPr>
          <p:cNvSpPr/>
          <p:nvPr/>
        </p:nvSpPr>
        <p:spPr>
          <a:xfrm>
            <a:off x="3391597" y="455116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ED71F68D-E0C4-F038-86ED-34FADCFE0846}"/>
              </a:ext>
            </a:extLst>
          </p:cNvPr>
          <p:cNvSpPr/>
          <p:nvPr/>
        </p:nvSpPr>
        <p:spPr>
          <a:xfrm>
            <a:off x="3756121" y="455116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16CB7944-74BD-4CF1-C323-6A101BC3FC8E}"/>
              </a:ext>
            </a:extLst>
          </p:cNvPr>
          <p:cNvSpPr/>
          <p:nvPr/>
        </p:nvSpPr>
        <p:spPr>
          <a:xfrm>
            <a:off x="4120645" y="45511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8D50C0A2-6188-8707-EFF6-84CA0D6A2D29}"/>
              </a:ext>
            </a:extLst>
          </p:cNvPr>
          <p:cNvSpPr/>
          <p:nvPr/>
        </p:nvSpPr>
        <p:spPr>
          <a:xfrm>
            <a:off x="4478990" y="45511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F22FDAB4-7DBE-495B-F2BB-B1E4C951FEAF}"/>
              </a:ext>
            </a:extLst>
          </p:cNvPr>
          <p:cNvSpPr/>
          <p:nvPr/>
        </p:nvSpPr>
        <p:spPr>
          <a:xfrm>
            <a:off x="4849692" y="45511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46742269-0975-5A5B-F39A-2F7091A62388}"/>
              </a:ext>
            </a:extLst>
          </p:cNvPr>
          <p:cNvSpPr/>
          <p:nvPr/>
        </p:nvSpPr>
        <p:spPr>
          <a:xfrm>
            <a:off x="5214216" y="45511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5876BE1A-7BD5-9F04-46FC-8EC2D98F4C27}"/>
              </a:ext>
            </a:extLst>
          </p:cNvPr>
          <p:cNvSpPr/>
          <p:nvPr/>
        </p:nvSpPr>
        <p:spPr>
          <a:xfrm>
            <a:off x="2299168" y="490006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98D34BBE-C9A5-8E70-117F-7D0E83972B33}"/>
              </a:ext>
            </a:extLst>
          </p:cNvPr>
          <p:cNvSpPr/>
          <p:nvPr/>
        </p:nvSpPr>
        <p:spPr>
          <a:xfrm>
            <a:off x="2663311" y="48971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CAA17048-BF82-BFD1-10E5-BDEEB653518B}"/>
              </a:ext>
            </a:extLst>
          </p:cNvPr>
          <p:cNvSpPr/>
          <p:nvPr/>
        </p:nvSpPr>
        <p:spPr>
          <a:xfrm>
            <a:off x="3027454" y="48971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6F832A4-4BCC-E658-2E95-D672F40BA623}"/>
              </a:ext>
            </a:extLst>
          </p:cNvPr>
          <p:cNvSpPr/>
          <p:nvPr/>
        </p:nvSpPr>
        <p:spPr>
          <a:xfrm>
            <a:off x="3391597" y="48971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EA4BF77-DADE-4EEC-C57F-BF7C9CCB5341}"/>
              </a:ext>
            </a:extLst>
          </p:cNvPr>
          <p:cNvSpPr/>
          <p:nvPr/>
        </p:nvSpPr>
        <p:spPr>
          <a:xfrm>
            <a:off x="3756121" y="48971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9F6CCF98-332D-415F-9ECF-41A00E1D98C1}"/>
              </a:ext>
            </a:extLst>
          </p:cNvPr>
          <p:cNvSpPr/>
          <p:nvPr/>
        </p:nvSpPr>
        <p:spPr>
          <a:xfrm>
            <a:off x="4120645" y="48971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A7034EBF-1FE5-E639-AC1F-C915D8F91176}"/>
              </a:ext>
            </a:extLst>
          </p:cNvPr>
          <p:cNvSpPr/>
          <p:nvPr/>
        </p:nvSpPr>
        <p:spPr>
          <a:xfrm>
            <a:off x="4478990" y="48971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C9370898-35D0-0DBD-F1D9-F4B1F7D38925}"/>
              </a:ext>
            </a:extLst>
          </p:cNvPr>
          <p:cNvSpPr/>
          <p:nvPr/>
        </p:nvSpPr>
        <p:spPr>
          <a:xfrm>
            <a:off x="4849692" y="48971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8FA15361-F711-A25D-3CD2-448DD4255B8D}"/>
              </a:ext>
            </a:extLst>
          </p:cNvPr>
          <p:cNvSpPr/>
          <p:nvPr/>
        </p:nvSpPr>
        <p:spPr>
          <a:xfrm>
            <a:off x="5214216" y="48971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1D263CEC-CCC3-D4BB-01B8-3F85EB86A578}"/>
              </a:ext>
            </a:extLst>
          </p:cNvPr>
          <p:cNvSpPr/>
          <p:nvPr/>
        </p:nvSpPr>
        <p:spPr>
          <a:xfrm>
            <a:off x="2299168" y="616050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A97AEAED-9F21-B72A-1E4B-D7DF4B15F1C9}"/>
              </a:ext>
            </a:extLst>
          </p:cNvPr>
          <p:cNvSpPr/>
          <p:nvPr/>
        </p:nvSpPr>
        <p:spPr>
          <a:xfrm>
            <a:off x="2663311" y="615759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00FACC5E-A6B1-D4FD-59F8-C83C78643F6E}"/>
              </a:ext>
            </a:extLst>
          </p:cNvPr>
          <p:cNvSpPr/>
          <p:nvPr/>
        </p:nvSpPr>
        <p:spPr>
          <a:xfrm>
            <a:off x="3027454" y="61575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C46A1A49-1EF8-4444-1AEE-462F9D2DCC60}"/>
              </a:ext>
            </a:extLst>
          </p:cNvPr>
          <p:cNvSpPr/>
          <p:nvPr/>
        </p:nvSpPr>
        <p:spPr>
          <a:xfrm>
            <a:off x="3391597" y="61575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E094D7C4-4E4C-5E25-A89E-F7046684D500}"/>
              </a:ext>
            </a:extLst>
          </p:cNvPr>
          <p:cNvSpPr/>
          <p:nvPr/>
        </p:nvSpPr>
        <p:spPr>
          <a:xfrm>
            <a:off x="3756121" y="61575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01320917-AC66-6164-BCB6-756FB4C53ACF}"/>
              </a:ext>
            </a:extLst>
          </p:cNvPr>
          <p:cNvSpPr/>
          <p:nvPr/>
        </p:nvSpPr>
        <p:spPr>
          <a:xfrm>
            <a:off x="5214216" y="615759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Title 2">
            <a:extLst>
              <a:ext uri="{FF2B5EF4-FFF2-40B4-BE49-F238E27FC236}">
                <a16:creationId xmlns:a16="http://schemas.microsoft.com/office/drawing/2014/main" id="{AF436B3D-71FC-609F-4AE8-C55ED2BEF955}"/>
              </a:ext>
            </a:extLst>
          </p:cNvPr>
          <p:cNvSpPr txBox="1"/>
          <p:nvPr/>
        </p:nvSpPr>
        <p:spPr>
          <a:xfrm>
            <a:off x="2201136" y="584281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59" name="Title 2">
            <a:extLst>
              <a:ext uri="{FF2B5EF4-FFF2-40B4-BE49-F238E27FC236}">
                <a16:creationId xmlns:a16="http://schemas.microsoft.com/office/drawing/2014/main" id="{CAFE6F4B-C706-477E-E827-1168FF3346FB}"/>
              </a:ext>
            </a:extLst>
          </p:cNvPr>
          <p:cNvSpPr txBox="1"/>
          <p:nvPr/>
        </p:nvSpPr>
        <p:spPr>
          <a:xfrm>
            <a:off x="3958632" y="5847485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60" name="Title 2">
            <a:extLst>
              <a:ext uri="{FF2B5EF4-FFF2-40B4-BE49-F238E27FC236}">
                <a16:creationId xmlns:a16="http://schemas.microsoft.com/office/drawing/2014/main" id="{68DF9195-25E0-E39C-7F8E-1F64F60076AC}"/>
              </a:ext>
            </a:extLst>
          </p:cNvPr>
          <p:cNvSpPr txBox="1"/>
          <p:nvPr/>
        </p:nvSpPr>
        <p:spPr>
          <a:xfrm>
            <a:off x="4764018" y="584281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B81B2EA1-C275-E3FE-E62E-8B4562CC3924}"/>
              </a:ext>
            </a:extLst>
          </p:cNvPr>
          <p:cNvCxnSpPr>
            <a:cxnSpLocks/>
          </p:cNvCxnSpPr>
          <p:nvPr/>
        </p:nvCxnSpPr>
        <p:spPr>
          <a:xfrm>
            <a:off x="3522230" y="2156422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Oval 161">
            <a:extLst>
              <a:ext uri="{FF2B5EF4-FFF2-40B4-BE49-F238E27FC236}">
                <a16:creationId xmlns:a16="http://schemas.microsoft.com/office/drawing/2014/main" id="{48B68149-0DE6-D259-48DE-89BEFE81B3C9}"/>
              </a:ext>
            </a:extLst>
          </p:cNvPr>
          <p:cNvSpPr/>
          <p:nvPr/>
        </p:nvSpPr>
        <p:spPr>
          <a:xfrm>
            <a:off x="2299168" y="527920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834B0785-18F1-60E7-5867-9147F887A10C}"/>
              </a:ext>
            </a:extLst>
          </p:cNvPr>
          <p:cNvSpPr/>
          <p:nvPr/>
        </p:nvSpPr>
        <p:spPr>
          <a:xfrm>
            <a:off x="2663311" y="52763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B7A68762-7019-3BA0-E01A-29A449FA5448}"/>
              </a:ext>
            </a:extLst>
          </p:cNvPr>
          <p:cNvSpPr/>
          <p:nvPr/>
        </p:nvSpPr>
        <p:spPr>
          <a:xfrm>
            <a:off x="3027454" y="52763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CACA47FF-BBF7-90EC-DF94-46EFEF2309A5}"/>
              </a:ext>
            </a:extLst>
          </p:cNvPr>
          <p:cNvSpPr/>
          <p:nvPr/>
        </p:nvSpPr>
        <p:spPr>
          <a:xfrm>
            <a:off x="3391597" y="52763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5AE51C49-7B9D-A87F-447E-4981E1CEFD6D}"/>
              </a:ext>
            </a:extLst>
          </p:cNvPr>
          <p:cNvSpPr/>
          <p:nvPr/>
        </p:nvSpPr>
        <p:spPr>
          <a:xfrm>
            <a:off x="3756121" y="52763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84EB0FE1-5BF2-A5D9-F4BF-55D740882F0A}"/>
              </a:ext>
            </a:extLst>
          </p:cNvPr>
          <p:cNvSpPr/>
          <p:nvPr/>
        </p:nvSpPr>
        <p:spPr>
          <a:xfrm>
            <a:off x="4120645" y="527630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C7BBF502-7071-2D98-C010-3B4D9D7FBAC6}"/>
              </a:ext>
            </a:extLst>
          </p:cNvPr>
          <p:cNvSpPr/>
          <p:nvPr/>
        </p:nvSpPr>
        <p:spPr>
          <a:xfrm>
            <a:off x="4478990" y="527630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E73D7DFE-BFCC-0DEB-5017-4E642DFA0C86}"/>
              </a:ext>
            </a:extLst>
          </p:cNvPr>
          <p:cNvSpPr/>
          <p:nvPr/>
        </p:nvSpPr>
        <p:spPr>
          <a:xfrm>
            <a:off x="4849692" y="527630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7BD051BF-993D-C9B0-3B46-F6B9B9B51F8A}"/>
              </a:ext>
            </a:extLst>
          </p:cNvPr>
          <p:cNvSpPr/>
          <p:nvPr/>
        </p:nvSpPr>
        <p:spPr>
          <a:xfrm>
            <a:off x="5214216" y="527630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A0165C88-93DD-DC0C-712C-468AB48ED450}"/>
              </a:ext>
            </a:extLst>
          </p:cNvPr>
          <p:cNvSpPr/>
          <p:nvPr/>
        </p:nvSpPr>
        <p:spPr>
          <a:xfrm>
            <a:off x="4486940" y="614773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B4B6ECB3-B15B-300D-CE5A-926BAB4ECCB1}"/>
              </a:ext>
            </a:extLst>
          </p:cNvPr>
          <p:cNvGrpSpPr/>
          <p:nvPr/>
        </p:nvGrpSpPr>
        <p:grpSpPr>
          <a:xfrm>
            <a:off x="4854659" y="6157506"/>
            <a:ext cx="278634" cy="272668"/>
            <a:chOff x="8032638" y="5926610"/>
            <a:chExt cx="278634" cy="272668"/>
          </a:xfrm>
        </p:grpSpPr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B002B2E1-7447-019F-91CA-597A5BEA78C5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B424CC0B-0F38-4B4F-E1C4-E8F1D714321B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005029A6-4D60-B501-A25F-87E745A66ECA}"/>
              </a:ext>
            </a:extLst>
          </p:cNvPr>
          <p:cNvGrpSpPr/>
          <p:nvPr/>
        </p:nvGrpSpPr>
        <p:grpSpPr>
          <a:xfrm rot="10800000">
            <a:off x="4128945" y="6157506"/>
            <a:ext cx="278634" cy="272668"/>
            <a:chOff x="8032638" y="5926610"/>
            <a:chExt cx="278634" cy="272668"/>
          </a:xfrm>
        </p:grpSpPr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B499078E-C16C-1408-3B8B-F38A0EE41122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77" name="Freeform 176">
              <a:extLst>
                <a:ext uri="{FF2B5EF4-FFF2-40B4-BE49-F238E27FC236}">
                  <a16:creationId xmlns:a16="http://schemas.microsoft.com/office/drawing/2014/main" id="{FC7051CC-CDB2-6D49-B64A-A57835471B4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78" name="Title 2">
            <a:extLst>
              <a:ext uri="{FF2B5EF4-FFF2-40B4-BE49-F238E27FC236}">
                <a16:creationId xmlns:a16="http://schemas.microsoft.com/office/drawing/2014/main" id="{0ED68762-76A4-52C5-53CD-C1B475185FBD}"/>
              </a:ext>
            </a:extLst>
          </p:cNvPr>
          <p:cNvSpPr txBox="1"/>
          <p:nvPr/>
        </p:nvSpPr>
        <p:spPr>
          <a:xfrm>
            <a:off x="521493" y="1810721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E6782FDD-E20B-09F1-5E2B-726AA12F041C}"/>
              </a:ext>
            </a:extLst>
          </p:cNvPr>
          <p:cNvCxnSpPr>
            <a:cxnSpLocks/>
          </p:cNvCxnSpPr>
          <p:nvPr/>
        </p:nvCxnSpPr>
        <p:spPr>
          <a:xfrm>
            <a:off x="792039" y="1973337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itle 2">
            <a:extLst>
              <a:ext uri="{FF2B5EF4-FFF2-40B4-BE49-F238E27FC236}">
                <a16:creationId xmlns:a16="http://schemas.microsoft.com/office/drawing/2014/main" id="{49328395-9DE3-9F67-B1A5-DEEC039B041D}"/>
              </a:ext>
            </a:extLst>
          </p:cNvPr>
          <p:cNvSpPr txBox="1"/>
          <p:nvPr/>
        </p:nvSpPr>
        <p:spPr>
          <a:xfrm>
            <a:off x="521492" y="27116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1" name="Title 2">
            <a:extLst>
              <a:ext uri="{FF2B5EF4-FFF2-40B4-BE49-F238E27FC236}">
                <a16:creationId xmlns:a16="http://schemas.microsoft.com/office/drawing/2014/main" id="{1DAEE682-DC21-E604-3478-1E4E62790596}"/>
              </a:ext>
            </a:extLst>
          </p:cNvPr>
          <p:cNvSpPr txBox="1"/>
          <p:nvPr/>
        </p:nvSpPr>
        <p:spPr>
          <a:xfrm>
            <a:off x="2201136" y="25523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2" name="Title 2">
            <a:extLst>
              <a:ext uri="{FF2B5EF4-FFF2-40B4-BE49-F238E27FC236}">
                <a16:creationId xmlns:a16="http://schemas.microsoft.com/office/drawing/2014/main" id="{AE33D07C-8286-5763-D0BF-9C990414E50C}"/>
              </a:ext>
            </a:extLst>
          </p:cNvPr>
          <p:cNvSpPr txBox="1"/>
          <p:nvPr/>
        </p:nvSpPr>
        <p:spPr>
          <a:xfrm>
            <a:off x="3470887" y="25523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3" name="Title 2">
            <a:extLst>
              <a:ext uri="{FF2B5EF4-FFF2-40B4-BE49-F238E27FC236}">
                <a16:creationId xmlns:a16="http://schemas.microsoft.com/office/drawing/2014/main" id="{1EA598D3-B96E-7CD4-927B-01C4DADC9BCF}"/>
              </a:ext>
            </a:extLst>
          </p:cNvPr>
          <p:cNvSpPr txBox="1"/>
          <p:nvPr/>
        </p:nvSpPr>
        <p:spPr>
          <a:xfrm>
            <a:off x="4764018" y="25523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4" name="Title 2">
            <a:extLst>
              <a:ext uri="{FF2B5EF4-FFF2-40B4-BE49-F238E27FC236}">
                <a16:creationId xmlns:a16="http://schemas.microsoft.com/office/drawing/2014/main" id="{B89F79D5-656A-6A4B-F6B1-9B7826639ABB}"/>
              </a:ext>
            </a:extLst>
          </p:cNvPr>
          <p:cNvSpPr txBox="1"/>
          <p:nvPr/>
        </p:nvSpPr>
        <p:spPr>
          <a:xfrm>
            <a:off x="2201136" y="335138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5" name="Title 2">
            <a:extLst>
              <a:ext uri="{FF2B5EF4-FFF2-40B4-BE49-F238E27FC236}">
                <a16:creationId xmlns:a16="http://schemas.microsoft.com/office/drawing/2014/main" id="{50155B14-1876-C4F1-4994-22F0DF3A9C4C}"/>
              </a:ext>
            </a:extLst>
          </p:cNvPr>
          <p:cNvSpPr txBox="1"/>
          <p:nvPr/>
        </p:nvSpPr>
        <p:spPr>
          <a:xfrm>
            <a:off x="3321704" y="335138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6" name="Title 2">
            <a:extLst>
              <a:ext uri="{FF2B5EF4-FFF2-40B4-BE49-F238E27FC236}">
                <a16:creationId xmlns:a16="http://schemas.microsoft.com/office/drawing/2014/main" id="{AB64D403-2D28-5F93-4DBD-DE7EF9DED5A5}"/>
              </a:ext>
            </a:extLst>
          </p:cNvPr>
          <p:cNvSpPr txBox="1"/>
          <p:nvPr/>
        </p:nvSpPr>
        <p:spPr>
          <a:xfrm>
            <a:off x="4764018" y="335138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4D25ED7B-97F7-85F9-FAF6-8165B8E9A431}"/>
              </a:ext>
            </a:extLst>
          </p:cNvPr>
          <p:cNvCxnSpPr>
            <a:cxnSpLocks/>
          </p:cNvCxnSpPr>
          <p:nvPr/>
        </p:nvCxnSpPr>
        <p:spPr>
          <a:xfrm>
            <a:off x="1625867" y="3010888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Title 2">
            <a:extLst>
              <a:ext uri="{FF2B5EF4-FFF2-40B4-BE49-F238E27FC236}">
                <a16:creationId xmlns:a16="http://schemas.microsoft.com/office/drawing/2014/main" id="{60463201-A5AD-25DC-0663-C002A6E7B84F}"/>
              </a:ext>
            </a:extLst>
          </p:cNvPr>
          <p:cNvSpPr txBox="1"/>
          <p:nvPr/>
        </p:nvSpPr>
        <p:spPr>
          <a:xfrm>
            <a:off x="521492" y="369187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0A1CCF89-5A85-D89B-C521-E0AFDAD69AF2}"/>
              </a:ext>
            </a:extLst>
          </p:cNvPr>
          <p:cNvCxnSpPr>
            <a:cxnSpLocks/>
          </p:cNvCxnSpPr>
          <p:nvPr/>
        </p:nvCxnSpPr>
        <p:spPr>
          <a:xfrm>
            <a:off x="1481467" y="3882039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Title 2">
            <a:extLst>
              <a:ext uri="{FF2B5EF4-FFF2-40B4-BE49-F238E27FC236}">
                <a16:creationId xmlns:a16="http://schemas.microsoft.com/office/drawing/2014/main" id="{07B3C14D-F2A0-1D0B-18D1-8BD0360CB06F}"/>
              </a:ext>
            </a:extLst>
          </p:cNvPr>
          <p:cNvSpPr txBox="1"/>
          <p:nvPr/>
        </p:nvSpPr>
        <p:spPr>
          <a:xfrm>
            <a:off x="2075088" y="4191643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1" name="Title 2">
            <a:extLst>
              <a:ext uri="{FF2B5EF4-FFF2-40B4-BE49-F238E27FC236}">
                <a16:creationId xmlns:a16="http://schemas.microsoft.com/office/drawing/2014/main" id="{2EDC5D81-19CA-7EFE-471A-73D875A31290}"/>
              </a:ext>
            </a:extLst>
          </p:cNvPr>
          <p:cNvSpPr txBox="1"/>
          <p:nvPr/>
        </p:nvSpPr>
        <p:spPr>
          <a:xfrm>
            <a:off x="3321704" y="419164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2" name="Title 2">
            <a:extLst>
              <a:ext uri="{FF2B5EF4-FFF2-40B4-BE49-F238E27FC236}">
                <a16:creationId xmlns:a16="http://schemas.microsoft.com/office/drawing/2014/main" id="{12FF3B4A-D2D1-8AE0-BF75-FE1F927906FF}"/>
              </a:ext>
            </a:extLst>
          </p:cNvPr>
          <p:cNvSpPr txBox="1"/>
          <p:nvPr/>
        </p:nvSpPr>
        <p:spPr>
          <a:xfrm>
            <a:off x="4764018" y="419164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3" name="Title 2">
            <a:extLst>
              <a:ext uri="{FF2B5EF4-FFF2-40B4-BE49-F238E27FC236}">
                <a16:creationId xmlns:a16="http://schemas.microsoft.com/office/drawing/2014/main" id="{7F39D782-A26F-2559-22F6-89CD9570ECA2}"/>
              </a:ext>
            </a:extLst>
          </p:cNvPr>
          <p:cNvSpPr txBox="1"/>
          <p:nvPr/>
        </p:nvSpPr>
        <p:spPr>
          <a:xfrm>
            <a:off x="521491" y="4554427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BAC377ED-58EF-418C-5CED-BB303008AFBB}"/>
              </a:ext>
            </a:extLst>
          </p:cNvPr>
          <p:cNvCxnSpPr>
            <a:cxnSpLocks/>
          </p:cNvCxnSpPr>
          <p:nvPr/>
        </p:nvCxnSpPr>
        <p:spPr>
          <a:xfrm>
            <a:off x="993025" y="4722298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Title 2">
            <a:extLst>
              <a:ext uri="{FF2B5EF4-FFF2-40B4-BE49-F238E27FC236}">
                <a16:creationId xmlns:a16="http://schemas.microsoft.com/office/drawing/2014/main" id="{2DFD8C92-DC77-93B8-9BD4-F2069E819A5D}"/>
              </a:ext>
            </a:extLst>
          </p:cNvPr>
          <p:cNvSpPr txBox="1"/>
          <p:nvPr/>
        </p:nvSpPr>
        <p:spPr>
          <a:xfrm>
            <a:off x="521492" y="5272375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869D6D84-ACCB-33C6-F2B0-2CA3B9D1E70D}"/>
              </a:ext>
            </a:extLst>
          </p:cNvPr>
          <p:cNvCxnSpPr>
            <a:cxnSpLocks/>
          </p:cNvCxnSpPr>
          <p:nvPr/>
        </p:nvCxnSpPr>
        <p:spPr>
          <a:xfrm>
            <a:off x="2134610" y="5440246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Title 2">
            <a:extLst>
              <a:ext uri="{FF2B5EF4-FFF2-40B4-BE49-F238E27FC236}">
                <a16:creationId xmlns:a16="http://schemas.microsoft.com/office/drawing/2014/main" id="{7AA035FE-B982-96F5-AE5F-25B88B6CC697}"/>
              </a:ext>
            </a:extLst>
          </p:cNvPr>
          <p:cNvSpPr txBox="1"/>
          <p:nvPr/>
        </p:nvSpPr>
        <p:spPr>
          <a:xfrm>
            <a:off x="536749" y="612109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435B4D91-7114-0799-1022-4A3A27D969F3}"/>
              </a:ext>
            </a:extLst>
          </p:cNvPr>
          <p:cNvCxnSpPr>
            <a:cxnSpLocks/>
          </p:cNvCxnSpPr>
          <p:nvPr/>
        </p:nvCxnSpPr>
        <p:spPr>
          <a:xfrm>
            <a:off x="1495982" y="6310539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Title 2">
            <a:extLst>
              <a:ext uri="{FF2B5EF4-FFF2-40B4-BE49-F238E27FC236}">
                <a16:creationId xmlns:a16="http://schemas.microsoft.com/office/drawing/2014/main" id="{4F3EE0BA-B355-DCD2-1864-7B3746C7AAEE}"/>
              </a:ext>
            </a:extLst>
          </p:cNvPr>
          <p:cNvSpPr txBox="1"/>
          <p:nvPr/>
        </p:nvSpPr>
        <p:spPr>
          <a:xfrm>
            <a:off x="521492" y="4892666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0" name="Straight Connector 199">
            <a:extLst>
              <a:ext uri="{FF2B5EF4-FFF2-40B4-BE49-F238E27FC236}">
                <a16:creationId xmlns:a16="http://schemas.microsoft.com/office/drawing/2014/main" id="{D5F43EEE-D6D5-9C16-9A70-EAAA81A88C47}"/>
              </a:ext>
            </a:extLst>
          </p:cNvPr>
          <p:cNvCxnSpPr>
            <a:cxnSpLocks/>
          </p:cNvCxnSpPr>
          <p:nvPr/>
        </p:nvCxnSpPr>
        <p:spPr>
          <a:xfrm>
            <a:off x="2134610" y="5060537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4314F-591A-C9FB-F659-D6B06A0676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86874" y="3444927"/>
            <a:ext cx="1516650" cy="270862"/>
          </a:xfrm>
        </p:spPr>
        <p:txBody>
          <a:bodyPr/>
          <a:lstStyle/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เนื้อสัตว์แปรรูป</a:t>
            </a:r>
            <a:endParaRPr lang="en-AU" sz="1800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63900-DC83-668A-5F4D-2735D1313F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1551" y="590262"/>
            <a:ext cx="681644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การจับคู่ไวน์กับอาหาร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D2C8B0D2-1673-4651-BE69-E68689A4C6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5742" y="1078840"/>
            <a:ext cx="1845086" cy="5585711"/>
          </a:xfrm>
          <a:prstGeom prst="rect">
            <a:avLst/>
          </a:prstGeom>
        </p:spPr>
      </p:pic>
      <p:sp>
        <p:nvSpPr>
          <p:cNvPr id="24" name="object 10">
            <a:extLst>
              <a:ext uri="{FF2B5EF4-FFF2-40B4-BE49-F238E27FC236}">
                <a16:creationId xmlns:a16="http://schemas.microsoft.com/office/drawing/2014/main" id="{6DCABD3C-5BB0-3F71-D8A7-006C200A6D0C}"/>
              </a:ext>
            </a:extLst>
          </p:cNvPr>
          <p:cNvSpPr txBox="1"/>
          <p:nvPr/>
        </p:nvSpPr>
        <p:spPr>
          <a:xfrm rot="16200000">
            <a:off x="321635" y="4371390"/>
            <a:ext cx="4059813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127FE11-0517-5390-C74A-A5EE299BAFA0}"/>
              </a:ext>
            </a:extLst>
          </p:cNvPr>
          <p:cNvSpPr txBox="1">
            <a:spLocks/>
          </p:cNvSpPr>
          <p:nvPr/>
        </p:nvSpPr>
        <p:spPr>
          <a:xfrm>
            <a:off x="6884457" y="3444927"/>
            <a:ext cx="1758326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เนื้อสัตว์ป่า</a:t>
            </a:r>
            <a:endParaRPr lang="en-AU" sz="1800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4922030-0B4A-390D-5FB1-7279DBAF511D}"/>
              </a:ext>
            </a:extLst>
          </p:cNvPr>
          <p:cNvSpPr txBox="1">
            <a:spLocks/>
          </p:cNvSpPr>
          <p:nvPr/>
        </p:nvSpPr>
        <p:spPr>
          <a:xfrm>
            <a:off x="4218509" y="5590875"/>
            <a:ext cx="1576524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เนื้อย่างและบาร์บีคิว</a:t>
            </a:r>
            <a:endParaRPr lang="en-AU" sz="1800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A9151FC-E927-64AA-A785-287111253DA6}"/>
              </a:ext>
            </a:extLst>
          </p:cNvPr>
          <p:cNvSpPr txBox="1">
            <a:spLocks/>
          </p:cNvSpPr>
          <p:nvPr/>
        </p:nvSpPr>
        <p:spPr>
          <a:xfrm>
            <a:off x="9825545" y="3444927"/>
            <a:ext cx="1416715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ปลาเนื้อแดง เช่น ปลาทูน่า</a:t>
            </a:r>
            <a:endParaRPr lang="en-AU" sz="1800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FD73AE3-2A73-78A1-0EF1-D72AF50BA1B4}"/>
              </a:ext>
            </a:extLst>
          </p:cNvPr>
          <p:cNvSpPr txBox="1">
            <a:spLocks/>
          </p:cNvSpPr>
          <p:nvPr/>
        </p:nvSpPr>
        <p:spPr>
          <a:xfrm>
            <a:off x="6671552" y="5590875"/>
            <a:ext cx="1919383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อาหารและแกงต่าง ๆ ที่มีเครื่องเทศผสมในระดับน้อยถึงปานกลาง</a:t>
            </a:r>
            <a:endParaRPr lang="en-AU" sz="1800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9164AFB-EB73-2F9E-E20C-85E3E34A9466}"/>
              </a:ext>
            </a:extLst>
          </p:cNvPr>
          <p:cNvSpPr txBox="1">
            <a:spLocks/>
          </p:cNvSpPr>
          <p:nvPr/>
        </p:nvSpPr>
        <p:spPr>
          <a:xfrm>
            <a:off x="9398127" y="5590875"/>
            <a:ext cx="2122239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เนยแข็งเปลือกเหนียวที่เนื้อในอ่อนนุ่มกว่า</a:t>
            </a:r>
            <a:endParaRPr lang="en-AU" sz="1800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9A4144-EB5F-DDA5-39A1-9726B55C74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2234" y="2070476"/>
            <a:ext cx="1963766" cy="11901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C8287A-35CD-4335-AC96-CCBD56DCD1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0759" y="2149733"/>
            <a:ext cx="1675770" cy="11109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FF04A01-8D24-BF5A-B290-4D07AE93F5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6853" y="2276475"/>
            <a:ext cx="2122239" cy="10560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CE78001-F7F7-7425-61B1-E4A20C094E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0400" y="4373348"/>
            <a:ext cx="1934409" cy="10023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F08E505-0239-EEEF-DEFA-0BAAD0E086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0269" y="4184345"/>
            <a:ext cx="2196869" cy="11913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B12A304-54AE-B97D-10F4-2F078B1C2F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0681" y="4369559"/>
            <a:ext cx="1574800" cy="105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662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49" r="18462" b="-219"/>
          <a:stretch/>
        </p:blipFill>
        <p:spPr>
          <a:xfrm>
            <a:off x="6096001" y="368299"/>
            <a:ext cx="6088611" cy="61234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235402"/>
            <a:ext cx="5307440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103266"/>
            <a:ext cx="4312447" cy="1325563"/>
          </a:xfrm>
        </p:spPr>
        <p:txBody>
          <a:bodyPr/>
          <a:lstStyle/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อนาคตอันสดใส</a:t>
            </a:r>
          </a:p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สำหรับความคลาสสิคที่เก่าแก่</a:t>
            </a:r>
            <a:endParaRPr lang="en-US" sz="6000" b="1" kern="1000" spc="-1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0755108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966" b="265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99D7E26D-8E8A-EA5E-19D4-6AE608739983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C73B6-CD21-FC6C-007E-6DA303EF3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7F161E-2A71-435E-CA7A-B3D014D84FA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F21B2D-828E-990F-1861-DD96BAB2E95B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34912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66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74714"/>
            <a:ext cx="5317708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346167"/>
            <a:ext cx="3636780" cy="1670704"/>
          </a:xfrm>
        </p:spPr>
        <p:txBody>
          <a:bodyPr/>
          <a:lstStyle/>
          <a:p>
            <a:pPr marL="0" indent="0">
              <a:lnSpc>
                <a:spcPct val="98000"/>
              </a:lnSpc>
              <a:spcBef>
                <a:spcPct val="0"/>
              </a:spcBef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ถึงแม้ในอดีต เกรอนา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จะถูกมองข้าม แต่ตอนนี้เกรอนา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ก็ได้เป็นพันธุ์องุ่นที่แสดงถึงแตร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รัว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ร์ข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องพื้นที่โดยแท้ สามารถเก็บกักรักษาการผสมผสานอันเป็นเอกลักษณ์ของประเทศ ภูมิอากาศ และวัฒนธรรมเอาไว้ได้ 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58149"/>
            <a:ext cx="5047570" cy="1325563"/>
          </a:xfrm>
        </p:spPr>
        <p:txBody>
          <a:bodyPr/>
          <a:lstStyle/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การเกิดใหม่ของ</a:t>
            </a:r>
          </a:p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ไวน์คลาสสิค</a:t>
            </a:r>
            <a:endParaRPr lang="en-US" sz="6000" b="1" kern="1000" spc="-1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0139670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8291DC-D468-A4EE-7192-63AAC13196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1" r="36286" b="-1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CAEF8-94B9-A641-541D-945D2BD68E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3711275"/>
            <a:ext cx="4829691" cy="1530521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ประวัติความเป็นมาของเกรอนา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ในออสเตรเลีย</a:t>
            </a:r>
          </a:p>
          <a:p>
            <a:pPr>
              <a:spcBef>
                <a:spcPts val="5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วิธีปลูก</a:t>
            </a:r>
          </a:p>
          <a:p>
            <a:pPr>
              <a:spcBef>
                <a:spcPts val="5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วิธีผลิตไวน์</a:t>
            </a:r>
          </a:p>
          <a:p>
            <a:pPr>
              <a:spcBef>
                <a:spcPts val="5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ศิลปะในการ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Bef>
                <a:spcPts val="5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สถานที่ปลูก</a:t>
            </a:r>
          </a:p>
          <a:p>
            <a:pPr>
              <a:spcBef>
                <a:spcPts val="5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คุณลักษณะเฉพาะ และข้อมูลโดยรวมเรื่องกลิ่นรส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CA2365E-376B-1140-17C8-9CEC808EC981}"/>
              </a:ext>
            </a:extLst>
          </p:cNvPr>
          <p:cNvSpPr txBox="1">
            <a:spLocks/>
          </p:cNvSpPr>
          <p:nvPr/>
        </p:nvSpPr>
        <p:spPr>
          <a:xfrm>
            <a:off x="6346262" y="823905"/>
            <a:ext cx="6158452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  <a:b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6033893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B5986BB-4BC6-AAEF-DD6D-C566CE2AB6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076" b="38654"/>
          <a:stretch/>
        </p:blipFill>
        <p:spPr>
          <a:xfrm>
            <a:off x="8192429" y="3665033"/>
            <a:ext cx="3999571" cy="283081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F80A8C-7954-4435-DBFB-8A167AB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228" y="3561231"/>
            <a:ext cx="2382787" cy="662774"/>
          </a:xfrm>
        </p:spPr>
        <p:txBody>
          <a:bodyPr/>
          <a:lstStyle/>
          <a:p>
            <a:r>
              <a:rPr lang="en-US" dirty="0"/>
              <a:t>1832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8D089-C4E3-78D9-88DE-974ED86D9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9229" y="4224012"/>
            <a:ext cx="1938772" cy="1461301"/>
          </a:xfrm>
        </p:spPr>
        <p:txBody>
          <a:bodyPr/>
          <a:lstStyle/>
          <a:p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เป็นองุ่นพันธุ์ดั้งเดิมพันธุ์หนึ่งที่นำเข้าสู่ประเทศออสเตรเลียโดยนายเจมส์ บัสบี้ “บิดาแห่งไวน์ออสเตรเลีย”</a:t>
            </a:r>
            <a:endParaRPr lang="en-AU" sz="18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3339EB-162F-1CC5-BB01-D2C8D60E1F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0893" y="2000424"/>
            <a:ext cx="1954268" cy="1461301"/>
          </a:xfrm>
        </p:spPr>
        <p:txBody>
          <a:bodyPr/>
          <a:lstStyle/>
          <a:p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เป็นตัวเลือกหนึ่งที่ใช้ในการผลิตไวน์แบบผสมเหล้า (ซึ่งมีสัดส่วนร้อยละ 80 ของทั้งอุตสาหกรรมในปี ค.ศ. 1960)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BB7681-E9CB-DA03-A1DB-87436F4CE0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0891" y="1337650"/>
            <a:ext cx="3063721" cy="662774"/>
          </a:xfrm>
        </p:spPr>
        <p:txBody>
          <a:bodyPr/>
          <a:lstStyle/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กลางช่วงปี </a:t>
            </a:r>
            <a:r>
              <a:rPr lang="en-US" dirty="0"/>
              <a:t>1920 – </a:t>
            </a:r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ปลายช่วงปี</a:t>
            </a:r>
            <a:r>
              <a:rPr lang="en-AU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1960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191510-D3CD-6D75-8447-FBB6BC2FED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02723" y="2556196"/>
            <a:ext cx="2382787" cy="1461301"/>
          </a:xfrm>
        </p:spPr>
        <p:txBody>
          <a:bodyPr/>
          <a:lstStyle/>
          <a:p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ผู้บริโภคเปลี่ยนไปชอบเท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เบิ้ล</a:t>
            </a: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 การผลิตเกรอนา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จึงลดลงอย่างมาก</a:t>
            </a:r>
            <a:endParaRPr lang="en-AU" sz="18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B350C9-D773-C2B0-7820-5120B22D25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91837" y="1872345"/>
            <a:ext cx="212004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1970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DB7929-ED55-52E5-510A-55DED06AB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89" y="584200"/>
            <a:ext cx="4657498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</a:t>
            </a: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ของเกรอนา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ในออสเตรเลีย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73E668F-668D-79FF-BE73-7BFDEDFC9034}"/>
              </a:ext>
            </a:extLst>
          </p:cNvPr>
          <p:cNvSpPr txBox="1">
            <a:spLocks/>
          </p:cNvSpPr>
          <p:nvPr/>
        </p:nvSpPr>
        <p:spPr>
          <a:xfrm>
            <a:off x="3636210" y="4240381"/>
            <a:ext cx="212003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การทำ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ไร่องุ่นเกรอนา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เป็นครั้งแรกในออสเตรเลียตอนใต้ เจริญเติบโตในสภาวะแห้งและอากาศอุ่น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939C9D0-8FA3-1FE9-8048-A3605414776E}"/>
              </a:ext>
            </a:extLst>
          </p:cNvPr>
          <p:cNvSpPr txBox="1">
            <a:spLocks/>
          </p:cNvSpPr>
          <p:nvPr/>
        </p:nvSpPr>
        <p:spPr>
          <a:xfrm>
            <a:off x="3636208" y="3577607"/>
            <a:ext cx="2708249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ปลายช่วงปี </a:t>
            </a:r>
            <a:r>
              <a:rPr lang="en-US" dirty="0"/>
              <a:t>1830</a:t>
            </a:r>
          </a:p>
        </p:txBody>
      </p:sp>
    </p:spTree>
    <p:extLst>
      <p:ext uri="{BB962C8B-B14F-4D97-AF65-F5344CB8AC3E}">
        <p14:creationId xmlns:p14="http://schemas.microsoft.com/office/powerpoint/2010/main" val="327401099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1FE52DA-777A-1E64-876F-A13E80C3C33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588" b="26588"/>
          <a:stretch/>
        </p:blipFill>
        <p:spPr>
          <a:xfrm>
            <a:off x="8661862" y="584201"/>
            <a:ext cx="3530138" cy="2474884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CF1C7-70AA-FC1F-C8BD-579EB3EB81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6028" y="4242819"/>
            <a:ext cx="2769885" cy="1461301"/>
          </a:xfrm>
        </p:spPr>
        <p:txBody>
          <a:bodyPr/>
          <a:lstStyle/>
          <a:p>
            <a:pPr>
              <a:lnSpc>
                <a:spcPct val="92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โรงไวน์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วิร์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ร่า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วิร์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ร่าถอดเกรอนา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ชอ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อกจาก ‘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เชิร์ช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บล็อก’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และนำคาแบ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ละแมร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์โล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มาแทน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E44FBB-F168-EAE4-CCB5-6AA8D5B164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5143" y="3558968"/>
            <a:ext cx="212004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1980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7077BD-D789-45D0-7EE7-1D54DC3CB7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98701" y="1837731"/>
            <a:ext cx="2694776" cy="1461301"/>
          </a:xfrm>
        </p:spPr>
        <p:txBody>
          <a:bodyPr/>
          <a:lstStyle/>
          <a:p>
            <a:pPr>
              <a:lnSpc>
                <a:spcPct val="92000"/>
              </a:lnSpc>
            </a:pP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นาย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ชาร์ลส์</a:t>
            </a: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เมลตัน ผู้ผลิตไวน์ได้ทำการทดลอง “จีเอสเอ็ม 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” </a:t>
            </a:r>
          </a:p>
          <a:p>
            <a:pPr>
              <a:lnSpc>
                <a:spcPct val="92000"/>
              </a:lnSpc>
            </a:pP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(เกรอนา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ชีรา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และมาทา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โรเบ</a:t>
            </a: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สร้างสรรค์ไวน์รุ่นแรก ซึ่งเป็นไวน์ระดับตำนานจนถึงปัจจุบันชื่อ ‘ไน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น์</a:t>
            </a: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โป๊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ปส์</a:t>
            </a: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’</a:t>
            </a:r>
            <a:endParaRPr lang="en-AU" sz="18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7DF496-73D7-3118-612E-D4969B26EE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87816" y="1153880"/>
            <a:ext cx="2120040" cy="662774"/>
          </a:xfrm>
        </p:spPr>
        <p:txBody>
          <a:bodyPr/>
          <a:lstStyle/>
          <a:p>
            <a:r>
              <a:rPr lang="en-US" dirty="0"/>
              <a:t>1988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7417D6A7-4617-BAB7-56B7-FA5B5DEC8041}"/>
              </a:ext>
            </a:extLst>
          </p:cNvPr>
          <p:cNvSpPr txBox="1">
            <a:spLocks/>
          </p:cNvSpPr>
          <p:nvPr/>
        </p:nvSpPr>
        <p:spPr>
          <a:xfrm>
            <a:off x="5577327" y="4535077"/>
            <a:ext cx="2420455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2000"/>
              </a:lnSpc>
            </a:pP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ผู้ผลิตไวน์เริ่มเห็นคุณค่าขององุ่นอายุมากและให้ผลผลิตต่ำอย่างเกรอนา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endParaRPr lang="en-AU" sz="18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3B3514E9-4B1D-FE08-B2CF-C9593BC9CC05}"/>
              </a:ext>
            </a:extLst>
          </p:cNvPr>
          <p:cNvSpPr txBox="1">
            <a:spLocks/>
          </p:cNvSpPr>
          <p:nvPr/>
        </p:nvSpPr>
        <p:spPr>
          <a:xfrm>
            <a:off x="5566442" y="3851226"/>
            <a:ext cx="1866745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1990 &amp;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2000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BDDDE8B-2789-FEDA-C765-199588400292}"/>
              </a:ext>
            </a:extLst>
          </p:cNvPr>
          <p:cNvSpPr txBox="1">
            <a:spLocks/>
          </p:cNvSpPr>
          <p:nvPr/>
        </p:nvSpPr>
        <p:spPr>
          <a:xfrm>
            <a:off x="8760162" y="4240109"/>
            <a:ext cx="2420455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2000"/>
              </a:lnSpc>
            </a:pP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สไตล์ใหม่ที่เบากว่าเป็นที่นิยมทั้งในหมู่ผู้บริโภคและนักวิจารณ์ เราจึงคาดได้ว่าจะมีไวน์กลิ่นหอมเช่นนี้ผลิตออกมามากกว่านี้ในทุกรูปแบบ</a:t>
            </a:r>
            <a:endParaRPr lang="en-AU" sz="18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2A32854-35F1-95C6-6386-E4D638DE5452}"/>
              </a:ext>
            </a:extLst>
          </p:cNvPr>
          <p:cNvSpPr txBox="1">
            <a:spLocks/>
          </p:cNvSpPr>
          <p:nvPr/>
        </p:nvSpPr>
        <p:spPr>
          <a:xfrm>
            <a:off x="8749277" y="3556258"/>
            <a:ext cx="2564344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  <a:endParaRPr lang="en-US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9207003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72" t="-206" r="19607" b="84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584200"/>
            <a:ext cx="4829691" cy="429788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องุ่นอายุมาก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9" y="3603886"/>
            <a:ext cx="3048460" cy="1670704"/>
          </a:xfrm>
        </p:spPr>
        <p:txBody>
          <a:bodyPr/>
          <a:lstStyle/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ประเทศออสเตรเลียโด่งดังเรื่องต้นองุ่นที่อายุมากที่สุดในโลกที่ยังออกผลอย่างต่อเนื่อง เขตพื้นที่ออสเตรเลียตอนใต้แตกต่างจากหลายเขตพื้นที่ผลิตไวน์นานาชาติ ตรงที่แถบนี้ไม่ได้รับผลกระทบจากเพลี้ยอ่อน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ฟีล็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อกซีรา ซึ่งเป็นแมลงขนาดเล็กชนิดหนึ่งที่ทำลายต้นองุ่น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080872"/>
            <a:ext cx="5724447" cy="714677"/>
          </a:xfrm>
        </p:spPr>
        <p:txBody>
          <a:bodyPr/>
          <a:lstStyle/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ของออสเตรเลีย</a:t>
            </a:r>
            <a:endParaRPr lang="en-US" sz="6000" b="1" kern="1000" spc="-1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7940941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erson standing in front of a silo&#10;&#10;AI-generated content may be incorrect.">
            <a:extLst>
              <a:ext uri="{FF2B5EF4-FFF2-40B4-BE49-F238E27FC236}">
                <a16:creationId xmlns:a16="http://schemas.microsoft.com/office/drawing/2014/main" id="{81AAA671-20CC-0D59-562F-88D781F5859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30" r="1514"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3D94488-FDD0-B64D-D907-D438E31CD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1002690"/>
            <a:ext cx="5256270" cy="785732"/>
          </a:xfrm>
        </p:spPr>
        <p:txBody>
          <a:bodyPr/>
          <a:lstStyle/>
          <a:p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ชาร์ลส์</a:t>
            </a:r>
            <a:r>
              <a:rPr lang="en-AU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เมลตัน</a:t>
            </a:r>
            <a:r>
              <a:rPr lang="en-AU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br>
              <a:rPr lang="en-AU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ผู้กำชัยชนะตัวจริง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2021F5-3604-631B-8433-A2BF774BF8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491219"/>
            <a:ext cx="4366808" cy="1325564"/>
          </a:xfrm>
        </p:spPr>
        <p:txBody>
          <a:bodyPr/>
          <a:lstStyle/>
          <a:p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ชาร์ลส์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เมลตัน</a:t>
            </a:r>
            <a:r>
              <a:rPr lang="en-US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เป็นหนึ่งในคนแรก ๆ ที่เล็งเห็นคุณค่าของธรรมเนียมการผลิตเกรอนา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ในไวน์แบบ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,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ชาร์ลส์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เมลตัน</a:t>
            </a:r>
            <a:r>
              <a:rPr lang="en-US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เป็นส่วนหนึ่งในกลุ่มผู้ผลิตไวน์ที่รับผิดชอบในการสืบทอดมรดกเรื่องการปลูกองุ่นของบารอ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3B123-E520-8F50-4420-C620DBC728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870554"/>
            <a:ext cx="534035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แห่งเกรอนา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ชข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องออสเตรเลีย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E8D10AD-62C4-ACDD-167C-B2087407B938}"/>
              </a:ext>
            </a:extLst>
          </p:cNvPr>
          <p:cNvSpPr txBox="1">
            <a:spLocks/>
          </p:cNvSpPr>
          <p:nvPr/>
        </p:nvSpPr>
        <p:spPr>
          <a:xfrm>
            <a:off x="6456361" y="5377648"/>
            <a:ext cx="5098330" cy="1480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เกร็ดความรู้</a:t>
            </a:r>
            <a:endParaRPr lang="en-AU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ชาร์ลีอ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ยากหาชื่อให้ไวน์จีเอสเอ็ม 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ด์ข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องเขา และในที่สุดก็ได้ชื่อ “ไน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น์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 โป๊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ปส์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” (พระสันตะปาปาหรือโป๊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ป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เก้าพระองค์) ได้มาจากชื่อเรียกภาษาฝรั่งเศส ชาโต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เนิฟ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 ดู ปา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ป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 ความรู้ภาษาฝรั่งเศสคงน้อยนิด ในเมื่อแปลให้ถูกต้องจะได้ว่า “ปราสาทหลังใหม่ของโป๊</a:t>
            </a:r>
            <a:r>
              <a:rPr lang="th-TH" i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ป</a:t>
            </a:r>
            <a:r>
              <a:rPr lang="th-TH" i="1" dirty="0">
                <a:latin typeface="Cordia New" panose="020B0304020202020204" pitchFamily="34" charset="-34"/>
                <a:cs typeface="Cordia New" panose="020B0304020202020204" pitchFamily="34" charset="-34"/>
              </a:rPr>
              <a:t>” </a:t>
            </a:r>
            <a:endParaRPr lang="en-AU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2552070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68" r="16668"/>
          <a:stretch/>
        </p:blipFill>
        <p:spPr>
          <a:xfrm>
            <a:off x="6096000" y="223575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584200"/>
            <a:ext cx="4829691" cy="429788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603886"/>
            <a:ext cx="4114367" cy="2669914"/>
          </a:xfrm>
        </p:spPr>
        <p:txBody>
          <a:bodyPr/>
          <a:lstStyle/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th-TH" sz="24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ปลูกในพื้นที่แห้งแล้ง</a:t>
            </a:r>
            <a:endParaRPr lang="en-AU" sz="24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ต้องพบกับสภาวะแห้งแล้ง ไม่มีการจัดสรรน้ำ และต้องตัดแต่งกิ่งอย่างหนัก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th-TH" sz="24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ให้ผลผลิตสูง</a:t>
            </a:r>
            <a:endParaRPr lang="en-AU" sz="24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ไวน์มีความซับซ้อนน้อยกว่า, มีความเป็นผลไม้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th-TH" sz="24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ให้ผลผลิตต่ำ</a:t>
            </a:r>
            <a:endParaRPr lang="en-AU" sz="24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กลิ่นรสและลักษณะเฉพาะมีความหนักแน่นมากกว่า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080872"/>
            <a:ext cx="5724447" cy="714677"/>
          </a:xfrm>
        </p:spPr>
        <p:txBody>
          <a:bodyPr/>
          <a:lstStyle/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วิธีปลูก</a:t>
            </a:r>
            <a:r>
              <a:rPr lang="en-AU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6000" b="1" kern="1000" spc="-1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ในออสเตรเลีย</a:t>
            </a:r>
            <a:endParaRPr lang="en-US" sz="6000" b="1" kern="1000" spc="-1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CCF964-3223-D266-71A0-C1DF1CE279F5}"/>
              </a:ext>
            </a:extLst>
          </p:cNvPr>
          <p:cNvSpPr txBox="1"/>
          <p:nvPr/>
        </p:nvSpPr>
        <p:spPr>
          <a:xfrm>
            <a:off x="6010281" y="6394200"/>
            <a:ext cx="30315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เถาองุ่นทรงโอลด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บุช (ก๊อ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บเล็ท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400" b="1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1583601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CCF1F8-6D9E-4631-9BC7-E65B426755A9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02256494-4976-4001-aedb-96463ae0d92e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4e8dd08d-258d-47a9-9875-37f1ffd19f33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F5E5252-3FCF-407B-9697-28A7A2D9F3E0}"/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3514</Words>
  <Application>Microsoft Macintosh PowerPoint</Application>
  <PresentationFormat>Widescreen</PresentationFormat>
  <Paragraphs>265</Paragraphs>
  <Slides>27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Cordia New</vt:lpstr>
      <vt:lpstr>Inter Display</vt:lpstr>
      <vt:lpstr>Neue Haas Grotesk Text Pro</vt:lpstr>
      <vt:lpstr>Calibri</vt:lpstr>
      <vt:lpstr>Arial</vt:lpstr>
      <vt:lpstr>Slide layouts</vt:lpstr>
      <vt:lpstr>PowerPoint Presentation</vt:lpstr>
      <vt:lpstr>PowerPoint Presentation</vt:lpstr>
      <vt:lpstr>เกรอนาช</vt:lpstr>
      <vt:lpstr>PowerPoint Presentation</vt:lpstr>
      <vt:lpstr>1832</vt:lpstr>
      <vt:lpstr>PowerPoint Presentation</vt:lpstr>
      <vt:lpstr>องุ่นอายุมาก</vt:lpstr>
      <vt:lpstr>ชาร์ลส์ เมลตัน  ผู้กำชัยชนะตัวจริง</vt:lpstr>
      <vt:lpstr>การปลูกองุ่น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ดิน</vt:lpstr>
      <vt:lpstr>PowerPoint Presentation</vt:lpstr>
      <vt:lpstr>PowerPoint Presentation</vt:lpstr>
      <vt:lpstr>PowerPoint Presentation</vt:lpstr>
      <vt:lpstr>ดิน</vt:lpstr>
      <vt:lpstr>PowerPoint Presentation</vt:lpstr>
      <vt:lpstr>PowerPoint Presentation</vt:lpstr>
      <vt:lpstr>เกรอนาช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Rossukol Rergsamran</cp:lastModifiedBy>
  <cp:revision>38</cp:revision>
  <dcterms:created xsi:type="dcterms:W3CDTF">2018-07-25T07:02:59Z</dcterms:created>
  <dcterms:modified xsi:type="dcterms:W3CDTF">2026-04-21T10:51:39Z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Order">
    <vt:lpwstr>47265400.0000000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</Properties>
</file>